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85" r:id="rId2"/>
    <p:sldId id="391" r:id="rId3"/>
    <p:sldId id="260" r:id="rId4"/>
    <p:sldId id="353" r:id="rId5"/>
    <p:sldId id="409" r:id="rId6"/>
    <p:sldId id="410" r:id="rId7"/>
    <p:sldId id="411" r:id="rId8"/>
    <p:sldId id="412" r:id="rId9"/>
    <p:sldId id="414" r:id="rId10"/>
    <p:sldId id="415" r:id="rId11"/>
    <p:sldId id="416" r:id="rId12"/>
    <p:sldId id="417" r:id="rId13"/>
    <p:sldId id="418" r:id="rId14"/>
    <p:sldId id="421" r:id="rId15"/>
    <p:sldId id="422" r:id="rId16"/>
    <p:sldId id="424" r:id="rId17"/>
    <p:sldId id="426" r:id="rId18"/>
    <p:sldId id="425" r:id="rId19"/>
    <p:sldId id="413" r:id="rId20"/>
    <p:sldId id="420" r:id="rId21"/>
    <p:sldId id="427" r:id="rId22"/>
    <p:sldId id="428" r:id="rId23"/>
  </p:sldIdLst>
  <p:sldSz cx="9144000" cy="6858000" type="screen4x3"/>
  <p:notesSz cx="6797675" cy="9928225"/>
  <p:custDataLst>
    <p:tags r:id="rId26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4025" indent="31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09955" indent="508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65250" indent="63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1180" indent="825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54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3450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71" tIns="47786" rIns="95571" bIns="47786" numCol="1" anchor="t" anchorCtr="0" compatLnSpc="1"/>
          <a:lstStyle>
            <a:lvl1pPr defTabSz="955675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71" tIns="47786" rIns="95571" bIns="47786" numCol="1" anchor="t" anchorCtr="0" compatLnSpc="1"/>
          <a:lstStyle>
            <a:lvl1pPr algn="r" defTabSz="955675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AA88F05-271C-4238-84B9-E0BDDC10C4E8}" type="datetimeFigureOut">
              <a:rPr lang="zh-CN" altLang="en-US"/>
              <a:t>2023/5/12</a:t>
            </a:fld>
            <a:endParaRPr lang="en-US" altLang="zh-CN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71" tIns="47786" rIns="95571" bIns="47786" numCol="1" anchor="b" anchorCtr="0" compatLnSpc="1"/>
          <a:lstStyle>
            <a:lvl1pPr defTabSz="955675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71" tIns="47786" rIns="95571" bIns="47786" numCol="1" anchor="b" anchorCtr="0" compatLnSpc="1"/>
          <a:lstStyle>
            <a:lvl1pPr algn="r" defTabSz="955675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9AB0D49-FF2C-4566-9A4B-70F1937F5BF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71" tIns="47786" rIns="95571" bIns="47786" numCol="1" anchor="t" anchorCtr="0" compatLnSpc="1"/>
          <a:lstStyle>
            <a:lvl1pPr defTabSz="955675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71" tIns="47786" rIns="95571" bIns="47786" numCol="1" anchor="t" anchorCtr="0" compatLnSpc="1"/>
          <a:lstStyle>
            <a:lvl1pPr algn="r" defTabSz="955675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1CFC954-980B-4A64-9766-261672AB6A0C}" type="datetimeFigureOut">
              <a:rPr lang="zh-CN" altLang="en-US"/>
              <a:t>2023/5/12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62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30" tIns="44115" rIns="88230" bIns="44115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71" tIns="47786" rIns="95571" bIns="47786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71" tIns="47786" rIns="95571" bIns="47786" numCol="1" anchor="b" anchorCtr="0" compatLnSpc="1"/>
          <a:lstStyle>
            <a:lvl1pPr defTabSz="955675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71" tIns="47786" rIns="95571" bIns="47786" numCol="1" anchor="b" anchorCtr="0" compatLnSpc="1"/>
          <a:lstStyle>
            <a:lvl1pPr algn="r" defTabSz="955675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B0ADEB5-0615-4EC9-B19E-2EFC403D9409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40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099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52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118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76475" algn="l" defTabSz="9105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1770" algn="l" defTabSz="9105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87065" algn="l" defTabSz="9105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42360" algn="l" defTabSz="9105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044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C3955C4-AE60-447E-8930-20B8373F8D5F}" type="slidenum">
              <a:rPr lang="zh-CN" altLang="en-US" sz="1300" smtClean="0"/>
              <a:t>1</a:t>
            </a:fld>
            <a:endParaRPr lang="zh-CN" altLang="en-US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2D84399-82B7-49E7-A6DE-76820BCA6362}" type="slidenum">
              <a:rPr lang="en-US" altLang="zh-CN" sz="1300" smtClean="0"/>
              <a:t>10</a:t>
            </a:fld>
            <a:endParaRPr lang="en-US" altLang="zh-CN" sz="130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8C15815-BFD3-4C89-ADD0-FA67A28F8ECD}" type="slidenum">
              <a:rPr lang="en-US" altLang="zh-CN" sz="1300" smtClean="0"/>
              <a:t>11</a:t>
            </a:fld>
            <a:endParaRPr lang="en-US" altLang="zh-CN" sz="130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C864015-1109-4D2D-9523-AEA965C84404}" type="slidenum">
              <a:rPr lang="en-US" altLang="zh-CN" sz="1300" smtClean="0"/>
              <a:t>12</a:t>
            </a:fld>
            <a:endParaRPr lang="en-US" altLang="zh-CN" sz="13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9325D52-DCF1-461C-A3A8-EBBA05212992}" type="slidenum">
              <a:rPr lang="en-US" altLang="zh-CN" sz="1300" smtClean="0"/>
              <a:t>13</a:t>
            </a:fld>
            <a:endParaRPr lang="en-US" altLang="zh-CN" sz="130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A6FBD71-94DC-42D5-900F-0D1CC7550BFF}" type="slidenum">
              <a:rPr lang="en-US" altLang="zh-CN" sz="1300" smtClean="0"/>
              <a:t>14</a:t>
            </a:fld>
            <a:endParaRPr lang="en-US" altLang="zh-CN" sz="1300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FFED2D2-4F14-41C8-936C-FA9E46B0F31C}" type="slidenum">
              <a:rPr lang="en-US" altLang="zh-CN" sz="1300" smtClean="0"/>
              <a:t>15</a:t>
            </a:fld>
            <a:endParaRPr lang="en-US" altLang="zh-CN" sz="1300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23BA51-A87E-493E-BFB2-1A6672695CAB}" type="slidenum">
              <a:rPr lang="en-US" altLang="zh-CN" sz="1300" smtClean="0"/>
              <a:t>16</a:t>
            </a:fld>
            <a:endParaRPr lang="en-US" altLang="zh-CN" sz="130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D965044-D1FB-4D52-819C-41EAD74D5459}" type="slidenum">
              <a:rPr lang="en-US" altLang="zh-CN" sz="1300" smtClean="0"/>
              <a:t>17</a:t>
            </a:fld>
            <a:endParaRPr lang="en-US" altLang="zh-CN" sz="1300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9B69B56-2E3B-4C43-8DDE-DB98380D34B1}" type="slidenum">
              <a:rPr lang="en-US" altLang="zh-CN" sz="1300" smtClean="0"/>
              <a:t>18</a:t>
            </a:fld>
            <a:endParaRPr lang="en-US" altLang="zh-CN" sz="1300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435FB1F-6013-4FC7-B4B5-7FFEC6DFEA82}" type="slidenum">
              <a:rPr lang="en-US" altLang="zh-CN" sz="1300" smtClean="0"/>
              <a:t>19</a:t>
            </a:fld>
            <a:endParaRPr lang="en-US" altLang="zh-CN" sz="130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04489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414A874-AEC0-46D6-950E-41C021187404}" type="slidenum">
              <a:rPr lang="en-US" altLang="zh-CN" sz="1300" smtClean="0"/>
              <a:t>2</a:t>
            </a:fld>
            <a:endParaRPr lang="en-US" altLang="zh-CN" sz="13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F63D225-2C71-45FA-8CB4-16B515AFEF99}" type="slidenum">
              <a:rPr lang="en-US" altLang="zh-CN" sz="1300" smtClean="0"/>
              <a:t>20</a:t>
            </a:fld>
            <a:endParaRPr lang="en-US" altLang="zh-CN" sz="130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60685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DCFB1B0-0AC9-44B8-B2BA-100995BA6E3A}" type="slidenum">
              <a:rPr lang="en-US" altLang="zh-CN" sz="1300" smtClean="0"/>
              <a:t>21</a:t>
            </a:fld>
            <a:endParaRPr lang="en-US" altLang="zh-CN" sz="1300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35CCD47-ABE6-4F75-A59C-7DC6FCF83C75}" type="slidenum">
              <a:rPr lang="en-US" altLang="zh-CN" sz="1300" smtClean="0"/>
              <a:t>22</a:t>
            </a:fld>
            <a:endParaRPr lang="en-US" altLang="zh-CN" sz="1300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8A5FE0D-88FD-4DDB-8B65-C6761942E22D}" type="slidenum">
              <a:rPr lang="en-US" altLang="zh-CN" sz="1300" smtClean="0"/>
              <a:t>3</a:t>
            </a:fld>
            <a:endParaRPr lang="en-US" altLang="zh-CN" sz="130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8D0E229-0038-4BF0-860C-BA7A43A06880}" type="slidenum">
              <a:rPr lang="en-US" altLang="zh-CN" sz="1300" smtClean="0"/>
              <a:t>4</a:t>
            </a:fld>
            <a:endParaRPr lang="en-US" altLang="zh-CN" sz="130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E09E27E-7B1A-45C7-8C7D-3FA236DB98C6}" type="slidenum">
              <a:rPr lang="en-US" altLang="zh-CN" sz="1300" smtClean="0"/>
              <a:t>5</a:t>
            </a:fld>
            <a:endParaRPr lang="en-US" altLang="zh-CN" sz="13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6AA1DAD-210F-433F-A591-DD23D4094588}" type="slidenum">
              <a:rPr lang="en-US" altLang="zh-CN" sz="1300" smtClean="0"/>
              <a:t>6</a:t>
            </a:fld>
            <a:endParaRPr lang="en-US" altLang="zh-CN" sz="130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756E343-3640-4C2E-93EB-4B347DE85AA4}" type="slidenum">
              <a:rPr lang="en-US" altLang="zh-CN" sz="1300" smtClean="0"/>
              <a:t>7</a:t>
            </a:fld>
            <a:endParaRPr lang="en-US" altLang="zh-CN" sz="130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94BA0B4-5632-4A8B-8C7F-ED13FC735A35}" type="slidenum">
              <a:rPr lang="en-US" altLang="zh-CN" sz="1300" smtClean="0"/>
              <a:t>8</a:t>
            </a:fld>
            <a:endParaRPr lang="en-US" altLang="zh-CN" sz="130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5049BEA-E14C-4732-AAF9-0CD6779B7D0A}" type="slidenum">
              <a:rPr lang="en-US" altLang="zh-CN" sz="1300" smtClean="0"/>
              <a:t>9</a:t>
            </a:fld>
            <a:endParaRPr lang="en-US" altLang="zh-CN" sz="130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5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0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5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1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6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1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7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2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7F3EF3-EFEC-4BE3-A97F-33E65D265A8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DC5F2-9DF1-4571-B953-4E571DB433F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12BA1-6139-4575-AD63-5DC6B97778E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285E7-58E1-4F93-8677-C1A312A61F8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41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52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05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658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11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7647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317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870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42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1CDAB-3FDC-4CB5-BF00-C2DEA4DBD5F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4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4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AD91-A1BA-4C62-8D9D-58A0F2557A1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295" indent="0">
              <a:buNone/>
              <a:defRPr sz="2000" b="1"/>
            </a:lvl2pPr>
            <a:lvl3pPr marL="910590" indent="0">
              <a:buNone/>
              <a:defRPr sz="1800" b="1"/>
            </a:lvl3pPr>
            <a:lvl4pPr marL="1365885" indent="0">
              <a:buNone/>
              <a:defRPr sz="1600" b="1"/>
            </a:lvl4pPr>
            <a:lvl5pPr marL="1821180" indent="0">
              <a:buNone/>
              <a:defRPr sz="1600" b="1"/>
            </a:lvl5pPr>
            <a:lvl6pPr marL="2276475" indent="0">
              <a:buNone/>
              <a:defRPr sz="1600" b="1"/>
            </a:lvl6pPr>
            <a:lvl7pPr marL="2731770" indent="0">
              <a:buNone/>
              <a:defRPr sz="1600" b="1"/>
            </a:lvl7pPr>
            <a:lvl8pPr marL="3187065" indent="0">
              <a:buNone/>
              <a:defRPr sz="1600" b="1"/>
            </a:lvl8pPr>
            <a:lvl9pPr marL="364236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295" indent="0">
              <a:buNone/>
              <a:defRPr sz="2000" b="1"/>
            </a:lvl2pPr>
            <a:lvl3pPr marL="910590" indent="0">
              <a:buNone/>
              <a:defRPr sz="1800" b="1"/>
            </a:lvl3pPr>
            <a:lvl4pPr marL="1365885" indent="0">
              <a:buNone/>
              <a:defRPr sz="1600" b="1"/>
            </a:lvl4pPr>
            <a:lvl5pPr marL="1821180" indent="0">
              <a:buNone/>
              <a:defRPr sz="1600" b="1"/>
            </a:lvl5pPr>
            <a:lvl6pPr marL="2276475" indent="0">
              <a:buNone/>
              <a:defRPr sz="1600" b="1"/>
            </a:lvl6pPr>
            <a:lvl7pPr marL="2731770" indent="0">
              <a:buNone/>
              <a:defRPr sz="1600" b="1"/>
            </a:lvl7pPr>
            <a:lvl8pPr marL="3187065" indent="0">
              <a:buNone/>
              <a:defRPr sz="1600" b="1"/>
            </a:lvl8pPr>
            <a:lvl9pPr marL="364236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2E440-EFB4-4CFB-AE83-6C45180C454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7FE05-DAC6-4BE2-A536-762584F5867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45732-2601-4347-AB6B-189A72B8020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41" y="27305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9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4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5295" indent="0">
              <a:buNone/>
              <a:defRPr sz="1200"/>
            </a:lvl2pPr>
            <a:lvl3pPr marL="910590" indent="0">
              <a:buNone/>
              <a:defRPr sz="1000"/>
            </a:lvl3pPr>
            <a:lvl4pPr marL="1365885" indent="0">
              <a:buNone/>
              <a:defRPr sz="900"/>
            </a:lvl4pPr>
            <a:lvl5pPr marL="1821180" indent="0">
              <a:buNone/>
              <a:defRPr sz="900"/>
            </a:lvl5pPr>
            <a:lvl6pPr marL="2276475" indent="0">
              <a:buNone/>
              <a:defRPr sz="900"/>
            </a:lvl6pPr>
            <a:lvl7pPr marL="2731770" indent="0">
              <a:buNone/>
              <a:defRPr sz="900"/>
            </a:lvl7pPr>
            <a:lvl8pPr marL="3187065" indent="0">
              <a:buNone/>
              <a:defRPr sz="900"/>
            </a:lvl8pPr>
            <a:lvl9pPr marL="364236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F69C0-C0E1-41A1-A776-B534C24654B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5295" indent="0">
              <a:buNone/>
              <a:defRPr sz="2800"/>
            </a:lvl2pPr>
            <a:lvl3pPr marL="910590" indent="0">
              <a:buNone/>
              <a:defRPr sz="2400"/>
            </a:lvl3pPr>
            <a:lvl4pPr marL="1365885" indent="0">
              <a:buNone/>
              <a:defRPr sz="2000"/>
            </a:lvl4pPr>
            <a:lvl5pPr marL="1821180" indent="0">
              <a:buNone/>
              <a:defRPr sz="2000"/>
            </a:lvl5pPr>
            <a:lvl6pPr marL="2276475" indent="0">
              <a:buNone/>
              <a:defRPr sz="2000"/>
            </a:lvl6pPr>
            <a:lvl7pPr marL="2731770" indent="0">
              <a:buNone/>
              <a:defRPr sz="2000"/>
            </a:lvl7pPr>
            <a:lvl8pPr marL="3187065" indent="0">
              <a:buNone/>
              <a:defRPr sz="2000"/>
            </a:lvl8pPr>
            <a:lvl9pPr marL="364236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5295" indent="0">
              <a:buNone/>
              <a:defRPr sz="1200"/>
            </a:lvl2pPr>
            <a:lvl3pPr marL="910590" indent="0">
              <a:buNone/>
              <a:defRPr sz="1000"/>
            </a:lvl3pPr>
            <a:lvl4pPr marL="1365885" indent="0">
              <a:buNone/>
              <a:defRPr sz="900"/>
            </a:lvl4pPr>
            <a:lvl5pPr marL="1821180" indent="0">
              <a:buNone/>
              <a:defRPr sz="900"/>
            </a:lvl5pPr>
            <a:lvl6pPr marL="2276475" indent="0">
              <a:buNone/>
              <a:defRPr sz="900"/>
            </a:lvl6pPr>
            <a:lvl7pPr marL="2731770" indent="0">
              <a:buNone/>
              <a:defRPr sz="900"/>
            </a:lvl7pPr>
            <a:lvl8pPr marL="3187065" indent="0">
              <a:buNone/>
              <a:defRPr sz="900"/>
            </a:lvl8pPr>
            <a:lvl9pPr marL="364236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6EBC3-63DC-4C73-B8AE-4BE04427690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037" tIns="45521" rIns="91037" bIns="45521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037" tIns="45521" rIns="91037" bIns="45521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037" tIns="45521" rIns="91037" bIns="45521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A1BAFB3-ECF5-4940-AE9A-EFC434B8E526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3333FF"/>
          </a:solidFill>
          <a:latin typeface="Comic Sans MS" panose="030F0702030302020204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5pPr>
      <a:lvl6pPr marL="455295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6pPr>
      <a:lvl7pPr marL="910590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7pPr>
      <a:lvl8pPr marL="1365885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8pPr>
      <a:lvl9pPr marL="1821180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9pPr>
    </p:titleStyle>
    <p:bodyStyle>
      <a:lvl1pPr marL="341630" indent="-3416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739775" indent="-28448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1136650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3pPr>
      <a:lvl4pPr marL="1592580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4pPr>
      <a:lvl5pPr marL="2047875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5pPr>
      <a:lvl6pPr marL="2503805" indent="-227330" algn="l" defTabSz="9105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59100" indent="-227330" algn="l" defTabSz="9105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4395" indent="-227330" algn="l" defTabSz="9105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69690" indent="-227330" algn="l" defTabSz="9105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95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9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85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18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475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77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7065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36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0825" cy="6859588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588" tIns="41295" rIns="82588" bIns="41295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427" name="TextBox 1"/>
          <p:cNvSpPr txBox="1">
            <a:spLocks noChangeArrowheads="1"/>
          </p:cNvSpPr>
          <p:nvPr/>
        </p:nvSpPr>
        <p:spPr bwMode="auto">
          <a:xfrm>
            <a:off x="1546225" y="2046288"/>
            <a:ext cx="6308725" cy="248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41295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004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5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</a:t>
            </a:r>
            <a:r>
              <a:rPr lang="zh-CN" altLang="en-US" sz="65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65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algn="ctr" eaLnBrk="1" hangingPunct="1">
              <a:lnSpc>
                <a:spcPts val="1004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5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Top-Down Parsing</a:t>
            </a:r>
          </a:p>
        </p:txBody>
      </p:sp>
      <p:sp>
        <p:nvSpPr>
          <p:cNvPr id="103428" name="灯片编号占位符 4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9924F4-DD5F-4F8C-B222-EE8CEC7DBD9C}" type="slidenum">
              <a:rPr lang="en-US" altLang="zh-CN" sz="1200" smtClean="0">
                <a:solidFill>
                  <a:srgbClr val="898989"/>
                </a:solidFill>
                <a:latin typeface="Calibri" panose="020F0502020204030204" pitchFamily="34" charset="0"/>
              </a:rPr>
              <a:t>1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ChangeArrowheads="1"/>
          </p:cNvSpPr>
          <p:nvPr/>
        </p:nvSpPr>
        <p:spPr bwMode="auto">
          <a:xfrm>
            <a:off x="228600" y="1103313"/>
            <a:ext cx="868680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27" tIns="45516" rIns="91027" bIns="455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2"/>
              </a:buClr>
              <a:buFont typeface="Monotype Sorts"/>
              <a:buNone/>
            </a:pP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(2)  procedure  E;            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	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/*E→TE'*/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Font typeface="Monotype Sorts"/>
              <a:buNone/>
            </a:pP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begin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Font typeface="Monotype Sorts"/>
              <a:buNone/>
            </a:pP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T;                             	 		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/*call T*/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Font typeface="Monotype Sorts"/>
              <a:buNone/>
            </a:pP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E’ 						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/*call E’*/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Font typeface="Monotype Sorts"/>
              <a:buNone/>
            </a:pP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end; </a:t>
            </a:r>
            <a:endParaRPr lang="zh-CN" altLang="en-US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4867" name="Rectangle 3"/>
          <p:cNvSpPr>
            <a:spLocks noChangeArrowheads="1"/>
          </p:cNvSpPr>
          <p:nvPr/>
        </p:nvSpPr>
        <p:spPr bwMode="auto">
          <a:xfrm>
            <a:off x="152400" y="3592513"/>
            <a:ext cx="876300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27" tIns="45516" rIns="91027" bIns="455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2"/>
              </a:buClr>
              <a:buFont typeface="Monotype Sorts"/>
              <a:buNone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(3) 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procedure  T;               			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/*T→FT' */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Font typeface="Monotype Sorts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begin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Font typeface="Monotype Sorts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F;                              		          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/*call F*/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Font typeface="Monotype Sorts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T’ 						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/*call T’*/</a:t>
            </a:r>
          </a:p>
          <a:p>
            <a:pPr eaLnBrk="1" hangingPunct="1">
              <a:spcBef>
                <a:spcPct val="0"/>
              </a:spcBef>
              <a:buClr>
                <a:schemeClr val="tx2"/>
              </a:buClr>
              <a:buFont typeface="Monotype Sorts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end; </a:t>
            </a:r>
          </a:p>
        </p:txBody>
      </p:sp>
      <p:sp>
        <p:nvSpPr>
          <p:cNvPr id="164868" name="灯片编号占位符 2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5942013" y="5768975"/>
            <a:ext cx="1935162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88" tIns="41295" rIns="82588" bIns="4129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EE443C-066D-443B-A477-1873F1A6E940}" type="slidenum">
              <a:rPr lang="en-US" altLang="zh-CN" sz="1200" smtClean="0">
                <a:solidFill>
                  <a:srgbClr val="898989"/>
                </a:solidFill>
                <a:latin typeface="Calibri" panose="020F0502020204030204" pitchFamily="34" charset="0"/>
              </a:rPr>
              <a:t>10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76200" y="228600"/>
            <a:ext cx="89154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62" tIns="45833" rIns="91662" bIns="45833"/>
          <a:lstStyle>
            <a:lvl1pPr marL="341630" indent="-34163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SzPct val="80000"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 E’;          		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/*E'→+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TE'│ε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SzPct val="80000"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begin</a:t>
            </a:r>
          </a:p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SzPct val="80000"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if  TOKEN=’+’  then         	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/*E'→+TE'*/</a:t>
            </a:r>
          </a:p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SzPct val="80000"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begin</a:t>
            </a:r>
          </a:p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SzPct val="80000"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match(‘+’);	</a:t>
            </a:r>
          </a:p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SzPct val="80000"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T;                     		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/*call T*/</a:t>
            </a:r>
          </a:p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SzPct val="80000"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E’ 	 			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/*call E’*/</a:t>
            </a:r>
          </a:p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SzPct val="80000"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end					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SzPct val="80000"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else                            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/*E’ → ε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SzPct val="80000"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 TOKEN≠’)’ and TOKEN≠’$’  then  ERROR  </a:t>
            </a:r>
          </a:p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SzPct val="80000"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end;</a:t>
            </a:r>
          </a:p>
        </p:txBody>
      </p:sp>
      <p:sp>
        <p:nvSpPr>
          <p:cNvPr id="131078" name="AutoShape 6"/>
          <p:cNvSpPr>
            <a:spLocks noChangeArrowheads="1"/>
          </p:cNvSpPr>
          <p:nvPr/>
        </p:nvSpPr>
        <p:spPr bwMode="auto">
          <a:xfrm>
            <a:off x="3059113" y="5275263"/>
            <a:ext cx="5472112" cy="1473200"/>
          </a:xfrm>
          <a:prstGeom prst="wedgeRectCallout">
            <a:avLst>
              <a:gd name="adj1" fmla="val -37583"/>
              <a:gd name="adj2" fmla="val -8157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lIns="91027" tIns="45516" rIns="91027" bIns="45516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31119" name="Group 47"/>
          <p:cNvGraphicFramePr>
            <a:graphicFrameLocks noGrp="1"/>
          </p:cNvGraphicFramePr>
          <p:nvPr/>
        </p:nvGraphicFramePr>
        <p:xfrm>
          <a:off x="3275013" y="5419725"/>
          <a:ext cx="5105400" cy="1222376"/>
        </p:xfrm>
        <a:graphic>
          <a:graphicData uri="http://schemas.openxmlformats.org/drawingml/2006/table">
            <a:tbl>
              <a:tblPr/>
              <a:tblGrid>
                <a:gridCol w="531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1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nullable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First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Follow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 +, ε}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 ), $ 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6933" name="灯片编号占位符 2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748713" y="6237288"/>
            <a:ext cx="1935162" cy="3317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88" tIns="41295" rIns="82588" bIns="4129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C0464F-9CAC-45BD-B1AC-970C01E0C960}" type="slidenum">
              <a:rPr lang="en-US" altLang="zh-CN" sz="1200" smtClean="0">
                <a:solidFill>
                  <a:srgbClr val="898989"/>
                </a:solidFill>
                <a:latin typeface="Calibri" panose="020F0502020204030204" pitchFamily="34" charset="0"/>
              </a:rPr>
              <a:t>11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493713" y="514350"/>
            <a:ext cx="89154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62" tIns="45833" rIns="91662" bIns="45833"/>
          <a:lstStyle>
            <a:lvl1pPr marL="341630" indent="-34163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SzPct val="80000"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 procedure  T';           		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T'→*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FT'│ε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SzPct val="80000"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begin</a:t>
            </a:r>
          </a:p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SzPct val="80000"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if  TOKEN = '*'  then  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T'→*FT' */</a:t>
            </a:r>
          </a:p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SzPct val="80000"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begin</a:t>
            </a:r>
          </a:p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SzPct val="80000"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match(‘*’);</a:t>
            </a:r>
          </a:p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SzPct val="80000"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F;                       		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call F */</a:t>
            </a:r>
          </a:p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SzPct val="80000"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T' 				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call T’ */</a:t>
            </a:r>
          </a:p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SzPct val="80000"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end					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SzPct val="80000"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else                             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T‘→ε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</a:p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SzPct val="80000"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 TOKEN≠'+‘ and TOKEN≠')'  and  TOKEN≠‘$'  </a:t>
            </a:r>
          </a:p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SzPct val="80000"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then  ERROR </a:t>
            </a:r>
          </a:p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SzPct val="80000"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963" name="灯片编号占位符 2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5942013" y="5768975"/>
            <a:ext cx="1935162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88" tIns="41295" rIns="82588" bIns="4129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6E6EC1-3715-457F-9F77-D41DCEB11F6A}" type="slidenum">
              <a:rPr lang="en-US" altLang="zh-CN" sz="1200" smtClean="0">
                <a:solidFill>
                  <a:srgbClr val="898989"/>
                </a:solidFill>
                <a:latin typeface="Calibri" panose="020F0502020204030204" pitchFamily="34" charset="0"/>
              </a:rPr>
              <a:t>12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ChangeArrowheads="1"/>
          </p:cNvSpPr>
          <p:nvPr/>
        </p:nvSpPr>
        <p:spPr bwMode="auto">
          <a:xfrm>
            <a:off x="228600" y="277813"/>
            <a:ext cx="86868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62" tIns="45833" rIns="91662" bIns="45833"/>
          <a:lstStyle>
            <a:lvl1pPr marL="341630" indent="-34163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chemeClr val="tx1"/>
              </a:buClr>
              <a:buSzPct val="75000"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 F;      		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/* F→(E)│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*/</a:t>
            </a:r>
          </a:p>
          <a:p>
            <a:pPr algn="just" eaLnBrk="1" hangingPunct="1">
              <a:buClr>
                <a:schemeClr val="tx1"/>
              </a:buClr>
              <a:buSzPct val="75000"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begin</a:t>
            </a:r>
          </a:p>
          <a:p>
            <a:pPr algn="just" eaLnBrk="1" hangingPunct="1">
              <a:buClr>
                <a:schemeClr val="tx1"/>
              </a:buClr>
              <a:buSzPct val="75000"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if  TOKEN = '('  then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/*F→(E) */</a:t>
            </a:r>
          </a:p>
          <a:p>
            <a:pPr algn="just" eaLnBrk="1" hangingPunct="1">
              <a:buClr>
                <a:schemeClr val="tx1"/>
              </a:buClr>
              <a:buSzPct val="75000"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begin</a:t>
            </a:r>
          </a:p>
          <a:p>
            <a:pPr algn="just" eaLnBrk="1" hangingPunct="1">
              <a:buClr>
                <a:schemeClr val="tx1"/>
              </a:buClr>
              <a:buSzPct val="75000"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match(‘(’); 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buClr>
                <a:schemeClr val="tx1"/>
              </a:buClr>
              <a:buSzPct val="75000"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E;                         	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/* call E */   </a:t>
            </a:r>
          </a:p>
          <a:p>
            <a:pPr algn="just" eaLnBrk="1" hangingPunct="1">
              <a:buClr>
                <a:schemeClr val="tx1"/>
              </a:buClr>
              <a:buSzPct val="75000"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match(‘)’)</a:t>
            </a:r>
          </a:p>
          <a:p>
            <a:pPr algn="just" eaLnBrk="1" hangingPunct="1">
              <a:buClr>
                <a:schemeClr val="tx1"/>
              </a:buClr>
              <a:buSzPct val="75000"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end</a:t>
            </a:r>
          </a:p>
          <a:p>
            <a:pPr algn="just" eaLnBrk="1" hangingPunct="1">
              <a:buClr>
                <a:schemeClr val="tx1"/>
              </a:buClr>
              <a:buSzPct val="75000"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else 				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F→i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*/</a:t>
            </a:r>
          </a:p>
          <a:p>
            <a:pPr algn="just" eaLnBrk="1" hangingPunct="1">
              <a:buClr>
                <a:schemeClr val="tx1"/>
              </a:buClr>
              <a:buSzPct val="75000"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	if  TOKEN=‘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 then match(‘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</a:p>
          <a:p>
            <a:pPr algn="just" eaLnBrk="1" hangingPunct="1">
              <a:buClr>
                <a:schemeClr val="tx1"/>
              </a:buClr>
              <a:buSzPct val="75000"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else error;</a:t>
            </a:r>
          </a:p>
          <a:p>
            <a:pPr algn="just" eaLnBrk="1" hangingPunct="1">
              <a:buClr>
                <a:schemeClr val="tx1"/>
              </a:buClr>
              <a:buSzPct val="75000"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end; </a:t>
            </a:r>
          </a:p>
        </p:txBody>
      </p:sp>
      <p:sp>
        <p:nvSpPr>
          <p:cNvPr id="171011" name="灯片编号占位符 2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5942013" y="5768975"/>
            <a:ext cx="1935162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88" tIns="41295" rIns="82588" bIns="4129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29EDB1-14C8-4E43-98DE-2DB3E78758DE}" type="slidenum">
              <a:rPr lang="en-US" altLang="zh-CN" sz="1200" smtClean="0">
                <a:solidFill>
                  <a:srgbClr val="898989"/>
                </a:solidFill>
                <a:latin typeface="Calibri" panose="020F0502020204030204" pitchFamily="34" charset="0"/>
              </a:rPr>
              <a:t>13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标题 2"/>
          <p:cNvSpPr>
            <a:spLocks noGrp="1"/>
          </p:cNvSpPr>
          <p:nvPr>
            <p:ph type="title"/>
          </p:nvPr>
        </p:nvSpPr>
        <p:spPr>
          <a:xfrm>
            <a:off x="414338" y="249238"/>
            <a:ext cx="8234362" cy="1036637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 simpler method based on EBNF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251" name="Rectangle 3"/>
          <p:cNvSpPr>
            <a:spLocks noGrp="1"/>
          </p:cNvSpPr>
          <p:nvPr>
            <p:ph idx="1"/>
          </p:nvPr>
        </p:nvSpPr>
        <p:spPr>
          <a:xfrm>
            <a:off x="414338" y="1452563"/>
            <a:ext cx="8096250" cy="4106862"/>
          </a:xfrm>
        </p:spPr>
        <p:txBody>
          <a:bodyPr/>
          <a:lstStyle/>
          <a:p>
            <a:pPr marL="605155" indent="-605155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Notations of EBNF (extended BNF)</a:t>
            </a:r>
          </a:p>
          <a:p>
            <a:pPr marL="1003300" lvl="1" indent="-605155">
              <a:buClr>
                <a:schemeClr val="tx1"/>
              </a:buClr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}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express repetition</a:t>
            </a:r>
          </a:p>
          <a:p>
            <a:pPr marL="605155" indent="-605155"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81252" name="灯片编号占位符 2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5942013" y="5768975"/>
            <a:ext cx="1935162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88" tIns="41295" rIns="82588" bIns="4129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FD887C-EA2A-4243-BD75-61C4A26B2303}" type="slidenum">
              <a:rPr lang="en-US" altLang="zh-CN" sz="1200" smtClean="0">
                <a:solidFill>
                  <a:srgbClr val="898989"/>
                </a:solidFill>
                <a:latin typeface="Calibri" panose="020F0502020204030204" pitchFamily="34" charset="0"/>
              </a:rPr>
              <a:t>14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81253" name="Rectangle 4"/>
          <p:cNvSpPr txBox="1">
            <a:spLocks noChangeArrowheads="1"/>
          </p:cNvSpPr>
          <p:nvPr/>
        </p:nvSpPr>
        <p:spPr bwMode="auto">
          <a:xfrm>
            <a:off x="722313" y="3284538"/>
            <a:ext cx="2667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7" tIns="45521" rIns="91037" bIns="45521"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E→E+T│T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T→T*F│F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F→(E)│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254" name="Rectangle 5"/>
          <p:cNvSpPr>
            <a:spLocks noChangeArrowheads="1"/>
          </p:cNvSpPr>
          <p:nvPr/>
        </p:nvSpPr>
        <p:spPr bwMode="auto">
          <a:xfrm>
            <a:off x="3625850" y="3213100"/>
            <a:ext cx="5410200" cy="251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27" tIns="45516" rIns="91027" bIns="45516">
            <a:spAutoFit/>
          </a:bodyPr>
          <a:lstStyle>
            <a:lvl1pPr marL="455930" indent="-45593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rewrite G into EBNF as  G':   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900" b="1"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T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{+ T}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	T</a:t>
            </a:r>
            <a:r>
              <a:rPr lang="en-US" altLang="zh-CN" sz="2900" b="1"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F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{* F}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	F</a:t>
            </a:r>
            <a:r>
              <a:rPr lang="en-US" altLang="zh-CN" sz="2900" b="1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(E) | i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/>
          </p:cNvSpPr>
          <p:nvPr>
            <p:ph type="title"/>
          </p:nvPr>
        </p:nvSpPr>
        <p:spPr>
          <a:xfrm>
            <a:off x="414338" y="249238"/>
            <a:ext cx="8166100" cy="103663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83299" name="Rectangle 3"/>
          <p:cNvSpPr>
            <a:spLocks noGrp="1"/>
          </p:cNvSpPr>
          <p:nvPr>
            <p:ph type="body" idx="1"/>
          </p:nvPr>
        </p:nvSpPr>
        <p:spPr>
          <a:xfrm>
            <a:off x="703263" y="1452563"/>
            <a:ext cx="7461250" cy="4106862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]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to surround options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if-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-&gt;if (exp)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| if (exp)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else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written as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if-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-&gt;if (exp)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[else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300" name="灯片编号占位符 2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5942013" y="5768975"/>
            <a:ext cx="1935162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88" tIns="41295" rIns="82588" bIns="4129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6CFE51-0434-4B33-860F-CEA4B0C41BDD}" type="slidenum">
              <a:rPr lang="en-US" altLang="zh-CN" sz="1200" smtClean="0">
                <a:solidFill>
                  <a:srgbClr val="898989"/>
                </a:solidFill>
                <a:latin typeface="Calibri" panose="020F0502020204030204" pitchFamily="34" charset="0"/>
              </a:rPr>
              <a:t>15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143000"/>
          </a:xfrm>
        </p:spPr>
        <p:txBody>
          <a:bodyPr/>
          <a:lstStyle/>
          <a:p>
            <a:endParaRPr lang="zh-CN" altLang="en-US" sz="3200">
              <a:latin typeface="Arial" panose="020B0604020202020204" pitchFamily="34" charset="0"/>
            </a:endParaRPr>
          </a:p>
        </p:txBody>
      </p:sp>
      <p:sp>
        <p:nvSpPr>
          <p:cNvPr id="185347" name="Rectangle 3"/>
          <p:cNvSpPr>
            <a:spLocks noGrp="1"/>
          </p:cNvSpPr>
          <p:nvPr>
            <p:ph type="body" idx="1"/>
          </p:nvPr>
        </p:nvSpPr>
        <p:spPr>
          <a:xfrm>
            <a:off x="414338" y="1452563"/>
            <a:ext cx="7958137" cy="4106862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Recursive-Descent Parser for G’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}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translated into the code for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while loop</a:t>
            </a:r>
          </a:p>
          <a:p>
            <a:pPr lvl="1">
              <a:buClr>
                <a:schemeClr val="tx1"/>
              </a:buClr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]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translated into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test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code</a:t>
            </a:r>
          </a:p>
          <a:p>
            <a:pPr>
              <a:buClr>
                <a:schemeClr val="tx1"/>
              </a:buClr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of turning grammar rules in EBNF into code is quite powerful</a:t>
            </a:r>
          </a:p>
        </p:txBody>
      </p:sp>
      <p:sp>
        <p:nvSpPr>
          <p:cNvPr id="185348" name="灯片编号占位符 2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5942013" y="5768975"/>
            <a:ext cx="1935162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88" tIns="41295" rIns="82588" bIns="4129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B6EB7D-B7DB-4037-A1F2-C8C8506173A5}" type="slidenum">
              <a:rPr lang="en-US" altLang="zh-CN" sz="1200" smtClean="0">
                <a:solidFill>
                  <a:srgbClr val="898989"/>
                </a:solidFill>
                <a:latin typeface="Calibri" panose="020F0502020204030204" pitchFamily="34" charset="0"/>
              </a:rPr>
              <a:t>16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228600" y="914400"/>
            <a:ext cx="441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62" tIns="45833" rIns="91662" bIns="45833"/>
          <a:lstStyle>
            <a:lvl1pPr marL="341630" indent="-34163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SzPct val="80000"/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 T {+ T} 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SzPct val="80000"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 E;</a:t>
            </a:r>
          </a:p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SzPct val="80000"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begin</a:t>
            </a:r>
          </a:p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SzPct val="80000"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T;</a:t>
            </a:r>
          </a:p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SzPct val="80000"/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while token=‘+’ do</a:t>
            </a:r>
          </a:p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SzPct val="80000"/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match(‘+’);</a:t>
            </a:r>
          </a:p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SzPct val="80000"/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T;</a:t>
            </a:r>
          </a:p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SzPct val="80000"/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end while;</a:t>
            </a:r>
          </a:p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SzPct val="80000"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end</a:t>
            </a:r>
          </a:p>
        </p:txBody>
      </p:sp>
      <p:sp>
        <p:nvSpPr>
          <p:cNvPr id="187395" name="Rectangle 3"/>
          <p:cNvSpPr>
            <a:spLocks noChangeArrowheads="1"/>
          </p:cNvSpPr>
          <p:nvPr/>
        </p:nvSpPr>
        <p:spPr bwMode="auto">
          <a:xfrm>
            <a:off x="4572000" y="914400"/>
            <a:ext cx="4419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62" tIns="45833" rIns="91662" bIns="45833"/>
          <a:lstStyle>
            <a:lvl1pPr marL="341630" indent="-34163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SzPct val="80000"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→ F {* F}</a:t>
            </a:r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SzPct val="80000"/>
              <a:buFontTx/>
              <a:buNone/>
            </a:pP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(2) 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procedure  T;</a:t>
            </a:r>
          </a:p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SzPct val="80000"/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begin</a:t>
            </a:r>
          </a:p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SzPct val="80000"/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	F;</a:t>
            </a:r>
          </a:p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SzPct val="80000"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while token=‘*’ do</a:t>
            </a:r>
          </a:p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SzPct val="80000"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match(‘*’);</a:t>
            </a:r>
          </a:p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SzPct val="80000"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F;</a:t>
            </a:r>
          </a:p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SzPct val="80000"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end while;</a:t>
            </a:r>
          </a:p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SzPct val="80000"/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	end</a:t>
            </a:r>
          </a:p>
        </p:txBody>
      </p:sp>
      <p:sp>
        <p:nvSpPr>
          <p:cNvPr id="187396" name="灯片编号占位符 2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5942013" y="5768975"/>
            <a:ext cx="1935162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88" tIns="41295" rIns="82588" bIns="4129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584E86-8099-4E35-B860-33CEBEE95A4B}" type="slidenum">
              <a:rPr lang="en-US" altLang="zh-CN" sz="1200" smtClean="0">
                <a:solidFill>
                  <a:srgbClr val="898989"/>
                </a:solidFill>
                <a:latin typeface="Calibri" panose="020F0502020204030204" pitchFamily="34" charset="0"/>
              </a:rPr>
              <a:t>17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3"/>
          <p:cNvSpPr>
            <a:spLocks noGrp="1"/>
          </p:cNvSpPr>
          <p:nvPr>
            <p:ph type="body" idx="1"/>
          </p:nvPr>
        </p:nvSpPr>
        <p:spPr>
          <a:xfrm>
            <a:off x="685800" y="549275"/>
            <a:ext cx="7772400" cy="59753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en-US" altLang="zh-C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(Exp)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[else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translated into the procedure: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Procedure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ifStmt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begin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match(‘if’);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match(‘(‘);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Exp;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match(‘)’);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if token=‘else’ then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match(‘else’);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end if;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ifStmt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89443" name="灯片编号占位符 2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5942013" y="5768975"/>
            <a:ext cx="1935162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88" tIns="41295" rIns="82588" bIns="4129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27D72A-334E-4EE1-8A55-289CC94D4E88}" type="slidenum">
              <a:rPr lang="en-US" altLang="zh-CN" sz="1200" smtClean="0">
                <a:solidFill>
                  <a:srgbClr val="898989"/>
                </a:solidFill>
                <a:latin typeface="Calibri" panose="020F0502020204030204" pitchFamily="34" charset="0"/>
              </a:rPr>
              <a:t>18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/>
          </p:cNvSpPr>
          <p:nvPr>
            <p:ph type="title"/>
          </p:nvPr>
        </p:nvSpPr>
        <p:spPr>
          <a:xfrm>
            <a:off x="396875" y="-200025"/>
            <a:ext cx="8232775" cy="1036638"/>
          </a:xfrm>
        </p:spPr>
        <p:txBody>
          <a:bodyPr/>
          <a:lstStyle/>
          <a:p>
            <a:r>
              <a:rPr lang="en-US" altLang="zh-CN" dirty="0"/>
              <a:t>Actions for Constructing a Syntax Tree</a:t>
            </a:r>
            <a:endParaRPr lang="zh-CN" altLang="en-US" dirty="0"/>
          </a:p>
        </p:txBody>
      </p:sp>
      <p:sp>
        <p:nvSpPr>
          <p:cNvPr id="173059" name="Rectangle 3"/>
          <p:cNvSpPr>
            <a:spLocks noGrp="1"/>
          </p:cNvSpPr>
          <p:nvPr>
            <p:ph idx="1"/>
          </p:nvPr>
        </p:nvSpPr>
        <p:spPr>
          <a:xfrm>
            <a:off x="396875" y="749300"/>
            <a:ext cx="8794750" cy="4929188"/>
          </a:xfrm>
        </p:spPr>
        <p:txBody>
          <a:bodyPr/>
          <a:lstStyle/>
          <a:p>
            <a:r>
              <a:rPr lang="zh-CN" altLang="en-US" dirty="0"/>
              <a:t>3</a:t>
            </a:r>
            <a:r>
              <a:rPr lang="en-US" altLang="zh-CN" dirty="0"/>
              <a:t>. </a:t>
            </a:r>
            <a:r>
              <a:rPr lang="zh-CN" altLang="en-US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 for Constructing a Syntax Tree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parser should construct the appropriate syntax tree</a:t>
            </a:r>
          </a:p>
        </p:txBody>
      </p:sp>
      <p:sp>
        <p:nvSpPr>
          <p:cNvPr id="173060" name="灯片编号占位符 2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542338" y="6381750"/>
            <a:ext cx="1933575" cy="330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88" tIns="41295" rIns="82588" bIns="4129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077ED1-2DE5-494E-9385-6655D351494E}" type="slidenum">
              <a:rPr lang="en-US" altLang="zh-CN" sz="1200" smtClean="0">
                <a:solidFill>
                  <a:srgbClr val="898989"/>
                </a:solidFill>
                <a:latin typeface="Calibri" panose="020F0502020204030204" pitchFamily="34" charset="0"/>
              </a:rPr>
              <a:t>19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pSp>
        <p:nvGrpSpPr>
          <p:cNvPr id="173064" name="Group 5"/>
          <p:cNvGrpSpPr/>
          <p:nvPr/>
        </p:nvGrpSpPr>
        <p:grpSpPr bwMode="auto">
          <a:xfrm>
            <a:off x="3076600" y="3788098"/>
            <a:ext cx="2209800" cy="1755775"/>
            <a:chOff x="1296" y="2160"/>
            <a:chExt cx="1680" cy="1445"/>
          </a:xfrm>
        </p:grpSpPr>
        <p:sp>
          <p:nvSpPr>
            <p:cNvPr id="173111" name="Text Box 6"/>
            <p:cNvSpPr txBox="1">
              <a:spLocks noChangeArrowheads="1"/>
            </p:cNvSpPr>
            <p:nvPr/>
          </p:nvSpPr>
          <p:spPr bwMode="auto">
            <a:xfrm>
              <a:off x="2256" y="2160"/>
              <a:ext cx="288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73112" name="Text Box 7"/>
            <p:cNvSpPr txBox="1">
              <a:spLocks noChangeArrowheads="1"/>
            </p:cNvSpPr>
            <p:nvPr/>
          </p:nvSpPr>
          <p:spPr bwMode="auto">
            <a:xfrm>
              <a:off x="1776" y="2592"/>
              <a:ext cx="288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73113" name="Text Box 8"/>
            <p:cNvSpPr txBox="1">
              <a:spLocks noChangeArrowheads="1"/>
            </p:cNvSpPr>
            <p:nvPr/>
          </p:nvSpPr>
          <p:spPr bwMode="auto">
            <a:xfrm>
              <a:off x="2688" y="2601"/>
              <a:ext cx="288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3114" name="Text Box 9"/>
            <p:cNvSpPr txBox="1">
              <a:spLocks noChangeArrowheads="1"/>
            </p:cNvSpPr>
            <p:nvPr/>
          </p:nvSpPr>
          <p:spPr bwMode="auto">
            <a:xfrm>
              <a:off x="1296" y="3225"/>
              <a:ext cx="288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73115" name="Text Box 10"/>
            <p:cNvSpPr txBox="1">
              <a:spLocks noChangeArrowheads="1"/>
            </p:cNvSpPr>
            <p:nvPr/>
          </p:nvSpPr>
          <p:spPr bwMode="auto">
            <a:xfrm>
              <a:off x="2160" y="3225"/>
              <a:ext cx="288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lg" len="med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73116" name="Line 11"/>
            <p:cNvSpPr>
              <a:spLocks noChangeShapeType="1"/>
            </p:cNvSpPr>
            <p:nvPr/>
          </p:nvSpPr>
          <p:spPr bwMode="auto">
            <a:xfrm flipH="1">
              <a:off x="1488" y="2880"/>
              <a:ext cx="384" cy="384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117" name="Line 12"/>
            <p:cNvSpPr>
              <a:spLocks noChangeShapeType="1"/>
            </p:cNvSpPr>
            <p:nvPr/>
          </p:nvSpPr>
          <p:spPr bwMode="auto">
            <a:xfrm>
              <a:off x="1872" y="2880"/>
              <a:ext cx="432" cy="432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118" name="Line 13"/>
            <p:cNvSpPr>
              <a:spLocks noChangeShapeType="1"/>
            </p:cNvSpPr>
            <p:nvPr/>
          </p:nvSpPr>
          <p:spPr bwMode="auto">
            <a:xfrm flipH="1">
              <a:off x="1968" y="2448"/>
              <a:ext cx="384" cy="240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119" name="Line 14"/>
            <p:cNvSpPr>
              <a:spLocks noChangeShapeType="1"/>
            </p:cNvSpPr>
            <p:nvPr/>
          </p:nvSpPr>
          <p:spPr bwMode="auto">
            <a:xfrm>
              <a:off x="2352" y="2448"/>
              <a:ext cx="432" cy="192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none" w="sm" len="sm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3065" name="Rectangle 15"/>
          <p:cNvSpPr>
            <a:spLocks noChangeArrowheads="1"/>
          </p:cNvSpPr>
          <p:nvPr/>
        </p:nvSpPr>
        <p:spPr bwMode="auto">
          <a:xfrm>
            <a:off x="2771800" y="3068960"/>
            <a:ext cx="25146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 wrap="none" lIns="91027" tIns="45516" rIns="91027" bIns="455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syntax tree for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“3+4+5” is</a:t>
            </a:r>
          </a:p>
        </p:txBody>
      </p:sp>
    </p:spTree>
    <p:extLst>
      <p:ext uri="{BB962C8B-B14F-4D97-AF65-F5344CB8AC3E}">
        <p14:creationId xmlns:p14="http://schemas.microsoft.com/office/powerpoint/2010/main" val="1402841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OutLine</a:t>
            </a:r>
          </a:p>
        </p:txBody>
      </p:sp>
      <p:sp>
        <p:nvSpPr>
          <p:cNvPr id="1054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hlinkClick r:id="rId3" action="ppaction://hlinksldjump"/>
              </a:rPr>
              <a:t>4.1 </a:t>
            </a:r>
            <a:r>
              <a:rPr lang="en-US" altLang="zh-CN" u="sng" dirty="0">
                <a:solidFill>
                  <a:srgbClr val="3333FF"/>
                </a:solidFill>
              </a:rPr>
              <a:t>The Condition of Predictive Parsing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hlinkClick r:id="" action="ppaction://noaction"/>
              </a:rPr>
              <a:t>4.2 Recognition of LL(1) Grammar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hlinkClick r:id="" action="ppaction://noaction"/>
              </a:rPr>
              <a:t>4.3 Non LL(1) grammar to LL(1) grammar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hlinkClick r:id="rId4" action="ppaction://hlinksldjump"/>
              </a:rPr>
              <a:t>4.4 </a:t>
            </a:r>
            <a:r>
              <a:rPr lang="en-US" altLang="zh-CN" dirty="0">
                <a:solidFill>
                  <a:srgbClr val="FF0000"/>
                </a:solidFill>
                <a:hlinkClick r:id="rId4" action="ppaction://hlinksldjump"/>
              </a:rPr>
              <a:t>Recursive-Descent</a:t>
            </a:r>
            <a:r>
              <a:rPr lang="en-US" altLang="zh-CN" dirty="0">
                <a:solidFill>
                  <a:srgbClr val="FF0000"/>
                </a:solidFill>
                <a:hlinkClick r:id="" action="ppaction://noaction"/>
              </a:rPr>
              <a:t> Parsing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hlinkClick r:id="" action="ppaction://noaction"/>
              </a:rPr>
              <a:t>4.5 LL(1) Parsing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hlinkClick r:id="" action="ppaction://noaction"/>
              </a:rPr>
              <a:t>4.6 Error Recovery in Top-Down Parsers</a:t>
            </a:r>
            <a:endParaRPr lang="en-US" altLang="zh-CN" dirty="0"/>
          </a:p>
        </p:txBody>
      </p:sp>
      <p:sp>
        <p:nvSpPr>
          <p:cNvPr id="105476" name="灯片编号占位符 4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A72930-1812-4502-B29E-44E88236889C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2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/>
          </p:cNvSpPr>
          <p:nvPr>
            <p:ph type="title"/>
          </p:nvPr>
        </p:nvSpPr>
        <p:spPr>
          <a:xfrm>
            <a:off x="414338" y="249238"/>
            <a:ext cx="8304212" cy="1036637"/>
          </a:xfrm>
        </p:spPr>
        <p:txBody>
          <a:bodyPr/>
          <a:lstStyle/>
          <a:p>
            <a:r>
              <a:rPr lang="en-US" altLang="zh-CN" dirty="0"/>
              <a:t>Actions for Constructing a Syntax Tree</a:t>
            </a:r>
            <a:endParaRPr lang="zh-CN" altLang="en-US" dirty="0"/>
          </a:p>
        </p:txBody>
      </p:sp>
      <p:sp>
        <p:nvSpPr>
          <p:cNvPr id="175107" name="Rectangle 3"/>
          <p:cNvSpPr>
            <a:spLocks noGrp="1"/>
          </p:cNvSpPr>
          <p:nvPr>
            <p:ph type="body" idx="1"/>
          </p:nvPr>
        </p:nvSpPr>
        <p:spPr>
          <a:xfrm>
            <a:off x="414338" y="1452563"/>
            <a:ext cx="8166100" cy="4603750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Sub-functions used</a:t>
            </a:r>
          </a:p>
          <a:p>
            <a:pPr lvl="1">
              <a:buClr>
                <a:schemeClr val="tx1"/>
              </a:buClr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MakeOpNode(op)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that receives an operator token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as a parameter and returns a newly constructed syntax tree node</a:t>
            </a:r>
          </a:p>
          <a:p>
            <a:pPr lvl="1">
              <a:buClr>
                <a:schemeClr val="tx1"/>
              </a:buClr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leftChild(t):=p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rightChild(t):=p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indicates the assignment of a syntax tree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as a left or right child of a syntax tree node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108" name="灯片编号占位符 2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5942013" y="5768975"/>
            <a:ext cx="1935162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88" tIns="41295" rIns="82588" bIns="4129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E5E8E1-3301-4BFD-A53D-ED1AB809D36E}" type="slidenum">
              <a:rPr lang="en-US" altLang="zh-CN" sz="1200" smtClean="0">
                <a:solidFill>
                  <a:srgbClr val="898989"/>
                </a:solidFill>
                <a:latin typeface="Calibri" panose="020F0502020204030204" pitchFamily="34" charset="0"/>
              </a:rPr>
              <a:t>20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276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标题 3"/>
          <p:cNvSpPr>
            <a:spLocks noGrp="1"/>
          </p:cNvSpPr>
          <p:nvPr>
            <p:ph type="title"/>
          </p:nvPr>
        </p:nvSpPr>
        <p:spPr>
          <a:xfrm>
            <a:off x="414338" y="249238"/>
            <a:ext cx="8234362" cy="1285875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Action for Constructing a Syntax Tree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491" name="Rectangle 3"/>
          <p:cNvSpPr>
            <a:spLocks noGrp="1"/>
          </p:cNvSpPr>
          <p:nvPr>
            <p:ph idx="1"/>
          </p:nvPr>
        </p:nvSpPr>
        <p:spPr>
          <a:xfrm>
            <a:off x="414338" y="1452563"/>
            <a:ext cx="8234362" cy="5087937"/>
          </a:xfrm>
        </p:spPr>
        <p:txBody>
          <a:bodyPr/>
          <a:lstStyle/>
          <a:p>
            <a:pPr marL="452755" indent="-452755" algn="just">
              <a:lnSpc>
                <a:spcPct val="7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None/>
            </a:pPr>
            <a:r>
              <a:rPr lang="en-US" altLang="zh-CN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 </a:t>
            </a:r>
            <a:r>
              <a:rPr lang="en-US" altLang="zh-C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:syntaxTree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		</a:t>
            </a:r>
            <a:r>
              <a:rPr lang="en-US" altLang="zh-CN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E → T {+ T} */</a:t>
            </a:r>
          </a:p>
          <a:p>
            <a:pPr marL="452755" indent="-452755" algn="just">
              <a:lnSpc>
                <a:spcPct val="7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None/>
            </a:pP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altLang="zh-C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temp,newtemp:syntaxTree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2755" indent="-452755" algn="just">
              <a:lnSpc>
                <a:spcPct val="7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None/>
            </a:pP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452755" indent="-452755" algn="just">
              <a:lnSpc>
                <a:spcPct val="7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None/>
            </a:pP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temp:=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T;</a:t>
            </a:r>
          </a:p>
          <a:p>
            <a:pPr marL="452755" indent="-452755" algn="just">
              <a:lnSpc>
                <a:spcPct val="7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None/>
            </a:pP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while token=‘+’ do</a:t>
            </a:r>
            <a:endParaRPr lang="en-US" altLang="zh-CN" sz="2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755" indent="-452755" algn="just">
              <a:lnSpc>
                <a:spcPct val="7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None/>
            </a:pP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match(‘+’);</a:t>
            </a:r>
          </a:p>
          <a:p>
            <a:pPr marL="452755" indent="-452755" algn="just">
              <a:lnSpc>
                <a:spcPct val="70000"/>
              </a:lnSpc>
              <a:buClr>
                <a:schemeClr val="accent2"/>
              </a:buClr>
              <a:buSzPct val="80000"/>
              <a:buNone/>
            </a:pPr>
            <a:r>
              <a:rPr lang="en-US" altLang="zh-CN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altLang="zh-CN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newtemp</a:t>
            </a:r>
            <a:r>
              <a:rPr lang="en-US" altLang="zh-CN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en-US" altLang="zh-CN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makeOpNode</a:t>
            </a:r>
            <a:r>
              <a:rPr lang="en-US" altLang="zh-CN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(token);</a:t>
            </a:r>
            <a:endParaRPr lang="en-US" altLang="zh-C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755" indent="-452755" algn="just">
              <a:lnSpc>
                <a:spcPct val="7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None/>
            </a:pP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leftChild</a:t>
            </a:r>
            <a:r>
              <a:rPr lang="en-US" altLang="zh-CN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newtemp</a:t>
            </a:r>
            <a:r>
              <a:rPr lang="en-US" altLang="zh-CN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):=temp;</a:t>
            </a:r>
          </a:p>
          <a:p>
            <a:pPr marL="452755" indent="-452755" algn="just">
              <a:lnSpc>
                <a:spcPct val="7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None/>
            </a:pPr>
            <a:r>
              <a:rPr lang="en-US" altLang="zh-CN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rightChild</a:t>
            </a:r>
            <a:r>
              <a:rPr lang="en-US" altLang="zh-CN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newtemp</a:t>
            </a:r>
            <a:r>
              <a:rPr lang="en-US" altLang="zh-CN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):=</a:t>
            </a: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T;</a:t>
            </a:r>
          </a:p>
          <a:p>
            <a:pPr marL="452755" indent="-452755" algn="just">
              <a:lnSpc>
                <a:spcPct val="7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None/>
            </a:pP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temp:=</a:t>
            </a:r>
            <a:r>
              <a:rPr lang="en-US" altLang="zh-CN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newtemp</a:t>
            </a:r>
            <a:r>
              <a:rPr lang="en-US" altLang="zh-CN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2755" indent="-452755" algn="just">
              <a:lnSpc>
                <a:spcPct val="7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None/>
            </a:pP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end while;</a:t>
            </a:r>
          </a:p>
          <a:p>
            <a:pPr marL="452755" indent="-452755" algn="just">
              <a:lnSpc>
                <a:spcPct val="7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None/>
            </a:pP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temp;</a:t>
            </a:r>
          </a:p>
          <a:p>
            <a:pPr marL="452755" indent="-452755" algn="just">
              <a:lnSpc>
                <a:spcPct val="70000"/>
              </a:lnSpc>
              <a:buClr>
                <a:schemeClr val="accent2"/>
              </a:buClr>
              <a:buSzPct val="80000"/>
              <a:buFont typeface="Arial" panose="020B0604020202020204" pitchFamily="34" charset="0"/>
              <a:buNone/>
            </a:pPr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marL="452755" indent="-452755"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zh-C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492" name="灯片编号占位符 2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5942013" y="5768975"/>
            <a:ext cx="1935162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88" tIns="41295" rIns="82588" bIns="4129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6F3B98-CDAB-4D58-A21B-42CD80B9400C}" type="slidenum">
              <a:rPr lang="en-US" altLang="zh-CN" sz="1200" smtClean="0">
                <a:solidFill>
                  <a:srgbClr val="898989"/>
                </a:solidFill>
                <a:latin typeface="Calibri" panose="020F0502020204030204" pitchFamily="34" charset="0"/>
              </a:rPr>
              <a:t>21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0A9C063-0B08-4831-BBDE-A1F0B0F90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753" y="2355900"/>
            <a:ext cx="2616843" cy="259228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4"/>
          <p:cNvSpPr>
            <a:spLocks noChangeArrowheads="1"/>
          </p:cNvSpPr>
          <p:nvPr/>
        </p:nvSpPr>
        <p:spPr bwMode="auto">
          <a:xfrm>
            <a:off x="228600" y="260350"/>
            <a:ext cx="86868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62" tIns="45833" rIns="91662" bIns="45833"/>
          <a:lstStyle>
            <a:lvl1pPr marL="455930" indent="-45593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SzPct val="80000"/>
              <a:buFontTx/>
              <a:buNone/>
            </a:pP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 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ifStmt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syntaxTree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SzPct val="80000"/>
              <a:buFontTx/>
              <a:buNone/>
            </a:pPr>
            <a:r>
              <a:rPr lang="en-US" altLang="zh-CN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if-</a:t>
            </a:r>
            <a:r>
              <a:rPr lang="en-US" altLang="zh-CN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if (Exp) </a:t>
            </a:r>
            <a:r>
              <a:rPr lang="en-US" altLang="zh-CN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[else </a:t>
            </a:r>
            <a:r>
              <a:rPr lang="en-US" altLang="zh-CN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*/</a:t>
            </a:r>
          </a:p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SzPct val="80000"/>
              <a:buFontTx/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temp :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syntaxTree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SzPct val="80000"/>
              <a:buFontTx/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match(‘if’);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temp:=</a:t>
            </a:r>
            <a:r>
              <a:rPr lang="en-US" altLang="zh-CN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makeStmtNode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(‘if’);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match(‘(‘);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testChild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(temp):=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match(‘)’);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thenChild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(temp):=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token=‘else’ then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match(‘else’);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elseChild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(temp):=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elseChild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(temp):=nil;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end if;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temp;</a:t>
            </a: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SzPct val="80000"/>
              <a:buFontTx/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193539" name="灯片编号占位符 2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5942013" y="5768975"/>
            <a:ext cx="1935162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88" tIns="41295" rIns="82588" bIns="4129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87C279-1E08-4FAD-B3EF-79685D67B81D}" type="slidenum">
              <a:rPr lang="en-US" altLang="zh-CN" sz="1200" smtClean="0">
                <a:solidFill>
                  <a:srgbClr val="898989"/>
                </a:solidFill>
                <a:latin typeface="Calibri" panose="020F0502020204030204" pitchFamily="34" charset="0"/>
              </a:rPr>
              <a:t>22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3CCA454-5BA2-4CF1-B095-F081CB4D6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602651"/>
            <a:ext cx="5779800" cy="4512811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143000"/>
          </a:xfrm>
        </p:spPr>
        <p:txBody>
          <a:bodyPr/>
          <a:lstStyle/>
          <a:p>
            <a:pPr eaLnBrk="1" hangingPunct="1"/>
            <a:r>
              <a:rPr lang="zh-CN" altLang="en-US"/>
              <a:t>4.</a:t>
            </a:r>
            <a:r>
              <a:rPr lang="en-US" altLang="zh-CN"/>
              <a:t>4</a:t>
            </a:r>
            <a:r>
              <a:rPr lang="zh-CN" altLang="en-US"/>
              <a:t> </a:t>
            </a:r>
            <a:r>
              <a:rPr lang="en-US" altLang="zh-CN"/>
              <a:t>Top-Down Parsing by Recursive-Descent</a:t>
            </a:r>
            <a:endParaRPr lang="zh-CN" altLang="en-US"/>
          </a:p>
        </p:txBody>
      </p:sp>
      <p:sp>
        <p:nvSpPr>
          <p:cNvPr id="150531" name="Rectangle 3"/>
          <p:cNvSpPr>
            <a:spLocks noGrp="1"/>
          </p:cNvSpPr>
          <p:nvPr>
            <p:ph type="body" idx="1"/>
          </p:nvPr>
        </p:nvSpPr>
        <p:spPr>
          <a:xfrm>
            <a:off x="228600" y="1268413"/>
            <a:ext cx="86868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zh-CN" dirty="0"/>
              <a:t>Main Idea of Recursive-Descent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zh-CN" dirty="0"/>
              <a:t>Define a procedure for each nonterminal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 that will recognize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  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zh-CN" dirty="0"/>
              <a:t>The right-hand side of the grammar rule for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 specifies the structure of the code for this procedure of </a:t>
            </a:r>
            <a:r>
              <a:rPr lang="en-US" altLang="zh-CN" dirty="0">
                <a:solidFill>
                  <a:srgbClr val="FF0000"/>
                </a:solidFill>
              </a:rPr>
              <a:t>A </a:t>
            </a:r>
            <a:endParaRPr lang="en-US" altLang="zh-CN" dirty="0"/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zh-CN" dirty="0">
                <a:solidFill>
                  <a:srgbClr val="FF0000"/>
                </a:solidFill>
              </a:rPr>
              <a:t>Terminals</a:t>
            </a:r>
            <a:r>
              <a:rPr lang="en-US" altLang="zh-CN" dirty="0"/>
              <a:t> correspond to </a:t>
            </a:r>
            <a:r>
              <a:rPr lang="en-US" altLang="zh-CN" dirty="0">
                <a:solidFill>
                  <a:srgbClr val="3333FF"/>
                </a:solidFill>
              </a:rPr>
              <a:t>matches</a:t>
            </a:r>
            <a:r>
              <a:rPr lang="en-US" altLang="zh-CN" dirty="0"/>
              <a:t> of the input</a:t>
            </a:r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zh-CN" dirty="0" err="1">
                <a:solidFill>
                  <a:srgbClr val="FF0000"/>
                </a:solidFill>
              </a:rPr>
              <a:t>Nonterminals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correspond to </a:t>
            </a:r>
            <a:r>
              <a:rPr lang="en-US" altLang="zh-CN" dirty="0">
                <a:solidFill>
                  <a:srgbClr val="3333FF"/>
                </a:solidFill>
              </a:rPr>
              <a:t>calls</a:t>
            </a:r>
            <a:r>
              <a:rPr lang="en-US" altLang="zh-CN" dirty="0"/>
              <a:t> to other procedures</a:t>
            </a:r>
          </a:p>
          <a:p>
            <a:pPr lvl="2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zh-CN" dirty="0">
                <a:solidFill>
                  <a:srgbClr val="FF0000"/>
                </a:solidFill>
              </a:rPr>
              <a:t>Choices</a:t>
            </a:r>
            <a:r>
              <a:rPr lang="en-US" altLang="zh-CN" dirty="0"/>
              <a:t> correspond to alternatives (</a:t>
            </a:r>
            <a:r>
              <a:rPr lang="en-US" altLang="zh-CN" dirty="0">
                <a:solidFill>
                  <a:srgbClr val="3333FF"/>
                </a:solidFill>
              </a:rPr>
              <a:t>case or if </a:t>
            </a:r>
            <a:r>
              <a:rPr lang="en-US" altLang="zh-CN" dirty="0"/>
              <a:t>statement) within the code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zh-CN" dirty="0"/>
              <a:t>We will talk about:</a:t>
            </a:r>
          </a:p>
          <a:p>
            <a:pPr lvl="1" eaLnBrk="1" hangingPunct="1"/>
            <a:r>
              <a:rPr lang="en-US" altLang="zh-CN" dirty="0"/>
              <a:t>General method for constructing Recursive-Descent parser based on </a:t>
            </a:r>
            <a:r>
              <a:rPr lang="en-US" altLang="zh-CN" dirty="0">
                <a:solidFill>
                  <a:srgbClr val="FF0000"/>
                </a:solidFill>
              </a:rPr>
              <a:t>BNF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A simpler method based on </a:t>
            </a:r>
            <a:r>
              <a:rPr lang="en-US" altLang="zh-CN" dirty="0">
                <a:solidFill>
                  <a:srgbClr val="FF0000"/>
                </a:solidFill>
              </a:rPr>
              <a:t>EBNF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endParaRPr lang="zh-CN" altLang="en-US" dirty="0"/>
          </a:p>
        </p:txBody>
      </p:sp>
      <p:sp>
        <p:nvSpPr>
          <p:cNvPr id="150532" name="灯片编号占位符 4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A9923C-AA4A-4EF4-A9D9-50BDF4300DEB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3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General method for Constructing Recursive-Descent parser</a:t>
            </a:r>
            <a:endParaRPr lang="zh-CN" altLang="en-US" dirty="0"/>
          </a:p>
        </p:txBody>
      </p:sp>
      <p:sp>
        <p:nvSpPr>
          <p:cNvPr id="15257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6425" indent="-606425" eaLnBrk="1" hangingPunct="1">
              <a:buFont typeface="Wingdings" panose="05000000000000000000" pitchFamily="2" charset="2"/>
              <a:buAutoNum type="arabicPeriod"/>
            </a:pPr>
            <a:r>
              <a:rPr lang="en-US" altLang="zh-CN" dirty="0"/>
              <a:t>Determine whether the grammar is LL(1)</a:t>
            </a: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533400" y="2813050"/>
            <a:ext cx="3352800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72" tIns="45838" rIns="91672" bIns="45838"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</a:rPr>
              <a:t>Example 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</a:rPr>
              <a:t>Grammar G</a:t>
            </a:r>
            <a:r>
              <a:rPr lang="zh-CN" altLang="en-US" b="1" dirty="0">
                <a:latin typeface="Arial" panose="020B0604020202020204" pitchFamily="34" charset="0"/>
              </a:rPr>
              <a:t> 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</a:rPr>
              <a:t>	</a:t>
            </a:r>
            <a:r>
              <a:rPr lang="en-US" altLang="zh-CN" b="1" dirty="0">
                <a:solidFill>
                  <a:srgbClr val="3333FF"/>
                </a:solidFill>
                <a:latin typeface="Arial" panose="020B0604020202020204" pitchFamily="34" charset="0"/>
              </a:rPr>
              <a:t>E</a:t>
            </a:r>
            <a:r>
              <a:rPr lang="en-US" altLang="zh-CN" b="1" dirty="0">
                <a:latin typeface="Arial" panose="020B0604020202020204" pitchFamily="34" charset="0"/>
              </a:rPr>
              <a:t>→</a:t>
            </a:r>
            <a:r>
              <a:rPr lang="en-US" altLang="zh-CN" b="1" dirty="0">
                <a:solidFill>
                  <a:srgbClr val="3333FF"/>
                </a:solidFill>
                <a:latin typeface="Arial" panose="020B0604020202020204" pitchFamily="34" charset="0"/>
              </a:rPr>
              <a:t>E</a:t>
            </a:r>
            <a:r>
              <a:rPr lang="en-US" altLang="zh-CN" b="1" dirty="0">
                <a:latin typeface="Arial" panose="020B0604020202020204" pitchFamily="34" charset="0"/>
              </a:rPr>
              <a:t>+T│T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</a:rPr>
              <a:t>	T→T*F│F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</a:rPr>
              <a:t>	F→(E)│</a:t>
            </a:r>
            <a:r>
              <a:rPr lang="en-US" altLang="zh-CN" b="1" dirty="0" err="1">
                <a:latin typeface="Arial" panose="020B0604020202020204" pitchFamily="34" charset="0"/>
              </a:rPr>
              <a:t>i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3429000" y="2571750"/>
            <a:ext cx="541020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7" tIns="45521" rIns="91037" bIns="45521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Monotype Sorts"/>
              <a:buNone/>
            </a:pPr>
            <a:r>
              <a:rPr lang="en-US" altLang="zh-CN" b="1" dirty="0">
                <a:latin typeface="Arial" panose="020B0604020202020204" pitchFamily="34" charset="0"/>
              </a:rPr>
              <a:t>1) After</a:t>
            </a:r>
            <a:r>
              <a:rPr lang="en-US" altLang="zh-CN" b="1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</a:rPr>
              <a:t>left recursion removal </a:t>
            </a:r>
            <a:r>
              <a:rPr lang="zh-CN" altLang="en-US" b="1" dirty="0">
                <a:latin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</a:rPr>
              <a:t>we get grammar G':   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Monotype Sorts"/>
              <a:buNone/>
            </a:pPr>
            <a:r>
              <a:rPr lang="en-US" altLang="zh-CN" b="1" dirty="0">
                <a:latin typeface="Arial" panose="020B0604020202020204" pitchFamily="34" charset="0"/>
              </a:rPr>
              <a:t>	E→T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E'</a:t>
            </a:r>
            <a:r>
              <a:rPr lang="en-US" altLang="zh-CN" b="1" dirty="0">
                <a:latin typeface="Arial" panose="020B0604020202020204" pitchFamily="34" charset="0"/>
              </a:rPr>
              <a:t> 		E'→+</a:t>
            </a:r>
            <a:r>
              <a:rPr lang="en-US" altLang="zh-CN" b="1" dirty="0" err="1">
                <a:latin typeface="Arial" panose="020B0604020202020204" pitchFamily="34" charset="0"/>
              </a:rPr>
              <a:t>T</a:t>
            </a:r>
            <a:r>
              <a:rPr lang="en-US" altLang="zh-CN" b="1" dirty="0" err="1">
                <a:solidFill>
                  <a:srgbClr val="FF0000"/>
                </a:solidFill>
                <a:latin typeface="Arial" panose="020B0604020202020204" pitchFamily="34" charset="0"/>
              </a:rPr>
              <a:t>E'</a:t>
            </a:r>
            <a:r>
              <a:rPr lang="en-US" altLang="zh-CN" b="1" dirty="0" err="1">
                <a:latin typeface="Arial" panose="020B0604020202020204" pitchFamily="34" charset="0"/>
              </a:rPr>
              <a:t>│ε</a:t>
            </a:r>
            <a:r>
              <a:rPr lang="en-US" altLang="zh-CN" b="1" dirty="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Monotype Sorts"/>
              <a:buNone/>
            </a:pPr>
            <a:r>
              <a:rPr lang="en-US" altLang="zh-CN" b="1" dirty="0">
                <a:latin typeface="Arial" panose="020B0604020202020204" pitchFamily="34" charset="0"/>
              </a:rPr>
              <a:t>	T→F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T'</a:t>
            </a:r>
            <a:r>
              <a:rPr lang="en-US" altLang="zh-CN" b="1" dirty="0">
                <a:latin typeface="Arial" panose="020B0604020202020204" pitchFamily="34" charset="0"/>
              </a:rPr>
              <a:t> 		T'→*</a:t>
            </a:r>
            <a:r>
              <a:rPr lang="en-US" altLang="zh-CN" b="1" dirty="0" err="1">
                <a:latin typeface="Arial" panose="020B0604020202020204" pitchFamily="34" charset="0"/>
              </a:rPr>
              <a:t>F</a:t>
            </a:r>
            <a:r>
              <a:rPr lang="en-US" altLang="zh-CN" b="1" dirty="0" err="1">
                <a:solidFill>
                  <a:srgbClr val="FF0000"/>
                </a:solidFill>
                <a:latin typeface="Arial" panose="020B0604020202020204" pitchFamily="34" charset="0"/>
              </a:rPr>
              <a:t>T'</a:t>
            </a:r>
            <a:r>
              <a:rPr lang="en-US" altLang="zh-CN" b="1" dirty="0" err="1">
                <a:latin typeface="Arial" panose="020B0604020202020204" pitchFamily="34" charset="0"/>
              </a:rPr>
              <a:t>│ε</a:t>
            </a:r>
            <a:endParaRPr lang="en-US" altLang="zh-CN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Monotype Sorts"/>
              <a:buNone/>
            </a:pPr>
            <a:r>
              <a:rPr lang="en-US" altLang="zh-CN" b="1" dirty="0">
                <a:latin typeface="Arial" panose="020B0604020202020204" pitchFamily="34" charset="0"/>
              </a:rPr>
              <a:t>	F→(E)│</a:t>
            </a:r>
            <a:r>
              <a:rPr lang="en-US" altLang="zh-CN" b="1" dirty="0" err="1">
                <a:latin typeface="Arial" panose="020B0604020202020204" pitchFamily="34" charset="0"/>
              </a:rPr>
              <a:t>i</a:t>
            </a:r>
            <a:r>
              <a:rPr lang="en-US" altLang="zh-CN" b="1" dirty="0">
                <a:latin typeface="Arial" panose="020B0604020202020204" pitchFamily="34" charset="0"/>
              </a:rPr>
              <a:t>	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152582" name="灯片编号占位符 6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CE982F-F2D4-4969-949F-06EAED8DF997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4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781" name="Group 45"/>
          <p:cNvGraphicFramePr>
            <a:graphicFrameLocks noGrp="1"/>
          </p:cNvGraphicFramePr>
          <p:nvPr/>
        </p:nvGraphicFramePr>
        <p:xfrm>
          <a:off x="563563" y="1270000"/>
          <a:ext cx="7999413" cy="5202240"/>
        </p:xfrm>
        <a:graphic>
          <a:graphicData uri="http://schemas.openxmlformats.org/drawingml/2006/table">
            <a:tbl>
              <a:tblPr/>
              <a:tblGrid>
                <a:gridCol w="1489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5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7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71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0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nullable</a:t>
                      </a:r>
                    </a:p>
                  </a:txBody>
                  <a:tcPr marL="91450" marR="9145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First</a:t>
                      </a:r>
                    </a:p>
                  </a:txBody>
                  <a:tcPr marL="91450" marR="9145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Follow</a:t>
                      </a:r>
                    </a:p>
                  </a:txBody>
                  <a:tcPr marL="91450" marR="9145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91450" marR="91450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91450" marR="9145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 (, </a:t>
                      </a:r>
                      <a:r>
                        <a:rPr kumimoji="1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}</a:t>
                      </a:r>
                    </a:p>
                  </a:txBody>
                  <a:tcPr marL="91450" marR="9145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 ), $ }</a:t>
                      </a:r>
                    </a:p>
                  </a:txBody>
                  <a:tcPr marL="91450" marR="9145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E’</a:t>
                      </a:r>
                    </a:p>
                  </a:txBody>
                  <a:tcPr marL="91450" marR="91450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91450" marR="9145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 +, ε}</a:t>
                      </a:r>
                    </a:p>
                  </a:txBody>
                  <a:tcPr marL="91450" marR="9145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 ), $ }</a:t>
                      </a:r>
                    </a:p>
                  </a:txBody>
                  <a:tcPr marL="91450" marR="9145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91450" marR="91450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91450" marR="9145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 (, </a:t>
                      </a:r>
                      <a:r>
                        <a:rPr kumimoji="1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}</a:t>
                      </a:r>
                    </a:p>
                  </a:txBody>
                  <a:tcPr marL="91450" marR="9145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 +, ), $ }</a:t>
                      </a:r>
                    </a:p>
                  </a:txBody>
                  <a:tcPr marL="91450" marR="9145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T’</a:t>
                      </a:r>
                    </a:p>
                  </a:txBody>
                  <a:tcPr marL="91450" marR="91450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91450" marR="9145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 *, </a:t>
                      </a: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ε}</a:t>
                      </a:r>
                    </a:p>
                  </a:txBody>
                  <a:tcPr marL="91450" marR="9145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 +, ), $ }</a:t>
                      </a:r>
                    </a:p>
                  </a:txBody>
                  <a:tcPr marL="91450" marR="9145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91450" marR="91450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91450" marR="9145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 (, </a:t>
                      </a:r>
                      <a:r>
                        <a:rPr kumimoji="1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}</a:t>
                      </a:r>
                    </a:p>
                  </a:txBody>
                  <a:tcPr marL="91450" marR="9145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 *, +,),$}</a:t>
                      </a:r>
                    </a:p>
                  </a:txBody>
                  <a:tcPr marL="91450" marR="9145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+TE’</a:t>
                      </a:r>
                    </a:p>
                  </a:txBody>
                  <a:tcPr marL="91450" marR="91450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{+}</a:t>
                      </a:r>
                    </a:p>
                  </a:txBody>
                  <a:tcPr marL="91450" marR="9145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0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*FT’</a:t>
                      </a:r>
                    </a:p>
                  </a:txBody>
                  <a:tcPr marL="91450" marR="91450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{*}</a:t>
                      </a:r>
                    </a:p>
                  </a:txBody>
                  <a:tcPr marL="91450" marR="9145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0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(E)</a:t>
                      </a:r>
                    </a:p>
                  </a:txBody>
                  <a:tcPr marL="91450" marR="91450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{(}</a:t>
                      </a:r>
                    </a:p>
                  </a:txBody>
                  <a:tcPr marL="91450" marR="9145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0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1" lang="en-US" altLang="zh-CN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91450" marR="9145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50" marR="91450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4683" name="Rectangle 68"/>
          <p:cNvSpPr>
            <a:spLocks noChangeArrowheads="1"/>
          </p:cNvSpPr>
          <p:nvPr/>
        </p:nvSpPr>
        <p:spPr bwMode="auto">
          <a:xfrm>
            <a:off x="195263" y="715963"/>
            <a:ext cx="91440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27" tIns="45516" rIns="91027" bIns="45516">
            <a:spAutoFit/>
          </a:bodyPr>
          <a:lstStyle>
            <a:lvl1pPr marL="455930" indent="-45593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E→TE'   E'→+TE'│ε  T→FT'   T'→*FT'│ε    F→(E)│i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684" name="Rectangle 5"/>
          <p:cNvSpPr>
            <a:spLocks noChangeArrowheads="1"/>
          </p:cNvSpPr>
          <p:nvPr/>
        </p:nvSpPr>
        <p:spPr bwMode="auto">
          <a:xfrm>
            <a:off x="425450" y="0"/>
            <a:ext cx="71866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27" tIns="45516" rIns="91027" bIns="45516">
            <a:spAutoFit/>
          </a:bodyPr>
          <a:lstStyle>
            <a:lvl1pPr marL="455930" indent="-45593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accent2"/>
              </a:buClr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2)  Compute First Set and Follow Set for  G’.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21500" y="4881563"/>
            <a:ext cx="2003425" cy="9779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2588" tIns="41295" rIns="82588" bIns="41295"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tx2"/>
              </a:buClr>
              <a:defRPr/>
            </a:pP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G’ is LL(1) grammar</a:t>
            </a:r>
            <a:endParaRPr lang="zh-CN" altLang="en-US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686" name="灯片编号占位符 2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7888288" y="6491288"/>
            <a:ext cx="1935162" cy="3317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88" tIns="41295" rIns="82588" bIns="4129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8AD029-4853-4309-9A19-9E2A33892373}" type="slidenum">
              <a:rPr lang="en-US" altLang="zh-CN" sz="1200" smtClean="0">
                <a:solidFill>
                  <a:srgbClr val="898989"/>
                </a:solidFill>
                <a:latin typeface="Calibri" panose="020F0502020204030204" pitchFamily="34" charset="0"/>
              </a:rPr>
              <a:t>5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3"/>
          <p:cNvSpPr>
            <a:spLocks noGrp="1"/>
          </p:cNvSpPr>
          <p:nvPr>
            <p:ph idx="1"/>
          </p:nvPr>
        </p:nvSpPr>
        <p:spPr>
          <a:xfrm>
            <a:off x="414338" y="1452563"/>
            <a:ext cx="8234362" cy="4949825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zh-CN"/>
              <a:t>2.  Construct Recursive-Descent Parser for G’</a:t>
            </a:r>
          </a:p>
          <a:p>
            <a:pPr lvl="1">
              <a:buClr>
                <a:schemeClr val="tx1"/>
              </a:buClr>
            </a:pPr>
            <a:r>
              <a:rPr lang="en-US" altLang="zh-CN"/>
              <a:t>consists of a </a:t>
            </a:r>
            <a:r>
              <a:rPr lang="en-US" altLang="zh-CN">
                <a:solidFill>
                  <a:srgbClr val="3333FF"/>
                </a:solidFill>
              </a:rPr>
              <a:t>main procedure </a:t>
            </a:r>
            <a:r>
              <a:rPr lang="en-US" altLang="zh-CN"/>
              <a:t>and a group of </a:t>
            </a:r>
            <a:r>
              <a:rPr lang="en-US" altLang="zh-CN">
                <a:solidFill>
                  <a:srgbClr val="3333FF"/>
                </a:solidFill>
              </a:rPr>
              <a:t>recursive procedures</a:t>
            </a:r>
            <a:r>
              <a:rPr lang="en-US" altLang="zh-CN"/>
              <a:t>, each corresponds to a nonterminal of the grammar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altLang="zh-CN"/>
              <a:t>Variable used:</a:t>
            </a:r>
          </a:p>
          <a:p>
            <a:pPr marL="1365250" lvl="2" indent="-606425">
              <a:lnSpc>
                <a:spcPct val="90000"/>
              </a:lnSpc>
              <a:buClr>
                <a:schemeClr val="tx1"/>
              </a:buClr>
            </a:pPr>
            <a:r>
              <a:rPr lang="en-US" altLang="zh-CN">
                <a:solidFill>
                  <a:srgbClr val="FF0000"/>
                </a:solidFill>
              </a:rPr>
              <a:t>TOKEN</a:t>
            </a:r>
            <a:r>
              <a:rPr lang="en-US" altLang="zh-CN"/>
              <a:t> is a variable that keeps the current next token in the input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altLang="zh-CN"/>
              <a:t>Special Sub-procedures used :</a:t>
            </a:r>
          </a:p>
          <a:p>
            <a:pPr marL="1365250" lvl="2" indent="-606425">
              <a:lnSpc>
                <a:spcPct val="90000"/>
              </a:lnSpc>
              <a:buClr>
                <a:schemeClr val="tx1"/>
              </a:buClr>
            </a:pPr>
            <a:r>
              <a:rPr lang="en-US" altLang="zh-CN">
                <a:solidFill>
                  <a:srgbClr val="FF0000"/>
                </a:solidFill>
              </a:rPr>
              <a:t>match(y) </a:t>
            </a:r>
            <a:r>
              <a:rPr lang="en-US" altLang="zh-CN"/>
              <a:t>is a procedure that matches the current next token </a:t>
            </a:r>
            <a:r>
              <a:rPr lang="en-US" altLang="zh-CN">
                <a:solidFill>
                  <a:srgbClr val="FF0000"/>
                </a:solidFill>
              </a:rPr>
              <a:t>TOKEN</a:t>
            </a:r>
            <a:r>
              <a:rPr lang="en-US" altLang="zh-CN"/>
              <a:t> with its parameter </a:t>
            </a:r>
            <a:r>
              <a:rPr lang="en-US" altLang="zh-CN">
                <a:solidFill>
                  <a:srgbClr val="FF0000"/>
                </a:solidFill>
              </a:rPr>
              <a:t>y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/>
              <a:t>, advances the input if it succeeds, and declares error if it does not</a:t>
            </a:r>
          </a:p>
          <a:p>
            <a:pPr marL="1365250" lvl="2" indent="-606425">
              <a:lnSpc>
                <a:spcPct val="90000"/>
              </a:lnSpc>
              <a:buClr>
                <a:schemeClr val="tx1"/>
              </a:buClr>
            </a:pPr>
            <a:r>
              <a:rPr lang="en-US" altLang="zh-CN">
                <a:solidFill>
                  <a:srgbClr val="FF0000"/>
                </a:solidFill>
              </a:rPr>
              <a:t>error</a:t>
            </a:r>
            <a:r>
              <a:rPr lang="en-US" altLang="zh-CN"/>
              <a:t> is a procedure that prints an error message and exit</a:t>
            </a:r>
          </a:p>
          <a:p>
            <a:pPr lvl="1">
              <a:buClr>
                <a:schemeClr val="tx1"/>
              </a:buClr>
            </a:pPr>
            <a:endParaRPr lang="en-US" altLang="zh-CN"/>
          </a:p>
        </p:txBody>
      </p:sp>
      <p:sp>
        <p:nvSpPr>
          <p:cNvPr id="5" name="标题 4"/>
          <p:cNvSpPr txBox="1"/>
          <p:nvPr/>
        </p:nvSpPr>
        <p:spPr>
          <a:xfrm>
            <a:off x="425450" y="249238"/>
            <a:ext cx="8166100" cy="1036637"/>
          </a:xfrm>
          <a:prstGeom prst="rect">
            <a:avLst/>
          </a:prstGeom>
        </p:spPr>
        <p:txBody>
          <a:bodyPr lIns="82588" tIns="41295" rIns="82588" bIns="41295" anchor="ctr">
            <a:normAutofit/>
          </a:bodyPr>
          <a:lstStyle/>
          <a:p>
            <a:pPr algn="ctr" defTabSz="826135" eaLnBrk="1" fontAlgn="auto" hangingPunct="1">
              <a:spcAft>
                <a:spcPts val="0"/>
              </a:spcAft>
              <a:defRPr/>
            </a:pPr>
            <a:r>
              <a:rPr lang="en-US" altLang="zh-CN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Constructing Recursive-Descent parser</a:t>
            </a:r>
            <a:endParaRPr lang="zh-CN" altLang="en-US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56676" name="灯片编号占位符 2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5942013" y="5768975"/>
            <a:ext cx="1935162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88" tIns="41295" rIns="82588" bIns="4129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463FC2-C228-4B80-944B-53EF53869AC6}" type="slidenum">
              <a:rPr lang="en-US" altLang="zh-CN" sz="1200" smtClean="0">
                <a:solidFill>
                  <a:srgbClr val="898989"/>
                </a:solidFill>
                <a:latin typeface="Calibri" panose="020F0502020204030204" pitchFamily="34" charset="0"/>
              </a:rPr>
              <a:t>6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/>
          </p:cNvSpPr>
          <p:nvPr>
            <p:ph type="title"/>
          </p:nvPr>
        </p:nvSpPr>
        <p:spPr>
          <a:xfrm>
            <a:off x="414338" y="249238"/>
            <a:ext cx="8304212" cy="1036637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Constructing Recursive-Descent parser</a:t>
            </a:r>
            <a:endParaRPr lang="zh-CN" altLang="en-US"/>
          </a:p>
        </p:txBody>
      </p:sp>
      <p:sp>
        <p:nvSpPr>
          <p:cNvPr id="158723" name="Rectangle 3"/>
          <p:cNvSpPr>
            <a:spLocks noGrp="1"/>
          </p:cNvSpPr>
          <p:nvPr>
            <p:ph type="body" idx="1"/>
          </p:nvPr>
        </p:nvSpPr>
        <p:spPr>
          <a:xfrm>
            <a:off x="304800" y="1600200"/>
            <a:ext cx="8610600" cy="4876800"/>
          </a:xfrm>
        </p:spPr>
        <p:txBody>
          <a:bodyPr/>
          <a:lstStyle/>
          <a:p>
            <a:pPr marL="605155" indent="-605155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productions of nonterminal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</a:p>
          <a:p>
            <a:pPr marL="605155" indent="-605155">
              <a:lnSpc>
                <a:spcPct val="80000"/>
              </a:lnSpc>
              <a:spcBef>
                <a:spcPct val="50000"/>
              </a:spcBef>
              <a:buClr>
                <a:srgbClr val="FFFF66"/>
              </a:buCl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→ x1 | x2 |…|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x1,...,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 ε,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code for procedure U is as follow: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5155" indent="-605155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TOKEN in First(x1) then p_x1</a:t>
            </a:r>
          </a:p>
          <a:p>
            <a:pPr marL="605155" indent="-605155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else if TOKEN in First(x2) then p_x2</a:t>
            </a:r>
          </a:p>
          <a:p>
            <a:pPr marL="605155" indent="-605155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else …</a:t>
            </a:r>
          </a:p>
          <a:p>
            <a:pPr marL="605155" indent="-605155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….</a:t>
            </a:r>
          </a:p>
          <a:p>
            <a:pPr marL="605155" indent="-605155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else if TOKEN in First(</a:t>
            </a:r>
            <a:r>
              <a:rPr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then </a:t>
            </a:r>
            <a:r>
              <a:rPr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p_xn</a:t>
            </a:r>
            <a:endParaRPr lang="en-US" altLang="zh-CN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5155" indent="-605155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else ERROR</a:t>
            </a:r>
            <a:endParaRPr lang="zh-CN" altLang="en-US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724" name="灯片编号占位符 2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5942013" y="5768975"/>
            <a:ext cx="1935162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88" tIns="41295" rIns="82588" bIns="4129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29EC84-EDE4-4E94-8E91-24B6C9F49549}" type="slidenum">
              <a:rPr lang="en-US" altLang="zh-CN" sz="1200" smtClean="0">
                <a:solidFill>
                  <a:srgbClr val="898989"/>
                </a:solidFill>
                <a:latin typeface="Calibri" panose="020F0502020204030204" pitchFamily="34" charset="0"/>
              </a:rPr>
              <a:t>7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标题 2"/>
          <p:cNvSpPr>
            <a:spLocks noGrp="1"/>
          </p:cNvSpPr>
          <p:nvPr>
            <p:ph type="title"/>
          </p:nvPr>
        </p:nvSpPr>
        <p:spPr>
          <a:xfrm>
            <a:off x="414338" y="249238"/>
            <a:ext cx="8234362" cy="1036637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Constructing Recursive-Descent parser</a:t>
            </a:r>
            <a:endParaRPr lang="zh-CN" altLang="en-US"/>
          </a:p>
        </p:txBody>
      </p:sp>
      <p:sp>
        <p:nvSpPr>
          <p:cNvPr id="160771" name="Rectangle 3"/>
          <p:cNvSpPr>
            <a:spLocks noGrp="1"/>
          </p:cNvSpPr>
          <p:nvPr>
            <p:ph idx="1"/>
          </p:nvPr>
        </p:nvSpPr>
        <p:spPr>
          <a:xfrm>
            <a:off x="414338" y="1452563"/>
            <a:ext cx="8096250" cy="4811712"/>
          </a:xfrm>
        </p:spPr>
        <p:txBody>
          <a:bodyPr/>
          <a:lstStyle/>
          <a:p>
            <a:pPr marL="605155" indent="-605155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production of 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rewrite code 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5155" indent="-605155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6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TOKEN in First(</a:t>
            </a:r>
            <a:r>
              <a:rPr lang="en-US" altLang="zh-CN" sz="2600" dirty="0" err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r>
              <a:rPr lang="en-US" altLang="zh-CN" sz="26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then </a:t>
            </a:r>
            <a:r>
              <a:rPr lang="en-US" altLang="zh-CN" sz="2600" dirty="0" err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p_xn</a:t>
            </a:r>
            <a:r>
              <a:rPr lang="en-US" altLang="zh-CN" sz="26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05155" indent="-605155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6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else ERROR</a:t>
            </a:r>
          </a:p>
          <a:p>
            <a:pPr marL="605155" indent="-605155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into</a:t>
            </a:r>
          </a:p>
          <a:p>
            <a:pPr marL="605155" indent="-605155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6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TOKEN in First(</a:t>
            </a:r>
            <a:r>
              <a:rPr lang="en-US" altLang="zh-CN" sz="2600" dirty="0" err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xn</a:t>
            </a:r>
            <a:r>
              <a:rPr lang="en-US" altLang="zh-CN" sz="26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then </a:t>
            </a:r>
            <a:r>
              <a:rPr lang="en-US" altLang="zh-CN" sz="2600" dirty="0" err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p_xn</a:t>
            </a:r>
            <a:endParaRPr lang="en-US" altLang="zh-CN" sz="2600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5155" indent="-605155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6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	else 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TOKEN not in Follow(U) </a:t>
            </a:r>
            <a:r>
              <a:rPr lang="en-US" altLang="zh-CN" sz="26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ERROR</a:t>
            </a:r>
            <a:endParaRPr lang="zh-CN" altLang="en-US" sz="2600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5155" indent="-605155">
              <a:lnSpc>
                <a:spcPct val="8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for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p_x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x=y1y2…</a:t>
            </a:r>
            <a:r>
              <a:rPr lang="en-US" altLang="zh-CN" sz="2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yn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is: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5155" indent="-605155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6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 p_y1;p_y2;…;</a:t>
            </a:r>
            <a:r>
              <a:rPr lang="en-US" altLang="zh-CN" sz="2600" dirty="0" err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p_yn</a:t>
            </a:r>
            <a:r>
              <a:rPr lang="en-US" altLang="zh-CN" sz="26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end</a:t>
            </a:r>
          </a:p>
          <a:p>
            <a:pPr marL="605155" indent="-605155">
              <a:lnSpc>
                <a:spcPct val="11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yi∈V</a:t>
            </a:r>
            <a:r>
              <a:rPr lang="en-US" altLang="zh-CN" sz="2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p_yi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CN" sz="26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call of procedure </a:t>
            </a:r>
            <a:r>
              <a:rPr lang="en-US" altLang="zh-CN" sz="260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；otherwise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yi∈V</a:t>
            </a:r>
            <a:r>
              <a:rPr lang="en-US" altLang="zh-CN" sz="2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p_yi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CN" sz="26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match(</a:t>
            </a:r>
            <a:r>
              <a:rPr lang="en-US" altLang="zh-CN" sz="2600" dirty="0" err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</a:t>
            </a:r>
            <a:r>
              <a:rPr lang="en-US" altLang="zh-CN" sz="26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600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772" name="灯片编号占位符 2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5942013" y="5768975"/>
            <a:ext cx="1935162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88" tIns="41295" rIns="82588" bIns="4129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C6ADC9-1B98-42B0-8806-D57DEBAA690A}" type="slidenum">
              <a:rPr lang="en-US" altLang="zh-CN" sz="1200" smtClean="0">
                <a:solidFill>
                  <a:srgbClr val="898989"/>
                </a:solidFill>
                <a:latin typeface="Calibri" panose="020F0502020204030204" pitchFamily="34" charset="0"/>
              </a:rPr>
              <a:t>8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5"/>
          <p:cNvSpPr>
            <a:spLocks noGrp="1"/>
          </p:cNvSpPr>
          <p:nvPr>
            <p:ph type="body" idx="1"/>
          </p:nvPr>
        </p:nvSpPr>
        <p:spPr>
          <a:xfrm>
            <a:off x="304800" y="3200400"/>
            <a:ext cx="8534400" cy="2819400"/>
          </a:xfrm>
        </p:spPr>
        <p:txBody>
          <a:bodyPr/>
          <a:lstStyle/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(1)  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program  MAIN;                             	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/* main */</a:t>
            </a:r>
          </a:p>
          <a:p>
            <a:pPr algn="just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begin</a:t>
            </a:r>
          </a:p>
          <a:p>
            <a:pPr algn="just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GETNEXT (TOKEN);</a:t>
            </a:r>
          </a:p>
          <a:p>
            <a:pPr algn="just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E ;                           			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/* call E */</a:t>
            </a:r>
          </a:p>
          <a:p>
            <a:pPr algn="just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if  TOKEN ≠‘$'  then  ERROR</a:t>
            </a:r>
          </a:p>
          <a:p>
            <a:pPr algn="just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end.   </a:t>
            </a:r>
          </a:p>
        </p:txBody>
      </p:sp>
      <p:sp>
        <p:nvSpPr>
          <p:cNvPr id="162819" name="Rectangle 6"/>
          <p:cNvSpPr>
            <a:spLocks noChangeArrowheads="1"/>
          </p:cNvSpPr>
          <p:nvPr/>
        </p:nvSpPr>
        <p:spPr bwMode="auto">
          <a:xfrm>
            <a:off x="533400" y="471488"/>
            <a:ext cx="81534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27" tIns="45516" rIns="91027" bIns="455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Monotype Sorts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Example:Recursive-descent parser for G’	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820" name="Rectangle 9"/>
          <p:cNvSpPr>
            <a:spLocks noChangeArrowheads="1"/>
          </p:cNvSpPr>
          <p:nvPr/>
        </p:nvSpPr>
        <p:spPr bwMode="auto">
          <a:xfrm>
            <a:off x="323850" y="1412875"/>
            <a:ext cx="7543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 lIns="91027" tIns="45516" rIns="91027" bIns="455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E→TE ' 		E'→+TE'│ε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T→FT ' 		T'→*FT'│ε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F→(E)│i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2821" name="灯片编号占位符 2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5942013" y="5768975"/>
            <a:ext cx="1935162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88" tIns="41295" rIns="82588" bIns="4129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F6478F-EB19-4081-A35C-5093C33C4778}" type="slidenum">
              <a:rPr lang="en-US" altLang="zh-CN" sz="1200" smtClean="0">
                <a:solidFill>
                  <a:srgbClr val="898989"/>
                </a:solidFill>
                <a:latin typeface="Calibri" panose="020F0502020204030204" pitchFamily="34" charset="0"/>
              </a:rPr>
              <a:t>9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9b4d1b0-a35a-4c43-b224-cbcb8c0e86ff"/>
  <p:tag name="COMMONDATA" val="eyJoZGlkIjoiMGI4YTY2NzNjYzhhMDBjYjhiZDFjNDRhZjk5ZjcyM2MifQ=="/>
</p:tagLst>
</file>

<file path=ppt/theme/theme1.xml><?xml version="1.0" encoding="utf-8"?>
<a:theme xmlns:a="http://schemas.openxmlformats.org/drawingml/2006/main" name="lecture02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lecture02a</Template>
  <TotalTime>191</TotalTime>
  <Words>1751</Words>
  <Application>Microsoft Office PowerPoint</Application>
  <PresentationFormat>全屏显示(4:3)</PresentationFormat>
  <Paragraphs>302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Monotype Sorts</vt:lpstr>
      <vt:lpstr>Arial</vt:lpstr>
      <vt:lpstr>Calibri</vt:lpstr>
      <vt:lpstr>Comic Sans MS</vt:lpstr>
      <vt:lpstr>Times New Roman</vt:lpstr>
      <vt:lpstr>Wingdings</vt:lpstr>
      <vt:lpstr>lecture02a</vt:lpstr>
      <vt:lpstr>PowerPoint 演示文稿</vt:lpstr>
      <vt:lpstr>OutLine</vt:lpstr>
      <vt:lpstr>4.4 Top-Down Parsing by Recursive-Descent</vt:lpstr>
      <vt:lpstr>General method for Constructing Recursive-Descent parser</vt:lpstr>
      <vt:lpstr>PowerPoint 演示文稿</vt:lpstr>
      <vt:lpstr>PowerPoint 演示文稿</vt:lpstr>
      <vt:lpstr>Constructing Recursive-Descent parser</vt:lpstr>
      <vt:lpstr>Constructing Recursive-Descent parser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 simpler method based on EBNF</vt:lpstr>
      <vt:lpstr>PowerPoint 演示文稿</vt:lpstr>
      <vt:lpstr>PowerPoint 演示文稿</vt:lpstr>
      <vt:lpstr>PowerPoint 演示文稿</vt:lpstr>
      <vt:lpstr>PowerPoint 演示文稿</vt:lpstr>
      <vt:lpstr>Actions for Constructing a Syntax Tree</vt:lpstr>
      <vt:lpstr>Actions for Constructing a Syntax Tree</vt:lpstr>
      <vt:lpstr>Action for Constructing a Syntax Tree</vt:lpstr>
      <vt:lpstr>PowerPoint 演示文稿</vt:lpstr>
    </vt:vector>
  </TitlesOfParts>
  <Company>iprai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Top-Down Parsing</dc:title>
  <dc:creator>woody</dc:creator>
  <cp:lastModifiedBy>WYing</cp:lastModifiedBy>
  <cp:revision>287</cp:revision>
  <cp:lastPrinted>2017-11-06T14:29:00Z</cp:lastPrinted>
  <dcterms:created xsi:type="dcterms:W3CDTF">2008-10-14T07:50:00Z</dcterms:created>
  <dcterms:modified xsi:type="dcterms:W3CDTF">2023-05-12T05:15:58Z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B5CD1D4D22604643BF11B9146E406075</vt:lpwstr>
  </property>
  <property fmtid="{D5CDD505-2E9C-101B-9397-08002B2CF9AE}" pid="3" name="KSOProductBuildVer">
    <vt:lpwstr>2052-11.1.0.12132</vt:lpwstr>
  </property>
</Properties>
</file>