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81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71" r:id="rId13"/>
    <p:sldId id="273" r:id="rId14"/>
    <p:sldId id="382" r:id="rId15"/>
    <p:sldId id="404" r:id="rId16"/>
    <p:sldId id="383" r:id="rId17"/>
    <p:sldId id="276" r:id="rId18"/>
    <p:sldId id="392" r:id="rId19"/>
    <p:sldId id="389" r:id="rId20"/>
  </p:sldIdLst>
  <p:sldSz cx="9144000" cy="6858000" type="screen4x3"/>
  <p:notesSz cx="6797675" cy="9928225"/>
  <p:custDataLst>
    <p:tags r:id="rId2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9C671E-F3EA-4651-B00C-F9300418870B}" type="datetimeFigureOut">
              <a:rPr lang="zh-CN" altLang="en-US"/>
              <a:t>2025/04/28</a:t>
            </a:fld>
            <a:endParaRPr lang="en-US" altLang="zh-CN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630E67C-B54D-45CC-99C6-31B26E4A752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55EE1E-8B01-494C-A5F4-9857EECBF065}" type="datetimeFigureOut">
              <a:rPr lang="zh-CN" altLang="en-US"/>
              <a:t>2025/04/28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8DB1F06-1979-4CC3-A9E7-F0B46040F8E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48CC5B6-D289-4AF2-AB03-773E5D3F0142}" type="slidenum">
              <a:rPr lang="zh-CN" altLang="en-US" sz="1300" smtClean="0"/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4667AD2-7A7E-4196-A430-3A5A42591B38}" type="slidenum">
              <a:rPr lang="en-US" altLang="zh-CN" sz="1300" smtClean="0"/>
              <a:t>10</a:t>
            </a:fld>
            <a:endParaRPr lang="en-US" altLang="zh-CN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203375B-2F89-47BF-928F-8C7DEEC6B05C}" type="slidenum">
              <a:rPr lang="en-US" altLang="zh-CN" sz="1300" smtClean="0"/>
              <a:t>11</a:t>
            </a:fld>
            <a:endParaRPr lang="en-US" altLang="zh-CN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E558F38-E3BC-4BE7-9935-3D31BB691873}" type="slidenum">
              <a:rPr lang="en-US" altLang="zh-CN" sz="1300" smtClean="0"/>
              <a:t>12</a:t>
            </a:fld>
            <a:endParaRPr lang="en-US" altLang="zh-CN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D36B4A0-3BFE-4C89-B0E7-E9CAB63CAEFF}" type="slidenum">
              <a:rPr lang="en-US" altLang="zh-CN" sz="1300" smtClean="0"/>
              <a:t>13</a:t>
            </a:fld>
            <a:endParaRPr lang="en-US" altLang="zh-CN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90D8D85-C7B9-4E24-B4DE-45C9490E7089}" type="slidenum">
              <a:rPr lang="en-US" altLang="zh-CN" sz="1300" smtClean="0"/>
              <a:t>14</a:t>
            </a:fld>
            <a:endParaRPr lang="en-US" altLang="zh-CN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7D32EFA-1B57-438B-BE08-58F6724B7ABB}" type="slidenum">
              <a:rPr lang="en-US" altLang="zh-CN" sz="1300" smtClean="0">
                <a:solidFill>
                  <a:srgbClr val="000000"/>
                </a:solidFill>
              </a:rPr>
              <a:t>15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4F82EB7-93A8-4341-8846-2622D5C1C6D3}" type="slidenum">
              <a:rPr lang="en-US" altLang="zh-CN" sz="1300" smtClean="0"/>
              <a:t>16</a:t>
            </a:fld>
            <a:endParaRPr lang="en-US" altLang="zh-CN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56674D4-3401-4335-A855-7104D522C1D3}" type="slidenum">
              <a:rPr lang="en-US" altLang="zh-CN" sz="1300" smtClean="0"/>
              <a:t>17</a:t>
            </a:fld>
            <a:endParaRPr lang="en-US" altLang="zh-CN" sz="13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8AC868-EBC1-4E98-B431-845A76182369}" type="slidenum">
              <a:rPr lang="en-US" altLang="zh-CN" sz="1300" smtClean="0"/>
              <a:t>18</a:t>
            </a:fld>
            <a:endParaRPr lang="en-US" altLang="zh-CN" sz="13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734D8F0-7817-460D-9401-2B4D5352FD3E}" type="slidenum">
              <a:rPr lang="en-US" altLang="zh-CN" sz="1300" smtClean="0"/>
              <a:t>19</a:t>
            </a:fld>
            <a:endParaRPr lang="en-US" altLang="zh-CN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34780E-0515-4F57-A353-B869975D29FD}" type="slidenum">
              <a:rPr lang="en-US" altLang="zh-CN" sz="1300" smtClean="0"/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AED286-76A3-407C-ADF7-D44A7E580897}" type="slidenum">
              <a:rPr lang="en-US" altLang="zh-CN" sz="1300" smtClean="0"/>
              <a:t>3</a:t>
            </a:fld>
            <a:endParaRPr lang="en-US" altLang="zh-CN" sz="13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505EED-8253-4B3A-946A-A38703451301}" type="slidenum">
              <a:rPr lang="en-US" altLang="zh-CN" sz="1300" smtClean="0"/>
              <a:t>4</a:t>
            </a:fld>
            <a:endParaRPr lang="en-US" altLang="zh-CN" sz="13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6DCE8FF-F3A5-414F-9BEB-97D8EA13BA48}" type="slidenum">
              <a:rPr lang="en-US" altLang="zh-CN" sz="1300" smtClean="0"/>
              <a:t>5</a:t>
            </a:fld>
            <a:endParaRPr lang="en-US" altLang="zh-CN" sz="13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811675-FAEB-43B8-B6B9-EB01E9A5D4ED}" type="slidenum">
              <a:rPr lang="en-US" altLang="zh-CN" sz="1300" smtClean="0"/>
              <a:t>6</a:t>
            </a:fld>
            <a:endParaRPr lang="en-US" altLang="zh-CN" sz="13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69B8E5-03A2-4E83-A691-BA2A4A5C1095}" type="slidenum">
              <a:rPr lang="en-US" altLang="zh-CN" sz="1300" smtClean="0"/>
              <a:t>7</a:t>
            </a:fld>
            <a:endParaRPr lang="en-US" altLang="zh-CN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2933F5C-750E-4C8D-9ECC-3EA993F3DA46}" type="slidenum">
              <a:rPr lang="en-US" altLang="zh-CN" sz="1300" smtClean="0"/>
              <a:t>8</a:t>
            </a:fld>
            <a:endParaRPr lang="en-US" altLang="zh-CN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A778DC5-E253-4745-9AE9-C33A8411DB7A}" type="slidenum">
              <a:rPr lang="en-US" altLang="zh-CN" sz="1300" smtClean="0"/>
              <a:t>9</a:t>
            </a:fld>
            <a:endParaRPr lang="en-US" altLang="zh-CN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180592-8A34-4D45-8117-7F911E3F007E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BB5AE-DEB6-4824-B319-A21D943BB2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61798-A51C-4743-932C-AA6085E3EF51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EE68A-AE95-421D-A007-F3D1D1F3CBD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7C13A-5503-4EF3-AA4E-525CE6125670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AD271-795D-4E28-A163-34A0D60799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C41F4-B5FC-4F40-91AD-E57F45355B63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DCD9E-F85A-47E9-A2AC-6386144041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7B650-C1AC-4B54-B1EA-474AB45D84BF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16A53-5EC6-4F39-949E-DC9641D7A07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1CE71-A33D-432D-95FC-CE1F14687F95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008F2-C5B0-427B-9594-8CD753C714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48EF9-4CAF-4940-89D2-C78C6AEDBD39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E8B49-A6F7-45DA-8525-08E1886827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9C498-5713-404D-9072-D43B1164037C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E6FFD-550A-4A44-BD91-A039212C84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011D5-233E-4B02-8017-362150B73B6D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CE81E-0478-49D7-AD3A-D13C37EF54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FCA98-5D32-4CA8-8286-7CBD73D4C047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E6332-4302-4225-9187-1801701ABBF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D6D6E2-4CCB-4F9C-8E02-654FC12B7453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9BBD0-19C6-4A64-BF3F-679B872146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1331BCA-25D7-44C6-9961-C810EA02F5A2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86063" y="6350000"/>
            <a:ext cx="35718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8B9C9E3-D631-461E-A9A7-D2F0898F82FB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800" kern="1200" dirty="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1397000" y="2046288"/>
            <a:ext cx="66071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0075"/>
              </a:lnSpc>
              <a:spcBef>
                <a:spcPct val="0"/>
              </a:spcBef>
              <a:buFontTx/>
              <a:buNone/>
            </a:pPr>
            <a:r>
              <a:rPr lang="en-US" altLang="zh-CN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8300"/>
              </a:lnSpc>
              <a:spcBef>
                <a:spcPct val="0"/>
              </a:spcBef>
              <a:buFontTx/>
              <a:buNone/>
            </a:pPr>
            <a:r>
              <a:rPr lang="en-US" altLang="zh-CN" sz="66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</a:p>
        </p:txBody>
      </p:sp>
      <p:sp>
        <p:nvSpPr>
          <p:cNvPr id="4100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33DCD-0D3B-4E23-B07C-1C729396AD3F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>
                <a:ea typeface="宋体" panose="02010600030101010101" pitchFamily="2" charset="-122"/>
              </a:rPr>
              <a:t>3 </a:t>
            </a:r>
            <a:r>
              <a:rPr lang="en-US" altLang="zh-CN"/>
              <a:t>Characters of Bottom-Up Parsing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sz="2800">
                <a:solidFill>
                  <a:srgbClr val="0000FF"/>
                </a:solidFill>
                <a:sym typeface="+mn-ea"/>
              </a:rPr>
              <a:t>The key of implementation of bottom-up parsing 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zh-CN">
                <a:solidFill>
                  <a:srgbClr val="FF0000"/>
                </a:solidFill>
                <a:sym typeface="+mn-ea"/>
              </a:rPr>
              <a:t>Determine when to shift and when to reduce?</a:t>
            </a:r>
            <a:endParaRPr lang="en-US" altLang="zh-CN" dirty="0">
              <a:solidFill>
                <a:srgbClr val="003300"/>
              </a:solidFill>
            </a:endParaRPr>
          </a:p>
          <a:p>
            <a:pPr lvl="1" eaLnBrk="1" hangingPunct="1"/>
            <a:r>
              <a:rPr lang="en-US" altLang="zh-CN">
                <a:solidFill>
                  <a:srgbClr val="003300"/>
                </a:solidFill>
                <a:sym typeface="+mn-ea"/>
              </a:rPr>
              <a:t>Different determination methods result in different parsers of varying power and complexity</a:t>
            </a:r>
            <a:endParaRPr lang="en-US" altLang="zh-CN">
              <a:solidFill>
                <a:srgbClr val="0000FF"/>
              </a:solidFill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zh-CN">
                <a:solidFill>
                  <a:srgbClr val="0000FF"/>
                </a:solidFill>
              </a:rPr>
              <a:t>Characters of Bottom-Up Parsing</a:t>
            </a:r>
          </a:p>
          <a:p>
            <a:pPr marL="1009650" lvl="1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Right Sentential Form</a:t>
            </a:r>
          </a:p>
          <a:p>
            <a:pPr marL="1009650" lvl="1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Viable Prefix</a:t>
            </a:r>
          </a:p>
          <a:p>
            <a:pPr marL="1009650" lvl="1" indent="-609600" eaLnBrk="1" hangingPunct="1"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 b="1">
                <a:solidFill>
                  <a:srgbClr val="FF0000"/>
                </a:solidFill>
              </a:rPr>
              <a:t>Handle</a:t>
            </a:r>
          </a:p>
        </p:txBody>
      </p:sp>
      <p:sp>
        <p:nvSpPr>
          <p:cNvPr id="22532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5A61842-3428-456C-BDE8-0155229BEE59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10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1) Right Sentential Form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olidFill>
                  <a:srgbClr val="003300"/>
                </a:solidFill>
              </a:rPr>
              <a:t>A shift-reduce parser traces out </a:t>
            </a:r>
            <a:r>
              <a:rPr lang="en-US" altLang="zh-CN" sz="2600" dirty="0">
                <a:solidFill>
                  <a:srgbClr val="FF0000"/>
                </a:solidFill>
              </a:rPr>
              <a:t>a rightmost derivation</a:t>
            </a:r>
            <a:r>
              <a:rPr lang="en-US" altLang="zh-CN" sz="2600" dirty="0">
                <a:solidFill>
                  <a:srgbClr val="003300"/>
                </a:solidFill>
              </a:rPr>
              <a:t> of the input string </a:t>
            </a:r>
            <a:r>
              <a:rPr lang="en-US" altLang="zh-CN" sz="2600" dirty="0">
                <a:solidFill>
                  <a:srgbClr val="FF0000"/>
                </a:solidFill>
              </a:rPr>
              <a:t>in reverse order</a:t>
            </a:r>
          </a:p>
          <a:p>
            <a:pPr marL="0" indent="0" eaLnBrk="1" hangingPunct="1">
              <a:buClr>
                <a:srgbClr val="FF6699"/>
              </a:buClr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3300"/>
                </a:solidFill>
              </a:rPr>
              <a:t>       For example 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F669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	    </a:t>
            </a:r>
            <a:r>
              <a:rPr lang="en-US" altLang="zh-CN" sz="2400" dirty="0">
                <a:solidFill>
                  <a:srgbClr val="0000FF"/>
                </a:solidFill>
              </a:rPr>
              <a:t>S-&gt;</a:t>
            </a:r>
            <a:r>
              <a:rPr lang="en-US" altLang="zh-CN" sz="2400" dirty="0" err="1">
                <a:solidFill>
                  <a:srgbClr val="0000FF"/>
                </a:solidFill>
              </a:rPr>
              <a:t>aAcBe</a:t>
            </a:r>
            <a:r>
              <a:rPr lang="en-US" altLang="zh-CN" sz="2400" dirty="0">
                <a:solidFill>
                  <a:srgbClr val="0000FF"/>
                </a:solidFill>
              </a:rPr>
              <a:t>   A-&gt;b   A-&gt;Ab   B-&gt;d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F669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3300"/>
                </a:solidFill>
              </a:rPr>
              <a:t>	Rightmost derivation of “</a:t>
            </a:r>
            <a:r>
              <a:rPr lang="en-US" altLang="zh-CN" sz="2400" dirty="0" err="1">
                <a:solidFill>
                  <a:srgbClr val="003300"/>
                </a:solidFill>
              </a:rPr>
              <a:t>abbcde</a:t>
            </a:r>
            <a:r>
              <a:rPr lang="en-US" altLang="zh-CN" sz="2400" dirty="0">
                <a:solidFill>
                  <a:srgbClr val="003300"/>
                </a:solidFill>
              </a:rPr>
              <a:t>” is:</a:t>
            </a: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F669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3300"/>
                </a:solidFill>
              </a:rPr>
              <a:t>	    </a:t>
            </a:r>
            <a:r>
              <a:rPr lang="en-US" altLang="zh-CN" sz="2400" u="sng" dirty="0">
                <a:solidFill>
                  <a:srgbClr val="003300"/>
                </a:solidFill>
              </a:rPr>
              <a:t>S</a:t>
            </a:r>
            <a:r>
              <a:rPr lang="en-US" altLang="zh-CN" sz="2400" dirty="0">
                <a:solidFill>
                  <a:srgbClr val="003300"/>
                </a:solidFill>
              </a:rPr>
              <a:t>=&gt;</a:t>
            </a:r>
            <a:r>
              <a:rPr lang="en-US" altLang="zh-CN" sz="2400" dirty="0" err="1">
                <a:solidFill>
                  <a:srgbClr val="0000FF"/>
                </a:solidFill>
              </a:rPr>
              <a:t>aAc</a:t>
            </a:r>
            <a:r>
              <a:rPr lang="en-US" altLang="zh-CN" sz="2400" u="sng" dirty="0" err="1">
                <a:solidFill>
                  <a:srgbClr val="0000FF"/>
                </a:solidFill>
              </a:rPr>
              <a:t>B</a:t>
            </a:r>
            <a:r>
              <a:rPr lang="en-US" altLang="zh-CN" sz="2400" dirty="0" err="1">
                <a:solidFill>
                  <a:srgbClr val="0000FF"/>
                </a:solidFill>
              </a:rPr>
              <a:t>e</a:t>
            </a:r>
            <a:r>
              <a:rPr lang="en-US" altLang="zh-CN" sz="2400" dirty="0">
                <a:solidFill>
                  <a:srgbClr val="003300"/>
                </a:solidFill>
              </a:rPr>
              <a:t>=&gt;</a:t>
            </a:r>
            <a:r>
              <a:rPr lang="en-US" altLang="zh-CN" sz="2400" dirty="0" err="1">
                <a:solidFill>
                  <a:srgbClr val="003300"/>
                </a:solidFill>
              </a:rPr>
              <a:t>a</a:t>
            </a:r>
            <a:r>
              <a:rPr lang="en-US" altLang="zh-CN" sz="2400" u="sng" dirty="0" err="1">
                <a:solidFill>
                  <a:srgbClr val="003300"/>
                </a:solidFill>
              </a:rPr>
              <a:t>A</a:t>
            </a:r>
            <a:r>
              <a:rPr lang="en-US" altLang="zh-CN" sz="2400" dirty="0" err="1">
                <a:solidFill>
                  <a:srgbClr val="003300"/>
                </a:solidFill>
              </a:rPr>
              <a:t>c</a:t>
            </a:r>
            <a:r>
              <a:rPr lang="en-US" altLang="zh-CN" sz="2400" dirty="0" err="1">
                <a:solidFill>
                  <a:srgbClr val="0000FF"/>
                </a:solidFill>
              </a:rPr>
              <a:t>d</a:t>
            </a:r>
            <a:r>
              <a:rPr lang="en-US" altLang="zh-CN" sz="2400" dirty="0" err="1">
                <a:solidFill>
                  <a:srgbClr val="003300"/>
                </a:solidFill>
              </a:rPr>
              <a:t>e</a:t>
            </a:r>
            <a:r>
              <a:rPr lang="en-US" altLang="zh-CN" sz="2400" dirty="0">
                <a:solidFill>
                  <a:srgbClr val="003300"/>
                </a:solidFill>
              </a:rPr>
              <a:t>=&gt;</a:t>
            </a:r>
            <a:r>
              <a:rPr lang="en-US" altLang="zh-CN" sz="2400" dirty="0" err="1">
                <a:solidFill>
                  <a:srgbClr val="003300"/>
                </a:solidFill>
              </a:rPr>
              <a:t>a</a:t>
            </a:r>
            <a:r>
              <a:rPr lang="en-US" altLang="zh-CN" sz="2400" u="sng" dirty="0" err="1">
                <a:solidFill>
                  <a:srgbClr val="0000FF"/>
                </a:solidFill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</a:rPr>
              <a:t>b</a:t>
            </a:r>
            <a:r>
              <a:rPr lang="en-US" altLang="zh-CN" sz="2400" dirty="0" err="1">
                <a:solidFill>
                  <a:srgbClr val="003300"/>
                </a:solidFill>
              </a:rPr>
              <a:t>cde</a:t>
            </a:r>
            <a:r>
              <a:rPr lang="en-US" altLang="zh-CN" sz="2400" dirty="0">
                <a:solidFill>
                  <a:srgbClr val="003300"/>
                </a:solidFill>
              </a:rPr>
              <a:t>=&gt;</a:t>
            </a:r>
            <a:r>
              <a:rPr lang="en-US" altLang="zh-CN" sz="2400" dirty="0" err="1">
                <a:solidFill>
                  <a:srgbClr val="003300"/>
                </a:solidFill>
              </a:rPr>
              <a:t>a</a:t>
            </a:r>
            <a:r>
              <a:rPr lang="en-US" altLang="zh-CN" sz="2400" dirty="0" err="1">
                <a:solidFill>
                  <a:srgbClr val="0000FF"/>
                </a:solidFill>
              </a:rPr>
              <a:t>b</a:t>
            </a:r>
            <a:r>
              <a:rPr lang="en-US" altLang="zh-CN" sz="2400" dirty="0" err="1">
                <a:solidFill>
                  <a:srgbClr val="003300"/>
                </a:solidFill>
              </a:rPr>
              <a:t>bcde</a:t>
            </a:r>
            <a:endParaRPr lang="en-US" altLang="zh-CN" sz="2400" dirty="0">
              <a:solidFill>
                <a:srgbClr val="003300"/>
              </a:solidFill>
            </a:endParaRPr>
          </a:p>
          <a:p>
            <a:pPr marL="609600" indent="-6096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F6699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3300"/>
                </a:solidFill>
              </a:rPr>
              <a:t>	Shift-reduce parsing process is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3300"/>
                </a:solidFill>
              </a:rPr>
              <a:t>	 </a:t>
            </a:r>
            <a:r>
              <a:rPr lang="en-US" altLang="zh-CN" dirty="0" err="1">
                <a:solidFill>
                  <a:srgbClr val="003300"/>
                </a:solidFill>
              </a:rPr>
              <a:t>a</a:t>
            </a:r>
            <a:r>
              <a:rPr lang="en-US" altLang="zh-CN" u="sng" dirty="0" err="1">
                <a:solidFill>
                  <a:srgbClr val="003300"/>
                </a:solidFill>
              </a:rPr>
              <a:t>b</a:t>
            </a:r>
            <a:r>
              <a:rPr lang="en-US" altLang="zh-CN" dirty="0" err="1">
                <a:solidFill>
                  <a:srgbClr val="003300"/>
                </a:solidFill>
              </a:rPr>
              <a:t>bcde</a:t>
            </a:r>
            <a:r>
              <a:rPr lang="en-US" altLang="zh-CN" dirty="0">
                <a:solidFill>
                  <a:srgbClr val="003300"/>
                </a:solidFill>
              </a:rPr>
              <a:t> |- </a:t>
            </a:r>
            <a:r>
              <a:rPr lang="en-US" altLang="zh-CN" dirty="0" err="1">
                <a:solidFill>
                  <a:srgbClr val="003300"/>
                </a:solidFill>
              </a:rPr>
              <a:t>a</a:t>
            </a:r>
            <a:r>
              <a:rPr lang="en-US" altLang="zh-CN" u="sng" dirty="0" err="1">
                <a:solidFill>
                  <a:srgbClr val="FF0000"/>
                </a:solidFill>
              </a:rPr>
              <a:t>A</a:t>
            </a:r>
            <a:r>
              <a:rPr lang="en-US" altLang="zh-CN" u="sng" dirty="0" err="1">
                <a:solidFill>
                  <a:srgbClr val="003300"/>
                </a:solidFill>
              </a:rPr>
              <a:t>b</a:t>
            </a:r>
            <a:r>
              <a:rPr lang="en-US" altLang="zh-CN" dirty="0" err="1">
                <a:solidFill>
                  <a:srgbClr val="003300"/>
                </a:solidFill>
              </a:rPr>
              <a:t>cde</a:t>
            </a:r>
            <a:r>
              <a:rPr lang="en-US" altLang="zh-CN" dirty="0">
                <a:solidFill>
                  <a:srgbClr val="003300"/>
                </a:solidFill>
              </a:rPr>
              <a:t> |- </a:t>
            </a:r>
            <a:r>
              <a:rPr lang="en-US" altLang="zh-CN" dirty="0" err="1">
                <a:solidFill>
                  <a:srgbClr val="003300"/>
                </a:solidFill>
              </a:rPr>
              <a:t>a</a:t>
            </a:r>
            <a:r>
              <a:rPr lang="en-US" altLang="zh-CN" dirty="0" err="1">
                <a:solidFill>
                  <a:srgbClr val="FF0000"/>
                </a:solidFill>
              </a:rPr>
              <a:t>A</a:t>
            </a:r>
            <a:r>
              <a:rPr lang="en-US" altLang="zh-CN" dirty="0" err="1">
                <a:solidFill>
                  <a:srgbClr val="003300"/>
                </a:solidFill>
              </a:rPr>
              <a:t>c</a:t>
            </a:r>
            <a:r>
              <a:rPr lang="en-US" altLang="zh-CN" u="sng" dirty="0" err="1">
                <a:solidFill>
                  <a:srgbClr val="003300"/>
                </a:solidFill>
              </a:rPr>
              <a:t>d</a:t>
            </a:r>
            <a:r>
              <a:rPr lang="en-US" altLang="zh-CN" dirty="0" err="1">
                <a:solidFill>
                  <a:srgbClr val="003300"/>
                </a:solidFill>
              </a:rPr>
              <a:t>e</a:t>
            </a:r>
            <a:r>
              <a:rPr lang="en-US" altLang="zh-CN" dirty="0">
                <a:solidFill>
                  <a:srgbClr val="003300"/>
                </a:solidFill>
              </a:rPr>
              <a:t> |- </a:t>
            </a:r>
            <a:r>
              <a:rPr lang="en-US" altLang="zh-CN" u="sng" dirty="0" err="1">
                <a:solidFill>
                  <a:srgbClr val="003300"/>
                </a:solidFill>
              </a:rPr>
              <a:t>aAc</a:t>
            </a:r>
            <a:r>
              <a:rPr lang="en-US" altLang="zh-CN" u="sng" dirty="0" err="1">
                <a:solidFill>
                  <a:srgbClr val="FF0000"/>
                </a:solidFill>
              </a:rPr>
              <a:t>B</a:t>
            </a:r>
            <a:r>
              <a:rPr lang="en-US" altLang="zh-CN" u="sng" dirty="0" err="1">
                <a:solidFill>
                  <a:srgbClr val="003300"/>
                </a:solidFill>
              </a:rPr>
              <a:t>e</a:t>
            </a:r>
            <a:r>
              <a:rPr lang="en-US" altLang="zh-CN" dirty="0">
                <a:solidFill>
                  <a:srgbClr val="003300"/>
                </a:solidFill>
              </a:rPr>
              <a:t> |-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olidFill>
                  <a:srgbClr val="003300"/>
                </a:solidFill>
              </a:rPr>
              <a:t>Each of the intermediate sentential forms in rightmost derivation is called a</a:t>
            </a:r>
            <a:r>
              <a:rPr lang="en-US" altLang="zh-CN" sz="2600" dirty="0"/>
              <a:t> </a:t>
            </a:r>
            <a:r>
              <a:rPr lang="en-US" altLang="zh-CN" sz="2600" dirty="0">
                <a:solidFill>
                  <a:srgbClr val="FF0000"/>
                </a:solidFill>
              </a:rPr>
              <a:t>right sentential form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003300"/>
                </a:solidFill>
              </a:rPr>
              <a:t>  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4580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5BABF4-0214-4C7D-B299-DC23FF5C52C8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11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7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11BBB7-A93F-4C06-AE79-24D97D3359CB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idx="4294967295"/>
          </p:nvPr>
        </p:nvSpPr>
        <p:spPr>
          <a:xfrm>
            <a:off x="414338" y="404813"/>
            <a:ext cx="8229600" cy="4978400"/>
          </a:xfrm>
        </p:spPr>
        <p:txBody>
          <a:bodyPr/>
          <a:lstStyle/>
          <a:p>
            <a:pPr eaLnBrk="1" hangingPunct="1"/>
            <a:r>
              <a:rPr lang="en-US" altLang="zh-CN" sz="2400">
                <a:solidFill>
                  <a:srgbClr val="003300"/>
                </a:solidFill>
              </a:rPr>
              <a:t>Each right sentential form is split between the parsing stack and the input</a:t>
            </a:r>
          </a:p>
          <a:p>
            <a:pPr marL="742950" lvl="2" indent="-342900" eaLnBrk="1" hangingPunct="1"/>
            <a:r>
              <a:rPr lang="en-US" altLang="zh-CN">
                <a:solidFill>
                  <a:srgbClr val="003300"/>
                </a:solidFill>
              </a:rPr>
              <a:t>a</a:t>
            </a:r>
            <a:r>
              <a:rPr lang="en-US" altLang="zh-CN" u="sng">
                <a:solidFill>
                  <a:srgbClr val="003300"/>
                </a:solidFill>
              </a:rPr>
              <a:t>b</a:t>
            </a:r>
            <a:r>
              <a:rPr lang="en-US" altLang="zh-CN">
                <a:solidFill>
                  <a:srgbClr val="003300"/>
                </a:solidFill>
              </a:rPr>
              <a:t>bcde |- a</a:t>
            </a:r>
            <a:r>
              <a:rPr lang="en-US" altLang="zh-CN" u="sng">
                <a:solidFill>
                  <a:srgbClr val="FF0000"/>
                </a:solidFill>
              </a:rPr>
              <a:t>A</a:t>
            </a:r>
            <a:r>
              <a:rPr lang="en-US" altLang="zh-CN" u="sng">
                <a:solidFill>
                  <a:srgbClr val="003300"/>
                </a:solidFill>
              </a:rPr>
              <a:t>b</a:t>
            </a:r>
            <a:r>
              <a:rPr lang="en-US" altLang="zh-CN">
                <a:solidFill>
                  <a:srgbClr val="003300"/>
                </a:solidFill>
              </a:rPr>
              <a:t>cde |- a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003300"/>
                </a:solidFill>
              </a:rPr>
              <a:t>c</a:t>
            </a:r>
            <a:r>
              <a:rPr lang="en-US" altLang="zh-CN" u="sng">
                <a:solidFill>
                  <a:srgbClr val="003300"/>
                </a:solidFill>
              </a:rPr>
              <a:t>d</a:t>
            </a:r>
            <a:r>
              <a:rPr lang="en-US" altLang="zh-CN">
                <a:solidFill>
                  <a:srgbClr val="003300"/>
                </a:solidFill>
              </a:rPr>
              <a:t>e |- </a:t>
            </a:r>
            <a:r>
              <a:rPr lang="en-US" altLang="zh-CN" u="sng">
                <a:solidFill>
                  <a:srgbClr val="003300"/>
                </a:solidFill>
              </a:rPr>
              <a:t>aAc</a:t>
            </a:r>
            <a:r>
              <a:rPr lang="en-US" altLang="zh-CN" u="sng">
                <a:solidFill>
                  <a:srgbClr val="FF0000"/>
                </a:solidFill>
              </a:rPr>
              <a:t>B</a:t>
            </a:r>
            <a:r>
              <a:rPr lang="en-US" altLang="zh-CN" u="sng">
                <a:solidFill>
                  <a:srgbClr val="003300"/>
                </a:solidFill>
              </a:rPr>
              <a:t>e</a:t>
            </a:r>
            <a:r>
              <a:rPr lang="en-US" altLang="zh-CN">
                <a:solidFill>
                  <a:srgbClr val="003300"/>
                </a:solidFill>
              </a:rPr>
              <a:t> |- </a:t>
            </a:r>
            <a:r>
              <a:rPr lang="en-US" altLang="zh-CN">
                <a:solidFill>
                  <a:srgbClr val="FF0000"/>
                </a:solidFill>
              </a:rPr>
              <a:t>S</a:t>
            </a: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marL="3429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00FF"/>
                </a:solidFill>
              </a:rPr>
              <a:t>Right sentential form </a:t>
            </a:r>
            <a:r>
              <a:rPr lang="en-US" altLang="zh-CN">
                <a:solidFill>
                  <a:srgbClr val="003300"/>
                </a:solidFill>
              </a:rPr>
              <a:t>and </a:t>
            </a:r>
            <a:r>
              <a:rPr lang="en-US" altLang="zh-CN">
                <a:solidFill>
                  <a:srgbClr val="0000FF"/>
                </a:solidFill>
              </a:rPr>
              <a:t>shift-reduce parsing</a:t>
            </a:r>
          </a:p>
          <a:p>
            <a:pPr marL="742950" lvl="2" indent="-342900" eaLnBrk="1" hangingPunct="1"/>
            <a:r>
              <a:rPr lang="en-US" altLang="zh-CN">
                <a:solidFill>
                  <a:srgbClr val="003300"/>
                </a:solidFill>
              </a:rPr>
              <a:t>A shift-reduce parser will </a:t>
            </a:r>
            <a:r>
              <a:rPr lang="en-US" altLang="zh-CN">
                <a:solidFill>
                  <a:srgbClr val="FF0000"/>
                </a:solidFill>
              </a:rPr>
              <a:t>shift terminals </a:t>
            </a:r>
            <a:r>
              <a:rPr lang="en-US" altLang="zh-CN">
                <a:solidFill>
                  <a:srgbClr val="003300"/>
                </a:solidFill>
              </a:rPr>
              <a:t>from the input to the stack until it is possible to </a:t>
            </a:r>
            <a:r>
              <a:rPr lang="en-US" altLang="zh-CN">
                <a:solidFill>
                  <a:srgbClr val="FF0000"/>
                </a:solidFill>
              </a:rPr>
              <a:t>perform a reduction to obtain the next right sentential form</a:t>
            </a:r>
          </a:p>
          <a:p>
            <a:pPr marL="742950" lvl="2" indent="-342900" eaLnBrk="1" hangingPunct="1"/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endParaRPr sz="2400">
              <a:solidFill>
                <a:srgbClr val="003300"/>
              </a:solidFill>
              <a:ea typeface="宋体" panose="02010600030101010101" pitchFamily="2" charset="-122"/>
            </a:endParaRPr>
          </a:p>
        </p:txBody>
      </p:sp>
      <p:sp>
        <p:nvSpPr>
          <p:cNvPr id="26628" name="Line 51"/>
          <p:cNvSpPr>
            <a:spLocks noChangeShapeType="1"/>
          </p:cNvSpPr>
          <p:nvPr/>
        </p:nvSpPr>
        <p:spPr bwMode="auto">
          <a:xfrm>
            <a:off x="8763000" y="1752600"/>
            <a:ext cx="0" cy="4892675"/>
          </a:xfrm>
          <a:prstGeom prst="line">
            <a:avLst/>
          </a:prstGeom>
          <a:noFill/>
          <a:ln w="28575" cap="sq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6629" name="Group 80"/>
          <p:cNvGrpSpPr/>
          <p:nvPr/>
        </p:nvGrpSpPr>
        <p:grpSpPr bwMode="auto">
          <a:xfrm>
            <a:off x="428625" y="1628775"/>
            <a:ext cx="8153400" cy="2901950"/>
            <a:chOff x="288" y="2204"/>
            <a:chExt cx="5136" cy="1828"/>
          </a:xfrm>
        </p:grpSpPr>
        <p:grpSp>
          <p:nvGrpSpPr>
            <p:cNvPr id="26630" name="Group 30"/>
            <p:cNvGrpSpPr/>
            <p:nvPr/>
          </p:nvGrpSpPr>
          <p:grpSpPr bwMode="auto">
            <a:xfrm>
              <a:off x="288" y="3518"/>
              <a:ext cx="5136" cy="257"/>
              <a:chOff x="192" y="2589"/>
              <a:chExt cx="5424" cy="249"/>
            </a:xfrm>
          </p:grpSpPr>
          <p:sp>
            <p:nvSpPr>
              <p:cNvPr id="26665" name="Rectangle 31"/>
              <p:cNvSpPr>
                <a:spLocks noChangeArrowheads="1"/>
              </p:cNvSpPr>
              <p:nvPr/>
            </p:nvSpPr>
            <p:spPr bwMode="auto">
              <a:xfrm>
                <a:off x="3792" y="2589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A→Ab</a:t>
                </a:r>
              </a:p>
            </p:txBody>
          </p:sp>
          <p:sp>
            <p:nvSpPr>
              <p:cNvPr id="26666" name="Rectangle 32"/>
              <p:cNvSpPr>
                <a:spLocks noChangeArrowheads="1"/>
              </p:cNvSpPr>
              <p:nvPr/>
            </p:nvSpPr>
            <p:spPr bwMode="auto">
              <a:xfrm>
                <a:off x="2544" y="2589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cde$</a:t>
                </a:r>
              </a:p>
            </p:txBody>
          </p:sp>
          <p:sp>
            <p:nvSpPr>
              <p:cNvPr id="26667" name="Rectangle 33"/>
              <p:cNvSpPr>
                <a:spLocks noChangeArrowheads="1"/>
              </p:cNvSpPr>
              <p:nvPr/>
            </p:nvSpPr>
            <p:spPr bwMode="auto">
              <a:xfrm>
                <a:off x="1548" y="2589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1800" b="1" u="sng">
                    <a:solidFill>
                      <a:srgbClr val="003300"/>
                    </a:solidFill>
                    <a:latin typeface="Arial" panose="020B0604020202020204" pitchFamily="34" charset="0"/>
                  </a:rPr>
                  <a:t>Ab</a:t>
                </a:r>
              </a:p>
            </p:txBody>
          </p:sp>
          <p:sp>
            <p:nvSpPr>
              <p:cNvPr id="26668" name="Rectangle 34"/>
              <p:cNvSpPr>
                <a:spLocks noChangeArrowheads="1"/>
              </p:cNvSpPr>
              <p:nvPr/>
            </p:nvSpPr>
            <p:spPr bwMode="auto">
              <a:xfrm>
                <a:off x="192" y="2589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26631" name="Line 35"/>
            <p:cNvSpPr>
              <a:spLocks noChangeShapeType="1"/>
            </p:cNvSpPr>
            <p:nvPr/>
          </p:nvSpPr>
          <p:spPr bwMode="auto">
            <a:xfrm>
              <a:off x="288" y="3775"/>
              <a:ext cx="51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6632" name="Group 36"/>
            <p:cNvGrpSpPr/>
            <p:nvPr/>
          </p:nvGrpSpPr>
          <p:grpSpPr bwMode="auto">
            <a:xfrm>
              <a:off x="288" y="3775"/>
              <a:ext cx="5136" cy="257"/>
              <a:chOff x="192" y="2838"/>
              <a:chExt cx="5424" cy="249"/>
            </a:xfrm>
          </p:grpSpPr>
          <p:sp>
            <p:nvSpPr>
              <p:cNvPr id="26661" name="Rectangle 37"/>
              <p:cNvSpPr>
                <a:spLocks noChangeArrowheads="1"/>
              </p:cNvSpPr>
              <p:nvPr/>
            </p:nvSpPr>
            <p:spPr bwMode="auto">
              <a:xfrm>
                <a:off x="3792" y="2838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6662" name="Rectangle 38"/>
              <p:cNvSpPr>
                <a:spLocks noChangeArrowheads="1"/>
              </p:cNvSpPr>
              <p:nvPr/>
            </p:nvSpPr>
            <p:spPr bwMode="auto">
              <a:xfrm>
                <a:off x="2544" y="2838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cde$</a:t>
                </a:r>
              </a:p>
            </p:txBody>
          </p:sp>
          <p:sp>
            <p:nvSpPr>
              <p:cNvPr id="26663" name="Rectangle 39"/>
              <p:cNvSpPr>
                <a:spLocks noChangeArrowheads="1"/>
              </p:cNvSpPr>
              <p:nvPr/>
            </p:nvSpPr>
            <p:spPr bwMode="auto">
              <a:xfrm>
                <a:off x="1548" y="2838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</a:t>
                </a:r>
              </a:p>
            </p:txBody>
          </p:sp>
          <p:sp>
            <p:nvSpPr>
              <p:cNvPr id="26664" name="Rectangle 40"/>
              <p:cNvSpPr>
                <a:spLocks noChangeArrowheads="1"/>
              </p:cNvSpPr>
              <p:nvPr/>
            </p:nvSpPr>
            <p:spPr bwMode="auto">
              <a:xfrm>
                <a:off x="192" y="2838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grpSp>
          <p:nvGrpSpPr>
            <p:cNvPr id="26633" name="Group 52"/>
            <p:cNvGrpSpPr/>
            <p:nvPr/>
          </p:nvGrpSpPr>
          <p:grpSpPr bwMode="auto">
            <a:xfrm>
              <a:off x="288" y="3256"/>
              <a:ext cx="5136" cy="257"/>
              <a:chOff x="192" y="2340"/>
              <a:chExt cx="5424" cy="249"/>
            </a:xfrm>
          </p:grpSpPr>
          <p:sp>
            <p:nvSpPr>
              <p:cNvPr id="26657" name="Rectangle 53"/>
              <p:cNvSpPr>
                <a:spLocks noChangeArrowheads="1"/>
              </p:cNvSpPr>
              <p:nvPr/>
            </p:nvSpPr>
            <p:spPr bwMode="auto">
              <a:xfrm>
                <a:off x="3792" y="2340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6658" name="Rectangle 54"/>
              <p:cNvSpPr>
                <a:spLocks noChangeArrowheads="1"/>
              </p:cNvSpPr>
              <p:nvPr/>
            </p:nvSpPr>
            <p:spPr bwMode="auto">
              <a:xfrm>
                <a:off x="2544" y="2340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bcde$</a:t>
                </a:r>
              </a:p>
            </p:txBody>
          </p:sp>
          <p:sp>
            <p:nvSpPr>
              <p:cNvPr id="26659" name="Rectangle 55"/>
              <p:cNvSpPr>
                <a:spLocks noChangeArrowheads="1"/>
              </p:cNvSpPr>
              <p:nvPr/>
            </p:nvSpPr>
            <p:spPr bwMode="auto">
              <a:xfrm>
                <a:off x="1548" y="2340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</a:t>
                </a:r>
              </a:p>
            </p:txBody>
          </p:sp>
          <p:sp>
            <p:nvSpPr>
              <p:cNvPr id="26660" name="Rectangle 56"/>
              <p:cNvSpPr>
                <a:spLocks noChangeArrowheads="1"/>
              </p:cNvSpPr>
              <p:nvPr/>
            </p:nvSpPr>
            <p:spPr bwMode="auto">
              <a:xfrm>
                <a:off x="192" y="2340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6634" name="Group 57"/>
            <p:cNvGrpSpPr/>
            <p:nvPr/>
          </p:nvGrpSpPr>
          <p:grpSpPr bwMode="auto">
            <a:xfrm>
              <a:off x="288" y="2991"/>
              <a:ext cx="5136" cy="257"/>
              <a:chOff x="192" y="2091"/>
              <a:chExt cx="5424" cy="249"/>
            </a:xfrm>
          </p:grpSpPr>
          <p:sp>
            <p:nvSpPr>
              <p:cNvPr id="26653" name="Rectangle 58"/>
              <p:cNvSpPr>
                <a:spLocks noChangeArrowheads="1"/>
              </p:cNvSpPr>
              <p:nvPr/>
            </p:nvSpPr>
            <p:spPr bwMode="auto">
              <a:xfrm>
                <a:off x="3792" y="2091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A→b</a:t>
                </a:r>
              </a:p>
            </p:txBody>
          </p:sp>
          <p:sp>
            <p:nvSpPr>
              <p:cNvPr id="26654" name="Rectangle 59"/>
              <p:cNvSpPr>
                <a:spLocks noChangeArrowheads="1"/>
              </p:cNvSpPr>
              <p:nvPr/>
            </p:nvSpPr>
            <p:spPr bwMode="auto">
              <a:xfrm>
                <a:off x="2544" y="2091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bcde$</a:t>
                </a:r>
              </a:p>
            </p:txBody>
          </p:sp>
          <p:sp>
            <p:nvSpPr>
              <p:cNvPr id="26655" name="Rectangle 60"/>
              <p:cNvSpPr>
                <a:spLocks noChangeArrowheads="1"/>
              </p:cNvSpPr>
              <p:nvPr/>
            </p:nvSpPr>
            <p:spPr bwMode="auto">
              <a:xfrm>
                <a:off x="1548" y="2091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1800" b="1" u="sng">
                    <a:solidFill>
                      <a:srgbClr val="0033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6656" name="Rectangle 61"/>
              <p:cNvSpPr>
                <a:spLocks noChangeArrowheads="1"/>
              </p:cNvSpPr>
              <p:nvPr/>
            </p:nvSpPr>
            <p:spPr bwMode="auto">
              <a:xfrm>
                <a:off x="192" y="2091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6635" name="Group 62"/>
            <p:cNvGrpSpPr/>
            <p:nvPr/>
          </p:nvGrpSpPr>
          <p:grpSpPr bwMode="auto">
            <a:xfrm>
              <a:off x="288" y="2718"/>
              <a:ext cx="5136" cy="256"/>
              <a:chOff x="192" y="1842"/>
              <a:chExt cx="5424" cy="249"/>
            </a:xfrm>
          </p:grpSpPr>
          <p:sp>
            <p:nvSpPr>
              <p:cNvPr id="26649" name="Rectangle 63"/>
              <p:cNvSpPr>
                <a:spLocks noChangeArrowheads="1"/>
              </p:cNvSpPr>
              <p:nvPr/>
            </p:nvSpPr>
            <p:spPr bwMode="auto">
              <a:xfrm>
                <a:off x="3792" y="1842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6650" name="Rectangle 64"/>
              <p:cNvSpPr>
                <a:spLocks noChangeArrowheads="1"/>
              </p:cNvSpPr>
              <p:nvPr/>
            </p:nvSpPr>
            <p:spPr bwMode="auto">
              <a:xfrm>
                <a:off x="2544" y="1842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bbcde$</a:t>
                </a:r>
              </a:p>
            </p:txBody>
          </p:sp>
          <p:sp>
            <p:nvSpPr>
              <p:cNvPr id="26651" name="Rectangle 65"/>
              <p:cNvSpPr>
                <a:spLocks noChangeArrowheads="1"/>
              </p:cNvSpPr>
              <p:nvPr/>
            </p:nvSpPr>
            <p:spPr bwMode="auto">
              <a:xfrm>
                <a:off x="1548" y="1842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6652" name="Rectangle 66"/>
              <p:cNvSpPr>
                <a:spLocks noChangeArrowheads="1"/>
              </p:cNvSpPr>
              <p:nvPr/>
            </p:nvSpPr>
            <p:spPr bwMode="auto">
              <a:xfrm>
                <a:off x="192" y="1842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6636" name="Group 67"/>
            <p:cNvGrpSpPr/>
            <p:nvPr/>
          </p:nvGrpSpPr>
          <p:grpSpPr bwMode="auto">
            <a:xfrm>
              <a:off x="288" y="2461"/>
              <a:ext cx="5136" cy="257"/>
              <a:chOff x="192" y="1593"/>
              <a:chExt cx="5424" cy="249"/>
            </a:xfrm>
          </p:grpSpPr>
          <p:sp>
            <p:nvSpPr>
              <p:cNvPr id="26645" name="Rectangle 68"/>
              <p:cNvSpPr>
                <a:spLocks noChangeArrowheads="1"/>
              </p:cNvSpPr>
              <p:nvPr/>
            </p:nvSpPr>
            <p:spPr bwMode="auto">
              <a:xfrm>
                <a:off x="3792" y="1593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6646" name="Rectangle 69"/>
              <p:cNvSpPr>
                <a:spLocks noChangeArrowheads="1"/>
              </p:cNvSpPr>
              <p:nvPr/>
            </p:nvSpPr>
            <p:spPr bwMode="auto">
              <a:xfrm>
                <a:off x="2544" y="1593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abbcde$</a:t>
                </a:r>
              </a:p>
            </p:txBody>
          </p:sp>
          <p:sp>
            <p:nvSpPr>
              <p:cNvPr id="26647" name="Rectangle 70"/>
              <p:cNvSpPr>
                <a:spLocks noChangeArrowheads="1"/>
              </p:cNvSpPr>
              <p:nvPr/>
            </p:nvSpPr>
            <p:spPr bwMode="auto">
              <a:xfrm>
                <a:off x="1548" y="1593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26648" name="Rectangle 71"/>
              <p:cNvSpPr>
                <a:spLocks noChangeArrowheads="1"/>
              </p:cNvSpPr>
              <p:nvPr/>
            </p:nvSpPr>
            <p:spPr bwMode="auto">
              <a:xfrm>
                <a:off x="192" y="1593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6637" name="Group 72"/>
            <p:cNvGrpSpPr/>
            <p:nvPr/>
          </p:nvGrpSpPr>
          <p:grpSpPr bwMode="auto">
            <a:xfrm>
              <a:off x="288" y="2204"/>
              <a:ext cx="5136" cy="257"/>
              <a:chOff x="192" y="1344"/>
              <a:chExt cx="5424" cy="249"/>
            </a:xfrm>
          </p:grpSpPr>
          <p:sp>
            <p:nvSpPr>
              <p:cNvPr id="26641" name="Rectangle 73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Action</a:t>
                </a:r>
              </a:p>
            </p:txBody>
          </p:sp>
          <p:sp>
            <p:nvSpPr>
              <p:cNvPr id="26642" name="Rectangle 74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Input</a:t>
                </a:r>
              </a:p>
            </p:txBody>
          </p:sp>
          <p:sp>
            <p:nvSpPr>
              <p:cNvPr id="26643" name="Rectangle 75"/>
              <p:cNvSpPr>
                <a:spLocks noChangeArrowheads="1"/>
              </p:cNvSpPr>
              <p:nvPr/>
            </p:nvSpPr>
            <p:spPr bwMode="auto">
              <a:xfrm>
                <a:off x="1548" y="1344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Stack</a:t>
                </a:r>
              </a:p>
            </p:txBody>
          </p:sp>
          <p:sp>
            <p:nvSpPr>
              <p:cNvPr id="26644" name="Rectangle 76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6638" name="Line 77"/>
            <p:cNvSpPr>
              <a:spLocks noChangeShapeType="1"/>
            </p:cNvSpPr>
            <p:nvPr/>
          </p:nvSpPr>
          <p:spPr bwMode="auto">
            <a:xfrm>
              <a:off x="288" y="2461"/>
              <a:ext cx="51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39" name="Line 78"/>
            <p:cNvSpPr>
              <a:spLocks noChangeShapeType="1"/>
            </p:cNvSpPr>
            <p:nvPr/>
          </p:nvSpPr>
          <p:spPr bwMode="auto">
            <a:xfrm>
              <a:off x="288" y="2718"/>
              <a:ext cx="51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640" name="Line 79"/>
            <p:cNvSpPr>
              <a:spLocks noChangeShapeType="1"/>
            </p:cNvSpPr>
            <p:nvPr/>
          </p:nvSpPr>
          <p:spPr bwMode="auto">
            <a:xfrm>
              <a:off x="288" y="2204"/>
              <a:ext cx="513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45"/>
          <p:cNvSpPr>
            <a:spLocks noChangeShapeType="1"/>
          </p:cNvSpPr>
          <p:nvPr/>
        </p:nvSpPr>
        <p:spPr bwMode="auto">
          <a:xfrm>
            <a:off x="2343150" y="0"/>
            <a:ext cx="0" cy="4892675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5" name="Line 46"/>
          <p:cNvSpPr>
            <a:spLocks noChangeShapeType="1"/>
          </p:cNvSpPr>
          <p:nvPr/>
        </p:nvSpPr>
        <p:spPr bwMode="auto">
          <a:xfrm>
            <a:off x="3840163" y="12700"/>
            <a:ext cx="0" cy="4892675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6" name="Line 47"/>
          <p:cNvSpPr>
            <a:spLocks noChangeShapeType="1"/>
          </p:cNvSpPr>
          <p:nvPr/>
        </p:nvSpPr>
        <p:spPr bwMode="auto">
          <a:xfrm>
            <a:off x="5716588" y="60325"/>
            <a:ext cx="0" cy="4892675"/>
          </a:xfrm>
          <a:prstGeom prst="line">
            <a:avLst/>
          </a:prstGeom>
          <a:noFill/>
          <a:ln w="285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677" name="Text Box 78"/>
          <p:cNvSpPr txBox="1">
            <a:spLocks noChangeArrowheads="1"/>
          </p:cNvSpPr>
          <p:nvPr/>
        </p:nvSpPr>
        <p:spPr bwMode="auto">
          <a:xfrm>
            <a:off x="304800" y="841375"/>
            <a:ext cx="8534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>
                <a:solidFill>
                  <a:srgbClr val="003300"/>
                </a:solidFill>
              </a:rPr>
              <a:t>The sequence of symbols on the parsing stack is called a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FF0000"/>
                </a:solidFill>
              </a:rPr>
              <a:t>viable prefix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rgbClr val="003300"/>
                </a:solidFill>
              </a:rPr>
              <a:t>of the right sentential form</a:t>
            </a:r>
          </a:p>
        </p:txBody>
      </p:sp>
      <p:sp>
        <p:nvSpPr>
          <p:cNvPr id="28678" name="Rectangle 80"/>
          <p:cNvSpPr>
            <a:spLocks noChangeArrowheads="1"/>
          </p:cNvSpPr>
          <p:nvPr/>
        </p:nvSpPr>
        <p:spPr bwMode="auto">
          <a:xfrm>
            <a:off x="838200" y="3500438"/>
            <a:ext cx="80772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rgbClr val="003300"/>
                </a:solidFill>
              </a:rPr>
              <a:t>“</a:t>
            </a:r>
            <a:r>
              <a:rPr lang="en-US" altLang="zh-CN" sz="2400" dirty="0" err="1">
                <a:solidFill>
                  <a:srgbClr val="0000FF"/>
                </a:solidFill>
              </a:rPr>
              <a:t>aAcde</a:t>
            </a:r>
            <a:r>
              <a:rPr lang="en-US" altLang="zh-CN" sz="2400" dirty="0">
                <a:solidFill>
                  <a:srgbClr val="003300"/>
                </a:solidFill>
              </a:rPr>
              <a:t>” is a right sentential form, it is split between the parsing stack and the input in step 6,7 and 8</a:t>
            </a:r>
          </a:p>
          <a:p>
            <a:pPr eaLnBrk="1" hangingPunct="1">
              <a:spcBef>
                <a:spcPct val="50000"/>
              </a:spcBef>
              <a:buClr>
                <a:srgbClr val="FF0000"/>
              </a:buClr>
              <a:buFontTx/>
              <a:buNone/>
            </a:pPr>
            <a:r>
              <a:rPr lang="en-US" altLang="zh-CN" sz="2400" dirty="0" err="1">
                <a:solidFill>
                  <a:schemeClr val="tx2"/>
                </a:solidFill>
              </a:rPr>
              <a:t>aA</a:t>
            </a:r>
            <a:r>
              <a:rPr lang="en-US" altLang="zh-CN" sz="2400" dirty="0">
                <a:solidFill>
                  <a:srgbClr val="003300"/>
                </a:solidFill>
              </a:rPr>
              <a:t>, </a:t>
            </a:r>
            <a:r>
              <a:rPr lang="en-US" altLang="zh-CN" sz="2400" dirty="0" err="1">
                <a:solidFill>
                  <a:schemeClr val="tx2"/>
                </a:solidFill>
              </a:rPr>
              <a:t>aAc</a:t>
            </a:r>
            <a:r>
              <a:rPr lang="en-US" altLang="zh-CN" sz="2400" dirty="0">
                <a:solidFill>
                  <a:srgbClr val="003300"/>
                </a:solidFill>
              </a:rPr>
              <a:t>, </a:t>
            </a:r>
            <a:r>
              <a:rPr lang="en-US" altLang="zh-CN" sz="2400" dirty="0" err="1">
                <a:solidFill>
                  <a:schemeClr val="tx2"/>
                </a:solidFill>
              </a:rPr>
              <a:t>aAcd</a:t>
            </a:r>
            <a:r>
              <a:rPr lang="en-US" altLang="zh-CN" sz="2400" dirty="0">
                <a:solidFill>
                  <a:srgbClr val="003300"/>
                </a:solidFill>
              </a:rPr>
              <a:t> are all </a:t>
            </a:r>
            <a:r>
              <a:rPr lang="en-US" altLang="zh-CN" sz="2400">
                <a:solidFill>
                  <a:srgbClr val="003300"/>
                </a:solidFill>
              </a:rPr>
              <a:t>viable prefixes </a:t>
            </a:r>
            <a:r>
              <a:rPr lang="en-US" altLang="zh-CN" sz="2400" dirty="0">
                <a:solidFill>
                  <a:srgbClr val="003300"/>
                </a:solidFill>
              </a:rPr>
              <a:t>of </a:t>
            </a:r>
            <a:r>
              <a:rPr lang="en-US" altLang="zh-CN" sz="2400" dirty="0" err="1">
                <a:solidFill>
                  <a:srgbClr val="0000FF"/>
                </a:solidFill>
              </a:rPr>
              <a:t>aAcde</a:t>
            </a:r>
            <a:endParaRPr lang="en-US" altLang="zh-CN" sz="2400" dirty="0">
              <a:solidFill>
                <a:srgbClr val="0000FF"/>
              </a:solidFill>
            </a:endParaRPr>
          </a:p>
        </p:txBody>
      </p:sp>
      <p:grpSp>
        <p:nvGrpSpPr>
          <p:cNvPr id="28679" name="Group 81"/>
          <p:cNvGrpSpPr/>
          <p:nvPr/>
        </p:nvGrpSpPr>
        <p:grpSpPr bwMode="auto">
          <a:xfrm>
            <a:off x="762000" y="1844675"/>
            <a:ext cx="8153400" cy="1590675"/>
            <a:chOff x="192" y="0"/>
            <a:chExt cx="5136" cy="1002"/>
          </a:xfrm>
        </p:grpSpPr>
        <p:grpSp>
          <p:nvGrpSpPr>
            <p:cNvPr id="28683" name="Group 82"/>
            <p:cNvGrpSpPr/>
            <p:nvPr/>
          </p:nvGrpSpPr>
          <p:grpSpPr bwMode="auto">
            <a:xfrm>
              <a:off x="192" y="745"/>
              <a:ext cx="5136" cy="257"/>
              <a:chOff x="192" y="3336"/>
              <a:chExt cx="5424" cy="249"/>
            </a:xfrm>
          </p:grpSpPr>
          <p:sp>
            <p:nvSpPr>
              <p:cNvPr id="28702" name="Rectangle 83"/>
              <p:cNvSpPr>
                <a:spLocks noChangeArrowheads="1"/>
              </p:cNvSpPr>
              <p:nvPr/>
            </p:nvSpPr>
            <p:spPr bwMode="auto">
              <a:xfrm>
                <a:off x="3792" y="3336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B→d</a:t>
                </a:r>
              </a:p>
            </p:txBody>
          </p:sp>
          <p:sp>
            <p:nvSpPr>
              <p:cNvPr id="28703" name="Rectangle 84"/>
              <p:cNvSpPr>
                <a:spLocks noChangeArrowheads="1"/>
              </p:cNvSpPr>
              <p:nvPr/>
            </p:nvSpPr>
            <p:spPr bwMode="auto">
              <a:xfrm>
                <a:off x="2544" y="3336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e$</a:t>
                </a:r>
              </a:p>
            </p:txBody>
          </p:sp>
          <p:sp>
            <p:nvSpPr>
              <p:cNvPr id="28704" name="Rectangle 85"/>
              <p:cNvSpPr>
                <a:spLocks noChangeArrowheads="1"/>
              </p:cNvSpPr>
              <p:nvPr/>
            </p:nvSpPr>
            <p:spPr bwMode="auto">
              <a:xfrm>
                <a:off x="1548" y="3336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</a:t>
                </a:r>
                <a:r>
                  <a:rPr lang="en-US" altLang="zh-CN" sz="1800" b="1" u="sng">
                    <a:solidFill>
                      <a:srgbClr val="0033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28705" name="Rectangle 86"/>
              <p:cNvSpPr>
                <a:spLocks noChangeArrowheads="1"/>
              </p:cNvSpPr>
              <p:nvPr/>
            </p:nvSpPr>
            <p:spPr bwMode="auto">
              <a:xfrm>
                <a:off x="192" y="3336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8684" name="Group 87"/>
            <p:cNvGrpSpPr/>
            <p:nvPr/>
          </p:nvGrpSpPr>
          <p:grpSpPr bwMode="auto">
            <a:xfrm>
              <a:off x="192" y="489"/>
              <a:ext cx="5136" cy="256"/>
              <a:chOff x="192" y="3087"/>
              <a:chExt cx="5424" cy="249"/>
            </a:xfrm>
          </p:grpSpPr>
          <p:sp>
            <p:nvSpPr>
              <p:cNvPr id="28698" name="Rectangle 88"/>
              <p:cNvSpPr>
                <a:spLocks noChangeArrowheads="1"/>
              </p:cNvSpPr>
              <p:nvPr/>
            </p:nvSpPr>
            <p:spPr bwMode="auto">
              <a:xfrm>
                <a:off x="3792" y="3087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8699" name="Rectangle 89"/>
              <p:cNvSpPr>
                <a:spLocks noChangeArrowheads="1"/>
              </p:cNvSpPr>
              <p:nvPr/>
            </p:nvSpPr>
            <p:spPr bwMode="auto">
              <a:xfrm>
                <a:off x="2544" y="3087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de$</a:t>
                </a:r>
              </a:p>
            </p:txBody>
          </p:sp>
          <p:sp>
            <p:nvSpPr>
              <p:cNvPr id="28700" name="Rectangle 90"/>
              <p:cNvSpPr>
                <a:spLocks noChangeArrowheads="1"/>
              </p:cNvSpPr>
              <p:nvPr/>
            </p:nvSpPr>
            <p:spPr bwMode="auto">
              <a:xfrm>
                <a:off x="1548" y="3087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</a:t>
                </a:r>
              </a:p>
            </p:txBody>
          </p:sp>
          <p:sp>
            <p:nvSpPr>
              <p:cNvPr id="28701" name="Rectangle 91"/>
              <p:cNvSpPr>
                <a:spLocks noChangeArrowheads="1"/>
              </p:cNvSpPr>
              <p:nvPr/>
            </p:nvSpPr>
            <p:spPr bwMode="auto">
              <a:xfrm>
                <a:off x="192" y="3087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8685" name="Group 92"/>
            <p:cNvGrpSpPr/>
            <p:nvPr/>
          </p:nvGrpSpPr>
          <p:grpSpPr bwMode="auto">
            <a:xfrm>
              <a:off x="192" y="232"/>
              <a:ext cx="5136" cy="257"/>
              <a:chOff x="192" y="2838"/>
              <a:chExt cx="5424" cy="249"/>
            </a:xfrm>
          </p:grpSpPr>
          <p:sp>
            <p:nvSpPr>
              <p:cNvPr id="28694" name="Rectangle 93"/>
              <p:cNvSpPr>
                <a:spLocks noChangeArrowheads="1"/>
              </p:cNvSpPr>
              <p:nvPr/>
            </p:nvSpPr>
            <p:spPr bwMode="auto">
              <a:xfrm>
                <a:off x="3792" y="2838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8695" name="Rectangle 94"/>
              <p:cNvSpPr>
                <a:spLocks noChangeArrowheads="1"/>
              </p:cNvSpPr>
              <p:nvPr/>
            </p:nvSpPr>
            <p:spPr bwMode="auto">
              <a:xfrm>
                <a:off x="2544" y="2838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cde$</a:t>
                </a:r>
              </a:p>
            </p:txBody>
          </p:sp>
          <p:sp>
            <p:nvSpPr>
              <p:cNvPr id="28696" name="Rectangle 95"/>
              <p:cNvSpPr>
                <a:spLocks noChangeArrowheads="1"/>
              </p:cNvSpPr>
              <p:nvPr/>
            </p:nvSpPr>
            <p:spPr bwMode="auto">
              <a:xfrm>
                <a:off x="1548" y="2838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</a:t>
                </a:r>
              </a:p>
            </p:txBody>
          </p:sp>
          <p:sp>
            <p:nvSpPr>
              <p:cNvPr id="28697" name="Rectangle 96"/>
              <p:cNvSpPr>
                <a:spLocks noChangeArrowheads="1"/>
              </p:cNvSpPr>
              <p:nvPr/>
            </p:nvSpPr>
            <p:spPr bwMode="auto">
              <a:xfrm>
                <a:off x="192" y="2838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28686" name="Line 97"/>
            <p:cNvSpPr>
              <a:spLocks noChangeShapeType="1"/>
            </p:cNvSpPr>
            <p:nvPr/>
          </p:nvSpPr>
          <p:spPr bwMode="auto">
            <a:xfrm>
              <a:off x="192" y="489"/>
              <a:ext cx="51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98"/>
            <p:cNvSpPr>
              <a:spLocks noChangeShapeType="1"/>
            </p:cNvSpPr>
            <p:nvPr/>
          </p:nvSpPr>
          <p:spPr bwMode="auto">
            <a:xfrm>
              <a:off x="192" y="745"/>
              <a:ext cx="513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688" name="Group 99"/>
            <p:cNvGrpSpPr/>
            <p:nvPr/>
          </p:nvGrpSpPr>
          <p:grpSpPr bwMode="auto">
            <a:xfrm>
              <a:off x="192" y="0"/>
              <a:ext cx="5136" cy="257"/>
              <a:chOff x="192" y="1344"/>
              <a:chExt cx="5424" cy="249"/>
            </a:xfrm>
          </p:grpSpPr>
          <p:sp>
            <p:nvSpPr>
              <p:cNvPr id="28690" name="Rectangle 100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Action</a:t>
                </a:r>
              </a:p>
            </p:txBody>
          </p:sp>
          <p:sp>
            <p:nvSpPr>
              <p:cNvPr id="28691" name="Rectangle 101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Input</a:t>
                </a:r>
              </a:p>
            </p:txBody>
          </p:sp>
          <p:sp>
            <p:nvSpPr>
              <p:cNvPr id="28692" name="Rectangle 102"/>
              <p:cNvSpPr>
                <a:spLocks noChangeArrowheads="1"/>
              </p:cNvSpPr>
              <p:nvPr/>
            </p:nvSpPr>
            <p:spPr bwMode="auto">
              <a:xfrm>
                <a:off x="1548" y="1344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Stack</a:t>
                </a:r>
              </a:p>
            </p:txBody>
          </p:sp>
          <p:sp>
            <p:nvSpPr>
              <p:cNvPr id="28693" name="Rectangle 103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8689" name="Line 104"/>
            <p:cNvSpPr>
              <a:spLocks noChangeShapeType="1"/>
            </p:cNvSpPr>
            <p:nvPr/>
          </p:nvSpPr>
          <p:spPr bwMode="auto">
            <a:xfrm>
              <a:off x="192" y="0"/>
              <a:ext cx="5136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8680" name="灯片编号占位符 3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25E153-A847-445D-A619-E798732B03FE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13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8681" name="标题 3"/>
          <p:cNvSpPr txBox="1"/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2) Viable Prefix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3333FF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457200" y="4935538"/>
            <a:ext cx="8147050" cy="18145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1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Viable prefix </a:t>
            </a:r>
            <a:r>
              <a:rPr lang="en-US" altLang="zh-CN" sz="2400" dirty="0">
                <a:solidFill>
                  <a:srgbClr val="00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and </a:t>
            </a:r>
            <a:r>
              <a:rPr lang="en-US" altLang="zh-CN" sz="2400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shift-reduce parsing</a:t>
            </a:r>
          </a:p>
          <a:p>
            <a:pPr marL="800100" lvl="2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00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As long as the content of the parsing stack is a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viable prefix</a:t>
            </a:r>
            <a:r>
              <a:rPr lang="en-US" altLang="zh-CN" sz="2000" dirty="0">
                <a:solidFill>
                  <a:srgbClr val="00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of a right sentential form, the shift-reduce parsing is correct</a:t>
            </a:r>
          </a:p>
          <a:p>
            <a:pPr marL="742950" lvl="2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3) Handle</a:t>
            </a:r>
            <a:endParaRPr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Handle: 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handle of a right sentential form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γ=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substring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matches the right hand side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production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A-&gt;β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replaced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produce the previous right-sentential form in a rightmost derivation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0724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225AA8-C2D9-4BB9-BEAF-4D8480920E91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5" name="Rectangle 2"/>
          <p:cNvSpPr txBox="1">
            <a:spLocks noChangeArrowheads="1"/>
          </p:cNvSpPr>
          <p:nvPr/>
        </p:nvSpPr>
        <p:spPr bwMode="auto">
          <a:xfrm>
            <a:off x="446088" y="3500438"/>
            <a:ext cx="822960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1008380" indent="-60833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is, there are three conditions for the handle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 right sentential form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right-sentential form       (i.e. S=&gt;*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(rm)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α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A-&gt;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production</a:t>
            </a:r>
          </a:p>
          <a:p>
            <a:pPr lvl="1">
              <a:buClr>
                <a:schemeClr val="tx1"/>
              </a:buClr>
              <a:buFont typeface="Calibri" panose="020F0502020204030204" pitchFamily="34" charset="0"/>
              <a:buAutoNum type="arabicPeriod"/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S=&gt;*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(rm)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(rm)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  (notice that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right  of the handle  contains only terminals)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3) Handle</a:t>
            </a:r>
            <a:endParaRPr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>
              <a:lnSpc>
                <a:spcPct val="90000"/>
              </a:lnSpc>
              <a:buClr>
                <a:srgbClr val="FF6699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G[S]:    S-&gt;</a:t>
            </a:r>
            <a:r>
              <a:rPr lang="en-US" altLang="zh-CN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aAcBe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A-&gt;b   A-&gt;Ab   B-&gt;d</a:t>
            </a:r>
          </a:p>
          <a:p>
            <a:pPr>
              <a:lnSpc>
                <a:spcPct val="90000"/>
              </a:lnSpc>
              <a:buClr>
                <a:srgbClr val="FF6699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the handle of “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aAbcde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FF6699"/>
              </a:buClr>
              <a:buFont typeface="Arial" panose="020B0604020202020204" pitchFamily="34" charset="0"/>
              <a:buNone/>
            </a:pPr>
            <a:endParaRPr lang="en-US" altLang="zh-CN" sz="28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90000"/>
              </a:lnSpc>
              <a:buClr>
                <a:srgbClr val="FF6699"/>
              </a:buClr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rightmost derivation of “</a:t>
            </a:r>
            <a:r>
              <a:rPr lang="en-US" altLang="zh-CN" sz="28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en-US" altLang="zh-CN" sz="28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</a:t>
            </a:r>
          </a:p>
          <a:p>
            <a:pPr>
              <a:lnSpc>
                <a:spcPct val="90000"/>
              </a:lnSpc>
              <a:buClr>
                <a:srgbClr val="FF6699"/>
              </a:buCl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u="sng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(rm)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aAc</a:t>
            </a:r>
            <a:r>
              <a:rPr lang="en-US" altLang="zh-CN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(rm)</a:t>
            </a:r>
            <a:r>
              <a:rPr lang="en-US" altLang="zh-CN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u="sng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altLang="zh-CN" baseline="-25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(rm)</a:t>
            </a:r>
            <a:r>
              <a:rPr lang="en-US" altLang="zh-CN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endParaRPr lang="en-US" altLang="zh-CN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FF6699"/>
              </a:buCl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FF6699"/>
              </a:buClr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 the handle of “</a:t>
            </a:r>
            <a:r>
              <a:rPr lang="en-US" altLang="zh-CN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altLang="zh-CN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FF6699"/>
              </a:buClr>
              <a:buFont typeface="Arial" panose="020B0604020202020204" pitchFamily="34" charset="0"/>
              <a:buNone/>
            </a:pPr>
            <a:endParaRPr lang="en-US" altLang="zh-CN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2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E315AF-CACE-4E06-8EF0-0901BF3562BB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in many cases, the leftmost substring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matches the right side of some production A-&gt;β may be not a handle, because a reduction by the production A-&gt;β yields a string that is not a right sentential form.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S→cAd		A→ab	A→a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d|-</a:t>
            </a:r>
            <a:r>
              <a:rPr lang="en-US" altLang="zh-CN" sz="2400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|-S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“ab” </a:t>
            </a:r>
            <a:r>
              <a: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handle of “cabd”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u="sng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bd|-cAbd   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“a” </a:t>
            </a:r>
            <a:r>
              <a:rPr lang="en-US" altLang="zh-CN" sz="24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the handle of “cabd”</a:t>
            </a:r>
          </a:p>
        </p:txBody>
      </p:sp>
      <p:sp>
        <p:nvSpPr>
          <p:cNvPr id="34820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3B1AEE-2A90-45CD-B9F4-C9D38C9899B0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457200" y="1268413"/>
            <a:ext cx="8686800" cy="4857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Viable Prefix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viable prefix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prefix of a right-sentential form that does not exceed the right end of the handle of that sentential form from left to right.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Right sentential form: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cde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(where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handle)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Viable prefixes are: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  <a:endParaRPr lang="en-US" altLang="zh-CN" dirty="0">
              <a:solidFill>
                <a:srgbClr val="00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shift-reduce parsing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next handle in a parser is the main task of a shift-reduce parser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next handle is on the top of the stack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action 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next handle has not formed 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top of the stack, action 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en-US" altLang="zh-CN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is taken</a:t>
            </a:r>
          </a:p>
        </p:txBody>
      </p:sp>
      <p:sp>
        <p:nvSpPr>
          <p:cNvPr id="3686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437185-C96F-4E52-BBB4-A1C5820E0F7A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17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2"/>
          <p:cNvGrpSpPr/>
          <p:nvPr/>
        </p:nvGrpSpPr>
        <p:grpSpPr bwMode="auto">
          <a:xfrm>
            <a:off x="457200" y="76200"/>
            <a:ext cx="8153400" cy="4953000"/>
            <a:chOff x="144" y="1248"/>
            <a:chExt cx="5424" cy="3025"/>
          </a:xfrm>
        </p:grpSpPr>
        <p:grpSp>
          <p:nvGrpSpPr>
            <p:cNvPr id="38917" name="Group 3"/>
            <p:cNvGrpSpPr/>
            <p:nvPr/>
          </p:nvGrpSpPr>
          <p:grpSpPr bwMode="auto">
            <a:xfrm>
              <a:off x="144" y="3767"/>
              <a:ext cx="5424" cy="249"/>
              <a:chOff x="192" y="3834"/>
              <a:chExt cx="5424" cy="249"/>
            </a:xfrm>
          </p:grpSpPr>
          <p:sp>
            <p:nvSpPr>
              <p:cNvPr id="38988" name="Rectangle 4"/>
              <p:cNvSpPr>
                <a:spLocks noChangeArrowheads="1"/>
              </p:cNvSpPr>
              <p:nvPr/>
            </p:nvSpPr>
            <p:spPr bwMode="auto">
              <a:xfrm>
                <a:off x="3792" y="3834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S→aAcBe</a:t>
                </a:r>
              </a:p>
            </p:txBody>
          </p:sp>
          <p:sp>
            <p:nvSpPr>
              <p:cNvPr id="38989" name="Rectangle 5"/>
              <p:cNvSpPr>
                <a:spLocks noChangeArrowheads="1"/>
              </p:cNvSpPr>
              <p:nvPr/>
            </p:nvSpPr>
            <p:spPr bwMode="auto">
              <a:xfrm>
                <a:off x="2544" y="3834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38990" name="Rectangle 6"/>
              <p:cNvSpPr>
                <a:spLocks noChangeArrowheads="1"/>
              </p:cNvSpPr>
              <p:nvPr/>
            </p:nvSpPr>
            <p:spPr bwMode="auto">
              <a:xfrm>
                <a:off x="1548" y="3834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 u="sng">
                    <a:solidFill>
                      <a:srgbClr val="FF0000"/>
                    </a:solidFill>
                    <a:latin typeface="Arial" panose="020B0604020202020204" pitchFamily="34" charset="0"/>
                  </a:rPr>
                  <a:t>aAcBe</a:t>
                </a:r>
              </a:p>
            </p:txBody>
          </p:sp>
          <p:sp>
            <p:nvSpPr>
              <p:cNvPr id="38991" name="Rectangle 7"/>
              <p:cNvSpPr>
                <a:spLocks noChangeArrowheads="1"/>
              </p:cNvSpPr>
              <p:nvPr/>
            </p:nvSpPr>
            <p:spPr bwMode="auto">
              <a:xfrm>
                <a:off x="192" y="3834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38918" name="Group 8"/>
            <p:cNvGrpSpPr/>
            <p:nvPr/>
          </p:nvGrpSpPr>
          <p:grpSpPr bwMode="auto">
            <a:xfrm>
              <a:off x="144" y="4016"/>
              <a:ext cx="5424" cy="249"/>
              <a:chOff x="192" y="4083"/>
              <a:chExt cx="5424" cy="249"/>
            </a:xfrm>
          </p:grpSpPr>
          <p:sp>
            <p:nvSpPr>
              <p:cNvPr id="38984" name="Rectangle 9"/>
              <p:cNvSpPr>
                <a:spLocks noChangeArrowheads="1"/>
              </p:cNvSpPr>
              <p:nvPr/>
            </p:nvSpPr>
            <p:spPr bwMode="auto">
              <a:xfrm>
                <a:off x="3792" y="4083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accept</a:t>
                </a:r>
              </a:p>
            </p:txBody>
          </p:sp>
          <p:sp>
            <p:nvSpPr>
              <p:cNvPr id="38985" name="Rectangle 10"/>
              <p:cNvSpPr>
                <a:spLocks noChangeArrowheads="1"/>
              </p:cNvSpPr>
              <p:nvPr/>
            </p:nvSpPr>
            <p:spPr bwMode="auto">
              <a:xfrm>
                <a:off x="2544" y="4083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38986" name="Rectangle 11"/>
              <p:cNvSpPr>
                <a:spLocks noChangeArrowheads="1"/>
              </p:cNvSpPr>
              <p:nvPr/>
            </p:nvSpPr>
            <p:spPr bwMode="auto">
              <a:xfrm>
                <a:off x="1548" y="4083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38987" name="Rectangle 12"/>
              <p:cNvSpPr>
                <a:spLocks noChangeArrowheads="1"/>
              </p:cNvSpPr>
              <p:nvPr/>
            </p:nvSpPr>
            <p:spPr bwMode="auto">
              <a:xfrm>
                <a:off x="192" y="4083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11</a:t>
                </a:r>
              </a:p>
            </p:txBody>
          </p:sp>
        </p:grpSp>
        <p:grpSp>
          <p:nvGrpSpPr>
            <p:cNvPr id="38919" name="Group 13"/>
            <p:cNvGrpSpPr/>
            <p:nvPr/>
          </p:nvGrpSpPr>
          <p:grpSpPr bwMode="auto">
            <a:xfrm>
              <a:off x="144" y="3518"/>
              <a:ext cx="5424" cy="249"/>
              <a:chOff x="192" y="3585"/>
              <a:chExt cx="5424" cy="249"/>
            </a:xfrm>
          </p:grpSpPr>
          <p:sp>
            <p:nvSpPr>
              <p:cNvPr id="38980" name="Rectangle 14"/>
              <p:cNvSpPr>
                <a:spLocks noChangeArrowheads="1"/>
              </p:cNvSpPr>
              <p:nvPr/>
            </p:nvSpPr>
            <p:spPr bwMode="auto">
              <a:xfrm>
                <a:off x="3792" y="3585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38981" name="Rectangle 15"/>
              <p:cNvSpPr>
                <a:spLocks noChangeArrowheads="1"/>
              </p:cNvSpPr>
              <p:nvPr/>
            </p:nvSpPr>
            <p:spPr bwMode="auto">
              <a:xfrm>
                <a:off x="2544" y="3585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e$</a:t>
                </a:r>
              </a:p>
            </p:txBody>
          </p:sp>
          <p:sp>
            <p:nvSpPr>
              <p:cNvPr id="38982" name="Rectangle 16"/>
              <p:cNvSpPr>
                <a:spLocks noChangeArrowheads="1"/>
              </p:cNvSpPr>
              <p:nvPr/>
            </p:nvSpPr>
            <p:spPr bwMode="auto">
              <a:xfrm>
                <a:off x="1548" y="3585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aAcB</a:t>
                </a:r>
              </a:p>
            </p:txBody>
          </p:sp>
          <p:sp>
            <p:nvSpPr>
              <p:cNvPr id="38983" name="Rectangle 17"/>
              <p:cNvSpPr>
                <a:spLocks noChangeArrowheads="1"/>
              </p:cNvSpPr>
              <p:nvPr/>
            </p:nvSpPr>
            <p:spPr bwMode="auto">
              <a:xfrm>
                <a:off x="192" y="3585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38920" name="Group 18"/>
            <p:cNvGrpSpPr/>
            <p:nvPr/>
          </p:nvGrpSpPr>
          <p:grpSpPr bwMode="auto">
            <a:xfrm>
              <a:off x="144" y="3269"/>
              <a:ext cx="5424" cy="249"/>
              <a:chOff x="192" y="3336"/>
              <a:chExt cx="5424" cy="249"/>
            </a:xfrm>
          </p:grpSpPr>
          <p:sp>
            <p:nvSpPr>
              <p:cNvPr id="38976" name="Rectangle 19"/>
              <p:cNvSpPr>
                <a:spLocks noChangeArrowheads="1"/>
              </p:cNvSpPr>
              <p:nvPr/>
            </p:nvSpPr>
            <p:spPr bwMode="auto">
              <a:xfrm>
                <a:off x="3792" y="3336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B→d</a:t>
                </a:r>
              </a:p>
            </p:txBody>
          </p:sp>
          <p:sp>
            <p:nvSpPr>
              <p:cNvPr id="38977" name="Rectangle 20"/>
              <p:cNvSpPr>
                <a:spLocks noChangeArrowheads="1"/>
              </p:cNvSpPr>
              <p:nvPr/>
            </p:nvSpPr>
            <p:spPr bwMode="auto">
              <a:xfrm>
                <a:off x="2544" y="3336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e$</a:t>
                </a:r>
              </a:p>
            </p:txBody>
          </p:sp>
          <p:sp>
            <p:nvSpPr>
              <p:cNvPr id="38978" name="Rectangle 21"/>
              <p:cNvSpPr>
                <a:spLocks noChangeArrowheads="1"/>
              </p:cNvSpPr>
              <p:nvPr/>
            </p:nvSpPr>
            <p:spPr bwMode="auto">
              <a:xfrm>
                <a:off x="1548" y="3336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</a:t>
                </a:r>
                <a:r>
                  <a:rPr lang="en-US" altLang="zh-CN" sz="1800" b="1" u="sng">
                    <a:solidFill>
                      <a:srgbClr val="FF00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38979" name="Rectangle 22"/>
              <p:cNvSpPr>
                <a:spLocks noChangeArrowheads="1"/>
              </p:cNvSpPr>
              <p:nvPr/>
            </p:nvSpPr>
            <p:spPr bwMode="auto">
              <a:xfrm>
                <a:off x="192" y="3336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38921" name="Group 23"/>
            <p:cNvGrpSpPr/>
            <p:nvPr/>
          </p:nvGrpSpPr>
          <p:grpSpPr bwMode="auto">
            <a:xfrm>
              <a:off x="144" y="3020"/>
              <a:ext cx="5424" cy="249"/>
              <a:chOff x="192" y="3087"/>
              <a:chExt cx="5424" cy="249"/>
            </a:xfrm>
          </p:grpSpPr>
          <p:sp>
            <p:nvSpPr>
              <p:cNvPr id="38972" name="Rectangle 24"/>
              <p:cNvSpPr>
                <a:spLocks noChangeArrowheads="1"/>
              </p:cNvSpPr>
              <p:nvPr/>
            </p:nvSpPr>
            <p:spPr bwMode="auto">
              <a:xfrm>
                <a:off x="3792" y="3087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38973" name="Rectangle 25"/>
              <p:cNvSpPr>
                <a:spLocks noChangeArrowheads="1"/>
              </p:cNvSpPr>
              <p:nvPr/>
            </p:nvSpPr>
            <p:spPr bwMode="auto">
              <a:xfrm>
                <a:off x="2544" y="3087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de$</a:t>
                </a:r>
              </a:p>
            </p:txBody>
          </p:sp>
          <p:sp>
            <p:nvSpPr>
              <p:cNvPr id="38974" name="Rectangle 26"/>
              <p:cNvSpPr>
                <a:spLocks noChangeArrowheads="1"/>
              </p:cNvSpPr>
              <p:nvPr/>
            </p:nvSpPr>
            <p:spPr bwMode="auto">
              <a:xfrm>
                <a:off x="1548" y="3087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</a:t>
                </a:r>
              </a:p>
            </p:txBody>
          </p:sp>
          <p:sp>
            <p:nvSpPr>
              <p:cNvPr id="38975" name="Rectangle 27"/>
              <p:cNvSpPr>
                <a:spLocks noChangeArrowheads="1"/>
              </p:cNvSpPr>
              <p:nvPr/>
            </p:nvSpPr>
            <p:spPr bwMode="auto">
              <a:xfrm>
                <a:off x="192" y="3087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38922" name="Group 28"/>
            <p:cNvGrpSpPr/>
            <p:nvPr/>
          </p:nvGrpSpPr>
          <p:grpSpPr bwMode="auto">
            <a:xfrm>
              <a:off x="144" y="2522"/>
              <a:ext cx="5424" cy="249"/>
              <a:chOff x="192" y="2589"/>
              <a:chExt cx="5424" cy="249"/>
            </a:xfrm>
          </p:grpSpPr>
          <p:sp>
            <p:nvSpPr>
              <p:cNvPr id="38968" name="Rectangle 29"/>
              <p:cNvSpPr>
                <a:spLocks noChangeArrowheads="1"/>
              </p:cNvSpPr>
              <p:nvPr/>
            </p:nvSpPr>
            <p:spPr bwMode="auto">
              <a:xfrm>
                <a:off x="3792" y="2589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A→Ab</a:t>
                </a:r>
              </a:p>
            </p:txBody>
          </p:sp>
          <p:sp>
            <p:nvSpPr>
              <p:cNvPr id="38969" name="Rectangle 30"/>
              <p:cNvSpPr>
                <a:spLocks noChangeArrowheads="1"/>
              </p:cNvSpPr>
              <p:nvPr/>
            </p:nvSpPr>
            <p:spPr bwMode="auto">
              <a:xfrm>
                <a:off x="2544" y="2589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cde$</a:t>
                </a:r>
              </a:p>
            </p:txBody>
          </p:sp>
          <p:sp>
            <p:nvSpPr>
              <p:cNvPr id="38970" name="Rectangle 31"/>
              <p:cNvSpPr>
                <a:spLocks noChangeArrowheads="1"/>
              </p:cNvSpPr>
              <p:nvPr/>
            </p:nvSpPr>
            <p:spPr bwMode="auto">
              <a:xfrm>
                <a:off x="1548" y="2589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1800" b="1" u="sng">
                    <a:solidFill>
                      <a:srgbClr val="FF0000"/>
                    </a:solidFill>
                    <a:latin typeface="Arial" panose="020B0604020202020204" pitchFamily="34" charset="0"/>
                  </a:rPr>
                  <a:t>Ab</a:t>
                </a:r>
              </a:p>
            </p:txBody>
          </p:sp>
          <p:sp>
            <p:nvSpPr>
              <p:cNvPr id="38971" name="Rectangle 32"/>
              <p:cNvSpPr>
                <a:spLocks noChangeArrowheads="1"/>
              </p:cNvSpPr>
              <p:nvPr/>
            </p:nvSpPr>
            <p:spPr bwMode="auto">
              <a:xfrm>
                <a:off x="192" y="2589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38923" name="Line 33"/>
            <p:cNvSpPr>
              <a:spLocks noChangeShapeType="1"/>
            </p:cNvSpPr>
            <p:nvPr/>
          </p:nvSpPr>
          <p:spPr bwMode="auto">
            <a:xfrm>
              <a:off x="144" y="2771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24" name="Group 34"/>
            <p:cNvGrpSpPr/>
            <p:nvPr/>
          </p:nvGrpSpPr>
          <p:grpSpPr bwMode="auto">
            <a:xfrm>
              <a:off x="144" y="2771"/>
              <a:ext cx="5424" cy="249"/>
              <a:chOff x="192" y="2838"/>
              <a:chExt cx="5424" cy="249"/>
            </a:xfrm>
          </p:grpSpPr>
          <p:sp>
            <p:nvSpPr>
              <p:cNvPr id="38964" name="Rectangle 35"/>
              <p:cNvSpPr>
                <a:spLocks noChangeArrowheads="1"/>
              </p:cNvSpPr>
              <p:nvPr/>
            </p:nvSpPr>
            <p:spPr bwMode="auto">
              <a:xfrm>
                <a:off x="3792" y="2838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38965" name="Rectangle 36"/>
              <p:cNvSpPr>
                <a:spLocks noChangeArrowheads="1"/>
              </p:cNvSpPr>
              <p:nvPr/>
            </p:nvSpPr>
            <p:spPr bwMode="auto">
              <a:xfrm>
                <a:off x="2544" y="2838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cde$</a:t>
                </a:r>
              </a:p>
            </p:txBody>
          </p:sp>
          <p:sp>
            <p:nvSpPr>
              <p:cNvPr id="38966" name="Rectangle 37"/>
              <p:cNvSpPr>
                <a:spLocks noChangeArrowheads="1"/>
              </p:cNvSpPr>
              <p:nvPr/>
            </p:nvSpPr>
            <p:spPr bwMode="auto">
              <a:xfrm>
                <a:off x="1548" y="2838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</a:t>
                </a:r>
              </a:p>
            </p:txBody>
          </p:sp>
          <p:sp>
            <p:nvSpPr>
              <p:cNvPr id="38967" name="Rectangle 38"/>
              <p:cNvSpPr>
                <a:spLocks noChangeArrowheads="1"/>
              </p:cNvSpPr>
              <p:nvPr/>
            </p:nvSpPr>
            <p:spPr bwMode="auto">
              <a:xfrm>
                <a:off x="192" y="2838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38925" name="Line 39"/>
            <p:cNvSpPr>
              <a:spLocks noChangeShapeType="1"/>
            </p:cNvSpPr>
            <p:nvPr/>
          </p:nvSpPr>
          <p:spPr bwMode="auto">
            <a:xfrm>
              <a:off x="144" y="3020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Line 40"/>
            <p:cNvSpPr>
              <a:spLocks noChangeShapeType="1"/>
            </p:cNvSpPr>
            <p:nvPr/>
          </p:nvSpPr>
          <p:spPr bwMode="auto">
            <a:xfrm>
              <a:off x="144" y="3269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Line 41"/>
            <p:cNvSpPr>
              <a:spLocks noChangeShapeType="1"/>
            </p:cNvSpPr>
            <p:nvPr/>
          </p:nvSpPr>
          <p:spPr bwMode="auto">
            <a:xfrm>
              <a:off x="144" y="3518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Line 42"/>
            <p:cNvSpPr>
              <a:spLocks noChangeShapeType="1"/>
            </p:cNvSpPr>
            <p:nvPr/>
          </p:nvSpPr>
          <p:spPr bwMode="auto">
            <a:xfrm>
              <a:off x="144" y="3767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43"/>
            <p:cNvSpPr>
              <a:spLocks noChangeShapeType="1"/>
            </p:cNvSpPr>
            <p:nvPr/>
          </p:nvSpPr>
          <p:spPr bwMode="auto">
            <a:xfrm>
              <a:off x="144" y="4016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0" name="Line 44"/>
            <p:cNvSpPr>
              <a:spLocks noChangeShapeType="1"/>
            </p:cNvSpPr>
            <p:nvPr/>
          </p:nvSpPr>
          <p:spPr bwMode="auto">
            <a:xfrm>
              <a:off x="144" y="4265"/>
              <a:ext cx="542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Line 45"/>
            <p:cNvSpPr>
              <a:spLocks noChangeShapeType="1"/>
            </p:cNvSpPr>
            <p:nvPr/>
          </p:nvSpPr>
          <p:spPr bwMode="auto">
            <a:xfrm>
              <a:off x="1500" y="1248"/>
              <a:ext cx="0" cy="29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Line 46"/>
            <p:cNvSpPr>
              <a:spLocks noChangeShapeType="1"/>
            </p:cNvSpPr>
            <p:nvPr/>
          </p:nvSpPr>
          <p:spPr bwMode="auto">
            <a:xfrm>
              <a:off x="2496" y="1256"/>
              <a:ext cx="0" cy="29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3" name="Line 47"/>
            <p:cNvSpPr>
              <a:spLocks noChangeShapeType="1"/>
            </p:cNvSpPr>
            <p:nvPr/>
          </p:nvSpPr>
          <p:spPr bwMode="auto">
            <a:xfrm>
              <a:off x="3744" y="1285"/>
              <a:ext cx="0" cy="29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Line 48"/>
            <p:cNvSpPr>
              <a:spLocks noChangeShapeType="1"/>
            </p:cNvSpPr>
            <p:nvPr/>
          </p:nvSpPr>
          <p:spPr bwMode="auto">
            <a:xfrm>
              <a:off x="144" y="1248"/>
              <a:ext cx="0" cy="29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Line 49"/>
            <p:cNvSpPr>
              <a:spLocks noChangeShapeType="1"/>
            </p:cNvSpPr>
            <p:nvPr/>
          </p:nvSpPr>
          <p:spPr bwMode="auto">
            <a:xfrm>
              <a:off x="5568" y="1248"/>
              <a:ext cx="0" cy="29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38936" name="Group 50"/>
            <p:cNvGrpSpPr/>
            <p:nvPr/>
          </p:nvGrpSpPr>
          <p:grpSpPr bwMode="auto">
            <a:xfrm>
              <a:off x="144" y="2268"/>
              <a:ext cx="5424" cy="249"/>
              <a:chOff x="192" y="2340"/>
              <a:chExt cx="5424" cy="249"/>
            </a:xfrm>
          </p:grpSpPr>
          <p:sp>
            <p:nvSpPr>
              <p:cNvPr id="38960" name="Rectangle 51"/>
              <p:cNvSpPr>
                <a:spLocks noChangeArrowheads="1"/>
              </p:cNvSpPr>
              <p:nvPr/>
            </p:nvSpPr>
            <p:spPr bwMode="auto">
              <a:xfrm>
                <a:off x="3792" y="2340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38961" name="Rectangle 52"/>
              <p:cNvSpPr>
                <a:spLocks noChangeArrowheads="1"/>
              </p:cNvSpPr>
              <p:nvPr/>
            </p:nvSpPr>
            <p:spPr bwMode="auto">
              <a:xfrm>
                <a:off x="2544" y="2340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bcde$</a:t>
                </a:r>
              </a:p>
            </p:txBody>
          </p:sp>
          <p:sp>
            <p:nvSpPr>
              <p:cNvPr id="38962" name="Rectangle 53"/>
              <p:cNvSpPr>
                <a:spLocks noChangeArrowheads="1"/>
              </p:cNvSpPr>
              <p:nvPr/>
            </p:nvSpPr>
            <p:spPr bwMode="auto">
              <a:xfrm>
                <a:off x="1548" y="2340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</a:t>
                </a:r>
              </a:p>
            </p:txBody>
          </p:sp>
          <p:sp>
            <p:nvSpPr>
              <p:cNvPr id="38963" name="Rectangle 54"/>
              <p:cNvSpPr>
                <a:spLocks noChangeArrowheads="1"/>
              </p:cNvSpPr>
              <p:nvPr/>
            </p:nvSpPr>
            <p:spPr bwMode="auto">
              <a:xfrm>
                <a:off x="192" y="2340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38937" name="Group 55"/>
            <p:cNvGrpSpPr/>
            <p:nvPr/>
          </p:nvGrpSpPr>
          <p:grpSpPr bwMode="auto">
            <a:xfrm>
              <a:off x="144" y="2011"/>
              <a:ext cx="5424" cy="249"/>
              <a:chOff x="192" y="2091"/>
              <a:chExt cx="5424" cy="249"/>
            </a:xfrm>
          </p:grpSpPr>
          <p:sp>
            <p:nvSpPr>
              <p:cNvPr id="38956" name="Rectangle 56"/>
              <p:cNvSpPr>
                <a:spLocks noChangeArrowheads="1"/>
              </p:cNvSpPr>
              <p:nvPr/>
            </p:nvSpPr>
            <p:spPr bwMode="auto">
              <a:xfrm>
                <a:off x="3792" y="2091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A→b</a:t>
                </a:r>
              </a:p>
            </p:txBody>
          </p:sp>
          <p:sp>
            <p:nvSpPr>
              <p:cNvPr id="38957" name="Rectangle 57"/>
              <p:cNvSpPr>
                <a:spLocks noChangeArrowheads="1"/>
              </p:cNvSpPr>
              <p:nvPr/>
            </p:nvSpPr>
            <p:spPr bwMode="auto">
              <a:xfrm>
                <a:off x="2544" y="2091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bcde$</a:t>
                </a:r>
              </a:p>
            </p:txBody>
          </p:sp>
          <p:sp>
            <p:nvSpPr>
              <p:cNvPr id="38958" name="Rectangle 58"/>
              <p:cNvSpPr>
                <a:spLocks noChangeArrowheads="1"/>
              </p:cNvSpPr>
              <p:nvPr/>
            </p:nvSpPr>
            <p:spPr bwMode="auto">
              <a:xfrm>
                <a:off x="1548" y="2091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1800" b="1" u="sng">
                    <a:solidFill>
                      <a:srgbClr val="FF00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38959" name="Rectangle 59"/>
              <p:cNvSpPr>
                <a:spLocks noChangeArrowheads="1"/>
              </p:cNvSpPr>
              <p:nvPr/>
            </p:nvSpPr>
            <p:spPr bwMode="auto">
              <a:xfrm>
                <a:off x="192" y="2091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38938" name="Group 60"/>
            <p:cNvGrpSpPr/>
            <p:nvPr/>
          </p:nvGrpSpPr>
          <p:grpSpPr bwMode="auto">
            <a:xfrm>
              <a:off x="144" y="1746"/>
              <a:ext cx="5424" cy="249"/>
              <a:chOff x="192" y="1842"/>
              <a:chExt cx="5424" cy="249"/>
            </a:xfrm>
          </p:grpSpPr>
          <p:sp>
            <p:nvSpPr>
              <p:cNvPr id="38952" name="Rectangle 61"/>
              <p:cNvSpPr>
                <a:spLocks noChangeArrowheads="1"/>
              </p:cNvSpPr>
              <p:nvPr/>
            </p:nvSpPr>
            <p:spPr bwMode="auto">
              <a:xfrm>
                <a:off x="3792" y="1842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38953" name="Rectangle 62"/>
              <p:cNvSpPr>
                <a:spLocks noChangeArrowheads="1"/>
              </p:cNvSpPr>
              <p:nvPr/>
            </p:nvSpPr>
            <p:spPr bwMode="auto">
              <a:xfrm>
                <a:off x="2544" y="1842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bbcde$</a:t>
                </a:r>
              </a:p>
            </p:txBody>
          </p:sp>
          <p:sp>
            <p:nvSpPr>
              <p:cNvPr id="38954" name="Rectangle 63"/>
              <p:cNvSpPr>
                <a:spLocks noChangeArrowheads="1"/>
              </p:cNvSpPr>
              <p:nvPr/>
            </p:nvSpPr>
            <p:spPr bwMode="auto">
              <a:xfrm>
                <a:off x="1548" y="1842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8955" name="Rectangle 64"/>
              <p:cNvSpPr>
                <a:spLocks noChangeArrowheads="1"/>
              </p:cNvSpPr>
              <p:nvPr/>
            </p:nvSpPr>
            <p:spPr bwMode="auto">
              <a:xfrm>
                <a:off x="192" y="1842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38939" name="Group 65"/>
            <p:cNvGrpSpPr/>
            <p:nvPr/>
          </p:nvGrpSpPr>
          <p:grpSpPr bwMode="auto">
            <a:xfrm>
              <a:off x="144" y="1497"/>
              <a:ext cx="5424" cy="249"/>
              <a:chOff x="192" y="1593"/>
              <a:chExt cx="5424" cy="249"/>
            </a:xfrm>
          </p:grpSpPr>
          <p:sp>
            <p:nvSpPr>
              <p:cNvPr id="38948" name="Rectangle 66"/>
              <p:cNvSpPr>
                <a:spLocks noChangeArrowheads="1"/>
              </p:cNvSpPr>
              <p:nvPr/>
            </p:nvSpPr>
            <p:spPr bwMode="auto">
              <a:xfrm>
                <a:off x="3792" y="1593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38949" name="Rectangle 67"/>
              <p:cNvSpPr>
                <a:spLocks noChangeArrowheads="1"/>
              </p:cNvSpPr>
              <p:nvPr/>
            </p:nvSpPr>
            <p:spPr bwMode="auto">
              <a:xfrm>
                <a:off x="2544" y="1593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abbcde$</a:t>
                </a:r>
              </a:p>
            </p:txBody>
          </p:sp>
          <p:sp>
            <p:nvSpPr>
              <p:cNvPr id="38950" name="Rectangle 68"/>
              <p:cNvSpPr>
                <a:spLocks noChangeArrowheads="1"/>
              </p:cNvSpPr>
              <p:nvPr/>
            </p:nvSpPr>
            <p:spPr bwMode="auto">
              <a:xfrm>
                <a:off x="1548" y="1593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38951" name="Rectangle 69"/>
              <p:cNvSpPr>
                <a:spLocks noChangeArrowheads="1"/>
              </p:cNvSpPr>
              <p:nvPr/>
            </p:nvSpPr>
            <p:spPr bwMode="auto">
              <a:xfrm>
                <a:off x="192" y="1593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8940" name="Group 70"/>
            <p:cNvGrpSpPr/>
            <p:nvPr/>
          </p:nvGrpSpPr>
          <p:grpSpPr bwMode="auto">
            <a:xfrm>
              <a:off x="144" y="1248"/>
              <a:ext cx="5424" cy="249"/>
              <a:chOff x="192" y="1344"/>
              <a:chExt cx="5424" cy="249"/>
            </a:xfrm>
          </p:grpSpPr>
          <p:sp>
            <p:nvSpPr>
              <p:cNvPr id="38944" name="Rectangle 71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Action</a:t>
                </a:r>
              </a:p>
            </p:txBody>
          </p:sp>
          <p:sp>
            <p:nvSpPr>
              <p:cNvPr id="38945" name="Rectangle 72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Input</a:t>
                </a:r>
              </a:p>
            </p:txBody>
          </p:sp>
          <p:sp>
            <p:nvSpPr>
              <p:cNvPr id="38946" name="Rectangle 73"/>
              <p:cNvSpPr>
                <a:spLocks noChangeArrowheads="1"/>
              </p:cNvSpPr>
              <p:nvPr/>
            </p:nvSpPr>
            <p:spPr bwMode="auto">
              <a:xfrm>
                <a:off x="1548" y="1344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Stack</a:t>
                </a:r>
              </a:p>
            </p:txBody>
          </p:sp>
          <p:sp>
            <p:nvSpPr>
              <p:cNvPr id="38947" name="Rectangle 74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8941" name="Line 75"/>
            <p:cNvSpPr>
              <a:spLocks noChangeShapeType="1"/>
            </p:cNvSpPr>
            <p:nvPr/>
          </p:nvSpPr>
          <p:spPr bwMode="auto">
            <a:xfrm>
              <a:off x="144" y="1497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2" name="Line 76"/>
            <p:cNvSpPr>
              <a:spLocks noChangeShapeType="1"/>
            </p:cNvSpPr>
            <p:nvPr/>
          </p:nvSpPr>
          <p:spPr bwMode="auto">
            <a:xfrm>
              <a:off x="144" y="1746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3" name="Line 77"/>
            <p:cNvSpPr>
              <a:spLocks noChangeShapeType="1"/>
            </p:cNvSpPr>
            <p:nvPr/>
          </p:nvSpPr>
          <p:spPr bwMode="auto">
            <a:xfrm>
              <a:off x="144" y="1248"/>
              <a:ext cx="542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915" name="Rectangle 78"/>
          <p:cNvSpPr>
            <a:spLocks noChangeArrowheads="1"/>
          </p:cNvSpPr>
          <p:nvPr/>
        </p:nvSpPr>
        <p:spPr bwMode="auto">
          <a:xfrm>
            <a:off x="457200" y="5029200"/>
            <a:ext cx="8458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000" b="1">
                <a:solidFill>
                  <a:srgbClr val="003300"/>
                </a:solidFill>
                <a:latin typeface="Arial" panose="020B0604020202020204" pitchFamily="34" charset="0"/>
              </a:rPr>
              <a:t> is the handle  of 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bcde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20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000" b="1">
                <a:solidFill>
                  <a:srgbClr val="003300"/>
                </a:solidFill>
                <a:latin typeface="Arial" panose="020B0604020202020204" pitchFamily="34" charset="0"/>
              </a:rPr>
              <a:t> is the handle of 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cde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20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000" b="1">
                <a:solidFill>
                  <a:srgbClr val="003300"/>
                </a:solidFill>
                <a:latin typeface="Arial" panose="020B0604020202020204" pitchFamily="34" charset="0"/>
              </a:rPr>
              <a:t> is the handle of 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aAc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e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2000" b="1">
              <a:solidFill>
                <a:srgbClr val="0033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aAcBe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000" b="1">
                <a:solidFill>
                  <a:srgbClr val="003300"/>
                </a:solidFill>
                <a:latin typeface="Arial" panose="020B0604020202020204" pitchFamily="34" charset="0"/>
              </a:rPr>
              <a:t> is the handle of 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“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aAcBe</a:t>
            </a:r>
            <a:r>
              <a:rPr lang="en-US" altLang="zh-CN" sz="2000" b="1">
                <a:solidFill>
                  <a:srgbClr val="003300"/>
                </a:solidFill>
                <a:latin typeface="Times New Roman" panose="02020603050405020304" pitchFamily="18" charset="0"/>
              </a:rPr>
              <a:t>”</a:t>
            </a:r>
            <a:endParaRPr lang="en-US" altLang="zh-CN" sz="20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灯片编号占位符 79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E8508-18A9-4F6C-BDAD-52FAE1E2622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18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of  Bottom-Up Parsing</a:t>
            </a:r>
            <a:endParaRPr sz="320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of  Bottom-Up Parsing taking a view of implementation </a:t>
            </a:r>
          </a:p>
          <a:p>
            <a:pPr lvl="1"/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 keeps putting viable prefixes in the stack</a:t>
            </a:r>
          </a:p>
          <a:p>
            <a:pPr lvl="1"/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long as the content of the stack is a viable prefix, parsing is correct</a:t>
            </a:r>
          </a:p>
          <a:p>
            <a:pPr lvl="1"/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handle is on the top of the stack, reduction is to take place</a:t>
            </a:r>
          </a:p>
          <a:p>
            <a:r>
              <a:rPr lang="en-US" altLang="zh-CN" sz="24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 of  Bottom-Up Parsing in general</a:t>
            </a:r>
          </a:p>
          <a:p>
            <a:pPr lvl="1"/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 is in general more powerful than top-down parsing, it can be used to parse virtually all programming language</a:t>
            </a:r>
          </a:p>
          <a:p>
            <a:pPr lvl="1"/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constructions </a:t>
            </a:r>
            <a:r>
              <a:rPr lang="en-US" altLang="zh-CN" sz="20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bottom-up </a:t>
            </a:r>
            <a:r>
              <a:rPr lang="en-US" altLang="zh-CN" sz="20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parsers are also more complex. </a:t>
            </a:r>
          </a:p>
        </p:txBody>
      </p:sp>
      <p:sp>
        <p:nvSpPr>
          <p:cNvPr id="40964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6C6ADD-4164-4037-94BB-EB622EF5916D}" type="slidenum">
              <a:rPr lang="zh-CN" altLang="en-US" sz="120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zh-CN" altLang="en-US" sz="120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dirty="0">
                <a:solidFill>
                  <a:srgbClr val="003300"/>
                </a:solidFill>
                <a:ea typeface="宋体" panose="02010600030101010101" pitchFamily="2" charset="-122"/>
                <a:hlinkClick r:id="rId3" action="ppaction://hlinksldjump"/>
              </a:rPr>
              <a:t> </a:t>
            </a:r>
            <a:r>
              <a:rPr lang="en-US" altLang="zh-CN" dirty="0">
                <a:solidFill>
                  <a:srgbClr val="FF0000"/>
                </a:solidFill>
                <a:hlinkClick r:id="rId3" action="ppaction://hlinksldjump"/>
              </a:rPr>
              <a:t>Overview of Bottom-Up Parsing</a:t>
            </a:r>
            <a:endParaRPr lang="en-US" altLang="zh-CN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The Main Idea of Bottom-Up Parsing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The implementation of Bottom-Up Parsing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Characters of  Bottom-Up Parsing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 Overview of LR Parsing Method</a:t>
            </a:r>
            <a:endParaRPr lang="en-US" altLang="zh-CN" dirty="0">
              <a:solidFill>
                <a:srgbClr val="0033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 Finite Automata of LR(0) Items and LR(0) Parsing</a:t>
            </a:r>
            <a:endParaRPr lang="en-US" altLang="zh-CN" dirty="0">
              <a:solidFill>
                <a:srgbClr val="0033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3300"/>
                </a:solidFill>
                <a:hlinkClick r:id="" action="ppaction://noaction"/>
              </a:rPr>
              <a:t> SLR(1) Parsing</a:t>
            </a:r>
            <a:endParaRPr lang="en-US" altLang="zh-CN" dirty="0">
              <a:solidFill>
                <a:srgbClr val="003300"/>
              </a:solidFill>
            </a:endParaRPr>
          </a:p>
        </p:txBody>
      </p:sp>
      <p:sp>
        <p:nvSpPr>
          <p:cNvPr id="6148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EFA68F-93B8-4B5C-9DB3-7C109001183C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1 The Main Idea of Bottom-Up Parsing</a:t>
            </a:r>
            <a:endParaRPr sz="320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3300"/>
                </a:solidFill>
              </a:rPr>
              <a:t>Definition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3300"/>
                </a:solidFill>
              </a:rPr>
              <a:t>	Parsing begins with the input string, by steps of </a:t>
            </a:r>
            <a:r>
              <a:rPr lang="en-US" altLang="zh-CN" dirty="0">
                <a:solidFill>
                  <a:srgbClr val="FF0000"/>
                </a:solidFill>
              </a:rPr>
              <a:t>reduction</a:t>
            </a:r>
            <a:r>
              <a:rPr dirty="0">
                <a:solidFill>
                  <a:srgbClr val="0033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>
                <a:solidFill>
                  <a:srgbClr val="003300"/>
                </a:solidFill>
              </a:rPr>
              <a:t>tries to reduce the input string to the start symbol of the grammar </a:t>
            </a:r>
          </a:p>
          <a:p>
            <a:pPr eaLnBrk="1" hangingPunct="1"/>
            <a:endParaRPr dirty="0">
              <a:solidFill>
                <a:srgbClr val="003300"/>
              </a:solidFill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3300"/>
                </a:solidFill>
              </a:rPr>
              <a:t>	The construction of the parse tree</a:t>
            </a:r>
            <a:r>
              <a:rPr dirty="0">
                <a:solidFill>
                  <a:srgbClr val="003300"/>
                </a:solidFill>
                <a:ea typeface="宋体" panose="02010600030101010101" pitchFamily="2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3300"/>
                </a:solidFill>
              </a:rPr>
              <a:t>	The input string are leaves of the parse tree, parsing works up towards the root, which is the start symbol</a:t>
            </a:r>
            <a:endParaRPr dirty="0">
              <a:solidFill>
                <a:srgbClr val="003300"/>
              </a:solidFill>
              <a:ea typeface="宋体" panose="02010600030101010101" pitchFamily="2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FEA5F46-A7DA-4561-A9A5-4B93A3571090}" type="datetime1">
              <a:rPr lang="zh-CN" altLang="en-US"/>
              <a:t>2025/04/28</a:t>
            </a:fld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A9C122-FD0A-47B6-A3B2-01EB600C3398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3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8198" name="页脚占位符 6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898989"/>
                </a:solidFill>
                <a:latin typeface="Calibri" panose="020F0502020204030204" pitchFamily="34" charset="0"/>
              </a:rPr>
              <a:t>155174-Principle of Compiler  lecture 4 Liu Xinxin, Peng Shaowu, Ying Weiqin</a:t>
            </a:r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1524000" y="152400"/>
            <a:ext cx="7086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3300"/>
                </a:solidFill>
                <a:latin typeface="Arial" panose="020B0604020202020204" pitchFamily="34" charset="0"/>
              </a:rPr>
              <a:t>Example G：	S → cAd</a:t>
            </a:r>
            <a:br>
              <a:rPr lang="en-US" altLang="zh-CN" sz="3200" b="1">
                <a:solidFill>
                  <a:srgbClr val="003300"/>
                </a:solidFill>
                <a:latin typeface="Arial" panose="020B0604020202020204" pitchFamily="34" charset="0"/>
              </a:rPr>
            </a:br>
            <a:r>
              <a:rPr lang="en-US" altLang="zh-CN" sz="3200" b="1">
                <a:solidFill>
                  <a:srgbClr val="003300"/>
                </a:solidFill>
                <a:latin typeface="Arial" panose="020B0604020202020204" pitchFamily="34" charset="0"/>
              </a:rPr>
              <a:t>                    	A → ab</a:t>
            </a:r>
            <a:br>
              <a:rPr lang="en-US" altLang="zh-CN" sz="3200" b="1">
                <a:solidFill>
                  <a:srgbClr val="003300"/>
                </a:solidFill>
                <a:latin typeface="Arial" panose="020B0604020202020204" pitchFamily="34" charset="0"/>
              </a:rPr>
            </a:br>
            <a:r>
              <a:rPr lang="en-US" altLang="zh-CN" sz="3200" b="1">
                <a:solidFill>
                  <a:srgbClr val="003300"/>
                </a:solidFill>
                <a:latin typeface="Arial" panose="020B0604020202020204" pitchFamily="34" charset="0"/>
              </a:rPr>
              <a:t>                    	A → a</a:t>
            </a:r>
            <a:br>
              <a:rPr lang="en-US" altLang="zh-CN" sz="3200" b="1">
                <a:solidFill>
                  <a:srgbClr val="003300"/>
                </a:solidFill>
                <a:latin typeface="Arial" panose="020B0604020202020204" pitchFamily="34" charset="0"/>
              </a:rPr>
            </a:br>
            <a:r>
              <a:rPr lang="en-US" altLang="zh-CN" sz="3200" b="1">
                <a:solidFill>
                  <a:srgbClr val="003300"/>
                </a:solidFill>
                <a:latin typeface="Arial" panose="020B0604020202020204" pitchFamily="34" charset="0"/>
              </a:rPr>
              <a:t>Bottom-up parsing of string “cabd”</a:t>
            </a:r>
            <a:endParaRPr lang="zh-CN" altLang="en-US" sz="3200" b="1">
              <a:solidFill>
                <a:srgbClr val="0033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752600" y="4953000"/>
            <a:ext cx="2590800" cy="685800"/>
            <a:chOff x="768" y="3120"/>
            <a:chExt cx="1632" cy="432"/>
          </a:xfrm>
        </p:grpSpPr>
        <p:sp>
          <p:nvSpPr>
            <p:cNvPr id="10259" name="Text Box 4"/>
            <p:cNvSpPr txBox="1">
              <a:spLocks noChangeArrowheads="1"/>
            </p:cNvSpPr>
            <p:nvPr/>
          </p:nvSpPr>
          <p:spPr bwMode="auto">
            <a:xfrm>
              <a:off x="768" y="3120"/>
              <a:ext cx="322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0260" name="Text Box 5"/>
            <p:cNvSpPr txBox="1">
              <a:spLocks noChangeArrowheads="1"/>
            </p:cNvSpPr>
            <p:nvPr/>
          </p:nvSpPr>
          <p:spPr bwMode="auto">
            <a:xfrm>
              <a:off x="1217" y="3129"/>
              <a:ext cx="323" cy="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0261" name="Text Box 6"/>
            <p:cNvSpPr txBox="1">
              <a:spLocks noChangeArrowheads="1"/>
            </p:cNvSpPr>
            <p:nvPr/>
          </p:nvSpPr>
          <p:spPr bwMode="auto">
            <a:xfrm>
              <a:off x="1648" y="3129"/>
              <a:ext cx="32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0262" name="Text Box 7"/>
            <p:cNvSpPr txBox="1">
              <a:spLocks noChangeArrowheads="1"/>
            </p:cNvSpPr>
            <p:nvPr/>
          </p:nvSpPr>
          <p:spPr bwMode="auto">
            <a:xfrm>
              <a:off x="2078" y="3129"/>
              <a:ext cx="322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d</a:t>
              </a:r>
            </a:p>
          </p:txBody>
        </p:sp>
      </p:grp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1447800" y="2362200"/>
            <a:ext cx="4648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rgbClr val="003300"/>
                </a:solidFill>
                <a:latin typeface="Arial" panose="020B0604020202020204" pitchFamily="34" charset="0"/>
              </a:rPr>
              <a:t>the process of reduction ：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427538" y="3297238"/>
            <a:ext cx="45656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3300"/>
                </a:solidFill>
                <a:latin typeface="Arial" panose="020B0604020202020204" pitchFamily="34" charset="0"/>
              </a:rPr>
              <a:t>using “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|-</a:t>
            </a:r>
            <a:r>
              <a:rPr lang="en-US" altLang="zh-CN" b="1" dirty="0">
                <a:solidFill>
                  <a:srgbClr val="003300"/>
                </a:solidFill>
                <a:latin typeface="Arial" panose="020B0604020202020204" pitchFamily="34" charset="0"/>
              </a:rPr>
              <a:t>” represents a reduction step, which means 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the reverse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of a rightmost derivation step</a:t>
            </a:r>
            <a:endParaRPr lang="zh-CN" altLang="en-US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6019800" y="2286000"/>
            <a:ext cx="1130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Arial" panose="020B0604020202020204" pitchFamily="34" charset="0"/>
              </a:rPr>
              <a:t>c</a:t>
            </a:r>
            <a:r>
              <a:rPr lang="en-US" altLang="zh-CN" sz="3200" b="1" u="sng">
                <a:solidFill>
                  <a:srgbClr val="FF3300"/>
                </a:solidFill>
                <a:latin typeface="Arial" panose="020B0604020202020204" pitchFamily="34" charset="0"/>
              </a:rPr>
              <a:t>ab</a:t>
            </a:r>
            <a:r>
              <a:rPr lang="en-US" altLang="zh-CN" sz="3200" b="1">
                <a:latin typeface="Arial" panose="020B0604020202020204" pitchFamily="34" charset="0"/>
              </a:rPr>
              <a:t>d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7105650" y="2286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Arial" panose="020B0604020202020204" pitchFamily="34" charset="0"/>
              </a:rPr>
              <a:t>|-</a:t>
            </a:r>
            <a:r>
              <a:rPr lang="en-US" altLang="zh-CN" sz="3200" b="1" u="sng">
                <a:solidFill>
                  <a:srgbClr val="FF3300"/>
                </a:solidFill>
                <a:latin typeface="Arial" panose="020B0604020202020204" pitchFamily="34" charset="0"/>
              </a:rPr>
              <a:t>cAd</a:t>
            </a:r>
            <a:endParaRPr lang="zh-CN" altLang="en-US" sz="32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8210550" y="2286000"/>
            <a:ext cx="7048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Arial" panose="020B0604020202020204" pitchFamily="34" charset="0"/>
              </a:rPr>
              <a:t>|-S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grpSp>
        <p:nvGrpSpPr>
          <p:cNvPr id="3" name="Group 13"/>
          <p:cNvGrpSpPr/>
          <p:nvPr/>
        </p:nvGrpSpPr>
        <p:grpSpPr bwMode="auto">
          <a:xfrm>
            <a:off x="2667000" y="4038600"/>
            <a:ext cx="762000" cy="1066800"/>
            <a:chOff x="1344" y="2544"/>
            <a:chExt cx="480" cy="672"/>
          </a:xfrm>
        </p:grpSpPr>
        <p:sp>
          <p:nvSpPr>
            <p:cNvPr id="10256" name="Text Box 14"/>
            <p:cNvSpPr txBox="1">
              <a:spLocks noChangeArrowheads="1"/>
            </p:cNvSpPr>
            <p:nvPr/>
          </p:nvSpPr>
          <p:spPr bwMode="auto">
            <a:xfrm>
              <a:off x="1433" y="2544"/>
              <a:ext cx="322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0257" name="Line 15"/>
            <p:cNvSpPr>
              <a:spLocks noChangeShapeType="1"/>
            </p:cNvSpPr>
            <p:nvPr/>
          </p:nvSpPr>
          <p:spPr bwMode="auto">
            <a:xfrm flipH="1">
              <a:off x="1344" y="2928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8" name="Line 16"/>
            <p:cNvSpPr>
              <a:spLocks noChangeShapeType="1"/>
            </p:cNvSpPr>
            <p:nvPr/>
          </p:nvSpPr>
          <p:spPr bwMode="auto">
            <a:xfrm>
              <a:off x="1584" y="2928"/>
              <a:ext cx="24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1981200" y="3124200"/>
            <a:ext cx="2057400" cy="1981200"/>
            <a:chOff x="912" y="1968"/>
            <a:chExt cx="1296" cy="1248"/>
          </a:xfrm>
        </p:grpSpPr>
        <p:sp>
          <p:nvSpPr>
            <p:cNvPr id="10252" name="Text Box 18"/>
            <p:cNvSpPr txBox="1">
              <a:spLocks noChangeArrowheads="1"/>
            </p:cNvSpPr>
            <p:nvPr/>
          </p:nvSpPr>
          <p:spPr bwMode="auto">
            <a:xfrm>
              <a:off x="1491" y="1968"/>
              <a:ext cx="42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S</a:t>
              </a:r>
            </a:p>
          </p:txBody>
        </p:sp>
        <p:sp>
          <p:nvSpPr>
            <p:cNvPr id="10253" name="Line 19"/>
            <p:cNvSpPr>
              <a:spLocks noChangeShapeType="1"/>
            </p:cNvSpPr>
            <p:nvPr/>
          </p:nvSpPr>
          <p:spPr bwMode="auto">
            <a:xfrm flipH="1">
              <a:off x="912" y="2256"/>
              <a:ext cx="672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4" name="Line 20"/>
            <p:cNvSpPr>
              <a:spLocks noChangeShapeType="1"/>
            </p:cNvSpPr>
            <p:nvPr/>
          </p:nvSpPr>
          <p:spPr bwMode="auto">
            <a:xfrm>
              <a:off x="1584" y="225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5" name="Line 21"/>
            <p:cNvSpPr>
              <a:spLocks noChangeShapeType="1"/>
            </p:cNvSpPr>
            <p:nvPr/>
          </p:nvSpPr>
          <p:spPr bwMode="auto">
            <a:xfrm>
              <a:off x="1584" y="2256"/>
              <a:ext cx="62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1" name="灯片编号占位符 2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0F918CA-C3FA-465B-B85D-7A188385F7EB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4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utoUpdateAnimBg="0"/>
      <p:bldP spid="15370" grpId="0" autoUpdateAnimBg="0"/>
      <p:bldP spid="15371" grpId="0" autoUpdateAnimBg="0"/>
      <p:bldP spid="1537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The Key of Bottom-Up Parsing</a:t>
            </a:r>
            <a:endParaRPr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1" algn="just" eaLnBrk="1" fontAlgn="auto" hangingPunct="1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>
                <a:solidFill>
                  <a:srgbClr val="003300"/>
                </a:solidFill>
              </a:rPr>
              <a:t>two processes of reduction for “</a:t>
            </a:r>
            <a:r>
              <a:rPr lang="en-US" altLang="zh-CN" err="1">
                <a:solidFill>
                  <a:srgbClr val="003300"/>
                </a:solidFill>
              </a:rPr>
              <a:t>cabd</a:t>
            </a:r>
            <a:r>
              <a:rPr lang="en-US" altLang="zh-CN">
                <a:solidFill>
                  <a:srgbClr val="003300"/>
                </a:solidFill>
              </a:rPr>
              <a:t>”</a:t>
            </a:r>
          </a:p>
          <a:p>
            <a:pPr lvl="1" algn="just" eaLnBrk="1" fontAlgn="auto" hangingPunct="1"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r>
              <a:rPr lang="en-US" altLang="zh-CN" err="1">
                <a:solidFill>
                  <a:srgbClr val="003300"/>
                </a:solidFill>
              </a:rPr>
              <a:t>S→cAd</a:t>
            </a:r>
            <a:r>
              <a:rPr lang="en-US" altLang="zh-CN">
                <a:solidFill>
                  <a:srgbClr val="003300"/>
                </a:solidFill>
              </a:rPr>
              <a:t>		</a:t>
            </a:r>
            <a:r>
              <a:rPr lang="en-US" altLang="zh-CN" err="1">
                <a:solidFill>
                  <a:srgbClr val="003300"/>
                </a:solidFill>
              </a:rPr>
              <a:t>A→ab</a:t>
            </a:r>
            <a:r>
              <a:rPr lang="en-US" altLang="zh-CN">
                <a:solidFill>
                  <a:srgbClr val="003300"/>
                </a:solidFill>
              </a:rPr>
              <a:t>		</a:t>
            </a:r>
            <a:r>
              <a:rPr lang="en-US" altLang="zh-CN" err="1">
                <a:solidFill>
                  <a:srgbClr val="003300"/>
                </a:solidFill>
              </a:rPr>
              <a:t>A→a</a:t>
            </a:r>
            <a:endParaRPr>
              <a:solidFill>
                <a:srgbClr val="003300"/>
              </a:solidFill>
            </a:endParaRP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sz="2400"/>
              <a:t>	(1)</a:t>
            </a:r>
            <a:r>
              <a:rPr lang="en-US" altLang="zh-CN" sz="2400" err="1"/>
              <a:t>c</a:t>
            </a:r>
            <a:r>
              <a:rPr lang="en-US" altLang="zh-CN" sz="2400" u="sng" err="1">
                <a:solidFill>
                  <a:srgbClr val="FF3300"/>
                </a:solidFill>
              </a:rPr>
              <a:t>ab</a:t>
            </a:r>
            <a:r>
              <a:rPr lang="en-US" altLang="zh-CN" sz="2400" err="1"/>
              <a:t>d</a:t>
            </a:r>
            <a:r>
              <a:rPr lang="en-US" altLang="zh-CN" sz="2400"/>
              <a:t>|-</a:t>
            </a:r>
            <a:r>
              <a:rPr lang="en-US" altLang="zh-CN" sz="2400" u="sng" err="1">
                <a:solidFill>
                  <a:srgbClr val="FF3300"/>
                </a:solidFill>
              </a:rPr>
              <a:t>cAd</a:t>
            </a:r>
            <a:r>
              <a:rPr lang="en-US" altLang="zh-CN" sz="2400"/>
              <a:t>|-S     </a:t>
            </a:r>
            <a:r>
              <a:rPr lang="en-US" altLang="zh-CN" sz="2400">
                <a:solidFill>
                  <a:srgbClr val="003300"/>
                </a:solidFill>
              </a:rPr>
              <a:t>can reduce to 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sz="2400"/>
              <a:t>	(2)</a:t>
            </a:r>
            <a:r>
              <a:rPr lang="en-US" altLang="zh-CN" sz="2400" err="1"/>
              <a:t>c</a:t>
            </a:r>
            <a:r>
              <a:rPr lang="en-US" altLang="zh-CN" sz="2400" u="sng" err="1">
                <a:solidFill>
                  <a:srgbClr val="FF3300"/>
                </a:solidFill>
              </a:rPr>
              <a:t>a</a:t>
            </a:r>
            <a:r>
              <a:rPr lang="en-US" altLang="zh-CN" sz="2400" err="1"/>
              <a:t>bd</a:t>
            </a:r>
            <a:r>
              <a:rPr lang="en-US" altLang="zh-CN" sz="2400"/>
              <a:t>|-</a:t>
            </a:r>
            <a:r>
              <a:rPr lang="en-US" altLang="zh-CN" sz="2400" err="1"/>
              <a:t>cAbd</a:t>
            </a:r>
            <a:r>
              <a:rPr lang="en-US" altLang="zh-CN" sz="2400"/>
              <a:t>       </a:t>
            </a:r>
            <a:r>
              <a:rPr lang="en-US" altLang="zh-CN" sz="2400">
                <a:solidFill>
                  <a:srgbClr val="003300"/>
                </a:solidFill>
              </a:rPr>
              <a:t>can’t reduce to S</a:t>
            </a:r>
          </a:p>
          <a:p>
            <a:pPr algn="just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zh-CN" sz="2000">
              <a:solidFill>
                <a:srgbClr val="003300"/>
              </a:solidFill>
            </a:endParaRP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rgbClr val="003300"/>
                </a:solidFill>
              </a:rPr>
              <a:t>In each </a:t>
            </a:r>
            <a:r>
              <a:rPr lang="en-US" altLang="zh-CN">
                <a:solidFill>
                  <a:srgbClr val="0000FF"/>
                </a:solidFill>
              </a:rPr>
              <a:t>reduction</a:t>
            </a:r>
            <a:r>
              <a:rPr lang="en-US" altLang="zh-CN">
                <a:solidFill>
                  <a:srgbClr val="003300"/>
                </a:solidFill>
              </a:rPr>
              <a:t> step, a particular substring matching the right hand side of a production is replaced by the left hand structure name of the production</a:t>
            </a:r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altLang="zh-CN">
                <a:solidFill>
                  <a:srgbClr val="003300"/>
                </a:solidFill>
              </a:rPr>
              <a:t>The </a:t>
            </a:r>
            <a:r>
              <a:rPr lang="en-US" altLang="zh-CN">
                <a:solidFill>
                  <a:srgbClr val="0000FF"/>
                </a:solidFill>
              </a:rPr>
              <a:t>key</a:t>
            </a:r>
            <a:r>
              <a:rPr lang="en-US" altLang="zh-CN">
                <a:solidFill>
                  <a:srgbClr val="003300"/>
                </a:solidFill>
              </a:rPr>
              <a:t> of bottom-up parsing is how to </a:t>
            </a:r>
            <a:r>
              <a:rPr lang="en-US" altLang="zh-CN">
                <a:solidFill>
                  <a:srgbClr val="0000FF"/>
                </a:solidFill>
              </a:rPr>
              <a:t>determine the substring for reduction</a:t>
            </a:r>
          </a:p>
        </p:txBody>
      </p:sp>
      <p:sp>
        <p:nvSpPr>
          <p:cNvPr id="12292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78CA63-CDCC-4001-B81A-C6315CF1340C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/>
              <a:t>2 Implementation of Bottom-Up Parsing</a:t>
            </a:r>
            <a:endParaRPr sz="3200"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3300"/>
                </a:solidFill>
              </a:rPr>
              <a:t>Parsing Stack</a:t>
            </a:r>
          </a:p>
          <a:p>
            <a:pPr lvl="1" eaLnBrk="1" hangingPunct="1"/>
            <a:r>
              <a:rPr lang="en-US" altLang="zh-CN" dirty="0">
                <a:solidFill>
                  <a:srgbClr val="003300"/>
                </a:solidFill>
              </a:rPr>
              <a:t>A bottom-up parser uses an explicit stack to perform a parse</a:t>
            </a:r>
          </a:p>
          <a:p>
            <a:pPr lvl="1" eaLnBrk="1" hangingPunct="1"/>
            <a:r>
              <a:rPr lang="en-US" altLang="zh-CN" dirty="0">
                <a:solidFill>
                  <a:srgbClr val="003300"/>
                </a:solidFill>
              </a:rPr>
              <a:t>A schematic for bottom-up parsing is:</a:t>
            </a:r>
          </a:p>
        </p:txBody>
      </p:sp>
      <p:graphicFrame>
        <p:nvGraphicFramePr>
          <p:cNvPr id="42303" name="Group 319"/>
          <p:cNvGraphicFramePr>
            <a:graphicFrameLocks noGrp="1"/>
          </p:cNvGraphicFramePr>
          <p:nvPr/>
        </p:nvGraphicFramePr>
        <p:xfrm>
          <a:off x="1000125" y="3881438"/>
          <a:ext cx="6172200" cy="24050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Parsing 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InputString$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StartSymbol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353" name="灯片编号占位符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24B9F2-DDF3-4A5C-AB36-9D030BE0A022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6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Stack in top-down and bottom-up parsing</a:t>
            </a:r>
            <a:endParaRPr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"/>
            </a:pPr>
            <a:r>
              <a:rPr lang="en-US" altLang="zh-CN" sz="2400" dirty="0">
                <a:solidFill>
                  <a:srgbClr val="003300"/>
                </a:solidFill>
              </a:rPr>
              <a:t>Top-down parsing stack contains </a:t>
            </a:r>
            <a:r>
              <a:rPr lang="en-US" altLang="zh-CN" sz="2400" dirty="0">
                <a:solidFill>
                  <a:srgbClr val="0000FF"/>
                </a:solidFill>
              </a:rPr>
              <a:t>tokens and </a:t>
            </a:r>
            <a:r>
              <a:rPr lang="en-US" altLang="zh-CN" sz="2400" dirty="0" err="1">
                <a:solidFill>
                  <a:srgbClr val="0000FF"/>
                </a:solidFill>
              </a:rPr>
              <a:t>nonterminals</a:t>
            </a:r>
            <a:r>
              <a:rPr lang="en-US" altLang="zh-CN" sz="2400" dirty="0">
                <a:solidFill>
                  <a:srgbClr val="003300"/>
                </a:solidFill>
              </a:rPr>
              <a:t>, while bottom-up parsing stack contains </a:t>
            </a:r>
            <a:r>
              <a:rPr lang="en-US" altLang="zh-CN" sz="2400" dirty="0">
                <a:solidFill>
                  <a:srgbClr val="0000FF"/>
                </a:solidFill>
              </a:rPr>
              <a:t>tokens, </a:t>
            </a:r>
            <a:r>
              <a:rPr lang="en-US" altLang="zh-CN" sz="2400" dirty="0" err="1">
                <a:solidFill>
                  <a:srgbClr val="0000FF"/>
                </a:solidFill>
              </a:rPr>
              <a:t>nonterminals</a:t>
            </a:r>
            <a:r>
              <a:rPr lang="en-US" altLang="zh-CN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3300"/>
                </a:solidFill>
              </a:rPr>
              <a:t>and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states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"/>
            </a:pPr>
            <a:r>
              <a:rPr lang="en-US" altLang="zh-CN" sz="2400" dirty="0">
                <a:solidFill>
                  <a:srgbClr val="003300"/>
                </a:solidFill>
              </a:rPr>
              <a:t>Top-down parsing stack stores </a:t>
            </a:r>
            <a:r>
              <a:rPr lang="en-US" altLang="zh-CN" sz="2400" dirty="0">
                <a:solidFill>
                  <a:srgbClr val="0000FF"/>
                </a:solidFill>
              </a:rPr>
              <a:t>symbols waiting for being matched</a:t>
            </a:r>
            <a:r>
              <a:rPr lang="en-US" altLang="zh-CN" sz="2400" dirty="0">
                <a:solidFill>
                  <a:srgbClr val="003300"/>
                </a:solidFill>
              </a:rPr>
              <a:t> in the parsing, while bottom-up parsing stack stores the </a:t>
            </a:r>
            <a:r>
              <a:rPr lang="en-US" altLang="zh-CN" sz="2400" dirty="0">
                <a:solidFill>
                  <a:srgbClr val="FF0000"/>
                </a:solidFill>
              </a:rPr>
              <a:t>symbols having been matched </a:t>
            </a:r>
          </a:p>
        </p:txBody>
      </p:sp>
      <p:sp>
        <p:nvSpPr>
          <p:cNvPr id="16388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1C97E8-5D35-44EF-A4FB-08EFC03DA05B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7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Group 319"/>
          <p:cNvGraphicFramePr>
            <a:graphicFrameLocks noGrp="1"/>
          </p:cNvGraphicFramePr>
          <p:nvPr/>
        </p:nvGraphicFramePr>
        <p:xfrm>
          <a:off x="1187450" y="4005263"/>
          <a:ext cx="6172200" cy="24050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1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Parsing stack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InputString$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1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66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StartSymbol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Implementation of bottom-up parsing</a:t>
            </a:r>
            <a:endParaRPr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3300"/>
                </a:solidFill>
              </a:rPr>
              <a:t>Base on </a:t>
            </a:r>
            <a:r>
              <a:rPr lang="en-US" altLang="zh-CN" sz="2800" dirty="0">
                <a:solidFill>
                  <a:srgbClr val="0000FF"/>
                </a:solidFill>
              </a:rPr>
              <a:t>the stack content </a:t>
            </a:r>
            <a:r>
              <a:rPr lang="en-US" altLang="zh-CN" sz="2800" dirty="0">
                <a:solidFill>
                  <a:srgbClr val="003300"/>
                </a:solidFill>
              </a:rPr>
              <a:t>and use the next token in the input as a lookahead to determine the next action to be performed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3300"/>
                </a:solidFill>
              </a:rPr>
              <a:t>A bottom-up parser has two possible actions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Shift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3300"/>
                </a:solidFill>
              </a:rPr>
              <a:t>shift a terminal from the front of the input to the top of the stack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Reduce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3300"/>
                </a:solidFill>
              </a:rPr>
              <a:t>reduce a substring </a:t>
            </a:r>
            <a:r>
              <a:rPr lang="en-US" altLang="zh-CN" dirty="0">
                <a:solidFill>
                  <a:srgbClr val="0000FF"/>
                </a:solidFill>
              </a:rPr>
              <a:t>α</a:t>
            </a:r>
            <a:r>
              <a:rPr lang="en-US" altLang="zh-CN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rgbClr val="003300"/>
                </a:solidFill>
              </a:rPr>
              <a:t>at the top of the stack to a nonterminal </a:t>
            </a:r>
            <a:r>
              <a:rPr lang="en-US" altLang="zh-CN" dirty="0">
                <a:solidFill>
                  <a:srgbClr val="0000FF"/>
                </a:solidFill>
              </a:rPr>
              <a:t>A</a:t>
            </a:r>
            <a:r>
              <a:rPr lang="en-US" altLang="zh-CN" dirty="0">
                <a:solidFill>
                  <a:srgbClr val="003300"/>
                </a:solidFill>
              </a:rPr>
              <a:t>, given the production A-&gt;α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zh-CN" sz="2800" dirty="0">
                <a:solidFill>
                  <a:srgbClr val="003300"/>
                </a:solidFill>
              </a:rPr>
              <a:t>So </a:t>
            </a:r>
            <a:r>
              <a:rPr lang="en-US" altLang="zh-CN" sz="2800" dirty="0">
                <a:solidFill>
                  <a:srgbClr val="0000FF"/>
                </a:solidFill>
              </a:rPr>
              <a:t>bottom-up parsing </a:t>
            </a:r>
            <a:r>
              <a:rPr lang="en-US" altLang="zh-CN" sz="2800" dirty="0">
                <a:solidFill>
                  <a:srgbClr val="003300"/>
                </a:solidFill>
              </a:rPr>
              <a:t>is also called </a:t>
            </a:r>
            <a:r>
              <a:rPr lang="en-US" altLang="zh-CN" sz="2800" dirty="0">
                <a:solidFill>
                  <a:srgbClr val="FF0000"/>
                </a:solidFill>
              </a:rPr>
              <a:t>shift-reduce parsing</a:t>
            </a:r>
          </a:p>
        </p:txBody>
      </p:sp>
      <p:sp>
        <p:nvSpPr>
          <p:cNvPr id="18436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F81CB9-97AC-4E3D-AFB6-E25E885B300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8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idx="4294967295"/>
          </p:nvPr>
        </p:nvSpPr>
        <p:spPr>
          <a:xfrm>
            <a:off x="0" y="142875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3300"/>
                </a:solidFill>
              </a:rPr>
              <a:t>Example G: </a:t>
            </a:r>
            <a:r>
              <a:rPr lang="en-US" altLang="zh-CN" sz="2400">
                <a:solidFill>
                  <a:schemeClr val="tx2"/>
                </a:solidFill>
              </a:rPr>
              <a:t>S-&gt;aAcBe	A-&gt;b	A-&gt;Ab		B-&gt;d</a:t>
            </a:r>
            <a:r>
              <a:rPr lang="en-US" altLang="zh-CN" sz="2400">
                <a:solidFill>
                  <a:srgbClr val="003300"/>
                </a:solidFill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3300"/>
                </a:solidFill>
              </a:rPr>
              <a:t>Bottom-up parsing for string “abbcde$” is :</a:t>
            </a:r>
          </a:p>
        </p:txBody>
      </p:sp>
      <p:grpSp>
        <p:nvGrpSpPr>
          <p:cNvPr id="20483" name="Group 3"/>
          <p:cNvGrpSpPr/>
          <p:nvPr/>
        </p:nvGrpSpPr>
        <p:grpSpPr bwMode="auto">
          <a:xfrm>
            <a:off x="419100" y="1262063"/>
            <a:ext cx="8153400" cy="4953000"/>
            <a:chOff x="144" y="1248"/>
            <a:chExt cx="5424" cy="3025"/>
          </a:xfrm>
        </p:grpSpPr>
        <p:grpSp>
          <p:nvGrpSpPr>
            <p:cNvPr id="20485" name="Group 4"/>
            <p:cNvGrpSpPr/>
            <p:nvPr/>
          </p:nvGrpSpPr>
          <p:grpSpPr bwMode="auto">
            <a:xfrm>
              <a:off x="144" y="3767"/>
              <a:ext cx="5424" cy="249"/>
              <a:chOff x="192" y="3834"/>
              <a:chExt cx="5424" cy="249"/>
            </a:xfrm>
          </p:grpSpPr>
          <p:sp>
            <p:nvSpPr>
              <p:cNvPr id="20556" name="Rectangle 5"/>
              <p:cNvSpPr>
                <a:spLocks noChangeArrowheads="1"/>
              </p:cNvSpPr>
              <p:nvPr/>
            </p:nvSpPr>
            <p:spPr bwMode="auto">
              <a:xfrm>
                <a:off x="3792" y="3834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S→aAcBe</a:t>
                </a:r>
              </a:p>
            </p:txBody>
          </p:sp>
          <p:sp>
            <p:nvSpPr>
              <p:cNvPr id="20557" name="Rectangle 6"/>
              <p:cNvSpPr>
                <a:spLocks noChangeArrowheads="1"/>
              </p:cNvSpPr>
              <p:nvPr/>
            </p:nvSpPr>
            <p:spPr bwMode="auto">
              <a:xfrm>
                <a:off x="2544" y="3834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20558" name="Rectangle 7"/>
              <p:cNvSpPr>
                <a:spLocks noChangeArrowheads="1"/>
              </p:cNvSpPr>
              <p:nvPr/>
            </p:nvSpPr>
            <p:spPr bwMode="auto">
              <a:xfrm>
                <a:off x="1548" y="3834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 u="sng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aAcBe</a:t>
                </a:r>
              </a:p>
            </p:txBody>
          </p:sp>
          <p:sp>
            <p:nvSpPr>
              <p:cNvPr id="20559" name="Rectangle 8"/>
              <p:cNvSpPr>
                <a:spLocks noChangeArrowheads="1"/>
              </p:cNvSpPr>
              <p:nvPr/>
            </p:nvSpPr>
            <p:spPr bwMode="auto">
              <a:xfrm>
                <a:off x="192" y="3834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</p:grpSp>
        <p:grpSp>
          <p:nvGrpSpPr>
            <p:cNvPr id="20486" name="Group 9"/>
            <p:cNvGrpSpPr/>
            <p:nvPr/>
          </p:nvGrpSpPr>
          <p:grpSpPr bwMode="auto">
            <a:xfrm>
              <a:off x="144" y="4016"/>
              <a:ext cx="5424" cy="249"/>
              <a:chOff x="192" y="4083"/>
              <a:chExt cx="5424" cy="249"/>
            </a:xfrm>
          </p:grpSpPr>
          <p:sp>
            <p:nvSpPr>
              <p:cNvPr id="20552" name="Rectangle 10"/>
              <p:cNvSpPr>
                <a:spLocks noChangeArrowheads="1"/>
              </p:cNvSpPr>
              <p:nvPr/>
            </p:nvSpPr>
            <p:spPr bwMode="auto">
              <a:xfrm>
                <a:off x="3792" y="4083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accept</a:t>
                </a:r>
              </a:p>
            </p:txBody>
          </p:sp>
          <p:sp>
            <p:nvSpPr>
              <p:cNvPr id="20553" name="Rectangle 11"/>
              <p:cNvSpPr>
                <a:spLocks noChangeArrowheads="1"/>
              </p:cNvSpPr>
              <p:nvPr/>
            </p:nvSpPr>
            <p:spPr bwMode="auto">
              <a:xfrm>
                <a:off x="2544" y="4083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20554" name="Rectangle 12"/>
              <p:cNvSpPr>
                <a:spLocks noChangeArrowheads="1"/>
              </p:cNvSpPr>
              <p:nvPr/>
            </p:nvSpPr>
            <p:spPr bwMode="auto">
              <a:xfrm>
                <a:off x="1548" y="4083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</a:t>
                </a:r>
              </a:p>
            </p:txBody>
          </p:sp>
          <p:sp>
            <p:nvSpPr>
              <p:cNvPr id="20555" name="Rectangle 13"/>
              <p:cNvSpPr>
                <a:spLocks noChangeArrowheads="1"/>
              </p:cNvSpPr>
              <p:nvPr/>
            </p:nvSpPr>
            <p:spPr bwMode="auto">
              <a:xfrm>
                <a:off x="192" y="4083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11</a:t>
                </a:r>
              </a:p>
            </p:txBody>
          </p:sp>
        </p:grpSp>
        <p:grpSp>
          <p:nvGrpSpPr>
            <p:cNvPr id="20487" name="Group 14"/>
            <p:cNvGrpSpPr/>
            <p:nvPr/>
          </p:nvGrpSpPr>
          <p:grpSpPr bwMode="auto">
            <a:xfrm>
              <a:off x="144" y="3518"/>
              <a:ext cx="5424" cy="249"/>
              <a:chOff x="192" y="3585"/>
              <a:chExt cx="5424" cy="249"/>
            </a:xfrm>
          </p:grpSpPr>
          <p:sp>
            <p:nvSpPr>
              <p:cNvPr id="20548" name="Rectangle 15"/>
              <p:cNvSpPr>
                <a:spLocks noChangeArrowheads="1"/>
              </p:cNvSpPr>
              <p:nvPr/>
            </p:nvSpPr>
            <p:spPr bwMode="auto">
              <a:xfrm>
                <a:off x="3792" y="3585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0549" name="Rectangle 16"/>
              <p:cNvSpPr>
                <a:spLocks noChangeArrowheads="1"/>
              </p:cNvSpPr>
              <p:nvPr/>
            </p:nvSpPr>
            <p:spPr bwMode="auto">
              <a:xfrm>
                <a:off x="2544" y="3585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e$</a:t>
                </a:r>
              </a:p>
            </p:txBody>
          </p:sp>
          <p:sp>
            <p:nvSpPr>
              <p:cNvPr id="20550" name="Rectangle 17"/>
              <p:cNvSpPr>
                <a:spLocks noChangeArrowheads="1"/>
              </p:cNvSpPr>
              <p:nvPr/>
            </p:nvSpPr>
            <p:spPr bwMode="auto">
              <a:xfrm>
                <a:off x="1548" y="3585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aAcB</a:t>
                </a:r>
              </a:p>
            </p:txBody>
          </p:sp>
          <p:sp>
            <p:nvSpPr>
              <p:cNvPr id="20551" name="Rectangle 18"/>
              <p:cNvSpPr>
                <a:spLocks noChangeArrowheads="1"/>
              </p:cNvSpPr>
              <p:nvPr/>
            </p:nvSpPr>
            <p:spPr bwMode="auto">
              <a:xfrm>
                <a:off x="192" y="3585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9</a:t>
                </a:r>
              </a:p>
            </p:txBody>
          </p:sp>
        </p:grpSp>
        <p:grpSp>
          <p:nvGrpSpPr>
            <p:cNvPr id="20488" name="Group 19"/>
            <p:cNvGrpSpPr/>
            <p:nvPr/>
          </p:nvGrpSpPr>
          <p:grpSpPr bwMode="auto">
            <a:xfrm>
              <a:off x="144" y="3269"/>
              <a:ext cx="5424" cy="249"/>
              <a:chOff x="192" y="3336"/>
              <a:chExt cx="5424" cy="249"/>
            </a:xfrm>
          </p:grpSpPr>
          <p:sp>
            <p:nvSpPr>
              <p:cNvPr id="20544" name="Rectangle 20"/>
              <p:cNvSpPr>
                <a:spLocks noChangeArrowheads="1"/>
              </p:cNvSpPr>
              <p:nvPr/>
            </p:nvSpPr>
            <p:spPr bwMode="auto">
              <a:xfrm>
                <a:off x="3792" y="3336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B→d</a:t>
                </a:r>
              </a:p>
            </p:txBody>
          </p:sp>
          <p:sp>
            <p:nvSpPr>
              <p:cNvPr id="20545" name="Rectangle 21"/>
              <p:cNvSpPr>
                <a:spLocks noChangeArrowheads="1"/>
              </p:cNvSpPr>
              <p:nvPr/>
            </p:nvSpPr>
            <p:spPr bwMode="auto">
              <a:xfrm>
                <a:off x="2544" y="3336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e$</a:t>
                </a:r>
              </a:p>
            </p:txBody>
          </p:sp>
          <p:sp>
            <p:nvSpPr>
              <p:cNvPr id="20546" name="Rectangle 22"/>
              <p:cNvSpPr>
                <a:spLocks noChangeArrowheads="1"/>
              </p:cNvSpPr>
              <p:nvPr/>
            </p:nvSpPr>
            <p:spPr bwMode="auto">
              <a:xfrm>
                <a:off x="1548" y="3336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</a:t>
                </a:r>
                <a:r>
                  <a:rPr lang="en-US" altLang="zh-CN" sz="1800" b="1" u="sng">
                    <a:solidFill>
                      <a:srgbClr val="003300"/>
                    </a:solidFill>
                    <a:latin typeface="Arial" panose="020B0604020202020204" pitchFamily="34" charset="0"/>
                  </a:rPr>
                  <a:t>d</a:t>
                </a:r>
              </a:p>
            </p:txBody>
          </p:sp>
          <p:sp>
            <p:nvSpPr>
              <p:cNvPr id="20547" name="Rectangle 23"/>
              <p:cNvSpPr>
                <a:spLocks noChangeArrowheads="1"/>
              </p:cNvSpPr>
              <p:nvPr/>
            </p:nvSpPr>
            <p:spPr bwMode="auto">
              <a:xfrm>
                <a:off x="192" y="3336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8</a:t>
                </a:r>
              </a:p>
            </p:txBody>
          </p:sp>
        </p:grpSp>
        <p:grpSp>
          <p:nvGrpSpPr>
            <p:cNvPr id="20489" name="Group 24"/>
            <p:cNvGrpSpPr/>
            <p:nvPr/>
          </p:nvGrpSpPr>
          <p:grpSpPr bwMode="auto">
            <a:xfrm>
              <a:off x="144" y="3020"/>
              <a:ext cx="5424" cy="249"/>
              <a:chOff x="192" y="3087"/>
              <a:chExt cx="5424" cy="249"/>
            </a:xfrm>
          </p:grpSpPr>
          <p:sp>
            <p:nvSpPr>
              <p:cNvPr id="20540" name="Rectangle 25"/>
              <p:cNvSpPr>
                <a:spLocks noChangeArrowheads="1"/>
              </p:cNvSpPr>
              <p:nvPr/>
            </p:nvSpPr>
            <p:spPr bwMode="auto">
              <a:xfrm>
                <a:off x="3792" y="3087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0541" name="Rectangle 26"/>
              <p:cNvSpPr>
                <a:spLocks noChangeArrowheads="1"/>
              </p:cNvSpPr>
              <p:nvPr/>
            </p:nvSpPr>
            <p:spPr bwMode="auto">
              <a:xfrm>
                <a:off x="2544" y="3087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de$</a:t>
                </a:r>
              </a:p>
            </p:txBody>
          </p:sp>
          <p:sp>
            <p:nvSpPr>
              <p:cNvPr id="20542" name="Rectangle 27"/>
              <p:cNvSpPr>
                <a:spLocks noChangeArrowheads="1"/>
              </p:cNvSpPr>
              <p:nvPr/>
            </p:nvSpPr>
            <p:spPr bwMode="auto">
              <a:xfrm>
                <a:off x="1548" y="3087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aAc</a:t>
                </a:r>
              </a:p>
            </p:txBody>
          </p:sp>
          <p:sp>
            <p:nvSpPr>
              <p:cNvPr id="20543" name="Rectangle 28"/>
              <p:cNvSpPr>
                <a:spLocks noChangeArrowheads="1"/>
              </p:cNvSpPr>
              <p:nvPr/>
            </p:nvSpPr>
            <p:spPr bwMode="auto">
              <a:xfrm>
                <a:off x="192" y="3087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</p:grpSp>
        <p:grpSp>
          <p:nvGrpSpPr>
            <p:cNvPr id="20490" name="Group 29"/>
            <p:cNvGrpSpPr/>
            <p:nvPr/>
          </p:nvGrpSpPr>
          <p:grpSpPr bwMode="auto">
            <a:xfrm>
              <a:off x="144" y="2522"/>
              <a:ext cx="5424" cy="249"/>
              <a:chOff x="192" y="2589"/>
              <a:chExt cx="5424" cy="249"/>
            </a:xfrm>
          </p:grpSpPr>
          <p:sp>
            <p:nvSpPr>
              <p:cNvPr id="20536" name="Rectangle 30"/>
              <p:cNvSpPr>
                <a:spLocks noChangeArrowheads="1"/>
              </p:cNvSpPr>
              <p:nvPr/>
            </p:nvSpPr>
            <p:spPr bwMode="auto">
              <a:xfrm>
                <a:off x="3792" y="2589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A→Ab</a:t>
                </a:r>
              </a:p>
            </p:txBody>
          </p:sp>
          <p:sp>
            <p:nvSpPr>
              <p:cNvPr id="20537" name="Rectangle 31"/>
              <p:cNvSpPr>
                <a:spLocks noChangeArrowheads="1"/>
              </p:cNvSpPr>
              <p:nvPr/>
            </p:nvSpPr>
            <p:spPr bwMode="auto">
              <a:xfrm>
                <a:off x="2544" y="2589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cde$</a:t>
                </a:r>
              </a:p>
            </p:txBody>
          </p:sp>
          <p:sp>
            <p:nvSpPr>
              <p:cNvPr id="20538" name="Rectangle 32"/>
              <p:cNvSpPr>
                <a:spLocks noChangeArrowheads="1"/>
              </p:cNvSpPr>
              <p:nvPr/>
            </p:nvSpPr>
            <p:spPr bwMode="auto">
              <a:xfrm>
                <a:off x="1548" y="2589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1800" b="1" u="sng">
                    <a:solidFill>
                      <a:srgbClr val="003300"/>
                    </a:solidFill>
                    <a:latin typeface="Arial" panose="020B0604020202020204" pitchFamily="34" charset="0"/>
                  </a:rPr>
                  <a:t>Ab</a:t>
                </a:r>
              </a:p>
            </p:txBody>
          </p:sp>
          <p:sp>
            <p:nvSpPr>
              <p:cNvPr id="20539" name="Rectangle 33"/>
              <p:cNvSpPr>
                <a:spLocks noChangeArrowheads="1"/>
              </p:cNvSpPr>
              <p:nvPr/>
            </p:nvSpPr>
            <p:spPr bwMode="auto">
              <a:xfrm>
                <a:off x="192" y="2589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</p:grpSp>
        <p:sp>
          <p:nvSpPr>
            <p:cNvPr id="20491" name="Line 34"/>
            <p:cNvSpPr>
              <a:spLocks noChangeShapeType="1"/>
            </p:cNvSpPr>
            <p:nvPr/>
          </p:nvSpPr>
          <p:spPr bwMode="auto">
            <a:xfrm>
              <a:off x="144" y="2771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492" name="Group 35"/>
            <p:cNvGrpSpPr/>
            <p:nvPr/>
          </p:nvGrpSpPr>
          <p:grpSpPr bwMode="auto">
            <a:xfrm>
              <a:off x="144" y="2771"/>
              <a:ext cx="5424" cy="249"/>
              <a:chOff x="192" y="2838"/>
              <a:chExt cx="5424" cy="249"/>
            </a:xfrm>
          </p:grpSpPr>
          <p:sp>
            <p:nvSpPr>
              <p:cNvPr id="20532" name="Rectangle 36"/>
              <p:cNvSpPr>
                <a:spLocks noChangeArrowheads="1"/>
              </p:cNvSpPr>
              <p:nvPr/>
            </p:nvSpPr>
            <p:spPr bwMode="auto">
              <a:xfrm>
                <a:off x="3792" y="2838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0533" name="Rectangle 37"/>
              <p:cNvSpPr>
                <a:spLocks noChangeArrowheads="1"/>
              </p:cNvSpPr>
              <p:nvPr/>
            </p:nvSpPr>
            <p:spPr bwMode="auto">
              <a:xfrm>
                <a:off x="2544" y="2838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cde$</a:t>
                </a:r>
              </a:p>
            </p:txBody>
          </p:sp>
          <p:sp>
            <p:nvSpPr>
              <p:cNvPr id="20534" name="Rectangle 38"/>
              <p:cNvSpPr>
                <a:spLocks noChangeArrowheads="1"/>
              </p:cNvSpPr>
              <p:nvPr/>
            </p:nvSpPr>
            <p:spPr bwMode="auto">
              <a:xfrm>
                <a:off x="1548" y="2838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</a:t>
                </a:r>
              </a:p>
            </p:txBody>
          </p:sp>
          <p:sp>
            <p:nvSpPr>
              <p:cNvPr id="20535" name="Rectangle 39"/>
              <p:cNvSpPr>
                <a:spLocks noChangeArrowheads="1"/>
              </p:cNvSpPr>
              <p:nvPr/>
            </p:nvSpPr>
            <p:spPr bwMode="auto">
              <a:xfrm>
                <a:off x="192" y="2838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20493" name="Line 40"/>
            <p:cNvSpPr>
              <a:spLocks noChangeShapeType="1"/>
            </p:cNvSpPr>
            <p:nvPr/>
          </p:nvSpPr>
          <p:spPr bwMode="auto">
            <a:xfrm>
              <a:off x="144" y="3020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Line 41"/>
            <p:cNvSpPr>
              <a:spLocks noChangeShapeType="1"/>
            </p:cNvSpPr>
            <p:nvPr/>
          </p:nvSpPr>
          <p:spPr bwMode="auto">
            <a:xfrm>
              <a:off x="144" y="3269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5" name="Line 42"/>
            <p:cNvSpPr>
              <a:spLocks noChangeShapeType="1"/>
            </p:cNvSpPr>
            <p:nvPr/>
          </p:nvSpPr>
          <p:spPr bwMode="auto">
            <a:xfrm>
              <a:off x="144" y="3518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6" name="Line 43"/>
            <p:cNvSpPr>
              <a:spLocks noChangeShapeType="1"/>
            </p:cNvSpPr>
            <p:nvPr/>
          </p:nvSpPr>
          <p:spPr bwMode="auto">
            <a:xfrm>
              <a:off x="144" y="3767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Line 44"/>
            <p:cNvSpPr>
              <a:spLocks noChangeShapeType="1"/>
            </p:cNvSpPr>
            <p:nvPr/>
          </p:nvSpPr>
          <p:spPr bwMode="auto">
            <a:xfrm>
              <a:off x="144" y="4016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8" name="Line 45"/>
            <p:cNvSpPr>
              <a:spLocks noChangeShapeType="1"/>
            </p:cNvSpPr>
            <p:nvPr/>
          </p:nvSpPr>
          <p:spPr bwMode="auto">
            <a:xfrm>
              <a:off x="144" y="4265"/>
              <a:ext cx="542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9" name="Line 46"/>
            <p:cNvSpPr>
              <a:spLocks noChangeShapeType="1"/>
            </p:cNvSpPr>
            <p:nvPr/>
          </p:nvSpPr>
          <p:spPr bwMode="auto">
            <a:xfrm>
              <a:off x="1500" y="1248"/>
              <a:ext cx="0" cy="29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0" name="Line 47"/>
            <p:cNvSpPr>
              <a:spLocks noChangeShapeType="1"/>
            </p:cNvSpPr>
            <p:nvPr/>
          </p:nvSpPr>
          <p:spPr bwMode="auto">
            <a:xfrm>
              <a:off x="2496" y="1256"/>
              <a:ext cx="0" cy="29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Line 48"/>
            <p:cNvSpPr>
              <a:spLocks noChangeShapeType="1"/>
            </p:cNvSpPr>
            <p:nvPr/>
          </p:nvSpPr>
          <p:spPr bwMode="auto">
            <a:xfrm>
              <a:off x="3744" y="1285"/>
              <a:ext cx="0" cy="29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2" name="Line 49"/>
            <p:cNvSpPr>
              <a:spLocks noChangeShapeType="1"/>
            </p:cNvSpPr>
            <p:nvPr/>
          </p:nvSpPr>
          <p:spPr bwMode="auto">
            <a:xfrm>
              <a:off x="144" y="1248"/>
              <a:ext cx="0" cy="29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Line 50"/>
            <p:cNvSpPr>
              <a:spLocks noChangeShapeType="1"/>
            </p:cNvSpPr>
            <p:nvPr/>
          </p:nvSpPr>
          <p:spPr bwMode="auto">
            <a:xfrm>
              <a:off x="5568" y="1248"/>
              <a:ext cx="0" cy="2988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0504" name="Group 51"/>
            <p:cNvGrpSpPr/>
            <p:nvPr/>
          </p:nvGrpSpPr>
          <p:grpSpPr bwMode="auto">
            <a:xfrm>
              <a:off x="144" y="2268"/>
              <a:ext cx="5424" cy="249"/>
              <a:chOff x="192" y="2340"/>
              <a:chExt cx="5424" cy="249"/>
            </a:xfrm>
          </p:grpSpPr>
          <p:sp>
            <p:nvSpPr>
              <p:cNvPr id="20528" name="Rectangle 52"/>
              <p:cNvSpPr>
                <a:spLocks noChangeArrowheads="1"/>
              </p:cNvSpPr>
              <p:nvPr/>
            </p:nvSpPr>
            <p:spPr bwMode="auto">
              <a:xfrm>
                <a:off x="3792" y="2340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0529" name="Rectangle 53"/>
              <p:cNvSpPr>
                <a:spLocks noChangeArrowheads="1"/>
              </p:cNvSpPr>
              <p:nvPr/>
            </p:nvSpPr>
            <p:spPr bwMode="auto">
              <a:xfrm>
                <a:off x="2544" y="2340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bcde$</a:t>
                </a:r>
              </a:p>
            </p:txBody>
          </p:sp>
          <p:sp>
            <p:nvSpPr>
              <p:cNvPr id="20530" name="Rectangle 54"/>
              <p:cNvSpPr>
                <a:spLocks noChangeArrowheads="1"/>
              </p:cNvSpPr>
              <p:nvPr/>
            </p:nvSpPr>
            <p:spPr bwMode="auto">
              <a:xfrm>
                <a:off x="1548" y="2340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aA</a:t>
                </a:r>
              </a:p>
            </p:txBody>
          </p:sp>
          <p:sp>
            <p:nvSpPr>
              <p:cNvPr id="20531" name="Rectangle 55"/>
              <p:cNvSpPr>
                <a:spLocks noChangeArrowheads="1"/>
              </p:cNvSpPr>
              <p:nvPr/>
            </p:nvSpPr>
            <p:spPr bwMode="auto">
              <a:xfrm>
                <a:off x="192" y="2340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20505" name="Group 56"/>
            <p:cNvGrpSpPr/>
            <p:nvPr/>
          </p:nvGrpSpPr>
          <p:grpSpPr bwMode="auto">
            <a:xfrm>
              <a:off x="144" y="2011"/>
              <a:ext cx="5424" cy="249"/>
              <a:chOff x="192" y="2091"/>
              <a:chExt cx="5424" cy="249"/>
            </a:xfrm>
          </p:grpSpPr>
          <p:sp>
            <p:nvSpPr>
              <p:cNvPr id="20524" name="Rectangle 57"/>
              <p:cNvSpPr>
                <a:spLocks noChangeArrowheads="1"/>
              </p:cNvSpPr>
              <p:nvPr/>
            </p:nvSpPr>
            <p:spPr bwMode="auto">
              <a:xfrm>
                <a:off x="3792" y="2091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reduce A→b</a:t>
                </a:r>
              </a:p>
            </p:txBody>
          </p:sp>
          <p:sp>
            <p:nvSpPr>
              <p:cNvPr id="20525" name="Rectangle 58"/>
              <p:cNvSpPr>
                <a:spLocks noChangeArrowheads="1"/>
              </p:cNvSpPr>
              <p:nvPr/>
            </p:nvSpPr>
            <p:spPr bwMode="auto">
              <a:xfrm>
                <a:off x="2544" y="2091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bcde$</a:t>
                </a:r>
              </a:p>
            </p:txBody>
          </p:sp>
          <p:sp>
            <p:nvSpPr>
              <p:cNvPr id="20526" name="Rectangle 59"/>
              <p:cNvSpPr>
                <a:spLocks noChangeArrowheads="1"/>
              </p:cNvSpPr>
              <p:nvPr/>
            </p:nvSpPr>
            <p:spPr bwMode="auto">
              <a:xfrm>
                <a:off x="1548" y="2091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  <a:r>
                  <a:rPr lang="en-US" altLang="zh-CN" sz="1800" b="1" u="sng">
                    <a:solidFill>
                      <a:srgbClr val="003300"/>
                    </a:solidFill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0527" name="Rectangle 60"/>
              <p:cNvSpPr>
                <a:spLocks noChangeArrowheads="1"/>
              </p:cNvSpPr>
              <p:nvPr/>
            </p:nvSpPr>
            <p:spPr bwMode="auto">
              <a:xfrm>
                <a:off x="192" y="2091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20506" name="Group 61"/>
            <p:cNvGrpSpPr/>
            <p:nvPr/>
          </p:nvGrpSpPr>
          <p:grpSpPr bwMode="auto">
            <a:xfrm>
              <a:off x="144" y="1746"/>
              <a:ext cx="5424" cy="249"/>
              <a:chOff x="192" y="1842"/>
              <a:chExt cx="5424" cy="249"/>
            </a:xfrm>
          </p:grpSpPr>
          <p:sp>
            <p:nvSpPr>
              <p:cNvPr id="20520" name="Rectangle 62"/>
              <p:cNvSpPr>
                <a:spLocks noChangeArrowheads="1"/>
              </p:cNvSpPr>
              <p:nvPr/>
            </p:nvSpPr>
            <p:spPr bwMode="auto">
              <a:xfrm>
                <a:off x="3792" y="1842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0521" name="Rectangle 63"/>
              <p:cNvSpPr>
                <a:spLocks noChangeArrowheads="1"/>
              </p:cNvSpPr>
              <p:nvPr/>
            </p:nvSpPr>
            <p:spPr bwMode="auto">
              <a:xfrm>
                <a:off x="2544" y="1842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bbcde$</a:t>
                </a:r>
              </a:p>
            </p:txBody>
          </p:sp>
          <p:sp>
            <p:nvSpPr>
              <p:cNvPr id="20522" name="Rectangle 64"/>
              <p:cNvSpPr>
                <a:spLocks noChangeArrowheads="1"/>
              </p:cNvSpPr>
              <p:nvPr/>
            </p:nvSpPr>
            <p:spPr bwMode="auto">
              <a:xfrm>
                <a:off x="1548" y="1842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0523" name="Rectangle 65"/>
              <p:cNvSpPr>
                <a:spLocks noChangeArrowheads="1"/>
              </p:cNvSpPr>
              <p:nvPr/>
            </p:nvSpPr>
            <p:spPr bwMode="auto">
              <a:xfrm>
                <a:off x="192" y="1842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20507" name="Group 66"/>
            <p:cNvGrpSpPr/>
            <p:nvPr/>
          </p:nvGrpSpPr>
          <p:grpSpPr bwMode="auto">
            <a:xfrm>
              <a:off x="144" y="1497"/>
              <a:ext cx="5424" cy="249"/>
              <a:chOff x="192" y="1593"/>
              <a:chExt cx="5424" cy="249"/>
            </a:xfrm>
          </p:grpSpPr>
          <p:sp>
            <p:nvSpPr>
              <p:cNvPr id="20516" name="Rectangle 67"/>
              <p:cNvSpPr>
                <a:spLocks noChangeArrowheads="1"/>
              </p:cNvSpPr>
              <p:nvPr/>
            </p:nvSpPr>
            <p:spPr bwMode="auto">
              <a:xfrm>
                <a:off x="3792" y="1593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shift</a:t>
                </a:r>
              </a:p>
            </p:txBody>
          </p:sp>
          <p:sp>
            <p:nvSpPr>
              <p:cNvPr id="20517" name="Rectangle 68"/>
              <p:cNvSpPr>
                <a:spLocks noChangeArrowheads="1"/>
              </p:cNvSpPr>
              <p:nvPr/>
            </p:nvSpPr>
            <p:spPr bwMode="auto">
              <a:xfrm>
                <a:off x="2544" y="1593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abbcde$</a:t>
                </a:r>
              </a:p>
            </p:txBody>
          </p:sp>
          <p:sp>
            <p:nvSpPr>
              <p:cNvPr id="20518" name="Rectangle 69"/>
              <p:cNvSpPr>
                <a:spLocks noChangeArrowheads="1"/>
              </p:cNvSpPr>
              <p:nvPr/>
            </p:nvSpPr>
            <p:spPr bwMode="auto">
              <a:xfrm>
                <a:off x="1548" y="1593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$</a:t>
                </a:r>
              </a:p>
            </p:txBody>
          </p:sp>
          <p:sp>
            <p:nvSpPr>
              <p:cNvPr id="20519" name="Rectangle 70"/>
              <p:cNvSpPr>
                <a:spLocks noChangeArrowheads="1"/>
              </p:cNvSpPr>
              <p:nvPr/>
            </p:nvSpPr>
            <p:spPr bwMode="auto">
              <a:xfrm>
                <a:off x="192" y="1593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zh-CN" altLang="en-US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20508" name="Group 71"/>
            <p:cNvGrpSpPr/>
            <p:nvPr/>
          </p:nvGrpSpPr>
          <p:grpSpPr bwMode="auto">
            <a:xfrm>
              <a:off x="144" y="1248"/>
              <a:ext cx="5424" cy="249"/>
              <a:chOff x="192" y="1344"/>
              <a:chExt cx="5424" cy="249"/>
            </a:xfrm>
          </p:grpSpPr>
          <p:sp>
            <p:nvSpPr>
              <p:cNvPr id="20512" name="Rectangle 72"/>
              <p:cNvSpPr>
                <a:spLocks noChangeArrowheads="1"/>
              </p:cNvSpPr>
              <p:nvPr/>
            </p:nvSpPr>
            <p:spPr bwMode="auto">
              <a:xfrm>
                <a:off x="3792" y="1344"/>
                <a:ext cx="1824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Action</a:t>
                </a:r>
              </a:p>
            </p:txBody>
          </p:sp>
          <p:sp>
            <p:nvSpPr>
              <p:cNvPr id="20513" name="Rectangle 73"/>
              <p:cNvSpPr>
                <a:spLocks noChangeArrowheads="1"/>
              </p:cNvSpPr>
              <p:nvPr/>
            </p:nvSpPr>
            <p:spPr bwMode="auto">
              <a:xfrm>
                <a:off x="2544" y="1344"/>
                <a:ext cx="1248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Input</a:t>
                </a:r>
              </a:p>
            </p:txBody>
          </p:sp>
          <p:sp>
            <p:nvSpPr>
              <p:cNvPr id="20514" name="Rectangle 74"/>
              <p:cNvSpPr>
                <a:spLocks noChangeArrowheads="1"/>
              </p:cNvSpPr>
              <p:nvPr/>
            </p:nvSpPr>
            <p:spPr bwMode="auto">
              <a:xfrm>
                <a:off x="1548" y="1344"/>
                <a:ext cx="99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lang="en-US" altLang="zh-CN" sz="1800" b="1">
                    <a:solidFill>
                      <a:srgbClr val="003300"/>
                    </a:solidFill>
                    <a:latin typeface="Arial" panose="020B0604020202020204" pitchFamily="34" charset="0"/>
                  </a:rPr>
                  <a:t>Stack</a:t>
                </a:r>
              </a:p>
            </p:txBody>
          </p:sp>
          <p:sp>
            <p:nvSpPr>
              <p:cNvPr id="20515" name="Rectangle 75"/>
              <p:cNvSpPr>
                <a:spLocks noChangeArrowheads="1"/>
              </p:cNvSpPr>
              <p:nvPr/>
            </p:nvSpPr>
            <p:spPr bwMode="auto">
              <a:xfrm>
                <a:off x="192" y="1344"/>
                <a:ext cx="1356" cy="249"/>
              </a:xfrm>
              <a:prstGeom prst="rect">
                <a:avLst/>
              </a:prstGeom>
              <a:solidFill>
                <a:srgbClr val="99FF99"/>
              </a:solidFill>
              <a:ln w="9525">
                <a:solidFill>
                  <a:schemeClr val="bg1"/>
                </a:solidFill>
                <a:miter lim="800000"/>
              </a:ln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endParaRPr lang="zh-CN" altLang="en-US" sz="1800" b="1">
                  <a:solidFill>
                    <a:srgbClr val="0033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509" name="Line 76"/>
            <p:cNvSpPr>
              <a:spLocks noChangeShapeType="1"/>
            </p:cNvSpPr>
            <p:nvPr/>
          </p:nvSpPr>
          <p:spPr bwMode="auto">
            <a:xfrm>
              <a:off x="144" y="1497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Line 77"/>
            <p:cNvSpPr>
              <a:spLocks noChangeShapeType="1"/>
            </p:cNvSpPr>
            <p:nvPr/>
          </p:nvSpPr>
          <p:spPr bwMode="auto">
            <a:xfrm>
              <a:off x="144" y="1746"/>
              <a:ext cx="54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Line 78"/>
            <p:cNvSpPr>
              <a:spLocks noChangeShapeType="1"/>
            </p:cNvSpPr>
            <p:nvPr/>
          </p:nvSpPr>
          <p:spPr bwMode="auto">
            <a:xfrm>
              <a:off x="144" y="1248"/>
              <a:ext cx="542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0484" name="灯片编号占位符 81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D4EB02-06D8-4FB2-B6A9-96C1A3A6CC72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9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560b224-9b6a-450c-b680-503292af5ef2"/>
  <p:tag name="COMMONDATA" val="eyJoZGlkIjoiMGI4YTY2NzNjYzhhMDBjYjhiZDFjNDRhZjk5ZjcyM2MifQ=="/>
</p:tagLst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1541</Words>
  <Application>Microsoft Office PowerPoint</Application>
  <PresentationFormat>全屏显示(4:3)</PresentationFormat>
  <Paragraphs>325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Calibri</vt:lpstr>
      <vt:lpstr>Comic Sans MS</vt:lpstr>
      <vt:lpstr>Times New Roman</vt:lpstr>
      <vt:lpstr>Wingdings</vt:lpstr>
      <vt:lpstr>CompilerCourse</vt:lpstr>
      <vt:lpstr>PowerPoint 演示文稿</vt:lpstr>
      <vt:lpstr>Outline</vt:lpstr>
      <vt:lpstr>1 The Main Idea of Bottom-Up Parsing</vt:lpstr>
      <vt:lpstr>PowerPoint 演示文稿</vt:lpstr>
      <vt:lpstr>The Key of Bottom-Up Parsing</vt:lpstr>
      <vt:lpstr>2 Implementation of Bottom-Up Parsing</vt:lpstr>
      <vt:lpstr>Stack in top-down and bottom-up parsing</vt:lpstr>
      <vt:lpstr>Implementation of bottom-up parsing</vt:lpstr>
      <vt:lpstr>PowerPoint 演示文稿</vt:lpstr>
      <vt:lpstr>3 Characters of Bottom-Up Parsing</vt:lpstr>
      <vt:lpstr>1) Right Sentential Form</vt:lpstr>
      <vt:lpstr>PowerPoint 演示文稿</vt:lpstr>
      <vt:lpstr>PowerPoint 演示文稿</vt:lpstr>
      <vt:lpstr>3) Handle</vt:lpstr>
      <vt:lpstr>3) Handle</vt:lpstr>
      <vt:lpstr>PowerPoint 演示文稿</vt:lpstr>
      <vt:lpstr>PowerPoint 演示文稿</vt:lpstr>
      <vt:lpstr>PowerPoint 演示文稿</vt:lpstr>
      <vt:lpstr>Characters of  Bottom-Up Parsing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Bottom-Up Parsing</dc:title>
  <dc:creator>woody</dc:creator>
  <cp:lastModifiedBy>WYing</cp:lastModifiedBy>
  <cp:revision>452</cp:revision>
  <cp:lastPrinted>2017-11-27T17:30:00Z</cp:lastPrinted>
  <dcterms:created xsi:type="dcterms:W3CDTF">2008-11-04T10:55:00Z</dcterms:created>
  <dcterms:modified xsi:type="dcterms:W3CDTF">2025-04-28T03:01:02Z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D5B281E0DFB14E46B86FC3044B48044A</vt:lpwstr>
  </property>
  <property fmtid="{D5CDD505-2E9C-101B-9397-08002B2CF9AE}" pid="3" name="KSOProductBuildVer">
    <vt:lpwstr>2052-11.1.0.12132</vt:lpwstr>
  </property>
</Properties>
</file>