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21"/>
  </p:notesMasterIdLst>
  <p:handoutMasterIdLst>
    <p:handoutMasterId r:id="rId22"/>
  </p:handoutMasterIdLst>
  <p:sldIdLst>
    <p:sldId id="352" r:id="rId3"/>
    <p:sldId id="569" r:id="rId4"/>
    <p:sldId id="529" r:id="rId5"/>
    <p:sldId id="530" r:id="rId6"/>
    <p:sldId id="531" r:id="rId7"/>
    <p:sldId id="532" r:id="rId8"/>
    <p:sldId id="535" r:id="rId9"/>
    <p:sldId id="261" r:id="rId10"/>
    <p:sldId id="537" r:id="rId11"/>
    <p:sldId id="73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797675" cy="992822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7" autoAdjust="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B60AA-9957-4DD8-A31F-B99F643AAAEE}" type="datetimeFigureOut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E4468-DEFE-46BE-8035-204207BE0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42370-725A-4AB4-B57C-F86E9ACE907D}" type="datetimeFigureOut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2BED6-0CD0-4610-8C19-D2C1279411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6B41737-45BF-425C-A86E-5FC76F1ABA96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D03A81-4C49-4318-B62A-B3EBA55CEC21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6C08E4A-B553-43D0-A33C-12E0F1D7BE42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ECE35C6-FDC9-41AE-9712-D160B7E8D0AE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2C47D2D-A40F-48F6-AADE-C6AA2CEC185E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D35249-BBAF-4E38-BC01-26EC284FBFE6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A54FCB0-D520-4536-85BB-BD6EAE5BF3F3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F30C62-27CE-47F8-9F35-4ABFCC3CB942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73DE13-D742-4DDA-937B-3CFED58A48F9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1505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BAF5C-5CC9-4F84-BA88-204CA109DE8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0F927-83B2-4DDB-8A93-1125AD40CA37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1F3B6-48FC-41A7-8C91-EE0DB11BAAED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45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40"/>
            <a:ext cx="7048020" cy="1236169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6"/>
            <a:ext cx="7048020" cy="1361514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71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4" y="1393212"/>
            <a:ext cx="3665086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4" y="1973836"/>
            <a:ext cx="3665086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44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4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8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90" y="247810"/>
            <a:ext cx="2727941" cy="1054634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11"/>
            <a:ext cx="4635340" cy="5312069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590" y="1302444"/>
            <a:ext cx="2727941" cy="4257435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9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7D40D-DB61-453E-AB27-62F3409A63A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85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6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2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2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394-0442-4276-BEBB-5BC50DC1F108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B2C17-0E4A-40C0-98B2-B7F5064D422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10DA8-C1F2-4F91-A77E-F2EF0026D771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F3FC-E202-491F-A2F4-BA3222DD695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6BC3-9BCA-4610-8038-C3E03DAD70E0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BEE0-0F32-4E39-AF13-1C7A01BF9842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9E28-AD5B-410D-89A9-D21876B3BFC6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155174-Principle of Compiler  lecture 6 Liu Xinxin, Peng Shaowu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dirty="0"/>
              <a:t>第二级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238-A5EB-4E87-A6E6-1B92109FF0DC}" type="datetime1">
              <a:rPr lang="zh-CN" altLang="en-US" smtClean="0"/>
              <a:t>2025/05/19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155174-Principle of Compiler  lecture 6 Liu Xinxin, Peng Shaowu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1A04-46A1-44D0-970A-1DC77A63849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2800" kern="1200" dirty="0" smtClean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8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lang="zh-CN" altLang="en-US" sz="24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lang="zh-CN" altLang="en-US" sz="2000" kern="1200" dirty="0" smtClean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89" y="249251"/>
            <a:ext cx="746261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452283"/>
            <a:ext cx="746261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589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028" y="5768789"/>
            <a:ext cx="2625733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448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9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29178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829178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829178" rtl="0" eaLnBrk="1" latinLnBrk="0" hangingPunct="1">
        <a:spcBef>
          <a:spcPct val="20000"/>
        </a:spcBef>
        <a:buFont typeface="Arial" pitchFamily="34" charset="0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829178" rtl="0" eaLnBrk="1" latinLnBrk="0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829178" rtl="0" eaLnBrk="1" latinLnBrk="0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3455"/>
            <a:ext cx="9140545" cy="685454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/>
          </a:p>
        </p:txBody>
      </p:sp>
      <p:sp>
        <p:nvSpPr>
          <p:cNvPr id="5" name="TextBox 4"/>
          <p:cNvSpPr txBox="1"/>
          <p:nvPr/>
        </p:nvSpPr>
        <p:spPr>
          <a:xfrm>
            <a:off x="1430943" y="2057765"/>
            <a:ext cx="6418424" cy="189218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525"/>
              </a:lnSpc>
            </a:pP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Lecture</a:t>
            </a:r>
            <a:r>
              <a:rPr lang="zh-CN" altLang="en-US" sz="5440" dirty="0">
                <a:latin typeface="Sitka Small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06</a:t>
            </a:r>
          </a:p>
          <a:p>
            <a:pPr algn="ctr">
              <a:lnSpc>
                <a:spcPts val="7525"/>
              </a:lnSpc>
            </a:pPr>
            <a:r>
              <a:rPr lang="en-US" altLang="zh-CN" sz="5440" dirty="0">
                <a:latin typeface="Sitka Small" pitchFamily="2" charset="0"/>
                <a:cs typeface="Times New Roman" panose="02020603050405020304" pitchFamily="18" charset="0"/>
              </a:rPr>
              <a:t>Semantic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Semantic Analysis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Attributes and Attribute Grammars</a:t>
            </a:r>
          </a:p>
          <a:p>
            <a:pPr lvl="1"/>
            <a:r>
              <a:rPr lang="en-US" altLang="zh-CN" dirty="0"/>
              <a:t>Dependency Graphs and Algorithms for Attribute Computation</a:t>
            </a:r>
          </a:p>
          <a:p>
            <a:pPr lvl="1"/>
            <a:r>
              <a:rPr lang="en-US" altLang="zh-CN" dirty="0"/>
              <a:t>Symbol Table and Scope Checking</a:t>
            </a:r>
          </a:p>
          <a:p>
            <a:pPr lvl="1"/>
            <a:r>
              <a:rPr lang="en-US" altLang="zh-CN" dirty="0"/>
              <a:t>Type Checking for Semantic Analysis of a Program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86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I. Attributes and Attribute Grammars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Attribute grammars </a:t>
            </a:r>
            <a:r>
              <a:rPr lang="en-US" altLang="zh-CN" dirty="0"/>
              <a:t>are used to describe the semantic rules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Definition of Attribute: </a:t>
            </a:r>
            <a:r>
              <a:rPr lang="en-US" altLang="zh-CN" dirty="0"/>
              <a:t>An attribute is any property of a programming language construct</a:t>
            </a:r>
          </a:p>
          <a:p>
            <a:r>
              <a:rPr lang="en-US" altLang="zh-CN" dirty="0"/>
              <a:t>Typical examples of attributes are:</a:t>
            </a:r>
          </a:p>
          <a:p>
            <a:pPr lvl="1"/>
            <a:r>
              <a:rPr lang="en-US" altLang="zh-CN" b="1" dirty="0"/>
              <a:t>The data type of a variable</a:t>
            </a:r>
          </a:p>
          <a:p>
            <a:pPr lvl="1"/>
            <a:r>
              <a:rPr lang="en-US" altLang="zh-CN" b="1" dirty="0"/>
              <a:t>The value of an expression</a:t>
            </a:r>
          </a:p>
          <a:p>
            <a:pPr lvl="1"/>
            <a:r>
              <a:rPr lang="en-US" altLang="zh-CN" b="1" dirty="0"/>
              <a:t>The object code of a procedure</a:t>
            </a:r>
            <a:endParaRPr lang="zh-CN" alt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Attribute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/>
              <a:t>Attributes are associated directly with the grammar symbols (terminals and </a:t>
            </a:r>
            <a:r>
              <a:rPr lang="en-US" altLang="zh-CN" dirty="0" err="1"/>
              <a:t>nonterminals</a:t>
            </a:r>
            <a:r>
              <a:rPr lang="en-US" altLang="zh-CN" dirty="0"/>
              <a:t>)	</a:t>
            </a:r>
          </a:p>
          <a:p>
            <a:pPr>
              <a:buClr>
                <a:schemeClr val="tx1"/>
              </a:buClr>
            </a:pPr>
            <a:r>
              <a:rPr lang="en-US" altLang="zh-CN" dirty="0"/>
              <a:t>If 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 is a grammar symbol, and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is an attribute associated to X, then the value of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associated to X is written as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X.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endParaRPr lang="en-US" altLang="zh-CN" i="1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Attribute Equation (or Semantic Rule)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820472" cy="49294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zh-CN" sz="2800" dirty="0"/>
              <a:t>Given a collection of attributes </a:t>
            </a:r>
            <a:r>
              <a:rPr lang="en-US" altLang="zh-CN" sz="2800" dirty="0">
                <a:ea typeface="仿宋_GB2312" pitchFamily="49" charset="-122"/>
              </a:rPr>
              <a:t>a</a:t>
            </a:r>
            <a:r>
              <a:rPr lang="en-US" altLang="zh-CN" sz="2800" baseline="-25000" dirty="0">
                <a:ea typeface="仿宋_GB2312" pitchFamily="49" charset="-122"/>
              </a:rPr>
              <a:t>1</a:t>
            </a:r>
            <a:r>
              <a:rPr lang="en-US" altLang="zh-CN" sz="2800" dirty="0">
                <a:ea typeface="仿宋_GB2312" pitchFamily="49" charset="-122"/>
              </a:rPr>
              <a:t> , . . . , 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baseline="-25000" dirty="0" err="1">
                <a:ea typeface="仿宋_GB2312" pitchFamily="49" charset="-122"/>
              </a:rPr>
              <a:t>k</a:t>
            </a:r>
            <a:r>
              <a:rPr lang="en-US" altLang="zh-CN" dirty="0">
                <a:ea typeface="仿宋_GB2312" pitchFamily="49" charset="-122"/>
                <a:sym typeface="+mn-ea"/>
              </a:rPr>
              <a:t>,</a:t>
            </a:r>
            <a:endParaRPr lang="en-US" altLang="zh-CN" sz="2800" baseline="-25000" dirty="0">
              <a:ea typeface="仿宋_GB2312" pitchFamily="49" charset="-122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altLang="zh-CN" sz="2800" dirty="0"/>
              <a:t>for </a:t>
            </a:r>
            <a:r>
              <a:rPr lang="en-US" altLang="zh-CN" sz="2800" dirty="0">
                <a:solidFill>
                  <a:srgbClr val="0000FF"/>
                </a:solidFill>
              </a:rPr>
              <a:t>each grammar rule 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0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→</a:t>
            </a:r>
            <a:r>
              <a:rPr lang="en-US" altLang="zh-CN" sz="2800" dirty="0">
                <a:solidFill>
                  <a:srgbClr val="FF0000"/>
                </a:solidFill>
              </a:rPr>
              <a:t>X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</a:rPr>
              <a:t> X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 . . . X 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n</a:t>
            </a:r>
            <a:r>
              <a:rPr lang="en-US" altLang="zh-CN" sz="2800" dirty="0"/>
              <a:t>, </a:t>
            </a:r>
            <a:r>
              <a:rPr lang="en-US" altLang="zh-CN" sz="2800" dirty="0">
                <a:ea typeface="仿宋_GB2312" pitchFamily="49" charset="-122"/>
              </a:rPr>
              <a:t>the values of the attributes X</a:t>
            </a:r>
            <a:r>
              <a:rPr lang="en-US" altLang="zh-CN" sz="2800" baseline="-25000" dirty="0">
                <a:ea typeface="仿宋_GB2312" pitchFamily="49" charset="-122"/>
              </a:rPr>
              <a:t>i</a:t>
            </a:r>
            <a:r>
              <a:rPr lang="en-US" altLang="zh-CN" sz="2800" dirty="0">
                <a:ea typeface="仿宋_GB2312" pitchFamily="49" charset="-122"/>
              </a:rPr>
              <a:t> .</a:t>
            </a:r>
            <a:r>
              <a:rPr lang="en-US" altLang="zh-CN" sz="2800" dirty="0" err="1">
                <a:ea typeface="仿宋_GB2312" pitchFamily="49" charset="-122"/>
              </a:rPr>
              <a:t>a</a:t>
            </a:r>
            <a:r>
              <a:rPr lang="en-US" altLang="zh-CN" sz="2800" baseline="-25000" dirty="0" err="1">
                <a:ea typeface="仿宋_GB2312" pitchFamily="49" charset="-122"/>
              </a:rPr>
              <a:t>j</a:t>
            </a:r>
            <a:r>
              <a:rPr lang="en-US" altLang="zh-CN" sz="2800" dirty="0">
                <a:ea typeface="仿宋_GB2312" pitchFamily="49" charset="-122"/>
              </a:rPr>
              <a:t>  of each grammar symbol X</a:t>
            </a:r>
            <a:r>
              <a:rPr lang="en-US" altLang="zh-CN" sz="2800" baseline="-25000" dirty="0">
                <a:ea typeface="仿宋_GB2312" pitchFamily="49" charset="-122"/>
              </a:rPr>
              <a:t>i</a:t>
            </a:r>
            <a:r>
              <a:rPr lang="en-US" altLang="zh-CN" sz="2800" dirty="0">
                <a:ea typeface="仿宋_GB2312" pitchFamily="49" charset="-122"/>
              </a:rPr>
              <a:t> are related to the values of the attributes of the other symbols in the rule</a:t>
            </a:r>
          </a:p>
          <a:p>
            <a:pPr>
              <a:buClr>
                <a:schemeClr val="tx1"/>
              </a:buClr>
            </a:pPr>
            <a:r>
              <a:rPr lang="en-US" altLang="zh-CN" sz="2800" dirty="0">
                <a:ea typeface="仿宋_GB2312" pitchFamily="49" charset="-122"/>
              </a:rPr>
              <a:t>Attribute equation has the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.</a:t>
            </a:r>
            <a:r>
              <a:rPr lang="en-US" altLang="zh-CN" sz="2400" dirty="0" err="1">
                <a:solidFill>
                  <a:srgbClr val="FF0000"/>
                </a:solidFill>
                <a:ea typeface="仿宋_GB2312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ea typeface="仿宋_GB2312" pitchFamily="49" charset="-122"/>
              </a:rPr>
              <a:t>j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ea typeface="仿宋_GB2312" pitchFamily="49" charset="-122"/>
              </a:rPr>
              <a:t>f</a:t>
            </a:r>
            <a:r>
              <a:rPr lang="en-US" altLang="zh-CN" sz="2400" baseline="-25000" dirty="0" err="1">
                <a:solidFill>
                  <a:srgbClr val="FF0000"/>
                </a:solidFill>
                <a:ea typeface="仿宋_GB2312" pitchFamily="49" charset="-122"/>
              </a:rPr>
              <a:t>ij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(X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.a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, …, X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0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.a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,X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.a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, …, X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.a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, …, </a:t>
            </a:r>
            <a:r>
              <a:rPr lang="en-US" altLang="zh-CN" sz="2400" dirty="0" err="1">
                <a:solidFill>
                  <a:srgbClr val="FF0000"/>
                </a:solidFill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ea typeface="仿宋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.a</a:t>
            </a:r>
            <a:r>
              <a:rPr lang="en-US" altLang="zh-CN" sz="2400" baseline="-25000" dirty="0">
                <a:solidFill>
                  <a:srgbClr val="FF0000"/>
                </a:solidFill>
                <a:ea typeface="仿宋_GB2312" pitchFamily="49" charset="-122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, …, </a:t>
            </a:r>
            <a:r>
              <a:rPr lang="en-US" altLang="zh-CN" sz="2400" dirty="0" err="1">
                <a:solidFill>
                  <a:srgbClr val="FF0000"/>
                </a:solidFill>
                <a:ea typeface="仿宋_GB2312" pitchFamily="49" charset="-122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ea typeface="仿宋_GB2312" pitchFamily="49" charset="-122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.</a:t>
            </a:r>
            <a:r>
              <a:rPr lang="en-US" altLang="zh-CN" sz="2400" dirty="0" err="1">
                <a:solidFill>
                  <a:srgbClr val="FF0000"/>
                </a:solidFill>
                <a:ea typeface="仿宋_GB2312" pitchFamily="49" charset="-122"/>
              </a:rPr>
              <a:t>a</a:t>
            </a:r>
            <a:r>
              <a:rPr lang="en-US" altLang="zh-CN" sz="2400" baseline="-25000" dirty="0" err="1">
                <a:solidFill>
                  <a:srgbClr val="FF0000"/>
                </a:solidFill>
                <a:ea typeface="仿宋_GB2312" pitchFamily="49" charset="-122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ea typeface="仿宋_GB2312" pitchFamily="49" charset="-122"/>
              </a:rPr>
              <a:t> )</a:t>
            </a:r>
            <a:r>
              <a:rPr lang="en-US" altLang="zh-CN" sz="2800" dirty="0">
                <a:solidFill>
                  <a:srgbClr val="FF0000"/>
                </a:solidFill>
                <a:ea typeface="仿宋_GB2312" pitchFamily="49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仿宋_GB2312" pitchFamily="49" charset="-122"/>
              </a:rPr>
              <a:t>where </a:t>
            </a:r>
            <a:r>
              <a:rPr lang="en-US" altLang="zh-CN" dirty="0" err="1">
                <a:solidFill>
                  <a:srgbClr val="0000FF"/>
                </a:solidFill>
                <a:ea typeface="仿宋_GB2312" pitchFamily="49" charset="-122"/>
              </a:rPr>
              <a:t>f</a:t>
            </a:r>
            <a:r>
              <a:rPr lang="en-US" altLang="zh-CN" baseline="-25000" dirty="0" err="1">
                <a:solidFill>
                  <a:srgbClr val="0000FF"/>
                </a:solidFill>
                <a:ea typeface="仿宋_GB2312" pitchFamily="49" charset="-122"/>
              </a:rPr>
              <a:t>ij</a:t>
            </a:r>
            <a:r>
              <a:rPr lang="en-US" altLang="zh-CN" dirty="0">
                <a:solidFill>
                  <a:srgbClr val="0000FF"/>
                </a:solidFill>
                <a:ea typeface="仿宋_GB2312" pitchFamily="49" charset="-122"/>
              </a:rPr>
              <a:t> </a:t>
            </a:r>
            <a:r>
              <a:rPr lang="en-US" altLang="zh-CN" dirty="0">
                <a:ea typeface="仿宋_GB2312" pitchFamily="49" charset="-122"/>
              </a:rPr>
              <a:t>is a mathematical function of its arguments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448251"/>
            <a:ext cx="2133600" cy="365125"/>
          </a:xfrm>
        </p:spPr>
        <p:txBody>
          <a:bodyPr/>
          <a:lstStyle/>
          <a:p>
            <a:fld id="{DA581A04-46A1-44D0-970A-1DC77A638492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4A41350-8786-4720-862C-46DD90CCD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85251"/>
              </p:ext>
            </p:extLst>
          </p:nvPr>
        </p:nvGraphicFramePr>
        <p:xfrm>
          <a:off x="495300" y="5896436"/>
          <a:ext cx="8153400" cy="527349"/>
        </p:xfrm>
        <a:graphic>
          <a:graphicData uri="http://schemas.openxmlformats.org/drawingml/2006/table">
            <a:tbl>
              <a:tblPr/>
              <a:tblGrid>
                <a:gridCol w="3214710">
                  <a:extLst>
                    <a:ext uri="{9D8B030D-6E8A-4147-A177-3AD203B41FA5}">
                      <a16:colId xmlns:a16="http://schemas.microsoft.com/office/drawing/2014/main" val="1060273924"/>
                    </a:ext>
                  </a:extLst>
                </a:gridCol>
                <a:gridCol w="4938690">
                  <a:extLst>
                    <a:ext uri="{9D8B030D-6E8A-4147-A177-3AD203B41FA5}">
                      <a16:colId xmlns:a16="http://schemas.microsoft.com/office/drawing/2014/main" val="1716186619"/>
                    </a:ext>
                  </a:extLst>
                </a:gridCol>
              </a:tblGrid>
              <a:tr h="527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number1-&gt;number2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*10+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digit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67998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BDADD92-82BB-4AB3-AFB3-82177F388543}"/>
              </a:ext>
            </a:extLst>
          </p:cNvPr>
          <p:cNvSpPr txBox="1"/>
          <p:nvPr/>
        </p:nvSpPr>
        <p:spPr>
          <a:xfrm>
            <a:off x="827584" y="5373216"/>
            <a:ext cx="26642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grammar rule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4BC223-DD15-4D21-9C4A-D9051208CCC0}"/>
              </a:ext>
            </a:extLst>
          </p:cNvPr>
          <p:cNvSpPr txBox="1"/>
          <p:nvPr/>
        </p:nvSpPr>
        <p:spPr>
          <a:xfrm>
            <a:off x="4489336" y="5373216"/>
            <a:ext cx="3611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Attribute equation </a:t>
            </a:r>
            <a:endParaRPr lang="zh-CN" altLang="en-US" sz="2800" dirty="0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 Grammar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An attribute grammar for the attributes a1,</a:t>
            </a:r>
            <a:r>
              <a:rPr lang="en-US" altLang="zh-CN" dirty="0">
                <a:latin typeface="Times New Roman" panose="02020603050405020304"/>
              </a:rPr>
              <a:t>…</a:t>
            </a:r>
            <a:r>
              <a:rPr lang="en-US" altLang="zh-CN" dirty="0"/>
              <a:t>,</a:t>
            </a:r>
            <a:r>
              <a:rPr lang="en-US" altLang="zh-CN" dirty="0" err="1"/>
              <a:t>ak</a:t>
            </a:r>
            <a:r>
              <a:rPr lang="en-US" altLang="zh-CN" dirty="0"/>
              <a:t> is the collection of all attribute equations, for all the grammar rules of the language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Typically, attribute grammars are written in tabular form</a:t>
            </a:r>
          </a:p>
        </p:txBody>
      </p:sp>
      <p:graphicFrame>
        <p:nvGraphicFramePr>
          <p:cNvPr id="13339" name="Group 27"/>
          <p:cNvGraphicFramePr>
            <a:graphicFrameLocks noGrp="1"/>
          </p:cNvGraphicFramePr>
          <p:nvPr/>
        </p:nvGraphicFramePr>
        <p:xfrm>
          <a:off x="1357290" y="4279470"/>
          <a:ext cx="6643734" cy="1721298"/>
        </p:xfrm>
        <a:graphic>
          <a:graphicData uri="http://schemas.openxmlformats.org/drawingml/2006/table">
            <a:tbl>
              <a:tblPr/>
              <a:tblGrid>
                <a:gridCol w="298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Semantic Rules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Rule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Associated attribute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Rule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Associated attribute equations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Attribute grammar for unsigned numbers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Attribute of a number is its </a:t>
            </a:r>
            <a:r>
              <a:rPr lang="en-US" altLang="zh-CN" sz="2400" dirty="0">
                <a:solidFill>
                  <a:srgbClr val="0000FF"/>
                </a:solidFill>
              </a:rPr>
              <a:t>value</a:t>
            </a:r>
          </a:p>
        </p:txBody>
      </p:sp>
      <p:graphicFrame>
        <p:nvGraphicFramePr>
          <p:cNvPr id="52305" name="Group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35145"/>
              </p:ext>
            </p:extLst>
          </p:nvPr>
        </p:nvGraphicFramePr>
        <p:xfrm>
          <a:off x="562004" y="3000372"/>
          <a:ext cx="8153400" cy="2540937"/>
        </p:xfrm>
        <a:graphic>
          <a:graphicData uri="http://schemas.openxmlformats.org/drawingml/2006/table">
            <a:tbl>
              <a:tblPr/>
              <a:tblGrid>
                <a:gridCol w="3214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Semantic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3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number1-&gt;number2 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number1.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=number2.val*10+digit.val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number-&gt;digit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=digit.val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digit-&gt;0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digit.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/>
                          <a:ea typeface="宋体" panose="02010600030101010101" pitchFamily="2" charset="-122"/>
                        </a:rPr>
                        <a:t>…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digit-&gt;9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digit.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2306" name="AutoShape 8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534400" y="5791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42910" y="28572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The meaning of the attribute equations for a particular string can be visualized using the parse tree for the string</a:t>
            </a: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1219200" y="1366862"/>
            <a:ext cx="6934200" cy="5562600"/>
            <a:chOff x="768" y="768"/>
            <a:chExt cx="4368" cy="3504"/>
          </a:xfrm>
        </p:grpSpPr>
        <p:grpSp>
          <p:nvGrpSpPr>
            <p:cNvPr id="3" name="Group 22"/>
            <p:cNvGrpSpPr/>
            <p:nvPr/>
          </p:nvGrpSpPr>
          <p:grpSpPr bwMode="auto">
            <a:xfrm>
              <a:off x="768" y="768"/>
              <a:ext cx="3408" cy="3504"/>
              <a:chOff x="528" y="768"/>
              <a:chExt cx="3408" cy="3504"/>
            </a:xfrm>
          </p:grpSpPr>
          <p:sp>
            <p:nvSpPr>
              <p:cNvPr id="53258" name="Text Box 10"/>
              <p:cNvSpPr txBox="1">
                <a:spLocks noChangeArrowheads="1"/>
              </p:cNvSpPr>
              <p:nvPr/>
            </p:nvSpPr>
            <p:spPr bwMode="auto">
              <a:xfrm>
                <a:off x="816" y="3984"/>
                <a:ext cx="240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4" name="Group 21"/>
              <p:cNvGrpSpPr/>
              <p:nvPr/>
            </p:nvGrpSpPr>
            <p:grpSpPr bwMode="auto">
              <a:xfrm>
                <a:off x="528" y="768"/>
                <a:ext cx="3408" cy="3264"/>
                <a:chOff x="816" y="768"/>
                <a:chExt cx="3408" cy="3264"/>
              </a:xfrm>
            </p:grpSpPr>
            <p:sp>
              <p:nvSpPr>
                <p:cNvPr id="5325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2064" y="768"/>
                  <a:ext cx="1776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number</a:t>
                  </a:r>
                </a:p>
                <a:p>
                  <a:pPr algn="ctr"/>
                  <a:endParaRPr lang="en-US" altLang="zh-CN" sz="2400" b="1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253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152" y="1488"/>
                  <a:ext cx="1584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number</a:t>
                  </a:r>
                </a:p>
                <a:p>
                  <a:pPr algn="ctr"/>
                  <a:endParaRPr lang="en-US" altLang="zh-CN" sz="2400" b="1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254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56" y="1488"/>
                  <a:ext cx="768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digit</a:t>
                  </a:r>
                </a:p>
                <a:p>
                  <a:pPr algn="ctr"/>
                  <a:endParaRPr lang="en-US" altLang="zh-CN" sz="2400" b="1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25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816" y="2256"/>
                  <a:ext cx="912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number</a:t>
                  </a:r>
                </a:p>
                <a:p>
                  <a:pPr algn="ctr"/>
                  <a:endParaRPr lang="en-US" altLang="zh-CN" sz="2400" b="1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25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4" y="2256"/>
                  <a:ext cx="768" cy="52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digit</a:t>
                  </a:r>
                </a:p>
                <a:p>
                  <a:pPr algn="ctr"/>
                  <a:endParaRPr lang="en-US" altLang="zh-CN" sz="2400" b="1" dirty="0">
                    <a:solidFill>
                      <a:srgbClr val="FF3300"/>
                    </a:solidFill>
                  </a:endParaRPr>
                </a:p>
              </p:txBody>
            </p:sp>
            <p:sp>
              <p:nvSpPr>
                <p:cNvPr id="5325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64" y="3120"/>
                  <a:ext cx="768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solidFill>
                        <a:srgbClr val="0000FF"/>
                      </a:solidFill>
                    </a:rPr>
                    <a:t>digit</a:t>
                  </a:r>
                </a:p>
              </p:txBody>
            </p:sp>
            <p:sp>
              <p:nvSpPr>
                <p:cNvPr id="532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2" y="3120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53260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744" y="2352"/>
                  <a:ext cx="24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5326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160" y="1391"/>
                  <a:ext cx="671" cy="14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2" name="Line 14"/>
                <p:cNvSpPr>
                  <a:spLocks noChangeShapeType="1"/>
                </p:cNvSpPr>
                <p:nvPr/>
              </p:nvSpPr>
              <p:spPr bwMode="auto">
                <a:xfrm>
                  <a:off x="2832" y="1392"/>
                  <a:ext cx="96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3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440" y="2112"/>
                  <a:ext cx="432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4" name="Line 16"/>
                <p:cNvSpPr>
                  <a:spLocks noChangeShapeType="1"/>
                </p:cNvSpPr>
                <p:nvPr/>
              </p:nvSpPr>
              <p:spPr bwMode="auto">
                <a:xfrm>
                  <a:off x="1872" y="2112"/>
                  <a:ext cx="672" cy="19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5" name="Line 17"/>
                <p:cNvSpPr>
                  <a:spLocks noChangeShapeType="1"/>
                </p:cNvSpPr>
                <p:nvPr/>
              </p:nvSpPr>
              <p:spPr bwMode="auto">
                <a:xfrm>
                  <a:off x="3888" y="2112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6" name="Line 18"/>
                <p:cNvSpPr>
                  <a:spLocks noChangeShapeType="1"/>
                </p:cNvSpPr>
                <p:nvPr/>
              </p:nvSpPr>
              <p:spPr bwMode="auto">
                <a:xfrm>
                  <a:off x="1200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7" name="Line 19"/>
                <p:cNvSpPr>
                  <a:spLocks noChangeShapeType="1"/>
                </p:cNvSpPr>
                <p:nvPr/>
              </p:nvSpPr>
              <p:spPr bwMode="auto">
                <a:xfrm>
                  <a:off x="2688" y="2880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  <p:sp>
              <p:nvSpPr>
                <p:cNvPr id="53268" name="Line 20"/>
                <p:cNvSpPr>
                  <a:spLocks noChangeShapeType="1"/>
                </p:cNvSpPr>
                <p:nvPr/>
              </p:nvSpPr>
              <p:spPr bwMode="auto">
                <a:xfrm>
                  <a:off x="1200" y="3744"/>
                  <a:ext cx="0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/>
                <a:lstStyle/>
                <a:p>
                  <a:endParaRPr lang="zh-CN" altLang="en-US" b="1"/>
                </a:p>
              </p:txBody>
            </p:sp>
          </p:grpSp>
        </p:grpSp>
        <p:sp>
          <p:nvSpPr>
            <p:cNvPr id="53271" name="Text Box 23"/>
            <p:cNvSpPr txBox="1">
              <a:spLocks noChangeArrowheads="1"/>
            </p:cNvSpPr>
            <p:nvPr/>
          </p:nvSpPr>
          <p:spPr bwMode="auto">
            <a:xfrm>
              <a:off x="1680" y="3600"/>
              <a:ext cx="3456" cy="446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000" b="1" dirty="0"/>
                <a:t>Parse tree for “345” showing attribute computations</a:t>
              </a:r>
            </a:p>
          </p:txBody>
        </p:sp>
      </p:grpSp>
      <p:sp>
        <p:nvSpPr>
          <p:cNvPr id="53273" name="AutoShape 2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85720" y="357166"/>
            <a:ext cx="381000" cy="304800"/>
          </a:xfrm>
          <a:prstGeom prst="leftArrow">
            <a:avLst>
              <a:gd name="adj1" fmla="val 50000"/>
              <a:gd name="adj2" fmla="val 3125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1279525" y="5486440"/>
            <a:ext cx="1055417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(val=3)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1219200" y="4191040"/>
            <a:ext cx="1055417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(val=3)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3641725" y="4191040"/>
            <a:ext cx="1055417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(val=4)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1752600" y="2971840"/>
            <a:ext cx="2294539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(val=3*10+4=34)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470525" y="2971840"/>
            <a:ext cx="1055417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(val=5)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3160713" y="1828840"/>
            <a:ext cx="2605521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(val=34*10+5=345)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437112"/>
            <a:ext cx="4109060" cy="134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4" grpId="0" build="p" autoUpdateAnimBg="0"/>
      <p:bldP spid="53275" grpId="0" build="p" autoUpdateAnimBg="0"/>
      <p:bldP spid="53276" grpId="0" build="p" autoUpdateAnimBg="0"/>
      <p:bldP spid="53277" grpId="0" build="p" autoUpdateAnimBg="0"/>
      <p:bldP spid="53278" grpId="0" build="p" autoUpdateAnimBg="0"/>
      <p:bldP spid="532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Attribute grammar for variable declarations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Attribute of the variable is </a:t>
            </a:r>
            <a:r>
              <a:rPr lang="en-US" altLang="zh-CN" sz="2400" dirty="0">
                <a:solidFill>
                  <a:srgbClr val="0000FF"/>
                </a:solidFill>
              </a:rPr>
              <a:t>data type</a:t>
            </a:r>
          </a:p>
        </p:txBody>
      </p:sp>
      <p:graphicFrame>
        <p:nvGraphicFramePr>
          <p:cNvPr id="64585" name="Group 73"/>
          <p:cNvGraphicFramePr>
            <a:graphicFrameLocks noGrp="1"/>
          </p:cNvGraphicFramePr>
          <p:nvPr/>
        </p:nvGraphicFramePr>
        <p:xfrm>
          <a:off x="571472" y="2571744"/>
          <a:ext cx="8153400" cy="3015628"/>
        </p:xfrm>
        <a:graphic>
          <a:graphicData uri="http://schemas.openxmlformats.org/drawingml/2006/table">
            <a:tbl>
              <a:tblPr/>
              <a:tblGrid>
                <a:gridCol w="2928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Grammar rule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Semantic Rules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decl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-&gt;type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varlist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varlist.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type.dtype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type-&gt;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=integer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type-&gt;float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type.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=real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varlist1-&gt;id,varlist2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=varlist1.dtype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varlist2.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=varlist1.dtype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-list-&gt;id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id.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dtype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varlist.dtype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586" name="AutoShape 7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382000" y="228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57" name="Text Box 1045"/>
          <p:cNvSpPr txBox="1">
            <a:spLocks noChangeArrowheads="1"/>
          </p:cNvSpPr>
          <p:nvPr/>
        </p:nvSpPr>
        <p:spPr bwMode="auto">
          <a:xfrm>
            <a:off x="1066800" y="152400"/>
            <a:ext cx="7696200" cy="400110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000" b="1" dirty="0"/>
              <a:t>Parse tree for the string “float </a:t>
            </a:r>
            <a:r>
              <a:rPr lang="en-US" altLang="zh-CN" sz="2000" b="1" dirty="0" err="1"/>
              <a:t>x,y</a:t>
            </a:r>
            <a:r>
              <a:rPr lang="en-US" altLang="zh-CN" sz="2000" b="1" dirty="0"/>
              <a:t>” showing the </a:t>
            </a:r>
            <a:r>
              <a:rPr lang="en-US" altLang="zh-CN" sz="2000" b="1" dirty="0" err="1"/>
              <a:t>dtype</a:t>
            </a:r>
            <a:r>
              <a:rPr lang="en-US" altLang="zh-CN" sz="2000" b="1" dirty="0"/>
              <a:t> attribute</a:t>
            </a:r>
          </a:p>
        </p:txBody>
      </p:sp>
      <p:grpSp>
        <p:nvGrpSpPr>
          <p:cNvPr id="2" name="Group 1048"/>
          <p:cNvGrpSpPr/>
          <p:nvPr/>
        </p:nvGrpSpPr>
        <p:grpSpPr bwMode="auto">
          <a:xfrm>
            <a:off x="1600200" y="990600"/>
            <a:ext cx="7086600" cy="4106863"/>
            <a:chOff x="1104" y="1104"/>
            <a:chExt cx="4464" cy="2587"/>
          </a:xfrm>
        </p:grpSpPr>
        <p:sp>
          <p:nvSpPr>
            <p:cNvPr id="65541" name="Text Box 1029"/>
            <p:cNvSpPr txBox="1">
              <a:spLocks noChangeArrowheads="1"/>
            </p:cNvSpPr>
            <p:nvPr/>
          </p:nvSpPr>
          <p:spPr bwMode="auto">
            <a:xfrm>
              <a:off x="1920" y="1104"/>
              <a:ext cx="177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rgbClr val="0000FF"/>
                  </a:solidFill>
                </a:rPr>
                <a:t>decl</a:t>
              </a:r>
              <a:endParaRPr lang="en-US" altLang="zh-CN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5542" name="Text Box 1030"/>
            <p:cNvSpPr txBox="1">
              <a:spLocks noChangeArrowheads="1"/>
            </p:cNvSpPr>
            <p:nvPr/>
          </p:nvSpPr>
          <p:spPr bwMode="auto">
            <a:xfrm>
              <a:off x="1104" y="1488"/>
              <a:ext cx="1584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</a:rPr>
                <a:t>type</a:t>
              </a:r>
            </a:p>
            <a:p>
              <a:pPr algn="ctr"/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65543" name="Text Box 1031"/>
            <p:cNvSpPr txBox="1">
              <a:spLocks noChangeArrowheads="1"/>
            </p:cNvSpPr>
            <p:nvPr/>
          </p:nvSpPr>
          <p:spPr bwMode="auto">
            <a:xfrm>
              <a:off x="3168" y="1488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rgbClr val="0000FF"/>
                  </a:solidFill>
                </a:rPr>
                <a:t>varlist</a:t>
              </a:r>
              <a:endParaRPr lang="en-US" altLang="zh-CN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65544" name="Text Box 1032"/>
            <p:cNvSpPr txBox="1">
              <a:spLocks noChangeArrowheads="1"/>
            </p:cNvSpPr>
            <p:nvPr/>
          </p:nvSpPr>
          <p:spPr bwMode="auto">
            <a:xfrm>
              <a:off x="2592" y="2256"/>
              <a:ext cx="1152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</a:rPr>
                <a:t>id(x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)</a:t>
              </a:r>
            </a:p>
            <a:p>
              <a:pPr algn="ctr"/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65545" name="Text Box 1033"/>
            <p:cNvSpPr txBox="1">
              <a:spLocks noChangeArrowheads="1"/>
            </p:cNvSpPr>
            <p:nvPr/>
          </p:nvSpPr>
          <p:spPr bwMode="auto">
            <a:xfrm>
              <a:off x="4224" y="2256"/>
              <a:ext cx="120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 err="1">
                  <a:solidFill>
                    <a:srgbClr val="0000FF"/>
                  </a:solidFill>
                </a:rPr>
                <a:t>varlist</a:t>
              </a:r>
              <a:endParaRPr lang="en-US" altLang="zh-CN" sz="2400" b="1" dirty="0">
                <a:solidFill>
                  <a:srgbClr val="0000FF"/>
                </a:solidFill>
              </a:endParaRPr>
            </a:p>
            <a:p>
              <a:pPr algn="ctr"/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65547" name="Text Box 1035"/>
            <p:cNvSpPr txBox="1">
              <a:spLocks noChangeArrowheads="1"/>
            </p:cNvSpPr>
            <p:nvPr/>
          </p:nvSpPr>
          <p:spPr bwMode="auto">
            <a:xfrm>
              <a:off x="3792" y="2352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</a:rPr>
                <a:t>,</a:t>
              </a:r>
            </a:p>
          </p:txBody>
        </p:sp>
        <p:sp>
          <p:nvSpPr>
            <p:cNvPr id="65548" name="Text Box 1036"/>
            <p:cNvSpPr txBox="1">
              <a:spLocks noChangeArrowheads="1"/>
            </p:cNvSpPr>
            <p:nvPr/>
          </p:nvSpPr>
          <p:spPr bwMode="auto">
            <a:xfrm>
              <a:off x="1584" y="235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0000FF"/>
                  </a:solidFill>
                </a:rPr>
                <a:t>float</a:t>
              </a:r>
            </a:p>
          </p:txBody>
        </p:sp>
        <p:sp>
          <p:nvSpPr>
            <p:cNvPr id="65549" name="Line 1037"/>
            <p:cNvSpPr>
              <a:spLocks noChangeShapeType="1"/>
            </p:cNvSpPr>
            <p:nvPr/>
          </p:nvSpPr>
          <p:spPr bwMode="auto">
            <a:xfrm flipH="1">
              <a:off x="2112" y="1391"/>
              <a:ext cx="671" cy="1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0" name="Line 1038"/>
            <p:cNvSpPr>
              <a:spLocks noChangeShapeType="1"/>
            </p:cNvSpPr>
            <p:nvPr/>
          </p:nvSpPr>
          <p:spPr bwMode="auto">
            <a:xfrm>
              <a:off x="2784" y="1392"/>
              <a:ext cx="96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1" name="Line 1039"/>
            <p:cNvSpPr>
              <a:spLocks noChangeShapeType="1"/>
            </p:cNvSpPr>
            <p:nvPr/>
          </p:nvSpPr>
          <p:spPr bwMode="auto">
            <a:xfrm flipH="1">
              <a:off x="3456" y="2112"/>
              <a:ext cx="43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2" name="Line 1040"/>
            <p:cNvSpPr>
              <a:spLocks noChangeShapeType="1"/>
            </p:cNvSpPr>
            <p:nvPr/>
          </p:nvSpPr>
          <p:spPr bwMode="auto">
            <a:xfrm>
              <a:off x="3888" y="2112"/>
              <a:ext cx="672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3" name="Line 1041"/>
            <p:cNvSpPr>
              <a:spLocks noChangeShapeType="1"/>
            </p:cNvSpPr>
            <p:nvPr/>
          </p:nvSpPr>
          <p:spPr bwMode="auto">
            <a:xfrm>
              <a:off x="1872" y="21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5" name="Line 1043"/>
            <p:cNvSpPr>
              <a:spLocks noChangeShapeType="1"/>
            </p:cNvSpPr>
            <p:nvPr/>
          </p:nvSpPr>
          <p:spPr bwMode="auto">
            <a:xfrm>
              <a:off x="3888" y="21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  <p:sp>
          <p:nvSpPr>
            <p:cNvPr id="65558" name="Text Box 1046"/>
            <p:cNvSpPr txBox="1">
              <a:spLocks noChangeArrowheads="1"/>
            </p:cNvSpPr>
            <p:nvPr/>
          </p:nvSpPr>
          <p:spPr bwMode="auto">
            <a:xfrm>
              <a:off x="4368" y="3168"/>
              <a:ext cx="1200" cy="52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rgbClr val="0000FF"/>
                  </a:solidFill>
                </a:rPr>
                <a:t>id(y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)</a:t>
              </a:r>
            </a:p>
            <a:p>
              <a:pPr algn="ctr"/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65559" name="Line 1047"/>
            <p:cNvSpPr>
              <a:spLocks noChangeShapeType="1"/>
            </p:cNvSpPr>
            <p:nvPr/>
          </p:nvSpPr>
          <p:spPr bwMode="auto">
            <a:xfrm>
              <a:off x="4944" y="288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 wrap="none"/>
            <a:lstStyle/>
            <a:p>
              <a:endParaRPr lang="zh-CN" altLang="en-US" b="1"/>
            </a:p>
          </p:txBody>
        </p:sp>
      </p:grpSp>
      <p:sp>
        <p:nvSpPr>
          <p:cNvPr id="65561" name="AutoShape 104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19200" y="6019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62" name="Rectangle 1050"/>
          <p:cNvSpPr>
            <a:spLocks noChangeArrowheads="1"/>
          </p:cNvSpPr>
          <p:nvPr/>
        </p:nvSpPr>
        <p:spPr bwMode="auto">
          <a:xfrm>
            <a:off x="1828800" y="2057400"/>
            <a:ext cx="175855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(dtype=real)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65563" name="Rectangle 1051"/>
          <p:cNvSpPr>
            <a:spLocks noChangeArrowheads="1"/>
          </p:cNvSpPr>
          <p:nvPr/>
        </p:nvSpPr>
        <p:spPr bwMode="auto">
          <a:xfrm>
            <a:off x="5089525" y="2057400"/>
            <a:ext cx="175855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3300"/>
                </a:solidFill>
              </a:rPr>
              <a:t>(dtype=real)</a:t>
            </a:r>
          </a:p>
        </p:txBody>
      </p:sp>
      <p:sp>
        <p:nvSpPr>
          <p:cNvPr id="65564" name="Rectangle 1052"/>
          <p:cNvSpPr>
            <a:spLocks noChangeArrowheads="1"/>
          </p:cNvSpPr>
          <p:nvPr/>
        </p:nvSpPr>
        <p:spPr bwMode="auto">
          <a:xfrm>
            <a:off x="3946525" y="3276600"/>
            <a:ext cx="175855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(dtype=real)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65565" name="Rectangle 1053"/>
          <p:cNvSpPr>
            <a:spLocks noChangeArrowheads="1"/>
          </p:cNvSpPr>
          <p:nvPr/>
        </p:nvSpPr>
        <p:spPr bwMode="auto">
          <a:xfrm>
            <a:off x="6629400" y="3200400"/>
            <a:ext cx="175855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(dtype=real)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65566" name="Rectangle 1054"/>
          <p:cNvSpPr>
            <a:spLocks noChangeArrowheads="1"/>
          </p:cNvSpPr>
          <p:nvPr/>
        </p:nvSpPr>
        <p:spPr bwMode="auto">
          <a:xfrm>
            <a:off x="6765925" y="4648200"/>
            <a:ext cx="1758558" cy="461665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 b="1">
                <a:solidFill>
                  <a:srgbClr val="FF3300"/>
                </a:solidFill>
              </a:rPr>
              <a:t>(dtype=real)</a:t>
            </a:r>
            <a:endParaRPr lang="zh-CN" altLang="en-US" sz="2400" b="1">
              <a:solidFill>
                <a:srgbClr val="FF3300"/>
              </a:solidFill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8" y="4244051"/>
            <a:ext cx="4112109" cy="1579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2" grpId="0" build="p" autoUpdateAnimBg="0"/>
      <p:bldP spid="65563" grpId="0" build="p" autoUpdateAnimBg="0"/>
      <p:bldP spid="65564" grpId="0" build="p" autoUpdateAnimBg="0"/>
      <p:bldP spid="65565" grpId="0" build="p" autoUpdateAnimBg="0"/>
      <p:bldP spid="65566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879"/>
            <a:ext cx="9140545" cy="685454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/>
          </a:p>
        </p:txBody>
      </p:sp>
      <p:sp>
        <p:nvSpPr>
          <p:cNvPr id="3" name="Freeform 3"/>
          <p:cNvSpPr/>
          <p:nvPr/>
        </p:nvSpPr>
        <p:spPr>
          <a:xfrm>
            <a:off x="3316715" y="1661237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3310957" y="1655478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316715" y="2905005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310957" y="2899247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316715" y="2283121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310957" y="2277362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316715" y="3526889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3310957" y="3521131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316715" y="4148773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310957" y="4143015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3316715" y="4770657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3310957" y="4764899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3316715" y="5392542"/>
            <a:ext cx="2487537" cy="621884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3310957" y="5386783"/>
            <a:ext cx="2499053" cy="633401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072947" y="1868531"/>
            <a:ext cx="1036474" cy="207295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067189" y="1862773"/>
            <a:ext cx="1047990" cy="218811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6011546" y="5599836"/>
            <a:ext cx="1036474" cy="207295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6005788" y="5594078"/>
            <a:ext cx="1047990" cy="218811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829179" y="1453942"/>
            <a:ext cx="1243768" cy="1243768"/>
          </a:xfrm>
          <a:custGeom>
            <a:avLst/>
            <a:gdLst>
              <a:gd name="connsiteX0" fmla="*/ 85089 w 1371600"/>
              <a:gd name="connsiteY0" fmla="*/ 1371600 h 1371600"/>
              <a:gd name="connsiteX1" fmla="*/ 0 w 1371600"/>
              <a:gd name="connsiteY1" fmla="*/ 1286510 h 1371600"/>
              <a:gd name="connsiteX2" fmla="*/ 85089 w 1371600"/>
              <a:gd name="connsiteY2" fmla="*/ 1200150 h 1371600"/>
              <a:gd name="connsiteX3" fmla="*/ 171450 w 1371600"/>
              <a:gd name="connsiteY3" fmla="*/ 1200150 h 1371600"/>
              <a:gd name="connsiteX4" fmla="*/ 171450 w 1371600"/>
              <a:gd name="connsiteY4" fmla="*/ 85089 h 1371600"/>
              <a:gd name="connsiteX5" fmla="*/ 256539 w 1371600"/>
              <a:gd name="connsiteY5" fmla="*/ 0 h 1371600"/>
              <a:gd name="connsiteX6" fmla="*/ 1286510 w 1371600"/>
              <a:gd name="connsiteY6" fmla="*/ 0 h 1371600"/>
              <a:gd name="connsiteX7" fmla="*/ 1371600 w 1371600"/>
              <a:gd name="connsiteY7" fmla="*/ 85089 h 1371600"/>
              <a:gd name="connsiteX8" fmla="*/ 1286510 w 1371600"/>
              <a:gd name="connsiteY8" fmla="*/ 171450 h 1371600"/>
              <a:gd name="connsiteX9" fmla="*/ 1200150 w 1371600"/>
              <a:gd name="connsiteY9" fmla="*/ 171450 h 1371600"/>
              <a:gd name="connsiteX10" fmla="*/ 1200150 w 1371600"/>
              <a:gd name="connsiteY10" fmla="*/ 1286510 h 1371600"/>
              <a:gd name="connsiteX11" fmla="*/ 1115060 w 1371600"/>
              <a:gd name="connsiteY11" fmla="*/ 1371600 h 1371600"/>
              <a:gd name="connsiteX12" fmla="*/ 85089 w 1371600"/>
              <a:gd name="connsiteY12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71600" h="1371600">
                <a:moveTo>
                  <a:pt x="85089" y="1371600"/>
                </a:moveTo>
                <a:cubicBezTo>
                  <a:pt x="43180" y="1371600"/>
                  <a:pt x="0" y="1328420"/>
                  <a:pt x="0" y="1286510"/>
                </a:cubicBezTo>
                <a:cubicBezTo>
                  <a:pt x="0" y="1243329"/>
                  <a:pt x="43180" y="1200150"/>
                  <a:pt x="85089" y="1200150"/>
                </a:cubicBezTo>
                <a:lnTo>
                  <a:pt x="171450" y="1200150"/>
                </a:lnTo>
                <a:lnTo>
                  <a:pt x="171450" y="85089"/>
                </a:lnTo>
                <a:cubicBezTo>
                  <a:pt x="171450" y="43179"/>
                  <a:pt x="214630" y="0"/>
                  <a:pt x="256539" y="0"/>
                </a:cubicBezTo>
                <a:lnTo>
                  <a:pt x="1286510" y="0"/>
                </a:lnTo>
                <a:cubicBezTo>
                  <a:pt x="1328420" y="0"/>
                  <a:pt x="1371600" y="43179"/>
                  <a:pt x="1371600" y="85089"/>
                </a:cubicBezTo>
                <a:cubicBezTo>
                  <a:pt x="1371600" y="128270"/>
                  <a:pt x="1328420" y="171450"/>
                  <a:pt x="1286510" y="171450"/>
                </a:cubicBezTo>
                <a:lnTo>
                  <a:pt x="1200150" y="171450"/>
                </a:lnTo>
                <a:lnTo>
                  <a:pt x="1200150" y="1286510"/>
                </a:lnTo>
                <a:cubicBezTo>
                  <a:pt x="1200150" y="1328420"/>
                  <a:pt x="1156970" y="1371600"/>
                  <a:pt x="1115060" y="1371600"/>
                </a:cubicBezTo>
                <a:lnTo>
                  <a:pt x="85089" y="13716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823420" y="1448184"/>
            <a:ext cx="1255285" cy="1255285"/>
          </a:xfrm>
          <a:custGeom>
            <a:avLst/>
            <a:gdLst>
              <a:gd name="connsiteX0" fmla="*/ 91439 w 1384300"/>
              <a:gd name="connsiteY0" fmla="*/ 1377950 h 1384300"/>
              <a:gd name="connsiteX1" fmla="*/ 6350 w 1384300"/>
              <a:gd name="connsiteY1" fmla="*/ 1292860 h 1384300"/>
              <a:gd name="connsiteX2" fmla="*/ 91439 w 1384300"/>
              <a:gd name="connsiteY2" fmla="*/ 1206500 h 1384300"/>
              <a:gd name="connsiteX3" fmla="*/ 177800 w 1384300"/>
              <a:gd name="connsiteY3" fmla="*/ 1206500 h 1384300"/>
              <a:gd name="connsiteX4" fmla="*/ 177800 w 1384300"/>
              <a:gd name="connsiteY4" fmla="*/ 91439 h 1384300"/>
              <a:gd name="connsiteX5" fmla="*/ 262889 w 1384300"/>
              <a:gd name="connsiteY5" fmla="*/ 6350 h 1384300"/>
              <a:gd name="connsiteX6" fmla="*/ 1292860 w 1384300"/>
              <a:gd name="connsiteY6" fmla="*/ 6350 h 1384300"/>
              <a:gd name="connsiteX7" fmla="*/ 1377950 w 1384300"/>
              <a:gd name="connsiteY7" fmla="*/ 91439 h 1384300"/>
              <a:gd name="connsiteX8" fmla="*/ 1292860 w 1384300"/>
              <a:gd name="connsiteY8" fmla="*/ 177800 h 1384300"/>
              <a:gd name="connsiteX9" fmla="*/ 1206500 w 1384300"/>
              <a:gd name="connsiteY9" fmla="*/ 177800 h 1384300"/>
              <a:gd name="connsiteX10" fmla="*/ 1206500 w 1384300"/>
              <a:gd name="connsiteY10" fmla="*/ 1292860 h 1384300"/>
              <a:gd name="connsiteX11" fmla="*/ 1121410 w 1384300"/>
              <a:gd name="connsiteY11" fmla="*/ 1377950 h 1384300"/>
              <a:gd name="connsiteX12" fmla="*/ 91439 w 1384300"/>
              <a:gd name="connsiteY12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4300" h="1384300">
                <a:moveTo>
                  <a:pt x="91439" y="1377950"/>
                </a:moveTo>
                <a:cubicBezTo>
                  <a:pt x="49530" y="1377950"/>
                  <a:pt x="6350" y="1334770"/>
                  <a:pt x="6350" y="1292860"/>
                </a:cubicBezTo>
                <a:cubicBezTo>
                  <a:pt x="6350" y="1249679"/>
                  <a:pt x="49530" y="1206500"/>
                  <a:pt x="91439" y="1206500"/>
                </a:cubicBezTo>
                <a:lnTo>
                  <a:pt x="177800" y="1206500"/>
                </a:lnTo>
                <a:lnTo>
                  <a:pt x="177800" y="91439"/>
                </a:lnTo>
                <a:cubicBezTo>
                  <a:pt x="177800" y="49529"/>
                  <a:pt x="220980" y="6350"/>
                  <a:pt x="262889" y="6350"/>
                </a:cubicBezTo>
                <a:lnTo>
                  <a:pt x="1292860" y="6350"/>
                </a:lnTo>
                <a:cubicBezTo>
                  <a:pt x="1334770" y="6350"/>
                  <a:pt x="1377950" y="49529"/>
                  <a:pt x="1377950" y="91439"/>
                </a:cubicBezTo>
                <a:cubicBezTo>
                  <a:pt x="1377950" y="134620"/>
                  <a:pt x="1334770" y="177800"/>
                  <a:pt x="1292860" y="177800"/>
                </a:cubicBezTo>
                <a:lnTo>
                  <a:pt x="1206500" y="177800"/>
                </a:lnTo>
                <a:lnTo>
                  <a:pt x="1206500" y="1292860"/>
                </a:lnTo>
                <a:cubicBezTo>
                  <a:pt x="1206500" y="1334770"/>
                  <a:pt x="1163320" y="1377950"/>
                  <a:pt x="1121410" y="1377950"/>
                </a:cubicBezTo>
                <a:lnTo>
                  <a:pt x="91439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1023806" y="1531101"/>
            <a:ext cx="116314" cy="78311"/>
          </a:xfrm>
          <a:custGeom>
            <a:avLst/>
            <a:gdLst>
              <a:gd name="connsiteX0" fmla="*/ 128269 w 128269"/>
              <a:gd name="connsiteY0" fmla="*/ 0 h 86360"/>
              <a:gd name="connsiteX1" fmla="*/ 41909 w 128269"/>
              <a:gd name="connsiteY1" fmla="*/ 86360 h 86360"/>
              <a:gd name="connsiteX2" fmla="*/ 0 w 128269"/>
              <a:gd name="connsiteY2" fmla="*/ 43180 h 86360"/>
              <a:gd name="connsiteX3" fmla="*/ 41909 w 128269"/>
              <a:gd name="connsiteY3" fmla="*/ 0 h 86360"/>
              <a:gd name="connsiteX4" fmla="*/ 128269 w 128269"/>
              <a:gd name="connsiteY4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269" h="86360">
                <a:moveTo>
                  <a:pt x="128269" y="0"/>
                </a:moveTo>
                <a:cubicBezTo>
                  <a:pt x="128269" y="43180"/>
                  <a:pt x="85089" y="86360"/>
                  <a:pt x="41909" y="86360"/>
                </a:cubicBezTo>
                <a:cubicBezTo>
                  <a:pt x="20319" y="86360"/>
                  <a:pt x="0" y="64770"/>
                  <a:pt x="0" y="43180"/>
                </a:cubicBezTo>
                <a:cubicBezTo>
                  <a:pt x="0" y="21589"/>
                  <a:pt x="20319" y="0"/>
                  <a:pt x="41909" y="0"/>
                </a:cubicBezTo>
                <a:lnTo>
                  <a:pt x="128269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1018048" y="1525343"/>
            <a:ext cx="127831" cy="89828"/>
          </a:xfrm>
          <a:custGeom>
            <a:avLst/>
            <a:gdLst>
              <a:gd name="connsiteX0" fmla="*/ 134619 w 140969"/>
              <a:gd name="connsiteY0" fmla="*/ 6350 h 99060"/>
              <a:gd name="connsiteX1" fmla="*/ 48259 w 140969"/>
              <a:gd name="connsiteY1" fmla="*/ 92710 h 99060"/>
              <a:gd name="connsiteX2" fmla="*/ 6350 w 140969"/>
              <a:gd name="connsiteY2" fmla="*/ 49530 h 99060"/>
              <a:gd name="connsiteX3" fmla="*/ 48259 w 140969"/>
              <a:gd name="connsiteY3" fmla="*/ 6350 h 99060"/>
              <a:gd name="connsiteX4" fmla="*/ 134619 w 140969"/>
              <a:gd name="connsiteY4" fmla="*/ 635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969" h="99060">
                <a:moveTo>
                  <a:pt x="134619" y="6350"/>
                </a:moveTo>
                <a:cubicBezTo>
                  <a:pt x="134619" y="49530"/>
                  <a:pt x="91439" y="92710"/>
                  <a:pt x="48259" y="92710"/>
                </a:cubicBezTo>
                <a:cubicBezTo>
                  <a:pt x="26669" y="92710"/>
                  <a:pt x="6350" y="71120"/>
                  <a:pt x="6350" y="49530"/>
                </a:cubicBezTo>
                <a:cubicBezTo>
                  <a:pt x="6350" y="27939"/>
                  <a:pt x="26669" y="6350"/>
                  <a:pt x="48259" y="6350"/>
                </a:cubicBezTo>
                <a:lnTo>
                  <a:pt x="134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829179" y="2542239"/>
            <a:ext cx="155471" cy="155471"/>
          </a:xfrm>
          <a:custGeom>
            <a:avLst/>
            <a:gdLst>
              <a:gd name="connsiteX0" fmla="*/ 171450 w 171450"/>
              <a:gd name="connsiteY0" fmla="*/ 86360 h 171450"/>
              <a:gd name="connsiteX1" fmla="*/ 85089 w 171450"/>
              <a:gd name="connsiteY1" fmla="*/ 171450 h 171450"/>
              <a:gd name="connsiteX2" fmla="*/ 0 w 171450"/>
              <a:gd name="connsiteY2" fmla="*/ 86360 h 171450"/>
              <a:gd name="connsiteX3" fmla="*/ 85089 w 171450"/>
              <a:gd name="connsiteY3" fmla="*/ 0 h 171450"/>
              <a:gd name="connsiteX4" fmla="*/ 128269 w 171450"/>
              <a:gd name="connsiteY4" fmla="*/ 43179 h 171450"/>
              <a:gd name="connsiteX5" fmla="*/ 85089 w 171450"/>
              <a:gd name="connsiteY5" fmla="*/ 86360 h 171450"/>
              <a:gd name="connsiteX6" fmla="*/ 171450 w 171450"/>
              <a:gd name="connsiteY6" fmla="*/ 86360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1450" h="171450">
                <a:moveTo>
                  <a:pt x="171450" y="86360"/>
                </a:moveTo>
                <a:cubicBezTo>
                  <a:pt x="171450" y="128270"/>
                  <a:pt x="128269" y="171450"/>
                  <a:pt x="85089" y="171450"/>
                </a:cubicBezTo>
                <a:cubicBezTo>
                  <a:pt x="43180" y="171450"/>
                  <a:pt x="0" y="128270"/>
                  <a:pt x="0" y="86360"/>
                </a:cubicBezTo>
                <a:cubicBezTo>
                  <a:pt x="0" y="43179"/>
                  <a:pt x="43180" y="0"/>
                  <a:pt x="85089" y="0"/>
                </a:cubicBezTo>
                <a:cubicBezTo>
                  <a:pt x="106680" y="0"/>
                  <a:pt x="128269" y="21589"/>
                  <a:pt x="128269" y="43179"/>
                </a:cubicBezTo>
                <a:cubicBezTo>
                  <a:pt x="128269" y="64770"/>
                  <a:pt x="106680" y="86360"/>
                  <a:pt x="85089" y="86360"/>
                </a:cubicBezTo>
                <a:lnTo>
                  <a:pt x="171450" y="8636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823421" y="2536481"/>
            <a:ext cx="166987" cy="166987"/>
          </a:xfrm>
          <a:custGeom>
            <a:avLst/>
            <a:gdLst>
              <a:gd name="connsiteX0" fmla="*/ 177800 w 184150"/>
              <a:gd name="connsiteY0" fmla="*/ 92710 h 184150"/>
              <a:gd name="connsiteX1" fmla="*/ 91439 w 184150"/>
              <a:gd name="connsiteY1" fmla="*/ 177800 h 184150"/>
              <a:gd name="connsiteX2" fmla="*/ 6350 w 184150"/>
              <a:gd name="connsiteY2" fmla="*/ 92710 h 184150"/>
              <a:gd name="connsiteX3" fmla="*/ 91439 w 184150"/>
              <a:gd name="connsiteY3" fmla="*/ 6350 h 184150"/>
              <a:gd name="connsiteX4" fmla="*/ 134619 w 184150"/>
              <a:gd name="connsiteY4" fmla="*/ 49529 h 184150"/>
              <a:gd name="connsiteX5" fmla="*/ 91439 w 184150"/>
              <a:gd name="connsiteY5" fmla="*/ 92710 h 184150"/>
              <a:gd name="connsiteX6" fmla="*/ 177800 w 184150"/>
              <a:gd name="connsiteY6" fmla="*/ 9271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4150" h="184150">
                <a:moveTo>
                  <a:pt x="177800" y="92710"/>
                </a:moveTo>
                <a:cubicBezTo>
                  <a:pt x="177800" y="134620"/>
                  <a:pt x="134619" y="177800"/>
                  <a:pt x="91439" y="177800"/>
                </a:cubicBezTo>
                <a:cubicBezTo>
                  <a:pt x="49530" y="177800"/>
                  <a:pt x="6350" y="134620"/>
                  <a:pt x="6350" y="92710"/>
                </a:cubicBezTo>
                <a:cubicBezTo>
                  <a:pt x="6350" y="49529"/>
                  <a:pt x="49530" y="6350"/>
                  <a:pt x="91439" y="6350"/>
                </a:cubicBezTo>
                <a:cubicBezTo>
                  <a:pt x="113030" y="6350"/>
                  <a:pt x="134619" y="27939"/>
                  <a:pt x="134619" y="49529"/>
                </a:cubicBezTo>
                <a:cubicBezTo>
                  <a:pt x="134619" y="71120"/>
                  <a:pt x="113030" y="92710"/>
                  <a:pt x="91439" y="92710"/>
                </a:cubicBezTo>
                <a:lnTo>
                  <a:pt x="177800" y="927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1061809" y="1453942"/>
            <a:ext cx="78311" cy="77159"/>
          </a:xfrm>
          <a:custGeom>
            <a:avLst/>
            <a:gdLst>
              <a:gd name="connsiteX0" fmla="*/ 0 w 86360"/>
              <a:gd name="connsiteY0" fmla="*/ 0 h 85089"/>
              <a:gd name="connsiteX1" fmla="*/ 86360 w 86360"/>
              <a:gd name="connsiteY1" fmla="*/ 85089 h 85089"/>
              <a:gd name="connsiteX2" fmla="*/ 0 w 86360"/>
              <a:gd name="connsiteY2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360" h="85089">
                <a:moveTo>
                  <a:pt x="0" y="0"/>
                </a:moveTo>
                <a:cubicBezTo>
                  <a:pt x="43180" y="0"/>
                  <a:pt x="86360" y="43179"/>
                  <a:pt x="86360" y="85089"/>
                </a:cubicBez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1056050" y="1448184"/>
            <a:ext cx="89828" cy="88675"/>
          </a:xfrm>
          <a:custGeom>
            <a:avLst/>
            <a:gdLst>
              <a:gd name="connsiteX0" fmla="*/ 6350 w 99060"/>
              <a:gd name="connsiteY0" fmla="*/ 6350 h 97789"/>
              <a:gd name="connsiteX1" fmla="*/ 92710 w 99060"/>
              <a:gd name="connsiteY1" fmla="*/ 91439 h 97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060" h="97789">
                <a:moveTo>
                  <a:pt x="6350" y="6350"/>
                </a:moveTo>
                <a:cubicBezTo>
                  <a:pt x="49530" y="6350"/>
                  <a:pt x="92710" y="49529"/>
                  <a:pt x="92710" y="9143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984650" y="2542239"/>
            <a:ext cx="0" cy="78311"/>
          </a:xfrm>
          <a:custGeom>
            <a:avLst/>
            <a:gdLst>
              <a:gd name="connsiteX0" fmla="*/ 0 w 0"/>
              <a:gd name="connsiteY0" fmla="*/ 0 h 86360"/>
              <a:gd name="connsiteX1" fmla="*/ 0 w 0"/>
              <a:gd name="connsiteY1" fmla="*/ 86360 h 86360"/>
              <a:gd name="connsiteX2" fmla="*/ 0 w 0"/>
              <a:gd name="connsiteY2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978892" y="2536481"/>
            <a:ext cx="11516" cy="89828"/>
          </a:xfrm>
          <a:custGeom>
            <a:avLst/>
            <a:gdLst>
              <a:gd name="connsiteX0" fmla="*/ 6350 w 12700"/>
              <a:gd name="connsiteY0" fmla="*/ 6350 h 99060"/>
              <a:gd name="connsiteX1" fmla="*/ 6350 w 12700"/>
              <a:gd name="connsiteY1" fmla="*/ 9271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060">
                <a:moveTo>
                  <a:pt x="6350" y="6350"/>
                </a:moveTo>
                <a:lnTo>
                  <a:pt x="6350" y="92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1061809" y="1609413"/>
            <a:ext cx="933977" cy="0"/>
          </a:xfrm>
          <a:custGeom>
            <a:avLst/>
            <a:gdLst>
              <a:gd name="connsiteX0" fmla="*/ 0 w 1029969"/>
              <a:gd name="connsiteY0" fmla="*/ 0 h 0"/>
              <a:gd name="connsiteX1" fmla="*/ 1029970 w 1029969"/>
              <a:gd name="connsiteY1" fmla="*/ 0 h 0"/>
              <a:gd name="connsiteX2" fmla="*/ 0 w 102996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1056051" y="1603655"/>
            <a:ext cx="945493" cy="11516"/>
          </a:xfrm>
          <a:custGeom>
            <a:avLst/>
            <a:gdLst>
              <a:gd name="connsiteX0" fmla="*/ 6350 w 1042669"/>
              <a:gd name="connsiteY0" fmla="*/ 6350 h 12700"/>
              <a:gd name="connsiteX1" fmla="*/ 1036320 w 1042669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2669" h="12700">
                <a:moveTo>
                  <a:pt x="6350" y="6350"/>
                </a:moveTo>
                <a:lnTo>
                  <a:pt x="1036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0">
              <a:latin typeface="Cambria Math" panose="02040503050406030204" pitchFamily="18" charset="0"/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7255315" y="5185247"/>
            <a:ext cx="1658358" cy="1243768"/>
          </a:xfrm>
          <a:custGeom>
            <a:avLst/>
            <a:gdLst>
              <a:gd name="connsiteX0" fmla="*/ 914400 w 1828800"/>
              <a:gd name="connsiteY0" fmla="*/ 1371600 h 1371600"/>
              <a:gd name="connsiteX1" fmla="*/ 0 w 1828800"/>
              <a:gd name="connsiteY1" fmla="*/ 1371600 h 1371600"/>
              <a:gd name="connsiteX2" fmla="*/ 0 w 1828800"/>
              <a:gd name="connsiteY2" fmla="*/ 0 h 1371600"/>
              <a:gd name="connsiteX3" fmla="*/ 1828800 w 1828800"/>
              <a:gd name="connsiteY3" fmla="*/ 0 h 1371600"/>
              <a:gd name="connsiteX4" fmla="*/ 1828800 w 1828800"/>
              <a:gd name="connsiteY4" fmla="*/ 1371600 h 1371600"/>
              <a:gd name="connsiteX5" fmla="*/ 914400 w 1828800"/>
              <a:gd name="connsiteY5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371600">
                <a:moveTo>
                  <a:pt x="914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371600"/>
                </a:lnTo>
                <a:lnTo>
                  <a:pt x="914400" y="1371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/>
          </a:p>
        </p:txBody>
      </p:sp>
      <p:sp>
        <p:nvSpPr>
          <p:cNvPr id="35" name="Freeform 3"/>
          <p:cNvSpPr/>
          <p:nvPr/>
        </p:nvSpPr>
        <p:spPr>
          <a:xfrm>
            <a:off x="7249557" y="5179488"/>
            <a:ext cx="1669874" cy="1255285"/>
          </a:xfrm>
          <a:custGeom>
            <a:avLst/>
            <a:gdLst>
              <a:gd name="connsiteX0" fmla="*/ 920750 w 1841500"/>
              <a:gd name="connsiteY0" fmla="*/ 1377950 h 1384300"/>
              <a:gd name="connsiteX1" fmla="*/ 6350 w 1841500"/>
              <a:gd name="connsiteY1" fmla="*/ 1377950 h 1384300"/>
              <a:gd name="connsiteX2" fmla="*/ 6350 w 1841500"/>
              <a:gd name="connsiteY2" fmla="*/ 6350 h 1384300"/>
              <a:gd name="connsiteX3" fmla="*/ 1835150 w 1841500"/>
              <a:gd name="connsiteY3" fmla="*/ 6350 h 1384300"/>
              <a:gd name="connsiteX4" fmla="*/ 1835150 w 1841500"/>
              <a:gd name="connsiteY4" fmla="*/ 1377950 h 1384300"/>
              <a:gd name="connsiteX5" fmla="*/ 920750 w 1841500"/>
              <a:gd name="connsiteY5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1384300">
                <a:moveTo>
                  <a:pt x="920750" y="1377950"/>
                </a:moveTo>
                <a:lnTo>
                  <a:pt x="6350" y="13779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1377950"/>
                </a:lnTo>
                <a:lnTo>
                  <a:pt x="9207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0"/>
          </a:p>
        </p:txBody>
      </p:sp>
      <p:sp>
        <p:nvSpPr>
          <p:cNvPr id="2" name="TextBox 1"/>
          <p:cNvSpPr txBox="1"/>
          <p:nvPr/>
        </p:nvSpPr>
        <p:spPr>
          <a:xfrm>
            <a:off x="3008287" y="567181"/>
            <a:ext cx="3146567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25"/>
              </a:lnSpc>
            </a:pPr>
            <a:r>
              <a:rPr lang="en-US" altLang="zh-CN" sz="3990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Where We Are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3374298" y="1926113"/>
            <a:ext cx="1976567" cy="34470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50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163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Lexical</a:t>
            </a:r>
            <a:r>
              <a:rPr lang="en-US" altLang="zh-CN" sz="217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3085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1630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17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2900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199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Semantic Analysis</a:t>
            </a: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3175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1630" dirty="0">
                <a:latin typeface="Cambria Math" panose="02040503050406030204" pitchFamily="18" charset="0"/>
                <a:ea typeface="Cambria Math" panose="02040503050406030204" pitchFamily="18" charset="0"/>
              </a:rPr>
              <a:t>				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17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Generation</a:t>
            </a: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3085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1630" dirty="0">
                <a:latin typeface="Cambria Math" panose="02040503050406030204" pitchFamily="18" charset="0"/>
                <a:ea typeface="Cambria Math" panose="02040503050406030204" pitchFamily="18" charset="0"/>
              </a:rPr>
              <a:t>		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17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Optimization</a:t>
            </a: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905"/>
              </a:lnSpc>
            </a:pPr>
            <a:endParaRPr lang="en-US" altLang="zh-CN" sz="163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ts val="3085"/>
              </a:lnSpc>
              <a:tabLst>
                <a:tab pos="57150" algn="l"/>
                <a:tab pos="68580" algn="l"/>
                <a:tab pos="80010" algn="l"/>
                <a:tab pos="195580" algn="l"/>
              </a:tabLst>
            </a:pP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175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3650690" y="5553771"/>
            <a:ext cx="1556516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50"/>
              </a:lnSpc>
            </a:pPr>
            <a:r>
              <a:rPr lang="en-US" altLang="zh-CN" sz="2175" dirty="0">
                <a:solidFill>
                  <a:srgbClr val="B3B3B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001924" y="1799433"/>
            <a:ext cx="743280" cy="63607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65"/>
              </a:lnSpc>
              <a:tabLst>
                <a:tab pos="114935" algn="l"/>
              </a:tabLst>
            </a:pPr>
            <a:r>
              <a:rPr lang="en-US" altLang="zh-CN" sz="1995" dirty="0">
                <a:solidFill>
                  <a:srgbClr val="3C3C3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Source</a:t>
            </a:r>
          </a:p>
          <a:p>
            <a:pPr>
              <a:lnSpc>
                <a:spcPts val="2265"/>
              </a:lnSpc>
              <a:tabLst>
                <a:tab pos="114935" algn="l"/>
              </a:tabLst>
            </a:pPr>
            <a:r>
              <a:rPr lang="en-US" altLang="zh-CN" sz="1630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sz="1995" dirty="0">
                <a:solidFill>
                  <a:srgbClr val="3C3C3C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497159" y="5507706"/>
            <a:ext cx="1166986" cy="66845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50"/>
              </a:lnSpc>
              <a:tabLst>
                <a:tab pos="252730" algn="l"/>
              </a:tabLst>
            </a:pPr>
            <a:r>
              <a:rPr lang="en-US" altLang="zh-CN" sz="2175" b="1" dirty="0">
                <a:solidFill>
                  <a:srgbClr val="00FF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Machine</a:t>
            </a:r>
          </a:p>
          <a:p>
            <a:pPr>
              <a:lnSpc>
                <a:spcPts val="2450"/>
              </a:lnSpc>
              <a:tabLst>
                <a:tab pos="252730" algn="l"/>
              </a:tabLst>
            </a:pPr>
            <a:r>
              <a:rPr lang="en-US" altLang="zh-CN" sz="1630" dirty="0"/>
              <a:t>	</a:t>
            </a:r>
            <a:r>
              <a:rPr lang="en-US" altLang="zh-CN" sz="2175" b="1" dirty="0">
                <a:solidFill>
                  <a:srgbClr val="00FF00"/>
                </a:solidFill>
                <a:latin typeface="Courier New" panose="02070309020205020404" pitchFamily="18" charset="0"/>
                <a:cs typeface="Courier New" panose="02070309020205020404" pitchFamily="18" charset="0"/>
              </a:rPr>
              <a:t>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4917491" y="2323428"/>
            <a:ext cx="3427544" cy="3278969"/>
            <a:chOff x="1704987" y="2009655"/>
            <a:chExt cx="3094019" cy="2883427"/>
          </a:xfrm>
        </p:grpSpPr>
        <p:grpSp>
          <p:nvGrpSpPr>
            <p:cNvPr id="22" name="组合 21"/>
            <p:cNvGrpSpPr/>
            <p:nvPr/>
          </p:nvGrpSpPr>
          <p:grpSpPr>
            <a:xfrm>
              <a:off x="1870046" y="2016671"/>
              <a:ext cx="2617370" cy="2528202"/>
              <a:chOff x="464735" y="2915529"/>
              <a:chExt cx="2617370" cy="2528202"/>
            </a:xfrm>
            <a:solidFill>
              <a:schemeClr val="bg1">
                <a:lumMod val="75000"/>
              </a:schemeClr>
            </a:solidFill>
          </p:grpSpPr>
          <p:sp>
            <p:nvSpPr>
              <p:cNvPr id="23" name="TextBox 1"/>
              <p:cNvSpPr txBox="1"/>
              <p:nvPr/>
            </p:nvSpPr>
            <p:spPr>
              <a:xfrm>
                <a:off x="1199685" y="2915529"/>
                <a:ext cx="435553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While</a:t>
                </a:r>
              </a:p>
            </p:txBody>
          </p:sp>
          <p:sp>
            <p:nvSpPr>
              <p:cNvPr id="24" name="TextBox 1"/>
              <p:cNvSpPr txBox="1"/>
              <p:nvPr/>
            </p:nvSpPr>
            <p:spPr>
              <a:xfrm>
                <a:off x="726581" y="3530646"/>
                <a:ext cx="135979" cy="226275"/>
              </a:xfrm>
              <a:prstGeom prst="rect">
                <a:avLst/>
              </a:prstGeom>
              <a:grp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&lt;</a:t>
                </a:r>
              </a:p>
            </p:txBody>
          </p:sp>
          <p:sp>
            <p:nvSpPr>
              <p:cNvPr id="25" name="TextBox 1"/>
              <p:cNvSpPr txBox="1"/>
              <p:nvPr/>
            </p:nvSpPr>
            <p:spPr>
              <a:xfrm>
                <a:off x="1831944" y="3529105"/>
                <a:ext cx="697463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Sequence</a:t>
                </a:r>
              </a:p>
            </p:txBody>
          </p:sp>
          <p:sp>
            <p:nvSpPr>
              <p:cNvPr id="26" name="TextBox 1"/>
              <p:cNvSpPr txBox="1"/>
              <p:nvPr/>
            </p:nvSpPr>
            <p:spPr>
              <a:xfrm>
                <a:off x="1718919" y="4128761"/>
                <a:ext cx="104185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=</a:t>
                </a:r>
              </a:p>
            </p:txBody>
          </p:sp>
          <p:sp>
            <p:nvSpPr>
              <p:cNvPr id="27" name="TextBox 1"/>
              <p:cNvSpPr txBox="1"/>
              <p:nvPr/>
            </p:nvSpPr>
            <p:spPr>
              <a:xfrm>
                <a:off x="1517785" y="4685287"/>
                <a:ext cx="88269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28" name="TextBox 1"/>
              <p:cNvSpPr txBox="1"/>
              <p:nvPr/>
            </p:nvSpPr>
            <p:spPr>
              <a:xfrm>
                <a:off x="1913665" y="4685287"/>
                <a:ext cx="104185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29" name="TextBox 1"/>
              <p:cNvSpPr txBox="1"/>
              <p:nvPr/>
            </p:nvSpPr>
            <p:spPr>
              <a:xfrm>
                <a:off x="1752994" y="5217456"/>
                <a:ext cx="86821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30" name="TextBox 1"/>
              <p:cNvSpPr txBox="1"/>
              <p:nvPr/>
            </p:nvSpPr>
            <p:spPr>
              <a:xfrm>
                <a:off x="2096363" y="5203795"/>
                <a:ext cx="91163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31" name="TextBox 1"/>
              <p:cNvSpPr txBox="1"/>
              <p:nvPr/>
            </p:nvSpPr>
            <p:spPr>
              <a:xfrm>
                <a:off x="2597608" y="4138290"/>
                <a:ext cx="104185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=</a:t>
                </a:r>
              </a:p>
            </p:txBody>
          </p:sp>
          <p:sp>
            <p:nvSpPr>
              <p:cNvPr id="32" name="TextBox 1"/>
              <p:cNvSpPr txBox="1"/>
              <p:nvPr/>
            </p:nvSpPr>
            <p:spPr>
              <a:xfrm>
                <a:off x="2425628" y="4685288"/>
                <a:ext cx="86821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3" name="TextBox 1"/>
              <p:cNvSpPr txBox="1"/>
              <p:nvPr/>
            </p:nvSpPr>
            <p:spPr>
              <a:xfrm>
                <a:off x="2809652" y="4685287"/>
                <a:ext cx="104185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34" name="TextBox 1"/>
              <p:cNvSpPr txBox="1"/>
              <p:nvPr/>
            </p:nvSpPr>
            <p:spPr>
              <a:xfrm>
                <a:off x="2645880" y="5203795"/>
                <a:ext cx="86821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5" name="TextBox 1"/>
              <p:cNvSpPr txBox="1"/>
              <p:nvPr/>
            </p:nvSpPr>
            <p:spPr>
              <a:xfrm>
                <a:off x="2993836" y="5203795"/>
                <a:ext cx="88269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36" name="TextBox 1"/>
              <p:cNvSpPr txBox="1"/>
              <p:nvPr/>
            </p:nvSpPr>
            <p:spPr>
              <a:xfrm>
                <a:off x="464735" y="4138290"/>
                <a:ext cx="89768" cy="226275"/>
              </a:xfrm>
              <a:prstGeom prst="rect">
                <a:avLst/>
              </a:prstGeom>
              <a:grp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37" name="TextBox 1"/>
              <p:cNvSpPr txBox="1"/>
              <p:nvPr/>
            </p:nvSpPr>
            <p:spPr>
              <a:xfrm>
                <a:off x="1093317" y="4138290"/>
                <a:ext cx="78139" cy="226275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270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z</a:t>
                </a:r>
              </a:p>
            </p:txBody>
          </p:sp>
          <p:cxnSp>
            <p:nvCxnSpPr>
              <p:cNvPr id="38" name="直接连接符 37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794571" y="3141804"/>
                <a:ext cx="622890" cy="388842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23" idx="2"/>
                <a:endCxn id="25" idx="0"/>
              </p:cNvCxnSpPr>
              <p:nvPr/>
            </p:nvCxnSpPr>
            <p:spPr>
              <a:xfrm>
                <a:off x="1417461" y="3141804"/>
                <a:ext cx="763215" cy="387301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24" idx="2"/>
                <a:endCxn id="36" idx="0"/>
              </p:cNvCxnSpPr>
              <p:nvPr/>
            </p:nvCxnSpPr>
            <p:spPr>
              <a:xfrm flipH="1">
                <a:off x="509620" y="3756921"/>
                <a:ext cx="284951" cy="381370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24" idx="2"/>
                <a:endCxn id="37" idx="0"/>
              </p:cNvCxnSpPr>
              <p:nvPr/>
            </p:nvCxnSpPr>
            <p:spPr>
              <a:xfrm>
                <a:off x="794571" y="3756921"/>
                <a:ext cx="337816" cy="381370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25" idx="2"/>
                <a:endCxn id="26" idx="0"/>
              </p:cNvCxnSpPr>
              <p:nvPr/>
            </p:nvCxnSpPr>
            <p:spPr>
              <a:xfrm flipH="1">
                <a:off x="1771012" y="3755380"/>
                <a:ext cx="409665" cy="373381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25" idx="2"/>
                <a:endCxn id="31" idx="0"/>
              </p:cNvCxnSpPr>
              <p:nvPr/>
            </p:nvCxnSpPr>
            <p:spPr>
              <a:xfrm>
                <a:off x="2180676" y="3755380"/>
                <a:ext cx="469025" cy="382910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26" idx="2"/>
                <a:endCxn id="27" idx="0"/>
              </p:cNvCxnSpPr>
              <p:nvPr/>
            </p:nvCxnSpPr>
            <p:spPr>
              <a:xfrm flipH="1">
                <a:off x="1561919" y="4355036"/>
                <a:ext cx="209093" cy="330251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26" idx="2"/>
                <a:endCxn id="28" idx="0"/>
              </p:cNvCxnSpPr>
              <p:nvPr/>
            </p:nvCxnSpPr>
            <p:spPr>
              <a:xfrm>
                <a:off x="1771012" y="4355036"/>
                <a:ext cx="194746" cy="330251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31" idx="2"/>
                <a:endCxn id="32" idx="0"/>
              </p:cNvCxnSpPr>
              <p:nvPr/>
            </p:nvCxnSpPr>
            <p:spPr>
              <a:xfrm flipH="1">
                <a:off x="2469039" y="4364565"/>
                <a:ext cx="180662" cy="320723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31" idx="2"/>
                <a:endCxn id="33" idx="0"/>
              </p:cNvCxnSpPr>
              <p:nvPr/>
            </p:nvCxnSpPr>
            <p:spPr>
              <a:xfrm>
                <a:off x="2649701" y="4364565"/>
                <a:ext cx="212043" cy="320721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>
                <a:stCxn id="28" idx="2"/>
                <a:endCxn id="29" idx="0"/>
              </p:cNvCxnSpPr>
              <p:nvPr/>
            </p:nvCxnSpPr>
            <p:spPr>
              <a:xfrm flipH="1">
                <a:off x="1796404" y="4911562"/>
                <a:ext cx="169353" cy="305894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>
                <a:stCxn id="28" idx="2"/>
                <a:endCxn id="30" idx="0"/>
              </p:cNvCxnSpPr>
              <p:nvPr/>
            </p:nvCxnSpPr>
            <p:spPr>
              <a:xfrm>
                <a:off x="1965758" y="4911562"/>
                <a:ext cx="176187" cy="292233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>
                <a:stCxn id="33" idx="2"/>
                <a:endCxn id="34" idx="0"/>
              </p:cNvCxnSpPr>
              <p:nvPr/>
            </p:nvCxnSpPr>
            <p:spPr>
              <a:xfrm flipH="1">
                <a:off x="2689290" y="4911562"/>
                <a:ext cx="172454" cy="292233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>
                <a:stCxn id="33" idx="2"/>
                <a:endCxn id="35" idx="0"/>
              </p:cNvCxnSpPr>
              <p:nvPr/>
            </p:nvCxnSpPr>
            <p:spPr>
              <a:xfrm>
                <a:off x="2861744" y="4911562"/>
                <a:ext cx="176226" cy="292233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3178732" y="2009655"/>
              <a:ext cx="502311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88" dirty="0">
                  <a:latin typeface="Sitka Small" panose="02000505000000020004" pitchFamily="2" charset="0"/>
                </a:rPr>
                <a:t>void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086561" y="2628263"/>
              <a:ext cx="502311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88" dirty="0">
                  <a:latin typeface="Sitka Small" panose="02000505000000020004" pitchFamily="2" charset="0"/>
                </a:rPr>
                <a:t>void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91968" y="2630247"/>
              <a:ext cx="502311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88" dirty="0">
                  <a:latin typeface="Sitka Small" panose="02000505000000020004" pitchFamily="2" charset="0"/>
                </a:rPr>
                <a:t>bool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04987" y="3581769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33729" y="3597266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1" name="文本框 139"/>
            <p:cNvSpPr txBox="1"/>
            <p:nvPr/>
          </p:nvSpPr>
          <p:spPr>
            <a:xfrm>
              <a:off x="2656077" y="4108920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2" name="文本框 139"/>
            <p:cNvSpPr txBox="1"/>
            <p:nvPr/>
          </p:nvSpPr>
          <p:spPr>
            <a:xfrm>
              <a:off x="2924428" y="4664665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3" name="文本框 139"/>
            <p:cNvSpPr txBox="1"/>
            <p:nvPr/>
          </p:nvSpPr>
          <p:spPr>
            <a:xfrm>
              <a:off x="3396322" y="4664665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4" name="文本框 139"/>
            <p:cNvSpPr txBox="1"/>
            <p:nvPr/>
          </p:nvSpPr>
          <p:spPr>
            <a:xfrm>
              <a:off x="3893545" y="4660903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5" name="文本框 139"/>
            <p:cNvSpPr txBox="1"/>
            <p:nvPr/>
          </p:nvSpPr>
          <p:spPr>
            <a:xfrm>
              <a:off x="4357149" y="4652782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6" name="文本框 139"/>
            <p:cNvSpPr txBox="1"/>
            <p:nvPr/>
          </p:nvSpPr>
          <p:spPr>
            <a:xfrm>
              <a:off x="3666393" y="4013009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7" name="文本框 139"/>
            <p:cNvSpPr txBox="1"/>
            <p:nvPr/>
          </p:nvSpPr>
          <p:spPr>
            <a:xfrm>
              <a:off x="4399147" y="3776456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8" name="文本框 139"/>
            <p:cNvSpPr txBox="1"/>
            <p:nvPr/>
          </p:nvSpPr>
          <p:spPr>
            <a:xfrm>
              <a:off x="4150394" y="3247975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19" name="文本框 139"/>
            <p:cNvSpPr txBox="1"/>
            <p:nvPr/>
          </p:nvSpPr>
          <p:spPr>
            <a:xfrm>
              <a:off x="3285089" y="3231553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  <p:sp>
          <p:nvSpPr>
            <p:cNvPr id="20" name="文本框 139"/>
            <p:cNvSpPr txBox="1"/>
            <p:nvPr/>
          </p:nvSpPr>
          <p:spPr>
            <a:xfrm>
              <a:off x="3419313" y="3602830"/>
              <a:ext cx="399859" cy="228417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88" dirty="0" err="1">
                  <a:latin typeface="Sitka Small" panose="02000505000000020004" pitchFamily="2" charset="0"/>
                </a:rPr>
                <a:t>int</a:t>
              </a:r>
              <a:endParaRPr lang="zh-CN" altLang="en-US" sz="1088" dirty="0">
                <a:latin typeface="Sitka Small" panose="02000505000000020004" pitchFamily="2" charset="0"/>
              </a:endParaRPr>
            </a:p>
          </p:txBody>
        </p:sp>
      </p:grpSp>
      <p:sp>
        <p:nvSpPr>
          <p:cNvPr id="56" name="TextBox 28"/>
          <p:cNvSpPr txBox="1"/>
          <p:nvPr/>
        </p:nvSpPr>
        <p:spPr>
          <a:xfrm>
            <a:off x="1379509" y="553581"/>
            <a:ext cx="2571858" cy="1050800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lIns="0" tIns="0" rIns="0" rtlCol="0">
            <a:spAutoFit/>
          </a:bodyPr>
          <a:lstStyle/>
          <a:p>
            <a:pPr>
              <a:tabLst>
                <a:tab pos="552785" algn="l"/>
              </a:tabLst>
            </a:pPr>
            <a:r>
              <a:rPr lang="en-US" altLang="zh-CN" sz="1632" dirty="0">
                <a:latin typeface="Sitka Small" panose="02000505000000020004" pitchFamily="2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tabLst>
                <a:tab pos="552785" algn="l"/>
              </a:tabLst>
            </a:pPr>
            <a:r>
              <a:rPr lang="en-US" altLang="zh-CN" sz="1632" dirty="0">
                <a:latin typeface="Sitka Small" panose="02000505000000020004" pitchFamily="2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tabLst>
                <a:tab pos="552785" algn="l"/>
              </a:tabLst>
            </a:pPr>
            <a:r>
              <a:rPr lang="en-US" altLang="zh-CN" sz="1632" dirty="0">
                <a:latin typeface="Sitka Small" panose="02000505000000020004" pitchFamily="2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tabLst>
                <a:tab pos="552785" algn="l"/>
              </a:tabLst>
            </a:pPr>
            <a:r>
              <a:rPr lang="en-US" altLang="zh-CN" sz="1632" dirty="0">
                <a:latin typeface="Sitka Small" panose="02000505000000020004" pitchFamily="2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57" name="右箭头 56"/>
          <p:cNvSpPr/>
          <p:nvPr/>
        </p:nvSpPr>
        <p:spPr>
          <a:xfrm rot="5400000">
            <a:off x="1751986" y="1897550"/>
            <a:ext cx="953636" cy="25385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2"/>
          </a:p>
        </p:txBody>
      </p:sp>
      <p:sp>
        <p:nvSpPr>
          <p:cNvPr id="59" name="右箭头 58"/>
          <p:cNvSpPr/>
          <p:nvPr/>
        </p:nvSpPr>
        <p:spPr>
          <a:xfrm>
            <a:off x="3950436" y="3904934"/>
            <a:ext cx="760305" cy="206267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2"/>
          </a:p>
        </p:txBody>
      </p:sp>
      <p:grpSp>
        <p:nvGrpSpPr>
          <p:cNvPr id="55" name="组合 54"/>
          <p:cNvGrpSpPr/>
          <p:nvPr/>
        </p:nvGrpSpPr>
        <p:grpSpPr>
          <a:xfrm>
            <a:off x="681124" y="2559811"/>
            <a:ext cx="2938362" cy="2873065"/>
            <a:chOff x="131389" y="2695908"/>
            <a:chExt cx="3240360" cy="3168352"/>
          </a:xfrm>
        </p:grpSpPr>
        <p:sp>
          <p:nvSpPr>
            <p:cNvPr id="58" name="圆角矩形标注 57"/>
            <p:cNvSpPr/>
            <p:nvPr/>
          </p:nvSpPr>
          <p:spPr>
            <a:xfrm>
              <a:off x="131389" y="2695908"/>
              <a:ext cx="3240360" cy="3168352"/>
            </a:xfrm>
            <a:prstGeom prst="wedgeRoundRectCallout">
              <a:avLst>
                <a:gd name="adj1" fmla="val 40492"/>
                <a:gd name="adj2" fmla="val -15563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/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464735" y="2915529"/>
              <a:ext cx="2621024" cy="2579676"/>
              <a:chOff x="464735" y="2915529"/>
              <a:chExt cx="2621024" cy="2579676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TextBox 1"/>
              <p:cNvSpPr txBox="1"/>
              <p:nvPr/>
            </p:nvSpPr>
            <p:spPr>
              <a:xfrm>
                <a:off x="1199686" y="2915529"/>
                <a:ext cx="456081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While</a:t>
                </a:r>
              </a:p>
            </p:txBody>
          </p:sp>
          <p:sp>
            <p:nvSpPr>
              <p:cNvPr id="62" name="TextBox 1"/>
              <p:cNvSpPr txBox="1"/>
              <p:nvPr/>
            </p:nvSpPr>
            <p:spPr>
              <a:xfrm>
                <a:off x="726581" y="3530646"/>
                <a:ext cx="135979" cy="277750"/>
              </a:xfrm>
              <a:prstGeom prst="rect">
                <a:avLst/>
              </a:prstGeom>
              <a:grp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&lt;</a:t>
                </a:r>
              </a:p>
            </p:txBody>
          </p:sp>
          <p:sp>
            <p:nvSpPr>
              <p:cNvPr id="63" name="TextBox 1"/>
              <p:cNvSpPr txBox="1"/>
              <p:nvPr/>
            </p:nvSpPr>
            <p:spPr>
              <a:xfrm>
                <a:off x="1831944" y="3529105"/>
                <a:ext cx="723013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Sequence</a:t>
                </a:r>
              </a:p>
            </p:txBody>
          </p:sp>
          <p:sp>
            <p:nvSpPr>
              <p:cNvPr id="64" name="TextBox 1"/>
              <p:cNvSpPr txBox="1"/>
              <p:nvPr/>
            </p:nvSpPr>
            <p:spPr>
              <a:xfrm>
                <a:off x="1718918" y="4128761"/>
                <a:ext cx="109601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=</a:t>
                </a:r>
              </a:p>
            </p:txBody>
          </p:sp>
          <p:sp>
            <p:nvSpPr>
              <p:cNvPr id="65" name="TextBox 1"/>
              <p:cNvSpPr txBox="1"/>
              <p:nvPr/>
            </p:nvSpPr>
            <p:spPr>
              <a:xfrm>
                <a:off x="1517785" y="4685287"/>
                <a:ext cx="91923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66" name="TextBox 1"/>
              <p:cNvSpPr txBox="1"/>
              <p:nvPr/>
            </p:nvSpPr>
            <p:spPr>
              <a:xfrm>
                <a:off x="1913665" y="4685287"/>
                <a:ext cx="109601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67" name="TextBox 1"/>
              <p:cNvSpPr txBox="1"/>
              <p:nvPr/>
            </p:nvSpPr>
            <p:spPr>
              <a:xfrm>
                <a:off x="1752994" y="5217455"/>
                <a:ext cx="90156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a</a:t>
                </a:r>
              </a:p>
            </p:txBody>
          </p:sp>
          <p:sp>
            <p:nvSpPr>
              <p:cNvPr id="68" name="TextBox 1"/>
              <p:cNvSpPr txBox="1"/>
              <p:nvPr/>
            </p:nvSpPr>
            <p:spPr>
              <a:xfrm>
                <a:off x="2096363" y="5203795"/>
                <a:ext cx="95459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69" name="TextBox 1"/>
              <p:cNvSpPr txBox="1"/>
              <p:nvPr/>
            </p:nvSpPr>
            <p:spPr>
              <a:xfrm>
                <a:off x="2597608" y="4138290"/>
                <a:ext cx="109601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=</a:t>
                </a:r>
              </a:p>
            </p:txBody>
          </p:sp>
          <p:sp>
            <p:nvSpPr>
              <p:cNvPr id="70" name="TextBox 1"/>
              <p:cNvSpPr txBox="1"/>
              <p:nvPr/>
            </p:nvSpPr>
            <p:spPr>
              <a:xfrm>
                <a:off x="2425628" y="4685288"/>
                <a:ext cx="90156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71" name="TextBox 1"/>
              <p:cNvSpPr txBox="1"/>
              <p:nvPr/>
            </p:nvSpPr>
            <p:spPr>
              <a:xfrm>
                <a:off x="2809652" y="4685286"/>
                <a:ext cx="109601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+</a:t>
                </a:r>
              </a:p>
            </p:txBody>
          </p:sp>
          <p:sp>
            <p:nvSpPr>
              <p:cNvPr id="72" name="TextBox 1"/>
              <p:cNvSpPr txBox="1"/>
              <p:nvPr/>
            </p:nvSpPr>
            <p:spPr>
              <a:xfrm>
                <a:off x="2645880" y="5203795"/>
                <a:ext cx="90156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73" name="TextBox 1"/>
              <p:cNvSpPr txBox="1"/>
              <p:nvPr/>
            </p:nvSpPr>
            <p:spPr>
              <a:xfrm>
                <a:off x="2993836" y="5203795"/>
                <a:ext cx="91923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x</a:t>
                </a:r>
              </a:p>
            </p:txBody>
          </p:sp>
          <p:sp>
            <p:nvSpPr>
              <p:cNvPr id="74" name="TextBox 1"/>
              <p:cNvSpPr txBox="1"/>
              <p:nvPr/>
            </p:nvSpPr>
            <p:spPr>
              <a:xfrm>
                <a:off x="464735" y="4138290"/>
                <a:ext cx="89768" cy="277750"/>
              </a:xfrm>
              <a:prstGeom prst="rect">
                <a:avLst/>
              </a:prstGeom>
              <a:grpFill/>
            </p:spPr>
            <p:txBody>
              <a:bodyPr wrap="squar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y</a:t>
                </a:r>
              </a:p>
            </p:txBody>
          </p:sp>
          <p:sp>
            <p:nvSpPr>
              <p:cNvPr id="75" name="TextBox 1"/>
              <p:cNvSpPr txBox="1"/>
              <p:nvPr/>
            </p:nvSpPr>
            <p:spPr>
              <a:xfrm>
                <a:off x="1093317" y="4138290"/>
                <a:ext cx="81317" cy="277750"/>
              </a:xfrm>
              <a:prstGeom prst="rect">
                <a:avLst/>
              </a:prstGeom>
              <a:grp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1814"/>
                  </a:lnSpc>
                </a:pPr>
                <a:r>
                  <a:rPr lang="en-US" altLang="zh-CN" sz="1088" dirty="0">
                    <a:solidFill>
                      <a:srgbClr val="3C3C3C"/>
                    </a:solidFill>
                    <a:latin typeface="Sitka Small" panose="02000505000000020004" pitchFamily="2" charset="0"/>
                    <a:cs typeface="Times New Roman" pitchFamily="18" charset="0"/>
                  </a:rPr>
                  <a:t>z</a:t>
                </a:r>
              </a:p>
            </p:txBody>
          </p:sp>
          <p:cxnSp>
            <p:nvCxnSpPr>
              <p:cNvPr id="76" name="直接连接符 75"/>
              <p:cNvCxnSpPr>
                <a:stCxn id="61" idx="2"/>
                <a:endCxn id="62" idx="0"/>
              </p:cNvCxnSpPr>
              <p:nvPr/>
            </p:nvCxnSpPr>
            <p:spPr>
              <a:xfrm flipH="1">
                <a:off x="794570" y="3193279"/>
                <a:ext cx="633156" cy="337367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>
                <a:stCxn id="61" idx="2"/>
                <a:endCxn id="63" idx="0"/>
              </p:cNvCxnSpPr>
              <p:nvPr/>
            </p:nvCxnSpPr>
            <p:spPr>
              <a:xfrm>
                <a:off x="1427727" y="3193279"/>
                <a:ext cx="765725" cy="33582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>
                <a:stCxn id="62" idx="2"/>
                <a:endCxn id="74" idx="0"/>
              </p:cNvCxnSpPr>
              <p:nvPr/>
            </p:nvCxnSpPr>
            <p:spPr>
              <a:xfrm flipH="1">
                <a:off x="509619" y="3808396"/>
                <a:ext cx="284951" cy="329894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62" idx="2"/>
                <a:endCxn id="75" idx="0"/>
              </p:cNvCxnSpPr>
              <p:nvPr/>
            </p:nvCxnSpPr>
            <p:spPr>
              <a:xfrm>
                <a:off x="794570" y="3808396"/>
                <a:ext cx="339405" cy="329894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63" idx="2"/>
                <a:endCxn id="64" idx="0"/>
              </p:cNvCxnSpPr>
              <p:nvPr/>
            </p:nvCxnSpPr>
            <p:spPr>
              <a:xfrm flipH="1">
                <a:off x="1773719" y="3806855"/>
                <a:ext cx="419733" cy="32190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63" idx="2"/>
                <a:endCxn id="69" idx="0"/>
              </p:cNvCxnSpPr>
              <p:nvPr/>
            </p:nvCxnSpPr>
            <p:spPr>
              <a:xfrm>
                <a:off x="2193451" y="3806855"/>
                <a:ext cx="458957" cy="331435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64" idx="2"/>
                <a:endCxn id="65" idx="0"/>
              </p:cNvCxnSpPr>
              <p:nvPr/>
            </p:nvCxnSpPr>
            <p:spPr>
              <a:xfrm flipH="1">
                <a:off x="1563747" y="4406511"/>
                <a:ext cx="209972" cy="27877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64" idx="2"/>
                <a:endCxn id="66" idx="0"/>
              </p:cNvCxnSpPr>
              <p:nvPr/>
            </p:nvCxnSpPr>
            <p:spPr>
              <a:xfrm>
                <a:off x="1773719" y="4406511"/>
                <a:ext cx="194746" cy="27877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69" idx="2"/>
                <a:endCxn id="70" idx="0"/>
              </p:cNvCxnSpPr>
              <p:nvPr/>
            </p:nvCxnSpPr>
            <p:spPr>
              <a:xfrm flipH="1">
                <a:off x="2470706" y="4416040"/>
                <a:ext cx="181702" cy="269248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69" idx="2"/>
                <a:endCxn id="71" idx="0"/>
              </p:cNvCxnSpPr>
              <p:nvPr/>
            </p:nvCxnSpPr>
            <p:spPr>
              <a:xfrm>
                <a:off x="2652409" y="4416040"/>
                <a:ext cx="212043" cy="269246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>
                <a:stCxn id="66" idx="2"/>
                <a:endCxn id="67" idx="0"/>
              </p:cNvCxnSpPr>
              <p:nvPr/>
            </p:nvCxnSpPr>
            <p:spPr>
              <a:xfrm flipH="1">
                <a:off x="1798073" y="4963036"/>
                <a:ext cx="170392" cy="254419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>
                <a:stCxn id="66" idx="2"/>
                <a:endCxn id="68" idx="0"/>
              </p:cNvCxnSpPr>
              <p:nvPr/>
            </p:nvCxnSpPr>
            <p:spPr>
              <a:xfrm>
                <a:off x="1968465" y="4963036"/>
                <a:ext cx="175627" cy="240758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>
                <a:stCxn id="71" idx="2"/>
                <a:endCxn id="72" idx="0"/>
              </p:cNvCxnSpPr>
              <p:nvPr/>
            </p:nvCxnSpPr>
            <p:spPr>
              <a:xfrm flipH="1">
                <a:off x="2690958" y="4963036"/>
                <a:ext cx="173493" cy="240758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71" idx="2"/>
                <a:endCxn id="73" idx="0"/>
              </p:cNvCxnSpPr>
              <p:nvPr/>
            </p:nvCxnSpPr>
            <p:spPr>
              <a:xfrm>
                <a:off x="2864452" y="4963036"/>
                <a:ext cx="175345" cy="240758"/>
              </a:xfrm>
              <a:prstGeom prst="line">
                <a:avLst/>
              </a:prstGeom>
              <a:grp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2" name="矩形 121"/>
          <p:cNvSpPr/>
          <p:nvPr/>
        </p:nvSpPr>
        <p:spPr>
          <a:xfrm>
            <a:off x="3732145" y="2933865"/>
            <a:ext cx="1312866" cy="67435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ts val="2358"/>
              </a:lnSpc>
            </a:pPr>
            <a:r>
              <a:rPr lang="en-US" altLang="zh-CN" sz="1451" dirty="0">
                <a:latin typeface="Sitka Small" panose="02000505000000020004" pitchFamily="2" charset="0"/>
                <a:cs typeface="Times New Roman" pitchFamily="18" charset="0"/>
              </a:rPr>
              <a:t>Semantic analysis</a:t>
            </a:r>
          </a:p>
        </p:txBody>
      </p:sp>
      <p:sp>
        <p:nvSpPr>
          <p:cNvPr id="123" name="矩形 122"/>
          <p:cNvSpPr/>
          <p:nvPr/>
        </p:nvSpPr>
        <p:spPr>
          <a:xfrm>
            <a:off x="2507527" y="1666742"/>
            <a:ext cx="1727450" cy="5388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tabLst/>
            </a:pPr>
            <a:r>
              <a:rPr lang="en-US" altLang="zh-CN" sz="1451" dirty="0">
                <a:latin typeface="Sitka Small" panose="02000505000000020004" pitchFamily="2" charset="0"/>
                <a:cs typeface="Times New Roman" pitchFamily="18" charset="0"/>
              </a:rPr>
              <a:t>Lexical &amp; syntax  analysis</a:t>
            </a:r>
          </a:p>
        </p:txBody>
      </p:sp>
    </p:spTree>
    <p:extLst>
      <p:ext uri="{BB962C8B-B14F-4D97-AF65-F5344CB8AC3E}">
        <p14:creationId xmlns:p14="http://schemas.microsoft.com/office/powerpoint/2010/main" val="245242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0481"/>
            <a:ext cx="8336414" cy="10364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Where We Are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4"/>
            <a:ext cx="8336414" cy="523990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Program is lexically well-formed:</a:t>
            </a:r>
          </a:p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Program is syntactically well-formed:</a:t>
            </a:r>
          </a:p>
          <a:p>
            <a:pPr lvl="1"/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Have the correct structure/ syntactically valid.</a:t>
            </a:r>
          </a:p>
          <a:p>
            <a:r>
              <a:rPr lang="en-US" altLang="zh-CN" dirty="0">
                <a:solidFill>
                  <a:srgbClr val="1A1A1A"/>
                </a:solidFill>
                <a:latin typeface="Sitka Text" panose="02000505000000020004" pitchFamily="2" charset="0"/>
                <a:cs typeface="Times New Roman" pitchFamily="18" charset="0"/>
              </a:rPr>
              <a:t>Does this mean that the program is legal?</a:t>
            </a:r>
          </a:p>
          <a:p>
            <a:endParaRPr lang="en-US" altLang="zh-CN" dirty="0">
              <a:solidFill>
                <a:srgbClr val="1A1A1A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0481"/>
            <a:ext cx="8336414" cy="10364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A Short Program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3401" y="1476975"/>
            <a:ext cx="8017215" cy="4756765"/>
            <a:chOff x="1016000" y="1625600"/>
            <a:chExt cx="8841207" cy="5245655"/>
          </a:xfrm>
        </p:grpSpPr>
        <p:sp>
          <p:nvSpPr>
            <p:cNvPr id="6" name="TextBox 1"/>
            <p:cNvSpPr txBox="1"/>
            <p:nvPr/>
          </p:nvSpPr>
          <p:spPr>
            <a:xfrm>
              <a:off x="1016000" y="1625600"/>
              <a:ext cx="6950817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class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MyClass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implements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MyInterface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7" name="TextBox 1"/>
            <p:cNvSpPr txBox="1"/>
            <p:nvPr/>
          </p:nvSpPr>
          <p:spPr>
            <a:xfrm>
              <a:off x="1752600" y="1968500"/>
              <a:ext cx="3174890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string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myInteger;</a:t>
              </a:r>
            </a:p>
          </p:txBody>
        </p:sp>
        <p:sp>
          <p:nvSpPr>
            <p:cNvPr id="8" name="TextBox 1"/>
            <p:cNvSpPr txBox="1"/>
            <p:nvPr/>
          </p:nvSpPr>
          <p:spPr>
            <a:xfrm>
              <a:off x="1752600" y="2679700"/>
              <a:ext cx="4569296" cy="73637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  <a:tabLst>
                  <a:tab pos="667949" algn="l"/>
                </a:tabLst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void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{</a:t>
              </a:r>
            </a:p>
            <a:p>
              <a:pPr>
                <a:lnSpc>
                  <a:spcPts val="2448"/>
                </a:lnSpc>
                <a:tabLst>
                  <a:tab pos="667949" algn="l"/>
                </a:tabLst>
              </a:pPr>
              <a:r>
                <a:rPr lang="en-US" altLang="zh-CN" sz="1632" b="1" dirty="0"/>
                <a:t>	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int[]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x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=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new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string;</a:t>
              </a:r>
            </a:p>
          </p:txBody>
        </p:sp>
        <p:sp>
          <p:nvSpPr>
            <p:cNvPr id="9" name="TextBox 1"/>
            <p:cNvSpPr txBox="1"/>
            <p:nvPr/>
          </p:nvSpPr>
          <p:spPr>
            <a:xfrm>
              <a:off x="2489200" y="3708400"/>
              <a:ext cx="3825424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x[5]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=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myInteger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*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y;</a:t>
              </a:r>
            </a:p>
          </p:txBody>
        </p:sp>
        <p:sp>
          <p:nvSpPr>
            <p:cNvPr id="10" name="TextBox 1"/>
            <p:cNvSpPr txBox="1"/>
            <p:nvPr/>
          </p:nvSpPr>
          <p:spPr>
            <a:xfrm>
              <a:off x="1752600" y="4051300"/>
              <a:ext cx="183846" cy="3977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</p:txBody>
        </p:sp>
        <p:sp>
          <p:nvSpPr>
            <p:cNvPr id="11" name="TextBox 1"/>
            <p:cNvSpPr txBox="1"/>
            <p:nvPr/>
          </p:nvSpPr>
          <p:spPr>
            <a:xfrm>
              <a:off x="1752600" y="4394200"/>
              <a:ext cx="3698146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void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12" name="TextBox 1"/>
            <p:cNvSpPr txBox="1"/>
            <p:nvPr/>
          </p:nvSpPr>
          <p:spPr>
            <a:xfrm>
              <a:off x="1752600" y="5092700"/>
              <a:ext cx="183846" cy="3977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</p:txBody>
        </p:sp>
        <p:sp>
          <p:nvSpPr>
            <p:cNvPr id="13" name="TextBox 1"/>
            <p:cNvSpPr txBox="1"/>
            <p:nvPr/>
          </p:nvSpPr>
          <p:spPr>
            <a:xfrm>
              <a:off x="1752600" y="5435600"/>
              <a:ext cx="4037555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int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fibonacci(int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n)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14" name="TextBox 1"/>
            <p:cNvSpPr txBox="1"/>
            <p:nvPr/>
          </p:nvSpPr>
          <p:spPr>
            <a:xfrm>
              <a:off x="2489200" y="5778500"/>
              <a:ext cx="7368007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return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+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fibonacci(n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–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1);</a:t>
              </a:r>
            </a:p>
          </p:txBody>
        </p:sp>
        <p:sp>
          <p:nvSpPr>
            <p:cNvPr id="15" name="TextBox 1"/>
            <p:cNvSpPr txBox="1"/>
            <p:nvPr/>
          </p:nvSpPr>
          <p:spPr>
            <a:xfrm>
              <a:off x="1016000" y="6134100"/>
              <a:ext cx="927718" cy="73715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  <a:tabLst>
                  <a:tab pos="667949" algn="l"/>
                </a:tabLst>
              </a:pPr>
              <a:r>
                <a:rPr lang="en-US" altLang="zh-CN" sz="1632" b="1" dirty="0"/>
                <a:t>	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  <a:p>
              <a:pPr>
                <a:lnSpc>
                  <a:spcPts val="2448"/>
                </a:lnSpc>
                <a:tabLst>
                  <a:tab pos="667949" algn="l"/>
                </a:tabLst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26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879"/>
            <a:ext cx="9140545" cy="685454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</p:spPr>
        <p:txBody>
          <a:bodyPr vert="horz" lIns="82918" tIns="41459" rIns="82918" bIns="41459" rtlCol="0" anchor="ctr">
            <a:normAutofit/>
          </a:bodyPr>
          <a:lstStyle/>
          <a:p>
            <a:pPr algn="ctr">
              <a:spcBef>
                <a:spcPct val="0"/>
              </a:spcBef>
            </a:pPr>
            <a:endParaRPr lang="zh-CN" altLang="en-US" sz="3990">
              <a:latin typeface="Cambria Math" pitchFamily="18" charset="0"/>
              <a:ea typeface="Cambria Math" pitchFamily="18" charset="0"/>
              <a:cs typeface="Times New Roman" pitchFamily="18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87910" y="1148758"/>
            <a:ext cx="8650616" cy="5487552"/>
            <a:chOff x="317500" y="1263650"/>
            <a:chExt cx="9539707" cy="6051550"/>
          </a:xfrm>
        </p:grpSpPr>
        <p:sp>
          <p:nvSpPr>
            <p:cNvPr id="3" name="Freeform 3"/>
            <p:cNvSpPr/>
            <p:nvPr/>
          </p:nvSpPr>
          <p:spPr>
            <a:xfrm>
              <a:off x="5828029" y="3634740"/>
              <a:ext cx="594360" cy="457200"/>
            </a:xfrm>
            <a:custGeom>
              <a:avLst/>
              <a:gdLst>
                <a:gd name="connsiteX0" fmla="*/ 297179 w 594360"/>
                <a:gd name="connsiteY0" fmla="*/ 457200 h 457200"/>
                <a:gd name="connsiteX1" fmla="*/ 0 w 594360"/>
                <a:gd name="connsiteY1" fmla="*/ 457200 h 457200"/>
                <a:gd name="connsiteX2" fmla="*/ 0 w 594360"/>
                <a:gd name="connsiteY2" fmla="*/ 0 h 457200"/>
                <a:gd name="connsiteX3" fmla="*/ 594360 w 594360"/>
                <a:gd name="connsiteY3" fmla="*/ 0 h 457200"/>
                <a:gd name="connsiteX4" fmla="*/ 594360 w 594360"/>
                <a:gd name="connsiteY4" fmla="*/ 457200 h 457200"/>
                <a:gd name="connsiteX5" fmla="*/ 297179 w 594360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594360" h="457200">
                  <a:moveTo>
                    <a:pt x="29717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594360" y="0"/>
                  </a:lnTo>
                  <a:lnTo>
                    <a:pt x="594360" y="457200"/>
                  </a:lnTo>
                  <a:lnTo>
                    <a:pt x="297179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5" name="Freeform 3"/>
            <p:cNvSpPr/>
            <p:nvPr/>
          </p:nvSpPr>
          <p:spPr>
            <a:xfrm>
              <a:off x="4136390" y="2948939"/>
              <a:ext cx="2194559" cy="457200"/>
            </a:xfrm>
            <a:custGeom>
              <a:avLst/>
              <a:gdLst>
                <a:gd name="connsiteX0" fmla="*/ 1097279 w 2194559"/>
                <a:gd name="connsiteY0" fmla="*/ 457200 h 457200"/>
                <a:gd name="connsiteX1" fmla="*/ 0 w 2194559"/>
                <a:gd name="connsiteY1" fmla="*/ 457200 h 457200"/>
                <a:gd name="connsiteX2" fmla="*/ 0 w 2194559"/>
                <a:gd name="connsiteY2" fmla="*/ 0 h 457200"/>
                <a:gd name="connsiteX3" fmla="*/ 2194559 w 2194559"/>
                <a:gd name="connsiteY3" fmla="*/ 0 h 457200"/>
                <a:gd name="connsiteX4" fmla="*/ 2194559 w 2194559"/>
                <a:gd name="connsiteY4" fmla="*/ 457200 h 457200"/>
                <a:gd name="connsiteX5" fmla="*/ 1097279 w 2194559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194559" h="457200">
                  <a:moveTo>
                    <a:pt x="109727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457200"/>
                  </a:lnTo>
                  <a:lnTo>
                    <a:pt x="1097279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6" name="Freeform 3"/>
            <p:cNvSpPr/>
            <p:nvPr/>
          </p:nvSpPr>
          <p:spPr>
            <a:xfrm>
              <a:off x="3679190" y="3634740"/>
              <a:ext cx="1828800" cy="457200"/>
            </a:xfrm>
            <a:custGeom>
              <a:avLst/>
              <a:gdLst>
                <a:gd name="connsiteX0" fmla="*/ 914400 w 1828800"/>
                <a:gd name="connsiteY0" fmla="*/ 457200 h 457200"/>
                <a:gd name="connsiteX1" fmla="*/ 0 w 1828800"/>
                <a:gd name="connsiteY1" fmla="*/ 457200 h 457200"/>
                <a:gd name="connsiteX2" fmla="*/ 0 w 1828800"/>
                <a:gd name="connsiteY2" fmla="*/ 0 h 457200"/>
                <a:gd name="connsiteX3" fmla="*/ 1828800 w 1828800"/>
                <a:gd name="connsiteY3" fmla="*/ 0 h 457200"/>
                <a:gd name="connsiteX4" fmla="*/ 1828800 w 1828800"/>
                <a:gd name="connsiteY4" fmla="*/ 457200 h 457200"/>
                <a:gd name="connsiteX5" fmla="*/ 914400 w 1828800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828800" h="457200">
                  <a:moveTo>
                    <a:pt x="9144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457200"/>
                  </a:lnTo>
                  <a:lnTo>
                    <a:pt x="914400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7" name="Freeform 3"/>
            <p:cNvSpPr/>
            <p:nvPr/>
          </p:nvSpPr>
          <p:spPr>
            <a:xfrm>
              <a:off x="1621789" y="4320540"/>
              <a:ext cx="3474719" cy="457200"/>
            </a:xfrm>
            <a:custGeom>
              <a:avLst/>
              <a:gdLst>
                <a:gd name="connsiteX0" fmla="*/ 1737360 w 3474719"/>
                <a:gd name="connsiteY0" fmla="*/ 457200 h 457200"/>
                <a:gd name="connsiteX1" fmla="*/ 0 w 3474719"/>
                <a:gd name="connsiteY1" fmla="*/ 457200 h 457200"/>
                <a:gd name="connsiteX2" fmla="*/ 0 w 3474719"/>
                <a:gd name="connsiteY2" fmla="*/ 0 h 457200"/>
                <a:gd name="connsiteX3" fmla="*/ 3474719 w 3474719"/>
                <a:gd name="connsiteY3" fmla="*/ 0 h 457200"/>
                <a:gd name="connsiteX4" fmla="*/ 3474719 w 3474719"/>
                <a:gd name="connsiteY4" fmla="*/ 457200 h 457200"/>
                <a:gd name="connsiteX5" fmla="*/ 1737360 w 3474719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3474719" h="457200">
                  <a:moveTo>
                    <a:pt x="173736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3474719" y="0"/>
                  </a:lnTo>
                  <a:lnTo>
                    <a:pt x="3474719" y="457200"/>
                  </a:lnTo>
                  <a:lnTo>
                    <a:pt x="1737360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8" name="Freeform 3"/>
            <p:cNvSpPr/>
            <p:nvPr/>
          </p:nvSpPr>
          <p:spPr>
            <a:xfrm>
              <a:off x="3679190" y="5692140"/>
              <a:ext cx="2971800" cy="457200"/>
            </a:xfrm>
            <a:custGeom>
              <a:avLst/>
              <a:gdLst>
                <a:gd name="connsiteX0" fmla="*/ 1485900 w 2971800"/>
                <a:gd name="connsiteY0" fmla="*/ 457200 h 457200"/>
                <a:gd name="connsiteX1" fmla="*/ 0 w 2971800"/>
                <a:gd name="connsiteY1" fmla="*/ 457200 h 457200"/>
                <a:gd name="connsiteX2" fmla="*/ 0 w 2971800"/>
                <a:gd name="connsiteY2" fmla="*/ 0 h 457200"/>
                <a:gd name="connsiteX3" fmla="*/ 2971800 w 2971800"/>
                <a:gd name="connsiteY3" fmla="*/ 0 h 457200"/>
                <a:gd name="connsiteX4" fmla="*/ 2971800 w 2971800"/>
                <a:gd name="connsiteY4" fmla="*/ 457200 h 457200"/>
                <a:gd name="connsiteX5" fmla="*/ 1485900 w 2971800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971800" h="457200">
                  <a:moveTo>
                    <a:pt x="14859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971800" y="0"/>
                  </a:lnTo>
                  <a:lnTo>
                    <a:pt x="2971800" y="457200"/>
                  </a:lnTo>
                  <a:lnTo>
                    <a:pt x="1485900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9" name="Freeform 3"/>
            <p:cNvSpPr/>
            <p:nvPr/>
          </p:nvSpPr>
          <p:spPr>
            <a:xfrm>
              <a:off x="5507990" y="1577339"/>
              <a:ext cx="2194559" cy="457200"/>
            </a:xfrm>
            <a:custGeom>
              <a:avLst/>
              <a:gdLst>
                <a:gd name="connsiteX0" fmla="*/ 1097279 w 2194559"/>
                <a:gd name="connsiteY0" fmla="*/ 457200 h 457200"/>
                <a:gd name="connsiteX1" fmla="*/ 0 w 2194559"/>
                <a:gd name="connsiteY1" fmla="*/ 457200 h 457200"/>
                <a:gd name="connsiteX2" fmla="*/ 0 w 2194559"/>
                <a:gd name="connsiteY2" fmla="*/ 0 h 457200"/>
                <a:gd name="connsiteX3" fmla="*/ 2194559 w 2194559"/>
                <a:gd name="connsiteY3" fmla="*/ 0 h 457200"/>
                <a:gd name="connsiteX4" fmla="*/ 2194559 w 2194559"/>
                <a:gd name="connsiteY4" fmla="*/ 457200 h 457200"/>
                <a:gd name="connsiteX5" fmla="*/ 1097279 w 2194559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194559" h="457200">
                  <a:moveTo>
                    <a:pt x="1097279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2194559" y="0"/>
                  </a:lnTo>
                  <a:lnTo>
                    <a:pt x="2194559" y="457200"/>
                  </a:lnTo>
                  <a:lnTo>
                    <a:pt x="1097279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0" name="Freeform 3"/>
            <p:cNvSpPr/>
            <p:nvPr/>
          </p:nvSpPr>
          <p:spPr>
            <a:xfrm>
              <a:off x="6689090" y="1288574"/>
              <a:ext cx="2025650" cy="862805"/>
            </a:xfrm>
            <a:custGeom>
              <a:avLst/>
              <a:gdLst>
                <a:gd name="connsiteX0" fmla="*/ 2019300 w 2025650"/>
                <a:gd name="connsiteY0" fmla="*/ 856455 h 862805"/>
                <a:gd name="connsiteX1" fmla="*/ 6350 w 2025650"/>
                <a:gd name="connsiteY1" fmla="*/ 189705 h 862805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025650" h="862805">
                  <a:moveTo>
                    <a:pt x="2019300" y="856455"/>
                  </a:moveTo>
                  <a:cubicBezTo>
                    <a:pt x="2019300" y="-264954"/>
                    <a:pt x="410209" y="-30004"/>
                    <a:pt x="6350" y="189705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1" name="Freeform 3"/>
            <p:cNvSpPr/>
            <p:nvPr/>
          </p:nvSpPr>
          <p:spPr>
            <a:xfrm>
              <a:off x="6605269" y="1422400"/>
              <a:ext cx="149860" cy="154940"/>
            </a:xfrm>
            <a:custGeom>
              <a:avLst/>
              <a:gdLst>
                <a:gd name="connsiteX0" fmla="*/ 0 w 149860"/>
                <a:gd name="connsiteY0" fmla="*/ 154939 h 154940"/>
                <a:gd name="connsiteX1" fmla="*/ 149860 w 149860"/>
                <a:gd name="connsiteY1" fmla="*/ 73660 h 154940"/>
                <a:gd name="connsiteX2" fmla="*/ 71120 w 149860"/>
                <a:gd name="connsiteY2" fmla="*/ 0 h 154940"/>
                <a:gd name="connsiteX3" fmla="*/ 0 w 149860"/>
                <a:gd name="connsiteY3" fmla="*/ 154939 h 15494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49860" h="154940">
                  <a:moveTo>
                    <a:pt x="0" y="154939"/>
                  </a:moveTo>
                  <a:lnTo>
                    <a:pt x="149860" y="73660"/>
                  </a:lnTo>
                  <a:lnTo>
                    <a:pt x="71120" y="0"/>
                  </a:lnTo>
                  <a:lnTo>
                    <a:pt x="0" y="15493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2" name="Freeform 3"/>
            <p:cNvSpPr/>
            <p:nvPr/>
          </p:nvSpPr>
          <p:spPr>
            <a:xfrm>
              <a:off x="6483350" y="2983020"/>
              <a:ext cx="2002790" cy="222459"/>
            </a:xfrm>
            <a:custGeom>
              <a:avLst/>
              <a:gdLst>
                <a:gd name="connsiteX0" fmla="*/ 1996440 w 2002790"/>
                <a:gd name="connsiteY0" fmla="*/ 216109 h 222459"/>
                <a:gd name="connsiteX1" fmla="*/ 824230 w 2002790"/>
                <a:gd name="connsiteY1" fmla="*/ 53549 h 222459"/>
                <a:gd name="connsiteX2" fmla="*/ 6350 w 2002790"/>
                <a:gd name="connsiteY2" fmla="*/ 193249 h 22245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</a:cxnLst>
              <a:rect l="l" t="t" r="r" b="b"/>
              <a:pathLst>
                <a:path w="2002790" h="222459">
                  <a:moveTo>
                    <a:pt x="1996440" y="216109"/>
                  </a:moveTo>
                  <a:cubicBezTo>
                    <a:pt x="1996440" y="-53130"/>
                    <a:pt x="1173480" y="-8680"/>
                    <a:pt x="824230" y="53549"/>
                  </a:cubicBezTo>
                  <a:cubicBezTo>
                    <a:pt x="476250" y="115779"/>
                    <a:pt x="585469" y="183089"/>
                    <a:pt x="6350" y="193249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3" name="Freeform 3"/>
            <p:cNvSpPr/>
            <p:nvPr/>
          </p:nvSpPr>
          <p:spPr>
            <a:xfrm>
              <a:off x="6330950" y="3121660"/>
              <a:ext cx="162560" cy="109220"/>
            </a:xfrm>
            <a:custGeom>
              <a:avLst/>
              <a:gdLst>
                <a:gd name="connsiteX0" fmla="*/ 0 w 162560"/>
                <a:gd name="connsiteY0" fmla="*/ 55879 h 109220"/>
                <a:gd name="connsiteX1" fmla="*/ 162559 w 162560"/>
                <a:gd name="connsiteY1" fmla="*/ 109219 h 109220"/>
                <a:gd name="connsiteX2" fmla="*/ 161290 w 162560"/>
                <a:gd name="connsiteY2" fmla="*/ 0 h 109220"/>
                <a:gd name="connsiteX3" fmla="*/ 0 w 162560"/>
                <a:gd name="connsiteY3" fmla="*/ 55879 h 10922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62560" h="109220">
                  <a:moveTo>
                    <a:pt x="0" y="55879"/>
                  </a:moveTo>
                  <a:lnTo>
                    <a:pt x="162559" y="109219"/>
                  </a:lnTo>
                  <a:lnTo>
                    <a:pt x="161290" y="0"/>
                  </a:lnTo>
                  <a:lnTo>
                    <a:pt x="0" y="5587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4" name="Freeform 3"/>
            <p:cNvSpPr/>
            <p:nvPr/>
          </p:nvSpPr>
          <p:spPr>
            <a:xfrm>
              <a:off x="6573519" y="3858259"/>
              <a:ext cx="1912620" cy="490219"/>
            </a:xfrm>
            <a:custGeom>
              <a:avLst/>
              <a:gdLst>
                <a:gd name="connsiteX0" fmla="*/ 1906270 w 1912620"/>
                <a:gd name="connsiteY0" fmla="*/ 483870 h 490219"/>
                <a:gd name="connsiteX1" fmla="*/ 6350 w 1912620"/>
                <a:gd name="connsiteY1" fmla="*/ 6350 h 49021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912620" h="490219">
                  <a:moveTo>
                    <a:pt x="1906270" y="483870"/>
                  </a:moveTo>
                  <a:cubicBezTo>
                    <a:pt x="1906270" y="165100"/>
                    <a:pt x="1272540" y="17780"/>
                    <a:pt x="6350" y="635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5" name="Freeform 3"/>
            <p:cNvSpPr/>
            <p:nvPr/>
          </p:nvSpPr>
          <p:spPr>
            <a:xfrm>
              <a:off x="6422390" y="3810000"/>
              <a:ext cx="162559" cy="107950"/>
            </a:xfrm>
            <a:custGeom>
              <a:avLst/>
              <a:gdLst>
                <a:gd name="connsiteX0" fmla="*/ 0 w 162559"/>
                <a:gd name="connsiteY0" fmla="*/ 53340 h 107950"/>
                <a:gd name="connsiteX1" fmla="*/ 161290 w 162559"/>
                <a:gd name="connsiteY1" fmla="*/ 107950 h 107950"/>
                <a:gd name="connsiteX2" fmla="*/ 162559 w 162559"/>
                <a:gd name="connsiteY2" fmla="*/ 0 h 107950"/>
                <a:gd name="connsiteX3" fmla="*/ 0 w 162559"/>
                <a:gd name="connsiteY3" fmla="*/ 53340 h 1079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62559" h="107950">
                  <a:moveTo>
                    <a:pt x="0" y="53340"/>
                  </a:moveTo>
                  <a:lnTo>
                    <a:pt x="161290" y="107950"/>
                  </a:lnTo>
                  <a:lnTo>
                    <a:pt x="162559" y="0"/>
                  </a:lnTo>
                  <a:lnTo>
                    <a:pt x="0" y="5334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6" name="Freeform 3"/>
            <p:cNvSpPr/>
            <p:nvPr/>
          </p:nvSpPr>
          <p:spPr>
            <a:xfrm>
              <a:off x="2508250" y="3378200"/>
              <a:ext cx="1023619" cy="472440"/>
            </a:xfrm>
            <a:custGeom>
              <a:avLst/>
              <a:gdLst>
                <a:gd name="connsiteX0" fmla="*/ 6350 w 1023619"/>
                <a:gd name="connsiteY0" fmla="*/ 6350 h 472440"/>
                <a:gd name="connsiteX1" fmla="*/ 1017270 w 1023619"/>
                <a:gd name="connsiteY1" fmla="*/ 466090 h 47244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023619" h="472440">
                  <a:moveTo>
                    <a:pt x="6350" y="6350"/>
                  </a:moveTo>
                  <a:cubicBezTo>
                    <a:pt x="1206500" y="6350"/>
                    <a:pt x="739139" y="377190"/>
                    <a:pt x="1017270" y="46609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7" name="Freeform 3"/>
            <p:cNvSpPr/>
            <p:nvPr/>
          </p:nvSpPr>
          <p:spPr>
            <a:xfrm>
              <a:off x="3511550" y="3788409"/>
              <a:ext cx="167640" cy="106680"/>
            </a:xfrm>
            <a:custGeom>
              <a:avLst/>
              <a:gdLst>
                <a:gd name="connsiteX0" fmla="*/ 167640 w 167640"/>
                <a:gd name="connsiteY0" fmla="*/ 74930 h 106680"/>
                <a:gd name="connsiteX1" fmla="*/ 13970 w 167640"/>
                <a:gd name="connsiteY1" fmla="*/ 0 h 106680"/>
                <a:gd name="connsiteX2" fmla="*/ 0 w 167640"/>
                <a:gd name="connsiteY2" fmla="*/ 106680 h 106680"/>
                <a:gd name="connsiteX3" fmla="*/ 167640 w 167640"/>
                <a:gd name="connsiteY3" fmla="*/ 74930 h 10668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67640" h="106680">
                  <a:moveTo>
                    <a:pt x="167640" y="74930"/>
                  </a:moveTo>
                  <a:lnTo>
                    <a:pt x="13970" y="0"/>
                  </a:lnTo>
                  <a:lnTo>
                    <a:pt x="0" y="106680"/>
                  </a:lnTo>
                  <a:lnTo>
                    <a:pt x="167640" y="7493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8" name="Freeform 3"/>
            <p:cNvSpPr/>
            <p:nvPr/>
          </p:nvSpPr>
          <p:spPr>
            <a:xfrm>
              <a:off x="3413759" y="4906009"/>
              <a:ext cx="2078989" cy="312420"/>
            </a:xfrm>
            <a:custGeom>
              <a:avLst/>
              <a:gdLst>
                <a:gd name="connsiteX0" fmla="*/ 2072640 w 2078989"/>
                <a:gd name="connsiteY0" fmla="*/ 306070 h 312420"/>
                <a:gd name="connsiteX1" fmla="*/ 6350 w 2078989"/>
                <a:gd name="connsiteY1" fmla="*/ 6350 h 31242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2078989" h="312420">
                  <a:moveTo>
                    <a:pt x="2072640" y="306070"/>
                  </a:moveTo>
                  <a:cubicBezTo>
                    <a:pt x="654050" y="306070"/>
                    <a:pt x="204470" y="205740"/>
                    <a:pt x="6350" y="635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19" name="Freeform 3"/>
            <p:cNvSpPr/>
            <p:nvPr/>
          </p:nvSpPr>
          <p:spPr>
            <a:xfrm>
              <a:off x="3359150" y="4777740"/>
              <a:ext cx="118110" cy="170179"/>
            </a:xfrm>
            <a:custGeom>
              <a:avLst/>
              <a:gdLst>
                <a:gd name="connsiteX0" fmla="*/ 0 w 118110"/>
                <a:gd name="connsiteY0" fmla="*/ 0 h 170179"/>
                <a:gd name="connsiteX1" fmla="*/ 20320 w 118110"/>
                <a:gd name="connsiteY1" fmla="*/ 170179 h 170179"/>
                <a:gd name="connsiteX2" fmla="*/ 118109 w 118110"/>
                <a:gd name="connsiteY2" fmla="*/ 123189 h 170179"/>
                <a:gd name="connsiteX3" fmla="*/ 0 w 118110"/>
                <a:gd name="connsiteY3" fmla="*/ 0 h 17017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18110" h="170179">
                  <a:moveTo>
                    <a:pt x="0" y="0"/>
                  </a:moveTo>
                  <a:lnTo>
                    <a:pt x="20320" y="170179"/>
                  </a:lnTo>
                  <a:lnTo>
                    <a:pt x="118109" y="123189"/>
                  </a:lnTo>
                  <a:lnTo>
                    <a:pt x="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0" name="Freeform 3"/>
            <p:cNvSpPr/>
            <p:nvPr/>
          </p:nvSpPr>
          <p:spPr>
            <a:xfrm>
              <a:off x="5203190" y="6286500"/>
              <a:ext cx="1661160" cy="349250"/>
            </a:xfrm>
            <a:custGeom>
              <a:avLst/>
              <a:gdLst>
                <a:gd name="connsiteX0" fmla="*/ 1654809 w 1661160"/>
                <a:gd name="connsiteY0" fmla="*/ 342900 h 349250"/>
                <a:gd name="connsiteX1" fmla="*/ 6350 w 1661160"/>
                <a:gd name="connsiteY1" fmla="*/ 6350 h 3492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661160" h="349250">
                  <a:moveTo>
                    <a:pt x="1654809" y="342900"/>
                  </a:moveTo>
                  <a:cubicBezTo>
                    <a:pt x="525779" y="342900"/>
                    <a:pt x="160019" y="231140"/>
                    <a:pt x="6350" y="635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1" name="Freeform 3"/>
            <p:cNvSpPr/>
            <p:nvPr/>
          </p:nvSpPr>
          <p:spPr>
            <a:xfrm>
              <a:off x="5163820" y="6149340"/>
              <a:ext cx="102870" cy="171450"/>
            </a:xfrm>
            <a:custGeom>
              <a:avLst/>
              <a:gdLst>
                <a:gd name="connsiteX0" fmla="*/ 1270 w 102870"/>
                <a:gd name="connsiteY0" fmla="*/ 0 h 171450"/>
                <a:gd name="connsiteX1" fmla="*/ 0 w 102870"/>
                <a:gd name="connsiteY1" fmla="*/ 171450 h 171450"/>
                <a:gd name="connsiteX2" fmla="*/ 102870 w 102870"/>
                <a:gd name="connsiteY2" fmla="*/ 137159 h 171450"/>
                <a:gd name="connsiteX3" fmla="*/ 1270 w 102870"/>
                <a:gd name="connsiteY3" fmla="*/ 0 h 1714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02870" h="171450">
                  <a:moveTo>
                    <a:pt x="1270" y="0"/>
                  </a:moveTo>
                  <a:lnTo>
                    <a:pt x="0" y="171450"/>
                  </a:lnTo>
                  <a:lnTo>
                    <a:pt x="102870" y="137159"/>
                  </a:lnTo>
                  <a:lnTo>
                    <a:pt x="1270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2" name="Freeform 3"/>
            <p:cNvSpPr/>
            <p:nvPr/>
          </p:nvSpPr>
          <p:spPr>
            <a:xfrm>
              <a:off x="1143000" y="6858000"/>
              <a:ext cx="4114800" cy="457200"/>
            </a:xfrm>
            <a:custGeom>
              <a:avLst/>
              <a:gdLst>
                <a:gd name="connsiteX0" fmla="*/ 2057400 w 4114800"/>
                <a:gd name="connsiteY0" fmla="*/ 457200 h 457200"/>
                <a:gd name="connsiteX1" fmla="*/ 0 w 4114800"/>
                <a:gd name="connsiteY1" fmla="*/ 457200 h 457200"/>
                <a:gd name="connsiteX2" fmla="*/ 0 w 4114800"/>
                <a:gd name="connsiteY2" fmla="*/ 0 h 457200"/>
                <a:gd name="connsiteX3" fmla="*/ 4114800 w 4114800"/>
                <a:gd name="connsiteY3" fmla="*/ 0 h 457200"/>
                <a:gd name="connsiteX4" fmla="*/ 4114800 w 4114800"/>
                <a:gd name="connsiteY4" fmla="*/ 457200 h 457200"/>
                <a:gd name="connsiteX5" fmla="*/ 2057400 w 4114800"/>
                <a:gd name="connsiteY5" fmla="*/ 457200 h 4572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4114800" h="457200">
                  <a:moveTo>
                    <a:pt x="20574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4114800" y="0"/>
                  </a:lnTo>
                  <a:lnTo>
                    <a:pt x="4114800" y="457200"/>
                  </a:lnTo>
                  <a:lnTo>
                    <a:pt x="2057400" y="457200"/>
                  </a:lnTo>
                </a:path>
              </a:pathLst>
            </a:custGeom>
            <a:solidFill>
              <a:srgbClr val="E6E6E6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3" name="Freeform 3"/>
            <p:cNvSpPr/>
            <p:nvPr/>
          </p:nvSpPr>
          <p:spPr>
            <a:xfrm>
              <a:off x="5414009" y="7080250"/>
              <a:ext cx="993139" cy="12700"/>
            </a:xfrm>
            <a:custGeom>
              <a:avLst/>
              <a:gdLst>
                <a:gd name="connsiteX0" fmla="*/ 986790 w 993139"/>
                <a:gd name="connsiteY0" fmla="*/ 6350 h 12700"/>
                <a:gd name="connsiteX1" fmla="*/ 6350 w 993139"/>
                <a:gd name="connsiteY1" fmla="*/ 6350 h 127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993139" h="12700">
                  <a:moveTo>
                    <a:pt x="986790" y="6350"/>
                  </a:moveTo>
                  <a:cubicBezTo>
                    <a:pt x="129540" y="6350"/>
                    <a:pt x="627380" y="6350"/>
                    <a:pt x="6350" y="6350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4" name="Freeform 3"/>
            <p:cNvSpPr/>
            <p:nvPr/>
          </p:nvSpPr>
          <p:spPr>
            <a:xfrm>
              <a:off x="5257800" y="7031990"/>
              <a:ext cx="162559" cy="109219"/>
            </a:xfrm>
            <a:custGeom>
              <a:avLst/>
              <a:gdLst>
                <a:gd name="connsiteX0" fmla="*/ 0 w 162559"/>
                <a:gd name="connsiteY0" fmla="*/ 54609 h 109219"/>
                <a:gd name="connsiteX1" fmla="*/ 162559 w 162559"/>
                <a:gd name="connsiteY1" fmla="*/ 109219 h 109219"/>
                <a:gd name="connsiteX2" fmla="*/ 162559 w 162559"/>
                <a:gd name="connsiteY2" fmla="*/ 0 h 109219"/>
                <a:gd name="connsiteX3" fmla="*/ 0 w 162559"/>
                <a:gd name="connsiteY3" fmla="*/ 54609 h 10921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</a:cxnLst>
              <a:rect l="l" t="t" r="r" b="b"/>
              <a:pathLst>
                <a:path w="162559" h="109219">
                  <a:moveTo>
                    <a:pt x="0" y="54609"/>
                  </a:moveTo>
                  <a:lnTo>
                    <a:pt x="162559" y="109219"/>
                  </a:lnTo>
                  <a:lnTo>
                    <a:pt x="162559" y="0"/>
                  </a:lnTo>
                  <a:lnTo>
                    <a:pt x="0" y="54609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2" b="1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057900" y="5207000"/>
              <a:ext cx="910395" cy="38077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</a:pPr>
              <a:r>
                <a:rPr lang="en-US" altLang="zh-CN" sz="1632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functions</a:t>
              </a:r>
            </a:p>
          </p:txBody>
        </p:sp>
        <p:sp>
          <p:nvSpPr>
            <p:cNvPr id="25" name="TextBox 1"/>
            <p:cNvSpPr txBox="1"/>
            <p:nvPr/>
          </p:nvSpPr>
          <p:spPr>
            <a:xfrm>
              <a:off x="1016001" y="1263650"/>
              <a:ext cx="6950817" cy="73637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3174"/>
                </a:lnSpc>
                <a:tabLst>
                  <a:tab pos="644916" algn="l"/>
                </a:tabLst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class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MyClass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implements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MyInterface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3C3C3C"/>
                  </a:solidFill>
                  <a:latin typeface="Courier New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26" name="TextBox 1"/>
            <p:cNvSpPr txBox="1"/>
            <p:nvPr/>
          </p:nvSpPr>
          <p:spPr>
            <a:xfrm>
              <a:off x="1752600" y="1993899"/>
              <a:ext cx="3698145" cy="106517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string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myInteger;</a:t>
              </a:r>
            </a:p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3083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void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27" name="TextBox 1"/>
            <p:cNvSpPr txBox="1"/>
            <p:nvPr/>
          </p:nvSpPr>
          <p:spPr>
            <a:xfrm>
              <a:off x="2489200" y="3035300"/>
              <a:ext cx="3825424" cy="106517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int[]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x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=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new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string</a:t>
              </a:r>
              <a:r>
                <a:rPr lang="en-US" altLang="zh-CN" sz="2176" b="1" dirty="0">
                  <a:solidFill>
                    <a:srgbClr val="3C3C3C"/>
                  </a:solidFill>
                  <a:latin typeface="Courier New" pitchFamily="18" charset="0"/>
                  <a:cs typeface="Courier New" pitchFamily="18" charset="0"/>
                </a:rPr>
                <a:t>;</a:t>
              </a:r>
            </a:p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907"/>
                </a:lnSpc>
              </a:pPr>
              <a:endParaRPr lang="en-US" altLang="zh-CN" sz="1632" b="1" dirty="0"/>
            </a:p>
            <a:p>
              <a:pPr>
                <a:lnSpc>
                  <a:spcPts val="3083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x[5]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=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myInteger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*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y</a:t>
              </a:r>
              <a:r>
                <a:rPr lang="en-US" altLang="zh-CN" sz="2176" b="1" dirty="0">
                  <a:solidFill>
                    <a:srgbClr val="3C3C3C"/>
                  </a:solidFill>
                  <a:latin typeface="Courier New" pitchFamily="18" charset="0"/>
                  <a:cs typeface="Courier New" pitchFamily="18" charset="0"/>
                </a:rPr>
                <a:t>;</a:t>
              </a:r>
            </a:p>
          </p:txBody>
        </p:sp>
        <p:sp>
          <p:nvSpPr>
            <p:cNvPr id="28" name="TextBox 1"/>
            <p:cNvSpPr txBox="1"/>
            <p:nvPr/>
          </p:nvSpPr>
          <p:spPr>
            <a:xfrm>
              <a:off x="2489200" y="5778500"/>
              <a:ext cx="7368007" cy="39696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return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ourier New" pitchFamily="18" charset="0"/>
                  <a:cs typeface="Courier New" pitchFamily="18" charset="0"/>
                </a:rPr>
                <a:t>+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fibonacci(n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–</a:t>
              </a:r>
              <a:r>
                <a:rPr lang="en-US" altLang="zh-CN" sz="2176" b="1" dirty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1);</a:t>
              </a:r>
            </a:p>
          </p:txBody>
        </p:sp>
        <p:sp>
          <p:nvSpPr>
            <p:cNvPr id="29" name="TextBox 1"/>
            <p:cNvSpPr txBox="1"/>
            <p:nvPr/>
          </p:nvSpPr>
          <p:spPr>
            <a:xfrm>
              <a:off x="1752600" y="6121400"/>
              <a:ext cx="183846" cy="3977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</p:txBody>
        </p:sp>
        <p:sp>
          <p:nvSpPr>
            <p:cNvPr id="30" name="TextBox 1"/>
            <p:cNvSpPr txBox="1"/>
            <p:nvPr/>
          </p:nvSpPr>
          <p:spPr>
            <a:xfrm>
              <a:off x="1016001" y="6477000"/>
              <a:ext cx="183846" cy="397745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</a:pPr>
              <a:r>
                <a:rPr lang="en-US" altLang="zh-CN" sz="2176" b="1" dirty="0">
                  <a:latin typeface="Courier New" pitchFamily="18" charset="0"/>
                  <a:cs typeface="Courier New" pitchFamily="18" charset="0"/>
                </a:rPr>
                <a:t>}</a:t>
              </a:r>
            </a:p>
          </p:txBody>
        </p:sp>
        <p:sp>
          <p:nvSpPr>
            <p:cNvPr id="31" name="TextBox 1"/>
            <p:cNvSpPr txBox="1"/>
            <p:nvPr/>
          </p:nvSpPr>
          <p:spPr>
            <a:xfrm>
              <a:off x="7823200" y="2209800"/>
              <a:ext cx="1784443" cy="77215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  <a:tabLst>
                  <a:tab pos="322458" algn="l"/>
                </a:tabLst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Interface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not</a:t>
              </a:r>
            </a:p>
            <a:p>
              <a:pPr>
                <a:lnSpc>
                  <a:spcPts val="2539"/>
                </a:lnSpc>
                <a:tabLst>
                  <a:tab pos="322458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</a:rPr>
                <a:t>	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declared</a:t>
              </a:r>
            </a:p>
          </p:txBody>
        </p:sp>
        <p:sp>
          <p:nvSpPr>
            <p:cNvPr id="32" name="TextBox 1"/>
            <p:cNvSpPr txBox="1"/>
            <p:nvPr/>
          </p:nvSpPr>
          <p:spPr>
            <a:xfrm>
              <a:off x="7747000" y="3251199"/>
              <a:ext cx="1639063" cy="41860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Wrong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type</a:t>
              </a:r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7708900" y="4406899"/>
              <a:ext cx="1694924" cy="78629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  <a:tabLst>
                  <a:tab pos="218811" algn="l"/>
                </a:tabLst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Variable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not</a:t>
              </a:r>
            </a:p>
            <a:p>
              <a:pPr>
                <a:lnSpc>
                  <a:spcPts val="2630"/>
                </a:lnSpc>
                <a:tabLst>
                  <a:tab pos="218811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</a:rPr>
                <a:t>	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declared</a:t>
              </a:r>
            </a:p>
          </p:txBody>
        </p:sp>
        <p:sp>
          <p:nvSpPr>
            <p:cNvPr id="34" name="TextBox 1"/>
            <p:cNvSpPr txBox="1"/>
            <p:nvPr/>
          </p:nvSpPr>
          <p:spPr>
            <a:xfrm>
              <a:off x="317500" y="3016250"/>
              <a:ext cx="1932865" cy="772156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  <a:tabLst>
                  <a:tab pos="426105" algn="l"/>
                </a:tabLst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Can't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multiply</a:t>
              </a:r>
            </a:p>
            <a:p>
              <a:pPr>
                <a:lnSpc>
                  <a:spcPts val="2539"/>
                </a:lnSpc>
                <a:tabLst>
                  <a:tab pos="426105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</a:rPr>
                <a:t>	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strings</a:t>
              </a:r>
            </a:p>
          </p:txBody>
        </p:sp>
        <p:sp>
          <p:nvSpPr>
            <p:cNvPr id="35" name="TextBox 1"/>
            <p:cNvSpPr txBox="1"/>
            <p:nvPr/>
          </p:nvSpPr>
          <p:spPr>
            <a:xfrm>
              <a:off x="1752600" y="4102099"/>
              <a:ext cx="5888254" cy="1762099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48"/>
                </a:lnSpc>
                <a:tabLst>
                  <a:tab pos="3558555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}</a:t>
              </a:r>
            </a:p>
            <a:p>
              <a:pPr>
                <a:lnSpc>
                  <a:spcPts val="2448"/>
                </a:lnSpc>
                <a:tabLst>
                  <a:tab pos="3558555" algn="l"/>
                </a:tabLst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void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doSomething()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{</a:t>
              </a:r>
            </a:p>
            <a:p>
              <a:pPr>
                <a:lnSpc>
                  <a:spcPts val="3355"/>
                </a:lnSpc>
                <a:tabLst>
                  <a:tab pos="3558555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</a:rPr>
                <a:t>	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Can't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redefine</a:t>
              </a:r>
            </a:p>
            <a:p>
              <a:pPr>
                <a:lnSpc>
                  <a:spcPts val="1451"/>
                </a:lnSpc>
                <a:tabLst>
                  <a:tab pos="3558555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}</a:t>
              </a:r>
            </a:p>
            <a:p>
              <a:pPr>
                <a:lnSpc>
                  <a:spcPts val="2448"/>
                </a:lnSpc>
                <a:tabLst>
                  <a:tab pos="3558555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int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fibonacci(int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n)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Courier New" pitchFamily="18" charset="0"/>
                </a:rPr>
                <a:t>{</a:t>
              </a:r>
            </a:p>
          </p:txBody>
        </p:sp>
        <p:sp>
          <p:nvSpPr>
            <p:cNvPr id="36" name="TextBox 1"/>
            <p:cNvSpPr txBox="1"/>
            <p:nvPr/>
          </p:nvSpPr>
          <p:spPr>
            <a:xfrm>
              <a:off x="6489700" y="6464300"/>
              <a:ext cx="2634452" cy="83862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630"/>
                </a:lnSpc>
                <a:tabLst>
                  <a:tab pos="483687" algn="l"/>
                </a:tabLst>
              </a:pPr>
              <a:r>
                <a:rPr lang="en-US" altLang="zh-CN" sz="2176" b="1" dirty="0">
                  <a:latin typeface="Cambria Math" pitchFamily="18" charset="0"/>
                  <a:ea typeface="Cambria Math" pitchFamily="18" charset="0"/>
                </a:rPr>
                <a:t>	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Can't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add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void</a:t>
              </a:r>
            </a:p>
            <a:p>
              <a:pPr>
                <a:lnSpc>
                  <a:spcPts val="3264"/>
                </a:lnSpc>
                <a:tabLst>
                  <a:tab pos="483687" algn="l"/>
                </a:tabLst>
              </a:pP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No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main</a:t>
              </a:r>
              <a:r>
                <a:rPr lang="en-US" altLang="zh-CN" sz="2176" b="1" dirty="0"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   </a:t>
              </a:r>
              <a:r>
                <a:rPr lang="en-US" altLang="zh-CN" sz="2176" b="1" dirty="0">
                  <a:solidFill>
                    <a:srgbClr val="FF0000"/>
                  </a:solidFill>
                  <a:latin typeface="Cambria Math" pitchFamily="18" charset="0"/>
                  <a:ea typeface="Cambria Math" pitchFamily="18" charset="0"/>
                  <a:cs typeface="Times New Roman" pitchFamily="18" charset="0"/>
                </a:rPr>
                <a:t>function</a:t>
              </a:r>
            </a:p>
          </p:txBody>
        </p:sp>
      </p:grpSp>
      <p:sp>
        <p:nvSpPr>
          <p:cNvPr id="39" name="标题 1"/>
          <p:cNvSpPr txBox="1">
            <a:spLocks/>
          </p:cNvSpPr>
          <p:nvPr/>
        </p:nvSpPr>
        <p:spPr>
          <a:xfrm>
            <a:off x="414589" y="251921"/>
            <a:ext cx="8303305" cy="1036474"/>
          </a:xfrm>
          <a:prstGeom prst="rect">
            <a:avLst/>
          </a:prstGeom>
        </p:spPr>
        <p:txBody>
          <a:bodyPr vert="horz" lIns="82918" tIns="41459" rIns="82918" bIns="41459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itka Small" panose="02000505000000020004" pitchFamily="2" charset="0"/>
                <a:ea typeface="+mj-ea"/>
                <a:cs typeface="+mj-cs"/>
              </a:defRPr>
            </a:lvl1pPr>
          </a:lstStyle>
          <a:p>
            <a:endParaRPr lang="zh-CN" altLang="en-US" sz="3990" dirty="0">
              <a:ea typeface="Cambria Math" pitchFamily="18" charset="0"/>
              <a:cs typeface="Times New Roman" pitchFamily="18" charset="0"/>
            </a:endParaRPr>
          </a:p>
        </p:txBody>
      </p:sp>
      <p:sp>
        <p:nvSpPr>
          <p:cNvPr id="40" name="标题 1"/>
          <p:cNvSpPr txBox="1">
            <a:spLocks/>
          </p:cNvSpPr>
          <p:nvPr/>
        </p:nvSpPr>
        <p:spPr>
          <a:xfrm>
            <a:off x="552786" y="390117"/>
            <a:ext cx="8303305" cy="1036474"/>
          </a:xfrm>
          <a:prstGeom prst="rect">
            <a:avLst/>
          </a:prstGeom>
        </p:spPr>
        <p:txBody>
          <a:bodyPr vert="horz" lIns="82918" tIns="41459" rIns="82918" bIns="41459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itka Small" panose="02000505000000020004" pitchFamily="2" charset="0"/>
                <a:ea typeface="+mj-ea"/>
                <a:cs typeface="+mj-cs"/>
              </a:defRPr>
            </a:lvl1pPr>
          </a:lstStyle>
          <a:p>
            <a:r>
              <a:rPr lang="en-US" altLang="zh-CN" sz="3990" dirty="0">
                <a:ea typeface="Cambria Math" pitchFamily="18" charset="0"/>
                <a:cs typeface="Times New Roman" pitchFamily="18" charset="0"/>
              </a:rPr>
              <a:t>A Short Program</a:t>
            </a:r>
            <a:endParaRPr lang="zh-CN" altLang="en-US" sz="3990" dirty="0">
              <a:ea typeface="Cambria Math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63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1921"/>
            <a:ext cx="8372403" cy="10364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ea typeface="Cambria Math" pitchFamily="18" charset="0"/>
                <a:cs typeface="Times New Roman" pitchFamily="18" charset="0"/>
              </a:rPr>
              <a:t>Semantic Analysis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2"/>
            <a:ext cx="8372403" cy="4877184"/>
          </a:xfrm>
        </p:spPr>
        <p:txBody>
          <a:bodyPr>
            <a:normAutofit/>
          </a:bodyPr>
          <a:lstStyle/>
          <a:p>
            <a:pPr>
              <a:lnSpc>
                <a:spcPts val="272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Ensure that the program has a well-defined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meaning</a:t>
            </a:r>
            <a:r>
              <a:rPr lang="en-US" altLang="zh-CN" dirty="0">
                <a:solidFill>
                  <a:srgbClr val="3C3C3C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72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Verify properties of the program that aren't caught during the earlier phases:</a:t>
            </a:r>
          </a:p>
          <a:p>
            <a:pPr lvl="1">
              <a:lnSpc>
                <a:spcPts val="272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Variables are declared before they're used.</a:t>
            </a:r>
          </a:p>
          <a:p>
            <a:pPr lvl="1">
              <a:lnSpc>
                <a:spcPts val="3264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Expressions have the right types.</a:t>
            </a:r>
          </a:p>
          <a:p>
            <a:pPr lvl="1">
              <a:lnSpc>
                <a:spcPts val="3174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Classes don't inherit from nonexistent base classes</a:t>
            </a:r>
          </a:p>
          <a:p>
            <a:pPr lvl="1">
              <a:lnSpc>
                <a:spcPts val="3174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…</a:t>
            </a:r>
          </a:p>
          <a:p>
            <a:pPr>
              <a:lnSpc>
                <a:spcPts val="272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Once we finish semantic analysis, we know that the user's input program is legal.</a:t>
            </a:r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8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Typical examples of </a:t>
            </a:r>
            <a:r>
              <a:rPr lang="en-US" altLang="zh-CN" sz="3200" dirty="0">
                <a:solidFill>
                  <a:srgbClr val="0000FF"/>
                </a:solidFill>
              </a:rPr>
              <a:t>Semantic Analysis</a:t>
            </a:r>
            <a:endParaRPr lang="zh-CN" altLang="en-US" sz="3200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anose="05000000000000000000" pitchFamily="2" charset="2"/>
              <a:buAutoNum type="alphaLcParenR"/>
            </a:pPr>
            <a:r>
              <a:rPr lang="en-US" altLang="zh-CN" sz="2800" dirty="0"/>
              <a:t>Type Checking:</a:t>
            </a:r>
          </a:p>
          <a:p>
            <a:pPr marL="933450" lvl="1" indent="-533400"/>
            <a:r>
              <a:rPr lang="en-US" altLang="zh-CN" sz="2400" dirty="0"/>
              <a:t>Whether the types of operands of a operator are equal？</a:t>
            </a:r>
          </a:p>
          <a:p>
            <a:pPr marL="933450" lvl="1" indent="-533400"/>
            <a:r>
              <a:rPr lang="en-US" altLang="zh-CN" sz="2400" dirty="0"/>
              <a:t>Whether the types of the left and right hand side of 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are equal？</a:t>
            </a:r>
          </a:p>
          <a:p>
            <a:pPr marL="933450" lvl="1" indent="-533400"/>
            <a:r>
              <a:rPr lang="en-US" altLang="zh-CN" sz="2400" dirty="0"/>
              <a:t>Whether the type of index of array is proper?</a:t>
            </a:r>
          </a:p>
          <a:p>
            <a:pPr marL="609600" indent="-609600">
              <a:buFont typeface="Wingdings" panose="05000000000000000000" pitchFamily="2" charset="2"/>
              <a:buAutoNum type="alphaLcParenR" startAt="2"/>
            </a:pPr>
            <a:r>
              <a:rPr lang="en-US" altLang="zh-CN" dirty="0"/>
              <a:t>Others:</a:t>
            </a:r>
          </a:p>
          <a:p>
            <a:pPr marL="1009650" lvl="1" indent="-609600">
              <a:buClr>
                <a:schemeClr val="tx1"/>
              </a:buClr>
            </a:pPr>
            <a:r>
              <a:rPr lang="en-US" altLang="zh-CN" dirty="0"/>
              <a:t>Whether an identifier used has been declared? </a:t>
            </a:r>
          </a:p>
          <a:p>
            <a:pPr marL="1009650" lvl="1" indent="-609600">
              <a:buClr>
                <a:schemeClr val="tx1"/>
              </a:buClr>
            </a:pPr>
            <a:r>
              <a:rPr lang="en-US" altLang="zh-CN" dirty="0"/>
              <a:t>Has </a:t>
            </a:r>
            <a:r>
              <a:rPr lang="en-US" altLang="zh-CN" dirty="0">
                <a:solidFill>
                  <a:schemeClr val="accent1"/>
                </a:solidFill>
              </a:rPr>
              <a:t>V</a:t>
            </a:r>
            <a:r>
              <a:rPr lang="en-US" altLang="zh-CN" dirty="0"/>
              <a:t> been declared to be a variable of array type for </a:t>
            </a:r>
            <a:r>
              <a:rPr lang="en-US" altLang="zh-CN" dirty="0">
                <a:latin typeface="Times New Roman" panose="02020603050405020304"/>
              </a:rPr>
              <a:t>“</a:t>
            </a:r>
            <a:r>
              <a:rPr lang="en-US" altLang="zh-CN" dirty="0">
                <a:solidFill>
                  <a:schemeClr val="accent1"/>
                </a:solidFill>
              </a:rPr>
              <a:t>V[E]</a:t>
            </a:r>
            <a:r>
              <a:rPr lang="en-US" altLang="zh-CN" dirty="0">
                <a:latin typeface="Times New Roman" panose="02020603050405020304"/>
              </a:rPr>
              <a:t>”</a:t>
            </a:r>
            <a:r>
              <a:rPr lang="zh-CN" altLang="en-US" dirty="0"/>
              <a:t> ?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81A04-46A1-44D0-970A-1DC77A63849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1921"/>
            <a:ext cx="8303305" cy="10364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ea typeface="Cambria Math" pitchFamily="18" charset="0"/>
                <a:cs typeface="Times New Roman" pitchFamily="18" charset="0"/>
              </a:rPr>
              <a:t>Limitations of CFGs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2"/>
            <a:ext cx="8303305" cy="4104148"/>
          </a:xfrm>
        </p:spPr>
        <p:txBody>
          <a:bodyPr/>
          <a:lstStyle/>
          <a:p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Using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CFGs</a:t>
            </a: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ts val="263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How would you prevent duplicate class definitions?</a:t>
            </a:r>
            <a:endParaRPr lang="en-US" altLang="zh-CN" dirty="0">
              <a:latin typeface="Sitka Text" panose="02000505000000020004" pitchFamily="2" charset="0"/>
              <a:ea typeface="Cambria Math" pitchFamily="18" charset="0"/>
            </a:endParaRPr>
          </a:p>
          <a:p>
            <a:pPr lvl="1">
              <a:lnSpc>
                <a:spcPts val="2630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How would you differentiate variables of one type from variables of another type?</a:t>
            </a:r>
            <a:endParaRPr lang="en-US" altLang="zh-CN" dirty="0">
              <a:latin typeface="Sitka Text" panose="02000505000000020004" pitchFamily="2" charset="0"/>
              <a:ea typeface="Cambria Math" pitchFamily="18" charset="0"/>
            </a:endParaRPr>
          </a:p>
          <a:p>
            <a:pPr>
              <a:lnSpc>
                <a:spcPts val="2992"/>
              </a:lnSpc>
            </a:pP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For most programming languages, these are </a:t>
            </a:r>
            <a:r>
              <a:rPr lang="en-US" altLang="zh-CN" i="1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provably</a:t>
            </a: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impossible</a:t>
            </a:r>
            <a:r>
              <a:rPr lang="en-US" altLang="zh-CN" dirty="0"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ts val="2992"/>
              </a:lnSpc>
            </a:pP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Attribute</a:t>
            </a:r>
            <a:r>
              <a:rPr lang="en-US" altLang="zh-CN" dirty="0">
                <a:solidFill>
                  <a:srgbClr val="FF0000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ea typeface="Cambria Math" pitchFamily="18" charset="0"/>
                <a:cs typeface="Times New Roman" pitchFamily="18" charset="0"/>
              </a:rPr>
              <a:t>Grammars </a:t>
            </a:r>
            <a:r>
              <a:rPr lang="en-US" altLang="zh-CN" dirty="0">
                <a:latin typeface="Sitka Text" panose="02000505000000020004" pitchFamily="2" charset="0"/>
              </a:rPr>
              <a:t>are used to describe the semantic rules for semantic analysis.</a:t>
            </a:r>
          </a:p>
          <a:p>
            <a:pPr>
              <a:lnSpc>
                <a:spcPts val="2992"/>
              </a:lnSpc>
            </a:pPr>
            <a:endParaRPr lang="en-US" altLang="zh-CN" dirty="0">
              <a:latin typeface="Sitka Text" panose="02000505000000020004" pitchFamily="2" charset="0"/>
              <a:ea typeface="Cambria Math" pitchFamily="18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61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ba125d6-9630-4eb0-a205-c72f63969025"/>
  <p:tag name="COMMONDATA" val="eyJoZGlkIjoiMGI4YTY2NzNjYzhhMDBjYjhiZDFjNDRhZjk5ZjcyM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9.7|35|16|59.9|11.5|67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6.5|33.3|42.9|13.1|38.3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CompilerCourse</Template>
  <TotalTime>362</TotalTime>
  <Words>1045</Words>
  <Application>Microsoft Office PowerPoint</Application>
  <PresentationFormat>全屏显示(4:3)</PresentationFormat>
  <Paragraphs>261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Calibri</vt:lpstr>
      <vt:lpstr>Cambria Math</vt:lpstr>
      <vt:lpstr>Comic Sans MS</vt:lpstr>
      <vt:lpstr>Courier New</vt:lpstr>
      <vt:lpstr>Sitka Small</vt:lpstr>
      <vt:lpstr>Sitka Text</vt:lpstr>
      <vt:lpstr>Times New Roman</vt:lpstr>
      <vt:lpstr>Wingdings</vt:lpstr>
      <vt:lpstr>CompilerCourse</vt:lpstr>
      <vt:lpstr>Office Theme</vt:lpstr>
      <vt:lpstr>PowerPoint 演示文稿</vt:lpstr>
      <vt:lpstr>PowerPoint 演示文稿</vt:lpstr>
      <vt:lpstr>PowerPoint 演示文稿</vt:lpstr>
      <vt:lpstr>Where We Are</vt:lpstr>
      <vt:lpstr>A Short Program</vt:lpstr>
      <vt:lpstr>PowerPoint 演示文稿</vt:lpstr>
      <vt:lpstr>Semantic Analysis</vt:lpstr>
      <vt:lpstr>Typical examples of Semantic Analysis</vt:lpstr>
      <vt:lpstr>Limitations of CFGs</vt:lpstr>
      <vt:lpstr>Outline</vt:lpstr>
      <vt:lpstr>I. Attributes and Attribute Grammars</vt:lpstr>
      <vt:lpstr>Attribute</vt:lpstr>
      <vt:lpstr>Attribute Equation (or Semantic Rule)</vt:lpstr>
      <vt:lpstr>Attribute Grammar</vt:lpstr>
      <vt:lpstr>Example 1</vt:lpstr>
      <vt:lpstr>PowerPoint 演示文稿</vt:lpstr>
      <vt:lpstr>Example 2</vt:lpstr>
      <vt:lpstr>PowerPoint 演示文稿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woody</dc:creator>
  <cp:lastModifiedBy>WYing</cp:lastModifiedBy>
  <cp:revision>255</cp:revision>
  <cp:lastPrinted>2017-12-12T03:06:00Z</cp:lastPrinted>
  <dcterms:created xsi:type="dcterms:W3CDTF">2008-12-01T09:29:00Z</dcterms:created>
  <dcterms:modified xsi:type="dcterms:W3CDTF">2025-05-19T02:30:38Z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B0862726A1154D409F37CA2C9971D7AD</vt:lpwstr>
  </property>
  <property fmtid="{D5CDD505-2E9C-101B-9397-08002B2CF9AE}" pid="3" name="KSOProductBuildVer">
    <vt:lpwstr>2052-11.1.0.12132</vt:lpwstr>
  </property>
</Properties>
</file>