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738" r:id="rId4"/>
    <p:sldId id="765" r:id="rId5"/>
    <p:sldId id="769" r:id="rId6"/>
    <p:sldId id="770" r:id="rId7"/>
    <p:sldId id="772" r:id="rId8"/>
    <p:sldId id="776" r:id="rId9"/>
    <p:sldId id="782" r:id="rId10"/>
    <p:sldId id="780" r:id="rId11"/>
    <p:sldId id="773" r:id="rId12"/>
    <p:sldId id="775" r:id="rId13"/>
    <p:sldId id="768" r:id="rId14"/>
    <p:sldId id="784" r:id="rId15"/>
    <p:sldId id="785" r:id="rId16"/>
    <p:sldId id="803" r:id="rId17"/>
    <p:sldId id="790" r:id="rId18"/>
    <p:sldId id="791" r:id="rId19"/>
    <p:sldId id="783" r:id="rId20"/>
    <p:sldId id="789" r:id="rId21"/>
    <p:sldId id="792" r:id="rId22"/>
    <p:sldId id="802" r:id="rId23"/>
    <p:sldId id="793" r:id="rId24"/>
    <p:sldId id="795" r:id="rId25"/>
    <p:sldId id="798" r:id="rId26"/>
    <p:sldId id="799" r:id="rId27"/>
  </p:sldIdLst>
  <p:sldSz cx="100838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96" autoAdjust="0"/>
  </p:normalViewPr>
  <p:slideViewPr>
    <p:cSldViewPr>
      <p:cViewPr varScale="1">
        <p:scale>
          <a:sx n="55" d="100"/>
          <a:sy n="55" d="100"/>
        </p:scale>
        <p:origin x="143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AFB77-B9CC-470A-A385-2C0862C2B564}" type="datetimeFigureOut">
              <a:rPr lang="zh-CN" altLang="en-US" smtClean="0"/>
              <a:pPr/>
              <a:t>2025/05/19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85800"/>
            <a:ext cx="4575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18DC0-B192-41A1-91A4-A54ECFEA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20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18DC0-B192-41A1-91A4-A54ECFEA488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322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EE44CED-825A-4C9E-98CF-1418C9C687FA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86142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EE44CED-825A-4C9E-98CF-1418C9C687FA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55184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EE44CED-825A-4C9E-98CF-1418C9C687FA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01643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EE44CED-825A-4C9E-98CF-1418C9C687FA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74243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EE44CED-825A-4C9E-98CF-1418C9C687FA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40181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EE44CED-825A-4C9E-98CF-1418C9C687FA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21026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EE44CED-825A-4C9E-98CF-1418C9C687FA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2961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EE44CED-825A-4C9E-98CF-1418C9C687FA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38460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EE44CED-825A-4C9E-98CF-1418C9C687FA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61724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EE44CED-825A-4C9E-98CF-1418C9C687FA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11273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18E41D-BEDE-4A5B-B7D4-86BAA0A77007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34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EE44CED-825A-4C9E-98CF-1418C9C687FA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98612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EE44CED-825A-4C9E-98CF-1418C9C687FA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82148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EE44CED-825A-4C9E-98CF-1418C9C687FA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0366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6285" y="2347413"/>
            <a:ext cx="8571230" cy="1619750"/>
          </a:xfrm>
        </p:spPr>
        <p:txBody>
          <a:bodyPr>
            <a:normAutofit/>
          </a:bodyPr>
          <a:lstStyle>
            <a:lvl1pPr algn="ctr" defTabSz="1007577" rtl="0" eaLnBrk="1" latinLnBrk="0" hangingPunct="1">
              <a:spcBef>
                <a:spcPct val="0"/>
              </a:spcBef>
              <a:buNone/>
              <a:defRPr lang="zh-CN" altLang="en-US" sz="3085" b="1" kern="1200" dirty="0" smtClean="0">
                <a:solidFill>
                  <a:srgbClr val="3333FF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570" y="4282016"/>
            <a:ext cx="7058660" cy="1931106"/>
          </a:xfrm>
        </p:spPr>
        <p:txBody>
          <a:bodyPr>
            <a:normAutofit/>
          </a:bodyPr>
          <a:lstStyle>
            <a:lvl1pPr marL="0" indent="0" algn="ctr" defTabSz="10075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3085" kern="1200" dirty="0" smtClean="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503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2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6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5C-5CC9-4F84-BA88-204CA109DE87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54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D40D-DB61-453E-AB27-62F3409A63A2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43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551" y="4855751"/>
            <a:ext cx="8571230" cy="1500805"/>
          </a:xfrm>
        </p:spPr>
        <p:txBody>
          <a:bodyPr anchor="t"/>
          <a:lstStyle>
            <a:lvl1pPr algn="l">
              <a:defRPr sz="4408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551" y="3202768"/>
            <a:ext cx="8571230" cy="1652984"/>
          </a:xfrm>
        </p:spPr>
        <p:txBody>
          <a:bodyPr anchor="b"/>
          <a:lstStyle>
            <a:lvl1pPr marL="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E394-0442-4276-BEBB-5BC50DC1F108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556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190" y="1763184"/>
            <a:ext cx="4453678" cy="4986941"/>
          </a:xfrm>
        </p:spPr>
        <p:txBody>
          <a:bodyPr/>
          <a:lstStyle>
            <a:lvl1pPr>
              <a:defRPr sz="3085"/>
            </a:lvl1pPr>
            <a:lvl2pPr>
              <a:defRPr sz="2645"/>
            </a:lvl2pPr>
            <a:lvl3pPr>
              <a:defRPr sz="2204"/>
            </a:lvl3pPr>
            <a:lvl4pPr>
              <a:defRPr sz="1983"/>
            </a:lvl4pPr>
            <a:lvl5pPr>
              <a:defRPr sz="1983"/>
            </a:lvl5pPr>
            <a:lvl6pPr>
              <a:defRPr sz="1983"/>
            </a:lvl6pPr>
            <a:lvl7pPr>
              <a:defRPr sz="1983"/>
            </a:lvl7pPr>
            <a:lvl8pPr>
              <a:defRPr sz="1983"/>
            </a:lvl8pPr>
            <a:lvl9pPr>
              <a:defRPr sz="198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5932" y="1763184"/>
            <a:ext cx="4453678" cy="4986941"/>
          </a:xfrm>
        </p:spPr>
        <p:txBody>
          <a:bodyPr/>
          <a:lstStyle>
            <a:lvl1pPr>
              <a:defRPr sz="3085"/>
            </a:lvl1pPr>
            <a:lvl2pPr>
              <a:defRPr sz="2645"/>
            </a:lvl2pPr>
            <a:lvl3pPr>
              <a:defRPr sz="2204"/>
            </a:lvl3pPr>
            <a:lvl4pPr>
              <a:defRPr sz="1983"/>
            </a:lvl4pPr>
            <a:lvl5pPr>
              <a:defRPr sz="1983"/>
            </a:lvl5pPr>
            <a:lvl6pPr>
              <a:defRPr sz="1983"/>
            </a:lvl6pPr>
            <a:lvl7pPr>
              <a:defRPr sz="1983"/>
            </a:lvl7pPr>
            <a:lvl8pPr>
              <a:defRPr sz="1983"/>
            </a:lvl8pPr>
            <a:lvl9pPr>
              <a:defRPr sz="198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2C17-0E4A-40C0-98B2-B7F5064D4226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0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190" y="1691467"/>
            <a:ext cx="4455430" cy="704923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190" y="2396390"/>
            <a:ext cx="4455430" cy="4353734"/>
          </a:xfrm>
        </p:spPr>
        <p:txBody>
          <a:bodyPr/>
          <a:lstStyle>
            <a:lvl1pPr>
              <a:defRPr sz="2645"/>
            </a:lvl1pPr>
            <a:lvl2pPr>
              <a:defRPr sz="2204"/>
            </a:lvl2pPr>
            <a:lvl3pPr>
              <a:defRPr sz="1983"/>
            </a:lvl3pPr>
            <a:lvl4pPr>
              <a:defRPr sz="1763"/>
            </a:lvl4pPr>
            <a:lvl5pPr>
              <a:defRPr sz="1763"/>
            </a:lvl5pPr>
            <a:lvl6pPr>
              <a:defRPr sz="1763"/>
            </a:lvl6pPr>
            <a:lvl7pPr>
              <a:defRPr sz="1763"/>
            </a:lvl7pPr>
            <a:lvl8pPr>
              <a:defRPr sz="1763"/>
            </a:lvl8pPr>
            <a:lvl9pPr>
              <a:defRPr sz="176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2431" y="1691467"/>
            <a:ext cx="4457180" cy="704923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2431" y="2396390"/>
            <a:ext cx="4457180" cy="4353734"/>
          </a:xfrm>
        </p:spPr>
        <p:txBody>
          <a:bodyPr/>
          <a:lstStyle>
            <a:lvl1pPr>
              <a:defRPr sz="2645"/>
            </a:lvl1pPr>
            <a:lvl2pPr>
              <a:defRPr sz="2204"/>
            </a:lvl2pPr>
            <a:lvl3pPr>
              <a:defRPr sz="1983"/>
            </a:lvl3pPr>
            <a:lvl4pPr>
              <a:defRPr sz="1763"/>
            </a:lvl4pPr>
            <a:lvl5pPr>
              <a:defRPr sz="1763"/>
            </a:lvl5pPr>
            <a:lvl6pPr>
              <a:defRPr sz="1763"/>
            </a:lvl6pPr>
            <a:lvl7pPr>
              <a:defRPr sz="1763"/>
            </a:lvl7pPr>
            <a:lvl8pPr>
              <a:defRPr sz="1763"/>
            </a:lvl8pPr>
            <a:lvl9pPr>
              <a:defRPr sz="176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0DA8-C1F2-4F91-A77E-F2EF0026D771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56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F3FC-E202-491F-A2F4-BA3222DD6956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852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6BC3-9BCA-4610-8038-C3E03DAD70E0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3224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190" y="300861"/>
            <a:ext cx="3317501" cy="1280407"/>
          </a:xfrm>
        </p:spPr>
        <p:txBody>
          <a:bodyPr anchor="b"/>
          <a:lstStyle>
            <a:lvl1pPr algn="l">
              <a:defRPr sz="2204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2486" y="300861"/>
            <a:ext cx="5637124" cy="6449263"/>
          </a:xfrm>
        </p:spPr>
        <p:txBody>
          <a:bodyPr/>
          <a:lstStyle>
            <a:lvl1pPr>
              <a:defRPr sz="3526"/>
            </a:lvl1pPr>
            <a:lvl2pPr>
              <a:defRPr sz="3085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190" y="1581268"/>
            <a:ext cx="3317501" cy="5168856"/>
          </a:xfrm>
        </p:spPr>
        <p:txBody>
          <a:bodyPr/>
          <a:lstStyle>
            <a:lvl1pPr marL="0" indent="0">
              <a:buNone/>
              <a:defRPr sz="154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BEE0-0F32-4E39-AF13-1C7A01BF9842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90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232900" cy="1143000"/>
          </a:xfrm>
        </p:spPr>
        <p:txBody>
          <a:bodyPr/>
          <a:lstStyle>
            <a:lvl1pPr>
              <a:defRPr>
                <a:latin typeface="Sitka Small" panose="02000505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9232900" cy="4525963"/>
          </a:xfrm>
        </p:spPr>
        <p:txBody>
          <a:bodyPr/>
          <a:lstStyle>
            <a:lvl1pPr>
              <a:defRPr>
                <a:latin typeface="Sitka Text" panose="02000505000000020004" pitchFamily="2" charset="0"/>
              </a:defRPr>
            </a:lvl1pPr>
            <a:lvl2pPr>
              <a:defRPr>
                <a:latin typeface="Sitka Text" panose="02000505000000020004" pitchFamily="2" charset="0"/>
              </a:defRPr>
            </a:lvl2pPr>
            <a:lvl3pPr>
              <a:defRPr>
                <a:latin typeface="Sitka Text" panose="02000505000000020004" pitchFamily="2" charset="0"/>
              </a:defRPr>
            </a:lvl3pPr>
            <a:lvl4pPr>
              <a:defRPr>
                <a:latin typeface="Sitka Text" panose="02000505000000020004" pitchFamily="2" charset="0"/>
              </a:defRPr>
            </a:lvl4pPr>
            <a:lvl5pPr>
              <a:defRPr>
                <a:latin typeface="Sitka Text" panose="02000505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95" y="5289550"/>
            <a:ext cx="6050280" cy="624461"/>
          </a:xfrm>
        </p:spPr>
        <p:txBody>
          <a:bodyPr anchor="b"/>
          <a:lstStyle>
            <a:lvl1pPr algn="l">
              <a:defRPr sz="2204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95" y="675187"/>
            <a:ext cx="6050280" cy="4533900"/>
          </a:xfrm>
        </p:spPr>
        <p:txBody>
          <a:bodyPr/>
          <a:lstStyle>
            <a:lvl1pPr marL="0" indent="0">
              <a:buNone/>
              <a:defRPr sz="3526"/>
            </a:lvl1pPr>
            <a:lvl2pPr marL="503789" indent="0">
              <a:buNone/>
              <a:defRPr sz="3085"/>
            </a:lvl2pPr>
            <a:lvl3pPr marL="1007577" indent="0">
              <a:buNone/>
              <a:defRPr sz="2645"/>
            </a:lvl3pPr>
            <a:lvl4pPr marL="1511366" indent="0">
              <a:buNone/>
              <a:defRPr sz="2204"/>
            </a:lvl4pPr>
            <a:lvl5pPr marL="2015155" indent="0">
              <a:buNone/>
              <a:defRPr sz="2204"/>
            </a:lvl5pPr>
            <a:lvl6pPr marL="2518943" indent="0">
              <a:buNone/>
              <a:defRPr sz="2204"/>
            </a:lvl6pPr>
            <a:lvl7pPr marL="3022732" indent="0">
              <a:buNone/>
              <a:defRPr sz="2204"/>
            </a:lvl7pPr>
            <a:lvl8pPr marL="3526521" indent="0">
              <a:buNone/>
              <a:defRPr sz="2204"/>
            </a:lvl8pPr>
            <a:lvl9pPr marL="4030309" indent="0">
              <a:buNone/>
              <a:defRPr sz="2204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95" y="5914011"/>
            <a:ext cx="6050280" cy="886839"/>
          </a:xfrm>
        </p:spPr>
        <p:txBody>
          <a:bodyPr/>
          <a:lstStyle>
            <a:lvl1pPr marL="0" indent="0">
              <a:buNone/>
              <a:defRPr sz="154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9E28-AD5B-410D-89A9-D21876B3BFC6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919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F927-83B2-4DDB-8A93-1125AD40CA37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664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10755" y="302611"/>
            <a:ext cx="2268855" cy="64475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190" y="302611"/>
            <a:ext cx="6638502" cy="64475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F3B6-48FC-41A7-8C91-EE0DB11BAAED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5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4190" y="302610"/>
            <a:ext cx="9075420" cy="1259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190" y="1763184"/>
            <a:ext cx="9075420" cy="4986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77842" lvl="0" indent="-377842" algn="l" defTabSz="10075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单击此处编辑母版文本样式</a:t>
            </a:r>
          </a:p>
          <a:p>
            <a:pPr marL="818657" lvl="1" indent="-314868" algn="l" defTabSz="10075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dirty="0"/>
              <a:t>第二级</a:t>
            </a:r>
          </a:p>
          <a:p>
            <a:pPr marL="1259472" lvl="2" indent="-251894" algn="l" defTabSz="10075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4190" y="7003756"/>
            <a:ext cx="2352887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B238-A5EB-4E87-A6E6-1B92109FF0DC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45299" y="7003756"/>
            <a:ext cx="3193203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155174-Principle of Compiler  lecture 6 Liu Xinxin, Peng Shaowu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26723" y="7003756"/>
            <a:ext cx="2352887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69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1007577" rtl="0" eaLnBrk="1" latinLnBrk="0" hangingPunct="1">
        <a:spcBef>
          <a:spcPct val="0"/>
        </a:spcBef>
        <a:buNone/>
        <a:defRPr lang="zh-CN" altLang="en-US" sz="3085" kern="1200" dirty="0" smtClean="0">
          <a:solidFill>
            <a:srgbClr val="3333FF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377842" indent="-377842" algn="l" defTabSz="1007577" rtl="0" eaLnBrk="1" latinLnBrk="0" hangingPunct="1">
        <a:spcBef>
          <a:spcPct val="20000"/>
        </a:spcBef>
        <a:buFont typeface="Arial" panose="020B0604020202020204" pitchFamily="34" charset="0"/>
        <a:buChar char="•"/>
        <a:defRPr lang="zh-CN" altLang="en-US" sz="3085" kern="1200" dirty="0" smtClean="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818657" indent="-314868" algn="l" defTabSz="1007577" rtl="0" eaLnBrk="1" latinLnBrk="0" hangingPunct="1">
        <a:spcBef>
          <a:spcPct val="20000"/>
        </a:spcBef>
        <a:buFont typeface="Arial" panose="020B0604020202020204" pitchFamily="34" charset="0"/>
        <a:buChar char="–"/>
        <a:defRPr lang="zh-CN" altLang="en-US" sz="2645" kern="1200" dirty="0" smtClean="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259472" indent="-251894" algn="l" defTabSz="1007577" rtl="0" eaLnBrk="1" latinLnBrk="0" hangingPunct="1">
        <a:spcBef>
          <a:spcPct val="20000"/>
        </a:spcBef>
        <a:buFont typeface="Arial" panose="020B0604020202020204" pitchFamily="34" charset="0"/>
        <a:buChar char="•"/>
        <a:defRPr lang="zh-CN" altLang="en-US" sz="2204" kern="1200" dirty="0" smtClean="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1763260" indent="-251894" algn="l" defTabSz="10075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4" kern="1200">
          <a:solidFill>
            <a:schemeClr val="tx1"/>
          </a:solidFill>
          <a:latin typeface="+mn-lt"/>
          <a:ea typeface="+mn-ea"/>
          <a:cs typeface="+mn-cs"/>
        </a:defRPr>
      </a:lvl4pPr>
      <a:lvl5pPr marL="2267049" indent="-251894" algn="l" defTabSz="1007577" rtl="0" eaLnBrk="1" latinLnBrk="0" hangingPunct="1">
        <a:spcBef>
          <a:spcPct val="20000"/>
        </a:spcBef>
        <a:buFont typeface="Arial" panose="020B0604020202020204" pitchFamily="34" charset="0"/>
        <a:buChar char="»"/>
        <a:defRPr sz="2204" kern="1200">
          <a:solidFill>
            <a:schemeClr val="tx1"/>
          </a:solidFill>
          <a:latin typeface="+mn-lt"/>
          <a:ea typeface="+mn-ea"/>
          <a:cs typeface="+mn-cs"/>
        </a:defRPr>
      </a:lvl5pPr>
      <a:lvl6pPr marL="2770838" indent="-251894" algn="l" defTabSz="10075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6pPr>
      <a:lvl7pPr marL="3274626" indent="-251894" algn="l" defTabSz="10075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7pPr>
      <a:lvl8pPr marL="3778415" indent="-251894" algn="l" defTabSz="10075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8pPr>
      <a:lvl9pPr marL="4282204" indent="-251894" algn="l" defTabSz="10075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89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577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366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155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943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732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521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0309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47586" y="1621237"/>
            <a:ext cx="7846699" cy="40923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11100"/>
              </a:lnSpc>
            </a:pPr>
            <a:r>
              <a:rPr lang="en-US" altLang="zh-CN" sz="4800" dirty="0">
                <a:latin typeface="Sitka Small" panose="02000505000000020004" pitchFamily="2" charset="0"/>
                <a:cs typeface="Times New Roman" pitchFamily="18" charset="0"/>
              </a:rPr>
              <a:t>Lecture</a:t>
            </a:r>
            <a:r>
              <a:rPr lang="zh-CN" altLang="en-US" sz="4800" dirty="0">
                <a:latin typeface="Sitka Small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4800" dirty="0">
                <a:latin typeface="Sitka Small" panose="02000505000000020004" pitchFamily="2" charset="0"/>
                <a:cs typeface="Times New Roman" pitchFamily="18" charset="0"/>
              </a:rPr>
              <a:t>06</a:t>
            </a:r>
          </a:p>
          <a:p>
            <a:pPr algn="ctr">
              <a:lnSpc>
                <a:spcPts val="11100"/>
              </a:lnSpc>
            </a:pPr>
            <a:r>
              <a:rPr lang="en-US" altLang="zh-CN" sz="4800">
                <a:latin typeface="Sitka Small" panose="02000505000000020004" pitchFamily="2" charset="0"/>
                <a:cs typeface="Times New Roman" pitchFamily="18" charset="0"/>
              </a:rPr>
              <a:t>Semantic Analysis:</a:t>
            </a:r>
            <a:endParaRPr lang="en-US" altLang="zh-CN" sz="4800" dirty="0">
              <a:latin typeface="Sitka Small" panose="02000505000000020004" pitchFamily="2" charset="0"/>
              <a:cs typeface="Times New Roman" pitchFamily="18" charset="0"/>
            </a:endParaRPr>
          </a:p>
          <a:p>
            <a:pPr algn="ctr">
              <a:lnSpc>
                <a:spcPts val="11100"/>
              </a:lnSpc>
              <a:tabLst/>
            </a:pPr>
            <a:r>
              <a:rPr lang="en-US" altLang="zh-CN" sz="4400" dirty="0">
                <a:latin typeface="Sitka Subheading" panose="02000505000000020004" pitchFamily="2" charset="0"/>
                <a:cs typeface="Times New Roman" pitchFamily="18" charset="0"/>
              </a:rPr>
              <a:t>Symbol Table &amp; Scope Checking</a:t>
            </a:r>
            <a:endParaRPr lang="en-US" altLang="zh-CN" sz="4400" dirty="0">
              <a:latin typeface="Sitka Small" panose="02000505000000020004" pitchFamily="2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9156700" cy="5607050"/>
          </a:xfrm>
        </p:spPr>
        <p:txBody>
          <a:bodyPr>
            <a:normAutofit/>
          </a:bodyPr>
          <a:lstStyle/>
          <a:p>
            <a:pPr marL="671962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Typical operations </a:t>
            </a:r>
          </a:p>
          <a:p>
            <a:pPr marL="1072012" lvl="1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insert </a:t>
            </a:r>
          </a:p>
          <a:p>
            <a:pPr marL="1472062" lvl="2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used to store the information provided by name declarations when processing these declarations</a:t>
            </a:r>
          </a:p>
          <a:p>
            <a:pPr marL="1472062" lvl="2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more frequently used during analysis phase where tokens are identified</a:t>
            </a:r>
          </a:p>
          <a:p>
            <a:pPr marL="1472062" lvl="2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takes the symbol and its attributes as arguments</a:t>
            </a:r>
          </a:p>
          <a:p>
            <a:pPr marL="1072012" lvl="1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delete</a:t>
            </a:r>
          </a:p>
          <a:p>
            <a:pPr marL="1472062" lvl="2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remove the information provided by a declaration when that declaration no longer applies</a:t>
            </a:r>
          </a:p>
          <a:p>
            <a:pPr marL="1072012" lvl="1" indent="-671962">
              <a:lnSpc>
                <a:spcPct val="90000"/>
              </a:lnSpc>
              <a:buClr>
                <a:schemeClr val="tx1"/>
              </a:buClr>
            </a:pP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805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Symbol Table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97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9156700" cy="5607050"/>
          </a:xfrm>
        </p:spPr>
        <p:txBody>
          <a:bodyPr>
            <a:normAutofit/>
          </a:bodyPr>
          <a:lstStyle/>
          <a:p>
            <a:pPr marL="671962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Typical operations </a:t>
            </a:r>
          </a:p>
          <a:p>
            <a:pPr marL="1072012" lvl="1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sz="3200" dirty="0"/>
              <a:t>search(lookup) </a:t>
            </a:r>
          </a:p>
          <a:p>
            <a:pPr marL="1472062" lvl="2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sz="2800" dirty="0"/>
              <a:t>used to search a name in the symbol table to determine:</a:t>
            </a:r>
          </a:p>
          <a:p>
            <a:pPr marL="1929262" lvl="3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sz="2400" dirty="0"/>
              <a:t>if the symbol exists in the table.</a:t>
            </a:r>
          </a:p>
          <a:p>
            <a:pPr marL="1929262" lvl="3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sz="2400" dirty="0"/>
              <a:t>if it is declared before it is being used.</a:t>
            </a:r>
          </a:p>
          <a:p>
            <a:pPr marL="1929262" lvl="3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sz="2400" dirty="0"/>
              <a:t>if the name is used in the scope. </a:t>
            </a:r>
          </a:p>
          <a:p>
            <a:pPr marL="1929262" lvl="3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sz="2400" dirty="0"/>
              <a:t>if the symbol is initialized. </a:t>
            </a:r>
          </a:p>
          <a:p>
            <a:pPr marL="1929262" lvl="3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sz="2400" dirty="0"/>
              <a:t>if the symbol declared multiple times.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805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Symbol Table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28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9156700" cy="5607050"/>
          </a:xfrm>
        </p:spPr>
        <p:txBody>
          <a:bodyPr>
            <a:normAutofit/>
          </a:bodyPr>
          <a:lstStyle/>
          <a:p>
            <a:pPr marL="671962" indent="-671962">
              <a:buClr>
                <a:schemeClr val="tx1"/>
              </a:buClr>
            </a:pPr>
            <a:r>
              <a:rPr lang="en-US" altLang="zh-CN" dirty="0"/>
              <a:t>The timing of when identifiers are recorded in the symbol table</a:t>
            </a:r>
          </a:p>
          <a:p>
            <a:pPr marL="1072012" lvl="1" indent="-671962">
              <a:buClr>
                <a:schemeClr val="tx1"/>
              </a:buClr>
            </a:pPr>
            <a:r>
              <a:rPr lang="en-US" altLang="zh-CN" dirty="0"/>
              <a:t>Identifiers are entered into the symbol table, </a:t>
            </a:r>
            <a:r>
              <a:rPr lang="en-US" altLang="zh-CN" dirty="0">
                <a:solidFill>
                  <a:srgbClr val="FF0000"/>
                </a:solidFill>
              </a:rPr>
              <a:t>typically not during the Lexical Analysis phase</a:t>
            </a:r>
            <a:r>
              <a:rPr lang="en-US" altLang="zh-CN" dirty="0"/>
              <a:t>.</a:t>
            </a:r>
          </a:p>
          <a:p>
            <a:pPr marL="1072012" lvl="1" indent="-671962">
              <a:buClr>
                <a:schemeClr val="tx1"/>
              </a:buClr>
            </a:pPr>
            <a:endParaRPr lang="en-US" altLang="zh-CN" dirty="0"/>
          </a:p>
          <a:p>
            <a:pPr marL="1072012" lvl="1" indent="-671962">
              <a:buClr>
                <a:schemeClr val="tx1"/>
              </a:buClr>
            </a:pPr>
            <a:r>
              <a:rPr lang="en-US" altLang="zh-CN" dirty="0">
                <a:solidFill>
                  <a:srgbClr val="0000FF"/>
                </a:solidFill>
              </a:rPr>
              <a:t>During the Syntax Analysis and Semantic Analysis phases</a:t>
            </a:r>
            <a:r>
              <a:rPr lang="en-US" altLang="zh-CN" dirty="0"/>
              <a:t>, construct the Abstract Syntax Tree (AST), check semantic correctness, and insert identifiers along with their associated information into the symbol table.</a:t>
            </a:r>
            <a:endParaRPr lang="en-US" altLang="zh-CN" dirty="0">
              <a:latin typeface="Sitka Text" panose="02000505000000020004" pitchFamily="2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805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Symbol Table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04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9156700" cy="5607050"/>
          </a:xfrm>
        </p:spPr>
        <p:txBody>
          <a:bodyPr>
            <a:normAutofit/>
          </a:bodyPr>
          <a:lstStyle/>
          <a:p>
            <a:pPr marL="671962" indent="-671962">
              <a:buClr>
                <a:schemeClr val="tx1"/>
              </a:buClr>
            </a:pPr>
            <a:r>
              <a:rPr lang="en-US" altLang="zh-CN" dirty="0"/>
              <a:t>In programming languages, </a:t>
            </a:r>
            <a:r>
              <a:rPr lang="en-US" altLang="zh-CN" b="1" dirty="0">
                <a:solidFill>
                  <a:srgbClr val="0000FF"/>
                </a:solidFill>
              </a:rPr>
              <a:t>scope</a:t>
            </a:r>
            <a:r>
              <a:rPr lang="en-US" altLang="zh-CN" dirty="0"/>
              <a:t> defines the visibility and lifetime of identifiers. </a:t>
            </a:r>
          </a:p>
          <a:p>
            <a:pPr marL="671962" indent="-671962">
              <a:buClr>
                <a:schemeClr val="tx1"/>
              </a:buClr>
            </a:pPr>
            <a:r>
              <a:rPr lang="en-US" altLang="zh-CN" dirty="0"/>
              <a:t>How do we keep track of what's visible?</a:t>
            </a:r>
          </a:p>
          <a:p>
            <a:pPr marL="671962" indent="-671962">
              <a:buClr>
                <a:schemeClr val="tx1"/>
              </a:buClr>
            </a:pPr>
            <a:endParaRPr lang="en-US" altLang="zh-CN" dirty="0">
              <a:latin typeface="Sitka Text" panose="02000505000000020004" pitchFamily="2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805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Scope Management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2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9156700" cy="5607050"/>
          </a:xfrm>
        </p:spPr>
        <p:txBody>
          <a:bodyPr>
            <a:normAutofit fontScale="92500" lnSpcReduction="10000"/>
          </a:bodyPr>
          <a:lstStyle/>
          <a:p>
            <a:pPr marL="671962" indent="-671962">
              <a:buClr>
                <a:schemeClr val="tx1"/>
              </a:buClr>
            </a:pPr>
            <a:r>
              <a:rPr lang="en-US" altLang="zh-CN" dirty="0"/>
              <a:t>Static Scope and Dynamic Scope</a:t>
            </a:r>
          </a:p>
          <a:p>
            <a:pPr marL="1072012" lvl="1" indent="-671962">
              <a:buClr>
                <a:schemeClr val="tx1"/>
              </a:buClr>
            </a:pPr>
            <a:r>
              <a:rPr lang="en-US" altLang="zh-CN" dirty="0">
                <a:solidFill>
                  <a:srgbClr val="0000FF"/>
                </a:solidFill>
              </a:rPr>
              <a:t>Static scope</a:t>
            </a:r>
            <a:r>
              <a:rPr lang="en-US" altLang="zh-CN" dirty="0"/>
              <a:t> (lexical scope, will be discussed in our class</a:t>
            </a:r>
          </a:p>
          <a:p>
            <a:pPr marL="1472062" lvl="2" indent="-671962">
              <a:buClr>
                <a:schemeClr val="tx1"/>
              </a:buClr>
            </a:pPr>
            <a:r>
              <a:rPr lang="en-US" altLang="zh-CN" dirty="0"/>
              <a:t>The scope of variables being determined at compile time. </a:t>
            </a:r>
          </a:p>
          <a:p>
            <a:pPr marL="1472062" lvl="2" indent="-671962">
              <a:buClr>
                <a:schemeClr val="tx1"/>
              </a:buClr>
            </a:pPr>
            <a:r>
              <a:rPr lang="en-US" altLang="zh-CN" dirty="0"/>
              <a:t>The visibility of variables is based on their position in the source code.</a:t>
            </a:r>
          </a:p>
          <a:p>
            <a:pPr marL="1472062" lvl="2" indent="-671962">
              <a:buClr>
                <a:schemeClr val="tx1"/>
              </a:buClr>
            </a:pPr>
            <a:r>
              <a:rPr lang="en-US" altLang="zh-CN" dirty="0"/>
              <a:t>The nesting levels of scopes are clearly defined at compile time.</a:t>
            </a:r>
          </a:p>
          <a:p>
            <a:pPr marL="1072012" lvl="1" indent="-671962">
              <a:buClr>
                <a:schemeClr val="tx1"/>
              </a:buClr>
            </a:pPr>
            <a:r>
              <a:rPr lang="en-US" altLang="zh-CN" dirty="0">
                <a:solidFill>
                  <a:srgbClr val="FF0000"/>
                </a:solidFill>
              </a:rPr>
              <a:t>Dynamic Scope</a:t>
            </a:r>
          </a:p>
          <a:p>
            <a:pPr marL="1472062" lvl="2" indent="-671962">
              <a:buClr>
                <a:schemeClr val="tx1"/>
              </a:buClr>
            </a:pPr>
            <a:r>
              <a:rPr lang="en-US" altLang="zh-CN" dirty="0"/>
              <a:t>the scope of variables being determined at runtime</a:t>
            </a:r>
          </a:p>
          <a:p>
            <a:pPr marL="1472062" lvl="2" indent="-671962">
              <a:buClr>
                <a:schemeClr val="tx1"/>
              </a:buClr>
            </a:pPr>
            <a:r>
              <a:rPr lang="en-US" altLang="zh-CN" dirty="0"/>
              <a:t>The visibility of variables is based on the current state of the </a:t>
            </a:r>
            <a:r>
              <a:rPr lang="en-US" altLang="zh-CN" dirty="0">
                <a:solidFill>
                  <a:srgbClr val="0000FF"/>
                </a:solidFill>
              </a:rPr>
              <a:t>call stack</a:t>
            </a:r>
            <a:r>
              <a:rPr lang="en-US" altLang="zh-CN" dirty="0"/>
              <a:t>.</a:t>
            </a:r>
          </a:p>
          <a:p>
            <a:pPr marL="1472062" lvl="2" indent="-671962">
              <a:buClr>
                <a:schemeClr val="tx1"/>
              </a:buClr>
            </a:pPr>
            <a:r>
              <a:rPr lang="en-US" altLang="zh-CN" dirty="0"/>
              <a:t>The nesting levels of scopes are dynamically determined at runtime.</a:t>
            </a:r>
          </a:p>
          <a:p>
            <a:pPr marL="1472062" lvl="2" indent="-671962">
              <a:buClr>
                <a:schemeClr val="tx1"/>
              </a:buClr>
            </a:pP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805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Scope Management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96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3700" y="196850"/>
            <a:ext cx="9144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Bodoni MT" panose="02070603080606020203" pitchFamily="18" charset="0"/>
              </a:rPr>
              <a:t>// A C program to demonstrate </a:t>
            </a:r>
            <a:r>
              <a:rPr lang="zh-CN" altLang="en-US" sz="2400" dirty="0">
                <a:solidFill>
                  <a:srgbClr val="FF0000"/>
                </a:solidFill>
                <a:latin typeface="Bodoni MT" panose="02070603080606020203" pitchFamily="18" charset="0"/>
              </a:rPr>
              <a:t>static scoping</a:t>
            </a:r>
            <a:r>
              <a:rPr lang="zh-CN" altLang="en-US" sz="2400" dirty="0">
                <a:latin typeface="Bodoni MT" panose="02070603080606020203" pitchFamily="18" charset="0"/>
              </a:rPr>
              <a:t>.</a:t>
            </a:r>
          </a:p>
          <a:p>
            <a:r>
              <a:rPr lang="zh-CN" altLang="en-US" sz="2400" dirty="0">
                <a:latin typeface="Bodoni MT" panose="02070603080606020203" pitchFamily="18" charset="0"/>
              </a:rPr>
              <a:t>#include&lt;stdio.h&gt;</a:t>
            </a:r>
          </a:p>
          <a:p>
            <a:r>
              <a:rPr lang="zh-CN" altLang="en-US" sz="2400" dirty="0">
                <a:latin typeface="Bodoni MT" panose="02070603080606020203" pitchFamily="18" charset="0"/>
              </a:rPr>
              <a:t>int x = 10;</a:t>
            </a:r>
          </a:p>
          <a:p>
            <a:endParaRPr lang="zh-CN" altLang="en-US" sz="2400" dirty="0">
              <a:latin typeface="Bodoni MT" panose="02070603080606020203" pitchFamily="18" charset="0"/>
            </a:endParaRPr>
          </a:p>
          <a:p>
            <a:r>
              <a:rPr lang="zh-CN" altLang="en-US" sz="2400" dirty="0">
                <a:latin typeface="Bodoni MT" panose="02070603080606020203" pitchFamily="18" charset="0"/>
              </a:rPr>
              <a:t>// Called by g()</a:t>
            </a:r>
          </a:p>
          <a:p>
            <a:r>
              <a:rPr lang="zh-CN" altLang="en-US" sz="2400" dirty="0">
                <a:latin typeface="Bodoni MT" panose="02070603080606020203" pitchFamily="18" charset="0"/>
              </a:rPr>
              <a:t>int f(){</a:t>
            </a:r>
          </a:p>
          <a:p>
            <a:r>
              <a:rPr lang="zh-CN" altLang="en-US" sz="2400" dirty="0">
                <a:latin typeface="Bodoni MT" panose="02070603080606020203" pitchFamily="18" charset="0"/>
              </a:rPr>
              <a:t>   return x;</a:t>
            </a:r>
          </a:p>
          <a:p>
            <a:r>
              <a:rPr lang="zh-CN" altLang="en-US" sz="2400" dirty="0">
                <a:latin typeface="Bodoni MT" panose="02070603080606020203" pitchFamily="18" charset="0"/>
              </a:rPr>
              <a:t>}</a:t>
            </a:r>
          </a:p>
          <a:p>
            <a:endParaRPr lang="zh-CN" altLang="en-US" sz="2400" dirty="0">
              <a:latin typeface="Bodoni MT" panose="02070603080606020203" pitchFamily="18" charset="0"/>
            </a:endParaRPr>
          </a:p>
          <a:p>
            <a:r>
              <a:rPr lang="zh-CN" altLang="en-US" sz="2400" dirty="0">
                <a:latin typeface="Bodoni MT" panose="02070603080606020203" pitchFamily="18" charset="0"/>
              </a:rPr>
              <a:t>// g() has its own variable  named as x and calls f()</a:t>
            </a:r>
          </a:p>
          <a:p>
            <a:r>
              <a:rPr lang="zh-CN" altLang="en-US" sz="2400" dirty="0">
                <a:latin typeface="Bodoni MT" panose="02070603080606020203" pitchFamily="18" charset="0"/>
              </a:rPr>
              <a:t>int g(){</a:t>
            </a:r>
          </a:p>
          <a:p>
            <a:r>
              <a:rPr lang="zh-CN" altLang="en-US" sz="2400" dirty="0">
                <a:latin typeface="Bodoni MT" panose="02070603080606020203" pitchFamily="18" charset="0"/>
              </a:rPr>
              <a:t>   int x = 20;</a:t>
            </a:r>
          </a:p>
          <a:p>
            <a:r>
              <a:rPr lang="zh-CN" altLang="en-US" sz="2400" dirty="0">
                <a:latin typeface="Bodoni MT" panose="02070603080606020203" pitchFamily="18" charset="0"/>
              </a:rPr>
              <a:t>   return f();</a:t>
            </a:r>
          </a:p>
          <a:p>
            <a:r>
              <a:rPr lang="zh-CN" altLang="en-US" sz="2400" dirty="0">
                <a:latin typeface="Bodoni MT" panose="02070603080606020203" pitchFamily="18" charset="0"/>
              </a:rPr>
              <a:t>}</a:t>
            </a:r>
          </a:p>
          <a:p>
            <a:endParaRPr lang="zh-CN" altLang="en-US" sz="2400" dirty="0">
              <a:latin typeface="Bodoni MT" panose="02070603080606020203" pitchFamily="18" charset="0"/>
            </a:endParaRPr>
          </a:p>
          <a:p>
            <a:r>
              <a:rPr lang="zh-CN" altLang="en-US" sz="2400" dirty="0">
                <a:latin typeface="Bodoni MT" panose="02070603080606020203" pitchFamily="18" charset="0"/>
              </a:rPr>
              <a:t>int main(){</a:t>
            </a:r>
          </a:p>
          <a:p>
            <a:r>
              <a:rPr lang="zh-CN" altLang="en-US" sz="2400" dirty="0">
                <a:latin typeface="Bodoni MT" panose="02070603080606020203" pitchFamily="18" charset="0"/>
              </a:rPr>
              <a:t>  printf(“%d”, g());   </a:t>
            </a:r>
            <a:r>
              <a:rPr lang="en-US" altLang="zh-CN" sz="2400" dirty="0">
                <a:solidFill>
                  <a:srgbClr val="FF0000"/>
                </a:solidFill>
                <a:latin typeface="Bodoni MT" panose="02070603080606020203" pitchFamily="18" charset="0"/>
              </a:rPr>
              <a:t>//x=10</a:t>
            </a:r>
            <a:endParaRPr lang="zh-CN" altLang="en-US" sz="2400" dirty="0">
              <a:solidFill>
                <a:srgbClr val="FF0000"/>
              </a:solidFill>
              <a:latin typeface="Bodoni MT" panose="02070603080606020203" pitchFamily="18" charset="0"/>
            </a:endParaRPr>
          </a:p>
          <a:p>
            <a:r>
              <a:rPr lang="zh-CN" altLang="en-US" sz="2400" dirty="0">
                <a:latin typeface="Bodoni MT" panose="02070603080606020203" pitchFamily="18" charset="0"/>
              </a:rPr>
              <a:t>  printf("\n");</a:t>
            </a:r>
          </a:p>
          <a:p>
            <a:r>
              <a:rPr lang="zh-CN" altLang="en-US" sz="2400" dirty="0">
                <a:latin typeface="Bodoni MT" panose="02070603080606020203" pitchFamily="18" charset="0"/>
              </a:rPr>
              <a:t>  return 0;</a:t>
            </a:r>
          </a:p>
          <a:p>
            <a:r>
              <a:rPr lang="zh-CN" altLang="en-US" sz="2400" dirty="0">
                <a:latin typeface="Bodoni MT" panose="020706030806060202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7026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Scope rules in programming languages vary widely.</a:t>
            </a:r>
          </a:p>
          <a:p>
            <a:r>
              <a:rPr lang="en-US" altLang="zh-CN" dirty="0"/>
              <a:t>Two common rules</a:t>
            </a:r>
          </a:p>
          <a:p>
            <a:pPr lvl="1"/>
            <a:r>
              <a:rPr lang="en-US" altLang="zh-CN" dirty="0"/>
              <a:t>declaration before use </a:t>
            </a:r>
          </a:p>
          <a:p>
            <a:pPr lvl="1"/>
            <a:r>
              <a:rPr lang="en-US" altLang="zh-CN" dirty="0"/>
              <a:t>Nested scope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795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Nested Scope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9232900" cy="5302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Block structure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A block is any construct that can contains declarations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A language is block structured</a:t>
            </a:r>
          </a:p>
          <a:p>
            <a:pPr lvl="2">
              <a:lnSpc>
                <a:spcPct val="110000"/>
              </a:lnSpc>
            </a:pPr>
            <a:r>
              <a:rPr lang="en-US" altLang="zh-CN" dirty="0"/>
              <a:t>If the nesting blocks inside other blocks is permitted</a:t>
            </a:r>
          </a:p>
          <a:p>
            <a:pPr lvl="2">
              <a:lnSpc>
                <a:spcPct val="110000"/>
              </a:lnSpc>
            </a:pPr>
            <a:r>
              <a:rPr lang="en-US" altLang="zh-CN" dirty="0"/>
              <a:t>If the scope of declarations in a block is limited to that block and other blocks nested in that block  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Most-closely nested rule for blocks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Given several different declarations for the same name, the declaration that applies to a reference is the one in the most closely nested block to the reference.</a:t>
            </a:r>
          </a:p>
          <a:p>
            <a:pPr lvl="1">
              <a:lnSpc>
                <a:spcPct val="11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1190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805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Times New Roman" pitchFamily="18" charset="0"/>
              </a:rPr>
              <a:t>Nested Scope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46500" y="1616412"/>
            <a:ext cx="3048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Bodoni MT" panose="02070603080606020203" pitchFamily="18" charset="0"/>
              </a:rPr>
              <a:t>int value </a:t>
            </a:r>
            <a:r>
              <a:rPr lang="en-US" altLang="zh-CN" sz="2000" dirty="0">
                <a:latin typeface="Bodoni MT" panose="02070603080606020203" pitchFamily="18" charset="0"/>
              </a:rPr>
              <a:t>= </a:t>
            </a:r>
            <a:r>
              <a:rPr lang="zh-CN" altLang="en-US" sz="2000" dirty="0">
                <a:latin typeface="Bodoni MT" panose="02070603080606020203" pitchFamily="18" charset="0"/>
              </a:rPr>
              <a:t>10</a:t>
            </a:r>
            <a:r>
              <a:rPr lang="en-US" altLang="zh-CN" sz="2000" dirty="0">
                <a:latin typeface="Bodoni MT" panose="02070603080606020203" pitchFamily="18" charset="0"/>
              </a:rPr>
              <a:t>;</a:t>
            </a:r>
          </a:p>
          <a:p>
            <a:r>
              <a:rPr lang="zh-CN" altLang="en-US" sz="2000" dirty="0">
                <a:latin typeface="Bodoni MT" panose="02070603080606020203" pitchFamily="18" charset="0"/>
              </a:rPr>
              <a:t>void </a:t>
            </a:r>
            <a:r>
              <a:rPr lang="en-US" altLang="zh-CN" sz="2000" dirty="0">
                <a:latin typeface="Bodoni MT" panose="02070603080606020203" pitchFamily="18" charset="0"/>
              </a:rPr>
              <a:t>pro1</a:t>
            </a:r>
            <a:r>
              <a:rPr lang="zh-CN" altLang="en-US" sz="2000" dirty="0">
                <a:latin typeface="Bodoni MT" panose="02070603080606020203" pitchFamily="18" charset="0"/>
              </a:rPr>
              <a:t>()</a:t>
            </a:r>
            <a:r>
              <a:rPr lang="en-US" altLang="zh-CN" sz="2000" dirty="0">
                <a:latin typeface="Bodoni MT" panose="02070603080606020203" pitchFamily="18" charset="0"/>
              </a:rPr>
              <a:t>{</a:t>
            </a:r>
          </a:p>
          <a:p>
            <a:r>
              <a:rPr lang="zh-CN" altLang="en-US" sz="2000" dirty="0">
                <a:latin typeface="Bodoni MT" panose="02070603080606020203" pitchFamily="18" charset="0"/>
              </a:rPr>
              <a:t>    int one_1;  int one_2;</a:t>
            </a:r>
            <a:endParaRPr lang="en-US" altLang="zh-CN" sz="2000" dirty="0">
              <a:latin typeface="Bodoni MT" panose="02070603080606020203" pitchFamily="18" charset="0"/>
            </a:endParaRPr>
          </a:p>
          <a:p>
            <a:r>
              <a:rPr lang="en-US" altLang="zh-CN" sz="2000" dirty="0">
                <a:latin typeface="Bodoni MT" panose="02070603080606020203" pitchFamily="18" charset="0"/>
              </a:rPr>
              <a:t>    {</a:t>
            </a:r>
          </a:p>
          <a:p>
            <a:r>
              <a:rPr lang="en-US" altLang="zh-CN" sz="2000" dirty="0">
                <a:latin typeface="Bodoni MT" panose="02070603080606020203" pitchFamily="18" charset="0"/>
              </a:rPr>
              <a:t>         </a:t>
            </a:r>
            <a:r>
              <a:rPr lang="zh-CN" altLang="en-US" sz="2000" dirty="0">
                <a:latin typeface="Bodoni MT" panose="02070603080606020203" pitchFamily="18" charset="0"/>
              </a:rPr>
              <a:t>int one_3; int one_4;</a:t>
            </a:r>
            <a:endParaRPr lang="en-US" altLang="zh-CN" sz="2000" dirty="0">
              <a:latin typeface="Bodoni MT" panose="02070603080606020203" pitchFamily="18" charset="0"/>
            </a:endParaRPr>
          </a:p>
          <a:p>
            <a:r>
              <a:rPr lang="en-US" altLang="zh-CN" sz="2000" dirty="0">
                <a:latin typeface="Bodoni MT" panose="02070603080606020203" pitchFamily="18" charset="0"/>
              </a:rPr>
              <a:t>     } // </a:t>
            </a:r>
            <a:r>
              <a:rPr lang="zh-CN" altLang="en-US" sz="2000" dirty="0">
                <a:latin typeface="Bodoni MT" panose="02070603080606020203" pitchFamily="18" charset="0"/>
              </a:rPr>
              <a:t>inner scope 1</a:t>
            </a:r>
            <a:endParaRPr lang="en-US" altLang="zh-CN" sz="2000" dirty="0">
              <a:latin typeface="Bodoni MT" panose="02070603080606020203" pitchFamily="18" charset="0"/>
            </a:endParaRPr>
          </a:p>
          <a:p>
            <a:r>
              <a:rPr lang="en-US" altLang="zh-CN" sz="2000" dirty="0">
                <a:latin typeface="Bodoni MT" panose="02070603080606020203" pitchFamily="18" charset="0"/>
              </a:rPr>
              <a:t>    </a:t>
            </a:r>
            <a:r>
              <a:rPr lang="zh-CN" altLang="en-US" sz="2000" dirty="0">
                <a:latin typeface="Bodoni MT" panose="02070603080606020203" pitchFamily="18" charset="0"/>
              </a:rPr>
              <a:t>int one_5;</a:t>
            </a:r>
            <a:endParaRPr lang="en-US" altLang="zh-CN" sz="2000" dirty="0">
              <a:latin typeface="Bodoni MT" panose="02070603080606020203" pitchFamily="18" charset="0"/>
            </a:endParaRPr>
          </a:p>
          <a:p>
            <a:r>
              <a:rPr lang="en-US" altLang="zh-CN" sz="2000" dirty="0">
                <a:latin typeface="Bodoni MT" panose="02070603080606020203" pitchFamily="18" charset="0"/>
              </a:rPr>
              <a:t>    {</a:t>
            </a:r>
          </a:p>
          <a:p>
            <a:r>
              <a:rPr lang="zh-CN" altLang="en-US" sz="2000" dirty="0">
                <a:latin typeface="Bodoni MT" panose="02070603080606020203" pitchFamily="18" charset="0"/>
              </a:rPr>
              <a:t>        int one_6; int one_7;</a:t>
            </a:r>
            <a:endParaRPr lang="en-US" altLang="zh-CN" sz="2000" dirty="0">
              <a:latin typeface="Bodoni MT" panose="02070603080606020203" pitchFamily="18" charset="0"/>
            </a:endParaRPr>
          </a:p>
          <a:p>
            <a:r>
              <a:rPr lang="en-US" altLang="zh-CN" sz="2000" dirty="0">
                <a:latin typeface="Bodoni MT" panose="02070603080606020203" pitchFamily="18" charset="0"/>
              </a:rPr>
              <a:t>    }</a:t>
            </a:r>
            <a:r>
              <a:rPr lang="zh-CN" altLang="en-US" sz="2000" dirty="0">
                <a:latin typeface="Bodoni MT" panose="02070603080606020203" pitchFamily="18" charset="0"/>
              </a:rPr>
              <a:t> </a:t>
            </a:r>
            <a:r>
              <a:rPr lang="en-US" altLang="zh-CN" sz="2000" dirty="0">
                <a:latin typeface="Bodoni MT" panose="02070603080606020203" pitchFamily="18" charset="0"/>
              </a:rPr>
              <a:t>//</a:t>
            </a:r>
            <a:r>
              <a:rPr lang="zh-CN" altLang="en-US" sz="2000" dirty="0">
                <a:latin typeface="Bodoni MT" panose="02070603080606020203" pitchFamily="18" charset="0"/>
              </a:rPr>
              <a:t>inner scope 2</a:t>
            </a:r>
            <a:endParaRPr lang="en-US" altLang="zh-CN" sz="2000" dirty="0">
              <a:latin typeface="Bodoni MT" panose="02070603080606020203" pitchFamily="18" charset="0"/>
            </a:endParaRPr>
          </a:p>
          <a:p>
            <a:r>
              <a:rPr lang="en-US" altLang="zh-CN" sz="2000" dirty="0">
                <a:latin typeface="Bodoni MT" panose="02070603080606020203" pitchFamily="18" charset="0"/>
              </a:rPr>
              <a:t>}</a:t>
            </a:r>
          </a:p>
          <a:p>
            <a:endParaRPr lang="en-US" altLang="zh-CN" sz="2000" dirty="0">
              <a:latin typeface="Bodoni MT" panose="02070603080606020203" pitchFamily="18" charset="0"/>
            </a:endParaRPr>
          </a:p>
          <a:p>
            <a:r>
              <a:rPr lang="zh-CN" altLang="en-US" sz="2000" dirty="0">
                <a:latin typeface="Bodoni MT" panose="02070603080606020203" pitchFamily="18" charset="0"/>
              </a:rPr>
              <a:t>void pro</a:t>
            </a:r>
            <a:r>
              <a:rPr lang="en-US" altLang="zh-CN" sz="2000" dirty="0">
                <a:latin typeface="Bodoni MT" panose="02070603080606020203" pitchFamily="18" charset="0"/>
              </a:rPr>
              <a:t>2</a:t>
            </a:r>
            <a:r>
              <a:rPr lang="zh-CN" altLang="en-US" sz="2000" dirty="0">
                <a:latin typeface="Bodoni MT" panose="02070603080606020203" pitchFamily="18" charset="0"/>
              </a:rPr>
              <a:t>()</a:t>
            </a:r>
            <a:r>
              <a:rPr lang="en-US" altLang="zh-CN" sz="2000" dirty="0">
                <a:latin typeface="Bodoni MT" panose="02070603080606020203" pitchFamily="18" charset="0"/>
              </a:rPr>
              <a:t>{</a:t>
            </a:r>
          </a:p>
          <a:p>
            <a:r>
              <a:rPr lang="zh-CN" altLang="en-US" sz="2000" dirty="0">
                <a:latin typeface="Bodoni MT" panose="02070603080606020203" pitchFamily="18" charset="0"/>
              </a:rPr>
              <a:t>    int two</a:t>
            </a:r>
            <a:r>
              <a:rPr lang="en-US" altLang="zh-CN" sz="2000" dirty="0">
                <a:latin typeface="Bodoni MT" panose="02070603080606020203" pitchFamily="18" charset="0"/>
              </a:rPr>
              <a:t>_</a:t>
            </a:r>
            <a:r>
              <a:rPr lang="zh-CN" altLang="en-US" sz="2000" dirty="0">
                <a:latin typeface="Bodoni MT" panose="02070603080606020203" pitchFamily="18" charset="0"/>
              </a:rPr>
              <a:t>1; int two_2;</a:t>
            </a:r>
            <a:endParaRPr lang="en-US" altLang="zh-CN" sz="2000" dirty="0">
              <a:latin typeface="Bodoni MT" panose="02070603080606020203" pitchFamily="18" charset="0"/>
            </a:endParaRPr>
          </a:p>
          <a:p>
            <a:r>
              <a:rPr lang="en-US" altLang="zh-CN" sz="2000" dirty="0">
                <a:latin typeface="Bodoni MT" panose="02070603080606020203" pitchFamily="18" charset="0"/>
              </a:rPr>
              <a:t>    {</a:t>
            </a:r>
          </a:p>
          <a:p>
            <a:r>
              <a:rPr lang="zh-CN" altLang="en-US" sz="2000" dirty="0">
                <a:latin typeface="Bodoni MT" panose="02070603080606020203" pitchFamily="18" charset="0"/>
              </a:rPr>
              <a:t>        int two_3; int two_4;</a:t>
            </a:r>
            <a:endParaRPr lang="en-US" altLang="zh-CN" sz="2000" dirty="0">
              <a:latin typeface="Bodoni MT" panose="02070603080606020203" pitchFamily="18" charset="0"/>
            </a:endParaRPr>
          </a:p>
          <a:p>
            <a:r>
              <a:rPr lang="en-US" altLang="zh-CN" sz="2000" dirty="0">
                <a:latin typeface="Bodoni MT" panose="02070603080606020203" pitchFamily="18" charset="0"/>
              </a:rPr>
              <a:t>    }</a:t>
            </a:r>
            <a:r>
              <a:rPr lang="zh-CN" altLang="en-US" sz="2000" dirty="0">
                <a:latin typeface="Bodoni MT" panose="02070603080606020203" pitchFamily="18" charset="0"/>
              </a:rPr>
              <a:t> </a:t>
            </a:r>
            <a:r>
              <a:rPr lang="en-US" altLang="zh-CN" sz="2000" dirty="0">
                <a:latin typeface="Bodoni MT" panose="02070603080606020203" pitchFamily="18" charset="0"/>
              </a:rPr>
              <a:t>//</a:t>
            </a:r>
            <a:r>
              <a:rPr lang="zh-CN" altLang="en-US" sz="2000" dirty="0">
                <a:latin typeface="Bodoni MT" panose="02070603080606020203" pitchFamily="18" charset="0"/>
              </a:rPr>
              <a:t>inner scope 3</a:t>
            </a:r>
            <a:endParaRPr lang="en-US" altLang="zh-CN" sz="2000" dirty="0">
              <a:latin typeface="Bodoni MT" panose="02070603080606020203" pitchFamily="18" charset="0"/>
            </a:endParaRPr>
          </a:p>
          <a:p>
            <a:r>
              <a:rPr lang="en-US" altLang="zh-CN" sz="2000" dirty="0">
                <a:latin typeface="Bodoni MT" panose="02070603080606020203" pitchFamily="18" charset="0"/>
              </a:rPr>
              <a:t>    </a:t>
            </a:r>
            <a:r>
              <a:rPr lang="zh-CN" altLang="en-US" sz="2000" dirty="0">
                <a:latin typeface="Bodoni MT" panose="02070603080606020203" pitchFamily="18" charset="0"/>
              </a:rPr>
              <a:t>int two_5;</a:t>
            </a:r>
            <a:endParaRPr lang="en-US" altLang="zh-CN" sz="2000" dirty="0">
              <a:latin typeface="Bodoni MT" panose="02070603080606020203" pitchFamily="18" charset="0"/>
            </a:endParaRPr>
          </a:p>
          <a:p>
            <a:r>
              <a:rPr lang="en-US" altLang="zh-CN" sz="2000" dirty="0">
                <a:latin typeface="Bodoni MT" panose="02070603080606020203" pitchFamily="18" charset="0"/>
              </a:rPr>
              <a:t>}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47885" y="2711450"/>
            <a:ext cx="3451015" cy="685800"/>
            <a:chOff x="447885" y="2711450"/>
            <a:chExt cx="3451015" cy="685800"/>
          </a:xfrm>
        </p:grpSpPr>
        <p:sp>
          <p:nvSpPr>
            <p:cNvPr id="6" name="左大括号 5"/>
            <p:cNvSpPr/>
            <p:nvPr/>
          </p:nvSpPr>
          <p:spPr>
            <a:xfrm>
              <a:off x="2527300" y="2711450"/>
              <a:ext cx="1371600" cy="685800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47885" y="2823485"/>
              <a:ext cx="207941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00FF"/>
                  </a:solidFill>
                  <a:latin typeface="Sitka Text" panose="02000505000000020004" pitchFamily="2" charset="0"/>
                </a:rPr>
                <a:t>inner scope 1</a:t>
              </a:r>
              <a:endParaRPr lang="en-US" altLang="zh-CN" sz="2400" dirty="0">
                <a:solidFill>
                  <a:srgbClr val="0000FF"/>
                </a:solidFill>
                <a:latin typeface="Sitka Text" panose="02000505000000020004" pitchFamily="2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81775" y="3900656"/>
            <a:ext cx="3451015" cy="685800"/>
            <a:chOff x="447885" y="2711450"/>
            <a:chExt cx="3451015" cy="685800"/>
          </a:xfrm>
        </p:grpSpPr>
        <p:sp>
          <p:nvSpPr>
            <p:cNvPr id="11" name="左大括号 10"/>
            <p:cNvSpPr/>
            <p:nvPr/>
          </p:nvSpPr>
          <p:spPr>
            <a:xfrm>
              <a:off x="2527300" y="2711450"/>
              <a:ext cx="1371600" cy="685800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47885" y="2823485"/>
              <a:ext cx="21130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00FF"/>
                  </a:solidFill>
                  <a:latin typeface="Sitka Text" panose="02000505000000020004" pitchFamily="2" charset="0"/>
                </a:rPr>
                <a:t>inner scope </a:t>
              </a:r>
              <a:r>
                <a:rPr lang="en-US" altLang="zh-CN" sz="2400" dirty="0">
                  <a:solidFill>
                    <a:srgbClr val="0000FF"/>
                  </a:solidFill>
                  <a:latin typeface="Sitka Text" panose="02000505000000020004" pitchFamily="2" charset="0"/>
                </a:rPr>
                <a:t>2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47885" y="5988050"/>
            <a:ext cx="3451015" cy="685800"/>
            <a:chOff x="447885" y="2711450"/>
            <a:chExt cx="3451015" cy="685800"/>
          </a:xfrm>
        </p:grpSpPr>
        <p:sp>
          <p:nvSpPr>
            <p:cNvPr id="14" name="左大括号 13"/>
            <p:cNvSpPr/>
            <p:nvPr/>
          </p:nvSpPr>
          <p:spPr>
            <a:xfrm>
              <a:off x="2527300" y="2711450"/>
              <a:ext cx="1371600" cy="685800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47885" y="2823485"/>
              <a:ext cx="21114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00FF"/>
                  </a:solidFill>
                  <a:latin typeface="Sitka Text" panose="02000505000000020004" pitchFamily="2" charset="0"/>
                </a:rPr>
                <a:t>inner scope </a:t>
              </a:r>
              <a:r>
                <a:rPr lang="en-US" altLang="zh-CN" sz="2400" dirty="0">
                  <a:solidFill>
                    <a:srgbClr val="0000FF"/>
                  </a:solidFill>
                  <a:latin typeface="Sitka Text" panose="02000505000000020004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718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9156700" cy="5607050"/>
          </a:xfrm>
        </p:spPr>
        <p:txBody>
          <a:bodyPr>
            <a:normAutofit lnSpcReduction="10000"/>
          </a:bodyPr>
          <a:lstStyle/>
          <a:p>
            <a:pPr marL="671962" indent="-671962">
              <a:buClr>
                <a:schemeClr val="tx1"/>
              </a:buClr>
            </a:pPr>
            <a:r>
              <a:rPr lang="en-US" altLang="zh-CN" b="1" dirty="0">
                <a:solidFill>
                  <a:srgbClr val="0000FF"/>
                </a:solidFill>
              </a:rPr>
              <a:t>Most-closely nested rule for blocks</a:t>
            </a:r>
          </a:p>
          <a:p>
            <a:pPr marL="1072012" lvl="1" indent="-671962">
              <a:buClr>
                <a:schemeClr val="tx1"/>
              </a:buClr>
            </a:pPr>
            <a:r>
              <a:rPr lang="en-US" altLang="zh-CN" dirty="0"/>
              <a:t>Given several different declarations for the same name, the declaration that applies to a reference is the one in the most closely nested block to the reference.</a:t>
            </a:r>
          </a:p>
          <a:p>
            <a:pPr marL="671962" indent="-671962">
              <a:buClr>
                <a:schemeClr val="tx1"/>
              </a:buClr>
            </a:pPr>
            <a:r>
              <a:rPr lang="en-US" altLang="zh-CN" dirty="0"/>
              <a:t>Most-closely nested rule for blocks can be implemented by </a:t>
            </a:r>
            <a:r>
              <a:rPr lang="en-US" altLang="zh-CN" dirty="0">
                <a:solidFill>
                  <a:srgbClr val="FF0000"/>
                </a:solidFill>
              </a:rPr>
              <a:t>chaining symbol tables</a:t>
            </a:r>
            <a:r>
              <a:rPr lang="en-US" altLang="zh-CN" dirty="0"/>
              <a:t>.</a:t>
            </a:r>
          </a:p>
          <a:p>
            <a:pPr marL="1072012" lvl="1" indent="-671962">
              <a:buClr>
                <a:schemeClr val="tx1"/>
              </a:buClr>
            </a:pPr>
            <a:r>
              <a:rPr lang="en-US" altLang="zh-CN" dirty="0"/>
              <a:t>Chaining symbol tables is a static structure</a:t>
            </a:r>
          </a:p>
          <a:p>
            <a:pPr marL="1072012" lvl="1" indent="-671962">
              <a:buClr>
                <a:schemeClr val="tx1"/>
              </a:buClr>
            </a:pPr>
            <a:r>
              <a:rPr lang="en-US" altLang="zh-CN" dirty="0"/>
              <a:t>Each scope stores a pointer to its parents, but not vice-versa</a:t>
            </a:r>
          </a:p>
          <a:p>
            <a:pPr marL="1072012" lvl="1" indent="-671962">
              <a:buClr>
                <a:schemeClr val="tx1"/>
              </a:buClr>
            </a:pPr>
            <a:r>
              <a:rPr lang="en-US" altLang="zh-CN" dirty="0"/>
              <a:t>From any point in the program, symbol table appears to be a stack.</a:t>
            </a:r>
          </a:p>
          <a:p>
            <a:pPr marL="1072012" lvl="1" indent="-671962">
              <a:buClr>
                <a:schemeClr val="tx1"/>
              </a:buClr>
            </a:pPr>
            <a:endParaRPr lang="en-US" altLang="zh-CN" dirty="0"/>
          </a:p>
          <a:p>
            <a:pPr marL="1072012" lvl="1" indent="-671962">
              <a:buClr>
                <a:schemeClr val="tx1"/>
              </a:buClr>
            </a:pP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805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Times New Roman" pitchFamily="18" charset="0"/>
              </a:rPr>
              <a:t>Nested Scope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763184"/>
            <a:ext cx="9294429" cy="498694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Semantic Analysis </a:t>
            </a:r>
          </a:p>
          <a:p>
            <a:pPr lvl="1"/>
            <a:r>
              <a:rPr lang="en-US" altLang="zh-CN" dirty="0"/>
              <a:t>Overview of Semantic Analysis </a:t>
            </a:r>
          </a:p>
          <a:p>
            <a:pPr lvl="1"/>
            <a:r>
              <a:rPr lang="en-US" altLang="zh-CN" dirty="0"/>
              <a:t>Attributes and Attribute Grammars</a:t>
            </a:r>
          </a:p>
          <a:p>
            <a:pPr lvl="1"/>
            <a:r>
              <a:rPr lang="en-US" altLang="zh-CN" dirty="0"/>
              <a:t>Dependency Graphs and Algorithms for Attribute Computation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Symbol Table and Scope Checking</a:t>
            </a:r>
          </a:p>
          <a:p>
            <a:pPr lvl="1"/>
            <a:r>
              <a:rPr lang="en-US" altLang="zh-CN" dirty="0"/>
              <a:t>Type Checking for Semantic Analysis of </a:t>
            </a:r>
            <a:r>
              <a:rPr lang="en-US" altLang="zh-CN"/>
              <a:t>a Program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861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805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Times New Roman" pitchFamily="18" charset="0"/>
              </a:rPr>
              <a:t>Nested Scope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8A112868-2167-402D-ADF1-BEB874AC4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742323"/>
              </p:ext>
            </p:extLst>
          </p:nvPr>
        </p:nvGraphicFramePr>
        <p:xfrm>
          <a:off x="4203700" y="1858010"/>
          <a:ext cx="2298699" cy="1234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51424">
                  <a:extLst>
                    <a:ext uri="{9D8B030D-6E8A-4147-A177-3AD203B41FA5}">
                      <a16:colId xmlns:a16="http://schemas.microsoft.com/office/drawing/2014/main" val="3511087686"/>
                    </a:ext>
                  </a:extLst>
                </a:gridCol>
                <a:gridCol w="628792">
                  <a:extLst>
                    <a:ext uri="{9D8B030D-6E8A-4147-A177-3AD203B41FA5}">
                      <a16:colId xmlns:a16="http://schemas.microsoft.com/office/drawing/2014/main" val="60756867"/>
                    </a:ext>
                  </a:extLst>
                </a:gridCol>
                <a:gridCol w="618483">
                  <a:extLst>
                    <a:ext uri="{9D8B030D-6E8A-4147-A177-3AD203B41FA5}">
                      <a16:colId xmlns:a16="http://schemas.microsoft.com/office/drawing/2014/main" val="309393705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value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rgbClr val="383A42"/>
                          </a:solidFill>
                          <a:latin typeface="Sitka Text" panose="02000505000000020004" pitchFamily="2" charset="0"/>
                        </a:rPr>
                        <a:t>var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</a:rPr>
                        <a:t>int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58427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pro1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solidFill>
                            <a:srgbClr val="383A42"/>
                          </a:solidFill>
                          <a:latin typeface="Sitka Text" panose="02000505000000020004" pitchFamily="2" charset="0"/>
                          <a:ea typeface="Fira Code"/>
                        </a:rPr>
                        <a:t>pro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--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808422"/>
                  </a:ext>
                </a:extLst>
              </a:tr>
              <a:tr h="35057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solidFill>
                            <a:srgbClr val="383A42"/>
                          </a:solidFill>
                          <a:latin typeface="Sitka Text" panose="02000505000000020004" pitchFamily="2" charset="0"/>
                        </a:rPr>
                        <a:t>pro2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383A42"/>
                          </a:solidFill>
                          <a:latin typeface="Sitka Text" panose="02000505000000020004" pitchFamily="2" charset="0"/>
                          <a:ea typeface="Fira Code"/>
                        </a:rPr>
                        <a:t>pro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--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50583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DFB7CC55-FF99-4CEC-882D-1684F68AD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195933"/>
              </p:ext>
            </p:extLst>
          </p:nvPr>
        </p:nvGraphicFramePr>
        <p:xfrm>
          <a:off x="2381250" y="3839523"/>
          <a:ext cx="2298699" cy="1234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51424">
                  <a:extLst>
                    <a:ext uri="{9D8B030D-6E8A-4147-A177-3AD203B41FA5}">
                      <a16:colId xmlns:a16="http://schemas.microsoft.com/office/drawing/2014/main" val="3511087686"/>
                    </a:ext>
                  </a:extLst>
                </a:gridCol>
                <a:gridCol w="628792">
                  <a:extLst>
                    <a:ext uri="{9D8B030D-6E8A-4147-A177-3AD203B41FA5}">
                      <a16:colId xmlns:a16="http://schemas.microsoft.com/office/drawing/2014/main" val="60756867"/>
                    </a:ext>
                  </a:extLst>
                </a:gridCol>
                <a:gridCol w="618483">
                  <a:extLst>
                    <a:ext uri="{9D8B030D-6E8A-4147-A177-3AD203B41FA5}">
                      <a16:colId xmlns:a16="http://schemas.microsoft.com/office/drawing/2014/main" val="309393705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one_1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rgbClr val="383A42"/>
                          </a:solidFill>
                          <a:latin typeface="Sitka Text" panose="02000505000000020004" pitchFamily="2" charset="0"/>
                        </a:rPr>
                        <a:t>var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</a:rPr>
                        <a:t>int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58427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one_2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solidFill>
                            <a:srgbClr val="383A42"/>
                          </a:solidFill>
                          <a:latin typeface="Sitka Text" panose="02000505000000020004" pitchFamily="2" charset="0"/>
                          <a:ea typeface="Fira Code"/>
                        </a:rPr>
                        <a:t>var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int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808422"/>
                  </a:ext>
                </a:extLst>
              </a:tr>
              <a:tr h="35057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solidFill>
                            <a:srgbClr val="383A42"/>
                          </a:solidFill>
                          <a:latin typeface="Sitka Text" panose="02000505000000020004" pitchFamily="2" charset="0"/>
                        </a:rPr>
                        <a:t>one_5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383A42"/>
                          </a:solidFill>
                          <a:latin typeface="Sitka Text" panose="02000505000000020004" pitchFamily="2" charset="0"/>
                          <a:ea typeface="Fira Code"/>
                        </a:rPr>
                        <a:t>var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int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50583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75C09535-499D-4B45-B371-309E9AAA8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918419"/>
              </p:ext>
            </p:extLst>
          </p:nvPr>
        </p:nvGraphicFramePr>
        <p:xfrm>
          <a:off x="5995720" y="3839523"/>
          <a:ext cx="2298699" cy="1234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51424">
                  <a:extLst>
                    <a:ext uri="{9D8B030D-6E8A-4147-A177-3AD203B41FA5}">
                      <a16:colId xmlns:a16="http://schemas.microsoft.com/office/drawing/2014/main" val="3511087686"/>
                    </a:ext>
                  </a:extLst>
                </a:gridCol>
                <a:gridCol w="628792">
                  <a:extLst>
                    <a:ext uri="{9D8B030D-6E8A-4147-A177-3AD203B41FA5}">
                      <a16:colId xmlns:a16="http://schemas.microsoft.com/office/drawing/2014/main" val="60756867"/>
                    </a:ext>
                  </a:extLst>
                </a:gridCol>
                <a:gridCol w="618483">
                  <a:extLst>
                    <a:ext uri="{9D8B030D-6E8A-4147-A177-3AD203B41FA5}">
                      <a16:colId xmlns:a16="http://schemas.microsoft.com/office/drawing/2014/main" val="309393705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two_1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rgbClr val="383A42"/>
                          </a:solidFill>
                          <a:latin typeface="Sitka Text" panose="02000505000000020004" pitchFamily="2" charset="0"/>
                        </a:rPr>
                        <a:t>var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</a:rPr>
                        <a:t>int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58427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two_2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solidFill>
                            <a:srgbClr val="383A42"/>
                          </a:solidFill>
                          <a:latin typeface="Sitka Text" panose="02000505000000020004" pitchFamily="2" charset="0"/>
                          <a:ea typeface="Fira Code"/>
                        </a:rPr>
                        <a:t>var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int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808422"/>
                  </a:ext>
                </a:extLst>
              </a:tr>
              <a:tr h="35057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solidFill>
                            <a:srgbClr val="383A42"/>
                          </a:solidFill>
                          <a:latin typeface="Sitka Text" panose="02000505000000020004" pitchFamily="2" charset="0"/>
                        </a:rPr>
                        <a:t>two_5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383A42"/>
                          </a:solidFill>
                          <a:latin typeface="Sitka Text" panose="02000505000000020004" pitchFamily="2" charset="0"/>
                          <a:ea typeface="Fira Code"/>
                        </a:rPr>
                        <a:t>var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int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50583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E5975211-F10E-4756-B409-F1068481D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250651"/>
              </p:ext>
            </p:extLst>
          </p:nvPr>
        </p:nvGraphicFramePr>
        <p:xfrm>
          <a:off x="1003300" y="5759450"/>
          <a:ext cx="2298699" cy="838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51424">
                  <a:extLst>
                    <a:ext uri="{9D8B030D-6E8A-4147-A177-3AD203B41FA5}">
                      <a16:colId xmlns:a16="http://schemas.microsoft.com/office/drawing/2014/main" val="3511087686"/>
                    </a:ext>
                  </a:extLst>
                </a:gridCol>
                <a:gridCol w="628792">
                  <a:extLst>
                    <a:ext uri="{9D8B030D-6E8A-4147-A177-3AD203B41FA5}">
                      <a16:colId xmlns:a16="http://schemas.microsoft.com/office/drawing/2014/main" val="60756867"/>
                    </a:ext>
                  </a:extLst>
                </a:gridCol>
                <a:gridCol w="618483">
                  <a:extLst>
                    <a:ext uri="{9D8B030D-6E8A-4147-A177-3AD203B41FA5}">
                      <a16:colId xmlns:a16="http://schemas.microsoft.com/office/drawing/2014/main" val="309393705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one_3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rgbClr val="383A42"/>
                          </a:solidFill>
                          <a:latin typeface="Sitka Text" panose="02000505000000020004" pitchFamily="2" charset="0"/>
                        </a:rPr>
                        <a:t>var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</a:rPr>
                        <a:t>int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58427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one_4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solidFill>
                            <a:srgbClr val="383A42"/>
                          </a:solidFill>
                          <a:latin typeface="Sitka Text" panose="02000505000000020004" pitchFamily="2" charset="0"/>
                          <a:ea typeface="Fira Code"/>
                        </a:rPr>
                        <a:t>var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int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808422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4C5F03D2-6CFD-4A31-840E-AB030633D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24878"/>
              </p:ext>
            </p:extLst>
          </p:nvPr>
        </p:nvGraphicFramePr>
        <p:xfrm>
          <a:off x="3530600" y="5759450"/>
          <a:ext cx="2298699" cy="838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51424">
                  <a:extLst>
                    <a:ext uri="{9D8B030D-6E8A-4147-A177-3AD203B41FA5}">
                      <a16:colId xmlns:a16="http://schemas.microsoft.com/office/drawing/2014/main" val="3511087686"/>
                    </a:ext>
                  </a:extLst>
                </a:gridCol>
                <a:gridCol w="628792">
                  <a:extLst>
                    <a:ext uri="{9D8B030D-6E8A-4147-A177-3AD203B41FA5}">
                      <a16:colId xmlns:a16="http://schemas.microsoft.com/office/drawing/2014/main" val="60756867"/>
                    </a:ext>
                  </a:extLst>
                </a:gridCol>
                <a:gridCol w="618483">
                  <a:extLst>
                    <a:ext uri="{9D8B030D-6E8A-4147-A177-3AD203B41FA5}">
                      <a16:colId xmlns:a16="http://schemas.microsoft.com/office/drawing/2014/main" val="309393705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one_6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rgbClr val="383A42"/>
                          </a:solidFill>
                          <a:latin typeface="Sitka Text" panose="02000505000000020004" pitchFamily="2" charset="0"/>
                        </a:rPr>
                        <a:t>var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</a:rPr>
                        <a:t>int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58427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one_7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solidFill>
                            <a:srgbClr val="383A42"/>
                          </a:solidFill>
                          <a:latin typeface="Sitka Text" panose="02000505000000020004" pitchFamily="2" charset="0"/>
                          <a:ea typeface="Fira Code"/>
                        </a:rPr>
                        <a:t>var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int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808422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85653268-9D69-453C-BFA4-E94C0A39C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88784"/>
              </p:ext>
            </p:extLst>
          </p:nvPr>
        </p:nvGraphicFramePr>
        <p:xfrm>
          <a:off x="6800850" y="5759450"/>
          <a:ext cx="2298699" cy="838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51424">
                  <a:extLst>
                    <a:ext uri="{9D8B030D-6E8A-4147-A177-3AD203B41FA5}">
                      <a16:colId xmlns:a16="http://schemas.microsoft.com/office/drawing/2014/main" val="3511087686"/>
                    </a:ext>
                  </a:extLst>
                </a:gridCol>
                <a:gridCol w="628792">
                  <a:extLst>
                    <a:ext uri="{9D8B030D-6E8A-4147-A177-3AD203B41FA5}">
                      <a16:colId xmlns:a16="http://schemas.microsoft.com/office/drawing/2014/main" val="60756867"/>
                    </a:ext>
                  </a:extLst>
                </a:gridCol>
                <a:gridCol w="618483">
                  <a:extLst>
                    <a:ext uri="{9D8B030D-6E8A-4147-A177-3AD203B41FA5}">
                      <a16:colId xmlns:a16="http://schemas.microsoft.com/office/drawing/2014/main" val="309393705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two_3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rgbClr val="383A42"/>
                          </a:solidFill>
                          <a:latin typeface="Sitka Text" panose="02000505000000020004" pitchFamily="2" charset="0"/>
                        </a:rPr>
                        <a:t>var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</a:rPr>
                        <a:t>int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58427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two_4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solidFill>
                            <a:srgbClr val="383A42"/>
                          </a:solidFill>
                          <a:latin typeface="Sitka Text" panose="02000505000000020004" pitchFamily="2" charset="0"/>
                          <a:ea typeface="Fira Code"/>
                        </a:rPr>
                        <a:t>var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int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808422"/>
                  </a:ext>
                </a:extLst>
              </a:tr>
            </a:tbl>
          </a:graphicData>
        </a:graphic>
      </p:graphicFrame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66DFCD8-8FA3-4C26-A22F-1B9AA46A418E}"/>
              </a:ext>
            </a:extLst>
          </p:cNvPr>
          <p:cNvCxnSpPr>
            <a:cxnSpLocks/>
          </p:cNvCxnSpPr>
          <p:nvPr/>
        </p:nvCxnSpPr>
        <p:spPr>
          <a:xfrm flipV="1">
            <a:off x="2146300" y="5088890"/>
            <a:ext cx="1155699" cy="670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542D1F8-CF64-479D-A6E1-D95FE7BA4156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3530599" y="5088890"/>
            <a:ext cx="1149350" cy="670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98886CA-4793-42C4-9873-0C54006B8247}"/>
              </a:ext>
            </a:extLst>
          </p:cNvPr>
          <p:cNvCxnSpPr>
            <a:cxnSpLocks/>
          </p:cNvCxnSpPr>
          <p:nvPr/>
        </p:nvCxnSpPr>
        <p:spPr>
          <a:xfrm flipH="1" flipV="1">
            <a:off x="7016750" y="5088577"/>
            <a:ext cx="1149350" cy="670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682DDA3-E7A8-467B-BC11-3F89FDFE78C8}"/>
              </a:ext>
            </a:extLst>
          </p:cNvPr>
          <p:cNvCxnSpPr>
            <a:cxnSpLocks/>
          </p:cNvCxnSpPr>
          <p:nvPr/>
        </p:nvCxnSpPr>
        <p:spPr>
          <a:xfrm flipV="1">
            <a:off x="3657601" y="3160140"/>
            <a:ext cx="1155699" cy="670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DCA3744-C0C1-4893-9AE6-3B861228E9B2}"/>
              </a:ext>
            </a:extLst>
          </p:cNvPr>
          <p:cNvCxnSpPr>
            <a:cxnSpLocks/>
          </p:cNvCxnSpPr>
          <p:nvPr/>
        </p:nvCxnSpPr>
        <p:spPr>
          <a:xfrm flipH="1" flipV="1">
            <a:off x="6032500" y="3168650"/>
            <a:ext cx="1149350" cy="670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24922154-0D02-4718-A34C-CA66D163D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44450"/>
            <a:ext cx="2419905" cy="467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14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9156700" cy="5607050"/>
          </a:xfrm>
        </p:spPr>
        <p:txBody>
          <a:bodyPr>
            <a:normAutofit/>
          </a:bodyPr>
          <a:lstStyle/>
          <a:p>
            <a:pPr marL="671962" indent="-671962">
              <a:buClr>
                <a:schemeClr val="tx1"/>
              </a:buClr>
            </a:pPr>
            <a:r>
              <a:rPr lang="en-US" altLang="zh-CN" dirty="0"/>
              <a:t>Typical operations for chaining symbol tables.</a:t>
            </a:r>
          </a:p>
          <a:p>
            <a:pPr marL="1072012" lvl="1" indent="-671962">
              <a:buClr>
                <a:schemeClr val="tx1"/>
              </a:buClr>
            </a:pPr>
            <a:r>
              <a:rPr lang="en-US" altLang="zh-CN" dirty="0">
                <a:solidFill>
                  <a:srgbClr val="0000FF"/>
                </a:solidFill>
              </a:rPr>
              <a:t>create</a:t>
            </a:r>
            <a:r>
              <a:rPr lang="en-US" altLang="zh-CN" dirty="0"/>
              <a:t> a symbol table with its parent symbol table as parameter.</a:t>
            </a:r>
          </a:p>
          <a:p>
            <a:pPr marL="1472062" lvl="2" indent="-671962">
              <a:buClr>
                <a:schemeClr val="tx1"/>
              </a:buClr>
            </a:pPr>
            <a:r>
              <a:rPr lang="en-US" altLang="zh-CN" dirty="0"/>
              <a:t>Enter a new scope.</a:t>
            </a:r>
          </a:p>
          <a:p>
            <a:pPr marL="1472062" lvl="2" indent="-671962">
              <a:buClr>
                <a:schemeClr val="tx1"/>
              </a:buClr>
            </a:pPr>
            <a:r>
              <a:rPr lang="en-US" altLang="zh-CN" dirty="0"/>
              <a:t>Add all variable declarations to the symbol table.</a:t>
            </a:r>
          </a:p>
          <a:p>
            <a:pPr marL="1472062" lvl="2" indent="-671962">
              <a:buClr>
                <a:schemeClr val="tx1"/>
              </a:buClr>
            </a:pPr>
            <a:r>
              <a:rPr lang="en-US" altLang="zh-CN" dirty="0"/>
              <a:t>Process the body of the block/function/class.</a:t>
            </a:r>
          </a:p>
          <a:p>
            <a:pPr marL="1472062" lvl="2" indent="-671962">
              <a:buClr>
                <a:schemeClr val="tx1"/>
              </a:buClr>
            </a:pPr>
            <a:r>
              <a:rPr lang="en-US" altLang="zh-CN" dirty="0"/>
              <a:t>Exit the scope.</a:t>
            </a:r>
          </a:p>
          <a:p>
            <a:pPr marL="1072012" lvl="1" indent="-671962">
              <a:buClr>
                <a:schemeClr val="tx1"/>
              </a:buClr>
            </a:pPr>
            <a:r>
              <a:rPr lang="en-US" altLang="zh-CN" dirty="0">
                <a:solidFill>
                  <a:srgbClr val="0000FF"/>
                </a:solidFill>
              </a:rPr>
              <a:t>lookup</a:t>
            </a:r>
            <a:r>
              <a:rPr lang="en-US" altLang="zh-CN" dirty="0"/>
              <a:t> a symbol.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805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Times New Roman" pitchFamily="18" charset="0"/>
              </a:rPr>
              <a:t>Nested Scope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707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60500" y="1498739"/>
            <a:ext cx="32050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class Foo { </a:t>
            </a:r>
            <a:endParaRPr lang="zh-CN" altLang="zh-CN" sz="2400" dirty="0">
              <a:solidFill>
                <a:srgbClr val="000000"/>
              </a:solidFill>
              <a:latin typeface="Bodoni MT" panose="02070603080606020203" pitchFamily="18" charset="0"/>
              <a:ea typeface="等线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400" dirty="0" err="1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 value; </a:t>
            </a:r>
            <a:endParaRPr lang="zh-CN" altLang="zh-CN" sz="2400" dirty="0">
              <a:solidFill>
                <a:srgbClr val="000000"/>
              </a:solidFill>
              <a:latin typeface="Bodoni MT" panose="02070603080606020203" pitchFamily="18" charset="0"/>
              <a:ea typeface="等线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400" dirty="0" err="1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 test() { </a:t>
            </a:r>
            <a:endParaRPr lang="zh-CN" altLang="zh-CN" sz="2400" dirty="0">
              <a:solidFill>
                <a:srgbClr val="000000"/>
              </a:solidFill>
              <a:latin typeface="Bodoni MT" panose="02070603080606020203" pitchFamily="18" charset="0"/>
              <a:ea typeface="等线" panose="02010600030101010101" pitchFamily="2" charset="-122"/>
            </a:endParaRPr>
          </a:p>
          <a:p>
            <a:pPr marL="266700" indent="266700">
              <a:spcAft>
                <a:spcPts val="0"/>
              </a:spcAft>
            </a:pPr>
            <a:r>
              <a:rPr lang="en-US" altLang="zh-CN" sz="2400" dirty="0" err="1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 b =3;</a:t>
            </a:r>
            <a:endParaRPr lang="zh-CN" altLang="zh-CN" sz="2400" dirty="0">
              <a:solidFill>
                <a:srgbClr val="000000"/>
              </a:solidFill>
              <a:latin typeface="Bodoni MT" panose="02070603080606020203" pitchFamily="18" charset="0"/>
              <a:ea typeface="等线" panose="02010600030101010101" pitchFamily="2" charset="-122"/>
            </a:endParaRPr>
          </a:p>
          <a:p>
            <a:pPr marL="266700" indent="266700"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return value +b;</a:t>
            </a:r>
            <a:endParaRPr lang="zh-CN" altLang="zh-CN" sz="2400" dirty="0">
              <a:solidFill>
                <a:srgbClr val="000000"/>
              </a:solidFill>
              <a:latin typeface="Bodoni MT" panose="02070603080606020203" pitchFamily="18" charset="0"/>
              <a:ea typeface="等线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}</a:t>
            </a:r>
            <a:endParaRPr lang="zh-CN" altLang="zh-CN" sz="2400" dirty="0">
              <a:solidFill>
                <a:srgbClr val="000000"/>
              </a:solidFill>
              <a:latin typeface="Bodoni MT" panose="02070603080606020203" pitchFamily="18" charset="0"/>
              <a:ea typeface="等线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setValue</a:t>
            </a:r>
            <a:r>
              <a:rPr lang="en-US" altLang="zh-CN" sz="24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 c) { </a:t>
            </a:r>
            <a:endParaRPr lang="zh-CN" altLang="zh-CN" sz="2400" dirty="0">
              <a:solidFill>
                <a:srgbClr val="000000"/>
              </a:solidFill>
              <a:latin typeface="Bodoni MT" panose="02070603080606020203" pitchFamily="18" charset="0"/>
              <a:ea typeface="等线" panose="02010600030101010101" pitchFamily="2" charset="-122"/>
            </a:endParaRPr>
          </a:p>
          <a:p>
            <a:pPr marL="266700" indent="266700"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value = c;</a:t>
            </a:r>
            <a:endParaRPr lang="zh-CN" altLang="zh-CN" sz="2400" dirty="0">
              <a:solidFill>
                <a:srgbClr val="000000"/>
              </a:solidFill>
              <a:latin typeface="Bodoni MT" panose="02070603080606020203" pitchFamily="18" charset="0"/>
              <a:ea typeface="等线" panose="02010600030101010101" pitchFamily="2" charset="-122"/>
            </a:endParaRPr>
          </a:p>
          <a:p>
            <a:pPr marL="266700" indent="266700"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{</a:t>
            </a:r>
            <a:endParaRPr lang="zh-CN" altLang="zh-CN" sz="2400" dirty="0">
              <a:solidFill>
                <a:srgbClr val="000000"/>
              </a:solidFill>
              <a:latin typeface="Bodoni MT" panose="02070603080606020203" pitchFamily="18" charset="0"/>
              <a:ea typeface="等线" panose="02010600030101010101" pitchFamily="2" charset="-122"/>
            </a:endParaRPr>
          </a:p>
          <a:p>
            <a:pPr marL="533400" indent="266700">
              <a:spcAft>
                <a:spcPts val="0"/>
              </a:spcAft>
            </a:pPr>
            <a:r>
              <a:rPr lang="en-US" altLang="zh-CN" sz="2400" dirty="0" err="1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 d = c;</a:t>
            </a:r>
            <a:endParaRPr lang="zh-CN" altLang="zh-CN" sz="2400" dirty="0">
              <a:solidFill>
                <a:srgbClr val="000000"/>
              </a:solidFill>
              <a:latin typeface="Bodoni MT" panose="02070603080606020203" pitchFamily="18" charset="0"/>
              <a:ea typeface="等线" panose="02010600030101010101" pitchFamily="2" charset="-122"/>
            </a:endParaRPr>
          </a:p>
          <a:p>
            <a:pPr marL="533400" indent="266700"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c = c + d;</a:t>
            </a:r>
            <a:endParaRPr lang="zh-CN" altLang="zh-CN" sz="2400" dirty="0">
              <a:solidFill>
                <a:srgbClr val="000000"/>
              </a:solidFill>
              <a:latin typeface="Bodoni MT" panose="02070603080606020203" pitchFamily="18" charset="0"/>
              <a:ea typeface="等线" panose="02010600030101010101" pitchFamily="2" charset="-122"/>
            </a:endParaRPr>
          </a:p>
          <a:p>
            <a:pPr marL="533400" indent="266700"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value = c;</a:t>
            </a:r>
            <a:endParaRPr lang="zh-CN" altLang="zh-CN" sz="2400" dirty="0">
              <a:solidFill>
                <a:srgbClr val="000000"/>
              </a:solidFill>
              <a:latin typeface="Bodoni MT" panose="02070603080606020203" pitchFamily="18" charset="0"/>
              <a:ea typeface="等线" panose="02010600030101010101" pitchFamily="2" charset="-122"/>
            </a:endParaRPr>
          </a:p>
          <a:p>
            <a:pPr marL="266700" indent="266700"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}</a:t>
            </a:r>
            <a:endParaRPr lang="zh-CN" altLang="zh-CN" sz="2400" dirty="0">
              <a:solidFill>
                <a:srgbClr val="000000"/>
              </a:solidFill>
              <a:latin typeface="Bodoni MT" panose="02070603080606020203" pitchFamily="18" charset="0"/>
              <a:ea typeface="等线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}</a:t>
            </a:r>
            <a:endParaRPr lang="zh-CN" altLang="zh-CN" sz="2400" dirty="0">
              <a:solidFill>
                <a:srgbClr val="000000"/>
              </a:solidFill>
              <a:latin typeface="Bodoni MT" panose="02070603080606020203" pitchFamily="18" charset="0"/>
              <a:ea typeface="等线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}</a:t>
            </a:r>
            <a:endParaRPr lang="zh-CN" altLang="zh-CN" sz="2400" dirty="0">
              <a:solidFill>
                <a:srgbClr val="000000"/>
              </a:solidFill>
              <a:latin typeface="Bodoni MT" panose="02070603080606020203" pitchFamily="18" charset="0"/>
              <a:ea typeface="等线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66390" y="4622939"/>
            <a:ext cx="1665610" cy="1447800"/>
            <a:chOff x="366390" y="4235450"/>
            <a:chExt cx="1665610" cy="1447800"/>
          </a:xfrm>
        </p:grpSpPr>
        <p:sp>
          <p:nvSpPr>
            <p:cNvPr id="6" name="左大括号 5"/>
            <p:cNvSpPr/>
            <p:nvPr/>
          </p:nvSpPr>
          <p:spPr>
            <a:xfrm>
              <a:off x="889000" y="4235450"/>
              <a:ext cx="1143000" cy="1447800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66390" y="4387850"/>
              <a:ext cx="10919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Sitka Text" panose="02000505000000020004" pitchFamily="2" charset="0"/>
                </a:rPr>
                <a:t>block1</a:t>
              </a:r>
              <a:endParaRPr lang="zh-CN" altLang="en-US" sz="2400" dirty="0">
                <a:solidFill>
                  <a:srgbClr val="FF0000"/>
                </a:solidFill>
                <a:latin typeface="Sitka Text" panose="02000505000000020004" pitchFamily="2" charset="0"/>
              </a:endParaRPr>
            </a:p>
          </p:txBody>
        </p:sp>
      </p:grpSp>
      <p:sp>
        <p:nvSpPr>
          <p:cNvPr id="9" name="右大括号 8"/>
          <p:cNvSpPr/>
          <p:nvPr/>
        </p:nvSpPr>
        <p:spPr>
          <a:xfrm>
            <a:off x="4127500" y="4775339"/>
            <a:ext cx="457200" cy="1295400"/>
          </a:xfrm>
          <a:prstGeom prst="righ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5518" y="4927739"/>
            <a:ext cx="10775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Sitka Text" panose="02000505000000020004" pitchFamily="2" charset="0"/>
              </a:rPr>
              <a:t>scope 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Sitka Text" panose="02000505000000020004" pitchFamily="2" charset="0"/>
              </a:rPr>
              <a:t>of </a:t>
            </a:r>
            <a:r>
              <a:rPr lang="en-US" altLang="zh-CN" sz="2400" b="1" i="1" dirty="0">
                <a:solidFill>
                  <a:srgbClr val="FF0000"/>
                </a:solidFill>
                <a:latin typeface="Sitka Text" panose="02000505000000020004" pitchFamily="2" charset="0"/>
              </a:rPr>
              <a:t>d</a:t>
            </a:r>
            <a:endParaRPr lang="zh-CN" altLang="en-US" sz="2400" b="1" i="1" dirty="0">
              <a:solidFill>
                <a:srgbClr val="FF0000"/>
              </a:solidFill>
              <a:latin typeface="Sitka Text" panose="02000505000000020004" pitchFamily="2" charset="0"/>
            </a:endParaRPr>
          </a:p>
        </p:txBody>
      </p:sp>
      <p:sp>
        <p:nvSpPr>
          <p:cNvPr id="12" name="右大括号 11"/>
          <p:cNvSpPr/>
          <p:nvPr/>
        </p:nvSpPr>
        <p:spPr>
          <a:xfrm>
            <a:off x="5895952" y="4127639"/>
            <a:ext cx="538018" cy="2552700"/>
          </a:xfrm>
          <a:prstGeom prst="righ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98923" y="4989265"/>
            <a:ext cx="10775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Sitka Text" panose="02000505000000020004" pitchFamily="2" charset="0"/>
              </a:rPr>
              <a:t>scope 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Sitka Text" panose="02000505000000020004" pitchFamily="2" charset="0"/>
              </a:rPr>
              <a:t>of </a:t>
            </a:r>
            <a:r>
              <a:rPr lang="en-US" altLang="zh-CN" sz="2400" b="1" i="1" dirty="0">
                <a:solidFill>
                  <a:srgbClr val="FF0000"/>
                </a:solidFill>
                <a:latin typeface="Sitka Text" panose="02000505000000020004" pitchFamily="2" charset="0"/>
              </a:rPr>
              <a:t>c</a:t>
            </a:r>
            <a:endParaRPr lang="zh-CN" altLang="en-US" sz="2400" b="1" i="1" dirty="0">
              <a:solidFill>
                <a:srgbClr val="FF0000"/>
              </a:solidFill>
              <a:latin typeface="Sitka Text" panose="02000505000000020004" pitchFamily="2" charset="0"/>
            </a:endParaRPr>
          </a:p>
        </p:txBody>
      </p:sp>
      <p:sp>
        <p:nvSpPr>
          <p:cNvPr id="14" name="右大括号 13"/>
          <p:cNvSpPr/>
          <p:nvPr/>
        </p:nvSpPr>
        <p:spPr>
          <a:xfrm>
            <a:off x="4432300" y="2565539"/>
            <a:ext cx="457448" cy="1029388"/>
          </a:xfrm>
          <a:prstGeom prst="righ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70566" y="2451927"/>
            <a:ext cx="10775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Sitka Text" panose="02000505000000020004" pitchFamily="2" charset="0"/>
              </a:rPr>
              <a:t>scope 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Sitka Text" panose="02000505000000020004" pitchFamily="2" charset="0"/>
              </a:rPr>
              <a:t>of </a:t>
            </a:r>
            <a:r>
              <a:rPr lang="en-US" altLang="zh-CN" sz="2400" b="1" i="1" dirty="0">
                <a:solidFill>
                  <a:srgbClr val="FF0000"/>
                </a:solidFill>
                <a:latin typeface="Sitka Text" panose="02000505000000020004" pitchFamily="2" charset="0"/>
              </a:rPr>
              <a:t>b</a:t>
            </a:r>
            <a:endParaRPr lang="zh-CN" altLang="en-US" sz="2400" b="1" i="1" dirty="0">
              <a:solidFill>
                <a:srgbClr val="FF0000"/>
              </a:solidFill>
              <a:latin typeface="Sitka Text" panose="02000505000000020004" pitchFamily="2" charset="0"/>
            </a:endParaRPr>
          </a:p>
        </p:txBody>
      </p:sp>
      <p:sp>
        <p:nvSpPr>
          <p:cNvPr id="16" name="右大括号 15"/>
          <p:cNvSpPr/>
          <p:nvPr/>
        </p:nvSpPr>
        <p:spPr>
          <a:xfrm>
            <a:off x="7706974" y="2184539"/>
            <a:ext cx="844991" cy="4724400"/>
          </a:xfrm>
          <a:prstGeom prst="righ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82477" y="4096742"/>
            <a:ext cx="13596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Sitka Text" panose="02000505000000020004" pitchFamily="2" charset="0"/>
              </a:rPr>
              <a:t>scope 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Sitka Text" panose="02000505000000020004" pitchFamily="2" charset="0"/>
              </a:rPr>
              <a:t>of </a:t>
            </a:r>
            <a:r>
              <a:rPr lang="en-US" altLang="zh-CN" sz="2400" b="1" i="1" dirty="0">
                <a:solidFill>
                  <a:srgbClr val="FF0000"/>
                </a:solidFill>
                <a:latin typeface="Sitka Text" panose="02000505000000020004" pitchFamily="2" charset="0"/>
              </a:rPr>
              <a:t>value</a:t>
            </a:r>
            <a:endParaRPr lang="zh-CN" altLang="en-US" sz="2400" b="1" i="1" dirty="0">
              <a:solidFill>
                <a:srgbClr val="FF0000"/>
              </a:solidFill>
              <a:latin typeface="Sitka Text" panose="02000505000000020004" pitchFamily="2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805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Times New Roman" pitchFamily="18" charset="0"/>
              </a:rPr>
              <a:t>Checking Scope rules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783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112868-2167-402D-ADF1-BEB874AC4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90213"/>
              </p:ext>
            </p:extLst>
          </p:nvPr>
        </p:nvGraphicFramePr>
        <p:xfrm>
          <a:off x="2451100" y="1644650"/>
          <a:ext cx="5410200" cy="1630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19561">
                  <a:extLst>
                    <a:ext uri="{9D8B030D-6E8A-4147-A177-3AD203B41FA5}">
                      <a16:colId xmlns:a16="http://schemas.microsoft.com/office/drawing/2014/main" val="3511087686"/>
                    </a:ext>
                  </a:extLst>
                </a:gridCol>
                <a:gridCol w="1139621">
                  <a:extLst>
                    <a:ext uri="{9D8B030D-6E8A-4147-A177-3AD203B41FA5}">
                      <a16:colId xmlns:a16="http://schemas.microsoft.com/office/drawing/2014/main" val="925289973"/>
                    </a:ext>
                  </a:extLst>
                </a:gridCol>
                <a:gridCol w="1499501">
                  <a:extLst>
                    <a:ext uri="{9D8B030D-6E8A-4147-A177-3AD203B41FA5}">
                      <a16:colId xmlns:a16="http://schemas.microsoft.com/office/drawing/2014/main" val="60756867"/>
                    </a:ext>
                  </a:extLst>
                </a:gridCol>
                <a:gridCol w="1451517">
                  <a:extLst>
                    <a:ext uri="{9D8B030D-6E8A-4147-A177-3AD203B41FA5}">
                      <a16:colId xmlns:a16="http://schemas.microsoft.com/office/drawing/2014/main" val="309393705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symbol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kind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type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</a:rPr>
                        <a:t>attributes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58427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value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field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err="1">
                          <a:solidFill>
                            <a:srgbClr val="383A42"/>
                          </a:solidFill>
                          <a:latin typeface="Sitka Text" panose="02000505000000020004" pitchFamily="2" charset="0"/>
                          <a:ea typeface="Fira Code"/>
                        </a:rPr>
                        <a:t>int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…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808422"/>
                  </a:ext>
                </a:extLst>
              </a:tr>
              <a:tr h="35057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solidFill>
                            <a:srgbClr val="383A42"/>
                          </a:solidFill>
                          <a:latin typeface="Sitka Text" panose="02000505000000020004" pitchFamily="2" charset="0"/>
                        </a:rPr>
                        <a:t>test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method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383A42"/>
                          </a:solidFill>
                          <a:latin typeface="Sitka Text" panose="02000505000000020004" pitchFamily="2" charset="0"/>
                          <a:ea typeface="Fira Code"/>
                        </a:rPr>
                        <a:t>-&gt;</a:t>
                      </a:r>
                      <a:r>
                        <a:rPr lang="en-US" altLang="zh-CN" sz="2000" b="1" dirty="0" err="1">
                          <a:solidFill>
                            <a:srgbClr val="383A42"/>
                          </a:solidFill>
                          <a:latin typeface="Sitka Text" panose="02000505000000020004" pitchFamily="2" charset="0"/>
                          <a:ea typeface="Fira Code"/>
                        </a:rPr>
                        <a:t>int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…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505831"/>
                  </a:ext>
                </a:extLst>
              </a:tr>
              <a:tr h="35057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err="1">
                          <a:latin typeface="Sitka Text" panose="02000505000000020004" pitchFamily="2" charset="0"/>
                        </a:rPr>
                        <a:t>setValue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method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>
                          <a:latin typeface="Sitka Text" panose="02000505000000020004" pitchFamily="2" charset="0"/>
                        </a:rPr>
                        <a:t>int</a:t>
                      </a:r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-&gt;void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…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417766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98886CA-4793-42C4-9873-0C54006B8247}"/>
              </a:ext>
            </a:extLst>
          </p:cNvPr>
          <p:cNvCxnSpPr>
            <a:cxnSpLocks/>
          </p:cNvCxnSpPr>
          <p:nvPr/>
        </p:nvCxnSpPr>
        <p:spPr>
          <a:xfrm flipV="1">
            <a:off x="7410946" y="4837240"/>
            <a:ext cx="0" cy="6922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82DDA3-E7A8-467B-BC11-3F89FDFE78C8}"/>
              </a:ext>
            </a:extLst>
          </p:cNvPr>
          <p:cNvCxnSpPr>
            <a:cxnSpLocks/>
          </p:cNvCxnSpPr>
          <p:nvPr/>
        </p:nvCxnSpPr>
        <p:spPr>
          <a:xfrm flipV="1">
            <a:off x="2991346" y="3448778"/>
            <a:ext cx="1066800" cy="397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CA3744-C0C1-4893-9AE6-3B861228E9B2}"/>
              </a:ext>
            </a:extLst>
          </p:cNvPr>
          <p:cNvCxnSpPr>
            <a:cxnSpLocks/>
          </p:cNvCxnSpPr>
          <p:nvPr/>
        </p:nvCxnSpPr>
        <p:spPr>
          <a:xfrm flipH="1" flipV="1">
            <a:off x="6420346" y="3448778"/>
            <a:ext cx="990600" cy="397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388096" y="1175245"/>
            <a:ext cx="858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(Foo)</a:t>
            </a:r>
            <a:endParaRPr lang="zh-CN" altLang="en-US" sz="2400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8A112868-2167-402D-ADF1-BEB874AC4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55175"/>
              </p:ext>
            </p:extLst>
          </p:nvPr>
        </p:nvGraphicFramePr>
        <p:xfrm>
          <a:off x="677173" y="3929328"/>
          <a:ext cx="4279899" cy="838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85603">
                  <a:extLst>
                    <a:ext uri="{9D8B030D-6E8A-4147-A177-3AD203B41FA5}">
                      <a16:colId xmlns:a16="http://schemas.microsoft.com/office/drawing/2014/main" val="3511087686"/>
                    </a:ext>
                  </a:extLst>
                </a:gridCol>
                <a:gridCol w="859889">
                  <a:extLst>
                    <a:ext uri="{9D8B030D-6E8A-4147-A177-3AD203B41FA5}">
                      <a16:colId xmlns:a16="http://schemas.microsoft.com/office/drawing/2014/main" val="925289973"/>
                    </a:ext>
                  </a:extLst>
                </a:gridCol>
                <a:gridCol w="781717">
                  <a:extLst>
                    <a:ext uri="{9D8B030D-6E8A-4147-A177-3AD203B41FA5}">
                      <a16:colId xmlns:a16="http://schemas.microsoft.com/office/drawing/2014/main" val="60756867"/>
                    </a:ext>
                  </a:extLst>
                </a:gridCol>
                <a:gridCol w="1452690">
                  <a:extLst>
                    <a:ext uri="{9D8B030D-6E8A-4147-A177-3AD203B41FA5}">
                      <a16:colId xmlns:a16="http://schemas.microsoft.com/office/drawing/2014/main" val="309393705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symbol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kind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type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</a:rPr>
                        <a:t>attributes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58427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b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err="1">
                          <a:latin typeface="Sitka Text" panose="02000505000000020004" pitchFamily="2" charset="0"/>
                        </a:rPr>
                        <a:t>var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err="1">
                          <a:solidFill>
                            <a:srgbClr val="383A42"/>
                          </a:solidFill>
                          <a:latin typeface="Sitka Text" panose="02000505000000020004" pitchFamily="2" charset="0"/>
                          <a:ea typeface="Fira Code"/>
                        </a:rPr>
                        <a:t>int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…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808422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8A112868-2167-402D-ADF1-BEB874AC4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65488"/>
              </p:ext>
            </p:extLst>
          </p:nvPr>
        </p:nvGraphicFramePr>
        <p:xfrm>
          <a:off x="5353546" y="3910443"/>
          <a:ext cx="4279899" cy="838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85603">
                  <a:extLst>
                    <a:ext uri="{9D8B030D-6E8A-4147-A177-3AD203B41FA5}">
                      <a16:colId xmlns:a16="http://schemas.microsoft.com/office/drawing/2014/main" val="3511087686"/>
                    </a:ext>
                  </a:extLst>
                </a:gridCol>
                <a:gridCol w="859889">
                  <a:extLst>
                    <a:ext uri="{9D8B030D-6E8A-4147-A177-3AD203B41FA5}">
                      <a16:colId xmlns:a16="http://schemas.microsoft.com/office/drawing/2014/main" val="925289973"/>
                    </a:ext>
                  </a:extLst>
                </a:gridCol>
                <a:gridCol w="781717">
                  <a:extLst>
                    <a:ext uri="{9D8B030D-6E8A-4147-A177-3AD203B41FA5}">
                      <a16:colId xmlns:a16="http://schemas.microsoft.com/office/drawing/2014/main" val="60756867"/>
                    </a:ext>
                  </a:extLst>
                </a:gridCol>
                <a:gridCol w="1452690">
                  <a:extLst>
                    <a:ext uri="{9D8B030D-6E8A-4147-A177-3AD203B41FA5}">
                      <a16:colId xmlns:a16="http://schemas.microsoft.com/office/drawing/2014/main" val="309393705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symbol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kind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type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</a:rPr>
                        <a:t>attributes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58427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c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err="1">
                          <a:latin typeface="Sitka Text" panose="02000505000000020004" pitchFamily="2" charset="0"/>
                        </a:rPr>
                        <a:t>var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err="1">
                          <a:solidFill>
                            <a:srgbClr val="383A42"/>
                          </a:solidFill>
                          <a:latin typeface="Sitka Text" panose="02000505000000020004" pitchFamily="2" charset="0"/>
                          <a:ea typeface="Fira Code"/>
                        </a:rPr>
                        <a:t>int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…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808422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604633" y="3385045"/>
            <a:ext cx="861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(test)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5277346" y="3448778"/>
            <a:ext cx="1461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setValue</a:t>
            </a:r>
            <a:r>
              <a:rPr lang="en-US" altLang="zh-CN" sz="24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)</a:t>
            </a:r>
            <a:endParaRPr lang="zh-CN" altLang="en-US" sz="2400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8A112868-2167-402D-ADF1-BEB874AC4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048003"/>
              </p:ext>
            </p:extLst>
          </p:nvPr>
        </p:nvGraphicFramePr>
        <p:xfrm>
          <a:off x="5353546" y="5605728"/>
          <a:ext cx="4279899" cy="838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85603">
                  <a:extLst>
                    <a:ext uri="{9D8B030D-6E8A-4147-A177-3AD203B41FA5}">
                      <a16:colId xmlns:a16="http://schemas.microsoft.com/office/drawing/2014/main" val="3511087686"/>
                    </a:ext>
                  </a:extLst>
                </a:gridCol>
                <a:gridCol w="859889">
                  <a:extLst>
                    <a:ext uri="{9D8B030D-6E8A-4147-A177-3AD203B41FA5}">
                      <a16:colId xmlns:a16="http://schemas.microsoft.com/office/drawing/2014/main" val="925289973"/>
                    </a:ext>
                  </a:extLst>
                </a:gridCol>
                <a:gridCol w="781717">
                  <a:extLst>
                    <a:ext uri="{9D8B030D-6E8A-4147-A177-3AD203B41FA5}">
                      <a16:colId xmlns:a16="http://schemas.microsoft.com/office/drawing/2014/main" val="60756867"/>
                    </a:ext>
                  </a:extLst>
                </a:gridCol>
                <a:gridCol w="1452690">
                  <a:extLst>
                    <a:ext uri="{9D8B030D-6E8A-4147-A177-3AD203B41FA5}">
                      <a16:colId xmlns:a16="http://schemas.microsoft.com/office/drawing/2014/main" val="309393705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symbol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kind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type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</a:rPr>
                        <a:t>attributes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58427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d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err="1">
                          <a:latin typeface="Sitka Text" panose="02000505000000020004" pitchFamily="2" charset="0"/>
                        </a:rPr>
                        <a:t>var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err="1">
                          <a:solidFill>
                            <a:srgbClr val="383A42"/>
                          </a:solidFill>
                          <a:latin typeface="Sitka Text" panose="02000505000000020004" pitchFamily="2" charset="0"/>
                          <a:ea typeface="Fira Code"/>
                        </a:rPr>
                        <a:t>int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…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808422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4463341C-C806-4E7E-A239-904B65452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713" y="120650"/>
            <a:ext cx="2245587" cy="382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39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112868-2167-402D-ADF1-BEB874AC4BE3}"/>
              </a:ext>
            </a:extLst>
          </p:cNvPr>
          <p:cNvGraphicFramePr>
            <a:graphicFrameLocks noGrp="1"/>
          </p:cNvGraphicFramePr>
          <p:nvPr/>
        </p:nvGraphicFramePr>
        <p:xfrm>
          <a:off x="2444254" y="590055"/>
          <a:ext cx="5410200" cy="1630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19561">
                  <a:extLst>
                    <a:ext uri="{9D8B030D-6E8A-4147-A177-3AD203B41FA5}">
                      <a16:colId xmlns:a16="http://schemas.microsoft.com/office/drawing/2014/main" val="3511087686"/>
                    </a:ext>
                  </a:extLst>
                </a:gridCol>
                <a:gridCol w="1139621">
                  <a:extLst>
                    <a:ext uri="{9D8B030D-6E8A-4147-A177-3AD203B41FA5}">
                      <a16:colId xmlns:a16="http://schemas.microsoft.com/office/drawing/2014/main" val="925289973"/>
                    </a:ext>
                  </a:extLst>
                </a:gridCol>
                <a:gridCol w="1499501">
                  <a:extLst>
                    <a:ext uri="{9D8B030D-6E8A-4147-A177-3AD203B41FA5}">
                      <a16:colId xmlns:a16="http://schemas.microsoft.com/office/drawing/2014/main" val="60756867"/>
                    </a:ext>
                  </a:extLst>
                </a:gridCol>
                <a:gridCol w="1451517">
                  <a:extLst>
                    <a:ext uri="{9D8B030D-6E8A-4147-A177-3AD203B41FA5}">
                      <a16:colId xmlns:a16="http://schemas.microsoft.com/office/drawing/2014/main" val="309393705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symbol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kind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type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</a:rPr>
                        <a:t>attributes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58427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value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field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err="1">
                          <a:solidFill>
                            <a:srgbClr val="383A42"/>
                          </a:solidFill>
                          <a:latin typeface="Sitka Text" panose="02000505000000020004" pitchFamily="2" charset="0"/>
                          <a:ea typeface="Fira Code"/>
                        </a:rPr>
                        <a:t>int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…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808422"/>
                  </a:ext>
                </a:extLst>
              </a:tr>
              <a:tr h="35057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solidFill>
                            <a:srgbClr val="383A42"/>
                          </a:solidFill>
                          <a:latin typeface="Sitka Text" panose="02000505000000020004" pitchFamily="2" charset="0"/>
                        </a:rPr>
                        <a:t>test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method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383A42"/>
                          </a:solidFill>
                          <a:latin typeface="Sitka Text" panose="02000505000000020004" pitchFamily="2" charset="0"/>
                          <a:ea typeface="Fira Code"/>
                        </a:rPr>
                        <a:t>-&gt;</a:t>
                      </a:r>
                      <a:r>
                        <a:rPr lang="en-US" altLang="zh-CN" sz="2000" b="1" dirty="0" err="1">
                          <a:solidFill>
                            <a:srgbClr val="383A42"/>
                          </a:solidFill>
                          <a:latin typeface="Sitka Text" panose="02000505000000020004" pitchFamily="2" charset="0"/>
                          <a:ea typeface="Fira Code"/>
                        </a:rPr>
                        <a:t>int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…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505831"/>
                  </a:ext>
                </a:extLst>
              </a:tr>
              <a:tr h="35057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err="1">
                          <a:latin typeface="Sitka Text" panose="02000505000000020004" pitchFamily="2" charset="0"/>
                        </a:rPr>
                        <a:t>setValue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method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>
                          <a:latin typeface="Sitka Text" panose="02000505000000020004" pitchFamily="2" charset="0"/>
                        </a:rPr>
                        <a:t>int</a:t>
                      </a:r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-&gt;void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…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417766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98886CA-4793-42C4-9873-0C54006B8247}"/>
              </a:ext>
            </a:extLst>
          </p:cNvPr>
          <p:cNvCxnSpPr>
            <a:cxnSpLocks/>
          </p:cNvCxnSpPr>
          <p:nvPr/>
        </p:nvCxnSpPr>
        <p:spPr>
          <a:xfrm flipV="1">
            <a:off x="7404100" y="3782645"/>
            <a:ext cx="0" cy="6922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82DDA3-E7A8-467B-BC11-3F89FDFE78C8}"/>
              </a:ext>
            </a:extLst>
          </p:cNvPr>
          <p:cNvCxnSpPr>
            <a:cxnSpLocks/>
          </p:cNvCxnSpPr>
          <p:nvPr/>
        </p:nvCxnSpPr>
        <p:spPr>
          <a:xfrm flipV="1">
            <a:off x="2984500" y="2394183"/>
            <a:ext cx="1066800" cy="397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CA3744-C0C1-4893-9AE6-3B861228E9B2}"/>
              </a:ext>
            </a:extLst>
          </p:cNvPr>
          <p:cNvCxnSpPr>
            <a:cxnSpLocks/>
          </p:cNvCxnSpPr>
          <p:nvPr/>
        </p:nvCxnSpPr>
        <p:spPr>
          <a:xfrm flipH="1" flipV="1">
            <a:off x="6413500" y="2394183"/>
            <a:ext cx="990600" cy="397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381250" y="120650"/>
            <a:ext cx="858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(Foo)</a:t>
            </a:r>
            <a:endParaRPr lang="zh-CN" altLang="en-US" sz="2400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8A112868-2167-402D-ADF1-BEB874AC4BE3}"/>
              </a:ext>
            </a:extLst>
          </p:cNvPr>
          <p:cNvGraphicFramePr>
            <a:graphicFrameLocks noGrp="1"/>
          </p:cNvGraphicFramePr>
          <p:nvPr/>
        </p:nvGraphicFramePr>
        <p:xfrm>
          <a:off x="670327" y="2874733"/>
          <a:ext cx="4279899" cy="838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85603">
                  <a:extLst>
                    <a:ext uri="{9D8B030D-6E8A-4147-A177-3AD203B41FA5}">
                      <a16:colId xmlns:a16="http://schemas.microsoft.com/office/drawing/2014/main" val="3511087686"/>
                    </a:ext>
                  </a:extLst>
                </a:gridCol>
                <a:gridCol w="859889">
                  <a:extLst>
                    <a:ext uri="{9D8B030D-6E8A-4147-A177-3AD203B41FA5}">
                      <a16:colId xmlns:a16="http://schemas.microsoft.com/office/drawing/2014/main" val="925289973"/>
                    </a:ext>
                  </a:extLst>
                </a:gridCol>
                <a:gridCol w="781717">
                  <a:extLst>
                    <a:ext uri="{9D8B030D-6E8A-4147-A177-3AD203B41FA5}">
                      <a16:colId xmlns:a16="http://schemas.microsoft.com/office/drawing/2014/main" val="60756867"/>
                    </a:ext>
                  </a:extLst>
                </a:gridCol>
                <a:gridCol w="1452690">
                  <a:extLst>
                    <a:ext uri="{9D8B030D-6E8A-4147-A177-3AD203B41FA5}">
                      <a16:colId xmlns:a16="http://schemas.microsoft.com/office/drawing/2014/main" val="309393705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symbol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kind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type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</a:rPr>
                        <a:t>attributes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58427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b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err="1">
                          <a:latin typeface="Sitka Text" panose="02000505000000020004" pitchFamily="2" charset="0"/>
                        </a:rPr>
                        <a:t>var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err="1">
                          <a:solidFill>
                            <a:srgbClr val="383A42"/>
                          </a:solidFill>
                          <a:latin typeface="Sitka Text" panose="02000505000000020004" pitchFamily="2" charset="0"/>
                          <a:ea typeface="Fira Code"/>
                        </a:rPr>
                        <a:t>int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…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808422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8A112868-2167-402D-ADF1-BEB874AC4BE3}"/>
              </a:ext>
            </a:extLst>
          </p:cNvPr>
          <p:cNvGraphicFramePr>
            <a:graphicFrameLocks noGrp="1"/>
          </p:cNvGraphicFramePr>
          <p:nvPr/>
        </p:nvGraphicFramePr>
        <p:xfrm>
          <a:off x="5346700" y="2855848"/>
          <a:ext cx="4279899" cy="838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85603">
                  <a:extLst>
                    <a:ext uri="{9D8B030D-6E8A-4147-A177-3AD203B41FA5}">
                      <a16:colId xmlns:a16="http://schemas.microsoft.com/office/drawing/2014/main" val="3511087686"/>
                    </a:ext>
                  </a:extLst>
                </a:gridCol>
                <a:gridCol w="859889">
                  <a:extLst>
                    <a:ext uri="{9D8B030D-6E8A-4147-A177-3AD203B41FA5}">
                      <a16:colId xmlns:a16="http://schemas.microsoft.com/office/drawing/2014/main" val="925289973"/>
                    </a:ext>
                  </a:extLst>
                </a:gridCol>
                <a:gridCol w="781717">
                  <a:extLst>
                    <a:ext uri="{9D8B030D-6E8A-4147-A177-3AD203B41FA5}">
                      <a16:colId xmlns:a16="http://schemas.microsoft.com/office/drawing/2014/main" val="60756867"/>
                    </a:ext>
                  </a:extLst>
                </a:gridCol>
                <a:gridCol w="1452690">
                  <a:extLst>
                    <a:ext uri="{9D8B030D-6E8A-4147-A177-3AD203B41FA5}">
                      <a16:colId xmlns:a16="http://schemas.microsoft.com/office/drawing/2014/main" val="309393705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symbol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kind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type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</a:rPr>
                        <a:t>attributes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58427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c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err="1">
                          <a:latin typeface="Sitka Text" panose="02000505000000020004" pitchFamily="2" charset="0"/>
                        </a:rPr>
                        <a:t>var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err="1">
                          <a:solidFill>
                            <a:srgbClr val="383A42"/>
                          </a:solidFill>
                          <a:latin typeface="Sitka Text" panose="02000505000000020004" pitchFamily="2" charset="0"/>
                          <a:ea typeface="Fira Code"/>
                        </a:rPr>
                        <a:t>int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…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808422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597787" y="2330450"/>
            <a:ext cx="861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(test)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5270500" y="2394183"/>
            <a:ext cx="1461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setValue</a:t>
            </a:r>
            <a:r>
              <a:rPr lang="en-US" altLang="zh-CN" sz="24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)</a:t>
            </a:r>
            <a:endParaRPr lang="zh-CN" altLang="en-US" sz="2400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8A112868-2167-402D-ADF1-BEB874AC4BE3}"/>
              </a:ext>
            </a:extLst>
          </p:cNvPr>
          <p:cNvGraphicFramePr>
            <a:graphicFrameLocks noGrp="1"/>
          </p:cNvGraphicFramePr>
          <p:nvPr/>
        </p:nvGraphicFramePr>
        <p:xfrm>
          <a:off x="5346700" y="4551133"/>
          <a:ext cx="4279899" cy="838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85603">
                  <a:extLst>
                    <a:ext uri="{9D8B030D-6E8A-4147-A177-3AD203B41FA5}">
                      <a16:colId xmlns:a16="http://schemas.microsoft.com/office/drawing/2014/main" val="3511087686"/>
                    </a:ext>
                  </a:extLst>
                </a:gridCol>
                <a:gridCol w="859889">
                  <a:extLst>
                    <a:ext uri="{9D8B030D-6E8A-4147-A177-3AD203B41FA5}">
                      <a16:colId xmlns:a16="http://schemas.microsoft.com/office/drawing/2014/main" val="925289973"/>
                    </a:ext>
                  </a:extLst>
                </a:gridCol>
                <a:gridCol w="781717">
                  <a:extLst>
                    <a:ext uri="{9D8B030D-6E8A-4147-A177-3AD203B41FA5}">
                      <a16:colId xmlns:a16="http://schemas.microsoft.com/office/drawing/2014/main" val="60756867"/>
                    </a:ext>
                  </a:extLst>
                </a:gridCol>
                <a:gridCol w="1452690">
                  <a:extLst>
                    <a:ext uri="{9D8B030D-6E8A-4147-A177-3AD203B41FA5}">
                      <a16:colId xmlns:a16="http://schemas.microsoft.com/office/drawing/2014/main" val="309393705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symbol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kind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type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</a:rPr>
                        <a:t>attributes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58427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d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err="1">
                          <a:latin typeface="Sitka Text" panose="02000505000000020004" pitchFamily="2" charset="0"/>
                        </a:rPr>
                        <a:t>var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err="1">
                          <a:solidFill>
                            <a:srgbClr val="383A42"/>
                          </a:solidFill>
                          <a:latin typeface="Sitka Text" panose="02000505000000020004" pitchFamily="2" charset="0"/>
                          <a:ea typeface="Fira Code"/>
                        </a:rPr>
                        <a:t>int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…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808422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145668" y="4312556"/>
            <a:ext cx="2838832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200" dirty="0" err="1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setValue</a:t>
            </a:r>
            <a:r>
              <a:rPr lang="en-US" altLang="zh-CN" sz="22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c){</a:t>
            </a:r>
            <a:endParaRPr lang="zh-CN" altLang="zh-CN" sz="2200" dirty="0">
              <a:latin typeface="Bodoni MT" panose="02070603080606020203" pitchFamily="18" charset="0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value = c;</a:t>
            </a:r>
            <a:endParaRPr lang="zh-CN" altLang="zh-CN" sz="2200" dirty="0">
              <a:latin typeface="Bodoni MT" panose="02070603080606020203" pitchFamily="18" charset="0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2200" dirty="0">
              <a:latin typeface="Bodoni MT" panose="02070603080606020203" pitchFamily="18" charset="0"/>
              <a:cs typeface="宋体" panose="02010600030101010101" pitchFamily="2" charset="-122"/>
            </a:endParaRPr>
          </a:p>
          <a:p>
            <a:pPr marL="266700" indent="266700">
              <a:spcAft>
                <a:spcPts val="0"/>
              </a:spcAft>
            </a:pPr>
            <a:r>
              <a:rPr lang="en-US" altLang="zh-CN" sz="2200" dirty="0" err="1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d = c;</a:t>
            </a:r>
            <a:endParaRPr lang="zh-CN" altLang="zh-CN" sz="2200" dirty="0">
              <a:latin typeface="Bodoni MT" panose="02070603080606020203" pitchFamily="18" charset="0"/>
              <a:cs typeface="宋体" panose="02010600030101010101" pitchFamily="2" charset="-122"/>
            </a:endParaRPr>
          </a:p>
          <a:p>
            <a:pPr marL="266700" indent="266700">
              <a:spcAft>
                <a:spcPts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 = c + d;</a:t>
            </a:r>
            <a:endParaRPr lang="zh-CN" altLang="zh-CN" sz="2200" dirty="0">
              <a:latin typeface="Bodoni MT" panose="02070603080606020203" pitchFamily="18" charset="0"/>
              <a:cs typeface="宋体" panose="02010600030101010101" pitchFamily="2" charset="-122"/>
            </a:endParaRPr>
          </a:p>
          <a:p>
            <a:pPr marL="266700" indent="266700">
              <a:spcAft>
                <a:spcPts val="0"/>
              </a:spcAft>
            </a:pPr>
            <a:r>
              <a:rPr lang="en-US" altLang="zh-CN" sz="2200" dirty="0">
                <a:solidFill>
                  <a:srgbClr val="FF0000"/>
                </a:solidFill>
                <a:latin typeface="Bodoni MT" panose="020706030806060202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en-US" altLang="zh-CN" sz="22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 c;</a:t>
            </a:r>
            <a:endParaRPr lang="zh-CN" altLang="zh-CN" sz="2200" dirty="0">
              <a:latin typeface="Bodoni MT" panose="02070603080606020203" pitchFamily="18" charset="0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200" dirty="0">
              <a:latin typeface="Bodoni MT" panose="02070603080606020203" pitchFamily="18" charset="0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200" dirty="0">
              <a:latin typeface="Bodoni MT" panose="02070603080606020203" pitchFamily="18" charset="0"/>
              <a:cs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70500" y="4080817"/>
            <a:ext cx="1224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(block1)</a:t>
            </a:r>
            <a:endParaRPr lang="zh-CN" altLang="en-US"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3412299" y="4770178"/>
            <a:ext cx="1858201" cy="684472"/>
            <a:chOff x="3412299" y="4770178"/>
            <a:chExt cx="1858201" cy="684472"/>
          </a:xfrm>
        </p:grpSpPr>
        <p:sp>
          <p:nvSpPr>
            <p:cNvPr id="2" name="矩形 1"/>
            <p:cNvSpPr/>
            <p:nvPr/>
          </p:nvSpPr>
          <p:spPr>
            <a:xfrm>
              <a:off x="3412299" y="4770178"/>
              <a:ext cx="185820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  <a:latin typeface="Sitka Text" panose="02000505000000020004" pitchFamily="2" charset="0"/>
                </a:rPr>
                <a:t>lookup(value)</a:t>
              </a:r>
              <a:endParaRPr lang="zh-CN" altLang="en-US" sz="2000" dirty="0">
                <a:solidFill>
                  <a:srgbClr val="FF0000"/>
                </a:solidFill>
                <a:latin typeface="Sitka Text" panose="02000505000000020004" pitchFamily="2" charset="0"/>
              </a:endParaRPr>
            </a:p>
          </p:txBody>
        </p:sp>
        <p:sp>
          <p:nvSpPr>
            <p:cNvPr id="3" name="右箭头 2"/>
            <p:cNvSpPr/>
            <p:nvPr/>
          </p:nvSpPr>
          <p:spPr>
            <a:xfrm>
              <a:off x="4508500" y="5170288"/>
              <a:ext cx="640854" cy="28436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曲线连接符 7"/>
          <p:cNvCxnSpPr/>
          <p:nvPr/>
        </p:nvCxnSpPr>
        <p:spPr>
          <a:xfrm rot="16200000" flipV="1">
            <a:off x="8696256" y="3862089"/>
            <a:ext cx="692288" cy="533400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/>
          <p:nvPr/>
        </p:nvCxnSpPr>
        <p:spPr>
          <a:xfrm rot="16200000" flipV="1">
            <a:off x="7916373" y="1815504"/>
            <a:ext cx="1092399" cy="860825"/>
          </a:xfrm>
          <a:prstGeom prst="curvedConnector3">
            <a:avLst>
              <a:gd name="adj1" fmla="val 9783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222500" y="958850"/>
            <a:ext cx="5943600" cy="4465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03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112868-2167-402D-ADF1-BEB874AC4BE3}"/>
              </a:ext>
            </a:extLst>
          </p:cNvPr>
          <p:cNvGraphicFramePr>
            <a:graphicFrameLocks noGrp="1"/>
          </p:cNvGraphicFramePr>
          <p:nvPr/>
        </p:nvGraphicFramePr>
        <p:xfrm>
          <a:off x="2444254" y="590055"/>
          <a:ext cx="5410200" cy="1630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19561">
                  <a:extLst>
                    <a:ext uri="{9D8B030D-6E8A-4147-A177-3AD203B41FA5}">
                      <a16:colId xmlns:a16="http://schemas.microsoft.com/office/drawing/2014/main" val="3511087686"/>
                    </a:ext>
                  </a:extLst>
                </a:gridCol>
                <a:gridCol w="1139621">
                  <a:extLst>
                    <a:ext uri="{9D8B030D-6E8A-4147-A177-3AD203B41FA5}">
                      <a16:colId xmlns:a16="http://schemas.microsoft.com/office/drawing/2014/main" val="925289973"/>
                    </a:ext>
                  </a:extLst>
                </a:gridCol>
                <a:gridCol w="1499501">
                  <a:extLst>
                    <a:ext uri="{9D8B030D-6E8A-4147-A177-3AD203B41FA5}">
                      <a16:colId xmlns:a16="http://schemas.microsoft.com/office/drawing/2014/main" val="60756867"/>
                    </a:ext>
                  </a:extLst>
                </a:gridCol>
                <a:gridCol w="1451517">
                  <a:extLst>
                    <a:ext uri="{9D8B030D-6E8A-4147-A177-3AD203B41FA5}">
                      <a16:colId xmlns:a16="http://schemas.microsoft.com/office/drawing/2014/main" val="309393705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symbol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kind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type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</a:rPr>
                        <a:t>attributes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58427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value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field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err="1">
                          <a:solidFill>
                            <a:srgbClr val="383A42"/>
                          </a:solidFill>
                          <a:latin typeface="Sitka Text" panose="02000505000000020004" pitchFamily="2" charset="0"/>
                          <a:ea typeface="Fira Code"/>
                        </a:rPr>
                        <a:t>int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…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808422"/>
                  </a:ext>
                </a:extLst>
              </a:tr>
              <a:tr h="35057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solidFill>
                            <a:srgbClr val="383A42"/>
                          </a:solidFill>
                          <a:latin typeface="Sitka Text" panose="02000505000000020004" pitchFamily="2" charset="0"/>
                        </a:rPr>
                        <a:t>test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method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383A42"/>
                          </a:solidFill>
                          <a:latin typeface="Sitka Text" panose="02000505000000020004" pitchFamily="2" charset="0"/>
                          <a:ea typeface="Fira Code"/>
                        </a:rPr>
                        <a:t>-&gt;</a:t>
                      </a:r>
                      <a:r>
                        <a:rPr lang="en-US" altLang="zh-CN" sz="2000" b="1" dirty="0" err="1">
                          <a:solidFill>
                            <a:srgbClr val="383A42"/>
                          </a:solidFill>
                          <a:latin typeface="Sitka Text" panose="02000505000000020004" pitchFamily="2" charset="0"/>
                          <a:ea typeface="Fira Code"/>
                        </a:rPr>
                        <a:t>int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…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505831"/>
                  </a:ext>
                </a:extLst>
              </a:tr>
              <a:tr h="35057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err="1">
                          <a:latin typeface="Sitka Text" panose="02000505000000020004" pitchFamily="2" charset="0"/>
                        </a:rPr>
                        <a:t>setValue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method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>
                          <a:latin typeface="Sitka Text" panose="02000505000000020004" pitchFamily="2" charset="0"/>
                        </a:rPr>
                        <a:t>int</a:t>
                      </a:r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-&gt;void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…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417766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98886CA-4793-42C4-9873-0C54006B8247}"/>
              </a:ext>
            </a:extLst>
          </p:cNvPr>
          <p:cNvCxnSpPr>
            <a:cxnSpLocks/>
          </p:cNvCxnSpPr>
          <p:nvPr/>
        </p:nvCxnSpPr>
        <p:spPr>
          <a:xfrm flipV="1">
            <a:off x="7404100" y="3782645"/>
            <a:ext cx="0" cy="6922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82DDA3-E7A8-467B-BC11-3F89FDFE78C8}"/>
              </a:ext>
            </a:extLst>
          </p:cNvPr>
          <p:cNvCxnSpPr>
            <a:cxnSpLocks/>
          </p:cNvCxnSpPr>
          <p:nvPr/>
        </p:nvCxnSpPr>
        <p:spPr>
          <a:xfrm flipV="1">
            <a:off x="2984500" y="2394183"/>
            <a:ext cx="1066800" cy="397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CA3744-C0C1-4893-9AE6-3B861228E9B2}"/>
              </a:ext>
            </a:extLst>
          </p:cNvPr>
          <p:cNvCxnSpPr>
            <a:cxnSpLocks/>
          </p:cNvCxnSpPr>
          <p:nvPr/>
        </p:nvCxnSpPr>
        <p:spPr>
          <a:xfrm flipH="1" flipV="1">
            <a:off x="6413500" y="2394183"/>
            <a:ext cx="990600" cy="397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381250" y="120650"/>
            <a:ext cx="858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(Foo)</a:t>
            </a:r>
            <a:endParaRPr lang="zh-CN" altLang="en-US" sz="2400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8A112868-2167-402D-ADF1-BEB874AC4BE3}"/>
              </a:ext>
            </a:extLst>
          </p:cNvPr>
          <p:cNvGraphicFramePr>
            <a:graphicFrameLocks noGrp="1"/>
          </p:cNvGraphicFramePr>
          <p:nvPr/>
        </p:nvGraphicFramePr>
        <p:xfrm>
          <a:off x="670327" y="2874733"/>
          <a:ext cx="4279899" cy="838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85603">
                  <a:extLst>
                    <a:ext uri="{9D8B030D-6E8A-4147-A177-3AD203B41FA5}">
                      <a16:colId xmlns:a16="http://schemas.microsoft.com/office/drawing/2014/main" val="3511087686"/>
                    </a:ext>
                  </a:extLst>
                </a:gridCol>
                <a:gridCol w="859889">
                  <a:extLst>
                    <a:ext uri="{9D8B030D-6E8A-4147-A177-3AD203B41FA5}">
                      <a16:colId xmlns:a16="http://schemas.microsoft.com/office/drawing/2014/main" val="925289973"/>
                    </a:ext>
                  </a:extLst>
                </a:gridCol>
                <a:gridCol w="781717">
                  <a:extLst>
                    <a:ext uri="{9D8B030D-6E8A-4147-A177-3AD203B41FA5}">
                      <a16:colId xmlns:a16="http://schemas.microsoft.com/office/drawing/2014/main" val="60756867"/>
                    </a:ext>
                  </a:extLst>
                </a:gridCol>
                <a:gridCol w="1452690">
                  <a:extLst>
                    <a:ext uri="{9D8B030D-6E8A-4147-A177-3AD203B41FA5}">
                      <a16:colId xmlns:a16="http://schemas.microsoft.com/office/drawing/2014/main" val="309393705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symbol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kind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type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</a:rPr>
                        <a:t>attributes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58427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b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err="1">
                          <a:latin typeface="Sitka Text" panose="02000505000000020004" pitchFamily="2" charset="0"/>
                        </a:rPr>
                        <a:t>var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err="1">
                          <a:solidFill>
                            <a:srgbClr val="383A42"/>
                          </a:solidFill>
                          <a:latin typeface="Sitka Text" panose="02000505000000020004" pitchFamily="2" charset="0"/>
                          <a:ea typeface="Fira Code"/>
                        </a:rPr>
                        <a:t>int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…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808422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8A112868-2167-402D-ADF1-BEB874AC4BE3}"/>
              </a:ext>
            </a:extLst>
          </p:cNvPr>
          <p:cNvGraphicFramePr>
            <a:graphicFrameLocks noGrp="1"/>
          </p:cNvGraphicFramePr>
          <p:nvPr/>
        </p:nvGraphicFramePr>
        <p:xfrm>
          <a:off x="5346700" y="2855848"/>
          <a:ext cx="4279899" cy="838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85603">
                  <a:extLst>
                    <a:ext uri="{9D8B030D-6E8A-4147-A177-3AD203B41FA5}">
                      <a16:colId xmlns:a16="http://schemas.microsoft.com/office/drawing/2014/main" val="3511087686"/>
                    </a:ext>
                  </a:extLst>
                </a:gridCol>
                <a:gridCol w="859889">
                  <a:extLst>
                    <a:ext uri="{9D8B030D-6E8A-4147-A177-3AD203B41FA5}">
                      <a16:colId xmlns:a16="http://schemas.microsoft.com/office/drawing/2014/main" val="925289973"/>
                    </a:ext>
                  </a:extLst>
                </a:gridCol>
                <a:gridCol w="781717">
                  <a:extLst>
                    <a:ext uri="{9D8B030D-6E8A-4147-A177-3AD203B41FA5}">
                      <a16:colId xmlns:a16="http://schemas.microsoft.com/office/drawing/2014/main" val="60756867"/>
                    </a:ext>
                  </a:extLst>
                </a:gridCol>
                <a:gridCol w="1452690">
                  <a:extLst>
                    <a:ext uri="{9D8B030D-6E8A-4147-A177-3AD203B41FA5}">
                      <a16:colId xmlns:a16="http://schemas.microsoft.com/office/drawing/2014/main" val="309393705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symbol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kind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type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</a:rPr>
                        <a:t>attributes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58427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c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err="1">
                          <a:latin typeface="Sitka Text" panose="02000505000000020004" pitchFamily="2" charset="0"/>
                        </a:rPr>
                        <a:t>var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err="1">
                          <a:solidFill>
                            <a:srgbClr val="383A42"/>
                          </a:solidFill>
                          <a:latin typeface="Sitka Text" panose="02000505000000020004" pitchFamily="2" charset="0"/>
                          <a:ea typeface="Fira Code"/>
                        </a:rPr>
                        <a:t>int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…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808422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597787" y="2330450"/>
            <a:ext cx="861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(test)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5270500" y="2394183"/>
            <a:ext cx="1461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setValue</a:t>
            </a:r>
            <a:r>
              <a:rPr lang="en-US" altLang="zh-CN" sz="24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)</a:t>
            </a:r>
            <a:endParaRPr lang="zh-CN" altLang="en-US" sz="2400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8A112868-2167-402D-ADF1-BEB874AC4BE3}"/>
              </a:ext>
            </a:extLst>
          </p:cNvPr>
          <p:cNvGraphicFramePr>
            <a:graphicFrameLocks noGrp="1"/>
          </p:cNvGraphicFramePr>
          <p:nvPr/>
        </p:nvGraphicFramePr>
        <p:xfrm>
          <a:off x="5346700" y="4551133"/>
          <a:ext cx="4279899" cy="838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85603">
                  <a:extLst>
                    <a:ext uri="{9D8B030D-6E8A-4147-A177-3AD203B41FA5}">
                      <a16:colId xmlns:a16="http://schemas.microsoft.com/office/drawing/2014/main" val="3511087686"/>
                    </a:ext>
                  </a:extLst>
                </a:gridCol>
                <a:gridCol w="859889">
                  <a:extLst>
                    <a:ext uri="{9D8B030D-6E8A-4147-A177-3AD203B41FA5}">
                      <a16:colId xmlns:a16="http://schemas.microsoft.com/office/drawing/2014/main" val="925289973"/>
                    </a:ext>
                  </a:extLst>
                </a:gridCol>
                <a:gridCol w="781717">
                  <a:extLst>
                    <a:ext uri="{9D8B030D-6E8A-4147-A177-3AD203B41FA5}">
                      <a16:colId xmlns:a16="http://schemas.microsoft.com/office/drawing/2014/main" val="60756867"/>
                    </a:ext>
                  </a:extLst>
                </a:gridCol>
                <a:gridCol w="1452690">
                  <a:extLst>
                    <a:ext uri="{9D8B030D-6E8A-4147-A177-3AD203B41FA5}">
                      <a16:colId xmlns:a16="http://schemas.microsoft.com/office/drawing/2014/main" val="309393705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symbol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kind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type</a:t>
                      </a:r>
                      <a:endParaRPr lang="zh-CN" altLang="en-US" sz="2000" b="1" kern="1200" dirty="0">
                        <a:solidFill>
                          <a:srgbClr val="B76B01"/>
                        </a:solidFill>
                        <a:latin typeface="Sitka Text" panose="02000505000000020004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</a:rPr>
                        <a:t>attributes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58427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d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err="1">
                          <a:latin typeface="Sitka Text" panose="02000505000000020004" pitchFamily="2" charset="0"/>
                        </a:rPr>
                        <a:t>var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err="1">
                          <a:solidFill>
                            <a:srgbClr val="383A42"/>
                          </a:solidFill>
                          <a:latin typeface="Sitka Text" panose="02000505000000020004" pitchFamily="2" charset="0"/>
                          <a:ea typeface="Fira Code"/>
                        </a:rPr>
                        <a:t>int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latin typeface="Sitka Text" panose="02000505000000020004" pitchFamily="2" charset="0"/>
                        </a:rPr>
                        <a:t>…</a:t>
                      </a:r>
                      <a:endParaRPr lang="zh-CN" altLang="en-US" sz="2000" b="1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808422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145668" y="4312556"/>
            <a:ext cx="2838832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200" dirty="0" err="1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setValue</a:t>
            </a:r>
            <a:r>
              <a:rPr lang="en-US" altLang="zh-CN" sz="22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c){</a:t>
            </a:r>
            <a:endParaRPr lang="zh-CN" altLang="zh-CN" sz="2200" dirty="0">
              <a:latin typeface="Bodoni MT" panose="02070603080606020203" pitchFamily="18" charset="0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value = c;</a:t>
            </a:r>
            <a:endParaRPr lang="zh-CN" altLang="zh-CN" sz="2200" dirty="0">
              <a:latin typeface="Bodoni MT" panose="02070603080606020203" pitchFamily="18" charset="0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2200" dirty="0">
              <a:latin typeface="Bodoni MT" panose="02070603080606020203" pitchFamily="18" charset="0"/>
              <a:cs typeface="宋体" panose="02010600030101010101" pitchFamily="2" charset="-122"/>
            </a:endParaRPr>
          </a:p>
          <a:p>
            <a:pPr marL="266700" indent="266700">
              <a:spcAft>
                <a:spcPts val="0"/>
              </a:spcAft>
            </a:pPr>
            <a:r>
              <a:rPr lang="en-US" altLang="zh-CN" sz="2200" dirty="0" err="1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d = c;</a:t>
            </a:r>
            <a:endParaRPr lang="zh-CN" altLang="zh-CN" sz="2200" dirty="0">
              <a:latin typeface="Bodoni MT" panose="02070603080606020203" pitchFamily="18" charset="0"/>
              <a:cs typeface="宋体" panose="02010600030101010101" pitchFamily="2" charset="-122"/>
            </a:endParaRPr>
          </a:p>
          <a:p>
            <a:pPr marL="266700" indent="266700">
              <a:spcAft>
                <a:spcPts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 = c + d;</a:t>
            </a:r>
            <a:endParaRPr lang="zh-CN" altLang="zh-CN" sz="2200" dirty="0">
              <a:latin typeface="Bodoni MT" panose="02070603080606020203" pitchFamily="18" charset="0"/>
              <a:cs typeface="宋体" panose="02010600030101010101" pitchFamily="2" charset="-122"/>
            </a:endParaRPr>
          </a:p>
          <a:p>
            <a:pPr marL="266700" indent="266700">
              <a:spcAft>
                <a:spcPts val="0"/>
              </a:spcAft>
            </a:pPr>
            <a:r>
              <a:rPr lang="en-US" altLang="zh-CN" sz="2200" dirty="0" err="1">
                <a:solidFill>
                  <a:srgbClr val="FF0000"/>
                </a:solidFill>
                <a:latin typeface="Bodoni MT" panose="020706030806060202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myValue</a:t>
            </a:r>
            <a:r>
              <a:rPr lang="en-US" altLang="zh-CN" sz="22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 c;</a:t>
            </a:r>
            <a:endParaRPr lang="zh-CN" altLang="zh-CN" sz="2200" dirty="0">
              <a:latin typeface="Bodoni MT" panose="02070603080606020203" pitchFamily="18" charset="0"/>
              <a:cs typeface="宋体" panose="02010600030101010101" pitchFamily="2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200" dirty="0">
              <a:latin typeface="Bodoni MT" panose="02070603080606020203" pitchFamily="18" charset="0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2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200" dirty="0">
              <a:latin typeface="Bodoni MT" panose="02070603080606020203" pitchFamily="18" charset="0"/>
              <a:cs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70500" y="4080817"/>
            <a:ext cx="1224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Bodoni MT" panose="02070603080606020203" pitchFamily="18" charset="0"/>
                <a:ea typeface="等线" panose="02010600030101010101" pitchFamily="2" charset="-122"/>
              </a:rPr>
              <a:t>(block1)</a:t>
            </a:r>
            <a:endParaRPr lang="zh-CN" altLang="en-US"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3090954" y="4781061"/>
            <a:ext cx="2255746" cy="684472"/>
            <a:chOff x="3412299" y="4770178"/>
            <a:chExt cx="2255746" cy="684472"/>
          </a:xfrm>
        </p:grpSpPr>
        <p:sp>
          <p:nvSpPr>
            <p:cNvPr id="2" name="矩形 1"/>
            <p:cNvSpPr/>
            <p:nvPr/>
          </p:nvSpPr>
          <p:spPr>
            <a:xfrm>
              <a:off x="3412299" y="4770178"/>
              <a:ext cx="22557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  <a:latin typeface="Sitka Text" panose="02000505000000020004" pitchFamily="2" charset="0"/>
                </a:rPr>
                <a:t>lookup(</a:t>
              </a:r>
              <a:r>
                <a:rPr lang="en-US" altLang="zh-CN" sz="2000" dirty="0" err="1">
                  <a:solidFill>
                    <a:srgbClr val="FF0000"/>
                  </a:solidFill>
                  <a:latin typeface="Sitka Text" panose="02000505000000020004" pitchFamily="2" charset="0"/>
                </a:rPr>
                <a:t>myValue</a:t>
              </a:r>
              <a:r>
                <a:rPr lang="en-US" altLang="zh-CN" sz="2000" dirty="0">
                  <a:solidFill>
                    <a:srgbClr val="FF0000"/>
                  </a:solidFill>
                  <a:latin typeface="Sitka Text" panose="02000505000000020004" pitchFamily="2" charset="0"/>
                </a:rPr>
                <a:t>)</a:t>
              </a:r>
              <a:endParaRPr lang="zh-CN" altLang="en-US" sz="2000" dirty="0">
                <a:solidFill>
                  <a:srgbClr val="FF0000"/>
                </a:solidFill>
                <a:latin typeface="Sitka Text" panose="02000505000000020004" pitchFamily="2" charset="0"/>
              </a:endParaRPr>
            </a:p>
          </p:txBody>
        </p:sp>
        <p:sp>
          <p:nvSpPr>
            <p:cNvPr id="3" name="右箭头 2"/>
            <p:cNvSpPr/>
            <p:nvPr/>
          </p:nvSpPr>
          <p:spPr>
            <a:xfrm>
              <a:off x="4508500" y="5170288"/>
              <a:ext cx="640854" cy="28436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曲线连接符 7"/>
          <p:cNvCxnSpPr/>
          <p:nvPr/>
        </p:nvCxnSpPr>
        <p:spPr>
          <a:xfrm rot="16200000" flipV="1">
            <a:off x="8696256" y="3862089"/>
            <a:ext cx="692288" cy="533400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/>
          <p:nvPr/>
        </p:nvCxnSpPr>
        <p:spPr>
          <a:xfrm rot="16200000" flipV="1">
            <a:off x="7916373" y="1815504"/>
            <a:ext cx="1092399" cy="860825"/>
          </a:xfrm>
          <a:prstGeom prst="curvedConnector3">
            <a:avLst>
              <a:gd name="adj1" fmla="val 9783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8032160" y="351482"/>
            <a:ext cx="1894209" cy="759768"/>
            <a:chOff x="8032160" y="351482"/>
            <a:chExt cx="1894209" cy="759768"/>
          </a:xfrm>
        </p:grpSpPr>
        <p:cxnSp>
          <p:nvCxnSpPr>
            <p:cNvPr id="7" name="曲线连接符 6"/>
            <p:cNvCxnSpPr/>
            <p:nvPr/>
          </p:nvCxnSpPr>
          <p:spPr>
            <a:xfrm flipV="1">
              <a:off x="8032160" y="582315"/>
              <a:ext cx="860825" cy="528935"/>
            </a:xfrm>
            <a:prstGeom prst="curvedConnector3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938342" y="351482"/>
              <a:ext cx="9880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latin typeface="Bodoni MT" panose="02070603080606020203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Error!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2182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9156700" cy="5607050"/>
          </a:xfrm>
        </p:spPr>
        <p:txBody>
          <a:bodyPr>
            <a:normAutofit/>
          </a:bodyPr>
          <a:lstStyle/>
          <a:p>
            <a:pPr marL="671962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The data structure that is created and maintained by the compilers for information storing regarding the occurrence of various entities like names of variables, functions, objects</a:t>
            </a:r>
            <a:r>
              <a:rPr lang="en-US" altLang="zh-CN"/>
              <a:t>, classes</a:t>
            </a: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805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Symbol Table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5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9156700" cy="5607050"/>
          </a:xfrm>
        </p:spPr>
        <p:txBody>
          <a:bodyPr>
            <a:normAutofit lnSpcReduction="10000"/>
          </a:bodyPr>
          <a:lstStyle/>
          <a:p>
            <a:pPr marL="671962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A symbol table may serve the following purposes depending upon the language in hand</a:t>
            </a:r>
          </a:p>
          <a:p>
            <a:pPr marL="1072012" lvl="1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To store the names of all entities in a structured form at one place</a:t>
            </a:r>
          </a:p>
          <a:p>
            <a:pPr marL="1072012" lvl="1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To verify if a variable has been declared</a:t>
            </a:r>
          </a:p>
          <a:p>
            <a:pPr marL="1072012" lvl="1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Type checking: verifying assignments and expressions in the source code are semantically correct</a:t>
            </a:r>
          </a:p>
          <a:p>
            <a:pPr marL="1072012" lvl="1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To determine the scope of a name (scope resolution)</a:t>
            </a:r>
          </a:p>
          <a:p>
            <a:pPr marL="1072012" lvl="1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Code Generation: generating call instructions based on the storage location of the function.</a:t>
            </a:r>
            <a:endParaRPr lang="en-US" altLang="zh-CN" dirty="0">
              <a:latin typeface="Sitka Text" panose="02000505000000020004" pitchFamily="2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805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Symbol Table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47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9156700" cy="5607050"/>
          </a:xfrm>
        </p:spPr>
        <p:txBody>
          <a:bodyPr>
            <a:normAutofit/>
          </a:bodyPr>
          <a:lstStyle/>
          <a:p>
            <a:pPr marL="671962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The following possible information about identifiers are stored in symbol table</a:t>
            </a:r>
          </a:p>
          <a:p>
            <a:pPr marL="1072012" lvl="1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The name (as a string)</a:t>
            </a:r>
          </a:p>
          <a:p>
            <a:pPr marL="1072012" lvl="1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Attribute: Variable name, Procedure name, Constant name</a:t>
            </a:r>
          </a:p>
          <a:p>
            <a:pPr marL="1072012" lvl="1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The data type</a:t>
            </a:r>
          </a:p>
          <a:p>
            <a:pPr marL="1072012" lvl="1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The block level</a:t>
            </a:r>
          </a:p>
          <a:p>
            <a:pPr marL="1072012" lvl="1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Its scope (global, local, or parameter)</a:t>
            </a:r>
          </a:p>
          <a:p>
            <a:pPr marL="1072012" lvl="1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Location in memory</a:t>
            </a:r>
            <a:endParaRPr lang="en-US" altLang="zh-CN" dirty="0">
              <a:latin typeface="Sitka Text" panose="02000505000000020004" pitchFamily="2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805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Symbol Table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3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9156700" cy="5607050"/>
          </a:xfrm>
        </p:spPr>
        <p:txBody>
          <a:bodyPr>
            <a:normAutofit lnSpcReduction="10000"/>
          </a:bodyPr>
          <a:lstStyle/>
          <a:p>
            <a:pPr marL="671962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Implementation</a:t>
            </a:r>
          </a:p>
          <a:p>
            <a:pPr marL="1072012" lvl="1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Symbol table can be mostly implemented as </a:t>
            </a:r>
            <a:r>
              <a:rPr lang="en-US" altLang="zh-CN" dirty="0">
                <a:solidFill>
                  <a:srgbClr val="0000FF"/>
                </a:solidFill>
              </a:rPr>
              <a:t>Hash table</a:t>
            </a:r>
          </a:p>
          <a:p>
            <a:pPr marL="1072012" lvl="1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The source code symbol itself is treated as a </a:t>
            </a:r>
            <a:r>
              <a:rPr lang="en-US" altLang="zh-CN" dirty="0">
                <a:solidFill>
                  <a:srgbClr val="0000FF"/>
                </a:solidFill>
              </a:rPr>
              <a:t>key</a:t>
            </a:r>
            <a:r>
              <a:rPr lang="en-US" altLang="zh-CN" dirty="0"/>
              <a:t> for the hash function </a:t>
            </a:r>
          </a:p>
          <a:p>
            <a:pPr marL="1072012" lvl="1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the return value is the information about the symbol.</a:t>
            </a:r>
          </a:p>
          <a:p>
            <a:pPr marL="671962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Entry format</a:t>
            </a:r>
          </a:p>
          <a:p>
            <a:pPr marL="1072012" lvl="1" indent="-671962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A symbol table maintains an entry for each name, usually in the following format: </a:t>
            </a:r>
          </a:p>
          <a:p>
            <a:pPr marL="40005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dirty="0"/>
              <a:t>          &lt;symbol name, </a:t>
            </a:r>
            <a:r>
              <a:rPr lang="en-US" altLang="zh-CN" dirty="0">
                <a:solidFill>
                  <a:srgbClr val="0000FF"/>
                </a:solidFill>
              </a:rPr>
              <a:t>type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attribute</a:t>
            </a:r>
            <a:r>
              <a:rPr lang="en-US" altLang="zh-CN" dirty="0"/>
              <a:t>&gt;	</a:t>
            </a:r>
            <a:endParaRPr lang="en-US" altLang="zh-CN" sz="2800" dirty="0"/>
          </a:p>
          <a:p>
            <a:pPr marL="800100" lvl="2" indent="0">
              <a:lnSpc>
                <a:spcPct val="90000"/>
              </a:lnSpc>
              <a:buClr>
                <a:schemeClr val="tx1"/>
              </a:buClr>
              <a:buNone/>
            </a:pPr>
            <a:endParaRPr lang="en-US" altLang="zh-CN" sz="2800" dirty="0"/>
          </a:p>
          <a:p>
            <a:pPr marL="800100" lvl="2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805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Symbol Table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252095" y="3596334"/>
            <a:ext cx="8571230" cy="1777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/>
          <a:lstStyle/>
          <a:p>
            <a:pPr marL="377979" indent="-377979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altLang="zh-CN" b="0" dirty="0">
              <a:latin typeface="Tahoma" pitchFamily="34" charset="0"/>
            </a:endParaRPr>
          </a:p>
        </p:txBody>
      </p:sp>
      <p:sp>
        <p:nvSpPr>
          <p:cNvPr id="105475" name="Rectangle 3" descr="粉色砂纸"/>
          <p:cNvSpPr>
            <a:spLocks noChangeArrowheads="1"/>
          </p:cNvSpPr>
          <p:nvPr/>
        </p:nvSpPr>
        <p:spPr bwMode="auto">
          <a:xfrm>
            <a:off x="236187" y="242377"/>
            <a:ext cx="8319135" cy="339739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  <a:effectLst/>
        </p:spPr>
        <p:txBody>
          <a:bodyPr lIns="99207" tIns="51588" rIns="99207" bIns="51588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ea typeface="Cambria Math" pitchFamily="18" charset="0"/>
              </a:rPr>
              <a:t>Example</a:t>
            </a:r>
            <a:r>
              <a:rPr lang="en-US" altLang="zh-CN" sz="2400" dirty="0">
                <a:solidFill>
                  <a:schemeClr val="tx2"/>
                </a:solidFill>
                <a:latin typeface="Sitka Text" panose="02000505000000020004" pitchFamily="2" charset="0"/>
                <a:ea typeface="Cambria Math" pitchFamily="18" charset="0"/>
              </a:rPr>
              <a:t> :</a:t>
            </a:r>
            <a:r>
              <a:rPr lang="en-US" altLang="zh-CN" sz="2400" dirty="0">
                <a:latin typeface="Sitka Text" panose="02000505000000020004" pitchFamily="2" charset="0"/>
                <a:ea typeface="Cambria Math" pitchFamily="18" charset="0"/>
              </a:rPr>
              <a:t>Declaration part of a program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2200" dirty="0">
              <a:latin typeface="Bodoni MT" panose="02070603080606020203" pitchFamily="18" charset="0"/>
              <a:ea typeface="Cambria Math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A626A4"/>
                </a:solidFill>
                <a:latin typeface="Bodoni MT" panose="02070603080606020203" pitchFamily="18" charset="0"/>
                <a:ea typeface="Fira Code"/>
              </a:rPr>
              <a:t>CONST</a:t>
            </a:r>
            <a:r>
              <a:rPr lang="zh-CN" altLang="zh-CN" sz="2400" dirty="0">
                <a:solidFill>
                  <a:srgbClr val="383A42"/>
                </a:solidFill>
                <a:latin typeface="Bodoni MT" panose="02070603080606020203" pitchFamily="18" charset="0"/>
                <a:ea typeface="Fira Code"/>
              </a:rPr>
              <a:t> </a:t>
            </a:r>
            <a:endParaRPr lang="en-US" altLang="zh-CN" sz="2400" dirty="0">
              <a:solidFill>
                <a:srgbClr val="383A42"/>
              </a:solidFill>
              <a:latin typeface="Bodoni MT" panose="02070603080606020203" pitchFamily="18" charset="0"/>
              <a:ea typeface="Fira Cod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83A42"/>
                </a:solidFill>
                <a:latin typeface="Bodoni MT" panose="02070603080606020203" pitchFamily="18" charset="0"/>
                <a:ea typeface="Fira Code"/>
              </a:rPr>
              <a:t>    </a:t>
            </a:r>
            <a:r>
              <a:rPr lang="zh-CN" altLang="zh-CN" sz="2400" dirty="0">
                <a:solidFill>
                  <a:srgbClr val="383A42"/>
                </a:solidFill>
                <a:latin typeface="Bodoni MT" panose="02070603080606020203" pitchFamily="18" charset="0"/>
                <a:ea typeface="Fira Code"/>
              </a:rPr>
              <a:t>A : Integer </a:t>
            </a:r>
            <a:r>
              <a:rPr lang="zh-CN" altLang="zh-CN" sz="2400" dirty="0">
                <a:solidFill>
                  <a:srgbClr val="4078F2"/>
                </a:solidFill>
                <a:latin typeface="Bodoni MT" panose="02070603080606020203" pitchFamily="18" charset="0"/>
                <a:ea typeface="Fira Code"/>
              </a:rPr>
              <a:t>=</a:t>
            </a:r>
            <a:r>
              <a:rPr lang="zh-CN" altLang="zh-CN" sz="2400" dirty="0">
                <a:solidFill>
                  <a:srgbClr val="383A42"/>
                </a:solidFill>
                <a:latin typeface="Bodoni MT" panose="02070603080606020203" pitchFamily="18" charset="0"/>
                <a:ea typeface="Fira Code"/>
              </a:rPr>
              <a:t> </a:t>
            </a:r>
            <a:r>
              <a:rPr lang="zh-CN" altLang="zh-CN" sz="2400" dirty="0">
                <a:solidFill>
                  <a:srgbClr val="B76B01"/>
                </a:solidFill>
                <a:latin typeface="Bodoni MT" panose="02070603080606020203" pitchFamily="18" charset="0"/>
                <a:ea typeface="Fira Code"/>
              </a:rPr>
              <a:t>35</a:t>
            </a:r>
            <a:r>
              <a:rPr lang="zh-CN" altLang="zh-CN" sz="2400" dirty="0">
                <a:solidFill>
                  <a:srgbClr val="383A42"/>
                </a:solidFill>
                <a:latin typeface="Bodoni MT" panose="02070603080606020203" pitchFamily="18" charset="0"/>
                <a:ea typeface="Fira Code"/>
              </a:rPr>
              <a:t>; </a:t>
            </a:r>
            <a:endParaRPr lang="en-US" altLang="zh-CN" sz="2400" dirty="0">
              <a:solidFill>
                <a:srgbClr val="383A42"/>
              </a:solidFill>
              <a:latin typeface="Bodoni MT" panose="02070603080606020203" pitchFamily="18" charset="0"/>
              <a:ea typeface="Fira Cod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83A42"/>
                </a:solidFill>
                <a:latin typeface="Bodoni MT" panose="02070603080606020203" pitchFamily="18" charset="0"/>
                <a:ea typeface="Fira Code"/>
              </a:rPr>
              <a:t>    </a:t>
            </a:r>
            <a:r>
              <a:rPr lang="zh-CN" altLang="zh-CN" sz="2400" dirty="0">
                <a:solidFill>
                  <a:srgbClr val="383A42"/>
                </a:solidFill>
                <a:latin typeface="Bodoni MT" panose="02070603080606020203" pitchFamily="18" charset="0"/>
                <a:ea typeface="Fira Code"/>
              </a:rPr>
              <a:t>B : Real </a:t>
            </a:r>
            <a:r>
              <a:rPr lang="zh-CN" altLang="zh-CN" sz="2400" dirty="0">
                <a:solidFill>
                  <a:srgbClr val="4078F2"/>
                </a:solidFill>
                <a:latin typeface="Bodoni MT" panose="02070603080606020203" pitchFamily="18" charset="0"/>
                <a:ea typeface="Fira Code"/>
              </a:rPr>
              <a:t>=</a:t>
            </a:r>
            <a:r>
              <a:rPr lang="zh-CN" altLang="zh-CN" sz="2400" dirty="0">
                <a:solidFill>
                  <a:srgbClr val="383A42"/>
                </a:solidFill>
                <a:latin typeface="Bodoni MT" panose="02070603080606020203" pitchFamily="18" charset="0"/>
                <a:ea typeface="Fira Code"/>
              </a:rPr>
              <a:t> </a:t>
            </a:r>
            <a:r>
              <a:rPr lang="zh-CN" altLang="zh-CN" sz="2400" dirty="0">
                <a:solidFill>
                  <a:srgbClr val="B76B01"/>
                </a:solidFill>
                <a:latin typeface="Bodoni MT" panose="02070603080606020203" pitchFamily="18" charset="0"/>
                <a:ea typeface="Fira Code"/>
              </a:rPr>
              <a:t>49.0</a:t>
            </a:r>
            <a:r>
              <a:rPr lang="zh-CN" altLang="zh-CN" sz="2400" dirty="0">
                <a:solidFill>
                  <a:srgbClr val="383A42"/>
                </a:solidFill>
                <a:latin typeface="Bodoni MT" panose="02070603080606020203" pitchFamily="18" charset="0"/>
                <a:ea typeface="Fira Code"/>
              </a:rPr>
              <a:t>;</a:t>
            </a:r>
            <a:r>
              <a:rPr lang="zh-CN" altLang="zh-CN" sz="800" dirty="0">
                <a:latin typeface="Bodoni MT" panose="02070603080606020203" pitchFamily="18" charset="0"/>
              </a:rPr>
              <a:t> </a:t>
            </a:r>
            <a:endParaRPr lang="en-US" altLang="zh-CN" sz="800" dirty="0">
              <a:latin typeface="Bodoni MT" panose="020706030806060202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A626A4"/>
                </a:solidFill>
                <a:latin typeface="Bodoni MT" panose="02070603080606020203" pitchFamily="18" charset="0"/>
                <a:ea typeface="Fira Code"/>
              </a:rPr>
              <a:t>VAR</a:t>
            </a:r>
            <a:r>
              <a:rPr lang="zh-CN" altLang="zh-CN" sz="2400" dirty="0">
                <a:solidFill>
                  <a:srgbClr val="383A42"/>
                </a:solidFill>
                <a:latin typeface="Bodoni MT" panose="02070603080606020203" pitchFamily="18" charset="0"/>
                <a:ea typeface="Fira Code"/>
              </a:rPr>
              <a:t> </a:t>
            </a:r>
            <a:endParaRPr lang="en-US" altLang="zh-CN" sz="2400" dirty="0">
              <a:solidFill>
                <a:srgbClr val="383A42"/>
              </a:solidFill>
              <a:latin typeface="Bodoni MT" panose="02070603080606020203" pitchFamily="18" charset="0"/>
              <a:ea typeface="Fira Cod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83A42"/>
                </a:solidFill>
                <a:latin typeface="Bodoni MT" panose="02070603080606020203" pitchFamily="18" charset="0"/>
                <a:ea typeface="Fira Code"/>
              </a:rPr>
              <a:t>    C</a:t>
            </a:r>
            <a:r>
              <a:rPr lang="zh-CN" altLang="zh-CN" sz="2400" dirty="0">
                <a:solidFill>
                  <a:srgbClr val="383A42"/>
                </a:solidFill>
                <a:latin typeface="Bodoni MT" panose="02070603080606020203" pitchFamily="18" charset="0"/>
                <a:ea typeface="Fira Code"/>
              </a:rPr>
              <a:t> : </a:t>
            </a:r>
            <a:r>
              <a:rPr lang="en-US" altLang="zh-CN" sz="2400" dirty="0">
                <a:solidFill>
                  <a:srgbClr val="383A42"/>
                </a:solidFill>
                <a:latin typeface="Bodoni MT" panose="02070603080606020203" pitchFamily="18" charset="0"/>
                <a:ea typeface="Fira Code"/>
              </a:rPr>
              <a:t>char</a:t>
            </a:r>
            <a:r>
              <a:rPr lang="zh-CN" altLang="zh-CN" sz="2400" dirty="0">
                <a:solidFill>
                  <a:srgbClr val="383A42"/>
                </a:solidFill>
                <a:latin typeface="Bodoni MT" panose="02070603080606020203" pitchFamily="18" charset="0"/>
                <a:ea typeface="Fira Code"/>
              </a:rPr>
              <a:t>; </a:t>
            </a:r>
            <a:endParaRPr lang="en-US" altLang="zh-CN" sz="2400" dirty="0">
              <a:solidFill>
                <a:srgbClr val="383A42"/>
              </a:solidFill>
              <a:latin typeface="Bodoni MT" panose="02070603080606020203" pitchFamily="18" charset="0"/>
              <a:ea typeface="Fira Cod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A626A4"/>
                </a:solidFill>
                <a:latin typeface="Bodoni MT" panose="02070603080606020203" pitchFamily="18" charset="0"/>
                <a:ea typeface="Fira Code"/>
              </a:rPr>
              <a:t>PROCEDURE</a:t>
            </a:r>
            <a:r>
              <a:rPr lang="en-US" altLang="zh-CN" sz="2400" dirty="0">
                <a:latin typeface="Bodoni MT" panose="02070603080606020203" pitchFamily="18" charset="0"/>
              </a:rPr>
              <a:t> Add;</a:t>
            </a:r>
            <a:endParaRPr lang="zh-CN" altLang="zh-CN" sz="2400" dirty="0">
              <a:latin typeface="Bodoni MT" panose="02070603080606020203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dirty="0">
                <a:latin typeface="Bodoni MT" panose="02070603080606020203" pitchFamily="18" charset="0"/>
                <a:ea typeface="Cambria Math" pitchFamily="18" charset="0"/>
              </a:rPr>
              <a:t>    VAR G </a:t>
            </a:r>
            <a:r>
              <a:rPr lang="en-US" altLang="zh-CN" sz="2400" dirty="0">
                <a:solidFill>
                  <a:srgbClr val="383A42"/>
                </a:solidFill>
                <a:latin typeface="Bodoni MT" panose="02070603080606020203" pitchFamily="18" charset="0"/>
                <a:ea typeface="Fira Code"/>
              </a:rPr>
              <a:t>: </a:t>
            </a:r>
            <a:r>
              <a:rPr lang="zh-CN" altLang="zh-CN" sz="2400" dirty="0">
                <a:solidFill>
                  <a:srgbClr val="383A42"/>
                </a:solidFill>
                <a:latin typeface="Bodoni MT" panose="02070603080606020203" pitchFamily="18" charset="0"/>
                <a:ea typeface="Fira Code"/>
              </a:rPr>
              <a:t>Integer</a:t>
            </a:r>
            <a:endParaRPr lang="zh-CN" altLang="en-US" sz="2400" dirty="0">
              <a:solidFill>
                <a:srgbClr val="383A42"/>
              </a:solidFill>
              <a:latin typeface="Bodoni MT" panose="02070603080606020203" pitchFamily="18" charset="0"/>
              <a:ea typeface="Fira Cod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686168"/>
              </p:ext>
            </p:extLst>
          </p:nvPr>
        </p:nvGraphicFramePr>
        <p:xfrm>
          <a:off x="469900" y="3930648"/>
          <a:ext cx="8915403" cy="306307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51108768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6122901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6075686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93937055"/>
                    </a:ext>
                  </a:extLst>
                </a:gridCol>
                <a:gridCol w="1034145">
                  <a:extLst>
                    <a:ext uri="{9D8B030D-6E8A-4147-A177-3AD203B41FA5}">
                      <a16:colId xmlns:a16="http://schemas.microsoft.com/office/drawing/2014/main" val="161706774"/>
                    </a:ext>
                  </a:extLst>
                </a:gridCol>
                <a:gridCol w="1556655">
                  <a:extLst>
                    <a:ext uri="{9D8B030D-6E8A-4147-A177-3AD203B41FA5}">
                      <a16:colId xmlns:a16="http://schemas.microsoft.com/office/drawing/2014/main" val="3774346698"/>
                    </a:ext>
                  </a:extLst>
                </a:gridCol>
                <a:gridCol w="990603">
                  <a:extLst>
                    <a:ext uri="{9D8B030D-6E8A-4147-A177-3AD203B41FA5}">
                      <a16:colId xmlns:a16="http://schemas.microsoft.com/office/drawing/2014/main" val="3887370998"/>
                    </a:ext>
                  </a:extLst>
                </a:gridCol>
              </a:tblGrid>
              <a:tr h="5105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Name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Kind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Data Type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value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scope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location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size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529853"/>
                  </a:ext>
                </a:extLst>
              </a:tr>
              <a:tr h="51051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A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kern="1200" dirty="0">
                          <a:solidFill>
                            <a:srgbClr val="A626A4"/>
                          </a:solidFill>
                          <a:latin typeface="Sitka Text" panose="02000505000000020004" pitchFamily="2" charset="0"/>
                          <a:ea typeface="Fira Code"/>
                          <a:cs typeface="+mn-cs"/>
                        </a:rPr>
                        <a:t>Constant</a:t>
                      </a:r>
                      <a:endParaRPr lang="zh-CN" altLang="en-US" sz="2000" kern="1200" dirty="0">
                        <a:solidFill>
                          <a:srgbClr val="A626A4"/>
                        </a:solidFill>
                        <a:latin typeface="Sitka Text" panose="02000505000000020004" pitchFamily="2" charset="0"/>
                        <a:ea typeface="Fira Code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2000" dirty="0">
                          <a:solidFill>
                            <a:srgbClr val="383A42"/>
                          </a:solidFill>
                          <a:latin typeface="Sitka Text" panose="02000505000000020004" pitchFamily="2" charset="0"/>
                          <a:ea typeface="Fira Code"/>
                        </a:rPr>
                        <a:t>Integer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20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Fira Code"/>
                        </a:rPr>
                        <a:t>35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Lev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DX+offset1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4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584271"/>
                  </a:ext>
                </a:extLst>
              </a:tr>
              <a:tr h="51051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B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>
                          <a:solidFill>
                            <a:srgbClr val="A626A4"/>
                          </a:solidFill>
                          <a:latin typeface="Sitka Text" panose="02000505000000020004" pitchFamily="2" charset="0"/>
                          <a:ea typeface="Fira Code"/>
                          <a:cs typeface="+mn-cs"/>
                        </a:rPr>
                        <a:t>Constant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2000" dirty="0">
                          <a:solidFill>
                            <a:srgbClr val="383A42"/>
                          </a:solidFill>
                          <a:latin typeface="Sitka Text" panose="02000505000000020004" pitchFamily="2" charset="0"/>
                          <a:ea typeface="Fira Code"/>
                        </a:rPr>
                        <a:t>Real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2000" dirty="0">
                          <a:solidFill>
                            <a:srgbClr val="B76B01"/>
                          </a:solidFill>
                          <a:latin typeface="Sitka Text" panose="02000505000000020004" pitchFamily="2" charset="0"/>
                          <a:ea typeface="Fira Code"/>
                        </a:rPr>
                        <a:t>49.0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Lev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DX+offset2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8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808422"/>
                  </a:ext>
                </a:extLst>
              </a:tr>
              <a:tr h="51051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rgbClr val="383A42"/>
                          </a:solidFill>
                          <a:latin typeface="Sitka Text" panose="02000505000000020004" pitchFamily="2" charset="0"/>
                          <a:ea typeface="Fira Code"/>
                        </a:rPr>
                        <a:t>C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>
                          <a:solidFill>
                            <a:srgbClr val="A626A4"/>
                          </a:solidFill>
                          <a:latin typeface="Sitka Text" panose="02000505000000020004" pitchFamily="2" charset="0"/>
                          <a:ea typeface="Fira Code"/>
                          <a:cs typeface="+mn-cs"/>
                        </a:rPr>
                        <a:t>Variable</a:t>
                      </a:r>
                      <a:endParaRPr lang="zh-CN" altLang="en-US" sz="2000" kern="1200" dirty="0">
                        <a:solidFill>
                          <a:srgbClr val="A626A4"/>
                        </a:solidFill>
                        <a:latin typeface="Sitka Text" panose="02000505000000020004" pitchFamily="2" charset="0"/>
                        <a:ea typeface="Fira Code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383A42"/>
                          </a:solidFill>
                          <a:latin typeface="Sitka Text" panose="02000505000000020004" pitchFamily="2" charset="0"/>
                          <a:ea typeface="Fira Code"/>
                        </a:rPr>
                        <a:t>char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--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Lev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DX+offset3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1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505831"/>
                  </a:ext>
                </a:extLst>
              </a:tr>
              <a:tr h="51051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Bodoni MT" panose="02070603080606020203" pitchFamily="18" charset="0"/>
                        </a:rPr>
                        <a:t>Add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rgbClr val="A626A4"/>
                          </a:solidFill>
                          <a:latin typeface="Bodoni MT" panose="02070603080606020203" pitchFamily="18" charset="0"/>
                          <a:ea typeface="Fira Code"/>
                        </a:rPr>
                        <a:t>PROCEDURE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--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Lev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BP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4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679560"/>
                  </a:ext>
                </a:extLst>
              </a:tr>
              <a:tr h="51051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G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kern="1200" dirty="0">
                          <a:solidFill>
                            <a:srgbClr val="A626A4"/>
                          </a:solidFill>
                          <a:latin typeface="Sitka Text" panose="02000505000000020004" pitchFamily="2" charset="0"/>
                          <a:ea typeface="Fira Code"/>
                          <a:cs typeface="+mn-cs"/>
                        </a:rPr>
                        <a:t>Variable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dirty="0">
                          <a:solidFill>
                            <a:srgbClr val="383A42"/>
                          </a:solidFill>
                          <a:latin typeface="Sitka Text" panose="02000505000000020004" pitchFamily="2" charset="0"/>
                          <a:ea typeface="Fira Code"/>
                        </a:rPr>
                        <a:t>Integer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--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Lev+1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BP+offset4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Sitka Text" panose="02000505000000020004" pitchFamily="2" charset="0"/>
                        </a:rPr>
                        <a:t>4</a:t>
                      </a:r>
                      <a:endParaRPr lang="zh-CN" altLang="en-US" sz="2000" dirty="0">
                        <a:latin typeface="Sitka Text" panose="02000505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041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71022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8500" y="2330450"/>
            <a:ext cx="3505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C00000"/>
                </a:solidFill>
                <a:latin typeface="Bodoni MT" panose="02070603080606020203" pitchFamily="18" charset="0"/>
              </a:rPr>
              <a:t>struct</a:t>
            </a:r>
            <a:r>
              <a:rPr lang="en-US" altLang="zh-CN" sz="2400" dirty="0">
                <a:latin typeface="Bodoni MT" panose="02070603080606020203" pitchFamily="18" charset="0"/>
              </a:rPr>
              <a:t> </a:t>
            </a:r>
            <a:r>
              <a:rPr lang="en-US" altLang="zh-CN" sz="2400" dirty="0" err="1">
                <a:latin typeface="Bodoni MT" panose="02070603080606020203" pitchFamily="18" charset="0"/>
              </a:rPr>
              <a:t>SymbolEntry</a:t>
            </a:r>
            <a:r>
              <a:rPr lang="en-US" altLang="zh-CN" sz="2400" dirty="0">
                <a:latin typeface="Bodoni MT" panose="02070603080606020203" pitchFamily="18" charset="0"/>
              </a:rPr>
              <a:t> { </a:t>
            </a:r>
          </a:p>
          <a:p>
            <a:r>
              <a:rPr lang="en-US" altLang="zh-CN" sz="2400" dirty="0">
                <a:latin typeface="Bodoni MT" panose="02070603080606020203" pitchFamily="18" charset="0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latin typeface="Bodoni MT" panose="02070603080606020203" pitchFamily="18" charset="0"/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  <a:latin typeface="Bodoni MT" panose="02070603080606020203" pitchFamily="18" charset="0"/>
              </a:rPr>
              <a:t>::string </a:t>
            </a:r>
            <a:r>
              <a:rPr lang="en-US" altLang="zh-CN" sz="2400" dirty="0">
                <a:latin typeface="Bodoni MT" panose="02070603080606020203" pitchFamily="18" charset="0"/>
              </a:rPr>
              <a:t>name;          </a:t>
            </a:r>
            <a:r>
              <a:rPr lang="zh-CN" altLang="en-US" sz="2400" dirty="0">
                <a:latin typeface="Bodoni MT" panose="02070603080606020203" pitchFamily="18" charset="0"/>
              </a:rPr>
              <a:t>   </a:t>
            </a:r>
            <a:endParaRPr lang="en-US" altLang="zh-CN" sz="2400" dirty="0">
              <a:latin typeface="Bodoni MT" panose="02070603080606020203" pitchFamily="18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Bodoni MT" panose="02070603080606020203" pitchFamily="18" charset="0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latin typeface="Bodoni MT" panose="02070603080606020203" pitchFamily="18" charset="0"/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  <a:latin typeface="Bodoni MT" panose="02070603080606020203" pitchFamily="18" charset="0"/>
              </a:rPr>
              <a:t>::string </a:t>
            </a:r>
            <a:r>
              <a:rPr lang="en-US" altLang="zh-CN" sz="2400" dirty="0">
                <a:latin typeface="Bodoni MT" panose="02070603080606020203" pitchFamily="18" charset="0"/>
              </a:rPr>
              <a:t>type;         </a:t>
            </a:r>
            <a:r>
              <a:rPr lang="zh-CN" altLang="en-US" sz="2400" dirty="0">
                <a:latin typeface="Bodoni MT" panose="02070603080606020203" pitchFamily="18" charset="0"/>
              </a:rPr>
              <a:t>    </a:t>
            </a:r>
            <a:endParaRPr lang="en-US" altLang="zh-CN" sz="2400" dirty="0">
              <a:latin typeface="Bodoni MT" panose="02070603080606020203" pitchFamily="18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Bodoni MT" panose="02070603080606020203" pitchFamily="18" charset="0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latin typeface="Bodoni MT" panose="02070603080606020203" pitchFamily="18" charset="0"/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  <a:latin typeface="Bodoni MT" panose="02070603080606020203" pitchFamily="18" charset="0"/>
              </a:rPr>
              <a:t>::string </a:t>
            </a:r>
            <a:r>
              <a:rPr lang="en-US" altLang="zh-CN" sz="2400" dirty="0">
                <a:latin typeface="Bodoni MT" panose="02070603080606020203" pitchFamily="18" charset="0"/>
              </a:rPr>
              <a:t>scope;         </a:t>
            </a:r>
            <a:r>
              <a:rPr lang="zh-CN" altLang="en-US" sz="2400" dirty="0">
                <a:latin typeface="Bodoni MT" panose="02070603080606020203" pitchFamily="18" charset="0"/>
              </a:rPr>
              <a:t>   </a:t>
            </a:r>
            <a:endParaRPr lang="en-US" altLang="zh-CN" sz="2400" dirty="0">
              <a:latin typeface="Bodoni MT" panose="02070603080606020203" pitchFamily="18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Bodoni MT" panose="02070603080606020203" pitchFamily="18" charset="0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latin typeface="Bodoni MT" panose="02070603080606020203" pitchFamily="18" charset="0"/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  <a:latin typeface="Bodoni MT" panose="02070603080606020203" pitchFamily="18" charset="0"/>
              </a:rPr>
              <a:t>::string </a:t>
            </a:r>
            <a:r>
              <a:rPr lang="en-US" altLang="zh-CN" sz="2400" dirty="0">
                <a:latin typeface="Bodoni MT" panose="02070603080606020203" pitchFamily="18" charset="0"/>
              </a:rPr>
              <a:t>segment;    </a:t>
            </a:r>
            <a:r>
              <a:rPr lang="zh-CN" altLang="en-US" sz="2400" dirty="0">
                <a:latin typeface="Bodoni MT" panose="02070603080606020203" pitchFamily="18" charset="0"/>
              </a:rPr>
              <a:t>    </a:t>
            </a:r>
            <a:endParaRPr lang="en-US" altLang="zh-CN" sz="2400" dirty="0">
              <a:latin typeface="Bodoni MT" panose="02070603080606020203" pitchFamily="18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Bodoni MT" panose="02070603080606020203" pitchFamily="18" charset="0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latin typeface="Bodoni MT" panose="02070603080606020203" pitchFamily="18" charset="0"/>
              </a:rPr>
              <a:t>int</a:t>
            </a:r>
            <a:r>
              <a:rPr lang="en-US" altLang="zh-CN" sz="2400" dirty="0">
                <a:latin typeface="Bodoni MT" panose="02070603080606020203" pitchFamily="18" charset="0"/>
              </a:rPr>
              <a:t> offset;                </a:t>
            </a:r>
            <a:r>
              <a:rPr lang="zh-CN" altLang="en-US" sz="2400" dirty="0">
                <a:latin typeface="Bodoni MT" panose="02070603080606020203" pitchFamily="18" charset="0"/>
              </a:rPr>
              <a:t>    </a:t>
            </a:r>
            <a:endParaRPr lang="en-US" altLang="zh-CN" sz="2400" dirty="0">
              <a:latin typeface="Bodoni MT" panose="02070603080606020203" pitchFamily="18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Bodoni MT" panose="02070603080606020203" pitchFamily="18" charset="0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latin typeface="Bodoni MT" panose="02070603080606020203" pitchFamily="18" charset="0"/>
              </a:rPr>
              <a:t>int</a:t>
            </a:r>
            <a:r>
              <a:rPr lang="en-US" altLang="zh-CN" sz="2400" dirty="0">
                <a:latin typeface="Bodoni MT" panose="02070603080606020203" pitchFamily="18" charset="0"/>
              </a:rPr>
              <a:t> size;                  };</a:t>
            </a:r>
          </a:p>
        </p:txBody>
      </p:sp>
      <p:sp>
        <p:nvSpPr>
          <p:cNvPr id="4" name="矩形 3"/>
          <p:cNvSpPr/>
          <p:nvPr/>
        </p:nvSpPr>
        <p:spPr>
          <a:xfrm>
            <a:off x="693387" y="1339850"/>
            <a:ext cx="891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Sitka Text" panose="02000505000000020004" pitchFamily="2" charset="0"/>
              </a:rPr>
              <a:t>The entries in the symbol table might look like this:</a:t>
            </a:r>
            <a:endParaRPr lang="zh-CN" altLang="en-US" sz="2800" dirty="0">
              <a:latin typeface="Sitka Text" panose="02000505000000020004" pitchFamily="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60900" y="2340264"/>
            <a:ext cx="5041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C00000"/>
                </a:solidFill>
                <a:latin typeface="Bodoni MT" panose="02070603080606020203" pitchFamily="18" charset="0"/>
              </a:rPr>
              <a:t>SymbolEntry</a:t>
            </a:r>
            <a:r>
              <a:rPr lang="en-US" altLang="zh-CN" sz="2400" dirty="0">
                <a:latin typeface="Bodoni MT" panose="02070603080606020203" pitchFamily="18" charset="0"/>
              </a:rPr>
              <a:t> </a:t>
            </a:r>
            <a:r>
              <a:rPr lang="en-US" altLang="zh-CN" sz="2400" dirty="0" err="1">
                <a:latin typeface="Bodoni MT" panose="02070603080606020203" pitchFamily="18" charset="0"/>
              </a:rPr>
              <a:t>entryName</a:t>
            </a:r>
            <a:r>
              <a:rPr lang="en-US" altLang="zh-CN" sz="2400" dirty="0">
                <a:latin typeface="Bodoni MT" panose="02070603080606020203" pitchFamily="18" charset="0"/>
              </a:rPr>
              <a:t> = {    </a:t>
            </a:r>
          </a:p>
          <a:p>
            <a:r>
              <a:rPr lang="en-US" altLang="zh-CN" sz="2400" dirty="0">
                <a:latin typeface="Bodoni MT" panose="02070603080606020203" pitchFamily="18" charset="0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Bodoni MT" panose="02070603080606020203" pitchFamily="18" charset="0"/>
              </a:rPr>
              <a:t>.name </a:t>
            </a:r>
            <a:r>
              <a:rPr lang="en-US" altLang="zh-CN" sz="2400" dirty="0">
                <a:latin typeface="Bodoni MT" panose="02070603080606020203" pitchFamily="18" charset="0"/>
              </a:rPr>
              <a:t>= “A",    </a:t>
            </a:r>
          </a:p>
          <a:p>
            <a:r>
              <a:rPr lang="en-US" altLang="zh-CN" sz="2400" dirty="0">
                <a:latin typeface="Bodoni MT" panose="02070603080606020203" pitchFamily="18" charset="0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Bodoni MT" panose="02070603080606020203" pitchFamily="18" charset="0"/>
              </a:rPr>
              <a:t>.type </a:t>
            </a:r>
            <a:r>
              <a:rPr lang="en-US" altLang="zh-CN" sz="2400" dirty="0">
                <a:latin typeface="Bodoni MT" panose="02070603080606020203" pitchFamily="18" charset="0"/>
              </a:rPr>
              <a:t>= "</a:t>
            </a:r>
            <a:r>
              <a:rPr lang="en-US" altLang="zh-CN" sz="2400" dirty="0" err="1">
                <a:latin typeface="Bodoni MT" panose="02070603080606020203" pitchFamily="18" charset="0"/>
              </a:rPr>
              <a:t>int</a:t>
            </a:r>
            <a:r>
              <a:rPr lang="en-US" altLang="zh-CN" sz="2400" dirty="0">
                <a:latin typeface="Bodoni MT" panose="02070603080606020203" pitchFamily="18" charset="0"/>
              </a:rPr>
              <a:t>",    </a:t>
            </a:r>
          </a:p>
          <a:p>
            <a:r>
              <a:rPr lang="en-US" altLang="zh-CN" sz="2400" dirty="0">
                <a:latin typeface="Bodoni MT" panose="02070603080606020203" pitchFamily="18" charset="0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Bodoni MT" panose="02070603080606020203" pitchFamily="18" charset="0"/>
              </a:rPr>
              <a:t>.scope </a:t>
            </a:r>
            <a:r>
              <a:rPr lang="en-US" altLang="zh-CN" sz="2400" dirty="0">
                <a:latin typeface="Bodoni MT" panose="02070603080606020203" pitchFamily="18" charset="0"/>
              </a:rPr>
              <a:t>= "GLOBAL",    </a:t>
            </a:r>
          </a:p>
          <a:p>
            <a:r>
              <a:rPr lang="en-US" altLang="zh-CN" sz="2400" dirty="0">
                <a:latin typeface="Bodoni MT" panose="02070603080606020203" pitchFamily="18" charset="0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Bodoni MT" panose="02070603080606020203" pitchFamily="18" charset="0"/>
              </a:rPr>
              <a:t>.segment </a:t>
            </a:r>
            <a:r>
              <a:rPr lang="en-US" altLang="zh-CN" sz="2400" dirty="0">
                <a:latin typeface="Bodoni MT" panose="02070603080606020203" pitchFamily="18" charset="0"/>
              </a:rPr>
              <a:t>= ".data",    </a:t>
            </a:r>
          </a:p>
          <a:p>
            <a:r>
              <a:rPr lang="en-US" altLang="zh-CN" sz="2400" dirty="0">
                <a:latin typeface="Bodoni MT" panose="02070603080606020203" pitchFamily="18" charset="0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Bodoni MT" panose="02070603080606020203" pitchFamily="18" charset="0"/>
              </a:rPr>
              <a:t>.offset </a:t>
            </a:r>
            <a:r>
              <a:rPr lang="en-US" altLang="zh-CN" sz="2400" dirty="0">
                <a:latin typeface="Bodoni MT" panose="02070603080606020203" pitchFamily="18" charset="0"/>
              </a:rPr>
              <a:t>= 0x1000,    </a:t>
            </a:r>
          </a:p>
          <a:p>
            <a:r>
              <a:rPr lang="en-US" altLang="zh-CN" sz="2400" dirty="0">
                <a:latin typeface="Bodoni MT" panose="02070603080606020203" pitchFamily="18" charset="0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Bodoni MT" panose="02070603080606020203" pitchFamily="18" charset="0"/>
              </a:rPr>
              <a:t>.size </a:t>
            </a:r>
            <a:r>
              <a:rPr lang="en-US" altLang="zh-CN" sz="2400" dirty="0">
                <a:latin typeface="Bodoni MT" panose="02070603080606020203" pitchFamily="18" charset="0"/>
              </a:rPr>
              <a:t>= 4</a:t>
            </a:r>
          </a:p>
          <a:p>
            <a:r>
              <a:rPr lang="en-US" altLang="zh-CN" sz="2400" dirty="0">
                <a:latin typeface="Bodoni MT" panose="02070603080606020203" pitchFamily="18" charset="0"/>
              </a:rPr>
              <a:t>};</a:t>
            </a:r>
            <a:endParaRPr lang="zh-CN" altLang="en-US" sz="24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0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4700" y="1175196"/>
            <a:ext cx="845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A626A4"/>
                </a:solidFill>
                <a:latin typeface="Bodoni MT" panose="02070603080606020203" pitchFamily="18" charset="0"/>
                <a:ea typeface="Fira Code"/>
              </a:rPr>
              <a:t>ConstantEntry</a:t>
            </a:r>
            <a:r>
              <a:rPr lang="en-US" altLang="zh-CN" sz="2400" dirty="0">
                <a:latin typeface="Bodoni MT" panose="02070603080606020203" pitchFamily="18" charset="0"/>
              </a:rPr>
              <a:t> </a:t>
            </a:r>
            <a:r>
              <a:rPr lang="en-US" altLang="zh-CN" sz="2400" dirty="0" err="1">
                <a:latin typeface="Bodoni MT" panose="02070603080606020203" pitchFamily="18" charset="0"/>
              </a:rPr>
              <a:t>consEntry</a:t>
            </a:r>
            <a:r>
              <a:rPr lang="en-US" altLang="zh-CN" sz="2400" dirty="0">
                <a:latin typeface="Bodoni MT" panose="02070603080606020203" pitchFamily="18" charset="0"/>
              </a:rPr>
              <a:t> = {   </a:t>
            </a:r>
          </a:p>
          <a:p>
            <a:r>
              <a:rPr lang="en-US" altLang="zh-CN" sz="2400" dirty="0">
                <a:latin typeface="Bodoni MT" panose="02070603080606020203" pitchFamily="18" charset="0"/>
              </a:rPr>
              <a:t> 	</a:t>
            </a:r>
            <a:r>
              <a:rPr lang="en-US" altLang="zh-CN" sz="2400" dirty="0">
                <a:solidFill>
                  <a:srgbClr val="0000FF"/>
                </a:solidFill>
                <a:latin typeface="Bodoni MT" panose="02070603080606020203" pitchFamily="18" charset="0"/>
              </a:rPr>
              <a:t>.name </a:t>
            </a:r>
            <a:r>
              <a:rPr lang="en-US" altLang="zh-CN" sz="2400" dirty="0">
                <a:latin typeface="Bodoni MT" panose="02070603080606020203" pitchFamily="18" charset="0"/>
              </a:rPr>
              <a:t>= “A",   </a:t>
            </a:r>
          </a:p>
          <a:p>
            <a:r>
              <a:rPr lang="en-US" altLang="zh-CN" sz="2400" dirty="0">
                <a:latin typeface="Bodoni MT" panose="02070603080606020203" pitchFamily="18" charset="0"/>
              </a:rPr>
              <a:t> 	</a:t>
            </a:r>
            <a:r>
              <a:rPr lang="en-US" altLang="zh-CN" sz="2400" dirty="0">
                <a:solidFill>
                  <a:srgbClr val="0000FF"/>
                </a:solidFill>
                <a:latin typeface="Bodoni MT" panose="02070603080606020203" pitchFamily="18" charset="0"/>
              </a:rPr>
              <a:t>.type </a:t>
            </a:r>
            <a:r>
              <a:rPr lang="en-US" altLang="zh-CN" sz="2400" dirty="0">
                <a:latin typeface="Bodoni MT" panose="02070603080606020203" pitchFamily="18" charset="0"/>
              </a:rPr>
              <a:t>= "</a:t>
            </a:r>
            <a:r>
              <a:rPr lang="en-US" altLang="zh-CN" sz="2400" dirty="0" err="1">
                <a:latin typeface="Bodoni MT" panose="02070603080606020203" pitchFamily="18" charset="0"/>
              </a:rPr>
              <a:t>int</a:t>
            </a:r>
            <a:r>
              <a:rPr lang="en-US" altLang="zh-CN" sz="2400" dirty="0">
                <a:latin typeface="Bodoni MT" panose="02070603080606020203" pitchFamily="18" charset="0"/>
              </a:rPr>
              <a:t>",   </a:t>
            </a:r>
          </a:p>
          <a:p>
            <a:r>
              <a:rPr lang="en-US" altLang="zh-CN" sz="2400" dirty="0">
                <a:latin typeface="Bodoni MT" panose="02070603080606020203" pitchFamily="18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Bodoni MT" panose="02070603080606020203" pitchFamily="18" charset="0"/>
              </a:rPr>
              <a:t>.value </a:t>
            </a:r>
            <a:r>
              <a:rPr lang="en-US" altLang="zh-CN" sz="2400" dirty="0">
                <a:latin typeface="Bodoni MT" panose="02070603080606020203" pitchFamily="18" charset="0"/>
              </a:rPr>
              <a:t>= 35,   </a:t>
            </a:r>
          </a:p>
          <a:p>
            <a:r>
              <a:rPr lang="en-US" altLang="zh-CN" sz="2400" dirty="0">
                <a:latin typeface="Bodoni MT" panose="02070603080606020203" pitchFamily="18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Bodoni MT" panose="02070603080606020203" pitchFamily="18" charset="0"/>
              </a:rPr>
              <a:t>.scope </a:t>
            </a:r>
            <a:r>
              <a:rPr lang="en-US" altLang="zh-CN" sz="2400" dirty="0">
                <a:latin typeface="Bodoni MT" panose="02070603080606020203" pitchFamily="18" charset="0"/>
              </a:rPr>
              <a:t>= GLOBAL,   </a:t>
            </a:r>
          </a:p>
          <a:p>
            <a:r>
              <a:rPr lang="en-US" altLang="zh-CN" sz="2400" dirty="0">
                <a:latin typeface="Bodoni MT" panose="02070603080606020203" pitchFamily="18" charset="0"/>
              </a:rPr>
              <a:t> 	</a:t>
            </a:r>
            <a:r>
              <a:rPr lang="en-US" altLang="zh-CN" sz="2400" dirty="0">
                <a:solidFill>
                  <a:srgbClr val="0000FF"/>
                </a:solidFill>
                <a:latin typeface="Bodoni MT" panose="02070603080606020203" pitchFamily="18" charset="0"/>
              </a:rPr>
              <a:t>.</a:t>
            </a:r>
            <a:r>
              <a:rPr lang="en-US" altLang="zh-CN" sz="2400" dirty="0" err="1">
                <a:solidFill>
                  <a:srgbClr val="0000FF"/>
                </a:solidFill>
                <a:latin typeface="Bodoni MT" panose="02070603080606020203" pitchFamily="18" charset="0"/>
              </a:rPr>
              <a:t>storageLocation</a:t>
            </a:r>
            <a:r>
              <a:rPr lang="en-US" altLang="zh-CN" sz="2400" dirty="0">
                <a:solidFill>
                  <a:srgbClr val="0000FF"/>
                </a:solidFill>
                <a:latin typeface="Bodoni MT" panose="02070603080606020203" pitchFamily="18" charset="0"/>
              </a:rPr>
              <a:t> </a:t>
            </a:r>
            <a:r>
              <a:rPr lang="en-US" altLang="zh-CN" sz="2400" dirty="0">
                <a:latin typeface="Bodoni MT" panose="02070603080606020203" pitchFamily="18" charset="0"/>
              </a:rPr>
              <a:t>= { .segment = "data", .offset = 0x1000 }</a:t>
            </a:r>
          </a:p>
          <a:p>
            <a:r>
              <a:rPr lang="en-US" altLang="zh-CN" sz="2400" dirty="0">
                <a:latin typeface="Bodoni MT" panose="02070603080606020203" pitchFamily="18" charset="0"/>
              </a:rPr>
              <a:t>};</a:t>
            </a:r>
            <a:endParaRPr lang="zh-CN" altLang="en-US" sz="2400" dirty="0">
              <a:latin typeface="Bodoni MT" panose="02070603080606020203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4700" y="4006850"/>
            <a:ext cx="7848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A626A4"/>
                </a:solidFill>
                <a:latin typeface="Bodoni MT" panose="02070603080606020203" pitchFamily="18" charset="0"/>
                <a:ea typeface="Fira Code"/>
              </a:rPr>
              <a:t>FunctionEntry</a:t>
            </a:r>
            <a:r>
              <a:rPr lang="en-US" altLang="zh-CN" sz="2400" dirty="0">
                <a:latin typeface="Bodoni MT" panose="02070603080606020203" pitchFamily="18" charset="0"/>
              </a:rPr>
              <a:t> </a:t>
            </a:r>
            <a:r>
              <a:rPr lang="en-US" altLang="zh-CN" sz="2400" dirty="0" err="1">
                <a:latin typeface="Bodoni MT" panose="02070603080606020203" pitchFamily="18" charset="0"/>
              </a:rPr>
              <a:t>funEntry</a:t>
            </a:r>
            <a:r>
              <a:rPr lang="en-US" altLang="zh-CN" sz="2400" dirty="0">
                <a:latin typeface="Bodoni MT" panose="02070603080606020203" pitchFamily="18" charset="0"/>
              </a:rPr>
              <a:t> = {    </a:t>
            </a:r>
          </a:p>
          <a:p>
            <a:r>
              <a:rPr lang="en-US" altLang="zh-CN" sz="2400" dirty="0">
                <a:latin typeface="Bodoni MT" panose="02070603080606020203" pitchFamily="18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Bodoni MT" panose="02070603080606020203" pitchFamily="18" charset="0"/>
              </a:rPr>
              <a:t>.name </a:t>
            </a:r>
            <a:r>
              <a:rPr lang="en-US" altLang="zh-CN" sz="2400" dirty="0">
                <a:latin typeface="Bodoni MT" panose="02070603080606020203" pitchFamily="18" charset="0"/>
              </a:rPr>
              <a:t>= "Add",   </a:t>
            </a:r>
          </a:p>
          <a:p>
            <a:r>
              <a:rPr lang="en-US" altLang="zh-CN" sz="2400" dirty="0">
                <a:latin typeface="Bodoni MT" panose="02070603080606020203" pitchFamily="18" charset="0"/>
              </a:rPr>
              <a:t> 	</a:t>
            </a:r>
            <a:r>
              <a:rPr lang="en-US" altLang="zh-CN" sz="2400" dirty="0">
                <a:solidFill>
                  <a:srgbClr val="0000FF"/>
                </a:solidFill>
                <a:latin typeface="Bodoni MT" panose="02070603080606020203" pitchFamily="18" charset="0"/>
              </a:rPr>
              <a:t>.</a:t>
            </a:r>
            <a:r>
              <a:rPr lang="en-US" altLang="zh-CN" sz="2400" dirty="0" err="1">
                <a:solidFill>
                  <a:srgbClr val="0000FF"/>
                </a:solidFill>
                <a:latin typeface="Bodoni MT" panose="02070603080606020203" pitchFamily="18" charset="0"/>
              </a:rPr>
              <a:t>returnType</a:t>
            </a:r>
            <a:r>
              <a:rPr lang="en-US" altLang="zh-CN" sz="2400" dirty="0">
                <a:solidFill>
                  <a:srgbClr val="0000FF"/>
                </a:solidFill>
                <a:latin typeface="Bodoni MT" panose="02070603080606020203" pitchFamily="18" charset="0"/>
              </a:rPr>
              <a:t> </a:t>
            </a:r>
            <a:r>
              <a:rPr lang="en-US" altLang="zh-CN" sz="2400" dirty="0">
                <a:latin typeface="Bodoni MT" panose="02070603080606020203" pitchFamily="18" charset="0"/>
              </a:rPr>
              <a:t>= "</a:t>
            </a:r>
            <a:r>
              <a:rPr lang="en-US" altLang="zh-CN" sz="2400" dirty="0" err="1">
                <a:latin typeface="Bodoni MT" panose="02070603080606020203" pitchFamily="18" charset="0"/>
              </a:rPr>
              <a:t>int</a:t>
            </a:r>
            <a:r>
              <a:rPr lang="en-US" altLang="zh-CN" sz="2400" dirty="0">
                <a:latin typeface="Bodoni MT" panose="02070603080606020203" pitchFamily="18" charset="0"/>
              </a:rPr>
              <a:t>",    </a:t>
            </a:r>
          </a:p>
          <a:p>
            <a:r>
              <a:rPr lang="en-US" altLang="zh-CN" sz="2400" dirty="0">
                <a:latin typeface="Bodoni MT" panose="02070603080606020203" pitchFamily="18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Bodoni MT" panose="02070603080606020203" pitchFamily="18" charset="0"/>
              </a:rPr>
              <a:t>.parameters </a:t>
            </a:r>
            <a:r>
              <a:rPr lang="en-US" altLang="zh-CN" sz="2400" dirty="0">
                <a:latin typeface="Bodoni MT" panose="02070603080606020203" pitchFamily="18" charset="0"/>
              </a:rPr>
              <a:t>= {        { .name = "a", .type = "</a:t>
            </a:r>
            <a:r>
              <a:rPr lang="en-US" altLang="zh-CN" sz="2400" dirty="0" err="1">
                <a:latin typeface="Bodoni MT" panose="02070603080606020203" pitchFamily="18" charset="0"/>
              </a:rPr>
              <a:t>int</a:t>
            </a:r>
            <a:r>
              <a:rPr lang="en-US" altLang="zh-CN" sz="2400" dirty="0">
                <a:latin typeface="Bodoni MT" panose="02070603080606020203" pitchFamily="18" charset="0"/>
              </a:rPr>
              <a:t>" },        			{ .name = "b", .type = "</a:t>
            </a:r>
            <a:r>
              <a:rPr lang="en-US" altLang="zh-CN" sz="2400" dirty="0" err="1">
                <a:latin typeface="Bodoni MT" panose="02070603080606020203" pitchFamily="18" charset="0"/>
              </a:rPr>
              <a:t>int</a:t>
            </a:r>
            <a:r>
              <a:rPr lang="en-US" altLang="zh-CN" sz="2400" dirty="0">
                <a:latin typeface="Bodoni MT" panose="02070603080606020203" pitchFamily="18" charset="0"/>
              </a:rPr>
              <a:t>" }    },    </a:t>
            </a:r>
          </a:p>
          <a:p>
            <a:r>
              <a:rPr lang="en-US" altLang="zh-CN" sz="2400" dirty="0">
                <a:latin typeface="Bodoni MT" panose="02070603080606020203" pitchFamily="18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Bodoni MT" panose="02070603080606020203" pitchFamily="18" charset="0"/>
              </a:rPr>
              <a:t>.scope </a:t>
            </a:r>
            <a:r>
              <a:rPr lang="en-US" altLang="zh-CN" sz="2400" dirty="0">
                <a:latin typeface="Bodoni MT" panose="02070603080606020203" pitchFamily="18" charset="0"/>
              </a:rPr>
              <a:t>= GLOBAL,    </a:t>
            </a:r>
          </a:p>
          <a:p>
            <a:r>
              <a:rPr lang="en-US" altLang="zh-CN" sz="2400" dirty="0">
                <a:latin typeface="Bodoni MT" panose="02070603080606020203" pitchFamily="18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Bodoni MT" panose="02070603080606020203" pitchFamily="18" charset="0"/>
              </a:rPr>
              <a:t>.address </a:t>
            </a:r>
            <a:r>
              <a:rPr lang="en-US" altLang="zh-CN" sz="2400" dirty="0">
                <a:latin typeface="Bodoni MT" panose="02070603080606020203" pitchFamily="18" charset="0"/>
              </a:rPr>
              <a:t>= { .segment = "code", .offset = 0x1234 }</a:t>
            </a:r>
          </a:p>
          <a:p>
            <a:r>
              <a:rPr lang="en-US" altLang="zh-CN" sz="2400" dirty="0">
                <a:latin typeface="Bodoni MT" panose="02070603080606020203" pitchFamily="18" charset="0"/>
              </a:rPr>
              <a:t>};</a:t>
            </a:r>
            <a:endParaRPr lang="zh-CN" altLang="en-US" sz="2400" dirty="0">
              <a:latin typeface="Bodoni MT" panose="02070603080606020203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4700" y="535836"/>
            <a:ext cx="2191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Sitka Text" panose="02000505000000020004" pitchFamily="2" charset="0"/>
              </a:rPr>
              <a:t>Or like this:</a:t>
            </a:r>
            <a:endParaRPr lang="zh-CN" altLang="en-US" sz="2800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86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iler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35472</TotalTime>
  <Words>1690</Words>
  <Application>Microsoft Office PowerPoint</Application>
  <PresentationFormat>自定义</PresentationFormat>
  <Paragraphs>460</Paragraphs>
  <Slides>25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Bodoni MT</vt:lpstr>
      <vt:lpstr>Calibri</vt:lpstr>
      <vt:lpstr>Comic Sans MS</vt:lpstr>
      <vt:lpstr>Sitka Small</vt:lpstr>
      <vt:lpstr>Sitka Subheading</vt:lpstr>
      <vt:lpstr>Sitka Text</vt:lpstr>
      <vt:lpstr>Tahoma</vt:lpstr>
      <vt:lpstr>Wingdings</vt:lpstr>
      <vt:lpstr>Office Theme</vt:lpstr>
      <vt:lpstr>CompilerCourse</vt:lpstr>
      <vt:lpstr>PowerPoint 演示文稿</vt:lpstr>
      <vt:lpstr>Outline</vt:lpstr>
      <vt:lpstr>Symbol Table</vt:lpstr>
      <vt:lpstr>Symbol Table</vt:lpstr>
      <vt:lpstr>Symbol Table</vt:lpstr>
      <vt:lpstr>Symbol Table</vt:lpstr>
      <vt:lpstr>PowerPoint 演示文稿</vt:lpstr>
      <vt:lpstr>PowerPoint 演示文稿</vt:lpstr>
      <vt:lpstr>PowerPoint 演示文稿</vt:lpstr>
      <vt:lpstr>Symbol Table</vt:lpstr>
      <vt:lpstr>Symbol Table</vt:lpstr>
      <vt:lpstr>Symbol Table</vt:lpstr>
      <vt:lpstr>Scope Management</vt:lpstr>
      <vt:lpstr>Scope Management</vt:lpstr>
      <vt:lpstr>PowerPoint 演示文稿</vt:lpstr>
      <vt:lpstr>Scopes</vt:lpstr>
      <vt:lpstr>Nested Scope</vt:lpstr>
      <vt:lpstr>Nested Scope</vt:lpstr>
      <vt:lpstr>Nested Scope</vt:lpstr>
      <vt:lpstr>Nested Scope</vt:lpstr>
      <vt:lpstr>Nested Scope</vt:lpstr>
      <vt:lpstr>Checking Scope rules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WYing</cp:lastModifiedBy>
  <cp:revision>264</cp:revision>
  <dcterms:created xsi:type="dcterms:W3CDTF">2006-08-16T00:00:00Z</dcterms:created>
  <dcterms:modified xsi:type="dcterms:W3CDTF">2025-05-18T16:47:03Z</dcterms:modified>
</cp:coreProperties>
</file>