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352" r:id="rId3"/>
    <p:sldId id="735" r:id="rId4"/>
    <p:sldId id="335" r:id="rId5"/>
    <p:sldId id="336" r:id="rId6"/>
    <p:sldId id="337" r:id="rId7"/>
    <p:sldId id="338" r:id="rId8"/>
    <p:sldId id="867" r:id="rId9"/>
    <p:sldId id="868" r:id="rId10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7" autoAdjust="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60AA-9957-4DD8-A31F-B99F643AAAEE}" type="datetimeFigureOut">
              <a:rPr lang="zh-CN" altLang="en-US" smtClean="0"/>
              <a:t>2025/05/18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4468-DEFE-46BE-8035-204207BE0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41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2370-725A-4AB4-B57C-F86E9ACE907D}" type="datetimeFigureOut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2BED6-0CD0-4610-8C19-D2C1279411F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89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45DAD-F476-47D2-A55A-A9232072F301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87113F-DC1A-4217-BA1C-40C2080D679C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919DE-6416-415C-ADFF-2ADE9433631B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806B3-7E04-4A3C-A15E-6C419C78469D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5C-5CC9-4F84-BA88-204CA109DE87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F927-83B2-4DDB-8A93-1125AD40CA37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F3B6-48FC-41A7-8C91-EE0DB11BAAED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89" y="249251"/>
            <a:ext cx="8372403" cy="1037345"/>
          </a:xfrm>
        </p:spPr>
        <p:txBody>
          <a:bodyPr/>
          <a:lstStyle>
            <a:lvl1pPr>
              <a:defRPr>
                <a:latin typeface="Sitka Small" panose="02000505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89" y="1452283"/>
            <a:ext cx="8372403" cy="4107597"/>
          </a:xfrm>
        </p:spPr>
        <p:txBody>
          <a:bodyPr/>
          <a:lstStyle>
            <a:lvl1pPr>
              <a:defRPr>
                <a:latin typeface="Sitka Text" panose="02000505000000020004" pitchFamily="2" charset="0"/>
              </a:defRPr>
            </a:lvl1pPr>
            <a:lvl2pPr>
              <a:defRPr>
                <a:latin typeface="Sitka Text" panose="02000505000000020004" pitchFamily="2" charset="0"/>
              </a:defRPr>
            </a:lvl2pPr>
            <a:lvl3pPr>
              <a:defRPr>
                <a:latin typeface="Sitka Text" panose="02000505000000020004" pitchFamily="2" charset="0"/>
              </a:defRPr>
            </a:lvl3pPr>
            <a:lvl4pPr>
              <a:defRPr>
                <a:latin typeface="Sitka Text" panose="02000505000000020004" pitchFamily="2" charset="0"/>
              </a:defRPr>
            </a:lvl4pPr>
            <a:lvl5pPr>
              <a:defRPr>
                <a:latin typeface="Sitka Text" panose="02000505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2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40"/>
            <a:ext cx="7048020" cy="1236169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6"/>
            <a:ext cx="7048020" cy="1361514"/>
          </a:xfrm>
        </p:spPr>
        <p:txBody>
          <a:bodyPr anchor="b"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41458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9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76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835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94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7534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212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671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0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4" y="1393212"/>
            <a:ext cx="3665086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4" y="1973836"/>
            <a:ext cx="3665086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9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8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29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90" y="247810"/>
            <a:ext cx="2727941" cy="1054634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11"/>
            <a:ext cx="4635340" cy="5312069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590" y="1302444"/>
            <a:ext cx="2727941" cy="4257435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0D-DB61-453E-AB27-62F3409A63A2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5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66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2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2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E394-0442-4276-BEBB-5BC50DC1F108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2C17-0E4A-40C0-98B2-B7F5064D4226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0DA8-C1F2-4F91-A77E-F2EF0026D771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F3FC-E202-491F-A2F4-BA3222DD6956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6BC3-9BCA-4610-8038-C3E03DAD70E0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EE0-0F32-4E39-AF13-1C7A01BF9842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9E28-AD5B-410D-89A9-D21876B3BFC6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238-A5EB-4E87-A6E6-1B92109FF0DC}" type="datetime1">
              <a:rPr lang="zh-CN" altLang="en-US" smtClean="0"/>
              <a:pPr/>
              <a:t>2025/05/18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155174-Principle of Compiler  lecture 6 Liu Xinxin, Peng Shaowu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1A04-46A1-44D0-970A-1DC77A638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2800" kern="1200" dirty="0" smtClean="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altLang="en-US" sz="2800" kern="1200" dirty="0" smtClean="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altLang="en-US" sz="2000" kern="1200" dirty="0" smtClean="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89" y="249251"/>
            <a:ext cx="7462610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452283"/>
            <a:ext cx="7462610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589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028" y="5768789"/>
            <a:ext cx="2625733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448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2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29178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942" indent="-310942" algn="l" defTabSz="829178" rtl="0" eaLnBrk="1" latinLnBrk="0" hangingPunct="1">
        <a:spcBef>
          <a:spcPct val="20000"/>
        </a:spcBef>
        <a:buFont typeface="Arial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707" indent="-259118" algn="l" defTabSz="829178" rtl="0" eaLnBrk="1" latinLnBrk="0" hangingPunct="1">
        <a:spcBef>
          <a:spcPct val="20000"/>
        </a:spcBef>
        <a:buFont typeface="Arial" pitchFamily="34" charset="0"/>
        <a:buChar char="–"/>
        <a:defRPr sz="2539" kern="1200">
          <a:solidFill>
            <a:schemeClr val="tx1"/>
          </a:solidFill>
          <a:latin typeface="+mn-lt"/>
          <a:ea typeface="+mn-ea"/>
          <a:cs typeface="+mn-cs"/>
        </a:defRPr>
      </a:lvl2pPr>
      <a:lvl3pPr marL="1036472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1061" indent="-207294" algn="l" defTabSz="829178" rtl="0" eaLnBrk="1" latinLnBrk="0" hangingPunct="1">
        <a:spcBef>
          <a:spcPct val="20000"/>
        </a:spcBef>
        <a:buFont typeface="Arial" pitchFamily="34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5650" indent="-207294" algn="l" defTabSz="829178" rtl="0" eaLnBrk="1" latinLnBrk="0" hangingPunct="1">
        <a:spcBef>
          <a:spcPct val="20000"/>
        </a:spcBef>
        <a:buFont typeface="Arial" pitchFamily="34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239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828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09417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4006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879"/>
            <a:ext cx="9140545" cy="685454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2"/>
          </a:p>
        </p:txBody>
      </p:sp>
      <p:sp>
        <p:nvSpPr>
          <p:cNvPr id="5" name="TextBox 4"/>
          <p:cNvSpPr txBox="1"/>
          <p:nvPr/>
        </p:nvSpPr>
        <p:spPr>
          <a:xfrm>
            <a:off x="1430943" y="2057765"/>
            <a:ext cx="6418424" cy="18921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526"/>
              </a:lnSpc>
            </a:pPr>
            <a:r>
              <a:rPr lang="en-US" altLang="zh-CN" sz="5441" dirty="0">
                <a:latin typeface="Sitka Small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5441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5441" dirty="0">
                <a:latin typeface="Sitka Small" panose="02000505000000020004" pitchFamily="2" charset="0"/>
                <a:cs typeface="Times New Roman" pitchFamily="18" charset="0"/>
              </a:rPr>
              <a:t>06</a:t>
            </a:r>
          </a:p>
          <a:p>
            <a:pPr algn="ctr">
              <a:lnSpc>
                <a:spcPts val="7526"/>
              </a:lnSpc>
            </a:pPr>
            <a:r>
              <a:rPr lang="en-US" altLang="zh-CN" sz="5441" dirty="0">
                <a:latin typeface="Sitka Small" panose="02000505000000020004" pitchFamily="2" charset="0"/>
                <a:cs typeface="Times New Roman" pitchFamily="18" charset="0"/>
              </a:rPr>
              <a:t>Semantic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Semantic Analysis </a:t>
            </a:r>
          </a:p>
          <a:p>
            <a:pPr lvl="1"/>
            <a:r>
              <a:rPr lang="en-US" altLang="zh-CN" dirty="0"/>
              <a:t>Overview of Semantic Analysis </a:t>
            </a:r>
          </a:p>
          <a:p>
            <a:pPr lvl="1"/>
            <a:r>
              <a:rPr lang="en-US" altLang="zh-CN" dirty="0"/>
              <a:t>Attributes and Attribute Grammars</a:t>
            </a:r>
          </a:p>
          <a:p>
            <a:pPr lvl="1"/>
            <a:r>
              <a:rPr lang="en-US" altLang="zh-CN" dirty="0"/>
              <a:t>Dependency Graphs and Algorithms for Attribute Computation</a:t>
            </a:r>
          </a:p>
          <a:p>
            <a:pPr lvl="1"/>
            <a:r>
              <a:rPr lang="en-US" altLang="zh-CN" dirty="0"/>
              <a:t>Symbol Table and Scope Checking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Type Checking for Semantic Analysis of a Program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6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FF"/>
                </a:solidFill>
              </a:rPr>
              <a:t>V. Semantic Analysis of a Program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en-US" altLang="zh-CN" sz="2800" dirty="0">
                <a:solidFill>
                  <a:srgbClr val="0000FF"/>
                </a:solidFill>
              </a:rPr>
              <a:t>Declarations</a:t>
            </a:r>
          </a:p>
          <a:p>
            <a:pPr marL="609600" indent="-609600">
              <a:buClr>
                <a:schemeClr val="tx1"/>
              </a:buClr>
              <a:buSzTx/>
            </a:pPr>
            <a:r>
              <a:rPr lang="en-US" altLang="zh-CN" sz="2800" dirty="0"/>
              <a:t>Typically, the information in declarations is inserted into a symbol table for later lookup during the translation of other parts of the program</a:t>
            </a:r>
          </a:p>
          <a:p>
            <a:pPr marL="609600" indent="-609600">
              <a:buClr>
                <a:schemeClr val="tx1"/>
              </a:buClr>
              <a:buSzTx/>
            </a:pPr>
            <a:r>
              <a:rPr lang="en-US" altLang="zh-CN" sz="2800" dirty="0"/>
              <a:t>Assume that </a:t>
            </a:r>
            <a:r>
              <a:rPr lang="en-US" altLang="zh-CN" sz="2800" dirty="0">
                <a:solidFill>
                  <a:srgbClr val="FF0000"/>
                </a:solidFill>
              </a:rPr>
              <a:t>insert(</a:t>
            </a:r>
            <a:r>
              <a:rPr lang="en-US" altLang="zh-CN" sz="2800" dirty="0" err="1">
                <a:solidFill>
                  <a:srgbClr val="FF0000"/>
                </a:solidFill>
              </a:rPr>
              <a:t>id.name,dtype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is a procedure that insets an identifier into the symbol table and associates a type to it</a:t>
            </a:r>
          </a:p>
          <a:p>
            <a:pPr marL="609600" indent="-609600">
              <a:buClr>
                <a:schemeClr val="tx1"/>
              </a:buClr>
              <a:buSzTx/>
            </a:pPr>
            <a:r>
              <a:rPr lang="en-US" altLang="zh-CN" sz="2800" dirty="0"/>
              <a:t>Attribute grammar is as follow: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6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1"/>
              </p:ext>
            </p:extLst>
          </p:nvPr>
        </p:nvGraphicFramePr>
        <p:xfrm>
          <a:off x="714348" y="1295400"/>
          <a:ext cx="7620000" cy="333883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Grammar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Semantic Rules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decl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-&gt;type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varlist.dtype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type.dtype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type-&gt;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type.dtype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type-&gt;float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type.dtype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=real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varlist1-&gt;id,varlist2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insert(id.name,varlist1.dtype)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varlist2.dtype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              =varlist1.dtype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var-list-&gt;id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insert(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id.name,varlist.dtype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9717B1-AF48-433C-B8FD-653911E8F8E9}"/>
              </a:ext>
            </a:extLst>
          </p:cNvPr>
          <p:cNvSpPr/>
          <p:nvPr/>
        </p:nvSpPr>
        <p:spPr>
          <a:xfrm>
            <a:off x="467544" y="692696"/>
            <a:ext cx="4145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buClr>
                <a:schemeClr val="tx1"/>
              </a:buClr>
              <a:buSzTx/>
            </a:pPr>
            <a:r>
              <a:rPr lang="en-US" altLang="zh-CN" sz="2400" b="1" dirty="0"/>
              <a:t>Attribute grammar is as follow: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Statements</a:t>
            </a:r>
            <a:endParaRPr lang="zh-CN" alt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altLang="zh-CN" sz="2800" dirty="0"/>
              <a:t>Semantic analysis of statements is mainly type checking (the use of type information to ensure that each part of a program makes sense under the type rules of the language)</a:t>
            </a:r>
          </a:p>
          <a:p>
            <a:pPr marL="609600" indent="-609600"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altLang="zh-CN" dirty="0"/>
              <a:t>A simple grammar to illustrate semantic analysis</a:t>
            </a:r>
          </a:p>
          <a:p>
            <a:pPr marL="609600" indent="-609600">
              <a:lnSpc>
                <a:spcPct val="90000"/>
              </a:lnSpc>
              <a:buClr>
                <a:srgbClr val="FF3300"/>
              </a:buClr>
              <a:buSzTx/>
              <a:buFont typeface="Wingdings" pitchFamily="2" charset="2"/>
              <a:buNone/>
            </a:pPr>
            <a:endParaRPr lang="en-US" altLang="zh-CN" dirty="0"/>
          </a:p>
          <a:p>
            <a:pPr marL="609600" indent="-609600">
              <a:lnSpc>
                <a:spcPct val="90000"/>
              </a:lnSpc>
              <a:buClr>
                <a:srgbClr val="FF3300"/>
              </a:buClr>
              <a:buSzTx/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stmt</a:t>
            </a:r>
            <a:r>
              <a:rPr lang="en-US" altLang="zh-CN" dirty="0"/>
              <a:t>-&gt;id:=exp </a:t>
            </a:r>
          </a:p>
          <a:p>
            <a:pPr marL="609600" indent="-609600">
              <a:lnSpc>
                <a:spcPct val="90000"/>
              </a:lnSpc>
              <a:buClr>
                <a:srgbClr val="FF3300"/>
              </a:buClr>
              <a:buSzTx/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stmt</a:t>
            </a:r>
            <a:r>
              <a:rPr lang="en-US" altLang="zh-CN" dirty="0"/>
              <a:t>-&gt;if exp then </a:t>
            </a:r>
            <a:r>
              <a:rPr lang="en-US" altLang="zh-CN" dirty="0" err="1"/>
              <a:t>stmt</a:t>
            </a:r>
            <a:endParaRPr lang="en-US" altLang="zh-CN" dirty="0"/>
          </a:p>
          <a:p>
            <a:pPr marL="609600" indent="-609600">
              <a:lnSpc>
                <a:spcPct val="90000"/>
              </a:lnSpc>
              <a:buClr>
                <a:srgbClr val="FF3300"/>
              </a:buClr>
              <a:buSzTx/>
              <a:buFont typeface="Wingdings" pitchFamily="2" charset="2"/>
              <a:buNone/>
            </a:pPr>
            <a:r>
              <a:rPr lang="en-US" altLang="zh-CN" dirty="0"/>
              <a:t>	exp-&gt; exp1+exp2</a:t>
            </a:r>
          </a:p>
          <a:p>
            <a:pPr marL="609600" indent="-609600">
              <a:lnSpc>
                <a:spcPct val="90000"/>
              </a:lnSpc>
              <a:buClr>
                <a:srgbClr val="FF3300"/>
              </a:buClr>
              <a:buSzTx/>
              <a:buFont typeface="Wingdings" pitchFamily="2" charset="2"/>
              <a:buNone/>
            </a:pPr>
            <a:r>
              <a:rPr lang="en-US" altLang="zh-CN" dirty="0"/>
              <a:t>	exp-&gt;exp1 or exp2</a:t>
            </a:r>
          </a:p>
          <a:p>
            <a:pPr marL="609600" indent="-609600">
              <a:lnSpc>
                <a:spcPct val="90000"/>
              </a:lnSpc>
              <a:buClr>
                <a:srgbClr val="FF3300"/>
              </a:buClr>
              <a:buSzTx/>
              <a:buFont typeface="Wingdings" pitchFamily="2" charset="2"/>
              <a:buNone/>
            </a:pPr>
            <a:r>
              <a:rPr lang="en-US" altLang="zh-CN" dirty="0"/>
              <a:t>	exp-&gt; id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Attributes and Procedures used in attribute grammar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sz="2800" dirty="0"/>
              <a:t>We assume the availability of a symbol table that contains variable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names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and associated </a:t>
            </a:r>
            <a:r>
              <a:rPr lang="en-US" altLang="zh-CN" dirty="0">
                <a:solidFill>
                  <a:srgbClr val="0000FF"/>
                </a:solidFill>
              </a:rPr>
              <a:t>data </a:t>
            </a:r>
            <a:r>
              <a:rPr lang="en-US" altLang="zh-CN" sz="2800" dirty="0">
                <a:solidFill>
                  <a:srgbClr val="0000FF"/>
                </a:solidFill>
              </a:rPr>
              <a:t>types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dirty="0"/>
              <a:t>	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Attribute: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00FF"/>
                </a:solidFill>
              </a:rPr>
              <a:t>name </a:t>
            </a:r>
            <a:r>
              <a:rPr lang="en-US" altLang="zh-CN" dirty="0"/>
              <a:t>of an identifier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 err="1">
                <a:solidFill>
                  <a:srgbClr val="0000FF"/>
                </a:solidFill>
              </a:rPr>
              <a:t>dtype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of grammar symbol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Procedures</a:t>
            </a:r>
            <a:r>
              <a:rPr lang="en-US" altLang="zh-CN" sz="2800" dirty="0">
                <a:solidFill>
                  <a:schemeClr val="accent2"/>
                </a:solidFill>
              </a:rPr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lookup(id.name)</a:t>
            </a:r>
            <a:r>
              <a:rPr lang="en-US" altLang="zh-CN" dirty="0"/>
              <a:t>, which returns the associated type of a name if it has already in the symbol table, otherwise returns nil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error</a:t>
            </a:r>
            <a:r>
              <a:rPr lang="en-US" altLang="zh-CN" dirty="0"/>
              <a:t>, which reports semantic errors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Attribute grammar for semantic analysis (Type Checking) of simple grammar</a:t>
            </a:r>
            <a:endParaRPr lang="zh-CN" altLang="en-US" sz="2800" dirty="0"/>
          </a:p>
        </p:txBody>
      </p:sp>
      <p:graphicFrame>
        <p:nvGraphicFramePr>
          <p:cNvPr id="4" name="Group 39"/>
          <p:cNvGraphicFramePr>
            <a:graphicFrameLocks noGrp="1"/>
          </p:cNvGraphicFramePr>
          <p:nvPr/>
        </p:nvGraphicFramePr>
        <p:xfrm>
          <a:off x="247602" y="1770643"/>
          <a:ext cx="8706378" cy="4742675"/>
        </p:xfrm>
        <a:graphic>
          <a:graphicData uri="http://schemas.openxmlformats.org/drawingml/2006/table">
            <a:tbl>
              <a:tblPr/>
              <a:tblGrid>
                <a:gridCol w="2833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Grammar rule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Semantic Rules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</a:t>
                      </a: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exp1+exp2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if exp1.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≠integer or exp2.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≠integer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then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error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else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=integer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</a:t>
                      </a:r>
                      <a:r>
                        <a:rPr lang="en-US" altLang="zh-CN" sz="2200" b="0" dirty="0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exp1 or exp2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if exp1.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≠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boolean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or exp2.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≠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boolean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then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error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else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boolean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</a:t>
                      </a:r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id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t=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lookup(id.name)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if t ≠nil then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=t  else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error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id</a:t>
                      </a:r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→num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id.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= integer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560233"/>
                  </a:ext>
                </a:extLst>
              </a:tr>
              <a:tr h="929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stmt→id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:=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</a:t>
                      </a:r>
                      <a:endParaRPr kumimoji="1" lang="en-US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t=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lookup(id.name)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if t=nil then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error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else if t ≠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then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error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75994"/>
                  </a:ext>
                </a:extLst>
              </a:tr>
              <a:tr h="5387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stmt</a:t>
                      </a:r>
                      <a:r>
                        <a:rPr lang="en-US" altLang="zh-CN" sz="2200" b="0" dirty="0" err="1">
                          <a:solidFill>
                            <a:schemeClr val="tx1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→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if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exp then stmt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if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exp.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type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≠ </a:t>
                      </a:r>
                      <a:r>
                        <a:rPr kumimoji="1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boolean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 then </a:t>
                      </a:r>
                      <a:r>
                        <a:rPr kumimoji="1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error</a:t>
                      </a:r>
                    </a:p>
                  </a:txBody>
                  <a:tcPr marT="45682" marB="456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57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47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Checking(An example)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40695" y="1770643"/>
            <a:ext cx="3593108" cy="483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71596" algn="l"/>
                <a:tab pos="1497127" algn="l"/>
                <a:tab pos="1543192" algn="l"/>
              </a:tabLst>
            </a:pPr>
            <a:r>
              <a:rPr lang="en-US" altLang="zh-CN" sz="2539" dirty="0">
                <a:latin typeface="Bodoni MT" panose="02070603080606020203" pitchFamily="18" charset="0"/>
                <a:cs typeface="Courier New" pitchFamily="18" charset="0"/>
              </a:rPr>
              <a:t>if( 1 + 4 ) then /*  …   */</a:t>
            </a:r>
          </a:p>
        </p:txBody>
      </p:sp>
      <p:grpSp>
        <p:nvGrpSpPr>
          <p:cNvPr id="5" name="Group 1048"/>
          <p:cNvGrpSpPr>
            <a:grpSpLocks/>
          </p:cNvGrpSpPr>
          <p:nvPr/>
        </p:nvGrpSpPr>
        <p:grpSpPr bwMode="auto">
          <a:xfrm>
            <a:off x="499787" y="2674691"/>
            <a:ext cx="4071942" cy="2696484"/>
            <a:chOff x="1931" y="1096"/>
            <a:chExt cx="2565" cy="1700"/>
          </a:xfrm>
        </p:grpSpPr>
        <p:sp>
          <p:nvSpPr>
            <p:cNvPr id="6" name="Text Box 1029"/>
            <p:cNvSpPr txBox="1">
              <a:spLocks noChangeArrowheads="1"/>
            </p:cNvSpPr>
            <p:nvPr/>
          </p:nvSpPr>
          <p:spPr bwMode="auto">
            <a:xfrm>
              <a:off x="2720" y="1096"/>
              <a:ext cx="177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358" b="1" dirty="0" err="1">
                  <a:latin typeface="Cambria Math" pitchFamily="18" charset="0"/>
                  <a:ea typeface="Cambria Math" pitchFamily="18" charset="0"/>
                </a:rPr>
                <a:t>stmt</a:t>
              </a:r>
              <a:endParaRPr lang="en-US" altLang="zh-CN" sz="2358" b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7" name="Text Box 1030"/>
            <p:cNvSpPr txBox="1">
              <a:spLocks noChangeArrowheads="1"/>
            </p:cNvSpPr>
            <p:nvPr/>
          </p:nvSpPr>
          <p:spPr bwMode="auto">
            <a:xfrm>
              <a:off x="1952" y="1544"/>
              <a:ext cx="81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358" b="1" dirty="0">
                  <a:latin typeface="Cambria Math" pitchFamily="18" charset="0"/>
                  <a:ea typeface="Cambria Math" pitchFamily="18" charset="0"/>
                </a:rPr>
                <a:t>if</a:t>
              </a:r>
            </a:p>
          </p:txBody>
        </p:sp>
        <p:sp>
          <p:nvSpPr>
            <p:cNvPr id="8" name="Text Box 1031"/>
            <p:cNvSpPr txBox="1">
              <a:spLocks noChangeArrowheads="1"/>
            </p:cNvSpPr>
            <p:nvPr/>
          </p:nvSpPr>
          <p:spPr bwMode="auto">
            <a:xfrm>
              <a:off x="2597" y="1517"/>
              <a:ext cx="129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358" b="1" dirty="0" err="1">
                  <a:latin typeface="Cambria Math" pitchFamily="18" charset="0"/>
                  <a:ea typeface="Cambria Math" pitchFamily="18" charset="0"/>
                </a:rPr>
                <a:t>exp</a:t>
              </a:r>
              <a:endParaRPr lang="en-US" altLang="zh-CN" sz="2358" b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1931" y="2256"/>
              <a:ext cx="1152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358" b="1" dirty="0">
                  <a:latin typeface="Cambria Math" pitchFamily="18" charset="0"/>
                  <a:ea typeface="Cambria Math" pitchFamily="18" charset="0"/>
                </a:rPr>
                <a:t>id</a:t>
              </a:r>
            </a:p>
            <a:p>
              <a:pPr algn="ctr"/>
              <a:endParaRPr lang="en-US" altLang="zh-CN" sz="2358" b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Text Box 1033"/>
            <p:cNvSpPr txBox="1">
              <a:spLocks noChangeArrowheads="1"/>
            </p:cNvSpPr>
            <p:nvPr/>
          </p:nvSpPr>
          <p:spPr bwMode="auto">
            <a:xfrm>
              <a:off x="3280" y="2280"/>
              <a:ext cx="120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358" b="1" dirty="0">
                  <a:latin typeface="Cambria Math" pitchFamily="18" charset="0"/>
                  <a:ea typeface="Cambria Math" pitchFamily="18" charset="0"/>
                </a:rPr>
                <a:t>id</a:t>
              </a:r>
            </a:p>
            <a:p>
              <a:pPr algn="ctr"/>
              <a:endParaRPr lang="en-US" altLang="zh-CN" sz="2358" b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1" name="Text Box 1035"/>
            <p:cNvSpPr txBox="1">
              <a:spLocks noChangeArrowheads="1"/>
            </p:cNvSpPr>
            <p:nvPr/>
          </p:nvSpPr>
          <p:spPr bwMode="auto">
            <a:xfrm>
              <a:off x="3131" y="2352"/>
              <a:ext cx="24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358" b="1" dirty="0">
                  <a:latin typeface="Cambria Math" pitchFamily="18" charset="0"/>
                </a:rPr>
                <a:t>+</a:t>
              </a:r>
              <a:endParaRPr lang="zh-CN" altLang="en-US" sz="2358" b="1" dirty="0">
                <a:latin typeface="Cambria Math" pitchFamily="18" charset="0"/>
              </a:endParaRPr>
            </a:p>
          </p:txBody>
        </p:sp>
        <p:sp>
          <p:nvSpPr>
            <p:cNvPr id="13" name="Line 1037"/>
            <p:cNvSpPr>
              <a:spLocks noChangeShapeType="1"/>
            </p:cNvSpPr>
            <p:nvPr/>
          </p:nvSpPr>
          <p:spPr bwMode="auto">
            <a:xfrm flipH="1">
              <a:off x="2394" y="1353"/>
              <a:ext cx="1186" cy="1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32" b="1">
                <a:latin typeface="Cambria Math" pitchFamily="18" charset="0"/>
              </a:endParaRPr>
            </a:p>
          </p:txBody>
        </p:sp>
        <p:sp>
          <p:nvSpPr>
            <p:cNvPr id="14" name="Line 1038"/>
            <p:cNvSpPr>
              <a:spLocks noChangeShapeType="1"/>
            </p:cNvSpPr>
            <p:nvPr/>
          </p:nvSpPr>
          <p:spPr bwMode="auto">
            <a:xfrm flipH="1">
              <a:off x="3211" y="1353"/>
              <a:ext cx="369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32" b="1">
                <a:latin typeface="Cambria Math" pitchFamily="18" charset="0"/>
              </a:endParaRPr>
            </a:p>
          </p:txBody>
        </p:sp>
        <p:sp>
          <p:nvSpPr>
            <p:cNvPr id="15" name="Line 1039"/>
            <p:cNvSpPr>
              <a:spLocks noChangeShapeType="1"/>
            </p:cNvSpPr>
            <p:nvPr/>
          </p:nvSpPr>
          <p:spPr bwMode="auto">
            <a:xfrm flipH="1">
              <a:off x="2795" y="2112"/>
              <a:ext cx="43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32" b="1">
                <a:latin typeface="Cambria Math" pitchFamily="18" charset="0"/>
              </a:endParaRPr>
            </a:p>
          </p:txBody>
        </p:sp>
        <p:sp>
          <p:nvSpPr>
            <p:cNvPr id="16" name="Line 1040"/>
            <p:cNvSpPr>
              <a:spLocks noChangeShapeType="1"/>
            </p:cNvSpPr>
            <p:nvPr/>
          </p:nvSpPr>
          <p:spPr bwMode="auto">
            <a:xfrm>
              <a:off x="3227" y="21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32" b="1">
                <a:latin typeface="Cambria Math" pitchFamily="18" charset="0"/>
              </a:endParaRPr>
            </a:p>
          </p:txBody>
        </p:sp>
        <p:sp>
          <p:nvSpPr>
            <p:cNvPr id="18" name="Line 1043"/>
            <p:cNvSpPr>
              <a:spLocks noChangeShapeType="1"/>
            </p:cNvSpPr>
            <p:nvPr/>
          </p:nvSpPr>
          <p:spPr bwMode="auto">
            <a:xfrm>
              <a:off x="3227" y="21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1632" b="1">
                <a:latin typeface="Cambria Math" pitchFamily="18" charset="0"/>
              </a:endParaRPr>
            </a:p>
          </p:txBody>
        </p:sp>
      </p:grpSp>
      <p:sp>
        <p:nvSpPr>
          <p:cNvPr id="22" name="Rectangle 1051"/>
          <p:cNvSpPr>
            <a:spLocks noChangeArrowheads="1"/>
          </p:cNvSpPr>
          <p:nvPr/>
        </p:nvSpPr>
        <p:spPr bwMode="auto">
          <a:xfrm>
            <a:off x="1685704" y="3775848"/>
            <a:ext cx="2115178" cy="4551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00" tIns="45700" rIns="91400" bIns="45700">
            <a:spAutoFit/>
          </a:bodyPr>
          <a:lstStyle/>
          <a:p>
            <a:r>
              <a:rPr lang="en-US" altLang="zh-CN" sz="2358" b="1" dirty="0">
                <a:solidFill>
                  <a:srgbClr val="FF3300"/>
                </a:solidFill>
                <a:latin typeface="Cambria Math" pitchFamily="18" charset="0"/>
                <a:ea typeface="Cambria Math" pitchFamily="18" charset="0"/>
              </a:rPr>
              <a:t>(type=integer)</a:t>
            </a:r>
          </a:p>
        </p:txBody>
      </p:sp>
      <p:sp>
        <p:nvSpPr>
          <p:cNvPr id="23" name="Rectangle 1052"/>
          <p:cNvSpPr>
            <a:spLocks noChangeArrowheads="1"/>
          </p:cNvSpPr>
          <p:nvPr/>
        </p:nvSpPr>
        <p:spPr bwMode="auto">
          <a:xfrm>
            <a:off x="499790" y="4971463"/>
            <a:ext cx="2115178" cy="4551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00" tIns="45700" rIns="91400" bIns="457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358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(type=integer)</a:t>
            </a:r>
            <a:endParaRPr lang="zh-CN" altLang="en-US" sz="2358" b="1" dirty="0">
              <a:solidFill>
                <a:srgbClr val="0000FF"/>
              </a:solidFill>
              <a:latin typeface="Cambria Math" pitchFamily="18" charset="0"/>
            </a:endParaRPr>
          </a:p>
        </p:txBody>
      </p:sp>
      <p:sp>
        <p:nvSpPr>
          <p:cNvPr id="24" name="Rectangle 1053"/>
          <p:cNvSpPr>
            <a:spLocks noChangeArrowheads="1"/>
          </p:cNvSpPr>
          <p:nvPr/>
        </p:nvSpPr>
        <p:spPr bwMode="auto">
          <a:xfrm>
            <a:off x="2849130" y="4996199"/>
            <a:ext cx="2115178" cy="4551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1400" tIns="45700" rIns="91400" bIns="457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358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(type=integer)</a:t>
            </a:r>
            <a:endParaRPr lang="zh-CN" altLang="en-US" sz="2358" b="1" dirty="0">
              <a:solidFill>
                <a:srgbClr val="0000FF"/>
              </a:solidFill>
              <a:latin typeface="Cambria Math" pitchFamily="18" charset="0"/>
            </a:endParaRPr>
          </a:p>
        </p:txBody>
      </p:sp>
      <p:sp>
        <p:nvSpPr>
          <p:cNvPr id="26" name="Line 1043"/>
          <p:cNvSpPr>
            <a:spLocks noChangeShapeType="1"/>
          </p:cNvSpPr>
          <p:nvPr/>
        </p:nvSpPr>
        <p:spPr bwMode="auto">
          <a:xfrm>
            <a:off x="1414151" y="5520409"/>
            <a:ext cx="0" cy="4568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632" b="1">
              <a:latin typeface="Cambria Math" pitchFamily="18" charset="0"/>
            </a:endParaRPr>
          </a:p>
        </p:txBody>
      </p:sp>
      <p:sp>
        <p:nvSpPr>
          <p:cNvPr id="27" name="Text Box 1032"/>
          <p:cNvSpPr txBox="1">
            <a:spLocks noChangeArrowheads="1"/>
          </p:cNvSpPr>
          <p:nvPr/>
        </p:nvSpPr>
        <p:spPr bwMode="auto">
          <a:xfrm>
            <a:off x="467544" y="5926139"/>
            <a:ext cx="1828800" cy="45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358" b="1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28" name="Line 1043"/>
          <p:cNvSpPr>
            <a:spLocks noChangeShapeType="1"/>
          </p:cNvSpPr>
          <p:nvPr/>
        </p:nvSpPr>
        <p:spPr bwMode="auto">
          <a:xfrm>
            <a:off x="3594327" y="5520409"/>
            <a:ext cx="0" cy="45681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632" b="1">
              <a:latin typeface="Cambria Math" pitchFamily="18" charset="0"/>
            </a:endParaRPr>
          </a:p>
        </p:txBody>
      </p:sp>
      <p:sp>
        <p:nvSpPr>
          <p:cNvPr id="29" name="Text Box 1032"/>
          <p:cNvSpPr txBox="1">
            <a:spLocks noChangeArrowheads="1"/>
          </p:cNvSpPr>
          <p:nvPr/>
        </p:nvSpPr>
        <p:spPr bwMode="auto">
          <a:xfrm>
            <a:off x="2647721" y="5926139"/>
            <a:ext cx="1828800" cy="45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358" b="1" dirty="0">
                <a:latin typeface="Cambria Math" pitchFamily="18" charset="0"/>
                <a:ea typeface="Cambria Math" pitchFamily="18" charset="0"/>
              </a:rPr>
              <a:t>4</a:t>
            </a:r>
          </a:p>
        </p:txBody>
      </p:sp>
      <p:sp>
        <p:nvSpPr>
          <p:cNvPr id="30" name="Line 1038"/>
          <p:cNvSpPr>
            <a:spLocks noChangeShapeType="1"/>
          </p:cNvSpPr>
          <p:nvPr/>
        </p:nvSpPr>
        <p:spPr bwMode="auto">
          <a:xfrm>
            <a:off x="3117577" y="3082337"/>
            <a:ext cx="517526" cy="3156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632" b="1">
              <a:latin typeface="Cambria Math" pitchFamily="18" charset="0"/>
            </a:endParaRPr>
          </a:p>
        </p:txBody>
      </p:sp>
      <p:sp>
        <p:nvSpPr>
          <p:cNvPr id="31" name="Line 1038"/>
          <p:cNvSpPr>
            <a:spLocks noChangeShapeType="1"/>
          </p:cNvSpPr>
          <p:nvPr/>
        </p:nvSpPr>
        <p:spPr bwMode="auto">
          <a:xfrm>
            <a:off x="3117578" y="3082337"/>
            <a:ext cx="2039939" cy="30930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632" b="1">
              <a:latin typeface="Cambria Math" pitchFamily="18" charset="0"/>
            </a:endParaRPr>
          </a:p>
        </p:txBody>
      </p:sp>
      <p:sp>
        <p:nvSpPr>
          <p:cNvPr id="32" name="Text Box 1031"/>
          <p:cNvSpPr txBox="1">
            <a:spLocks noChangeArrowheads="1"/>
          </p:cNvSpPr>
          <p:nvPr/>
        </p:nvSpPr>
        <p:spPr bwMode="auto">
          <a:xfrm>
            <a:off x="2754039" y="3365250"/>
            <a:ext cx="2057402" cy="45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358" b="1" dirty="0">
                <a:latin typeface="Cambria Math" pitchFamily="18" charset="0"/>
                <a:ea typeface="Cambria Math" pitchFamily="18" charset="0"/>
              </a:rPr>
              <a:t>then</a:t>
            </a:r>
          </a:p>
        </p:txBody>
      </p:sp>
      <p:sp>
        <p:nvSpPr>
          <p:cNvPr id="33" name="Text Box 1031"/>
          <p:cNvSpPr txBox="1">
            <a:spLocks noChangeArrowheads="1"/>
          </p:cNvSpPr>
          <p:nvPr/>
        </p:nvSpPr>
        <p:spPr bwMode="auto">
          <a:xfrm>
            <a:off x="4067944" y="3284984"/>
            <a:ext cx="2057402" cy="45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358" b="1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</a:rPr>
              <a:t>…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782741" y="4003402"/>
            <a:ext cx="2115176" cy="503871"/>
            <a:chOff x="3989678" y="2444751"/>
            <a:chExt cx="2332569" cy="555659"/>
          </a:xfrm>
        </p:grpSpPr>
        <p:sp>
          <p:nvSpPr>
            <p:cNvPr id="35" name="矩形 34"/>
            <p:cNvSpPr/>
            <p:nvPr/>
          </p:nvSpPr>
          <p:spPr>
            <a:xfrm>
              <a:off x="5169907" y="2446041"/>
              <a:ext cx="1152340" cy="554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174"/>
                </a:lnSpc>
                <a:tabLst>
                  <a:tab pos="184262" algn="l"/>
                  <a:tab pos="264876" algn="l"/>
                </a:tabLst>
              </a:pPr>
              <a:r>
                <a:rPr lang="en-US" altLang="zh-CN" sz="2539" b="1" dirty="0">
                  <a:solidFill>
                    <a:srgbClr val="FF0000"/>
                  </a:solidFill>
                  <a:latin typeface="Ink Free" panose="03080402000500000000" pitchFamily="66" charset="0"/>
                  <a:cs typeface="Times New Roman" pitchFamily="18" charset="0"/>
                </a:rPr>
                <a:t>error</a:t>
              </a:r>
              <a:endParaRPr lang="zh-CN" altLang="en-US" sz="2539" b="1" dirty="0">
                <a:latin typeface="Ink Free" panose="03080402000500000000" pitchFamily="66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 flipV="1">
              <a:off x="3989678" y="2444751"/>
              <a:ext cx="934852" cy="2153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806304B-FED8-45A9-8BF0-50231963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18" y="961008"/>
            <a:ext cx="4281786" cy="23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CompilerCourse</Template>
  <TotalTime>2766</TotalTime>
  <Words>501</Words>
  <Application>Microsoft Office PowerPoint</Application>
  <PresentationFormat>全屏显示(4:3)</PresentationFormat>
  <Paragraphs>89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Bodoni MT</vt:lpstr>
      <vt:lpstr>Calibri</vt:lpstr>
      <vt:lpstr>Cambria Math</vt:lpstr>
      <vt:lpstr>Comic Sans MS</vt:lpstr>
      <vt:lpstr>Ink Free</vt:lpstr>
      <vt:lpstr>Sitka Small</vt:lpstr>
      <vt:lpstr>Sitka Text</vt:lpstr>
      <vt:lpstr>Wingdings</vt:lpstr>
      <vt:lpstr>CompilerCourse</vt:lpstr>
      <vt:lpstr>Office Theme</vt:lpstr>
      <vt:lpstr>PowerPoint 演示文稿</vt:lpstr>
      <vt:lpstr>Outline</vt:lpstr>
      <vt:lpstr>V. Semantic Analysis of a Program</vt:lpstr>
      <vt:lpstr>PowerPoint 演示文稿</vt:lpstr>
      <vt:lpstr>2. Statements</vt:lpstr>
      <vt:lpstr>Attributes and Procedures used in attribute grammar</vt:lpstr>
      <vt:lpstr>Attribute grammar for semantic analysis (Type Checking) of simple grammar</vt:lpstr>
      <vt:lpstr>Type Checking(An example)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woody</dc:creator>
  <cp:lastModifiedBy>WYing</cp:lastModifiedBy>
  <cp:revision>255</cp:revision>
  <cp:lastPrinted>2017-12-12T03:06:31Z</cp:lastPrinted>
  <dcterms:created xsi:type="dcterms:W3CDTF">2008-12-01T09:29:41Z</dcterms:created>
  <dcterms:modified xsi:type="dcterms:W3CDTF">2025-05-18T14:34:39Z</dcterms:modified>
</cp:coreProperties>
</file>