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7" r:id="rId3"/>
    <p:sldId id="338" r:id="rId4"/>
    <p:sldId id="735" r:id="rId5"/>
    <p:sldId id="264" r:id="rId6"/>
    <p:sldId id="267" r:id="rId7"/>
    <p:sldId id="268" r:id="rId8"/>
    <p:sldId id="269" r:id="rId9"/>
    <p:sldId id="270" r:id="rId10"/>
    <p:sldId id="336" r:id="rId11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341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021B953-E6BA-4955-84D1-8A4EEE46CB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605E0-EC06-4B40-B466-D5F18E44321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B8455A04-FC94-49AF-8D28-ED94DF94462A}" type="datetimeFigureOut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AE3C1-40EE-4112-99CD-0D7887968C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E6698B-E864-4B44-9C12-81FC0951AB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53EE42-9365-462A-8B8D-AC902493262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980479C-96EF-4EE9-ADE7-644AA1A7A2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F5D526-516E-4980-8FE6-C5EA6568E98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029220-4A0C-4190-AEA3-278BDBEAB2AF}" type="datetimeFigureOut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C994071-374D-4544-88EA-15FA945674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610863EE-FDDA-4032-828F-85F4F80934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9A88CA-06C9-46D1-9CA3-0D2418DEC7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EEB50-119D-4B8F-8E2D-39375CEFD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EE94E4C-7815-4FDA-8BE6-578254B812AD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31">
            <a:extLst>
              <a:ext uri="{FF2B5EF4-FFF2-40B4-BE49-F238E27FC236}">
                <a16:creationId xmlns:a16="http://schemas.microsoft.com/office/drawing/2014/main" id="{367FE776-7638-4D97-9755-39F62CBAFB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6FF09D-DC4E-4F11-BC46-EE4B55DA2EED}" type="slidenum">
              <a:rPr lang="en-US" altLang="zh-CN">
                <a:latin typeface="Calibri" panose="020F0502020204030204" pitchFamily="34" charset="0"/>
              </a:rPr>
              <a:pPr eaLnBrk="1" hangingPunct="1"/>
              <a:t>2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5843" name="Rectangle 1026">
            <a:extLst>
              <a:ext uri="{FF2B5EF4-FFF2-40B4-BE49-F238E27FC236}">
                <a16:creationId xmlns:a16="http://schemas.microsoft.com/office/drawing/2014/main" id="{72BFA040-F471-43D8-8C15-0445BDCEE4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1027">
            <a:extLst>
              <a:ext uri="{FF2B5EF4-FFF2-40B4-BE49-F238E27FC236}">
                <a16:creationId xmlns:a16="http://schemas.microsoft.com/office/drawing/2014/main" id="{61975B7A-708D-4CB9-903D-DFB5F5DC3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031">
            <a:extLst>
              <a:ext uri="{FF2B5EF4-FFF2-40B4-BE49-F238E27FC236}">
                <a16:creationId xmlns:a16="http://schemas.microsoft.com/office/drawing/2014/main" id="{4CDF782C-0889-47BD-A286-655523F8F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8C40D6D-ABF8-414C-B24A-57DA6A1ED29F}" type="slidenum">
              <a:rPr lang="en-US" altLang="zh-CN">
                <a:latin typeface="Calibri" panose="020F0502020204030204" pitchFamily="34" charset="0"/>
              </a:rPr>
              <a:pPr eaLnBrk="1" hangingPunct="1"/>
              <a:t>5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7891" name="Rectangle 1026">
            <a:extLst>
              <a:ext uri="{FF2B5EF4-FFF2-40B4-BE49-F238E27FC236}">
                <a16:creationId xmlns:a16="http://schemas.microsoft.com/office/drawing/2014/main" id="{5603C82C-40F8-4479-83B0-5B0056F1F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2" name="Rectangle 1027">
            <a:extLst>
              <a:ext uri="{FF2B5EF4-FFF2-40B4-BE49-F238E27FC236}">
                <a16:creationId xmlns:a16="http://schemas.microsoft.com/office/drawing/2014/main" id="{914BF0D5-4543-4B18-A761-7D73E8B05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031">
            <a:extLst>
              <a:ext uri="{FF2B5EF4-FFF2-40B4-BE49-F238E27FC236}">
                <a16:creationId xmlns:a16="http://schemas.microsoft.com/office/drawing/2014/main" id="{44CAD10F-A5EF-4B3B-8581-309388A0EE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D052DA5-B4CB-4DF4-9C89-83B2094D1BB2}" type="slidenum">
              <a:rPr lang="en-US" altLang="zh-CN">
                <a:latin typeface="Calibri" panose="020F0502020204030204" pitchFamily="34" charset="0"/>
              </a:rPr>
              <a:pPr eaLnBrk="1" hangingPunct="1"/>
              <a:t>6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8915" name="Rectangle 1026">
            <a:extLst>
              <a:ext uri="{FF2B5EF4-FFF2-40B4-BE49-F238E27FC236}">
                <a16:creationId xmlns:a16="http://schemas.microsoft.com/office/drawing/2014/main" id="{AEDC0B54-1010-4B10-A501-7355CEF4F6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6" name="Rectangle 1027">
            <a:extLst>
              <a:ext uri="{FF2B5EF4-FFF2-40B4-BE49-F238E27FC236}">
                <a16:creationId xmlns:a16="http://schemas.microsoft.com/office/drawing/2014/main" id="{B1C8928B-0623-4E3F-AC68-22AE92628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1031">
            <a:extLst>
              <a:ext uri="{FF2B5EF4-FFF2-40B4-BE49-F238E27FC236}">
                <a16:creationId xmlns:a16="http://schemas.microsoft.com/office/drawing/2014/main" id="{721BBB4A-2DAB-47AA-AF8F-DD02B435E8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9AFA8C-61A7-4D92-B04D-592772974867}" type="slidenum">
              <a:rPr lang="en-US" altLang="zh-CN">
                <a:latin typeface="Calibri" panose="020F0502020204030204" pitchFamily="34" charset="0"/>
              </a:rPr>
              <a:pPr eaLnBrk="1" hangingPunct="1"/>
              <a:t>7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1C99694-03FD-4A9D-BC2D-0B69DC6F80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9CFE5EF0-6985-499C-8E8A-A8510CAE6A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31">
            <a:extLst>
              <a:ext uri="{FF2B5EF4-FFF2-40B4-BE49-F238E27FC236}">
                <a16:creationId xmlns:a16="http://schemas.microsoft.com/office/drawing/2014/main" id="{49BFCD21-B23C-43CE-9AAE-1F51A4A221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131C2AF-5BA2-42DA-9EDE-BDCA931612AC}" type="slidenum">
              <a:rPr lang="en-US" altLang="zh-CN">
                <a:latin typeface="Calibri" panose="020F0502020204030204" pitchFamily="34" charset="0"/>
              </a:rPr>
              <a:pPr eaLnBrk="1" hangingPunct="1"/>
              <a:t>8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A79C45A2-401F-4BE0-81A5-E6F43F35E6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C1B5B6A-349B-4B56-9418-CD2D271811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031">
            <a:extLst>
              <a:ext uri="{FF2B5EF4-FFF2-40B4-BE49-F238E27FC236}">
                <a16:creationId xmlns:a16="http://schemas.microsoft.com/office/drawing/2014/main" id="{15EC23CF-846D-4756-9025-FE3AA924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675C6AA-85FD-4FA0-ACA1-2992D6F3E422}" type="slidenum">
              <a:rPr lang="en-US" altLang="zh-CN">
                <a:latin typeface="Calibri" panose="020F0502020204030204" pitchFamily="34" charset="0"/>
              </a:rPr>
              <a:pPr eaLnBrk="1" hangingPunct="1"/>
              <a:t>9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52618AAE-DD32-4147-86E5-9B1136D4B9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18B19424-6418-42A9-8EC0-8BB13BB77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031">
            <a:extLst>
              <a:ext uri="{FF2B5EF4-FFF2-40B4-BE49-F238E27FC236}">
                <a16:creationId xmlns:a16="http://schemas.microsoft.com/office/drawing/2014/main" id="{4100E3CA-7876-408F-9947-FD6EB33DAE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2D449B-3432-4A7A-8137-D1B55464DA1F}" type="slidenum">
              <a:rPr lang="en-US" altLang="zh-CN"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latin typeface="Calibri" panose="020F050202020403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7BDA8EE8-2379-42BA-A507-79479F03E7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20E1A83-192F-4479-87DF-795760A66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14BF2-5B1D-47C9-B5C9-41392880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45AB1-B9D2-4B88-B369-F1C3974BF57C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0828136-870D-40CB-9C06-BC2EC1973F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1B7715-D6E2-4D8B-8D5E-F177B10718D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5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E9D0A-A53B-4E73-9365-FEF47CD1D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D327D-B128-416E-88D2-4ED6E041E051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C30DA4A-B469-4053-B613-572AD9051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5EA89E3-B4DA-4441-AAAD-BF1D37B92331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6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8F704C-1772-40FA-9FC9-8CC6B0CE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9B45F5-0C49-40E2-AFA4-3473975E81F9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A994FEA-91C7-45F9-BFD7-2315273A65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99CAF5F-9DE9-48C3-A87B-1A02F741A12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50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41300-102B-4345-B354-42281BFD5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8FC149-0D5F-469B-8559-A11C456C5E93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FFED5BA-3A4C-4A0C-AE8D-B5E04BBA63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4297E7-FD47-40A1-BA3C-8B1A5009CD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33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F570F-8382-4F0B-8DC0-0C2B0AFF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770C5-1B23-4BD6-9731-0D602C9A3EFD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AEF17E4-C35D-4EED-8272-4C60D9491D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1F91EC7-D38A-4C8D-935D-41BDA93B1E4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70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9D6BF8-A184-4973-B465-1939271D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27C7F-8340-4C3E-BFA7-1DD21CDEBDAD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F15DB-3DC8-4470-9E9E-FB345F1470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515BEA5-D93D-42C3-9F91-0F7675CF0C6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2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4E83C416-D08A-40FC-99F8-B75AD325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9B63C7-E0CD-4251-9B80-4E467BB2450D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E458C08D-230F-4D70-84F7-C1A5184CCB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4DA0EB6-33E7-48ED-B9C2-7352FFF1CD4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97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685A6134-B489-4E87-9F9B-3DA78FFE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C0DB1-D03D-4F8E-9118-E63412E96D18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7AB5413C-3951-44F1-A13E-5A51FCF73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9200EB-E47C-48DD-9B50-473EFCDD1A7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89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1C81B1D4-3A91-4F85-9D55-F8D085FE0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234E3-BC49-48C7-A93C-6B2AA340A89C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C794E174-0D93-40CF-8AFF-C81179EA03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2DE22A-B1A6-435A-894E-BE474F08AB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89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B7F4AA1D-55D9-43B5-ACFF-C736CA71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C85F8-CE2C-45C1-8021-FF39630540DA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D988A4-EDF3-4B0F-A779-1F99A736A2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4E4A86E-3404-4118-8FB2-D3BE0393340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83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A3C561E-63DD-4864-A7D7-03ED9064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338D15-EE3C-43E0-A65E-0B522F9674FF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0DFE1-DD42-4335-8100-1CC1FD8E6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99FF39-B4C7-4FC2-859A-E6665E76E32F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39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0CB2FD26-1953-47C6-8BF5-C9A3C46CBF9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2EFF7380-223F-4F51-BB04-92A5FEB723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E7A61-536A-4B1A-8E5F-9B6DDA44B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57017F2-058E-40E0-828C-5DCB34B9FAC3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B1881-6699-4964-B7A5-DEE80E577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81A30FE-ADF7-4FCB-B65D-DC13D58D9945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800" kern="1200" dirty="0">
          <a:solidFill>
            <a:srgbClr val="3333FF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1">
            <a:extLst>
              <a:ext uri="{FF2B5EF4-FFF2-40B4-BE49-F238E27FC236}">
                <a16:creationId xmlns:a16="http://schemas.microsoft.com/office/drawing/2014/main" id="{16CD412F-1C16-47CA-B6AB-1DD0B8A0EB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Intermediate </a:t>
            </a:r>
            <a:r>
              <a:rPr lang="en-US" altLang="zh-CN">
                <a:latin typeface="Sitka Small" panose="02000505000000020004" pitchFamily="2" charset="0"/>
                <a:cs typeface="Times New Roman" pitchFamily="18" charset="0"/>
              </a:rPr>
              <a:t>Code Generation</a:t>
            </a:r>
            <a:endParaRPr lang="en-US" altLang="zh-CN" dirty="0">
              <a:latin typeface="Sitka Small" panose="02000505000000020004" pitchFamily="2" charset="0"/>
              <a:cs typeface="Times New Roman" pitchFamily="18" charset="0"/>
            </a:endParaRPr>
          </a:p>
        </p:txBody>
      </p:sp>
      <p:sp>
        <p:nvSpPr>
          <p:cNvPr id="2051" name="副标题 2">
            <a:extLst>
              <a:ext uri="{FF2B5EF4-FFF2-40B4-BE49-F238E27FC236}">
                <a16:creationId xmlns:a16="http://schemas.microsoft.com/office/drawing/2014/main" id="{365321B8-2995-40F1-AD0C-F7DBC7FD3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898989"/>
                </a:solidFill>
              </a:rPr>
              <a:t>Chapter 7</a:t>
            </a:r>
          </a:p>
          <a:p>
            <a:endParaRPr lang="en-US" altLang="zh-CN" dirty="0">
              <a:solidFill>
                <a:srgbClr val="898989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AC9DF6-12A5-414E-BC5C-D6B41A93D4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6877F3-81AF-416B-AA4C-2EE6C7C43B00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76DFD805-5F4B-42B1-B8A0-2F4ED114C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40386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Example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read x;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if 0&lt;x then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	fact:=1;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	repeat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	    fact:=fact*x;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	    x:=x-1;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	until x=0;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	write fact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end</a:t>
            </a:r>
          </a:p>
        </p:txBody>
      </p:sp>
      <p:sp>
        <p:nvSpPr>
          <p:cNvPr id="11267" name="Text Box 5">
            <a:extLst>
              <a:ext uri="{FF2B5EF4-FFF2-40B4-BE49-F238E27FC236}">
                <a16:creationId xmlns:a16="http://schemas.microsoft.com/office/drawing/2014/main" id="{D765FAEF-319B-4226-B8C4-8012F36AC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3338"/>
            <a:ext cx="4648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rgbClr val="FF0000"/>
                </a:solidFill>
              </a:rPr>
              <a:t>Three-address code for it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read 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_t1=0&lt;x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if </a:t>
            </a:r>
            <a:r>
              <a:rPr lang="en-US" altLang="zh-CN" sz="2400" dirty="0"/>
              <a:t>_false _t1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L1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fact=1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label L2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_t2=fact*x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fact= _t2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_t3=x-1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x=_t3</a:t>
            </a:r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A5D99AD9-46B2-4CC8-8F89-3BCF20201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3933825"/>
            <a:ext cx="34290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0" tIns="45715" rIns="91430" bIns="45715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_t4=x==0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if_false _t4 goto L2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write fact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Label L1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400"/>
              <a:t>halt</a:t>
            </a:r>
          </a:p>
        </p:txBody>
      </p:sp>
      <p:sp>
        <p:nvSpPr>
          <p:cNvPr id="11269" name="Freeform 8">
            <a:extLst>
              <a:ext uri="{FF2B5EF4-FFF2-40B4-BE49-F238E27FC236}">
                <a16:creationId xmlns:a16="http://schemas.microsoft.com/office/drawing/2014/main" id="{6EC1DDB7-EB10-4843-AC47-671A94571233}"/>
              </a:ext>
            </a:extLst>
          </p:cNvPr>
          <p:cNvSpPr>
            <a:spLocks/>
          </p:cNvSpPr>
          <p:nvPr/>
        </p:nvSpPr>
        <p:spPr bwMode="auto">
          <a:xfrm>
            <a:off x="4572000" y="4197350"/>
            <a:ext cx="1439863" cy="1643063"/>
          </a:xfrm>
          <a:custGeom>
            <a:avLst/>
            <a:gdLst>
              <a:gd name="T0" fmla="*/ 0 w 907"/>
              <a:gd name="T1" fmla="*/ 2147483647 h 1035"/>
              <a:gd name="T2" fmla="*/ 2147483647 w 907"/>
              <a:gd name="T3" fmla="*/ 2147483647 h 1035"/>
              <a:gd name="T4" fmla="*/ 2147483647 w 907"/>
              <a:gd name="T5" fmla="*/ 2147483647 h 1035"/>
              <a:gd name="T6" fmla="*/ 2147483647 w 907"/>
              <a:gd name="T7" fmla="*/ 2147483647 h 103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7" h="1035">
                <a:moveTo>
                  <a:pt x="0" y="831"/>
                </a:moveTo>
                <a:cubicBezTo>
                  <a:pt x="223" y="933"/>
                  <a:pt x="446" y="1035"/>
                  <a:pt x="544" y="922"/>
                </a:cubicBezTo>
                <a:cubicBezTo>
                  <a:pt x="642" y="809"/>
                  <a:pt x="530" y="302"/>
                  <a:pt x="590" y="151"/>
                </a:cubicBezTo>
                <a:cubicBezTo>
                  <a:pt x="650" y="0"/>
                  <a:pt x="846" y="38"/>
                  <a:pt x="907" y="15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0" tIns="45715" rIns="91430" bIns="45715"/>
          <a:lstStyle/>
          <a:p>
            <a:endParaRPr lang="zh-CN" altLang="en-US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8EE490-7CCF-499C-9F70-DC5913DCC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EC9140F-9A2D-41FD-862F-B9F5C964AB21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10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2">
            <a:extLst>
              <a:ext uri="{FF2B5EF4-FFF2-40B4-BE49-F238E27FC236}">
                <a16:creationId xmlns:a16="http://schemas.microsoft.com/office/drawing/2014/main" id="{F64A0E2C-0181-46EF-ACC5-438A0DFE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 of Code Generation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76063ACF-0CEF-4D87-8C86-F0B317A18F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altLang="zh-CN" sz="2400" dirty="0"/>
              <a:t>The task of code generation is to generate executable code for a target machine that is a faithful representation of the semantics of the source code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sz="2400" dirty="0"/>
              <a:t>Code generation is typically broken into several steps</a:t>
            </a:r>
          </a:p>
          <a:p>
            <a:pPr marL="609600" indent="-609600" eaLnBrk="1" hangingPunct="1">
              <a:buFont typeface="Wingdings" pitchFamily="2" charset="2"/>
              <a:buAutoNum type="arabicParenR"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Intermediate code generation</a:t>
            </a:r>
          </a:p>
          <a:p>
            <a:pPr marL="609600" indent="-609600" eaLnBrk="1" hangingPunct="1">
              <a:buFont typeface="Wingdings" pitchFamily="2" charset="2"/>
              <a:buAutoNum type="arabicParenR"/>
              <a:defRPr/>
            </a:pPr>
            <a:r>
              <a:rPr lang="en-US" altLang="zh-CN" sz="2000" dirty="0"/>
              <a:t>Generate some form of assembly code </a:t>
            </a:r>
          </a:p>
          <a:p>
            <a:pPr marL="609600" indent="-609600" eaLnBrk="1" hangingPunct="1">
              <a:buFont typeface="Wingdings" pitchFamily="2" charset="2"/>
              <a:buAutoNum type="arabicParenR"/>
              <a:defRPr/>
            </a:pPr>
            <a:r>
              <a:rPr lang="en-US" altLang="zh-CN" sz="2000" dirty="0"/>
              <a:t>Optimization</a:t>
            </a:r>
            <a:r>
              <a:rPr sz="2000" dirty="0"/>
              <a:t>：</a:t>
            </a:r>
            <a:r>
              <a:rPr lang="en-US" altLang="zh-CN" sz="2000" dirty="0"/>
              <a:t>To improve the speed and size of the target code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altLang="zh-CN" sz="2400" dirty="0"/>
              <a:t>We will talk about general techniques of code generation rather than present a detailed description for a particular target machine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F10001-4DDE-4874-BA6C-90D0895E34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0DC689B-FF85-4CD4-AA1D-17BE76DA426A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2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reeform 3">
            <a:extLst>
              <a:ext uri="{FF2B5EF4-FFF2-40B4-BE49-F238E27FC236}">
                <a16:creationId xmlns:a16="http://schemas.microsoft.com/office/drawing/2014/main" id="{5C5A4660-87AD-4E41-A057-0FD00238E81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40825" cy="6859588"/>
          </a:xfrm>
          <a:custGeom>
            <a:avLst/>
            <a:gdLst>
              <a:gd name="T0" fmla="*/ 0 w 10079990"/>
              <a:gd name="T1" fmla="*/ 0 h 7559040"/>
              <a:gd name="T2" fmla="*/ 4179982 w 10079990"/>
              <a:gd name="T3" fmla="*/ 0 h 7559040"/>
              <a:gd name="T4" fmla="*/ 4179982 w 10079990"/>
              <a:gd name="T5" fmla="*/ 3154965 h 7559040"/>
              <a:gd name="T6" fmla="*/ 0 w 10079990"/>
              <a:gd name="T7" fmla="*/ 3154965 h 7559040"/>
              <a:gd name="T8" fmla="*/ 0 w 10079990"/>
              <a:gd name="T9" fmla="*/ 0 h 75590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 anchor="ctr"/>
          <a:lstStyle/>
          <a:p>
            <a:endParaRPr lang="zh-CN" alt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BDA73B2-C7E9-49E5-8454-38034BF9DFCB}"/>
              </a:ext>
            </a:extLst>
          </p:cNvPr>
          <p:cNvSpPr/>
          <p:nvPr/>
        </p:nvSpPr>
        <p:spPr>
          <a:xfrm>
            <a:off x="3316288" y="1660525"/>
            <a:ext cx="2487612" cy="6223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F3A667E-39A1-4B64-8FE0-2EA7AC8FD5B7}"/>
              </a:ext>
            </a:extLst>
          </p:cNvPr>
          <p:cNvSpPr/>
          <p:nvPr/>
        </p:nvSpPr>
        <p:spPr>
          <a:xfrm>
            <a:off x="3311525" y="1654175"/>
            <a:ext cx="2498725" cy="63341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1DE72EF-4B78-4369-BC92-4ED1004A3FEC}"/>
              </a:ext>
            </a:extLst>
          </p:cNvPr>
          <p:cNvSpPr/>
          <p:nvPr/>
        </p:nvSpPr>
        <p:spPr>
          <a:xfrm>
            <a:off x="3316288" y="2905125"/>
            <a:ext cx="2487612" cy="6223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23C391A5-736D-4D0B-986B-A5E7952E2022}"/>
              </a:ext>
            </a:extLst>
          </p:cNvPr>
          <p:cNvSpPr/>
          <p:nvPr/>
        </p:nvSpPr>
        <p:spPr>
          <a:xfrm>
            <a:off x="3311525" y="2898775"/>
            <a:ext cx="2498725" cy="63341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D42ED11-2FE0-470F-ADA3-96F076D0997B}"/>
              </a:ext>
            </a:extLst>
          </p:cNvPr>
          <p:cNvSpPr/>
          <p:nvPr/>
        </p:nvSpPr>
        <p:spPr>
          <a:xfrm>
            <a:off x="3316288" y="2282825"/>
            <a:ext cx="2487612" cy="6223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3BDF857D-4B9F-467E-9B8B-4B6927D19DE7}"/>
              </a:ext>
            </a:extLst>
          </p:cNvPr>
          <p:cNvSpPr/>
          <p:nvPr/>
        </p:nvSpPr>
        <p:spPr>
          <a:xfrm>
            <a:off x="3311525" y="2276475"/>
            <a:ext cx="2498725" cy="63341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404DA15-FFD0-4EEB-8D43-EB4F19EA056F}"/>
              </a:ext>
            </a:extLst>
          </p:cNvPr>
          <p:cNvSpPr/>
          <p:nvPr/>
        </p:nvSpPr>
        <p:spPr>
          <a:xfrm>
            <a:off x="3316288" y="3527425"/>
            <a:ext cx="2487612" cy="6223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FFD32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1F3431FF-18D6-4E59-BBEC-100D90544BAA}"/>
              </a:ext>
            </a:extLst>
          </p:cNvPr>
          <p:cNvSpPr/>
          <p:nvPr/>
        </p:nvSpPr>
        <p:spPr>
          <a:xfrm>
            <a:off x="3311525" y="3521075"/>
            <a:ext cx="2498725" cy="63341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C177682-3AA8-424D-B8C4-DC9AAF2FBE39}"/>
              </a:ext>
            </a:extLst>
          </p:cNvPr>
          <p:cNvSpPr/>
          <p:nvPr/>
        </p:nvSpPr>
        <p:spPr>
          <a:xfrm>
            <a:off x="3316288" y="4149725"/>
            <a:ext cx="2487612" cy="6223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4B8C648E-F43A-4B42-B0CB-F03625F60F7D}"/>
              </a:ext>
            </a:extLst>
          </p:cNvPr>
          <p:cNvSpPr/>
          <p:nvPr/>
        </p:nvSpPr>
        <p:spPr>
          <a:xfrm>
            <a:off x="3311525" y="4143375"/>
            <a:ext cx="2498725" cy="633413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8DC4B088-B5EF-4FA4-B902-15BF0B562AE6}"/>
              </a:ext>
            </a:extLst>
          </p:cNvPr>
          <p:cNvSpPr/>
          <p:nvPr/>
        </p:nvSpPr>
        <p:spPr>
          <a:xfrm>
            <a:off x="3316288" y="4772025"/>
            <a:ext cx="2487612" cy="6223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82CCDAD3-5800-4774-B3F8-B606276DD3EB}"/>
              </a:ext>
            </a:extLst>
          </p:cNvPr>
          <p:cNvSpPr/>
          <p:nvPr/>
        </p:nvSpPr>
        <p:spPr>
          <a:xfrm>
            <a:off x="3311525" y="4765675"/>
            <a:ext cx="2498725" cy="6350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E34329D-F84F-4564-91CA-DE0933A09981}"/>
              </a:ext>
            </a:extLst>
          </p:cNvPr>
          <p:cNvSpPr/>
          <p:nvPr/>
        </p:nvSpPr>
        <p:spPr>
          <a:xfrm>
            <a:off x="3316288" y="5394325"/>
            <a:ext cx="2487612" cy="622300"/>
          </a:xfrm>
          <a:custGeom>
            <a:avLst/>
            <a:gdLst>
              <a:gd name="connsiteX0" fmla="*/ 1371600 w 2743200"/>
              <a:gd name="connsiteY0" fmla="*/ 685800 h 685800"/>
              <a:gd name="connsiteX1" fmla="*/ 0 w 2743200"/>
              <a:gd name="connsiteY1" fmla="*/ 685800 h 685800"/>
              <a:gd name="connsiteX2" fmla="*/ 0 w 2743200"/>
              <a:gd name="connsiteY2" fmla="*/ 0 h 685800"/>
              <a:gd name="connsiteX3" fmla="*/ 2743200 w 2743200"/>
              <a:gd name="connsiteY3" fmla="*/ 0 h 685800"/>
              <a:gd name="connsiteX4" fmla="*/ 2743200 w 2743200"/>
              <a:gd name="connsiteY4" fmla="*/ 685800 h 685800"/>
              <a:gd name="connsiteX5" fmla="*/ 1371600 w 2743200"/>
              <a:gd name="connsiteY5" fmla="*/ 685800 h 685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43200" h="685800">
                <a:moveTo>
                  <a:pt x="1371600" y="685800"/>
                </a:moveTo>
                <a:lnTo>
                  <a:pt x="0" y="685800"/>
                </a:lnTo>
                <a:lnTo>
                  <a:pt x="0" y="0"/>
                </a:lnTo>
                <a:lnTo>
                  <a:pt x="2743200" y="0"/>
                </a:lnTo>
                <a:lnTo>
                  <a:pt x="2743200" y="685800"/>
                </a:lnTo>
                <a:lnTo>
                  <a:pt x="1371600" y="685800"/>
                </a:lnTo>
              </a:path>
            </a:pathLst>
          </a:custGeom>
          <a:solidFill>
            <a:srgbClr val="E6E6E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274760A4-90B3-4D81-AE1D-A15B70FFD3E1}"/>
              </a:ext>
            </a:extLst>
          </p:cNvPr>
          <p:cNvSpPr/>
          <p:nvPr/>
        </p:nvSpPr>
        <p:spPr>
          <a:xfrm>
            <a:off x="3311525" y="5387975"/>
            <a:ext cx="2498725" cy="635000"/>
          </a:xfrm>
          <a:custGeom>
            <a:avLst/>
            <a:gdLst>
              <a:gd name="connsiteX0" fmla="*/ 1377950 w 2755900"/>
              <a:gd name="connsiteY0" fmla="*/ 692150 h 698500"/>
              <a:gd name="connsiteX1" fmla="*/ 6350 w 2755900"/>
              <a:gd name="connsiteY1" fmla="*/ 692150 h 698500"/>
              <a:gd name="connsiteX2" fmla="*/ 6350 w 2755900"/>
              <a:gd name="connsiteY2" fmla="*/ 6350 h 698500"/>
              <a:gd name="connsiteX3" fmla="*/ 2749550 w 2755900"/>
              <a:gd name="connsiteY3" fmla="*/ 6350 h 698500"/>
              <a:gd name="connsiteX4" fmla="*/ 2749550 w 2755900"/>
              <a:gd name="connsiteY4" fmla="*/ 692150 h 698500"/>
              <a:gd name="connsiteX5" fmla="*/ 1377950 w 2755900"/>
              <a:gd name="connsiteY5" fmla="*/ 692150 h 698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2755900" h="698500">
                <a:moveTo>
                  <a:pt x="1377950" y="692150"/>
                </a:moveTo>
                <a:lnTo>
                  <a:pt x="6350" y="692150"/>
                </a:lnTo>
                <a:lnTo>
                  <a:pt x="6350" y="6350"/>
                </a:lnTo>
                <a:lnTo>
                  <a:pt x="2749550" y="6350"/>
                </a:lnTo>
                <a:lnTo>
                  <a:pt x="2749550" y="692150"/>
                </a:lnTo>
                <a:lnTo>
                  <a:pt x="1377950" y="6921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BE3578A-24E3-49F5-9F32-5CF62DF7D7C2}"/>
              </a:ext>
            </a:extLst>
          </p:cNvPr>
          <p:cNvSpPr/>
          <p:nvPr/>
        </p:nvSpPr>
        <p:spPr>
          <a:xfrm>
            <a:off x="2073275" y="1866900"/>
            <a:ext cx="1036638" cy="207963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Freeform 3">
            <a:extLst>
              <a:ext uri="{FF2B5EF4-FFF2-40B4-BE49-F238E27FC236}">
                <a16:creationId xmlns:a16="http://schemas.microsoft.com/office/drawing/2014/main" id="{9A020F05-8088-4D77-B8C2-957E9BF471B4}"/>
              </a:ext>
            </a:extLst>
          </p:cNvPr>
          <p:cNvSpPr/>
          <p:nvPr/>
        </p:nvSpPr>
        <p:spPr>
          <a:xfrm>
            <a:off x="2066925" y="1862138"/>
            <a:ext cx="1047750" cy="219075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2117C779-9E2F-4895-8AEB-846A8ED90B6C}"/>
              </a:ext>
            </a:extLst>
          </p:cNvPr>
          <p:cNvSpPr/>
          <p:nvPr/>
        </p:nvSpPr>
        <p:spPr>
          <a:xfrm>
            <a:off x="6011863" y="5602288"/>
            <a:ext cx="1036637" cy="206375"/>
          </a:xfrm>
          <a:custGeom>
            <a:avLst/>
            <a:gdLst>
              <a:gd name="connsiteX0" fmla="*/ 0 w 1143000"/>
              <a:gd name="connsiteY0" fmla="*/ 57150 h 228600"/>
              <a:gd name="connsiteX1" fmla="*/ 857250 w 1143000"/>
              <a:gd name="connsiteY1" fmla="*/ 57150 h 228600"/>
              <a:gd name="connsiteX2" fmla="*/ 857250 w 1143000"/>
              <a:gd name="connsiteY2" fmla="*/ 0 h 228600"/>
              <a:gd name="connsiteX3" fmla="*/ 1143000 w 1143000"/>
              <a:gd name="connsiteY3" fmla="*/ 114300 h 228600"/>
              <a:gd name="connsiteX4" fmla="*/ 857250 w 1143000"/>
              <a:gd name="connsiteY4" fmla="*/ 228600 h 228600"/>
              <a:gd name="connsiteX5" fmla="*/ 857250 w 1143000"/>
              <a:gd name="connsiteY5" fmla="*/ 171450 h 228600"/>
              <a:gd name="connsiteX6" fmla="*/ 0 w 1143000"/>
              <a:gd name="connsiteY6" fmla="*/ 171450 h 228600"/>
              <a:gd name="connsiteX7" fmla="*/ 0 w 1143000"/>
              <a:gd name="connsiteY7" fmla="*/ 57150 h 228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43000" h="228600">
                <a:moveTo>
                  <a:pt x="0" y="57150"/>
                </a:moveTo>
                <a:lnTo>
                  <a:pt x="857250" y="57150"/>
                </a:lnTo>
                <a:lnTo>
                  <a:pt x="857250" y="0"/>
                </a:lnTo>
                <a:lnTo>
                  <a:pt x="1143000" y="114300"/>
                </a:lnTo>
                <a:lnTo>
                  <a:pt x="857250" y="228600"/>
                </a:lnTo>
                <a:lnTo>
                  <a:pt x="857250" y="171450"/>
                </a:lnTo>
                <a:lnTo>
                  <a:pt x="0" y="171450"/>
                </a:lnTo>
                <a:lnTo>
                  <a:pt x="0" y="57150"/>
                </a:lnTo>
              </a:path>
            </a:pathLst>
          </a:custGeom>
          <a:solidFill>
            <a:srgbClr val="99CC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980D61F5-E87F-40EE-94B7-8504FB62E921}"/>
              </a:ext>
            </a:extLst>
          </p:cNvPr>
          <p:cNvSpPr/>
          <p:nvPr/>
        </p:nvSpPr>
        <p:spPr>
          <a:xfrm>
            <a:off x="6005513" y="5595938"/>
            <a:ext cx="1047750" cy="219075"/>
          </a:xfrm>
          <a:custGeom>
            <a:avLst/>
            <a:gdLst>
              <a:gd name="connsiteX0" fmla="*/ 6350 w 1155700"/>
              <a:gd name="connsiteY0" fmla="*/ 63500 h 241300"/>
              <a:gd name="connsiteX1" fmla="*/ 863600 w 1155700"/>
              <a:gd name="connsiteY1" fmla="*/ 63500 h 241300"/>
              <a:gd name="connsiteX2" fmla="*/ 863600 w 1155700"/>
              <a:gd name="connsiteY2" fmla="*/ 6350 h 241300"/>
              <a:gd name="connsiteX3" fmla="*/ 1149350 w 1155700"/>
              <a:gd name="connsiteY3" fmla="*/ 120650 h 241300"/>
              <a:gd name="connsiteX4" fmla="*/ 863600 w 1155700"/>
              <a:gd name="connsiteY4" fmla="*/ 234950 h 241300"/>
              <a:gd name="connsiteX5" fmla="*/ 863600 w 1155700"/>
              <a:gd name="connsiteY5" fmla="*/ 177800 h 241300"/>
              <a:gd name="connsiteX6" fmla="*/ 6350 w 1155700"/>
              <a:gd name="connsiteY6" fmla="*/ 177800 h 241300"/>
              <a:gd name="connsiteX7" fmla="*/ 6350 w 1155700"/>
              <a:gd name="connsiteY7" fmla="*/ 63500 h 241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</a:cxnLst>
            <a:rect l="l" t="t" r="r" b="b"/>
            <a:pathLst>
              <a:path w="1155700" h="241300">
                <a:moveTo>
                  <a:pt x="6350" y="63500"/>
                </a:moveTo>
                <a:lnTo>
                  <a:pt x="863600" y="63500"/>
                </a:lnTo>
                <a:lnTo>
                  <a:pt x="863600" y="6350"/>
                </a:lnTo>
                <a:lnTo>
                  <a:pt x="1149350" y="120650"/>
                </a:lnTo>
                <a:lnTo>
                  <a:pt x="863600" y="234950"/>
                </a:lnTo>
                <a:lnTo>
                  <a:pt x="863600" y="177800"/>
                </a:lnTo>
                <a:lnTo>
                  <a:pt x="6350" y="177800"/>
                </a:lnTo>
                <a:lnTo>
                  <a:pt x="6350" y="6350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30CF01B8-2CFD-4039-8DB4-190F0C4882D4}"/>
              </a:ext>
            </a:extLst>
          </p:cNvPr>
          <p:cNvSpPr/>
          <p:nvPr/>
        </p:nvSpPr>
        <p:spPr>
          <a:xfrm>
            <a:off x="828675" y="1452563"/>
            <a:ext cx="1244600" cy="1244600"/>
          </a:xfrm>
          <a:custGeom>
            <a:avLst/>
            <a:gdLst>
              <a:gd name="connsiteX0" fmla="*/ 85089 w 1371600"/>
              <a:gd name="connsiteY0" fmla="*/ 1371600 h 1371600"/>
              <a:gd name="connsiteX1" fmla="*/ 0 w 1371600"/>
              <a:gd name="connsiteY1" fmla="*/ 1286510 h 1371600"/>
              <a:gd name="connsiteX2" fmla="*/ 85089 w 1371600"/>
              <a:gd name="connsiteY2" fmla="*/ 1200150 h 1371600"/>
              <a:gd name="connsiteX3" fmla="*/ 171450 w 1371600"/>
              <a:gd name="connsiteY3" fmla="*/ 1200150 h 1371600"/>
              <a:gd name="connsiteX4" fmla="*/ 171450 w 1371600"/>
              <a:gd name="connsiteY4" fmla="*/ 85089 h 1371600"/>
              <a:gd name="connsiteX5" fmla="*/ 256539 w 1371600"/>
              <a:gd name="connsiteY5" fmla="*/ 0 h 1371600"/>
              <a:gd name="connsiteX6" fmla="*/ 1286510 w 1371600"/>
              <a:gd name="connsiteY6" fmla="*/ 0 h 1371600"/>
              <a:gd name="connsiteX7" fmla="*/ 1371600 w 1371600"/>
              <a:gd name="connsiteY7" fmla="*/ 85089 h 1371600"/>
              <a:gd name="connsiteX8" fmla="*/ 1286510 w 1371600"/>
              <a:gd name="connsiteY8" fmla="*/ 171450 h 1371600"/>
              <a:gd name="connsiteX9" fmla="*/ 1200150 w 1371600"/>
              <a:gd name="connsiteY9" fmla="*/ 171450 h 1371600"/>
              <a:gd name="connsiteX10" fmla="*/ 1200150 w 1371600"/>
              <a:gd name="connsiteY10" fmla="*/ 1286510 h 1371600"/>
              <a:gd name="connsiteX11" fmla="*/ 1115060 w 1371600"/>
              <a:gd name="connsiteY11" fmla="*/ 1371600 h 1371600"/>
              <a:gd name="connsiteX12" fmla="*/ 85089 w 1371600"/>
              <a:gd name="connsiteY12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71600" h="1371600">
                <a:moveTo>
                  <a:pt x="85089" y="1371600"/>
                </a:moveTo>
                <a:cubicBezTo>
                  <a:pt x="43180" y="1371600"/>
                  <a:pt x="0" y="1328420"/>
                  <a:pt x="0" y="1286510"/>
                </a:cubicBezTo>
                <a:cubicBezTo>
                  <a:pt x="0" y="1243329"/>
                  <a:pt x="43180" y="1200150"/>
                  <a:pt x="85089" y="1200150"/>
                </a:cubicBezTo>
                <a:lnTo>
                  <a:pt x="171450" y="1200150"/>
                </a:lnTo>
                <a:lnTo>
                  <a:pt x="171450" y="85089"/>
                </a:lnTo>
                <a:cubicBezTo>
                  <a:pt x="171450" y="43179"/>
                  <a:pt x="214630" y="0"/>
                  <a:pt x="256539" y="0"/>
                </a:cubicBezTo>
                <a:lnTo>
                  <a:pt x="1286510" y="0"/>
                </a:lnTo>
                <a:cubicBezTo>
                  <a:pt x="1328420" y="0"/>
                  <a:pt x="1371600" y="43179"/>
                  <a:pt x="1371600" y="85089"/>
                </a:cubicBezTo>
                <a:cubicBezTo>
                  <a:pt x="1371600" y="128270"/>
                  <a:pt x="1328420" y="171450"/>
                  <a:pt x="1286510" y="171450"/>
                </a:cubicBezTo>
                <a:lnTo>
                  <a:pt x="1200150" y="171450"/>
                </a:lnTo>
                <a:lnTo>
                  <a:pt x="1200150" y="1286510"/>
                </a:lnTo>
                <a:cubicBezTo>
                  <a:pt x="1200150" y="1328420"/>
                  <a:pt x="1156970" y="1371600"/>
                  <a:pt x="1115060" y="1371600"/>
                </a:cubicBezTo>
                <a:lnTo>
                  <a:pt x="85089" y="1371600"/>
                </a:lnTo>
              </a:path>
            </a:pathLst>
          </a:custGeom>
          <a:solidFill>
            <a:srgbClr val="FFFF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B2078A9E-D64E-4A76-8E51-110D409AEC08}"/>
              </a:ext>
            </a:extLst>
          </p:cNvPr>
          <p:cNvSpPr/>
          <p:nvPr/>
        </p:nvSpPr>
        <p:spPr>
          <a:xfrm>
            <a:off x="823913" y="1446213"/>
            <a:ext cx="1254125" cy="1257300"/>
          </a:xfrm>
          <a:custGeom>
            <a:avLst/>
            <a:gdLst>
              <a:gd name="connsiteX0" fmla="*/ 91439 w 1384300"/>
              <a:gd name="connsiteY0" fmla="*/ 1377950 h 1384300"/>
              <a:gd name="connsiteX1" fmla="*/ 6350 w 1384300"/>
              <a:gd name="connsiteY1" fmla="*/ 1292860 h 1384300"/>
              <a:gd name="connsiteX2" fmla="*/ 91439 w 1384300"/>
              <a:gd name="connsiteY2" fmla="*/ 1206500 h 1384300"/>
              <a:gd name="connsiteX3" fmla="*/ 177800 w 1384300"/>
              <a:gd name="connsiteY3" fmla="*/ 1206500 h 1384300"/>
              <a:gd name="connsiteX4" fmla="*/ 177800 w 1384300"/>
              <a:gd name="connsiteY4" fmla="*/ 91439 h 1384300"/>
              <a:gd name="connsiteX5" fmla="*/ 262889 w 1384300"/>
              <a:gd name="connsiteY5" fmla="*/ 6350 h 1384300"/>
              <a:gd name="connsiteX6" fmla="*/ 1292860 w 1384300"/>
              <a:gd name="connsiteY6" fmla="*/ 6350 h 1384300"/>
              <a:gd name="connsiteX7" fmla="*/ 1377950 w 1384300"/>
              <a:gd name="connsiteY7" fmla="*/ 91439 h 1384300"/>
              <a:gd name="connsiteX8" fmla="*/ 1292860 w 1384300"/>
              <a:gd name="connsiteY8" fmla="*/ 177800 h 1384300"/>
              <a:gd name="connsiteX9" fmla="*/ 1206500 w 1384300"/>
              <a:gd name="connsiteY9" fmla="*/ 177800 h 1384300"/>
              <a:gd name="connsiteX10" fmla="*/ 1206500 w 1384300"/>
              <a:gd name="connsiteY10" fmla="*/ 1292860 h 1384300"/>
              <a:gd name="connsiteX11" fmla="*/ 1121410 w 1384300"/>
              <a:gd name="connsiteY11" fmla="*/ 1377950 h 1384300"/>
              <a:gd name="connsiteX12" fmla="*/ 91439 w 1384300"/>
              <a:gd name="connsiteY12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  <a:cxn ang="9">
                <a:pos x="connsiteX9" y="connsiteY9"/>
              </a:cxn>
              <a:cxn ang="10">
                <a:pos x="connsiteX10" y="connsiteY10"/>
              </a:cxn>
              <a:cxn ang="11">
                <a:pos x="connsiteX11" y="connsiteY11"/>
              </a:cxn>
              <a:cxn ang="12">
                <a:pos x="connsiteX12" y="connsiteY12"/>
              </a:cxn>
            </a:cxnLst>
            <a:rect l="l" t="t" r="r" b="b"/>
            <a:pathLst>
              <a:path w="1384300" h="1384300">
                <a:moveTo>
                  <a:pt x="91439" y="1377950"/>
                </a:moveTo>
                <a:cubicBezTo>
                  <a:pt x="49530" y="1377950"/>
                  <a:pt x="6350" y="1334770"/>
                  <a:pt x="6350" y="1292860"/>
                </a:cubicBezTo>
                <a:cubicBezTo>
                  <a:pt x="6350" y="1249679"/>
                  <a:pt x="49530" y="1206500"/>
                  <a:pt x="91439" y="1206500"/>
                </a:cubicBezTo>
                <a:lnTo>
                  <a:pt x="177800" y="1206500"/>
                </a:lnTo>
                <a:lnTo>
                  <a:pt x="177800" y="91439"/>
                </a:lnTo>
                <a:cubicBezTo>
                  <a:pt x="177800" y="49529"/>
                  <a:pt x="220980" y="6350"/>
                  <a:pt x="262889" y="6350"/>
                </a:cubicBezTo>
                <a:lnTo>
                  <a:pt x="1292860" y="6350"/>
                </a:lnTo>
                <a:cubicBezTo>
                  <a:pt x="1334770" y="6350"/>
                  <a:pt x="1377950" y="49529"/>
                  <a:pt x="1377950" y="91439"/>
                </a:cubicBezTo>
                <a:cubicBezTo>
                  <a:pt x="1377950" y="134620"/>
                  <a:pt x="1334770" y="177800"/>
                  <a:pt x="1292860" y="177800"/>
                </a:cubicBezTo>
                <a:lnTo>
                  <a:pt x="1206500" y="177800"/>
                </a:lnTo>
                <a:lnTo>
                  <a:pt x="1206500" y="1292860"/>
                </a:lnTo>
                <a:cubicBezTo>
                  <a:pt x="1206500" y="1334770"/>
                  <a:pt x="1163320" y="1377950"/>
                  <a:pt x="1121410" y="1377950"/>
                </a:cubicBezTo>
                <a:lnTo>
                  <a:pt x="91439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F83AB251-783B-4741-B4EB-C5D45E1B0760}"/>
              </a:ext>
            </a:extLst>
          </p:cNvPr>
          <p:cNvSpPr/>
          <p:nvPr/>
        </p:nvSpPr>
        <p:spPr>
          <a:xfrm>
            <a:off x="1023938" y="1528763"/>
            <a:ext cx="115887" cy="79375"/>
          </a:xfrm>
          <a:custGeom>
            <a:avLst/>
            <a:gdLst>
              <a:gd name="connsiteX0" fmla="*/ 128269 w 128269"/>
              <a:gd name="connsiteY0" fmla="*/ 0 h 86360"/>
              <a:gd name="connsiteX1" fmla="*/ 41909 w 128269"/>
              <a:gd name="connsiteY1" fmla="*/ 86360 h 86360"/>
              <a:gd name="connsiteX2" fmla="*/ 0 w 128269"/>
              <a:gd name="connsiteY2" fmla="*/ 43180 h 86360"/>
              <a:gd name="connsiteX3" fmla="*/ 41909 w 128269"/>
              <a:gd name="connsiteY3" fmla="*/ 0 h 86360"/>
              <a:gd name="connsiteX4" fmla="*/ 128269 w 128269"/>
              <a:gd name="connsiteY4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28269" h="86360">
                <a:moveTo>
                  <a:pt x="128269" y="0"/>
                </a:moveTo>
                <a:cubicBezTo>
                  <a:pt x="128269" y="43180"/>
                  <a:pt x="85089" y="86360"/>
                  <a:pt x="41909" y="86360"/>
                </a:cubicBezTo>
                <a:cubicBezTo>
                  <a:pt x="20319" y="86360"/>
                  <a:pt x="0" y="64770"/>
                  <a:pt x="0" y="43180"/>
                </a:cubicBezTo>
                <a:cubicBezTo>
                  <a:pt x="0" y="21589"/>
                  <a:pt x="20319" y="0"/>
                  <a:pt x="41909" y="0"/>
                </a:cubicBezTo>
                <a:lnTo>
                  <a:pt x="128269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DCF853F8-8207-45CA-840F-154007D6839C}"/>
              </a:ext>
            </a:extLst>
          </p:cNvPr>
          <p:cNvSpPr/>
          <p:nvPr/>
        </p:nvSpPr>
        <p:spPr>
          <a:xfrm>
            <a:off x="1017588" y="1524000"/>
            <a:ext cx="128587" cy="88900"/>
          </a:xfrm>
          <a:custGeom>
            <a:avLst/>
            <a:gdLst>
              <a:gd name="connsiteX0" fmla="*/ 134619 w 140969"/>
              <a:gd name="connsiteY0" fmla="*/ 6350 h 99060"/>
              <a:gd name="connsiteX1" fmla="*/ 48259 w 140969"/>
              <a:gd name="connsiteY1" fmla="*/ 92710 h 99060"/>
              <a:gd name="connsiteX2" fmla="*/ 6350 w 140969"/>
              <a:gd name="connsiteY2" fmla="*/ 49530 h 99060"/>
              <a:gd name="connsiteX3" fmla="*/ 48259 w 140969"/>
              <a:gd name="connsiteY3" fmla="*/ 6350 h 99060"/>
              <a:gd name="connsiteX4" fmla="*/ 134619 w 140969"/>
              <a:gd name="connsiteY4" fmla="*/ 635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969" h="99060">
                <a:moveTo>
                  <a:pt x="134619" y="6350"/>
                </a:moveTo>
                <a:cubicBezTo>
                  <a:pt x="134619" y="49530"/>
                  <a:pt x="91439" y="92710"/>
                  <a:pt x="48259" y="92710"/>
                </a:cubicBezTo>
                <a:cubicBezTo>
                  <a:pt x="26669" y="92710"/>
                  <a:pt x="6350" y="71120"/>
                  <a:pt x="6350" y="49530"/>
                </a:cubicBezTo>
                <a:cubicBezTo>
                  <a:pt x="6350" y="27939"/>
                  <a:pt x="26669" y="6350"/>
                  <a:pt x="48259" y="6350"/>
                </a:cubicBezTo>
                <a:lnTo>
                  <a:pt x="134619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43C4D2BF-5502-4684-A1C3-1904F7092149}"/>
              </a:ext>
            </a:extLst>
          </p:cNvPr>
          <p:cNvSpPr/>
          <p:nvPr/>
        </p:nvSpPr>
        <p:spPr>
          <a:xfrm>
            <a:off x="828675" y="2541588"/>
            <a:ext cx="155575" cy="155575"/>
          </a:xfrm>
          <a:custGeom>
            <a:avLst/>
            <a:gdLst>
              <a:gd name="connsiteX0" fmla="*/ 171450 w 171450"/>
              <a:gd name="connsiteY0" fmla="*/ 86360 h 171450"/>
              <a:gd name="connsiteX1" fmla="*/ 85089 w 171450"/>
              <a:gd name="connsiteY1" fmla="*/ 171450 h 171450"/>
              <a:gd name="connsiteX2" fmla="*/ 0 w 171450"/>
              <a:gd name="connsiteY2" fmla="*/ 86360 h 171450"/>
              <a:gd name="connsiteX3" fmla="*/ 85089 w 171450"/>
              <a:gd name="connsiteY3" fmla="*/ 0 h 171450"/>
              <a:gd name="connsiteX4" fmla="*/ 128269 w 171450"/>
              <a:gd name="connsiteY4" fmla="*/ 43179 h 171450"/>
              <a:gd name="connsiteX5" fmla="*/ 85089 w 171450"/>
              <a:gd name="connsiteY5" fmla="*/ 86360 h 171450"/>
              <a:gd name="connsiteX6" fmla="*/ 171450 w 171450"/>
              <a:gd name="connsiteY6" fmla="*/ 86360 h 1714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71450" h="171450">
                <a:moveTo>
                  <a:pt x="171450" y="86360"/>
                </a:moveTo>
                <a:cubicBezTo>
                  <a:pt x="171450" y="128270"/>
                  <a:pt x="128269" y="171450"/>
                  <a:pt x="85089" y="171450"/>
                </a:cubicBezTo>
                <a:cubicBezTo>
                  <a:pt x="43180" y="171450"/>
                  <a:pt x="0" y="128270"/>
                  <a:pt x="0" y="86360"/>
                </a:cubicBezTo>
                <a:cubicBezTo>
                  <a:pt x="0" y="43179"/>
                  <a:pt x="43180" y="0"/>
                  <a:pt x="85089" y="0"/>
                </a:cubicBezTo>
                <a:cubicBezTo>
                  <a:pt x="106680" y="0"/>
                  <a:pt x="128269" y="21589"/>
                  <a:pt x="128269" y="43179"/>
                </a:cubicBezTo>
                <a:cubicBezTo>
                  <a:pt x="128269" y="64770"/>
                  <a:pt x="106680" y="86360"/>
                  <a:pt x="85089" y="86360"/>
                </a:cubicBezTo>
                <a:lnTo>
                  <a:pt x="171450" y="8636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DCDBD242-C07D-4559-BC90-CAAC5B46CC9A}"/>
              </a:ext>
            </a:extLst>
          </p:cNvPr>
          <p:cNvSpPr/>
          <p:nvPr/>
        </p:nvSpPr>
        <p:spPr>
          <a:xfrm>
            <a:off x="823913" y="2535238"/>
            <a:ext cx="166687" cy="168275"/>
          </a:xfrm>
          <a:custGeom>
            <a:avLst/>
            <a:gdLst>
              <a:gd name="connsiteX0" fmla="*/ 177800 w 184150"/>
              <a:gd name="connsiteY0" fmla="*/ 92710 h 184150"/>
              <a:gd name="connsiteX1" fmla="*/ 91439 w 184150"/>
              <a:gd name="connsiteY1" fmla="*/ 177800 h 184150"/>
              <a:gd name="connsiteX2" fmla="*/ 6350 w 184150"/>
              <a:gd name="connsiteY2" fmla="*/ 92710 h 184150"/>
              <a:gd name="connsiteX3" fmla="*/ 91439 w 184150"/>
              <a:gd name="connsiteY3" fmla="*/ 6350 h 184150"/>
              <a:gd name="connsiteX4" fmla="*/ 134619 w 184150"/>
              <a:gd name="connsiteY4" fmla="*/ 49529 h 184150"/>
              <a:gd name="connsiteX5" fmla="*/ 91439 w 184150"/>
              <a:gd name="connsiteY5" fmla="*/ 92710 h 184150"/>
              <a:gd name="connsiteX6" fmla="*/ 177800 w 184150"/>
              <a:gd name="connsiteY6" fmla="*/ 92710 h 1841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184150" h="184150">
                <a:moveTo>
                  <a:pt x="177800" y="92710"/>
                </a:moveTo>
                <a:cubicBezTo>
                  <a:pt x="177800" y="134620"/>
                  <a:pt x="134619" y="177800"/>
                  <a:pt x="91439" y="177800"/>
                </a:cubicBezTo>
                <a:cubicBezTo>
                  <a:pt x="49530" y="177800"/>
                  <a:pt x="6350" y="134620"/>
                  <a:pt x="6350" y="92710"/>
                </a:cubicBezTo>
                <a:cubicBezTo>
                  <a:pt x="6350" y="49529"/>
                  <a:pt x="49530" y="6350"/>
                  <a:pt x="91439" y="6350"/>
                </a:cubicBezTo>
                <a:cubicBezTo>
                  <a:pt x="113030" y="6350"/>
                  <a:pt x="134619" y="27939"/>
                  <a:pt x="134619" y="49529"/>
                </a:cubicBezTo>
                <a:cubicBezTo>
                  <a:pt x="134619" y="71120"/>
                  <a:pt x="113030" y="92710"/>
                  <a:pt x="91439" y="92710"/>
                </a:cubicBezTo>
                <a:lnTo>
                  <a:pt x="177800" y="9271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7911BED5-A6F4-4DF9-9458-116FBE3E5FFC}"/>
              </a:ext>
            </a:extLst>
          </p:cNvPr>
          <p:cNvSpPr/>
          <p:nvPr/>
        </p:nvSpPr>
        <p:spPr>
          <a:xfrm>
            <a:off x="1062038" y="1452563"/>
            <a:ext cx="77787" cy="76200"/>
          </a:xfrm>
          <a:custGeom>
            <a:avLst/>
            <a:gdLst>
              <a:gd name="connsiteX0" fmla="*/ 0 w 86360"/>
              <a:gd name="connsiteY0" fmla="*/ 0 h 85089"/>
              <a:gd name="connsiteX1" fmla="*/ 86360 w 86360"/>
              <a:gd name="connsiteY1" fmla="*/ 85089 h 85089"/>
              <a:gd name="connsiteX2" fmla="*/ 0 w 86360"/>
              <a:gd name="connsiteY2" fmla="*/ 0 h 850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6360" h="85089">
                <a:moveTo>
                  <a:pt x="0" y="0"/>
                </a:moveTo>
                <a:cubicBezTo>
                  <a:pt x="43180" y="0"/>
                  <a:pt x="86360" y="43179"/>
                  <a:pt x="86360" y="85089"/>
                </a:cubicBez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109C4C21-AB86-45D4-8FA3-D2AA6C8C31BE}"/>
              </a:ext>
            </a:extLst>
          </p:cNvPr>
          <p:cNvSpPr/>
          <p:nvPr/>
        </p:nvSpPr>
        <p:spPr>
          <a:xfrm>
            <a:off x="1055688" y="1446213"/>
            <a:ext cx="90487" cy="88900"/>
          </a:xfrm>
          <a:custGeom>
            <a:avLst/>
            <a:gdLst>
              <a:gd name="connsiteX0" fmla="*/ 6350 w 99060"/>
              <a:gd name="connsiteY0" fmla="*/ 6350 h 97789"/>
              <a:gd name="connsiteX1" fmla="*/ 92710 w 99060"/>
              <a:gd name="connsiteY1" fmla="*/ 91439 h 9778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99060" h="97789">
                <a:moveTo>
                  <a:pt x="6350" y="6350"/>
                </a:moveTo>
                <a:cubicBezTo>
                  <a:pt x="49530" y="6350"/>
                  <a:pt x="92710" y="49529"/>
                  <a:pt x="92710" y="91439"/>
                </a:cubicBez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A65D9CBF-0BF0-4B2F-BE3A-1D240CB3748A}"/>
              </a:ext>
            </a:extLst>
          </p:cNvPr>
          <p:cNvSpPr/>
          <p:nvPr/>
        </p:nvSpPr>
        <p:spPr>
          <a:xfrm>
            <a:off x="984250" y="2541588"/>
            <a:ext cx="0" cy="77787"/>
          </a:xfrm>
          <a:custGeom>
            <a:avLst/>
            <a:gdLst>
              <a:gd name="connsiteX0" fmla="*/ 0 w 0"/>
              <a:gd name="connsiteY0" fmla="*/ 0 h 86360"/>
              <a:gd name="connsiteX1" fmla="*/ 0 w 0"/>
              <a:gd name="connsiteY1" fmla="*/ 86360 h 86360"/>
              <a:gd name="connsiteX2" fmla="*/ 0 w 0"/>
              <a:gd name="connsiteY2" fmla="*/ 0 h 863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h="86360">
                <a:moveTo>
                  <a:pt x="0" y="0"/>
                </a:moveTo>
                <a:lnTo>
                  <a:pt x="0" y="8636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389BD24A-078F-43EB-891B-EB406401C9BE}"/>
              </a:ext>
            </a:extLst>
          </p:cNvPr>
          <p:cNvSpPr/>
          <p:nvPr/>
        </p:nvSpPr>
        <p:spPr>
          <a:xfrm>
            <a:off x="979488" y="2535238"/>
            <a:ext cx="11112" cy="90487"/>
          </a:xfrm>
          <a:custGeom>
            <a:avLst/>
            <a:gdLst>
              <a:gd name="connsiteX0" fmla="*/ 6350 w 12700"/>
              <a:gd name="connsiteY0" fmla="*/ 6350 h 99060"/>
              <a:gd name="connsiteX1" fmla="*/ 6350 w 12700"/>
              <a:gd name="connsiteY1" fmla="*/ 92710 h 990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2700" h="99060">
                <a:moveTo>
                  <a:pt x="6350" y="6350"/>
                </a:moveTo>
                <a:lnTo>
                  <a:pt x="6350" y="927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7A2D0E26-61F3-4A66-9C1C-649B26672A13}"/>
              </a:ext>
            </a:extLst>
          </p:cNvPr>
          <p:cNvSpPr/>
          <p:nvPr/>
        </p:nvSpPr>
        <p:spPr>
          <a:xfrm>
            <a:off x="1062038" y="1608138"/>
            <a:ext cx="933450" cy="0"/>
          </a:xfrm>
          <a:custGeom>
            <a:avLst/>
            <a:gdLst>
              <a:gd name="connsiteX0" fmla="*/ 0 w 1029969"/>
              <a:gd name="connsiteY0" fmla="*/ 0 h 0"/>
              <a:gd name="connsiteX1" fmla="*/ 1029970 w 1029969"/>
              <a:gd name="connsiteY1" fmla="*/ 0 h 0"/>
              <a:gd name="connsiteX2" fmla="*/ 0 w 1029969"/>
              <a:gd name="connsiteY2" fmla="*/ 0 h 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1029969">
                <a:moveTo>
                  <a:pt x="0" y="0"/>
                </a:moveTo>
                <a:lnTo>
                  <a:pt x="1029970" y="0"/>
                </a:lnTo>
                <a:lnTo>
                  <a:pt x="0" y="0"/>
                </a:lnTo>
              </a:path>
            </a:pathLst>
          </a:custGeom>
          <a:solidFill>
            <a:srgbClr val="CCCCA3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90E1AEFE-9F8E-4541-BD6C-BEEEA94D5AED}"/>
              </a:ext>
            </a:extLst>
          </p:cNvPr>
          <p:cNvSpPr/>
          <p:nvPr/>
        </p:nvSpPr>
        <p:spPr>
          <a:xfrm>
            <a:off x="1055688" y="1601788"/>
            <a:ext cx="946150" cy="11112"/>
          </a:xfrm>
          <a:custGeom>
            <a:avLst/>
            <a:gdLst>
              <a:gd name="connsiteX0" fmla="*/ 6350 w 1042669"/>
              <a:gd name="connsiteY0" fmla="*/ 6350 h 12700"/>
              <a:gd name="connsiteX1" fmla="*/ 1036320 w 1042669"/>
              <a:gd name="connsiteY1" fmla="*/ 6350 h 12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1042669" h="12700">
                <a:moveTo>
                  <a:pt x="6350" y="6350"/>
                </a:moveTo>
                <a:lnTo>
                  <a:pt x="103632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Freeform 3">
            <a:extLst>
              <a:ext uri="{FF2B5EF4-FFF2-40B4-BE49-F238E27FC236}">
                <a16:creationId xmlns:a16="http://schemas.microsoft.com/office/drawing/2014/main" id="{E7F707CD-AA29-41A8-B577-763F6968C27E}"/>
              </a:ext>
            </a:extLst>
          </p:cNvPr>
          <p:cNvSpPr/>
          <p:nvPr/>
        </p:nvSpPr>
        <p:spPr>
          <a:xfrm>
            <a:off x="7254875" y="5186363"/>
            <a:ext cx="1658938" cy="1244600"/>
          </a:xfrm>
          <a:custGeom>
            <a:avLst/>
            <a:gdLst>
              <a:gd name="connsiteX0" fmla="*/ 914400 w 1828800"/>
              <a:gd name="connsiteY0" fmla="*/ 1371600 h 1371600"/>
              <a:gd name="connsiteX1" fmla="*/ 0 w 1828800"/>
              <a:gd name="connsiteY1" fmla="*/ 1371600 h 1371600"/>
              <a:gd name="connsiteX2" fmla="*/ 0 w 1828800"/>
              <a:gd name="connsiteY2" fmla="*/ 0 h 1371600"/>
              <a:gd name="connsiteX3" fmla="*/ 1828800 w 1828800"/>
              <a:gd name="connsiteY3" fmla="*/ 0 h 1371600"/>
              <a:gd name="connsiteX4" fmla="*/ 1828800 w 1828800"/>
              <a:gd name="connsiteY4" fmla="*/ 1371600 h 1371600"/>
              <a:gd name="connsiteX5" fmla="*/ 914400 w 1828800"/>
              <a:gd name="connsiteY5" fmla="*/ 1371600 h 1371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28800" h="1371600">
                <a:moveTo>
                  <a:pt x="914400" y="1371600"/>
                </a:moveTo>
                <a:lnTo>
                  <a:pt x="0" y="1371600"/>
                </a:lnTo>
                <a:lnTo>
                  <a:pt x="0" y="0"/>
                </a:lnTo>
                <a:lnTo>
                  <a:pt x="1828800" y="0"/>
                </a:lnTo>
                <a:lnTo>
                  <a:pt x="1828800" y="1371600"/>
                </a:lnTo>
                <a:lnTo>
                  <a:pt x="914400" y="137160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15178C39-50CE-41B4-BDCF-D888A0E1FC9D}"/>
              </a:ext>
            </a:extLst>
          </p:cNvPr>
          <p:cNvSpPr/>
          <p:nvPr/>
        </p:nvSpPr>
        <p:spPr>
          <a:xfrm>
            <a:off x="7250113" y="5181600"/>
            <a:ext cx="1670050" cy="1255713"/>
          </a:xfrm>
          <a:custGeom>
            <a:avLst/>
            <a:gdLst>
              <a:gd name="connsiteX0" fmla="*/ 920750 w 1841500"/>
              <a:gd name="connsiteY0" fmla="*/ 1377950 h 1384300"/>
              <a:gd name="connsiteX1" fmla="*/ 6350 w 1841500"/>
              <a:gd name="connsiteY1" fmla="*/ 1377950 h 1384300"/>
              <a:gd name="connsiteX2" fmla="*/ 6350 w 1841500"/>
              <a:gd name="connsiteY2" fmla="*/ 6350 h 1384300"/>
              <a:gd name="connsiteX3" fmla="*/ 1835150 w 1841500"/>
              <a:gd name="connsiteY3" fmla="*/ 6350 h 1384300"/>
              <a:gd name="connsiteX4" fmla="*/ 1835150 w 1841500"/>
              <a:gd name="connsiteY4" fmla="*/ 1377950 h 1384300"/>
              <a:gd name="connsiteX5" fmla="*/ 920750 w 1841500"/>
              <a:gd name="connsiteY5" fmla="*/ 1377950 h 13843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</a:cxnLst>
            <a:rect l="l" t="t" r="r" b="b"/>
            <a:pathLst>
              <a:path w="1841500" h="1384300">
                <a:moveTo>
                  <a:pt x="920750" y="1377950"/>
                </a:moveTo>
                <a:lnTo>
                  <a:pt x="6350" y="1377950"/>
                </a:lnTo>
                <a:lnTo>
                  <a:pt x="6350" y="6350"/>
                </a:lnTo>
                <a:lnTo>
                  <a:pt x="1835150" y="6350"/>
                </a:lnTo>
                <a:lnTo>
                  <a:pt x="1835150" y="1377950"/>
                </a:lnTo>
                <a:lnTo>
                  <a:pt x="920750" y="13779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31" name="TextBox 1">
            <a:extLst>
              <a:ext uri="{FF2B5EF4-FFF2-40B4-BE49-F238E27FC236}">
                <a16:creationId xmlns:a16="http://schemas.microsoft.com/office/drawing/2014/main" id="{0B747909-D2E8-4E30-AAFD-86F2B2168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9063" y="565150"/>
            <a:ext cx="33274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4625"/>
              </a:lnSpc>
              <a:spcBef>
                <a:spcPct val="20000"/>
              </a:spcBef>
            </a:pPr>
            <a:r>
              <a:rPr lang="en-US" altLang="zh-CN" sz="4000"/>
              <a:t>Where We Are</a:t>
            </a:r>
          </a:p>
        </p:txBody>
      </p:sp>
      <p:sp>
        <p:nvSpPr>
          <p:cNvPr id="4132" name="TextBox 1">
            <a:extLst>
              <a:ext uri="{FF2B5EF4-FFF2-40B4-BE49-F238E27FC236}">
                <a16:creationId xmlns:a16="http://schemas.microsoft.com/office/drawing/2014/main" id="{20A9F3FF-AB2F-40D0-9BB2-98CA8341F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025" y="1925638"/>
            <a:ext cx="1944688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473">
            <a:spAutoFit/>
          </a:bodyPr>
          <a:lstStyle>
            <a:lvl1pPr eaLnBrk="0" hangingPunct="0">
              <a:tabLst>
                <a:tab pos="57150" algn="l"/>
                <a:tab pos="68263" algn="l"/>
                <a:tab pos="79375" algn="l"/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57150" algn="l"/>
                <a:tab pos="68263" algn="l"/>
                <a:tab pos="79375" algn="l"/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57150" algn="l"/>
                <a:tab pos="68263" algn="l"/>
                <a:tab pos="79375" algn="l"/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57150" algn="l"/>
                <a:tab pos="68263" algn="l"/>
                <a:tab pos="79375" algn="l"/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57150" algn="l"/>
                <a:tab pos="68263" algn="l"/>
                <a:tab pos="79375" algn="l"/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68263" algn="l"/>
                <a:tab pos="79375" algn="l"/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68263" algn="l"/>
                <a:tab pos="79375" algn="l"/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68263" algn="l"/>
                <a:tab pos="79375" algn="l"/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" algn="l"/>
                <a:tab pos="68263" algn="l"/>
                <a:tab pos="79375" algn="l"/>
                <a:tab pos="1952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50"/>
              </a:lnSpc>
            </a:pPr>
            <a:r>
              <a:rPr lang="en-US" altLang="zh-CN" dirty="0"/>
              <a:t>	</a:t>
            </a:r>
            <a:r>
              <a:rPr lang="en-US" altLang="zh-CN" sz="22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3088"/>
              </a:lnSpc>
            </a:pPr>
            <a:r>
              <a:rPr lang="en-US" altLang="zh-CN" dirty="0"/>
              <a:t>			</a:t>
            </a:r>
            <a:r>
              <a:rPr lang="en-US" altLang="zh-CN" sz="22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2900"/>
              </a:lnSpc>
            </a:pPr>
            <a:r>
              <a:rPr lang="en-US" altLang="zh-CN" sz="20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3175"/>
              </a:lnSpc>
            </a:pPr>
            <a:r>
              <a:rPr lang="en-US" altLang="zh-CN" dirty="0"/>
              <a:t>				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 Generation</a:t>
            </a:r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3088"/>
              </a:lnSpc>
            </a:pPr>
            <a:r>
              <a:rPr lang="en-US" altLang="zh-CN" dirty="0"/>
              <a:t>		</a:t>
            </a:r>
            <a:r>
              <a:rPr lang="en-US" altLang="zh-CN" sz="22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913"/>
              </a:lnSpc>
            </a:pPr>
            <a:endParaRPr lang="en-US" altLang="zh-CN" dirty="0"/>
          </a:p>
          <a:p>
            <a:pPr eaLnBrk="1" hangingPunct="1">
              <a:lnSpc>
                <a:spcPts val="3088"/>
              </a:lnSpc>
            </a:pPr>
            <a:r>
              <a:rPr lang="en-US" altLang="zh-CN" sz="22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4133" name="TextBox 1">
            <a:extLst>
              <a:ext uri="{FF2B5EF4-FFF2-40B4-BE49-F238E27FC236}">
                <a16:creationId xmlns:a16="http://schemas.microsoft.com/office/drawing/2014/main" id="{ED040523-732B-44C6-ABE0-76267045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0" y="5556250"/>
            <a:ext cx="14890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473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50"/>
              </a:lnSpc>
            </a:pPr>
            <a:r>
              <a:rPr lang="en-US" altLang="zh-CN" sz="2200">
                <a:solidFill>
                  <a:srgbClr val="B3B3B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</p:txBody>
      </p:sp>
      <p:sp>
        <p:nvSpPr>
          <p:cNvPr id="4134" name="TextBox 1">
            <a:extLst>
              <a:ext uri="{FF2B5EF4-FFF2-40B4-BE49-F238E27FC236}">
                <a16:creationId xmlns:a16="http://schemas.microsoft.com/office/drawing/2014/main" id="{FEC8C0BF-CB0F-4AFF-A154-9564368F5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1798638"/>
            <a:ext cx="711200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473">
            <a:spAutoFit/>
          </a:bodyPr>
          <a:lstStyle>
            <a:lvl1pPr eaLnBrk="0" hangingPunct="0">
              <a:tabLst>
                <a:tab pos="114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14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14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14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14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4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263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</a:p>
          <a:p>
            <a:pPr eaLnBrk="1" hangingPunct="1">
              <a:lnSpc>
                <a:spcPts val="2263"/>
              </a:lnSpc>
            </a:pPr>
            <a:r>
              <a:rPr lang="en-US" altLang="zh-CN"/>
              <a:t>	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</p:txBody>
      </p:sp>
      <p:sp>
        <p:nvSpPr>
          <p:cNvPr id="4135" name="TextBox 1">
            <a:extLst>
              <a:ext uri="{FF2B5EF4-FFF2-40B4-BE49-F238E27FC236}">
                <a16:creationId xmlns:a16="http://schemas.microsoft.com/office/drawing/2014/main" id="{B8E44964-08C6-490C-AC0D-12F9BBF5AF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5510213"/>
            <a:ext cx="11890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473">
            <a:spAutoFit/>
          </a:bodyPr>
          <a:lstStyle>
            <a:lvl1pPr eaLnBrk="0" hangingPunct="0">
              <a:tabLst>
                <a:tab pos="25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25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25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25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25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524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50"/>
              </a:lnSpc>
            </a:pPr>
            <a:r>
              <a:rPr lang="en-US" altLang="zh-CN" sz="22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</a:t>
            </a:r>
          </a:p>
          <a:p>
            <a:pPr eaLnBrk="1" hangingPunct="1">
              <a:lnSpc>
                <a:spcPts val="2450"/>
              </a:lnSpc>
            </a:pPr>
            <a:r>
              <a:rPr lang="en-US" altLang="zh-CN"/>
              <a:t>	</a:t>
            </a:r>
            <a:r>
              <a:rPr lang="en-US" altLang="zh-CN" sz="22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</a:p>
        </p:txBody>
      </p:sp>
      <p:sp>
        <p:nvSpPr>
          <p:cNvPr id="40" name="灯片编号占位符 39">
            <a:extLst>
              <a:ext uri="{FF2B5EF4-FFF2-40B4-BE49-F238E27FC236}">
                <a16:creationId xmlns:a16="http://schemas.microsoft.com/office/drawing/2014/main" id="{7841B8F6-F8D5-4636-A5F8-C4513A2F9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942013" y="5768975"/>
            <a:ext cx="1935162" cy="331788"/>
          </a:xfrm>
        </p:spPr>
        <p:txBody>
          <a:bodyPr lIns="82945" tIns="41473" rIns="82945" bIns="4147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1BAB83-4E94-4D21-959A-72CCD09E7741}" type="slidenum">
              <a:rPr lang="en-US" altLang="zh-CN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Sitka Small" panose="02000505000000020004" pitchFamily="2" charset="0"/>
                <a:cs typeface="Times New Roman" pitchFamily="18" charset="0"/>
              </a:rPr>
              <a:t>Intermediate code generation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Intermediate Code for Code Generation</a:t>
            </a:r>
          </a:p>
          <a:p>
            <a:pPr lvl="1"/>
            <a:r>
              <a:rPr lang="en-US" altLang="zh-CN" dirty="0"/>
              <a:t>Basic Code Generation Techniques</a:t>
            </a:r>
          </a:p>
          <a:p>
            <a:pPr lvl="1"/>
            <a:r>
              <a:rPr lang="en-US" altLang="zh-CN" dirty="0"/>
              <a:t>Code Generation of Control Statements and Logical Expressions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9A392A-F7CE-48B1-9681-8B4E4F0F40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4297E7-FD47-40A1-BA3C-8B1A5009CD6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8726C56-8802-4248-B7AF-DBB68E4DE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600" dirty="0"/>
              <a:t>1 </a:t>
            </a:r>
            <a:r>
              <a:rPr lang="en-US" altLang="zh-CN" sz="3600" dirty="0"/>
              <a:t>Intermediate Code for Code Generation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B669351-2C6D-4834-8A89-E97013E62B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Intermediate Representation (IR)</a:t>
            </a:r>
          </a:p>
          <a:p>
            <a:pPr lvl="1" eaLnBrk="1" hangingPunct="1"/>
            <a:r>
              <a:rPr lang="en-US" altLang="zh-CN" dirty="0"/>
              <a:t>A data structure that represents the source program during translation is called an IR</a:t>
            </a:r>
          </a:p>
          <a:p>
            <a:pPr lvl="1" eaLnBrk="1" hangingPunct="1"/>
            <a:r>
              <a:rPr lang="en-US" altLang="zh-CN" dirty="0"/>
              <a:t>For example: </a:t>
            </a:r>
            <a:r>
              <a:rPr lang="en-US" altLang="zh-CN" dirty="0">
                <a:solidFill>
                  <a:srgbClr val="0000FF"/>
                </a:solidFill>
              </a:rPr>
              <a:t>abstract syntax tree</a:t>
            </a:r>
          </a:p>
          <a:p>
            <a:pPr eaLnBrk="1" hangingPunct="1"/>
            <a:r>
              <a:rPr lang="en-US" altLang="zh-CN" dirty="0"/>
              <a:t>The need for intermediate code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Abstract syntax tree does not resemble target code, particularly in its representation of control flow constructs</a:t>
            </a: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Intermediate code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Representation of the syntax tree in sequential form that more closely resembles target code 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AD61AF-A215-4D84-A809-0267B2F9B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274202-0509-486A-A9FD-C3F70937472A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5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B22CB16-104F-4E5F-848E-4DB277548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sz="3600">
                <a:ea typeface="宋体" panose="02010600030101010101" pitchFamily="2" charset="-122"/>
              </a:rPr>
              <a:t> </a:t>
            </a:r>
            <a:r>
              <a:rPr lang="en-US" altLang="zh-CN" sz="3600"/>
              <a:t>Three-Address Code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38E8B08-E556-4EC1-9B2F-E445ADD035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713288"/>
          </a:xfrm>
        </p:spPr>
        <p:txBody>
          <a:bodyPr/>
          <a:lstStyle/>
          <a:p>
            <a:pPr eaLnBrk="1" hangingPunct="1"/>
            <a:r>
              <a:rPr lang="en-US" altLang="zh-CN" dirty="0"/>
              <a:t>Popular forms of </a:t>
            </a:r>
            <a:r>
              <a:rPr lang="en-US" altLang="zh-CN" dirty="0">
                <a:solidFill>
                  <a:srgbClr val="0000FF"/>
                </a:solidFill>
              </a:rPr>
              <a:t>intermediate code</a:t>
            </a:r>
            <a:r>
              <a:rPr lang="en-US" altLang="zh-CN" dirty="0"/>
              <a:t>:</a:t>
            </a:r>
          </a:p>
          <a:p>
            <a:pPr lvl="1" eaLnBrk="1" hangingPunct="1"/>
            <a:r>
              <a:rPr lang="en-US" altLang="zh-CN" dirty="0"/>
              <a:t>	</a:t>
            </a:r>
            <a:r>
              <a:rPr lang="en-US" altLang="zh-CN" dirty="0">
                <a:solidFill>
                  <a:srgbClr val="0000FF"/>
                </a:solidFill>
              </a:rPr>
              <a:t>Three-address code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most basic instruction of three address code has the general form </a:t>
            </a:r>
            <a:r>
              <a:rPr lang="en-US" altLang="zh-CN" dirty="0">
                <a:solidFill>
                  <a:srgbClr val="FF0000"/>
                </a:solidFill>
              </a:rPr>
              <a:t>x=y op z </a:t>
            </a:r>
            <a:r>
              <a:rPr lang="en-US" altLang="zh-CN" dirty="0"/>
              <a:t>which represents the evaluation of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err="1">
                <a:solidFill>
                  <a:srgbClr val="FF0000"/>
                </a:solidFill>
              </a:rPr>
              <a:t>x,y,z</a:t>
            </a:r>
            <a:r>
              <a:rPr lang="en-US" altLang="zh-CN" dirty="0"/>
              <a:t> are names, constants or compiler-generated temporary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op</a:t>
            </a:r>
            <a:r>
              <a:rPr lang="en-US" altLang="zh-CN" dirty="0"/>
              <a:t> stands for any arithmetic or logical operator, such as + , ’and’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“Three-address code” comes from this form of instruction,  in general each of </a:t>
            </a:r>
            <a:r>
              <a:rPr lang="en-US" altLang="zh-CN" dirty="0" err="1"/>
              <a:t>x,y</a:t>
            </a:r>
            <a:r>
              <a:rPr lang="en-US" altLang="zh-CN" dirty="0"/>
              <a:t> and z represents an address in memory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7E94B8-BCF3-41A7-B247-B2E2F87166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507696A-7895-44BF-B211-213CFA1693CD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>
            <a:extLst>
              <a:ext uri="{FF2B5EF4-FFF2-40B4-BE49-F238E27FC236}">
                <a16:creationId xmlns:a16="http://schemas.microsoft.com/office/drawing/2014/main" id="{5B52BF24-6D34-44E3-A228-45FB8F930C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4313" y="198438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Example: 	Computation of an expression is represented in three-address code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FF0000"/>
                </a:solidFill>
              </a:rPr>
              <a:t>	2*a+(b-3) </a:t>
            </a:r>
          </a:p>
        </p:txBody>
      </p:sp>
      <p:sp>
        <p:nvSpPr>
          <p:cNvPr id="8195" name="Rectangle 18">
            <a:extLst>
              <a:ext uri="{FF2B5EF4-FFF2-40B4-BE49-F238E27FC236}">
                <a16:creationId xmlns:a16="http://schemas.microsoft.com/office/drawing/2014/main" id="{AF1428AE-7D02-4E00-A1AB-4B20C9A44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16125"/>
            <a:ext cx="81534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/>
              <a:t>the corresponding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/>
              <a:t>three-address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t1 = 2*a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t2 = b-3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FF0000"/>
                </a:solidFill>
              </a:rPr>
              <a:t>t3 = t1+t2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rgbClr val="CCFF33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/>
              <a:t>where t1,t2,t3 are names for temporaries, they correspond to the interior nodes of the syntax tree and represent their computed values</a:t>
            </a:r>
            <a:endParaRPr lang="zh-CN" altLang="en-US" sz="2400" b="1"/>
          </a:p>
        </p:txBody>
      </p:sp>
      <p:grpSp>
        <p:nvGrpSpPr>
          <p:cNvPr id="8196" name="Group 19">
            <a:extLst>
              <a:ext uri="{FF2B5EF4-FFF2-40B4-BE49-F238E27FC236}">
                <a16:creationId xmlns:a16="http://schemas.microsoft.com/office/drawing/2014/main" id="{1A220AD2-DF5D-479A-9071-B5E45C8A9F54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843088"/>
            <a:ext cx="2514600" cy="2347912"/>
            <a:chOff x="3696" y="864"/>
            <a:chExt cx="1584" cy="1479"/>
          </a:xfrm>
        </p:grpSpPr>
        <p:sp>
          <p:nvSpPr>
            <p:cNvPr id="8199" name="Text Box 20">
              <a:extLst>
                <a:ext uri="{FF2B5EF4-FFF2-40B4-BE49-F238E27FC236}">
                  <a16:creationId xmlns:a16="http://schemas.microsoft.com/office/drawing/2014/main" id="{2788F303-6EA6-4340-9464-2685D7CFB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864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8200" name="Text Box 21">
              <a:extLst>
                <a:ext uri="{FF2B5EF4-FFF2-40B4-BE49-F238E27FC236}">
                  <a16:creationId xmlns:a16="http://schemas.microsoft.com/office/drawing/2014/main" id="{23E0BDBE-96C3-4E71-92A9-D61274CA9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440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8201" name="Text Box 22">
              <a:extLst>
                <a:ext uri="{FF2B5EF4-FFF2-40B4-BE49-F238E27FC236}">
                  <a16:creationId xmlns:a16="http://schemas.microsoft.com/office/drawing/2014/main" id="{CC4061E1-1622-4022-9DC9-EDB5D8EFC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392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-</a:t>
              </a:r>
            </a:p>
          </p:txBody>
        </p:sp>
        <p:sp>
          <p:nvSpPr>
            <p:cNvPr id="8202" name="Text Box 23">
              <a:extLst>
                <a:ext uri="{FF2B5EF4-FFF2-40B4-BE49-F238E27FC236}">
                  <a16:creationId xmlns:a16="http://schemas.microsoft.com/office/drawing/2014/main" id="{334F671C-2259-4D70-A707-11DE64378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1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8203" name="Text Box 24">
              <a:extLst>
                <a:ext uri="{FF2B5EF4-FFF2-40B4-BE49-F238E27FC236}">
                  <a16:creationId xmlns:a16="http://schemas.microsoft.com/office/drawing/2014/main" id="{41EB2A4A-0A46-497F-9E0F-53E212D48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01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8204" name="Text Box 25">
              <a:extLst>
                <a:ext uri="{FF2B5EF4-FFF2-40B4-BE49-F238E27FC236}">
                  <a16:creationId xmlns:a16="http://schemas.microsoft.com/office/drawing/2014/main" id="{3CF3647A-640C-485D-98C2-251B3B2E4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201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8205" name="Text Box 26">
              <a:extLst>
                <a:ext uri="{FF2B5EF4-FFF2-40B4-BE49-F238E27FC236}">
                  <a16:creationId xmlns:a16="http://schemas.microsoft.com/office/drawing/2014/main" id="{40282ADD-1E9B-4D04-AEDB-C83DC8D44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016"/>
              <a:ext cx="28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8206" name="Line 27">
              <a:extLst>
                <a:ext uri="{FF2B5EF4-FFF2-40B4-BE49-F238E27FC236}">
                  <a16:creationId xmlns:a16="http://schemas.microsoft.com/office/drawing/2014/main" id="{EA09E964-561F-4DAF-B27A-2D1E04616D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28" y="115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7" name="Line 28">
              <a:extLst>
                <a:ext uri="{FF2B5EF4-FFF2-40B4-BE49-F238E27FC236}">
                  <a16:creationId xmlns:a16="http://schemas.microsoft.com/office/drawing/2014/main" id="{01D35C5E-4F9F-4208-8728-F03934247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152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8" name="Line 29">
              <a:extLst>
                <a:ext uri="{FF2B5EF4-FFF2-40B4-BE49-F238E27FC236}">
                  <a16:creationId xmlns:a16="http://schemas.microsoft.com/office/drawing/2014/main" id="{7E4E56E0-2ED7-4F82-9E28-B92AE348C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0" y="1680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09" name="Line 30">
              <a:extLst>
                <a:ext uri="{FF2B5EF4-FFF2-40B4-BE49-F238E27FC236}">
                  <a16:creationId xmlns:a16="http://schemas.microsoft.com/office/drawing/2014/main" id="{57499EAE-D335-43C4-8749-F72134100B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680"/>
              <a:ext cx="24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0" name="Line 31">
              <a:extLst>
                <a:ext uri="{FF2B5EF4-FFF2-40B4-BE49-F238E27FC236}">
                  <a16:creationId xmlns:a16="http://schemas.microsoft.com/office/drawing/2014/main" id="{6A0445B0-E563-4725-B627-FFDDD04EF1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56" y="1680"/>
              <a:ext cx="192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11" name="Line 32">
              <a:extLst>
                <a:ext uri="{FF2B5EF4-FFF2-40B4-BE49-F238E27FC236}">
                  <a16:creationId xmlns:a16="http://schemas.microsoft.com/office/drawing/2014/main" id="{E2A9855F-9E84-4FC9-813F-AB717EDE5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680"/>
              <a:ext cx="24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1654B5F7-55BE-427E-9B30-673DA35FE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D777C1-7932-4ED1-BF4A-463919B54C53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7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2">
            <a:extLst>
              <a:ext uri="{FF2B5EF4-FFF2-40B4-BE49-F238E27FC236}">
                <a16:creationId xmlns:a16="http://schemas.microsoft.com/office/drawing/2014/main" id="{258EDADF-B421-4F10-9931-B7C2FA1B6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Other instructions of three-address code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B099E26-4A3C-45A5-87BD-7CF6EEE53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609600" indent="-609600" eaLnBrk="1" hangingPunct="1"/>
            <a:r>
              <a:rPr lang="en-US" altLang="zh-CN" dirty="0"/>
              <a:t>Instructions of Three-address code for each construction of a standard programming language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dirty="0"/>
              <a:t>Assignment statement has the form              “</a:t>
            </a:r>
            <a:r>
              <a:rPr lang="en-US" altLang="zh-CN" dirty="0">
                <a:solidFill>
                  <a:srgbClr val="FF0000"/>
                </a:solidFill>
              </a:rPr>
              <a:t>x=y op z</a:t>
            </a:r>
            <a:r>
              <a:rPr lang="en-US" altLang="zh-CN" dirty="0"/>
              <a:t>”, where op is a binary operation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dirty="0"/>
              <a:t>Assignment statement has the form            “</a:t>
            </a:r>
            <a:r>
              <a:rPr lang="en-US" altLang="zh-CN" dirty="0">
                <a:solidFill>
                  <a:srgbClr val="FF0000"/>
                </a:solidFill>
              </a:rPr>
              <a:t>x=op y</a:t>
            </a:r>
            <a:r>
              <a:rPr lang="en-US" altLang="zh-CN" dirty="0"/>
              <a:t>”, where op is a unary operation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dirty="0"/>
              <a:t>Copy statement has the form                          “</a:t>
            </a:r>
            <a:r>
              <a:rPr lang="en-US" altLang="zh-CN" dirty="0">
                <a:solidFill>
                  <a:srgbClr val="FF0000"/>
                </a:solidFill>
              </a:rPr>
              <a:t>x=y</a:t>
            </a:r>
            <a:r>
              <a:rPr lang="en-US" altLang="zh-CN" dirty="0"/>
              <a:t>” where the value of y is assigned to x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303720-857F-4DE7-9C18-5EC30DB6A6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6FDBE6C-8B69-4DB1-A706-210038278CB1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8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3">
            <a:extLst>
              <a:ext uri="{FF2B5EF4-FFF2-40B4-BE49-F238E27FC236}">
                <a16:creationId xmlns:a16="http://schemas.microsoft.com/office/drawing/2014/main" id="{9E8FE1B0-5363-4BEE-AA5B-F0C3B74F3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>
              <a:ea typeface="宋体" panose="02010600030101010101" pitchFamily="2" charset="-122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9429C8F-0646-42E7-85CE-4F441E746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zh-CN" dirty="0"/>
              <a:t>The unconditional jump “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L</a:t>
            </a:r>
            <a:r>
              <a:rPr lang="en-US" altLang="zh-CN" dirty="0"/>
              <a:t>”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zh-CN" dirty="0"/>
              <a:t>Conditional jumps ,such as “</a:t>
            </a:r>
            <a:r>
              <a:rPr lang="en-US" altLang="zh-CN" dirty="0">
                <a:solidFill>
                  <a:srgbClr val="FF0000"/>
                </a:solidFill>
              </a:rPr>
              <a:t>if B 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L</a:t>
            </a:r>
            <a:r>
              <a:rPr lang="en-US" altLang="zh-CN" dirty="0"/>
              <a:t>” , “</a:t>
            </a:r>
            <a:r>
              <a:rPr lang="en-US" altLang="zh-CN" dirty="0" err="1">
                <a:solidFill>
                  <a:srgbClr val="FF0000"/>
                </a:solidFill>
              </a:rPr>
              <a:t>if_false</a:t>
            </a:r>
            <a:r>
              <a:rPr lang="en-US" altLang="zh-CN" dirty="0">
                <a:solidFill>
                  <a:srgbClr val="FF0000"/>
                </a:solidFill>
              </a:rPr>
              <a:t> B 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en-US" altLang="zh-CN" dirty="0">
                <a:solidFill>
                  <a:srgbClr val="FF0000"/>
                </a:solidFill>
              </a:rPr>
              <a:t> L</a:t>
            </a:r>
            <a:r>
              <a:rPr lang="en-US" altLang="zh-CN" dirty="0"/>
              <a:t>”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zh-CN" dirty="0"/>
              <a:t>Statement “</a:t>
            </a:r>
            <a:r>
              <a:rPr lang="en-US" altLang="zh-CN" dirty="0">
                <a:solidFill>
                  <a:srgbClr val="FF0000"/>
                </a:solidFill>
              </a:rPr>
              <a:t>Label L</a:t>
            </a:r>
            <a:r>
              <a:rPr lang="en-US" altLang="zh-CN" dirty="0"/>
              <a:t>” represents the position of the jump address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zh-CN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read x</a:t>
            </a:r>
            <a:r>
              <a:rPr lang="en-US" altLang="zh-CN" dirty="0"/>
              <a:t>” 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zh-CN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write x</a:t>
            </a:r>
            <a:r>
              <a:rPr lang="en-US" altLang="zh-CN" dirty="0"/>
              <a:t>”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 startAt="4"/>
            </a:pPr>
            <a:r>
              <a:rPr lang="en-US" altLang="zh-CN" dirty="0"/>
              <a:t>Statement “</a:t>
            </a:r>
            <a:r>
              <a:rPr lang="en-US" altLang="zh-CN" dirty="0">
                <a:solidFill>
                  <a:srgbClr val="FF0000"/>
                </a:solidFill>
              </a:rPr>
              <a:t>halt</a:t>
            </a:r>
            <a:r>
              <a:rPr lang="en-US" altLang="zh-CN" dirty="0"/>
              <a:t>” serves to mark the end of the code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8B6588-B3B7-4CB7-A00B-F0B372DAA4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BE3FA3-4517-4067-8ABD-1FF71434C22F}" type="slidenum">
              <a:rPr lang="zh-CN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9</a:t>
            </a:fld>
            <a:endParaRPr lang="zh-CN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CompilerCourse</Template>
  <TotalTime>2694</TotalTime>
  <Words>610</Words>
  <Application>Microsoft Office PowerPoint</Application>
  <PresentationFormat>全屏显示(4:3)</PresentationFormat>
  <Paragraphs>119</Paragraphs>
  <Slides>10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Calibri</vt:lpstr>
      <vt:lpstr>Comic Sans MS</vt:lpstr>
      <vt:lpstr>Courier New</vt:lpstr>
      <vt:lpstr>Sitka Small</vt:lpstr>
      <vt:lpstr>Times New Roman</vt:lpstr>
      <vt:lpstr>Wingdings</vt:lpstr>
      <vt:lpstr>CompilerCourse</vt:lpstr>
      <vt:lpstr>Intermediate Code Generation</vt:lpstr>
      <vt:lpstr>Overview of Code Generation</vt:lpstr>
      <vt:lpstr>PowerPoint 演示文稿</vt:lpstr>
      <vt:lpstr>Outline</vt:lpstr>
      <vt:lpstr>1 Intermediate Code for Code Generation</vt:lpstr>
      <vt:lpstr> Three-Address Code</vt:lpstr>
      <vt:lpstr>PowerPoint 演示文稿</vt:lpstr>
      <vt:lpstr>Other instructions of three-address code</vt:lpstr>
      <vt:lpstr>PowerPoint 演示文稿</vt:lpstr>
      <vt:lpstr>PowerPoint 演示文稿</vt:lpstr>
    </vt:vector>
  </TitlesOfParts>
  <Company>番茄花园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</dc:title>
  <dc:creator>woody</dc:creator>
  <cp:lastModifiedBy>WYing</cp:lastModifiedBy>
  <cp:revision>246</cp:revision>
  <cp:lastPrinted>2017-12-19T02:13:00Z</cp:lastPrinted>
  <dcterms:created xsi:type="dcterms:W3CDTF">2008-12-15T15:00:15Z</dcterms:created>
  <dcterms:modified xsi:type="dcterms:W3CDTF">2025-05-26T03:39:32Z</dcterms:modified>
</cp:coreProperties>
</file>