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16" r:id="rId2"/>
    <p:sldId id="369" r:id="rId3"/>
    <p:sldId id="324" r:id="rId4"/>
    <p:sldId id="328" r:id="rId5"/>
    <p:sldId id="325" r:id="rId6"/>
    <p:sldId id="326" r:id="rId7"/>
    <p:sldId id="329" r:id="rId8"/>
    <p:sldId id="332" r:id="rId9"/>
    <p:sldId id="333" r:id="rId10"/>
    <p:sldId id="334" r:id="rId11"/>
  </p:sldIdLst>
  <p:sldSz cx="10083800" cy="7556500"/>
  <p:notesSz cx="9928225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9" autoAdjust="0"/>
    <p:restoredTop sz="94660"/>
  </p:normalViewPr>
  <p:slideViewPr>
    <p:cSldViewPr>
      <p:cViewPr varScale="1">
        <p:scale>
          <a:sx n="57" d="100"/>
          <a:sy n="57" d="100"/>
        </p:scale>
        <p:origin x="141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0431D5-3188-46BC-9570-2823DD9FE7A7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594" y="6456378"/>
            <a:ext cx="4303313" cy="34021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CBD633-2E3E-4DA4-B3BA-DB4782DE11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7118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091426-450D-4A6A-B215-42CDDE7F302C}" type="datetimeFigureOut">
              <a:rPr lang="zh-CN" altLang="en-US" smtClean="0"/>
              <a:t>2024/2/27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262313" y="509588"/>
            <a:ext cx="34036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E6B01C-4867-475C-9518-FF0C244B354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662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E33A5904-2FD5-4FD6-9E91-C73C1599825A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  <p:sp>
        <p:nvSpPr>
          <p:cNvPr id="106499" name="Rectangle 7"/>
          <p:cNvSpPr txBox="1">
            <a:spLocks noGrp="1" noChangeArrowheads="1"/>
          </p:cNvSpPr>
          <p:nvPr/>
        </p:nvSpPr>
        <p:spPr bwMode="auto">
          <a:xfrm>
            <a:off x="5623994" y="6455664"/>
            <a:ext cx="4302692" cy="340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r" eaLnBrk="1" hangingPunct="1"/>
            <a:fld id="{3CF75694-F83D-4A5C-B896-76472A2A932C}" type="slidenum">
              <a:rPr kumimoji="1" lang="en-US" altLang="zh-CN" sz="1300">
                <a:latin typeface="Times New Roman" pitchFamily="18" charset="0"/>
              </a:rPr>
              <a:pPr algn="r" eaLnBrk="1" hangingPunct="1"/>
              <a:t>2</a:t>
            </a:fld>
            <a:endParaRPr kumimoji="1" lang="en-US" altLang="zh-CN" sz="1300">
              <a:latin typeface="Times New Roman" pitchFamily="18" charset="0"/>
            </a:endParaRPr>
          </a:p>
        </p:txBody>
      </p:sp>
      <p:sp>
        <p:nvSpPr>
          <p:cNvPr id="10650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44644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93583091-56A0-4DE0-B5D2-572A73E40C03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4380" y="3228593"/>
            <a:ext cx="7279466" cy="30598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5319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CD7075BA-2868-49DF-B19C-34B7CBDC827D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4380" y="3228593"/>
            <a:ext cx="7279466" cy="30598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36609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DD1482D0-FD02-458D-BA4D-D11578C028F4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4380" y="3228593"/>
            <a:ext cx="7279466" cy="30598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95993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60945A92-9EE3-4C51-B49E-F8DA0BD5DFAD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4380" y="3228593"/>
            <a:ext cx="7279466" cy="30598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4105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 defTabSz="99060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defTabSz="990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fld id="{F1B7C7D8-DC30-4712-81AB-058DEC245A48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24380" y="3228593"/>
            <a:ext cx="7279466" cy="3059866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itchFamily="34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50761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60649A-E36C-4BF9-9D37-D9590E7FF32F}" type="datetime1">
              <a:rPr lang="zh-CN" altLang="en-US" smtClean="0"/>
              <a:t>2024/2/27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155174 - Principle of  Compiler     Lecture 1 Ying </a:t>
            </a:r>
            <a:r>
              <a:rPr lang="en-US" dirty="0" err="1"/>
              <a:t>Weiqin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1618-BDB9-4954-9807-9895BCBE113F}" type="datetime1">
              <a:rPr lang="zh-CN" altLang="en-US" smtClean="0"/>
              <a:t>2024/2/27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155174 - Principle of  Compiler     Lecture 1 Ying </a:t>
            </a:r>
            <a:r>
              <a:rPr lang="en-US" dirty="0" err="1"/>
              <a:t>Weiqin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8A5D6-D628-4EC0-992C-86AA66DDB7F5}" type="datetime1">
              <a:rPr lang="zh-CN" altLang="en-US" smtClean="0"/>
              <a:t>2024/2/27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155174 - Principle of  Compiler     Lecture 1 Ying </a:t>
            </a:r>
            <a:r>
              <a:rPr lang="en-US" dirty="0" err="1"/>
              <a:t>Weiqin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5BD713-89CF-43DA-AF3B-B72246177187}" type="datetime1">
              <a:rPr lang="zh-CN" altLang="en-US" smtClean="0"/>
              <a:t>2024/2/27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155174 - Principle of  Compiler     Lecture 1 Ying </a:t>
            </a:r>
            <a:r>
              <a:rPr lang="en-US" dirty="0" err="1"/>
              <a:t>Weiqin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412F0-3CA9-477D-81F6-6D478CD329DC}" type="datetime1">
              <a:rPr lang="zh-CN" altLang="en-US" smtClean="0"/>
              <a:t>2024/2/27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155174 - Principle of  Compiler     Lecture 1 Ying </a:t>
            </a:r>
            <a:r>
              <a:rPr lang="en-US" dirty="0" err="1"/>
              <a:t>Weiqin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7B41A-7EEE-4582-8B2F-0F416B713B0D}" type="datetime1">
              <a:rPr lang="zh-CN" altLang="en-US" smtClean="0"/>
              <a:t>2024/2/27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155174 - Principle of  Compiler     Lecture 1 Ying </a:t>
            </a:r>
            <a:r>
              <a:rPr lang="en-US" dirty="0" err="1"/>
              <a:t>Weiqin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3148A-5940-4B57-A23D-01D88B0EB6F1}" type="datetime1">
              <a:rPr lang="zh-CN" altLang="en-US" smtClean="0"/>
              <a:t>2024/2/27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155174 - Principle of  Compiler     Lecture 1 Ying </a:t>
            </a:r>
            <a:r>
              <a:rPr lang="en-US" dirty="0" err="1"/>
              <a:t>Weiqin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AD276-D287-48D0-B3B1-8809BF6A69F5}" type="datetime1">
              <a:rPr lang="zh-CN" altLang="en-US" smtClean="0"/>
              <a:t>2024/2/27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155174 - Principle of  Compiler     Lecture 1 Ying </a:t>
            </a:r>
            <a:r>
              <a:rPr lang="en-US" dirty="0" err="1"/>
              <a:t>Weiqin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B7DAA-BA2A-4179-8714-20C493ACFF9A}" type="datetime1">
              <a:rPr lang="zh-CN" altLang="en-US" smtClean="0"/>
              <a:t>2024/2/27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155174 - Principle of  Compiler     Lecture 1 Ying </a:t>
            </a:r>
            <a:r>
              <a:rPr lang="en-US" dirty="0" err="1"/>
              <a:t>Weiqin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256D3C-6216-4B33-BD88-85E79DF30F29}" type="datetime1">
              <a:rPr lang="zh-CN" altLang="en-US" smtClean="0"/>
              <a:t>2024/2/27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155174 - Principle of  Compiler     Lecture 1 Ying </a:t>
            </a:r>
            <a:r>
              <a:rPr lang="en-US" dirty="0" err="1"/>
              <a:t>Weiqin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ED60-0449-4237-BCF8-A6C4F3AA924B}" type="datetime1">
              <a:rPr lang="zh-CN" altLang="en-US" smtClean="0"/>
              <a:t>2024/2/27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155174 - Principle of  Compiler     Lecture 1 Ying </a:t>
            </a:r>
            <a:r>
              <a:rPr lang="en-US" dirty="0" err="1"/>
              <a:t>Weiqin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CE01F3-9B54-47F3-9915-3A7776AD7B1E}" type="datetime1">
              <a:rPr lang="zh-CN" altLang="en-US" smtClean="0"/>
              <a:t>2024/2/27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155174 - Principle of  Compiler     Lecture 1 Ying </a:t>
            </a:r>
            <a:r>
              <a:rPr lang="en-US" dirty="0" err="1"/>
              <a:t>Weiqin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History_of_programming_languages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en.wikipedia.org/wiki/Manchester_Mark_I" TargetMode="External"/><Relationship Id="rId4" Type="http://schemas.openxmlformats.org/officeDocument/2006/relationships/hyperlink" Target="http://en.wikipedia.org/wiki/ENIAC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John_Backu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aike.baidu.com/view/36402.htm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Simul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Software_crisi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zh.wikipedia.org/wiki/Prolo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Ada_(programming_language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1"/>
          <p:cNvSpPr>
            <a:spLocks noGrp="1"/>
          </p:cNvSpPr>
          <p:nvPr>
            <p:ph type="dt" sz="quarter" idx="4294967295"/>
          </p:nvPr>
        </p:nvSpPr>
        <p:spPr/>
        <p:txBody>
          <a:bodyPr/>
          <a:lstStyle/>
          <a:p>
            <a:pPr>
              <a:defRPr/>
            </a:pPr>
            <a:fld id="{280C4A0E-632C-4594-BF56-0FC1A43E9675}" type="datetime1">
              <a:rPr lang="zh-CN" altLang="en-US" smtClean="0">
                <a:latin typeface="Times New Roman" pitchFamily="18" charset="0"/>
                <a:cs typeface="Times New Roman" pitchFamily="18" charset="0"/>
              </a:rPr>
              <a:t>2024/2/27</a:t>
            </a:fld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灯片编号占位符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>
              <a:defRPr/>
            </a:pPr>
            <a:fld id="{978C20AD-D2F7-4B5C-9FF8-2681AED01F72}" type="slidenum">
              <a:rPr lang="zh-CN" alt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</a:t>
            </a:fld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49" name="Rectangle 2"/>
          <p:cNvSpPr>
            <a:spLocks noGrp="1"/>
          </p:cNvSpPr>
          <p:nvPr>
            <p:ph type="ctrTitle" idx="4294967295"/>
          </p:nvPr>
        </p:nvSpPr>
        <p:spPr>
          <a:xfrm>
            <a:off x="756285" y="2347413"/>
            <a:ext cx="8571230" cy="1619750"/>
          </a:xfrm>
        </p:spPr>
        <p:txBody>
          <a:bodyPr/>
          <a:lstStyle/>
          <a:p>
            <a:pPr eaLnBrk="1" hangingPunct="1"/>
            <a:r>
              <a:rPr lang="en-US" altLang="zh-CN" b="1" dirty="0">
                <a:latin typeface="Times New Roman" pitchFamily="18" charset="0"/>
                <a:cs typeface="Times New Roman" pitchFamily="18" charset="0"/>
              </a:rPr>
              <a:t>Introduction to Compilers</a:t>
            </a:r>
          </a:p>
        </p:txBody>
      </p:sp>
      <p:sp>
        <p:nvSpPr>
          <p:cNvPr id="6150" name="Rectangle 3"/>
          <p:cNvSpPr>
            <a:spLocks noGrp="1"/>
          </p:cNvSpPr>
          <p:nvPr>
            <p:ph type="subTitle" idx="4294967295"/>
          </p:nvPr>
        </p:nvSpPr>
        <p:spPr>
          <a:xfrm>
            <a:off x="1512570" y="4282016"/>
            <a:ext cx="7058660" cy="1931106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Lecture 1</a:t>
            </a:r>
          </a:p>
          <a:p>
            <a:pPr marL="0" indent="0" algn="ctr">
              <a:buNone/>
            </a:pPr>
            <a:endParaRPr lang="en-US" altLang="zh-CN" sz="1500" i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endParaRPr lang="en-US" altLang="zh-CN" sz="1500" i="1" dirty="0"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altLang="zh-CN" sz="1500" i="1" dirty="0">
                <a:latin typeface="Times New Roman" pitchFamily="18" charset="0"/>
                <a:cs typeface="Times New Roman" pitchFamily="18" charset="0"/>
              </a:rPr>
              <a:t>Ying </a:t>
            </a:r>
            <a:r>
              <a:rPr lang="en-US" altLang="zh-CN" sz="1500" i="1" dirty="0" err="1">
                <a:latin typeface="Times New Roman" pitchFamily="18" charset="0"/>
                <a:cs typeface="Times New Roman" pitchFamily="18" charset="0"/>
              </a:rPr>
              <a:t>Weiqin</a:t>
            </a:r>
            <a:r>
              <a:rPr lang="en-US" altLang="zh-CN" sz="1500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(</a:t>
            </a:r>
            <a:r>
              <a:rPr lang="zh-CN" altLang="en-US" sz="1500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应伟勤</a:t>
            </a:r>
            <a:r>
              <a:rPr lang="en-US" altLang="zh-CN" sz="1500" i="1" dirty="0">
                <a:latin typeface="楷体" panose="02010609060101010101" pitchFamily="49" charset="-122"/>
                <a:ea typeface="楷体" panose="02010609060101010101" pitchFamily="49" charset="-122"/>
                <a:cs typeface="Times New Roman" pitchFamily="18" charset="0"/>
              </a:rPr>
              <a:t>)</a:t>
            </a:r>
          </a:p>
          <a:p>
            <a:pPr marL="0" indent="0" algn="ctr">
              <a:buNone/>
            </a:pPr>
            <a:r>
              <a:rPr lang="en-US" altLang="zh-CN" sz="1500" i="1" dirty="0">
                <a:latin typeface="Times New Roman" pitchFamily="18" charset="0"/>
                <a:cs typeface="Times New Roman" pitchFamily="18" charset="0"/>
              </a:rPr>
              <a:t>yingweiqin@scut.edu.cn</a:t>
            </a:r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155174 - Principle of  Compiler     Lecture 1 Ying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Weiqin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8446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3060DBB-F5B7-485C-8CB6-7C3FF5214D80}" type="datetime1">
              <a:rPr lang="zh-CN" altLang="en-US" smtClean="0">
                <a:latin typeface="Times New Roman" pitchFamily="18" charset="0"/>
                <a:cs typeface="Times New Roman" pitchFamily="18" charset="0"/>
              </a:rPr>
              <a:t>2024/2/27</a:t>
            </a:fld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C08E3-C6D1-459C-8F96-1E4BEB4AD0DE}" type="slidenum">
              <a:rPr lang="zh-CN" alt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10</a:t>
            </a:fld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Times New Roman" pitchFamily="18" charset="0"/>
                <a:cs typeface="Times New Roman" pitchFamily="18" charset="0"/>
              </a:rPr>
              <a:t>And on into the present</a:t>
            </a:r>
          </a:p>
        </p:txBody>
      </p:sp>
      <p:sp>
        <p:nvSpPr>
          <p:cNvPr id="1946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Complexity increases with C++.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Then decreases with Java.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Specialized languages and scripting languages: HTML</a:t>
            </a:r>
            <a:r>
              <a:rPr lang="en-US" altLang="zh-CN">
                <a:latin typeface="Times New Roman" pitchFamily="18" charset="0"/>
                <a:cs typeface="Times New Roman" pitchFamily="18" charset="0"/>
              </a:rPr>
              <a:t>, Python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…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462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3151188" y="7003756"/>
            <a:ext cx="3702646" cy="4023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18954" indent="-31498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9929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63900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67872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71844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75815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779787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283758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155174 - Principle of  Compiler     Lecture 1</a:t>
            </a:r>
          </a:p>
          <a:p>
            <a:pPr eaLnBrk="1" hangingPunct="1"/>
            <a:r>
              <a:rPr lang="en-US" altLang="zh-CN" dirty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Ying </a:t>
            </a:r>
            <a:r>
              <a:rPr lang="en-US" altLang="zh-CN" dirty="0" err="1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Weiqin</a:t>
            </a:r>
            <a:endParaRPr lang="en-US" altLang="zh-CN" dirty="0">
              <a:solidFill>
                <a:srgbClr val="89898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5045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Outline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 Course Information</a:t>
            </a:r>
          </a:p>
          <a:p>
            <a:pPr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2 </a:t>
            </a:r>
            <a:r>
              <a:rPr lang="en-US" altLang="zh-CN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The History of Programming Languages and Compilers</a:t>
            </a:r>
          </a:p>
          <a:p>
            <a:pPr eaLnBrk="1" hangingPunct="1">
              <a:buFont typeface="Arial" pitchFamily="34" charset="0"/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3 The Structure of a Compiler</a:t>
            </a:r>
          </a:p>
          <a:p>
            <a:pPr>
              <a:buNone/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4 Language Process</a:t>
            </a:r>
          </a:p>
        </p:txBody>
      </p:sp>
      <p:sp>
        <p:nvSpPr>
          <p:cNvPr id="5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8963870-FE22-4B62-8AF0-67671D08CF0E}" type="datetime1">
              <a:rPr lang="zh-CN" altLang="en-US" smtClean="0">
                <a:latin typeface="Times New Roman" pitchFamily="18" charset="0"/>
                <a:cs typeface="Times New Roman" pitchFamily="18" charset="0"/>
              </a:rPr>
              <a:t>2024/2/27</a:t>
            </a:fld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73" name="页脚占位符 2"/>
          <p:cNvSpPr>
            <a:spLocks noGrp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614769" indent="-236450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945799" indent="-189159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324118" indent="-189159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1702437" indent="-189159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080757" indent="-18915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459076" indent="-18915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2837395" indent="-18915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215714" indent="-189159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155174 - Principle of  Compiler     Lecture 1</a:t>
            </a:r>
          </a:p>
          <a:p>
            <a:pPr eaLnBrk="1" hangingPunct="1"/>
            <a:r>
              <a:rPr lang="en-US" altLang="zh-CN" dirty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Ying </a:t>
            </a:r>
            <a:r>
              <a:rPr lang="en-US" altLang="zh-CN" dirty="0" err="1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Weiqin</a:t>
            </a:r>
            <a:endParaRPr lang="en-US" altLang="zh-CN" dirty="0">
              <a:solidFill>
                <a:srgbClr val="89898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灯片编号占位符 5"/>
          <p:cNvSpPr txBox="1">
            <a:spLocks noGrp="1"/>
          </p:cNvSpPr>
          <p:nvPr/>
        </p:nvSpPr>
        <p:spPr>
          <a:xfrm>
            <a:off x="6681895" y="6199413"/>
            <a:ext cx="1766148" cy="301989"/>
          </a:xfrm>
          <a:prstGeom prst="rect">
            <a:avLst/>
          </a:prstGeom>
          <a:noFill/>
        </p:spPr>
        <p:txBody>
          <a:bodyPr lIns="75659" tIns="37829" rIns="75659" bIns="37829" anchor="ctr"/>
          <a:lstStyle/>
          <a:p>
            <a:pPr algn="r">
              <a:defRPr/>
            </a:pPr>
            <a:fld id="{04399379-365D-4963-85F0-EA10790DF81F}" type="slidenum">
              <a:rPr lang="zh-CN" altLang="en-US" sz="976">
                <a:solidFill>
                  <a:schemeClr val="tx1">
                    <a:tint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pPr algn="r">
                <a:defRPr/>
              </a:pPr>
              <a:t>2</a:t>
            </a:fld>
            <a:endParaRPr lang="zh-CN" altLang="en-US" sz="976">
              <a:solidFill>
                <a:schemeClr val="tx1">
                  <a:tint val="75000"/>
                </a:schemeClr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5771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Short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History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Compilers and Programming Languages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3700"/>
              </a:lnSpc>
              <a:tabLst/>
            </a:pPr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First,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nothing.</a:t>
            </a:r>
          </a:p>
          <a:p>
            <a:pPr>
              <a:lnSpc>
                <a:spcPts val="4100"/>
              </a:lnSpc>
              <a:tabLst/>
            </a:pPr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Then,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was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machine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code.</a:t>
            </a:r>
          </a:p>
          <a:p>
            <a:pPr>
              <a:lnSpc>
                <a:spcPts val="4100"/>
              </a:lnSpc>
              <a:tabLst/>
            </a:pPr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Then,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there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were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assembly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languages.</a:t>
            </a:r>
          </a:p>
          <a:p>
            <a:pPr>
              <a:lnSpc>
                <a:spcPts val="4100"/>
              </a:lnSpc>
              <a:tabLst/>
            </a:pPr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Programming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expensive: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50%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of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costs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for machines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went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programming.</a:t>
            </a:r>
          </a:p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7FFA8-C29A-4E82-A321-49A5E125112A}" type="datetime1">
              <a:rPr lang="zh-CN" altLang="en-US" smtClean="0"/>
              <a:t>2024/2/27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155174 - Principle of  Compiler     Lecture 1 Ying </a:t>
            </a:r>
            <a:r>
              <a:rPr lang="en-US" dirty="0" err="1"/>
              <a:t>Weiqin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09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9F0129F-887A-438E-A65C-DAC6E06AA016}" type="datetime1">
              <a:rPr lang="zh-CN" altLang="en-US" smtClean="0">
                <a:latin typeface="Times New Roman" pitchFamily="18" charset="0"/>
                <a:cs typeface="Times New Roman" pitchFamily="18" charset="0"/>
              </a:rPr>
              <a:t>2024/2/27</a:t>
            </a:fld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978E996-EF58-45B4-BC5D-08A0FDBA29E0}" type="slidenum">
              <a:rPr lang="zh-CN" alt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4</a:t>
            </a:fld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  <a:hlinkClick r:id="rId3"/>
              </a:rPr>
              <a:t>History of High-Level Languages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317" name="Rectangle 3"/>
          <p:cNvSpPr>
            <a:spLocks noGrp="1"/>
          </p:cNvSpPr>
          <p:nvPr>
            <p:ph type="body" idx="1"/>
          </p:nvPr>
        </p:nvSpPr>
        <p:spPr>
          <a:xfrm>
            <a:off x="504190" y="1763183"/>
            <a:ext cx="9159452" cy="5121628"/>
          </a:xfrm>
        </p:spPr>
        <p:txBody>
          <a:bodyPr>
            <a:normAutofit/>
          </a:bodyPr>
          <a:lstStyle/>
          <a:p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Initially, programs “hard-wired” or entered electro-mechanically: Analytical Engine,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  <a:hlinkClick r:id="rId4"/>
              </a:rPr>
              <a:t>ENIAC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, punched-card-handling machines</a:t>
            </a:r>
          </a:p>
          <a:p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Programs encoded as numbers (machine language) stored as data: 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  <a:hlinkClick r:id="rId5"/>
              </a:rPr>
              <a:t>Manchester Mark I</a:t>
            </a:r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, EDSAC.</a:t>
            </a:r>
          </a:p>
          <a:p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In 1952 Grace Hopper had an operational compiler. "Nobody believed that," she said. "I had a running compiler and nobody would touch it. They told me computers could only do arithmetic."</a:t>
            </a:r>
          </a:p>
          <a:p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All programming done in assembly</a:t>
            </a:r>
          </a:p>
          <a:p>
            <a:r>
              <a:rPr lang="en-US" altLang="zh-CN" sz="2600" dirty="0">
                <a:latin typeface="Times New Roman" pitchFamily="18" charset="0"/>
                <a:cs typeface="Times New Roman" pitchFamily="18" charset="0"/>
              </a:rPr>
              <a:t>Problem: Software costs exceeded hardware costs!</a:t>
            </a:r>
          </a:p>
        </p:txBody>
      </p:sp>
      <p:sp>
        <p:nvSpPr>
          <p:cNvPr id="13318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3151188" y="7003756"/>
            <a:ext cx="3702646" cy="4023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18954" indent="-31498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9929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63900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67872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71844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75815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779787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283758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155174 - Principle of  Compiler     Lecture 1</a:t>
            </a:r>
          </a:p>
          <a:p>
            <a:pPr eaLnBrk="1" hangingPunct="1"/>
            <a:r>
              <a:rPr lang="en-US" altLang="zh-CN" dirty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Ying </a:t>
            </a:r>
            <a:r>
              <a:rPr lang="en-US" altLang="zh-CN" dirty="0" err="1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Weiqin</a:t>
            </a:r>
            <a:endParaRPr lang="en-US" altLang="zh-CN" dirty="0">
              <a:solidFill>
                <a:srgbClr val="89898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90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High-Level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Languages</a:t>
            </a:r>
            <a:endParaRPr lang="zh-CN" altLang="en-US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12900"/>
            <a:ext cx="4508500" cy="5283200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5803900" y="2254250"/>
            <a:ext cx="3352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Rear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Admiral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Grace Hopper</a:t>
            </a:r>
            <a:r>
              <a:rPr lang="en-US" altLang="zh-CN" sz="28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inventor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of A-0,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COBOL,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the term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“compiler.”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508000" y="7124700"/>
            <a:ext cx="9461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Image: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http://upload.wikimedia.org/wikipedia/commons/thumb/5/55/Grace_Hopper.jpg/300px-Grace_Hopper.jpg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F5191-D1B4-41A8-8477-7CA75EBD7981}" type="datetime1">
              <a:rPr lang="zh-CN" altLang="en-US" smtClean="0"/>
              <a:t>2024/2/27</a:t>
            </a:fld>
            <a:endParaRPr 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155174 - Principle of  Compiler     Lecture 1 Ying </a:t>
            </a:r>
            <a:r>
              <a:rPr lang="en-US" dirty="0" err="1"/>
              <a:t>Weiqin</a:t>
            </a:r>
            <a:endParaRPr 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558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/>
          <p:cNvSpPr/>
          <p:nvPr/>
        </p:nvSpPr>
        <p:spPr>
          <a:xfrm>
            <a:off x="0" y="0"/>
            <a:ext cx="10079990" cy="7559040"/>
          </a:xfrm>
          <a:custGeom>
            <a:avLst/>
            <a:gdLst>
              <a:gd name="connsiteX0" fmla="*/ 0 w 10079990"/>
              <a:gd name="connsiteY0" fmla="*/ 0 h 7559040"/>
              <a:gd name="connsiteX1" fmla="*/ 10079990 w 10079990"/>
              <a:gd name="connsiteY1" fmla="*/ 0 h 7559040"/>
              <a:gd name="connsiteX2" fmla="*/ 10079990 w 10079990"/>
              <a:gd name="connsiteY2" fmla="*/ 7559040 h 7559040"/>
              <a:gd name="connsiteX3" fmla="*/ 0 w 10079990"/>
              <a:gd name="connsiteY3" fmla="*/ 7559040 h 7559040"/>
              <a:gd name="connsiteX4" fmla="*/ 0 w 10079990"/>
              <a:gd name="connsiteY4" fmla="*/ 0 h 755904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10079990" h="7559040">
                <a:moveTo>
                  <a:pt x="0" y="0"/>
                </a:moveTo>
                <a:lnTo>
                  <a:pt x="10079990" y="0"/>
                </a:lnTo>
                <a:lnTo>
                  <a:pt x="10079990" y="7559040"/>
                </a:lnTo>
                <a:lnTo>
                  <a:pt x="0" y="7559040"/>
                </a:lnTo>
                <a:lnTo>
                  <a:pt x="0" y="0"/>
                </a:lnTo>
              </a:path>
            </a:pathLst>
          </a:custGeom>
          <a:solidFill>
            <a:srgbClr val="FFFFFF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02300" y="1574800"/>
            <a:ext cx="3492500" cy="5295900"/>
          </a:xfrm>
          <a:prstGeom prst="rect">
            <a:avLst/>
          </a:prstGeom>
          <a:noFill/>
        </p:spPr>
      </p:pic>
      <p:sp>
        <p:nvSpPr>
          <p:cNvPr id="2" name="TextBox 1"/>
          <p:cNvSpPr txBox="1"/>
          <p:nvPr/>
        </p:nvSpPr>
        <p:spPr>
          <a:xfrm>
            <a:off x="508000" y="7124700"/>
            <a:ext cx="94615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Image:</a:t>
            </a:r>
            <a:r>
              <a:rPr lang="en-US" altLang="zh-CN" sz="15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500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http://upload.wikimedia.org/wikipedia/commons/thumb/5/55/Grace_Hopper.jpg/300px-Grace_Hopper.jpg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4851400" y="7340600"/>
            <a:ext cx="5118100" cy="203200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00"/>
              </a:lnSpc>
              <a:tabLst/>
            </a:pPr>
            <a:r>
              <a:rPr lang="en-US" altLang="zh-CN" sz="1500" dirty="0">
                <a:solidFill>
                  <a:srgbClr val="C0C0C0"/>
                </a:solidFill>
                <a:latin typeface="Times New Roman" pitchFamily="18" charset="0"/>
                <a:cs typeface="Times New Roman" pitchFamily="18" charset="0"/>
              </a:rPr>
              <a:t>http://www.nytimes.com/2007/03/20/business/20backus.html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High-Level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Languages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55700" y="3092450"/>
            <a:ext cx="2438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John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Backus</a:t>
            </a:r>
            <a:r>
              <a:rPr lang="en-US" altLang="zh-CN" sz="28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dirty="0">
                <a:solidFill>
                  <a:srgbClr val="80808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team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lead</a:t>
            </a:r>
            <a:r>
              <a:rPr lang="en-US" altLang="zh-CN" sz="28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dirty="0">
                <a:solidFill>
                  <a:srgbClr val="3C3C3C"/>
                </a:solidFill>
                <a:latin typeface="Times New Roman" pitchFamily="18" charset="0"/>
                <a:cs typeface="Times New Roman" pitchFamily="18" charset="0"/>
              </a:rPr>
              <a:t>on FORTRAN.</a:t>
            </a:r>
            <a:endParaRPr lang="zh-CN" altLang="en-US" sz="2800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6FC31-53BB-4A63-998B-983546238A9D}" type="datetime1">
              <a:rPr lang="zh-CN" altLang="en-US" smtClean="0"/>
              <a:t>2024/2/27</a:t>
            </a:fld>
            <a:endParaRPr lang="en-US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155174 - Principle of  Compiler     Lecture 1 Ying </a:t>
            </a:r>
            <a:r>
              <a:rPr lang="en-US" dirty="0" err="1"/>
              <a:t>Weiqin</a:t>
            </a:r>
            <a:endParaRPr lang="en-US" dirty="0"/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90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EB5CAC1-D156-4D96-833B-FF8E89027E4B}" type="datetime1">
              <a:rPr lang="zh-CN" altLang="en-US" smtClean="0">
                <a:latin typeface="Times New Roman" pitchFamily="18" charset="0"/>
                <a:cs typeface="Times New Roman" pitchFamily="18" charset="0"/>
              </a:rPr>
              <a:t>2024/2/27</a:t>
            </a:fld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CB3BE7-B804-43D0-AC3C-A0D751A35A51}" type="slidenum">
              <a:rPr lang="zh-CN" alt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7</a:t>
            </a:fld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34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FORTRAN I</a:t>
            </a:r>
          </a:p>
        </p:txBody>
      </p:sp>
      <p:sp>
        <p:nvSpPr>
          <p:cNvPr id="1434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6995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  <a:hlinkClick r:id="rId3"/>
              </a:rPr>
              <a:t>John Backus</a:t>
            </a:r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Idea: translate high-level code to assembly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Many thought this impossible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1954-7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hlinkClick r:id="rId4"/>
              </a:rPr>
              <a:t>FORTRAN I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project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By 1958, &gt;50% of all software is in FORTRAN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Cut development time dramatically (2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wks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to 2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hrs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first compiler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Produced code almost as good as hand-written</a:t>
            </a:r>
          </a:p>
          <a:p>
            <a:pPr lvl="1"/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Huge impact on computer science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Led to an enormous body of theoretical work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Modern compilers preserve the outlines of FORTRAN I</a:t>
            </a:r>
          </a:p>
        </p:txBody>
      </p:sp>
      <p:sp>
        <p:nvSpPr>
          <p:cNvPr id="14342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3151188" y="7003756"/>
            <a:ext cx="3702646" cy="4023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18954" indent="-31498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9929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63900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67872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71844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75815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779787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283758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155174 - Principle of  Compiler     Lecture 1</a:t>
            </a:r>
          </a:p>
          <a:p>
            <a:pPr eaLnBrk="1" hangingPunct="1"/>
            <a:r>
              <a:rPr lang="en-US" altLang="zh-CN" dirty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Ying </a:t>
            </a:r>
            <a:r>
              <a:rPr lang="en-US" altLang="zh-CN" dirty="0" err="1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Weiqin</a:t>
            </a:r>
            <a:endParaRPr lang="en-US" altLang="zh-CN" dirty="0">
              <a:solidFill>
                <a:srgbClr val="89898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00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A0F7BAD-9F8F-4CB1-A026-CBC180AD2C49}" type="datetime1">
              <a:rPr lang="zh-CN" altLang="en-US" smtClean="0">
                <a:latin typeface="Times New Roman" pitchFamily="18" charset="0"/>
                <a:cs typeface="Times New Roman" pitchFamily="18" charset="0"/>
              </a:rPr>
              <a:t>2024/2/27</a:t>
            </a:fld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CD5C7C6-E7A7-48F0-B7EF-941867DCB9D9}" type="slidenum">
              <a:rPr lang="zh-CN" alt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8</a:t>
            </a:fld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60s Language Explosion</a:t>
            </a:r>
          </a:p>
        </p:txBody>
      </p:sp>
      <p:sp>
        <p:nvSpPr>
          <p:cNvPr id="17413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APL (arrays), SNOBOL (strings), and many more.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1967-68: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hlinkClick r:id="rId3"/>
              </a:rPr>
              <a:t>Simula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hlinkClick r:id="rId3"/>
              </a:rPr>
              <a:t> 67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, first “object-oriented” language.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Algol 68: Combines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FORTRANish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numerical constructs,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COBOLish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records, pointers, all described in rigorous formalism.  Remnants remain in C, but 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Algol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 68 deemed too complex.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1968: “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hlinkClick r:id="rId4"/>
              </a:rPr>
              <a:t>Software Crisis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” announced.  Trend towards simpler languages: Pascal, C</a:t>
            </a:r>
          </a:p>
        </p:txBody>
      </p:sp>
      <p:sp>
        <p:nvSpPr>
          <p:cNvPr id="17414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3151188" y="7003756"/>
            <a:ext cx="3702646" cy="4023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18954" indent="-31498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9929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63900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67872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71844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75815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779787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283758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155174 - Principle of  Compiler     Lecture 1</a:t>
            </a:r>
          </a:p>
          <a:p>
            <a:pPr eaLnBrk="1" hangingPunct="1"/>
            <a:r>
              <a:rPr lang="en-US" altLang="zh-CN" dirty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Ying </a:t>
            </a:r>
            <a:r>
              <a:rPr lang="en-US" altLang="zh-CN" dirty="0" err="1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Weiqin</a:t>
            </a:r>
            <a:endParaRPr lang="en-US" altLang="zh-CN" dirty="0">
              <a:solidFill>
                <a:srgbClr val="89898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266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A2AB3D6-CEEB-442C-93EB-E0967F65C5EC}" type="datetime1">
              <a:rPr lang="zh-CN" altLang="en-US" smtClean="0">
                <a:latin typeface="Times New Roman" pitchFamily="18" charset="0"/>
                <a:cs typeface="Times New Roman" pitchFamily="18" charset="0"/>
              </a:rPr>
              <a:t>2024/2/27</a:t>
            </a:fld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C3AFDA-7C80-48BE-8AA3-2850E60B0F30}" type="slidenum">
              <a:rPr lang="zh-CN" altLang="en-US">
                <a:latin typeface="Times New Roman" pitchFamily="18" charset="0"/>
                <a:cs typeface="Times New Roman" pitchFamily="18" charset="0"/>
              </a:rPr>
              <a:pPr>
                <a:defRPr/>
              </a:pPr>
              <a:t>9</a:t>
            </a:fld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The 1970s</a:t>
            </a:r>
          </a:p>
        </p:txBody>
      </p:sp>
      <p:sp>
        <p:nvSpPr>
          <p:cNvPr id="1843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Emphasis on “methodology”: modular programming.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Mid 1970’s: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hlinkClick r:id="rId3"/>
              </a:rPr>
              <a:t>Prolog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. Declarative logic programming.</a:t>
            </a:r>
          </a:p>
          <a:p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Late 1970’s: Department of Defense (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</a:rPr>
              <a:t>DoD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) starts to develop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hlinkClick r:id="rId4"/>
              </a:rPr>
              <a:t>Ada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</a:rPr>
              <a:t>to consolidate &gt;500 languages.</a:t>
            </a:r>
          </a:p>
          <a:p>
            <a:endParaRPr lang="en-US" altLang="zh-CN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438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3151188" y="7003756"/>
            <a:ext cx="3702646" cy="40231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818954" indent="-314982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259929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763900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267872" indent="-251986" eaLnBrk="0" hangingPunct="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771844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3275815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779787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4283758" indent="-251986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155174 - Principle of  Compiler     Lecture 1</a:t>
            </a:r>
          </a:p>
          <a:p>
            <a:pPr eaLnBrk="1" hangingPunct="1"/>
            <a:r>
              <a:rPr lang="en-US" altLang="zh-CN" dirty="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Ying </a:t>
            </a:r>
            <a:r>
              <a:rPr lang="en-US" altLang="zh-CN" dirty="0" err="1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rPr>
              <a:t>Weiqin</a:t>
            </a:r>
            <a:endParaRPr lang="en-US" altLang="zh-CN" dirty="0">
              <a:solidFill>
                <a:srgbClr val="898989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67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3603</TotalTime>
  <Words>599</Words>
  <Application>Microsoft Office PowerPoint</Application>
  <PresentationFormat>自定义</PresentationFormat>
  <Paragraphs>97</Paragraphs>
  <Slides>10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5" baseType="lpstr">
      <vt:lpstr>楷体</vt:lpstr>
      <vt:lpstr>Arial</vt:lpstr>
      <vt:lpstr>Calibri</vt:lpstr>
      <vt:lpstr>Times New Roman</vt:lpstr>
      <vt:lpstr>Office Theme</vt:lpstr>
      <vt:lpstr>Introduction to Compilers</vt:lpstr>
      <vt:lpstr>Outline</vt:lpstr>
      <vt:lpstr>A Short History of Compilers and Programming Languages</vt:lpstr>
      <vt:lpstr>History of High-Level Languages</vt:lpstr>
      <vt:lpstr>High-Level Languages</vt:lpstr>
      <vt:lpstr>High-Level Languages</vt:lpstr>
      <vt:lpstr>FORTRAN I</vt:lpstr>
      <vt:lpstr>The 60s Language Explosion</vt:lpstr>
      <vt:lpstr>The 1970s</vt:lpstr>
      <vt:lpstr>And on into the present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WYing</cp:lastModifiedBy>
  <cp:revision>101</cp:revision>
  <cp:lastPrinted>2017-09-12T01:45:52Z</cp:lastPrinted>
  <dcterms:created xsi:type="dcterms:W3CDTF">2006-08-16T00:00:00Z</dcterms:created>
  <dcterms:modified xsi:type="dcterms:W3CDTF">2024-02-27T05:23:58Z</dcterms:modified>
</cp:coreProperties>
</file>