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66" r:id="rId2"/>
    <p:sldId id="256" r:id="rId3"/>
    <p:sldId id="370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371" r:id="rId23"/>
    <p:sldId id="368" r:id="rId24"/>
    <p:sldId id="294" r:id="rId25"/>
    <p:sldId id="369" r:id="rId26"/>
    <p:sldId id="372" r:id="rId27"/>
    <p:sldId id="297" r:id="rId28"/>
    <p:sldId id="299" r:id="rId29"/>
    <p:sldId id="301" r:id="rId30"/>
    <p:sldId id="303" r:id="rId31"/>
    <p:sldId id="305" r:id="rId32"/>
    <p:sldId id="307" r:id="rId33"/>
    <p:sldId id="309" r:id="rId34"/>
    <p:sldId id="311" r:id="rId35"/>
    <p:sldId id="373" r:id="rId36"/>
    <p:sldId id="34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7" d="100"/>
          <a:sy n="127" d="100"/>
        </p:scale>
        <p:origin x="4050" y="1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61A0218-F267-490A-9CAA-EEF6E551D2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7BAE31-C2DB-4886-B0C5-771E054FCF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C56B5-411A-4BDF-AE42-43424C950FDD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CF298F-A52F-46D2-B293-3988CB4D9C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F57B03-2503-43A4-ACD6-79D3A158FA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1E9FE-18C8-4A87-B1D7-8C7D98F688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326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4CD53-D6D4-4757-8A00-0A7DDD32DAEC}" type="datetimeFigureOut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FFC7F-2476-44B7-8651-F21526B2E6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242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3A5904-2FD5-4FD6-9E91-C73C1599825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90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6499" name="Rectangle 7"/>
          <p:cNvSpPr txBox="1">
            <a:spLocks noGrp="1" noChangeArrowheads="1"/>
          </p:cNvSpPr>
          <p:nvPr/>
        </p:nvSpPr>
        <p:spPr bwMode="auto">
          <a:xfrm>
            <a:off x="5623994" y="6455664"/>
            <a:ext cx="4302692" cy="34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r" defTabSz="990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F75694-F83D-4A5C-B896-76472A2A932C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rPr>
              <a:pPr marL="0" marR="0" lvl="0" indent="0" algn="r" defTabSz="990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827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5CC43F5A-54A7-4CFE-92C2-4AC113CE5D78}" type="slidenum">
              <a:rPr lang="en-US" altLang="zh-CN" smtClean="0"/>
              <a:pPr eaLnBrk="1" hangingPunct="1"/>
              <a:t>36</a:t>
            </a:fld>
            <a:endParaRPr lang="en-US" altLang="zh-CN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536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F47FEC7-9A3D-49CC-9E65-1026F10837D5}"/>
              </a:ext>
            </a:extLst>
          </p:cNvPr>
          <p:cNvSpPr/>
          <p:nvPr userDrawn="1"/>
        </p:nvSpPr>
        <p:spPr>
          <a:xfrm>
            <a:off x="3867573" y="860213"/>
            <a:ext cx="4644000" cy="4644000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96DDE6-831A-47E8-9590-3CD0B325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A956A9-4DD2-454E-9B48-B80F47BD4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9D863-709A-46B5-B0E6-B232D80D7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3B2C3-F637-4BE8-AC54-E72F7CD89ACB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3203CE-E34C-4EF6-86B9-F8353703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49A7D-4429-437D-90BF-ED519D5A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4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5A9A3-7996-46FC-9156-DD0E03775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23210-22F8-4823-ABC5-DE714EF60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91860-F3EA-471E-BBC0-B86D228B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4880-FC98-42A9-A1FE-A6B1ABFFAFA0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5CB182-3441-4CE9-84BE-EB8A677F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04B3C-4ABE-4BCF-AC2A-914C56F6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0AD420-D6A4-4606-833C-194567E5EA2D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5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B93DAE-6358-4D23-B101-1883F5BBC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6673A-B346-4F1D-919D-520A4869B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3A826-45A2-46C5-B9CB-90A6241B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6A0B-D80E-43CA-A6E1-979300081501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46E0C-7B90-4EFA-87C0-1694943C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0DD3E-A296-4FBF-96BC-1F6062E4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A0B8C0-66C5-453E-83F9-CD197FBB821D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0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BD5DB-350C-48D9-956B-45041687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248EF-4380-42ED-AF05-4104FF541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E42F9-A107-4730-B4DF-0C36D6A6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C84A-A428-47E9-B47A-A466226D5BE7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E5CE2-64CA-48C7-80D0-303D6280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84353A-0FC2-416C-9D43-7D84FE5CB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32D44C-B899-4DBD-9F7D-EBD2691E1356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48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309F82-B88E-4A78-A8E8-3E7185D37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DBC32-A930-44DD-8870-A57F8B6A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844E7-7E90-4DEA-A0BB-B55473D4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1317-1DFB-4AC7-B774-AEA627FAD5F5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C3E97-55F6-4ABA-A204-AFE27D25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3EDB5C-1DCB-485D-89BF-69516C6B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95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4270837-DCDF-44C4-95F1-C12CBA4576A6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8156E16-005A-4F23-BFF0-31B9BCA6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87294-E300-4E18-9A6E-63EEDEA70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07D62D-86E1-42C1-BD18-28B1A8230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2A363-368F-4864-B20F-5B3BBAF4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C0511-6EBA-44EB-8CEB-9413A804639F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40BF09-5999-4C8C-9760-6BC1ED01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06649-C4E7-42D2-B3A7-8E5DAA6D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0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1F04A-716C-4CD1-92DD-8BE91409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0A8578-D455-46CF-BF58-E1CAF921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F49274-EE43-486F-8D7F-0C8920E3A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97562B-DD66-4FEA-A3E0-29BCB3570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E6FCC1-72B7-4700-BB5C-74BACC012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2C7BA2-8832-4373-8227-3AF99D28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06F8D-ADDD-47A1-B659-90BFE4F593B9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4F8D7A-F012-417D-B8D2-E5EE63E9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382C06-1920-4C03-A40C-45DF783E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5A19CB1-22EA-4B18-AABC-63EA63A3724E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3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C6569-2017-4CC1-820B-BE9C5E71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8BA6A0-F2E6-4F29-95A4-F506E284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6CE9-F065-41DC-9914-01BD1B39C7A8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8EAE75-09DD-43B9-BCE2-BE818156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9CA611-B87D-4B60-A8A2-C7D94E54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23A9BD-F18E-4C66-901A-361BB0B9CE89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722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9D8ADA-2B59-4DBF-90A6-CBDCFC5B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9400-52A5-46E1-BC76-2F95CDBECDDE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50CD97-C61A-432C-80E7-26833607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FC3D16-50E3-4CC6-B7F9-7D3930C0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21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3FCFA-5450-4F75-BA0F-5E728154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4A5FAB-D111-49A2-91B1-6D7AB1B4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E504DA-EFDF-475E-8248-8A05825DC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E14464-DEB6-42D6-96DD-8CAB2E3C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CB1CC-BDED-406F-840E-F5456BF0003B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612BC-A50E-4714-8989-0B9A46A0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FE6FF1-B4E1-4D2F-B3E1-08B17746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1660BF-A92C-457C-B14D-6B4144E95371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F6512-7E9F-4C2F-BF8C-EBC508E4B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E79E7F-843E-44CA-9FC5-F2690D595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FD414A-D9CE-4802-98A2-D0B80905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4775E0-F1E0-4D09-A203-68F57A25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B9D9-7BDE-421C-8DF2-868C2F0ED1C0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F961A0-C036-47B0-B67C-E4AF9DD5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4DC081-233E-4806-8856-899AC95A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8EE085-D349-4892-9773-E01FCC2072F9}"/>
              </a:ext>
            </a:extLst>
          </p:cNvPr>
          <p:cNvSpPr>
            <a:spLocks noChangeAspect="1"/>
          </p:cNvSpPr>
          <p:nvPr userDrawn="1"/>
        </p:nvSpPr>
        <p:spPr>
          <a:xfrm>
            <a:off x="7565813" y="-3070"/>
            <a:ext cx="4626187" cy="1324193"/>
          </a:xfrm>
          <a:prstGeom prst="rect">
            <a:avLst/>
          </a:prstGeom>
          <a:blipFill dpi="0" rotWithShape="1">
            <a:blip r:embed="rId2">
              <a:alphaModFix amt="3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5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8F23F58-67C4-46CE-AC56-932C3B4C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51FFE-69B3-4C82-B617-EE77B5D45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45CC1-72CD-4322-9B0A-BE6C358F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81221-4228-4F32-AF21-C8355F198760}" type="datetime1">
              <a:rPr lang="zh-CN" altLang="en-US" smtClean="0"/>
              <a:t>2021/8/30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10E8B6-38E9-4962-A7E7-99594F606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21B74-0D43-413F-94E4-50CB1A742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F754A-3DAC-4670-A60E-EEAE289F86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98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28.xml"/><Relationship Id="rId7" Type="http://schemas.openxmlformats.org/officeDocument/2006/relationships/slide" Target="slide1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 Course Information</a:t>
            </a: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 The History of Programming Languages and Compilers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 The Structure of a Compiler</a:t>
            </a: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4 Language Process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963870-FE22-4B62-8AF0-67671D08CF0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2021/8/30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等线" panose="02010600030101010101" pitchFamily="2" charset="-122"/>
              <a:cs typeface="Times New Roman" pitchFamily="18" charset="0"/>
            </a:endParaRPr>
          </a:p>
        </p:txBody>
      </p:sp>
      <p:sp>
        <p:nvSpPr>
          <p:cNvPr id="7173" name="页脚占位符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3283" indent="-28587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512" indent="-22870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916" indent="-22870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8321" indent="-22870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5726" indent="-228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3130" indent="-228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30535" indent="-228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7939" indent="-228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155174 - Principle of  Compiler     Lecture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Ying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Weiqin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>
          <a:xfrm>
            <a:off x="8078865" y="6356350"/>
            <a:ext cx="2135393" cy="365125"/>
          </a:xfrm>
          <a:prstGeom prst="rect">
            <a:avLst/>
          </a:prstGeom>
          <a:noFill/>
        </p:spPr>
        <p:txBody>
          <a:bodyPr lIns="91477" tIns="45738" rIns="91477" bIns="45738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399379-365D-4963-85F0-EA10790DF81F}" type="slidenum">
              <a:rPr kumimoji="0" lang="zh-CN" altLang="en-US" sz="118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Times New Roman" pitchFamily="18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18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itchFamily="18" charset="0"/>
              <a:ea typeface="等线" panose="02010600030101010101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10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7536756" y="4771785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5" name="Freeform 3"/>
          <p:cNvSpPr/>
          <p:nvPr/>
        </p:nvSpPr>
        <p:spPr>
          <a:xfrm>
            <a:off x="7520121" y="4755150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6" name="Freeform 3"/>
          <p:cNvSpPr/>
          <p:nvPr/>
        </p:nvSpPr>
        <p:spPr>
          <a:xfrm>
            <a:off x="7536756" y="1867220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7520121" y="1850585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2449157" y="1311664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2432523" y="1295029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8159163" y="2697096"/>
            <a:ext cx="1659751" cy="1659751"/>
          </a:xfrm>
          <a:custGeom>
            <a:avLst/>
            <a:gdLst>
              <a:gd name="connsiteX0" fmla="*/ 914400 w 1828800"/>
              <a:gd name="connsiteY0" fmla="*/ 1828800 h 1828800"/>
              <a:gd name="connsiteX1" fmla="*/ 0 w 1828800"/>
              <a:gd name="connsiteY1" fmla="*/ 1828800 h 1828800"/>
              <a:gd name="connsiteX2" fmla="*/ 0 w 1828800"/>
              <a:gd name="connsiteY2" fmla="*/ 0 h 1828800"/>
              <a:gd name="connsiteX3" fmla="*/ 1828800 w 1828800"/>
              <a:gd name="connsiteY3" fmla="*/ 0 h 1828800"/>
              <a:gd name="connsiteX4" fmla="*/ 1828800 w 1828800"/>
              <a:gd name="connsiteY4" fmla="*/ 1828800 h 1828800"/>
              <a:gd name="connsiteX5" fmla="*/ 91440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828800"/>
                </a:lnTo>
                <a:lnTo>
                  <a:pt x="914400" y="1828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8142528" y="2680460"/>
            <a:ext cx="1693022" cy="1693022"/>
          </a:xfrm>
          <a:custGeom>
            <a:avLst/>
            <a:gdLst>
              <a:gd name="connsiteX0" fmla="*/ 932729 w 1865459"/>
              <a:gd name="connsiteY0" fmla="*/ 1847129 h 1865459"/>
              <a:gd name="connsiteX1" fmla="*/ 18329 w 1865459"/>
              <a:gd name="connsiteY1" fmla="*/ 1847129 h 1865459"/>
              <a:gd name="connsiteX2" fmla="*/ 18329 w 1865459"/>
              <a:gd name="connsiteY2" fmla="*/ 18329 h 1865459"/>
              <a:gd name="connsiteX3" fmla="*/ 1847129 w 1865459"/>
              <a:gd name="connsiteY3" fmla="*/ 18329 h 1865459"/>
              <a:gd name="connsiteX4" fmla="*/ 1847129 w 1865459"/>
              <a:gd name="connsiteY4" fmla="*/ 1847129 h 1865459"/>
              <a:gd name="connsiteX5" fmla="*/ 932729 w 1865459"/>
              <a:gd name="connsiteY5" fmla="*/ 1847129 h 1865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865459">
                <a:moveTo>
                  <a:pt x="932729" y="1847129"/>
                </a:moveTo>
                <a:lnTo>
                  <a:pt x="18329" y="18471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847129"/>
                </a:lnTo>
                <a:lnTo>
                  <a:pt x="932729" y="1847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69536" y="2697096"/>
            <a:ext cx="1659751" cy="1659751"/>
          </a:xfrm>
          <a:custGeom>
            <a:avLst/>
            <a:gdLst>
              <a:gd name="connsiteX0" fmla="*/ 914400 w 1828800"/>
              <a:gd name="connsiteY0" fmla="*/ 1828800 h 1828800"/>
              <a:gd name="connsiteX1" fmla="*/ 0 w 1828800"/>
              <a:gd name="connsiteY1" fmla="*/ 1828800 h 1828800"/>
              <a:gd name="connsiteX2" fmla="*/ 0 w 1828800"/>
              <a:gd name="connsiteY2" fmla="*/ 0 h 1828800"/>
              <a:gd name="connsiteX3" fmla="*/ 1828800 w 1828800"/>
              <a:gd name="connsiteY3" fmla="*/ 0 h 1828800"/>
              <a:gd name="connsiteX4" fmla="*/ 1828800 w 1828800"/>
              <a:gd name="connsiteY4" fmla="*/ 1828800 h 1828800"/>
              <a:gd name="connsiteX5" fmla="*/ 91440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828800"/>
                </a:lnTo>
                <a:lnTo>
                  <a:pt x="914400" y="1828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5652901" y="2680460"/>
            <a:ext cx="1693022" cy="1693022"/>
          </a:xfrm>
          <a:custGeom>
            <a:avLst/>
            <a:gdLst>
              <a:gd name="connsiteX0" fmla="*/ 932729 w 1865459"/>
              <a:gd name="connsiteY0" fmla="*/ 1847129 h 1865459"/>
              <a:gd name="connsiteX1" fmla="*/ 18329 w 1865459"/>
              <a:gd name="connsiteY1" fmla="*/ 1847129 h 1865459"/>
              <a:gd name="connsiteX2" fmla="*/ 18329 w 1865459"/>
              <a:gd name="connsiteY2" fmla="*/ 18329 h 1865459"/>
              <a:gd name="connsiteX3" fmla="*/ 1847129 w 1865459"/>
              <a:gd name="connsiteY3" fmla="*/ 18329 h 1865459"/>
              <a:gd name="connsiteX4" fmla="*/ 1847129 w 1865459"/>
              <a:gd name="connsiteY4" fmla="*/ 1847129 h 1865459"/>
              <a:gd name="connsiteX5" fmla="*/ 932729 w 1865459"/>
              <a:gd name="connsiteY5" fmla="*/ 1847129 h 1865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865459">
                <a:moveTo>
                  <a:pt x="932729" y="1847129"/>
                </a:moveTo>
                <a:lnTo>
                  <a:pt x="18329" y="18471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847129"/>
                </a:lnTo>
                <a:lnTo>
                  <a:pt x="932729" y="1847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2142565" y="3319502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2125930" y="3302867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424723" y="1037345"/>
            <a:ext cx="1659751" cy="1452282"/>
          </a:xfrm>
          <a:custGeom>
            <a:avLst/>
            <a:gdLst>
              <a:gd name="connsiteX0" fmla="*/ 914400 w 1828800"/>
              <a:gd name="connsiteY0" fmla="*/ 1600200 h 1600200"/>
              <a:gd name="connsiteX1" fmla="*/ 0 w 1828800"/>
              <a:gd name="connsiteY1" fmla="*/ 1600200 h 1600200"/>
              <a:gd name="connsiteX2" fmla="*/ 0 w 1828800"/>
              <a:gd name="connsiteY2" fmla="*/ 0 h 1600200"/>
              <a:gd name="connsiteX3" fmla="*/ 1828800 w 1828800"/>
              <a:gd name="connsiteY3" fmla="*/ 0 h 1600200"/>
              <a:gd name="connsiteX4" fmla="*/ 1828800 w 1828800"/>
              <a:gd name="connsiteY4" fmla="*/ 1600200 h 1600200"/>
              <a:gd name="connsiteX5" fmla="*/ 914400 w 1828800"/>
              <a:gd name="connsiteY5" fmla="*/ 160020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600200">
                <a:moveTo>
                  <a:pt x="91440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600200"/>
                </a:lnTo>
                <a:lnTo>
                  <a:pt x="914400" y="1600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4408087" y="1020709"/>
            <a:ext cx="1693022" cy="1485553"/>
          </a:xfrm>
          <a:custGeom>
            <a:avLst/>
            <a:gdLst>
              <a:gd name="connsiteX0" fmla="*/ 932729 w 1865459"/>
              <a:gd name="connsiteY0" fmla="*/ 1618529 h 1636859"/>
              <a:gd name="connsiteX1" fmla="*/ 18329 w 1865459"/>
              <a:gd name="connsiteY1" fmla="*/ 1618529 h 1636859"/>
              <a:gd name="connsiteX2" fmla="*/ 18329 w 1865459"/>
              <a:gd name="connsiteY2" fmla="*/ 18329 h 1636859"/>
              <a:gd name="connsiteX3" fmla="*/ 1847129 w 1865459"/>
              <a:gd name="connsiteY3" fmla="*/ 18329 h 1636859"/>
              <a:gd name="connsiteX4" fmla="*/ 1847129 w 1865459"/>
              <a:gd name="connsiteY4" fmla="*/ 1618529 h 1636859"/>
              <a:gd name="connsiteX5" fmla="*/ 932729 w 1865459"/>
              <a:gd name="connsiteY5" fmla="*/ 1618529 h 1636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636859">
                <a:moveTo>
                  <a:pt x="932729" y="1618529"/>
                </a:moveTo>
                <a:lnTo>
                  <a:pt x="18329" y="16185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618529"/>
                </a:lnTo>
                <a:lnTo>
                  <a:pt x="932729" y="1618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4626429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9" name="Freeform 3"/>
          <p:cNvSpPr/>
          <p:nvPr/>
        </p:nvSpPr>
        <p:spPr>
          <a:xfrm>
            <a:off x="4833897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0" name="Freeform 3"/>
          <p:cNvSpPr/>
          <p:nvPr/>
        </p:nvSpPr>
        <p:spPr>
          <a:xfrm>
            <a:off x="5041366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1" name="Freeform 3"/>
          <p:cNvSpPr/>
          <p:nvPr/>
        </p:nvSpPr>
        <p:spPr>
          <a:xfrm>
            <a:off x="5248835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2" name="Freeform 3"/>
          <p:cNvSpPr/>
          <p:nvPr/>
        </p:nvSpPr>
        <p:spPr>
          <a:xfrm>
            <a:off x="5456304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3" name="Freeform 3"/>
          <p:cNvSpPr/>
          <p:nvPr/>
        </p:nvSpPr>
        <p:spPr>
          <a:xfrm>
            <a:off x="5663773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4" name="Freeform 3"/>
          <p:cNvSpPr/>
          <p:nvPr/>
        </p:nvSpPr>
        <p:spPr>
          <a:xfrm>
            <a:off x="6701118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5" name="Freeform 3"/>
          <p:cNvSpPr/>
          <p:nvPr/>
        </p:nvSpPr>
        <p:spPr>
          <a:xfrm>
            <a:off x="6701118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6" name="Freeform 3"/>
          <p:cNvSpPr/>
          <p:nvPr/>
        </p:nvSpPr>
        <p:spPr>
          <a:xfrm>
            <a:off x="6701118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7" name="Freeform 3"/>
          <p:cNvSpPr/>
          <p:nvPr/>
        </p:nvSpPr>
        <p:spPr>
          <a:xfrm>
            <a:off x="6701118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8" name="Freeform 3"/>
          <p:cNvSpPr/>
          <p:nvPr/>
        </p:nvSpPr>
        <p:spPr>
          <a:xfrm>
            <a:off x="6701118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9" name="Freeform 3"/>
          <p:cNvSpPr/>
          <p:nvPr/>
        </p:nvSpPr>
        <p:spPr>
          <a:xfrm>
            <a:off x="6701118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0" name="Freeform 3"/>
          <p:cNvSpPr/>
          <p:nvPr/>
        </p:nvSpPr>
        <p:spPr>
          <a:xfrm>
            <a:off x="8568338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1" name="Freeform 3"/>
          <p:cNvSpPr/>
          <p:nvPr/>
        </p:nvSpPr>
        <p:spPr>
          <a:xfrm>
            <a:off x="8568338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2" name="Freeform 3"/>
          <p:cNvSpPr/>
          <p:nvPr/>
        </p:nvSpPr>
        <p:spPr>
          <a:xfrm>
            <a:off x="8568338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3" name="Freeform 3"/>
          <p:cNvSpPr/>
          <p:nvPr/>
        </p:nvSpPr>
        <p:spPr>
          <a:xfrm>
            <a:off x="8568338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4" name="Freeform 3"/>
          <p:cNvSpPr/>
          <p:nvPr/>
        </p:nvSpPr>
        <p:spPr>
          <a:xfrm>
            <a:off x="8568338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5" name="Freeform 3"/>
          <p:cNvSpPr/>
          <p:nvPr/>
        </p:nvSpPr>
        <p:spPr>
          <a:xfrm>
            <a:off x="8568338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6" name="Freeform 3"/>
          <p:cNvSpPr/>
          <p:nvPr/>
        </p:nvSpPr>
        <p:spPr>
          <a:xfrm>
            <a:off x="3379061" y="3726123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7" name="Freeform 3"/>
          <p:cNvSpPr/>
          <p:nvPr/>
        </p:nvSpPr>
        <p:spPr>
          <a:xfrm>
            <a:off x="3171592" y="3518654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8" name="Freeform 3"/>
          <p:cNvSpPr/>
          <p:nvPr/>
        </p:nvSpPr>
        <p:spPr>
          <a:xfrm>
            <a:off x="2639991" y="1709967"/>
            <a:ext cx="37881" cy="1626171"/>
          </a:xfrm>
          <a:custGeom>
            <a:avLst/>
            <a:gdLst>
              <a:gd name="connsiteX0" fmla="*/ 18329 w 41739"/>
              <a:gd name="connsiteY0" fmla="*/ 18329 h 1791799"/>
              <a:gd name="connsiteX1" fmla="*/ 18329 w 41739"/>
              <a:gd name="connsiteY1" fmla="*/ 904789 h 1791799"/>
              <a:gd name="connsiteX2" fmla="*/ 23409 w 41739"/>
              <a:gd name="connsiteY2" fmla="*/ 904789 h 1791799"/>
              <a:gd name="connsiteX3" fmla="*/ 23409 w 41739"/>
              <a:gd name="connsiteY3" fmla="*/ 1773469 h 1791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1739" h="1791799">
                <a:moveTo>
                  <a:pt x="18329" y="18329"/>
                </a:moveTo>
                <a:lnTo>
                  <a:pt x="18329" y="904789"/>
                </a:lnTo>
                <a:lnTo>
                  <a:pt x="23409" y="904789"/>
                </a:lnTo>
                <a:lnTo>
                  <a:pt x="23409" y="177346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9" name="Freeform 3"/>
          <p:cNvSpPr/>
          <p:nvPr/>
        </p:nvSpPr>
        <p:spPr>
          <a:xfrm>
            <a:off x="2644602" y="3925274"/>
            <a:ext cx="4908790" cy="1070615"/>
          </a:xfrm>
          <a:custGeom>
            <a:avLst/>
            <a:gdLst>
              <a:gd name="connsiteX0" fmla="*/ 18329 w 5408759"/>
              <a:gd name="connsiteY0" fmla="*/ 18329 h 1179659"/>
              <a:gd name="connsiteX1" fmla="*/ 18329 w 5408759"/>
              <a:gd name="connsiteY1" fmla="*/ 1161329 h 1179659"/>
              <a:gd name="connsiteX2" fmla="*/ 5390429 w 5408759"/>
              <a:gd name="connsiteY2" fmla="*/ 1161329 h 1179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408759" h="1179659">
                <a:moveTo>
                  <a:pt x="18329" y="18329"/>
                </a:moveTo>
                <a:lnTo>
                  <a:pt x="18329" y="1161329"/>
                </a:lnTo>
                <a:lnTo>
                  <a:pt x="5390429" y="1161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0" name="Freeform 3"/>
          <p:cNvSpPr/>
          <p:nvPr/>
        </p:nvSpPr>
        <p:spPr>
          <a:xfrm>
            <a:off x="2847460" y="1501346"/>
            <a:ext cx="1593898" cy="34423"/>
          </a:xfrm>
          <a:custGeom>
            <a:avLst/>
            <a:gdLst>
              <a:gd name="connsiteX0" fmla="*/ 18329 w 1756239"/>
              <a:gd name="connsiteY0" fmla="*/ 19599 h 37929"/>
              <a:gd name="connsiteX1" fmla="*/ 887009 w 1756239"/>
              <a:gd name="connsiteY1" fmla="*/ 19599 h 37929"/>
              <a:gd name="connsiteX2" fmla="*/ 887009 w 1756239"/>
              <a:gd name="connsiteY2" fmla="*/ 18329 h 37929"/>
              <a:gd name="connsiteX3" fmla="*/ 1737909 w 1756239"/>
              <a:gd name="connsiteY3" fmla="*/ 18329 h 37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56239" h="37929">
                <a:moveTo>
                  <a:pt x="18329" y="19599"/>
                </a:moveTo>
                <a:lnTo>
                  <a:pt x="887009" y="19599"/>
                </a:lnTo>
                <a:lnTo>
                  <a:pt x="887009" y="18329"/>
                </a:lnTo>
                <a:lnTo>
                  <a:pt x="1737909" y="18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1" name="Freeform 3"/>
          <p:cNvSpPr/>
          <p:nvPr/>
        </p:nvSpPr>
        <p:spPr>
          <a:xfrm>
            <a:off x="6067839" y="1501346"/>
            <a:ext cx="1693022" cy="382510"/>
          </a:xfrm>
          <a:custGeom>
            <a:avLst/>
            <a:gdLst>
              <a:gd name="connsiteX0" fmla="*/ 18329 w 1865459"/>
              <a:gd name="connsiteY0" fmla="*/ 18329 h 421469"/>
              <a:gd name="connsiteX1" fmla="*/ 1847129 w 1865459"/>
              <a:gd name="connsiteY1" fmla="*/ 18329 h 421469"/>
              <a:gd name="connsiteX2" fmla="*/ 1847129 w 1865459"/>
              <a:gd name="connsiteY2" fmla="*/ 403139 h 4214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865459" h="421469">
                <a:moveTo>
                  <a:pt x="18329" y="18329"/>
                </a:moveTo>
                <a:lnTo>
                  <a:pt x="1847129" y="18329"/>
                </a:lnTo>
                <a:lnTo>
                  <a:pt x="1847129" y="40313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2" name="Freeform 3"/>
          <p:cNvSpPr/>
          <p:nvPr/>
        </p:nvSpPr>
        <p:spPr>
          <a:xfrm>
            <a:off x="6482776" y="2265523"/>
            <a:ext cx="1278084" cy="448208"/>
          </a:xfrm>
          <a:custGeom>
            <a:avLst/>
            <a:gdLst>
              <a:gd name="connsiteX0" fmla="*/ 1389929 w 1408259"/>
              <a:gd name="connsiteY0" fmla="*/ 18329 h 493859"/>
              <a:gd name="connsiteX1" fmla="*/ 18329 w 1408259"/>
              <a:gd name="connsiteY1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08259" h="493859">
                <a:moveTo>
                  <a:pt x="1389929" y="18329"/>
                </a:moveTo>
                <a:lnTo>
                  <a:pt x="183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3" name="Freeform 3"/>
          <p:cNvSpPr/>
          <p:nvPr/>
        </p:nvSpPr>
        <p:spPr>
          <a:xfrm>
            <a:off x="7727590" y="2265523"/>
            <a:ext cx="1278084" cy="448208"/>
          </a:xfrm>
          <a:custGeom>
            <a:avLst/>
            <a:gdLst>
              <a:gd name="connsiteX0" fmla="*/ 18329 w 1408259"/>
              <a:gd name="connsiteY0" fmla="*/ 18329 h 493859"/>
              <a:gd name="connsiteX1" fmla="*/ 1389929 w 1408259"/>
              <a:gd name="connsiteY1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08259" h="493859">
                <a:moveTo>
                  <a:pt x="18329" y="18329"/>
                </a:moveTo>
                <a:lnTo>
                  <a:pt x="13899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4" name="Freeform 3"/>
          <p:cNvSpPr/>
          <p:nvPr/>
        </p:nvSpPr>
        <p:spPr>
          <a:xfrm>
            <a:off x="6482776" y="4340212"/>
            <a:ext cx="1278084" cy="448208"/>
          </a:xfrm>
          <a:custGeom>
            <a:avLst/>
            <a:gdLst>
              <a:gd name="connsiteX0" fmla="*/ 18329 w 1408259"/>
              <a:gd name="connsiteY0" fmla="*/ 18329 h 493859"/>
              <a:gd name="connsiteX1" fmla="*/ 1389929 w 1408259"/>
              <a:gd name="connsiteY1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08259" h="493859">
                <a:moveTo>
                  <a:pt x="18329" y="18329"/>
                </a:moveTo>
                <a:lnTo>
                  <a:pt x="13899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5" name="Freeform 3"/>
          <p:cNvSpPr/>
          <p:nvPr/>
        </p:nvSpPr>
        <p:spPr>
          <a:xfrm>
            <a:off x="7727590" y="4340212"/>
            <a:ext cx="1278084" cy="448208"/>
          </a:xfrm>
          <a:custGeom>
            <a:avLst/>
            <a:gdLst>
              <a:gd name="connsiteX0" fmla="*/ 1389929 w 1408259"/>
              <a:gd name="connsiteY0" fmla="*/ 18329 h 493859"/>
              <a:gd name="connsiteX1" fmla="*/ 18329 w 1408259"/>
              <a:gd name="connsiteY1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08259" h="493859">
                <a:moveTo>
                  <a:pt x="1389929" y="18329"/>
                </a:moveTo>
                <a:lnTo>
                  <a:pt x="183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" name="TextBox 1"/>
          <p:cNvSpPr txBox="1"/>
          <p:nvPr/>
        </p:nvSpPr>
        <p:spPr>
          <a:xfrm>
            <a:off x="4977973" y="1302444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4Ω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5911583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3Ω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9023617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6Ω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2407665" y="3377133"/>
            <a:ext cx="51296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6V</a:t>
            </a:r>
          </a:p>
        </p:txBody>
      </p:sp>
      <p:sp>
        <p:nvSpPr>
          <p:cNvPr id="49" name="灯片编号占位符 48">
            <a:extLst>
              <a:ext uri="{FF2B5EF4-FFF2-40B4-BE49-F238E27FC236}">
                <a16:creationId xmlns:a16="http://schemas.microsoft.com/office/drawing/2014/main" id="{065C0AB1-3B80-4588-97DC-C0BE9341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7536756" y="4771785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5" name="Freeform 3"/>
          <p:cNvSpPr/>
          <p:nvPr/>
        </p:nvSpPr>
        <p:spPr>
          <a:xfrm>
            <a:off x="7520121" y="4755150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6" name="Freeform 3"/>
          <p:cNvSpPr/>
          <p:nvPr/>
        </p:nvSpPr>
        <p:spPr>
          <a:xfrm>
            <a:off x="7536756" y="1867220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7" name="Freeform 3"/>
          <p:cNvSpPr/>
          <p:nvPr/>
        </p:nvSpPr>
        <p:spPr>
          <a:xfrm>
            <a:off x="7520121" y="1850585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8" name="Freeform 3"/>
          <p:cNvSpPr/>
          <p:nvPr/>
        </p:nvSpPr>
        <p:spPr>
          <a:xfrm>
            <a:off x="2449157" y="1311664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9" name="Freeform 3"/>
          <p:cNvSpPr/>
          <p:nvPr/>
        </p:nvSpPr>
        <p:spPr>
          <a:xfrm>
            <a:off x="2432523" y="1295029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0" name="Freeform 3"/>
          <p:cNvSpPr/>
          <p:nvPr/>
        </p:nvSpPr>
        <p:spPr>
          <a:xfrm>
            <a:off x="8159163" y="2697096"/>
            <a:ext cx="1659751" cy="1659751"/>
          </a:xfrm>
          <a:custGeom>
            <a:avLst/>
            <a:gdLst>
              <a:gd name="connsiteX0" fmla="*/ 914400 w 1828800"/>
              <a:gd name="connsiteY0" fmla="*/ 1828800 h 1828800"/>
              <a:gd name="connsiteX1" fmla="*/ 0 w 1828800"/>
              <a:gd name="connsiteY1" fmla="*/ 1828800 h 1828800"/>
              <a:gd name="connsiteX2" fmla="*/ 0 w 1828800"/>
              <a:gd name="connsiteY2" fmla="*/ 0 h 1828800"/>
              <a:gd name="connsiteX3" fmla="*/ 1828800 w 1828800"/>
              <a:gd name="connsiteY3" fmla="*/ 0 h 1828800"/>
              <a:gd name="connsiteX4" fmla="*/ 1828800 w 1828800"/>
              <a:gd name="connsiteY4" fmla="*/ 1828800 h 1828800"/>
              <a:gd name="connsiteX5" fmla="*/ 91440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828800"/>
                </a:lnTo>
                <a:lnTo>
                  <a:pt x="914400" y="1828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1" name="Freeform 3"/>
          <p:cNvSpPr/>
          <p:nvPr/>
        </p:nvSpPr>
        <p:spPr>
          <a:xfrm>
            <a:off x="8142528" y="2680460"/>
            <a:ext cx="1693022" cy="1693022"/>
          </a:xfrm>
          <a:custGeom>
            <a:avLst/>
            <a:gdLst>
              <a:gd name="connsiteX0" fmla="*/ 932729 w 1865459"/>
              <a:gd name="connsiteY0" fmla="*/ 1847129 h 1865459"/>
              <a:gd name="connsiteX1" fmla="*/ 18329 w 1865459"/>
              <a:gd name="connsiteY1" fmla="*/ 1847129 h 1865459"/>
              <a:gd name="connsiteX2" fmla="*/ 18329 w 1865459"/>
              <a:gd name="connsiteY2" fmla="*/ 18329 h 1865459"/>
              <a:gd name="connsiteX3" fmla="*/ 1847129 w 1865459"/>
              <a:gd name="connsiteY3" fmla="*/ 18329 h 1865459"/>
              <a:gd name="connsiteX4" fmla="*/ 1847129 w 1865459"/>
              <a:gd name="connsiteY4" fmla="*/ 1847129 h 1865459"/>
              <a:gd name="connsiteX5" fmla="*/ 932729 w 1865459"/>
              <a:gd name="connsiteY5" fmla="*/ 1847129 h 1865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865459">
                <a:moveTo>
                  <a:pt x="932729" y="1847129"/>
                </a:moveTo>
                <a:lnTo>
                  <a:pt x="18329" y="18471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847129"/>
                </a:lnTo>
                <a:lnTo>
                  <a:pt x="932729" y="1847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2" name="Freeform 3"/>
          <p:cNvSpPr/>
          <p:nvPr/>
        </p:nvSpPr>
        <p:spPr>
          <a:xfrm>
            <a:off x="5669536" y="2697096"/>
            <a:ext cx="1659751" cy="1659751"/>
          </a:xfrm>
          <a:custGeom>
            <a:avLst/>
            <a:gdLst>
              <a:gd name="connsiteX0" fmla="*/ 914400 w 1828800"/>
              <a:gd name="connsiteY0" fmla="*/ 1828800 h 1828800"/>
              <a:gd name="connsiteX1" fmla="*/ 0 w 1828800"/>
              <a:gd name="connsiteY1" fmla="*/ 1828800 h 1828800"/>
              <a:gd name="connsiteX2" fmla="*/ 0 w 1828800"/>
              <a:gd name="connsiteY2" fmla="*/ 0 h 1828800"/>
              <a:gd name="connsiteX3" fmla="*/ 1828800 w 1828800"/>
              <a:gd name="connsiteY3" fmla="*/ 0 h 1828800"/>
              <a:gd name="connsiteX4" fmla="*/ 1828800 w 1828800"/>
              <a:gd name="connsiteY4" fmla="*/ 1828800 h 1828800"/>
              <a:gd name="connsiteX5" fmla="*/ 91440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828800"/>
                </a:lnTo>
                <a:lnTo>
                  <a:pt x="914400" y="1828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3" name="Freeform 3"/>
          <p:cNvSpPr/>
          <p:nvPr/>
        </p:nvSpPr>
        <p:spPr>
          <a:xfrm>
            <a:off x="5652901" y="2680460"/>
            <a:ext cx="1693022" cy="1693022"/>
          </a:xfrm>
          <a:custGeom>
            <a:avLst/>
            <a:gdLst>
              <a:gd name="connsiteX0" fmla="*/ 932729 w 1865459"/>
              <a:gd name="connsiteY0" fmla="*/ 1847129 h 1865459"/>
              <a:gd name="connsiteX1" fmla="*/ 18329 w 1865459"/>
              <a:gd name="connsiteY1" fmla="*/ 1847129 h 1865459"/>
              <a:gd name="connsiteX2" fmla="*/ 18329 w 1865459"/>
              <a:gd name="connsiteY2" fmla="*/ 18329 h 1865459"/>
              <a:gd name="connsiteX3" fmla="*/ 1847129 w 1865459"/>
              <a:gd name="connsiteY3" fmla="*/ 18329 h 1865459"/>
              <a:gd name="connsiteX4" fmla="*/ 1847129 w 1865459"/>
              <a:gd name="connsiteY4" fmla="*/ 1847129 h 1865459"/>
              <a:gd name="connsiteX5" fmla="*/ 932729 w 1865459"/>
              <a:gd name="connsiteY5" fmla="*/ 1847129 h 1865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865459">
                <a:moveTo>
                  <a:pt x="932729" y="1847129"/>
                </a:moveTo>
                <a:lnTo>
                  <a:pt x="18329" y="18471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847129"/>
                </a:lnTo>
                <a:lnTo>
                  <a:pt x="932729" y="1847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4" name="Freeform 3"/>
          <p:cNvSpPr/>
          <p:nvPr/>
        </p:nvSpPr>
        <p:spPr>
          <a:xfrm>
            <a:off x="2142565" y="3319502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5" name="Freeform 3"/>
          <p:cNvSpPr/>
          <p:nvPr/>
        </p:nvSpPr>
        <p:spPr>
          <a:xfrm>
            <a:off x="2125930" y="3302867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6" name="Freeform 3"/>
          <p:cNvSpPr/>
          <p:nvPr/>
        </p:nvSpPr>
        <p:spPr>
          <a:xfrm>
            <a:off x="4424723" y="1037345"/>
            <a:ext cx="1659751" cy="1452282"/>
          </a:xfrm>
          <a:custGeom>
            <a:avLst/>
            <a:gdLst>
              <a:gd name="connsiteX0" fmla="*/ 914400 w 1828800"/>
              <a:gd name="connsiteY0" fmla="*/ 1600200 h 1600200"/>
              <a:gd name="connsiteX1" fmla="*/ 0 w 1828800"/>
              <a:gd name="connsiteY1" fmla="*/ 1600200 h 1600200"/>
              <a:gd name="connsiteX2" fmla="*/ 0 w 1828800"/>
              <a:gd name="connsiteY2" fmla="*/ 0 h 1600200"/>
              <a:gd name="connsiteX3" fmla="*/ 1828800 w 1828800"/>
              <a:gd name="connsiteY3" fmla="*/ 0 h 1600200"/>
              <a:gd name="connsiteX4" fmla="*/ 1828800 w 1828800"/>
              <a:gd name="connsiteY4" fmla="*/ 1600200 h 1600200"/>
              <a:gd name="connsiteX5" fmla="*/ 914400 w 1828800"/>
              <a:gd name="connsiteY5" fmla="*/ 160020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600200">
                <a:moveTo>
                  <a:pt x="91440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600200"/>
                </a:lnTo>
                <a:lnTo>
                  <a:pt x="914400" y="1600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7" name="Freeform 3"/>
          <p:cNvSpPr/>
          <p:nvPr/>
        </p:nvSpPr>
        <p:spPr>
          <a:xfrm>
            <a:off x="4408087" y="1020709"/>
            <a:ext cx="1693022" cy="1485553"/>
          </a:xfrm>
          <a:custGeom>
            <a:avLst/>
            <a:gdLst>
              <a:gd name="connsiteX0" fmla="*/ 932729 w 1865459"/>
              <a:gd name="connsiteY0" fmla="*/ 1618529 h 1636859"/>
              <a:gd name="connsiteX1" fmla="*/ 18329 w 1865459"/>
              <a:gd name="connsiteY1" fmla="*/ 1618529 h 1636859"/>
              <a:gd name="connsiteX2" fmla="*/ 18329 w 1865459"/>
              <a:gd name="connsiteY2" fmla="*/ 18329 h 1636859"/>
              <a:gd name="connsiteX3" fmla="*/ 1847129 w 1865459"/>
              <a:gd name="connsiteY3" fmla="*/ 18329 h 1636859"/>
              <a:gd name="connsiteX4" fmla="*/ 1847129 w 1865459"/>
              <a:gd name="connsiteY4" fmla="*/ 1618529 h 1636859"/>
              <a:gd name="connsiteX5" fmla="*/ 932729 w 1865459"/>
              <a:gd name="connsiteY5" fmla="*/ 1618529 h 1636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636859">
                <a:moveTo>
                  <a:pt x="932729" y="1618529"/>
                </a:moveTo>
                <a:lnTo>
                  <a:pt x="18329" y="16185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618529"/>
                </a:lnTo>
                <a:lnTo>
                  <a:pt x="932729" y="1618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8" name="Freeform 3"/>
          <p:cNvSpPr/>
          <p:nvPr/>
        </p:nvSpPr>
        <p:spPr>
          <a:xfrm>
            <a:off x="4626429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9" name="Freeform 3"/>
          <p:cNvSpPr/>
          <p:nvPr/>
        </p:nvSpPr>
        <p:spPr>
          <a:xfrm>
            <a:off x="4833897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0" name="Freeform 3"/>
          <p:cNvSpPr/>
          <p:nvPr/>
        </p:nvSpPr>
        <p:spPr>
          <a:xfrm>
            <a:off x="5041366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1" name="Freeform 3"/>
          <p:cNvSpPr/>
          <p:nvPr/>
        </p:nvSpPr>
        <p:spPr>
          <a:xfrm>
            <a:off x="5248835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2" name="Freeform 3"/>
          <p:cNvSpPr/>
          <p:nvPr/>
        </p:nvSpPr>
        <p:spPr>
          <a:xfrm>
            <a:off x="5456304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3" name="Freeform 3"/>
          <p:cNvSpPr/>
          <p:nvPr/>
        </p:nvSpPr>
        <p:spPr>
          <a:xfrm>
            <a:off x="5663773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4" name="Freeform 3"/>
          <p:cNvSpPr/>
          <p:nvPr/>
        </p:nvSpPr>
        <p:spPr>
          <a:xfrm>
            <a:off x="6701118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5" name="Freeform 3"/>
          <p:cNvSpPr/>
          <p:nvPr/>
        </p:nvSpPr>
        <p:spPr>
          <a:xfrm>
            <a:off x="6701118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6" name="Freeform 3"/>
          <p:cNvSpPr/>
          <p:nvPr/>
        </p:nvSpPr>
        <p:spPr>
          <a:xfrm>
            <a:off x="6701118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7" name="Freeform 3"/>
          <p:cNvSpPr/>
          <p:nvPr/>
        </p:nvSpPr>
        <p:spPr>
          <a:xfrm>
            <a:off x="6701118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8" name="Freeform 3"/>
          <p:cNvSpPr/>
          <p:nvPr/>
        </p:nvSpPr>
        <p:spPr>
          <a:xfrm>
            <a:off x="6701118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9" name="Freeform 3"/>
          <p:cNvSpPr/>
          <p:nvPr/>
        </p:nvSpPr>
        <p:spPr>
          <a:xfrm>
            <a:off x="6701118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0" name="Freeform 3"/>
          <p:cNvSpPr/>
          <p:nvPr/>
        </p:nvSpPr>
        <p:spPr>
          <a:xfrm>
            <a:off x="8568338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1" name="Freeform 3"/>
          <p:cNvSpPr/>
          <p:nvPr/>
        </p:nvSpPr>
        <p:spPr>
          <a:xfrm>
            <a:off x="8568338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2" name="Freeform 3"/>
          <p:cNvSpPr/>
          <p:nvPr/>
        </p:nvSpPr>
        <p:spPr>
          <a:xfrm>
            <a:off x="8568338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3" name="Freeform 3"/>
          <p:cNvSpPr/>
          <p:nvPr/>
        </p:nvSpPr>
        <p:spPr>
          <a:xfrm>
            <a:off x="8568338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4" name="Freeform 3"/>
          <p:cNvSpPr/>
          <p:nvPr/>
        </p:nvSpPr>
        <p:spPr>
          <a:xfrm>
            <a:off x="8568338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5" name="Freeform 3"/>
          <p:cNvSpPr/>
          <p:nvPr/>
        </p:nvSpPr>
        <p:spPr>
          <a:xfrm>
            <a:off x="8568338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6" name="Freeform 3"/>
          <p:cNvSpPr/>
          <p:nvPr/>
        </p:nvSpPr>
        <p:spPr>
          <a:xfrm>
            <a:off x="3379061" y="3726123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7" name="Freeform 3"/>
          <p:cNvSpPr/>
          <p:nvPr/>
        </p:nvSpPr>
        <p:spPr>
          <a:xfrm>
            <a:off x="3171592" y="3518654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8" name="Freeform 3"/>
          <p:cNvSpPr/>
          <p:nvPr/>
        </p:nvSpPr>
        <p:spPr>
          <a:xfrm>
            <a:off x="2639991" y="1709967"/>
            <a:ext cx="37881" cy="1626171"/>
          </a:xfrm>
          <a:custGeom>
            <a:avLst/>
            <a:gdLst>
              <a:gd name="connsiteX0" fmla="*/ 18329 w 41739"/>
              <a:gd name="connsiteY0" fmla="*/ 18329 h 1791799"/>
              <a:gd name="connsiteX1" fmla="*/ 18329 w 41739"/>
              <a:gd name="connsiteY1" fmla="*/ 904789 h 1791799"/>
              <a:gd name="connsiteX2" fmla="*/ 23409 w 41739"/>
              <a:gd name="connsiteY2" fmla="*/ 904789 h 1791799"/>
              <a:gd name="connsiteX3" fmla="*/ 23409 w 41739"/>
              <a:gd name="connsiteY3" fmla="*/ 1773469 h 1791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1739" h="1791799">
                <a:moveTo>
                  <a:pt x="18329" y="18329"/>
                </a:moveTo>
                <a:lnTo>
                  <a:pt x="18329" y="904789"/>
                </a:lnTo>
                <a:lnTo>
                  <a:pt x="23409" y="904789"/>
                </a:lnTo>
                <a:lnTo>
                  <a:pt x="23409" y="177346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9" name="Freeform 3"/>
          <p:cNvSpPr/>
          <p:nvPr/>
        </p:nvSpPr>
        <p:spPr>
          <a:xfrm>
            <a:off x="2644602" y="3925274"/>
            <a:ext cx="4908790" cy="1070615"/>
          </a:xfrm>
          <a:custGeom>
            <a:avLst/>
            <a:gdLst>
              <a:gd name="connsiteX0" fmla="*/ 18329 w 5408759"/>
              <a:gd name="connsiteY0" fmla="*/ 18329 h 1179659"/>
              <a:gd name="connsiteX1" fmla="*/ 18329 w 5408759"/>
              <a:gd name="connsiteY1" fmla="*/ 1161329 h 1179659"/>
              <a:gd name="connsiteX2" fmla="*/ 5390429 w 5408759"/>
              <a:gd name="connsiteY2" fmla="*/ 1161329 h 1179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408759" h="1179659">
                <a:moveTo>
                  <a:pt x="18329" y="18329"/>
                </a:moveTo>
                <a:lnTo>
                  <a:pt x="18329" y="1161329"/>
                </a:lnTo>
                <a:lnTo>
                  <a:pt x="5390429" y="1161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0" name="Freeform 3"/>
          <p:cNvSpPr/>
          <p:nvPr/>
        </p:nvSpPr>
        <p:spPr>
          <a:xfrm>
            <a:off x="2847460" y="1501346"/>
            <a:ext cx="1593898" cy="34423"/>
          </a:xfrm>
          <a:custGeom>
            <a:avLst/>
            <a:gdLst>
              <a:gd name="connsiteX0" fmla="*/ 18329 w 1756239"/>
              <a:gd name="connsiteY0" fmla="*/ 19599 h 37929"/>
              <a:gd name="connsiteX1" fmla="*/ 887009 w 1756239"/>
              <a:gd name="connsiteY1" fmla="*/ 19599 h 37929"/>
              <a:gd name="connsiteX2" fmla="*/ 887009 w 1756239"/>
              <a:gd name="connsiteY2" fmla="*/ 18329 h 37929"/>
              <a:gd name="connsiteX3" fmla="*/ 1737909 w 1756239"/>
              <a:gd name="connsiteY3" fmla="*/ 18329 h 37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56239" h="37929">
                <a:moveTo>
                  <a:pt x="18329" y="19599"/>
                </a:moveTo>
                <a:lnTo>
                  <a:pt x="887009" y="19599"/>
                </a:lnTo>
                <a:lnTo>
                  <a:pt x="887009" y="18329"/>
                </a:lnTo>
                <a:lnTo>
                  <a:pt x="1737909" y="18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1" name="Freeform 3"/>
          <p:cNvSpPr/>
          <p:nvPr/>
        </p:nvSpPr>
        <p:spPr>
          <a:xfrm>
            <a:off x="6067839" y="1501346"/>
            <a:ext cx="1693022" cy="382510"/>
          </a:xfrm>
          <a:custGeom>
            <a:avLst/>
            <a:gdLst>
              <a:gd name="connsiteX0" fmla="*/ 18329 w 1865459"/>
              <a:gd name="connsiteY0" fmla="*/ 18329 h 421469"/>
              <a:gd name="connsiteX1" fmla="*/ 1847129 w 1865459"/>
              <a:gd name="connsiteY1" fmla="*/ 18329 h 421469"/>
              <a:gd name="connsiteX2" fmla="*/ 1847129 w 1865459"/>
              <a:gd name="connsiteY2" fmla="*/ 403139 h 4214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865459" h="421469">
                <a:moveTo>
                  <a:pt x="18329" y="18329"/>
                </a:moveTo>
                <a:lnTo>
                  <a:pt x="1847129" y="18329"/>
                </a:lnTo>
                <a:lnTo>
                  <a:pt x="1847129" y="40313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2" name="Freeform 3"/>
          <p:cNvSpPr/>
          <p:nvPr/>
        </p:nvSpPr>
        <p:spPr>
          <a:xfrm>
            <a:off x="6482776" y="2265523"/>
            <a:ext cx="1278084" cy="448208"/>
          </a:xfrm>
          <a:custGeom>
            <a:avLst/>
            <a:gdLst>
              <a:gd name="connsiteX0" fmla="*/ 1389929 w 1408259"/>
              <a:gd name="connsiteY0" fmla="*/ 18329 h 493859"/>
              <a:gd name="connsiteX1" fmla="*/ 18329 w 1408259"/>
              <a:gd name="connsiteY1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08259" h="493859">
                <a:moveTo>
                  <a:pt x="1389929" y="18329"/>
                </a:moveTo>
                <a:lnTo>
                  <a:pt x="183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3" name="Freeform 3"/>
          <p:cNvSpPr/>
          <p:nvPr/>
        </p:nvSpPr>
        <p:spPr>
          <a:xfrm>
            <a:off x="7727590" y="2265523"/>
            <a:ext cx="1278084" cy="448208"/>
          </a:xfrm>
          <a:custGeom>
            <a:avLst/>
            <a:gdLst>
              <a:gd name="connsiteX0" fmla="*/ 18329 w 1408259"/>
              <a:gd name="connsiteY0" fmla="*/ 18329 h 493859"/>
              <a:gd name="connsiteX1" fmla="*/ 1389929 w 1408259"/>
              <a:gd name="connsiteY1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08259" h="493859">
                <a:moveTo>
                  <a:pt x="18329" y="18329"/>
                </a:moveTo>
                <a:lnTo>
                  <a:pt x="13899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4" name="Freeform 3"/>
          <p:cNvSpPr/>
          <p:nvPr/>
        </p:nvSpPr>
        <p:spPr>
          <a:xfrm>
            <a:off x="6482776" y="4340212"/>
            <a:ext cx="1278084" cy="448208"/>
          </a:xfrm>
          <a:custGeom>
            <a:avLst/>
            <a:gdLst>
              <a:gd name="connsiteX0" fmla="*/ 18329 w 1408259"/>
              <a:gd name="connsiteY0" fmla="*/ 18329 h 493859"/>
              <a:gd name="connsiteX1" fmla="*/ 1389929 w 1408259"/>
              <a:gd name="connsiteY1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08259" h="493859">
                <a:moveTo>
                  <a:pt x="18329" y="18329"/>
                </a:moveTo>
                <a:lnTo>
                  <a:pt x="13899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5" name="Freeform 3"/>
          <p:cNvSpPr/>
          <p:nvPr/>
        </p:nvSpPr>
        <p:spPr>
          <a:xfrm>
            <a:off x="7727590" y="4340212"/>
            <a:ext cx="1278084" cy="448208"/>
          </a:xfrm>
          <a:custGeom>
            <a:avLst/>
            <a:gdLst>
              <a:gd name="connsiteX0" fmla="*/ 1389929 w 1408259"/>
              <a:gd name="connsiteY0" fmla="*/ 18329 h 493859"/>
              <a:gd name="connsiteX1" fmla="*/ 18329 w 1408259"/>
              <a:gd name="connsiteY1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08259" h="493859">
                <a:moveTo>
                  <a:pt x="1389929" y="18329"/>
                </a:moveTo>
                <a:lnTo>
                  <a:pt x="183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6" name="Freeform 3"/>
          <p:cNvSpPr/>
          <p:nvPr/>
        </p:nvSpPr>
        <p:spPr>
          <a:xfrm>
            <a:off x="2816839" y="5617796"/>
            <a:ext cx="1721991" cy="20747"/>
          </a:xfrm>
          <a:custGeom>
            <a:avLst/>
            <a:gdLst>
              <a:gd name="connsiteX0" fmla="*/ 0 w 1897379"/>
              <a:gd name="connsiteY0" fmla="*/ 11429 h 22860"/>
              <a:gd name="connsiteX1" fmla="*/ 1897379 w 1897379"/>
              <a:gd name="connsiteY1" fmla="*/ 11429 h 22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97379" h="22860">
                <a:moveTo>
                  <a:pt x="0" y="11429"/>
                </a:moveTo>
                <a:lnTo>
                  <a:pt x="1897379" y="11429"/>
                </a:lnTo>
              </a:path>
            </a:pathLst>
          </a:custGeom>
          <a:ln w="25400">
            <a:solidFill>
              <a:srgbClr val="1A1A1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7" name="Freeform 3"/>
          <p:cNvSpPr/>
          <p:nvPr/>
        </p:nvSpPr>
        <p:spPr>
          <a:xfrm>
            <a:off x="2859484" y="6136470"/>
            <a:ext cx="623559" cy="20746"/>
          </a:xfrm>
          <a:custGeom>
            <a:avLst/>
            <a:gdLst>
              <a:gd name="connsiteX0" fmla="*/ 0 w 687070"/>
              <a:gd name="connsiteY0" fmla="*/ 11430 h 22859"/>
              <a:gd name="connsiteX1" fmla="*/ 687070 w 687070"/>
              <a:gd name="connsiteY1" fmla="*/ 11430 h 2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7070" h="22859">
                <a:moveTo>
                  <a:pt x="0" y="11430"/>
                </a:moveTo>
                <a:lnTo>
                  <a:pt x="687070" y="11430"/>
                </a:lnTo>
              </a:path>
            </a:pathLst>
          </a:custGeom>
          <a:ln w="25400">
            <a:solidFill>
              <a:srgbClr val="1A1A1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8" name="Freeform 3"/>
          <p:cNvSpPr/>
          <p:nvPr/>
        </p:nvSpPr>
        <p:spPr>
          <a:xfrm>
            <a:off x="3871473" y="6136470"/>
            <a:ext cx="627016" cy="20746"/>
          </a:xfrm>
          <a:custGeom>
            <a:avLst/>
            <a:gdLst>
              <a:gd name="connsiteX0" fmla="*/ 0 w 690879"/>
              <a:gd name="connsiteY0" fmla="*/ 11430 h 22859"/>
              <a:gd name="connsiteX1" fmla="*/ 690879 w 690879"/>
              <a:gd name="connsiteY1" fmla="*/ 11430 h 2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0879" h="22859">
                <a:moveTo>
                  <a:pt x="0" y="11430"/>
                </a:moveTo>
                <a:lnTo>
                  <a:pt x="690879" y="11430"/>
                </a:lnTo>
              </a:path>
            </a:pathLst>
          </a:custGeom>
          <a:ln w="25400">
            <a:solidFill>
              <a:srgbClr val="1A1A1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" name="TextBox 1"/>
          <p:cNvSpPr txBox="1"/>
          <p:nvPr/>
        </p:nvSpPr>
        <p:spPr>
          <a:xfrm>
            <a:off x="4977973" y="1302444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4Ω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5911583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3Ω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9023617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6Ω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2407665" y="3377133"/>
            <a:ext cx="51296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6V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2880232" y="5693869"/>
            <a:ext cx="528991" cy="9857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40"/>
              </a:lnSpc>
              <a:tabLst>
                <a:tab pos="184424" algn="l"/>
              </a:tabLst>
            </a:pPr>
            <a:r>
              <a:rPr lang="en-US" altLang="zh-CN" sz="1634" dirty="0"/>
              <a:t>	</a:t>
            </a:r>
            <a:r>
              <a:rPr lang="en-US" altLang="zh-CN" sz="3258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4084"/>
              </a:lnSpc>
              <a:tabLst>
                <a:tab pos="184424" algn="l"/>
              </a:tabLst>
            </a:pPr>
            <a:r>
              <a:rPr lang="en-US" altLang="zh-CN" sz="3258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58" dirty="0">
                <a:latin typeface="Symbol" pitchFamily="18" charset="0"/>
                <a:cs typeface="Times New Roman" pitchFamily="18" charset="0"/>
                <a:sym typeface="Symbol"/>
              </a:rPr>
              <a:t></a:t>
            </a:r>
            <a:endParaRPr lang="en-US" altLang="zh-CN" sz="3258" dirty="0">
              <a:latin typeface="Symbol" pitchFamily="18" charset="0"/>
              <a:cs typeface="Symbol" pitchFamily="18" charset="0"/>
            </a:endParaRPr>
          </a:p>
        </p:txBody>
      </p:sp>
      <p:sp>
        <p:nvSpPr>
          <p:cNvPr id="53" name="TextBox 1"/>
          <p:cNvSpPr txBox="1"/>
          <p:nvPr/>
        </p:nvSpPr>
        <p:spPr>
          <a:xfrm>
            <a:off x="3514165" y="5186723"/>
            <a:ext cx="266740" cy="12005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40"/>
              </a:lnSpc>
              <a:tabLst>
                <a:tab pos="57633" algn="l"/>
              </a:tabLst>
            </a:pPr>
            <a:r>
              <a:rPr lang="en-US" altLang="zh-CN" sz="1634" dirty="0"/>
              <a:t>	</a:t>
            </a:r>
            <a:r>
              <a:rPr lang="en-US" altLang="zh-CN" sz="3258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3993"/>
              </a:lnSpc>
              <a:tabLst>
                <a:tab pos="57633" algn="l"/>
              </a:tabLst>
            </a:pPr>
            <a:r>
              <a:rPr lang="en-US" altLang="zh-CN" sz="3258" dirty="0">
                <a:latin typeface="Symbol" pitchFamily="18" charset="0"/>
                <a:cs typeface="Symbol" pitchFamily="18" charset="0"/>
              </a:rPr>
              <a:t>+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894525" y="5693869"/>
            <a:ext cx="633187" cy="9857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40"/>
              </a:lnSpc>
              <a:tabLst>
                <a:tab pos="184424" algn="l"/>
              </a:tabLst>
            </a:pPr>
            <a:r>
              <a:rPr lang="en-US" altLang="zh-CN" sz="1634" dirty="0"/>
              <a:t>	</a:t>
            </a:r>
            <a:r>
              <a:rPr lang="en-US" altLang="zh-CN" sz="3258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4084"/>
              </a:lnSpc>
              <a:tabLst>
                <a:tab pos="184424" algn="l"/>
              </a:tabLst>
            </a:pPr>
            <a:r>
              <a:rPr lang="en-US" altLang="zh-CN" sz="3258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3258" dirty="0">
                <a:latin typeface="Symbol" pitchFamily="18" charset="0"/>
                <a:cs typeface="Times New Roman" pitchFamily="18" charset="0"/>
                <a:sym typeface="Symbol"/>
              </a:rPr>
              <a:t> </a:t>
            </a:r>
            <a:endParaRPr lang="en-US" altLang="zh-CN" sz="3258" dirty="0">
              <a:latin typeface="Symbol" pitchFamily="18" charset="0"/>
              <a:cs typeface="Symbol" pitchFamily="18" charset="0"/>
            </a:endParaRPr>
          </a:p>
        </p:txBody>
      </p:sp>
      <p:sp>
        <p:nvSpPr>
          <p:cNvPr id="55" name="TextBox 1"/>
          <p:cNvSpPr txBox="1"/>
          <p:nvPr/>
        </p:nvSpPr>
        <p:spPr>
          <a:xfrm>
            <a:off x="4563035" y="5394192"/>
            <a:ext cx="862416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40"/>
              </a:lnSpc>
            </a:pPr>
            <a:r>
              <a:rPr lang="en-US" altLang="zh-CN" sz="3258" dirty="0">
                <a:latin typeface="Symbol" pitchFamily="18" charset="0"/>
                <a:cs typeface="Symbol" pitchFamily="18" charset="0"/>
              </a:rPr>
              <a:t>=</a:t>
            </a:r>
            <a:r>
              <a:rPr lang="en-US" altLang="zh-CN" sz="3258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58" dirty="0">
                <a:latin typeface="Symbol" pitchFamily="18" charset="0"/>
                <a:cs typeface="Times New Roman" pitchFamily="18" charset="0"/>
                <a:sym typeface="Symbol"/>
              </a:rPr>
              <a:t> </a:t>
            </a:r>
            <a:endParaRPr lang="en-US" altLang="zh-CN" sz="3258" dirty="0">
              <a:latin typeface="Symbol" pitchFamily="18" charset="0"/>
              <a:cs typeface="Symbol" pitchFamily="18" charset="0"/>
            </a:endParaRPr>
          </a:p>
        </p:txBody>
      </p:sp>
      <p:sp>
        <p:nvSpPr>
          <p:cNvPr id="56" name="灯片编号占位符 55">
            <a:extLst>
              <a:ext uri="{FF2B5EF4-FFF2-40B4-BE49-F238E27FC236}">
                <a16:creationId xmlns:a16="http://schemas.microsoft.com/office/drawing/2014/main" id="{A013DA7D-484A-461B-A582-660E5292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7536756" y="4771785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7520121" y="4755150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7536756" y="1867220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7520121" y="1850585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2449157" y="1311664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2432523" y="1295029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6914350" y="2697096"/>
            <a:ext cx="1659751" cy="1659751"/>
          </a:xfrm>
          <a:custGeom>
            <a:avLst/>
            <a:gdLst>
              <a:gd name="connsiteX0" fmla="*/ 914400 w 1828800"/>
              <a:gd name="connsiteY0" fmla="*/ 1828800 h 1828800"/>
              <a:gd name="connsiteX1" fmla="*/ 0 w 1828800"/>
              <a:gd name="connsiteY1" fmla="*/ 1828800 h 1828800"/>
              <a:gd name="connsiteX2" fmla="*/ 0 w 1828800"/>
              <a:gd name="connsiteY2" fmla="*/ 0 h 1828800"/>
              <a:gd name="connsiteX3" fmla="*/ 1828800 w 1828800"/>
              <a:gd name="connsiteY3" fmla="*/ 0 h 1828800"/>
              <a:gd name="connsiteX4" fmla="*/ 1828800 w 1828800"/>
              <a:gd name="connsiteY4" fmla="*/ 1828800 h 1828800"/>
              <a:gd name="connsiteX5" fmla="*/ 91440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828800"/>
                </a:lnTo>
                <a:lnTo>
                  <a:pt x="914400" y="1828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6897714" y="2680460"/>
            <a:ext cx="1693022" cy="1693022"/>
          </a:xfrm>
          <a:custGeom>
            <a:avLst/>
            <a:gdLst>
              <a:gd name="connsiteX0" fmla="*/ 932729 w 1865459"/>
              <a:gd name="connsiteY0" fmla="*/ 1847129 h 1865459"/>
              <a:gd name="connsiteX1" fmla="*/ 18329 w 1865459"/>
              <a:gd name="connsiteY1" fmla="*/ 1847129 h 1865459"/>
              <a:gd name="connsiteX2" fmla="*/ 18329 w 1865459"/>
              <a:gd name="connsiteY2" fmla="*/ 18329 h 1865459"/>
              <a:gd name="connsiteX3" fmla="*/ 1847129 w 1865459"/>
              <a:gd name="connsiteY3" fmla="*/ 18329 h 1865459"/>
              <a:gd name="connsiteX4" fmla="*/ 1847129 w 1865459"/>
              <a:gd name="connsiteY4" fmla="*/ 1847129 h 1865459"/>
              <a:gd name="connsiteX5" fmla="*/ 932729 w 1865459"/>
              <a:gd name="connsiteY5" fmla="*/ 1847129 h 1865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865459">
                <a:moveTo>
                  <a:pt x="932729" y="1847129"/>
                </a:moveTo>
                <a:lnTo>
                  <a:pt x="18329" y="18471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847129"/>
                </a:lnTo>
                <a:lnTo>
                  <a:pt x="932729" y="1847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2142565" y="3319502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2125930" y="3302867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424723" y="1037345"/>
            <a:ext cx="1659751" cy="1452282"/>
          </a:xfrm>
          <a:custGeom>
            <a:avLst/>
            <a:gdLst>
              <a:gd name="connsiteX0" fmla="*/ 914400 w 1828800"/>
              <a:gd name="connsiteY0" fmla="*/ 1600200 h 1600200"/>
              <a:gd name="connsiteX1" fmla="*/ 0 w 1828800"/>
              <a:gd name="connsiteY1" fmla="*/ 1600200 h 1600200"/>
              <a:gd name="connsiteX2" fmla="*/ 0 w 1828800"/>
              <a:gd name="connsiteY2" fmla="*/ 0 h 1600200"/>
              <a:gd name="connsiteX3" fmla="*/ 1828800 w 1828800"/>
              <a:gd name="connsiteY3" fmla="*/ 0 h 1600200"/>
              <a:gd name="connsiteX4" fmla="*/ 1828800 w 1828800"/>
              <a:gd name="connsiteY4" fmla="*/ 1600200 h 1600200"/>
              <a:gd name="connsiteX5" fmla="*/ 914400 w 1828800"/>
              <a:gd name="connsiteY5" fmla="*/ 160020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600200">
                <a:moveTo>
                  <a:pt x="91440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600200"/>
                </a:lnTo>
                <a:lnTo>
                  <a:pt x="914400" y="1600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4408087" y="1020709"/>
            <a:ext cx="1693022" cy="1485553"/>
          </a:xfrm>
          <a:custGeom>
            <a:avLst/>
            <a:gdLst>
              <a:gd name="connsiteX0" fmla="*/ 932729 w 1865459"/>
              <a:gd name="connsiteY0" fmla="*/ 1618529 h 1636859"/>
              <a:gd name="connsiteX1" fmla="*/ 18329 w 1865459"/>
              <a:gd name="connsiteY1" fmla="*/ 1618529 h 1636859"/>
              <a:gd name="connsiteX2" fmla="*/ 18329 w 1865459"/>
              <a:gd name="connsiteY2" fmla="*/ 18329 h 1636859"/>
              <a:gd name="connsiteX3" fmla="*/ 1847129 w 1865459"/>
              <a:gd name="connsiteY3" fmla="*/ 18329 h 1636859"/>
              <a:gd name="connsiteX4" fmla="*/ 1847129 w 1865459"/>
              <a:gd name="connsiteY4" fmla="*/ 1618529 h 1636859"/>
              <a:gd name="connsiteX5" fmla="*/ 932729 w 1865459"/>
              <a:gd name="connsiteY5" fmla="*/ 1618529 h 1636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636859">
                <a:moveTo>
                  <a:pt x="932729" y="1618529"/>
                </a:moveTo>
                <a:lnTo>
                  <a:pt x="18329" y="16185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618529"/>
                </a:lnTo>
                <a:lnTo>
                  <a:pt x="932729" y="1618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626429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7" name="Freeform 3"/>
          <p:cNvSpPr/>
          <p:nvPr/>
        </p:nvSpPr>
        <p:spPr>
          <a:xfrm>
            <a:off x="4833897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8" name="Freeform 3"/>
          <p:cNvSpPr/>
          <p:nvPr/>
        </p:nvSpPr>
        <p:spPr>
          <a:xfrm>
            <a:off x="5041366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9" name="Freeform 3"/>
          <p:cNvSpPr/>
          <p:nvPr/>
        </p:nvSpPr>
        <p:spPr>
          <a:xfrm>
            <a:off x="5248835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0" name="Freeform 3"/>
          <p:cNvSpPr/>
          <p:nvPr/>
        </p:nvSpPr>
        <p:spPr>
          <a:xfrm>
            <a:off x="5456304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1" name="Freeform 3"/>
          <p:cNvSpPr/>
          <p:nvPr/>
        </p:nvSpPr>
        <p:spPr>
          <a:xfrm>
            <a:off x="5663773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2" name="Freeform 3"/>
          <p:cNvSpPr/>
          <p:nvPr/>
        </p:nvSpPr>
        <p:spPr>
          <a:xfrm>
            <a:off x="7945931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3" name="Freeform 3"/>
          <p:cNvSpPr/>
          <p:nvPr/>
        </p:nvSpPr>
        <p:spPr>
          <a:xfrm>
            <a:off x="7945931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4" name="Freeform 3"/>
          <p:cNvSpPr/>
          <p:nvPr/>
        </p:nvSpPr>
        <p:spPr>
          <a:xfrm>
            <a:off x="7945931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5" name="Freeform 3"/>
          <p:cNvSpPr/>
          <p:nvPr/>
        </p:nvSpPr>
        <p:spPr>
          <a:xfrm>
            <a:off x="7945931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6" name="Freeform 3"/>
          <p:cNvSpPr/>
          <p:nvPr/>
        </p:nvSpPr>
        <p:spPr>
          <a:xfrm>
            <a:off x="7945931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7" name="Freeform 3"/>
          <p:cNvSpPr/>
          <p:nvPr/>
        </p:nvSpPr>
        <p:spPr>
          <a:xfrm>
            <a:off x="7945931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8" name="Freeform 3"/>
          <p:cNvSpPr/>
          <p:nvPr/>
        </p:nvSpPr>
        <p:spPr>
          <a:xfrm>
            <a:off x="3379061" y="3726123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9" name="Freeform 3"/>
          <p:cNvSpPr/>
          <p:nvPr/>
        </p:nvSpPr>
        <p:spPr>
          <a:xfrm>
            <a:off x="3171592" y="3518654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0" name="Freeform 3"/>
          <p:cNvSpPr/>
          <p:nvPr/>
        </p:nvSpPr>
        <p:spPr>
          <a:xfrm>
            <a:off x="2639991" y="1709967"/>
            <a:ext cx="37881" cy="1626171"/>
          </a:xfrm>
          <a:custGeom>
            <a:avLst/>
            <a:gdLst>
              <a:gd name="connsiteX0" fmla="*/ 18329 w 41739"/>
              <a:gd name="connsiteY0" fmla="*/ 18329 h 1791799"/>
              <a:gd name="connsiteX1" fmla="*/ 18329 w 41739"/>
              <a:gd name="connsiteY1" fmla="*/ 904789 h 1791799"/>
              <a:gd name="connsiteX2" fmla="*/ 23409 w 41739"/>
              <a:gd name="connsiteY2" fmla="*/ 904789 h 1791799"/>
              <a:gd name="connsiteX3" fmla="*/ 23409 w 41739"/>
              <a:gd name="connsiteY3" fmla="*/ 1773469 h 1791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1739" h="1791799">
                <a:moveTo>
                  <a:pt x="18329" y="18329"/>
                </a:moveTo>
                <a:lnTo>
                  <a:pt x="18329" y="904789"/>
                </a:lnTo>
                <a:lnTo>
                  <a:pt x="23409" y="904789"/>
                </a:lnTo>
                <a:lnTo>
                  <a:pt x="23409" y="177346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1" name="Freeform 3"/>
          <p:cNvSpPr/>
          <p:nvPr/>
        </p:nvSpPr>
        <p:spPr>
          <a:xfrm>
            <a:off x="2644602" y="3925274"/>
            <a:ext cx="4908790" cy="1070615"/>
          </a:xfrm>
          <a:custGeom>
            <a:avLst/>
            <a:gdLst>
              <a:gd name="connsiteX0" fmla="*/ 18329 w 5408759"/>
              <a:gd name="connsiteY0" fmla="*/ 18329 h 1179659"/>
              <a:gd name="connsiteX1" fmla="*/ 18329 w 5408759"/>
              <a:gd name="connsiteY1" fmla="*/ 1161329 h 1179659"/>
              <a:gd name="connsiteX2" fmla="*/ 5390429 w 5408759"/>
              <a:gd name="connsiteY2" fmla="*/ 1161329 h 1179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408759" h="1179659">
                <a:moveTo>
                  <a:pt x="18329" y="18329"/>
                </a:moveTo>
                <a:lnTo>
                  <a:pt x="18329" y="1161329"/>
                </a:lnTo>
                <a:lnTo>
                  <a:pt x="5390429" y="1161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2" name="Freeform 3"/>
          <p:cNvSpPr/>
          <p:nvPr/>
        </p:nvSpPr>
        <p:spPr>
          <a:xfrm>
            <a:off x="2847460" y="1501346"/>
            <a:ext cx="1593898" cy="34423"/>
          </a:xfrm>
          <a:custGeom>
            <a:avLst/>
            <a:gdLst>
              <a:gd name="connsiteX0" fmla="*/ 18329 w 1756239"/>
              <a:gd name="connsiteY0" fmla="*/ 19599 h 37929"/>
              <a:gd name="connsiteX1" fmla="*/ 887009 w 1756239"/>
              <a:gd name="connsiteY1" fmla="*/ 19599 h 37929"/>
              <a:gd name="connsiteX2" fmla="*/ 887009 w 1756239"/>
              <a:gd name="connsiteY2" fmla="*/ 18329 h 37929"/>
              <a:gd name="connsiteX3" fmla="*/ 1737909 w 1756239"/>
              <a:gd name="connsiteY3" fmla="*/ 18329 h 37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56239" h="37929">
                <a:moveTo>
                  <a:pt x="18329" y="19599"/>
                </a:moveTo>
                <a:lnTo>
                  <a:pt x="887009" y="19599"/>
                </a:lnTo>
                <a:lnTo>
                  <a:pt x="887009" y="18329"/>
                </a:lnTo>
                <a:lnTo>
                  <a:pt x="1737909" y="18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3" name="Freeform 3"/>
          <p:cNvSpPr/>
          <p:nvPr/>
        </p:nvSpPr>
        <p:spPr>
          <a:xfrm>
            <a:off x="6067839" y="1501346"/>
            <a:ext cx="1693022" cy="382510"/>
          </a:xfrm>
          <a:custGeom>
            <a:avLst/>
            <a:gdLst>
              <a:gd name="connsiteX0" fmla="*/ 18329 w 1865459"/>
              <a:gd name="connsiteY0" fmla="*/ 18329 h 421469"/>
              <a:gd name="connsiteX1" fmla="*/ 1847129 w 1865459"/>
              <a:gd name="connsiteY1" fmla="*/ 18329 h 421469"/>
              <a:gd name="connsiteX2" fmla="*/ 1847129 w 1865459"/>
              <a:gd name="connsiteY2" fmla="*/ 403139 h 4214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865459" h="421469">
                <a:moveTo>
                  <a:pt x="18329" y="18329"/>
                </a:moveTo>
                <a:lnTo>
                  <a:pt x="1847129" y="18329"/>
                </a:lnTo>
                <a:lnTo>
                  <a:pt x="1847129" y="40313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4" name="Freeform 3"/>
          <p:cNvSpPr/>
          <p:nvPr/>
        </p:nvSpPr>
        <p:spPr>
          <a:xfrm>
            <a:off x="7727590" y="2265523"/>
            <a:ext cx="66542" cy="448208"/>
          </a:xfrm>
          <a:custGeom>
            <a:avLst/>
            <a:gdLst>
              <a:gd name="connsiteX0" fmla="*/ 18329 w 73319"/>
              <a:gd name="connsiteY0" fmla="*/ 18329 h 493859"/>
              <a:gd name="connsiteX1" fmla="*/ 18329 w 73319"/>
              <a:gd name="connsiteY1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319" h="493859">
                <a:moveTo>
                  <a:pt x="18329" y="18329"/>
                </a:moveTo>
                <a:lnTo>
                  <a:pt x="183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5" name="Freeform 3"/>
          <p:cNvSpPr/>
          <p:nvPr/>
        </p:nvSpPr>
        <p:spPr>
          <a:xfrm>
            <a:off x="7727590" y="4340212"/>
            <a:ext cx="66542" cy="448208"/>
          </a:xfrm>
          <a:custGeom>
            <a:avLst/>
            <a:gdLst>
              <a:gd name="connsiteX0" fmla="*/ 18329 w 73319"/>
              <a:gd name="connsiteY0" fmla="*/ 18329 h 493859"/>
              <a:gd name="connsiteX1" fmla="*/ 18329 w 73319"/>
              <a:gd name="connsiteY1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319" h="493859">
                <a:moveTo>
                  <a:pt x="18329" y="18329"/>
                </a:moveTo>
                <a:lnTo>
                  <a:pt x="183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6" name="Freeform 3"/>
          <p:cNvSpPr/>
          <p:nvPr/>
        </p:nvSpPr>
        <p:spPr>
          <a:xfrm>
            <a:off x="2816839" y="5617796"/>
            <a:ext cx="1721991" cy="20747"/>
          </a:xfrm>
          <a:custGeom>
            <a:avLst/>
            <a:gdLst>
              <a:gd name="connsiteX0" fmla="*/ 0 w 1897379"/>
              <a:gd name="connsiteY0" fmla="*/ 11429 h 22860"/>
              <a:gd name="connsiteX1" fmla="*/ 1897379 w 1897379"/>
              <a:gd name="connsiteY1" fmla="*/ 11429 h 228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897379" h="22860">
                <a:moveTo>
                  <a:pt x="0" y="11429"/>
                </a:moveTo>
                <a:lnTo>
                  <a:pt x="1897379" y="11429"/>
                </a:lnTo>
              </a:path>
            </a:pathLst>
          </a:custGeom>
          <a:ln w="25400">
            <a:solidFill>
              <a:srgbClr val="1A1A1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7" name="Freeform 3"/>
          <p:cNvSpPr/>
          <p:nvPr/>
        </p:nvSpPr>
        <p:spPr>
          <a:xfrm>
            <a:off x="2859484" y="6136470"/>
            <a:ext cx="623559" cy="20746"/>
          </a:xfrm>
          <a:custGeom>
            <a:avLst/>
            <a:gdLst>
              <a:gd name="connsiteX0" fmla="*/ 0 w 687070"/>
              <a:gd name="connsiteY0" fmla="*/ 11430 h 22859"/>
              <a:gd name="connsiteX1" fmla="*/ 687070 w 687070"/>
              <a:gd name="connsiteY1" fmla="*/ 11430 h 2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7070" h="22859">
                <a:moveTo>
                  <a:pt x="0" y="11430"/>
                </a:moveTo>
                <a:lnTo>
                  <a:pt x="687070" y="11430"/>
                </a:lnTo>
              </a:path>
            </a:pathLst>
          </a:custGeom>
          <a:ln w="25400">
            <a:solidFill>
              <a:srgbClr val="1A1A1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8" name="Freeform 3"/>
          <p:cNvSpPr/>
          <p:nvPr/>
        </p:nvSpPr>
        <p:spPr>
          <a:xfrm>
            <a:off x="3871473" y="6136470"/>
            <a:ext cx="627016" cy="20746"/>
          </a:xfrm>
          <a:custGeom>
            <a:avLst/>
            <a:gdLst>
              <a:gd name="connsiteX0" fmla="*/ 0 w 690879"/>
              <a:gd name="connsiteY0" fmla="*/ 11430 h 22859"/>
              <a:gd name="connsiteX1" fmla="*/ 690879 w 690879"/>
              <a:gd name="connsiteY1" fmla="*/ 11430 h 22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0879" h="22859">
                <a:moveTo>
                  <a:pt x="0" y="11430"/>
                </a:moveTo>
                <a:lnTo>
                  <a:pt x="690879" y="11430"/>
                </a:lnTo>
              </a:path>
            </a:pathLst>
          </a:custGeom>
          <a:ln w="25400">
            <a:solidFill>
              <a:srgbClr val="1A1A1A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" name="TextBox 1"/>
          <p:cNvSpPr txBox="1"/>
          <p:nvPr/>
        </p:nvSpPr>
        <p:spPr>
          <a:xfrm>
            <a:off x="4977973" y="1302444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4Ω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7156396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2Ω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407665" y="3377133"/>
            <a:ext cx="51296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6V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880232" y="5693869"/>
            <a:ext cx="633187" cy="9857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40"/>
              </a:lnSpc>
              <a:tabLst>
                <a:tab pos="184424" algn="l"/>
              </a:tabLst>
            </a:pPr>
            <a:r>
              <a:rPr lang="en-US" altLang="zh-CN" sz="1634" dirty="0"/>
              <a:t>	</a:t>
            </a:r>
            <a:r>
              <a:rPr lang="en-US" altLang="zh-CN" sz="3258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4084"/>
              </a:lnSpc>
              <a:tabLst>
                <a:tab pos="184424" algn="l"/>
              </a:tabLst>
            </a:pPr>
            <a:r>
              <a:rPr lang="en-US" altLang="zh-CN" sz="3258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3258" dirty="0">
                <a:latin typeface="Symbol" pitchFamily="18" charset="0"/>
                <a:cs typeface="Times New Roman" pitchFamily="18" charset="0"/>
                <a:sym typeface="Symbol"/>
              </a:rPr>
              <a:t> </a:t>
            </a:r>
            <a:endParaRPr lang="en-US" altLang="zh-CN" sz="3258" dirty="0">
              <a:latin typeface="Symbol" pitchFamily="18" charset="0"/>
              <a:cs typeface="Symbol" pitchFamily="18" charset="0"/>
            </a:endParaRPr>
          </a:p>
        </p:txBody>
      </p:sp>
      <p:sp>
        <p:nvSpPr>
          <p:cNvPr id="42" name="TextBox 1"/>
          <p:cNvSpPr txBox="1"/>
          <p:nvPr/>
        </p:nvSpPr>
        <p:spPr>
          <a:xfrm>
            <a:off x="3514165" y="5186723"/>
            <a:ext cx="266740" cy="120052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40"/>
              </a:lnSpc>
              <a:tabLst>
                <a:tab pos="57633" algn="l"/>
              </a:tabLst>
            </a:pPr>
            <a:r>
              <a:rPr lang="en-US" altLang="zh-CN" sz="1634" dirty="0"/>
              <a:t>	</a:t>
            </a:r>
            <a:r>
              <a:rPr lang="en-US" altLang="zh-CN" sz="3258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3993"/>
              </a:lnSpc>
              <a:tabLst>
                <a:tab pos="57633" algn="l"/>
              </a:tabLst>
            </a:pPr>
            <a:r>
              <a:rPr lang="en-US" altLang="zh-CN" sz="3258" dirty="0">
                <a:latin typeface="Symbol" pitchFamily="18" charset="0"/>
                <a:cs typeface="Symbol" pitchFamily="18" charset="0"/>
              </a:rPr>
              <a:t>+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894525" y="5693869"/>
            <a:ext cx="633187" cy="9857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40"/>
              </a:lnSpc>
              <a:tabLst>
                <a:tab pos="184424" algn="l"/>
              </a:tabLst>
            </a:pPr>
            <a:r>
              <a:rPr lang="en-US" altLang="zh-CN" sz="1634" dirty="0"/>
              <a:t>	</a:t>
            </a:r>
            <a:r>
              <a:rPr lang="en-US" altLang="zh-CN" sz="3258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4084"/>
              </a:lnSpc>
              <a:tabLst>
                <a:tab pos="184424" algn="l"/>
              </a:tabLst>
            </a:pPr>
            <a:r>
              <a:rPr lang="en-US" altLang="zh-CN" sz="3258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3258" dirty="0">
                <a:latin typeface="Symbol" pitchFamily="18" charset="0"/>
                <a:cs typeface="Times New Roman" pitchFamily="18" charset="0"/>
                <a:sym typeface="Symbol"/>
              </a:rPr>
              <a:t> </a:t>
            </a:r>
            <a:endParaRPr lang="en-US" altLang="zh-CN" sz="3258" dirty="0">
              <a:latin typeface="Symbol" pitchFamily="18" charset="0"/>
              <a:cs typeface="Symbol" pitchFamily="18" charset="0"/>
            </a:endParaRPr>
          </a:p>
        </p:txBody>
      </p:sp>
      <p:sp>
        <p:nvSpPr>
          <p:cNvPr id="44" name="TextBox 1"/>
          <p:cNvSpPr txBox="1"/>
          <p:nvPr/>
        </p:nvSpPr>
        <p:spPr>
          <a:xfrm>
            <a:off x="4563035" y="5394192"/>
            <a:ext cx="862416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40"/>
              </a:lnSpc>
            </a:pPr>
            <a:r>
              <a:rPr lang="en-US" altLang="zh-CN" sz="3258" dirty="0">
                <a:latin typeface="Symbol" pitchFamily="18" charset="0"/>
                <a:cs typeface="Symbol" pitchFamily="18" charset="0"/>
              </a:rPr>
              <a:t>=</a:t>
            </a:r>
            <a:r>
              <a:rPr lang="en-US" altLang="zh-CN" sz="3258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58" dirty="0">
                <a:latin typeface="Symbol" pitchFamily="18" charset="0"/>
                <a:cs typeface="Times New Roman" pitchFamily="18" charset="0"/>
                <a:sym typeface="Symbol"/>
              </a:rPr>
              <a:t> </a:t>
            </a:r>
            <a:endParaRPr lang="en-US" altLang="zh-CN" sz="3258" dirty="0">
              <a:latin typeface="Symbol" pitchFamily="18" charset="0"/>
              <a:cs typeface="Symbol" pitchFamily="18" charset="0"/>
            </a:endParaRPr>
          </a:p>
        </p:txBody>
      </p:sp>
      <p:sp>
        <p:nvSpPr>
          <p:cNvPr id="45" name="灯片编号占位符 44">
            <a:extLst>
              <a:ext uri="{FF2B5EF4-FFF2-40B4-BE49-F238E27FC236}">
                <a16:creationId xmlns:a16="http://schemas.microsoft.com/office/drawing/2014/main" id="{68F91DD8-DD4B-468F-9669-6458994C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7536756" y="4771785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5" name="Freeform 3"/>
          <p:cNvSpPr/>
          <p:nvPr/>
        </p:nvSpPr>
        <p:spPr>
          <a:xfrm>
            <a:off x="7520121" y="4755150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6" name="Freeform 3"/>
          <p:cNvSpPr/>
          <p:nvPr/>
        </p:nvSpPr>
        <p:spPr>
          <a:xfrm>
            <a:off x="7536756" y="1867220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7" name="Freeform 3"/>
          <p:cNvSpPr/>
          <p:nvPr/>
        </p:nvSpPr>
        <p:spPr>
          <a:xfrm>
            <a:off x="7520121" y="1850585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8" name="Freeform 3"/>
          <p:cNvSpPr/>
          <p:nvPr/>
        </p:nvSpPr>
        <p:spPr>
          <a:xfrm>
            <a:off x="2449157" y="1311664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9" name="Freeform 3"/>
          <p:cNvSpPr/>
          <p:nvPr/>
        </p:nvSpPr>
        <p:spPr>
          <a:xfrm>
            <a:off x="2432523" y="1295029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0" name="Freeform 3"/>
          <p:cNvSpPr/>
          <p:nvPr/>
        </p:nvSpPr>
        <p:spPr>
          <a:xfrm>
            <a:off x="6914350" y="2697096"/>
            <a:ext cx="1659751" cy="1659751"/>
          </a:xfrm>
          <a:custGeom>
            <a:avLst/>
            <a:gdLst>
              <a:gd name="connsiteX0" fmla="*/ 914400 w 1828800"/>
              <a:gd name="connsiteY0" fmla="*/ 1828800 h 1828800"/>
              <a:gd name="connsiteX1" fmla="*/ 0 w 1828800"/>
              <a:gd name="connsiteY1" fmla="*/ 1828800 h 1828800"/>
              <a:gd name="connsiteX2" fmla="*/ 0 w 1828800"/>
              <a:gd name="connsiteY2" fmla="*/ 0 h 1828800"/>
              <a:gd name="connsiteX3" fmla="*/ 1828800 w 1828800"/>
              <a:gd name="connsiteY3" fmla="*/ 0 h 1828800"/>
              <a:gd name="connsiteX4" fmla="*/ 1828800 w 1828800"/>
              <a:gd name="connsiteY4" fmla="*/ 1828800 h 1828800"/>
              <a:gd name="connsiteX5" fmla="*/ 91440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828800"/>
                </a:lnTo>
                <a:lnTo>
                  <a:pt x="914400" y="1828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1" name="Freeform 3"/>
          <p:cNvSpPr/>
          <p:nvPr/>
        </p:nvSpPr>
        <p:spPr>
          <a:xfrm>
            <a:off x="6897714" y="2680460"/>
            <a:ext cx="1693022" cy="1693022"/>
          </a:xfrm>
          <a:custGeom>
            <a:avLst/>
            <a:gdLst>
              <a:gd name="connsiteX0" fmla="*/ 932729 w 1865459"/>
              <a:gd name="connsiteY0" fmla="*/ 1847129 h 1865459"/>
              <a:gd name="connsiteX1" fmla="*/ 18329 w 1865459"/>
              <a:gd name="connsiteY1" fmla="*/ 1847129 h 1865459"/>
              <a:gd name="connsiteX2" fmla="*/ 18329 w 1865459"/>
              <a:gd name="connsiteY2" fmla="*/ 18329 h 1865459"/>
              <a:gd name="connsiteX3" fmla="*/ 1847129 w 1865459"/>
              <a:gd name="connsiteY3" fmla="*/ 18329 h 1865459"/>
              <a:gd name="connsiteX4" fmla="*/ 1847129 w 1865459"/>
              <a:gd name="connsiteY4" fmla="*/ 1847129 h 1865459"/>
              <a:gd name="connsiteX5" fmla="*/ 932729 w 1865459"/>
              <a:gd name="connsiteY5" fmla="*/ 1847129 h 1865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865459">
                <a:moveTo>
                  <a:pt x="932729" y="1847129"/>
                </a:moveTo>
                <a:lnTo>
                  <a:pt x="18329" y="18471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847129"/>
                </a:lnTo>
                <a:lnTo>
                  <a:pt x="932729" y="1847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2" name="Freeform 3"/>
          <p:cNvSpPr/>
          <p:nvPr/>
        </p:nvSpPr>
        <p:spPr>
          <a:xfrm>
            <a:off x="2142565" y="3319502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3" name="Freeform 3"/>
          <p:cNvSpPr/>
          <p:nvPr/>
        </p:nvSpPr>
        <p:spPr>
          <a:xfrm>
            <a:off x="2125930" y="3302867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4" name="Freeform 3"/>
          <p:cNvSpPr/>
          <p:nvPr/>
        </p:nvSpPr>
        <p:spPr>
          <a:xfrm>
            <a:off x="4424723" y="1037345"/>
            <a:ext cx="1659751" cy="1452282"/>
          </a:xfrm>
          <a:custGeom>
            <a:avLst/>
            <a:gdLst>
              <a:gd name="connsiteX0" fmla="*/ 914400 w 1828800"/>
              <a:gd name="connsiteY0" fmla="*/ 1600200 h 1600200"/>
              <a:gd name="connsiteX1" fmla="*/ 0 w 1828800"/>
              <a:gd name="connsiteY1" fmla="*/ 1600200 h 1600200"/>
              <a:gd name="connsiteX2" fmla="*/ 0 w 1828800"/>
              <a:gd name="connsiteY2" fmla="*/ 0 h 1600200"/>
              <a:gd name="connsiteX3" fmla="*/ 1828800 w 1828800"/>
              <a:gd name="connsiteY3" fmla="*/ 0 h 1600200"/>
              <a:gd name="connsiteX4" fmla="*/ 1828800 w 1828800"/>
              <a:gd name="connsiteY4" fmla="*/ 1600200 h 1600200"/>
              <a:gd name="connsiteX5" fmla="*/ 914400 w 1828800"/>
              <a:gd name="connsiteY5" fmla="*/ 160020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600200">
                <a:moveTo>
                  <a:pt x="91440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600200"/>
                </a:lnTo>
                <a:lnTo>
                  <a:pt x="914400" y="1600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5" name="Freeform 3"/>
          <p:cNvSpPr/>
          <p:nvPr/>
        </p:nvSpPr>
        <p:spPr>
          <a:xfrm>
            <a:off x="4408087" y="1020709"/>
            <a:ext cx="1693022" cy="1485553"/>
          </a:xfrm>
          <a:custGeom>
            <a:avLst/>
            <a:gdLst>
              <a:gd name="connsiteX0" fmla="*/ 932729 w 1865459"/>
              <a:gd name="connsiteY0" fmla="*/ 1618529 h 1636859"/>
              <a:gd name="connsiteX1" fmla="*/ 18329 w 1865459"/>
              <a:gd name="connsiteY1" fmla="*/ 1618529 h 1636859"/>
              <a:gd name="connsiteX2" fmla="*/ 18329 w 1865459"/>
              <a:gd name="connsiteY2" fmla="*/ 18329 h 1636859"/>
              <a:gd name="connsiteX3" fmla="*/ 1847129 w 1865459"/>
              <a:gd name="connsiteY3" fmla="*/ 18329 h 1636859"/>
              <a:gd name="connsiteX4" fmla="*/ 1847129 w 1865459"/>
              <a:gd name="connsiteY4" fmla="*/ 1618529 h 1636859"/>
              <a:gd name="connsiteX5" fmla="*/ 932729 w 1865459"/>
              <a:gd name="connsiteY5" fmla="*/ 1618529 h 1636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636859">
                <a:moveTo>
                  <a:pt x="932729" y="1618529"/>
                </a:moveTo>
                <a:lnTo>
                  <a:pt x="18329" y="16185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618529"/>
                </a:lnTo>
                <a:lnTo>
                  <a:pt x="932729" y="1618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6" name="Freeform 3"/>
          <p:cNvSpPr/>
          <p:nvPr/>
        </p:nvSpPr>
        <p:spPr>
          <a:xfrm>
            <a:off x="4626429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7" name="Freeform 3"/>
          <p:cNvSpPr/>
          <p:nvPr/>
        </p:nvSpPr>
        <p:spPr>
          <a:xfrm>
            <a:off x="4833897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8" name="Freeform 3"/>
          <p:cNvSpPr/>
          <p:nvPr/>
        </p:nvSpPr>
        <p:spPr>
          <a:xfrm>
            <a:off x="5041366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9" name="Freeform 3"/>
          <p:cNvSpPr/>
          <p:nvPr/>
        </p:nvSpPr>
        <p:spPr>
          <a:xfrm>
            <a:off x="5248835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0" name="Freeform 3"/>
          <p:cNvSpPr/>
          <p:nvPr/>
        </p:nvSpPr>
        <p:spPr>
          <a:xfrm>
            <a:off x="5456304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1" name="Freeform 3"/>
          <p:cNvSpPr/>
          <p:nvPr/>
        </p:nvSpPr>
        <p:spPr>
          <a:xfrm>
            <a:off x="5663773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2" name="Freeform 3"/>
          <p:cNvSpPr/>
          <p:nvPr/>
        </p:nvSpPr>
        <p:spPr>
          <a:xfrm>
            <a:off x="7945931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3" name="Freeform 3"/>
          <p:cNvSpPr/>
          <p:nvPr/>
        </p:nvSpPr>
        <p:spPr>
          <a:xfrm>
            <a:off x="7945931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4" name="Freeform 3"/>
          <p:cNvSpPr/>
          <p:nvPr/>
        </p:nvSpPr>
        <p:spPr>
          <a:xfrm>
            <a:off x="7945931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5" name="Freeform 3"/>
          <p:cNvSpPr/>
          <p:nvPr/>
        </p:nvSpPr>
        <p:spPr>
          <a:xfrm>
            <a:off x="7945931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6" name="Freeform 3"/>
          <p:cNvSpPr/>
          <p:nvPr/>
        </p:nvSpPr>
        <p:spPr>
          <a:xfrm>
            <a:off x="7945931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7" name="Freeform 3"/>
          <p:cNvSpPr/>
          <p:nvPr/>
        </p:nvSpPr>
        <p:spPr>
          <a:xfrm>
            <a:off x="7945931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8" name="Freeform 3"/>
          <p:cNvSpPr/>
          <p:nvPr/>
        </p:nvSpPr>
        <p:spPr>
          <a:xfrm>
            <a:off x="3379061" y="3726123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9" name="Freeform 3"/>
          <p:cNvSpPr/>
          <p:nvPr/>
        </p:nvSpPr>
        <p:spPr>
          <a:xfrm>
            <a:off x="3171592" y="3518654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0" name="Freeform 3"/>
          <p:cNvSpPr/>
          <p:nvPr/>
        </p:nvSpPr>
        <p:spPr>
          <a:xfrm>
            <a:off x="2639991" y="1709967"/>
            <a:ext cx="37881" cy="1626171"/>
          </a:xfrm>
          <a:custGeom>
            <a:avLst/>
            <a:gdLst>
              <a:gd name="connsiteX0" fmla="*/ 18329 w 41739"/>
              <a:gd name="connsiteY0" fmla="*/ 18329 h 1791799"/>
              <a:gd name="connsiteX1" fmla="*/ 18329 w 41739"/>
              <a:gd name="connsiteY1" fmla="*/ 904789 h 1791799"/>
              <a:gd name="connsiteX2" fmla="*/ 23409 w 41739"/>
              <a:gd name="connsiteY2" fmla="*/ 904789 h 1791799"/>
              <a:gd name="connsiteX3" fmla="*/ 23409 w 41739"/>
              <a:gd name="connsiteY3" fmla="*/ 1773469 h 1791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1739" h="1791799">
                <a:moveTo>
                  <a:pt x="18329" y="18329"/>
                </a:moveTo>
                <a:lnTo>
                  <a:pt x="18329" y="904789"/>
                </a:lnTo>
                <a:lnTo>
                  <a:pt x="23409" y="904789"/>
                </a:lnTo>
                <a:lnTo>
                  <a:pt x="23409" y="177346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1" name="Freeform 3"/>
          <p:cNvSpPr/>
          <p:nvPr/>
        </p:nvSpPr>
        <p:spPr>
          <a:xfrm>
            <a:off x="2644602" y="3925274"/>
            <a:ext cx="4908790" cy="1070615"/>
          </a:xfrm>
          <a:custGeom>
            <a:avLst/>
            <a:gdLst>
              <a:gd name="connsiteX0" fmla="*/ 18329 w 5408759"/>
              <a:gd name="connsiteY0" fmla="*/ 18329 h 1179659"/>
              <a:gd name="connsiteX1" fmla="*/ 18329 w 5408759"/>
              <a:gd name="connsiteY1" fmla="*/ 1161329 h 1179659"/>
              <a:gd name="connsiteX2" fmla="*/ 5390429 w 5408759"/>
              <a:gd name="connsiteY2" fmla="*/ 1161329 h 1179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408759" h="1179659">
                <a:moveTo>
                  <a:pt x="18329" y="18329"/>
                </a:moveTo>
                <a:lnTo>
                  <a:pt x="18329" y="1161329"/>
                </a:lnTo>
                <a:lnTo>
                  <a:pt x="5390429" y="1161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2" name="Freeform 3"/>
          <p:cNvSpPr/>
          <p:nvPr/>
        </p:nvSpPr>
        <p:spPr>
          <a:xfrm>
            <a:off x="2847460" y="1501346"/>
            <a:ext cx="1593898" cy="34423"/>
          </a:xfrm>
          <a:custGeom>
            <a:avLst/>
            <a:gdLst>
              <a:gd name="connsiteX0" fmla="*/ 18329 w 1756239"/>
              <a:gd name="connsiteY0" fmla="*/ 19599 h 37929"/>
              <a:gd name="connsiteX1" fmla="*/ 887009 w 1756239"/>
              <a:gd name="connsiteY1" fmla="*/ 19599 h 37929"/>
              <a:gd name="connsiteX2" fmla="*/ 887009 w 1756239"/>
              <a:gd name="connsiteY2" fmla="*/ 18329 h 37929"/>
              <a:gd name="connsiteX3" fmla="*/ 1737909 w 1756239"/>
              <a:gd name="connsiteY3" fmla="*/ 18329 h 37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56239" h="37929">
                <a:moveTo>
                  <a:pt x="18329" y="19599"/>
                </a:moveTo>
                <a:lnTo>
                  <a:pt x="887009" y="19599"/>
                </a:lnTo>
                <a:lnTo>
                  <a:pt x="887009" y="18329"/>
                </a:lnTo>
                <a:lnTo>
                  <a:pt x="1737909" y="18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3" name="Freeform 3"/>
          <p:cNvSpPr/>
          <p:nvPr/>
        </p:nvSpPr>
        <p:spPr>
          <a:xfrm>
            <a:off x="6067839" y="1501346"/>
            <a:ext cx="1693022" cy="382510"/>
          </a:xfrm>
          <a:custGeom>
            <a:avLst/>
            <a:gdLst>
              <a:gd name="connsiteX0" fmla="*/ 18329 w 1865459"/>
              <a:gd name="connsiteY0" fmla="*/ 18329 h 421469"/>
              <a:gd name="connsiteX1" fmla="*/ 1847129 w 1865459"/>
              <a:gd name="connsiteY1" fmla="*/ 18329 h 421469"/>
              <a:gd name="connsiteX2" fmla="*/ 1847129 w 1865459"/>
              <a:gd name="connsiteY2" fmla="*/ 403139 h 4214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865459" h="421469">
                <a:moveTo>
                  <a:pt x="18329" y="18329"/>
                </a:moveTo>
                <a:lnTo>
                  <a:pt x="1847129" y="18329"/>
                </a:lnTo>
                <a:lnTo>
                  <a:pt x="1847129" y="40313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4" name="Freeform 3"/>
          <p:cNvSpPr/>
          <p:nvPr/>
        </p:nvSpPr>
        <p:spPr>
          <a:xfrm>
            <a:off x="7727590" y="2265523"/>
            <a:ext cx="66542" cy="448208"/>
          </a:xfrm>
          <a:custGeom>
            <a:avLst/>
            <a:gdLst>
              <a:gd name="connsiteX0" fmla="*/ 18329 w 73319"/>
              <a:gd name="connsiteY0" fmla="*/ 18329 h 493859"/>
              <a:gd name="connsiteX1" fmla="*/ 18329 w 73319"/>
              <a:gd name="connsiteY1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319" h="493859">
                <a:moveTo>
                  <a:pt x="18329" y="18329"/>
                </a:moveTo>
                <a:lnTo>
                  <a:pt x="183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5" name="Freeform 3"/>
          <p:cNvSpPr/>
          <p:nvPr/>
        </p:nvSpPr>
        <p:spPr>
          <a:xfrm>
            <a:off x="7727590" y="4340212"/>
            <a:ext cx="66542" cy="448208"/>
          </a:xfrm>
          <a:custGeom>
            <a:avLst/>
            <a:gdLst>
              <a:gd name="connsiteX0" fmla="*/ 18329 w 73319"/>
              <a:gd name="connsiteY0" fmla="*/ 18329 h 493859"/>
              <a:gd name="connsiteX1" fmla="*/ 18329 w 73319"/>
              <a:gd name="connsiteY1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319" h="493859">
                <a:moveTo>
                  <a:pt x="18329" y="18329"/>
                </a:moveTo>
                <a:lnTo>
                  <a:pt x="183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" name="TextBox 1"/>
          <p:cNvSpPr txBox="1"/>
          <p:nvPr/>
        </p:nvSpPr>
        <p:spPr>
          <a:xfrm>
            <a:off x="4977973" y="1302444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4Ω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7156396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2Ω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407665" y="3377133"/>
            <a:ext cx="51296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6V</a:t>
            </a:r>
          </a:p>
        </p:txBody>
      </p:sp>
      <p:sp>
        <p:nvSpPr>
          <p:cNvPr id="38" name="灯片编号占位符 37">
            <a:extLst>
              <a:ext uri="{FF2B5EF4-FFF2-40B4-BE49-F238E27FC236}">
                <a16:creationId xmlns:a16="http://schemas.microsoft.com/office/drawing/2014/main" id="{EEE0B5EC-3A61-483F-A53C-77EE15DF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7536756" y="4771785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5" name="Freeform 3"/>
          <p:cNvSpPr/>
          <p:nvPr/>
        </p:nvSpPr>
        <p:spPr>
          <a:xfrm>
            <a:off x="7520121" y="4755150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6" name="Freeform 3"/>
          <p:cNvSpPr/>
          <p:nvPr/>
        </p:nvSpPr>
        <p:spPr>
          <a:xfrm>
            <a:off x="7536756" y="1867220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7520121" y="1850585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2449157" y="1311664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2432523" y="1295029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6914350" y="2697096"/>
            <a:ext cx="1659751" cy="1659751"/>
          </a:xfrm>
          <a:custGeom>
            <a:avLst/>
            <a:gdLst>
              <a:gd name="connsiteX0" fmla="*/ 914400 w 1828800"/>
              <a:gd name="connsiteY0" fmla="*/ 1828800 h 1828800"/>
              <a:gd name="connsiteX1" fmla="*/ 0 w 1828800"/>
              <a:gd name="connsiteY1" fmla="*/ 1828800 h 1828800"/>
              <a:gd name="connsiteX2" fmla="*/ 0 w 1828800"/>
              <a:gd name="connsiteY2" fmla="*/ 0 h 1828800"/>
              <a:gd name="connsiteX3" fmla="*/ 1828800 w 1828800"/>
              <a:gd name="connsiteY3" fmla="*/ 0 h 1828800"/>
              <a:gd name="connsiteX4" fmla="*/ 1828800 w 1828800"/>
              <a:gd name="connsiteY4" fmla="*/ 1828800 h 1828800"/>
              <a:gd name="connsiteX5" fmla="*/ 91440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828800"/>
                </a:lnTo>
                <a:lnTo>
                  <a:pt x="914400" y="1828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6897714" y="2680460"/>
            <a:ext cx="1693022" cy="1693022"/>
          </a:xfrm>
          <a:custGeom>
            <a:avLst/>
            <a:gdLst>
              <a:gd name="connsiteX0" fmla="*/ 932729 w 1865459"/>
              <a:gd name="connsiteY0" fmla="*/ 1847129 h 1865459"/>
              <a:gd name="connsiteX1" fmla="*/ 18329 w 1865459"/>
              <a:gd name="connsiteY1" fmla="*/ 1847129 h 1865459"/>
              <a:gd name="connsiteX2" fmla="*/ 18329 w 1865459"/>
              <a:gd name="connsiteY2" fmla="*/ 18329 h 1865459"/>
              <a:gd name="connsiteX3" fmla="*/ 1847129 w 1865459"/>
              <a:gd name="connsiteY3" fmla="*/ 18329 h 1865459"/>
              <a:gd name="connsiteX4" fmla="*/ 1847129 w 1865459"/>
              <a:gd name="connsiteY4" fmla="*/ 1847129 h 1865459"/>
              <a:gd name="connsiteX5" fmla="*/ 932729 w 1865459"/>
              <a:gd name="connsiteY5" fmla="*/ 1847129 h 1865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865459">
                <a:moveTo>
                  <a:pt x="932729" y="1847129"/>
                </a:moveTo>
                <a:lnTo>
                  <a:pt x="18329" y="18471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847129"/>
                </a:lnTo>
                <a:lnTo>
                  <a:pt x="932729" y="1847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2142565" y="3319502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2125930" y="3302867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424723" y="1037345"/>
            <a:ext cx="1659751" cy="1452282"/>
          </a:xfrm>
          <a:custGeom>
            <a:avLst/>
            <a:gdLst>
              <a:gd name="connsiteX0" fmla="*/ 914400 w 1828800"/>
              <a:gd name="connsiteY0" fmla="*/ 1600200 h 1600200"/>
              <a:gd name="connsiteX1" fmla="*/ 0 w 1828800"/>
              <a:gd name="connsiteY1" fmla="*/ 1600200 h 1600200"/>
              <a:gd name="connsiteX2" fmla="*/ 0 w 1828800"/>
              <a:gd name="connsiteY2" fmla="*/ 0 h 1600200"/>
              <a:gd name="connsiteX3" fmla="*/ 1828800 w 1828800"/>
              <a:gd name="connsiteY3" fmla="*/ 0 h 1600200"/>
              <a:gd name="connsiteX4" fmla="*/ 1828800 w 1828800"/>
              <a:gd name="connsiteY4" fmla="*/ 1600200 h 1600200"/>
              <a:gd name="connsiteX5" fmla="*/ 914400 w 1828800"/>
              <a:gd name="connsiteY5" fmla="*/ 160020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600200">
                <a:moveTo>
                  <a:pt x="91440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600200"/>
                </a:lnTo>
                <a:lnTo>
                  <a:pt x="914400" y="1600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4408087" y="1020709"/>
            <a:ext cx="1693022" cy="1485553"/>
          </a:xfrm>
          <a:custGeom>
            <a:avLst/>
            <a:gdLst>
              <a:gd name="connsiteX0" fmla="*/ 932729 w 1865459"/>
              <a:gd name="connsiteY0" fmla="*/ 1618529 h 1636859"/>
              <a:gd name="connsiteX1" fmla="*/ 18329 w 1865459"/>
              <a:gd name="connsiteY1" fmla="*/ 1618529 h 1636859"/>
              <a:gd name="connsiteX2" fmla="*/ 18329 w 1865459"/>
              <a:gd name="connsiteY2" fmla="*/ 18329 h 1636859"/>
              <a:gd name="connsiteX3" fmla="*/ 1847129 w 1865459"/>
              <a:gd name="connsiteY3" fmla="*/ 18329 h 1636859"/>
              <a:gd name="connsiteX4" fmla="*/ 1847129 w 1865459"/>
              <a:gd name="connsiteY4" fmla="*/ 1618529 h 1636859"/>
              <a:gd name="connsiteX5" fmla="*/ 932729 w 1865459"/>
              <a:gd name="connsiteY5" fmla="*/ 1618529 h 1636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636859">
                <a:moveTo>
                  <a:pt x="932729" y="1618529"/>
                </a:moveTo>
                <a:lnTo>
                  <a:pt x="18329" y="16185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618529"/>
                </a:lnTo>
                <a:lnTo>
                  <a:pt x="932729" y="1618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626429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7" name="Freeform 3"/>
          <p:cNvSpPr/>
          <p:nvPr/>
        </p:nvSpPr>
        <p:spPr>
          <a:xfrm>
            <a:off x="4833897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8" name="Freeform 3"/>
          <p:cNvSpPr/>
          <p:nvPr/>
        </p:nvSpPr>
        <p:spPr>
          <a:xfrm>
            <a:off x="5041366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9" name="Freeform 3"/>
          <p:cNvSpPr/>
          <p:nvPr/>
        </p:nvSpPr>
        <p:spPr>
          <a:xfrm>
            <a:off x="5248835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0" name="Freeform 3"/>
          <p:cNvSpPr/>
          <p:nvPr/>
        </p:nvSpPr>
        <p:spPr>
          <a:xfrm>
            <a:off x="5456304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1" name="Freeform 3"/>
          <p:cNvSpPr/>
          <p:nvPr/>
        </p:nvSpPr>
        <p:spPr>
          <a:xfrm>
            <a:off x="5663773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2" name="Freeform 3"/>
          <p:cNvSpPr/>
          <p:nvPr/>
        </p:nvSpPr>
        <p:spPr>
          <a:xfrm>
            <a:off x="7945931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3" name="Freeform 3"/>
          <p:cNvSpPr/>
          <p:nvPr/>
        </p:nvSpPr>
        <p:spPr>
          <a:xfrm>
            <a:off x="7945931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4" name="Freeform 3"/>
          <p:cNvSpPr/>
          <p:nvPr/>
        </p:nvSpPr>
        <p:spPr>
          <a:xfrm>
            <a:off x="7945931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5" name="Freeform 3"/>
          <p:cNvSpPr/>
          <p:nvPr/>
        </p:nvSpPr>
        <p:spPr>
          <a:xfrm>
            <a:off x="7945931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6" name="Freeform 3"/>
          <p:cNvSpPr/>
          <p:nvPr/>
        </p:nvSpPr>
        <p:spPr>
          <a:xfrm>
            <a:off x="7945931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7" name="Freeform 3"/>
          <p:cNvSpPr/>
          <p:nvPr/>
        </p:nvSpPr>
        <p:spPr>
          <a:xfrm>
            <a:off x="7945931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8" name="Freeform 3"/>
          <p:cNvSpPr/>
          <p:nvPr/>
        </p:nvSpPr>
        <p:spPr>
          <a:xfrm>
            <a:off x="3379061" y="3726123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9" name="Freeform 3"/>
          <p:cNvSpPr/>
          <p:nvPr/>
        </p:nvSpPr>
        <p:spPr>
          <a:xfrm>
            <a:off x="3171592" y="3518654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0" name="Freeform 3"/>
          <p:cNvSpPr/>
          <p:nvPr/>
        </p:nvSpPr>
        <p:spPr>
          <a:xfrm>
            <a:off x="2639991" y="1709967"/>
            <a:ext cx="37881" cy="1626171"/>
          </a:xfrm>
          <a:custGeom>
            <a:avLst/>
            <a:gdLst>
              <a:gd name="connsiteX0" fmla="*/ 18329 w 41739"/>
              <a:gd name="connsiteY0" fmla="*/ 18329 h 1791799"/>
              <a:gd name="connsiteX1" fmla="*/ 18329 w 41739"/>
              <a:gd name="connsiteY1" fmla="*/ 904789 h 1791799"/>
              <a:gd name="connsiteX2" fmla="*/ 23409 w 41739"/>
              <a:gd name="connsiteY2" fmla="*/ 904789 h 1791799"/>
              <a:gd name="connsiteX3" fmla="*/ 23409 w 41739"/>
              <a:gd name="connsiteY3" fmla="*/ 1773469 h 1791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1739" h="1791799">
                <a:moveTo>
                  <a:pt x="18329" y="18329"/>
                </a:moveTo>
                <a:lnTo>
                  <a:pt x="18329" y="904789"/>
                </a:lnTo>
                <a:lnTo>
                  <a:pt x="23409" y="904789"/>
                </a:lnTo>
                <a:lnTo>
                  <a:pt x="23409" y="177346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1" name="Freeform 3"/>
          <p:cNvSpPr/>
          <p:nvPr/>
        </p:nvSpPr>
        <p:spPr>
          <a:xfrm>
            <a:off x="2644602" y="3925274"/>
            <a:ext cx="4908790" cy="1070615"/>
          </a:xfrm>
          <a:custGeom>
            <a:avLst/>
            <a:gdLst>
              <a:gd name="connsiteX0" fmla="*/ 18329 w 5408759"/>
              <a:gd name="connsiteY0" fmla="*/ 18329 h 1179659"/>
              <a:gd name="connsiteX1" fmla="*/ 18329 w 5408759"/>
              <a:gd name="connsiteY1" fmla="*/ 1161329 h 1179659"/>
              <a:gd name="connsiteX2" fmla="*/ 5390429 w 5408759"/>
              <a:gd name="connsiteY2" fmla="*/ 1161329 h 1179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408759" h="1179659">
                <a:moveTo>
                  <a:pt x="18329" y="18329"/>
                </a:moveTo>
                <a:lnTo>
                  <a:pt x="18329" y="1161329"/>
                </a:lnTo>
                <a:lnTo>
                  <a:pt x="5390429" y="1161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2" name="Freeform 3"/>
          <p:cNvSpPr/>
          <p:nvPr/>
        </p:nvSpPr>
        <p:spPr>
          <a:xfrm>
            <a:off x="2847460" y="1501346"/>
            <a:ext cx="1593898" cy="34423"/>
          </a:xfrm>
          <a:custGeom>
            <a:avLst/>
            <a:gdLst>
              <a:gd name="connsiteX0" fmla="*/ 18329 w 1756239"/>
              <a:gd name="connsiteY0" fmla="*/ 19599 h 37929"/>
              <a:gd name="connsiteX1" fmla="*/ 887009 w 1756239"/>
              <a:gd name="connsiteY1" fmla="*/ 19599 h 37929"/>
              <a:gd name="connsiteX2" fmla="*/ 887009 w 1756239"/>
              <a:gd name="connsiteY2" fmla="*/ 18329 h 37929"/>
              <a:gd name="connsiteX3" fmla="*/ 1737909 w 1756239"/>
              <a:gd name="connsiteY3" fmla="*/ 18329 h 37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756239" h="37929">
                <a:moveTo>
                  <a:pt x="18329" y="19599"/>
                </a:moveTo>
                <a:lnTo>
                  <a:pt x="887009" y="19599"/>
                </a:lnTo>
                <a:lnTo>
                  <a:pt x="887009" y="18329"/>
                </a:lnTo>
                <a:lnTo>
                  <a:pt x="1737909" y="18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3" name="Freeform 3"/>
          <p:cNvSpPr/>
          <p:nvPr/>
        </p:nvSpPr>
        <p:spPr>
          <a:xfrm>
            <a:off x="6067839" y="1501346"/>
            <a:ext cx="1693022" cy="382510"/>
          </a:xfrm>
          <a:custGeom>
            <a:avLst/>
            <a:gdLst>
              <a:gd name="connsiteX0" fmla="*/ 18329 w 1865459"/>
              <a:gd name="connsiteY0" fmla="*/ 18329 h 421469"/>
              <a:gd name="connsiteX1" fmla="*/ 1847129 w 1865459"/>
              <a:gd name="connsiteY1" fmla="*/ 18329 h 421469"/>
              <a:gd name="connsiteX2" fmla="*/ 1847129 w 1865459"/>
              <a:gd name="connsiteY2" fmla="*/ 403139 h 4214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865459" h="421469">
                <a:moveTo>
                  <a:pt x="18329" y="18329"/>
                </a:moveTo>
                <a:lnTo>
                  <a:pt x="1847129" y="18329"/>
                </a:lnTo>
                <a:lnTo>
                  <a:pt x="1847129" y="40313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4" name="Freeform 3"/>
          <p:cNvSpPr/>
          <p:nvPr/>
        </p:nvSpPr>
        <p:spPr>
          <a:xfrm>
            <a:off x="7727590" y="2265523"/>
            <a:ext cx="66542" cy="448208"/>
          </a:xfrm>
          <a:custGeom>
            <a:avLst/>
            <a:gdLst>
              <a:gd name="connsiteX0" fmla="*/ 18329 w 73319"/>
              <a:gd name="connsiteY0" fmla="*/ 18329 h 493859"/>
              <a:gd name="connsiteX1" fmla="*/ 18329 w 73319"/>
              <a:gd name="connsiteY1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319" h="493859">
                <a:moveTo>
                  <a:pt x="18329" y="18329"/>
                </a:moveTo>
                <a:lnTo>
                  <a:pt x="183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5" name="Freeform 3"/>
          <p:cNvSpPr/>
          <p:nvPr/>
        </p:nvSpPr>
        <p:spPr>
          <a:xfrm>
            <a:off x="7727590" y="4340212"/>
            <a:ext cx="66542" cy="448208"/>
          </a:xfrm>
          <a:custGeom>
            <a:avLst/>
            <a:gdLst>
              <a:gd name="connsiteX0" fmla="*/ 18329 w 73319"/>
              <a:gd name="connsiteY0" fmla="*/ 18329 h 493859"/>
              <a:gd name="connsiteX1" fmla="*/ 18329 w 73319"/>
              <a:gd name="connsiteY1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319" h="493859">
                <a:moveTo>
                  <a:pt x="18329" y="18329"/>
                </a:moveTo>
                <a:lnTo>
                  <a:pt x="183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" name="TextBox 1"/>
          <p:cNvSpPr txBox="1"/>
          <p:nvPr/>
        </p:nvSpPr>
        <p:spPr>
          <a:xfrm>
            <a:off x="4977973" y="1302444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4Ω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7156396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2Ω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407664" y="3446289"/>
            <a:ext cx="3087384" cy="27007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  <a:tabLst>
                <a:tab pos="403428" algn="l"/>
              </a:tabLst>
            </a:pPr>
            <a:r>
              <a:rPr lang="en-US" altLang="zh-CN" sz="3267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6V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3630"/>
              </a:lnSpc>
              <a:tabLst>
                <a:tab pos="403428" algn="l"/>
              </a:tabLst>
            </a:pPr>
            <a:r>
              <a:rPr lang="en-US" altLang="zh-CN" sz="1634" dirty="0"/>
              <a:t>	</a:t>
            </a:r>
            <a:r>
              <a:rPr lang="en-US" altLang="zh-CN" sz="3267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3267" dirty="0">
                <a:solidFill>
                  <a:srgbClr val="1A1A1A"/>
                </a:solidFill>
                <a:latin typeface="Symbol" pitchFamily="18" charset="0"/>
                <a:cs typeface="Times New Roman" pitchFamily="18" charset="0"/>
                <a:sym typeface="Symbol"/>
              </a:rPr>
              <a:t>  </a:t>
            </a:r>
            <a:r>
              <a:rPr lang="en-US" altLang="zh-CN" sz="3267" dirty="0">
                <a:solidFill>
                  <a:srgbClr val="1A1A1A"/>
                </a:solidFill>
                <a:latin typeface="Symbol" pitchFamily="18" charset="0"/>
                <a:cs typeface="Symbol" pitchFamily="18" charset="0"/>
              </a:rPr>
              <a:t>+</a:t>
            </a: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67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67" dirty="0">
                <a:solidFill>
                  <a:srgbClr val="1A1A1A"/>
                </a:solidFill>
                <a:latin typeface="Symbol" pitchFamily="18" charset="0"/>
                <a:cs typeface="Times New Roman" pitchFamily="18" charset="0"/>
                <a:sym typeface="Symbol"/>
              </a:rPr>
              <a:t>  </a:t>
            </a:r>
            <a:r>
              <a:rPr lang="en-US" altLang="zh-CN" sz="3267" dirty="0">
                <a:solidFill>
                  <a:srgbClr val="1A1A1A"/>
                </a:solidFill>
                <a:latin typeface="Symbol" pitchFamily="18" charset="0"/>
                <a:cs typeface="Symbol" pitchFamily="18" charset="0"/>
              </a:rPr>
              <a:t>=</a:t>
            </a:r>
            <a:r>
              <a:rPr lang="en-US" altLang="zh-CN" sz="3267" dirty="0">
                <a:solidFill>
                  <a:srgbClr val="1A1A1A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3267" dirty="0">
                <a:solidFill>
                  <a:srgbClr val="1A1A1A"/>
                </a:solidFill>
                <a:latin typeface="Symbol" pitchFamily="18" charset="0"/>
                <a:cs typeface="Times New Roman" pitchFamily="18" charset="0"/>
                <a:sym typeface="Symbol"/>
              </a:rPr>
              <a:t> </a:t>
            </a:r>
            <a:endParaRPr lang="en-US" altLang="zh-CN" sz="3267" dirty="0">
              <a:solidFill>
                <a:srgbClr val="1A1A1A"/>
              </a:solidFill>
              <a:latin typeface="Symbol" pitchFamily="18" charset="0"/>
              <a:cs typeface="Symbol" pitchFamily="18" charset="0"/>
            </a:endParaRPr>
          </a:p>
        </p:txBody>
      </p:sp>
      <p:sp>
        <p:nvSpPr>
          <p:cNvPr id="38" name="灯片编号占位符 37">
            <a:extLst>
              <a:ext uri="{FF2B5EF4-FFF2-40B4-BE49-F238E27FC236}">
                <a16:creationId xmlns:a16="http://schemas.microsoft.com/office/drawing/2014/main" id="{89F6F885-2F94-40D9-AF81-E61C9771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7536756" y="4771785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7520121" y="4755150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449157" y="1311664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432523" y="1295029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2142565" y="3319502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2125930" y="3302867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6914350" y="1037345"/>
            <a:ext cx="1659751" cy="1452282"/>
          </a:xfrm>
          <a:custGeom>
            <a:avLst/>
            <a:gdLst>
              <a:gd name="connsiteX0" fmla="*/ 914400 w 1828800"/>
              <a:gd name="connsiteY0" fmla="*/ 1600200 h 1600200"/>
              <a:gd name="connsiteX1" fmla="*/ 0 w 1828800"/>
              <a:gd name="connsiteY1" fmla="*/ 1600200 h 1600200"/>
              <a:gd name="connsiteX2" fmla="*/ 0 w 1828800"/>
              <a:gd name="connsiteY2" fmla="*/ 0 h 1600200"/>
              <a:gd name="connsiteX3" fmla="*/ 1828800 w 1828800"/>
              <a:gd name="connsiteY3" fmla="*/ 0 h 1600200"/>
              <a:gd name="connsiteX4" fmla="*/ 1828800 w 1828800"/>
              <a:gd name="connsiteY4" fmla="*/ 1600200 h 1600200"/>
              <a:gd name="connsiteX5" fmla="*/ 914400 w 1828800"/>
              <a:gd name="connsiteY5" fmla="*/ 160020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600200">
                <a:moveTo>
                  <a:pt x="91440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600200"/>
                </a:lnTo>
                <a:lnTo>
                  <a:pt x="914400" y="1600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6897714" y="1020709"/>
            <a:ext cx="1693022" cy="1485553"/>
          </a:xfrm>
          <a:custGeom>
            <a:avLst/>
            <a:gdLst>
              <a:gd name="connsiteX0" fmla="*/ 932729 w 1865459"/>
              <a:gd name="connsiteY0" fmla="*/ 1618529 h 1636859"/>
              <a:gd name="connsiteX1" fmla="*/ 18329 w 1865459"/>
              <a:gd name="connsiteY1" fmla="*/ 1618529 h 1636859"/>
              <a:gd name="connsiteX2" fmla="*/ 18329 w 1865459"/>
              <a:gd name="connsiteY2" fmla="*/ 18329 h 1636859"/>
              <a:gd name="connsiteX3" fmla="*/ 1847129 w 1865459"/>
              <a:gd name="connsiteY3" fmla="*/ 18329 h 1636859"/>
              <a:gd name="connsiteX4" fmla="*/ 1847129 w 1865459"/>
              <a:gd name="connsiteY4" fmla="*/ 1618529 h 1636859"/>
              <a:gd name="connsiteX5" fmla="*/ 932729 w 1865459"/>
              <a:gd name="connsiteY5" fmla="*/ 1618529 h 1636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636859">
                <a:moveTo>
                  <a:pt x="932729" y="1618529"/>
                </a:moveTo>
                <a:lnTo>
                  <a:pt x="18329" y="16185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618529"/>
                </a:lnTo>
                <a:lnTo>
                  <a:pt x="932729" y="1618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7116055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3" name="Freeform 3"/>
          <p:cNvSpPr/>
          <p:nvPr/>
        </p:nvSpPr>
        <p:spPr>
          <a:xfrm>
            <a:off x="7323524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4" name="Freeform 3"/>
          <p:cNvSpPr/>
          <p:nvPr/>
        </p:nvSpPr>
        <p:spPr>
          <a:xfrm>
            <a:off x="7530993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5" name="Freeform 3"/>
          <p:cNvSpPr/>
          <p:nvPr/>
        </p:nvSpPr>
        <p:spPr>
          <a:xfrm>
            <a:off x="7738462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6" name="Freeform 3"/>
          <p:cNvSpPr/>
          <p:nvPr/>
        </p:nvSpPr>
        <p:spPr>
          <a:xfrm>
            <a:off x="7945931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7" name="Freeform 3"/>
          <p:cNvSpPr/>
          <p:nvPr/>
        </p:nvSpPr>
        <p:spPr>
          <a:xfrm>
            <a:off x="8153400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8" name="Freeform 3"/>
          <p:cNvSpPr/>
          <p:nvPr/>
        </p:nvSpPr>
        <p:spPr>
          <a:xfrm>
            <a:off x="3379061" y="3726123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9" name="Freeform 3"/>
          <p:cNvSpPr/>
          <p:nvPr/>
        </p:nvSpPr>
        <p:spPr>
          <a:xfrm>
            <a:off x="3171592" y="3518654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0" name="Freeform 3"/>
          <p:cNvSpPr/>
          <p:nvPr/>
        </p:nvSpPr>
        <p:spPr>
          <a:xfrm>
            <a:off x="2639991" y="1709967"/>
            <a:ext cx="37881" cy="1626171"/>
          </a:xfrm>
          <a:custGeom>
            <a:avLst/>
            <a:gdLst>
              <a:gd name="connsiteX0" fmla="*/ 18329 w 41739"/>
              <a:gd name="connsiteY0" fmla="*/ 18329 h 1791799"/>
              <a:gd name="connsiteX1" fmla="*/ 18329 w 41739"/>
              <a:gd name="connsiteY1" fmla="*/ 904789 h 1791799"/>
              <a:gd name="connsiteX2" fmla="*/ 23409 w 41739"/>
              <a:gd name="connsiteY2" fmla="*/ 904789 h 1791799"/>
              <a:gd name="connsiteX3" fmla="*/ 23409 w 41739"/>
              <a:gd name="connsiteY3" fmla="*/ 1773469 h 17917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1739" h="1791799">
                <a:moveTo>
                  <a:pt x="18329" y="18329"/>
                </a:moveTo>
                <a:lnTo>
                  <a:pt x="18329" y="904789"/>
                </a:lnTo>
                <a:lnTo>
                  <a:pt x="23409" y="904789"/>
                </a:lnTo>
                <a:lnTo>
                  <a:pt x="23409" y="177346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1" name="Freeform 3"/>
          <p:cNvSpPr/>
          <p:nvPr/>
        </p:nvSpPr>
        <p:spPr>
          <a:xfrm>
            <a:off x="2644602" y="3925274"/>
            <a:ext cx="4908790" cy="1070615"/>
          </a:xfrm>
          <a:custGeom>
            <a:avLst/>
            <a:gdLst>
              <a:gd name="connsiteX0" fmla="*/ 18329 w 5408759"/>
              <a:gd name="connsiteY0" fmla="*/ 18329 h 1179659"/>
              <a:gd name="connsiteX1" fmla="*/ 18329 w 5408759"/>
              <a:gd name="connsiteY1" fmla="*/ 1161329 h 1179659"/>
              <a:gd name="connsiteX2" fmla="*/ 5390429 w 5408759"/>
              <a:gd name="connsiteY2" fmla="*/ 1161329 h 1179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5408759" h="1179659">
                <a:moveTo>
                  <a:pt x="18329" y="18329"/>
                </a:moveTo>
                <a:lnTo>
                  <a:pt x="18329" y="1161329"/>
                </a:lnTo>
                <a:lnTo>
                  <a:pt x="5390429" y="1161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2" name="Freeform 3"/>
          <p:cNvSpPr/>
          <p:nvPr/>
        </p:nvSpPr>
        <p:spPr>
          <a:xfrm>
            <a:off x="2847461" y="1501346"/>
            <a:ext cx="4083524" cy="34423"/>
          </a:xfrm>
          <a:custGeom>
            <a:avLst/>
            <a:gdLst>
              <a:gd name="connsiteX0" fmla="*/ 18329 w 4499439"/>
              <a:gd name="connsiteY0" fmla="*/ 19599 h 37929"/>
              <a:gd name="connsiteX1" fmla="*/ 2258609 w 4499439"/>
              <a:gd name="connsiteY1" fmla="*/ 19599 h 37929"/>
              <a:gd name="connsiteX2" fmla="*/ 2258609 w 4499439"/>
              <a:gd name="connsiteY2" fmla="*/ 18329 h 37929"/>
              <a:gd name="connsiteX3" fmla="*/ 4481109 w 4499439"/>
              <a:gd name="connsiteY3" fmla="*/ 18329 h 37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499439" h="37929">
                <a:moveTo>
                  <a:pt x="18329" y="19599"/>
                </a:moveTo>
                <a:lnTo>
                  <a:pt x="2258609" y="19599"/>
                </a:lnTo>
                <a:lnTo>
                  <a:pt x="2258609" y="18329"/>
                </a:lnTo>
                <a:lnTo>
                  <a:pt x="4481109" y="18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3" name="Freeform 3"/>
          <p:cNvSpPr/>
          <p:nvPr/>
        </p:nvSpPr>
        <p:spPr>
          <a:xfrm>
            <a:off x="7727590" y="2472992"/>
            <a:ext cx="66542" cy="2315428"/>
          </a:xfrm>
          <a:custGeom>
            <a:avLst/>
            <a:gdLst>
              <a:gd name="connsiteX0" fmla="*/ 18329 w 73319"/>
              <a:gd name="connsiteY0" fmla="*/ 18329 h 2551259"/>
              <a:gd name="connsiteX1" fmla="*/ 18329 w 73319"/>
              <a:gd name="connsiteY1" fmla="*/ 2532929 h 2551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319" h="2551259">
                <a:moveTo>
                  <a:pt x="18329" y="18329"/>
                </a:moveTo>
                <a:lnTo>
                  <a:pt x="18329" y="25329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" name="TextBox 1"/>
          <p:cNvSpPr txBox="1"/>
          <p:nvPr/>
        </p:nvSpPr>
        <p:spPr>
          <a:xfrm>
            <a:off x="7467600" y="1290918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6Ω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407665" y="3377133"/>
            <a:ext cx="51296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6V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2811076" y="5567083"/>
            <a:ext cx="268022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4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3267" dirty="0">
                <a:latin typeface="Symbol" pitchFamily="18" charset="0"/>
                <a:cs typeface="Times New Roman" pitchFamily="18" charset="0"/>
                <a:sym typeface="Symbol"/>
              </a:rPr>
              <a:t>  </a:t>
            </a:r>
            <a:r>
              <a:rPr lang="en-US" altLang="zh-CN" sz="3267" dirty="0">
                <a:latin typeface="Symbol" pitchFamily="18" charset="0"/>
                <a:cs typeface="Symbol" pitchFamily="18" charset="0"/>
              </a:rPr>
              <a:t>+</a:t>
            </a: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altLang="zh-CN" sz="3267" dirty="0">
                <a:latin typeface="Symbol" pitchFamily="18" charset="0"/>
                <a:cs typeface="Times New Roman" pitchFamily="18" charset="0"/>
                <a:sym typeface="Symbol"/>
              </a:rPr>
              <a:t>  </a:t>
            </a:r>
            <a:r>
              <a:rPr lang="en-US" altLang="zh-CN" sz="3267" dirty="0">
                <a:latin typeface="Symbol" pitchFamily="18" charset="0"/>
                <a:cs typeface="Symbol" pitchFamily="18" charset="0"/>
              </a:rPr>
              <a:t>=</a:t>
            </a: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3267" dirty="0">
                <a:latin typeface="Symbol" pitchFamily="18" charset="0"/>
                <a:cs typeface="Times New Roman" pitchFamily="18" charset="0"/>
                <a:sym typeface="Symbol"/>
              </a:rPr>
              <a:t> </a:t>
            </a:r>
            <a:endParaRPr lang="en-US" altLang="zh-CN" sz="3267" dirty="0">
              <a:latin typeface="Symbol" pitchFamily="18" charset="0"/>
              <a:cs typeface="Symbol" pitchFamily="18" charset="0"/>
            </a:endParaRPr>
          </a:p>
        </p:txBody>
      </p:sp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46C3E636-ACFF-4381-99FB-33C57C14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5254598" y="2904565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5237963" y="2887930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241688" y="481788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225054" y="465154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1935096" y="2074689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1918461" y="2058054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632192" y="207469"/>
            <a:ext cx="1659751" cy="1452282"/>
          </a:xfrm>
          <a:custGeom>
            <a:avLst/>
            <a:gdLst>
              <a:gd name="connsiteX0" fmla="*/ 914400 w 1828800"/>
              <a:gd name="connsiteY0" fmla="*/ 1600200 h 1600200"/>
              <a:gd name="connsiteX1" fmla="*/ 0 w 1828800"/>
              <a:gd name="connsiteY1" fmla="*/ 1600200 h 1600200"/>
              <a:gd name="connsiteX2" fmla="*/ 0 w 1828800"/>
              <a:gd name="connsiteY2" fmla="*/ 0 h 1600200"/>
              <a:gd name="connsiteX3" fmla="*/ 1828800 w 1828800"/>
              <a:gd name="connsiteY3" fmla="*/ 0 h 1600200"/>
              <a:gd name="connsiteX4" fmla="*/ 1828800 w 1828800"/>
              <a:gd name="connsiteY4" fmla="*/ 1600200 h 1600200"/>
              <a:gd name="connsiteX5" fmla="*/ 914400 w 1828800"/>
              <a:gd name="connsiteY5" fmla="*/ 160020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600200">
                <a:moveTo>
                  <a:pt x="91440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600200"/>
                </a:lnTo>
                <a:lnTo>
                  <a:pt x="914400" y="1600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615556" y="190834"/>
            <a:ext cx="1693022" cy="1485553"/>
          </a:xfrm>
          <a:custGeom>
            <a:avLst/>
            <a:gdLst>
              <a:gd name="connsiteX0" fmla="*/ 932729 w 1865459"/>
              <a:gd name="connsiteY0" fmla="*/ 1618529 h 1636859"/>
              <a:gd name="connsiteX1" fmla="*/ 18329 w 1865459"/>
              <a:gd name="connsiteY1" fmla="*/ 1618529 h 1636859"/>
              <a:gd name="connsiteX2" fmla="*/ 18329 w 1865459"/>
              <a:gd name="connsiteY2" fmla="*/ 18329 h 1636859"/>
              <a:gd name="connsiteX3" fmla="*/ 1847129 w 1865459"/>
              <a:gd name="connsiteY3" fmla="*/ 18329 h 1636859"/>
              <a:gd name="connsiteX4" fmla="*/ 1847129 w 1865459"/>
              <a:gd name="connsiteY4" fmla="*/ 1618529 h 1636859"/>
              <a:gd name="connsiteX5" fmla="*/ 932729 w 1865459"/>
              <a:gd name="connsiteY5" fmla="*/ 1618529 h 1636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636859">
                <a:moveTo>
                  <a:pt x="932729" y="1618529"/>
                </a:moveTo>
                <a:lnTo>
                  <a:pt x="18329" y="16185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618529"/>
                </a:lnTo>
                <a:lnTo>
                  <a:pt x="932729" y="1618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833897" y="103158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3" name="Freeform 3"/>
          <p:cNvSpPr/>
          <p:nvPr/>
        </p:nvSpPr>
        <p:spPr>
          <a:xfrm>
            <a:off x="5041366" y="1031581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4" name="Freeform 3"/>
          <p:cNvSpPr/>
          <p:nvPr/>
        </p:nvSpPr>
        <p:spPr>
          <a:xfrm>
            <a:off x="5248835" y="103158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5" name="Freeform 3"/>
          <p:cNvSpPr/>
          <p:nvPr/>
        </p:nvSpPr>
        <p:spPr>
          <a:xfrm>
            <a:off x="5456304" y="1031581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6" name="Freeform 3"/>
          <p:cNvSpPr/>
          <p:nvPr/>
        </p:nvSpPr>
        <p:spPr>
          <a:xfrm>
            <a:off x="5663773" y="103158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7" name="Freeform 3"/>
          <p:cNvSpPr/>
          <p:nvPr/>
        </p:nvSpPr>
        <p:spPr>
          <a:xfrm>
            <a:off x="5871242" y="1031581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8" name="Freeform 3"/>
          <p:cNvSpPr/>
          <p:nvPr/>
        </p:nvSpPr>
        <p:spPr>
          <a:xfrm>
            <a:off x="3171592" y="2481310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9" name="Freeform 3"/>
          <p:cNvSpPr/>
          <p:nvPr/>
        </p:nvSpPr>
        <p:spPr>
          <a:xfrm>
            <a:off x="2964123" y="2273841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0" name="Freeform 3"/>
          <p:cNvSpPr/>
          <p:nvPr/>
        </p:nvSpPr>
        <p:spPr>
          <a:xfrm>
            <a:off x="2432522" y="880091"/>
            <a:ext cx="37881" cy="1211233"/>
          </a:xfrm>
          <a:custGeom>
            <a:avLst/>
            <a:gdLst>
              <a:gd name="connsiteX0" fmla="*/ 18329 w 41739"/>
              <a:gd name="connsiteY0" fmla="*/ 18329 h 1334599"/>
              <a:gd name="connsiteX1" fmla="*/ 18329 w 41739"/>
              <a:gd name="connsiteY1" fmla="*/ 676189 h 1334599"/>
              <a:gd name="connsiteX2" fmla="*/ 23409 w 41739"/>
              <a:gd name="connsiteY2" fmla="*/ 676189 h 1334599"/>
              <a:gd name="connsiteX3" fmla="*/ 23409 w 41739"/>
              <a:gd name="connsiteY3" fmla="*/ 1316269 h 13345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1739" h="1334599">
                <a:moveTo>
                  <a:pt x="18329" y="18329"/>
                </a:moveTo>
                <a:lnTo>
                  <a:pt x="18329" y="676189"/>
                </a:lnTo>
                <a:lnTo>
                  <a:pt x="23409" y="676189"/>
                </a:lnTo>
                <a:lnTo>
                  <a:pt x="23409" y="131626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1" name="Freeform 3"/>
          <p:cNvSpPr/>
          <p:nvPr/>
        </p:nvSpPr>
        <p:spPr>
          <a:xfrm>
            <a:off x="2437133" y="2680461"/>
            <a:ext cx="2834101" cy="448208"/>
          </a:xfrm>
          <a:custGeom>
            <a:avLst/>
            <a:gdLst>
              <a:gd name="connsiteX0" fmla="*/ 18329 w 3122759"/>
              <a:gd name="connsiteY0" fmla="*/ 18329 h 493859"/>
              <a:gd name="connsiteX1" fmla="*/ 18329 w 3122759"/>
              <a:gd name="connsiteY1" fmla="*/ 475529 h 493859"/>
              <a:gd name="connsiteX2" fmla="*/ 3104429 w 3122759"/>
              <a:gd name="connsiteY2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122759" h="493859">
                <a:moveTo>
                  <a:pt x="18329" y="18329"/>
                </a:moveTo>
                <a:lnTo>
                  <a:pt x="18329" y="475529"/>
                </a:lnTo>
                <a:lnTo>
                  <a:pt x="31044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2" name="Freeform 3"/>
          <p:cNvSpPr/>
          <p:nvPr/>
        </p:nvSpPr>
        <p:spPr>
          <a:xfrm>
            <a:off x="2639992" y="671470"/>
            <a:ext cx="2008835" cy="34423"/>
          </a:xfrm>
          <a:custGeom>
            <a:avLst/>
            <a:gdLst>
              <a:gd name="connsiteX0" fmla="*/ 18329 w 2213439"/>
              <a:gd name="connsiteY0" fmla="*/ 19599 h 37929"/>
              <a:gd name="connsiteX1" fmla="*/ 1115609 w 2213439"/>
              <a:gd name="connsiteY1" fmla="*/ 19599 h 37929"/>
              <a:gd name="connsiteX2" fmla="*/ 1115609 w 2213439"/>
              <a:gd name="connsiteY2" fmla="*/ 18329 h 37929"/>
              <a:gd name="connsiteX3" fmla="*/ 2195109 w 2213439"/>
              <a:gd name="connsiteY3" fmla="*/ 18329 h 37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13439" h="37929">
                <a:moveTo>
                  <a:pt x="18329" y="19599"/>
                </a:moveTo>
                <a:lnTo>
                  <a:pt x="1115609" y="19599"/>
                </a:lnTo>
                <a:lnTo>
                  <a:pt x="1115609" y="18329"/>
                </a:lnTo>
                <a:lnTo>
                  <a:pt x="2195109" y="18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3" name="Freeform 3"/>
          <p:cNvSpPr/>
          <p:nvPr/>
        </p:nvSpPr>
        <p:spPr>
          <a:xfrm>
            <a:off x="5445432" y="1643116"/>
            <a:ext cx="66542" cy="1278084"/>
          </a:xfrm>
          <a:custGeom>
            <a:avLst/>
            <a:gdLst>
              <a:gd name="connsiteX0" fmla="*/ 18329 w 73319"/>
              <a:gd name="connsiteY0" fmla="*/ 18329 h 1408259"/>
              <a:gd name="connsiteX1" fmla="*/ 18329 w 73319"/>
              <a:gd name="connsiteY1" fmla="*/ 1389929 h 1408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319" h="1408259">
                <a:moveTo>
                  <a:pt x="18329" y="18329"/>
                </a:moveTo>
                <a:lnTo>
                  <a:pt x="18329" y="13899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" name="TextBox 1"/>
          <p:cNvSpPr txBox="1"/>
          <p:nvPr/>
        </p:nvSpPr>
        <p:spPr>
          <a:xfrm>
            <a:off x="5185442" y="461042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6Ω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200196" y="2132320"/>
            <a:ext cx="51296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6V</a:t>
            </a:r>
          </a:p>
        </p:txBody>
      </p:sp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8CCFC649-41B4-4D71-B764-C4204247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5254598" y="2904565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5" name="Freeform 3"/>
          <p:cNvSpPr/>
          <p:nvPr/>
        </p:nvSpPr>
        <p:spPr>
          <a:xfrm>
            <a:off x="5237963" y="2887930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6" name="Freeform 3"/>
          <p:cNvSpPr/>
          <p:nvPr/>
        </p:nvSpPr>
        <p:spPr>
          <a:xfrm>
            <a:off x="2241688" y="481788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7" name="Freeform 3"/>
          <p:cNvSpPr/>
          <p:nvPr/>
        </p:nvSpPr>
        <p:spPr>
          <a:xfrm>
            <a:off x="2225054" y="465154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8" name="Freeform 3"/>
          <p:cNvSpPr/>
          <p:nvPr/>
        </p:nvSpPr>
        <p:spPr>
          <a:xfrm>
            <a:off x="1935096" y="2074689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9" name="Freeform 3"/>
          <p:cNvSpPr/>
          <p:nvPr/>
        </p:nvSpPr>
        <p:spPr>
          <a:xfrm>
            <a:off x="1918461" y="2058054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0" name="Freeform 3"/>
          <p:cNvSpPr/>
          <p:nvPr/>
        </p:nvSpPr>
        <p:spPr>
          <a:xfrm>
            <a:off x="4632192" y="207469"/>
            <a:ext cx="1659751" cy="1452282"/>
          </a:xfrm>
          <a:custGeom>
            <a:avLst/>
            <a:gdLst>
              <a:gd name="connsiteX0" fmla="*/ 914400 w 1828800"/>
              <a:gd name="connsiteY0" fmla="*/ 1600200 h 1600200"/>
              <a:gd name="connsiteX1" fmla="*/ 0 w 1828800"/>
              <a:gd name="connsiteY1" fmla="*/ 1600200 h 1600200"/>
              <a:gd name="connsiteX2" fmla="*/ 0 w 1828800"/>
              <a:gd name="connsiteY2" fmla="*/ 0 h 1600200"/>
              <a:gd name="connsiteX3" fmla="*/ 1828800 w 1828800"/>
              <a:gd name="connsiteY3" fmla="*/ 0 h 1600200"/>
              <a:gd name="connsiteX4" fmla="*/ 1828800 w 1828800"/>
              <a:gd name="connsiteY4" fmla="*/ 1600200 h 1600200"/>
              <a:gd name="connsiteX5" fmla="*/ 914400 w 1828800"/>
              <a:gd name="connsiteY5" fmla="*/ 160020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600200">
                <a:moveTo>
                  <a:pt x="91440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600200"/>
                </a:lnTo>
                <a:lnTo>
                  <a:pt x="914400" y="1600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1" name="Freeform 3"/>
          <p:cNvSpPr/>
          <p:nvPr/>
        </p:nvSpPr>
        <p:spPr>
          <a:xfrm>
            <a:off x="4615556" y="190834"/>
            <a:ext cx="1693022" cy="1485553"/>
          </a:xfrm>
          <a:custGeom>
            <a:avLst/>
            <a:gdLst>
              <a:gd name="connsiteX0" fmla="*/ 932729 w 1865459"/>
              <a:gd name="connsiteY0" fmla="*/ 1618529 h 1636859"/>
              <a:gd name="connsiteX1" fmla="*/ 18329 w 1865459"/>
              <a:gd name="connsiteY1" fmla="*/ 1618529 h 1636859"/>
              <a:gd name="connsiteX2" fmla="*/ 18329 w 1865459"/>
              <a:gd name="connsiteY2" fmla="*/ 18329 h 1636859"/>
              <a:gd name="connsiteX3" fmla="*/ 1847129 w 1865459"/>
              <a:gd name="connsiteY3" fmla="*/ 18329 h 1636859"/>
              <a:gd name="connsiteX4" fmla="*/ 1847129 w 1865459"/>
              <a:gd name="connsiteY4" fmla="*/ 1618529 h 1636859"/>
              <a:gd name="connsiteX5" fmla="*/ 932729 w 1865459"/>
              <a:gd name="connsiteY5" fmla="*/ 1618529 h 1636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636859">
                <a:moveTo>
                  <a:pt x="932729" y="1618529"/>
                </a:moveTo>
                <a:lnTo>
                  <a:pt x="18329" y="16185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618529"/>
                </a:lnTo>
                <a:lnTo>
                  <a:pt x="932729" y="1618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2" name="Freeform 3"/>
          <p:cNvSpPr/>
          <p:nvPr/>
        </p:nvSpPr>
        <p:spPr>
          <a:xfrm>
            <a:off x="4833897" y="103158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3" name="Freeform 3"/>
          <p:cNvSpPr/>
          <p:nvPr/>
        </p:nvSpPr>
        <p:spPr>
          <a:xfrm>
            <a:off x="5041366" y="1031581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4" name="Freeform 3"/>
          <p:cNvSpPr/>
          <p:nvPr/>
        </p:nvSpPr>
        <p:spPr>
          <a:xfrm>
            <a:off x="5248835" y="103158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5" name="Freeform 3"/>
          <p:cNvSpPr/>
          <p:nvPr/>
        </p:nvSpPr>
        <p:spPr>
          <a:xfrm>
            <a:off x="5456304" y="1031581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6" name="Freeform 3"/>
          <p:cNvSpPr/>
          <p:nvPr/>
        </p:nvSpPr>
        <p:spPr>
          <a:xfrm>
            <a:off x="5663773" y="103158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7" name="Freeform 3"/>
          <p:cNvSpPr/>
          <p:nvPr/>
        </p:nvSpPr>
        <p:spPr>
          <a:xfrm>
            <a:off x="5871242" y="1031581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8" name="Freeform 3"/>
          <p:cNvSpPr/>
          <p:nvPr/>
        </p:nvSpPr>
        <p:spPr>
          <a:xfrm>
            <a:off x="3171592" y="2481310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9" name="Freeform 3"/>
          <p:cNvSpPr/>
          <p:nvPr/>
        </p:nvSpPr>
        <p:spPr>
          <a:xfrm>
            <a:off x="2964123" y="2273841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0" name="Freeform 3"/>
          <p:cNvSpPr/>
          <p:nvPr/>
        </p:nvSpPr>
        <p:spPr>
          <a:xfrm>
            <a:off x="2432522" y="880091"/>
            <a:ext cx="37881" cy="1211233"/>
          </a:xfrm>
          <a:custGeom>
            <a:avLst/>
            <a:gdLst>
              <a:gd name="connsiteX0" fmla="*/ 18329 w 41739"/>
              <a:gd name="connsiteY0" fmla="*/ 18329 h 1334599"/>
              <a:gd name="connsiteX1" fmla="*/ 18329 w 41739"/>
              <a:gd name="connsiteY1" fmla="*/ 676189 h 1334599"/>
              <a:gd name="connsiteX2" fmla="*/ 23409 w 41739"/>
              <a:gd name="connsiteY2" fmla="*/ 676189 h 1334599"/>
              <a:gd name="connsiteX3" fmla="*/ 23409 w 41739"/>
              <a:gd name="connsiteY3" fmla="*/ 1316269 h 13345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1739" h="1334599">
                <a:moveTo>
                  <a:pt x="18329" y="18329"/>
                </a:moveTo>
                <a:lnTo>
                  <a:pt x="18329" y="676189"/>
                </a:lnTo>
                <a:lnTo>
                  <a:pt x="23409" y="676189"/>
                </a:lnTo>
                <a:lnTo>
                  <a:pt x="23409" y="131626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1" name="Freeform 3"/>
          <p:cNvSpPr/>
          <p:nvPr/>
        </p:nvSpPr>
        <p:spPr>
          <a:xfrm>
            <a:off x="2437133" y="2680461"/>
            <a:ext cx="2834101" cy="448208"/>
          </a:xfrm>
          <a:custGeom>
            <a:avLst/>
            <a:gdLst>
              <a:gd name="connsiteX0" fmla="*/ 18329 w 3122759"/>
              <a:gd name="connsiteY0" fmla="*/ 18329 h 493859"/>
              <a:gd name="connsiteX1" fmla="*/ 18329 w 3122759"/>
              <a:gd name="connsiteY1" fmla="*/ 475529 h 493859"/>
              <a:gd name="connsiteX2" fmla="*/ 3104429 w 3122759"/>
              <a:gd name="connsiteY2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122759" h="493859">
                <a:moveTo>
                  <a:pt x="18329" y="18329"/>
                </a:moveTo>
                <a:lnTo>
                  <a:pt x="18329" y="475529"/>
                </a:lnTo>
                <a:lnTo>
                  <a:pt x="31044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2" name="Freeform 3"/>
          <p:cNvSpPr/>
          <p:nvPr/>
        </p:nvSpPr>
        <p:spPr>
          <a:xfrm>
            <a:off x="2639992" y="671470"/>
            <a:ext cx="2008835" cy="34423"/>
          </a:xfrm>
          <a:custGeom>
            <a:avLst/>
            <a:gdLst>
              <a:gd name="connsiteX0" fmla="*/ 18329 w 2213439"/>
              <a:gd name="connsiteY0" fmla="*/ 19599 h 37929"/>
              <a:gd name="connsiteX1" fmla="*/ 1115609 w 2213439"/>
              <a:gd name="connsiteY1" fmla="*/ 19599 h 37929"/>
              <a:gd name="connsiteX2" fmla="*/ 1115609 w 2213439"/>
              <a:gd name="connsiteY2" fmla="*/ 18329 h 37929"/>
              <a:gd name="connsiteX3" fmla="*/ 2195109 w 2213439"/>
              <a:gd name="connsiteY3" fmla="*/ 18329 h 37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13439" h="37929">
                <a:moveTo>
                  <a:pt x="18329" y="19599"/>
                </a:moveTo>
                <a:lnTo>
                  <a:pt x="1115609" y="19599"/>
                </a:lnTo>
                <a:lnTo>
                  <a:pt x="1115609" y="18329"/>
                </a:lnTo>
                <a:lnTo>
                  <a:pt x="2195109" y="18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3" name="Freeform 3"/>
          <p:cNvSpPr/>
          <p:nvPr/>
        </p:nvSpPr>
        <p:spPr>
          <a:xfrm>
            <a:off x="5445432" y="1643116"/>
            <a:ext cx="66542" cy="1278084"/>
          </a:xfrm>
          <a:custGeom>
            <a:avLst/>
            <a:gdLst>
              <a:gd name="connsiteX0" fmla="*/ 18329 w 73319"/>
              <a:gd name="connsiteY0" fmla="*/ 18329 h 1408259"/>
              <a:gd name="connsiteX1" fmla="*/ 18329 w 73319"/>
              <a:gd name="connsiteY1" fmla="*/ 1389929 h 1408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319" h="1408259">
                <a:moveTo>
                  <a:pt x="18329" y="18329"/>
                </a:moveTo>
                <a:lnTo>
                  <a:pt x="18329" y="13899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4" name="Freeform 3"/>
          <p:cNvSpPr/>
          <p:nvPr/>
        </p:nvSpPr>
        <p:spPr>
          <a:xfrm>
            <a:off x="7373086" y="3526971"/>
            <a:ext cx="1452282" cy="414938"/>
          </a:xfrm>
          <a:custGeom>
            <a:avLst/>
            <a:gdLst>
              <a:gd name="connsiteX0" fmla="*/ 800100 w 1600200"/>
              <a:gd name="connsiteY0" fmla="*/ 457200 h 457200"/>
              <a:gd name="connsiteX1" fmla="*/ 0 w 1600200"/>
              <a:gd name="connsiteY1" fmla="*/ 457200 h 457200"/>
              <a:gd name="connsiteX2" fmla="*/ 0 w 1600200"/>
              <a:gd name="connsiteY2" fmla="*/ 0 h 457200"/>
              <a:gd name="connsiteX3" fmla="*/ 1600200 w 1600200"/>
              <a:gd name="connsiteY3" fmla="*/ 0 h 457200"/>
              <a:gd name="connsiteX4" fmla="*/ 1600200 w 1600200"/>
              <a:gd name="connsiteY4" fmla="*/ 457200 h 457200"/>
              <a:gd name="connsiteX5" fmla="*/ 800100 w 1600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</a:path>
            </a:pathLst>
          </a:custGeom>
          <a:solidFill>
            <a:srgbClr val="FF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5" name="Freeform 3"/>
          <p:cNvSpPr/>
          <p:nvPr/>
        </p:nvSpPr>
        <p:spPr>
          <a:xfrm>
            <a:off x="7367323" y="3521208"/>
            <a:ext cx="1463808" cy="426464"/>
          </a:xfrm>
          <a:custGeom>
            <a:avLst/>
            <a:gdLst>
              <a:gd name="connsiteX0" fmla="*/ 806450 w 1612900"/>
              <a:gd name="connsiteY0" fmla="*/ 463550 h 469900"/>
              <a:gd name="connsiteX1" fmla="*/ 6350 w 1612900"/>
              <a:gd name="connsiteY1" fmla="*/ 463550 h 469900"/>
              <a:gd name="connsiteX2" fmla="*/ 6350 w 1612900"/>
              <a:gd name="connsiteY2" fmla="*/ 6350 h 469900"/>
              <a:gd name="connsiteX3" fmla="*/ 1606550 w 1612900"/>
              <a:gd name="connsiteY3" fmla="*/ 6350 h 469900"/>
              <a:gd name="connsiteX4" fmla="*/ 1606550 w 1612900"/>
              <a:gd name="connsiteY4" fmla="*/ 463550 h 469900"/>
              <a:gd name="connsiteX5" fmla="*/ 806450 w 1612900"/>
              <a:gd name="connsiteY5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612900" h="469900">
                <a:moveTo>
                  <a:pt x="806450" y="463550"/>
                </a:moveTo>
                <a:lnTo>
                  <a:pt x="6350" y="463550"/>
                </a:lnTo>
                <a:lnTo>
                  <a:pt x="6350" y="6350"/>
                </a:lnTo>
                <a:lnTo>
                  <a:pt x="1606550" y="6350"/>
                </a:lnTo>
                <a:lnTo>
                  <a:pt x="1606550" y="463550"/>
                </a:lnTo>
                <a:lnTo>
                  <a:pt x="8064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6" name="Freeform 3"/>
          <p:cNvSpPr/>
          <p:nvPr/>
        </p:nvSpPr>
        <p:spPr>
          <a:xfrm>
            <a:off x="7580554" y="3526971"/>
            <a:ext cx="108345" cy="414938"/>
          </a:xfrm>
          <a:custGeom>
            <a:avLst/>
            <a:gdLst>
              <a:gd name="connsiteX0" fmla="*/ 59690 w 119380"/>
              <a:gd name="connsiteY0" fmla="*/ 457200 h 457200"/>
              <a:gd name="connsiteX1" fmla="*/ 0 w 119380"/>
              <a:gd name="connsiteY1" fmla="*/ 457200 h 457200"/>
              <a:gd name="connsiteX2" fmla="*/ 0 w 119380"/>
              <a:gd name="connsiteY2" fmla="*/ 0 h 457200"/>
              <a:gd name="connsiteX3" fmla="*/ 119380 w 119380"/>
              <a:gd name="connsiteY3" fmla="*/ 0 h 457200"/>
              <a:gd name="connsiteX4" fmla="*/ 119380 w 119380"/>
              <a:gd name="connsiteY4" fmla="*/ 457200 h 457200"/>
              <a:gd name="connsiteX5" fmla="*/ 59690 w 11938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19380" h="457200">
                <a:moveTo>
                  <a:pt x="5969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19380" y="0"/>
                </a:lnTo>
                <a:lnTo>
                  <a:pt x="119380" y="457200"/>
                </a:lnTo>
                <a:lnTo>
                  <a:pt x="59690" y="4572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7" name="Freeform 3"/>
          <p:cNvSpPr/>
          <p:nvPr/>
        </p:nvSpPr>
        <p:spPr>
          <a:xfrm>
            <a:off x="7574791" y="3521208"/>
            <a:ext cx="119871" cy="426464"/>
          </a:xfrm>
          <a:custGeom>
            <a:avLst/>
            <a:gdLst>
              <a:gd name="connsiteX0" fmla="*/ 66040 w 132080"/>
              <a:gd name="connsiteY0" fmla="*/ 463550 h 469900"/>
              <a:gd name="connsiteX1" fmla="*/ 6350 w 132080"/>
              <a:gd name="connsiteY1" fmla="*/ 463550 h 469900"/>
              <a:gd name="connsiteX2" fmla="*/ 6350 w 132080"/>
              <a:gd name="connsiteY2" fmla="*/ 6350 h 469900"/>
              <a:gd name="connsiteX3" fmla="*/ 125730 w 132080"/>
              <a:gd name="connsiteY3" fmla="*/ 6350 h 469900"/>
              <a:gd name="connsiteX4" fmla="*/ 125730 w 132080"/>
              <a:gd name="connsiteY4" fmla="*/ 463550 h 469900"/>
              <a:gd name="connsiteX5" fmla="*/ 66040 w 132080"/>
              <a:gd name="connsiteY5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32080" h="469900">
                <a:moveTo>
                  <a:pt x="66040" y="463550"/>
                </a:moveTo>
                <a:lnTo>
                  <a:pt x="6350" y="463550"/>
                </a:lnTo>
                <a:lnTo>
                  <a:pt x="6350" y="6350"/>
                </a:lnTo>
                <a:lnTo>
                  <a:pt x="125730" y="6350"/>
                </a:lnTo>
                <a:lnTo>
                  <a:pt x="125730" y="463550"/>
                </a:lnTo>
                <a:lnTo>
                  <a:pt x="6604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8" name="Freeform 3"/>
          <p:cNvSpPr/>
          <p:nvPr/>
        </p:nvSpPr>
        <p:spPr>
          <a:xfrm>
            <a:off x="7995492" y="3526971"/>
            <a:ext cx="108345" cy="414938"/>
          </a:xfrm>
          <a:custGeom>
            <a:avLst/>
            <a:gdLst>
              <a:gd name="connsiteX0" fmla="*/ 59690 w 119380"/>
              <a:gd name="connsiteY0" fmla="*/ 457200 h 457200"/>
              <a:gd name="connsiteX1" fmla="*/ 0 w 119380"/>
              <a:gd name="connsiteY1" fmla="*/ 457200 h 457200"/>
              <a:gd name="connsiteX2" fmla="*/ 0 w 119380"/>
              <a:gd name="connsiteY2" fmla="*/ 0 h 457200"/>
              <a:gd name="connsiteX3" fmla="*/ 119380 w 119380"/>
              <a:gd name="connsiteY3" fmla="*/ 0 h 457200"/>
              <a:gd name="connsiteX4" fmla="*/ 119380 w 119380"/>
              <a:gd name="connsiteY4" fmla="*/ 457200 h 457200"/>
              <a:gd name="connsiteX5" fmla="*/ 59690 w 11938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19380" h="457200">
                <a:moveTo>
                  <a:pt x="5969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19380" y="0"/>
                </a:lnTo>
                <a:lnTo>
                  <a:pt x="119380" y="457200"/>
                </a:lnTo>
                <a:lnTo>
                  <a:pt x="59690" y="4572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9" name="Freeform 3"/>
          <p:cNvSpPr/>
          <p:nvPr/>
        </p:nvSpPr>
        <p:spPr>
          <a:xfrm>
            <a:off x="7989729" y="3521208"/>
            <a:ext cx="119871" cy="426464"/>
          </a:xfrm>
          <a:custGeom>
            <a:avLst/>
            <a:gdLst>
              <a:gd name="connsiteX0" fmla="*/ 66040 w 132080"/>
              <a:gd name="connsiteY0" fmla="*/ 463550 h 469900"/>
              <a:gd name="connsiteX1" fmla="*/ 6350 w 132080"/>
              <a:gd name="connsiteY1" fmla="*/ 463550 h 469900"/>
              <a:gd name="connsiteX2" fmla="*/ 6350 w 132080"/>
              <a:gd name="connsiteY2" fmla="*/ 6350 h 469900"/>
              <a:gd name="connsiteX3" fmla="*/ 125730 w 132080"/>
              <a:gd name="connsiteY3" fmla="*/ 6350 h 469900"/>
              <a:gd name="connsiteX4" fmla="*/ 125730 w 132080"/>
              <a:gd name="connsiteY4" fmla="*/ 463550 h 469900"/>
              <a:gd name="connsiteX5" fmla="*/ 66040 w 132080"/>
              <a:gd name="connsiteY5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32080" h="469900">
                <a:moveTo>
                  <a:pt x="66040" y="463550"/>
                </a:moveTo>
                <a:lnTo>
                  <a:pt x="6350" y="463550"/>
                </a:lnTo>
                <a:lnTo>
                  <a:pt x="6350" y="6350"/>
                </a:lnTo>
                <a:lnTo>
                  <a:pt x="125730" y="6350"/>
                </a:lnTo>
                <a:lnTo>
                  <a:pt x="125730" y="463550"/>
                </a:lnTo>
                <a:lnTo>
                  <a:pt x="6604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0" name="Freeform 3"/>
          <p:cNvSpPr/>
          <p:nvPr/>
        </p:nvSpPr>
        <p:spPr>
          <a:xfrm>
            <a:off x="8410430" y="3526971"/>
            <a:ext cx="108345" cy="414938"/>
          </a:xfrm>
          <a:custGeom>
            <a:avLst/>
            <a:gdLst>
              <a:gd name="connsiteX0" fmla="*/ 59690 w 119380"/>
              <a:gd name="connsiteY0" fmla="*/ 457200 h 457200"/>
              <a:gd name="connsiteX1" fmla="*/ 0 w 119380"/>
              <a:gd name="connsiteY1" fmla="*/ 457200 h 457200"/>
              <a:gd name="connsiteX2" fmla="*/ 0 w 119380"/>
              <a:gd name="connsiteY2" fmla="*/ 0 h 457200"/>
              <a:gd name="connsiteX3" fmla="*/ 119380 w 119380"/>
              <a:gd name="connsiteY3" fmla="*/ 0 h 457200"/>
              <a:gd name="connsiteX4" fmla="*/ 119380 w 119380"/>
              <a:gd name="connsiteY4" fmla="*/ 457200 h 457200"/>
              <a:gd name="connsiteX5" fmla="*/ 59690 w 11938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19380" h="457200">
                <a:moveTo>
                  <a:pt x="5969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19380" y="0"/>
                </a:lnTo>
                <a:lnTo>
                  <a:pt x="119380" y="457200"/>
                </a:lnTo>
                <a:lnTo>
                  <a:pt x="59690" y="45720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1" name="Freeform 3"/>
          <p:cNvSpPr/>
          <p:nvPr/>
        </p:nvSpPr>
        <p:spPr>
          <a:xfrm>
            <a:off x="8404667" y="3521208"/>
            <a:ext cx="119871" cy="426464"/>
          </a:xfrm>
          <a:custGeom>
            <a:avLst/>
            <a:gdLst>
              <a:gd name="connsiteX0" fmla="*/ 66040 w 132080"/>
              <a:gd name="connsiteY0" fmla="*/ 463550 h 469900"/>
              <a:gd name="connsiteX1" fmla="*/ 6350 w 132080"/>
              <a:gd name="connsiteY1" fmla="*/ 463550 h 469900"/>
              <a:gd name="connsiteX2" fmla="*/ 6350 w 132080"/>
              <a:gd name="connsiteY2" fmla="*/ 6350 h 469900"/>
              <a:gd name="connsiteX3" fmla="*/ 125730 w 132080"/>
              <a:gd name="connsiteY3" fmla="*/ 6350 h 469900"/>
              <a:gd name="connsiteX4" fmla="*/ 125730 w 132080"/>
              <a:gd name="connsiteY4" fmla="*/ 463550 h 469900"/>
              <a:gd name="connsiteX5" fmla="*/ 66040 w 132080"/>
              <a:gd name="connsiteY5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32080" h="469900">
                <a:moveTo>
                  <a:pt x="66040" y="463550"/>
                </a:moveTo>
                <a:lnTo>
                  <a:pt x="6350" y="463550"/>
                </a:lnTo>
                <a:lnTo>
                  <a:pt x="6350" y="6350"/>
                </a:lnTo>
                <a:lnTo>
                  <a:pt x="125730" y="6350"/>
                </a:lnTo>
                <a:lnTo>
                  <a:pt x="125730" y="463550"/>
                </a:lnTo>
                <a:lnTo>
                  <a:pt x="6604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2" name="Freeform 3"/>
          <p:cNvSpPr/>
          <p:nvPr/>
        </p:nvSpPr>
        <p:spPr>
          <a:xfrm>
            <a:off x="6958148" y="4979254"/>
            <a:ext cx="622407" cy="622407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66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3" name="Freeform 3"/>
          <p:cNvSpPr/>
          <p:nvPr/>
        </p:nvSpPr>
        <p:spPr>
          <a:xfrm>
            <a:off x="6952385" y="4973491"/>
            <a:ext cx="633933" cy="633933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4" name="Freeform 3"/>
          <p:cNvSpPr/>
          <p:nvPr/>
        </p:nvSpPr>
        <p:spPr>
          <a:xfrm>
            <a:off x="7580555" y="4979254"/>
            <a:ext cx="1659751" cy="622407"/>
          </a:xfrm>
          <a:custGeom>
            <a:avLst/>
            <a:gdLst>
              <a:gd name="connsiteX0" fmla="*/ 914400 w 1828800"/>
              <a:gd name="connsiteY0" fmla="*/ 685800 h 685800"/>
              <a:gd name="connsiteX1" fmla="*/ 0 w 1828800"/>
              <a:gd name="connsiteY1" fmla="*/ 685800 h 685800"/>
              <a:gd name="connsiteX2" fmla="*/ 0 w 1828800"/>
              <a:gd name="connsiteY2" fmla="*/ 0 h 685800"/>
              <a:gd name="connsiteX3" fmla="*/ 1828800 w 1828800"/>
              <a:gd name="connsiteY3" fmla="*/ 0 h 685800"/>
              <a:gd name="connsiteX4" fmla="*/ 1828800 w 1828800"/>
              <a:gd name="connsiteY4" fmla="*/ 685800 h 685800"/>
              <a:gd name="connsiteX5" fmla="*/ 914400 w 1828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685800">
                <a:moveTo>
                  <a:pt x="9144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685800"/>
                </a:lnTo>
                <a:lnTo>
                  <a:pt x="914400" y="6858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5" name="Freeform 3"/>
          <p:cNvSpPr/>
          <p:nvPr/>
        </p:nvSpPr>
        <p:spPr>
          <a:xfrm>
            <a:off x="7574792" y="4973491"/>
            <a:ext cx="1671277" cy="633933"/>
          </a:xfrm>
          <a:custGeom>
            <a:avLst/>
            <a:gdLst>
              <a:gd name="connsiteX0" fmla="*/ 920750 w 1841500"/>
              <a:gd name="connsiteY0" fmla="*/ 692150 h 698500"/>
              <a:gd name="connsiteX1" fmla="*/ 6350 w 1841500"/>
              <a:gd name="connsiteY1" fmla="*/ 692150 h 698500"/>
              <a:gd name="connsiteX2" fmla="*/ 6350 w 1841500"/>
              <a:gd name="connsiteY2" fmla="*/ 6350 h 698500"/>
              <a:gd name="connsiteX3" fmla="*/ 1835150 w 1841500"/>
              <a:gd name="connsiteY3" fmla="*/ 6350 h 698500"/>
              <a:gd name="connsiteX4" fmla="*/ 1835150 w 1841500"/>
              <a:gd name="connsiteY4" fmla="*/ 692150 h 698500"/>
              <a:gd name="connsiteX5" fmla="*/ 920750 w 1841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41500" h="698500">
                <a:moveTo>
                  <a:pt x="9207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1835150" y="6350"/>
                </a:lnTo>
                <a:lnTo>
                  <a:pt x="1835150" y="692150"/>
                </a:lnTo>
                <a:lnTo>
                  <a:pt x="9207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6" name="Freeform 3"/>
          <p:cNvSpPr/>
          <p:nvPr/>
        </p:nvSpPr>
        <p:spPr>
          <a:xfrm>
            <a:off x="6849803" y="5186723"/>
            <a:ext cx="108345" cy="207469"/>
          </a:xfrm>
          <a:custGeom>
            <a:avLst/>
            <a:gdLst>
              <a:gd name="connsiteX0" fmla="*/ 59690 w 119380"/>
              <a:gd name="connsiteY0" fmla="*/ 228600 h 228600"/>
              <a:gd name="connsiteX1" fmla="*/ 0 w 119380"/>
              <a:gd name="connsiteY1" fmla="*/ 228600 h 228600"/>
              <a:gd name="connsiteX2" fmla="*/ 0 w 119380"/>
              <a:gd name="connsiteY2" fmla="*/ 0 h 228600"/>
              <a:gd name="connsiteX3" fmla="*/ 119379 w 119380"/>
              <a:gd name="connsiteY3" fmla="*/ 0 h 228600"/>
              <a:gd name="connsiteX4" fmla="*/ 119379 w 119380"/>
              <a:gd name="connsiteY4" fmla="*/ 228600 h 228600"/>
              <a:gd name="connsiteX5" fmla="*/ 59690 w 119380"/>
              <a:gd name="connsiteY5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19380" h="228600">
                <a:moveTo>
                  <a:pt x="59690" y="228600"/>
                </a:moveTo>
                <a:lnTo>
                  <a:pt x="0" y="228600"/>
                </a:lnTo>
                <a:lnTo>
                  <a:pt x="0" y="0"/>
                </a:lnTo>
                <a:lnTo>
                  <a:pt x="119379" y="0"/>
                </a:lnTo>
                <a:lnTo>
                  <a:pt x="119379" y="228600"/>
                </a:lnTo>
                <a:lnTo>
                  <a:pt x="59690" y="228600"/>
                </a:lnTo>
              </a:path>
            </a:pathLst>
          </a:custGeom>
          <a:solidFill>
            <a:srgbClr val="FF66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7" name="Freeform 3"/>
          <p:cNvSpPr/>
          <p:nvPr/>
        </p:nvSpPr>
        <p:spPr>
          <a:xfrm>
            <a:off x="6844040" y="5180960"/>
            <a:ext cx="119871" cy="218995"/>
          </a:xfrm>
          <a:custGeom>
            <a:avLst/>
            <a:gdLst>
              <a:gd name="connsiteX0" fmla="*/ 66040 w 132080"/>
              <a:gd name="connsiteY0" fmla="*/ 234950 h 241300"/>
              <a:gd name="connsiteX1" fmla="*/ 6350 w 132080"/>
              <a:gd name="connsiteY1" fmla="*/ 234950 h 241300"/>
              <a:gd name="connsiteX2" fmla="*/ 6350 w 132080"/>
              <a:gd name="connsiteY2" fmla="*/ 6350 h 241300"/>
              <a:gd name="connsiteX3" fmla="*/ 125729 w 132080"/>
              <a:gd name="connsiteY3" fmla="*/ 6350 h 241300"/>
              <a:gd name="connsiteX4" fmla="*/ 125729 w 132080"/>
              <a:gd name="connsiteY4" fmla="*/ 234950 h 241300"/>
              <a:gd name="connsiteX5" fmla="*/ 66040 w 132080"/>
              <a:gd name="connsiteY5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32080" h="241300">
                <a:moveTo>
                  <a:pt x="66040" y="234950"/>
                </a:moveTo>
                <a:lnTo>
                  <a:pt x="6350" y="234950"/>
                </a:lnTo>
                <a:lnTo>
                  <a:pt x="6350" y="6350"/>
                </a:lnTo>
                <a:lnTo>
                  <a:pt x="125729" y="6350"/>
                </a:lnTo>
                <a:lnTo>
                  <a:pt x="125729" y="234950"/>
                </a:lnTo>
                <a:lnTo>
                  <a:pt x="66040" y="234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8" name="Freeform 3"/>
          <p:cNvSpPr/>
          <p:nvPr/>
        </p:nvSpPr>
        <p:spPr>
          <a:xfrm>
            <a:off x="6680371" y="3728677"/>
            <a:ext cx="698479" cy="1567543"/>
          </a:xfrm>
          <a:custGeom>
            <a:avLst/>
            <a:gdLst>
              <a:gd name="connsiteX0" fmla="*/ 186689 w 769620"/>
              <a:gd name="connsiteY0" fmla="*/ 1720850 h 1727200"/>
              <a:gd name="connsiteX1" fmla="*/ 6350 w 769620"/>
              <a:gd name="connsiteY1" fmla="*/ 1720850 h 1727200"/>
              <a:gd name="connsiteX2" fmla="*/ 6350 w 769620"/>
              <a:gd name="connsiteY2" fmla="*/ 6350 h 1727200"/>
              <a:gd name="connsiteX3" fmla="*/ 763269 w 769620"/>
              <a:gd name="connsiteY3" fmla="*/ 6350 h 172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9620" h="1727200">
                <a:moveTo>
                  <a:pt x="186689" y="1720850"/>
                </a:moveTo>
                <a:lnTo>
                  <a:pt x="6350" y="1720850"/>
                </a:lnTo>
                <a:lnTo>
                  <a:pt x="6350" y="6350"/>
                </a:lnTo>
                <a:lnTo>
                  <a:pt x="76326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9" name="Freeform 3"/>
          <p:cNvSpPr/>
          <p:nvPr/>
        </p:nvSpPr>
        <p:spPr>
          <a:xfrm>
            <a:off x="8819605" y="3728677"/>
            <a:ext cx="590134" cy="1567543"/>
          </a:xfrm>
          <a:custGeom>
            <a:avLst/>
            <a:gdLst>
              <a:gd name="connsiteX0" fmla="*/ 6350 w 650240"/>
              <a:gd name="connsiteY0" fmla="*/ 6350 h 1727200"/>
              <a:gd name="connsiteX1" fmla="*/ 643890 w 650240"/>
              <a:gd name="connsiteY1" fmla="*/ 6350 h 1727200"/>
              <a:gd name="connsiteX2" fmla="*/ 643890 w 650240"/>
              <a:gd name="connsiteY2" fmla="*/ 1720850 h 1727200"/>
              <a:gd name="connsiteX3" fmla="*/ 463550 w 650240"/>
              <a:gd name="connsiteY3" fmla="*/ 1720850 h 172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50240" h="1727200">
                <a:moveTo>
                  <a:pt x="6350" y="6350"/>
                </a:moveTo>
                <a:lnTo>
                  <a:pt x="643890" y="6350"/>
                </a:lnTo>
                <a:lnTo>
                  <a:pt x="643890" y="1720850"/>
                </a:lnTo>
                <a:lnTo>
                  <a:pt x="463550" y="17208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0" name="Freeform 3"/>
          <p:cNvSpPr/>
          <p:nvPr/>
        </p:nvSpPr>
        <p:spPr>
          <a:xfrm>
            <a:off x="7788023" y="3526971"/>
            <a:ext cx="108345" cy="414938"/>
          </a:xfrm>
          <a:custGeom>
            <a:avLst/>
            <a:gdLst>
              <a:gd name="connsiteX0" fmla="*/ 59690 w 119380"/>
              <a:gd name="connsiteY0" fmla="*/ 457200 h 457200"/>
              <a:gd name="connsiteX1" fmla="*/ 0 w 119380"/>
              <a:gd name="connsiteY1" fmla="*/ 457200 h 457200"/>
              <a:gd name="connsiteX2" fmla="*/ 0 w 119380"/>
              <a:gd name="connsiteY2" fmla="*/ 0 h 457200"/>
              <a:gd name="connsiteX3" fmla="*/ 119380 w 119380"/>
              <a:gd name="connsiteY3" fmla="*/ 0 h 457200"/>
              <a:gd name="connsiteX4" fmla="*/ 119380 w 119380"/>
              <a:gd name="connsiteY4" fmla="*/ 457200 h 457200"/>
              <a:gd name="connsiteX5" fmla="*/ 59690 w 11938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19380" h="457200">
                <a:moveTo>
                  <a:pt x="5969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19380" y="0"/>
                </a:lnTo>
                <a:lnTo>
                  <a:pt x="119380" y="457200"/>
                </a:lnTo>
                <a:lnTo>
                  <a:pt x="59690" y="4572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1" name="Freeform 3"/>
          <p:cNvSpPr/>
          <p:nvPr/>
        </p:nvSpPr>
        <p:spPr>
          <a:xfrm>
            <a:off x="7782260" y="3521208"/>
            <a:ext cx="119871" cy="426464"/>
          </a:xfrm>
          <a:custGeom>
            <a:avLst/>
            <a:gdLst>
              <a:gd name="connsiteX0" fmla="*/ 66040 w 132080"/>
              <a:gd name="connsiteY0" fmla="*/ 463550 h 469900"/>
              <a:gd name="connsiteX1" fmla="*/ 6350 w 132080"/>
              <a:gd name="connsiteY1" fmla="*/ 463550 h 469900"/>
              <a:gd name="connsiteX2" fmla="*/ 6350 w 132080"/>
              <a:gd name="connsiteY2" fmla="*/ 6350 h 469900"/>
              <a:gd name="connsiteX3" fmla="*/ 125730 w 132080"/>
              <a:gd name="connsiteY3" fmla="*/ 6350 h 469900"/>
              <a:gd name="connsiteX4" fmla="*/ 125730 w 132080"/>
              <a:gd name="connsiteY4" fmla="*/ 463550 h 469900"/>
              <a:gd name="connsiteX5" fmla="*/ 66040 w 132080"/>
              <a:gd name="connsiteY5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32080" h="469900">
                <a:moveTo>
                  <a:pt x="66040" y="463550"/>
                </a:moveTo>
                <a:lnTo>
                  <a:pt x="6350" y="463550"/>
                </a:lnTo>
                <a:lnTo>
                  <a:pt x="6350" y="6350"/>
                </a:lnTo>
                <a:lnTo>
                  <a:pt x="125730" y="6350"/>
                </a:lnTo>
                <a:lnTo>
                  <a:pt x="125730" y="463550"/>
                </a:lnTo>
                <a:lnTo>
                  <a:pt x="6604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" name="TextBox 1"/>
          <p:cNvSpPr txBox="1"/>
          <p:nvPr/>
        </p:nvSpPr>
        <p:spPr>
          <a:xfrm>
            <a:off x="5185442" y="461042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6Ω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200196" y="2132320"/>
            <a:ext cx="51296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6V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8159163" y="5117567"/>
            <a:ext cx="39914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14"/>
              </a:lnSpc>
            </a:pPr>
            <a:r>
              <a:rPr lang="en-US" altLang="zh-CN" sz="2541" dirty="0">
                <a:solidFill>
                  <a:srgbClr val="FFD320"/>
                </a:solidFill>
                <a:latin typeface="Times New Roman" pitchFamily="18" charset="0"/>
                <a:cs typeface="Times New Roman" pitchFamily="18" charset="0"/>
              </a:rPr>
              <a:t>6V</a:t>
            </a:r>
          </a:p>
        </p:txBody>
      </p:sp>
      <p:sp>
        <p:nvSpPr>
          <p:cNvPr id="44" name="灯片编号占位符 43">
            <a:extLst>
              <a:ext uri="{FF2B5EF4-FFF2-40B4-BE49-F238E27FC236}">
                <a16:creationId xmlns:a16="http://schemas.microsoft.com/office/drawing/2014/main" id="{6EAA6295-F05A-470E-84B7-E309BFA5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5254598" y="2904565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5" name="Freeform 3"/>
          <p:cNvSpPr/>
          <p:nvPr/>
        </p:nvSpPr>
        <p:spPr>
          <a:xfrm>
            <a:off x="5237963" y="2887930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6" name="Freeform 3"/>
          <p:cNvSpPr/>
          <p:nvPr/>
        </p:nvSpPr>
        <p:spPr>
          <a:xfrm>
            <a:off x="2241688" y="481788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7" name="Freeform 3"/>
          <p:cNvSpPr/>
          <p:nvPr/>
        </p:nvSpPr>
        <p:spPr>
          <a:xfrm>
            <a:off x="2225054" y="465154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8" name="Freeform 3"/>
          <p:cNvSpPr/>
          <p:nvPr/>
        </p:nvSpPr>
        <p:spPr>
          <a:xfrm>
            <a:off x="1935096" y="2074689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9" name="Freeform 3"/>
          <p:cNvSpPr/>
          <p:nvPr/>
        </p:nvSpPr>
        <p:spPr>
          <a:xfrm>
            <a:off x="1918461" y="2058054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0" name="Freeform 3"/>
          <p:cNvSpPr/>
          <p:nvPr/>
        </p:nvSpPr>
        <p:spPr>
          <a:xfrm>
            <a:off x="4632192" y="207469"/>
            <a:ext cx="1659751" cy="1452282"/>
          </a:xfrm>
          <a:custGeom>
            <a:avLst/>
            <a:gdLst>
              <a:gd name="connsiteX0" fmla="*/ 914400 w 1828800"/>
              <a:gd name="connsiteY0" fmla="*/ 1600200 h 1600200"/>
              <a:gd name="connsiteX1" fmla="*/ 0 w 1828800"/>
              <a:gd name="connsiteY1" fmla="*/ 1600200 h 1600200"/>
              <a:gd name="connsiteX2" fmla="*/ 0 w 1828800"/>
              <a:gd name="connsiteY2" fmla="*/ 0 h 1600200"/>
              <a:gd name="connsiteX3" fmla="*/ 1828800 w 1828800"/>
              <a:gd name="connsiteY3" fmla="*/ 0 h 1600200"/>
              <a:gd name="connsiteX4" fmla="*/ 1828800 w 1828800"/>
              <a:gd name="connsiteY4" fmla="*/ 1600200 h 1600200"/>
              <a:gd name="connsiteX5" fmla="*/ 914400 w 1828800"/>
              <a:gd name="connsiteY5" fmla="*/ 160020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600200">
                <a:moveTo>
                  <a:pt x="91440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600200"/>
                </a:lnTo>
                <a:lnTo>
                  <a:pt x="914400" y="1600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1" name="Freeform 3"/>
          <p:cNvSpPr/>
          <p:nvPr/>
        </p:nvSpPr>
        <p:spPr>
          <a:xfrm>
            <a:off x="4615556" y="190834"/>
            <a:ext cx="1693022" cy="1485553"/>
          </a:xfrm>
          <a:custGeom>
            <a:avLst/>
            <a:gdLst>
              <a:gd name="connsiteX0" fmla="*/ 932729 w 1865459"/>
              <a:gd name="connsiteY0" fmla="*/ 1618529 h 1636859"/>
              <a:gd name="connsiteX1" fmla="*/ 18329 w 1865459"/>
              <a:gd name="connsiteY1" fmla="*/ 1618529 h 1636859"/>
              <a:gd name="connsiteX2" fmla="*/ 18329 w 1865459"/>
              <a:gd name="connsiteY2" fmla="*/ 18329 h 1636859"/>
              <a:gd name="connsiteX3" fmla="*/ 1847129 w 1865459"/>
              <a:gd name="connsiteY3" fmla="*/ 18329 h 1636859"/>
              <a:gd name="connsiteX4" fmla="*/ 1847129 w 1865459"/>
              <a:gd name="connsiteY4" fmla="*/ 1618529 h 1636859"/>
              <a:gd name="connsiteX5" fmla="*/ 932729 w 1865459"/>
              <a:gd name="connsiteY5" fmla="*/ 1618529 h 1636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636859">
                <a:moveTo>
                  <a:pt x="932729" y="1618529"/>
                </a:moveTo>
                <a:lnTo>
                  <a:pt x="18329" y="16185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618529"/>
                </a:lnTo>
                <a:lnTo>
                  <a:pt x="932729" y="1618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2" name="Freeform 3"/>
          <p:cNvSpPr/>
          <p:nvPr/>
        </p:nvSpPr>
        <p:spPr>
          <a:xfrm>
            <a:off x="4833897" y="103158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3" name="Freeform 3"/>
          <p:cNvSpPr/>
          <p:nvPr/>
        </p:nvSpPr>
        <p:spPr>
          <a:xfrm>
            <a:off x="5041366" y="1031581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4" name="Freeform 3"/>
          <p:cNvSpPr/>
          <p:nvPr/>
        </p:nvSpPr>
        <p:spPr>
          <a:xfrm>
            <a:off x="5248835" y="103158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5" name="Freeform 3"/>
          <p:cNvSpPr/>
          <p:nvPr/>
        </p:nvSpPr>
        <p:spPr>
          <a:xfrm>
            <a:off x="5456304" y="1031581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6" name="Freeform 3"/>
          <p:cNvSpPr/>
          <p:nvPr/>
        </p:nvSpPr>
        <p:spPr>
          <a:xfrm>
            <a:off x="5663773" y="103158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7" name="Freeform 3"/>
          <p:cNvSpPr/>
          <p:nvPr/>
        </p:nvSpPr>
        <p:spPr>
          <a:xfrm>
            <a:off x="5871242" y="1031581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8" name="Freeform 3"/>
          <p:cNvSpPr/>
          <p:nvPr/>
        </p:nvSpPr>
        <p:spPr>
          <a:xfrm>
            <a:off x="3171592" y="2481310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9" name="Freeform 3"/>
          <p:cNvSpPr/>
          <p:nvPr/>
        </p:nvSpPr>
        <p:spPr>
          <a:xfrm>
            <a:off x="2964123" y="2273841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0" name="Freeform 3"/>
          <p:cNvSpPr/>
          <p:nvPr/>
        </p:nvSpPr>
        <p:spPr>
          <a:xfrm>
            <a:off x="2432522" y="880091"/>
            <a:ext cx="37881" cy="1211233"/>
          </a:xfrm>
          <a:custGeom>
            <a:avLst/>
            <a:gdLst>
              <a:gd name="connsiteX0" fmla="*/ 18329 w 41739"/>
              <a:gd name="connsiteY0" fmla="*/ 18329 h 1334599"/>
              <a:gd name="connsiteX1" fmla="*/ 18329 w 41739"/>
              <a:gd name="connsiteY1" fmla="*/ 676189 h 1334599"/>
              <a:gd name="connsiteX2" fmla="*/ 23409 w 41739"/>
              <a:gd name="connsiteY2" fmla="*/ 676189 h 1334599"/>
              <a:gd name="connsiteX3" fmla="*/ 23409 w 41739"/>
              <a:gd name="connsiteY3" fmla="*/ 1316269 h 13345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1739" h="1334599">
                <a:moveTo>
                  <a:pt x="18329" y="18329"/>
                </a:moveTo>
                <a:lnTo>
                  <a:pt x="18329" y="676189"/>
                </a:lnTo>
                <a:lnTo>
                  <a:pt x="23409" y="676189"/>
                </a:lnTo>
                <a:lnTo>
                  <a:pt x="23409" y="131626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1" name="Freeform 3"/>
          <p:cNvSpPr/>
          <p:nvPr/>
        </p:nvSpPr>
        <p:spPr>
          <a:xfrm>
            <a:off x="2437133" y="2680461"/>
            <a:ext cx="2834101" cy="448208"/>
          </a:xfrm>
          <a:custGeom>
            <a:avLst/>
            <a:gdLst>
              <a:gd name="connsiteX0" fmla="*/ 18329 w 3122759"/>
              <a:gd name="connsiteY0" fmla="*/ 18329 h 493859"/>
              <a:gd name="connsiteX1" fmla="*/ 18329 w 3122759"/>
              <a:gd name="connsiteY1" fmla="*/ 475529 h 493859"/>
              <a:gd name="connsiteX2" fmla="*/ 3104429 w 3122759"/>
              <a:gd name="connsiteY2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122759" h="493859">
                <a:moveTo>
                  <a:pt x="18329" y="18329"/>
                </a:moveTo>
                <a:lnTo>
                  <a:pt x="18329" y="475529"/>
                </a:lnTo>
                <a:lnTo>
                  <a:pt x="31044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2" name="Freeform 3"/>
          <p:cNvSpPr/>
          <p:nvPr/>
        </p:nvSpPr>
        <p:spPr>
          <a:xfrm>
            <a:off x="2639992" y="671470"/>
            <a:ext cx="2008835" cy="34423"/>
          </a:xfrm>
          <a:custGeom>
            <a:avLst/>
            <a:gdLst>
              <a:gd name="connsiteX0" fmla="*/ 18329 w 2213439"/>
              <a:gd name="connsiteY0" fmla="*/ 19599 h 37929"/>
              <a:gd name="connsiteX1" fmla="*/ 1115609 w 2213439"/>
              <a:gd name="connsiteY1" fmla="*/ 19599 h 37929"/>
              <a:gd name="connsiteX2" fmla="*/ 1115609 w 2213439"/>
              <a:gd name="connsiteY2" fmla="*/ 18329 h 37929"/>
              <a:gd name="connsiteX3" fmla="*/ 2195109 w 2213439"/>
              <a:gd name="connsiteY3" fmla="*/ 18329 h 37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13439" h="37929">
                <a:moveTo>
                  <a:pt x="18329" y="19599"/>
                </a:moveTo>
                <a:lnTo>
                  <a:pt x="1115609" y="19599"/>
                </a:lnTo>
                <a:lnTo>
                  <a:pt x="1115609" y="18329"/>
                </a:lnTo>
                <a:lnTo>
                  <a:pt x="2195109" y="18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3" name="Freeform 3"/>
          <p:cNvSpPr/>
          <p:nvPr/>
        </p:nvSpPr>
        <p:spPr>
          <a:xfrm>
            <a:off x="5445432" y="1643116"/>
            <a:ext cx="66542" cy="1278084"/>
          </a:xfrm>
          <a:custGeom>
            <a:avLst/>
            <a:gdLst>
              <a:gd name="connsiteX0" fmla="*/ 18329 w 73319"/>
              <a:gd name="connsiteY0" fmla="*/ 18329 h 1408259"/>
              <a:gd name="connsiteX1" fmla="*/ 18329 w 73319"/>
              <a:gd name="connsiteY1" fmla="*/ 1389929 h 14082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319" h="1408259">
                <a:moveTo>
                  <a:pt x="18329" y="18329"/>
                </a:moveTo>
                <a:lnTo>
                  <a:pt x="18329" y="13899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4" name="Freeform 3"/>
          <p:cNvSpPr/>
          <p:nvPr/>
        </p:nvSpPr>
        <p:spPr>
          <a:xfrm>
            <a:off x="7373086" y="3526971"/>
            <a:ext cx="1452282" cy="414938"/>
          </a:xfrm>
          <a:custGeom>
            <a:avLst/>
            <a:gdLst>
              <a:gd name="connsiteX0" fmla="*/ 800100 w 1600200"/>
              <a:gd name="connsiteY0" fmla="*/ 457200 h 457200"/>
              <a:gd name="connsiteX1" fmla="*/ 0 w 1600200"/>
              <a:gd name="connsiteY1" fmla="*/ 457200 h 457200"/>
              <a:gd name="connsiteX2" fmla="*/ 0 w 1600200"/>
              <a:gd name="connsiteY2" fmla="*/ 0 h 457200"/>
              <a:gd name="connsiteX3" fmla="*/ 1600200 w 1600200"/>
              <a:gd name="connsiteY3" fmla="*/ 0 h 457200"/>
              <a:gd name="connsiteX4" fmla="*/ 1600200 w 1600200"/>
              <a:gd name="connsiteY4" fmla="*/ 457200 h 457200"/>
              <a:gd name="connsiteX5" fmla="*/ 800100 w 1600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600200" h="457200">
                <a:moveTo>
                  <a:pt x="8001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600200" y="0"/>
                </a:lnTo>
                <a:lnTo>
                  <a:pt x="1600200" y="457200"/>
                </a:lnTo>
                <a:lnTo>
                  <a:pt x="800100" y="457200"/>
                </a:lnTo>
              </a:path>
            </a:pathLst>
          </a:custGeom>
          <a:solidFill>
            <a:srgbClr val="FF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5" name="Freeform 3"/>
          <p:cNvSpPr/>
          <p:nvPr/>
        </p:nvSpPr>
        <p:spPr>
          <a:xfrm>
            <a:off x="7367323" y="3521208"/>
            <a:ext cx="1463808" cy="426464"/>
          </a:xfrm>
          <a:custGeom>
            <a:avLst/>
            <a:gdLst>
              <a:gd name="connsiteX0" fmla="*/ 806450 w 1612900"/>
              <a:gd name="connsiteY0" fmla="*/ 463550 h 469900"/>
              <a:gd name="connsiteX1" fmla="*/ 6350 w 1612900"/>
              <a:gd name="connsiteY1" fmla="*/ 463550 h 469900"/>
              <a:gd name="connsiteX2" fmla="*/ 6350 w 1612900"/>
              <a:gd name="connsiteY2" fmla="*/ 6350 h 469900"/>
              <a:gd name="connsiteX3" fmla="*/ 1606550 w 1612900"/>
              <a:gd name="connsiteY3" fmla="*/ 6350 h 469900"/>
              <a:gd name="connsiteX4" fmla="*/ 1606550 w 1612900"/>
              <a:gd name="connsiteY4" fmla="*/ 463550 h 469900"/>
              <a:gd name="connsiteX5" fmla="*/ 806450 w 1612900"/>
              <a:gd name="connsiteY5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612900" h="469900">
                <a:moveTo>
                  <a:pt x="806450" y="463550"/>
                </a:moveTo>
                <a:lnTo>
                  <a:pt x="6350" y="463550"/>
                </a:lnTo>
                <a:lnTo>
                  <a:pt x="6350" y="6350"/>
                </a:lnTo>
                <a:lnTo>
                  <a:pt x="1606550" y="6350"/>
                </a:lnTo>
                <a:lnTo>
                  <a:pt x="1606550" y="463550"/>
                </a:lnTo>
                <a:lnTo>
                  <a:pt x="80645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6" name="Freeform 3"/>
          <p:cNvSpPr/>
          <p:nvPr/>
        </p:nvSpPr>
        <p:spPr>
          <a:xfrm>
            <a:off x="7580554" y="3526971"/>
            <a:ext cx="108345" cy="414938"/>
          </a:xfrm>
          <a:custGeom>
            <a:avLst/>
            <a:gdLst>
              <a:gd name="connsiteX0" fmla="*/ 59690 w 119380"/>
              <a:gd name="connsiteY0" fmla="*/ 457200 h 457200"/>
              <a:gd name="connsiteX1" fmla="*/ 0 w 119380"/>
              <a:gd name="connsiteY1" fmla="*/ 457200 h 457200"/>
              <a:gd name="connsiteX2" fmla="*/ 0 w 119380"/>
              <a:gd name="connsiteY2" fmla="*/ 0 h 457200"/>
              <a:gd name="connsiteX3" fmla="*/ 119380 w 119380"/>
              <a:gd name="connsiteY3" fmla="*/ 0 h 457200"/>
              <a:gd name="connsiteX4" fmla="*/ 119380 w 119380"/>
              <a:gd name="connsiteY4" fmla="*/ 457200 h 457200"/>
              <a:gd name="connsiteX5" fmla="*/ 59690 w 11938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19380" h="457200">
                <a:moveTo>
                  <a:pt x="5969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19380" y="0"/>
                </a:lnTo>
                <a:lnTo>
                  <a:pt x="119380" y="457200"/>
                </a:lnTo>
                <a:lnTo>
                  <a:pt x="59690" y="4572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7" name="Freeform 3"/>
          <p:cNvSpPr/>
          <p:nvPr/>
        </p:nvSpPr>
        <p:spPr>
          <a:xfrm>
            <a:off x="7574791" y="3521208"/>
            <a:ext cx="119871" cy="426464"/>
          </a:xfrm>
          <a:custGeom>
            <a:avLst/>
            <a:gdLst>
              <a:gd name="connsiteX0" fmla="*/ 66040 w 132080"/>
              <a:gd name="connsiteY0" fmla="*/ 463550 h 469900"/>
              <a:gd name="connsiteX1" fmla="*/ 6350 w 132080"/>
              <a:gd name="connsiteY1" fmla="*/ 463550 h 469900"/>
              <a:gd name="connsiteX2" fmla="*/ 6350 w 132080"/>
              <a:gd name="connsiteY2" fmla="*/ 6350 h 469900"/>
              <a:gd name="connsiteX3" fmla="*/ 125730 w 132080"/>
              <a:gd name="connsiteY3" fmla="*/ 6350 h 469900"/>
              <a:gd name="connsiteX4" fmla="*/ 125730 w 132080"/>
              <a:gd name="connsiteY4" fmla="*/ 463550 h 469900"/>
              <a:gd name="connsiteX5" fmla="*/ 66040 w 132080"/>
              <a:gd name="connsiteY5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32080" h="469900">
                <a:moveTo>
                  <a:pt x="66040" y="463550"/>
                </a:moveTo>
                <a:lnTo>
                  <a:pt x="6350" y="463550"/>
                </a:lnTo>
                <a:lnTo>
                  <a:pt x="6350" y="6350"/>
                </a:lnTo>
                <a:lnTo>
                  <a:pt x="125730" y="6350"/>
                </a:lnTo>
                <a:lnTo>
                  <a:pt x="125730" y="463550"/>
                </a:lnTo>
                <a:lnTo>
                  <a:pt x="6604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8" name="Freeform 3"/>
          <p:cNvSpPr/>
          <p:nvPr/>
        </p:nvSpPr>
        <p:spPr>
          <a:xfrm>
            <a:off x="7788023" y="3526971"/>
            <a:ext cx="108345" cy="414938"/>
          </a:xfrm>
          <a:custGeom>
            <a:avLst/>
            <a:gdLst>
              <a:gd name="connsiteX0" fmla="*/ 59690 w 119380"/>
              <a:gd name="connsiteY0" fmla="*/ 457200 h 457200"/>
              <a:gd name="connsiteX1" fmla="*/ 0 w 119380"/>
              <a:gd name="connsiteY1" fmla="*/ 457200 h 457200"/>
              <a:gd name="connsiteX2" fmla="*/ 0 w 119380"/>
              <a:gd name="connsiteY2" fmla="*/ 0 h 457200"/>
              <a:gd name="connsiteX3" fmla="*/ 119380 w 119380"/>
              <a:gd name="connsiteY3" fmla="*/ 0 h 457200"/>
              <a:gd name="connsiteX4" fmla="*/ 119380 w 119380"/>
              <a:gd name="connsiteY4" fmla="*/ 457200 h 457200"/>
              <a:gd name="connsiteX5" fmla="*/ 59690 w 11938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19380" h="457200">
                <a:moveTo>
                  <a:pt x="5969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19380" y="0"/>
                </a:lnTo>
                <a:lnTo>
                  <a:pt x="119380" y="457200"/>
                </a:lnTo>
                <a:lnTo>
                  <a:pt x="59690" y="457200"/>
                </a:lnTo>
              </a:path>
            </a:pathLst>
          </a:custGeom>
          <a:solidFill>
            <a:srgbClr val="0047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9" name="Freeform 3"/>
          <p:cNvSpPr/>
          <p:nvPr/>
        </p:nvSpPr>
        <p:spPr>
          <a:xfrm>
            <a:off x="7782260" y="3521208"/>
            <a:ext cx="119871" cy="426464"/>
          </a:xfrm>
          <a:custGeom>
            <a:avLst/>
            <a:gdLst>
              <a:gd name="connsiteX0" fmla="*/ 66040 w 132080"/>
              <a:gd name="connsiteY0" fmla="*/ 463550 h 469900"/>
              <a:gd name="connsiteX1" fmla="*/ 6350 w 132080"/>
              <a:gd name="connsiteY1" fmla="*/ 463550 h 469900"/>
              <a:gd name="connsiteX2" fmla="*/ 6350 w 132080"/>
              <a:gd name="connsiteY2" fmla="*/ 6350 h 469900"/>
              <a:gd name="connsiteX3" fmla="*/ 125730 w 132080"/>
              <a:gd name="connsiteY3" fmla="*/ 6350 h 469900"/>
              <a:gd name="connsiteX4" fmla="*/ 125730 w 132080"/>
              <a:gd name="connsiteY4" fmla="*/ 463550 h 469900"/>
              <a:gd name="connsiteX5" fmla="*/ 66040 w 132080"/>
              <a:gd name="connsiteY5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32080" h="469900">
                <a:moveTo>
                  <a:pt x="66040" y="463550"/>
                </a:moveTo>
                <a:lnTo>
                  <a:pt x="6350" y="463550"/>
                </a:lnTo>
                <a:lnTo>
                  <a:pt x="6350" y="6350"/>
                </a:lnTo>
                <a:lnTo>
                  <a:pt x="125730" y="6350"/>
                </a:lnTo>
                <a:lnTo>
                  <a:pt x="125730" y="463550"/>
                </a:lnTo>
                <a:lnTo>
                  <a:pt x="6604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0" name="Freeform 3"/>
          <p:cNvSpPr/>
          <p:nvPr/>
        </p:nvSpPr>
        <p:spPr>
          <a:xfrm>
            <a:off x="7995492" y="3526971"/>
            <a:ext cx="108345" cy="414938"/>
          </a:xfrm>
          <a:custGeom>
            <a:avLst/>
            <a:gdLst>
              <a:gd name="connsiteX0" fmla="*/ 59690 w 119380"/>
              <a:gd name="connsiteY0" fmla="*/ 457200 h 457200"/>
              <a:gd name="connsiteX1" fmla="*/ 0 w 119380"/>
              <a:gd name="connsiteY1" fmla="*/ 457200 h 457200"/>
              <a:gd name="connsiteX2" fmla="*/ 0 w 119380"/>
              <a:gd name="connsiteY2" fmla="*/ 0 h 457200"/>
              <a:gd name="connsiteX3" fmla="*/ 119380 w 119380"/>
              <a:gd name="connsiteY3" fmla="*/ 0 h 457200"/>
              <a:gd name="connsiteX4" fmla="*/ 119380 w 119380"/>
              <a:gd name="connsiteY4" fmla="*/ 457200 h 457200"/>
              <a:gd name="connsiteX5" fmla="*/ 59690 w 11938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19380" h="457200">
                <a:moveTo>
                  <a:pt x="5969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19380" y="0"/>
                </a:lnTo>
                <a:lnTo>
                  <a:pt x="119380" y="457200"/>
                </a:lnTo>
                <a:lnTo>
                  <a:pt x="59690" y="4572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1" name="Freeform 3"/>
          <p:cNvSpPr/>
          <p:nvPr/>
        </p:nvSpPr>
        <p:spPr>
          <a:xfrm>
            <a:off x="7989729" y="3521208"/>
            <a:ext cx="119871" cy="426464"/>
          </a:xfrm>
          <a:custGeom>
            <a:avLst/>
            <a:gdLst>
              <a:gd name="connsiteX0" fmla="*/ 66040 w 132080"/>
              <a:gd name="connsiteY0" fmla="*/ 463550 h 469900"/>
              <a:gd name="connsiteX1" fmla="*/ 6350 w 132080"/>
              <a:gd name="connsiteY1" fmla="*/ 463550 h 469900"/>
              <a:gd name="connsiteX2" fmla="*/ 6350 w 132080"/>
              <a:gd name="connsiteY2" fmla="*/ 6350 h 469900"/>
              <a:gd name="connsiteX3" fmla="*/ 125730 w 132080"/>
              <a:gd name="connsiteY3" fmla="*/ 6350 h 469900"/>
              <a:gd name="connsiteX4" fmla="*/ 125730 w 132080"/>
              <a:gd name="connsiteY4" fmla="*/ 463550 h 469900"/>
              <a:gd name="connsiteX5" fmla="*/ 66040 w 132080"/>
              <a:gd name="connsiteY5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32080" h="469900">
                <a:moveTo>
                  <a:pt x="66040" y="463550"/>
                </a:moveTo>
                <a:lnTo>
                  <a:pt x="6350" y="463550"/>
                </a:lnTo>
                <a:lnTo>
                  <a:pt x="6350" y="6350"/>
                </a:lnTo>
                <a:lnTo>
                  <a:pt x="125730" y="6350"/>
                </a:lnTo>
                <a:lnTo>
                  <a:pt x="125730" y="463550"/>
                </a:lnTo>
                <a:lnTo>
                  <a:pt x="6604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2" name="Freeform 3"/>
          <p:cNvSpPr/>
          <p:nvPr/>
        </p:nvSpPr>
        <p:spPr>
          <a:xfrm>
            <a:off x="8410430" y="3526971"/>
            <a:ext cx="108345" cy="414938"/>
          </a:xfrm>
          <a:custGeom>
            <a:avLst/>
            <a:gdLst>
              <a:gd name="connsiteX0" fmla="*/ 59690 w 119380"/>
              <a:gd name="connsiteY0" fmla="*/ 457200 h 457200"/>
              <a:gd name="connsiteX1" fmla="*/ 0 w 119380"/>
              <a:gd name="connsiteY1" fmla="*/ 457200 h 457200"/>
              <a:gd name="connsiteX2" fmla="*/ 0 w 119380"/>
              <a:gd name="connsiteY2" fmla="*/ 0 h 457200"/>
              <a:gd name="connsiteX3" fmla="*/ 119380 w 119380"/>
              <a:gd name="connsiteY3" fmla="*/ 0 h 457200"/>
              <a:gd name="connsiteX4" fmla="*/ 119380 w 119380"/>
              <a:gd name="connsiteY4" fmla="*/ 457200 h 457200"/>
              <a:gd name="connsiteX5" fmla="*/ 59690 w 11938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19380" h="457200">
                <a:moveTo>
                  <a:pt x="59690" y="457200"/>
                </a:moveTo>
                <a:lnTo>
                  <a:pt x="0" y="457200"/>
                </a:lnTo>
                <a:lnTo>
                  <a:pt x="0" y="0"/>
                </a:lnTo>
                <a:lnTo>
                  <a:pt x="119380" y="0"/>
                </a:lnTo>
                <a:lnTo>
                  <a:pt x="119380" y="457200"/>
                </a:lnTo>
                <a:lnTo>
                  <a:pt x="59690" y="45720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3" name="Freeform 3"/>
          <p:cNvSpPr/>
          <p:nvPr/>
        </p:nvSpPr>
        <p:spPr>
          <a:xfrm>
            <a:off x="8404667" y="3521208"/>
            <a:ext cx="119871" cy="426464"/>
          </a:xfrm>
          <a:custGeom>
            <a:avLst/>
            <a:gdLst>
              <a:gd name="connsiteX0" fmla="*/ 66040 w 132080"/>
              <a:gd name="connsiteY0" fmla="*/ 463550 h 469900"/>
              <a:gd name="connsiteX1" fmla="*/ 6350 w 132080"/>
              <a:gd name="connsiteY1" fmla="*/ 463550 h 469900"/>
              <a:gd name="connsiteX2" fmla="*/ 6350 w 132080"/>
              <a:gd name="connsiteY2" fmla="*/ 6350 h 469900"/>
              <a:gd name="connsiteX3" fmla="*/ 125730 w 132080"/>
              <a:gd name="connsiteY3" fmla="*/ 6350 h 469900"/>
              <a:gd name="connsiteX4" fmla="*/ 125730 w 132080"/>
              <a:gd name="connsiteY4" fmla="*/ 463550 h 469900"/>
              <a:gd name="connsiteX5" fmla="*/ 66040 w 132080"/>
              <a:gd name="connsiteY5" fmla="*/ 463550 h 469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32080" h="469900">
                <a:moveTo>
                  <a:pt x="66040" y="463550"/>
                </a:moveTo>
                <a:lnTo>
                  <a:pt x="6350" y="463550"/>
                </a:lnTo>
                <a:lnTo>
                  <a:pt x="6350" y="6350"/>
                </a:lnTo>
                <a:lnTo>
                  <a:pt x="125730" y="6350"/>
                </a:lnTo>
                <a:lnTo>
                  <a:pt x="125730" y="463550"/>
                </a:lnTo>
                <a:lnTo>
                  <a:pt x="66040" y="4635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4" name="Freeform 3"/>
          <p:cNvSpPr/>
          <p:nvPr/>
        </p:nvSpPr>
        <p:spPr>
          <a:xfrm>
            <a:off x="6958148" y="4979254"/>
            <a:ext cx="622407" cy="622407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FF66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5" name="Freeform 3"/>
          <p:cNvSpPr/>
          <p:nvPr/>
        </p:nvSpPr>
        <p:spPr>
          <a:xfrm>
            <a:off x="6952385" y="4973491"/>
            <a:ext cx="633933" cy="633933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6" name="Freeform 3"/>
          <p:cNvSpPr/>
          <p:nvPr/>
        </p:nvSpPr>
        <p:spPr>
          <a:xfrm>
            <a:off x="7580555" y="4979254"/>
            <a:ext cx="1659751" cy="622407"/>
          </a:xfrm>
          <a:custGeom>
            <a:avLst/>
            <a:gdLst>
              <a:gd name="connsiteX0" fmla="*/ 914400 w 1828800"/>
              <a:gd name="connsiteY0" fmla="*/ 685800 h 685800"/>
              <a:gd name="connsiteX1" fmla="*/ 0 w 1828800"/>
              <a:gd name="connsiteY1" fmla="*/ 685800 h 685800"/>
              <a:gd name="connsiteX2" fmla="*/ 0 w 1828800"/>
              <a:gd name="connsiteY2" fmla="*/ 0 h 685800"/>
              <a:gd name="connsiteX3" fmla="*/ 1828800 w 1828800"/>
              <a:gd name="connsiteY3" fmla="*/ 0 h 685800"/>
              <a:gd name="connsiteX4" fmla="*/ 1828800 w 1828800"/>
              <a:gd name="connsiteY4" fmla="*/ 685800 h 685800"/>
              <a:gd name="connsiteX5" fmla="*/ 914400 w 1828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685800">
                <a:moveTo>
                  <a:pt x="9144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685800"/>
                </a:lnTo>
                <a:lnTo>
                  <a:pt x="914400" y="6858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7" name="Freeform 3"/>
          <p:cNvSpPr/>
          <p:nvPr/>
        </p:nvSpPr>
        <p:spPr>
          <a:xfrm>
            <a:off x="7574792" y="4973491"/>
            <a:ext cx="1671277" cy="633933"/>
          </a:xfrm>
          <a:custGeom>
            <a:avLst/>
            <a:gdLst>
              <a:gd name="connsiteX0" fmla="*/ 920750 w 1841500"/>
              <a:gd name="connsiteY0" fmla="*/ 692150 h 698500"/>
              <a:gd name="connsiteX1" fmla="*/ 6350 w 1841500"/>
              <a:gd name="connsiteY1" fmla="*/ 692150 h 698500"/>
              <a:gd name="connsiteX2" fmla="*/ 6350 w 1841500"/>
              <a:gd name="connsiteY2" fmla="*/ 6350 h 698500"/>
              <a:gd name="connsiteX3" fmla="*/ 1835150 w 1841500"/>
              <a:gd name="connsiteY3" fmla="*/ 6350 h 698500"/>
              <a:gd name="connsiteX4" fmla="*/ 1835150 w 1841500"/>
              <a:gd name="connsiteY4" fmla="*/ 692150 h 698500"/>
              <a:gd name="connsiteX5" fmla="*/ 920750 w 1841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41500" h="698500">
                <a:moveTo>
                  <a:pt x="9207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1835150" y="6350"/>
                </a:lnTo>
                <a:lnTo>
                  <a:pt x="1835150" y="692150"/>
                </a:lnTo>
                <a:lnTo>
                  <a:pt x="9207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8" name="Freeform 3"/>
          <p:cNvSpPr/>
          <p:nvPr/>
        </p:nvSpPr>
        <p:spPr>
          <a:xfrm>
            <a:off x="6849803" y="5186723"/>
            <a:ext cx="108345" cy="207469"/>
          </a:xfrm>
          <a:custGeom>
            <a:avLst/>
            <a:gdLst>
              <a:gd name="connsiteX0" fmla="*/ 59690 w 119380"/>
              <a:gd name="connsiteY0" fmla="*/ 228600 h 228600"/>
              <a:gd name="connsiteX1" fmla="*/ 0 w 119380"/>
              <a:gd name="connsiteY1" fmla="*/ 228600 h 228600"/>
              <a:gd name="connsiteX2" fmla="*/ 0 w 119380"/>
              <a:gd name="connsiteY2" fmla="*/ 0 h 228600"/>
              <a:gd name="connsiteX3" fmla="*/ 119379 w 119380"/>
              <a:gd name="connsiteY3" fmla="*/ 0 h 228600"/>
              <a:gd name="connsiteX4" fmla="*/ 119379 w 119380"/>
              <a:gd name="connsiteY4" fmla="*/ 228600 h 228600"/>
              <a:gd name="connsiteX5" fmla="*/ 59690 w 119380"/>
              <a:gd name="connsiteY5" fmla="*/ 22860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19380" h="228600">
                <a:moveTo>
                  <a:pt x="59690" y="228600"/>
                </a:moveTo>
                <a:lnTo>
                  <a:pt x="0" y="228600"/>
                </a:lnTo>
                <a:lnTo>
                  <a:pt x="0" y="0"/>
                </a:lnTo>
                <a:lnTo>
                  <a:pt x="119379" y="0"/>
                </a:lnTo>
                <a:lnTo>
                  <a:pt x="119379" y="228600"/>
                </a:lnTo>
                <a:lnTo>
                  <a:pt x="59690" y="228600"/>
                </a:lnTo>
              </a:path>
            </a:pathLst>
          </a:custGeom>
          <a:solidFill>
            <a:srgbClr val="FF663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9" name="Freeform 3"/>
          <p:cNvSpPr/>
          <p:nvPr/>
        </p:nvSpPr>
        <p:spPr>
          <a:xfrm>
            <a:off x="6844040" y="5180960"/>
            <a:ext cx="119871" cy="218995"/>
          </a:xfrm>
          <a:custGeom>
            <a:avLst/>
            <a:gdLst>
              <a:gd name="connsiteX0" fmla="*/ 66040 w 132080"/>
              <a:gd name="connsiteY0" fmla="*/ 234950 h 241300"/>
              <a:gd name="connsiteX1" fmla="*/ 6350 w 132080"/>
              <a:gd name="connsiteY1" fmla="*/ 234950 h 241300"/>
              <a:gd name="connsiteX2" fmla="*/ 6350 w 132080"/>
              <a:gd name="connsiteY2" fmla="*/ 6350 h 241300"/>
              <a:gd name="connsiteX3" fmla="*/ 125729 w 132080"/>
              <a:gd name="connsiteY3" fmla="*/ 6350 h 241300"/>
              <a:gd name="connsiteX4" fmla="*/ 125729 w 132080"/>
              <a:gd name="connsiteY4" fmla="*/ 234950 h 241300"/>
              <a:gd name="connsiteX5" fmla="*/ 66040 w 132080"/>
              <a:gd name="connsiteY5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32080" h="241300">
                <a:moveTo>
                  <a:pt x="66040" y="234950"/>
                </a:moveTo>
                <a:lnTo>
                  <a:pt x="6350" y="234950"/>
                </a:lnTo>
                <a:lnTo>
                  <a:pt x="6350" y="6350"/>
                </a:lnTo>
                <a:lnTo>
                  <a:pt x="125729" y="6350"/>
                </a:lnTo>
                <a:lnTo>
                  <a:pt x="125729" y="234950"/>
                </a:lnTo>
                <a:lnTo>
                  <a:pt x="66040" y="234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0" name="Freeform 3"/>
          <p:cNvSpPr/>
          <p:nvPr/>
        </p:nvSpPr>
        <p:spPr>
          <a:xfrm>
            <a:off x="6680371" y="3728677"/>
            <a:ext cx="698479" cy="1567543"/>
          </a:xfrm>
          <a:custGeom>
            <a:avLst/>
            <a:gdLst>
              <a:gd name="connsiteX0" fmla="*/ 186689 w 769620"/>
              <a:gd name="connsiteY0" fmla="*/ 1720850 h 1727200"/>
              <a:gd name="connsiteX1" fmla="*/ 6350 w 769620"/>
              <a:gd name="connsiteY1" fmla="*/ 1720850 h 1727200"/>
              <a:gd name="connsiteX2" fmla="*/ 6350 w 769620"/>
              <a:gd name="connsiteY2" fmla="*/ 6350 h 1727200"/>
              <a:gd name="connsiteX3" fmla="*/ 763269 w 769620"/>
              <a:gd name="connsiteY3" fmla="*/ 6350 h 172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769620" h="1727200">
                <a:moveTo>
                  <a:pt x="186689" y="1720850"/>
                </a:moveTo>
                <a:lnTo>
                  <a:pt x="6350" y="1720850"/>
                </a:lnTo>
                <a:lnTo>
                  <a:pt x="6350" y="6350"/>
                </a:lnTo>
                <a:lnTo>
                  <a:pt x="76326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1" name="Freeform 3"/>
          <p:cNvSpPr/>
          <p:nvPr/>
        </p:nvSpPr>
        <p:spPr>
          <a:xfrm>
            <a:off x="8819605" y="3728677"/>
            <a:ext cx="590134" cy="1567543"/>
          </a:xfrm>
          <a:custGeom>
            <a:avLst/>
            <a:gdLst>
              <a:gd name="connsiteX0" fmla="*/ 6350 w 650240"/>
              <a:gd name="connsiteY0" fmla="*/ 6350 h 1727200"/>
              <a:gd name="connsiteX1" fmla="*/ 643890 w 650240"/>
              <a:gd name="connsiteY1" fmla="*/ 6350 h 1727200"/>
              <a:gd name="connsiteX2" fmla="*/ 643890 w 650240"/>
              <a:gd name="connsiteY2" fmla="*/ 1720850 h 1727200"/>
              <a:gd name="connsiteX3" fmla="*/ 463550 w 650240"/>
              <a:gd name="connsiteY3" fmla="*/ 1720850 h 172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650240" h="1727200">
                <a:moveTo>
                  <a:pt x="6350" y="6350"/>
                </a:moveTo>
                <a:lnTo>
                  <a:pt x="643890" y="6350"/>
                </a:lnTo>
                <a:lnTo>
                  <a:pt x="643890" y="1720850"/>
                </a:lnTo>
                <a:lnTo>
                  <a:pt x="463550" y="17208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" name="TextBox 1"/>
          <p:cNvSpPr txBox="1"/>
          <p:nvPr/>
        </p:nvSpPr>
        <p:spPr>
          <a:xfrm>
            <a:off x="5185442" y="461042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6Ω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2200196" y="2132320"/>
            <a:ext cx="51296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6V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8159163" y="5117567"/>
            <a:ext cx="399148" cy="4052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14"/>
              </a:lnSpc>
            </a:pPr>
            <a:r>
              <a:rPr lang="en-US" altLang="zh-CN" sz="2541" dirty="0">
                <a:solidFill>
                  <a:srgbClr val="FFD320"/>
                </a:solidFill>
                <a:latin typeface="Times New Roman" pitchFamily="18" charset="0"/>
                <a:cs typeface="Times New Roman" pitchFamily="18" charset="0"/>
              </a:rPr>
              <a:t>6V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2430716" y="4621946"/>
            <a:ext cx="2896242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Total Cost: $4.75</a:t>
            </a:r>
          </a:p>
        </p:txBody>
      </p:sp>
      <p:sp>
        <p:nvSpPr>
          <p:cNvPr id="45" name="灯片编号占位符 44">
            <a:extLst>
              <a:ext uri="{FF2B5EF4-FFF2-40B4-BE49-F238E27FC236}">
                <a16:creationId xmlns:a16="http://schemas.microsoft.com/office/drawing/2014/main" id="{61716BE6-E6FF-40B4-BF08-42A75648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5254598" y="4771785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5237963" y="4755150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2241688" y="481788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2225054" y="465154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1935096" y="3941909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1918461" y="3925274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632192" y="207469"/>
            <a:ext cx="1659751" cy="1452282"/>
          </a:xfrm>
          <a:custGeom>
            <a:avLst/>
            <a:gdLst>
              <a:gd name="connsiteX0" fmla="*/ 914400 w 1828800"/>
              <a:gd name="connsiteY0" fmla="*/ 1600200 h 1600200"/>
              <a:gd name="connsiteX1" fmla="*/ 0 w 1828800"/>
              <a:gd name="connsiteY1" fmla="*/ 1600200 h 1600200"/>
              <a:gd name="connsiteX2" fmla="*/ 0 w 1828800"/>
              <a:gd name="connsiteY2" fmla="*/ 0 h 1600200"/>
              <a:gd name="connsiteX3" fmla="*/ 1828800 w 1828800"/>
              <a:gd name="connsiteY3" fmla="*/ 0 h 1600200"/>
              <a:gd name="connsiteX4" fmla="*/ 1828800 w 1828800"/>
              <a:gd name="connsiteY4" fmla="*/ 1600200 h 1600200"/>
              <a:gd name="connsiteX5" fmla="*/ 914400 w 1828800"/>
              <a:gd name="connsiteY5" fmla="*/ 160020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600200">
                <a:moveTo>
                  <a:pt x="91440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600200"/>
                </a:lnTo>
                <a:lnTo>
                  <a:pt x="914400" y="1600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615556" y="190834"/>
            <a:ext cx="1693022" cy="1485553"/>
          </a:xfrm>
          <a:custGeom>
            <a:avLst/>
            <a:gdLst>
              <a:gd name="connsiteX0" fmla="*/ 932729 w 1865459"/>
              <a:gd name="connsiteY0" fmla="*/ 1618529 h 1636859"/>
              <a:gd name="connsiteX1" fmla="*/ 18329 w 1865459"/>
              <a:gd name="connsiteY1" fmla="*/ 1618529 h 1636859"/>
              <a:gd name="connsiteX2" fmla="*/ 18329 w 1865459"/>
              <a:gd name="connsiteY2" fmla="*/ 18329 h 1636859"/>
              <a:gd name="connsiteX3" fmla="*/ 1847129 w 1865459"/>
              <a:gd name="connsiteY3" fmla="*/ 18329 h 1636859"/>
              <a:gd name="connsiteX4" fmla="*/ 1847129 w 1865459"/>
              <a:gd name="connsiteY4" fmla="*/ 1618529 h 1636859"/>
              <a:gd name="connsiteX5" fmla="*/ 932729 w 1865459"/>
              <a:gd name="connsiteY5" fmla="*/ 1618529 h 1636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636859">
                <a:moveTo>
                  <a:pt x="932729" y="1618529"/>
                </a:moveTo>
                <a:lnTo>
                  <a:pt x="18329" y="16185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618529"/>
                </a:lnTo>
                <a:lnTo>
                  <a:pt x="932729" y="1618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833897" y="103158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3" name="Freeform 3"/>
          <p:cNvSpPr/>
          <p:nvPr/>
        </p:nvSpPr>
        <p:spPr>
          <a:xfrm>
            <a:off x="5041366" y="1031581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4" name="Freeform 3"/>
          <p:cNvSpPr/>
          <p:nvPr/>
        </p:nvSpPr>
        <p:spPr>
          <a:xfrm>
            <a:off x="5248835" y="103158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5" name="Freeform 3"/>
          <p:cNvSpPr/>
          <p:nvPr/>
        </p:nvSpPr>
        <p:spPr>
          <a:xfrm>
            <a:off x="5456304" y="1031581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6" name="Freeform 3"/>
          <p:cNvSpPr/>
          <p:nvPr/>
        </p:nvSpPr>
        <p:spPr>
          <a:xfrm>
            <a:off x="5663773" y="103158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7" name="Freeform 3"/>
          <p:cNvSpPr/>
          <p:nvPr/>
        </p:nvSpPr>
        <p:spPr>
          <a:xfrm>
            <a:off x="5871242" y="1031581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8" name="Freeform 3"/>
          <p:cNvSpPr/>
          <p:nvPr/>
        </p:nvSpPr>
        <p:spPr>
          <a:xfrm>
            <a:off x="3171592" y="4348530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9" name="Freeform 3"/>
          <p:cNvSpPr/>
          <p:nvPr/>
        </p:nvSpPr>
        <p:spPr>
          <a:xfrm>
            <a:off x="2964123" y="4141061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0" name="Freeform 3"/>
          <p:cNvSpPr/>
          <p:nvPr/>
        </p:nvSpPr>
        <p:spPr>
          <a:xfrm>
            <a:off x="2432522" y="880091"/>
            <a:ext cx="37881" cy="3078453"/>
          </a:xfrm>
          <a:custGeom>
            <a:avLst/>
            <a:gdLst>
              <a:gd name="connsiteX0" fmla="*/ 18329 w 41739"/>
              <a:gd name="connsiteY0" fmla="*/ 18329 h 3391999"/>
              <a:gd name="connsiteX1" fmla="*/ 18329 w 41739"/>
              <a:gd name="connsiteY1" fmla="*/ 1704889 h 3391999"/>
              <a:gd name="connsiteX2" fmla="*/ 23409 w 41739"/>
              <a:gd name="connsiteY2" fmla="*/ 1704889 h 3391999"/>
              <a:gd name="connsiteX3" fmla="*/ 23409 w 41739"/>
              <a:gd name="connsiteY3" fmla="*/ 3373669 h 33919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1739" h="3391999">
                <a:moveTo>
                  <a:pt x="18329" y="18329"/>
                </a:moveTo>
                <a:lnTo>
                  <a:pt x="18329" y="1704889"/>
                </a:lnTo>
                <a:lnTo>
                  <a:pt x="23409" y="1704889"/>
                </a:lnTo>
                <a:lnTo>
                  <a:pt x="23409" y="337366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1" name="Freeform 3"/>
          <p:cNvSpPr/>
          <p:nvPr/>
        </p:nvSpPr>
        <p:spPr>
          <a:xfrm>
            <a:off x="2437133" y="4547681"/>
            <a:ext cx="2834101" cy="448208"/>
          </a:xfrm>
          <a:custGeom>
            <a:avLst/>
            <a:gdLst>
              <a:gd name="connsiteX0" fmla="*/ 18329 w 3122759"/>
              <a:gd name="connsiteY0" fmla="*/ 18329 h 493859"/>
              <a:gd name="connsiteX1" fmla="*/ 18329 w 3122759"/>
              <a:gd name="connsiteY1" fmla="*/ 475529 h 493859"/>
              <a:gd name="connsiteX2" fmla="*/ 3104429 w 3122759"/>
              <a:gd name="connsiteY2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3122759" h="493859">
                <a:moveTo>
                  <a:pt x="18329" y="18329"/>
                </a:moveTo>
                <a:lnTo>
                  <a:pt x="18329" y="475529"/>
                </a:lnTo>
                <a:lnTo>
                  <a:pt x="3104429" y="4755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2" name="Freeform 3"/>
          <p:cNvSpPr/>
          <p:nvPr/>
        </p:nvSpPr>
        <p:spPr>
          <a:xfrm>
            <a:off x="2639992" y="671470"/>
            <a:ext cx="2008835" cy="34423"/>
          </a:xfrm>
          <a:custGeom>
            <a:avLst/>
            <a:gdLst>
              <a:gd name="connsiteX0" fmla="*/ 18329 w 2213439"/>
              <a:gd name="connsiteY0" fmla="*/ 19599 h 37929"/>
              <a:gd name="connsiteX1" fmla="*/ 1115609 w 2213439"/>
              <a:gd name="connsiteY1" fmla="*/ 19599 h 37929"/>
              <a:gd name="connsiteX2" fmla="*/ 1115609 w 2213439"/>
              <a:gd name="connsiteY2" fmla="*/ 18329 h 37929"/>
              <a:gd name="connsiteX3" fmla="*/ 2195109 w 2213439"/>
              <a:gd name="connsiteY3" fmla="*/ 18329 h 37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213439" h="37929">
                <a:moveTo>
                  <a:pt x="18329" y="19599"/>
                </a:moveTo>
                <a:lnTo>
                  <a:pt x="1115609" y="19599"/>
                </a:lnTo>
                <a:lnTo>
                  <a:pt x="1115609" y="18329"/>
                </a:lnTo>
                <a:lnTo>
                  <a:pt x="2195109" y="18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3" name="Freeform 3"/>
          <p:cNvSpPr/>
          <p:nvPr/>
        </p:nvSpPr>
        <p:spPr>
          <a:xfrm>
            <a:off x="5445432" y="1643116"/>
            <a:ext cx="66542" cy="3145304"/>
          </a:xfrm>
          <a:custGeom>
            <a:avLst/>
            <a:gdLst>
              <a:gd name="connsiteX0" fmla="*/ 18329 w 73319"/>
              <a:gd name="connsiteY0" fmla="*/ 18329 h 3465659"/>
              <a:gd name="connsiteX1" fmla="*/ 18329 w 73319"/>
              <a:gd name="connsiteY1" fmla="*/ 3447329 h 3465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3319" h="3465659">
                <a:moveTo>
                  <a:pt x="18329" y="18329"/>
                </a:moveTo>
                <a:lnTo>
                  <a:pt x="18329" y="3447329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4" name="Freeform 3"/>
          <p:cNvSpPr/>
          <p:nvPr/>
        </p:nvSpPr>
        <p:spPr>
          <a:xfrm>
            <a:off x="1935096" y="3112033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1918461" y="3095398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3171592" y="3518654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7" name="Freeform 3"/>
          <p:cNvSpPr/>
          <p:nvPr/>
        </p:nvSpPr>
        <p:spPr>
          <a:xfrm>
            <a:off x="2964123" y="3311185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8" name="Freeform 3"/>
          <p:cNvSpPr/>
          <p:nvPr/>
        </p:nvSpPr>
        <p:spPr>
          <a:xfrm>
            <a:off x="1935096" y="2282158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1918461" y="2265523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3171592" y="2688779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1" name="Freeform 3"/>
          <p:cNvSpPr/>
          <p:nvPr/>
        </p:nvSpPr>
        <p:spPr>
          <a:xfrm>
            <a:off x="2964123" y="2481310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2" name="Freeform 3"/>
          <p:cNvSpPr/>
          <p:nvPr/>
        </p:nvSpPr>
        <p:spPr>
          <a:xfrm>
            <a:off x="1935096" y="1452282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1918461" y="1435647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3171592" y="1858903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5" name="Freeform 3"/>
          <p:cNvSpPr/>
          <p:nvPr/>
        </p:nvSpPr>
        <p:spPr>
          <a:xfrm>
            <a:off x="2964123" y="1651434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" name="TextBox 1"/>
          <p:cNvSpPr txBox="1"/>
          <p:nvPr/>
        </p:nvSpPr>
        <p:spPr>
          <a:xfrm>
            <a:off x="5185442" y="461042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6Ω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027304" y="1590595"/>
            <a:ext cx="827150" cy="300851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1.5V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3812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1.5V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3812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1.5V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3812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1.5V</a:t>
            </a:r>
          </a:p>
        </p:txBody>
      </p:sp>
      <p:sp>
        <p:nvSpPr>
          <p:cNvPr id="37" name="灯片编号占位符 36">
            <a:extLst>
              <a:ext uri="{FF2B5EF4-FFF2-40B4-BE49-F238E27FC236}">
                <a16:creationId xmlns:a16="http://schemas.microsoft.com/office/drawing/2014/main" id="{58D03241-FCF2-4517-BD19-DE51797D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D1232-B8BF-4868-892F-2514E8A7D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1-3 </a:t>
            </a:r>
            <a:r>
              <a:rPr lang="en-US" altLang="zh-CN" dirty="0"/>
              <a:t>The Structure of a Compiler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BF26BC-3F01-4AB3-A23A-C93E6F322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Section 1 Introduction</a:t>
            </a:r>
          </a:p>
          <a:p>
            <a:r>
              <a:rPr lang="en-US" altLang="zh-CN" dirty="0"/>
              <a:t>Principle of Compiler, 2021</a:t>
            </a:r>
          </a:p>
          <a:p>
            <a:r>
              <a:rPr lang="en-US" altLang="zh-CN" dirty="0"/>
              <a:t>Ying </a:t>
            </a:r>
            <a:r>
              <a:rPr lang="en-US" altLang="zh-CN" dirty="0" err="1"/>
              <a:t>Weiqin</a:t>
            </a:r>
            <a:endParaRPr lang="en-US" altLang="zh-CN" dirty="0"/>
          </a:p>
          <a:p>
            <a:r>
              <a:rPr lang="en-US" altLang="zh-CN" dirty="0"/>
              <a:t>School of Software Engineering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7BDC97-15B2-4384-9386-D898B189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189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0158" y="0"/>
            <a:ext cx="9151684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027304" y="3192716"/>
            <a:ext cx="827150" cy="134139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1.5V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3812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1.5V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27305" y="530199"/>
            <a:ext cx="3710311" cy="23801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  <a:tabLst>
                <a:tab pos="3158266" algn="l"/>
              </a:tabLst>
            </a:pPr>
            <a:r>
              <a:rPr lang="en-US" altLang="zh-CN" sz="1634" dirty="0"/>
              <a:t>	</a:t>
            </a: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6Ω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4538"/>
              </a:lnSpc>
              <a:tabLst>
                <a:tab pos="3158266" algn="l"/>
              </a:tabLst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1.5V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3812"/>
              </a:lnSpc>
              <a:tabLst>
                <a:tab pos="3158266" algn="l"/>
              </a:tabLst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1.5V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7536757" y="3573076"/>
            <a:ext cx="452047" cy="19130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FFD320"/>
                </a:solidFill>
                <a:latin typeface="Times New Roman" pitchFamily="18" charset="0"/>
                <a:cs typeface="Times New Roman" pitchFamily="18" charset="0"/>
              </a:rPr>
              <a:t>AAA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2087"/>
              </a:lnSpc>
            </a:pPr>
            <a:r>
              <a:rPr lang="en-US" altLang="zh-CN" sz="1634" dirty="0">
                <a:solidFill>
                  <a:srgbClr val="FFD320"/>
                </a:solidFill>
                <a:latin typeface="Times New Roman" pitchFamily="18" charset="0"/>
                <a:cs typeface="Times New Roman" pitchFamily="18" charset="0"/>
              </a:rPr>
              <a:t>AAA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262898" y="4402951"/>
            <a:ext cx="452047" cy="19130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FFD320"/>
                </a:solidFill>
                <a:latin typeface="Times New Roman" pitchFamily="18" charset="0"/>
                <a:cs typeface="Times New Roman" pitchFamily="18" charset="0"/>
              </a:rPr>
              <a:t>AAA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2087"/>
              </a:lnSpc>
            </a:pPr>
            <a:r>
              <a:rPr lang="en-US" altLang="zh-CN" sz="1634" dirty="0">
                <a:solidFill>
                  <a:srgbClr val="FFD320"/>
                </a:solidFill>
                <a:latin typeface="Times New Roman" pitchFamily="18" charset="0"/>
                <a:cs typeface="Times New Roman" pitchFamily="18" charset="0"/>
              </a:rPr>
              <a:t>AAA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A529A-162B-4CFD-9C68-AAFDD27E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0158" y="0"/>
            <a:ext cx="9151684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027305" y="530199"/>
            <a:ext cx="3710311" cy="238013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  <a:tabLst>
                <a:tab pos="3158266" algn="l"/>
              </a:tabLst>
            </a:pPr>
            <a:r>
              <a:rPr lang="en-US" altLang="zh-CN" sz="1634" dirty="0"/>
              <a:t>	</a:t>
            </a:r>
            <a:r>
              <a:rPr lang="en-US" altLang="zh-CN" sz="3267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6Ω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4538"/>
              </a:lnSpc>
              <a:tabLst>
                <a:tab pos="3158266" algn="l"/>
              </a:tabLst>
            </a:pPr>
            <a:r>
              <a:rPr lang="en-US" altLang="zh-CN" sz="3267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1.5V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3812"/>
              </a:lnSpc>
              <a:tabLst>
                <a:tab pos="3158266" algn="l"/>
              </a:tabLst>
            </a:pPr>
            <a:r>
              <a:rPr lang="en-US" altLang="zh-CN" sz="3267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1.5V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536757" y="3573076"/>
            <a:ext cx="452047" cy="19130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FFD320"/>
                </a:solidFill>
                <a:latin typeface="Times New Roman" pitchFamily="18" charset="0"/>
                <a:cs typeface="Times New Roman" pitchFamily="18" charset="0"/>
              </a:rPr>
              <a:t>AAA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2087"/>
              </a:lnSpc>
            </a:pPr>
            <a:r>
              <a:rPr lang="en-US" altLang="zh-CN" sz="1634" dirty="0">
                <a:solidFill>
                  <a:srgbClr val="FFD320"/>
                </a:solidFill>
                <a:latin typeface="Times New Roman" pitchFamily="18" charset="0"/>
                <a:cs typeface="Times New Roman" pitchFamily="18" charset="0"/>
              </a:rPr>
              <a:t>AAA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262898" y="4402951"/>
            <a:ext cx="452047" cy="191308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FFD320"/>
                </a:solidFill>
                <a:latin typeface="Times New Roman" pitchFamily="18" charset="0"/>
                <a:cs typeface="Times New Roman" pitchFamily="18" charset="0"/>
              </a:rPr>
              <a:t>AAA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2087"/>
              </a:lnSpc>
            </a:pPr>
            <a:r>
              <a:rPr lang="en-US" altLang="zh-CN" sz="1634" dirty="0">
                <a:solidFill>
                  <a:srgbClr val="FFD320"/>
                </a:solidFill>
                <a:latin typeface="Times New Roman" pitchFamily="18" charset="0"/>
                <a:cs typeface="Times New Roman" pitchFamily="18" charset="0"/>
              </a:rPr>
              <a:t>AAA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27305" y="3250346"/>
            <a:ext cx="3198889" cy="29784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  <a:tabLst>
                <a:tab pos="299690" algn="l"/>
              </a:tabLst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1.5V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3812"/>
              </a:lnSpc>
              <a:tabLst>
                <a:tab pos="299690" algn="l"/>
              </a:tabLst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1.5V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3993"/>
              </a:lnSpc>
              <a:tabLst>
                <a:tab pos="299690" algn="l"/>
              </a:tabLst>
            </a:pPr>
            <a:r>
              <a:rPr lang="en-US" altLang="zh-CN" sz="1634" dirty="0"/>
              <a:t>	</a:t>
            </a: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Total Cost: $1.00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11CF6-5C66-46C4-8729-D664E947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0873B-71CA-4CFD-BB63-CDBE8B79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Heading" panose="02000505000000020004" pitchFamily="2" charset="0"/>
                <a:cs typeface="Times New Roman" pitchFamily="18" charset="0"/>
              </a:rPr>
              <a:t>How does a compiler work?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E7BE0-7BE8-4156-B7D5-310B03E7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 A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Structure</a:t>
            </a:r>
          </a:p>
          <a:p>
            <a:r>
              <a:rPr lang="en-US" altLang="zh-CN" dirty="0"/>
              <a:t>Example B</a:t>
            </a:r>
          </a:p>
          <a:p>
            <a:r>
              <a:rPr lang="en-US" altLang="zh-CN" dirty="0"/>
              <a:t>Working Process and Division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D1C359-B963-4C10-974A-F9DE6A3B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099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5096" y="1452282"/>
            <a:ext cx="8212716" cy="4590790"/>
          </a:xfrm>
        </p:spPr>
        <p:txBody>
          <a:bodyPr>
            <a:noAutofit/>
          </a:bodyPr>
          <a:lstStyle/>
          <a:p>
            <a:pPr>
              <a:lnSpc>
                <a:spcPts val="2723"/>
              </a:lnSpc>
            </a:pPr>
            <a:r>
              <a:rPr lang="en-US" altLang="zh-CN" sz="2178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Lexical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178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analysis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178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(Scanning):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 Identify logical pieces of the description. </a:t>
            </a:r>
          </a:p>
          <a:p>
            <a:pPr>
              <a:lnSpc>
                <a:spcPts val="2723"/>
              </a:lnSpc>
            </a:pPr>
            <a:r>
              <a:rPr lang="en-US" altLang="zh-CN" sz="2178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Syntax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178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analysis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178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(Parsing):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 Identify how those pieces relate to each other.</a:t>
            </a:r>
            <a:endParaRPr lang="en-US" altLang="zh-CN" sz="2178" dirty="0">
              <a:latin typeface="Sitka Text" panose="02000505000000020004" pitchFamily="2" charset="0"/>
            </a:endParaRPr>
          </a:p>
          <a:p>
            <a:pPr>
              <a:lnSpc>
                <a:spcPts val="3086"/>
              </a:lnSpc>
            </a:pPr>
            <a:r>
              <a:rPr lang="en-US" altLang="zh-CN" sz="2178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Semantic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178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analysis: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 Identify the meaning of the overall structure.</a:t>
            </a:r>
          </a:p>
          <a:p>
            <a:pPr>
              <a:lnSpc>
                <a:spcPts val="3086"/>
              </a:lnSpc>
            </a:pPr>
            <a:r>
              <a:rPr lang="en-US" altLang="zh-CN" sz="2178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IR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178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Generation</a:t>
            </a:r>
            <a:r>
              <a:rPr lang="en-US" altLang="zh-CN" sz="2178" b="1" dirty="0">
                <a:latin typeface="Sitka Text" panose="02000505000000020004" pitchFamily="2" charset="0"/>
                <a:cs typeface="Times New Roman" pitchFamily="18" charset="0"/>
              </a:rPr>
              <a:t>: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 Design one possible structure</a:t>
            </a:r>
            <a:r>
              <a:rPr lang="en-US" altLang="zh-CN" sz="2178" dirty="0">
                <a:solidFill>
                  <a:srgbClr val="3C3C3C"/>
                </a:solidFill>
                <a:latin typeface="Sitka Text" panose="02000505000000020004" pitchFamily="2" charset="0"/>
                <a:cs typeface="Times New Roman" pitchFamily="18" charset="0"/>
              </a:rPr>
              <a:t>.</a:t>
            </a:r>
            <a:endParaRPr lang="en-US" altLang="zh-CN" sz="2178" dirty="0">
              <a:latin typeface="Sitka Text" panose="02000505000000020004" pitchFamily="2" charset="0"/>
            </a:endParaRPr>
          </a:p>
          <a:p>
            <a:pPr>
              <a:lnSpc>
                <a:spcPts val="3086"/>
              </a:lnSpc>
            </a:pPr>
            <a:r>
              <a:rPr lang="en-US" altLang="zh-CN" sz="2178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IR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2178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Optimization: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 Simplify the intended structure.</a:t>
            </a:r>
            <a:endParaRPr lang="en-US" altLang="zh-CN" sz="2178" dirty="0">
              <a:latin typeface="Sitka Text" panose="02000505000000020004" pitchFamily="2" charset="0"/>
            </a:endParaRPr>
          </a:p>
          <a:p>
            <a:pPr>
              <a:lnSpc>
                <a:spcPts val="3086"/>
              </a:lnSpc>
            </a:pPr>
            <a:r>
              <a:rPr lang="en-US" altLang="zh-CN" sz="2178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Generation: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 Fabricate the structure.</a:t>
            </a:r>
            <a:endParaRPr lang="en-US" altLang="zh-CN" sz="2178" dirty="0">
              <a:latin typeface="Sitka Text" panose="02000505000000020004" pitchFamily="2" charset="0"/>
            </a:endParaRPr>
          </a:p>
          <a:p>
            <a:pPr>
              <a:lnSpc>
                <a:spcPts val="3086"/>
              </a:lnSpc>
            </a:pPr>
            <a:r>
              <a:rPr lang="en-US" altLang="zh-CN" sz="2178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Optimization: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 Improve the resulting structure</a:t>
            </a:r>
            <a:r>
              <a:rPr lang="en-US" altLang="zh-CN" sz="2178" dirty="0">
                <a:solidFill>
                  <a:srgbClr val="3C3C3C"/>
                </a:solidFill>
                <a:latin typeface="Sitka Text" panose="02000505000000020004" pitchFamily="2" charset="0"/>
                <a:cs typeface="Times New Roman" pitchFamily="18" charset="0"/>
              </a:rPr>
              <a:t>.</a:t>
            </a:r>
            <a:endParaRPr lang="zh-CN" altLang="en-US" sz="2178" dirty="0">
              <a:latin typeface="Sitka Text" panose="02000505000000020004" pitchFamily="2" charset="0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1520158" y="249251"/>
            <a:ext cx="9148226" cy="1037345"/>
          </a:xfrm>
          <a:prstGeom prst="rect">
            <a:avLst/>
          </a:prstGeom>
        </p:spPr>
        <p:txBody>
          <a:bodyPr vert="horz" lIns="82988" tIns="41494" rIns="82988" bIns="41494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93" dirty="0">
                <a:latin typeface="Sitka Small" panose="02000505000000020004" pitchFamily="2" charset="0"/>
                <a:cs typeface="Times New Roman" pitchFamily="18" charset="0"/>
              </a:rPr>
              <a:t>From Description to Implementation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78F811-60DA-4A75-A79C-AF5183CD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177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2109541" y="1446519"/>
            <a:ext cx="8102813" cy="4990780"/>
            <a:chOff x="908050" y="1593850"/>
            <a:chExt cx="8928100" cy="5499100"/>
          </a:xfrm>
        </p:grpSpPr>
        <p:grpSp>
          <p:nvGrpSpPr>
            <p:cNvPr id="50" name="组合 49"/>
            <p:cNvGrpSpPr/>
            <p:nvPr/>
          </p:nvGrpSpPr>
          <p:grpSpPr>
            <a:xfrm>
              <a:off x="2279650" y="2051050"/>
              <a:ext cx="1155700" cy="241300"/>
              <a:chOff x="2279650" y="2051050"/>
              <a:chExt cx="1155700" cy="241300"/>
            </a:xfrm>
          </p:grpSpPr>
          <p:sp>
            <p:nvSpPr>
              <p:cNvPr id="18" name="Freeform 3"/>
              <p:cNvSpPr/>
              <p:nvPr/>
            </p:nvSpPr>
            <p:spPr>
              <a:xfrm>
                <a:off x="2286000" y="2057400"/>
                <a:ext cx="1143000" cy="228600"/>
              </a:xfrm>
              <a:custGeom>
                <a:avLst/>
                <a:gdLst>
                  <a:gd name="connsiteX0" fmla="*/ 0 w 1143000"/>
                  <a:gd name="connsiteY0" fmla="*/ 57150 h 228600"/>
                  <a:gd name="connsiteX1" fmla="*/ 857250 w 1143000"/>
                  <a:gd name="connsiteY1" fmla="*/ 57150 h 228600"/>
                  <a:gd name="connsiteX2" fmla="*/ 857250 w 1143000"/>
                  <a:gd name="connsiteY2" fmla="*/ 0 h 228600"/>
                  <a:gd name="connsiteX3" fmla="*/ 1143000 w 1143000"/>
                  <a:gd name="connsiteY3" fmla="*/ 114300 h 228600"/>
                  <a:gd name="connsiteX4" fmla="*/ 857250 w 1143000"/>
                  <a:gd name="connsiteY4" fmla="*/ 228600 h 228600"/>
                  <a:gd name="connsiteX5" fmla="*/ 857250 w 1143000"/>
                  <a:gd name="connsiteY5" fmla="*/ 171450 h 228600"/>
                  <a:gd name="connsiteX6" fmla="*/ 0 w 1143000"/>
                  <a:gd name="connsiteY6" fmla="*/ 171450 h 228600"/>
                  <a:gd name="connsiteX7" fmla="*/ 0 w 1143000"/>
                  <a:gd name="connsiteY7" fmla="*/ 57150 h 2286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  <a:cxn ang="6">
                    <a:pos x="connsiteX6" y="connsiteY6"/>
                  </a:cxn>
                  <a:cxn ang="7">
                    <a:pos x="connsiteX7" y="connsiteY7"/>
                  </a:cxn>
                </a:cxnLst>
                <a:rect l="l" t="t" r="r" b="b"/>
                <a:pathLst>
                  <a:path w="1143000" h="228600">
                    <a:moveTo>
                      <a:pt x="0" y="57150"/>
                    </a:moveTo>
                    <a:lnTo>
                      <a:pt x="857250" y="57150"/>
                    </a:lnTo>
                    <a:lnTo>
                      <a:pt x="857250" y="0"/>
                    </a:lnTo>
                    <a:lnTo>
                      <a:pt x="1143000" y="114300"/>
                    </a:lnTo>
                    <a:lnTo>
                      <a:pt x="857250" y="228600"/>
                    </a:lnTo>
                    <a:lnTo>
                      <a:pt x="857250" y="171450"/>
                    </a:lnTo>
                    <a:lnTo>
                      <a:pt x="0" y="171450"/>
                    </a:lnTo>
                    <a:lnTo>
                      <a:pt x="0" y="57150"/>
                    </a:lnTo>
                  </a:path>
                </a:pathLst>
              </a:custGeom>
              <a:solidFill>
                <a:srgbClr val="99CC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19" name="Freeform 3"/>
              <p:cNvSpPr/>
              <p:nvPr/>
            </p:nvSpPr>
            <p:spPr>
              <a:xfrm>
                <a:off x="2279650" y="2051050"/>
                <a:ext cx="1155700" cy="241300"/>
              </a:xfrm>
              <a:custGeom>
                <a:avLst/>
                <a:gdLst>
                  <a:gd name="connsiteX0" fmla="*/ 6350 w 1155700"/>
                  <a:gd name="connsiteY0" fmla="*/ 63500 h 241300"/>
                  <a:gd name="connsiteX1" fmla="*/ 863600 w 1155700"/>
                  <a:gd name="connsiteY1" fmla="*/ 63500 h 241300"/>
                  <a:gd name="connsiteX2" fmla="*/ 863600 w 1155700"/>
                  <a:gd name="connsiteY2" fmla="*/ 6350 h 241300"/>
                  <a:gd name="connsiteX3" fmla="*/ 1149350 w 1155700"/>
                  <a:gd name="connsiteY3" fmla="*/ 120650 h 241300"/>
                  <a:gd name="connsiteX4" fmla="*/ 863600 w 1155700"/>
                  <a:gd name="connsiteY4" fmla="*/ 234950 h 241300"/>
                  <a:gd name="connsiteX5" fmla="*/ 863600 w 1155700"/>
                  <a:gd name="connsiteY5" fmla="*/ 177800 h 241300"/>
                  <a:gd name="connsiteX6" fmla="*/ 6350 w 1155700"/>
                  <a:gd name="connsiteY6" fmla="*/ 177800 h 241300"/>
                  <a:gd name="connsiteX7" fmla="*/ 6350 w 1155700"/>
                  <a:gd name="connsiteY7" fmla="*/ 63500 h 2413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  <a:cxn ang="6">
                    <a:pos x="connsiteX6" y="connsiteY6"/>
                  </a:cxn>
                  <a:cxn ang="7">
                    <a:pos x="connsiteX7" y="connsiteY7"/>
                  </a:cxn>
                </a:cxnLst>
                <a:rect l="l" t="t" r="r" b="b"/>
                <a:pathLst>
                  <a:path w="1155700" h="241300">
                    <a:moveTo>
                      <a:pt x="6350" y="63500"/>
                    </a:moveTo>
                    <a:lnTo>
                      <a:pt x="863600" y="63500"/>
                    </a:lnTo>
                    <a:lnTo>
                      <a:pt x="863600" y="6350"/>
                    </a:lnTo>
                    <a:lnTo>
                      <a:pt x="1149350" y="120650"/>
                    </a:lnTo>
                    <a:lnTo>
                      <a:pt x="863600" y="234950"/>
                    </a:lnTo>
                    <a:lnTo>
                      <a:pt x="863600" y="177800"/>
                    </a:lnTo>
                    <a:lnTo>
                      <a:pt x="6350" y="177800"/>
                    </a:lnTo>
                    <a:lnTo>
                      <a:pt x="6350" y="63500"/>
                    </a:lnTo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623050" y="6165850"/>
              <a:ext cx="1155700" cy="241300"/>
              <a:chOff x="6623050" y="6165850"/>
              <a:chExt cx="1155700" cy="241300"/>
            </a:xfrm>
          </p:grpSpPr>
          <p:sp>
            <p:nvSpPr>
              <p:cNvPr id="20" name="Freeform 3"/>
              <p:cNvSpPr/>
              <p:nvPr/>
            </p:nvSpPr>
            <p:spPr>
              <a:xfrm>
                <a:off x="6629400" y="6172200"/>
                <a:ext cx="1143000" cy="228600"/>
              </a:xfrm>
              <a:custGeom>
                <a:avLst/>
                <a:gdLst>
                  <a:gd name="connsiteX0" fmla="*/ 0 w 1143000"/>
                  <a:gd name="connsiteY0" fmla="*/ 57150 h 228600"/>
                  <a:gd name="connsiteX1" fmla="*/ 857250 w 1143000"/>
                  <a:gd name="connsiteY1" fmla="*/ 57150 h 228600"/>
                  <a:gd name="connsiteX2" fmla="*/ 857250 w 1143000"/>
                  <a:gd name="connsiteY2" fmla="*/ 0 h 228600"/>
                  <a:gd name="connsiteX3" fmla="*/ 1143000 w 1143000"/>
                  <a:gd name="connsiteY3" fmla="*/ 114300 h 228600"/>
                  <a:gd name="connsiteX4" fmla="*/ 857250 w 1143000"/>
                  <a:gd name="connsiteY4" fmla="*/ 228600 h 228600"/>
                  <a:gd name="connsiteX5" fmla="*/ 857250 w 1143000"/>
                  <a:gd name="connsiteY5" fmla="*/ 171450 h 228600"/>
                  <a:gd name="connsiteX6" fmla="*/ 0 w 1143000"/>
                  <a:gd name="connsiteY6" fmla="*/ 171450 h 228600"/>
                  <a:gd name="connsiteX7" fmla="*/ 0 w 1143000"/>
                  <a:gd name="connsiteY7" fmla="*/ 57150 h 2286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  <a:cxn ang="6">
                    <a:pos x="connsiteX6" y="connsiteY6"/>
                  </a:cxn>
                  <a:cxn ang="7">
                    <a:pos x="connsiteX7" y="connsiteY7"/>
                  </a:cxn>
                </a:cxnLst>
                <a:rect l="l" t="t" r="r" b="b"/>
                <a:pathLst>
                  <a:path w="1143000" h="228600">
                    <a:moveTo>
                      <a:pt x="0" y="57150"/>
                    </a:moveTo>
                    <a:lnTo>
                      <a:pt x="857250" y="57150"/>
                    </a:lnTo>
                    <a:lnTo>
                      <a:pt x="857250" y="0"/>
                    </a:lnTo>
                    <a:lnTo>
                      <a:pt x="1143000" y="114300"/>
                    </a:lnTo>
                    <a:lnTo>
                      <a:pt x="857250" y="228600"/>
                    </a:lnTo>
                    <a:lnTo>
                      <a:pt x="857250" y="171450"/>
                    </a:lnTo>
                    <a:lnTo>
                      <a:pt x="0" y="171450"/>
                    </a:lnTo>
                    <a:lnTo>
                      <a:pt x="0" y="57150"/>
                    </a:lnTo>
                  </a:path>
                </a:pathLst>
              </a:custGeom>
              <a:solidFill>
                <a:srgbClr val="99CC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21" name="Freeform 3"/>
              <p:cNvSpPr/>
              <p:nvPr/>
            </p:nvSpPr>
            <p:spPr>
              <a:xfrm>
                <a:off x="6623050" y="6165850"/>
                <a:ext cx="1155700" cy="241300"/>
              </a:xfrm>
              <a:custGeom>
                <a:avLst/>
                <a:gdLst>
                  <a:gd name="connsiteX0" fmla="*/ 6350 w 1155700"/>
                  <a:gd name="connsiteY0" fmla="*/ 63500 h 241300"/>
                  <a:gd name="connsiteX1" fmla="*/ 863600 w 1155700"/>
                  <a:gd name="connsiteY1" fmla="*/ 63500 h 241300"/>
                  <a:gd name="connsiteX2" fmla="*/ 863600 w 1155700"/>
                  <a:gd name="connsiteY2" fmla="*/ 6350 h 241300"/>
                  <a:gd name="connsiteX3" fmla="*/ 1149350 w 1155700"/>
                  <a:gd name="connsiteY3" fmla="*/ 120650 h 241300"/>
                  <a:gd name="connsiteX4" fmla="*/ 863600 w 1155700"/>
                  <a:gd name="connsiteY4" fmla="*/ 234950 h 241300"/>
                  <a:gd name="connsiteX5" fmla="*/ 863600 w 1155700"/>
                  <a:gd name="connsiteY5" fmla="*/ 177800 h 241300"/>
                  <a:gd name="connsiteX6" fmla="*/ 6350 w 1155700"/>
                  <a:gd name="connsiteY6" fmla="*/ 177800 h 241300"/>
                  <a:gd name="connsiteX7" fmla="*/ 6350 w 1155700"/>
                  <a:gd name="connsiteY7" fmla="*/ 63500 h 2413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  <a:cxn ang="6">
                    <a:pos x="connsiteX6" y="connsiteY6"/>
                  </a:cxn>
                  <a:cxn ang="7">
                    <a:pos x="connsiteX7" y="connsiteY7"/>
                  </a:cxn>
                </a:cxnLst>
                <a:rect l="l" t="t" r="r" b="b"/>
                <a:pathLst>
                  <a:path w="1155700" h="241300">
                    <a:moveTo>
                      <a:pt x="6350" y="63500"/>
                    </a:moveTo>
                    <a:lnTo>
                      <a:pt x="863600" y="63500"/>
                    </a:lnTo>
                    <a:lnTo>
                      <a:pt x="863600" y="6350"/>
                    </a:lnTo>
                    <a:lnTo>
                      <a:pt x="1149350" y="120650"/>
                    </a:lnTo>
                    <a:lnTo>
                      <a:pt x="863600" y="234950"/>
                    </a:lnTo>
                    <a:lnTo>
                      <a:pt x="863600" y="177800"/>
                    </a:lnTo>
                    <a:lnTo>
                      <a:pt x="6350" y="177800"/>
                    </a:lnTo>
                    <a:lnTo>
                      <a:pt x="6350" y="63500"/>
                    </a:lnTo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3651250" y="1822450"/>
              <a:ext cx="2755900" cy="4813300"/>
              <a:chOff x="3651250" y="1822450"/>
              <a:chExt cx="2755900" cy="4813300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3657600" y="1828800"/>
                <a:ext cx="2743200" cy="685800"/>
              </a:xfrm>
              <a:custGeom>
                <a:avLst/>
                <a:gdLst>
                  <a:gd name="connsiteX0" fmla="*/ 1371600 w 2743200"/>
                  <a:gd name="connsiteY0" fmla="*/ 685800 h 685800"/>
                  <a:gd name="connsiteX1" fmla="*/ 0 w 2743200"/>
                  <a:gd name="connsiteY1" fmla="*/ 685800 h 685800"/>
                  <a:gd name="connsiteX2" fmla="*/ 0 w 2743200"/>
                  <a:gd name="connsiteY2" fmla="*/ 0 h 685800"/>
                  <a:gd name="connsiteX3" fmla="*/ 2743200 w 2743200"/>
                  <a:gd name="connsiteY3" fmla="*/ 0 h 685800"/>
                  <a:gd name="connsiteX4" fmla="*/ 2743200 w 2743200"/>
                  <a:gd name="connsiteY4" fmla="*/ 685800 h 685800"/>
                  <a:gd name="connsiteX5" fmla="*/ 1371600 w 2743200"/>
                  <a:gd name="connsiteY5" fmla="*/ 685800 h 6858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</a:cxnLst>
                <a:rect l="l" t="t" r="r" b="b"/>
                <a:pathLst>
                  <a:path w="2743200" h="685800">
                    <a:moveTo>
                      <a:pt x="13716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2743200" y="0"/>
                    </a:lnTo>
                    <a:lnTo>
                      <a:pt x="2743200" y="685800"/>
                    </a:lnTo>
                    <a:lnTo>
                      <a:pt x="1371600" y="685800"/>
                    </a:lnTo>
                  </a:path>
                </a:pathLst>
              </a:custGeom>
              <a:solidFill>
                <a:srgbClr val="99CC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5" name="Freeform 3"/>
              <p:cNvSpPr/>
              <p:nvPr/>
            </p:nvSpPr>
            <p:spPr>
              <a:xfrm>
                <a:off x="3651250" y="1822450"/>
                <a:ext cx="2755900" cy="698500"/>
              </a:xfrm>
              <a:custGeom>
                <a:avLst/>
                <a:gdLst>
                  <a:gd name="connsiteX0" fmla="*/ 1377950 w 2755900"/>
                  <a:gd name="connsiteY0" fmla="*/ 692150 h 698500"/>
                  <a:gd name="connsiteX1" fmla="*/ 6350 w 2755900"/>
                  <a:gd name="connsiteY1" fmla="*/ 692150 h 698500"/>
                  <a:gd name="connsiteX2" fmla="*/ 6350 w 2755900"/>
                  <a:gd name="connsiteY2" fmla="*/ 6350 h 698500"/>
                  <a:gd name="connsiteX3" fmla="*/ 2749550 w 2755900"/>
                  <a:gd name="connsiteY3" fmla="*/ 6350 h 698500"/>
                  <a:gd name="connsiteX4" fmla="*/ 2749550 w 2755900"/>
                  <a:gd name="connsiteY4" fmla="*/ 692150 h 698500"/>
                  <a:gd name="connsiteX5" fmla="*/ 1377950 w 2755900"/>
                  <a:gd name="connsiteY5" fmla="*/ 692150 h 6985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</a:cxnLst>
                <a:rect l="l" t="t" r="r" b="b"/>
                <a:pathLst>
                  <a:path w="2755900" h="698500">
                    <a:moveTo>
                      <a:pt x="1377950" y="692150"/>
                    </a:moveTo>
                    <a:lnTo>
                      <a:pt x="6350" y="692150"/>
                    </a:lnTo>
                    <a:lnTo>
                      <a:pt x="6350" y="6350"/>
                    </a:lnTo>
                    <a:lnTo>
                      <a:pt x="2749550" y="6350"/>
                    </a:lnTo>
                    <a:lnTo>
                      <a:pt x="2749550" y="692150"/>
                    </a:lnTo>
                    <a:lnTo>
                      <a:pt x="1377950" y="692150"/>
                    </a:lnTo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6" name="Freeform 3"/>
              <p:cNvSpPr/>
              <p:nvPr/>
            </p:nvSpPr>
            <p:spPr>
              <a:xfrm>
                <a:off x="3657600" y="2514600"/>
                <a:ext cx="2743200" cy="685800"/>
              </a:xfrm>
              <a:custGeom>
                <a:avLst/>
                <a:gdLst>
                  <a:gd name="connsiteX0" fmla="*/ 1371600 w 2743200"/>
                  <a:gd name="connsiteY0" fmla="*/ 685800 h 685800"/>
                  <a:gd name="connsiteX1" fmla="*/ 0 w 2743200"/>
                  <a:gd name="connsiteY1" fmla="*/ 685800 h 685800"/>
                  <a:gd name="connsiteX2" fmla="*/ 0 w 2743200"/>
                  <a:gd name="connsiteY2" fmla="*/ 0 h 685800"/>
                  <a:gd name="connsiteX3" fmla="*/ 2743200 w 2743200"/>
                  <a:gd name="connsiteY3" fmla="*/ 0 h 685800"/>
                  <a:gd name="connsiteX4" fmla="*/ 2743200 w 2743200"/>
                  <a:gd name="connsiteY4" fmla="*/ 685800 h 685800"/>
                  <a:gd name="connsiteX5" fmla="*/ 1371600 w 2743200"/>
                  <a:gd name="connsiteY5" fmla="*/ 685800 h 6858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</a:cxnLst>
                <a:rect l="l" t="t" r="r" b="b"/>
                <a:pathLst>
                  <a:path w="2743200" h="685800">
                    <a:moveTo>
                      <a:pt x="13716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2743200" y="0"/>
                    </a:lnTo>
                    <a:lnTo>
                      <a:pt x="2743200" y="685800"/>
                    </a:lnTo>
                    <a:lnTo>
                      <a:pt x="1371600" y="685800"/>
                    </a:lnTo>
                  </a:path>
                </a:pathLst>
              </a:custGeom>
              <a:solidFill>
                <a:srgbClr val="99CC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7" name="Freeform 3"/>
              <p:cNvSpPr/>
              <p:nvPr/>
            </p:nvSpPr>
            <p:spPr>
              <a:xfrm>
                <a:off x="3651250" y="2508250"/>
                <a:ext cx="2755900" cy="698500"/>
              </a:xfrm>
              <a:custGeom>
                <a:avLst/>
                <a:gdLst>
                  <a:gd name="connsiteX0" fmla="*/ 1377950 w 2755900"/>
                  <a:gd name="connsiteY0" fmla="*/ 692150 h 698500"/>
                  <a:gd name="connsiteX1" fmla="*/ 6350 w 2755900"/>
                  <a:gd name="connsiteY1" fmla="*/ 692150 h 698500"/>
                  <a:gd name="connsiteX2" fmla="*/ 6350 w 2755900"/>
                  <a:gd name="connsiteY2" fmla="*/ 6350 h 698500"/>
                  <a:gd name="connsiteX3" fmla="*/ 2749550 w 2755900"/>
                  <a:gd name="connsiteY3" fmla="*/ 6350 h 698500"/>
                  <a:gd name="connsiteX4" fmla="*/ 2749550 w 2755900"/>
                  <a:gd name="connsiteY4" fmla="*/ 692150 h 698500"/>
                  <a:gd name="connsiteX5" fmla="*/ 1377950 w 2755900"/>
                  <a:gd name="connsiteY5" fmla="*/ 692150 h 6985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</a:cxnLst>
                <a:rect l="l" t="t" r="r" b="b"/>
                <a:pathLst>
                  <a:path w="2755900" h="698500">
                    <a:moveTo>
                      <a:pt x="1377950" y="692150"/>
                    </a:moveTo>
                    <a:lnTo>
                      <a:pt x="6350" y="692150"/>
                    </a:lnTo>
                    <a:lnTo>
                      <a:pt x="6350" y="6350"/>
                    </a:lnTo>
                    <a:lnTo>
                      <a:pt x="2749550" y="6350"/>
                    </a:lnTo>
                    <a:lnTo>
                      <a:pt x="2749550" y="692150"/>
                    </a:lnTo>
                    <a:lnTo>
                      <a:pt x="1377950" y="692150"/>
                    </a:lnTo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8" name="Freeform 3"/>
              <p:cNvSpPr/>
              <p:nvPr/>
            </p:nvSpPr>
            <p:spPr>
              <a:xfrm>
                <a:off x="3657600" y="3200400"/>
                <a:ext cx="2743200" cy="685800"/>
              </a:xfrm>
              <a:custGeom>
                <a:avLst/>
                <a:gdLst>
                  <a:gd name="connsiteX0" fmla="*/ 1371600 w 2743200"/>
                  <a:gd name="connsiteY0" fmla="*/ 685800 h 685800"/>
                  <a:gd name="connsiteX1" fmla="*/ 0 w 2743200"/>
                  <a:gd name="connsiteY1" fmla="*/ 685800 h 685800"/>
                  <a:gd name="connsiteX2" fmla="*/ 0 w 2743200"/>
                  <a:gd name="connsiteY2" fmla="*/ 0 h 685800"/>
                  <a:gd name="connsiteX3" fmla="*/ 2743200 w 2743200"/>
                  <a:gd name="connsiteY3" fmla="*/ 0 h 685800"/>
                  <a:gd name="connsiteX4" fmla="*/ 2743200 w 2743200"/>
                  <a:gd name="connsiteY4" fmla="*/ 685800 h 685800"/>
                  <a:gd name="connsiteX5" fmla="*/ 1371600 w 2743200"/>
                  <a:gd name="connsiteY5" fmla="*/ 685800 h 6858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</a:cxnLst>
                <a:rect l="l" t="t" r="r" b="b"/>
                <a:pathLst>
                  <a:path w="2743200" h="685800">
                    <a:moveTo>
                      <a:pt x="13716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2743200" y="0"/>
                    </a:lnTo>
                    <a:lnTo>
                      <a:pt x="2743200" y="685800"/>
                    </a:lnTo>
                    <a:lnTo>
                      <a:pt x="1371600" y="685800"/>
                    </a:lnTo>
                  </a:path>
                </a:pathLst>
              </a:custGeom>
              <a:solidFill>
                <a:srgbClr val="99CC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9" name="Freeform 3"/>
              <p:cNvSpPr/>
              <p:nvPr/>
            </p:nvSpPr>
            <p:spPr>
              <a:xfrm>
                <a:off x="3651250" y="3194050"/>
                <a:ext cx="2755900" cy="698500"/>
              </a:xfrm>
              <a:custGeom>
                <a:avLst/>
                <a:gdLst>
                  <a:gd name="connsiteX0" fmla="*/ 1377950 w 2755900"/>
                  <a:gd name="connsiteY0" fmla="*/ 692150 h 698500"/>
                  <a:gd name="connsiteX1" fmla="*/ 6350 w 2755900"/>
                  <a:gd name="connsiteY1" fmla="*/ 692150 h 698500"/>
                  <a:gd name="connsiteX2" fmla="*/ 6350 w 2755900"/>
                  <a:gd name="connsiteY2" fmla="*/ 6350 h 698500"/>
                  <a:gd name="connsiteX3" fmla="*/ 2749550 w 2755900"/>
                  <a:gd name="connsiteY3" fmla="*/ 6350 h 698500"/>
                  <a:gd name="connsiteX4" fmla="*/ 2749550 w 2755900"/>
                  <a:gd name="connsiteY4" fmla="*/ 692150 h 698500"/>
                  <a:gd name="connsiteX5" fmla="*/ 1377950 w 2755900"/>
                  <a:gd name="connsiteY5" fmla="*/ 692150 h 6985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</a:cxnLst>
                <a:rect l="l" t="t" r="r" b="b"/>
                <a:pathLst>
                  <a:path w="2755900" h="698500">
                    <a:moveTo>
                      <a:pt x="1377950" y="692150"/>
                    </a:moveTo>
                    <a:lnTo>
                      <a:pt x="6350" y="692150"/>
                    </a:lnTo>
                    <a:lnTo>
                      <a:pt x="6350" y="6350"/>
                    </a:lnTo>
                    <a:lnTo>
                      <a:pt x="2749550" y="6350"/>
                    </a:lnTo>
                    <a:lnTo>
                      <a:pt x="2749550" y="692150"/>
                    </a:lnTo>
                    <a:lnTo>
                      <a:pt x="1377950" y="692150"/>
                    </a:lnTo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10" name="Freeform 3"/>
              <p:cNvSpPr/>
              <p:nvPr/>
            </p:nvSpPr>
            <p:spPr>
              <a:xfrm>
                <a:off x="3657600" y="3886200"/>
                <a:ext cx="2743200" cy="685800"/>
              </a:xfrm>
              <a:custGeom>
                <a:avLst/>
                <a:gdLst>
                  <a:gd name="connsiteX0" fmla="*/ 1371600 w 2743200"/>
                  <a:gd name="connsiteY0" fmla="*/ 685800 h 685800"/>
                  <a:gd name="connsiteX1" fmla="*/ 0 w 2743200"/>
                  <a:gd name="connsiteY1" fmla="*/ 685800 h 685800"/>
                  <a:gd name="connsiteX2" fmla="*/ 0 w 2743200"/>
                  <a:gd name="connsiteY2" fmla="*/ 0 h 685800"/>
                  <a:gd name="connsiteX3" fmla="*/ 2743200 w 2743200"/>
                  <a:gd name="connsiteY3" fmla="*/ 0 h 685800"/>
                  <a:gd name="connsiteX4" fmla="*/ 2743200 w 2743200"/>
                  <a:gd name="connsiteY4" fmla="*/ 685800 h 685800"/>
                  <a:gd name="connsiteX5" fmla="*/ 1371600 w 2743200"/>
                  <a:gd name="connsiteY5" fmla="*/ 685800 h 6858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</a:cxnLst>
                <a:rect l="l" t="t" r="r" b="b"/>
                <a:pathLst>
                  <a:path w="2743200" h="685800">
                    <a:moveTo>
                      <a:pt x="13716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2743200" y="0"/>
                    </a:lnTo>
                    <a:lnTo>
                      <a:pt x="2743200" y="685800"/>
                    </a:lnTo>
                    <a:lnTo>
                      <a:pt x="1371600" y="685800"/>
                    </a:lnTo>
                  </a:path>
                </a:pathLst>
              </a:custGeom>
              <a:solidFill>
                <a:srgbClr val="99CC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11" name="Freeform 3"/>
              <p:cNvSpPr/>
              <p:nvPr/>
            </p:nvSpPr>
            <p:spPr>
              <a:xfrm>
                <a:off x="3651250" y="3879850"/>
                <a:ext cx="2755900" cy="698500"/>
              </a:xfrm>
              <a:custGeom>
                <a:avLst/>
                <a:gdLst>
                  <a:gd name="connsiteX0" fmla="*/ 1377950 w 2755900"/>
                  <a:gd name="connsiteY0" fmla="*/ 692150 h 698500"/>
                  <a:gd name="connsiteX1" fmla="*/ 6350 w 2755900"/>
                  <a:gd name="connsiteY1" fmla="*/ 692150 h 698500"/>
                  <a:gd name="connsiteX2" fmla="*/ 6350 w 2755900"/>
                  <a:gd name="connsiteY2" fmla="*/ 6350 h 698500"/>
                  <a:gd name="connsiteX3" fmla="*/ 2749550 w 2755900"/>
                  <a:gd name="connsiteY3" fmla="*/ 6350 h 698500"/>
                  <a:gd name="connsiteX4" fmla="*/ 2749550 w 2755900"/>
                  <a:gd name="connsiteY4" fmla="*/ 692150 h 698500"/>
                  <a:gd name="connsiteX5" fmla="*/ 1377950 w 2755900"/>
                  <a:gd name="connsiteY5" fmla="*/ 692150 h 6985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</a:cxnLst>
                <a:rect l="l" t="t" r="r" b="b"/>
                <a:pathLst>
                  <a:path w="2755900" h="698500">
                    <a:moveTo>
                      <a:pt x="1377950" y="692150"/>
                    </a:moveTo>
                    <a:lnTo>
                      <a:pt x="6350" y="692150"/>
                    </a:lnTo>
                    <a:lnTo>
                      <a:pt x="6350" y="6350"/>
                    </a:lnTo>
                    <a:lnTo>
                      <a:pt x="2749550" y="6350"/>
                    </a:lnTo>
                    <a:lnTo>
                      <a:pt x="2749550" y="692150"/>
                    </a:lnTo>
                    <a:lnTo>
                      <a:pt x="1377950" y="692150"/>
                    </a:lnTo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12" name="Freeform 3"/>
              <p:cNvSpPr/>
              <p:nvPr/>
            </p:nvSpPr>
            <p:spPr>
              <a:xfrm>
                <a:off x="3657600" y="4572000"/>
                <a:ext cx="2743200" cy="685800"/>
              </a:xfrm>
              <a:custGeom>
                <a:avLst/>
                <a:gdLst>
                  <a:gd name="connsiteX0" fmla="*/ 1371600 w 2743200"/>
                  <a:gd name="connsiteY0" fmla="*/ 685800 h 685800"/>
                  <a:gd name="connsiteX1" fmla="*/ 0 w 2743200"/>
                  <a:gd name="connsiteY1" fmla="*/ 685800 h 685800"/>
                  <a:gd name="connsiteX2" fmla="*/ 0 w 2743200"/>
                  <a:gd name="connsiteY2" fmla="*/ 0 h 685800"/>
                  <a:gd name="connsiteX3" fmla="*/ 2743200 w 2743200"/>
                  <a:gd name="connsiteY3" fmla="*/ 0 h 685800"/>
                  <a:gd name="connsiteX4" fmla="*/ 2743200 w 2743200"/>
                  <a:gd name="connsiteY4" fmla="*/ 685800 h 685800"/>
                  <a:gd name="connsiteX5" fmla="*/ 1371600 w 2743200"/>
                  <a:gd name="connsiteY5" fmla="*/ 685800 h 6858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</a:cxnLst>
                <a:rect l="l" t="t" r="r" b="b"/>
                <a:pathLst>
                  <a:path w="2743200" h="685800">
                    <a:moveTo>
                      <a:pt x="13716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2743200" y="0"/>
                    </a:lnTo>
                    <a:lnTo>
                      <a:pt x="2743200" y="685800"/>
                    </a:lnTo>
                    <a:lnTo>
                      <a:pt x="1371600" y="685800"/>
                    </a:lnTo>
                  </a:path>
                </a:pathLst>
              </a:custGeom>
              <a:solidFill>
                <a:srgbClr val="99CC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13" name="Freeform 3"/>
              <p:cNvSpPr/>
              <p:nvPr/>
            </p:nvSpPr>
            <p:spPr>
              <a:xfrm>
                <a:off x="3651250" y="4565650"/>
                <a:ext cx="2755900" cy="698500"/>
              </a:xfrm>
              <a:custGeom>
                <a:avLst/>
                <a:gdLst>
                  <a:gd name="connsiteX0" fmla="*/ 1377950 w 2755900"/>
                  <a:gd name="connsiteY0" fmla="*/ 692150 h 698500"/>
                  <a:gd name="connsiteX1" fmla="*/ 6350 w 2755900"/>
                  <a:gd name="connsiteY1" fmla="*/ 692150 h 698500"/>
                  <a:gd name="connsiteX2" fmla="*/ 6350 w 2755900"/>
                  <a:gd name="connsiteY2" fmla="*/ 6350 h 698500"/>
                  <a:gd name="connsiteX3" fmla="*/ 2749550 w 2755900"/>
                  <a:gd name="connsiteY3" fmla="*/ 6350 h 698500"/>
                  <a:gd name="connsiteX4" fmla="*/ 2749550 w 2755900"/>
                  <a:gd name="connsiteY4" fmla="*/ 692150 h 698500"/>
                  <a:gd name="connsiteX5" fmla="*/ 1377950 w 2755900"/>
                  <a:gd name="connsiteY5" fmla="*/ 692150 h 6985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</a:cxnLst>
                <a:rect l="l" t="t" r="r" b="b"/>
                <a:pathLst>
                  <a:path w="2755900" h="698500">
                    <a:moveTo>
                      <a:pt x="1377950" y="692150"/>
                    </a:moveTo>
                    <a:lnTo>
                      <a:pt x="6350" y="692150"/>
                    </a:lnTo>
                    <a:lnTo>
                      <a:pt x="6350" y="6350"/>
                    </a:lnTo>
                    <a:lnTo>
                      <a:pt x="2749550" y="6350"/>
                    </a:lnTo>
                    <a:lnTo>
                      <a:pt x="2749550" y="692150"/>
                    </a:lnTo>
                    <a:lnTo>
                      <a:pt x="1377950" y="692150"/>
                    </a:lnTo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14" name="Freeform 3"/>
              <p:cNvSpPr/>
              <p:nvPr/>
            </p:nvSpPr>
            <p:spPr>
              <a:xfrm>
                <a:off x="3657600" y="5257800"/>
                <a:ext cx="2743200" cy="685800"/>
              </a:xfrm>
              <a:custGeom>
                <a:avLst/>
                <a:gdLst>
                  <a:gd name="connsiteX0" fmla="*/ 1371600 w 2743200"/>
                  <a:gd name="connsiteY0" fmla="*/ 685800 h 685800"/>
                  <a:gd name="connsiteX1" fmla="*/ 0 w 2743200"/>
                  <a:gd name="connsiteY1" fmla="*/ 685800 h 685800"/>
                  <a:gd name="connsiteX2" fmla="*/ 0 w 2743200"/>
                  <a:gd name="connsiteY2" fmla="*/ 0 h 685800"/>
                  <a:gd name="connsiteX3" fmla="*/ 2743200 w 2743200"/>
                  <a:gd name="connsiteY3" fmla="*/ 0 h 685800"/>
                  <a:gd name="connsiteX4" fmla="*/ 2743200 w 2743200"/>
                  <a:gd name="connsiteY4" fmla="*/ 685800 h 685800"/>
                  <a:gd name="connsiteX5" fmla="*/ 1371600 w 2743200"/>
                  <a:gd name="connsiteY5" fmla="*/ 685800 h 6858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</a:cxnLst>
                <a:rect l="l" t="t" r="r" b="b"/>
                <a:pathLst>
                  <a:path w="2743200" h="685800">
                    <a:moveTo>
                      <a:pt x="13716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2743200" y="0"/>
                    </a:lnTo>
                    <a:lnTo>
                      <a:pt x="2743200" y="685800"/>
                    </a:lnTo>
                    <a:lnTo>
                      <a:pt x="1371600" y="685800"/>
                    </a:lnTo>
                  </a:path>
                </a:pathLst>
              </a:custGeom>
              <a:solidFill>
                <a:srgbClr val="99CC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15" name="Freeform 3"/>
              <p:cNvSpPr/>
              <p:nvPr/>
            </p:nvSpPr>
            <p:spPr>
              <a:xfrm>
                <a:off x="3651250" y="5251450"/>
                <a:ext cx="2755900" cy="698500"/>
              </a:xfrm>
              <a:custGeom>
                <a:avLst/>
                <a:gdLst>
                  <a:gd name="connsiteX0" fmla="*/ 1377950 w 2755900"/>
                  <a:gd name="connsiteY0" fmla="*/ 692150 h 698500"/>
                  <a:gd name="connsiteX1" fmla="*/ 6350 w 2755900"/>
                  <a:gd name="connsiteY1" fmla="*/ 692150 h 698500"/>
                  <a:gd name="connsiteX2" fmla="*/ 6350 w 2755900"/>
                  <a:gd name="connsiteY2" fmla="*/ 6350 h 698500"/>
                  <a:gd name="connsiteX3" fmla="*/ 2749550 w 2755900"/>
                  <a:gd name="connsiteY3" fmla="*/ 6350 h 698500"/>
                  <a:gd name="connsiteX4" fmla="*/ 2749550 w 2755900"/>
                  <a:gd name="connsiteY4" fmla="*/ 692150 h 698500"/>
                  <a:gd name="connsiteX5" fmla="*/ 1377950 w 2755900"/>
                  <a:gd name="connsiteY5" fmla="*/ 692150 h 6985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</a:cxnLst>
                <a:rect l="l" t="t" r="r" b="b"/>
                <a:pathLst>
                  <a:path w="2755900" h="698500">
                    <a:moveTo>
                      <a:pt x="1377950" y="692150"/>
                    </a:moveTo>
                    <a:lnTo>
                      <a:pt x="6350" y="692150"/>
                    </a:lnTo>
                    <a:lnTo>
                      <a:pt x="6350" y="6350"/>
                    </a:lnTo>
                    <a:lnTo>
                      <a:pt x="2749550" y="6350"/>
                    </a:lnTo>
                    <a:lnTo>
                      <a:pt x="2749550" y="692150"/>
                    </a:lnTo>
                    <a:lnTo>
                      <a:pt x="1377950" y="692150"/>
                    </a:lnTo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16" name="Freeform 3"/>
              <p:cNvSpPr/>
              <p:nvPr/>
            </p:nvSpPr>
            <p:spPr>
              <a:xfrm>
                <a:off x="3657600" y="5943600"/>
                <a:ext cx="2743200" cy="685800"/>
              </a:xfrm>
              <a:custGeom>
                <a:avLst/>
                <a:gdLst>
                  <a:gd name="connsiteX0" fmla="*/ 1371600 w 2743200"/>
                  <a:gd name="connsiteY0" fmla="*/ 685800 h 685800"/>
                  <a:gd name="connsiteX1" fmla="*/ 0 w 2743200"/>
                  <a:gd name="connsiteY1" fmla="*/ 685800 h 685800"/>
                  <a:gd name="connsiteX2" fmla="*/ 0 w 2743200"/>
                  <a:gd name="connsiteY2" fmla="*/ 0 h 685800"/>
                  <a:gd name="connsiteX3" fmla="*/ 2743200 w 2743200"/>
                  <a:gd name="connsiteY3" fmla="*/ 0 h 685800"/>
                  <a:gd name="connsiteX4" fmla="*/ 2743200 w 2743200"/>
                  <a:gd name="connsiteY4" fmla="*/ 685800 h 685800"/>
                  <a:gd name="connsiteX5" fmla="*/ 1371600 w 2743200"/>
                  <a:gd name="connsiteY5" fmla="*/ 685800 h 6858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</a:cxnLst>
                <a:rect l="l" t="t" r="r" b="b"/>
                <a:pathLst>
                  <a:path w="2743200" h="685800">
                    <a:moveTo>
                      <a:pt x="1371600" y="685800"/>
                    </a:moveTo>
                    <a:lnTo>
                      <a:pt x="0" y="685800"/>
                    </a:lnTo>
                    <a:lnTo>
                      <a:pt x="0" y="0"/>
                    </a:lnTo>
                    <a:lnTo>
                      <a:pt x="2743200" y="0"/>
                    </a:lnTo>
                    <a:lnTo>
                      <a:pt x="2743200" y="685800"/>
                    </a:lnTo>
                    <a:lnTo>
                      <a:pt x="1371600" y="685800"/>
                    </a:lnTo>
                  </a:path>
                </a:pathLst>
              </a:custGeom>
              <a:solidFill>
                <a:srgbClr val="99CCFF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17" name="Freeform 3"/>
              <p:cNvSpPr/>
              <p:nvPr/>
            </p:nvSpPr>
            <p:spPr>
              <a:xfrm>
                <a:off x="3651250" y="5937250"/>
                <a:ext cx="2755900" cy="698500"/>
              </a:xfrm>
              <a:custGeom>
                <a:avLst/>
                <a:gdLst>
                  <a:gd name="connsiteX0" fmla="*/ 1377950 w 2755900"/>
                  <a:gd name="connsiteY0" fmla="*/ 692150 h 698500"/>
                  <a:gd name="connsiteX1" fmla="*/ 6350 w 2755900"/>
                  <a:gd name="connsiteY1" fmla="*/ 692150 h 698500"/>
                  <a:gd name="connsiteX2" fmla="*/ 6350 w 2755900"/>
                  <a:gd name="connsiteY2" fmla="*/ 6350 h 698500"/>
                  <a:gd name="connsiteX3" fmla="*/ 2749550 w 2755900"/>
                  <a:gd name="connsiteY3" fmla="*/ 6350 h 698500"/>
                  <a:gd name="connsiteX4" fmla="*/ 2749550 w 2755900"/>
                  <a:gd name="connsiteY4" fmla="*/ 692150 h 698500"/>
                  <a:gd name="connsiteX5" fmla="*/ 1377950 w 2755900"/>
                  <a:gd name="connsiteY5" fmla="*/ 692150 h 6985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</a:cxnLst>
                <a:rect l="l" t="t" r="r" b="b"/>
                <a:pathLst>
                  <a:path w="2755900" h="698500">
                    <a:moveTo>
                      <a:pt x="1377950" y="692150"/>
                    </a:moveTo>
                    <a:lnTo>
                      <a:pt x="6350" y="692150"/>
                    </a:lnTo>
                    <a:lnTo>
                      <a:pt x="6350" y="6350"/>
                    </a:lnTo>
                    <a:lnTo>
                      <a:pt x="2749550" y="6350"/>
                    </a:lnTo>
                    <a:lnTo>
                      <a:pt x="2749550" y="692150"/>
                    </a:lnTo>
                    <a:lnTo>
                      <a:pt x="1377950" y="692150"/>
                    </a:lnTo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36" name="TextBox 1"/>
              <p:cNvSpPr txBox="1"/>
              <p:nvPr/>
            </p:nvSpPr>
            <p:spPr>
              <a:xfrm>
                <a:off x="3740804" y="2120900"/>
                <a:ext cx="2608784" cy="3814158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2360"/>
                  </a:lnSpc>
                  <a:tabLst>
                    <a:tab pos="69159" algn="l"/>
                    <a:tab pos="138318" algn="l"/>
                    <a:tab pos="149845" algn="l"/>
                    <a:tab pos="184424" algn="l"/>
                    <a:tab pos="265110" algn="l"/>
                  </a:tabLst>
                </a:pPr>
                <a:r>
                  <a:rPr lang="en-US" altLang="zh-CN" sz="1634" dirty="0">
                    <a:latin typeface="Sitka Text" panose="02000505000000020004" pitchFamily="2" charset="0"/>
                  </a:rPr>
                  <a:t>		</a:t>
                </a:r>
                <a:r>
                  <a:rPr lang="en-US" altLang="zh-CN" sz="2178" dirty="0">
                    <a:latin typeface="Sitka Text" panose="02000505000000020004" pitchFamily="2" charset="0"/>
                    <a:cs typeface="Times New Roman" pitchFamily="18" charset="0"/>
                  </a:rPr>
                  <a:t>Lexical Analysis</a:t>
                </a:r>
              </a:p>
              <a:p>
                <a:pPr>
                  <a:lnSpc>
                    <a:spcPts val="908"/>
                  </a:lnSpc>
                </a:pPr>
                <a:endParaRPr lang="en-US" altLang="zh-CN" sz="1634" dirty="0">
                  <a:latin typeface="Sitka Text" panose="02000505000000020004" pitchFamily="2" charset="0"/>
                </a:endParaRPr>
              </a:p>
              <a:p>
                <a:pPr>
                  <a:lnSpc>
                    <a:spcPts val="908"/>
                  </a:lnSpc>
                </a:pPr>
                <a:endParaRPr lang="en-US" altLang="zh-CN" sz="1634" dirty="0">
                  <a:latin typeface="Sitka Text" panose="02000505000000020004" pitchFamily="2" charset="0"/>
                </a:endParaRPr>
              </a:p>
              <a:p>
                <a:pPr>
                  <a:lnSpc>
                    <a:spcPts val="3086"/>
                  </a:lnSpc>
                  <a:tabLst>
                    <a:tab pos="69159" algn="l"/>
                    <a:tab pos="138318" algn="l"/>
                    <a:tab pos="149845" algn="l"/>
                    <a:tab pos="184424" algn="l"/>
                    <a:tab pos="265110" algn="l"/>
                  </a:tabLst>
                </a:pPr>
                <a:r>
                  <a:rPr lang="en-US" altLang="zh-CN" sz="1634" dirty="0">
                    <a:latin typeface="Sitka Text" panose="02000505000000020004" pitchFamily="2" charset="0"/>
                  </a:rPr>
                  <a:t>			</a:t>
                </a:r>
                <a:r>
                  <a:rPr lang="en-US" altLang="zh-CN" sz="2178" dirty="0">
                    <a:latin typeface="Sitka Text" panose="02000505000000020004" pitchFamily="2" charset="0"/>
                    <a:cs typeface="Times New Roman" pitchFamily="18" charset="0"/>
                  </a:rPr>
                  <a:t>Syntax Analysis</a:t>
                </a:r>
              </a:p>
              <a:p>
                <a:pPr>
                  <a:lnSpc>
                    <a:spcPts val="908"/>
                  </a:lnSpc>
                </a:pPr>
                <a:endParaRPr lang="en-US" altLang="zh-CN" sz="1634" dirty="0">
                  <a:latin typeface="Sitka Text" panose="02000505000000020004" pitchFamily="2" charset="0"/>
                </a:endParaRPr>
              </a:p>
              <a:p>
                <a:pPr>
                  <a:lnSpc>
                    <a:spcPts val="908"/>
                  </a:lnSpc>
                </a:pPr>
                <a:endParaRPr lang="en-US" altLang="zh-CN" sz="1634" dirty="0">
                  <a:latin typeface="Sitka Text" panose="02000505000000020004" pitchFamily="2" charset="0"/>
                </a:endParaRPr>
              </a:p>
              <a:p>
                <a:pPr>
                  <a:lnSpc>
                    <a:spcPts val="3086"/>
                  </a:lnSpc>
                  <a:tabLst>
                    <a:tab pos="69159" algn="l"/>
                    <a:tab pos="138318" algn="l"/>
                    <a:tab pos="149845" algn="l"/>
                    <a:tab pos="184424" algn="l"/>
                    <a:tab pos="265110" algn="l"/>
                  </a:tabLst>
                </a:pPr>
                <a:r>
                  <a:rPr lang="en-US" altLang="zh-CN" sz="2178" dirty="0">
                    <a:latin typeface="Sitka Text" panose="02000505000000020004" pitchFamily="2" charset="0"/>
                    <a:cs typeface="Times New Roman" pitchFamily="18" charset="0"/>
                  </a:rPr>
                  <a:t>Semantic Analysis</a:t>
                </a:r>
              </a:p>
              <a:p>
                <a:pPr>
                  <a:lnSpc>
                    <a:spcPts val="908"/>
                  </a:lnSpc>
                </a:pPr>
                <a:endParaRPr lang="en-US" altLang="zh-CN" sz="1634" dirty="0">
                  <a:latin typeface="Sitka Text" panose="02000505000000020004" pitchFamily="2" charset="0"/>
                </a:endParaRPr>
              </a:p>
              <a:p>
                <a:pPr>
                  <a:lnSpc>
                    <a:spcPts val="908"/>
                  </a:lnSpc>
                </a:pPr>
                <a:endParaRPr lang="en-US" altLang="zh-CN" sz="1634" dirty="0">
                  <a:latin typeface="Sitka Text" panose="02000505000000020004" pitchFamily="2" charset="0"/>
                </a:endParaRPr>
              </a:p>
              <a:p>
                <a:pPr>
                  <a:lnSpc>
                    <a:spcPts val="3086"/>
                  </a:lnSpc>
                  <a:tabLst>
                    <a:tab pos="69159" algn="l"/>
                    <a:tab pos="138318" algn="l"/>
                    <a:tab pos="149845" algn="l"/>
                    <a:tab pos="184424" algn="l"/>
                    <a:tab pos="265110" algn="l"/>
                  </a:tabLst>
                </a:pPr>
                <a:r>
                  <a:rPr lang="en-US" altLang="zh-CN" sz="1634" dirty="0">
                    <a:latin typeface="Sitka Text" panose="02000505000000020004" pitchFamily="2" charset="0"/>
                  </a:rPr>
                  <a:t>					</a:t>
                </a:r>
                <a:r>
                  <a:rPr lang="en-US" altLang="zh-CN" sz="2178" dirty="0">
                    <a:latin typeface="Sitka Text" panose="02000505000000020004" pitchFamily="2" charset="0"/>
                    <a:cs typeface="Times New Roman" pitchFamily="18" charset="0"/>
                  </a:rPr>
                  <a:t>IR Generation</a:t>
                </a:r>
              </a:p>
              <a:p>
                <a:pPr>
                  <a:lnSpc>
                    <a:spcPts val="908"/>
                  </a:lnSpc>
                </a:pPr>
                <a:endParaRPr lang="en-US" altLang="zh-CN" sz="1634" dirty="0">
                  <a:latin typeface="Sitka Text" panose="02000505000000020004" pitchFamily="2" charset="0"/>
                </a:endParaRPr>
              </a:p>
              <a:p>
                <a:pPr>
                  <a:lnSpc>
                    <a:spcPts val="908"/>
                  </a:lnSpc>
                </a:pPr>
                <a:endParaRPr lang="en-US" altLang="zh-CN" sz="1634" dirty="0">
                  <a:latin typeface="Sitka Text" panose="02000505000000020004" pitchFamily="2" charset="0"/>
                </a:endParaRPr>
              </a:p>
              <a:p>
                <a:pPr>
                  <a:lnSpc>
                    <a:spcPts val="3086"/>
                  </a:lnSpc>
                  <a:tabLst>
                    <a:tab pos="69159" algn="l"/>
                    <a:tab pos="138318" algn="l"/>
                    <a:tab pos="149845" algn="l"/>
                    <a:tab pos="184424" algn="l"/>
                    <a:tab pos="265110" algn="l"/>
                  </a:tabLst>
                </a:pPr>
                <a:r>
                  <a:rPr lang="en-US" altLang="zh-CN" sz="1634" dirty="0">
                    <a:latin typeface="Sitka Text" panose="02000505000000020004" pitchFamily="2" charset="0"/>
                  </a:rPr>
                  <a:t>				</a:t>
                </a:r>
                <a:r>
                  <a:rPr lang="en-US" altLang="zh-CN" sz="2178" dirty="0">
                    <a:latin typeface="Sitka Text" panose="02000505000000020004" pitchFamily="2" charset="0"/>
                    <a:cs typeface="Times New Roman" pitchFamily="18" charset="0"/>
                  </a:rPr>
                  <a:t>IR Optimization</a:t>
                </a:r>
              </a:p>
              <a:p>
                <a:pPr>
                  <a:lnSpc>
                    <a:spcPts val="908"/>
                  </a:lnSpc>
                </a:pPr>
                <a:endParaRPr lang="en-US" altLang="zh-CN" sz="1634" dirty="0">
                  <a:latin typeface="Sitka Text" panose="02000505000000020004" pitchFamily="2" charset="0"/>
                </a:endParaRPr>
              </a:p>
              <a:p>
                <a:pPr>
                  <a:lnSpc>
                    <a:spcPts val="908"/>
                  </a:lnSpc>
                </a:pPr>
                <a:endParaRPr lang="en-US" altLang="zh-CN" sz="1634" dirty="0">
                  <a:latin typeface="Sitka Text" panose="02000505000000020004" pitchFamily="2" charset="0"/>
                </a:endParaRPr>
              </a:p>
              <a:p>
                <a:pPr>
                  <a:lnSpc>
                    <a:spcPts val="3086"/>
                  </a:lnSpc>
                  <a:tabLst>
                    <a:tab pos="69159" algn="l"/>
                    <a:tab pos="138318" algn="l"/>
                    <a:tab pos="149845" algn="l"/>
                    <a:tab pos="184424" algn="l"/>
                    <a:tab pos="265110" algn="l"/>
                  </a:tabLst>
                </a:pPr>
                <a:r>
                  <a:rPr lang="en-US" altLang="zh-CN" sz="1634" dirty="0">
                    <a:latin typeface="Sitka Text" panose="02000505000000020004" pitchFamily="2" charset="0"/>
                  </a:rPr>
                  <a:t>	</a:t>
                </a:r>
                <a:r>
                  <a:rPr lang="en-US" altLang="zh-CN" sz="2178" dirty="0">
                    <a:latin typeface="Sitka Text" panose="02000505000000020004" pitchFamily="2" charset="0"/>
                    <a:cs typeface="Times New Roman" pitchFamily="18" charset="0"/>
                  </a:rPr>
                  <a:t>Code Generation</a:t>
                </a:r>
              </a:p>
            </p:txBody>
          </p:sp>
          <p:sp>
            <p:nvSpPr>
              <p:cNvPr id="37" name="TextBox 1"/>
              <p:cNvSpPr txBox="1"/>
              <p:nvPr/>
            </p:nvSpPr>
            <p:spPr>
              <a:xfrm>
                <a:off x="4101133" y="6121400"/>
                <a:ext cx="1877548" cy="389993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2360"/>
                  </a:lnSpc>
                </a:pPr>
                <a:r>
                  <a:rPr lang="en-US" altLang="zh-CN" sz="2178" dirty="0">
                    <a:latin typeface="Sitka Text" panose="02000505000000020004" pitchFamily="2" charset="0"/>
                    <a:cs typeface="Times New Roman" pitchFamily="18" charset="0"/>
                  </a:rPr>
                  <a:t>Optimization</a:t>
                </a: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908050" y="1593850"/>
              <a:ext cx="1384300" cy="1384300"/>
              <a:chOff x="908050" y="1593850"/>
              <a:chExt cx="1384300" cy="1384300"/>
            </a:xfrm>
          </p:grpSpPr>
          <p:sp>
            <p:nvSpPr>
              <p:cNvPr id="22" name="Freeform 3"/>
              <p:cNvSpPr/>
              <p:nvPr/>
            </p:nvSpPr>
            <p:spPr>
              <a:xfrm>
                <a:off x="914400" y="1600200"/>
                <a:ext cx="1371600" cy="1371600"/>
              </a:xfrm>
              <a:custGeom>
                <a:avLst/>
                <a:gdLst>
                  <a:gd name="connsiteX0" fmla="*/ 85089 w 1371600"/>
                  <a:gd name="connsiteY0" fmla="*/ 1371600 h 1371600"/>
                  <a:gd name="connsiteX1" fmla="*/ 0 w 1371600"/>
                  <a:gd name="connsiteY1" fmla="*/ 1286510 h 1371600"/>
                  <a:gd name="connsiteX2" fmla="*/ 85089 w 1371600"/>
                  <a:gd name="connsiteY2" fmla="*/ 1200150 h 1371600"/>
                  <a:gd name="connsiteX3" fmla="*/ 171450 w 1371600"/>
                  <a:gd name="connsiteY3" fmla="*/ 1200150 h 1371600"/>
                  <a:gd name="connsiteX4" fmla="*/ 171450 w 1371600"/>
                  <a:gd name="connsiteY4" fmla="*/ 85089 h 1371600"/>
                  <a:gd name="connsiteX5" fmla="*/ 256539 w 1371600"/>
                  <a:gd name="connsiteY5" fmla="*/ 0 h 1371600"/>
                  <a:gd name="connsiteX6" fmla="*/ 1286510 w 1371600"/>
                  <a:gd name="connsiteY6" fmla="*/ 0 h 1371600"/>
                  <a:gd name="connsiteX7" fmla="*/ 1371600 w 1371600"/>
                  <a:gd name="connsiteY7" fmla="*/ 85089 h 1371600"/>
                  <a:gd name="connsiteX8" fmla="*/ 1286510 w 1371600"/>
                  <a:gd name="connsiteY8" fmla="*/ 171450 h 1371600"/>
                  <a:gd name="connsiteX9" fmla="*/ 1200150 w 1371600"/>
                  <a:gd name="connsiteY9" fmla="*/ 171450 h 1371600"/>
                  <a:gd name="connsiteX10" fmla="*/ 1200150 w 1371600"/>
                  <a:gd name="connsiteY10" fmla="*/ 1286510 h 1371600"/>
                  <a:gd name="connsiteX11" fmla="*/ 1115060 w 1371600"/>
                  <a:gd name="connsiteY11" fmla="*/ 1371600 h 1371600"/>
                  <a:gd name="connsiteX12" fmla="*/ 85089 w 1371600"/>
                  <a:gd name="connsiteY12" fmla="*/ 1371600 h 13716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  <a:cxn ang="6">
                    <a:pos x="connsiteX6" y="connsiteY6"/>
                  </a:cxn>
                  <a:cxn ang="7">
                    <a:pos x="connsiteX7" y="connsiteY7"/>
                  </a:cxn>
                  <a:cxn ang="8">
                    <a:pos x="connsiteX8" y="connsiteY8"/>
                  </a:cxn>
                  <a:cxn ang="9">
                    <a:pos x="connsiteX9" y="connsiteY9"/>
                  </a:cxn>
                  <a:cxn ang="10">
                    <a:pos x="connsiteX10" y="connsiteY10"/>
                  </a:cxn>
                  <a:cxn ang="11">
                    <a:pos x="connsiteX11" y="connsiteY11"/>
                  </a:cxn>
                  <a:cxn ang="12">
                    <a:pos x="connsiteX12" y="connsiteY12"/>
                  </a:cxn>
                </a:cxnLst>
                <a:rect l="l" t="t" r="r" b="b"/>
                <a:pathLst>
                  <a:path w="1371600" h="1371600">
                    <a:moveTo>
                      <a:pt x="85089" y="1371600"/>
                    </a:moveTo>
                    <a:cubicBezTo>
                      <a:pt x="43180" y="1371600"/>
                      <a:pt x="0" y="1328420"/>
                      <a:pt x="0" y="1286510"/>
                    </a:cubicBezTo>
                    <a:cubicBezTo>
                      <a:pt x="0" y="1243329"/>
                      <a:pt x="43180" y="1200150"/>
                      <a:pt x="85089" y="1200150"/>
                    </a:cubicBezTo>
                    <a:lnTo>
                      <a:pt x="171450" y="1200150"/>
                    </a:lnTo>
                    <a:lnTo>
                      <a:pt x="171450" y="85089"/>
                    </a:lnTo>
                    <a:cubicBezTo>
                      <a:pt x="171450" y="43179"/>
                      <a:pt x="214630" y="0"/>
                      <a:pt x="256539" y="0"/>
                    </a:cubicBezTo>
                    <a:lnTo>
                      <a:pt x="1286510" y="0"/>
                    </a:lnTo>
                    <a:cubicBezTo>
                      <a:pt x="1328420" y="0"/>
                      <a:pt x="1371600" y="43179"/>
                      <a:pt x="1371600" y="85089"/>
                    </a:cubicBezTo>
                    <a:cubicBezTo>
                      <a:pt x="1371600" y="128270"/>
                      <a:pt x="1328420" y="171450"/>
                      <a:pt x="1286510" y="171450"/>
                    </a:cubicBezTo>
                    <a:lnTo>
                      <a:pt x="1200150" y="171450"/>
                    </a:lnTo>
                    <a:lnTo>
                      <a:pt x="1200150" y="1286510"/>
                    </a:lnTo>
                    <a:cubicBezTo>
                      <a:pt x="1200150" y="1328420"/>
                      <a:pt x="1156970" y="1371600"/>
                      <a:pt x="1115060" y="1371600"/>
                    </a:cubicBezTo>
                    <a:lnTo>
                      <a:pt x="85089" y="1371600"/>
                    </a:lnTo>
                  </a:path>
                </a:pathLst>
              </a:custGeom>
              <a:solidFill>
                <a:srgbClr val="FFFFCC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23" name="Freeform 3"/>
              <p:cNvSpPr/>
              <p:nvPr/>
            </p:nvSpPr>
            <p:spPr>
              <a:xfrm>
                <a:off x="908050" y="1593850"/>
                <a:ext cx="1384300" cy="1384300"/>
              </a:xfrm>
              <a:custGeom>
                <a:avLst/>
                <a:gdLst>
                  <a:gd name="connsiteX0" fmla="*/ 91439 w 1384300"/>
                  <a:gd name="connsiteY0" fmla="*/ 1377950 h 1384300"/>
                  <a:gd name="connsiteX1" fmla="*/ 6350 w 1384300"/>
                  <a:gd name="connsiteY1" fmla="*/ 1292860 h 1384300"/>
                  <a:gd name="connsiteX2" fmla="*/ 91439 w 1384300"/>
                  <a:gd name="connsiteY2" fmla="*/ 1206500 h 1384300"/>
                  <a:gd name="connsiteX3" fmla="*/ 177800 w 1384300"/>
                  <a:gd name="connsiteY3" fmla="*/ 1206500 h 1384300"/>
                  <a:gd name="connsiteX4" fmla="*/ 177800 w 1384300"/>
                  <a:gd name="connsiteY4" fmla="*/ 91439 h 1384300"/>
                  <a:gd name="connsiteX5" fmla="*/ 262889 w 1384300"/>
                  <a:gd name="connsiteY5" fmla="*/ 6350 h 1384300"/>
                  <a:gd name="connsiteX6" fmla="*/ 1292860 w 1384300"/>
                  <a:gd name="connsiteY6" fmla="*/ 6350 h 1384300"/>
                  <a:gd name="connsiteX7" fmla="*/ 1377950 w 1384300"/>
                  <a:gd name="connsiteY7" fmla="*/ 91439 h 1384300"/>
                  <a:gd name="connsiteX8" fmla="*/ 1292860 w 1384300"/>
                  <a:gd name="connsiteY8" fmla="*/ 177800 h 1384300"/>
                  <a:gd name="connsiteX9" fmla="*/ 1206500 w 1384300"/>
                  <a:gd name="connsiteY9" fmla="*/ 177800 h 1384300"/>
                  <a:gd name="connsiteX10" fmla="*/ 1206500 w 1384300"/>
                  <a:gd name="connsiteY10" fmla="*/ 1292860 h 1384300"/>
                  <a:gd name="connsiteX11" fmla="*/ 1121410 w 1384300"/>
                  <a:gd name="connsiteY11" fmla="*/ 1377950 h 1384300"/>
                  <a:gd name="connsiteX12" fmla="*/ 91439 w 1384300"/>
                  <a:gd name="connsiteY12" fmla="*/ 1377950 h 13843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  <a:cxn ang="6">
                    <a:pos x="connsiteX6" y="connsiteY6"/>
                  </a:cxn>
                  <a:cxn ang="7">
                    <a:pos x="connsiteX7" y="connsiteY7"/>
                  </a:cxn>
                  <a:cxn ang="8">
                    <a:pos x="connsiteX8" y="connsiteY8"/>
                  </a:cxn>
                  <a:cxn ang="9">
                    <a:pos x="connsiteX9" y="connsiteY9"/>
                  </a:cxn>
                  <a:cxn ang="10">
                    <a:pos x="connsiteX10" y="connsiteY10"/>
                  </a:cxn>
                  <a:cxn ang="11">
                    <a:pos x="connsiteX11" y="connsiteY11"/>
                  </a:cxn>
                  <a:cxn ang="12">
                    <a:pos x="connsiteX12" y="connsiteY12"/>
                  </a:cxn>
                </a:cxnLst>
                <a:rect l="l" t="t" r="r" b="b"/>
                <a:pathLst>
                  <a:path w="1384300" h="1384300">
                    <a:moveTo>
                      <a:pt x="91439" y="1377950"/>
                    </a:moveTo>
                    <a:cubicBezTo>
                      <a:pt x="49530" y="1377950"/>
                      <a:pt x="6350" y="1334770"/>
                      <a:pt x="6350" y="1292860"/>
                    </a:cubicBezTo>
                    <a:cubicBezTo>
                      <a:pt x="6350" y="1249679"/>
                      <a:pt x="49530" y="1206500"/>
                      <a:pt x="91439" y="1206500"/>
                    </a:cubicBezTo>
                    <a:lnTo>
                      <a:pt x="177800" y="1206500"/>
                    </a:lnTo>
                    <a:lnTo>
                      <a:pt x="177800" y="91439"/>
                    </a:lnTo>
                    <a:cubicBezTo>
                      <a:pt x="177800" y="49529"/>
                      <a:pt x="220980" y="6350"/>
                      <a:pt x="262889" y="6350"/>
                    </a:cubicBezTo>
                    <a:lnTo>
                      <a:pt x="1292860" y="6350"/>
                    </a:lnTo>
                    <a:cubicBezTo>
                      <a:pt x="1334770" y="6350"/>
                      <a:pt x="1377950" y="49529"/>
                      <a:pt x="1377950" y="91439"/>
                    </a:cubicBezTo>
                    <a:cubicBezTo>
                      <a:pt x="1377950" y="134620"/>
                      <a:pt x="1334770" y="177800"/>
                      <a:pt x="1292860" y="177800"/>
                    </a:cubicBezTo>
                    <a:lnTo>
                      <a:pt x="1206500" y="177800"/>
                    </a:lnTo>
                    <a:lnTo>
                      <a:pt x="1206500" y="1292860"/>
                    </a:lnTo>
                    <a:cubicBezTo>
                      <a:pt x="1206500" y="1334770"/>
                      <a:pt x="1163320" y="1377950"/>
                      <a:pt x="1121410" y="1377950"/>
                    </a:cubicBezTo>
                    <a:lnTo>
                      <a:pt x="91439" y="1377950"/>
                    </a:lnTo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24" name="Freeform 3"/>
              <p:cNvSpPr/>
              <p:nvPr/>
            </p:nvSpPr>
            <p:spPr>
              <a:xfrm>
                <a:off x="1129030" y="1685289"/>
                <a:ext cx="128269" cy="86360"/>
              </a:xfrm>
              <a:custGeom>
                <a:avLst/>
                <a:gdLst>
                  <a:gd name="connsiteX0" fmla="*/ 128269 w 128269"/>
                  <a:gd name="connsiteY0" fmla="*/ 0 h 86360"/>
                  <a:gd name="connsiteX1" fmla="*/ 41909 w 128269"/>
                  <a:gd name="connsiteY1" fmla="*/ 86360 h 86360"/>
                  <a:gd name="connsiteX2" fmla="*/ 0 w 128269"/>
                  <a:gd name="connsiteY2" fmla="*/ 43180 h 86360"/>
                  <a:gd name="connsiteX3" fmla="*/ 41909 w 128269"/>
                  <a:gd name="connsiteY3" fmla="*/ 0 h 86360"/>
                  <a:gd name="connsiteX4" fmla="*/ 128269 w 128269"/>
                  <a:gd name="connsiteY4" fmla="*/ 0 h 8636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128269" h="86360">
                    <a:moveTo>
                      <a:pt x="128269" y="0"/>
                    </a:moveTo>
                    <a:cubicBezTo>
                      <a:pt x="128269" y="43180"/>
                      <a:pt x="85089" y="86360"/>
                      <a:pt x="41909" y="86360"/>
                    </a:cubicBezTo>
                    <a:cubicBezTo>
                      <a:pt x="20319" y="86360"/>
                      <a:pt x="0" y="64770"/>
                      <a:pt x="0" y="43180"/>
                    </a:cubicBezTo>
                    <a:cubicBezTo>
                      <a:pt x="0" y="21589"/>
                      <a:pt x="20319" y="0"/>
                      <a:pt x="41909" y="0"/>
                    </a:cubicBezTo>
                    <a:lnTo>
                      <a:pt x="128269" y="0"/>
                    </a:lnTo>
                  </a:path>
                </a:pathLst>
              </a:custGeom>
              <a:solidFill>
                <a:srgbClr val="CCCCA3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25" name="Freeform 3"/>
              <p:cNvSpPr/>
              <p:nvPr/>
            </p:nvSpPr>
            <p:spPr>
              <a:xfrm>
                <a:off x="1122680" y="1678939"/>
                <a:ext cx="140969" cy="99060"/>
              </a:xfrm>
              <a:custGeom>
                <a:avLst/>
                <a:gdLst>
                  <a:gd name="connsiteX0" fmla="*/ 134619 w 140969"/>
                  <a:gd name="connsiteY0" fmla="*/ 6350 h 99060"/>
                  <a:gd name="connsiteX1" fmla="*/ 48259 w 140969"/>
                  <a:gd name="connsiteY1" fmla="*/ 92710 h 99060"/>
                  <a:gd name="connsiteX2" fmla="*/ 6350 w 140969"/>
                  <a:gd name="connsiteY2" fmla="*/ 49530 h 99060"/>
                  <a:gd name="connsiteX3" fmla="*/ 48259 w 140969"/>
                  <a:gd name="connsiteY3" fmla="*/ 6350 h 99060"/>
                  <a:gd name="connsiteX4" fmla="*/ 134619 w 140969"/>
                  <a:gd name="connsiteY4" fmla="*/ 6350 h 9906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</a:cxnLst>
                <a:rect l="l" t="t" r="r" b="b"/>
                <a:pathLst>
                  <a:path w="140969" h="99060">
                    <a:moveTo>
                      <a:pt x="134619" y="6350"/>
                    </a:moveTo>
                    <a:cubicBezTo>
                      <a:pt x="134619" y="49530"/>
                      <a:pt x="91439" y="92710"/>
                      <a:pt x="48259" y="92710"/>
                    </a:cubicBezTo>
                    <a:cubicBezTo>
                      <a:pt x="26669" y="92710"/>
                      <a:pt x="6350" y="71120"/>
                      <a:pt x="6350" y="49530"/>
                    </a:cubicBezTo>
                    <a:cubicBezTo>
                      <a:pt x="6350" y="27939"/>
                      <a:pt x="26669" y="6350"/>
                      <a:pt x="48259" y="6350"/>
                    </a:cubicBezTo>
                    <a:lnTo>
                      <a:pt x="134619" y="6350"/>
                    </a:lnTo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26" name="Freeform 3"/>
              <p:cNvSpPr/>
              <p:nvPr/>
            </p:nvSpPr>
            <p:spPr>
              <a:xfrm>
                <a:off x="914400" y="2800350"/>
                <a:ext cx="171450" cy="171450"/>
              </a:xfrm>
              <a:custGeom>
                <a:avLst/>
                <a:gdLst>
                  <a:gd name="connsiteX0" fmla="*/ 171450 w 171450"/>
                  <a:gd name="connsiteY0" fmla="*/ 86360 h 171450"/>
                  <a:gd name="connsiteX1" fmla="*/ 85089 w 171450"/>
                  <a:gd name="connsiteY1" fmla="*/ 171450 h 171450"/>
                  <a:gd name="connsiteX2" fmla="*/ 0 w 171450"/>
                  <a:gd name="connsiteY2" fmla="*/ 86360 h 171450"/>
                  <a:gd name="connsiteX3" fmla="*/ 85089 w 171450"/>
                  <a:gd name="connsiteY3" fmla="*/ 0 h 171450"/>
                  <a:gd name="connsiteX4" fmla="*/ 128269 w 171450"/>
                  <a:gd name="connsiteY4" fmla="*/ 43179 h 171450"/>
                  <a:gd name="connsiteX5" fmla="*/ 85089 w 171450"/>
                  <a:gd name="connsiteY5" fmla="*/ 86360 h 171450"/>
                  <a:gd name="connsiteX6" fmla="*/ 171450 w 171450"/>
                  <a:gd name="connsiteY6" fmla="*/ 86360 h 17145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  <a:cxn ang="6">
                    <a:pos x="connsiteX6" y="connsiteY6"/>
                  </a:cxn>
                </a:cxnLst>
                <a:rect l="l" t="t" r="r" b="b"/>
                <a:pathLst>
                  <a:path w="171450" h="171450">
                    <a:moveTo>
                      <a:pt x="171450" y="86360"/>
                    </a:moveTo>
                    <a:cubicBezTo>
                      <a:pt x="171450" y="128270"/>
                      <a:pt x="128269" y="171450"/>
                      <a:pt x="85089" y="171450"/>
                    </a:cubicBezTo>
                    <a:cubicBezTo>
                      <a:pt x="43180" y="171450"/>
                      <a:pt x="0" y="128270"/>
                      <a:pt x="0" y="86360"/>
                    </a:cubicBezTo>
                    <a:cubicBezTo>
                      <a:pt x="0" y="43179"/>
                      <a:pt x="43180" y="0"/>
                      <a:pt x="85089" y="0"/>
                    </a:cubicBezTo>
                    <a:cubicBezTo>
                      <a:pt x="106680" y="0"/>
                      <a:pt x="128269" y="21589"/>
                      <a:pt x="128269" y="43179"/>
                    </a:cubicBezTo>
                    <a:cubicBezTo>
                      <a:pt x="128269" y="64770"/>
                      <a:pt x="106680" y="86360"/>
                      <a:pt x="85089" y="86360"/>
                    </a:cubicBezTo>
                    <a:lnTo>
                      <a:pt x="171450" y="86360"/>
                    </a:lnTo>
                  </a:path>
                </a:pathLst>
              </a:custGeom>
              <a:solidFill>
                <a:srgbClr val="CCCCA3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27" name="Freeform 3"/>
              <p:cNvSpPr/>
              <p:nvPr/>
            </p:nvSpPr>
            <p:spPr>
              <a:xfrm>
                <a:off x="908050" y="2794000"/>
                <a:ext cx="184150" cy="184150"/>
              </a:xfrm>
              <a:custGeom>
                <a:avLst/>
                <a:gdLst>
                  <a:gd name="connsiteX0" fmla="*/ 177800 w 184150"/>
                  <a:gd name="connsiteY0" fmla="*/ 92710 h 184150"/>
                  <a:gd name="connsiteX1" fmla="*/ 91439 w 184150"/>
                  <a:gd name="connsiteY1" fmla="*/ 177800 h 184150"/>
                  <a:gd name="connsiteX2" fmla="*/ 6350 w 184150"/>
                  <a:gd name="connsiteY2" fmla="*/ 92710 h 184150"/>
                  <a:gd name="connsiteX3" fmla="*/ 91439 w 184150"/>
                  <a:gd name="connsiteY3" fmla="*/ 6350 h 184150"/>
                  <a:gd name="connsiteX4" fmla="*/ 134619 w 184150"/>
                  <a:gd name="connsiteY4" fmla="*/ 49529 h 184150"/>
                  <a:gd name="connsiteX5" fmla="*/ 91439 w 184150"/>
                  <a:gd name="connsiteY5" fmla="*/ 92710 h 184150"/>
                  <a:gd name="connsiteX6" fmla="*/ 177800 w 184150"/>
                  <a:gd name="connsiteY6" fmla="*/ 92710 h 18415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  <a:cxn ang="6">
                    <a:pos x="connsiteX6" y="connsiteY6"/>
                  </a:cxn>
                </a:cxnLst>
                <a:rect l="l" t="t" r="r" b="b"/>
                <a:pathLst>
                  <a:path w="184150" h="184150">
                    <a:moveTo>
                      <a:pt x="177800" y="92710"/>
                    </a:moveTo>
                    <a:cubicBezTo>
                      <a:pt x="177800" y="134620"/>
                      <a:pt x="134619" y="177800"/>
                      <a:pt x="91439" y="177800"/>
                    </a:cubicBezTo>
                    <a:cubicBezTo>
                      <a:pt x="49530" y="177800"/>
                      <a:pt x="6350" y="134620"/>
                      <a:pt x="6350" y="92710"/>
                    </a:cubicBezTo>
                    <a:cubicBezTo>
                      <a:pt x="6350" y="49529"/>
                      <a:pt x="49530" y="6350"/>
                      <a:pt x="91439" y="6350"/>
                    </a:cubicBezTo>
                    <a:cubicBezTo>
                      <a:pt x="113030" y="6350"/>
                      <a:pt x="134619" y="27939"/>
                      <a:pt x="134619" y="49529"/>
                    </a:cubicBezTo>
                    <a:cubicBezTo>
                      <a:pt x="134619" y="71120"/>
                      <a:pt x="113030" y="92710"/>
                      <a:pt x="91439" y="92710"/>
                    </a:cubicBezTo>
                    <a:lnTo>
                      <a:pt x="177800" y="92710"/>
                    </a:lnTo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28" name="Freeform 3"/>
              <p:cNvSpPr/>
              <p:nvPr/>
            </p:nvSpPr>
            <p:spPr>
              <a:xfrm>
                <a:off x="1170939" y="1600200"/>
                <a:ext cx="86360" cy="85089"/>
              </a:xfrm>
              <a:custGeom>
                <a:avLst/>
                <a:gdLst>
                  <a:gd name="connsiteX0" fmla="*/ 0 w 86360"/>
                  <a:gd name="connsiteY0" fmla="*/ 0 h 85089"/>
                  <a:gd name="connsiteX1" fmla="*/ 86360 w 86360"/>
                  <a:gd name="connsiteY1" fmla="*/ 85089 h 85089"/>
                  <a:gd name="connsiteX2" fmla="*/ 0 w 86360"/>
                  <a:gd name="connsiteY2" fmla="*/ 0 h 85089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</a:cxnLst>
                <a:rect l="l" t="t" r="r" b="b"/>
                <a:pathLst>
                  <a:path w="86360" h="85089">
                    <a:moveTo>
                      <a:pt x="0" y="0"/>
                    </a:moveTo>
                    <a:cubicBezTo>
                      <a:pt x="43180" y="0"/>
                      <a:pt x="86360" y="43179"/>
                      <a:pt x="86360" y="85089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CCCCA3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29" name="Freeform 3"/>
              <p:cNvSpPr/>
              <p:nvPr/>
            </p:nvSpPr>
            <p:spPr>
              <a:xfrm>
                <a:off x="1164589" y="1593850"/>
                <a:ext cx="99060" cy="97789"/>
              </a:xfrm>
              <a:custGeom>
                <a:avLst/>
                <a:gdLst>
                  <a:gd name="connsiteX0" fmla="*/ 6350 w 99060"/>
                  <a:gd name="connsiteY0" fmla="*/ 6350 h 97789"/>
                  <a:gd name="connsiteX1" fmla="*/ 92710 w 99060"/>
                  <a:gd name="connsiteY1" fmla="*/ 91439 h 97789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</a:cxnLst>
                <a:rect l="l" t="t" r="r" b="b"/>
                <a:pathLst>
                  <a:path w="99060" h="97789">
                    <a:moveTo>
                      <a:pt x="6350" y="6350"/>
                    </a:moveTo>
                    <a:cubicBezTo>
                      <a:pt x="49530" y="6350"/>
                      <a:pt x="92710" y="49529"/>
                      <a:pt x="92710" y="91439"/>
                    </a:cubicBezTo>
                  </a:path>
                </a:pathLst>
              </a:custGeom>
              <a:ln w="12700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latin typeface="Sitka Text" panose="02000505000000020004" pitchFamily="2" charset="0"/>
                </a:endParaRPr>
              </a:p>
            </p:txBody>
          </p:sp>
          <p:sp>
            <p:nvSpPr>
              <p:cNvPr id="30" name="Freeform 3"/>
              <p:cNvSpPr/>
              <p:nvPr/>
            </p:nvSpPr>
            <p:spPr>
              <a:xfrm>
                <a:off x="1085850" y="2800350"/>
                <a:ext cx="0" cy="86360"/>
              </a:xfrm>
              <a:custGeom>
                <a:avLst/>
                <a:gdLst>
                  <a:gd name="connsiteX0" fmla="*/ 0 w 0"/>
                  <a:gd name="connsiteY0" fmla="*/ 0 h 86360"/>
                  <a:gd name="connsiteX1" fmla="*/ 0 w 0"/>
                  <a:gd name="connsiteY1" fmla="*/ 86360 h 86360"/>
                  <a:gd name="connsiteX2" fmla="*/ 0 w 0"/>
                  <a:gd name="connsiteY2" fmla="*/ 0 h 8636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</a:cxnLst>
                <a:rect l="l" t="t" r="r" b="b"/>
                <a:pathLst>
                  <a:path h="86360">
                    <a:moveTo>
                      <a:pt x="0" y="0"/>
                    </a:moveTo>
                    <a:lnTo>
                      <a:pt x="0" y="8636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CCA3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31" name="Freeform 3"/>
              <p:cNvSpPr/>
              <p:nvPr/>
            </p:nvSpPr>
            <p:spPr>
              <a:xfrm>
                <a:off x="1079500" y="2794000"/>
                <a:ext cx="12700" cy="99060"/>
              </a:xfrm>
              <a:custGeom>
                <a:avLst/>
                <a:gdLst>
                  <a:gd name="connsiteX0" fmla="*/ 6350 w 12700"/>
                  <a:gd name="connsiteY0" fmla="*/ 6350 h 99060"/>
                  <a:gd name="connsiteX1" fmla="*/ 6350 w 12700"/>
                  <a:gd name="connsiteY1" fmla="*/ 92710 h 9906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</a:cxnLst>
                <a:rect l="l" t="t" r="r" b="b"/>
                <a:pathLst>
                  <a:path w="12700" h="99060">
                    <a:moveTo>
                      <a:pt x="6350" y="6350"/>
                    </a:moveTo>
                    <a:lnTo>
                      <a:pt x="6350" y="92710"/>
                    </a:lnTo>
                  </a:path>
                </a:pathLst>
              </a:custGeom>
              <a:ln w="12700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latin typeface="Sitka Text" panose="02000505000000020004" pitchFamily="2" charset="0"/>
                </a:endParaRPr>
              </a:p>
            </p:txBody>
          </p:sp>
          <p:sp>
            <p:nvSpPr>
              <p:cNvPr id="32" name="Freeform 3"/>
              <p:cNvSpPr/>
              <p:nvPr/>
            </p:nvSpPr>
            <p:spPr>
              <a:xfrm>
                <a:off x="1170939" y="1771650"/>
                <a:ext cx="1029969" cy="0"/>
              </a:xfrm>
              <a:custGeom>
                <a:avLst/>
                <a:gdLst>
                  <a:gd name="connsiteX0" fmla="*/ 0 w 1029969"/>
                  <a:gd name="connsiteY0" fmla="*/ 0 h 0"/>
                  <a:gd name="connsiteX1" fmla="*/ 1029970 w 1029969"/>
                  <a:gd name="connsiteY1" fmla="*/ 0 h 0"/>
                  <a:gd name="connsiteX2" fmla="*/ 0 w 1029969"/>
                  <a:gd name="connsiteY2" fmla="*/ 0 h 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</a:cxnLst>
                <a:rect l="l" t="t" r="r" b="b"/>
                <a:pathLst>
                  <a:path w="1029969">
                    <a:moveTo>
                      <a:pt x="0" y="0"/>
                    </a:moveTo>
                    <a:lnTo>
                      <a:pt x="1029970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CCCCA3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solidFill>
                    <a:schemeClr val="tx1"/>
                  </a:solidFill>
                  <a:latin typeface="Sitka Text" panose="02000505000000020004" pitchFamily="2" charset="0"/>
                </a:endParaRPr>
              </a:p>
            </p:txBody>
          </p:sp>
          <p:sp>
            <p:nvSpPr>
              <p:cNvPr id="33" name="Freeform 3"/>
              <p:cNvSpPr/>
              <p:nvPr/>
            </p:nvSpPr>
            <p:spPr>
              <a:xfrm>
                <a:off x="1164589" y="1765300"/>
                <a:ext cx="1042669" cy="12700"/>
              </a:xfrm>
              <a:custGeom>
                <a:avLst/>
                <a:gdLst>
                  <a:gd name="connsiteX0" fmla="*/ 6350 w 1042669"/>
                  <a:gd name="connsiteY0" fmla="*/ 6350 h 12700"/>
                  <a:gd name="connsiteX1" fmla="*/ 1036320 w 1042669"/>
                  <a:gd name="connsiteY1" fmla="*/ 6350 h 127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</a:cxnLst>
                <a:rect l="l" t="t" r="r" b="b"/>
                <a:pathLst>
                  <a:path w="1042669" h="12700">
                    <a:moveTo>
                      <a:pt x="6350" y="6350"/>
                    </a:moveTo>
                    <a:lnTo>
                      <a:pt x="1036320" y="6350"/>
                    </a:lnTo>
                  </a:path>
                </a:pathLst>
              </a:custGeom>
              <a:ln w="12700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>
                  <a:latin typeface="Sitka Text" panose="02000505000000020004" pitchFamily="2" charset="0"/>
                </a:endParaRPr>
              </a:p>
            </p:txBody>
          </p:sp>
          <p:sp>
            <p:nvSpPr>
              <p:cNvPr id="38" name="TextBox 1"/>
              <p:cNvSpPr txBox="1"/>
              <p:nvPr/>
            </p:nvSpPr>
            <p:spPr>
              <a:xfrm>
                <a:off x="1155700" y="1993900"/>
                <a:ext cx="895501" cy="672597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2178"/>
                  </a:lnSpc>
                  <a:tabLst>
                    <a:tab pos="92212" algn="l"/>
                  </a:tabLst>
                </a:pPr>
                <a:r>
                  <a:rPr lang="en-US" altLang="zh-CN" sz="1997" dirty="0">
                    <a:latin typeface="Sitka Text" panose="02000505000000020004" pitchFamily="2" charset="0"/>
                    <a:cs typeface="Times New Roman" pitchFamily="18" charset="0"/>
                  </a:rPr>
                  <a:t>Source</a:t>
                </a:r>
              </a:p>
              <a:p>
                <a:pPr>
                  <a:lnSpc>
                    <a:spcPts val="2178"/>
                  </a:lnSpc>
                  <a:tabLst>
                    <a:tab pos="92212" algn="l"/>
                  </a:tabLst>
                </a:pPr>
                <a:r>
                  <a:rPr lang="en-US" altLang="zh-CN" sz="1634" dirty="0">
                    <a:latin typeface="Sitka Text" panose="02000505000000020004" pitchFamily="2" charset="0"/>
                  </a:rPr>
                  <a:t>	</a:t>
                </a:r>
                <a:r>
                  <a:rPr lang="en-US" altLang="zh-CN" sz="1997" dirty="0">
                    <a:latin typeface="Sitka Text" panose="02000505000000020004" pitchFamily="2" charset="0"/>
                    <a:cs typeface="Times New Roman" pitchFamily="18" charset="0"/>
                  </a:rPr>
                  <a:t>Code</a:t>
                </a: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7994650" y="5708650"/>
              <a:ext cx="1841500" cy="1384300"/>
              <a:chOff x="7994650" y="5708650"/>
              <a:chExt cx="1841500" cy="1384300"/>
            </a:xfrm>
          </p:grpSpPr>
          <p:sp>
            <p:nvSpPr>
              <p:cNvPr id="34" name="Freeform 3"/>
              <p:cNvSpPr/>
              <p:nvPr/>
            </p:nvSpPr>
            <p:spPr>
              <a:xfrm>
                <a:off x="8001000" y="5715000"/>
                <a:ext cx="1828800" cy="1371600"/>
              </a:xfrm>
              <a:custGeom>
                <a:avLst/>
                <a:gdLst>
                  <a:gd name="connsiteX0" fmla="*/ 914400 w 1828800"/>
                  <a:gd name="connsiteY0" fmla="*/ 1371600 h 1371600"/>
                  <a:gd name="connsiteX1" fmla="*/ 0 w 1828800"/>
                  <a:gd name="connsiteY1" fmla="*/ 1371600 h 1371600"/>
                  <a:gd name="connsiteX2" fmla="*/ 0 w 1828800"/>
                  <a:gd name="connsiteY2" fmla="*/ 0 h 1371600"/>
                  <a:gd name="connsiteX3" fmla="*/ 1828800 w 1828800"/>
                  <a:gd name="connsiteY3" fmla="*/ 0 h 1371600"/>
                  <a:gd name="connsiteX4" fmla="*/ 1828800 w 1828800"/>
                  <a:gd name="connsiteY4" fmla="*/ 1371600 h 1371600"/>
                  <a:gd name="connsiteX5" fmla="*/ 914400 w 1828800"/>
                  <a:gd name="connsiteY5" fmla="*/ 1371600 h 13716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</a:cxnLst>
                <a:rect l="l" t="t" r="r" b="b"/>
                <a:pathLst>
                  <a:path w="1828800" h="1371600">
                    <a:moveTo>
                      <a:pt x="914400" y="1371600"/>
                    </a:moveTo>
                    <a:lnTo>
                      <a:pt x="0" y="1371600"/>
                    </a:lnTo>
                    <a:lnTo>
                      <a:pt x="0" y="0"/>
                    </a:lnTo>
                    <a:lnTo>
                      <a:pt x="1828800" y="0"/>
                    </a:lnTo>
                    <a:lnTo>
                      <a:pt x="1828800" y="1371600"/>
                    </a:lnTo>
                    <a:lnTo>
                      <a:pt x="914400" y="1371600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12700">
                <a:solidFill>
                  <a:srgbClr val="000000">
                    <a:alpha val="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/>
              </a:p>
            </p:txBody>
          </p:sp>
          <p:sp>
            <p:nvSpPr>
              <p:cNvPr id="35" name="Freeform 3"/>
              <p:cNvSpPr/>
              <p:nvPr/>
            </p:nvSpPr>
            <p:spPr>
              <a:xfrm>
                <a:off x="7994650" y="5708650"/>
                <a:ext cx="1841500" cy="1384300"/>
              </a:xfrm>
              <a:custGeom>
                <a:avLst/>
                <a:gdLst>
                  <a:gd name="connsiteX0" fmla="*/ 920750 w 1841500"/>
                  <a:gd name="connsiteY0" fmla="*/ 1377950 h 1384300"/>
                  <a:gd name="connsiteX1" fmla="*/ 6350 w 1841500"/>
                  <a:gd name="connsiteY1" fmla="*/ 1377950 h 1384300"/>
                  <a:gd name="connsiteX2" fmla="*/ 6350 w 1841500"/>
                  <a:gd name="connsiteY2" fmla="*/ 6350 h 1384300"/>
                  <a:gd name="connsiteX3" fmla="*/ 1835150 w 1841500"/>
                  <a:gd name="connsiteY3" fmla="*/ 6350 h 1384300"/>
                  <a:gd name="connsiteX4" fmla="*/ 1835150 w 1841500"/>
                  <a:gd name="connsiteY4" fmla="*/ 1377950 h 1384300"/>
                  <a:gd name="connsiteX5" fmla="*/ 920750 w 1841500"/>
                  <a:gd name="connsiteY5" fmla="*/ 1377950 h 1384300"/>
                </a:gdLst>
                <a:ahLst/>
                <a:cxnLst>
                  <a:cxn ang="0">
                    <a:pos x="connsiteX0" y="connsiteY0"/>
                  </a:cxn>
                  <a:cxn ang="1">
                    <a:pos x="connsiteX1" y="connsiteY1"/>
                  </a:cxn>
                  <a:cxn ang="2">
                    <a:pos x="connsiteX2" y="connsiteY2"/>
                  </a:cxn>
                  <a:cxn ang="3">
                    <a:pos x="connsiteX3" y="connsiteY3"/>
                  </a:cxn>
                  <a:cxn ang="4">
                    <a:pos x="connsiteX4" y="connsiteY4"/>
                  </a:cxn>
                  <a:cxn ang="5">
                    <a:pos x="connsiteX5" y="connsiteY5"/>
                  </a:cxn>
                </a:cxnLst>
                <a:rect l="l" t="t" r="r" b="b"/>
                <a:pathLst>
                  <a:path w="1841500" h="1384300">
                    <a:moveTo>
                      <a:pt x="920750" y="1377950"/>
                    </a:moveTo>
                    <a:lnTo>
                      <a:pt x="6350" y="1377950"/>
                    </a:lnTo>
                    <a:lnTo>
                      <a:pt x="6350" y="6350"/>
                    </a:lnTo>
                    <a:lnTo>
                      <a:pt x="1835150" y="6350"/>
                    </a:lnTo>
                    <a:lnTo>
                      <a:pt x="1835150" y="1377950"/>
                    </a:lnTo>
                    <a:lnTo>
                      <a:pt x="920750" y="1377950"/>
                    </a:lnTo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>
                    <a:alpha val="100000"/>
                  </a:srgb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34"/>
              </a:p>
            </p:txBody>
          </p:sp>
          <p:sp>
            <p:nvSpPr>
              <p:cNvPr id="39" name="TextBox 1"/>
              <p:cNvSpPr txBox="1"/>
              <p:nvPr/>
            </p:nvSpPr>
            <p:spPr>
              <a:xfrm>
                <a:off x="8267700" y="6070600"/>
                <a:ext cx="1287613" cy="757377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2451"/>
                  </a:lnSpc>
                  <a:tabLst>
                    <a:tab pos="253583" algn="l"/>
                  </a:tabLst>
                </a:pPr>
                <a:r>
                  <a:rPr lang="en-US" altLang="zh-CN" sz="2178" b="1" dirty="0">
                    <a:solidFill>
                      <a:srgbClr val="00FF00"/>
                    </a:solidFill>
                    <a:latin typeface="Sitka Text" panose="02000505000000020004" pitchFamily="2" charset="0"/>
                    <a:cs typeface="Courier New" pitchFamily="18" charset="0"/>
                  </a:rPr>
                  <a:t>Machine</a:t>
                </a:r>
              </a:p>
              <a:p>
                <a:pPr>
                  <a:lnSpc>
                    <a:spcPts val="2451"/>
                  </a:lnSpc>
                  <a:tabLst>
                    <a:tab pos="253583" algn="l"/>
                  </a:tabLst>
                </a:pPr>
                <a:r>
                  <a:rPr lang="en-US" altLang="zh-CN" sz="1634" dirty="0">
                    <a:latin typeface="Sitka Text" panose="02000505000000020004" pitchFamily="2" charset="0"/>
                  </a:rPr>
                  <a:t>	</a:t>
                </a:r>
                <a:r>
                  <a:rPr lang="en-US" altLang="zh-CN" sz="2178" b="1" dirty="0">
                    <a:solidFill>
                      <a:srgbClr val="00FF00"/>
                    </a:solidFill>
                    <a:latin typeface="Sitka Text" panose="02000505000000020004" pitchFamily="2" charset="0"/>
                    <a:cs typeface="Courier New" pitchFamily="18" charset="0"/>
                  </a:rPr>
                  <a:t>Code</a:t>
                </a:r>
              </a:p>
            </p:txBody>
          </p:sp>
        </p:grpSp>
      </p:grpSp>
      <p:sp>
        <p:nvSpPr>
          <p:cNvPr id="45" name="标题 1"/>
          <p:cNvSpPr txBox="1">
            <a:spLocks/>
          </p:cNvSpPr>
          <p:nvPr/>
        </p:nvSpPr>
        <p:spPr>
          <a:xfrm>
            <a:off x="1520158" y="249251"/>
            <a:ext cx="9148226" cy="1037345"/>
          </a:xfrm>
          <a:prstGeom prst="rect">
            <a:avLst/>
          </a:prstGeom>
        </p:spPr>
        <p:txBody>
          <a:bodyPr vert="horz" lIns="82988" tIns="41494" rIns="82988" bIns="4149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721"/>
              </a:lnSpc>
            </a:pPr>
            <a:r>
              <a:rPr lang="en-US" altLang="zh-CN" sz="3630" dirty="0">
                <a:latin typeface="Sitka Small" panose="02000505000000020004" pitchFamily="2" charset="0"/>
                <a:cs typeface="Times New Roman" pitchFamily="18" charset="0"/>
              </a:rPr>
              <a:t>The Structure of a Modern Compiler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7302026" y="1911101"/>
            <a:ext cx="2845785" cy="1768176"/>
            <a:chOff x="6370762" y="2105749"/>
            <a:chExt cx="3135634" cy="1948269"/>
          </a:xfrm>
        </p:grpSpPr>
        <p:sp>
          <p:nvSpPr>
            <p:cNvPr id="40" name="矩形 39"/>
            <p:cNvSpPr/>
            <p:nvPr/>
          </p:nvSpPr>
          <p:spPr>
            <a:xfrm>
              <a:off x="6823502" y="2105749"/>
              <a:ext cx="2682894" cy="19482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15" dirty="0">
                  <a:latin typeface="Sitka Text" panose="02000505000000020004" pitchFamily="2" charset="0"/>
                  <a:cs typeface="Times New Roman" pitchFamily="18" charset="0"/>
                </a:rPr>
                <a:t>The first 3, at least, can be understood by analogy to how humans comprehend language.</a:t>
              </a:r>
            </a:p>
          </p:txBody>
        </p:sp>
        <p:sp>
          <p:nvSpPr>
            <p:cNvPr id="54" name="右大括号 53"/>
            <p:cNvSpPr/>
            <p:nvPr/>
          </p:nvSpPr>
          <p:spPr>
            <a:xfrm>
              <a:off x="6370762" y="2105749"/>
              <a:ext cx="255314" cy="1528485"/>
            </a:xfrm>
            <a:prstGeom prst="righ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A09DD35-A047-4A69-A3D4-CCDAB5E4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7B09C-4AEF-467D-9EB0-3006EF701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1" name="灯片编号占位符 40">
            <a:extLst>
              <a:ext uri="{FF2B5EF4-FFF2-40B4-BE49-F238E27FC236}">
                <a16:creationId xmlns:a16="http://schemas.microsoft.com/office/drawing/2014/main" id="{0BF25198-ED4C-4E93-B420-C73FF2A0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24</a:t>
            </a:fld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3"/>
          <p:cNvSpPr/>
          <p:nvPr/>
        </p:nvSpPr>
        <p:spPr>
          <a:xfrm>
            <a:off x="4592909" y="3525463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FF63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57" name="Freeform 3"/>
          <p:cNvSpPr/>
          <p:nvPr/>
        </p:nvSpPr>
        <p:spPr>
          <a:xfrm>
            <a:off x="4592909" y="2906185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FF63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56" name="Freeform 3"/>
          <p:cNvSpPr/>
          <p:nvPr/>
        </p:nvSpPr>
        <p:spPr>
          <a:xfrm>
            <a:off x="4592909" y="2283779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FF63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592909" y="1664501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FF63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354354" y="1861457"/>
            <a:ext cx="1048871" cy="218995"/>
            <a:chOff x="2279650" y="2051050"/>
            <a:chExt cx="1155700" cy="241300"/>
          </a:xfrm>
        </p:grpSpPr>
        <p:sp>
          <p:nvSpPr>
            <p:cNvPr id="18" name="Freeform 3"/>
            <p:cNvSpPr/>
            <p:nvPr/>
          </p:nvSpPr>
          <p:spPr>
            <a:xfrm>
              <a:off x="2286000" y="2057400"/>
              <a:ext cx="1143000" cy="228600"/>
            </a:xfrm>
            <a:custGeom>
              <a:avLst/>
              <a:gdLst>
                <a:gd name="connsiteX0" fmla="*/ 0 w 1143000"/>
                <a:gd name="connsiteY0" fmla="*/ 57150 h 228600"/>
                <a:gd name="connsiteX1" fmla="*/ 857250 w 1143000"/>
                <a:gd name="connsiteY1" fmla="*/ 57150 h 228600"/>
                <a:gd name="connsiteX2" fmla="*/ 857250 w 1143000"/>
                <a:gd name="connsiteY2" fmla="*/ 0 h 228600"/>
                <a:gd name="connsiteX3" fmla="*/ 1143000 w 1143000"/>
                <a:gd name="connsiteY3" fmla="*/ 114300 h 228600"/>
                <a:gd name="connsiteX4" fmla="*/ 857250 w 1143000"/>
                <a:gd name="connsiteY4" fmla="*/ 228600 h 228600"/>
                <a:gd name="connsiteX5" fmla="*/ 857250 w 1143000"/>
                <a:gd name="connsiteY5" fmla="*/ 171450 h 228600"/>
                <a:gd name="connsiteX6" fmla="*/ 0 w 1143000"/>
                <a:gd name="connsiteY6" fmla="*/ 171450 h 228600"/>
                <a:gd name="connsiteX7" fmla="*/ 0 w 1143000"/>
                <a:gd name="connsiteY7" fmla="*/ 57150 h 2286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</a:cxnLst>
              <a:rect l="l" t="t" r="r" b="b"/>
              <a:pathLst>
                <a:path w="1143000" h="228600">
                  <a:moveTo>
                    <a:pt x="0" y="57150"/>
                  </a:moveTo>
                  <a:lnTo>
                    <a:pt x="857250" y="57150"/>
                  </a:lnTo>
                  <a:lnTo>
                    <a:pt x="857250" y="0"/>
                  </a:lnTo>
                  <a:lnTo>
                    <a:pt x="1143000" y="114300"/>
                  </a:lnTo>
                  <a:lnTo>
                    <a:pt x="857250" y="228600"/>
                  </a:lnTo>
                  <a:lnTo>
                    <a:pt x="857250" y="171450"/>
                  </a:lnTo>
                  <a:lnTo>
                    <a:pt x="0" y="171450"/>
                  </a:lnTo>
                  <a:lnTo>
                    <a:pt x="0" y="57150"/>
                  </a:lnTo>
                </a:path>
              </a:pathLst>
            </a:custGeom>
            <a:solidFill>
              <a:srgbClr val="99CC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  <a:latin typeface="Sitka Text" panose="02000505000000020004" pitchFamily="2" charset="0"/>
              </a:endParaRPr>
            </a:p>
          </p:txBody>
        </p:sp>
        <p:sp>
          <p:nvSpPr>
            <p:cNvPr id="19" name="Freeform 3"/>
            <p:cNvSpPr/>
            <p:nvPr/>
          </p:nvSpPr>
          <p:spPr>
            <a:xfrm>
              <a:off x="2279650" y="2051050"/>
              <a:ext cx="1155700" cy="241300"/>
            </a:xfrm>
            <a:custGeom>
              <a:avLst/>
              <a:gdLst>
                <a:gd name="connsiteX0" fmla="*/ 6350 w 1155700"/>
                <a:gd name="connsiteY0" fmla="*/ 63500 h 241300"/>
                <a:gd name="connsiteX1" fmla="*/ 863600 w 1155700"/>
                <a:gd name="connsiteY1" fmla="*/ 63500 h 241300"/>
                <a:gd name="connsiteX2" fmla="*/ 863600 w 1155700"/>
                <a:gd name="connsiteY2" fmla="*/ 6350 h 241300"/>
                <a:gd name="connsiteX3" fmla="*/ 1149350 w 1155700"/>
                <a:gd name="connsiteY3" fmla="*/ 120650 h 241300"/>
                <a:gd name="connsiteX4" fmla="*/ 863600 w 1155700"/>
                <a:gd name="connsiteY4" fmla="*/ 234950 h 241300"/>
                <a:gd name="connsiteX5" fmla="*/ 863600 w 1155700"/>
                <a:gd name="connsiteY5" fmla="*/ 177800 h 241300"/>
                <a:gd name="connsiteX6" fmla="*/ 6350 w 1155700"/>
                <a:gd name="connsiteY6" fmla="*/ 177800 h 241300"/>
                <a:gd name="connsiteX7" fmla="*/ 6350 w 1155700"/>
                <a:gd name="connsiteY7" fmla="*/ 63500 h 2413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</a:cxnLst>
              <a:rect l="l" t="t" r="r" b="b"/>
              <a:pathLst>
                <a:path w="1155700" h="241300">
                  <a:moveTo>
                    <a:pt x="6350" y="63500"/>
                  </a:moveTo>
                  <a:lnTo>
                    <a:pt x="863600" y="63500"/>
                  </a:lnTo>
                  <a:lnTo>
                    <a:pt x="863600" y="6350"/>
                  </a:lnTo>
                  <a:lnTo>
                    <a:pt x="1149350" y="120650"/>
                  </a:lnTo>
                  <a:lnTo>
                    <a:pt x="863600" y="234950"/>
                  </a:lnTo>
                  <a:lnTo>
                    <a:pt x="863600" y="177800"/>
                  </a:lnTo>
                  <a:lnTo>
                    <a:pt x="6350" y="177800"/>
                  </a:lnTo>
                  <a:lnTo>
                    <a:pt x="6350" y="6350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  <a:latin typeface="Sitka Text" panose="02000505000000020004" pitchFamily="2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296263" y="5595897"/>
            <a:ext cx="1048871" cy="218995"/>
            <a:chOff x="6623050" y="6165850"/>
            <a:chExt cx="1155700" cy="241300"/>
          </a:xfrm>
        </p:grpSpPr>
        <p:sp>
          <p:nvSpPr>
            <p:cNvPr id="20" name="Freeform 3"/>
            <p:cNvSpPr/>
            <p:nvPr/>
          </p:nvSpPr>
          <p:spPr>
            <a:xfrm>
              <a:off x="6629400" y="6172200"/>
              <a:ext cx="1143000" cy="228600"/>
            </a:xfrm>
            <a:custGeom>
              <a:avLst/>
              <a:gdLst>
                <a:gd name="connsiteX0" fmla="*/ 0 w 1143000"/>
                <a:gd name="connsiteY0" fmla="*/ 57150 h 228600"/>
                <a:gd name="connsiteX1" fmla="*/ 857250 w 1143000"/>
                <a:gd name="connsiteY1" fmla="*/ 57150 h 228600"/>
                <a:gd name="connsiteX2" fmla="*/ 857250 w 1143000"/>
                <a:gd name="connsiteY2" fmla="*/ 0 h 228600"/>
                <a:gd name="connsiteX3" fmla="*/ 1143000 w 1143000"/>
                <a:gd name="connsiteY3" fmla="*/ 114300 h 228600"/>
                <a:gd name="connsiteX4" fmla="*/ 857250 w 1143000"/>
                <a:gd name="connsiteY4" fmla="*/ 228600 h 228600"/>
                <a:gd name="connsiteX5" fmla="*/ 857250 w 1143000"/>
                <a:gd name="connsiteY5" fmla="*/ 171450 h 228600"/>
                <a:gd name="connsiteX6" fmla="*/ 0 w 1143000"/>
                <a:gd name="connsiteY6" fmla="*/ 171450 h 228600"/>
                <a:gd name="connsiteX7" fmla="*/ 0 w 1143000"/>
                <a:gd name="connsiteY7" fmla="*/ 57150 h 2286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</a:cxnLst>
              <a:rect l="l" t="t" r="r" b="b"/>
              <a:pathLst>
                <a:path w="1143000" h="228600">
                  <a:moveTo>
                    <a:pt x="0" y="57150"/>
                  </a:moveTo>
                  <a:lnTo>
                    <a:pt x="857250" y="57150"/>
                  </a:lnTo>
                  <a:lnTo>
                    <a:pt x="857250" y="0"/>
                  </a:lnTo>
                  <a:lnTo>
                    <a:pt x="1143000" y="114300"/>
                  </a:lnTo>
                  <a:lnTo>
                    <a:pt x="857250" y="228600"/>
                  </a:lnTo>
                  <a:lnTo>
                    <a:pt x="857250" y="171450"/>
                  </a:lnTo>
                  <a:lnTo>
                    <a:pt x="0" y="171450"/>
                  </a:lnTo>
                  <a:lnTo>
                    <a:pt x="0" y="57150"/>
                  </a:lnTo>
                </a:path>
              </a:pathLst>
            </a:custGeom>
            <a:solidFill>
              <a:srgbClr val="99CC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  <a:latin typeface="Sitka Text" panose="02000505000000020004" pitchFamily="2" charset="0"/>
              </a:endParaRPr>
            </a:p>
          </p:txBody>
        </p:sp>
        <p:sp>
          <p:nvSpPr>
            <p:cNvPr id="21" name="Freeform 3"/>
            <p:cNvSpPr/>
            <p:nvPr/>
          </p:nvSpPr>
          <p:spPr>
            <a:xfrm>
              <a:off x="6623050" y="6165850"/>
              <a:ext cx="1155700" cy="241300"/>
            </a:xfrm>
            <a:custGeom>
              <a:avLst/>
              <a:gdLst>
                <a:gd name="connsiteX0" fmla="*/ 6350 w 1155700"/>
                <a:gd name="connsiteY0" fmla="*/ 63500 h 241300"/>
                <a:gd name="connsiteX1" fmla="*/ 863600 w 1155700"/>
                <a:gd name="connsiteY1" fmla="*/ 63500 h 241300"/>
                <a:gd name="connsiteX2" fmla="*/ 863600 w 1155700"/>
                <a:gd name="connsiteY2" fmla="*/ 6350 h 241300"/>
                <a:gd name="connsiteX3" fmla="*/ 1149350 w 1155700"/>
                <a:gd name="connsiteY3" fmla="*/ 120650 h 241300"/>
                <a:gd name="connsiteX4" fmla="*/ 863600 w 1155700"/>
                <a:gd name="connsiteY4" fmla="*/ 234950 h 241300"/>
                <a:gd name="connsiteX5" fmla="*/ 863600 w 1155700"/>
                <a:gd name="connsiteY5" fmla="*/ 177800 h 241300"/>
                <a:gd name="connsiteX6" fmla="*/ 6350 w 1155700"/>
                <a:gd name="connsiteY6" fmla="*/ 177800 h 241300"/>
                <a:gd name="connsiteX7" fmla="*/ 6350 w 1155700"/>
                <a:gd name="connsiteY7" fmla="*/ 63500 h 2413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</a:cxnLst>
              <a:rect l="l" t="t" r="r" b="b"/>
              <a:pathLst>
                <a:path w="1155700" h="241300">
                  <a:moveTo>
                    <a:pt x="6350" y="63500"/>
                  </a:moveTo>
                  <a:lnTo>
                    <a:pt x="863600" y="63500"/>
                  </a:lnTo>
                  <a:lnTo>
                    <a:pt x="863600" y="6350"/>
                  </a:lnTo>
                  <a:lnTo>
                    <a:pt x="1149350" y="120650"/>
                  </a:lnTo>
                  <a:lnTo>
                    <a:pt x="863600" y="234950"/>
                  </a:lnTo>
                  <a:lnTo>
                    <a:pt x="863600" y="177800"/>
                  </a:lnTo>
                  <a:lnTo>
                    <a:pt x="6350" y="177800"/>
                  </a:lnTo>
                  <a:lnTo>
                    <a:pt x="6350" y="6350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  <a:latin typeface="Sitka Text" panose="02000505000000020004" pitchFamily="2" charset="0"/>
              </a:endParaRPr>
            </a:p>
          </p:txBody>
        </p:sp>
      </p:grpSp>
      <p:sp>
        <p:nvSpPr>
          <p:cNvPr id="5" name="Freeform 3"/>
          <p:cNvSpPr/>
          <p:nvPr/>
        </p:nvSpPr>
        <p:spPr>
          <a:xfrm>
            <a:off x="4592909" y="1653988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  <a:latin typeface="Sitka Text" panose="02000505000000020004" pitchFamily="2" charset="0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592909" y="2276395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  <a:latin typeface="Sitka Text" panose="02000505000000020004" pitchFamily="2" charset="0"/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4592909" y="2898802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  <a:latin typeface="Sitka Text" panose="02000505000000020004" pitchFamily="2" charset="0"/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592909" y="3521208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  <a:latin typeface="Sitka Text" panose="02000505000000020004" pitchFamily="2" charset="0"/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604930" y="4149378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  <a:latin typeface="Sitka Text" panose="02000505000000020004" pitchFamily="2" charset="0"/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4599167" y="4143615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  <a:latin typeface="Sitka Text" panose="02000505000000020004" pitchFamily="2" charset="0"/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604930" y="4771785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  <a:latin typeface="Sitka Text" panose="02000505000000020004" pitchFamily="2" charset="0"/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4599167" y="4766022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  <a:latin typeface="Sitka Text" panose="02000505000000020004" pitchFamily="2" charset="0"/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604930" y="5394191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  <a:latin typeface="Sitka Text" panose="02000505000000020004" pitchFamily="2" charset="0"/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4599167" y="5388428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  <a:latin typeface="Sitka Text" panose="02000505000000020004" pitchFamily="2" charset="0"/>
            </a:endParaRPr>
          </a:p>
        </p:txBody>
      </p:sp>
      <p:sp>
        <p:nvSpPr>
          <p:cNvPr id="36" name="TextBox 1"/>
          <p:cNvSpPr txBox="1"/>
          <p:nvPr/>
        </p:nvSpPr>
        <p:spPr>
          <a:xfrm>
            <a:off x="4680443" y="1924851"/>
            <a:ext cx="2367636" cy="346158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60"/>
              </a:lnSpc>
              <a:tabLst>
                <a:tab pos="69159" algn="l"/>
                <a:tab pos="138318" algn="l"/>
                <a:tab pos="149845" algn="l"/>
                <a:tab pos="184424" algn="l"/>
                <a:tab pos="265110" algn="l"/>
              </a:tabLst>
            </a:pPr>
            <a:r>
              <a:rPr lang="en-US" altLang="zh-CN" sz="1634" dirty="0">
                <a:latin typeface="Sitka Text" panose="02000505000000020004" pitchFamily="2" charset="0"/>
              </a:rPr>
              <a:t>		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Lexical Analysis</a:t>
            </a:r>
          </a:p>
          <a:p>
            <a:pPr>
              <a:lnSpc>
                <a:spcPts val="908"/>
              </a:lnSpc>
            </a:pPr>
            <a:endParaRPr lang="en-US" altLang="zh-CN" sz="1634" dirty="0">
              <a:latin typeface="Sitka Text" panose="02000505000000020004" pitchFamily="2" charset="0"/>
            </a:endParaRPr>
          </a:p>
          <a:p>
            <a:pPr>
              <a:lnSpc>
                <a:spcPts val="908"/>
              </a:lnSpc>
            </a:pPr>
            <a:endParaRPr lang="en-US" altLang="zh-CN" sz="1634" dirty="0">
              <a:latin typeface="Sitka Text" panose="02000505000000020004" pitchFamily="2" charset="0"/>
            </a:endParaRPr>
          </a:p>
          <a:p>
            <a:pPr>
              <a:lnSpc>
                <a:spcPts val="3086"/>
              </a:lnSpc>
              <a:tabLst>
                <a:tab pos="69159" algn="l"/>
                <a:tab pos="138318" algn="l"/>
                <a:tab pos="149845" algn="l"/>
                <a:tab pos="184424" algn="l"/>
                <a:tab pos="265110" algn="l"/>
              </a:tabLst>
            </a:pPr>
            <a:r>
              <a:rPr lang="en-US" altLang="zh-CN" sz="1634" dirty="0">
                <a:latin typeface="Sitka Text" panose="02000505000000020004" pitchFamily="2" charset="0"/>
              </a:rPr>
              <a:t>			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Syntax Analysis</a:t>
            </a:r>
          </a:p>
          <a:p>
            <a:pPr>
              <a:lnSpc>
                <a:spcPts val="908"/>
              </a:lnSpc>
            </a:pPr>
            <a:endParaRPr lang="en-US" altLang="zh-CN" sz="1634" dirty="0">
              <a:latin typeface="Sitka Text" panose="02000505000000020004" pitchFamily="2" charset="0"/>
            </a:endParaRPr>
          </a:p>
          <a:p>
            <a:pPr>
              <a:lnSpc>
                <a:spcPts val="908"/>
              </a:lnSpc>
            </a:pPr>
            <a:endParaRPr lang="en-US" altLang="zh-CN" sz="1634" dirty="0">
              <a:latin typeface="Sitka Text" panose="02000505000000020004" pitchFamily="2" charset="0"/>
            </a:endParaRPr>
          </a:p>
          <a:p>
            <a:pPr>
              <a:lnSpc>
                <a:spcPts val="3086"/>
              </a:lnSpc>
              <a:tabLst>
                <a:tab pos="69159" algn="l"/>
                <a:tab pos="138318" algn="l"/>
                <a:tab pos="149845" algn="l"/>
                <a:tab pos="184424" algn="l"/>
                <a:tab pos="265110" algn="l"/>
              </a:tabLst>
            </a:pP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Semantic Analysis</a:t>
            </a:r>
          </a:p>
          <a:p>
            <a:pPr>
              <a:lnSpc>
                <a:spcPts val="908"/>
              </a:lnSpc>
            </a:pPr>
            <a:endParaRPr lang="en-US" altLang="zh-CN" sz="1634" dirty="0">
              <a:latin typeface="Sitka Text" panose="02000505000000020004" pitchFamily="2" charset="0"/>
            </a:endParaRPr>
          </a:p>
          <a:p>
            <a:pPr>
              <a:lnSpc>
                <a:spcPts val="908"/>
              </a:lnSpc>
            </a:pPr>
            <a:endParaRPr lang="en-US" altLang="zh-CN" sz="1634" dirty="0">
              <a:latin typeface="Sitka Text" panose="02000505000000020004" pitchFamily="2" charset="0"/>
            </a:endParaRPr>
          </a:p>
          <a:p>
            <a:pPr>
              <a:lnSpc>
                <a:spcPts val="3086"/>
              </a:lnSpc>
              <a:tabLst>
                <a:tab pos="69159" algn="l"/>
                <a:tab pos="138318" algn="l"/>
                <a:tab pos="149845" algn="l"/>
                <a:tab pos="184424" algn="l"/>
                <a:tab pos="265110" algn="l"/>
              </a:tabLst>
            </a:pPr>
            <a:r>
              <a:rPr lang="en-US" altLang="zh-CN" sz="1634" dirty="0">
                <a:latin typeface="Sitka Text" panose="02000505000000020004" pitchFamily="2" charset="0"/>
              </a:rPr>
              <a:t>					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IR Generation</a:t>
            </a:r>
          </a:p>
          <a:p>
            <a:pPr>
              <a:lnSpc>
                <a:spcPts val="908"/>
              </a:lnSpc>
            </a:pPr>
            <a:endParaRPr lang="en-US" altLang="zh-CN" sz="1634" dirty="0">
              <a:latin typeface="Sitka Text" panose="02000505000000020004" pitchFamily="2" charset="0"/>
            </a:endParaRPr>
          </a:p>
          <a:p>
            <a:pPr>
              <a:lnSpc>
                <a:spcPts val="908"/>
              </a:lnSpc>
            </a:pPr>
            <a:endParaRPr lang="en-US" altLang="zh-CN" sz="1634" dirty="0">
              <a:latin typeface="Sitka Text" panose="02000505000000020004" pitchFamily="2" charset="0"/>
            </a:endParaRPr>
          </a:p>
          <a:p>
            <a:pPr>
              <a:lnSpc>
                <a:spcPts val="3086"/>
              </a:lnSpc>
              <a:tabLst>
                <a:tab pos="69159" algn="l"/>
                <a:tab pos="138318" algn="l"/>
                <a:tab pos="149845" algn="l"/>
                <a:tab pos="184424" algn="l"/>
                <a:tab pos="265110" algn="l"/>
              </a:tabLst>
            </a:pPr>
            <a:r>
              <a:rPr lang="en-US" altLang="zh-CN" sz="1634" dirty="0">
                <a:latin typeface="Sitka Text" panose="02000505000000020004" pitchFamily="2" charset="0"/>
              </a:rPr>
              <a:t>				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IR Optimization</a:t>
            </a:r>
          </a:p>
          <a:p>
            <a:pPr>
              <a:lnSpc>
                <a:spcPts val="908"/>
              </a:lnSpc>
            </a:pPr>
            <a:endParaRPr lang="en-US" altLang="zh-CN" sz="1634" dirty="0">
              <a:latin typeface="Sitka Text" panose="02000505000000020004" pitchFamily="2" charset="0"/>
            </a:endParaRPr>
          </a:p>
          <a:p>
            <a:pPr>
              <a:lnSpc>
                <a:spcPts val="908"/>
              </a:lnSpc>
            </a:pPr>
            <a:endParaRPr lang="en-US" altLang="zh-CN" sz="1634" dirty="0">
              <a:latin typeface="Sitka Text" panose="02000505000000020004" pitchFamily="2" charset="0"/>
            </a:endParaRPr>
          </a:p>
          <a:p>
            <a:pPr>
              <a:lnSpc>
                <a:spcPts val="3086"/>
              </a:lnSpc>
              <a:tabLst>
                <a:tab pos="69159" algn="l"/>
                <a:tab pos="138318" algn="l"/>
                <a:tab pos="149845" algn="l"/>
                <a:tab pos="184424" algn="l"/>
                <a:tab pos="265110" algn="l"/>
              </a:tabLst>
            </a:pPr>
            <a:r>
              <a:rPr lang="en-US" altLang="zh-CN" sz="1634" dirty="0">
                <a:latin typeface="Sitka Text" panose="02000505000000020004" pitchFamily="2" charset="0"/>
              </a:rPr>
              <a:t>	</a:t>
            </a: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Code Generation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5007465" y="5555557"/>
            <a:ext cx="1703993" cy="35394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60"/>
              </a:lnSpc>
            </a:pPr>
            <a:r>
              <a:rPr lang="en-US" altLang="zh-CN" sz="2178" dirty="0">
                <a:latin typeface="Sitka Text" panose="02000505000000020004" pitchFamily="2" charset="0"/>
                <a:cs typeface="Times New Roman" pitchFamily="18" charset="0"/>
              </a:rPr>
              <a:t>Optimization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109541" y="1446520"/>
            <a:ext cx="1256339" cy="1256339"/>
            <a:chOff x="908050" y="1593850"/>
            <a:chExt cx="1384300" cy="1384300"/>
          </a:xfrm>
        </p:grpSpPr>
        <p:sp>
          <p:nvSpPr>
            <p:cNvPr id="22" name="Freeform 3"/>
            <p:cNvSpPr/>
            <p:nvPr/>
          </p:nvSpPr>
          <p:spPr>
            <a:xfrm>
              <a:off x="914400" y="1600200"/>
              <a:ext cx="1371600" cy="1371600"/>
            </a:xfrm>
            <a:custGeom>
              <a:avLst/>
              <a:gdLst>
                <a:gd name="connsiteX0" fmla="*/ 85089 w 1371600"/>
                <a:gd name="connsiteY0" fmla="*/ 1371600 h 1371600"/>
                <a:gd name="connsiteX1" fmla="*/ 0 w 1371600"/>
                <a:gd name="connsiteY1" fmla="*/ 1286510 h 1371600"/>
                <a:gd name="connsiteX2" fmla="*/ 85089 w 1371600"/>
                <a:gd name="connsiteY2" fmla="*/ 1200150 h 1371600"/>
                <a:gd name="connsiteX3" fmla="*/ 171450 w 1371600"/>
                <a:gd name="connsiteY3" fmla="*/ 1200150 h 1371600"/>
                <a:gd name="connsiteX4" fmla="*/ 171450 w 1371600"/>
                <a:gd name="connsiteY4" fmla="*/ 85089 h 1371600"/>
                <a:gd name="connsiteX5" fmla="*/ 256539 w 1371600"/>
                <a:gd name="connsiteY5" fmla="*/ 0 h 1371600"/>
                <a:gd name="connsiteX6" fmla="*/ 1286510 w 1371600"/>
                <a:gd name="connsiteY6" fmla="*/ 0 h 1371600"/>
                <a:gd name="connsiteX7" fmla="*/ 1371600 w 1371600"/>
                <a:gd name="connsiteY7" fmla="*/ 85089 h 1371600"/>
                <a:gd name="connsiteX8" fmla="*/ 1286510 w 1371600"/>
                <a:gd name="connsiteY8" fmla="*/ 171450 h 1371600"/>
                <a:gd name="connsiteX9" fmla="*/ 1200150 w 1371600"/>
                <a:gd name="connsiteY9" fmla="*/ 171450 h 1371600"/>
                <a:gd name="connsiteX10" fmla="*/ 1200150 w 1371600"/>
                <a:gd name="connsiteY10" fmla="*/ 1286510 h 1371600"/>
                <a:gd name="connsiteX11" fmla="*/ 1115060 w 1371600"/>
                <a:gd name="connsiteY11" fmla="*/ 1371600 h 1371600"/>
                <a:gd name="connsiteX12" fmla="*/ 85089 w 1371600"/>
                <a:gd name="connsiteY12" fmla="*/ 1371600 h 13716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</a:cxnLst>
              <a:rect l="l" t="t" r="r" b="b"/>
              <a:pathLst>
                <a:path w="1371600" h="1371600">
                  <a:moveTo>
                    <a:pt x="85089" y="1371600"/>
                  </a:moveTo>
                  <a:cubicBezTo>
                    <a:pt x="43180" y="1371600"/>
                    <a:pt x="0" y="1328420"/>
                    <a:pt x="0" y="1286510"/>
                  </a:cubicBezTo>
                  <a:cubicBezTo>
                    <a:pt x="0" y="1243329"/>
                    <a:pt x="43180" y="1200150"/>
                    <a:pt x="85089" y="1200150"/>
                  </a:cubicBezTo>
                  <a:lnTo>
                    <a:pt x="171450" y="1200150"/>
                  </a:lnTo>
                  <a:lnTo>
                    <a:pt x="171450" y="85089"/>
                  </a:lnTo>
                  <a:cubicBezTo>
                    <a:pt x="171450" y="43179"/>
                    <a:pt x="214630" y="0"/>
                    <a:pt x="256539" y="0"/>
                  </a:cubicBezTo>
                  <a:lnTo>
                    <a:pt x="1286510" y="0"/>
                  </a:lnTo>
                  <a:cubicBezTo>
                    <a:pt x="1328420" y="0"/>
                    <a:pt x="1371600" y="43179"/>
                    <a:pt x="1371600" y="85089"/>
                  </a:cubicBezTo>
                  <a:cubicBezTo>
                    <a:pt x="1371600" y="128270"/>
                    <a:pt x="1328420" y="171450"/>
                    <a:pt x="1286510" y="171450"/>
                  </a:cubicBezTo>
                  <a:lnTo>
                    <a:pt x="1200150" y="171450"/>
                  </a:lnTo>
                  <a:lnTo>
                    <a:pt x="1200150" y="1286510"/>
                  </a:lnTo>
                  <a:cubicBezTo>
                    <a:pt x="1200150" y="1328420"/>
                    <a:pt x="1156970" y="1371600"/>
                    <a:pt x="1115060" y="1371600"/>
                  </a:cubicBezTo>
                  <a:lnTo>
                    <a:pt x="85089" y="1371600"/>
                  </a:lnTo>
                </a:path>
              </a:pathLst>
            </a:custGeom>
            <a:solidFill>
              <a:srgbClr val="FFFFCC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  <a:latin typeface="Sitka Text" panose="02000505000000020004" pitchFamily="2" charset="0"/>
              </a:endParaRPr>
            </a:p>
          </p:txBody>
        </p:sp>
        <p:sp>
          <p:nvSpPr>
            <p:cNvPr id="23" name="Freeform 3"/>
            <p:cNvSpPr/>
            <p:nvPr/>
          </p:nvSpPr>
          <p:spPr>
            <a:xfrm>
              <a:off x="908050" y="1593850"/>
              <a:ext cx="1384300" cy="1384300"/>
            </a:xfrm>
            <a:custGeom>
              <a:avLst/>
              <a:gdLst>
                <a:gd name="connsiteX0" fmla="*/ 91439 w 1384300"/>
                <a:gd name="connsiteY0" fmla="*/ 1377950 h 1384300"/>
                <a:gd name="connsiteX1" fmla="*/ 6350 w 1384300"/>
                <a:gd name="connsiteY1" fmla="*/ 1292860 h 1384300"/>
                <a:gd name="connsiteX2" fmla="*/ 91439 w 1384300"/>
                <a:gd name="connsiteY2" fmla="*/ 1206500 h 1384300"/>
                <a:gd name="connsiteX3" fmla="*/ 177800 w 1384300"/>
                <a:gd name="connsiteY3" fmla="*/ 1206500 h 1384300"/>
                <a:gd name="connsiteX4" fmla="*/ 177800 w 1384300"/>
                <a:gd name="connsiteY4" fmla="*/ 91439 h 1384300"/>
                <a:gd name="connsiteX5" fmla="*/ 262889 w 1384300"/>
                <a:gd name="connsiteY5" fmla="*/ 6350 h 1384300"/>
                <a:gd name="connsiteX6" fmla="*/ 1292860 w 1384300"/>
                <a:gd name="connsiteY6" fmla="*/ 6350 h 1384300"/>
                <a:gd name="connsiteX7" fmla="*/ 1377950 w 1384300"/>
                <a:gd name="connsiteY7" fmla="*/ 91439 h 1384300"/>
                <a:gd name="connsiteX8" fmla="*/ 1292860 w 1384300"/>
                <a:gd name="connsiteY8" fmla="*/ 177800 h 1384300"/>
                <a:gd name="connsiteX9" fmla="*/ 1206500 w 1384300"/>
                <a:gd name="connsiteY9" fmla="*/ 177800 h 1384300"/>
                <a:gd name="connsiteX10" fmla="*/ 1206500 w 1384300"/>
                <a:gd name="connsiteY10" fmla="*/ 1292860 h 1384300"/>
                <a:gd name="connsiteX11" fmla="*/ 1121410 w 1384300"/>
                <a:gd name="connsiteY11" fmla="*/ 1377950 h 1384300"/>
                <a:gd name="connsiteX12" fmla="*/ 91439 w 1384300"/>
                <a:gd name="connsiteY12" fmla="*/ 1377950 h 13843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</a:cxnLst>
              <a:rect l="l" t="t" r="r" b="b"/>
              <a:pathLst>
                <a:path w="1384300" h="1384300">
                  <a:moveTo>
                    <a:pt x="91439" y="1377950"/>
                  </a:moveTo>
                  <a:cubicBezTo>
                    <a:pt x="49530" y="1377950"/>
                    <a:pt x="6350" y="1334770"/>
                    <a:pt x="6350" y="1292860"/>
                  </a:cubicBezTo>
                  <a:cubicBezTo>
                    <a:pt x="6350" y="1249679"/>
                    <a:pt x="49530" y="1206500"/>
                    <a:pt x="91439" y="1206500"/>
                  </a:cubicBezTo>
                  <a:lnTo>
                    <a:pt x="177800" y="1206500"/>
                  </a:lnTo>
                  <a:lnTo>
                    <a:pt x="177800" y="91439"/>
                  </a:lnTo>
                  <a:cubicBezTo>
                    <a:pt x="177800" y="49529"/>
                    <a:pt x="220980" y="6350"/>
                    <a:pt x="262889" y="6350"/>
                  </a:cubicBezTo>
                  <a:lnTo>
                    <a:pt x="1292860" y="6350"/>
                  </a:lnTo>
                  <a:cubicBezTo>
                    <a:pt x="1334770" y="6350"/>
                    <a:pt x="1377950" y="49529"/>
                    <a:pt x="1377950" y="91439"/>
                  </a:cubicBezTo>
                  <a:cubicBezTo>
                    <a:pt x="1377950" y="134620"/>
                    <a:pt x="1334770" y="177800"/>
                    <a:pt x="1292860" y="177800"/>
                  </a:cubicBezTo>
                  <a:lnTo>
                    <a:pt x="1206500" y="177800"/>
                  </a:lnTo>
                  <a:lnTo>
                    <a:pt x="1206500" y="1292860"/>
                  </a:lnTo>
                  <a:cubicBezTo>
                    <a:pt x="1206500" y="1334770"/>
                    <a:pt x="1163320" y="1377950"/>
                    <a:pt x="1121410" y="1377950"/>
                  </a:cubicBezTo>
                  <a:lnTo>
                    <a:pt x="91439" y="137795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  <a:latin typeface="Sitka Text" panose="02000505000000020004" pitchFamily="2" charset="0"/>
              </a:endParaRPr>
            </a:p>
          </p:txBody>
        </p:sp>
        <p:sp>
          <p:nvSpPr>
            <p:cNvPr id="24" name="Freeform 3"/>
            <p:cNvSpPr/>
            <p:nvPr/>
          </p:nvSpPr>
          <p:spPr>
            <a:xfrm>
              <a:off x="1129030" y="1685289"/>
              <a:ext cx="128269" cy="86360"/>
            </a:xfrm>
            <a:custGeom>
              <a:avLst/>
              <a:gdLst>
                <a:gd name="connsiteX0" fmla="*/ 128269 w 128269"/>
                <a:gd name="connsiteY0" fmla="*/ 0 h 86360"/>
                <a:gd name="connsiteX1" fmla="*/ 41909 w 128269"/>
                <a:gd name="connsiteY1" fmla="*/ 86360 h 86360"/>
                <a:gd name="connsiteX2" fmla="*/ 0 w 128269"/>
                <a:gd name="connsiteY2" fmla="*/ 43180 h 86360"/>
                <a:gd name="connsiteX3" fmla="*/ 41909 w 128269"/>
                <a:gd name="connsiteY3" fmla="*/ 0 h 86360"/>
                <a:gd name="connsiteX4" fmla="*/ 128269 w 128269"/>
                <a:gd name="connsiteY4" fmla="*/ 0 h 8636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28269" h="86360">
                  <a:moveTo>
                    <a:pt x="128269" y="0"/>
                  </a:moveTo>
                  <a:cubicBezTo>
                    <a:pt x="128269" y="43180"/>
                    <a:pt x="85089" y="86360"/>
                    <a:pt x="41909" y="86360"/>
                  </a:cubicBezTo>
                  <a:cubicBezTo>
                    <a:pt x="20319" y="86360"/>
                    <a:pt x="0" y="64770"/>
                    <a:pt x="0" y="43180"/>
                  </a:cubicBezTo>
                  <a:cubicBezTo>
                    <a:pt x="0" y="21589"/>
                    <a:pt x="20319" y="0"/>
                    <a:pt x="41909" y="0"/>
                  </a:cubicBezTo>
                  <a:lnTo>
                    <a:pt x="128269" y="0"/>
                  </a:lnTo>
                </a:path>
              </a:pathLst>
            </a:custGeom>
            <a:solidFill>
              <a:srgbClr val="CCCCA3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  <a:latin typeface="Sitka Text" panose="02000505000000020004" pitchFamily="2" charset="0"/>
              </a:endParaRPr>
            </a:p>
          </p:txBody>
        </p:sp>
        <p:sp>
          <p:nvSpPr>
            <p:cNvPr id="25" name="Freeform 3"/>
            <p:cNvSpPr/>
            <p:nvPr/>
          </p:nvSpPr>
          <p:spPr>
            <a:xfrm>
              <a:off x="1122680" y="1678939"/>
              <a:ext cx="140969" cy="99060"/>
            </a:xfrm>
            <a:custGeom>
              <a:avLst/>
              <a:gdLst>
                <a:gd name="connsiteX0" fmla="*/ 134619 w 140969"/>
                <a:gd name="connsiteY0" fmla="*/ 6350 h 99060"/>
                <a:gd name="connsiteX1" fmla="*/ 48259 w 140969"/>
                <a:gd name="connsiteY1" fmla="*/ 92710 h 99060"/>
                <a:gd name="connsiteX2" fmla="*/ 6350 w 140969"/>
                <a:gd name="connsiteY2" fmla="*/ 49530 h 99060"/>
                <a:gd name="connsiteX3" fmla="*/ 48259 w 140969"/>
                <a:gd name="connsiteY3" fmla="*/ 6350 h 99060"/>
                <a:gd name="connsiteX4" fmla="*/ 134619 w 140969"/>
                <a:gd name="connsiteY4" fmla="*/ 6350 h 9906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969" h="99060">
                  <a:moveTo>
                    <a:pt x="134619" y="6350"/>
                  </a:moveTo>
                  <a:cubicBezTo>
                    <a:pt x="134619" y="49530"/>
                    <a:pt x="91439" y="92710"/>
                    <a:pt x="48259" y="92710"/>
                  </a:cubicBezTo>
                  <a:cubicBezTo>
                    <a:pt x="26669" y="92710"/>
                    <a:pt x="6350" y="71120"/>
                    <a:pt x="6350" y="49530"/>
                  </a:cubicBezTo>
                  <a:cubicBezTo>
                    <a:pt x="6350" y="27939"/>
                    <a:pt x="26669" y="6350"/>
                    <a:pt x="48259" y="6350"/>
                  </a:cubicBezTo>
                  <a:lnTo>
                    <a:pt x="134619" y="635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  <a:latin typeface="Sitka Text" panose="02000505000000020004" pitchFamily="2" charset="0"/>
              </a:endParaRPr>
            </a:p>
          </p:txBody>
        </p:sp>
        <p:sp>
          <p:nvSpPr>
            <p:cNvPr id="26" name="Freeform 3"/>
            <p:cNvSpPr/>
            <p:nvPr/>
          </p:nvSpPr>
          <p:spPr>
            <a:xfrm>
              <a:off x="914400" y="2800350"/>
              <a:ext cx="171450" cy="171450"/>
            </a:xfrm>
            <a:custGeom>
              <a:avLst/>
              <a:gdLst>
                <a:gd name="connsiteX0" fmla="*/ 171450 w 171450"/>
                <a:gd name="connsiteY0" fmla="*/ 86360 h 171450"/>
                <a:gd name="connsiteX1" fmla="*/ 85089 w 171450"/>
                <a:gd name="connsiteY1" fmla="*/ 171450 h 171450"/>
                <a:gd name="connsiteX2" fmla="*/ 0 w 171450"/>
                <a:gd name="connsiteY2" fmla="*/ 86360 h 171450"/>
                <a:gd name="connsiteX3" fmla="*/ 85089 w 171450"/>
                <a:gd name="connsiteY3" fmla="*/ 0 h 171450"/>
                <a:gd name="connsiteX4" fmla="*/ 128269 w 171450"/>
                <a:gd name="connsiteY4" fmla="*/ 43179 h 171450"/>
                <a:gd name="connsiteX5" fmla="*/ 85089 w 171450"/>
                <a:gd name="connsiteY5" fmla="*/ 86360 h 171450"/>
                <a:gd name="connsiteX6" fmla="*/ 171450 w 171450"/>
                <a:gd name="connsiteY6" fmla="*/ 86360 h 17145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</a:cxnLst>
              <a:rect l="l" t="t" r="r" b="b"/>
              <a:pathLst>
                <a:path w="171450" h="171450">
                  <a:moveTo>
                    <a:pt x="171450" y="86360"/>
                  </a:moveTo>
                  <a:cubicBezTo>
                    <a:pt x="171450" y="128270"/>
                    <a:pt x="128269" y="171450"/>
                    <a:pt x="85089" y="171450"/>
                  </a:cubicBezTo>
                  <a:cubicBezTo>
                    <a:pt x="43180" y="171450"/>
                    <a:pt x="0" y="128270"/>
                    <a:pt x="0" y="86360"/>
                  </a:cubicBezTo>
                  <a:cubicBezTo>
                    <a:pt x="0" y="43179"/>
                    <a:pt x="43180" y="0"/>
                    <a:pt x="85089" y="0"/>
                  </a:cubicBezTo>
                  <a:cubicBezTo>
                    <a:pt x="106680" y="0"/>
                    <a:pt x="128269" y="21589"/>
                    <a:pt x="128269" y="43179"/>
                  </a:cubicBezTo>
                  <a:cubicBezTo>
                    <a:pt x="128269" y="64770"/>
                    <a:pt x="106680" y="86360"/>
                    <a:pt x="85089" y="86360"/>
                  </a:cubicBezTo>
                  <a:lnTo>
                    <a:pt x="171450" y="86360"/>
                  </a:lnTo>
                </a:path>
              </a:pathLst>
            </a:custGeom>
            <a:solidFill>
              <a:srgbClr val="CCCCA3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  <a:latin typeface="Sitka Text" panose="02000505000000020004" pitchFamily="2" charset="0"/>
              </a:endParaRPr>
            </a:p>
          </p:txBody>
        </p:sp>
        <p:sp>
          <p:nvSpPr>
            <p:cNvPr id="27" name="Freeform 3"/>
            <p:cNvSpPr/>
            <p:nvPr/>
          </p:nvSpPr>
          <p:spPr>
            <a:xfrm>
              <a:off x="908050" y="2794000"/>
              <a:ext cx="184150" cy="184150"/>
            </a:xfrm>
            <a:custGeom>
              <a:avLst/>
              <a:gdLst>
                <a:gd name="connsiteX0" fmla="*/ 177800 w 184150"/>
                <a:gd name="connsiteY0" fmla="*/ 92710 h 184150"/>
                <a:gd name="connsiteX1" fmla="*/ 91439 w 184150"/>
                <a:gd name="connsiteY1" fmla="*/ 177800 h 184150"/>
                <a:gd name="connsiteX2" fmla="*/ 6350 w 184150"/>
                <a:gd name="connsiteY2" fmla="*/ 92710 h 184150"/>
                <a:gd name="connsiteX3" fmla="*/ 91439 w 184150"/>
                <a:gd name="connsiteY3" fmla="*/ 6350 h 184150"/>
                <a:gd name="connsiteX4" fmla="*/ 134619 w 184150"/>
                <a:gd name="connsiteY4" fmla="*/ 49529 h 184150"/>
                <a:gd name="connsiteX5" fmla="*/ 91439 w 184150"/>
                <a:gd name="connsiteY5" fmla="*/ 92710 h 184150"/>
                <a:gd name="connsiteX6" fmla="*/ 177800 w 184150"/>
                <a:gd name="connsiteY6" fmla="*/ 92710 h 18415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</a:cxnLst>
              <a:rect l="l" t="t" r="r" b="b"/>
              <a:pathLst>
                <a:path w="184150" h="184150">
                  <a:moveTo>
                    <a:pt x="177800" y="92710"/>
                  </a:moveTo>
                  <a:cubicBezTo>
                    <a:pt x="177800" y="134620"/>
                    <a:pt x="134619" y="177800"/>
                    <a:pt x="91439" y="177800"/>
                  </a:cubicBezTo>
                  <a:cubicBezTo>
                    <a:pt x="49530" y="177800"/>
                    <a:pt x="6350" y="134620"/>
                    <a:pt x="6350" y="92710"/>
                  </a:cubicBezTo>
                  <a:cubicBezTo>
                    <a:pt x="6350" y="49529"/>
                    <a:pt x="49530" y="6350"/>
                    <a:pt x="91439" y="6350"/>
                  </a:cubicBezTo>
                  <a:cubicBezTo>
                    <a:pt x="113030" y="6350"/>
                    <a:pt x="134619" y="27939"/>
                    <a:pt x="134619" y="49529"/>
                  </a:cubicBezTo>
                  <a:cubicBezTo>
                    <a:pt x="134619" y="71120"/>
                    <a:pt x="113030" y="92710"/>
                    <a:pt x="91439" y="92710"/>
                  </a:cubicBezTo>
                  <a:lnTo>
                    <a:pt x="177800" y="9271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  <a:latin typeface="Sitka Text" panose="02000505000000020004" pitchFamily="2" charset="0"/>
              </a:endParaRPr>
            </a:p>
          </p:txBody>
        </p:sp>
        <p:sp>
          <p:nvSpPr>
            <p:cNvPr id="28" name="Freeform 3"/>
            <p:cNvSpPr/>
            <p:nvPr/>
          </p:nvSpPr>
          <p:spPr>
            <a:xfrm>
              <a:off x="1170939" y="1600200"/>
              <a:ext cx="86360" cy="85089"/>
            </a:xfrm>
            <a:custGeom>
              <a:avLst/>
              <a:gdLst>
                <a:gd name="connsiteX0" fmla="*/ 0 w 86360"/>
                <a:gd name="connsiteY0" fmla="*/ 0 h 85089"/>
                <a:gd name="connsiteX1" fmla="*/ 86360 w 86360"/>
                <a:gd name="connsiteY1" fmla="*/ 85089 h 85089"/>
                <a:gd name="connsiteX2" fmla="*/ 0 w 86360"/>
                <a:gd name="connsiteY2" fmla="*/ 0 h 8508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</a:cxnLst>
              <a:rect l="l" t="t" r="r" b="b"/>
              <a:pathLst>
                <a:path w="86360" h="85089">
                  <a:moveTo>
                    <a:pt x="0" y="0"/>
                  </a:moveTo>
                  <a:cubicBezTo>
                    <a:pt x="43180" y="0"/>
                    <a:pt x="86360" y="43179"/>
                    <a:pt x="86360" y="85089"/>
                  </a:cubicBezTo>
                  <a:lnTo>
                    <a:pt x="0" y="0"/>
                  </a:lnTo>
                </a:path>
              </a:pathLst>
            </a:custGeom>
            <a:solidFill>
              <a:srgbClr val="CCCCA3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  <a:latin typeface="Sitka Text" panose="02000505000000020004" pitchFamily="2" charset="0"/>
              </a:endParaRPr>
            </a:p>
          </p:txBody>
        </p:sp>
        <p:sp>
          <p:nvSpPr>
            <p:cNvPr id="29" name="Freeform 3"/>
            <p:cNvSpPr/>
            <p:nvPr/>
          </p:nvSpPr>
          <p:spPr>
            <a:xfrm>
              <a:off x="1164589" y="1593850"/>
              <a:ext cx="99060" cy="97789"/>
            </a:xfrm>
            <a:custGeom>
              <a:avLst/>
              <a:gdLst>
                <a:gd name="connsiteX0" fmla="*/ 6350 w 99060"/>
                <a:gd name="connsiteY0" fmla="*/ 6350 h 97789"/>
                <a:gd name="connsiteX1" fmla="*/ 92710 w 99060"/>
                <a:gd name="connsiteY1" fmla="*/ 91439 h 9778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99060" h="97789">
                  <a:moveTo>
                    <a:pt x="6350" y="6350"/>
                  </a:moveTo>
                  <a:cubicBezTo>
                    <a:pt x="49530" y="6350"/>
                    <a:pt x="92710" y="49529"/>
                    <a:pt x="92710" y="91439"/>
                  </a:cubicBez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latin typeface="Sitka Text" panose="02000505000000020004" pitchFamily="2" charset="0"/>
              </a:endParaRPr>
            </a:p>
          </p:txBody>
        </p:sp>
        <p:sp>
          <p:nvSpPr>
            <p:cNvPr id="30" name="Freeform 3"/>
            <p:cNvSpPr/>
            <p:nvPr/>
          </p:nvSpPr>
          <p:spPr>
            <a:xfrm>
              <a:off x="1085850" y="2800350"/>
              <a:ext cx="0" cy="86360"/>
            </a:xfrm>
            <a:custGeom>
              <a:avLst/>
              <a:gdLst>
                <a:gd name="connsiteX0" fmla="*/ 0 w 0"/>
                <a:gd name="connsiteY0" fmla="*/ 0 h 86360"/>
                <a:gd name="connsiteX1" fmla="*/ 0 w 0"/>
                <a:gd name="connsiteY1" fmla="*/ 86360 h 86360"/>
                <a:gd name="connsiteX2" fmla="*/ 0 w 0"/>
                <a:gd name="connsiteY2" fmla="*/ 0 h 8636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</a:cxnLst>
              <a:rect l="l" t="t" r="r" b="b"/>
              <a:pathLst>
                <a:path h="86360">
                  <a:moveTo>
                    <a:pt x="0" y="0"/>
                  </a:moveTo>
                  <a:lnTo>
                    <a:pt x="0" y="86360"/>
                  </a:lnTo>
                  <a:lnTo>
                    <a:pt x="0" y="0"/>
                  </a:lnTo>
                </a:path>
              </a:pathLst>
            </a:custGeom>
            <a:solidFill>
              <a:srgbClr val="CCCCA3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  <a:latin typeface="Sitka Text" panose="02000505000000020004" pitchFamily="2" charset="0"/>
              </a:endParaRPr>
            </a:p>
          </p:txBody>
        </p:sp>
        <p:sp>
          <p:nvSpPr>
            <p:cNvPr id="31" name="Freeform 3"/>
            <p:cNvSpPr/>
            <p:nvPr/>
          </p:nvSpPr>
          <p:spPr>
            <a:xfrm>
              <a:off x="1079500" y="2794000"/>
              <a:ext cx="12700" cy="99060"/>
            </a:xfrm>
            <a:custGeom>
              <a:avLst/>
              <a:gdLst>
                <a:gd name="connsiteX0" fmla="*/ 6350 w 12700"/>
                <a:gd name="connsiteY0" fmla="*/ 6350 h 99060"/>
                <a:gd name="connsiteX1" fmla="*/ 6350 w 12700"/>
                <a:gd name="connsiteY1" fmla="*/ 92710 h 9906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12700" h="99060">
                  <a:moveTo>
                    <a:pt x="6350" y="6350"/>
                  </a:moveTo>
                  <a:lnTo>
                    <a:pt x="6350" y="92710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latin typeface="Sitka Text" panose="02000505000000020004" pitchFamily="2" charset="0"/>
              </a:endParaRPr>
            </a:p>
          </p:txBody>
        </p:sp>
        <p:sp>
          <p:nvSpPr>
            <p:cNvPr id="32" name="Freeform 3"/>
            <p:cNvSpPr/>
            <p:nvPr/>
          </p:nvSpPr>
          <p:spPr>
            <a:xfrm>
              <a:off x="1170939" y="1771650"/>
              <a:ext cx="1029969" cy="0"/>
            </a:xfrm>
            <a:custGeom>
              <a:avLst/>
              <a:gdLst>
                <a:gd name="connsiteX0" fmla="*/ 0 w 1029969"/>
                <a:gd name="connsiteY0" fmla="*/ 0 h 0"/>
                <a:gd name="connsiteX1" fmla="*/ 1029970 w 1029969"/>
                <a:gd name="connsiteY1" fmla="*/ 0 h 0"/>
                <a:gd name="connsiteX2" fmla="*/ 0 w 1029969"/>
                <a:gd name="connsiteY2" fmla="*/ 0 h 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</a:cxnLst>
              <a:rect l="l" t="t" r="r" b="b"/>
              <a:pathLst>
                <a:path w="1029969">
                  <a:moveTo>
                    <a:pt x="0" y="0"/>
                  </a:moveTo>
                  <a:lnTo>
                    <a:pt x="1029970" y="0"/>
                  </a:lnTo>
                  <a:lnTo>
                    <a:pt x="0" y="0"/>
                  </a:lnTo>
                </a:path>
              </a:pathLst>
            </a:custGeom>
            <a:solidFill>
              <a:srgbClr val="CCCCA3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  <a:latin typeface="Sitka Text" panose="02000505000000020004" pitchFamily="2" charset="0"/>
              </a:endParaRPr>
            </a:p>
          </p:txBody>
        </p:sp>
        <p:sp>
          <p:nvSpPr>
            <p:cNvPr id="33" name="Freeform 3"/>
            <p:cNvSpPr/>
            <p:nvPr/>
          </p:nvSpPr>
          <p:spPr>
            <a:xfrm>
              <a:off x="1164589" y="1765300"/>
              <a:ext cx="1042669" cy="12700"/>
            </a:xfrm>
            <a:custGeom>
              <a:avLst/>
              <a:gdLst>
                <a:gd name="connsiteX0" fmla="*/ 6350 w 1042669"/>
                <a:gd name="connsiteY0" fmla="*/ 6350 h 12700"/>
                <a:gd name="connsiteX1" fmla="*/ 1036320 w 1042669"/>
                <a:gd name="connsiteY1" fmla="*/ 6350 h 127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1042669" h="12700">
                  <a:moveTo>
                    <a:pt x="6350" y="6350"/>
                  </a:moveTo>
                  <a:lnTo>
                    <a:pt x="1036320" y="6350"/>
                  </a:lnTo>
                </a:path>
              </a:pathLst>
            </a:custGeom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latin typeface="Sitka Text" panose="02000505000000020004" pitchFamily="2" charset="0"/>
              </a:endParaRPr>
            </a:p>
          </p:txBody>
        </p:sp>
        <p:sp>
          <p:nvSpPr>
            <p:cNvPr id="38" name="TextBox 1"/>
            <p:cNvSpPr txBox="1"/>
            <p:nvPr/>
          </p:nvSpPr>
          <p:spPr>
            <a:xfrm>
              <a:off x="1155700" y="1993900"/>
              <a:ext cx="895501" cy="67259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178"/>
                </a:lnSpc>
                <a:tabLst>
                  <a:tab pos="92212" algn="l"/>
                </a:tabLst>
              </a:pPr>
              <a:r>
                <a:rPr lang="en-US" altLang="zh-CN" sz="1997" dirty="0">
                  <a:latin typeface="Sitka Text" panose="02000505000000020004" pitchFamily="2" charset="0"/>
                  <a:cs typeface="Times New Roman" pitchFamily="18" charset="0"/>
                </a:rPr>
                <a:t>Source</a:t>
              </a:r>
            </a:p>
            <a:p>
              <a:pPr>
                <a:lnSpc>
                  <a:spcPts val="2178"/>
                </a:lnSpc>
                <a:tabLst>
                  <a:tab pos="92212" algn="l"/>
                </a:tabLst>
              </a:pPr>
              <a:r>
                <a:rPr lang="en-US" altLang="zh-CN" sz="1634" dirty="0">
                  <a:latin typeface="Sitka Text" panose="02000505000000020004" pitchFamily="2" charset="0"/>
                </a:rPr>
                <a:t>	</a:t>
              </a:r>
              <a:r>
                <a:rPr lang="en-US" altLang="zh-CN" sz="1997" dirty="0">
                  <a:latin typeface="Sitka Text" panose="02000505000000020004" pitchFamily="2" charset="0"/>
                  <a:cs typeface="Times New Roman" pitchFamily="18" charset="0"/>
                </a:rPr>
                <a:t>Code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541077" y="5180960"/>
            <a:ext cx="1671277" cy="1256339"/>
            <a:chOff x="7994650" y="5708650"/>
            <a:chExt cx="1841500" cy="1384300"/>
          </a:xfrm>
        </p:grpSpPr>
        <p:sp>
          <p:nvSpPr>
            <p:cNvPr id="34" name="Freeform 3"/>
            <p:cNvSpPr/>
            <p:nvPr/>
          </p:nvSpPr>
          <p:spPr>
            <a:xfrm>
              <a:off x="8001000" y="5715000"/>
              <a:ext cx="1828800" cy="1371600"/>
            </a:xfrm>
            <a:custGeom>
              <a:avLst/>
              <a:gdLst>
                <a:gd name="connsiteX0" fmla="*/ 914400 w 1828800"/>
                <a:gd name="connsiteY0" fmla="*/ 1371600 h 1371600"/>
                <a:gd name="connsiteX1" fmla="*/ 0 w 1828800"/>
                <a:gd name="connsiteY1" fmla="*/ 1371600 h 1371600"/>
                <a:gd name="connsiteX2" fmla="*/ 0 w 1828800"/>
                <a:gd name="connsiteY2" fmla="*/ 0 h 1371600"/>
                <a:gd name="connsiteX3" fmla="*/ 1828800 w 1828800"/>
                <a:gd name="connsiteY3" fmla="*/ 0 h 1371600"/>
                <a:gd name="connsiteX4" fmla="*/ 1828800 w 1828800"/>
                <a:gd name="connsiteY4" fmla="*/ 1371600 h 1371600"/>
                <a:gd name="connsiteX5" fmla="*/ 914400 w 1828800"/>
                <a:gd name="connsiteY5" fmla="*/ 1371600 h 13716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1828800" h="1371600">
                  <a:moveTo>
                    <a:pt x="9144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1828800" y="0"/>
                  </a:lnTo>
                  <a:lnTo>
                    <a:pt x="1828800" y="1371600"/>
                  </a:lnTo>
                  <a:lnTo>
                    <a:pt x="914400" y="137160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5" name="Freeform 3"/>
            <p:cNvSpPr/>
            <p:nvPr/>
          </p:nvSpPr>
          <p:spPr>
            <a:xfrm>
              <a:off x="7994650" y="5708650"/>
              <a:ext cx="1841500" cy="1384300"/>
            </a:xfrm>
            <a:custGeom>
              <a:avLst/>
              <a:gdLst>
                <a:gd name="connsiteX0" fmla="*/ 920750 w 1841500"/>
                <a:gd name="connsiteY0" fmla="*/ 1377950 h 1384300"/>
                <a:gd name="connsiteX1" fmla="*/ 6350 w 1841500"/>
                <a:gd name="connsiteY1" fmla="*/ 1377950 h 1384300"/>
                <a:gd name="connsiteX2" fmla="*/ 6350 w 1841500"/>
                <a:gd name="connsiteY2" fmla="*/ 6350 h 1384300"/>
                <a:gd name="connsiteX3" fmla="*/ 1835150 w 1841500"/>
                <a:gd name="connsiteY3" fmla="*/ 6350 h 1384300"/>
                <a:gd name="connsiteX4" fmla="*/ 1835150 w 1841500"/>
                <a:gd name="connsiteY4" fmla="*/ 1377950 h 1384300"/>
                <a:gd name="connsiteX5" fmla="*/ 920750 w 1841500"/>
                <a:gd name="connsiteY5" fmla="*/ 1377950 h 13843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1841500" h="1384300">
                  <a:moveTo>
                    <a:pt x="920750" y="1377950"/>
                  </a:moveTo>
                  <a:lnTo>
                    <a:pt x="6350" y="1377950"/>
                  </a:lnTo>
                  <a:lnTo>
                    <a:pt x="6350" y="6350"/>
                  </a:lnTo>
                  <a:lnTo>
                    <a:pt x="1835150" y="6350"/>
                  </a:lnTo>
                  <a:lnTo>
                    <a:pt x="1835150" y="1377950"/>
                  </a:lnTo>
                  <a:lnTo>
                    <a:pt x="920750" y="137795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39" name="TextBox 1"/>
            <p:cNvSpPr txBox="1"/>
            <p:nvPr/>
          </p:nvSpPr>
          <p:spPr>
            <a:xfrm>
              <a:off x="8267700" y="6070600"/>
              <a:ext cx="1287613" cy="757378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2451"/>
                </a:lnSpc>
                <a:tabLst>
                  <a:tab pos="253583" algn="l"/>
                </a:tabLst>
              </a:pPr>
              <a:r>
                <a:rPr lang="en-US" altLang="zh-CN" sz="2178" b="1" dirty="0">
                  <a:solidFill>
                    <a:srgbClr val="00FF00"/>
                  </a:solidFill>
                  <a:latin typeface="Sitka Text" panose="02000505000000020004" pitchFamily="2" charset="0"/>
                  <a:cs typeface="Courier New" pitchFamily="18" charset="0"/>
                </a:rPr>
                <a:t>Machine</a:t>
              </a:r>
            </a:p>
            <a:p>
              <a:pPr>
                <a:lnSpc>
                  <a:spcPts val="2451"/>
                </a:lnSpc>
                <a:tabLst>
                  <a:tab pos="253583" algn="l"/>
                </a:tabLst>
              </a:pPr>
              <a:r>
                <a:rPr lang="en-US" altLang="zh-CN" sz="1634" dirty="0">
                  <a:latin typeface="Sitka Text" panose="02000505000000020004" pitchFamily="2" charset="0"/>
                </a:rPr>
                <a:t>	</a:t>
              </a:r>
              <a:r>
                <a:rPr lang="en-US" altLang="zh-CN" sz="2178" b="1" dirty="0">
                  <a:solidFill>
                    <a:srgbClr val="00FF00"/>
                  </a:solidFill>
                  <a:latin typeface="Sitka Text" panose="02000505000000020004" pitchFamily="2" charset="0"/>
                  <a:cs typeface="Courier New" pitchFamily="18" charset="0"/>
                </a:rPr>
                <a:t>Code</a:t>
              </a:r>
            </a:p>
          </p:txBody>
        </p:sp>
      </p:grpSp>
      <p:sp>
        <p:nvSpPr>
          <p:cNvPr id="45" name="标题 1"/>
          <p:cNvSpPr txBox="1">
            <a:spLocks/>
          </p:cNvSpPr>
          <p:nvPr/>
        </p:nvSpPr>
        <p:spPr>
          <a:xfrm>
            <a:off x="1520158" y="249251"/>
            <a:ext cx="9148226" cy="1037345"/>
          </a:xfrm>
          <a:prstGeom prst="rect">
            <a:avLst/>
          </a:prstGeom>
        </p:spPr>
        <p:txBody>
          <a:bodyPr vert="horz" lIns="82988" tIns="41494" rIns="82988" bIns="41494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721"/>
              </a:lnSpc>
            </a:pPr>
            <a:r>
              <a:rPr lang="en-US" altLang="zh-CN" sz="3630" dirty="0">
                <a:latin typeface="Sitka Small" panose="02000505000000020004" pitchFamily="2" charset="0"/>
                <a:cs typeface="Times New Roman" pitchFamily="18" charset="0"/>
              </a:rPr>
              <a:t>The Structure of a Modern Compiler</a:t>
            </a:r>
          </a:p>
        </p:txBody>
      </p:sp>
      <p:sp>
        <p:nvSpPr>
          <p:cNvPr id="40" name="矩形 39"/>
          <p:cNvSpPr/>
          <p:nvPr/>
        </p:nvSpPr>
        <p:spPr>
          <a:xfrm>
            <a:off x="7777459" y="2717240"/>
            <a:ext cx="2434895" cy="427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78" b="1" dirty="0">
                <a:latin typeface="Sitka Small" panose="02000505000000020004" pitchFamily="2" charset="0"/>
              </a:rPr>
              <a:t>Front End</a:t>
            </a:r>
            <a:endParaRPr lang="zh-CN" altLang="en-US" sz="2178" b="1" dirty="0">
              <a:latin typeface="Sitka Small" panose="02000505000000020004" pitchFamily="2" charset="0"/>
            </a:endParaRPr>
          </a:p>
        </p:txBody>
      </p:sp>
      <p:sp>
        <p:nvSpPr>
          <p:cNvPr id="54" name="右大括号 53"/>
          <p:cNvSpPr/>
          <p:nvPr/>
        </p:nvSpPr>
        <p:spPr>
          <a:xfrm>
            <a:off x="7302026" y="1924850"/>
            <a:ext cx="155705" cy="2026964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grpSp>
        <p:nvGrpSpPr>
          <p:cNvPr id="4" name="组合 3"/>
          <p:cNvGrpSpPr/>
          <p:nvPr/>
        </p:nvGrpSpPr>
        <p:grpSpPr>
          <a:xfrm>
            <a:off x="2420803" y="4343926"/>
            <a:ext cx="2434895" cy="1556134"/>
            <a:chOff x="992377" y="4786362"/>
            <a:chExt cx="2682894" cy="1714629"/>
          </a:xfrm>
        </p:grpSpPr>
        <p:sp>
          <p:nvSpPr>
            <p:cNvPr id="2" name="左大括号 1"/>
            <p:cNvSpPr/>
            <p:nvPr/>
          </p:nvSpPr>
          <p:spPr>
            <a:xfrm>
              <a:off x="2953668" y="4786362"/>
              <a:ext cx="216694" cy="1714629"/>
            </a:xfrm>
            <a:prstGeom prst="leftBrac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34"/>
            </a:p>
          </p:txBody>
        </p:sp>
        <p:sp>
          <p:nvSpPr>
            <p:cNvPr id="59" name="矩形 58"/>
            <p:cNvSpPr/>
            <p:nvPr/>
          </p:nvSpPr>
          <p:spPr>
            <a:xfrm>
              <a:off x="992377" y="5440362"/>
              <a:ext cx="2682894" cy="4710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178" b="1" dirty="0">
                  <a:latin typeface="Sitka Small" panose="02000505000000020004" pitchFamily="2" charset="0"/>
                </a:rPr>
                <a:t>Back End</a:t>
              </a:r>
              <a:endParaRPr lang="zh-CN" altLang="en-US" sz="2178" b="1" dirty="0">
                <a:latin typeface="Sitka Small" panose="02000505000000020004" pitchFamily="2" charset="0"/>
              </a:endParaRPr>
            </a:p>
          </p:txBody>
        </p: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617874FA-BF4A-4298-B5CC-16B9F910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9BEF3E-ACDA-4873-AC04-E92D2D65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6BE96BC-3A84-467A-9153-60BEEE6F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25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652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0873B-71CA-4CFD-BB63-CDBE8B79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Heading" panose="02000505000000020004" pitchFamily="2" charset="0"/>
                <a:cs typeface="Times New Roman" pitchFamily="18" charset="0"/>
              </a:rPr>
              <a:t>How does a compiler work?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E7BE0-7BE8-4156-B7D5-310B03E7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 A</a:t>
            </a:r>
          </a:p>
          <a:p>
            <a:r>
              <a:rPr lang="en-US" altLang="zh-CN" dirty="0"/>
              <a:t>Structure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Example B</a:t>
            </a:r>
          </a:p>
          <a:p>
            <a:r>
              <a:rPr lang="en-US" altLang="zh-CN" dirty="0"/>
              <a:t>Working Process and Division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D1C359-B963-4C10-974A-F9DE6A3B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5963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7945931" y="1446519"/>
            <a:ext cx="2501153" cy="4368373"/>
            <a:chOff x="7080250" y="1593850"/>
            <a:chExt cx="2755900" cy="4813300"/>
          </a:xfrm>
        </p:grpSpPr>
        <p:sp>
          <p:nvSpPr>
            <p:cNvPr id="3" name="Freeform 3"/>
            <p:cNvSpPr/>
            <p:nvPr/>
          </p:nvSpPr>
          <p:spPr>
            <a:xfrm>
              <a:off x="7086600" y="1600200"/>
              <a:ext cx="2743200" cy="685800"/>
            </a:xfrm>
            <a:custGeom>
              <a:avLst/>
              <a:gdLst>
                <a:gd name="connsiteX0" fmla="*/ 1371600 w 2743200"/>
                <a:gd name="connsiteY0" fmla="*/ 685800 h 685800"/>
                <a:gd name="connsiteX1" fmla="*/ 0 w 2743200"/>
                <a:gd name="connsiteY1" fmla="*/ 685800 h 685800"/>
                <a:gd name="connsiteX2" fmla="*/ 0 w 2743200"/>
                <a:gd name="connsiteY2" fmla="*/ 0 h 685800"/>
                <a:gd name="connsiteX3" fmla="*/ 2743200 w 2743200"/>
                <a:gd name="connsiteY3" fmla="*/ 0 h 685800"/>
                <a:gd name="connsiteX4" fmla="*/ 2743200 w 2743200"/>
                <a:gd name="connsiteY4" fmla="*/ 685800 h 685800"/>
                <a:gd name="connsiteX5" fmla="*/ 1371600 w 2743200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743200" h="685800">
                  <a:moveTo>
                    <a:pt x="13716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685800"/>
                  </a:lnTo>
                  <a:lnTo>
                    <a:pt x="1371600" y="685800"/>
                  </a:lnTo>
                </a:path>
              </a:pathLst>
            </a:custGeom>
            <a:solidFill>
              <a:srgbClr val="99CC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</a:endParaRPr>
            </a:p>
          </p:txBody>
        </p:sp>
        <p:sp>
          <p:nvSpPr>
            <p:cNvPr id="5" name="Freeform 3"/>
            <p:cNvSpPr/>
            <p:nvPr/>
          </p:nvSpPr>
          <p:spPr>
            <a:xfrm>
              <a:off x="7080250" y="1593850"/>
              <a:ext cx="2755900" cy="698500"/>
            </a:xfrm>
            <a:custGeom>
              <a:avLst/>
              <a:gdLst>
                <a:gd name="connsiteX0" fmla="*/ 1377950 w 2755900"/>
                <a:gd name="connsiteY0" fmla="*/ 692150 h 698500"/>
                <a:gd name="connsiteX1" fmla="*/ 6350 w 2755900"/>
                <a:gd name="connsiteY1" fmla="*/ 692150 h 698500"/>
                <a:gd name="connsiteX2" fmla="*/ 6350 w 2755900"/>
                <a:gd name="connsiteY2" fmla="*/ 6350 h 698500"/>
                <a:gd name="connsiteX3" fmla="*/ 2749550 w 2755900"/>
                <a:gd name="connsiteY3" fmla="*/ 6350 h 698500"/>
                <a:gd name="connsiteX4" fmla="*/ 2749550 w 2755900"/>
                <a:gd name="connsiteY4" fmla="*/ 692150 h 698500"/>
                <a:gd name="connsiteX5" fmla="*/ 1377950 w 2755900"/>
                <a:gd name="connsiteY5" fmla="*/ 692150 h 6985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755900" h="698500">
                  <a:moveTo>
                    <a:pt x="1377950" y="692150"/>
                  </a:moveTo>
                  <a:lnTo>
                    <a:pt x="6350" y="692150"/>
                  </a:lnTo>
                  <a:lnTo>
                    <a:pt x="6350" y="6350"/>
                  </a:lnTo>
                  <a:lnTo>
                    <a:pt x="2749550" y="6350"/>
                  </a:lnTo>
                  <a:lnTo>
                    <a:pt x="2749550" y="692150"/>
                  </a:lnTo>
                  <a:lnTo>
                    <a:pt x="1377950" y="69215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</a:endParaRPr>
            </a:p>
          </p:txBody>
        </p:sp>
        <p:sp>
          <p:nvSpPr>
            <p:cNvPr id="6" name="Freeform 3"/>
            <p:cNvSpPr/>
            <p:nvPr/>
          </p:nvSpPr>
          <p:spPr>
            <a:xfrm>
              <a:off x="7086600" y="2286000"/>
              <a:ext cx="2743200" cy="685800"/>
            </a:xfrm>
            <a:custGeom>
              <a:avLst/>
              <a:gdLst>
                <a:gd name="connsiteX0" fmla="*/ 1371600 w 2743200"/>
                <a:gd name="connsiteY0" fmla="*/ 685800 h 685800"/>
                <a:gd name="connsiteX1" fmla="*/ 0 w 2743200"/>
                <a:gd name="connsiteY1" fmla="*/ 685800 h 685800"/>
                <a:gd name="connsiteX2" fmla="*/ 0 w 2743200"/>
                <a:gd name="connsiteY2" fmla="*/ 0 h 685800"/>
                <a:gd name="connsiteX3" fmla="*/ 2743200 w 2743200"/>
                <a:gd name="connsiteY3" fmla="*/ 0 h 685800"/>
                <a:gd name="connsiteX4" fmla="*/ 2743200 w 2743200"/>
                <a:gd name="connsiteY4" fmla="*/ 685800 h 685800"/>
                <a:gd name="connsiteX5" fmla="*/ 1371600 w 2743200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743200" h="685800">
                  <a:moveTo>
                    <a:pt x="13716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685800"/>
                  </a:lnTo>
                  <a:lnTo>
                    <a:pt x="1371600" y="685800"/>
                  </a:lnTo>
                </a:path>
              </a:pathLst>
            </a:custGeom>
            <a:solidFill>
              <a:srgbClr val="99CC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</a:endParaRPr>
            </a:p>
          </p:txBody>
        </p:sp>
        <p:sp>
          <p:nvSpPr>
            <p:cNvPr id="7" name="Freeform 3"/>
            <p:cNvSpPr/>
            <p:nvPr/>
          </p:nvSpPr>
          <p:spPr>
            <a:xfrm>
              <a:off x="7080250" y="2279650"/>
              <a:ext cx="2755900" cy="698500"/>
            </a:xfrm>
            <a:custGeom>
              <a:avLst/>
              <a:gdLst>
                <a:gd name="connsiteX0" fmla="*/ 1377950 w 2755900"/>
                <a:gd name="connsiteY0" fmla="*/ 692150 h 698500"/>
                <a:gd name="connsiteX1" fmla="*/ 6350 w 2755900"/>
                <a:gd name="connsiteY1" fmla="*/ 692150 h 698500"/>
                <a:gd name="connsiteX2" fmla="*/ 6350 w 2755900"/>
                <a:gd name="connsiteY2" fmla="*/ 6350 h 698500"/>
                <a:gd name="connsiteX3" fmla="*/ 2749550 w 2755900"/>
                <a:gd name="connsiteY3" fmla="*/ 6350 h 698500"/>
                <a:gd name="connsiteX4" fmla="*/ 2749550 w 2755900"/>
                <a:gd name="connsiteY4" fmla="*/ 692150 h 698500"/>
                <a:gd name="connsiteX5" fmla="*/ 1377950 w 2755900"/>
                <a:gd name="connsiteY5" fmla="*/ 692150 h 6985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755900" h="698500">
                  <a:moveTo>
                    <a:pt x="1377950" y="692150"/>
                  </a:moveTo>
                  <a:lnTo>
                    <a:pt x="6350" y="692150"/>
                  </a:lnTo>
                  <a:lnTo>
                    <a:pt x="6350" y="6350"/>
                  </a:lnTo>
                  <a:lnTo>
                    <a:pt x="2749550" y="6350"/>
                  </a:lnTo>
                  <a:lnTo>
                    <a:pt x="2749550" y="692150"/>
                  </a:lnTo>
                  <a:lnTo>
                    <a:pt x="1377950" y="69215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</a:endParaRPr>
            </a:p>
          </p:txBody>
        </p:sp>
        <p:sp>
          <p:nvSpPr>
            <p:cNvPr id="8" name="Freeform 3"/>
            <p:cNvSpPr/>
            <p:nvPr/>
          </p:nvSpPr>
          <p:spPr>
            <a:xfrm>
              <a:off x="7086600" y="2971800"/>
              <a:ext cx="2743200" cy="685800"/>
            </a:xfrm>
            <a:custGeom>
              <a:avLst/>
              <a:gdLst>
                <a:gd name="connsiteX0" fmla="*/ 1371600 w 2743200"/>
                <a:gd name="connsiteY0" fmla="*/ 685800 h 685800"/>
                <a:gd name="connsiteX1" fmla="*/ 0 w 2743200"/>
                <a:gd name="connsiteY1" fmla="*/ 685800 h 685800"/>
                <a:gd name="connsiteX2" fmla="*/ 0 w 2743200"/>
                <a:gd name="connsiteY2" fmla="*/ 0 h 685800"/>
                <a:gd name="connsiteX3" fmla="*/ 2743200 w 2743200"/>
                <a:gd name="connsiteY3" fmla="*/ 0 h 685800"/>
                <a:gd name="connsiteX4" fmla="*/ 2743200 w 2743200"/>
                <a:gd name="connsiteY4" fmla="*/ 685800 h 685800"/>
                <a:gd name="connsiteX5" fmla="*/ 1371600 w 2743200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743200" h="685800">
                  <a:moveTo>
                    <a:pt x="13716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685800"/>
                  </a:lnTo>
                  <a:lnTo>
                    <a:pt x="1371600" y="685800"/>
                  </a:lnTo>
                </a:path>
              </a:pathLst>
            </a:custGeom>
            <a:solidFill>
              <a:srgbClr val="99CC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</a:endParaRPr>
            </a:p>
          </p:txBody>
        </p:sp>
        <p:sp>
          <p:nvSpPr>
            <p:cNvPr id="9" name="Freeform 3"/>
            <p:cNvSpPr/>
            <p:nvPr/>
          </p:nvSpPr>
          <p:spPr>
            <a:xfrm>
              <a:off x="7080250" y="2965450"/>
              <a:ext cx="2755900" cy="698500"/>
            </a:xfrm>
            <a:custGeom>
              <a:avLst/>
              <a:gdLst>
                <a:gd name="connsiteX0" fmla="*/ 1377950 w 2755900"/>
                <a:gd name="connsiteY0" fmla="*/ 692150 h 698500"/>
                <a:gd name="connsiteX1" fmla="*/ 6350 w 2755900"/>
                <a:gd name="connsiteY1" fmla="*/ 692150 h 698500"/>
                <a:gd name="connsiteX2" fmla="*/ 6350 w 2755900"/>
                <a:gd name="connsiteY2" fmla="*/ 6350 h 698500"/>
                <a:gd name="connsiteX3" fmla="*/ 2749550 w 2755900"/>
                <a:gd name="connsiteY3" fmla="*/ 6350 h 698500"/>
                <a:gd name="connsiteX4" fmla="*/ 2749550 w 2755900"/>
                <a:gd name="connsiteY4" fmla="*/ 692150 h 698500"/>
                <a:gd name="connsiteX5" fmla="*/ 1377950 w 2755900"/>
                <a:gd name="connsiteY5" fmla="*/ 692150 h 6985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755900" h="698500">
                  <a:moveTo>
                    <a:pt x="1377950" y="692150"/>
                  </a:moveTo>
                  <a:lnTo>
                    <a:pt x="6350" y="692150"/>
                  </a:lnTo>
                  <a:lnTo>
                    <a:pt x="6350" y="6350"/>
                  </a:lnTo>
                  <a:lnTo>
                    <a:pt x="2749550" y="6350"/>
                  </a:lnTo>
                  <a:lnTo>
                    <a:pt x="2749550" y="692150"/>
                  </a:lnTo>
                  <a:lnTo>
                    <a:pt x="1377950" y="69215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</a:endParaRPr>
            </a:p>
          </p:txBody>
        </p:sp>
        <p:sp>
          <p:nvSpPr>
            <p:cNvPr id="10" name="Freeform 3"/>
            <p:cNvSpPr/>
            <p:nvPr/>
          </p:nvSpPr>
          <p:spPr>
            <a:xfrm>
              <a:off x="7086600" y="3657600"/>
              <a:ext cx="2743200" cy="685800"/>
            </a:xfrm>
            <a:custGeom>
              <a:avLst/>
              <a:gdLst>
                <a:gd name="connsiteX0" fmla="*/ 1371600 w 2743200"/>
                <a:gd name="connsiteY0" fmla="*/ 685800 h 685800"/>
                <a:gd name="connsiteX1" fmla="*/ 0 w 2743200"/>
                <a:gd name="connsiteY1" fmla="*/ 685800 h 685800"/>
                <a:gd name="connsiteX2" fmla="*/ 0 w 2743200"/>
                <a:gd name="connsiteY2" fmla="*/ 0 h 685800"/>
                <a:gd name="connsiteX3" fmla="*/ 2743200 w 2743200"/>
                <a:gd name="connsiteY3" fmla="*/ 0 h 685800"/>
                <a:gd name="connsiteX4" fmla="*/ 2743200 w 2743200"/>
                <a:gd name="connsiteY4" fmla="*/ 685800 h 685800"/>
                <a:gd name="connsiteX5" fmla="*/ 1371600 w 2743200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743200" h="685800">
                  <a:moveTo>
                    <a:pt x="13716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685800"/>
                  </a:lnTo>
                  <a:lnTo>
                    <a:pt x="1371600" y="685800"/>
                  </a:lnTo>
                </a:path>
              </a:pathLst>
            </a:custGeom>
            <a:solidFill>
              <a:srgbClr val="99CC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</a:endParaRPr>
            </a:p>
          </p:txBody>
        </p:sp>
        <p:sp>
          <p:nvSpPr>
            <p:cNvPr id="11" name="Freeform 3"/>
            <p:cNvSpPr/>
            <p:nvPr/>
          </p:nvSpPr>
          <p:spPr>
            <a:xfrm>
              <a:off x="7080250" y="3651250"/>
              <a:ext cx="2755900" cy="698500"/>
            </a:xfrm>
            <a:custGeom>
              <a:avLst/>
              <a:gdLst>
                <a:gd name="connsiteX0" fmla="*/ 1377950 w 2755900"/>
                <a:gd name="connsiteY0" fmla="*/ 692150 h 698500"/>
                <a:gd name="connsiteX1" fmla="*/ 6350 w 2755900"/>
                <a:gd name="connsiteY1" fmla="*/ 692150 h 698500"/>
                <a:gd name="connsiteX2" fmla="*/ 6350 w 2755900"/>
                <a:gd name="connsiteY2" fmla="*/ 6350 h 698500"/>
                <a:gd name="connsiteX3" fmla="*/ 2749550 w 2755900"/>
                <a:gd name="connsiteY3" fmla="*/ 6350 h 698500"/>
                <a:gd name="connsiteX4" fmla="*/ 2749550 w 2755900"/>
                <a:gd name="connsiteY4" fmla="*/ 692150 h 698500"/>
                <a:gd name="connsiteX5" fmla="*/ 1377950 w 2755900"/>
                <a:gd name="connsiteY5" fmla="*/ 692150 h 6985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755900" h="698500">
                  <a:moveTo>
                    <a:pt x="1377950" y="692150"/>
                  </a:moveTo>
                  <a:lnTo>
                    <a:pt x="6350" y="692150"/>
                  </a:lnTo>
                  <a:lnTo>
                    <a:pt x="6350" y="6350"/>
                  </a:lnTo>
                  <a:lnTo>
                    <a:pt x="2749550" y="6350"/>
                  </a:lnTo>
                  <a:lnTo>
                    <a:pt x="2749550" y="692150"/>
                  </a:lnTo>
                  <a:lnTo>
                    <a:pt x="1377950" y="69215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</a:endParaRPr>
            </a:p>
          </p:txBody>
        </p:sp>
        <p:sp>
          <p:nvSpPr>
            <p:cNvPr id="12" name="Freeform 3"/>
            <p:cNvSpPr/>
            <p:nvPr/>
          </p:nvSpPr>
          <p:spPr>
            <a:xfrm>
              <a:off x="7086600" y="4343400"/>
              <a:ext cx="2743200" cy="685800"/>
            </a:xfrm>
            <a:custGeom>
              <a:avLst/>
              <a:gdLst>
                <a:gd name="connsiteX0" fmla="*/ 1371600 w 2743200"/>
                <a:gd name="connsiteY0" fmla="*/ 685800 h 685800"/>
                <a:gd name="connsiteX1" fmla="*/ 0 w 2743200"/>
                <a:gd name="connsiteY1" fmla="*/ 685800 h 685800"/>
                <a:gd name="connsiteX2" fmla="*/ 0 w 2743200"/>
                <a:gd name="connsiteY2" fmla="*/ 0 h 685800"/>
                <a:gd name="connsiteX3" fmla="*/ 2743200 w 2743200"/>
                <a:gd name="connsiteY3" fmla="*/ 0 h 685800"/>
                <a:gd name="connsiteX4" fmla="*/ 2743200 w 2743200"/>
                <a:gd name="connsiteY4" fmla="*/ 685800 h 685800"/>
                <a:gd name="connsiteX5" fmla="*/ 1371600 w 2743200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743200" h="685800">
                  <a:moveTo>
                    <a:pt x="13716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685800"/>
                  </a:lnTo>
                  <a:lnTo>
                    <a:pt x="1371600" y="685800"/>
                  </a:lnTo>
                </a:path>
              </a:pathLst>
            </a:custGeom>
            <a:solidFill>
              <a:srgbClr val="99CC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</a:endParaRPr>
            </a:p>
          </p:txBody>
        </p:sp>
        <p:sp>
          <p:nvSpPr>
            <p:cNvPr id="13" name="Freeform 3"/>
            <p:cNvSpPr/>
            <p:nvPr/>
          </p:nvSpPr>
          <p:spPr>
            <a:xfrm>
              <a:off x="7080250" y="4337050"/>
              <a:ext cx="2755900" cy="698500"/>
            </a:xfrm>
            <a:custGeom>
              <a:avLst/>
              <a:gdLst>
                <a:gd name="connsiteX0" fmla="*/ 1377950 w 2755900"/>
                <a:gd name="connsiteY0" fmla="*/ 692150 h 698500"/>
                <a:gd name="connsiteX1" fmla="*/ 6350 w 2755900"/>
                <a:gd name="connsiteY1" fmla="*/ 692150 h 698500"/>
                <a:gd name="connsiteX2" fmla="*/ 6350 w 2755900"/>
                <a:gd name="connsiteY2" fmla="*/ 6350 h 698500"/>
                <a:gd name="connsiteX3" fmla="*/ 2749550 w 2755900"/>
                <a:gd name="connsiteY3" fmla="*/ 6350 h 698500"/>
                <a:gd name="connsiteX4" fmla="*/ 2749550 w 2755900"/>
                <a:gd name="connsiteY4" fmla="*/ 692150 h 698500"/>
                <a:gd name="connsiteX5" fmla="*/ 1377950 w 2755900"/>
                <a:gd name="connsiteY5" fmla="*/ 692150 h 6985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755900" h="698500">
                  <a:moveTo>
                    <a:pt x="1377950" y="692150"/>
                  </a:moveTo>
                  <a:lnTo>
                    <a:pt x="6350" y="692150"/>
                  </a:lnTo>
                  <a:lnTo>
                    <a:pt x="6350" y="6350"/>
                  </a:lnTo>
                  <a:lnTo>
                    <a:pt x="2749550" y="6350"/>
                  </a:lnTo>
                  <a:lnTo>
                    <a:pt x="2749550" y="692150"/>
                  </a:lnTo>
                  <a:lnTo>
                    <a:pt x="1377950" y="69215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</a:endParaRPr>
            </a:p>
          </p:txBody>
        </p:sp>
        <p:sp>
          <p:nvSpPr>
            <p:cNvPr id="14" name="Freeform 3"/>
            <p:cNvSpPr/>
            <p:nvPr/>
          </p:nvSpPr>
          <p:spPr>
            <a:xfrm>
              <a:off x="7086600" y="5029200"/>
              <a:ext cx="2743200" cy="685800"/>
            </a:xfrm>
            <a:custGeom>
              <a:avLst/>
              <a:gdLst>
                <a:gd name="connsiteX0" fmla="*/ 1371600 w 2743200"/>
                <a:gd name="connsiteY0" fmla="*/ 685800 h 685800"/>
                <a:gd name="connsiteX1" fmla="*/ 0 w 2743200"/>
                <a:gd name="connsiteY1" fmla="*/ 685800 h 685800"/>
                <a:gd name="connsiteX2" fmla="*/ 0 w 2743200"/>
                <a:gd name="connsiteY2" fmla="*/ 0 h 685800"/>
                <a:gd name="connsiteX3" fmla="*/ 2743200 w 2743200"/>
                <a:gd name="connsiteY3" fmla="*/ 0 h 685800"/>
                <a:gd name="connsiteX4" fmla="*/ 2743200 w 2743200"/>
                <a:gd name="connsiteY4" fmla="*/ 685800 h 685800"/>
                <a:gd name="connsiteX5" fmla="*/ 1371600 w 2743200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743200" h="685800">
                  <a:moveTo>
                    <a:pt x="13716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685800"/>
                  </a:lnTo>
                  <a:lnTo>
                    <a:pt x="1371600" y="685800"/>
                  </a:lnTo>
                </a:path>
              </a:pathLst>
            </a:custGeom>
            <a:solidFill>
              <a:srgbClr val="99CC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</a:endParaRPr>
            </a:p>
          </p:txBody>
        </p:sp>
        <p:sp>
          <p:nvSpPr>
            <p:cNvPr id="15" name="Freeform 3"/>
            <p:cNvSpPr/>
            <p:nvPr/>
          </p:nvSpPr>
          <p:spPr>
            <a:xfrm>
              <a:off x="7080250" y="5022850"/>
              <a:ext cx="2755900" cy="698500"/>
            </a:xfrm>
            <a:custGeom>
              <a:avLst/>
              <a:gdLst>
                <a:gd name="connsiteX0" fmla="*/ 1377950 w 2755900"/>
                <a:gd name="connsiteY0" fmla="*/ 692150 h 698500"/>
                <a:gd name="connsiteX1" fmla="*/ 6350 w 2755900"/>
                <a:gd name="connsiteY1" fmla="*/ 692150 h 698500"/>
                <a:gd name="connsiteX2" fmla="*/ 6350 w 2755900"/>
                <a:gd name="connsiteY2" fmla="*/ 6350 h 698500"/>
                <a:gd name="connsiteX3" fmla="*/ 2749550 w 2755900"/>
                <a:gd name="connsiteY3" fmla="*/ 6350 h 698500"/>
                <a:gd name="connsiteX4" fmla="*/ 2749550 w 2755900"/>
                <a:gd name="connsiteY4" fmla="*/ 692150 h 698500"/>
                <a:gd name="connsiteX5" fmla="*/ 1377950 w 2755900"/>
                <a:gd name="connsiteY5" fmla="*/ 692150 h 6985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755900" h="698500">
                  <a:moveTo>
                    <a:pt x="1377950" y="692150"/>
                  </a:moveTo>
                  <a:lnTo>
                    <a:pt x="6350" y="692150"/>
                  </a:lnTo>
                  <a:lnTo>
                    <a:pt x="6350" y="6350"/>
                  </a:lnTo>
                  <a:lnTo>
                    <a:pt x="2749550" y="6350"/>
                  </a:lnTo>
                  <a:lnTo>
                    <a:pt x="2749550" y="692150"/>
                  </a:lnTo>
                  <a:lnTo>
                    <a:pt x="1377950" y="69215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</a:endParaRPr>
            </a:p>
          </p:txBody>
        </p:sp>
        <p:sp>
          <p:nvSpPr>
            <p:cNvPr id="16" name="Freeform 3"/>
            <p:cNvSpPr/>
            <p:nvPr/>
          </p:nvSpPr>
          <p:spPr>
            <a:xfrm>
              <a:off x="7086600" y="5715000"/>
              <a:ext cx="2743200" cy="685800"/>
            </a:xfrm>
            <a:custGeom>
              <a:avLst/>
              <a:gdLst>
                <a:gd name="connsiteX0" fmla="*/ 1371600 w 2743200"/>
                <a:gd name="connsiteY0" fmla="*/ 685800 h 685800"/>
                <a:gd name="connsiteX1" fmla="*/ 0 w 2743200"/>
                <a:gd name="connsiteY1" fmla="*/ 685800 h 685800"/>
                <a:gd name="connsiteX2" fmla="*/ 0 w 2743200"/>
                <a:gd name="connsiteY2" fmla="*/ 0 h 685800"/>
                <a:gd name="connsiteX3" fmla="*/ 2743200 w 2743200"/>
                <a:gd name="connsiteY3" fmla="*/ 0 h 685800"/>
                <a:gd name="connsiteX4" fmla="*/ 2743200 w 2743200"/>
                <a:gd name="connsiteY4" fmla="*/ 685800 h 685800"/>
                <a:gd name="connsiteX5" fmla="*/ 1371600 w 2743200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743200" h="685800">
                  <a:moveTo>
                    <a:pt x="13716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2743200" y="0"/>
                  </a:lnTo>
                  <a:lnTo>
                    <a:pt x="2743200" y="685800"/>
                  </a:lnTo>
                  <a:lnTo>
                    <a:pt x="1371600" y="685800"/>
                  </a:lnTo>
                </a:path>
              </a:pathLst>
            </a:custGeom>
            <a:solidFill>
              <a:srgbClr val="99CC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</a:endParaRPr>
            </a:p>
          </p:txBody>
        </p:sp>
        <p:sp>
          <p:nvSpPr>
            <p:cNvPr id="17" name="Freeform 3"/>
            <p:cNvSpPr/>
            <p:nvPr/>
          </p:nvSpPr>
          <p:spPr>
            <a:xfrm>
              <a:off x="7080250" y="5708650"/>
              <a:ext cx="2755900" cy="698500"/>
            </a:xfrm>
            <a:custGeom>
              <a:avLst/>
              <a:gdLst>
                <a:gd name="connsiteX0" fmla="*/ 1377950 w 2755900"/>
                <a:gd name="connsiteY0" fmla="*/ 692150 h 698500"/>
                <a:gd name="connsiteX1" fmla="*/ 6350 w 2755900"/>
                <a:gd name="connsiteY1" fmla="*/ 692150 h 698500"/>
                <a:gd name="connsiteX2" fmla="*/ 6350 w 2755900"/>
                <a:gd name="connsiteY2" fmla="*/ 6350 h 698500"/>
                <a:gd name="connsiteX3" fmla="*/ 2749550 w 2755900"/>
                <a:gd name="connsiteY3" fmla="*/ 6350 h 698500"/>
                <a:gd name="connsiteX4" fmla="*/ 2749550 w 2755900"/>
                <a:gd name="connsiteY4" fmla="*/ 692150 h 698500"/>
                <a:gd name="connsiteX5" fmla="*/ 1377950 w 2755900"/>
                <a:gd name="connsiteY5" fmla="*/ 692150 h 6985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2755900" h="698500">
                  <a:moveTo>
                    <a:pt x="1377950" y="692150"/>
                  </a:moveTo>
                  <a:lnTo>
                    <a:pt x="6350" y="692150"/>
                  </a:lnTo>
                  <a:lnTo>
                    <a:pt x="6350" y="6350"/>
                  </a:lnTo>
                  <a:lnTo>
                    <a:pt x="2749550" y="6350"/>
                  </a:lnTo>
                  <a:lnTo>
                    <a:pt x="2749550" y="692150"/>
                  </a:lnTo>
                  <a:lnTo>
                    <a:pt x="1377950" y="692150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34">
                <a:solidFill>
                  <a:schemeClr val="tx1"/>
                </a:solidFill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130132" y="1778000"/>
              <a:ext cx="2659652" cy="4504793"/>
              <a:chOff x="7130132" y="1778000"/>
              <a:chExt cx="2659652" cy="4504793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7282532" y="1778000"/>
                <a:ext cx="2400010" cy="389993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2360"/>
                  </a:lnSpc>
                </a:pPr>
                <a:r>
                  <a:rPr lang="en-US" altLang="zh-CN" sz="2541" dirty="0">
                    <a:latin typeface="Times New Roman" pitchFamily="18" charset="0"/>
                    <a:cs typeface="Times New Roman" pitchFamily="18" charset="0"/>
                  </a:rPr>
                  <a:t>Lexical Analysis</a:t>
                </a:r>
              </a:p>
            </p:txBody>
          </p:sp>
          <p:sp>
            <p:nvSpPr>
              <p:cNvPr id="18" name="TextBox 1"/>
              <p:cNvSpPr txBox="1"/>
              <p:nvPr/>
            </p:nvSpPr>
            <p:spPr>
              <a:xfrm>
                <a:off x="7295232" y="2463800"/>
                <a:ext cx="2324061" cy="389993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2360"/>
                  </a:lnSpc>
                </a:pPr>
                <a:r>
                  <a:rPr lang="en-US" altLang="zh-CN" sz="2541" dirty="0">
                    <a:latin typeface="Times New Roman" pitchFamily="18" charset="0"/>
                    <a:cs typeface="Times New Roman" pitchFamily="18" charset="0"/>
                  </a:rPr>
                  <a:t>Syntax Analysis</a:t>
                </a:r>
              </a:p>
            </p:txBody>
          </p:sp>
          <p:sp>
            <p:nvSpPr>
              <p:cNvPr id="19" name="TextBox 1"/>
              <p:cNvSpPr txBox="1"/>
              <p:nvPr/>
            </p:nvSpPr>
            <p:spPr>
              <a:xfrm>
                <a:off x="7130132" y="3149599"/>
                <a:ext cx="2659652" cy="389993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2360"/>
                  </a:lnSpc>
                </a:pPr>
                <a:r>
                  <a:rPr lang="en-US" altLang="zh-CN" sz="2541" dirty="0">
                    <a:latin typeface="Times New Roman" pitchFamily="18" charset="0"/>
                    <a:cs typeface="Times New Roman" pitchFamily="18" charset="0"/>
                  </a:rPr>
                  <a:t>Semantic Analysis</a:t>
                </a:r>
              </a:p>
            </p:txBody>
          </p:sp>
          <p:sp>
            <p:nvSpPr>
              <p:cNvPr id="20" name="TextBox 1"/>
              <p:cNvSpPr txBox="1"/>
              <p:nvPr/>
            </p:nvSpPr>
            <p:spPr>
              <a:xfrm>
                <a:off x="7422232" y="3835400"/>
                <a:ext cx="2045342" cy="389993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2360"/>
                  </a:lnSpc>
                </a:pPr>
                <a:r>
                  <a:rPr lang="en-US" altLang="zh-CN" sz="2541" dirty="0">
                    <a:latin typeface="Times New Roman" pitchFamily="18" charset="0"/>
                    <a:cs typeface="Times New Roman" pitchFamily="18" charset="0"/>
                  </a:rPr>
                  <a:t>IR Generation</a:t>
                </a:r>
              </a:p>
            </p:txBody>
          </p:sp>
          <p:sp>
            <p:nvSpPr>
              <p:cNvPr id="21" name="TextBox 1"/>
              <p:cNvSpPr txBox="1"/>
              <p:nvPr/>
            </p:nvSpPr>
            <p:spPr>
              <a:xfrm>
                <a:off x="7333332" y="4521200"/>
                <a:ext cx="2342076" cy="389993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2360"/>
                  </a:lnSpc>
                </a:pPr>
                <a:r>
                  <a:rPr lang="en-US" altLang="zh-CN" sz="2541" dirty="0">
                    <a:latin typeface="Times New Roman" pitchFamily="18" charset="0"/>
                    <a:cs typeface="Times New Roman" pitchFamily="18" charset="0"/>
                  </a:rPr>
                  <a:t>IR Optimization</a:t>
                </a:r>
              </a:p>
            </p:txBody>
          </p:sp>
          <p:sp>
            <p:nvSpPr>
              <p:cNvPr id="22" name="TextBox 1"/>
              <p:cNvSpPr txBox="1"/>
              <p:nvPr/>
            </p:nvSpPr>
            <p:spPr>
              <a:xfrm>
                <a:off x="7206332" y="5207000"/>
                <a:ext cx="2444520" cy="389993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2360"/>
                  </a:lnSpc>
                </a:pPr>
                <a:r>
                  <a:rPr lang="en-US" altLang="zh-CN" sz="2541" dirty="0">
                    <a:latin typeface="Times New Roman" pitchFamily="18" charset="0"/>
                    <a:cs typeface="Times New Roman" pitchFamily="18" charset="0"/>
                  </a:rPr>
                  <a:t>Code Generation</a:t>
                </a:r>
              </a:p>
            </p:txBody>
          </p:sp>
          <p:sp>
            <p:nvSpPr>
              <p:cNvPr id="23" name="TextBox 1"/>
              <p:cNvSpPr txBox="1"/>
              <p:nvPr/>
            </p:nvSpPr>
            <p:spPr>
              <a:xfrm>
                <a:off x="7523832" y="5892800"/>
                <a:ext cx="1891678" cy="389993"/>
              </a:xfrm>
              <a:prstGeom prst="rect">
                <a:avLst/>
              </a:prstGeom>
              <a:noFill/>
            </p:spPr>
            <p:txBody>
              <a:bodyPr wrap="none" lIns="0" tIns="0" rIns="0" rtlCol="0">
                <a:spAutoFit/>
              </a:bodyPr>
              <a:lstStyle/>
              <a:p>
                <a:pPr>
                  <a:lnSpc>
                    <a:spcPts val="2360"/>
                  </a:lnSpc>
                </a:pPr>
                <a:r>
                  <a:rPr lang="en-US" altLang="zh-CN" sz="2541" dirty="0">
                    <a:latin typeface="Times New Roman" pitchFamily="18" charset="0"/>
                    <a:cs typeface="Times New Roman" pitchFamily="18" charset="0"/>
                  </a:rPr>
                  <a:t>Optimization</a:t>
                </a:r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2015779" y="368834"/>
            <a:ext cx="3036729" cy="10820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while   (y   &lt;   z)   {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	int   x   =   a   +   b;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	y   +=   x;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689AED-C4EB-4C28-94C8-147937F4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7951694" y="1452282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FF63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7945931" y="1446519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7951694" y="2074689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7945931" y="2068926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7951694" y="2697096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7945931" y="2691333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951694" y="3319502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945931" y="3313739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7951694" y="3941909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7945931" y="3936146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7951694" y="4564316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7945931" y="4558553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951694" y="5186723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945931" y="5180960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15778" y="1705856"/>
            <a:ext cx="1738681" cy="4574802"/>
            <a:chOff x="546100" y="1879600"/>
            <a:chExt cx="1915769" cy="5040754"/>
          </a:xfrm>
        </p:grpSpPr>
        <p:sp>
          <p:nvSpPr>
            <p:cNvPr id="20" name="TextBox 1"/>
            <p:cNvSpPr txBox="1"/>
            <p:nvPr/>
          </p:nvSpPr>
          <p:spPr>
            <a:xfrm>
              <a:off x="546100" y="1879600"/>
              <a:ext cx="1515462" cy="565207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T_While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T_LeftParen</a:t>
              </a:r>
            </a:p>
          </p:txBody>
        </p:sp>
        <p:sp>
          <p:nvSpPr>
            <p:cNvPr id="21" name="TextBox 1"/>
            <p:cNvSpPr txBox="1"/>
            <p:nvPr/>
          </p:nvSpPr>
          <p:spPr>
            <a:xfrm>
              <a:off x="2324100" y="2527301"/>
              <a:ext cx="137769" cy="3885798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y</a:t>
              </a:r>
            </a:p>
            <a:p>
              <a:pPr>
                <a:lnSpc>
                  <a:spcPts val="908"/>
                </a:lnSpc>
              </a:pPr>
              <a:endParaRPr lang="en-US" altLang="zh-CN" sz="1634" dirty="0"/>
            </a:p>
            <a:p>
              <a:pPr>
                <a:lnSpc>
                  <a:spcPts val="908"/>
                </a:lnSpc>
              </a:pPr>
              <a:endParaRPr lang="en-US" altLang="zh-CN" sz="1634" dirty="0"/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z</a:t>
              </a:r>
            </a:p>
            <a:p>
              <a:pPr>
                <a:lnSpc>
                  <a:spcPts val="908"/>
                </a:lnSpc>
              </a:pPr>
              <a:endParaRPr lang="en-US" altLang="zh-CN" sz="1634" dirty="0"/>
            </a:p>
            <a:p>
              <a:pPr>
                <a:lnSpc>
                  <a:spcPts val="908"/>
                </a:lnSpc>
              </a:pPr>
              <a:endParaRPr lang="en-US" altLang="zh-CN" sz="1634" dirty="0"/>
            </a:p>
            <a:p>
              <a:pPr>
                <a:lnSpc>
                  <a:spcPts val="908"/>
                </a:lnSpc>
              </a:pPr>
              <a:endParaRPr lang="en-US" altLang="zh-CN" sz="1634" dirty="0"/>
            </a:p>
            <a:p>
              <a:pPr>
                <a:lnSpc>
                  <a:spcPts val="908"/>
                </a:lnSpc>
              </a:pPr>
              <a:endParaRPr lang="en-US" altLang="zh-CN" sz="1634" dirty="0"/>
            </a:p>
            <a:p>
              <a:pPr>
                <a:lnSpc>
                  <a:spcPts val="908"/>
                </a:lnSpc>
              </a:pPr>
              <a:endParaRPr lang="en-US" altLang="zh-CN" sz="1634" dirty="0"/>
            </a:p>
            <a:p>
              <a:pPr>
                <a:lnSpc>
                  <a:spcPts val="908"/>
                </a:lnSpc>
              </a:pPr>
              <a:endParaRPr lang="en-US" altLang="zh-CN" sz="1634" dirty="0"/>
            </a:p>
            <a:p>
              <a:pPr>
                <a:lnSpc>
                  <a:spcPts val="1906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x</a:t>
              </a:r>
            </a:p>
            <a:p>
              <a:pPr>
                <a:lnSpc>
                  <a:spcPts val="908"/>
                </a:lnSpc>
              </a:pPr>
              <a:endParaRPr lang="en-US" altLang="zh-CN" sz="1634" dirty="0"/>
            </a:p>
            <a:p>
              <a:pPr>
                <a:lnSpc>
                  <a:spcPts val="908"/>
                </a:lnSpc>
              </a:pPr>
              <a:endParaRPr lang="en-US" altLang="zh-CN" sz="1634" dirty="0"/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a</a:t>
              </a:r>
            </a:p>
            <a:p>
              <a:pPr>
                <a:lnSpc>
                  <a:spcPts val="908"/>
                </a:lnSpc>
              </a:pPr>
              <a:endParaRPr lang="en-US" altLang="zh-CN" sz="1634" dirty="0"/>
            </a:p>
            <a:p>
              <a:pPr>
                <a:lnSpc>
                  <a:spcPts val="908"/>
                </a:lnSpc>
              </a:pPr>
              <a:endParaRPr lang="en-US" altLang="zh-CN" sz="1634" dirty="0"/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b</a:t>
              </a:r>
            </a:p>
            <a:p>
              <a:pPr>
                <a:lnSpc>
                  <a:spcPts val="908"/>
                </a:lnSpc>
              </a:pPr>
              <a:endParaRPr lang="en-US" altLang="zh-CN" sz="1634" dirty="0"/>
            </a:p>
            <a:p>
              <a:pPr>
                <a:lnSpc>
                  <a:spcPts val="908"/>
                </a:lnSpc>
              </a:pPr>
              <a:endParaRPr lang="en-US" altLang="zh-CN" sz="1634" dirty="0"/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y</a:t>
              </a:r>
            </a:p>
            <a:p>
              <a:pPr>
                <a:lnSpc>
                  <a:spcPts val="908"/>
                </a:lnSpc>
              </a:pPr>
              <a:endParaRPr lang="en-US" altLang="zh-CN" sz="1634" dirty="0"/>
            </a:p>
            <a:p>
              <a:pPr>
                <a:lnSpc>
                  <a:spcPts val="908"/>
                </a:lnSpc>
              </a:pPr>
              <a:endParaRPr lang="en-US" altLang="zh-CN" sz="1634" dirty="0"/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x</a:t>
              </a:r>
            </a:p>
          </p:txBody>
        </p:sp>
        <p:sp>
          <p:nvSpPr>
            <p:cNvPr id="22" name="TextBox 1"/>
            <p:cNvSpPr txBox="1"/>
            <p:nvPr/>
          </p:nvSpPr>
          <p:spPr>
            <a:xfrm>
              <a:off x="546100" y="2540000"/>
              <a:ext cx="1653231" cy="4380354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T_Identifier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T_Less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T_Identifier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T_RightParen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T_OpenBrace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T_Int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T_Identifier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T_Assign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T_Identifier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T_Plus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T_Identifier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T_Semicolon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T_Identifier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T_PlusAssign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T_Identifier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T_Semicolon</a:t>
              </a:r>
            </a:p>
            <a:p>
              <a:pPr>
                <a:lnSpc>
                  <a:spcPts val="1815"/>
                </a:lnSpc>
              </a:pPr>
              <a:r>
                <a:rPr lang="en-US" altLang="zh-CN" sz="1634" dirty="0">
                  <a:latin typeface="Courier New" pitchFamily="18" charset="0"/>
                  <a:cs typeface="Courier New" pitchFamily="18" charset="0"/>
                </a:rPr>
                <a:t>T_CloseBrace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15779" y="368834"/>
            <a:ext cx="3036729" cy="10820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while   (y   &lt;   z)   {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	int   x   =   a   +   b;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	y   +=   x;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35" name="矩形标注 34"/>
          <p:cNvSpPr/>
          <p:nvPr/>
        </p:nvSpPr>
        <p:spPr>
          <a:xfrm>
            <a:off x="4410303" y="4207014"/>
            <a:ext cx="2139538" cy="1102186"/>
          </a:xfrm>
          <a:prstGeom prst="wedgeRectCallout">
            <a:avLst>
              <a:gd name="adj1" fmla="val -60301"/>
              <a:gd name="adj2" fmla="val -7752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541" b="1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Courier New" pitchFamily="18" charset="0"/>
              </a:rPr>
              <a:t>Tokens</a:t>
            </a:r>
            <a:endParaRPr lang="zh-CN" altLang="en-US" sz="2541" b="1" dirty="0">
              <a:solidFill>
                <a:schemeClr val="tx1"/>
              </a:solidFill>
              <a:latin typeface="Cambria Math" pitchFamily="18" charset="0"/>
              <a:ea typeface="Cambria Math" pitchFamily="18" charset="0"/>
              <a:cs typeface="Courier New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991202" y="1650276"/>
            <a:ext cx="2413802" cy="4088384"/>
            <a:chOff x="7130132" y="1778000"/>
            <a:chExt cx="2659653" cy="4504793"/>
          </a:xfrm>
        </p:grpSpPr>
        <p:sp>
          <p:nvSpPr>
            <p:cNvPr id="36" name="TextBox 1"/>
            <p:cNvSpPr txBox="1"/>
            <p:nvPr/>
          </p:nvSpPr>
          <p:spPr>
            <a:xfrm>
              <a:off x="7282532" y="1778000"/>
              <a:ext cx="2400010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Lexical Analysis</a:t>
              </a:r>
            </a:p>
          </p:txBody>
        </p:sp>
        <p:sp>
          <p:nvSpPr>
            <p:cNvPr id="37" name="TextBox 1"/>
            <p:cNvSpPr txBox="1"/>
            <p:nvPr/>
          </p:nvSpPr>
          <p:spPr>
            <a:xfrm>
              <a:off x="7295232" y="2463800"/>
              <a:ext cx="2324062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Syntax Analysis</a:t>
              </a:r>
            </a:p>
          </p:txBody>
        </p:sp>
        <p:sp>
          <p:nvSpPr>
            <p:cNvPr id="38" name="TextBox 1"/>
            <p:cNvSpPr txBox="1"/>
            <p:nvPr/>
          </p:nvSpPr>
          <p:spPr>
            <a:xfrm>
              <a:off x="7130132" y="3149599"/>
              <a:ext cx="2659653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Semantic Analysis</a:t>
              </a:r>
            </a:p>
          </p:txBody>
        </p:sp>
        <p:sp>
          <p:nvSpPr>
            <p:cNvPr id="39" name="TextBox 1"/>
            <p:cNvSpPr txBox="1"/>
            <p:nvPr/>
          </p:nvSpPr>
          <p:spPr>
            <a:xfrm>
              <a:off x="7422232" y="3835400"/>
              <a:ext cx="2045343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IR Generation</a:t>
              </a:r>
            </a:p>
          </p:txBody>
        </p:sp>
        <p:sp>
          <p:nvSpPr>
            <p:cNvPr id="40" name="TextBox 1"/>
            <p:cNvSpPr txBox="1"/>
            <p:nvPr/>
          </p:nvSpPr>
          <p:spPr>
            <a:xfrm>
              <a:off x="7333332" y="4521200"/>
              <a:ext cx="2342077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IR Optimization</a:t>
              </a:r>
            </a:p>
          </p:txBody>
        </p:sp>
        <p:sp>
          <p:nvSpPr>
            <p:cNvPr id="41" name="TextBox 1"/>
            <p:cNvSpPr txBox="1"/>
            <p:nvPr/>
          </p:nvSpPr>
          <p:spPr>
            <a:xfrm>
              <a:off x="7206332" y="5207000"/>
              <a:ext cx="2444521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Code Generation</a:t>
              </a:r>
            </a:p>
          </p:txBody>
        </p:sp>
        <p:sp>
          <p:nvSpPr>
            <p:cNvPr id="42" name="TextBox 1"/>
            <p:cNvSpPr txBox="1"/>
            <p:nvPr/>
          </p:nvSpPr>
          <p:spPr>
            <a:xfrm>
              <a:off x="7523831" y="5892800"/>
              <a:ext cx="1891679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Optimization</a:t>
              </a:r>
            </a:p>
          </p:txBody>
        </p:sp>
      </p:grp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CB4C2A2F-B989-46FD-976C-23C1E3A0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28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0158" y="0"/>
            <a:ext cx="9151684" cy="6858000"/>
          </a:xfrm>
          <a:prstGeom prst="rect">
            <a:avLst/>
          </a:prstGeom>
          <a:noFill/>
        </p:spPr>
      </p:pic>
      <p:sp>
        <p:nvSpPr>
          <p:cNvPr id="10" name="TextBox 1"/>
          <p:cNvSpPr txBox="1"/>
          <p:nvPr/>
        </p:nvSpPr>
        <p:spPr>
          <a:xfrm>
            <a:off x="4678296" y="1337022"/>
            <a:ext cx="509755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280877" y="3619180"/>
            <a:ext cx="11862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&lt;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989499" y="2789305"/>
            <a:ext cx="801501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Sequence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4044363" y="3619180"/>
            <a:ext cx="11862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537217" y="4656525"/>
            <a:ext cx="104196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563035" y="4656525"/>
            <a:ext cx="11862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159623" y="5901338"/>
            <a:ext cx="92974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989499" y="5901338"/>
            <a:ext cx="104196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6533990" y="3619180"/>
            <a:ext cx="11862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6026844" y="4656525"/>
            <a:ext cx="104196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052662" y="4656525"/>
            <a:ext cx="11862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649251" y="5901338"/>
            <a:ext cx="104196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7479126" y="5901338"/>
            <a:ext cx="104196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1877466" y="4656525"/>
            <a:ext cx="104196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2707341" y="4656525"/>
            <a:ext cx="92974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15779" y="368834"/>
            <a:ext cx="3036729" cy="10820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while   (y   &lt;   z)   {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	int   x   =   a   +   b;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	y   +=   x;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6" name="矩形标注 25"/>
          <p:cNvSpPr/>
          <p:nvPr/>
        </p:nvSpPr>
        <p:spPr>
          <a:xfrm>
            <a:off x="6225669" y="511448"/>
            <a:ext cx="2139538" cy="1102186"/>
          </a:xfrm>
          <a:prstGeom prst="wedgeRectCallout">
            <a:avLst>
              <a:gd name="adj1" fmla="val -63703"/>
              <a:gd name="adj2" fmla="val 129868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kumimoji="1" lang="en-US" altLang="zh-CN" sz="2541" b="1" dirty="0">
                <a:solidFill>
                  <a:schemeClr val="tx1"/>
                </a:solidFill>
                <a:latin typeface="Times New Roman" pitchFamily="18" charset="0"/>
              </a:rPr>
              <a:t>Syntax Tree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7991202" y="1650276"/>
            <a:ext cx="2413802" cy="4088384"/>
            <a:chOff x="7130132" y="1778000"/>
            <a:chExt cx="2659653" cy="4504793"/>
          </a:xfrm>
        </p:grpSpPr>
        <p:sp>
          <p:nvSpPr>
            <p:cNvPr id="83" name="TextBox 1"/>
            <p:cNvSpPr txBox="1"/>
            <p:nvPr/>
          </p:nvSpPr>
          <p:spPr>
            <a:xfrm>
              <a:off x="7282532" y="1778000"/>
              <a:ext cx="2400010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Lexical Analysis</a:t>
              </a:r>
            </a:p>
          </p:txBody>
        </p:sp>
        <p:sp>
          <p:nvSpPr>
            <p:cNvPr id="84" name="TextBox 1"/>
            <p:cNvSpPr txBox="1"/>
            <p:nvPr/>
          </p:nvSpPr>
          <p:spPr>
            <a:xfrm>
              <a:off x="7295232" y="2463800"/>
              <a:ext cx="2324062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Syntax Analysis</a:t>
              </a:r>
            </a:p>
          </p:txBody>
        </p:sp>
        <p:sp>
          <p:nvSpPr>
            <p:cNvPr id="85" name="TextBox 1"/>
            <p:cNvSpPr txBox="1"/>
            <p:nvPr/>
          </p:nvSpPr>
          <p:spPr>
            <a:xfrm>
              <a:off x="7130132" y="3149599"/>
              <a:ext cx="2659653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Semantic Analysis</a:t>
              </a:r>
            </a:p>
          </p:txBody>
        </p:sp>
        <p:sp>
          <p:nvSpPr>
            <p:cNvPr id="86" name="TextBox 1"/>
            <p:cNvSpPr txBox="1"/>
            <p:nvPr/>
          </p:nvSpPr>
          <p:spPr>
            <a:xfrm>
              <a:off x="7422232" y="3835400"/>
              <a:ext cx="2045343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IR Generation</a:t>
              </a:r>
            </a:p>
          </p:txBody>
        </p:sp>
        <p:sp>
          <p:nvSpPr>
            <p:cNvPr id="87" name="TextBox 1"/>
            <p:cNvSpPr txBox="1"/>
            <p:nvPr/>
          </p:nvSpPr>
          <p:spPr>
            <a:xfrm>
              <a:off x="7333332" y="4521200"/>
              <a:ext cx="2342077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IR Optimization</a:t>
              </a:r>
            </a:p>
          </p:txBody>
        </p:sp>
        <p:sp>
          <p:nvSpPr>
            <p:cNvPr id="88" name="TextBox 1"/>
            <p:cNvSpPr txBox="1"/>
            <p:nvPr/>
          </p:nvSpPr>
          <p:spPr>
            <a:xfrm>
              <a:off x="7206332" y="5207000"/>
              <a:ext cx="2444521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Code Generation</a:t>
              </a:r>
            </a:p>
          </p:txBody>
        </p:sp>
        <p:sp>
          <p:nvSpPr>
            <p:cNvPr id="89" name="TextBox 1"/>
            <p:cNvSpPr txBox="1"/>
            <p:nvPr/>
          </p:nvSpPr>
          <p:spPr>
            <a:xfrm>
              <a:off x="7523831" y="5892800"/>
              <a:ext cx="1891679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Optimization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71DE29-0574-4A1A-B12D-E3CBD74D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29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0873B-71CA-4CFD-BB63-CDBE8B79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Heading" panose="02000505000000020004" pitchFamily="2" charset="0"/>
                <a:cs typeface="Times New Roman" pitchFamily="18" charset="0"/>
              </a:rPr>
              <a:t>How does a compiler work?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E7BE0-7BE8-4156-B7D5-310B03E7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00FF"/>
                </a:solidFill>
              </a:rPr>
              <a:t>Example A</a:t>
            </a:r>
          </a:p>
          <a:p>
            <a:r>
              <a:rPr lang="en-US" altLang="zh-CN" dirty="0"/>
              <a:t>Structure</a:t>
            </a:r>
          </a:p>
          <a:p>
            <a:r>
              <a:rPr lang="en-US" altLang="zh-CN" dirty="0"/>
              <a:t>Example B</a:t>
            </a:r>
          </a:p>
          <a:p>
            <a:r>
              <a:rPr lang="en-US" altLang="zh-CN" dirty="0"/>
              <a:t>Working Process and Division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D1C359-B963-4C10-974A-F9DE6A3B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8153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0158" y="0"/>
            <a:ext cx="9151684" cy="68580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9" name="TextBox 1"/>
          <p:cNvSpPr txBox="1"/>
          <p:nvPr/>
        </p:nvSpPr>
        <p:spPr>
          <a:xfrm>
            <a:off x="4678296" y="1337022"/>
            <a:ext cx="509755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latin typeface="Times New Roman" pitchFamily="18" charset="0"/>
                <a:cs typeface="Times New Roman" pitchFamily="18" charset="0"/>
              </a:rPr>
              <a:t>While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4989499" y="2789305"/>
            <a:ext cx="801501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latin typeface="Times New Roman" pitchFamily="18" charset="0"/>
                <a:cs typeface="Times New Roman" pitchFamily="18" charset="0"/>
              </a:rPr>
              <a:t>Sequence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044363" y="3619180"/>
            <a:ext cx="11862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6533990" y="3619180"/>
            <a:ext cx="11862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latin typeface="Times New Roman" pitchFamily="18" charset="0"/>
                <a:cs typeface="Times New Roman" pitchFamily="18" charset="0"/>
              </a:rPr>
              <a:t>=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7052662" y="4656525"/>
            <a:ext cx="11862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latin typeface="Times New Roman" pitchFamily="18" charset="0"/>
                <a:cs typeface="Times New Roman" pitchFamily="18" charset="0"/>
              </a:rPr>
              <a:t>+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398904" y="4668051"/>
            <a:ext cx="375103" cy="6379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  <a:tabLst>
                <a:tab pos="138318" algn="l"/>
              </a:tabLst>
            </a:pPr>
            <a:r>
              <a:rPr lang="en-US" altLang="zh-CN" sz="1634" dirty="0"/>
              <a:t>	</a:t>
            </a:r>
            <a:r>
              <a:rPr lang="en-US" altLang="zh-CN" sz="1634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1906"/>
              </a:lnSpc>
              <a:tabLst>
                <a:tab pos="138318" algn="l"/>
              </a:tabLst>
            </a:pPr>
            <a:r>
              <a:rPr lang="en-US" altLang="zh-CN" sz="1634" dirty="0"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4021311" y="5912864"/>
            <a:ext cx="375103" cy="6379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  <a:tabLst>
                <a:tab pos="138318" algn="l"/>
              </a:tabLst>
            </a:pPr>
            <a:r>
              <a:rPr lang="en-US" altLang="zh-CN" sz="1634" dirty="0"/>
              <a:t>	</a:t>
            </a:r>
            <a:r>
              <a:rPr lang="en-US" altLang="zh-CN" sz="1634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1906"/>
              </a:lnSpc>
              <a:tabLst>
                <a:tab pos="138318" algn="l"/>
              </a:tabLst>
            </a:pPr>
            <a:r>
              <a:rPr lang="en-US" altLang="zh-CN" sz="1634" dirty="0"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4851187" y="5912864"/>
            <a:ext cx="375103" cy="6379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  <a:tabLst>
                <a:tab pos="138318" algn="l"/>
              </a:tabLst>
            </a:pPr>
            <a:r>
              <a:rPr lang="en-US" altLang="zh-CN" sz="1634" dirty="0"/>
              <a:t>	</a:t>
            </a:r>
            <a:r>
              <a:rPr lang="en-US" altLang="zh-CN" sz="1634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1906"/>
              </a:lnSpc>
              <a:tabLst>
                <a:tab pos="138318" algn="l"/>
              </a:tabLst>
            </a:pPr>
            <a:r>
              <a:rPr lang="en-US" altLang="zh-CN" sz="1634" dirty="0"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563036" y="4610420"/>
            <a:ext cx="705321" cy="3200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78"/>
              </a:lnSpc>
            </a:pPr>
            <a:r>
              <a:rPr lang="en-US" altLang="zh-CN" sz="1634" dirty="0">
                <a:latin typeface="Times New Roman" pitchFamily="18" charset="0"/>
                <a:cs typeface="Times New Roman" pitchFamily="18" charset="0"/>
              </a:rPr>
              <a:t>+    </a:t>
            </a:r>
            <a:r>
              <a:rPr lang="en-US" altLang="zh-CN" sz="1634" dirty="0"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4643718" y="3665284"/>
            <a:ext cx="375103" cy="2821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7133345" y="3573076"/>
            <a:ext cx="375103" cy="2821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5888531" y="4668051"/>
            <a:ext cx="375103" cy="6379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  <a:tabLst>
                <a:tab pos="138318" algn="l"/>
              </a:tabLst>
            </a:pPr>
            <a:r>
              <a:rPr lang="en-US" altLang="zh-CN" sz="1634" dirty="0"/>
              <a:t>	</a:t>
            </a:r>
            <a:r>
              <a:rPr lang="en-US" altLang="zh-CN" sz="1634" dirty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1906"/>
              </a:lnSpc>
              <a:tabLst>
                <a:tab pos="138318" algn="l"/>
              </a:tabLst>
            </a:pPr>
            <a:r>
              <a:rPr lang="en-US" altLang="zh-CN" sz="1634" dirty="0"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6510938" y="5912864"/>
            <a:ext cx="375103" cy="6379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  <a:tabLst>
                <a:tab pos="138318" algn="l"/>
              </a:tabLst>
            </a:pPr>
            <a:r>
              <a:rPr lang="en-US" altLang="zh-CN" sz="1634" dirty="0"/>
              <a:t>	</a:t>
            </a:r>
            <a:r>
              <a:rPr lang="en-US" altLang="zh-CN" sz="1634" dirty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1906"/>
              </a:lnSpc>
              <a:tabLst>
                <a:tab pos="138318" algn="l"/>
              </a:tabLst>
            </a:pPr>
            <a:r>
              <a:rPr lang="en-US" altLang="zh-CN" sz="1634" dirty="0"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7340814" y="5912864"/>
            <a:ext cx="375103" cy="6379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  <a:tabLst>
                <a:tab pos="138318" algn="l"/>
              </a:tabLst>
            </a:pPr>
            <a:r>
              <a:rPr lang="en-US" altLang="zh-CN" sz="1634" dirty="0"/>
              <a:t>	</a:t>
            </a:r>
            <a:r>
              <a:rPr lang="en-US" altLang="zh-CN" sz="1634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1906"/>
              </a:lnSpc>
              <a:tabLst>
                <a:tab pos="138318" algn="l"/>
              </a:tabLst>
            </a:pPr>
            <a:r>
              <a:rPr lang="en-US" altLang="zh-CN" sz="1634" dirty="0"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7548283" y="4610421"/>
            <a:ext cx="375103" cy="2821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6245839" y="2743200"/>
            <a:ext cx="500137" cy="2821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latin typeface="Courier New" pitchFamily="18" charset="0"/>
                <a:cs typeface="Courier New" pitchFamily="18" charset="0"/>
              </a:rPr>
              <a:t>void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5830901" y="1290918"/>
            <a:ext cx="500137" cy="2821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latin typeface="Courier New" pitchFamily="18" charset="0"/>
                <a:cs typeface="Courier New" pitchFamily="18" charset="0"/>
              </a:rPr>
              <a:t>void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2280877" y="3619180"/>
            <a:ext cx="118622" cy="27699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latin typeface="Times New Roman" pitchFamily="18" charset="0"/>
                <a:cs typeface="Times New Roman" pitchFamily="18" charset="0"/>
              </a:rPr>
              <a:t>&lt;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1739153" y="4668051"/>
            <a:ext cx="375103" cy="6379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  <a:tabLst>
                <a:tab pos="138318" algn="l"/>
              </a:tabLst>
            </a:pPr>
            <a:r>
              <a:rPr lang="en-US" altLang="zh-CN" sz="1634" dirty="0"/>
              <a:t>	</a:t>
            </a:r>
            <a:r>
              <a:rPr lang="en-US" altLang="zh-CN" sz="1634" dirty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1906"/>
              </a:lnSpc>
              <a:tabLst>
                <a:tab pos="138318" algn="l"/>
              </a:tabLst>
            </a:pPr>
            <a:r>
              <a:rPr lang="en-US" altLang="zh-CN" sz="1634" dirty="0"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2569029" y="4668051"/>
            <a:ext cx="375103" cy="6379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  <a:tabLst>
                <a:tab pos="138318" algn="l"/>
              </a:tabLst>
            </a:pPr>
            <a:r>
              <a:rPr lang="en-US" altLang="zh-CN" sz="1634" dirty="0"/>
              <a:t>	</a:t>
            </a:r>
            <a:r>
              <a:rPr lang="en-US" altLang="zh-CN" sz="1634" dirty="0">
                <a:latin typeface="Times New Roman" pitchFamily="18" charset="0"/>
                <a:cs typeface="Times New Roman" pitchFamily="18" charset="0"/>
              </a:rPr>
              <a:t>z</a:t>
            </a:r>
          </a:p>
          <a:p>
            <a:pPr>
              <a:lnSpc>
                <a:spcPts val="908"/>
              </a:lnSpc>
            </a:pPr>
            <a:endParaRPr lang="en-US" altLang="zh-CN" sz="1634" dirty="0"/>
          </a:p>
          <a:p>
            <a:pPr>
              <a:lnSpc>
                <a:spcPts val="1906"/>
              </a:lnSpc>
              <a:tabLst>
                <a:tab pos="138318" algn="l"/>
              </a:tabLst>
            </a:pPr>
            <a:r>
              <a:rPr lang="en-US" altLang="zh-CN" sz="1634" dirty="0">
                <a:latin typeface="Courier New" pitchFamily="18" charset="0"/>
                <a:cs typeface="Courier New" pitchFamily="18" charset="0"/>
              </a:rPr>
              <a:t>int</a:t>
            </a:r>
          </a:p>
        </p:txBody>
      </p:sp>
      <p:sp>
        <p:nvSpPr>
          <p:cNvPr id="30" name="TextBox 1"/>
          <p:cNvSpPr txBox="1"/>
          <p:nvPr/>
        </p:nvSpPr>
        <p:spPr>
          <a:xfrm>
            <a:off x="2718868" y="3665284"/>
            <a:ext cx="500137" cy="28212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5"/>
              </a:lnSpc>
            </a:pPr>
            <a:r>
              <a:rPr lang="en-US" altLang="zh-CN" sz="1634" dirty="0">
                <a:latin typeface="Courier New" pitchFamily="18" charset="0"/>
                <a:cs typeface="Courier New" pitchFamily="18" charset="0"/>
              </a:rPr>
              <a:t>bool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15779" y="368834"/>
            <a:ext cx="3036729" cy="10820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while   (y   &lt;   z)   {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	int   x   =   a   +   b;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	y   +=   x;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33" name="矩形标注 32"/>
          <p:cNvSpPr/>
          <p:nvPr/>
        </p:nvSpPr>
        <p:spPr>
          <a:xfrm>
            <a:off x="6225669" y="511448"/>
            <a:ext cx="2139538" cy="1102186"/>
          </a:xfrm>
          <a:prstGeom prst="wedgeRectCallout">
            <a:avLst>
              <a:gd name="adj1" fmla="val -63703"/>
              <a:gd name="adj2" fmla="val 129868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kumimoji="1" lang="en-US" altLang="zh-CN" sz="2541" b="1" dirty="0">
                <a:solidFill>
                  <a:schemeClr val="tx1"/>
                </a:solidFill>
                <a:latin typeface="Times New Roman" pitchFamily="18" charset="0"/>
              </a:rPr>
              <a:t>Annotated</a:t>
            </a:r>
            <a:r>
              <a:rPr kumimoji="1" lang="en-US" altLang="zh-CN" sz="2541" b="1" dirty="0">
                <a:solidFill>
                  <a:srgbClr val="3333FF"/>
                </a:solidFill>
                <a:latin typeface="Times New Roman" pitchFamily="18" charset="0"/>
              </a:rPr>
              <a:t> </a:t>
            </a:r>
            <a:r>
              <a:rPr kumimoji="1" lang="en-US" altLang="zh-CN" sz="2541" b="1" dirty="0">
                <a:solidFill>
                  <a:schemeClr val="tx1"/>
                </a:solidFill>
                <a:latin typeface="Times New Roman" pitchFamily="18" charset="0"/>
              </a:rPr>
              <a:t>Syntax Tree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8020724" y="1636671"/>
            <a:ext cx="2413802" cy="4088384"/>
            <a:chOff x="7130132" y="1778000"/>
            <a:chExt cx="2659653" cy="4504793"/>
          </a:xfrm>
        </p:grpSpPr>
        <p:sp>
          <p:nvSpPr>
            <p:cNvPr id="43" name="TextBox 1"/>
            <p:cNvSpPr txBox="1"/>
            <p:nvPr/>
          </p:nvSpPr>
          <p:spPr>
            <a:xfrm>
              <a:off x="7282532" y="1778000"/>
              <a:ext cx="2400010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Lexical Analysis</a:t>
              </a:r>
            </a:p>
          </p:txBody>
        </p:sp>
        <p:sp>
          <p:nvSpPr>
            <p:cNvPr id="44" name="TextBox 1"/>
            <p:cNvSpPr txBox="1"/>
            <p:nvPr/>
          </p:nvSpPr>
          <p:spPr>
            <a:xfrm>
              <a:off x="7295232" y="2463800"/>
              <a:ext cx="2324062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Syntax Analysis</a:t>
              </a:r>
            </a:p>
          </p:txBody>
        </p:sp>
        <p:sp>
          <p:nvSpPr>
            <p:cNvPr id="45" name="TextBox 1"/>
            <p:cNvSpPr txBox="1"/>
            <p:nvPr/>
          </p:nvSpPr>
          <p:spPr>
            <a:xfrm>
              <a:off x="7130132" y="3149599"/>
              <a:ext cx="2659653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Semantic Analysis</a:t>
              </a:r>
            </a:p>
          </p:txBody>
        </p:sp>
        <p:sp>
          <p:nvSpPr>
            <p:cNvPr id="46" name="TextBox 1"/>
            <p:cNvSpPr txBox="1"/>
            <p:nvPr/>
          </p:nvSpPr>
          <p:spPr>
            <a:xfrm>
              <a:off x="7422232" y="3835400"/>
              <a:ext cx="2045343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IR Generation</a:t>
              </a:r>
            </a:p>
          </p:txBody>
        </p:sp>
        <p:sp>
          <p:nvSpPr>
            <p:cNvPr id="47" name="TextBox 1"/>
            <p:cNvSpPr txBox="1"/>
            <p:nvPr/>
          </p:nvSpPr>
          <p:spPr>
            <a:xfrm>
              <a:off x="7333332" y="4521200"/>
              <a:ext cx="2342077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IR Optimization</a:t>
              </a:r>
            </a:p>
          </p:txBody>
        </p:sp>
        <p:sp>
          <p:nvSpPr>
            <p:cNvPr id="48" name="TextBox 1"/>
            <p:cNvSpPr txBox="1"/>
            <p:nvPr/>
          </p:nvSpPr>
          <p:spPr>
            <a:xfrm>
              <a:off x="7206332" y="5207000"/>
              <a:ext cx="2444521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Code Generation</a:t>
              </a:r>
            </a:p>
          </p:txBody>
        </p:sp>
        <p:sp>
          <p:nvSpPr>
            <p:cNvPr id="49" name="TextBox 1"/>
            <p:cNvSpPr txBox="1"/>
            <p:nvPr/>
          </p:nvSpPr>
          <p:spPr>
            <a:xfrm>
              <a:off x="7523831" y="5892800"/>
              <a:ext cx="1891679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Optimization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CEECBD-0854-44C9-9D94-DA151517E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30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7951694" y="1452282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7945931" y="1446519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7951694" y="2074689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7945931" y="2068926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7951694" y="2697096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7945931" y="2691333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951694" y="3941909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945931" y="3936146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7951694" y="4564316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7945931" y="4558553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7951694" y="5186723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7945931" y="5180960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951694" y="3319502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FF63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945931" y="3313739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5779" y="368834"/>
            <a:ext cx="3036729" cy="10820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while   (y   &lt;   z)   {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	int   x   =   a   +   b;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	y   +=   x;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015779" y="1751960"/>
            <a:ext cx="4183453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67"/>
              </a:lnSpc>
              <a:tabLst>
                <a:tab pos="1325550" algn="l"/>
              </a:tabLst>
            </a:pP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Loop: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zh-CN" altLang="en-US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x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   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=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a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+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b</a:t>
            </a:r>
          </a:p>
          <a:p>
            <a:pPr>
              <a:lnSpc>
                <a:spcPts val="3267"/>
              </a:lnSpc>
              <a:tabLst>
                <a:tab pos="1325550" algn="l"/>
              </a:tabLst>
            </a:pPr>
            <a:r>
              <a:rPr lang="en-US" altLang="zh-CN" sz="1634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zh-CN" altLang="en-US" sz="1634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y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   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=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x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+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y</a:t>
            </a:r>
          </a:p>
          <a:p>
            <a:pPr>
              <a:lnSpc>
                <a:spcPts val="3267"/>
              </a:lnSpc>
              <a:tabLst>
                <a:tab pos="1325550" algn="l"/>
              </a:tabLst>
            </a:pPr>
            <a:r>
              <a:rPr lang="en-US" altLang="zh-CN" sz="1634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_t1</a:t>
            </a:r>
            <a:r>
              <a:rPr lang="zh-CN" altLang="en-US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=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y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&lt;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z</a:t>
            </a:r>
          </a:p>
          <a:p>
            <a:pPr>
              <a:lnSpc>
                <a:spcPts val="3267"/>
              </a:lnSpc>
              <a:tabLst>
                <a:tab pos="1325550" algn="l"/>
              </a:tabLst>
            </a:pPr>
            <a:r>
              <a:rPr lang="en-US" altLang="zh-CN" sz="1634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if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_t1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goto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Loop</a:t>
            </a:r>
          </a:p>
        </p:txBody>
      </p:sp>
      <p:sp>
        <p:nvSpPr>
          <p:cNvPr id="30" name="矩形标注 29"/>
          <p:cNvSpPr/>
          <p:nvPr/>
        </p:nvSpPr>
        <p:spPr>
          <a:xfrm>
            <a:off x="3697124" y="4531186"/>
            <a:ext cx="2139538" cy="1102186"/>
          </a:xfrm>
          <a:prstGeom prst="wedgeRectCallout">
            <a:avLst>
              <a:gd name="adj1" fmla="val -32401"/>
              <a:gd name="adj2" fmla="val -9865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kumimoji="1" lang="en-US" altLang="zh-CN" sz="2541" b="1" dirty="0">
                <a:solidFill>
                  <a:schemeClr val="tx1"/>
                </a:solidFill>
                <a:latin typeface="Times New Roman" pitchFamily="18" charset="0"/>
              </a:rPr>
              <a:t>Intermediate code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7996186" y="1599150"/>
            <a:ext cx="2413802" cy="4088384"/>
            <a:chOff x="7130132" y="1778000"/>
            <a:chExt cx="2659653" cy="4504793"/>
          </a:xfrm>
        </p:grpSpPr>
        <p:sp>
          <p:nvSpPr>
            <p:cNvPr id="32" name="TextBox 1"/>
            <p:cNvSpPr txBox="1"/>
            <p:nvPr/>
          </p:nvSpPr>
          <p:spPr>
            <a:xfrm>
              <a:off x="7282532" y="1778000"/>
              <a:ext cx="2400010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Lexical Analysis</a:t>
              </a:r>
            </a:p>
          </p:txBody>
        </p:sp>
        <p:sp>
          <p:nvSpPr>
            <p:cNvPr id="33" name="TextBox 1"/>
            <p:cNvSpPr txBox="1"/>
            <p:nvPr/>
          </p:nvSpPr>
          <p:spPr>
            <a:xfrm>
              <a:off x="7295232" y="2463800"/>
              <a:ext cx="2324062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Syntax Analysis</a:t>
              </a:r>
            </a:p>
          </p:txBody>
        </p:sp>
        <p:sp>
          <p:nvSpPr>
            <p:cNvPr id="34" name="TextBox 1"/>
            <p:cNvSpPr txBox="1"/>
            <p:nvPr/>
          </p:nvSpPr>
          <p:spPr>
            <a:xfrm>
              <a:off x="7130132" y="3149599"/>
              <a:ext cx="2659653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Semantic Analysis</a:t>
              </a:r>
            </a:p>
          </p:txBody>
        </p:sp>
        <p:sp>
          <p:nvSpPr>
            <p:cNvPr id="35" name="TextBox 1"/>
            <p:cNvSpPr txBox="1"/>
            <p:nvPr/>
          </p:nvSpPr>
          <p:spPr>
            <a:xfrm>
              <a:off x="7422232" y="3835400"/>
              <a:ext cx="2045343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IR Generation</a:t>
              </a:r>
            </a:p>
          </p:txBody>
        </p:sp>
        <p:sp>
          <p:nvSpPr>
            <p:cNvPr id="36" name="TextBox 1"/>
            <p:cNvSpPr txBox="1"/>
            <p:nvPr/>
          </p:nvSpPr>
          <p:spPr>
            <a:xfrm>
              <a:off x="7333332" y="4521200"/>
              <a:ext cx="2342077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IR Optimization</a:t>
              </a:r>
            </a:p>
          </p:txBody>
        </p:sp>
        <p:sp>
          <p:nvSpPr>
            <p:cNvPr id="37" name="TextBox 1"/>
            <p:cNvSpPr txBox="1"/>
            <p:nvPr/>
          </p:nvSpPr>
          <p:spPr>
            <a:xfrm>
              <a:off x="7206332" y="5207000"/>
              <a:ext cx="2444521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Code Generation</a:t>
              </a:r>
            </a:p>
          </p:txBody>
        </p:sp>
        <p:sp>
          <p:nvSpPr>
            <p:cNvPr id="38" name="TextBox 1"/>
            <p:cNvSpPr txBox="1"/>
            <p:nvPr/>
          </p:nvSpPr>
          <p:spPr>
            <a:xfrm>
              <a:off x="7523831" y="5892800"/>
              <a:ext cx="1891679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Optimization</a:t>
              </a:r>
            </a:p>
          </p:txBody>
        </p:sp>
      </p:grp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9C2A407F-6A7C-4A19-A1ED-C366F62E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31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7951694" y="1452282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7945931" y="1446519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7951694" y="2074689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7945931" y="2068926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7951694" y="2697096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7945931" y="2691333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951694" y="3319502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945931" y="3313739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7951694" y="4564316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7945931" y="4558553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7951694" y="5186723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5" name="Freeform 3"/>
          <p:cNvSpPr/>
          <p:nvPr/>
        </p:nvSpPr>
        <p:spPr>
          <a:xfrm>
            <a:off x="7945931" y="5180960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6" name="Freeform 3"/>
          <p:cNvSpPr/>
          <p:nvPr/>
        </p:nvSpPr>
        <p:spPr>
          <a:xfrm>
            <a:off x="7951694" y="3941909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FF63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945931" y="3936146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15779" y="368834"/>
            <a:ext cx="3036729" cy="10820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while   (y   &lt;   z)   {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	int   x   =   a   +   b;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	y   +=   x;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2015779" y="1751960"/>
            <a:ext cx="4183453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67"/>
              </a:lnSpc>
              <a:tabLst>
                <a:tab pos="1325550" algn="l"/>
              </a:tabLst>
            </a:pPr>
            <a:r>
              <a:rPr lang="en-US" altLang="zh-CN" sz="1634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x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   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=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a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+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b</a:t>
            </a:r>
          </a:p>
          <a:p>
            <a:pPr>
              <a:lnSpc>
                <a:spcPts val="3267"/>
              </a:lnSpc>
              <a:tabLst>
                <a:tab pos="1325550" algn="l"/>
              </a:tabLst>
            </a:pP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Loop: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zh-CN" altLang="en-US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y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   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=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x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+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y</a:t>
            </a:r>
          </a:p>
          <a:p>
            <a:pPr>
              <a:lnSpc>
                <a:spcPts val="3267"/>
              </a:lnSpc>
              <a:tabLst>
                <a:tab pos="1325550" algn="l"/>
              </a:tabLst>
            </a:pPr>
            <a:r>
              <a:rPr lang="en-US" altLang="zh-CN" sz="1634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_t1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zh-CN" altLang="en-US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=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y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&lt;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z</a:t>
            </a:r>
          </a:p>
          <a:p>
            <a:pPr>
              <a:lnSpc>
                <a:spcPts val="3267"/>
              </a:lnSpc>
              <a:tabLst>
                <a:tab pos="1325550" algn="l"/>
              </a:tabLst>
            </a:pPr>
            <a:r>
              <a:rPr lang="en-US" altLang="zh-CN" sz="1634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if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_t1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goto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Loop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7991202" y="1636671"/>
            <a:ext cx="2413802" cy="4088384"/>
            <a:chOff x="7130132" y="1778000"/>
            <a:chExt cx="2659653" cy="4504793"/>
          </a:xfrm>
        </p:grpSpPr>
        <p:sp>
          <p:nvSpPr>
            <p:cNvPr id="31" name="TextBox 1"/>
            <p:cNvSpPr txBox="1"/>
            <p:nvPr/>
          </p:nvSpPr>
          <p:spPr>
            <a:xfrm>
              <a:off x="7282532" y="1778000"/>
              <a:ext cx="2400010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Lexical Analysis</a:t>
              </a:r>
            </a:p>
          </p:txBody>
        </p:sp>
        <p:sp>
          <p:nvSpPr>
            <p:cNvPr id="32" name="TextBox 1"/>
            <p:cNvSpPr txBox="1"/>
            <p:nvPr/>
          </p:nvSpPr>
          <p:spPr>
            <a:xfrm>
              <a:off x="7295232" y="2463800"/>
              <a:ext cx="2324062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Syntax Analysis</a:t>
              </a:r>
            </a:p>
          </p:txBody>
        </p:sp>
        <p:sp>
          <p:nvSpPr>
            <p:cNvPr id="33" name="TextBox 1"/>
            <p:cNvSpPr txBox="1"/>
            <p:nvPr/>
          </p:nvSpPr>
          <p:spPr>
            <a:xfrm>
              <a:off x="7130132" y="3149599"/>
              <a:ext cx="2659653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Semantic Analysis</a:t>
              </a:r>
            </a:p>
          </p:txBody>
        </p:sp>
        <p:sp>
          <p:nvSpPr>
            <p:cNvPr id="34" name="TextBox 1"/>
            <p:cNvSpPr txBox="1"/>
            <p:nvPr/>
          </p:nvSpPr>
          <p:spPr>
            <a:xfrm>
              <a:off x="7422232" y="3835400"/>
              <a:ext cx="2045343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IR Generation</a:t>
              </a:r>
            </a:p>
          </p:txBody>
        </p:sp>
        <p:sp>
          <p:nvSpPr>
            <p:cNvPr id="35" name="TextBox 1"/>
            <p:cNvSpPr txBox="1"/>
            <p:nvPr/>
          </p:nvSpPr>
          <p:spPr>
            <a:xfrm>
              <a:off x="7333332" y="4521200"/>
              <a:ext cx="2342077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IR Optimization</a:t>
              </a:r>
            </a:p>
          </p:txBody>
        </p:sp>
        <p:sp>
          <p:nvSpPr>
            <p:cNvPr id="36" name="TextBox 1"/>
            <p:cNvSpPr txBox="1"/>
            <p:nvPr/>
          </p:nvSpPr>
          <p:spPr>
            <a:xfrm>
              <a:off x="7206332" y="5207000"/>
              <a:ext cx="2444521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Code Generation</a:t>
              </a:r>
            </a:p>
          </p:txBody>
        </p:sp>
        <p:sp>
          <p:nvSpPr>
            <p:cNvPr id="37" name="TextBox 1"/>
            <p:cNvSpPr txBox="1"/>
            <p:nvPr/>
          </p:nvSpPr>
          <p:spPr>
            <a:xfrm>
              <a:off x="7523831" y="5892800"/>
              <a:ext cx="1891679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Optimization</a:t>
              </a:r>
            </a:p>
          </p:txBody>
        </p:sp>
      </p:grp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152522BF-BD32-4898-8D7D-30B6788C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7951694" y="1452282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7945931" y="1446519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7951694" y="2074689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7945931" y="2068926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7951694" y="2697096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7945931" y="2691333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951694" y="3319502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945931" y="3313739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7951694" y="3941909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7945931" y="3936146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7951694" y="4564316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FF63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7945931" y="4558553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951694" y="5186723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945931" y="5180960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2015779" y="368834"/>
            <a:ext cx="3036729" cy="10820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while   (y   &lt;   z)   {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	int   x   =   a   +   b;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	y   +=   x;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2015779" y="1751960"/>
            <a:ext cx="1932901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67"/>
              </a:lnSpc>
              <a:tabLst>
                <a:tab pos="1325550" algn="l"/>
              </a:tabLst>
            </a:pPr>
            <a:r>
              <a:rPr lang="en-US" altLang="zh-CN" sz="1634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add</a:t>
            </a:r>
          </a:p>
          <a:p>
            <a:pPr>
              <a:lnSpc>
                <a:spcPts val="3267"/>
              </a:lnSpc>
              <a:tabLst>
                <a:tab pos="1325550" algn="l"/>
              </a:tabLst>
            </a:pP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Loop: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zh-CN" altLang="en-US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add</a:t>
            </a:r>
          </a:p>
          <a:p>
            <a:pPr>
              <a:lnSpc>
                <a:spcPts val="3267"/>
              </a:lnSpc>
              <a:tabLst>
                <a:tab pos="1325550" algn="l"/>
              </a:tabLst>
            </a:pPr>
            <a:r>
              <a:rPr lang="en-US" altLang="zh-CN" sz="1634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slt</a:t>
            </a:r>
          </a:p>
          <a:p>
            <a:pPr>
              <a:lnSpc>
                <a:spcPts val="3267"/>
              </a:lnSpc>
              <a:tabLst>
                <a:tab pos="1325550" algn="l"/>
              </a:tabLst>
            </a:pPr>
            <a:r>
              <a:rPr lang="en-US" altLang="zh-CN" sz="1634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beq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4228780" y="1751960"/>
            <a:ext cx="472886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67"/>
              </a:lnSpc>
            </a:pP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$1,</a:t>
            </a:r>
          </a:p>
          <a:p>
            <a:pPr>
              <a:lnSpc>
                <a:spcPts val="3267"/>
              </a:lnSpc>
            </a:pP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$4,</a:t>
            </a:r>
          </a:p>
          <a:p>
            <a:pPr>
              <a:lnSpc>
                <a:spcPts val="3267"/>
              </a:lnSpc>
            </a:pP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$6,</a:t>
            </a:r>
          </a:p>
          <a:p>
            <a:pPr>
              <a:lnSpc>
                <a:spcPts val="3267"/>
              </a:lnSpc>
            </a:pP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$6,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5104760" y="1751960"/>
            <a:ext cx="1114088" cy="173893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67"/>
              </a:lnSpc>
            </a:pP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$2,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$3</a:t>
            </a:r>
          </a:p>
          <a:p>
            <a:pPr>
              <a:lnSpc>
                <a:spcPts val="3267"/>
              </a:lnSpc>
            </a:pP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$1,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$4</a:t>
            </a:r>
          </a:p>
          <a:p>
            <a:pPr>
              <a:lnSpc>
                <a:spcPts val="3267"/>
              </a:lnSpc>
            </a:pP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$4,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$5</a:t>
            </a:r>
          </a:p>
          <a:p>
            <a:pPr>
              <a:lnSpc>
                <a:spcPts val="3267"/>
              </a:lnSpc>
            </a:pP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loop</a:t>
            </a:r>
          </a:p>
        </p:txBody>
      </p:sp>
      <p:sp>
        <p:nvSpPr>
          <p:cNvPr id="33" name="矩形标注 32"/>
          <p:cNvSpPr/>
          <p:nvPr/>
        </p:nvSpPr>
        <p:spPr>
          <a:xfrm>
            <a:off x="3697124" y="4531186"/>
            <a:ext cx="2139538" cy="1102186"/>
          </a:xfrm>
          <a:prstGeom prst="wedgeRectCallout">
            <a:avLst>
              <a:gd name="adj1" fmla="val -32401"/>
              <a:gd name="adj2" fmla="val -9865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kumimoji="1" lang="en-US" altLang="zh-CN" sz="2541" b="1" dirty="0">
                <a:solidFill>
                  <a:schemeClr val="tx1"/>
                </a:solidFill>
                <a:latin typeface="Times New Roman" pitchFamily="18" charset="0"/>
              </a:rPr>
              <a:t>Target code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7996186" y="1623067"/>
            <a:ext cx="2413802" cy="4088384"/>
            <a:chOff x="7130132" y="1778000"/>
            <a:chExt cx="2659653" cy="4504793"/>
          </a:xfrm>
        </p:grpSpPr>
        <p:sp>
          <p:nvSpPr>
            <p:cNvPr id="35" name="TextBox 1"/>
            <p:cNvSpPr txBox="1"/>
            <p:nvPr/>
          </p:nvSpPr>
          <p:spPr>
            <a:xfrm>
              <a:off x="7282532" y="1778000"/>
              <a:ext cx="2400010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Lexical Analysis</a:t>
              </a:r>
            </a:p>
          </p:txBody>
        </p:sp>
        <p:sp>
          <p:nvSpPr>
            <p:cNvPr id="36" name="TextBox 1"/>
            <p:cNvSpPr txBox="1"/>
            <p:nvPr/>
          </p:nvSpPr>
          <p:spPr>
            <a:xfrm>
              <a:off x="7295232" y="2463800"/>
              <a:ext cx="2324062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Syntax Analysis</a:t>
              </a:r>
            </a:p>
          </p:txBody>
        </p:sp>
        <p:sp>
          <p:nvSpPr>
            <p:cNvPr id="37" name="TextBox 1"/>
            <p:cNvSpPr txBox="1"/>
            <p:nvPr/>
          </p:nvSpPr>
          <p:spPr>
            <a:xfrm>
              <a:off x="7130132" y="3149599"/>
              <a:ext cx="2659653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Semantic Analysis</a:t>
              </a:r>
            </a:p>
          </p:txBody>
        </p:sp>
        <p:sp>
          <p:nvSpPr>
            <p:cNvPr id="38" name="TextBox 1"/>
            <p:cNvSpPr txBox="1"/>
            <p:nvPr/>
          </p:nvSpPr>
          <p:spPr>
            <a:xfrm>
              <a:off x="7422232" y="3835400"/>
              <a:ext cx="2045343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IR Generation</a:t>
              </a:r>
            </a:p>
          </p:txBody>
        </p:sp>
        <p:sp>
          <p:nvSpPr>
            <p:cNvPr id="39" name="TextBox 1"/>
            <p:cNvSpPr txBox="1"/>
            <p:nvPr/>
          </p:nvSpPr>
          <p:spPr>
            <a:xfrm>
              <a:off x="7333332" y="4521200"/>
              <a:ext cx="2342077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IR Optimization</a:t>
              </a:r>
            </a:p>
          </p:txBody>
        </p:sp>
        <p:sp>
          <p:nvSpPr>
            <p:cNvPr id="40" name="TextBox 1"/>
            <p:cNvSpPr txBox="1"/>
            <p:nvPr/>
          </p:nvSpPr>
          <p:spPr>
            <a:xfrm>
              <a:off x="7206332" y="5207000"/>
              <a:ext cx="2444521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Code Generation</a:t>
              </a:r>
            </a:p>
          </p:txBody>
        </p:sp>
        <p:sp>
          <p:nvSpPr>
            <p:cNvPr id="41" name="TextBox 1"/>
            <p:cNvSpPr txBox="1"/>
            <p:nvPr/>
          </p:nvSpPr>
          <p:spPr>
            <a:xfrm>
              <a:off x="7523831" y="5892800"/>
              <a:ext cx="1891679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Optimization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3CD4EB-4582-4E07-A3DA-1CA46531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33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7951694" y="1452282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7945931" y="1446519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7951694" y="2074689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7945931" y="2068926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7951694" y="2697096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7945931" y="2691333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951694" y="3319502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945931" y="3313739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7951694" y="3941909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7945931" y="3936146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7951694" y="4564316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7945931" y="4558553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951694" y="5186723"/>
            <a:ext cx="2489627" cy="622407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FF630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7" name="Freeform 3"/>
          <p:cNvSpPr/>
          <p:nvPr/>
        </p:nvSpPr>
        <p:spPr>
          <a:xfrm>
            <a:off x="7945931" y="5180960"/>
            <a:ext cx="2501153" cy="63393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8" name="TextBox 1"/>
          <p:cNvSpPr txBox="1"/>
          <p:nvPr/>
        </p:nvSpPr>
        <p:spPr>
          <a:xfrm>
            <a:off x="2015778" y="368834"/>
            <a:ext cx="3319503" cy="10820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while</a:t>
            </a:r>
            <a:r>
              <a:rPr lang="en-US" altLang="zh-CN" sz="254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(y</a:t>
            </a:r>
            <a:r>
              <a:rPr lang="en-US" altLang="zh-CN" sz="254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&lt;</a:t>
            </a:r>
            <a:r>
              <a:rPr lang="en-US" altLang="zh-CN" sz="254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z)</a:t>
            </a:r>
            <a:r>
              <a:rPr lang="en-US" altLang="zh-CN" sz="254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int</a:t>
            </a:r>
            <a:r>
              <a:rPr lang="en-US" altLang="zh-CN" sz="254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x</a:t>
            </a:r>
            <a:r>
              <a:rPr lang="en-US" altLang="zh-CN" sz="254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=</a:t>
            </a:r>
            <a:r>
              <a:rPr lang="en-US" altLang="zh-CN" sz="254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a</a:t>
            </a:r>
            <a:r>
              <a:rPr lang="en-US" altLang="zh-CN" sz="254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+</a:t>
            </a:r>
            <a:r>
              <a:rPr lang="en-US" altLang="zh-CN" sz="254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b;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y</a:t>
            </a:r>
            <a:r>
              <a:rPr lang="en-US" altLang="zh-CN" sz="254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+=</a:t>
            </a:r>
            <a:r>
              <a:rPr lang="en-US" altLang="zh-CN" sz="2541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x;</a:t>
            </a:r>
          </a:p>
          <a:p>
            <a:pPr>
              <a:lnSpc>
                <a:spcPts val="1997"/>
              </a:lnSpc>
              <a:tabLst>
                <a:tab pos="553273" algn="l"/>
              </a:tabLst>
            </a:pPr>
            <a:r>
              <a:rPr lang="en-US" altLang="zh-CN" sz="2541" b="1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2015778" y="1740434"/>
            <a:ext cx="4071307" cy="131574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67"/>
              </a:lnSpc>
              <a:tabLst>
                <a:tab pos="1325550" algn="l"/>
              </a:tabLst>
            </a:pPr>
            <a:r>
              <a:rPr lang="en-US" altLang="zh-CN" sz="1634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add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$1,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$2,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$3</a:t>
            </a:r>
          </a:p>
          <a:p>
            <a:pPr>
              <a:lnSpc>
                <a:spcPts val="3267"/>
              </a:lnSpc>
              <a:tabLst>
                <a:tab pos="1325550" algn="l"/>
              </a:tabLst>
            </a:pP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Loop: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add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$4,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$1,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$4</a:t>
            </a:r>
          </a:p>
          <a:p>
            <a:pPr>
              <a:lnSpc>
                <a:spcPts val="3267"/>
              </a:lnSpc>
              <a:tabLst>
                <a:tab pos="1325550" algn="l"/>
              </a:tabLst>
            </a:pPr>
            <a:r>
              <a:rPr lang="en-US" altLang="zh-CN" sz="1634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altLang="zh-CN" sz="2904" dirty="0" err="1">
                <a:latin typeface="Cambria Math" pitchFamily="18" charset="0"/>
                <a:ea typeface="Cambria Math" pitchFamily="18" charset="0"/>
                <a:cs typeface="Courier New" pitchFamily="18" charset="0"/>
              </a:rPr>
              <a:t>blt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$4,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$5,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Times New Roman" pitchFamily="18" charset="0"/>
              </a:rPr>
              <a:t>   </a:t>
            </a:r>
            <a:r>
              <a:rPr lang="en-US" altLang="zh-CN" sz="2904" dirty="0">
                <a:latin typeface="Cambria Math" pitchFamily="18" charset="0"/>
                <a:ea typeface="Cambria Math" pitchFamily="18" charset="0"/>
                <a:cs typeface="Courier New" pitchFamily="18" charset="0"/>
              </a:rPr>
              <a:t>loop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7996186" y="1609463"/>
            <a:ext cx="2413802" cy="4088384"/>
            <a:chOff x="7130132" y="1778000"/>
            <a:chExt cx="2659653" cy="4504793"/>
          </a:xfrm>
        </p:grpSpPr>
        <p:sp>
          <p:nvSpPr>
            <p:cNvPr id="31" name="TextBox 1"/>
            <p:cNvSpPr txBox="1"/>
            <p:nvPr/>
          </p:nvSpPr>
          <p:spPr>
            <a:xfrm>
              <a:off x="7282532" y="1778000"/>
              <a:ext cx="2400010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Lexical Analysis</a:t>
              </a:r>
            </a:p>
          </p:txBody>
        </p:sp>
        <p:sp>
          <p:nvSpPr>
            <p:cNvPr id="32" name="TextBox 1"/>
            <p:cNvSpPr txBox="1"/>
            <p:nvPr/>
          </p:nvSpPr>
          <p:spPr>
            <a:xfrm>
              <a:off x="7295232" y="2463800"/>
              <a:ext cx="2324062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Syntax Analysis</a:t>
              </a:r>
            </a:p>
          </p:txBody>
        </p:sp>
        <p:sp>
          <p:nvSpPr>
            <p:cNvPr id="33" name="TextBox 1"/>
            <p:cNvSpPr txBox="1"/>
            <p:nvPr/>
          </p:nvSpPr>
          <p:spPr>
            <a:xfrm>
              <a:off x="7130132" y="3149599"/>
              <a:ext cx="2659653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Semantic Analysis</a:t>
              </a:r>
            </a:p>
          </p:txBody>
        </p:sp>
        <p:sp>
          <p:nvSpPr>
            <p:cNvPr id="34" name="TextBox 1"/>
            <p:cNvSpPr txBox="1"/>
            <p:nvPr/>
          </p:nvSpPr>
          <p:spPr>
            <a:xfrm>
              <a:off x="7422232" y="3835400"/>
              <a:ext cx="2045343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IR Generation</a:t>
              </a:r>
            </a:p>
          </p:txBody>
        </p:sp>
        <p:sp>
          <p:nvSpPr>
            <p:cNvPr id="35" name="TextBox 1"/>
            <p:cNvSpPr txBox="1"/>
            <p:nvPr/>
          </p:nvSpPr>
          <p:spPr>
            <a:xfrm>
              <a:off x="7333332" y="4521200"/>
              <a:ext cx="2342077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IR Optimization</a:t>
              </a:r>
            </a:p>
          </p:txBody>
        </p:sp>
        <p:sp>
          <p:nvSpPr>
            <p:cNvPr id="36" name="TextBox 1"/>
            <p:cNvSpPr txBox="1"/>
            <p:nvPr/>
          </p:nvSpPr>
          <p:spPr>
            <a:xfrm>
              <a:off x="7206332" y="5207000"/>
              <a:ext cx="2444521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Code Generation</a:t>
              </a:r>
            </a:p>
          </p:txBody>
        </p:sp>
        <p:sp>
          <p:nvSpPr>
            <p:cNvPr id="37" name="TextBox 1"/>
            <p:cNvSpPr txBox="1"/>
            <p:nvPr/>
          </p:nvSpPr>
          <p:spPr>
            <a:xfrm>
              <a:off x="7523831" y="5892800"/>
              <a:ext cx="1891679" cy="38999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360"/>
                </a:lnSpc>
              </a:pPr>
              <a:r>
                <a:rPr lang="en-US" altLang="zh-CN" sz="2541" dirty="0">
                  <a:latin typeface="Times New Roman" pitchFamily="18" charset="0"/>
                  <a:cs typeface="Times New Roman" pitchFamily="18" charset="0"/>
                </a:rPr>
                <a:t>Optimization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1B36817-4C48-4AC7-A9D1-07CD2C8D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0873B-71CA-4CFD-BB63-CDBE8B79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tka Heading" panose="02000505000000020004" pitchFamily="2" charset="0"/>
                <a:cs typeface="Times New Roman" pitchFamily="18" charset="0"/>
              </a:rPr>
              <a:t>How does a compiler work?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E7BE0-7BE8-4156-B7D5-310B03E7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 A</a:t>
            </a:r>
          </a:p>
          <a:p>
            <a:r>
              <a:rPr lang="en-US" altLang="zh-CN" dirty="0"/>
              <a:t>Structure</a:t>
            </a:r>
          </a:p>
          <a:p>
            <a:r>
              <a:rPr lang="en-US" altLang="zh-CN" dirty="0"/>
              <a:t>Example B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Working Process and Division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D1C359-B963-4C10-974A-F9DE6A3B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083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4FC23948-6754-43B6-836A-F9CA3D2964A8}" type="slidenum">
              <a:rPr lang="zh-CN" altLang="en-US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29700" name="Text Box 2"/>
          <p:cNvSpPr txBox="1">
            <a:spLocks noChangeArrowheads="1"/>
          </p:cNvSpPr>
          <p:nvPr/>
        </p:nvSpPr>
        <p:spPr bwMode="auto">
          <a:xfrm>
            <a:off x="3261403" y="6438900"/>
            <a:ext cx="1789027" cy="40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77" tIns="45738" rIns="91477" bIns="457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</a:rPr>
              <a:t>Target code</a:t>
            </a:r>
          </a:p>
        </p:txBody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3197967" y="152400"/>
            <a:ext cx="1830337" cy="40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91477" tIns="45738" rIns="91477" bIns="457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</a:rPr>
              <a:t>Source code</a:t>
            </a:r>
          </a:p>
        </p:txBody>
      </p:sp>
      <p:sp>
        <p:nvSpPr>
          <p:cNvPr id="29702" name="Text Box 4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121703" y="838200"/>
            <a:ext cx="1830337" cy="4001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 lIns="91477" tIns="45738" rIns="91477" bIns="457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Scanner</a:t>
            </a:r>
          </a:p>
        </p:txBody>
      </p:sp>
      <p:sp>
        <p:nvSpPr>
          <p:cNvPr id="29703" name="Text Box 5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3121703" y="1701800"/>
            <a:ext cx="1830337" cy="4001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 lIns="91477" tIns="45738" rIns="91477" bIns="457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Parser</a:t>
            </a:r>
          </a:p>
        </p:txBody>
      </p:sp>
      <p:sp>
        <p:nvSpPr>
          <p:cNvPr id="29704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2664118" y="2552700"/>
            <a:ext cx="2669241" cy="4001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 lIns="91477" tIns="45738" rIns="91477" bIns="457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FF3300"/>
                </a:solidFill>
                <a:latin typeface="Times New Roman" pitchFamily="18" charset="0"/>
              </a:rPr>
              <a:t>Semantic analyzer</a:t>
            </a:r>
          </a:p>
        </p:txBody>
      </p:sp>
      <p:sp>
        <p:nvSpPr>
          <p:cNvPr id="29705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371764" y="4216400"/>
            <a:ext cx="3355617" cy="4001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 lIns="91477" tIns="45738" rIns="91477" bIns="457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Intermediate code optimizer</a:t>
            </a:r>
          </a:p>
        </p:txBody>
      </p:sp>
      <p:sp>
        <p:nvSpPr>
          <p:cNvPr id="29706" name="Text Box 8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2727618" y="5041900"/>
            <a:ext cx="2669241" cy="4001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 lIns="91477" tIns="45738" rIns="91477" bIns="457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Code generator</a:t>
            </a:r>
          </a:p>
        </p:txBody>
      </p:sp>
      <p:sp>
        <p:nvSpPr>
          <p:cNvPr id="29707" name="Text Box 9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2511655" y="5880100"/>
            <a:ext cx="3126825" cy="4001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 lIns="91477" tIns="45738" rIns="91477" bIns="457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Target code optimizer</a:t>
            </a:r>
          </a:p>
        </p:txBody>
      </p:sp>
      <p:sp>
        <p:nvSpPr>
          <p:cNvPr id="29708" name="Line 10"/>
          <p:cNvSpPr>
            <a:spLocks noChangeShapeType="1"/>
          </p:cNvSpPr>
          <p:nvPr/>
        </p:nvSpPr>
        <p:spPr bwMode="auto">
          <a:xfrm>
            <a:off x="4035283" y="493714"/>
            <a:ext cx="0" cy="230187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77" tIns="45738" rIns="91477" bIns="45738"/>
          <a:lstStyle/>
          <a:p>
            <a:endParaRPr lang="zh-CN" altLang="en-US" sz="1600"/>
          </a:p>
        </p:txBody>
      </p:sp>
      <p:sp>
        <p:nvSpPr>
          <p:cNvPr id="29709" name="Line 11"/>
          <p:cNvSpPr>
            <a:spLocks noChangeShapeType="1"/>
          </p:cNvSpPr>
          <p:nvPr/>
        </p:nvSpPr>
        <p:spPr bwMode="auto">
          <a:xfrm>
            <a:off x="4036871" y="1295400"/>
            <a:ext cx="0" cy="381000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77" tIns="45738" rIns="91477" bIns="45738"/>
          <a:lstStyle/>
          <a:p>
            <a:endParaRPr lang="zh-CN" altLang="en-US" sz="1600"/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4189399" y="1295401"/>
            <a:ext cx="1220225" cy="40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91477" tIns="45738" rIns="91477" bIns="457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3333FF"/>
                </a:solidFill>
                <a:latin typeface="Times New Roman" pitchFamily="18" charset="0"/>
              </a:rPr>
              <a:t>Tokens</a:t>
            </a:r>
          </a:p>
        </p:txBody>
      </p:sp>
      <p:sp>
        <p:nvSpPr>
          <p:cNvPr id="29711" name="Line 13"/>
          <p:cNvSpPr>
            <a:spLocks noChangeShapeType="1"/>
          </p:cNvSpPr>
          <p:nvPr/>
        </p:nvSpPr>
        <p:spPr bwMode="auto">
          <a:xfrm>
            <a:off x="4036871" y="2171700"/>
            <a:ext cx="0" cy="381000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77" tIns="45738" rIns="91477" bIns="45738"/>
          <a:lstStyle/>
          <a:p>
            <a:endParaRPr lang="zh-CN" altLang="en-US" sz="1600"/>
          </a:p>
        </p:txBody>
      </p:sp>
      <p:sp>
        <p:nvSpPr>
          <p:cNvPr id="29712" name="Text Box 14"/>
          <p:cNvSpPr txBox="1">
            <a:spLocks noChangeArrowheads="1"/>
          </p:cNvSpPr>
          <p:nvPr/>
        </p:nvSpPr>
        <p:spPr bwMode="auto">
          <a:xfrm>
            <a:off x="4189399" y="2095500"/>
            <a:ext cx="1830337" cy="40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91477" tIns="45738" rIns="91477" bIns="457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</a:rPr>
              <a:t>Syntax Tree</a:t>
            </a:r>
          </a:p>
        </p:txBody>
      </p:sp>
      <p:sp>
        <p:nvSpPr>
          <p:cNvPr id="29713" name="Line 15"/>
          <p:cNvSpPr>
            <a:spLocks noChangeShapeType="1"/>
          </p:cNvSpPr>
          <p:nvPr/>
        </p:nvSpPr>
        <p:spPr bwMode="auto">
          <a:xfrm>
            <a:off x="4036871" y="2984500"/>
            <a:ext cx="0" cy="381000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77" tIns="45738" rIns="91477" bIns="45738"/>
          <a:lstStyle/>
          <a:p>
            <a:endParaRPr lang="zh-CN" altLang="en-US" sz="1600"/>
          </a:p>
        </p:txBody>
      </p:sp>
      <p:sp>
        <p:nvSpPr>
          <p:cNvPr id="29714" name="Text Box 16"/>
          <p:cNvSpPr txBox="1">
            <a:spLocks noChangeArrowheads="1"/>
          </p:cNvSpPr>
          <p:nvPr/>
        </p:nvSpPr>
        <p:spPr bwMode="auto">
          <a:xfrm>
            <a:off x="4265663" y="2908300"/>
            <a:ext cx="2364185" cy="40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91477" tIns="45738" rIns="91477" bIns="457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</a:rPr>
              <a:t>Annotated Tree</a:t>
            </a:r>
          </a:p>
        </p:txBody>
      </p:sp>
      <p:sp>
        <p:nvSpPr>
          <p:cNvPr id="29715" name="Line 17"/>
          <p:cNvSpPr>
            <a:spLocks noChangeShapeType="1"/>
          </p:cNvSpPr>
          <p:nvPr/>
        </p:nvSpPr>
        <p:spPr bwMode="auto">
          <a:xfrm>
            <a:off x="4049571" y="4635500"/>
            <a:ext cx="0" cy="381000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77" tIns="45738" rIns="91477" bIns="45738"/>
          <a:lstStyle/>
          <a:p>
            <a:endParaRPr lang="zh-CN" altLang="en-US" sz="1600"/>
          </a:p>
        </p:txBody>
      </p:sp>
      <p:sp>
        <p:nvSpPr>
          <p:cNvPr id="29716" name="Text Box 18"/>
          <p:cNvSpPr txBox="1">
            <a:spLocks noChangeArrowheads="1"/>
          </p:cNvSpPr>
          <p:nvPr/>
        </p:nvSpPr>
        <p:spPr bwMode="auto">
          <a:xfrm>
            <a:off x="4278363" y="4584700"/>
            <a:ext cx="2745505" cy="40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91477" tIns="45738" rIns="91477" bIns="457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</a:rPr>
              <a:t>Intermediate code</a:t>
            </a:r>
          </a:p>
        </p:txBody>
      </p:sp>
      <p:sp>
        <p:nvSpPr>
          <p:cNvPr id="29717" name="Line 19"/>
          <p:cNvSpPr>
            <a:spLocks noChangeShapeType="1"/>
          </p:cNvSpPr>
          <p:nvPr/>
        </p:nvSpPr>
        <p:spPr bwMode="auto">
          <a:xfrm>
            <a:off x="4062271" y="5473700"/>
            <a:ext cx="0" cy="381000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77" tIns="45738" rIns="91477" bIns="45738"/>
          <a:lstStyle/>
          <a:p>
            <a:endParaRPr lang="zh-CN" altLang="en-US" sz="1600"/>
          </a:p>
        </p:txBody>
      </p:sp>
      <p:sp>
        <p:nvSpPr>
          <p:cNvPr id="29718" name="Text Box 20"/>
          <p:cNvSpPr txBox="1">
            <a:spLocks noChangeArrowheads="1"/>
          </p:cNvSpPr>
          <p:nvPr/>
        </p:nvSpPr>
        <p:spPr bwMode="auto">
          <a:xfrm>
            <a:off x="4341928" y="5422900"/>
            <a:ext cx="1906601" cy="40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91477" tIns="45738" rIns="91477" bIns="457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</a:rPr>
              <a:t>Target code</a:t>
            </a:r>
          </a:p>
        </p:txBody>
      </p:sp>
      <p:sp>
        <p:nvSpPr>
          <p:cNvPr id="29719" name="Line 21"/>
          <p:cNvSpPr>
            <a:spLocks noChangeShapeType="1"/>
          </p:cNvSpPr>
          <p:nvPr/>
        </p:nvSpPr>
        <p:spPr bwMode="auto">
          <a:xfrm>
            <a:off x="4073383" y="6289675"/>
            <a:ext cx="1588" cy="365125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77" tIns="45738" rIns="91477" bIns="45738"/>
          <a:lstStyle/>
          <a:p>
            <a:endParaRPr lang="zh-CN" altLang="en-US" sz="1600"/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>
            <a:off x="5333359" y="2813145"/>
            <a:ext cx="1982867" cy="463455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77" tIns="45738" rIns="91477" bIns="45738"/>
          <a:lstStyle/>
          <a:p>
            <a:endParaRPr lang="zh-CN" altLang="en-US" sz="1600"/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 flipV="1">
            <a:off x="5714678" y="3276601"/>
            <a:ext cx="1601547" cy="330199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77" tIns="45738" rIns="91477" bIns="45738"/>
          <a:lstStyle/>
          <a:p>
            <a:endParaRPr lang="zh-CN" altLang="en-US" sz="1600"/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>
            <a:off x="4952040" y="1981201"/>
            <a:ext cx="2364185" cy="1295400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77" tIns="45738" rIns="91477" bIns="45738"/>
          <a:lstStyle/>
          <a:p>
            <a:endParaRPr lang="zh-CN" altLang="en-US" sz="1600"/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 flipV="1">
            <a:off x="5396859" y="3276601"/>
            <a:ext cx="1919367" cy="1936846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77" tIns="45738" rIns="91477" bIns="45738"/>
          <a:lstStyle/>
          <a:p>
            <a:endParaRPr lang="zh-CN" altLang="en-US" sz="1600"/>
          </a:p>
        </p:txBody>
      </p:sp>
      <p:sp>
        <p:nvSpPr>
          <p:cNvPr id="29724" name="Line 27"/>
          <p:cNvSpPr>
            <a:spLocks noChangeShapeType="1"/>
          </p:cNvSpPr>
          <p:nvPr/>
        </p:nvSpPr>
        <p:spPr bwMode="auto">
          <a:xfrm flipV="1">
            <a:off x="5625650" y="3276599"/>
            <a:ext cx="1690575" cy="2755900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77" tIns="45738" rIns="91477" bIns="45738"/>
          <a:lstStyle/>
          <a:p>
            <a:endParaRPr lang="zh-CN" altLang="en-US" sz="1600"/>
          </a:p>
        </p:txBody>
      </p:sp>
      <p:sp>
        <p:nvSpPr>
          <p:cNvPr id="29725" name="Line 28"/>
          <p:cNvSpPr>
            <a:spLocks noChangeShapeType="1"/>
          </p:cNvSpPr>
          <p:nvPr/>
        </p:nvSpPr>
        <p:spPr bwMode="auto">
          <a:xfrm>
            <a:off x="4952040" y="1066800"/>
            <a:ext cx="2364185" cy="2209800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77" tIns="45738" rIns="91477" bIns="45738"/>
          <a:lstStyle/>
          <a:p>
            <a:endParaRPr lang="zh-CN" altLang="en-US" sz="1600"/>
          </a:p>
        </p:txBody>
      </p:sp>
      <p:grpSp>
        <p:nvGrpSpPr>
          <p:cNvPr id="29726" name="Group 29"/>
          <p:cNvGrpSpPr>
            <a:grpSpLocks/>
          </p:cNvGrpSpPr>
          <p:nvPr/>
        </p:nvGrpSpPr>
        <p:grpSpPr bwMode="auto">
          <a:xfrm>
            <a:off x="7290825" y="2171700"/>
            <a:ext cx="3355617" cy="3216276"/>
            <a:chOff x="3744" y="1392"/>
            <a:chExt cx="2112" cy="2026"/>
          </a:xfrm>
        </p:grpSpPr>
        <p:sp>
          <p:nvSpPr>
            <p:cNvPr id="29728" name="Line 30"/>
            <p:cNvSpPr>
              <a:spLocks noChangeShapeType="1"/>
            </p:cNvSpPr>
            <p:nvPr/>
          </p:nvSpPr>
          <p:spPr bwMode="auto">
            <a:xfrm flipV="1">
              <a:off x="3744" y="1680"/>
              <a:ext cx="480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9729" name="Line 31"/>
            <p:cNvSpPr>
              <a:spLocks noChangeShapeType="1"/>
            </p:cNvSpPr>
            <p:nvPr/>
          </p:nvSpPr>
          <p:spPr bwMode="auto">
            <a:xfrm>
              <a:off x="3744" y="2096"/>
              <a:ext cx="48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9730" name="Line 32"/>
            <p:cNvSpPr>
              <a:spLocks noChangeShapeType="1"/>
            </p:cNvSpPr>
            <p:nvPr/>
          </p:nvSpPr>
          <p:spPr bwMode="auto">
            <a:xfrm>
              <a:off x="3744" y="2112"/>
              <a:ext cx="43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 type="non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00"/>
            </a:p>
          </p:txBody>
        </p:sp>
        <p:sp>
          <p:nvSpPr>
            <p:cNvPr id="29731" name="Text Box 33"/>
            <p:cNvSpPr txBox="1">
              <a:spLocks noChangeArrowheads="1"/>
            </p:cNvSpPr>
            <p:nvPr/>
          </p:nvSpPr>
          <p:spPr bwMode="auto">
            <a:xfrm>
              <a:off x="4272" y="1392"/>
              <a:ext cx="1152" cy="25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CC"/>
                  </a:solidFill>
                  <a:latin typeface="Times New Roman" pitchFamily="18" charset="0"/>
                </a:rPr>
                <a:t>Literal table</a:t>
              </a:r>
            </a:p>
          </p:txBody>
        </p:sp>
        <p:sp>
          <p:nvSpPr>
            <p:cNvPr id="29732" name="Text Box 34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4224" y="1920"/>
              <a:ext cx="1296" cy="25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rgbClr val="FF33CC"/>
                  </a:solidFill>
                  <a:latin typeface="Times New Roman" pitchFamily="18" charset="0"/>
                </a:rPr>
                <a:t>Symbol table</a:t>
              </a: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4176" y="2448"/>
              <a:ext cx="1440" cy="25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CC"/>
                  </a:solidFill>
                  <a:latin typeface="Times New Roman" pitchFamily="18" charset="0"/>
                </a:rPr>
                <a:t>Error handler</a:t>
              </a:r>
            </a:p>
          </p:txBody>
        </p:sp>
        <p:sp>
          <p:nvSpPr>
            <p:cNvPr id="29734" name="Text Box 36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3840" y="2976"/>
              <a:ext cx="201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lIns="81681" tIns="42474" rIns="81681" bIns="42474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itchFamily="18" charset="0"/>
                </a:rPr>
                <a:t>Auxiliary components that interact with some phases</a:t>
              </a:r>
            </a:p>
          </p:txBody>
        </p:sp>
      </p:grpSp>
      <p:sp>
        <p:nvSpPr>
          <p:cNvPr id="39" name="Text Box 7">
            <a:hlinkClick r:id="rId5" action="ppaction://hlinksldjump"/>
            <a:extLst>
              <a:ext uri="{FF2B5EF4-FFF2-40B4-BE49-F238E27FC236}">
                <a16:creationId xmlns:a16="http://schemas.microsoft.com/office/drawing/2014/main" id="{DCD76C67-73BC-4A4D-A441-FACFE0F74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764" y="3390900"/>
            <a:ext cx="3355617" cy="40014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FF"/>
            </a:solidFill>
            <a:miter lim="800000"/>
            <a:headEnd type="none" w="sm" len="sm"/>
            <a:tailEnd type="none" w="sm" len="sm"/>
          </a:ln>
        </p:spPr>
        <p:txBody>
          <a:bodyPr wrap="square" lIns="91477" tIns="45738" rIns="91477" bIns="457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FF3300"/>
                </a:solidFill>
                <a:latin typeface="Times New Roman" pitchFamily="18" charset="0"/>
              </a:rPr>
              <a:t>Intermediate code generator</a:t>
            </a:r>
          </a:p>
        </p:txBody>
      </p:sp>
      <p:sp>
        <p:nvSpPr>
          <p:cNvPr id="40" name="Line 17">
            <a:extLst>
              <a:ext uri="{FF2B5EF4-FFF2-40B4-BE49-F238E27FC236}">
                <a16:creationId xmlns:a16="http://schemas.microsoft.com/office/drawing/2014/main" id="{1C5CB9DD-3680-48E0-8062-56E66FFF9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9571" y="3810000"/>
            <a:ext cx="0" cy="381000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77" tIns="45738" rIns="91477" bIns="45738"/>
          <a:lstStyle/>
          <a:p>
            <a:endParaRPr lang="zh-CN" altLang="en-US" sz="1600"/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398254B6-FDA8-43F1-8B38-800782824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63" y="3759200"/>
            <a:ext cx="2745505" cy="40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91477" tIns="45738" rIns="91477" bIns="457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Times New Roman" pitchFamily="18" charset="0"/>
              </a:rPr>
              <a:t>Intermediate code</a:t>
            </a:r>
          </a:p>
        </p:txBody>
      </p:sp>
      <p:sp>
        <p:nvSpPr>
          <p:cNvPr id="42" name="Line 27">
            <a:extLst>
              <a:ext uri="{FF2B5EF4-FFF2-40B4-BE49-F238E27FC236}">
                <a16:creationId xmlns:a16="http://schemas.microsoft.com/office/drawing/2014/main" id="{581A42EC-2883-443F-AC9D-FD20FA283C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4678" y="3276599"/>
            <a:ext cx="1537982" cy="1123854"/>
          </a:xfrm>
          <a:prstGeom prst="line">
            <a:avLst/>
          </a:prstGeom>
          <a:noFill/>
          <a:ln w="25400">
            <a:solidFill>
              <a:srgbClr val="0000FF"/>
            </a:solidFill>
            <a:miter lim="800000"/>
            <a:headEnd/>
            <a:tailEnd type="non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1477" tIns="45738" rIns="91477" bIns="45738"/>
          <a:lstStyle/>
          <a:p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377924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3589084" y="3728678"/>
            <a:ext cx="11526" cy="1256339"/>
          </a:xfrm>
          <a:custGeom>
            <a:avLst/>
            <a:gdLst>
              <a:gd name="connsiteX0" fmla="*/ 6350 w 12700"/>
              <a:gd name="connsiteY0" fmla="*/ 6350 h 1384300"/>
              <a:gd name="connsiteX1" fmla="*/ 6350 w 12700"/>
              <a:gd name="connsiteY1" fmla="*/ 13779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384300">
                <a:moveTo>
                  <a:pt x="6350" y="6350"/>
                </a:moveTo>
                <a:lnTo>
                  <a:pt x="6350" y="1377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5" name="Freeform 3"/>
          <p:cNvSpPr/>
          <p:nvPr/>
        </p:nvSpPr>
        <p:spPr>
          <a:xfrm>
            <a:off x="3589084" y="2068926"/>
            <a:ext cx="1048871" cy="11526"/>
          </a:xfrm>
          <a:custGeom>
            <a:avLst/>
            <a:gdLst>
              <a:gd name="connsiteX0" fmla="*/ 1149350 w 1155700"/>
              <a:gd name="connsiteY0" fmla="*/ 6350 h 12700"/>
              <a:gd name="connsiteX1" fmla="*/ 6350 w 1155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5700" h="12700">
                <a:moveTo>
                  <a:pt x="1149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6" name="Freeform 3"/>
          <p:cNvSpPr/>
          <p:nvPr/>
        </p:nvSpPr>
        <p:spPr>
          <a:xfrm>
            <a:off x="4626429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7" name="Freeform 3"/>
          <p:cNvSpPr/>
          <p:nvPr/>
        </p:nvSpPr>
        <p:spPr>
          <a:xfrm>
            <a:off x="4833897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8" name="Freeform 3"/>
          <p:cNvSpPr/>
          <p:nvPr/>
        </p:nvSpPr>
        <p:spPr>
          <a:xfrm>
            <a:off x="5041366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9" name="Freeform 3"/>
          <p:cNvSpPr/>
          <p:nvPr/>
        </p:nvSpPr>
        <p:spPr>
          <a:xfrm>
            <a:off x="5248835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0" name="Freeform 3"/>
          <p:cNvSpPr/>
          <p:nvPr/>
        </p:nvSpPr>
        <p:spPr>
          <a:xfrm>
            <a:off x="5456304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1" name="Freeform 3"/>
          <p:cNvSpPr/>
          <p:nvPr/>
        </p:nvSpPr>
        <p:spPr>
          <a:xfrm>
            <a:off x="5663773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2" name="Freeform 3"/>
          <p:cNvSpPr/>
          <p:nvPr/>
        </p:nvSpPr>
        <p:spPr>
          <a:xfrm>
            <a:off x="5871242" y="2068926"/>
            <a:ext cx="2708622" cy="11526"/>
          </a:xfrm>
          <a:custGeom>
            <a:avLst/>
            <a:gdLst>
              <a:gd name="connsiteX0" fmla="*/ 2978150 w 2984500"/>
              <a:gd name="connsiteY0" fmla="*/ 6350 h 12700"/>
              <a:gd name="connsiteX1" fmla="*/ 6350 w 29845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84500" h="12700">
                <a:moveTo>
                  <a:pt x="29781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3" name="Freeform 3"/>
          <p:cNvSpPr/>
          <p:nvPr/>
        </p:nvSpPr>
        <p:spPr>
          <a:xfrm>
            <a:off x="6701118" y="2068926"/>
            <a:ext cx="11526" cy="841402"/>
          </a:xfrm>
          <a:custGeom>
            <a:avLst/>
            <a:gdLst>
              <a:gd name="connsiteX0" fmla="*/ 6350 w 12700"/>
              <a:gd name="connsiteY0" fmla="*/ 6350 h 927100"/>
              <a:gd name="connsiteX1" fmla="*/ 6350 w 12700"/>
              <a:gd name="connsiteY1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27100">
                <a:moveTo>
                  <a:pt x="6350" y="6350"/>
                </a:moveTo>
                <a:lnTo>
                  <a:pt x="6350" y="920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4" name="Freeform 3"/>
          <p:cNvSpPr/>
          <p:nvPr/>
        </p:nvSpPr>
        <p:spPr>
          <a:xfrm>
            <a:off x="6701118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5" name="Freeform 3"/>
          <p:cNvSpPr/>
          <p:nvPr/>
        </p:nvSpPr>
        <p:spPr>
          <a:xfrm>
            <a:off x="6701118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6" name="Freeform 3"/>
          <p:cNvSpPr/>
          <p:nvPr/>
        </p:nvSpPr>
        <p:spPr>
          <a:xfrm>
            <a:off x="6701118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7" name="Freeform 3"/>
          <p:cNvSpPr/>
          <p:nvPr/>
        </p:nvSpPr>
        <p:spPr>
          <a:xfrm>
            <a:off x="6701118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8" name="Freeform 3"/>
          <p:cNvSpPr/>
          <p:nvPr/>
        </p:nvSpPr>
        <p:spPr>
          <a:xfrm>
            <a:off x="6701118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9" name="Freeform 3"/>
          <p:cNvSpPr/>
          <p:nvPr/>
        </p:nvSpPr>
        <p:spPr>
          <a:xfrm>
            <a:off x="6701118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0" name="Freeform 3"/>
          <p:cNvSpPr/>
          <p:nvPr/>
        </p:nvSpPr>
        <p:spPr>
          <a:xfrm>
            <a:off x="6701118" y="4143615"/>
            <a:ext cx="11526" cy="841402"/>
          </a:xfrm>
          <a:custGeom>
            <a:avLst/>
            <a:gdLst>
              <a:gd name="connsiteX0" fmla="*/ 6350 w 12700"/>
              <a:gd name="connsiteY0" fmla="*/ 6350 h 927100"/>
              <a:gd name="connsiteX1" fmla="*/ 6350 w 12700"/>
              <a:gd name="connsiteY1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27100">
                <a:moveTo>
                  <a:pt x="6350" y="6350"/>
                </a:moveTo>
                <a:lnTo>
                  <a:pt x="6350" y="920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1" name="Freeform 3"/>
          <p:cNvSpPr/>
          <p:nvPr/>
        </p:nvSpPr>
        <p:spPr>
          <a:xfrm>
            <a:off x="3589084" y="4973491"/>
            <a:ext cx="4990780" cy="11526"/>
          </a:xfrm>
          <a:custGeom>
            <a:avLst/>
            <a:gdLst>
              <a:gd name="connsiteX0" fmla="*/ 6350 w 5499100"/>
              <a:gd name="connsiteY0" fmla="*/ 6350 h 12700"/>
              <a:gd name="connsiteX1" fmla="*/ 5492750 w 54991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99100" h="12700">
                <a:moveTo>
                  <a:pt x="6350" y="6350"/>
                </a:moveTo>
                <a:lnTo>
                  <a:pt x="54927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2" name="Freeform 3"/>
          <p:cNvSpPr/>
          <p:nvPr/>
        </p:nvSpPr>
        <p:spPr>
          <a:xfrm>
            <a:off x="8568338" y="2068926"/>
            <a:ext cx="11526" cy="841402"/>
          </a:xfrm>
          <a:custGeom>
            <a:avLst/>
            <a:gdLst>
              <a:gd name="connsiteX0" fmla="*/ 6350 w 12700"/>
              <a:gd name="connsiteY0" fmla="*/ 6350 h 927100"/>
              <a:gd name="connsiteX1" fmla="*/ 6350 w 12700"/>
              <a:gd name="connsiteY1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27100">
                <a:moveTo>
                  <a:pt x="6350" y="6350"/>
                </a:moveTo>
                <a:lnTo>
                  <a:pt x="6350" y="920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3" name="Freeform 3"/>
          <p:cNvSpPr/>
          <p:nvPr/>
        </p:nvSpPr>
        <p:spPr>
          <a:xfrm>
            <a:off x="8568338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4" name="Freeform 3"/>
          <p:cNvSpPr/>
          <p:nvPr/>
        </p:nvSpPr>
        <p:spPr>
          <a:xfrm>
            <a:off x="8568338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5" name="Freeform 3"/>
          <p:cNvSpPr/>
          <p:nvPr/>
        </p:nvSpPr>
        <p:spPr>
          <a:xfrm>
            <a:off x="8568338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6" name="Freeform 3"/>
          <p:cNvSpPr/>
          <p:nvPr/>
        </p:nvSpPr>
        <p:spPr>
          <a:xfrm>
            <a:off x="8568338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7" name="Freeform 3"/>
          <p:cNvSpPr/>
          <p:nvPr/>
        </p:nvSpPr>
        <p:spPr>
          <a:xfrm>
            <a:off x="8568338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8" name="Freeform 3"/>
          <p:cNvSpPr/>
          <p:nvPr/>
        </p:nvSpPr>
        <p:spPr>
          <a:xfrm>
            <a:off x="8568338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9" name="Freeform 3"/>
          <p:cNvSpPr/>
          <p:nvPr/>
        </p:nvSpPr>
        <p:spPr>
          <a:xfrm>
            <a:off x="8568338" y="4143615"/>
            <a:ext cx="11526" cy="841402"/>
          </a:xfrm>
          <a:custGeom>
            <a:avLst/>
            <a:gdLst>
              <a:gd name="connsiteX0" fmla="*/ 6350 w 12700"/>
              <a:gd name="connsiteY0" fmla="*/ 6350 h 927100"/>
              <a:gd name="connsiteX1" fmla="*/ 6350 w 12700"/>
              <a:gd name="connsiteY1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27100">
                <a:moveTo>
                  <a:pt x="6350" y="6350"/>
                </a:moveTo>
                <a:lnTo>
                  <a:pt x="6350" y="920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0" name="Freeform 3"/>
          <p:cNvSpPr/>
          <p:nvPr/>
        </p:nvSpPr>
        <p:spPr>
          <a:xfrm>
            <a:off x="3379061" y="3726123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1" name="Freeform 3"/>
          <p:cNvSpPr/>
          <p:nvPr/>
        </p:nvSpPr>
        <p:spPr>
          <a:xfrm>
            <a:off x="3171592" y="3518654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2" name="Freeform 3"/>
          <p:cNvSpPr/>
          <p:nvPr/>
        </p:nvSpPr>
        <p:spPr>
          <a:xfrm>
            <a:off x="3589084" y="2068926"/>
            <a:ext cx="11526" cy="1463808"/>
          </a:xfrm>
          <a:custGeom>
            <a:avLst/>
            <a:gdLst>
              <a:gd name="connsiteX0" fmla="*/ 6350 w 12700"/>
              <a:gd name="connsiteY0" fmla="*/ 6350 h 1612900"/>
              <a:gd name="connsiteX1" fmla="*/ 6350 w 12700"/>
              <a:gd name="connsiteY1" fmla="*/ 1606550 h 161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612900">
                <a:moveTo>
                  <a:pt x="6350" y="6350"/>
                </a:moveTo>
                <a:lnTo>
                  <a:pt x="6350" y="1606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" name="TextBox 1"/>
          <p:cNvSpPr txBox="1"/>
          <p:nvPr/>
        </p:nvSpPr>
        <p:spPr>
          <a:xfrm>
            <a:off x="4977973" y="1302444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4Ω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5911583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3Ω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9023617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6Ω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2407665" y="3377133"/>
            <a:ext cx="51296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6V</a:t>
            </a:r>
          </a:p>
        </p:txBody>
      </p:sp>
      <p:sp>
        <p:nvSpPr>
          <p:cNvPr id="36" name="灯片编号占位符 35">
            <a:extLst>
              <a:ext uri="{FF2B5EF4-FFF2-40B4-BE49-F238E27FC236}">
                <a16:creationId xmlns:a16="http://schemas.microsoft.com/office/drawing/2014/main" id="{10D742C0-A848-4BD4-A569-366C71A0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2142565" y="3319502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125930" y="3302867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589084" y="3728678"/>
            <a:ext cx="11526" cy="1256339"/>
          </a:xfrm>
          <a:custGeom>
            <a:avLst/>
            <a:gdLst>
              <a:gd name="connsiteX0" fmla="*/ 6350 w 12700"/>
              <a:gd name="connsiteY0" fmla="*/ 6350 h 1384300"/>
              <a:gd name="connsiteX1" fmla="*/ 6350 w 12700"/>
              <a:gd name="connsiteY1" fmla="*/ 13779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384300">
                <a:moveTo>
                  <a:pt x="6350" y="6350"/>
                </a:moveTo>
                <a:lnTo>
                  <a:pt x="6350" y="1377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7" name="Freeform 3"/>
          <p:cNvSpPr/>
          <p:nvPr/>
        </p:nvSpPr>
        <p:spPr>
          <a:xfrm>
            <a:off x="3589084" y="2068926"/>
            <a:ext cx="1048871" cy="11526"/>
          </a:xfrm>
          <a:custGeom>
            <a:avLst/>
            <a:gdLst>
              <a:gd name="connsiteX0" fmla="*/ 1149350 w 1155700"/>
              <a:gd name="connsiteY0" fmla="*/ 6350 h 12700"/>
              <a:gd name="connsiteX1" fmla="*/ 6350 w 1155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5700" h="12700">
                <a:moveTo>
                  <a:pt x="1149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8" name="Freeform 3"/>
          <p:cNvSpPr/>
          <p:nvPr/>
        </p:nvSpPr>
        <p:spPr>
          <a:xfrm>
            <a:off x="4626429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9" name="Freeform 3"/>
          <p:cNvSpPr/>
          <p:nvPr/>
        </p:nvSpPr>
        <p:spPr>
          <a:xfrm>
            <a:off x="4833897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0" name="Freeform 3"/>
          <p:cNvSpPr/>
          <p:nvPr/>
        </p:nvSpPr>
        <p:spPr>
          <a:xfrm>
            <a:off x="5041366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1" name="Freeform 3"/>
          <p:cNvSpPr/>
          <p:nvPr/>
        </p:nvSpPr>
        <p:spPr>
          <a:xfrm>
            <a:off x="5248835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2" name="Freeform 3"/>
          <p:cNvSpPr/>
          <p:nvPr/>
        </p:nvSpPr>
        <p:spPr>
          <a:xfrm>
            <a:off x="5456304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3" name="Freeform 3"/>
          <p:cNvSpPr/>
          <p:nvPr/>
        </p:nvSpPr>
        <p:spPr>
          <a:xfrm>
            <a:off x="5663773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4" name="Freeform 3"/>
          <p:cNvSpPr/>
          <p:nvPr/>
        </p:nvSpPr>
        <p:spPr>
          <a:xfrm>
            <a:off x="5871242" y="2068926"/>
            <a:ext cx="2708622" cy="11526"/>
          </a:xfrm>
          <a:custGeom>
            <a:avLst/>
            <a:gdLst>
              <a:gd name="connsiteX0" fmla="*/ 2978150 w 2984500"/>
              <a:gd name="connsiteY0" fmla="*/ 6350 h 12700"/>
              <a:gd name="connsiteX1" fmla="*/ 6350 w 29845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84500" h="12700">
                <a:moveTo>
                  <a:pt x="29781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5" name="Freeform 3"/>
          <p:cNvSpPr/>
          <p:nvPr/>
        </p:nvSpPr>
        <p:spPr>
          <a:xfrm>
            <a:off x="6701118" y="2068926"/>
            <a:ext cx="11526" cy="841402"/>
          </a:xfrm>
          <a:custGeom>
            <a:avLst/>
            <a:gdLst>
              <a:gd name="connsiteX0" fmla="*/ 6350 w 12700"/>
              <a:gd name="connsiteY0" fmla="*/ 6350 h 927100"/>
              <a:gd name="connsiteX1" fmla="*/ 6350 w 12700"/>
              <a:gd name="connsiteY1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27100">
                <a:moveTo>
                  <a:pt x="6350" y="6350"/>
                </a:moveTo>
                <a:lnTo>
                  <a:pt x="6350" y="920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6" name="Freeform 3"/>
          <p:cNvSpPr/>
          <p:nvPr/>
        </p:nvSpPr>
        <p:spPr>
          <a:xfrm>
            <a:off x="6701118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7" name="Freeform 3"/>
          <p:cNvSpPr/>
          <p:nvPr/>
        </p:nvSpPr>
        <p:spPr>
          <a:xfrm>
            <a:off x="6701118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8" name="Freeform 3"/>
          <p:cNvSpPr/>
          <p:nvPr/>
        </p:nvSpPr>
        <p:spPr>
          <a:xfrm>
            <a:off x="6701118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9" name="Freeform 3"/>
          <p:cNvSpPr/>
          <p:nvPr/>
        </p:nvSpPr>
        <p:spPr>
          <a:xfrm>
            <a:off x="6701118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0" name="Freeform 3"/>
          <p:cNvSpPr/>
          <p:nvPr/>
        </p:nvSpPr>
        <p:spPr>
          <a:xfrm>
            <a:off x="6701118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1" name="Freeform 3"/>
          <p:cNvSpPr/>
          <p:nvPr/>
        </p:nvSpPr>
        <p:spPr>
          <a:xfrm>
            <a:off x="6701118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2" name="Freeform 3"/>
          <p:cNvSpPr/>
          <p:nvPr/>
        </p:nvSpPr>
        <p:spPr>
          <a:xfrm>
            <a:off x="6701118" y="4143615"/>
            <a:ext cx="11526" cy="841402"/>
          </a:xfrm>
          <a:custGeom>
            <a:avLst/>
            <a:gdLst>
              <a:gd name="connsiteX0" fmla="*/ 6350 w 12700"/>
              <a:gd name="connsiteY0" fmla="*/ 6350 h 927100"/>
              <a:gd name="connsiteX1" fmla="*/ 6350 w 12700"/>
              <a:gd name="connsiteY1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27100">
                <a:moveTo>
                  <a:pt x="6350" y="6350"/>
                </a:moveTo>
                <a:lnTo>
                  <a:pt x="6350" y="920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3" name="Freeform 3"/>
          <p:cNvSpPr/>
          <p:nvPr/>
        </p:nvSpPr>
        <p:spPr>
          <a:xfrm>
            <a:off x="3589084" y="4973491"/>
            <a:ext cx="4990780" cy="11526"/>
          </a:xfrm>
          <a:custGeom>
            <a:avLst/>
            <a:gdLst>
              <a:gd name="connsiteX0" fmla="*/ 6350 w 5499100"/>
              <a:gd name="connsiteY0" fmla="*/ 6350 h 12700"/>
              <a:gd name="connsiteX1" fmla="*/ 5492750 w 54991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99100" h="12700">
                <a:moveTo>
                  <a:pt x="6350" y="6350"/>
                </a:moveTo>
                <a:lnTo>
                  <a:pt x="54927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4" name="Freeform 3"/>
          <p:cNvSpPr/>
          <p:nvPr/>
        </p:nvSpPr>
        <p:spPr>
          <a:xfrm>
            <a:off x="8568338" y="2068926"/>
            <a:ext cx="11526" cy="841402"/>
          </a:xfrm>
          <a:custGeom>
            <a:avLst/>
            <a:gdLst>
              <a:gd name="connsiteX0" fmla="*/ 6350 w 12700"/>
              <a:gd name="connsiteY0" fmla="*/ 6350 h 927100"/>
              <a:gd name="connsiteX1" fmla="*/ 6350 w 12700"/>
              <a:gd name="connsiteY1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27100">
                <a:moveTo>
                  <a:pt x="6350" y="6350"/>
                </a:moveTo>
                <a:lnTo>
                  <a:pt x="6350" y="920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5" name="Freeform 3"/>
          <p:cNvSpPr/>
          <p:nvPr/>
        </p:nvSpPr>
        <p:spPr>
          <a:xfrm>
            <a:off x="8568338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6" name="Freeform 3"/>
          <p:cNvSpPr/>
          <p:nvPr/>
        </p:nvSpPr>
        <p:spPr>
          <a:xfrm>
            <a:off x="8568338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7" name="Freeform 3"/>
          <p:cNvSpPr/>
          <p:nvPr/>
        </p:nvSpPr>
        <p:spPr>
          <a:xfrm>
            <a:off x="8568338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8" name="Freeform 3"/>
          <p:cNvSpPr/>
          <p:nvPr/>
        </p:nvSpPr>
        <p:spPr>
          <a:xfrm>
            <a:off x="8568338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9" name="Freeform 3"/>
          <p:cNvSpPr/>
          <p:nvPr/>
        </p:nvSpPr>
        <p:spPr>
          <a:xfrm>
            <a:off x="8568338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0" name="Freeform 3"/>
          <p:cNvSpPr/>
          <p:nvPr/>
        </p:nvSpPr>
        <p:spPr>
          <a:xfrm>
            <a:off x="8568338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1" name="Freeform 3"/>
          <p:cNvSpPr/>
          <p:nvPr/>
        </p:nvSpPr>
        <p:spPr>
          <a:xfrm>
            <a:off x="8568338" y="4143615"/>
            <a:ext cx="11526" cy="841402"/>
          </a:xfrm>
          <a:custGeom>
            <a:avLst/>
            <a:gdLst>
              <a:gd name="connsiteX0" fmla="*/ 6350 w 12700"/>
              <a:gd name="connsiteY0" fmla="*/ 6350 h 927100"/>
              <a:gd name="connsiteX1" fmla="*/ 6350 w 12700"/>
              <a:gd name="connsiteY1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27100">
                <a:moveTo>
                  <a:pt x="6350" y="6350"/>
                </a:moveTo>
                <a:lnTo>
                  <a:pt x="6350" y="920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2" name="Freeform 3"/>
          <p:cNvSpPr/>
          <p:nvPr/>
        </p:nvSpPr>
        <p:spPr>
          <a:xfrm>
            <a:off x="3379061" y="3726123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3" name="Freeform 3"/>
          <p:cNvSpPr/>
          <p:nvPr/>
        </p:nvSpPr>
        <p:spPr>
          <a:xfrm>
            <a:off x="3171592" y="3518654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4" name="Freeform 3"/>
          <p:cNvSpPr/>
          <p:nvPr/>
        </p:nvSpPr>
        <p:spPr>
          <a:xfrm>
            <a:off x="3589084" y="2068926"/>
            <a:ext cx="11526" cy="1463808"/>
          </a:xfrm>
          <a:custGeom>
            <a:avLst/>
            <a:gdLst>
              <a:gd name="connsiteX0" fmla="*/ 6350 w 12700"/>
              <a:gd name="connsiteY0" fmla="*/ 6350 h 1612900"/>
              <a:gd name="connsiteX1" fmla="*/ 6350 w 12700"/>
              <a:gd name="connsiteY1" fmla="*/ 1606550 h 161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612900">
                <a:moveTo>
                  <a:pt x="6350" y="6350"/>
                </a:moveTo>
                <a:lnTo>
                  <a:pt x="6350" y="1606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" name="TextBox 1"/>
          <p:cNvSpPr txBox="1"/>
          <p:nvPr/>
        </p:nvSpPr>
        <p:spPr>
          <a:xfrm>
            <a:off x="4977973" y="1302444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4Ω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5911583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3Ω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9023617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6Ω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2407665" y="3377133"/>
            <a:ext cx="51296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6V</a:t>
            </a:r>
          </a:p>
        </p:txBody>
      </p:sp>
      <p:sp>
        <p:nvSpPr>
          <p:cNvPr id="38" name="灯片编号占位符 37">
            <a:extLst>
              <a:ext uri="{FF2B5EF4-FFF2-40B4-BE49-F238E27FC236}">
                <a16:creationId xmlns:a16="http://schemas.microsoft.com/office/drawing/2014/main" id="{B639CB05-31B7-40ED-883D-2FB3FC55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8159163" y="2697096"/>
            <a:ext cx="1659751" cy="1659751"/>
          </a:xfrm>
          <a:custGeom>
            <a:avLst/>
            <a:gdLst>
              <a:gd name="connsiteX0" fmla="*/ 914400 w 1828800"/>
              <a:gd name="connsiteY0" fmla="*/ 1828800 h 1828800"/>
              <a:gd name="connsiteX1" fmla="*/ 0 w 1828800"/>
              <a:gd name="connsiteY1" fmla="*/ 1828800 h 1828800"/>
              <a:gd name="connsiteX2" fmla="*/ 0 w 1828800"/>
              <a:gd name="connsiteY2" fmla="*/ 0 h 1828800"/>
              <a:gd name="connsiteX3" fmla="*/ 1828800 w 1828800"/>
              <a:gd name="connsiteY3" fmla="*/ 0 h 1828800"/>
              <a:gd name="connsiteX4" fmla="*/ 1828800 w 1828800"/>
              <a:gd name="connsiteY4" fmla="*/ 1828800 h 1828800"/>
              <a:gd name="connsiteX5" fmla="*/ 91440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828800"/>
                </a:lnTo>
                <a:lnTo>
                  <a:pt x="914400" y="1828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8142528" y="2680460"/>
            <a:ext cx="1693022" cy="1693022"/>
          </a:xfrm>
          <a:custGeom>
            <a:avLst/>
            <a:gdLst>
              <a:gd name="connsiteX0" fmla="*/ 932729 w 1865459"/>
              <a:gd name="connsiteY0" fmla="*/ 1847129 h 1865459"/>
              <a:gd name="connsiteX1" fmla="*/ 18329 w 1865459"/>
              <a:gd name="connsiteY1" fmla="*/ 1847129 h 1865459"/>
              <a:gd name="connsiteX2" fmla="*/ 18329 w 1865459"/>
              <a:gd name="connsiteY2" fmla="*/ 18329 h 1865459"/>
              <a:gd name="connsiteX3" fmla="*/ 1847129 w 1865459"/>
              <a:gd name="connsiteY3" fmla="*/ 18329 h 1865459"/>
              <a:gd name="connsiteX4" fmla="*/ 1847129 w 1865459"/>
              <a:gd name="connsiteY4" fmla="*/ 1847129 h 1865459"/>
              <a:gd name="connsiteX5" fmla="*/ 932729 w 1865459"/>
              <a:gd name="connsiteY5" fmla="*/ 1847129 h 1865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865459">
                <a:moveTo>
                  <a:pt x="932729" y="1847129"/>
                </a:moveTo>
                <a:lnTo>
                  <a:pt x="18329" y="18471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847129"/>
                </a:lnTo>
                <a:lnTo>
                  <a:pt x="932729" y="1847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5669536" y="2697096"/>
            <a:ext cx="1659751" cy="1659751"/>
          </a:xfrm>
          <a:custGeom>
            <a:avLst/>
            <a:gdLst>
              <a:gd name="connsiteX0" fmla="*/ 914400 w 1828800"/>
              <a:gd name="connsiteY0" fmla="*/ 1828800 h 1828800"/>
              <a:gd name="connsiteX1" fmla="*/ 0 w 1828800"/>
              <a:gd name="connsiteY1" fmla="*/ 1828800 h 1828800"/>
              <a:gd name="connsiteX2" fmla="*/ 0 w 1828800"/>
              <a:gd name="connsiteY2" fmla="*/ 0 h 1828800"/>
              <a:gd name="connsiteX3" fmla="*/ 1828800 w 1828800"/>
              <a:gd name="connsiteY3" fmla="*/ 0 h 1828800"/>
              <a:gd name="connsiteX4" fmla="*/ 1828800 w 1828800"/>
              <a:gd name="connsiteY4" fmla="*/ 1828800 h 1828800"/>
              <a:gd name="connsiteX5" fmla="*/ 91440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828800"/>
                </a:lnTo>
                <a:lnTo>
                  <a:pt x="914400" y="1828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5652901" y="2680460"/>
            <a:ext cx="1693022" cy="1693022"/>
          </a:xfrm>
          <a:custGeom>
            <a:avLst/>
            <a:gdLst>
              <a:gd name="connsiteX0" fmla="*/ 932729 w 1865459"/>
              <a:gd name="connsiteY0" fmla="*/ 1847129 h 1865459"/>
              <a:gd name="connsiteX1" fmla="*/ 18329 w 1865459"/>
              <a:gd name="connsiteY1" fmla="*/ 1847129 h 1865459"/>
              <a:gd name="connsiteX2" fmla="*/ 18329 w 1865459"/>
              <a:gd name="connsiteY2" fmla="*/ 18329 h 1865459"/>
              <a:gd name="connsiteX3" fmla="*/ 1847129 w 1865459"/>
              <a:gd name="connsiteY3" fmla="*/ 18329 h 1865459"/>
              <a:gd name="connsiteX4" fmla="*/ 1847129 w 1865459"/>
              <a:gd name="connsiteY4" fmla="*/ 1847129 h 1865459"/>
              <a:gd name="connsiteX5" fmla="*/ 932729 w 1865459"/>
              <a:gd name="connsiteY5" fmla="*/ 1847129 h 1865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865459">
                <a:moveTo>
                  <a:pt x="932729" y="1847129"/>
                </a:moveTo>
                <a:lnTo>
                  <a:pt x="18329" y="18471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847129"/>
                </a:lnTo>
                <a:lnTo>
                  <a:pt x="932729" y="1847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2142565" y="3319502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2125930" y="3302867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424723" y="1037345"/>
            <a:ext cx="1659751" cy="1452282"/>
          </a:xfrm>
          <a:custGeom>
            <a:avLst/>
            <a:gdLst>
              <a:gd name="connsiteX0" fmla="*/ 914400 w 1828800"/>
              <a:gd name="connsiteY0" fmla="*/ 1600200 h 1600200"/>
              <a:gd name="connsiteX1" fmla="*/ 0 w 1828800"/>
              <a:gd name="connsiteY1" fmla="*/ 1600200 h 1600200"/>
              <a:gd name="connsiteX2" fmla="*/ 0 w 1828800"/>
              <a:gd name="connsiteY2" fmla="*/ 0 h 1600200"/>
              <a:gd name="connsiteX3" fmla="*/ 1828800 w 1828800"/>
              <a:gd name="connsiteY3" fmla="*/ 0 h 1600200"/>
              <a:gd name="connsiteX4" fmla="*/ 1828800 w 1828800"/>
              <a:gd name="connsiteY4" fmla="*/ 1600200 h 1600200"/>
              <a:gd name="connsiteX5" fmla="*/ 914400 w 1828800"/>
              <a:gd name="connsiteY5" fmla="*/ 160020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600200">
                <a:moveTo>
                  <a:pt x="91440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600200"/>
                </a:lnTo>
                <a:lnTo>
                  <a:pt x="914400" y="1600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1" name="Freeform 3"/>
          <p:cNvSpPr/>
          <p:nvPr/>
        </p:nvSpPr>
        <p:spPr>
          <a:xfrm>
            <a:off x="4408087" y="1020709"/>
            <a:ext cx="1693022" cy="1485553"/>
          </a:xfrm>
          <a:custGeom>
            <a:avLst/>
            <a:gdLst>
              <a:gd name="connsiteX0" fmla="*/ 932729 w 1865459"/>
              <a:gd name="connsiteY0" fmla="*/ 1618529 h 1636859"/>
              <a:gd name="connsiteX1" fmla="*/ 18329 w 1865459"/>
              <a:gd name="connsiteY1" fmla="*/ 1618529 h 1636859"/>
              <a:gd name="connsiteX2" fmla="*/ 18329 w 1865459"/>
              <a:gd name="connsiteY2" fmla="*/ 18329 h 1636859"/>
              <a:gd name="connsiteX3" fmla="*/ 1847129 w 1865459"/>
              <a:gd name="connsiteY3" fmla="*/ 18329 h 1636859"/>
              <a:gd name="connsiteX4" fmla="*/ 1847129 w 1865459"/>
              <a:gd name="connsiteY4" fmla="*/ 1618529 h 1636859"/>
              <a:gd name="connsiteX5" fmla="*/ 932729 w 1865459"/>
              <a:gd name="connsiteY5" fmla="*/ 1618529 h 1636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636859">
                <a:moveTo>
                  <a:pt x="932729" y="1618529"/>
                </a:moveTo>
                <a:lnTo>
                  <a:pt x="18329" y="16185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618529"/>
                </a:lnTo>
                <a:lnTo>
                  <a:pt x="932729" y="1618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2" name="Freeform 3"/>
          <p:cNvSpPr/>
          <p:nvPr/>
        </p:nvSpPr>
        <p:spPr>
          <a:xfrm>
            <a:off x="3589084" y="3728678"/>
            <a:ext cx="11526" cy="1256339"/>
          </a:xfrm>
          <a:custGeom>
            <a:avLst/>
            <a:gdLst>
              <a:gd name="connsiteX0" fmla="*/ 6350 w 12700"/>
              <a:gd name="connsiteY0" fmla="*/ 6350 h 1384300"/>
              <a:gd name="connsiteX1" fmla="*/ 6350 w 12700"/>
              <a:gd name="connsiteY1" fmla="*/ 13779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384300">
                <a:moveTo>
                  <a:pt x="6350" y="6350"/>
                </a:moveTo>
                <a:lnTo>
                  <a:pt x="6350" y="1377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3" name="Freeform 3"/>
          <p:cNvSpPr/>
          <p:nvPr/>
        </p:nvSpPr>
        <p:spPr>
          <a:xfrm>
            <a:off x="3589084" y="2068926"/>
            <a:ext cx="1048871" cy="11526"/>
          </a:xfrm>
          <a:custGeom>
            <a:avLst/>
            <a:gdLst>
              <a:gd name="connsiteX0" fmla="*/ 1149350 w 1155700"/>
              <a:gd name="connsiteY0" fmla="*/ 6350 h 12700"/>
              <a:gd name="connsiteX1" fmla="*/ 6350 w 1155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5700" h="12700">
                <a:moveTo>
                  <a:pt x="1149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4" name="Freeform 3"/>
          <p:cNvSpPr/>
          <p:nvPr/>
        </p:nvSpPr>
        <p:spPr>
          <a:xfrm>
            <a:off x="4626429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5" name="Freeform 3"/>
          <p:cNvSpPr/>
          <p:nvPr/>
        </p:nvSpPr>
        <p:spPr>
          <a:xfrm>
            <a:off x="4833897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6" name="Freeform 3"/>
          <p:cNvSpPr/>
          <p:nvPr/>
        </p:nvSpPr>
        <p:spPr>
          <a:xfrm>
            <a:off x="5041366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7" name="Freeform 3"/>
          <p:cNvSpPr/>
          <p:nvPr/>
        </p:nvSpPr>
        <p:spPr>
          <a:xfrm>
            <a:off x="5248835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8" name="Freeform 3"/>
          <p:cNvSpPr/>
          <p:nvPr/>
        </p:nvSpPr>
        <p:spPr>
          <a:xfrm>
            <a:off x="5456304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9" name="Freeform 3"/>
          <p:cNvSpPr/>
          <p:nvPr/>
        </p:nvSpPr>
        <p:spPr>
          <a:xfrm>
            <a:off x="5663773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0" name="Freeform 3"/>
          <p:cNvSpPr/>
          <p:nvPr/>
        </p:nvSpPr>
        <p:spPr>
          <a:xfrm>
            <a:off x="5871242" y="2068926"/>
            <a:ext cx="2708622" cy="11526"/>
          </a:xfrm>
          <a:custGeom>
            <a:avLst/>
            <a:gdLst>
              <a:gd name="connsiteX0" fmla="*/ 2978150 w 2984500"/>
              <a:gd name="connsiteY0" fmla="*/ 6350 h 12700"/>
              <a:gd name="connsiteX1" fmla="*/ 6350 w 29845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84500" h="12700">
                <a:moveTo>
                  <a:pt x="29781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1" name="Freeform 3"/>
          <p:cNvSpPr/>
          <p:nvPr/>
        </p:nvSpPr>
        <p:spPr>
          <a:xfrm>
            <a:off x="6701118" y="2068926"/>
            <a:ext cx="11526" cy="841402"/>
          </a:xfrm>
          <a:custGeom>
            <a:avLst/>
            <a:gdLst>
              <a:gd name="connsiteX0" fmla="*/ 6350 w 12700"/>
              <a:gd name="connsiteY0" fmla="*/ 6350 h 927100"/>
              <a:gd name="connsiteX1" fmla="*/ 6350 w 12700"/>
              <a:gd name="connsiteY1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27100">
                <a:moveTo>
                  <a:pt x="6350" y="6350"/>
                </a:moveTo>
                <a:lnTo>
                  <a:pt x="6350" y="920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2" name="Freeform 3"/>
          <p:cNvSpPr/>
          <p:nvPr/>
        </p:nvSpPr>
        <p:spPr>
          <a:xfrm>
            <a:off x="6701118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3" name="Freeform 3"/>
          <p:cNvSpPr/>
          <p:nvPr/>
        </p:nvSpPr>
        <p:spPr>
          <a:xfrm>
            <a:off x="6701118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4" name="Freeform 3"/>
          <p:cNvSpPr/>
          <p:nvPr/>
        </p:nvSpPr>
        <p:spPr>
          <a:xfrm>
            <a:off x="6701118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5" name="Freeform 3"/>
          <p:cNvSpPr/>
          <p:nvPr/>
        </p:nvSpPr>
        <p:spPr>
          <a:xfrm>
            <a:off x="6701118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6" name="Freeform 3"/>
          <p:cNvSpPr/>
          <p:nvPr/>
        </p:nvSpPr>
        <p:spPr>
          <a:xfrm>
            <a:off x="6701118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7" name="Freeform 3"/>
          <p:cNvSpPr/>
          <p:nvPr/>
        </p:nvSpPr>
        <p:spPr>
          <a:xfrm>
            <a:off x="6701118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8" name="Freeform 3"/>
          <p:cNvSpPr/>
          <p:nvPr/>
        </p:nvSpPr>
        <p:spPr>
          <a:xfrm>
            <a:off x="6701118" y="4143615"/>
            <a:ext cx="11526" cy="841402"/>
          </a:xfrm>
          <a:custGeom>
            <a:avLst/>
            <a:gdLst>
              <a:gd name="connsiteX0" fmla="*/ 6350 w 12700"/>
              <a:gd name="connsiteY0" fmla="*/ 6350 h 927100"/>
              <a:gd name="connsiteX1" fmla="*/ 6350 w 12700"/>
              <a:gd name="connsiteY1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27100">
                <a:moveTo>
                  <a:pt x="6350" y="6350"/>
                </a:moveTo>
                <a:lnTo>
                  <a:pt x="6350" y="920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9" name="Freeform 3"/>
          <p:cNvSpPr/>
          <p:nvPr/>
        </p:nvSpPr>
        <p:spPr>
          <a:xfrm>
            <a:off x="3589084" y="4973491"/>
            <a:ext cx="4990780" cy="11526"/>
          </a:xfrm>
          <a:custGeom>
            <a:avLst/>
            <a:gdLst>
              <a:gd name="connsiteX0" fmla="*/ 6350 w 5499100"/>
              <a:gd name="connsiteY0" fmla="*/ 6350 h 12700"/>
              <a:gd name="connsiteX1" fmla="*/ 5492750 w 54991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99100" h="12700">
                <a:moveTo>
                  <a:pt x="6350" y="6350"/>
                </a:moveTo>
                <a:lnTo>
                  <a:pt x="54927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0" name="Freeform 3"/>
          <p:cNvSpPr/>
          <p:nvPr/>
        </p:nvSpPr>
        <p:spPr>
          <a:xfrm>
            <a:off x="8568338" y="2068926"/>
            <a:ext cx="11526" cy="841402"/>
          </a:xfrm>
          <a:custGeom>
            <a:avLst/>
            <a:gdLst>
              <a:gd name="connsiteX0" fmla="*/ 6350 w 12700"/>
              <a:gd name="connsiteY0" fmla="*/ 6350 h 927100"/>
              <a:gd name="connsiteX1" fmla="*/ 6350 w 12700"/>
              <a:gd name="connsiteY1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27100">
                <a:moveTo>
                  <a:pt x="6350" y="6350"/>
                </a:moveTo>
                <a:lnTo>
                  <a:pt x="6350" y="920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1" name="Freeform 3"/>
          <p:cNvSpPr/>
          <p:nvPr/>
        </p:nvSpPr>
        <p:spPr>
          <a:xfrm>
            <a:off x="8568338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2" name="Freeform 3"/>
          <p:cNvSpPr/>
          <p:nvPr/>
        </p:nvSpPr>
        <p:spPr>
          <a:xfrm>
            <a:off x="8568338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3" name="Freeform 3"/>
          <p:cNvSpPr/>
          <p:nvPr/>
        </p:nvSpPr>
        <p:spPr>
          <a:xfrm>
            <a:off x="8568338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4" name="Freeform 3"/>
          <p:cNvSpPr/>
          <p:nvPr/>
        </p:nvSpPr>
        <p:spPr>
          <a:xfrm>
            <a:off x="8568338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5" name="Freeform 3"/>
          <p:cNvSpPr/>
          <p:nvPr/>
        </p:nvSpPr>
        <p:spPr>
          <a:xfrm>
            <a:off x="8568338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6" name="Freeform 3"/>
          <p:cNvSpPr/>
          <p:nvPr/>
        </p:nvSpPr>
        <p:spPr>
          <a:xfrm>
            <a:off x="8568338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7" name="Freeform 3"/>
          <p:cNvSpPr/>
          <p:nvPr/>
        </p:nvSpPr>
        <p:spPr>
          <a:xfrm>
            <a:off x="8568338" y="4143615"/>
            <a:ext cx="11526" cy="841402"/>
          </a:xfrm>
          <a:custGeom>
            <a:avLst/>
            <a:gdLst>
              <a:gd name="connsiteX0" fmla="*/ 6350 w 12700"/>
              <a:gd name="connsiteY0" fmla="*/ 6350 h 927100"/>
              <a:gd name="connsiteX1" fmla="*/ 6350 w 12700"/>
              <a:gd name="connsiteY1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27100">
                <a:moveTo>
                  <a:pt x="6350" y="6350"/>
                </a:moveTo>
                <a:lnTo>
                  <a:pt x="6350" y="920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8" name="Freeform 3"/>
          <p:cNvSpPr/>
          <p:nvPr/>
        </p:nvSpPr>
        <p:spPr>
          <a:xfrm>
            <a:off x="3379061" y="3726123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9" name="Freeform 3"/>
          <p:cNvSpPr/>
          <p:nvPr/>
        </p:nvSpPr>
        <p:spPr>
          <a:xfrm>
            <a:off x="3171592" y="3518654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0" name="Freeform 3"/>
          <p:cNvSpPr/>
          <p:nvPr/>
        </p:nvSpPr>
        <p:spPr>
          <a:xfrm>
            <a:off x="3589084" y="2068926"/>
            <a:ext cx="11526" cy="1463808"/>
          </a:xfrm>
          <a:custGeom>
            <a:avLst/>
            <a:gdLst>
              <a:gd name="connsiteX0" fmla="*/ 6350 w 12700"/>
              <a:gd name="connsiteY0" fmla="*/ 6350 h 1612900"/>
              <a:gd name="connsiteX1" fmla="*/ 6350 w 12700"/>
              <a:gd name="connsiteY1" fmla="*/ 1606550 h 161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612900">
                <a:moveTo>
                  <a:pt x="6350" y="6350"/>
                </a:moveTo>
                <a:lnTo>
                  <a:pt x="6350" y="1606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" name="TextBox 1"/>
          <p:cNvSpPr txBox="1"/>
          <p:nvPr/>
        </p:nvSpPr>
        <p:spPr>
          <a:xfrm>
            <a:off x="4977973" y="1302444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4Ω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5911583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3Ω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9023617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6Ω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2407665" y="3377133"/>
            <a:ext cx="51296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6V</a:t>
            </a:r>
          </a:p>
        </p:txBody>
      </p:sp>
      <p:sp>
        <p:nvSpPr>
          <p:cNvPr id="44" name="灯片编号占位符 43">
            <a:extLst>
              <a:ext uri="{FF2B5EF4-FFF2-40B4-BE49-F238E27FC236}">
                <a16:creationId xmlns:a16="http://schemas.microsoft.com/office/drawing/2014/main" id="{8D0985E5-2313-40C2-AE7D-4DFAE1B8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3387378" y="4771785"/>
            <a:ext cx="5394192" cy="414938"/>
          </a:xfrm>
          <a:custGeom>
            <a:avLst/>
            <a:gdLst>
              <a:gd name="connsiteX0" fmla="*/ 2971800 w 5943600"/>
              <a:gd name="connsiteY0" fmla="*/ 457200 h 457200"/>
              <a:gd name="connsiteX1" fmla="*/ 0 w 5943600"/>
              <a:gd name="connsiteY1" fmla="*/ 457200 h 457200"/>
              <a:gd name="connsiteX2" fmla="*/ 0 w 5943600"/>
              <a:gd name="connsiteY2" fmla="*/ 0 h 457200"/>
              <a:gd name="connsiteX3" fmla="*/ 5943600 w 5943600"/>
              <a:gd name="connsiteY3" fmla="*/ 0 h 457200"/>
              <a:gd name="connsiteX4" fmla="*/ 5943600 w 5943600"/>
              <a:gd name="connsiteY4" fmla="*/ 457200 h 457200"/>
              <a:gd name="connsiteX5" fmla="*/ 2971800 w 59436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943600" h="457200">
                <a:moveTo>
                  <a:pt x="29718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5943600" y="0"/>
                </a:lnTo>
                <a:lnTo>
                  <a:pt x="5943600" y="457200"/>
                </a:lnTo>
                <a:lnTo>
                  <a:pt x="29718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5" name="Freeform 3"/>
          <p:cNvSpPr/>
          <p:nvPr/>
        </p:nvSpPr>
        <p:spPr>
          <a:xfrm>
            <a:off x="3370743" y="4755150"/>
            <a:ext cx="5427462" cy="448208"/>
          </a:xfrm>
          <a:custGeom>
            <a:avLst/>
            <a:gdLst>
              <a:gd name="connsiteX0" fmla="*/ 2990129 w 5980259"/>
              <a:gd name="connsiteY0" fmla="*/ 475529 h 493859"/>
              <a:gd name="connsiteX1" fmla="*/ 18329 w 5980259"/>
              <a:gd name="connsiteY1" fmla="*/ 475529 h 493859"/>
              <a:gd name="connsiteX2" fmla="*/ 18329 w 5980259"/>
              <a:gd name="connsiteY2" fmla="*/ 18329 h 493859"/>
              <a:gd name="connsiteX3" fmla="*/ 5961929 w 5980259"/>
              <a:gd name="connsiteY3" fmla="*/ 18329 h 493859"/>
              <a:gd name="connsiteX4" fmla="*/ 5961929 w 5980259"/>
              <a:gd name="connsiteY4" fmla="*/ 475529 h 493859"/>
              <a:gd name="connsiteX5" fmla="*/ 2990129 w 59802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980259" h="493859">
                <a:moveTo>
                  <a:pt x="29901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5961929" y="18329"/>
                </a:lnTo>
                <a:lnTo>
                  <a:pt x="5961929" y="475529"/>
                </a:lnTo>
                <a:lnTo>
                  <a:pt x="29901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6" name="Freeform 3"/>
          <p:cNvSpPr/>
          <p:nvPr/>
        </p:nvSpPr>
        <p:spPr>
          <a:xfrm>
            <a:off x="6499412" y="1867220"/>
            <a:ext cx="2282158" cy="414938"/>
          </a:xfrm>
          <a:custGeom>
            <a:avLst/>
            <a:gdLst>
              <a:gd name="connsiteX0" fmla="*/ 1257300 w 2514600"/>
              <a:gd name="connsiteY0" fmla="*/ 457200 h 457200"/>
              <a:gd name="connsiteX1" fmla="*/ 0 w 2514600"/>
              <a:gd name="connsiteY1" fmla="*/ 457200 h 457200"/>
              <a:gd name="connsiteX2" fmla="*/ 0 w 2514600"/>
              <a:gd name="connsiteY2" fmla="*/ 0 h 457200"/>
              <a:gd name="connsiteX3" fmla="*/ 2514600 w 2514600"/>
              <a:gd name="connsiteY3" fmla="*/ 0 h 457200"/>
              <a:gd name="connsiteX4" fmla="*/ 2514600 w 2514600"/>
              <a:gd name="connsiteY4" fmla="*/ 457200 h 457200"/>
              <a:gd name="connsiteX5" fmla="*/ 1257300 w 25146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14600" h="457200">
                <a:moveTo>
                  <a:pt x="12573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2514600" y="0"/>
                </a:lnTo>
                <a:lnTo>
                  <a:pt x="2514600" y="457200"/>
                </a:lnTo>
                <a:lnTo>
                  <a:pt x="12573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6482777" y="1850585"/>
            <a:ext cx="2315428" cy="448208"/>
          </a:xfrm>
          <a:custGeom>
            <a:avLst/>
            <a:gdLst>
              <a:gd name="connsiteX0" fmla="*/ 1275629 w 2551259"/>
              <a:gd name="connsiteY0" fmla="*/ 475529 h 493859"/>
              <a:gd name="connsiteX1" fmla="*/ 18329 w 2551259"/>
              <a:gd name="connsiteY1" fmla="*/ 475529 h 493859"/>
              <a:gd name="connsiteX2" fmla="*/ 18329 w 2551259"/>
              <a:gd name="connsiteY2" fmla="*/ 18329 h 493859"/>
              <a:gd name="connsiteX3" fmla="*/ 2532929 w 2551259"/>
              <a:gd name="connsiteY3" fmla="*/ 18329 h 493859"/>
              <a:gd name="connsiteX4" fmla="*/ 2532929 w 2551259"/>
              <a:gd name="connsiteY4" fmla="*/ 475529 h 493859"/>
              <a:gd name="connsiteX5" fmla="*/ 1275629 w 25512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51259" h="493859">
                <a:moveTo>
                  <a:pt x="12756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2532929" y="18329"/>
                </a:lnTo>
                <a:lnTo>
                  <a:pt x="2532929" y="475529"/>
                </a:lnTo>
                <a:lnTo>
                  <a:pt x="12756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387378" y="1867220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3370743" y="1850585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8159163" y="2697096"/>
            <a:ext cx="1659751" cy="1659751"/>
          </a:xfrm>
          <a:custGeom>
            <a:avLst/>
            <a:gdLst>
              <a:gd name="connsiteX0" fmla="*/ 914400 w 1828800"/>
              <a:gd name="connsiteY0" fmla="*/ 1828800 h 1828800"/>
              <a:gd name="connsiteX1" fmla="*/ 0 w 1828800"/>
              <a:gd name="connsiteY1" fmla="*/ 1828800 h 1828800"/>
              <a:gd name="connsiteX2" fmla="*/ 0 w 1828800"/>
              <a:gd name="connsiteY2" fmla="*/ 0 h 1828800"/>
              <a:gd name="connsiteX3" fmla="*/ 1828800 w 1828800"/>
              <a:gd name="connsiteY3" fmla="*/ 0 h 1828800"/>
              <a:gd name="connsiteX4" fmla="*/ 1828800 w 1828800"/>
              <a:gd name="connsiteY4" fmla="*/ 1828800 h 1828800"/>
              <a:gd name="connsiteX5" fmla="*/ 91440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828800"/>
                </a:lnTo>
                <a:lnTo>
                  <a:pt x="914400" y="1828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1" name="Freeform 3"/>
          <p:cNvSpPr/>
          <p:nvPr/>
        </p:nvSpPr>
        <p:spPr>
          <a:xfrm>
            <a:off x="8142528" y="2680460"/>
            <a:ext cx="1693022" cy="1693022"/>
          </a:xfrm>
          <a:custGeom>
            <a:avLst/>
            <a:gdLst>
              <a:gd name="connsiteX0" fmla="*/ 932729 w 1865459"/>
              <a:gd name="connsiteY0" fmla="*/ 1847129 h 1865459"/>
              <a:gd name="connsiteX1" fmla="*/ 18329 w 1865459"/>
              <a:gd name="connsiteY1" fmla="*/ 1847129 h 1865459"/>
              <a:gd name="connsiteX2" fmla="*/ 18329 w 1865459"/>
              <a:gd name="connsiteY2" fmla="*/ 18329 h 1865459"/>
              <a:gd name="connsiteX3" fmla="*/ 1847129 w 1865459"/>
              <a:gd name="connsiteY3" fmla="*/ 18329 h 1865459"/>
              <a:gd name="connsiteX4" fmla="*/ 1847129 w 1865459"/>
              <a:gd name="connsiteY4" fmla="*/ 1847129 h 1865459"/>
              <a:gd name="connsiteX5" fmla="*/ 932729 w 1865459"/>
              <a:gd name="connsiteY5" fmla="*/ 1847129 h 1865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865459">
                <a:moveTo>
                  <a:pt x="932729" y="1847129"/>
                </a:moveTo>
                <a:lnTo>
                  <a:pt x="18329" y="18471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847129"/>
                </a:lnTo>
                <a:lnTo>
                  <a:pt x="932729" y="1847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2" name="Freeform 3"/>
          <p:cNvSpPr/>
          <p:nvPr/>
        </p:nvSpPr>
        <p:spPr>
          <a:xfrm>
            <a:off x="5669536" y="2697096"/>
            <a:ext cx="1659751" cy="1659751"/>
          </a:xfrm>
          <a:custGeom>
            <a:avLst/>
            <a:gdLst>
              <a:gd name="connsiteX0" fmla="*/ 914400 w 1828800"/>
              <a:gd name="connsiteY0" fmla="*/ 1828800 h 1828800"/>
              <a:gd name="connsiteX1" fmla="*/ 0 w 1828800"/>
              <a:gd name="connsiteY1" fmla="*/ 1828800 h 1828800"/>
              <a:gd name="connsiteX2" fmla="*/ 0 w 1828800"/>
              <a:gd name="connsiteY2" fmla="*/ 0 h 1828800"/>
              <a:gd name="connsiteX3" fmla="*/ 1828800 w 1828800"/>
              <a:gd name="connsiteY3" fmla="*/ 0 h 1828800"/>
              <a:gd name="connsiteX4" fmla="*/ 1828800 w 1828800"/>
              <a:gd name="connsiteY4" fmla="*/ 1828800 h 1828800"/>
              <a:gd name="connsiteX5" fmla="*/ 91440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828800"/>
                </a:lnTo>
                <a:lnTo>
                  <a:pt x="914400" y="1828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5652901" y="2680460"/>
            <a:ext cx="1693022" cy="1693022"/>
          </a:xfrm>
          <a:custGeom>
            <a:avLst/>
            <a:gdLst>
              <a:gd name="connsiteX0" fmla="*/ 932729 w 1865459"/>
              <a:gd name="connsiteY0" fmla="*/ 1847129 h 1865459"/>
              <a:gd name="connsiteX1" fmla="*/ 18329 w 1865459"/>
              <a:gd name="connsiteY1" fmla="*/ 1847129 h 1865459"/>
              <a:gd name="connsiteX2" fmla="*/ 18329 w 1865459"/>
              <a:gd name="connsiteY2" fmla="*/ 18329 h 1865459"/>
              <a:gd name="connsiteX3" fmla="*/ 1847129 w 1865459"/>
              <a:gd name="connsiteY3" fmla="*/ 18329 h 1865459"/>
              <a:gd name="connsiteX4" fmla="*/ 1847129 w 1865459"/>
              <a:gd name="connsiteY4" fmla="*/ 1847129 h 1865459"/>
              <a:gd name="connsiteX5" fmla="*/ 932729 w 1865459"/>
              <a:gd name="connsiteY5" fmla="*/ 1847129 h 1865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865459">
                <a:moveTo>
                  <a:pt x="932729" y="1847129"/>
                </a:moveTo>
                <a:lnTo>
                  <a:pt x="18329" y="18471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847129"/>
                </a:lnTo>
                <a:lnTo>
                  <a:pt x="932729" y="1847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2142565" y="3319502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2125930" y="3302867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424723" y="1037345"/>
            <a:ext cx="1659751" cy="1452282"/>
          </a:xfrm>
          <a:custGeom>
            <a:avLst/>
            <a:gdLst>
              <a:gd name="connsiteX0" fmla="*/ 914400 w 1828800"/>
              <a:gd name="connsiteY0" fmla="*/ 1600200 h 1600200"/>
              <a:gd name="connsiteX1" fmla="*/ 0 w 1828800"/>
              <a:gd name="connsiteY1" fmla="*/ 1600200 h 1600200"/>
              <a:gd name="connsiteX2" fmla="*/ 0 w 1828800"/>
              <a:gd name="connsiteY2" fmla="*/ 0 h 1600200"/>
              <a:gd name="connsiteX3" fmla="*/ 1828800 w 1828800"/>
              <a:gd name="connsiteY3" fmla="*/ 0 h 1600200"/>
              <a:gd name="connsiteX4" fmla="*/ 1828800 w 1828800"/>
              <a:gd name="connsiteY4" fmla="*/ 1600200 h 1600200"/>
              <a:gd name="connsiteX5" fmla="*/ 914400 w 1828800"/>
              <a:gd name="connsiteY5" fmla="*/ 160020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600200">
                <a:moveTo>
                  <a:pt x="91440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600200"/>
                </a:lnTo>
                <a:lnTo>
                  <a:pt x="914400" y="1600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4408087" y="1020709"/>
            <a:ext cx="1693022" cy="1485553"/>
          </a:xfrm>
          <a:custGeom>
            <a:avLst/>
            <a:gdLst>
              <a:gd name="connsiteX0" fmla="*/ 932729 w 1865459"/>
              <a:gd name="connsiteY0" fmla="*/ 1618529 h 1636859"/>
              <a:gd name="connsiteX1" fmla="*/ 18329 w 1865459"/>
              <a:gd name="connsiteY1" fmla="*/ 1618529 h 1636859"/>
              <a:gd name="connsiteX2" fmla="*/ 18329 w 1865459"/>
              <a:gd name="connsiteY2" fmla="*/ 18329 h 1636859"/>
              <a:gd name="connsiteX3" fmla="*/ 1847129 w 1865459"/>
              <a:gd name="connsiteY3" fmla="*/ 18329 h 1636859"/>
              <a:gd name="connsiteX4" fmla="*/ 1847129 w 1865459"/>
              <a:gd name="connsiteY4" fmla="*/ 1618529 h 1636859"/>
              <a:gd name="connsiteX5" fmla="*/ 932729 w 1865459"/>
              <a:gd name="connsiteY5" fmla="*/ 1618529 h 1636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636859">
                <a:moveTo>
                  <a:pt x="932729" y="1618529"/>
                </a:moveTo>
                <a:lnTo>
                  <a:pt x="18329" y="16185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618529"/>
                </a:lnTo>
                <a:lnTo>
                  <a:pt x="932729" y="1618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3589084" y="3728678"/>
            <a:ext cx="11526" cy="1256339"/>
          </a:xfrm>
          <a:custGeom>
            <a:avLst/>
            <a:gdLst>
              <a:gd name="connsiteX0" fmla="*/ 6350 w 12700"/>
              <a:gd name="connsiteY0" fmla="*/ 6350 h 1384300"/>
              <a:gd name="connsiteX1" fmla="*/ 6350 w 12700"/>
              <a:gd name="connsiteY1" fmla="*/ 13779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384300">
                <a:moveTo>
                  <a:pt x="6350" y="6350"/>
                </a:moveTo>
                <a:lnTo>
                  <a:pt x="6350" y="1377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9" name="Freeform 3"/>
          <p:cNvSpPr/>
          <p:nvPr/>
        </p:nvSpPr>
        <p:spPr>
          <a:xfrm>
            <a:off x="3589084" y="2068926"/>
            <a:ext cx="1048871" cy="11526"/>
          </a:xfrm>
          <a:custGeom>
            <a:avLst/>
            <a:gdLst>
              <a:gd name="connsiteX0" fmla="*/ 1149350 w 1155700"/>
              <a:gd name="connsiteY0" fmla="*/ 6350 h 12700"/>
              <a:gd name="connsiteX1" fmla="*/ 6350 w 11557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55700" h="12700">
                <a:moveTo>
                  <a:pt x="11493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0" name="Freeform 3"/>
          <p:cNvSpPr/>
          <p:nvPr/>
        </p:nvSpPr>
        <p:spPr>
          <a:xfrm>
            <a:off x="4626429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1" name="Freeform 3"/>
          <p:cNvSpPr/>
          <p:nvPr/>
        </p:nvSpPr>
        <p:spPr>
          <a:xfrm>
            <a:off x="4833897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2" name="Freeform 3"/>
          <p:cNvSpPr/>
          <p:nvPr/>
        </p:nvSpPr>
        <p:spPr>
          <a:xfrm>
            <a:off x="5041366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3" name="Freeform 3"/>
          <p:cNvSpPr/>
          <p:nvPr/>
        </p:nvSpPr>
        <p:spPr>
          <a:xfrm>
            <a:off x="5248835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4" name="Freeform 3"/>
          <p:cNvSpPr/>
          <p:nvPr/>
        </p:nvSpPr>
        <p:spPr>
          <a:xfrm>
            <a:off x="5456304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5" name="Freeform 3"/>
          <p:cNvSpPr/>
          <p:nvPr/>
        </p:nvSpPr>
        <p:spPr>
          <a:xfrm>
            <a:off x="5663773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6" name="Freeform 3"/>
          <p:cNvSpPr/>
          <p:nvPr/>
        </p:nvSpPr>
        <p:spPr>
          <a:xfrm>
            <a:off x="5871242" y="2068926"/>
            <a:ext cx="2708622" cy="11526"/>
          </a:xfrm>
          <a:custGeom>
            <a:avLst/>
            <a:gdLst>
              <a:gd name="connsiteX0" fmla="*/ 2978150 w 2984500"/>
              <a:gd name="connsiteY0" fmla="*/ 6350 h 12700"/>
              <a:gd name="connsiteX1" fmla="*/ 6350 w 29845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984500" h="12700">
                <a:moveTo>
                  <a:pt x="297815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7" name="Freeform 3"/>
          <p:cNvSpPr/>
          <p:nvPr/>
        </p:nvSpPr>
        <p:spPr>
          <a:xfrm>
            <a:off x="6701118" y="2068926"/>
            <a:ext cx="11526" cy="841402"/>
          </a:xfrm>
          <a:custGeom>
            <a:avLst/>
            <a:gdLst>
              <a:gd name="connsiteX0" fmla="*/ 6350 w 12700"/>
              <a:gd name="connsiteY0" fmla="*/ 6350 h 927100"/>
              <a:gd name="connsiteX1" fmla="*/ 6350 w 12700"/>
              <a:gd name="connsiteY1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27100">
                <a:moveTo>
                  <a:pt x="6350" y="6350"/>
                </a:moveTo>
                <a:lnTo>
                  <a:pt x="6350" y="920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8" name="Freeform 3"/>
          <p:cNvSpPr/>
          <p:nvPr/>
        </p:nvSpPr>
        <p:spPr>
          <a:xfrm>
            <a:off x="6701118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9" name="Freeform 3"/>
          <p:cNvSpPr/>
          <p:nvPr/>
        </p:nvSpPr>
        <p:spPr>
          <a:xfrm>
            <a:off x="6701118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0" name="Freeform 3"/>
          <p:cNvSpPr/>
          <p:nvPr/>
        </p:nvSpPr>
        <p:spPr>
          <a:xfrm>
            <a:off x="6701118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1" name="Freeform 3"/>
          <p:cNvSpPr/>
          <p:nvPr/>
        </p:nvSpPr>
        <p:spPr>
          <a:xfrm>
            <a:off x="6701118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2" name="Freeform 3"/>
          <p:cNvSpPr/>
          <p:nvPr/>
        </p:nvSpPr>
        <p:spPr>
          <a:xfrm>
            <a:off x="6701118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3" name="Freeform 3"/>
          <p:cNvSpPr/>
          <p:nvPr/>
        </p:nvSpPr>
        <p:spPr>
          <a:xfrm>
            <a:off x="6701118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4" name="Freeform 3"/>
          <p:cNvSpPr/>
          <p:nvPr/>
        </p:nvSpPr>
        <p:spPr>
          <a:xfrm>
            <a:off x="6701118" y="4143615"/>
            <a:ext cx="11526" cy="841402"/>
          </a:xfrm>
          <a:custGeom>
            <a:avLst/>
            <a:gdLst>
              <a:gd name="connsiteX0" fmla="*/ 6350 w 12700"/>
              <a:gd name="connsiteY0" fmla="*/ 6350 h 927100"/>
              <a:gd name="connsiteX1" fmla="*/ 6350 w 12700"/>
              <a:gd name="connsiteY1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27100">
                <a:moveTo>
                  <a:pt x="6350" y="6350"/>
                </a:moveTo>
                <a:lnTo>
                  <a:pt x="6350" y="920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5" name="Freeform 3"/>
          <p:cNvSpPr/>
          <p:nvPr/>
        </p:nvSpPr>
        <p:spPr>
          <a:xfrm>
            <a:off x="3589084" y="4973491"/>
            <a:ext cx="4990780" cy="11526"/>
          </a:xfrm>
          <a:custGeom>
            <a:avLst/>
            <a:gdLst>
              <a:gd name="connsiteX0" fmla="*/ 6350 w 5499100"/>
              <a:gd name="connsiteY0" fmla="*/ 6350 h 12700"/>
              <a:gd name="connsiteX1" fmla="*/ 5492750 w 5499100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499100" h="12700">
                <a:moveTo>
                  <a:pt x="6350" y="6350"/>
                </a:moveTo>
                <a:lnTo>
                  <a:pt x="54927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6" name="Freeform 3"/>
          <p:cNvSpPr/>
          <p:nvPr/>
        </p:nvSpPr>
        <p:spPr>
          <a:xfrm>
            <a:off x="8568338" y="2068926"/>
            <a:ext cx="11526" cy="841402"/>
          </a:xfrm>
          <a:custGeom>
            <a:avLst/>
            <a:gdLst>
              <a:gd name="connsiteX0" fmla="*/ 6350 w 12700"/>
              <a:gd name="connsiteY0" fmla="*/ 6350 h 927100"/>
              <a:gd name="connsiteX1" fmla="*/ 6350 w 12700"/>
              <a:gd name="connsiteY1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27100">
                <a:moveTo>
                  <a:pt x="6350" y="6350"/>
                </a:moveTo>
                <a:lnTo>
                  <a:pt x="6350" y="920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7" name="Freeform 3"/>
          <p:cNvSpPr/>
          <p:nvPr/>
        </p:nvSpPr>
        <p:spPr>
          <a:xfrm>
            <a:off x="8568338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8" name="Freeform 3"/>
          <p:cNvSpPr/>
          <p:nvPr/>
        </p:nvSpPr>
        <p:spPr>
          <a:xfrm>
            <a:off x="8568338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9" name="Freeform 3"/>
          <p:cNvSpPr/>
          <p:nvPr/>
        </p:nvSpPr>
        <p:spPr>
          <a:xfrm>
            <a:off x="8568338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0" name="Freeform 3"/>
          <p:cNvSpPr/>
          <p:nvPr/>
        </p:nvSpPr>
        <p:spPr>
          <a:xfrm>
            <a:off x="8568338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1" name="Freeform 3"/>
          <p:cNvSpPr/>
          <p:nvPr/>
        </p:nvSpPr>
        <p:spPr>
          <a:xfrm>
            <a:off x="8568338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2" name="Freeform 3"/>
          <p:cNvSpPr/>
          <p:nvPr/>
        </p:nvSpPr>
        <p:spPr>
          <a:xfrm>
            <a:off x="8568338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3" name="Freeform 3"/>
          <p:cNvSpPr/>
          <p:nvPr/>
        </p:nvSpPr>
        <p:spPr>
          <a:xfrm>
            <a:off x="8568338" y="4143615"/>
            <a:ext cx="11526" cy="841402"/>
          </a:xfrm>
          <a:custGeom>
            <a:avLst/>
            <a:gdLst>
              <a:gd name="connsiteX0" fmla="*/ 6350 w 12700"/>
              <a:gd name="connsiteY0" fmla="*/ 6350 h 927100"/>
              <a:gd name="connsiteX1" fmla="*/ 6350 w 12700"/>
              <a:gd name="connsiteY1" fmla="*/ 920750 h 927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27100">
                <a:moveTo>
                  <a:pt x="6350" y="6350"/>
                </a:moveTo>
                <a:lnTo>
                  <a:pt x="6350" y="9207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4" name="Freeform 3"/>
          <p:cNvSpPr/>
          <p:nvPr/>
        </p:nvSpPr>
        <p:spPr>
          <a:xfrm>
            <a:off x="3379061" y="3726123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5" name="Freeform 3"/>
          <p:cNvSpPr/>
          <p:nvPr/>
        </p:nvSpPr>
        <p:spPr>
          <a:xfrm>
            <a:off x="3171592" y="3518654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46" name="Freeform 3"/>
          <p:cNvSpPr/>
          <p:nvPr/>
        </p:nvSpPr>
        <p:spPr>
          <a:xfrm>
            <a:off x="3589084" y="2068926"/>
            <a:ext cx="11526" cy="1463808"/>
          </a:xfrm>
          <a:custGeom>
            <a:avLst/>
            <a:gdLst>
              <a:gd name="connsiteX0" fmla="*/ 6350 w 12700"/>
              <a:gd name="connsiteY0" fmla="*/ 6350 h 1612900"/>
              <a:gd name="connsiteX1" fmla="*/ 6350 w 12700"/>
              <a:gd name="connsiteY1" fmla="*/ 1606550 h 161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1612900">
                <a:moveTo>
                  <a:pt x="6350" y="6350"/>
                </a:moveTo>
                <a:lnTo>
                  <a:pt x="6350" y="16065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" name="TextBox 1"/>
          <p:cNvSpPr txBox="1"/>
          <p:nvPr/>
        </p:nvSpPr>
        <p:spPr>
          <a:xfrm>
            <a:off x="4977973" y="1302444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4Ω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5911583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3Ω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9023617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6Ω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2407665" y="3377133"/>
            <a:ext cx="51296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6V</a:t>
            </a:r>
          </a:p>
        </p:txBody>
      </p:sp>
      <p:sp>
        <p:nvSpPr>
          <p:cNvPr id="50" name="灯片编号占位符 49">
            <a:extLst>
              <a:ext uri="{FF2B5EF4-FFF2-40B4-BE49-F238E27FC236}">
                <a16:creationId xmlns:a16="http://schemas.microsoft.com/office/drawing/2014/main" id="{EB62020C-C16C-43A8-842E-877511D5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3387378" y="4771785"/>
            <a:ext cx="5394192" cy="414938"/>
          </a:xfrm>
          <a:custGeom>
            <a:avLst/>
            <a:gdLst>
              <a:gd name="connsiteX0" fmla="*/ 2971800 w 5943600"/>
              <a:gd name="connsiteY0" fmla="*/ 457200 h 457200"/>
              <a:gd name="connsiteX1" fmla="*/ 0 w 5943600"/>
              <a:gd name="connsiteY1" fmla="*/ 457200 h 457200"/>
              <a:gd name="connsiteX2" fmla="*/ 0 w 5943600"/>
              <a:gd name="connsiteY2" fmla="*/ 0 h 457200"/>
              <a:gd name="connsiteX3" fmla="*/ 5943600 w 5943600"/>
              <a:gd name="connsiteY3" fmla="*/ 0 h 457200"/>
              <a:gd name="connsiteX4" fmla="*/ 5943600 w 5943600"/>
              <a:gd name="connsiteY4" fmla="*/ 457200 h 457200"/>
              <a:gd name="connsiteX5" fmla="*/ 2971800 w 59436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943600" h="457200">
                <a:moveTo>
                  <a:pt x="29718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5943600" y="0"/>
                </a:lnTo>
                <a:lnTo>
                  <a:pt x="5943600" y="457200"/>
                </a:lnTo>
                <a:lnTo>
                  <a:pt x="29718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5" name="Freeform 3"/>
          <p:cNvSpPr/>
          <p:nvPr/>
        </p:nvSpPr>
        <p:spPr>
          <a:xfrm>
            <a:off x="3370743" y="4755150"/>
            <a:ext cx="5427462" cy="448208"/>
          </a:xfrm>
          <a:custGeom>
            <a:avLst/>
            <a:gdLst>
              <a:gd name="connsiteX0" fmla="*/ 2990129 w 5980259"/>
              <a:gd name="connsiteY0" fmla="*/ 475529 h 493859"/>
              <a:gd name="connsiteX1" fmla="*/ 18329 w 5980259"/>
              <a:gd name="connsiteY1" fmla="*/ 475529 h 493859"/>
              <a:gd name="connsiteX2" fmla="*/ 18329 w 5980259"/>
              <a:gd name="connsiteY2" fmla="*/ 18329 h 493859"/>
              <a:gd name="connsiteX3" fmla="*/ 5961929 w 5980259"/>
              <a:gd name="connsiteY3" fmla="*/ 18329 h 493859"/>
              <a:gd name="connsiteX4" fmla="*/ 5961929 w 5980259"/>
              <a:gd name="connsiteY4" fmla="*/ 475529 h 493859"/>
              <a:gd name="connsiteX5" fmla="*/ 2990129 w 59802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980259" h="493859">
                <a:moveTo>
                  <a:pt x="29901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5961929" y="18329"/>
                </a:lnTo>
                <a:lnTo>
                  <a:pt x="5961929" y="475529"/>
                </a:lnTo>
                <a:lnTo>
                  <a:pt x="29901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6" name="Freeform 3"/>
          <p:cNvSpPr/>
          <p:nvPr/>
        </p:nvSpPr>
        <p:spPr>
          <a:xfrm>
            <a:off x="6499412" y="1867220"/>
            <a:ext cx="2282158" cy="414938"/>
          </a:xfrm>
          <a:custGeom>
            <a:avLst/>
            <a:gdLst>
              <a:gd name="connsiteX0" fmla="*/ 1257300 w 2514600"/>
              <a:gd name="connsiteY0" fmla="*/ 457200 h 457200"/>
              <a:gd name="connsiteX1" fmla="*/ 0 w 2514600"/>
              <a:gd name="connsiteY1" fmla="*/ 457200 h 457200"/>
              <a:gd name="connsiteX2" fmla="*/ 0 w 2514600"/>
              <a:gd name="connsiteY2" fmla="*/ 0 h 457200"/>
              <a:gd name="connsiteX3" fmla="*/ 2514600 w 2514600"/>
              <a:gd name="connsiteY3" fmla="*/ 0 h 457200"/>
              <a:gd name="connsiteX4" fmla="*/ 2514600 w 2514600"/>
              <a:gd name="connsiteY4" fmla="*/ 457200 h 457200"/>
              <a:gd name="connsiteX5" fmla="*/ 1257300 w 25146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14600" h="457200">
                <a:moveTo>
                  <a:pt x="12573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2514600" y="0"/>
                </a:lnTo>
                <a:lnTo>
                  <a:pt x="2514600" y="457200"/>
                </a:lnTo>
                <a:lnTo>
                  <a:pt x="12573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6482777" y="1850585"/>
            <a:ext cx="2315428" cy="448208"/>
          </a:xfrm>
          <a:custGeom>
            <a:avLst/>
            <a:gdLst>
              <a:gd name="connsiteX0" fmla="*/ 1275629 w 2551259"/>
              <a:gd name="connsiteY0" fmla="*/ 475529 h 493859"/>
              <a:gd name="connsiteX1" fmla="*/ 18329 w 2551259"/>
              <a:gd name="connsiteY1" fmla="*/ 475529 h 493859"/>
              <a:gd name="connsiteX2" fmla="*/ 18329 w 2551259"/>
              <a:gd name="connsiteY2" fmla="*/ 18329 h 493859"/>
              <a:gd name="connsiteX3" fmla="*/ 2532929 w 2551259"/>
              <a:gd name="connsiteY3" fmla="*/ 18329 h 493859"/>
              <a:gd name="connsiteX4" fmla="*/ 2532929 w 2551259"/>
              <a:gd name="connsiteY4" fmla="*/ 475529 h 493859"/>
              <a:gd name="connsiteX5" fmla="*/ 1275629 w 25512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551259" h="493859">
                <a:moveTo>
                  <a:pt x="12756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2532929" y="18329"/>
                </a:lnTo>
                <a:lnTo>
                  <a:pt x="2532929" y="475529"/>
                </a:lnTo>
                <a:lnTo>
                  <a:pt x="12756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3387378" y="1867220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3370743" y="1850585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8159163" y="2697096"/>
            <a:ext cx="1659751" cy="1659751"/>
          </a:xfrm>
          <a:custGeom>
            <a:avLst/>
            <a:gdLst>
              <a:gd name="connsiteX0" fmla="*/ 914400 w 1828800"/>
              <a:gd name="connsiteY0" fmla="*/ 1828800 h 1828800"/>
              <a:gd name="connsiteX1" fmla="*/ 0 w 1828800"/>
              <a:gd name="connsiteY1" fmla="*/ 1828800 h 1828800"/>
              <a:gd name="connsiteX2" fmla="*/ 0 w 1828800"/>
              <a:gd name="connsiteY2" fmla="*/ 0 h 1828800"/>
              <a:gd name="connsiteX3" fmla="*/ 1828800 w 1828800"/>
              <a:gd name="connsiteY3" fmla="*/ 0 h 1828800"/>
              <a:gd name="connsiteX4" fmla="*/ 1828800 w 1828800"/>
              <a:gd name="connsiteY4" fmla="*/ 1828800 h 1828800"/>
              <a:gd name="connsiteX5" fmla="*/ 91440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828800"/>
                </a:lnTo>
                <a:lnTo>
                  <a:pt x="914400" y="1828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8142528" y="2680460"/>
            <a:ext cx="1693022" cy="1693022"/>
          </a:xfrm>
          <a:custGeom>
            <a:avLst/>
            <a:gdLst>
              <a:gd name="connsiteX0" fmla="*/ 932729 w 1865459"/>
              <a:gd name="connsiteY0" fmla="*/ 1847129 h 1865459"/>
              <a:gd name="connsiteX1" fmla="*/ 18329 w 1865459"/>
              <a:gd name="connsiteY1" fmla="*/ 1847129 h 1865459"/>
              <a:gd name="connsiteX2" fmla="*/ 18329 w 1865459"/>
              <a:gd name="connsiteY2" fmla="*/ 18329 h 1865459"/>
              <a:gd name="connsiteX3" fmla="*/ 1847129 w 1865459"/>
              <a:gd name="connsiteY3" fmla="*/ 18329 h 1865459"/>
              <a:gd name="connsiteX4" fmla="*/ 1847129 w 1865459"/>
              <a:gd name="connsiteY4" fmla="*/ 1847129 h 1865459"/>
              <a:gd name="connsiteX5" fmla="*/ 932729 w 1865459"/>
              <a:gd name="connsiteY5" fmla="*/ 1847129 h 1865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865459">
                <a:moveTo>
                  <a:pt x="932729" y="1847129"/>
                </a:moveTo>
                <a:lnTo>
                  <a:pt x="18329" y="18471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847129"/>
                </a:lnTo>
                <a:lnTo>
                  <a:pt x="932729" y="1847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69536" y="2697096"/>
            <a:ext cx="1659751" cy="1659751"/>
          </a:xfrm>
          <a:custGeom>
            <a:avLst/>
            <a:gdLst>
              <a:gd name="connsiteX0" fmla="*/ 914400 w 1828800"/>
              <a:gd name="connsiteY0" fmla="*/ 1828800 h 1828800"/>
              <a:gd name="connsiteX1" fmla="*/ 0 w 1828800"/>
              <a:gd name="connsiteY1" fmla="*/ 1828800 h 1828800"/>
              <a:gd name="connsiteX2" fmla="*/ 0 w 1828800"/>
              <a:gd name="connsiteY2" fmla="*/ 0 h 1828800"/>
              <a:gd name="connsiteX3" fmla="*/ 1828800 w 1828800"/>
              <a:gd name="connsiteY3" fmla="*/ 0 h 1828800"/>
              <a:gd name="connsiteX4" fmla="*/ 1828800 w 1828800"/>
              <a:gd name="connsiteY4" fmla="*/ 1828800 h 1828800"/>
              <a:gd name="connsiteX5" fmla="*/ 91440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828800"/>
                </a:lnTo>
                <a:lnTo>
                  <a:pt x="914400" y="1828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5652901" y="2680460"/>
            <a:ext cx="1693022" cy="1693022"/>
          </a:xfrm>
          <a:custGeom>
            <a:avLst/>
            <a:gdLst>
              <a:gd name="connsiteX0" fmla="*/ 932729 w 1865459"/>
              <a:gd name="connsiteY0" fmla="*/ 1847129 h 1865459"/>
              <a:gd name="connsiteX1" fmla="*/ 18329 w 1865459"/>
              <a:gd name="connsiteY1" fmla="*/ 1847129 h 1865459"/>
              <a:gd name="connsiteX2" fmla="*/ 18329 w 1865459"/>
              <a:gd name="connsiteY2" fmla="*/ 18329 h 1865459"/>
              <a:gd name="connsiteX3" fmla="*/ 1847129 w 1865459"/>
              <a:gd name="connsiteY3" fmla="*/ 18329 h 1865459"/>
              <a:gd name="connsiteX4" fmla="*/ 1847129 w 1865459"/>
              <a:gd name="connsiteY4" fmla="*/ 1847129 h 1865459"/>
              <a:gd name="connsiteX5" fmla="*/ 932729 w 1865459"/>
              <a:gd name="connsiteY5" fmla="*/ 1847129 h 1865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865459">
                <a:moveTo>
                  <a:pt x="932729" y="1847129"/>
                </a:moveTo>
                <a:lnTo>
                  <a:pt x="18329" y="18471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847129"/>
                </a:lnTo>
                <a:lnTo>
                  <a:pt x="932729" y="1847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2142565" y="3319502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2125930" y="3302867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424723" y="1037345"/>
            <a:ext cx="1659751" cy="1452282"/>
          </a:xfrm>
          <a:custGeom>
            <a:avLst/>
            <a:gdLst>
              <a:gd name="connsiteX0" fmla="*/ 914400 w 1828800"/>
              <a:gd name="connsiteY0" fmla="*/ 1600200 h 1600200"/>
              <a:gd name="connsiteX1" fmla="*/ 0 w 1828800"/>
              <a:gd name="connsiteY1" fmla="*/ 1600200 h 1600200"/>
              <a:gd name="connsiteX2" fmla="*/ 0 w 1828800"/>
              <a:gd name="connsiteY2" fmla="*/ 0 h 1600200"/>
              <a:gd name="connsiteX3" fmla="*/ 1828800 w 1828800"/>
              <a:gd name="connsiteY3" fmla="*/ 0 h 1600200"/>
              <a:gd name="connsiteX4" fmla="*/ 1828800 w 1828800"/>
              <a:gd name="connsiteY4" fmla="*/ 1600200 h 1600200"/>
              <a:gd name="connsiteX5" fmla="*/ 914400 w 1828800"/>
              <a:gd name="connsiteY5" fmla="*/ 160020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600200">
                <a:moveTo>
                  <a:pt x="91440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600200"/>
                </a:lnTo>
                <a:lnTo>
                  <a:pt x="914400" y="1600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7" name="Freeform 3"/>
          <p:cNvSpPr/>
          <p:nvPr/>
        </p:nvSpPr>
        <p:spPr>
          <a:xfrm>
            <a:off x="4408087" y="1020709"/>
            <a:ext cx="1693022" cy="1485553"/>
          </a:xfrm>
          <a:custGeom>
            <a:avLst/>
            <a:gdLst>
              <a:gd name="connsiteX0" fmla="*/ 932729 w 1865459"/>
              <a:gd name="connsiteY0" fmla="*/ 1618529 h 1636859"/>
              <a:gd name="connsiteX1" fmla="*/ 18329 w 1865459"/>
              <a:gd name="connsiteY1" fmla="*/ 1618529 h 1636859"/>
              <a:gd name="connsiteX2" fmla="*/ 18329 w 1865459"/>
              <a:gd name="connsiteY2" fmla="*/ 18329 h 1636859"/>
              <a:gd name="connsiteX3" fmla="*/ 1847129 w 1865459"/>
              <a:gd name="connsiteY3" fmla="*/ 18329 h 1636859"/>
              <a:gd name="connsiteX4" fmla="*/ 1847129 w 1865459"/>
              <a:gd name="connsiteY4" fmla="*/ 1618529 h 1636859"/>
              <a:gd name="connsiteX5" fmla="*/ 932729 w 1865459"/>
              <a:gd name="connsiteY5" fmla="*/ 1618529 h 1636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636859">
                <a:moveTo>
                  <a:pt x="932729" y="1618529"/>
                </a:moveTo>
                <a:lnTo>
                  <a:pt x="18329" y="16185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618529"/>
                </a:lnTo>
                <a:lnTo>
                  <a:pt x="932729" y="1618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8" name="Freeform 3"/>
          <p:cNvSpPr/>
          <p:nvPr/>
        </p:nvSpPr>
        <p:spPr>
          <a:xfrm>
            <a:off x="4626429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9" name="Freeform 3"/>
          <p:cNvSpPr/>
          <p:nvPr/>
        </p:nvSpPr>
        <p:spPr>
          <a:xfrm>
            <a:off x="4833897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0" name="Freeform 3"/>
          <p:cNvSpPr/>
          <p:nvPr/>
        </p:nvSpPr>
        <p:spPr>
          <a:xfrm>
            <a:off x="5041366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1" name="Freeform 3"/>
          <p:cNvSpPr/>
          <p:nvPr/>
        </p:nvSpPr>
        <p:spPr>
          <a:xfrm>
            <a:off x="5248835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2" name="Freeform 3"/>
          <p:cNvSpPr/>
          <p:nvPr/>
        </p:nvSpPr>
        <p:spPr>
          <a:xfrm>
            <a:off x="5456304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3" name="Freeform 3"/>
          <p:cNvSpPr/>
          <p:nvPr/>
        </p:nvSpPr>
        <p:spPr>
          <a:xfrm>
            <a:off x="5663773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4" name="Freeform 3"/>
          <p:cNvSpPr/>
          <p:nvPr/>
        </p:nvSpPr>
        <p:spPr>
          <a:xfrm>
            <a:off x="6701118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5" name="Freeform 3"/>
          <p:cNvSpPr/>
          <p:nvPr/>
        </p:nvSpPr>
        <p:spPr>
          <a:xfrm>
            <a:off x="6701118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6" name="Freeform 3"/>
          <p:cNvSpPr/>
          <p:nvPr/>
        </p:nvSpPr>
        <p:spPr>
          <a:xfrm>
            <a:off x="6701118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7" name="Freeform 3"/>
          <p:cNvSpPr/>
          <p:nvPr/>
        </p:nvSpPr>
        <p:spPr>
          <a:xfrm>
            <a:off x="6701118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8" name="Freeform 3"/>
          <p:cNvSpPr/>
          <p:nvPr/>
        </p:nvSpPr>
        <p:spPr>
          <a:xfrm>
            <a:off x="6701118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9" name="Freeform 3"/>
          <p:cNvSpPr/>
          <p:nvPr/>
        </p:nvSpPr>
        <p:spPr>
          <a:xfrm>
            <a:off x="6701118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0" name="Freeform 3"/>
          <p:cNvSpPr/>
          <p:nvPr/>
        </p:nvSpPr>
        <p:spPr>
          <a:xfrm>
            <a:off x="8568338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1" name="Freeform 3"/>
          <p:cNvSpPr/>
          <p:nvPr/>
        </p:nvSpPr>
        <p:spPr>
          <a:xfrm>
            <a:off x="8568338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2" name="Freeform 3"/>
          <p:cNvSpPr/>
          <p:nvPr/>
        </p:nvSpPr>
        <p:spPr>
          <a:xfrm>
            <a:off x="8568338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3" name="Freeform 3"/>
          <p:cNvSpPr/>
          <p:nvPr/>
        </p:nvSpPr>
        <p:spPr>
          <a:xfrm>
            <a:off x="8568338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4" name="Freeform 3"/>
          <p:cNvSpPr/>
          <p:nvPr/>
        </p:nvSpPr>
        <p:spPr>
          <a:xfrm>
            <a:off x="8568338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5" name="Freeform 3"/>
          <p:cNvSpPr/>
          <p:nvPr/>
        </p:nvSpPr>
        <p:spPr>
          <a:xfrm>
            <a:off x="8568338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6" name="Freeform 3"/>
          <p:cNvSpPr/>
          <p:nvPr/>
        </p:nvSpPr>
        <p:spPr>
          <a:xfrm>
            <a:off x="3379061" y="3726123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7" name="Freeform 3"/>
          <p:cNvSpPr/>
          <p:nvPr/>
        </p:nvSpPr>
        <p:spPr>
          <a:xfrm>
            <a:off x="3171592" y="3518654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" name="TextBox 1"/>
          <p:cNvSpPr txBox="1"/>
          <p:nvPr/>
        </p:nvSpPr>
        <p:spPr>
          <a:xfrm>
            <a:off x="4977973" y="1302444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4Ω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5911583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3Ω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9023617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6Ω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407665" y="3377133"/>
            <a:ext cx="51296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6V</a:t>
            </a:r>
          </a:p>
        </p:txBody>
      </p:sp>
      <p:sp>
        <p:nvSpPr>
          <p:cNvPr id="41" name="灯片编号占位符 40">
            <a:extLst>
              <a:ext uri="{FF2B5EF4-FFF2-40B4-BE49-F238E27FC236}">
                <a16:creationId xmlns:a16="http://schemas.microsoft.com/office/drawing/2014/main" id="{DC393513-16A1-40B3-94BA-E523DCFB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520158" y="0"/>
            <a:ext cx="9148226" cy="6860305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" name="Freeform 3"/>
          <p:cNvSpPr/>
          <p:nvPr/>
        </p:nvSpPr>
        <p:spPr>
          <a:xfrm>
            <a:off x="7536756" y="4771785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7520121" y="4755150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7536756" y="1867220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7520121" y="1850585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2449157" y="1311664"/>
            <a:ext cx="414938" cy="414938"/>
          </a:xfrm>
          <a:custGeom>
            <a:avLst/>
            <a:gdLst>
              <a:gd name="connsiteX0" fmla="*/ 228600 w 457200"/>
              <a:gd name="connsiteY0" fmla="*/ 457200 h 457200"/>
              <a:gd name="connsiteX1" fmla="*/ 0 w 457200"/>
              <a:gd name="connsiteY1" fmla="*/ 457200 h 457200"/>
              <a:gd name="connsiteX2" fmla="*/ 0 w 457200"/>
              <a:gd name="connsiteY2" fmla="*/ 0 h 457200"/>
              <a:gd name="connsiteX3" fmla="*/ 457200 w 457200"/>
              <a:gd name="connsiteY3" fmla="*/ 0 h 457200"/>
              <a:gd name="connsiteX4" fmla="*/ 457200 w 457200"/>
              <a:gd name="connsiteY4" fmla="*/ 457200 h 457200"/>
              <a:gd name="connsiteX5" fmla="*/ 228600 w 457200"/>
              <a:gd name="connsiteY5" fmla="*/ 457200 h 457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457200">
                <a:moveTo>
                  <a:pt x="2286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457200" y="0"/>
                </a:lnTo>
                <a:lnTo>
                  <a:pt x="457200" y="457200"/>
                </a:lnTo>
                <a:lnTo>
                  <a:pt x="228600" y="457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2432523" y="1295029"/>
            <a:ext cx="448208" cy="448208"/>
          </a:xfrm>
          <a:custGeom>
            <a:avLst/>
            <a:gdLst>
              <a:gd name="connsiteX0" fmla="*/ 246929 w 493859"/>
              <a:gd name="connsiteY0" fmla="*/ 475529 h 493859"/>
              <a:gd name="connsiteX1" fmla="*/ 18329 w 493859"/>
              <a:gd name="connsiteY1" fmla="*/ 475529 h 493859"/>
              <a:gd name="connsiteX2" fmla="*/ 18329 w 493859"/>
              <a:gd name="connsiteY2" fmla="*/ 18329 h 493859"/>
              <a:gd name="connsiteX3" fmla="*/ 475529 w 493859"/>
              <a:gd name="connsiteY3" fmla="*/ 18329 h 493859"/>
              <a:gd name="connsiteX4" fmla="*/ 475529 w 493859"/>
              <a:gd name="connsiteY4" fmla="*/ 475529 h 493859"/>
              <a:gd name="connsiteX5" fmla="*/ 246929 w 493859"/>
              <a:gd name="connsiteY5" fmla="*/ 475529 h 493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93859" h="493859">
                <a:moveTo>
                  <a:pt x="246929" y="475529"/>
                </a:moveTo>
                <a:lnTo>
                  <a:pt x="18329" y="475529"/>
                </a:lnTo>
                <a:lnTo>
                  <a:pt x="18329" y="18329"/>
                </a:lnTo>
                <a:lnTo>
                  <a:pt x="475529" y="18329"/>
                </a:lnTo>
                <a:lnTo>
                  <a:pt x="475529" y="475529"/>
                </a:lnTo>
                <a:lnTo>
                  <a:pt x="246929" y="475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579D1C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8159163" y="2697096"/>
            <a:ext cx="1659751" cy="1659751"/>
          </a:xfrm>
          <a:custGeom>
            <a:avLst/>
            <a:gdLst>
              <a:gd name="connsiteX0" fmla="*/ 914400 w 1828800"/>
              <a:gd name="connsiteY0" fmla="*/ 1828800 h 1828800"/>
              <a:gd name="connsiteX1" fmla="*/ 0 w 1828800"/>
              <a:gd name="connsiteY1" fmla="*/ 1828800 h 1828800"/>
              <a:gd name="connsiteX2" fmla="*/ 0 w 1828800"/>
              <a:gd name="connsiteY2" fmla="*/ 0 h 1828800"/>
              <a:gd name="connsiteX3" fmla="*/ 1828800 w 1828800"/>
              <a:gd name="connsiteY3" fmla="*/ 0 h 1828800"/>
              <a:gd name="connsiteX4" fmla="*/ 1828800 w 1828800"/>
              <a:gd name="connsiteY4" fmla="*/ 1828800 h 1828800"/>
              <a:gd name="connsiteX5" fmla="*/ 91440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828800"/>
                </a:lnTo>
                <a:lnTo>
                  <a:pt x="914400" y="1828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8142528" y="2680460"/>
            <a:ext cx="1693022" cy="1693022"/>
          </a:xfrm>
          <a:custGeom>
            <a:avLst/>
            <a:gdLst>
              <a:gd name="connsiteX0" fmla="*/ 932729 w 1865459"/>
              <a:gd name="connsiteY0" fmla="*/ 1847129 h 1865459"/>
              <a:gd name="connsiteX1" fmla="*/ 18329 w 1865459"/>
              <a:gd name="connsiteY1" fmla="*/ 1847129 h 1865459"/>
              <a:gd name="connsiteX2" fmla="*/ 18329 w 1865459"/>
              <a:gd name="connsiteY2" fmla="*/ 18329 h 1865459"/>
              <a:gd name="connsiteX3" fmla="*/ 1847129 w 1865459"/>
              <a:gd name="connsiteY3" fmla="*/ 18329 h 1865459"/>
              <a:gd name="connsiteX4" fmla="*/ 1847129 w 1865459"/>
              <a:gd name="connsiteY4" fmla="*/ 1847129 h 1865459"/>
              <a:gd name="connsiteX5" fmla="*/ 932729 w 1865459"/>
              <a:gd name="connsiteY5" fmla="*/ 1847129 h 1865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865459">
                <a:moveTo>
                  <a:pt x="932729" y="1847129"/>
                </a:moveTo>
                <a:lnTo>
                  <a:pt x="18329" y="18471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847129"/>
                </a:lnTo>
                <a:lnTo>
                  <a:pt x="932729" y="1847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69536" y="2697096"/>
            <a:ext cx="1659751" cy="1659751"/>
          </a:xfrm>
          <a:custGeom>
            <a:avLst/>
            <a:gdLst>
              <a:gd name="connsiteX0" fmla="*/ 914400 w 1828800"/>
              <a:gd name="connsiteY0" fmla="*/ 1828800 h 1828800"/>
              <a:gd name="connsiteX1" fmla="*/ 0 w 1828800"/>
              <a:gd name="connsiteY1" fmla="*/ 1828800 h 1828800"/>
              <a:gd name="connsiteX2" fmla="*/ 0 w 1828800"/>
              <a:gd name="connsiteY2" fmla="*/ 0 h 1828800"/>
              <a:gd name="connsiteX3" fmla="*/ 1828800 w 1828800"/>
              <a:gd name="connsiteY3" fmla="*/ 0 h 1828800"/>
              <a:gd name="connsiteX4" fmla="*/ 1828800 w 1828800"/>
              <a:gd name="connsiteY4" fmla="*/ 1828800 h 1828800"/>
              <a:gd name="connsiteX5" fmla="*/ 914400 w 1828800"/>
              <a:gd name="connsiteY5" fmla="*/ 1828800 h 182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828800">
                <a:moveTo>
                  <a:pt x="91440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828800"/>
                </a:lnTo>
                <a:lnTo>
                  <a:pt x="914400" y="1828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5652901" y="2680460"/>
            <a:ext cx="1693022" cy="1693022"/>
          </a:xfrm>
          <a:custGeom>
            <a:avLst/>
            <a:gdLst>
              <a:gd name="connsiteX0" fmla="*/ 932729 w 1865459"/>
              <a:gd name="connsiteY0" fmla="*/ 1847129 h 1865459"/>
              <a:gd name="connsiteX1" fmla="*/ 18329 w 1865459"/>
              <a:gd name="connsiteY1" fmla="*/ 1847129 h 1865459"/>
              <a:gd name="connsiteX2" fmla="*/ 18329 w 1865459"/>
              <a:gd name="connsiteY2" fmla="*/ 18329 h 1865459"/>
              <a:gd name="connsiteX3" fmla="*/ 1847129 w 1865459"/>
              <a:gd name="connsiteY3" fmla="*/ 18329 h 1865459"/>
              <a:gd name="connsiteX4" fmla="*/ 1847129 w 1865459"/>
              <a:gd name="connsiteY4" fmla="*/ 1847129 h 1865459"/>
              <a:gd name="connsiteX5" fmla="*/ 932729 w 1865459"/>
              <a:gd name="connsiteY5" fmla="*/ 1847129 h 1865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865459">
                <a:moveTo>
                  <a:pt x="932729" y="1847129"/>
                </a:moveTo>
                <a:lnTo>
                  <a:pt x="18329" y="18471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847129"/>
                </a:lnTo>
                <a:lnTo>
                  <a:pt x="932729" y="1847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2142565" y="3319502"/>
            <a:ext cx="2074689" cy="622407"/>
          </a:xfrm>
          <a:custGeom>
            <a:avLst/>
            <a:gdLst>
              <a:gd name="connsiteX0" fmla="*/ 1143000 w 2286000"/>
              <a:gd name="connsiteY0" fmla="*/ 685800 h 685800"/>
              <a:gd name="connsiteX1" fmla="*/ 0 w 2286000"/>
              <a:gd name="connsiteY1" fmla="*/ 685800 h 685800"/>
              <a:gd name="connsiteX2" fmla="*/ 0 w 2286000"/>
              <a:gd name="connsiteY2" fmla="*/ 0 h 685800"/>
              <a:gd name="connsiteX3" fmla="*/ 2286000 w 2286000"/>
              <a:gd name="connsiteY3" fmla="*/ 0 h 685800"/>
              <a:gd name="connsiteX4" fmla="*/ 2286000 w 2286000"/>
              <a:gd name="connsiteY4" fmla="*/ 685800 h 685800"/>
              <a:gd name="connsiteX5" fmla="*/ 1143000 w 22860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286000" h="685800">
                <a:moveTo>
                  <a:pt x="11430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286000" y="0"/>
                </a:lnTo>
                <a:lnTo>
                  <a:pt x="2286000" y="685800"/>
                </a:lnTo>
                <a:lnTo>
                  <a:pt x="1143000" y="6858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2125930" y="3302867"/>
            <a:ext cx="2107959" cy="655677"/>
          </a:xfrm>
          <a:custGeom>
            <a:avLst/>
            <a:gdLst>
              <a:gd name="connsiteX0" fmla="*/ 1161329 w 2322659"/>
              <a:gd name="connsiteY0" fmla="*/ 704129 h 722459"/>
              <a:gd name="connsiteX1" fmla="*/ 18329 w 2322659"/>
              <a:gd name="connsiteY1" fmla="*/ 704129 h 722459"/>
              <a:gd name="connsiteX2" fmla="*/ 18329 w 2322659"/>
              <a:gd name="connsiteY2" fmla="*/ 18329 h 722459"/>
              <a:gd name="connsiteX3" fmla="*/ 2304329 w 2322659"/>
              <a:gd name="connsiteY3" fmla="*/ 18329 h 722459"/>
              <a:gd name="connsiteX4" fmla="*/ 2304329 w 2322659"/>
              <a:gd name="connsiteY4" fmla="*/ 704129 h 722459"/>
              <a:gd name="connsiteX5" fmla="*/ 1161329 w 2322659"/>
              <a:gd name="connsiteY5" fmla="*/ 704129 h 7224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322659" h="722459">
                <a:moveTo>
                  <a:pt x="1161329" y="704129"/>
                </a:moveTo>
                <a:lnTo>
                  <a:pt x="18329" y="704129"/>
                </a:lnTo>
                <a:lnTo>
                  <a:pt x="18329" y="18329"/>
                </a:lnTo>
                <a:lnTo>
                  <a:pt x="2304329" y="18329"/>
                </a:lnTo>
                <a:lnTo>
                  <a:pt x="2304329" y="704129"/>
                </a:lnTo>
                <a:lnTo>
                  <a:pt x="1161329" y="7041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4586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424723" y="1037345"/>
            <a:ext cx="1659751" cy="1452282"/>
          </a:xfrm>
          <a:custGeom>
            <a:avLst/>
            <a:gdLst>
              <a:gd name="connsiteX0" fmla="*/ 914400 w 1828800"/>
              <a:gd name="connsiteY0" fmla="*/ 1600200 h 1600200"/>
              <a:gd name="connsiteX1" fmla="*/ 0 w 1828800"/>
              <a:gd name="connsiteY1" fmla="*/ 1600200 h 1600200"/>
              <a:gd name="connsiteX2" fmla="*/ 0 w 1828800"/>
              <a:gd name="connsiteY2" fmla="*/ 0 h 1600200"/>
              <a:gd name="connsiteX3" fmla="*/ 1828800 w 1828800"/>
              <a:gd name="connsiteY3" fmla="*/ 0 h 1600200"/>
              <a:gd name="connsiteX4" fmla="*/ 1828800 w 1828800"/>
              <a:gd name="connsiteY4" fmla="*/ 1600200 h 1600200"/>
              <a:gd name="connsiteX5" fmla="*/ 914400 w 1828800"/>
              <a:gd name="connsiteY5" fmla="*/ 1600200 h 160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600200">
                <a:moveTo>
                  <a:pt x="914400" y="1600200"/>
                </a:moveTo>
                <a:lnTo>
                  <a:pt x="0" y="16002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600200"/>
                </a:lnTo>
                <a:lnTo>
                  <a:pt x="914400" y="1600200"/>
                </a:lnTo>
              </a:path>
            </a:pathLst>
          </a:custGeom>
          <a:solidFill>
            <a:srgbClr val="E6E6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4408087" y="1020709"/>
            <a:ext cx="1693022" cy="1485553"/>
          </a:xfrm>
          <a:custGeom>
            <a:avLst/>
            <a:gdLst>
              <a:gd name="connsiteX0" fmla="*/ 932729 w 1865459"/>
              <a:gd name="connsiteY0" fmla="*/ 1618529 h 1636859"/>
              <a:gd name="connsiteX1" fmla="*/ 18329 w 1865459"/>
              <a:gd name="connsiteY1" fmla="*/ 1618529 h 1636859"/>
              <a:gd name="connsiteX2" fmla="*/ 18329 w 1865459"/>
              <a:gd name="connsiteY2" fmla="*/ 18329 h 1636859"/>
              <a:gd name="connsiteX3" fmla="*/ 1847129 w 1865459"/>
              <a:gd name="connsiteY3" fmla="*/ 18329 h 1636859"/>
              <a:gd name="connsiteX4" fmla="*/ 1847129 w 1865459"/>
              <a:gd name="connsiteY4" fmla="*/ 1618529 h 1636859"/>
              <a:gd name="connsiteX5" fmla="*/ 932729 w 1865459"/>
              <a:gd name="connsiteY5" fmla="*/ 1618529 h 1636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65459" h="1636859">
                <a:moveTo>
                  <a:pt x="932729" y="1618529"/>
                </a:moveTo>
                <a:lnTo>
                  <a:pt x="18329" y="1618529"/>
                </a:lnTo>
                <a:lnTo>
                  <a:pt x="18329" y="18329"/>
                </a:lnTo>
                <a:lnTo>
                  <a:pt x="1847129" y="18329"/>
                </a:lnTo>
                <a:lnTo>
                  <a:pt x="1847129" y="1618529"/>
                </a:lnTo>
                <a:lnTo>
                  <a:pt x="932729" y="161852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34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4626429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19" name="Freeform 3"/>
          <p:cNvSpPr/>
          <p:nvPr/>
        </p:nvSpPr>
        <p:spPr>
          <a:xfrm>
            <a:off x="4833897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0" name="Freeform 3"/>
          <p:cNvSpPr/>
          <p:nvPr/>
        </p:nvSpPr>
        <p:spPr>
          <a:xfrm>
            <a:off x="5041366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1" name="Freeform 3"/>
          <p:cNvSpPr/>
          <p:nvPr/>
        </p:nvSpPr>
        <p:spPr>
          <a:xfrm>
            <a:off x="5248835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2" name="Freeform 3"/>
          <p:cNvSpPr/>
          <p:nvPr/>
        </p:nvSpPr>
        <p:spPr>
          <a:xfrm>
            <a:off x="5456304" y="1861457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3" name="Freeform 3"/>
          <p:cNvSpPr/>
          <p:nvPr/>
        </p:nvSpPr>
        <p:spPr>
          <a:xfrm>
            <a:off x="5663773" y="1861457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4" name="Freeform 3"/>
          <p:cNvSpPr/>
          <p:nvPr/>
        </p:nvSpPr>
        <p:spPr>
          <a:xfrm>
            <a:off x="6701118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5" name="Freeform 3"/>
          <p:cNvSpPr/>
          <p:nvPr/>
        </p:nvSpPr>
        <p:spPr>
          <a:xfrm>
            <a:off x="6701118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6" name="Freeform 3"/>
          <p:cNvSpPr/>
          <p:nvPr/>
        </p:nvSpPr>
        <p:spPr>
          <a:xfrm>
            <a:off x="6701118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7" name="Freeform 3"/>
          <p:cNvSpPr/>
          <p:nvPr/>
        </p:nvSpPr>
        <p:spPr>
          <a:xfrm>
            <a:off x="6701118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8" name="Freeform 3"/>
          <p:cNvSpPr/>
          <p:nvPr/>
        </p:nvSpPr>
        <p:spPr>
          <a:xfrm>
            <a:off x="6701118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9" name="Freeform 3"/>
          <p:cNvSpPr/>
          <p:nvPr/>
        </p:nvSpPr>
        <p:spPr>
          <a:xfrm>
            <a:off x="6701118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0" name="Freeform 3"/>
          <p:cNvSpPr/>
          <p:nvPr/>
        </p:nvSpPr>
        <p:spPr>
          <a:xfrm>
            <a:off x="8568338" y="2898802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1" name="Freeform 3"/>
          <p:cNvSpPr/>
          <p:nvPr/>
        </p:nvSpPr>
        <p:spPr>
          <a:xfrm>
            <a:off x="8568338" y="3106271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2" name="Freeform 3"/>
          <p:cNvSpPr/>
          <p:nvPr/>
        </p:nvSpPr>
        <p:spPr>
          <a:xfrm>
            <a:off x="8568338" y="3313739"/>
            <a:ext cx="218995" cy="218995"/>
          </a:xfrm>
          <a:custGeom>
            <a:avLst/>
            <a:gdLst>
              <a:gd name="connsiteX0" fmla="*/ 234950 w 241300"/>
              <a:gd name="connsiteY0" fmla="*/ 234950 h 241300"/>
              <a:gd name="connsiteX1" fmla="*/ 63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2349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3" name="Freeform 3"/>
          <p:cNvSpPr/>
          <p:nvPr/>
        </p:nvSpPr>
        <p:spPr>
          <a:xfrm>
            <a:off x="8568338" y="3521208"/>
            <a:ext cx="218995" cy="218995"/>
          </a:xfrm>
          <a:custGeom>
            <a:avLst/>
            <a:gdLst>
              <a:gd name="connsiteX0" fmla="*/ 6350 w 241300"/>
              <a:gd name="connsiteY0" fmla="*/ 234950 h 241300"/>
              <a:gd name="connsiteX1" fmla="*/ 234950 w 241300"/>
              <a:gd name="connsiteY1" fmla="*/ 63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234950"/>
                </a:moveTo>
                <a:lnTo>
                  <a:pt x="2349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4" name="Freeform 3"/>
          <p:cNvSpPr/>
          <p:nvPr/>
        </p:nvSpPr>
        <p:spPr>
          <a:xfrm>
            <a:off x="8568338" y="3728677"/>
            <a:ext cx="218995" cy="218995"/>
          </a:xfrm>
          <a:custGeom>
            <a:avLst/>
            <a:gdLst>
              <a:gd name="connsiteX0" fmla="*/ 6350 w 241300"/>
              <a:gd name="connsiteY0" fmla="*/ 6350 h 241300"/>
              <a:gd name="connsiteX1" fmla="*/ 2349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6350" y="6350"/>
                </a:moveTo>
                <a:lnTo>
                  <a:pt x="2349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5" name="Freeform 3"/>
          <p:cNvSpPr/>
          <p:nvPr/>
        </p:nvSpPr>
        <p:spPr>
          <a:xfrm>
            <a:off x="8568338" y="3936146"/>
            <a:ext cx="218995" cy="218995"/>
          </a:xfrm>
          <a:custGeom>
            <a:avLst/>
            <a:gdLst>
              <a:gd name="connsiteX0" fmla="*/ 234950 w 241300"/>
              <a:gd name="connsiteY0" fmla="*/ 6350 h 241300"/>
              <a:gd name="connsiteX1" fmla="*/ 6350 w 241300"/>
              <a:gd name="connsiteY1" fmla="*/ 23495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41300" h="241300">
                <a:moveTo>
                  <a:pt x="234950" y="6350"/>
                </a:moveTo>
                <a:lnTo>
                  <a:pt x="6350" y="2349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6" name="Freeform 3"/>
          <p:cNvSpPr/>
          <p:nvPr/>
        </p:nvSpPr>
        <p:spPr>
          <a:xfrm>
            <a:off x="3379061" y="3726123"/>
            <a:ext cx="431573" cy="33270"/>
          </a:xfrm>
          <a:custGeom>
            <a:avLst/>
            <a:gdLst>
              <a:gd name="connsiteX0" fmla="*/ 9164 w 475529"/>
              <a:gd name="connsiteY0" fmla="*/ 9164 h 36659"/>
              <a:gd name="connsiteX1" fmla="*/ 466364 w 4755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75529" h="36659">
                <a:moveTo>
                  <a:pt x="9164" y="9164"/>
                </a:moveTo>
                <a:lnTo>
                  <a:pt x="4663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37" name="Freeform 3"/>
          <p:cNvSpPr/>
          <p:nvPr/>
        </p:nvSpPr>
        <p:spPr>
          <a:xfrm>
            <a:off x="3171592" y="3518654"/>
            <a:ext cx="846510" cy="33270"/>
          </a:xfrm>
          <a:custGeom>
            <a:avLst/>
            <a:gdLst>
              <a:gd name="connsiteX0" fmla="*/ 9164 w 932729"/>
              <a:gd name="connsiteY0" fmla="*/ 9164 h 36659"/>
              <a:gd name="connsiteX1" fmla="*/ 923564 w 932729"/>
              <a:gd name="connsiteY1" fmla="*/ 9164 h 3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32729" h="36659">
                <a:moveTo>
                  <a:pt x="9164" y="9164"/>
                </a:moveTo>
                <a:lnTo>
                  <a:pt x="923564" y="916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634"/>
          </a:p>
        </p:txBody>
      </p:sp>
      <p:sp>
        <p:nvSpPr>
          <p:cNvPr id="2" name="TextBox 1"/>
          <p:cNvSpPr txBox="1"/>
          <p:nvPr/>
        </p:nvSpPr>
        <p:spPr>
          <a:xfrm>
            <a:off x="4977973" y="1302444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4Ω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5911583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3Ω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9023617" y="3238820"/>
            <a:ext cx="520976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6Ω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407665" y="3377133"/>
            <a:ext cx="512961" cy="50783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30"/>
              </a:lnSpc>
            </a:pPr>
            <a:r>
              <a:rPr lang="en-US" altLang="zh-CN" sz="3267" dirty="0">
                <a:latin typeface="Times New Roman" pitchFamily="18" charset="0"/>
                <a:cs typeface="Times New Roman" pitchFamily="18" charset="0"/>
              </a:rPr>
              <a:t>6V</a:t>
            </a:r>
          </a:p>
        </p:txBody>
      </p:sp>
      <p:sp>
        <p:nvSpPr>
          <p:cNvPr id="41" name="灯片编号占位符 40">
            <a:extLst>
              <a:ext uri="{FF2B5EF4-FFF2-40B4-BE49-F238E27FC236}">
                <a16:creationId xmlns:a16="http://schemas.microsoft.com/office/drawing/2014/main" id="{A275E474-90E3-44FC-B874-F3574DC8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54A-3DAC-4670-A60E-EEAE289F869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8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688</Words>
  <Application>Microsoft Office PowerPoint</Application>
  <PresentationFormat>宽屏</PresentationFormat>
  <Paragraphs>554</Paragraphs>
  <Slides>36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等线</vt:lpstr>
      <vt:lpstr>等线 Light</vt:lpstr>
      <vt:lpstr>宋体</vt:lpstr>
      <vt:lpstr>Arial</vt:lpstr>
      <vt:lpstr>Cambria Math</vt:lpstr>
      <vt:lpstr>Courier New</vt:lpstr>
      <vt:lpstr>Sitka Heading</vt:lpstr>
      <vt:lpstr>Sitka Small</vt:lpstr>
      <vt:lpstr>Sitka Text</vt:lpstr>
      <vt:lpstr>Symbol</vt:lpstr>
      <vt:lpstr>Times New Roman</vt:lpstr>
      <vt:lpstr>Office 主题​​</vt:lpstr>
      <vt:lpstr>Outline</vt:lpstr>
      <vt:lpstr>1-3 The Structure of a Compiler</vt:lpstr>
      <vt:lpstr>How does a compiler work?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does a compiler work?</vt:lpstr>
      <vt:lpstr>PowerPoint 演示文稿</vt:lpstr>
      <vt:lpstr>PowerPoint 演示文稿</vt:lpstr>
      <vt:lpstr>PowerPoint 演示文稿</vt:lpstr>
      <vt:lpstr>How does a compiler work?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does a compiler work?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 ShaoWu</dc:creator>
  <cp:lastModifiedBy>WYING</cp:lastModifiedBy>
  <cp:revision>34</cp:revision>
  <dcterms:created xsi:type="dcterms:W3CDTF">2020-02-17T14:12:37Z</dcterms:created>
  <dcterms:modified xsi:type="dcterms:W3CDTF">2021-08-30T15:51:24Z</dcterms:modified>
</cp:coreProperties>
</file>