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56" r:id="rId2"/>
    <p:sldId id="699" r:id="rId3"/>
    <p:sldId id="655" r:id="rId4"/>
    <p:sldId id="606" r:id="rId5"/>
    <p:sldId id="687" r:id="rId6"/>
    <p:sldId id="352" r:id="rId7"/>
    <p:sldId id="353" r:id="rId8"/>
    <p:sldId id="354" r:id="rId9"/>
    <p:sldId id="355" r:id="rId10"/>
    <p:sldId id="357" r:id="rId11"/>
    <p:sldId id="586" r:id="rId12"/>
    <p:sldId id="587" r:id="rId13"/>
    <p:sldId id="588" r:id="rId14"/>
    <p:sldId id="589" r:id="rId15"/>
    <p:sldId id="590" r:id="rId16"/>
    <p:sldId id="592" r:id="rId17"/>
    <p:sldId id="591" r:id="rId18"/>
    <p:sldId id="593" r:id="rId19"/>
    <p:sldId id="594" r:id="rId20"/>
    <p:sldId id="595" r:id="rId21"/>
    <p:sldId id="600" r:id="rId22"/>
    <p:sldId id="368" r:id="rId23"/>
    <p:sldId id="601" r:id="rId24"/>
    <p:sldId id="596" r:id="rId25"/>
    <p:sldId id="602" r:id="rId26"/>
    <p:sldId id="603" r:id="rId27"/>
    <p:sldId id="604" r:id="rId28"/>
    <p:sldId id="605" r:id="rId29"/>
    <p:sldId id="376" r:id="rId30"/>
    <p:sldId id="608" r:id="rId31"/>
    <p:sldId id="609" r:id="rId32"/>
    <p:sldId id="610" r:id="rId33"/>
    <p:sldId id="611" r:id="rId34"/>
    <p:sldId id="612" r:id="rId35"/>
    <p:sldId id="613" r:id="rId36"/>
    <p:sldId id="688" r:id="rId37"/>
    <p:sldId id="385" r:id="rId38"/>
    <p:sldId id="387" r:id="rId39"/>
    <p:sldId id="614" r:id="rId40"/>
    <p:sldId id="615" r:id="rId41"/>
    <p:sldId id="616" r:id="rId42"/>
    <p:sldId id="620" r:id="rId43"/>
    <p:sldId id="617" r:id="rId44"/>
    <p:sldId id="618" r:id="rId45"/>
    <p:sldId id="619" r:id="rId46"/>
    <p:sldId id="621" r:id="rId47"/>
    <p:sldId id="622" r:id="rId48"/>
    <p:sldId id="623" r:id="rId49"/>
    <p:sldId id="624" r:id="rId50"/>
    <p:sldId id="625" r:id="rId51"/>
    <p:sldId id="402" r:id="rId52"/>
    <p:sldId id="626" r:id="rId53"/>
    <p:sldId id="627" r:id="rId54"/>
    <p:sldId id="628" r:id="rId55"/>
    <p:sldId id="629" r:id="rId56"/>
    <p:sldId id="407" r:id="rId57"/>
    <p:sldId id="408" r:id="rId58"/>
    <p:sldId id="409" r:id="rId59"/>
    <p:sldId id="410" r:id="rId60"/>
    <p:sldId id="411" r:id="rId61"/>
    <p:sldId id="412" r:id="rId62"/>
    <p:sldId id="413" r:id="rId63"/>
    <p:sldId id="414" r:id="rId64"/>
    <p:sldId id="672" r:id="rId65"/>
    <p:sldId id="630" r:id="rId66"/>
    <p:sldId id="644" r:id="rId67"/>
    <p:sldId id="518" r:id="rId68"/>
    <p:sldId id="698" r:id="rId69"/>
    <p:sldId id="520" r:id="rId70"/>
    <p:sldId id="710" r:id="rId71"/>
    <p:sldId id="711" r:id="rId72"/>
  </p:sldIdLst>
  <p:sldSz cx="10083800" cy="75565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4CF9"/>
    <a:srgbClr val="CC3399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7" autoAdjust="0"/>
  </p:normalViewPr>
  <p:slideViewPr>
    <p:cSldViewPr>
      <p:cViewPr varScale="1">
        <p:scale>
          <a:sx n="62" d="100"/>
          <a:sy n="62" d="100"/>
        </p:scale>
        <p:origin x="14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3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4942A-DB27-40C3-A357-9E00E25A1F2E}" type="datetimeFigureOut">
              <a:rPr lang="zh-CN" altLang="en-US" smtClean="0"/>
              <a:t>2021/9/26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15314-650C-4F6E-8F11-18F11DFCF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129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BA06-D620-40CB-9E5F-55E7CA6CA24B}" type="datetimeFigureOut">
              <a:rPr lang="zh-CN" altLang="en-US" smtClean="0"/>
              <a:pPr/>
              <a:t>2021/9/26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14846-3464-4D2F-B0B0-A23010FD41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49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3867E8-7D43-455E-8D98-D3C108693866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zh-CN"/>
          </a:p>
        </p:txBody>
      </p:sp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5341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16872" indent="-27572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02881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544033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1985185" indent="-220576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426338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867490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308642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749794" indent="-220576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416DE6-7311-46C1-A079-6135ABF032AA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zh-CN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5988" y="744538"/>
            <a:ext cx="4965700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14846-3464-4D2F-B0B0-A23010FD415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967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14846-3464-4D2F-B0B0-A23010FD415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33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14846-3464-4D2F-B0B0-A23010FD415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01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14846-3464-4D2F-B0B0-A23010FD415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7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14846-3464-4D2F-B0B0-A23010FD415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3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14846-3464-4D2F-B0B0-A23010FD4159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697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914846-3464-4D2F-B0B0-A23010FD4159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5439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ADE2-FB5D-4D38-BC83-FC9B71696A41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7C4DD-25FB-4604-B046-CBCA4DCC1EDB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CB135-6A19-4727-8ADB-FD9B712AF186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3DA3-14E2-4B62-BF5E-B406DA99ACA0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AB6D9-11B4-43FD-A5A4-490839A7312E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B7151-1C7C-4791-8BD9-5061EE4C8DD7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A3FC9-8886-46C0-A363-52B9B15FF16D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77592-3400-430C-AEBD-E25ECA31B4F6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CA37-B2A6-4568-BD38-E57CBB80307B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6AE6-D47B-4463-ABE0-872412FA2DEF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9C3EA-6AC5-4C82-8A1E-1A740FD98430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5ED21-B252-4A15-A2C3-D94FE5298640}" type="datetime1">
              <a:rPr lang="en-US" altLang="zh-CN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477249" y="2563804"/>
            <a:ext cx="7003327" cy="199541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7600"/>
              </a:lnSpc>
              <a:tabLst/>
            </a:pPr>
            <a:r>
              <a:rPr lang="en-US" altLang="zh-CN" sz="6600" dirty="0">
                <a:latin typeface="Times New Roman" pitchFamily="18" charset="0"/>
                <a:cs typeface="Times New Roman" pitchFamily="18" charset="0"/>
              </a:rPr>
              <a:t>Lecture</a:t>
            </a:r>
            <a:r>
              <a:rPr lang="zh-CN" altLang="en-US" sz="6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66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ctr">
              <a:lnSpc>
                <a:spcPts val="7600"/>
              </a:lnSpc>
              <a:tabLst/>
            </a:pPr>
            <a:r>
              <a:rPr lang="en-US" altLang="zh-CN" sz="6600">
                <a:latin typeface="Times New Roman" pitchFamily="18" charset="0"/>
                <a:cs typeface="Times New Roman" pitchFamily="18" charset="0"/>
              </a:rPr>
              <a:t>Lexical Analysis 2-3</a:t>
            </a:r>
            <a:endParaRPr lang="en-US" altLang="zh-CN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2743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36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2743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36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4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2743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36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3429000" y="5485129"/>
            <a:ext cx="685800" cy="687070"/>
          </a:xfrm>
          <a:custGeom>
            <a:avLst/>
            <a:gdLst>
              <a:gd name="connsiteX0" fmla="*/ 176529 w 685800"/>
              <a:gd name="connsiteY0" fmla="*/ 687070 h 687070"/>
              <a:gd name="connsiteX1" fmla="*/ 176529 w 685800"/>
              <a:gd name="connsiteY1" fmla="*/ 322579 h 687070"/>
              <a:gd name="connsiteX2" fmla="*/ 0 w 685800"/>
              <a:gd name="connsiteY2" fmla="*/ 322579 h 687070"/>
              <a:gd name="connsiteX3" fmla="*/ 342900 w 685800"/>
              <a:gd name="connsiteY3" fmla="*/ 0 h 687070"/>
              <a:gd name="connsiteX4" fmla="*/ 685800 w 685800"/>
              <a:gd name="connsiteY4" fmla="*/ 322579 h 687070"/>
              <a:gd name="connsiteX5" fmla="*/ 508000 w 685800"/>
              <a:gd name="connsiteY5" fmla="*/ 322579 h 687070"/>
              <a:gd name="connsiteX6" fmla="*/ 508000 w 685800"/>
              <a:gd name="connsiteY6" fmla="*/ 687070 h 687070"/>
              <a:gd name="connsiteX7" fmla="*/ 176529 w 685800"/>
              <a:gd name="connsiteY7" fmla="*/ 687070 h 687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7070">
                <a:moveTo>
                  <a:pt x="176529" y="68707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7070"/>
                </a:lnTo>
                <a:lnTo>
                  <a:pt x="176529" y="68707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3422650" y="5478779"/>
            <a:ext cx="698500" cy="699770"/>
          </a:xfrm>
          <a:custGeom>
            <a:avLst/>
            <a:gdLst>
              <a:gd name="connsiteX0" fmla="*/ 182879 w 698500"/>
              <a:gd name="connsiteY0" fmla="*/ 693420 h 699770"/>
              <a:gd name="connsiteX1" fmla="*/ 182879 w 698500"/>
              <a:gd name="connsiteY1" fmla="*/ 328929 h 699770"/>
              <a:gd name="connsiteX2" fmla="*/ 6350 w 698500"/>
              <a:gd name="connsiteY2" fmla="*/ 328929 h 699770"/>
              <a:gd name="connsiteX3" fmla="*/ 349250 w 698500"/>
              <a:gd name="connsiteY3" fmla="*/ 6350 h 699770"/>
              <a:gd name="connsiteX4" fmla="*/ 692150 w 698500"/>
              <a:gd name="connsiteY4" fmla="*/ 328929 h 699770"/>
              <a:gd name="connsiteX5" fmla="*/ 514350 w 698500"/>
              <a:gd name="connsiteY5" fmla="*/ 328929 h 699770"/>
              <a:gd name="connsiteX6" fmla="*/ 514350 w 698500"/>
              <a:gd name="connsiteY6" fmla="*/ 693420 h 699770"/>
              <a:gd name="connsiteX7" fmla="*/ 182879 w 698500"/>
              <a:gd name="connsiteY7" fmla="*/ 693420 h 699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9770">
                <a:moveTo>
                  <a:pt x="182879" y="69342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3420"/>
                </a:lnTo>
                <a:lnTo>
                  <a:pt x="182879" y="6934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4114800" y="5485129"/>
            <a:ext cx="685800" cy="687070"/>
          </a:xfrm>
          <a:custGeom>
            <a:avLst/>
            <a:gdLst>
              <a:gd name="connsiteX0" fmla="*/ 176529 w 685800"/>
              <a:gd name="connsiteY0" fmla="*/ 687070 h 687070"/>
              <a:gd name="connsiteX1" fmla="*/ 176529 w 685800"/>
              <a:gd name="connsiteY1" fmla="*/ 322579 h 687070"/>
              <a:gd name="connsiteX2" fmla="*/ 0 w 685800"/>
              <a:gd name="connsiteY2" fmla="*/ 322579 h 687070"/>
              <a:gd name="connsiteX3" fmla="*/ 342900 w 685800"/>
              <a:gd name="connsiteY3" fmla="*/ 0 h 687070"/>
              <a:gd name="connsiteX4" fmla="*/ 685800 w 685800"/>
              <a:gd name="connsiteY4" fmla="*/ 322579 h 687070"/>
              <a:gd name="connsiteX5" fmla="*/ 508000 w 685800"/>
              <a:gd name="connsiteY5" fmla="*/ 322579 h 687070"/>
              <a:gd name="connsiteX6" fmla="*/ 508000 w 685800"/>
              <a:gd name="connsiteY6" fmla="*/ 687070 h 687070"/>
              <a:gd name="connsiteX7" fmla="*/ 176529 w 685800"/>
              <a:gd name="connsiteY7" fmla="*/ 687070 h 687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7070">
                <a:moveTo>
                  <a:pt x="176529" y="68707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7070"/>
                </a:lnTo>
                <a:lnTo>
                  <a:pt x="176529" y="68707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4108450" y="5478779"/>
            <a:ext cx="698500" cy="699770"/>
          </a:xfrm>
          <a:custGeom>
            <a:avLst/>
            <a:gdLst>
              <a:gd name="connsiteX0" fmla="*/ 182879 w 698500"/>
              <a:gd name="connsiteY0" fmla="*/ 693420 h 699770"/>
              <a:gd name="connsiteX1" fmla="*/ 182879 w 698500"/>
              <a:gd name="connsiteY1" fmla="*/ 328929 h 699770"/>
              <a:gd name="connsiteX2" fmla="*/ 6350 w 698500"/>
              <a:gd name="connsiteY2" fmla="*/ 328929 h 699770"/>
              <a:gd name="connsiteX3" fmla="*/ 349250 w 698500"/>
              <a:gd name="connsiteY3" fmla="*/ 6350 h 699770"/>
              <a:gd name="connsiteX4" fmla="*/ 692150 w 698500"/>
              <a:gd name="connsiteY4" fmla="*/ 328929 h 699770"/>
              <a:gd name="connsiteX5" fmla="*/ 514350 w 698500"/>
              <a:gd name="connsiteY5" fmla="*/ 328929 h 699770"/>
              <a:gd name="connsiteX6" fmla="*/ 514350 w 698500"/>
              <a:gd name="connsiteY6" fmla="*/ 693420 h 699770"/>
              <a:gd name="connsiteX7" fmla="*/ 182879 w 698500"/>
              <a:gd name="connsiteY7" fmla="*/ 693420 h 699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9770">
                <a:moveTo>
                  <a:pt x="182879" y="69342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3420"/>
                </a:lnTo>
                <a:lnTo>
                  <a:pt x="182879" y="6934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48006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47942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54864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54800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6172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6165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Freeform 3"/>
          <p:cNvSpPr/>
          <p:nvPr/>
        </p:nvSpPr>
        <p:spPr>
          <a:xfrm>
            <a:off x="6172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Freeform 3"/>
          <p:cNvSpPr/>
          <p:nvPr/>
        </p:nvSpPr>
        <p:spPr>
          <a:xfrm>
            <a:off x="6165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9156732" cy="1143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latin typeface="Sitka Small" panose="02000505000000020004" pitchFamily="2" charset="0"/>
                <a:cs typeface="Times New Roman" pitchFamily="18" charset="0"/>
              </a:rPr>
              <a:t>Content Structure</a:t>
            </a:r>
          </a:p>
        </p:txBody>
      </p:sp>
      <p:sp>
        <p:nvSpPr>
          <p:cNvPr id="176133" name="Text Box 4"/>
          <p:cNvSpPr txBox="1">
            <a:spLocks noChangeArrowheads="1"/>
          </p:cNvSpPr>
          <p:nvPr/>
        </p:nvSpPr>
        <p:spPr bwMode="auto">
          <a:xfrm>
            <a:off x="1502473" y="3190571"/>
            <a:ext cx="1891519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Regular</a:t>
            </a:r>
          </a:p>
          <a:p>
            <a:pPr algn="ctr"/>
            <a:r>
              <a:rPr lang="en-US" altLang="zh-CN" sz="2400" dirty="0">
                <a:latin typeface="Comic Sans MS" pitchFamily="66" charset="0"/>
              </a:rPr>
              <a:t>expressions</a:t>
            </a:r>
          </a:p>
        </p:txBody>
      </p:sp>
      <p:sp>
        <p:nvSpPr>
          <p:cNvPr id="176134" name="Text Box 5"/>
          <p:cNvSpPr txBox="1">
            <a:spLocks noChangeArrowheads="1"/>
          </p:cNvSpPr>
          <p:nvPr/>
        </p:nvSpPr>
        <p:spPr bwMode="auto">
          <a:xfrm>
            <a:off x="4107455" y="2350959"/>
            <a:ext cx="860789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NFA</a:t>
            </a:r>
          </a:p>
        </p:txBody>
      </p:sp>
      <p:sp>
        <p:nvSpPr>
          <p:cNvPr id="176135" name="Text Box 6"/>
          <p:cNvSpPr txBox="1">
            <a:spLocks noChangeArrowheads="1"/>
          </p:cNvSpPr>
          <p:nvPr/>
        </p:nvSpPr>
        <p:spPr bwMode="auto">
          <a:xfrm>
            <a:off x="6712436" y="3526415"/>
            <a:ext cx="838346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DFA</a:t>
            </a:r>
          </a:p>
        </p:txBody>
      </p:sp>
      <p:sp>
        <p:nvSpPr>
          <p:cNvPr id="176136" name="Text Box 7"/>
          <p:cNvSpPr txBox="1">
            <a:spLocks noChangeArrowheads="1"/>
          </p:cNvSpPr>
          <p:nvPr/>
        </p:nvSpPr>
        <p:spPr bwMode="auto">
          <a:xfrm>
            <a:off x="1383428" y="4887285"/>
            <a:ext cx="2109528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Lexical</a:t>
            </a:r>
          </a:p>
          <a:p>
            <a:pPr algn="ctr"/>
            <a:r>
              <a:rPr lang="en-US" altLang="zh-CN" sz="2400" dirty="0">
                <a:latin typeface="Comic Sans MS" pitchFamily="66" charset="0"/>
              </a:rPr>
              <a:t>Specification</a:t>
            </a:r>
          </a:p>
        </p:txBody>
      </p:sp>
      <p:sp>
        <p:nvSpPr>
          <p:cNvPr id="176137" name="Text Box 8"/>
          <p:cNvSpPr txBox="1">
            <a:spLocks noChangeArrowheads="1"/>
          </p:cNvSpPr>
          <p:nvPr/>
        </p:nvSpPr>
        <p:spPr bwMode="auto">
          <a:xfrm>
            <a:off x="4152971" y="4240085"/>
            <a:ext cx="2780048" cy="84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 algn="ctr"/>
            <a:r>
              <a:rPr lang="en-US" altLang="zh-CN" sz="2400">
                <a:latin typeface="Comic Sans MS" pitchFamily="66" charset="0"/>
              </a:rPr>
              <a:t>Table-driven method</a:t>
            </a:r>
          </a:p>
        </p:txBody>
      </p:sp>
      <p:cxnSp>
        <p:nvCxnSpPr>
          <p:cNvPr id="176138" name="AutoShape 9"/>
          <p:cNvCxnSpPr>
            <a:cxnSpLocks noChangeShapeType="1"/>
            <a:stCxn id="176136" idx="0"/>
            <a:endCxn id="176133" idx="2"/>
          </p:cNvCxnSpPr>
          <p:nvPr/>
        </p:nvCxnSpPr>
        <p:spPr bwMode="auto">
          <a:xfrm rot="5400000" flipH="1" flipV="1">
            <a:off x="2015076" y="4454129"/>
            <a:ext cx="856272" cy="1004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76139" name="AutoShape 10"/>
          <p:cNvCxnSpPr>
            <a:cxnSpLocks noChangeShapeType="1"/>
            <a:stCxn id="176133" idx="0"/>
            <a:endCxn id="176134" idx="1"/>
          </p:cNvCxnSpPr>
          <p:nvPr/>
        </p:nvCxnSpPr>
        <p:spPr bwMode="auto">
          <a:xfrm rot="5400000" flipH="1" flipV="1">
            <a:off x="2975816" y="2058932"/>
            <a:ext cx="604057" cy="165922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176140" name="AutoShape 11"/>
          <p:cNvCxnSpPr>
            <a:cxnSpLocks noChangeShapeType="1"/>
            <a:stCxn id="176134" idx="3"/>
            <a:endCxn id="176135" idx="0"/>
          </p:cNvCxnSpPr>
          <p:nvPr/>
        </p:nvCxnSpPr>
        <p:spPr bwMode="auto">
          <a:xfrm>
            <a:off x="4968244" y="2586514"/>
            <a:ext cx="2163365" cy="93990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176143" name="Text Box 8"/>
          <p:cNvSpPr txBox="1">
            <a:spLocks noChangeArrowheads="1"/>
          </p:cNvSpPr>
          <p:nvPr/>
        </p:nvSpPr>
        <p:spPr bwMode="auto">
          <a:xfrm>
            <a:off x="7409199" y="4240085"/>
            <a:ext cx="2465394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General method</a:t>
            </a:r>
          </a:p>
        </p:txBody>
      </p:sp>
      <p:sp>
        <p:nvSpPr>
          <p:cNvPr id="176145" name="Rectangle 17"/>
          <p:cNvSpPr>
            <a:spLocks noChangeArrowheads="1"/>
          </p:cNvSpPr>
          <p:nvPr/>
        </p:nvSpPr>
        <p:spPr bwMode="auto">
          <a:xfrm>
            <a:off x="937444" y="2482106"/>
            <a:ext cx="2745919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r>
              <a:rPr lang="en-US" altLang="zh-CN" sz="2400" dirty="0">
                <a:latin typeface="Comic Sans MS" pitchFamily="66" charset="0"/>
              </a:rPr>
              <a:t>Inductive method</a:t>
            </a:r>
            <a:endParaRPr lang="zh-CN" altLang="en-US" sz="2400" dirty="0">
              <a:latin typeface="Comic Sans MS" pitchFamily="66" charset="0"/>
            </a:endParaRPr>
          </a:p>
        </p:txBody>
      </p:sp>
      <p:sp>
        <p:nvSpPr>
          <p:cNvPr id="176146" name="Rectangle 18"/>
          <p:cNvSpPr>
            <a:spLocks noChangeArrowheads="1"/>
          </p:cNvSpPr>
          <p:nvPr/>
        </p:nvSpPr>
        <p:spPr bwMode="auto">
          <a:xfrm>
            <a:off x="5423951" y="2494394"/>
            <a:ext cx="3045681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r>
              <a:rPr lang="en-US" altLang="zh-CN" sz="2400">
                <a:latin typeface="Comic Sans MS" pitchFamily="66" charset="0"/>
              </a:rPr>
              <a:t>subset construction</a:t>
            </a:r>
            <a:endParaRPr lang="zh-CN" altLang="en-US" sz="2400">
              <a:latin typeface="Comic Sans MS" pitchFamily="66" charset="0"/>
            </a:endParaRPr>
          </a:p>
        </p:txBody>
      </p:sp>
      <p:sp>
        <p:nvSpPr>
          <p:cNvPr id="176147" name="Text Box 7"/>
          <p:cNvSpPr txBox="1">
            <a:spLocks noChangeArrowheads="1"/>
          </p:cNvSpPr>
          <p:nvPr/>
        </p:nvSpPr>
        <p:spPr bwMode="auto">
          <a:xfrm>
            <a:off x="6812224" y="4953755"/>
            <a:ext cx="900863" cy="471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Code</a:t>
            </a:r>
          </a:p>
        </p:txBody>
      </p:sp>
      <p:sp>
        <p:nvSpPr>
          <p:cNvPr id="176148" name="Freeform 20"/>
          <p:cNvSpPr>
            <a:spLocks/>
          </p:cNvSpPr>
          <p:nvPr/>
        </p:nvSpPr>
        <p:spPr bwMode="auto">
          <a:xfrm>
            <a:off x="6840235" y="3923482"/>
            <a:ext cx="252095" cy="951559"/>
          </a:xfrm>
          <a:custGeom>
            <a:avLst/>
            <a:gdLst/>
            <a:ahLst/>
            <a:cxnLst>
              <a:cxn ang="0">
                <a:pos x="144" y="0"/>
              </a:cxn>
              <a:cxn ang="0">
                <a:pos x="8" y="227"/>
              </a:cxn>
              <a:cxn ang="0">
                <a:pos x="98" y="544"/>
              </a:cxn>
            </a:cxnLst>
            <a:rect l="0" t="0" r="r" b="b"/>
            <a:pathLst>
              <a:path w="144" h="544">
                <a:moveTo>
                  <a:pt x="144" y="0"/>
                </a:moveTo>
                <a:cubicBezTo>
                  <a:pt x="80" y="68"/>
                  <a:pt x="16" y="136"/>
                  <a:pt x="8" y="227"/>
                </a:cubicBezTo>
                <a:cubicBezTo>
                  <a:pt x="0" y="318"/>
                  <a:pt x="49" y="431"/>
                  <a:pt x="98" y="5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00794" tIns="50397" rIns="100794" bIns="50397"/>
          <a:lstStyle/>
          <a:p>
            <a:endParaRPr lang="zh-CN" altLang="en-US" sz="2400"/>
          </a:p>
        </p:txBody>
      </p:sp>
      <p:sp>
        <p:nvSpPr>
          <p:cNvPr id="176149" name="Freeform 21"/>
          <p:cNvSpPr>
            <a:spLocks/>
          </p:cNvSpPr>
          <p:nvPr/>
        </p:nvSpPr>
        <p:spPr bwMode="auto">
          <a:xfrm>
            <a:off x="7249889" y="3923482"/>
            <a:ext cx="159309" cy="95155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1" y="272"/>
              </a:cxn>
              <a:cxn ang="0">
                <a:pos x="0" y="544"/>
              </a:cxn>
            </a:cxnLst>
            <a:rect l="0" t="0" r="r" b="b"/>
            <a:pathLst>
              <a:path w="91" h="544">
                <a:moveTo>
                  <a:pt x="0" y="0"/>
                </a:moveTo>
                <a:cubicBezTo>
                  <a:pt x="45" y="90"/>
                  <a:pt x="91" y="181"/>
                  <a:pt x="91" y="272"/>
                </a:cubicBezTo>
                <a:cubicBezTo>
                  <a:pt x="91" y="363"/>
                  <a:pt x="45" y="453"/>
                  <a:pt x="0" y="5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00794" tIns="50397" rIns="100794" bIns="50397"/>
          <a:lstStyle/>
          <a:p>
            <a:endParaRPr lang="zh-CN" altLang="en-US" sz="2400"/>
          </a:p>
        </p:txBody>
      </p:sp>
      <p:sp>
        <p:nvSpPr>
          <p:cNvPr id="176151" name="Freeform 23"/>
          <p:cNvSpPr>
            <a:spLocks/>
          </p:cNvSpPr>
          <p:nvPr/>
        </p:nvSpPr>
        <p:spPr bwMode="auto">
          <a:xfrm>
            <a:off x="7409199" y="3435457"/>
            <a:ext cx="411406" cy="488025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136" y="7"/>
              </a:cxn>
              <a:cxn ang="0">
                <a:pos x="227" y="97"/>
              </a:cxn>
              <a:cxn ang="0">
                <a:pos x="182" y="233"/>
              </a:cxn>
              <a:cxn ang="0">
                <a:pos x="136" y="279"/>
              </a:cxn>
              <a:cxn ang="0">
                <a:pos x="0" y="233"/>
              </a:cxn>
            </a:cxnLst>
            <a:rect l="0" t="0" r="r" b="b"/>
            <a:pathLst>
              <a:path w="235" h="279">
                <a:moveTo>
                  <a:pt x="0" y="52"/>
                </a:moveTo>
                <a:cubicBezTo>
                  <a:pt x="49" y="26"/>
                  <a:pt x="98" y="0"/>
                  <a:pt x="136" y="7"/>
                </a:cubicBezTo>
                <a:cubicBezTo>
                  <a:pt x="174" y="14"/>
                  <a:pt x="219" y="59"/>
                  <a:pt x="227" y="97"/>
                </a:cubicBezTo>
                <a:cubicBezTo>
                  <a:pt x="235" y="135"/>
                  <a:pt x="197" y="203"/>
                  <a:pt x="182" y="233"/>
                </a:cubicBezTo>
                <a:cubicBezTo>
                  <a:pt x="167" y="263"/>
                  <a:pt x="166" y="279"/>
                  <a:pt x="136" y="279"/>
                </a:cubicBezTo>
                <a:cubicBezTo>
                  <a:pt x="106" y="279"/>
                  <a:pt x="23" y="241"/>
                  <a:pt x="0" y="233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</p:spPr>
        <p:txBody>
          <a:bodyPr lIns="100794" tIns="50397" rIns="100794" bIns="50397"/>
          <a:lstStyle/>
          <a:p>
            <a:endParaRPr lang="zh-CN" altLang="en-US" sz="2400"/>
          </a:p>
        </p:txBody>
      </p:sp>
      <p:sp>
        <p:nvSpPr>
          <p:cNvPr id="176152" name="Text Box 8"/>
          <p:cNvSpPr txBox="1">
            <a:spLocks noChangeArrowheads="1"/>
          </p:cNvSpPr>
          <p:nvPr/>
        </p:nvSpPr>
        <p:spPr bwMode="auto">
          <a:xfrm>
            <a:off x="7864370" y="3447702"/>
            <a:ext cx="1804957" cy="471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100794" tIns="50397" rIns="100794" bIns="50397">
            <a:spAutoFit/>
          </a:bodyPr>
          <a:lstStyle/>
          <a:p>
            <a:pPr algn="ctr"/>
            <a:r>
              <a:rPr lang="en-US" altLang="zh-CN" sz="2400" dirty="0">
                <a:latin typeface="Comic Sans MS" pitchFamily="66" charset="0"/>
              </a:rPr>
              <a:t>Minimizing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9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4432300" y="5607050"/>
            <a:ext cx="5105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The double circle indicates that this state is an </a:t>
            </a:r>
            <a:r>
              <a:rPr lang="en-US" altLang="zh-CN" sz="2800" b="1" dirty="0">
                <a:solidFill>
                  <a:srgbClr val="0000FF"/>
                </a:solidFill>
                <a:latin typeface="Bradley Hand ITC" pitchFamily="66" charset="0"/>
                <a:cs typeface="Times New Roman" pitchFamily="18" charset="0"/>
              </a:rPr>
              <a:t>accepting state</a:t>
            </a: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. The</a:t>
            </a:r>
            <a:r>
              <a:rPr lang="zh-CN" altLang="en-US" sz="2400" b="1" dirty="0">
                <a:latin typeface="Bradley Hand ITC" pitchFamily="66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automaton accepts the string if it ends in an accepting state.</a:t>
            </a:r>
            <a:endParaRPr lang="zh-CN" altLang="en-US" sz="2400" b="1" dirty="0">
              <a:latin typeface="Bradley Hand ITC" pitchFamily="66" charset="0"/>
              <a:cs typeface="Times New Roman" pitchFamily="18" charset="0"/>
            </a:endParaRPr>
          </a:p>
        </p:txBody>
      </p:sp>
      <p:sp>
        <p:nvSpPr>
          <p:cNvPr id="58" name="Freeform 3"/>
          <p:cNvSpPr/>
          <p:nvPr/>
        </p:nvSpPr>
        <p:spPr>
          <a:xfrm>
            <a:off x="4279900" y="5567801"/>
            <a:ext cx="5523059" cy="1810849"/>
          </a:xfrm>
          <a:custGeom>
            <a:avLst/>
            <a:gdLst>
              <a:gd name="connsiteX0" fmla="*/ 2761529 w 5523059"/>
              <a:gd name="connsiteY0" fmla="*/ 1792520 h 1810849"/>
              <a:gd name="connsiteX1" fmla="*/ 18329 w 5523059"/>
              <a:gd name="connsiteY1" fmla="*/ 1792520 h 1810849"/>
              <a:gd name="connsiteX2" fmla="*/ 18329 w 5523059"/>
              <a:gd name="connsiteY2" fmla="*/ 18329 h 1810849"/>
              <a:gd name="connsiteX3" fmla="*/ 5504729 w 5523059"/>
              <a:gd name="connsiteY3" fmla="*/ 18329 h 1810849"/>
              <a:gd name="connsiteX4" fmla="*/ 5504729 w 5523059"/>
              <a:gd name="connsiteY4" fmla="*/ 1792520 h 1810849"/>
              <a:gd name="connsiteX5" fmla="*/ 2761529 w 5523059"/>
              <a:gd name="connsiteY5" fmla="*/ 1792520 h 1810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5523059" h="1810849">
                <a:moveTo>
                  <a:pt x="2761529" y="1792520"/>
                </a:moveTo>
                <a:lnTo>
                  <a:pt x="18329" y="1792520"/>
                </a:lnTo>
                <a:lnTo>
                  <a:pt x="18329" y="18329"/>
                </a:lnTo>
                <a:lnTo>
                  <a:pt x="5504729" y="18329"/>
                </a:lnTo>
                <a:lnTo>
                  <a:pt x="5504729" y="1792520"/>
                </a:lnTo>
                <a:lnTo>
                  <a:pt x="2761529" y="17925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7091044" y="3179445"/>
            <a:ext cx="919004" cy="2397760"/>
          </a:xfrm>
          <a:custGeom>
            <a:avLst/>
            <a:gdLst>
              <a:gd name="connsiteX0" fmla="*/ 18415 w 919004"/>
              <a:gd name="connsiteY0" fmla="*/ 2379345 h 2397760"/>
              <a:gd name="connsiteX1" fmla="*/ 690245 w 919004"/>
              <a:gd name="connsiteY1" fmla="*/ 809625 h 2397760"/>
              <a:gd name="connsiteX2" fmla="*/ 871855 w 919004"/>
              <a:gd name="connsiteY2" fmla="*/ 18414 h 23977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919004" h="2397760">
                <a:moveTo>
                  <a:pt x="18415" y="2379345"/>
                </a:moveTo>
                <a:cubicBezTo>
                  <a:pt x="18415" y="790575"/>
                  <a:pt x="448945" y="1056004"/>
                  <a:pt x="690245" y="809625"/>
                </a:cubicBezTo>
                <a:cubicBezTo>
                  <a:pt x="930275" y="561975"/>
                  <a:pt x="922655" y="262254"/>
                  <a:pt x="871855" y="18414"/>
                </a:cubicBezTo>
              </a:path>
            </a:pathLst>
          </a:custGeom>
          <a:ln w="381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7767319" y="2978150"/>
            <a:ext cx="271780" cy="298450"/>
          </a:xfrm>
          <a:custGeom>
            <a:avLst/>
            <a:gdLst>
              <a:gd name="connsiteX0" fmla="*/ 140970 w 271780"/>
              <a:gd name="connsiteY0" fmla="*/ 290829 h 298450"/>
              <a:gd name="connsiteX1" fmla="*/ 143510 w 271780"/>
              <a:gd name="connsiteY1" fmla="*/ 292100 h 298450"/>
              <a:gd name="connsiteX2" fmla="*/ 144780 w 271780"/>
              <a:gd name="connsiteY2" fmla="*/ 293370 h 298450"/>
              <a:gd name="connsiteX3" fmla="*/ 149860 w 271780"/>
              <a:gd name="connsiteY3" fmla="*/ 297179 h 298450"/>
              <a:gd name="connsiteX4" fmla="*/ 156210 w 271780"/>
              <a:gd name="connsiteY4" fmla="*/ 298450 h 298450"/>
              <a:gd name="connsiteX5" fmla="*/ 162560 w 271780"/>
              <a:gd name="connsiteY5" fmla="*/ 297179 h 298450"/>
              <a:gd name="connsiteX6" fmla="*/ 167640 w 271780"/>
              <a:gd name="connsiteY6" fmla="*/ 293370 h 298450"/>
              <a:gd name="connsiteX7" fmla="*/ 170180 w 271780"/>
              <a:gd name="connsiteY7" fmla="*/ 289559 h 298450"/>
              <a:gd name="connsiteX8" fmla="*/ 171450 w 271780"/>
              <a:gd name="connsiteY8" fmla="*/ 284479 h 298450"/>
              <a:gd name="connsiteX9" fmla="*/ 171450 w 271780"/>
              <a:gd name="connsiteY9" fmla="*/ 279400 h 298450"/>
              <a:gd name="connsiteX10" fmla="*/ 170180 w 271780"/>
              <a:gd name="connsiteY10" fmla="*/ 274320 h 298450"/>
              <a:gd name="connsiteX11" fmla="*/ 63500 w 271780"/>
              <a:gd name="connsiteY11" fmla="*/ 73660 h 298450"/>
              <a:gd name="connsiteX12" fmla="*/ 243840 w 271780"/>
              <a:gd name="connsiteY12" fmla="*/ 209550 h 298450"/>
              <a:gd name="connsiteX13" fmla="*/ 248920 w 271780"/>
              <a:gd name="connsiteY13" fmla="*/ 212089 h 298450"/>
              <a:gd name="connsiteX14" fmla="*/ 256540 w 271780"/>
              <a:gd name="connsiteY14" fmla="*/ 213360 h 298450"/>
              <a:gd name="connsiteX15" fmla="*/ 262890 w 271780"/>
              <a:gd name="connsiteY15" fmla="*/ 212089 h 298450"/>
              <a:gd name="connsiteX16" fmla="*/ 267970 w 271780"/>
              <a:gd name="connsiteY16" fmla="*/ 208279 h 298450"/>
              <a:gd name="connsiteX17" fmla="*/ 270510 w 271780"/>
              <a:gd name="connsiteY17" fmla="*/ 203200 h 298450"/>
              <a:gd name="connsiteX18" fmla="*/ 271780 w 271780"/>
              <a:gd name="connsiteY18" fmla="*/ 196850 h 298450"/>
              <a:gd name="connsiteX19" fmla="*/ 270510 w 271780"/>
              <a:gd name="connsiteY19" fmla="*/ 190500 h 298450"/>
              <a:gd name="connsiteX20" fmla="*/ 266700 w 271780"/>
              <a:gd name="connsiteY20" fmla="*/ 185420 h 298450"/>
              <a:gd name="connsiteX21" fmla="*/ 265430 w 271780"/>
              <a:gd name="connsiteY21" fmla="*/ 185420 h 298450"/>
              <a:gd name="connsiteX22" fmla="*/ 265430 w 271780"/>
              <a:gd name="connsiteY22" fmla="*/ 185420 h 298450"/>
              <a:gd name="connsiteX23" fmla="*/ 29210 w 271780"/>
              <a:gd name="connsiteY23" fmla="*/ 6350 h 298450"/>
              <a:gd name="connsiteX24" fmla="*/ 24130 w 271780"/>
              <a:gd name="connsiteY24" fmla="*/ 2539 h 298450"/>
              <a:gd name="connsiteX25" fmla="*/ 17780 w 271780"/>
              <a:gd name="connsiteY25" fmla="*/ 0 h 298450"/>
              <a:gd name="connsiteX26" fmla="*/ 11430 w 271780"/>
              <a:gd name="connsiteY26" fmla="*/ 1270 h 298450"/>
              <a:gd name="connsiteX27" fmla="*/ 5080 w 271780"/>
              <a:gd name="connsiteY27" fmla="*/ 5079 h 298450"/>
              <a:gd name="connsiteX28" fmla="*/ 1270 w 271780"/>
              <a:gd name="connsiteY28" fmla="*/ 8889 h 298450"/>
              <a:gd name="connsiteX29" fmla="*/ 0 w 271780"/>
              <a:gd name="connsiteY29" fmla="*/ 16510 h 298450"/>
              <a:gd name="connsiteX30" fmla="*/ 0 w 271780"/>
              <a:gd name="connsiteY30" fmla="*/ 22860 h 298450"/>
              <a:gd name="connsiteX31" fmla="*/ 3810 w 271780"/>
              <a:gd name="connsiteY31" fmla="*/ 27939 h 298450"/>
              <a:gd name="connsiteX32" fmla="*/ 140970 w 271780"/>
              <a:gd name="connsiteY32" fmla="*/ 290829 h 298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71780" h="298450">
                <a:moveTo>
                  <a:pt x="140970" y="290829"/>
                </a:moveTo>
                <a:lnTo>
                  <a:pt x="143510" y="292100"/>
                </a:lnTo>
                <a:lnTo>
                  <a:pt x="144780" y="293370"/>
                </a:lnTo>
                <a:lnTo>
                  <a:pt x="149860" y="297179"/>
                </a:lnTo>
                <a:lnTo>
                  <a:pt x="156210" y="298450"/>
                </a:lnTo>
                <a:lnTo>
                  <a:pt x="162560" y="297179"/>
                </a:lnTo>
                <a:lnTo>
                  <a:pt x="167640" y="293370"/>
                </a:lnTo>
                <a:lnTo>
                  <a:pt x="170180" y="289559"/>
                </a:lnTo>
                <a:lnTo>
                  <a:pt x="171450" y="284479"/>
                </a:lnTo>
                <a:lnTo>
                  <a:pt x="171450" y="279400"/>
                </a:lnTo>
                <a:lnTo>
                  <a:pt x="170180" y="274320"/>
                </a:lnTo>
                <a:lnTo>
                  <a:pt x="63500" y="73660"/>
                </a:lnTo>
                <a:lnTo>
                  <a:pt x="243840" y="209550"/>
                </a:lnTo>
                <a:lnTo>
                  <a:pt x="248920" y="212089"/>
                </a:lnTo>
                <a:lnTo>
                  <a:pt x="256540" y="213360"/>
                </a:lnTo>
                <a:lnTo>
                  <a:pt x="262890" y="212089"/>
                </a:lnTo>
                <a:lnTo>
                  <a:pt x="267970" y="208279"/>
                </a:lnTo>
                <a:lnTo>
                  <a:pt x="270510" y="203200"/>
                </a:lnTo>
                <a:lnTo>
                  <a:pt x="271780" y="196850"/>
                </a:lnTo>
                <a:lnTo>
                  <a:pt x="270510" y="190500"/>
                </a:lnTo>
                <a:lnTo>
                  <a:pt x="266700" y="185420"/>
                </a:lnTo>
                <a:lnTo>
                  <a:pt x="265430" y="185420"/>
                </a:lnTo>
                <a:lnTo>
                  <a:pt x="265430" y="185420"/>
                </a:lnTo>
                <a:lnTo>
                  <a:pt x="29210" y="6350"/>
                </a:lnTo>
                <a:lnTo>
                  <a:pt x="24130" y="2539"/>
                </a:lnTo>
                <a:lnTo>
                  <a:pt x="17780" y="0"/>
                </a:lnTo>
                <a:lnTo>
                  <a:pt x="11430" y="1270"/>
                </a:lnTo>
                <a:lnTo>
                  <a:pt x="5080" y="5079"/>
                </a:lnTo>
                <a:lnTo>
                  <a:pt x="1270" y="8889"/>
                </a:lnTo>
                <a:lnTo>
                  <a:pt x="0" y="16510"/>
                </a:lnTo>
                <a:lnTo>
                  <a:pt x="0" y="22860"/>
                </a:lnTo>
                <a:lnTo>
                  <a:pt x="3810" y="27939"/>
                </a:lnTo>
                <a:lnTo>
                  <a:pt x="140970" y="290829"/>
                </a:lnTo>
              </a:path>
            </a:pathLst>
          </a:custGeom>
          <a:solidFill>
            <a:srgbClr val="8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743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36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"/>
          <p:cNvSpPr txBox="1"/>
          <p:nvPr/>
        </p:nvSpPr>
        <p:spPr>
          <a:xfrm>
            <a:off x="2912771" y="4921798"/>
            <a:ext cx="380552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 " " " "</a:t>
            </a:r>
          </a:p>
        </p:txBody>
      </p:sp>
      <p:sp>
        <p:nvSpPr>
          <p:cNvPr id="38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7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1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743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36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"/>
          <p:cNvSpPr txBox="1"/>
          <p:nvPr/>
        </p:nvSpPr>
        <p:spPr>
          <a:xfrm>
            <a:off x="2912771" y="4921798"/>
            <a:ext cx="380552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 " " " "</a:t>
            </a:r>
          </a:p>
        </p:txBody>
      </p:sp>
      <p:sp>
        <p:nvSpPr>
          <p:cNvPr id="38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7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1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67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2743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36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"/>
          <p:cNvSpPr txBox="1"/>
          <p:nvPr/>
        </p:nvSpPr>
        <p:spPr>
          <a:xfrm>
            <a:off x="2912771" y="4921798"/>
            <a:ext cx="380552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 " " " "</a:t>
            </a:r>
          </a:p>
        </p:txBody>
      </p:sp>
      <p:sp>
        <p:nvSpPr>
          <p:cNvPr id="38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7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80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"/>
          <p:cNvSpPr txBox="1"/>
          <p:nvPr/>
        </p:nvSpPr>
        <p:spPr>
          <a:xfrm>
            <a:off x="2912771" y="4921798"/>
            <a:ext cx="380552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 " " " "</a:t>
            </a:r>
          </a:p>
        </p:txBody>
      </p:sp>
      <p:sp>
        <p:nvSpPr>
          <p:cNvPr id="38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7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62" name="Freeform 3"/>
          <p:cNvSpPr/>
          <p:nvPr/>
        </p:nvSpPr>
        <p:spPr>
          <a:xfrm>
            <a:off x="3429000" y="5485129"/>
            <a:ext cx="685800" cy="687070"/>
          </a:xfrm>
          <a:custGeom>
            <a:avLst/>
            <a:gdLst>
              <a:gd name="connsiteX0" fmla="*/ 176529 w 685800"/>
              <a:gd name="connsiteY0" fmla="*/ 687070 h 687070"/>
              <a:gd name="connsiteX1" fmla="*/ 176529 w 685800"/>
              <a:gd name="connsiteY1" fmla="*/ 322579 h 687070"/>
              <a:gd name="connsiteX2" fmla="*/ 0 w 685800"/>
              <a:gd name="connsiteY2" fmla="*/ 322579 h 687070"/>
              <a:gd name="connsiteX3" fmla="*/ 342900 w 685800"/>
              <a:gd name="connsiteY3" fmla="*/ 0 h 687070"/>
              <a:gd name="connsiteX4" fmla="*/ 685800 w 685800"/>
              <a:gd name="connsiteY4" fmla="*/ 322579 h 687070"/>
              <a:gd name="connsiteX5" fmla="*/ 508000 w 685800"/>
              <a:gd name="connsiteY5" fmla="*/ 322579 h 687070"/>
              <a:gd name="connsiteX6" fmla="*/ 508000 w 685800"/>
              <a:gd name="connsiteY6" fmla="*/ 687070 h 687070"/>
              <a:gd name="connsiteX7" fmla="*/ 176529 w 685800"/>
              <a:gd name="connsiteY7" fmla="*/ 687070 h 687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7070">
                <a:moveTo>
                  <a:pt x="176529" y="68707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7070"/>
                </a:lnTo>
                <a:lnTo>
                  <a:pt x="176529" y="68707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3422650" y="5478779"/>
            <a:ext cx="698500" cy="699770"/>
          </a:xfrm>
          <a:custGeom>
            <a:avLst/>
            <a:gdLst>
              <a:gd name="connsiteX0" fmla="*/ 182879 w 698500"/>
              <a:gd name="connsiteY0" fmla="*/ 693420 h 699770"/>
              <a:gd name="connsiteX1" fmla="*/ 182879 w 698500"/>
              <a:gd name="connsiteY1" fmla="*/ 328929 h 699770"/>
              <a:gd name="connsiteX2" fmla="*/ 6350 w 698500"/>
              <a:gd name="connsiteY2" fmla="*/ 328929 h 699770"/>
              <a:gd name="connsiteX3" fmla="*/ 349250 w 698500"/>
              <a:gd name="connsiteY3" fmla="*/ 6350 h 699770"/>
              <a:gd name="connsiteX4" fmla="*/ 692150 w 698500"/>
              <a:gd name="connsiteY4" fmla="*/ 328929 h 699770"/>
              <a:gd name="connsiteX5" fmla="*/ 514350 w 698500"/>
              <a:gd name="connsiteY5" fmla="*/ 328929 h 699770"/>
              <a:gd name="connsiteX6" fmla="*/ 514350 w 698500"/>
              <a:gd name="connsiteY6" fmla="*/ 693420 h 699770"/>
              <a:gd name="connsiteX7" fmla="*/ 182879 w 698500"/>
              <a:gd name="connsiteY7" fmla="*/ 693420 h 699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9770">
                <a:moveTo>
                  <a:pt x="182879" y="69342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3420"/>
                </a:lnTo>
                <a:lnTo>
                  <a:pt x="182879" y="6934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"/>
          <p:cNvSpPr txBox="1"/>
          <p:nvPr/>
        </p:nvSpPr>
        <p:spPr>
          <a:xfrm>
            <a:off x="2912771" y="4921798"/>
            <a:ext cx="380552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 " " " "</a:t>
            </a:r>
          </a:p>
        </p:txBody>
      </p:sp>
      <p:sp>
        <p:nvSpPr>
          <p:cNvPr id="38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62" name="Freeform 3"/>
          <p:cNvSpPr/>
          <p:nvPr/>
        </p:nvSpPr>
        <p:spPr>
          <a:xfrm>
            <a:off x="3429000" y="5485129"/>
            <a:ext cx="685800" cy="687070"/>
          </a:xfrm>
          <a:custGeom>
            <a:avLst/>
            <a:gdLst>
              <a:gd name="connsiteX0" fmla="*/ 176529 w 685800"/>
              <a:gd name="connsiteY0" fmla="*/ 687070 h 687070"/>
              <a:gd name="connsiteX1" fmla="*/ 176529 w 685800"/>
              <a:gd name="connsiteY1" fmla="*/ 322579 h 687070"/>
              <a:gd name="connsiteX2" fmla="*/ 0 w 685800"/>
              <a:gd name="connsiteY2" fmla="*/ 322579 h 687070"/>
              <a:gd name="connsiteX3" fmla="*/ 342900 w 685800"/>
              <a:gd name="connsiteY3" fmla="*/ 0 h 687070"/>
              <a:gd name="connsiteX4" fmla="*/ 685800 w 685800"/>
              <a:gd name="connsiteY4" fmla="*/ 322579 h 687070"/>
              <a:gd name="connsiteX5" fmla="*/ 508000 w 685800"/>
              <a:gd name="connsiteY5" fmla="*/ 322579 h 687070"/>
              <a:gd name="connsiteX6" fmla="*/ 508000 w 685800"/>
              <a:gd name="connsiteY6" fmla="*/ 687070 h 687070"/>
              <a:gd name="connsiteX7" fmla="*/ 176529 w 685800"/>
              <a:gd name="connsiteY7" fmla="*/ 687070 h 687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7070">
                <a:moveTo>
                  <a:pt x="176529" y="68707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7070"/>
                </a:lnTo>
                <a:lnTo>
                  <a:pt x="176529" y="68707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3422650" y="5478779"/>
            <a:ext cx="698500" cy="699770"/>
          </a:xfrm>
          <a:custGeom>
            <a:avLst/>
            <a:gdLst>
              <a:gd name="connsiteX0" fmla="*/ 182879 w 698500"/>
              <a:gd name="connsiteY0" fmla="*/ 693420 h 699770"/>
              <a:gd name="connsiteX1" fmla="*/ 182879 w 698500"/>
              <a:gd name="connsiteY1" fmla="*/ 328929 h 699770"/>
              <a:gd name="connsiteX2" fmla="*/ 6350 w 698500"/>
              <a:gd name="connsiteY2" fmla="*/ 328929 h 699770"/>
              <a:gd name="connsiteX3" fmla="*/ 349250 w 698500"/>
              <a:gd name="connsiteY3" fmla="*/ 6350 h 699770"/>
              <a:gd name="connsiteX4" fmla="*/ 692150 w 698500"/>
              <a:gd name="connsiteY4" fmla="*/ 328929 h 699770"/>
              <a:gd name="connsiteX5" fmla="*/ 514350 w 698500"/>
              <a:gd name="connsiteY5" fmla="*/ 328929 h 699770"/>
              <a:gd name="connsiteX6" fmla="*/ 514350 w 698500"/>
              <a:gd name="connsiteY6" fmla="*/ 693420 h 699770"/>
              <a:gd name="connsiteX7" fmla="*/ 182879 w 698500"/>
              <a:gd name="connsiteY7" fmla="*/ 693420 h 699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9770">
                <a:moveTo>
                  <a:pt x="182879" y="69342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3420"/>
                </a:lnTo>
                <a:lnTo>
                  <a:pt x="182879" y="6934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8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9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0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1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67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"/>
          <p:cNvSpPr txBox="1"/>
          <p:nvPr/>
        </p:nvSpPr>
        <p:spPr>
          <a:xfrm>
            <a:off x="2912771" y="4921798"/>
            <a:ext cx="380552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 " " " "</a:t>
            </a:r>
          </a:p>
        </p:txBody>
      </p:sp>
      <p:sp>
        <p:nvSpPr>
          <p:cNvPr id="38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40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8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9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0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1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67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1148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1084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"/>
          <p:cNvSpPr txBox="1"/>
          <p:nvPr/>
        </p:nvSpPr>
        <p:spPr>
          <a:xfrm>
            <a:off x="2912771" y="4921798"/>
            <a:ext cx="380552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 " " " "</a:t>
            </a:r>
          </a:p>
        </p:txBody>
      </p:sp>
      <p:sp>
        <p:nvSpPr>
          <p:cNvPr id="38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40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8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9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0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1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67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1148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1084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5696670" y="5696670"/>
            <a:ext cx="4156540" cy="1400640"/>
          </a:xfrm>
          <a:custGeom>
            <a:avLst/>
            <a:gdLst>
              <a:gd name="connsiteX0" fmla="*/ 2078270 w 4156540"/>
              <a:gd name="connsiteY0" fmla="*/ 1382310 h 1400640"/>
              <a:gd name="connsiteX1" fmla="*/ 18329 w 4156540"/>
              <a:gd name="connsiteY1" fmla="*/ 1382310 h 1400640"/>
              <a:gd name="connsiteX2" fmla="*/ 18329 w 4156540"/>
              <a:gd name="connsiteY2" fmla="*/ 18329 h 1400640"/>
              <a:gd name="connsiteX3" fmla="*/ 4138210 w 4156540"/>
              <a:gd name="connsiteY3" fmla="*/ 18329 h 1400640"/>
              <a:gd name="connsiteX4" fmla="*/ 4138210 w 4156540"/>
              <a:gd name="connsiteY4" fmla="*/ 1382310 h 1400640"/>
              <a:gd name="connsiteX5" fmla="*/ 2078270 w 4156540"/>
              <a:gd name="connsiteY5" fmla="*/ 1382310 h 1400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56540" h="1400640">
                <a:moveTo>
                  <a:pt x="2078270" y="1382310"/>
                </a:moveTo>
                <a:lnTo>
                  <a:pt x="18329" y="1382310"/>
                </a:lnTo>
                <a:lnTo>
                  <a:pt x="18329" y="18329"/>
                </a:lnTo>
                <a:lnTo>
                  <a:pt x="4138210" y="18329"/>
                </a:lnTo>
                <a:lnTo>
                  <a:pt x="4138210" y="1382310"/>
                </a:lnTo>
                <a:lnTo>
                  <a:pt x="2078270" y="138231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7756525" y="3179445"/>
            <a:ext cx="273017" cy="2553969"/>
          </a:xfrm>
          <a:custGeom>
            <a:avLst/>
            <a:gdLst>
              <a:gd name="connsiteX0" fmla="*/ 18415 w 273017"/>
              <a:gd name="connsiteY0" fmla="*/ 2535554 h 2553969"/>
              <a:gd name="connsiteX1" fmla="*/ 189865 w 273017"/>
              <a:gd name="connsiteY1" fmla="*/ 857884 h 2553969"/>
              <a:gd name="connsiteX2" fmla="*/ 210184 w 273017"/>
              <a:gd name="connsiteY2" fmla="*/ 18414 h 25539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73017" h="2553969">
                <a:moveTo>
                  <a:pt x="18415" y="2535554"/>
                </a:moveTo>
                <a:cubicBezTo>
                  <a:pt x="18415" y="829945"/>
                  <a:pt x="116205" y="1114425"/>
                  <a:pt x="189865" y="857884"/>
                </a:cubicBezTo>
                <a:cubicBezTo>
                  <a:pt x="264794" y="601345"/>
                  <a:pt x="278765" y="273684"/>
                  <a:pt x="210184" y="18414"/>
                </a:cubicBezTo>
              </a:path>
            </a:pathLst>
          </a:custGeom>
          <a:ln w="381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7767319" y="2978150"/>
            <a:ext cx="274320" cy="297179"/>
          </a:xfrm>
          <a:custGeom>
            <a:avLst/>
            <a:gdLst>
              <a:gd name="connsiteX0" fmla="*/ 144780 w 274320"/>
              <a:gd name="connsiteY0" fmla="*/ 288290 h 297179"/>
              <a:gd name="connsiteX1" fmla="*/ 146050 w 274320"/>
              <a:gd name="connsiteY1" fmla="*/ 290829 h 297179"/>
              <a:gd name="connsiteX2" fmla="*/ 148590 w 274320"/>
              <a:gd name="connsiteY2" fmla="*/ 292100 h 297179"/>
              <a:gd name="connsiteX3" fmla="*/ 153670 w 274320"/>
              <a:gd name="connsiteY3" fmla="*/ 295909 h 297179"/>
              <a:gd name="connsiteX4" fmla="*/ 160020 w 274320"/>
              <a:gd name="connsiteY4" fmla="*/ 297179 h 297179"/>
              <a:gd name="connsiteX5" fmla="*/ 166370 w 274320"/>
              <a:gd name="connsiteY5" fmla="*/ 295909 h 297179"/>
              <a:gd name="connsiteX6" fmla="*/ 171450 w 274320"/>
              <a:gd name="connsiteY6" fmla="*/ 292100 h 297179"/>
              <a:gd name="connsiteX7" fmla="*/ 173990 w 274320"/>
              <a:gd name="connsiteY7" fmla="*/ 288290 h 297179"/>
              <a:gd name="connsiteX8" fmla="*/ 175260 w 274320"/>
              <a:gd name="connsiteY8" fmla="*/ 283209 h 297179"/>
              <a:gd name="connsiteX9" fmla="*/ 175260 w 274320"/>
              <a:gd name="connsiteY9" fmla="*/ 278129 h 297179"/>
              <a:gd name="connsiteX10" fmla="*/ 172720 w 274320"/>
              <a:gd name="connsiteY10" fmla="*/ 273050 h 297179"/>
              <a:gd name="connsiteX11" fmla="*/ 64770 w 274320"/>
              <a:gd name="connsiteY11" fmla="*/ 72389 h 297179"/>
              <a:gd name="connsiteX12" fmla="*/ 246380 w 274320"/>
              <a:gd name="connsiteY12" fmla="*/ 207010 h 297179"/>
              <a:gd name="connsiteX13" fmla="*/ 251460 w 274320"/>
              <a:gd name="connsiteY13" fmla="*/ 209550 h 297179"/>
              <a:gd name="connsiteX14" fmla="*/ 259080 w 274320"/>
              <a:gd name="connsiteY14" fmla="*/ 210820 h 297179"/>
              <a:gd name="connsiteX15" fmla="*/ 264160 w 274320"/>
              <a:gd name="connsiteY15" fmla="*/ 209550 h 297179"/>
              <a:gd name="connsiteX16" fmla="*/ 269240 w 274320"/>
              <a:gd name="connsiteY16" fmla="*/ 205739 h 297179"/>
              <a:gd name="connsiteX17" fmla="*/ 273050 w 274320"/>
              <a:gd name="connsiteY17" fmla="*/ 200660 h 297179"/>
              <a:gd name="connsiteX18" fmla="*/ 274320 w 274320"/>
              <a:gd name="connsiteY18" fmla="*/ 194310 h 297179"/>
              <a:gd name="connsiteX19" fmla="*/ 271780 w 274320"/>
              <a:gd name="connsiteY19" fmla="*/ 187960 h 297179"/>
              <a:gd name="connsiteX20" fmla="*/ 267970 w 274320"/>
              <a:gd name="connsiteY20" fmla="*/ 182879 h 297179"/>
              <a:gd name="connsiteX21" fmla="*/ 267970 w 274320"/>
              <a:gd name="connsiteY21" fmla="*/ 181610 h 297179"/>
              <a:gd name="connsiteX22" fmla="*/ 266700 w 274320"/>
              <a:gd name="connsiteY22" fmla="*/ 182879 h 297179"/>
              <a:gd name="connsiteX23" fmla="*/ 29210 w 274320"/>
              <a:gd name="connsiteY23" fmla="*/ 6350 h 297179"/>
              <a:gd name="connsiteX24" fmla="*/ 24130 w 274320"/>
              <a:gd name="connsiteY24" fmla="*/ 2539 h 297179"/>
              <a:gd name="connsiteX25" fmla="*/ 17780 w 274320"/>
              <a:gd name="connsiteY25" fmla="*/ 0 h 297179"/>
              <a:gd name="connsiteX26" fmla="*/ 11430 w 274320"/>
              <a:gd name="connsiteY26" fmla="*/ 1270 h 297179"/>
              <a:gd name="connsiteX27" fmla="*/ 5080 w 274320"/>
              <a:gd name="connsiteY27" fmla="*/ 5079 h 297179"/>
              <a:gd name="connsiteX28" fmla="*/ 1270 w 274320"/>
              <a:gd name="connsiteY28" fmla="*/ 8889 h 297179"/>
              <a:gd name="connsiteX29" fmla="*/ 0 w 274320"/>
              <a:gd name="connsiteY29" fmla="*/ 16510 h 297179"/>
              <a:gd name="connsiteX30" fmla="*/ 0 w 274320"/>
              <a:gd name="connsiteY30" fmla="*/ 22860 h 297179"/>
              <a:gd name="connsiteX31" fmla="*/ 3810 w 274320"/>
              <a:gd name="connsiteY31" fmla="*/ 27939 h 297179"/>
              <a:gd name="connsiteX32" fmla="*/ 144780 w 274320"/>
              <a:gd name="connsiteY32" fmla="*/ 288290 h 297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74320" h="297179">
                <a:moveTo>
                  <a:pt x="144780" y="288290"/>
                </a:moveTo>
                <a:lnTo>
                  <a:pt x="146050" y="290829"/>
                </a:lnTo>
                <a:lnTo>
                  <a:pt x="148590" y="292100"/>
                </a:lnTo>
                <a:lnTo>
                  <a:pt x="153670" y="295909"/>
                </a:lnTo>
                <a:lnTo>
                  <a:pt x="160020" y="297179"/>
                </a:lnTo>
                <a:lnTo>
                  <a:pt x="166370" y="295909"/>
                </a:lnTo>
                <a:lnTo>
                  <a:pt x="171450" y="292100"/>
                </a:lnTo>
                <a:lnTo>
                  <a:pt x="173990" y="288290"/>
                </a:lnTo>
                <a:lnTo>
                  <a:pt x="175260" y="283209"/>
                </a:lnTo>
                <a:lnTo>
                  <a:pt x="175260" y="278129"/>
                </a:lnTo>
                <a:lnTo>
                  <a:pt x="172720" y="273050"/>
                </a:lnTo>
                <a:lnTo>
                  <a:pt x="64770" y="72389"/>
                </a:lnTo>
                <a:lnTo>
                  <a:pt x="246380" y="207010"/>
                </a:lnTo>
                <a:lnTo>
                  <a:pt x="251460" y="209550"/>
                </a:lnTo>
                <a:lnTo>
                  <a:pt x="259080" y="210820"/>
                </a:lnTo>
                <a:lnTo>
                  <a:pt x="264160" y="209550"/>
                </a:lnTo>
                <a:lnTo>
                  <a:pt x="269240" y="205739"/>
                </a:lnTo>
                <a:lnTo>
                  <a:pt x="273050" y="200660"/>
                </a:lnTo>
                <a:lnTo>
                  <a:pt x="274320" y="194310"/>
                </a:lnTo>
                <a:lnTo>
                  <a:pt x="271780" y="187960"/>
                </a:lnTo>
                <a:lnTo>
                  <a:pt x="267970" y="182879"/>
                </a:lnTo>
                <a:lnTo>
                  <a:pt x="267970" y="181610"/>
                </a:lnTo>
                <a:lnTo>
                  <a:pt x="266700" y="182879"/>
                </a:lnTo>
                <a:lnTo>
                  <a:pt x="29210" y="6350"/>
                </a:lnTo>
                <a:lnTo>
                  <a:pt x="24130" y="2539"/>
                </a:lnTo>
                <a:lnTo>
                  <a:pt x="17780" y="0"/>
                </a:lnTo>
                <a:lnTo>
                  <a:pt x="11430" y="1270"/>
                </a:lnTo>
                <a:lnTo>
                  <a:pt x="5080" y="5079"/>
                </a:lnTo>
                <a:lnTo>
                  <a:pt x="1270" y="8889"/>
                </a:lnTo>
                <a:lnTo>
                  <a:pt x="0" y="16510"/>
                </a:lnTo>
                <a:lnTo>
                  <a:pt x="0" y="22860"/>
                </a:lnTo>
                <a:lnTo>
                  <a:pt x="3810" y="27939"/>
                </a:lnTo>
                <a:lnTo>
                  <a:pt x="144780" y="288290"/>
                </a:lnTo>
              </a:path>
            </a:pathLst>
          </a:custGeom>
          <a:solidFill>
            <a:srgbClr val="8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629384" y="5332710"/>
            <a:ext cx="4289316" cy="2164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endParaRPr lang="en-US" altLang="zh-CN" sz="2800" b="1" dirty="0">
              <a:latin typeface="Bradley Hand ITC" pitchFamily="66" charset="0"/>
              <a:cs typeface="Times New Roman" pitchFamily="18" charset="0"/>
            </a:endParaRP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There is no transition on “</a:t>
            </a: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here, so the automaton</a:t>
            </a: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 dies and rejects.</a:t>
            </a:r>
            <a:endParaRPr lang="en-US" altLang="zh-CN" sz="2800" dirty="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TextBox 1"/>
          <p:cNvSpPr txBox="1"/>
          <p:nvPr/>
        </p:nvSpPr>
        <p:spPr>
          <a:xfrm>
            <a:off x="2912771" y="4921798"/>
            <a:ext cx="380552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 " " " "</a:t>
            </a:r>
          </a:p>
        </p:txBody>
      </p:sp>
      <p:sp>
        <p:nvSpPr>
          <p:cNvPr id="38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9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6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7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40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8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59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0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61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6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42" name="Freeform 3"/>
          <p:cNvSpPr/>
          <p:nvPr/>
        </p:nvSpPr>
        <p:spPr>
          <a:xfrm>
            <a:off x="41148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1084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5696670" y="5696670"/>
            <a:ext cx="4156540" cy="1400640"/>
          </a:xfrm>
          <a:custGeom>
            <a:avLst/>
            <a:gdLst>
              <a:gd name="connsiteX0" fmla="*/ 2078270 w 4156540"/>
              <a:gd name="connsiteY0" fmla="*/ 1382310 h 1400640"/>
              <a:gd name="connsiteX1" fmla="*/ 18329 w 4156540"/>
              <a:gd name="connsiteY1" fmla="*/ 1382310 h 1400640"/>
              <a:gd name="connsiteX2" fmla="*/ 18329 w 4156540"/>
              <a:gd name="connsiteY2" fmla="*/ 18329 h 1400640"/>
              <a:gd name="connsiteX3" fmla="*/ 4138210 w 4156540"/>
              <a:gd name="connsiteY3" fmla="*/ 18329 h 1400640"/>
              <a:gd name="connsiteX4" fmla="*/ 4138210 w 4156540"/>
              <a:gd name="connsiteY4" fmla="*/ 1382310 h 1400640"/>
              <a:gd name="connsiteX5" fmla="*/ 2078270 w 4156540"/>
              <a:gd name="connsiteY5" fmla="*/ 1382310 h 1400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56540" h="1400640">
                <a:moveTo>
                  <a:pt x="2078270" y="1382310"/>
                </a:moveTo>
                <a:lnTo>
                  <a:pt x="18329" y="1382310"/>
                </a:lnTo>
                <a:lnTo>
                  <a:pt x="18329" y="18329"/>
                </a:lnTo>
                <a:lnTo>
                  <a:pt x="4138210" y="18329"/>
                </a:lnTo>
                <a:lnTo>
                  <a:pt x="4138210" y="1382310"/>
                </a:lnTo>
                <a:lnTo>
                  <a:pt x="2078270" y="138231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7756525" y="3179445"/>
            <a:ext cx="273017" cy="2553969"/>
          </a:xfrm>
          <a:custGeom>
            <a:avLst/>
            <a:gdLst>
              <a:gd name="connsiteX0" fmla="*/ 18415 w 273017"/>
              <a:gd name="connsiteY0" fmla="*/ 2535554 h 2553969"/>
              <a:gd name="connsiteX1" fmla="*/ 189865 w 273017"/>
              <a:gd name="connsiteY1" fmla="*/ 857884 h 2553969"/>
              <a:gd name="connsiteX2" fmla="*/ 210184 w 273017"/>
              <a:gd name="connsiteY2" fmla="*/ 18414 h 25539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273017" h="2553969">
                <a:moveTo>
                  <a:pt x="18415" y="2535554"/>
                </a:moveTo>
                <a:cubicBezTo>
                  <a:pt x="18415" y="829945"/>
                  <a:pt x="116205" y="1114425"/>
                  <a:pt x="189865" y="857884"/>
                </a:cubicBezTo>
                <a:cubicBezTo>
                  <a:pt x="264794" y="601345"/>
                  <a:pt x="278765" y="273684"/>
                  <a:pt x="210184" y="18414"/>
                </a:cubicBezTo>
              </a:path>
            </a:pathLst>
          </a:custGeom>
          <a:ln w="381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Freeform 3"/>
          <p:cNvSpPr/>
          <p:nvPr/>
        </p:nvSpPr>
        <p:spPr>
          <a:xfrm>
            <a:off x="7767319" y="2978150"/>
            <a:ext cx="274320" cy="297179"/>
          </a:xfrm>
          <a:custGeom>
            <a:avLst/>
            <a:gdLst>
              <a:gd name="connsiteX0" fmla="*/ 144780 w 274320"/>
              <a:gd name="connsiteY0" fmla="*/ 288290 h 297179"/>
              <a:gd name="connsiteX1" fmla="*/ 146050 w 274320"/>
              <a:gd name="connsiteY1" fmla="*/ 290829 h 297179"/>
              <a:gd name="connsiteX2" fmla="*/ 148590 w 274320"/>
              <a:gd name="connsiteY2" fmla="*/ 292100 h 297179"/>
              <a:gd name="connsiteX3" fmla="*/ 153670 w 274320"/>
              <a:gd name="connsiteY3" fmla="*/ 295909 h 297179"/>
              <a:gd name="connsiteX4" fmla="*/ 160020 w 274320"/>
              <a:gd name="connsiteY4" fmla="*/ 297179 h 297179"/>
              <a:gd name="connsiteX5" fmla="*/ 166370 w 274320"/>
              <a:gd name="connsiteY5" fmla="*/ 295909 h 297179"/>
              <a:gd name="connsiteX6" fmla="*/ 171450 w 274320"/>
              <a:gd name="connsiteY6" fmla="*/ 292100 h 297179"/>
              <a:gd name="connsiteX7" fmla="*/ 173990 w 274320"/>
              <a:gd name="connsiteY7" fmla="*/ 288290 h 297179"/>
              <a:gd name="connsiteX8" fmla="*/ 175260 w 274320"/>
              <a:gd name="connsiteY8" fmla="*/ 283209 h 297179"/>
              <a:gd name="connsiteX9" fmla="*/ 175260 w 274320"/>
              <a:gd name="connsiteY9" fmla="*/ 278129 h 297179"/>
              <a:gd name="connsiteX10" fmla="*/ 172720 w 274320"/>
              <a:gd name="connsiteY10" fmla="*/ 273050 h 297179"/>
              <a:gd name="connsiteX11" fmla="*/ 64770 w 274320"/>
              <a:gd name="connsiteY11" fmla="*/ 72389 h 297179"/>
              <a:gd name="connsiteX12" fmla="*/ 246380 w 274320"/>
              <a:gd name="connsiteY12" fmla="*/ 207010 h 297179"/>
              <a:gd name="connsiteX13" fmla="*/ 251460 w 274320"/>
              <a:gd name="connsiteY13" fmla="*/ 209550 h 297179"/>
              <a:gd name="connsiteX14" fmla="*/ 259080 w 274320"/>
              <a:gd name="connsiteY14" fmla="*/ 210820 h 297179"/>
              <a:gd name="connsiteX15" fmla="*/ 264160 w 274320"/>
              <a:gd name="connsiteY15" fmla="*/ 209550 h 297179"/>
              <a:gd name="connsiteX16" fmla="*/ 269240 w 274320"/>
              <a:gd name="connsiteY16" fmla="*/ 205739 h 297179"/>
              <a:gd name="connsiteX17" fmla="*/ 273050 w 274320"/>
              <a:gd name="connsiteY17" fmla="*/ 200660 h 297179"/>
              <a:gd name="connsiteX18" fmla="*/ 274320 w 274320"/>
              <a:gd name="connsiteY18" fmla="*/ 194310 h 297179"/>
              <a:gd name="connsiteX19" fmla="*/ 271780 w 274320"/>
              <a:gd name="connsiteY19" fmla="*/ 187960 h 297179"/>
              <a:gd name="connsiteX20" fmla="*/ 267970 w 274320"/>
              <a:gd name="connsiteY20" fmla="*/ 182879 h 297179"/>
              <a:gd name="connsiteX21" fmla="*/ 267970 w 274320"/>
              <a:gd name="connsiteY21" fmla="*/ 181610 h 297179"/>
              <a:gd name="connsiteX22" fmla="*/ 266700 w 274320"/>
              <a:gd name="connsiteY22" fmla="*/ 182879 h 297179"/>
              <a:gd name="connsiteX23" fmla="*/ 29210 w 274320"/>
              <a:gd name="connsiteY23" fmla="*/ 6350 h 297179"/>
              <a:gd name="connsiteX24" fmla="*/ 24130 w 274320"/>
              <a:gd name="connsiteY24" fmla="*/ 2539 h 297179"/>
              <a:gd name="connsiteX25" fmla="*/ 17780 w 274320"/>
              <a:gd name="connsiteY25" fmla="*/ 0 h 297179"/>
              <a:gd name="connsiteX26" fmla="*/ 11430 w 274320"/>
              <a:gd name="connsiteY26" fmla="*/ 1270 h 297179"/>
              <a:gd name="connsiteX27" fmla="*/ 5080 w 274320"/>
              <a:gd name="connsiteY27" fmla="*/ 5079 h 297179"/>
              <a:gd name="connsiteX28" fmla="*/ 1270 w 274320"/>
              <a:gd name="connsiteY28" fmla="*/ 8889 h 297179"/>
              <a:gd name="connsiteX29" fmla="*/ 0 w 274320"/>
              <a:gd name="connsiteY29" fmla="*/ 16510 h 297179"/>
              <a:gd name="connsiteX30" fmla="*/ 0 w 274320"/>
              <a:gd name="connsiteY30" fmla="*/ 22860 h 297179"/>
              <a:gd name="connsiteX31" fmla="*/ 3810 w 274320"/>
              <a:gd name="connsiteY31" fmla="*/ 27939 h 297179"/>
              <a:gd name="connsiteX32" fmla="*/ 144780 w 274320"/>
              <a:gd name="connsiteY32" fmla="*/ 288290 h 297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274320" h="297179">
                <a:moveTo>
                  <a:pt x="144780" y="288290"/>
                </a:moveTo>
                <a:lnTo>
                  <a:pt x="146050" y="290829"/>
                </a:lnTo>
                <a:lnTo>
                  <a:pt x="148590" y="292100"/>
                </a:lnTo>
                <a:lnTo>
                  <a:pt x="153670" y="295909"/>
                </a:lnTo>
                <a:lnTo>
                  <a:pt x="160020" y="297179"/>
                </a:lnTo>
                <a:lnTo>
                  <a:pt x="166370" y="295909"/>
                </a:lnTo>
                <a:lnTo>
                  <a:pt x="171450" y="292100"/>
                </a:lnTo>
                <a:lnTo>
                  <a:pt x="173990" y="288290"/>
                </a:lnTo>
                <a:lnTo>
                  <a:pt x="175260" y="283209"/>
                </a:lnTo>
                <a:lnTo>
                  <a:pt x="175260" y="278129"/>
                </a:lnTo>
                <a:lnTo>
                  <a:pt x="172720" y="273050"/>
                </a:lnTo>
                <a:lnTo>
                  <a:pt x="64770" y="72389"/>
                </a:lnTo>
                <a:lnTo>
                  <a:pt x="246380" y="207010"/>
                </a:lnTo>
                <a:lnTo>
                  <a:pt x="251460" y="209550"/>
                </a:lnTo>
                <a:lnTo>
                  <a:pt x="259080" y="210820"/>
                </a:lnTo>
                <a:lnTo>
                  <a:pt x="264160" y="209550"/>
                </a:lnTo>
                <a:lnTo>
                  <a:pt x="269240" y="205739"/>
                </a:lnTo>
                <a:lnTo>
                  <a:pt x="273050" y="200660"/>
                </a:lnTo>
                <a:lnTo>
                  <a:pt x="274320" y="194310"/>
                </a:lnTo>
                <a:lnTo>
                  <a:pt x="271780" y="187960"/>
                </a:lnTo>
                <a:lnTo>
                  <a:pt x="267970" y="182879"/>
                </a:lnTo>
                <a:lnTo>
                  <a:pt x="267970" y="181610"/>
                </a:lnTo>
                <a:lnTo>
                  <a:pt x="266700" y="182879"/>
                </a:lnTo>
                <a:lnTo>
                  <a:pt x="29210" y="6350"/>
                </a:lnTo>
                <a:lnTo>
                  <a:pt x="24130" y="2539"/>
                </a:lnTo>
                <a:lnTo>
                  <a:pt x="17780" y="0"/>
                </a:lnTo>
                <a:lnTo>
                  <a:pt x="11430" y="1270"/>
                </a:lnTo>
                <a:lnTo>
                  <a:pt x="5080" y="5079"/>
                </a:lnTo>
                <a:lnTo>
                  <a:pt x="1270" y="8889"/>
                </a:lnTo>
                <a:lnTo>
                  <a:pt x="0" y="16510"/>
                </a:lnTo>
                <a:lnTo>
                  <a:pt x="0" y="22860"/>
                </a:lnTo>
                <a:lnTo>
                  <a:pt x="3810" y="27939"/>
                </a:lnTo>
                <a:lnTo>
                  <a:pt x="144780" y="288290"/>
                </a:lnTo>
              </a:path>
            </a:pathLst>
          </a:custGeom>
          <a:solidFill>
            <a:srgbClr val="8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5779387" y="5332710"/>
            <a:ext cx="4015041" cy="2103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endParaRPr lang="en-US" altLang="zh-CN" sz="2400" b="1" dirty="0">
              <a:latin typeface="Bradley Hand ITC" pitchFamily="66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There is no transition on “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here, so the automaton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 dies and rejects.</a:t>
            </a:r>
            <a:endParaRPr lang="en-US" altLang="zh-CN" sz="2400" dirty="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sp>
        <p:nvSpPr>
          <p:cNvPr id="52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5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2743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736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6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8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42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7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0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9" name="TextBox 1"/>
          <p:cNvSpPr txBox="1"/>
          <p:nvPr/>
        </p:nvSpPr>
        <p:spPr>
          <a:xfrm>
            <a:off x="2908300" y="3473450"/>
            <a:ext cx="2481449" cy="20851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2192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000"/>
              </a:lnSpc>
              <a:tabLst>
                <a:tab pos="1219200" algn="l"/>
              </a:tabLst>
            </a:pPr>
            <a:r>
              <a:rPr lang="en-US" altLang="zh-CN" sz="4400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81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7638"/>
            <a:ext cx="8928100" cy="4708525"/>
          </a:xfrm>
        </p:spPr>
        <p:txBody>
          <a:bodyPr>
            <a:normAutofit/>
          </a:bodyPr>
          <a:lstStyle/>
          <a:p>
            <a:pPr>
              <a:lnSpc>
                <a:spcPts val="3700"/>
              </a:lnSpc>
            </a:pPr>
            <a:r>
              <a:rPr lang="en-US" altLang="zh-CN" sz="2800" dirty="0">
                <a:latin typeface="Sitka Small" panose="02000505000000020004" pitchFamily="2" charset="0"/>
                <a:cs typeface="Times New Roman" pitchFamily="18" charset="0"/>
              </a:rPr>
              <a:t>Lexical Analysis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Scanning Process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Regular Expressions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Sitka Small" panose="02000505000000020004" pitchFamily="2" charset="0"/>
                <a:cs typeface="Times New Roman" pitchFamily="18" charset="0"/>
              </a:rPr>
              <a:t>Finite Automata (NFA and DFA)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RE to NFA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From NFA to DFA</a:t>
            </a:r>
          </a:p>
          <a:p>
            <a:pPr lvl="1">
              <a:lnSpc>
                <a:spcPts val="3700"/>
              </a:lnSpc>
            </a:pPr>
            <a:r>
              <a:rPr lang="en-US" altLang="zh-CN" sz="2400" dirty="0">
                <a:latin typeface="Sitka Small" panose="02000505000000020004" pitchFamily="2" charset="0"/>
                <a:cs typeface="Times New Roman" pitchFamily="18" charset="0"/>
              </a:rPr>
              <a:t>Minimizing DFA</a:t>
            </a:r>
          </a:p>
          <a:p>
            <a:pPr>
              <a:lnSpc>
                <a:spcPts val="3700"/>
              </a:lnSpc>
            </a:pPr>
            <a:endParaRPr lang="en-US" altLang="zh-CN" sz="2400" dirty="0">
              <a:latin typeface="Sitka Small" panose="02000505000000020004" pitchFamily="2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97832"/>
      </p:ext>
    </p:extLst>
  </p:cSld>
  <p:clrMapOvr>
    <a:masterClrMapping/>
  </p:clrMapOvr>
  <p:extLst mod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743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736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1"/>
          <p:cNvSpPr txBox="1"/>
          <p:nvPr/>
        </p:nvSpPr>
        <p:spPr>
          <a:xfrm>
            <a:off x="2908300" y="3473450"/>
            <a:ext cx="2481449" cy="20851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2192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000"/>
              </a:lnSpc>
              <a:tabLst>
                <a:tab pos="1219200" algn="l"/>
              </a:tabLst>
            </a:pPr>
            <a:r>
              <a:rPr lang="en-US" altLang="zh-CN" sz="4400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3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6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8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42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7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0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2743200" y="5486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2736850" y="5480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6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8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44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0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"/>
          <p:cNvSpPr txBox="1"/>
          <p:nvPr/>
        </p:nvSpPr>
        <p:spPr>
          <a:xfrm>
            <a:off x="2908300" y="3473450"/>
            <a:ext cx="2481449" cy="20851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2192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000"/>
              </a:lnSpc>
              <a:tabLst>
                <a:tab pos="1219200" algn="l"/>
              </a:tabLst>
            </a:pPr>
            <a:r>
              <a:rPr lang="en-US" altLang="zh-CN" sz="4400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6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8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44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0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3429000" y="5485129"/>
            <a:ext cx="685800" cy="687070"/>
          </a:xfrm>
          <a:custGeom>
            <a:avLst/>
            <a:gdLst>
              <a:gd name="connsiteX0" fmla="*/ 176529 w 685800"/>
              <a:gd name="connsiteY0" fmla="*/ 687070 h 687070"/>
              <a:gd name="connsiteX1" fmla="*/ 176529 w 685800"/>
              <a:gd name="connsiteY1" fmla="*/ 322579 h 687070"/>
              <a:gd name="connsiteX2" fmla="*/ 0 w 685800"/>
              <a:gd name="connsiteY2" fmla="*/ 322579 h 687070"/>
              <a:gd name="connsiteX3" fmla="*/ 342900 w 685800"/>
              <a:gd name="connsiteY3" fmla="*/ 0 h 687070"/>
              <a:gd name="connsiteX4" fmla="*/ 685800 w 685800"/>
              <a:gd name="connsiteY4" fmla="*/ 322579 h 687070"/>
              <a:gd name="connsiteX5" fmla="*/ 508000 w 685800"/>
              <a:gd name="connsiteY5" fmla="*/ 322579 h 687070"/>
              <a:gd name="connsiteX6" fmla="*/ 508000 w 685800"/>
              <a:gd name="connsiteY6" fmla="*/ 687070 h 687070"/>
              <a:gd name="connsiteX7" fmla="*/ 176529 w 685800"/>
              <a:gd name="connsiteY7" fmla="*/ 687070 h 687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7070">
                <a:moveTo>
                  <a:pt x="176529" y="68707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7070"/>
                </a:lnTo>
                <a:lnTo>
                  <a:pt x="176529" y="68707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3422650" y="5478779"/>
            <a:ext cx="698500" cy="699770"/>
          </a:xfrm>
          <a:custGeom>
            <a:avLst/>
            <a:gdLst>
              <a:gd name="connsiteX0" fmla="*/ 182879 w 698500"/>
              <a:gd name="connsiteY0" fmla="*/ 693420 h 699770"/>
              <a:gd name="connsiteX1" fmla="*/ 182879 w 698500"/>
              <a:gd name="connsiteY1" fmla="*/ 328929 h 699770"/>
              <a:gd name="connsiteX2" fmla="*/ 6350 w 698500"/>
              <a:gd name="connsiteY2" fmla="*/ 328929 h 699770"/>
              <a:gd name="connsiteX3" fmla="*/ 349250 w 698500"/>
              <a:gd name="connsiteY3" fmla="*/ 6350 h 699770"/>
              <a:gd name="connsiteX4" fmla="*/ 692150 w 698500"/>
              <a:gd name="connsiteY4" fmla="*/ 328929 h 699770"/>
              <a:gd name="connsiteX5" fmla="*/ 514350 w 698500"/>
              <a:gd name="connsiteY5" fmla="*/ 328929 h 699770"/>
              <a:gd name="connsiteX6" fmla="*/ 514350 w 698500"/>
              <a:gd name="connsiteY6" fmla="*/ 693420 h 699770"/>
              <a:gd name="connsiteX7" fmla="*/ 182879 w 698500"/>
              <a:gd name="connsiteY7" fmla="*/ 693420 h 699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9770">
                <a:moveTo>
                  <a:pt x="182879" y="69342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3420"/>
                </a:lnTo>
                <a:lnTo>
                  <a:pt x="182879" y="6934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2908300" y="3473450"/>
            <a:ext cx="2481449" cy="20851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2192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000"/>
              </a:lnSpc>
              <a:tabLst>
                <a:tab pos="1219200" algn="l"/>
              </a:tabLst>
            </a:pPr>
            <a:r>
              <a:rPr lang="en-US" altLang="zh-CN" sz="4400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6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8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44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0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4114800" y="5485129"/>
            <a:ext cx="685800" cy="687070"/>
          </a:xfrm>
          <a:custGeom>
            <a:avLst/>
            <a:gdLst>
              <a:gd name="connsiteX0" fmla="*/ 176529 w 685800"/>
              <a:gd name="connsiteY0" fmla="*/ 687070 h 687070"/>
              <a:gd name="connsiteX1" fmla="*/ 176529 w 685800"/>
              <a:gd name="connsiteY1" fmla="*/ 322579 h 687070"/>
              <a:gd name="connsiteX2" fmla="*/ 0 w 685800"/>
              <a:gd name="connsiteY2" fmla="*/ 322579 h 687070"/>
              <a:gd name="connsiteX3" fmla="*/ 342900 w 685800"/>
              <a:gd name="connsiteY3" fmla="*/ 0 h 687070"/>
              <a:gd name="connsiteX4" fmla="*/ 685800 w 685800"/>
              <a:gd name="connsiteY4" fmla="*/ 322579 h 687070"/>
              <a:gd name="connsiteX5" fmla="*/ 508000 w 685800"/>
              <a:gd name="connsiteY5" fmla="*/ 322579 h 687070"/>
              <a:gd name="connsiteX6" fmla="*/ 508000 w 685800"/>
              <a:gd name="connsiteY6" fmla="*/ 687070 h 687070"/>
              <a:gd name="connsiteX7" fmla="*/ 176529 w 685800"/>
              <a:gd name="connsiteY7" fmla="*/ 687070 h 687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7070">
                <a:moveTo>
                  <a:pt x="176529" y="68707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7070"/>
                </a:lnTo>
                <a:lnTo>
                  <a:pt x="176529" y="68707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4108450" y="5478779"/>
            <a:ext cx="698500" cy="699770"/>
          </a:xfrm>
          <a:custGeom>
            <a:avLst/>
            <a:gdLst>
              <a:gd name="connsiteX0" fmla="*/ 182879 w 698500"/>
              <a:gd name="connsiteY0" fmla="*/ 693420 h 699770"/>
              <a:gd name="connsiteX1" fmla="*/ 182879 w 698500"/>
              <a:gd name="connsiteY1" fmla="*/ 328929 h 699770"/>
              <a:gd name="connsiteX2" fmla="*/ 6350 w 698500"/>
              <a:gd name="connsiteY2" fmla="*/ 328929 h 699770"/>
              <a:gd name="connsiteX3" fmla="*/ 349250 w 698500"/>
              <a:gd name="connsiteY3" fmla="*/ 6350 h 699770"/>
              <a:gd name="connsiteX4" fmla="*/ 692150 w 698500"/>
              <a:gd name="connsiteY4" fmla="*/ 328929 h 699770"/>
              <a:gd name="connsiteX5" fmla="*/ 514350 w 698500"/>
              <a:gd name="connsiteY5" fmla="*/ 328929 h 699770"/>
              <a:gd name="connsiteX6" fmla="*/ 514350 w 698500"/>
              <a:gd name="connsiteY6" fmla="*/ 693420 h 699770"/>
              <a:gd name="connsiteX7" fmla="*/ 182879 w 698500"/>
              <a:gd name="connsiteY7" fmla="*/ 693420 h 699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9770">
                <a:moveTo>
                  <a:pt x="182879" y="69342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3420"/>
                </a:lnTo>
                <a:lnTo>
                  <a:pt x="182879" y="6934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1"/>
          <p:cNvSpPr txBox="1"/>
          <p:nvPr/>
        </p:nvSpPr>
        <p:spPr>
          <a:xfrm>
            <a:off x="2908300" y="3473450"/>
            <a:ext cx="2481449" cy="20851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2192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000"/>
              </a:lnSpc>
              <a:tabLst>
                <a:tab pos="1219200" algn="l"/>
              </a:tabLst>
            </a:pPr>
            <a:r>
              <a:rPr lang="en-US" altLang="zh-CN" sz="4400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6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8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44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0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800600" y="5485129"/>
            <a:ext cx="685800" cy="687070"/>
          </a:xfrm>
          <a:custGeom>
            <a:avLst/>
            <a:gdLst>
              <a:gd name="connsiteX0" fmla="*/ 176529 w 685800"/>
              <a:gd name="connsiteY0" fmla="*/ 687070 h 687070"/>
              <a:gd name="connsiteX1" fmla="*/ 176529 w 685800"/>
              <a:gd name="connsiteY1" fmla="*/ 322579 h 687070"/>
              <a:gd name="connsiteX2" fmla="*/ 0 w 685800"/>
              <a:gd name="connsiteY2" fmla="*/ 322579 h 687070"/>
              <a:gd name="connsiteX3" fmla="*/ 342900 w 685800"/>
              <a:gd name="connsiteY3" fmla="*/ 0 h 687070"/>
              <a:gd name="connsiteX4" fmla="*/ 685800 w 685800"/>
              <a:gd name="connsiteY4" fmla="*/ 322579 h 687070"/>
              <a:gd name="connsiteX5" fmla="*/ 508000 w 685800"/>
              <a:gd name="connsiteY5" fmla="*/ 322579 h 687070"/>
              <a:gd name="connsiteX6" fmla="*/ 508000 w 685800"/>
              <a:gd name="connsiteY6" fmla="*/ 687070 h 687070"/>
              <a:gd name="connsiteX7" fmla="*/ 176529 w 685800"/>
              <a:gd name="connsiteY7" fmla="*/ 687070 h 687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7070">
                <a:moveTo>
                  <a:pt x="176529" y="68707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7070"/>
                </a:lnTo>
                <a:lnTo>
                  <a:pt x="176529" y="68707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794250" y="5478779"/>
            <a:ext cx="698500" cy="699770"/>
          </a:xfrm>
          <a:custGeom>
            <a:avLst/>
            <a:gdLst>
              <a:gd name="connsiteX0" fmla="*/ 182879 w 698500"/>
              <a:gd name="connsiteY0" fmla="*/ 693420 h 699770"/>
              <a:gd name="connsiteX1" fmla="*/ 182879 w 698500"/>
              <a:gd name="connsiteY1" fmla="*/ 328929 h 699770"/>
              <a:gd name="connsiteX2" fmla="*/ 6350 w 698500"/>
              <a:gd name="connsiteY2" fmla="*/ 328929 h 699770"/>
              <a:gd name="connsiteX3" fmla="*/ 349250 w 698500"/>
              <a:gd name="connsiteY3" fmla="*/ 6350 h 699770"/>
              <a:gd name="connsiteX4" fmla="*/ 692150 w 698500"/>
              <a:gd name="connsiteY4" fmla="*/ 328929 h 699770"/>
              <a:gd name="connsiteX5" fmla="*/ 514350 w 698500"/>
              <a:gd name="connsiteY5" fmla="*/ 328929 h 699770"/>
              <a:gd name="connsiteX6" fmla="*/ 514350 w 698500"/>
              <a:gd name="connsiteY6" fmla="*/ 693420 h 699770"/>
              <a:gd name="connsiteX7" fmla="*/ 182879 w 698500"/>
              <a:gd name="connsiteY7" fmla="*/ 693420 h 699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9770">
                <a:moveTo>
                  <a:pt x="182879" y="69342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3420"/>
                </a:lnTo>
                <a:lnTo>
                  <a:pt x="182879" y="6934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TextBox 1"/>
          <p:cNvSpPr txBox="1"/>
          <p:nvPr/>
        </p:nvSpPr>
        <p:spPr>
          <a:xfrm>
            <a:off x="2908300" y="3473450"/>
            <a:ext cx="2481449" cy="20851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2192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000"/>
              </a:lnSpc>
              <a:tabLst>
                <a:tab pos="1219200" algn="l"/>
              </a:tabLst>
            </a:pPr>
            <a:r>
              <a:rPr lang="en-US" altLang="zh-CN" sz="4400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6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8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44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45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50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4800600" y="5485129"/>
            <a:ext cx="685800" cy="687070"/>
          </a:xfrm>
          <a:custGeom>
            <a:avLst/>
            <a:gdLst>
              <a:gd name="connsiteX0" fmla="*/ 176529 w 685800"/>
              <a:gd name="connsiteY0" fmla="*/ 687070 h 687070"/>
              <a:gd name="connsiteX1" fmla="*/ 176529 w 685800"/>
              <a:gd name="connsiteY1" fmla="*/ 322579 h 687070"/>
              <a:gd name="connsiteX2" fmla="*/ 0 w 685800"/>
              <a:gd name="connsiteY2" fmla="*/ 322579 h 687070"/>
              <a:gd name="connsiteX3" fmla="*/ 342900 w 685800"/>
              <a:gd name="connsiteY3" fmla="*/ 0 h 687070"/>
              <a:gd name="connsiteX4" fmla="*/ 685800 w 685800"/>
              <a:gd name="connsiteY4" fmla="*/ 322579 h 687070"/>
              <a:gd name="connsiteX5" fmla="*/ 508000 w 685800"/>
              <a:gd name="connsiteY5" fmla="*/ 322579 h 687070"/>
              <a:gd name="connsiteX6" fmla="*/ 508000 w 685800"/>
              <a:gd name="connsiteY6" fmla="*/ 687070 h 687070"/>
              <a:gd name="connsiteX7" fmla="*/ 176529 w 685800"/>
              <a:gd name="connsiteY7" fmla="*/ 687070 h 6870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7070">
                <a:moveTo>
                  <a:pt x="176529" y="68707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7070"/>
                </a:lnTo>
                <a:lnTo>
                  <a:pt x="176529" y="68707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4794250" y="5478779"/>
            <a:ext cx="698500" cy="699770"/>
          </a:xfrm>
          <a:custGeom>
            <a:avLst/>
            <a:gdLst>
              <a:gd name="connsiteX0" fmla="*/ 182879 w 698500"/>
              <a:gd name="connsiteY0" fmla="*/ 693420 h 699770"/>
              <a:gd name="connsiteX1" fmla="*/ 182879 w 698500"/>
              <a:gd name="connsiteY1" fmla="*/ 328929 h 699770"/>
              <a:gd name="connsiteX2" fmla="*/ 6350 w 698500"/>
              <a:gd name="connsiteY2" fmla="*/ 328929 h 699770"/>
              <a:gd name="connsiteX3" fmla="*/ 349250 w 698500"/>
              <a:gd name="connsiteY3" fmla="*/ 6350 h 699770"/>
              <a:gd name="connsiteX4" fmla="*/ 692150 w 698500"/>
              <a:gd name="connsiteY4" fmla="*/ 328929 h 699770"/>
              <a:gd name="connsiteX5" fmla="*/ 514350 w 698500"/>
              <a:gd name="connsiteY5" fmla="*/ 328929 h 699770"/>
              <a:gd name="connsiteX6" fmla="*/ 514350 w 698500"/>
              <a:gd name="connsiteY6" fmla="*/ 693420 h 699770"/>
              <a:gd name="connsiteX7" fmla="*/ 182879 w 698500"/>
              <a:gd name="connsiteY7" fmla="*/ 693420 h 6997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9770">
                <a:moveTo>
                  <a:pt x="182879" y="69342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3420"/>
                </a:lnTo>
                <a:lnTo>
                  <a:pt x="182879" y="69342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5678890" y="5692860"/>
            <a:ext cx="4156539" cy="1393019"/>
          </a:xfrm>
          <a:custGeom>
            <a:avLst/>
            <a:gdLst>
              <a:gd name="connsiteX0" fmla="*/ 2078269 w 4156539"/>
              <a:gd name="connsiteY0" fmla="*/ 1374689 h 1393019"/>
              <a:gd name="connsiteX1" fmla="*/ 18329 w 4156539"/>
              <a:gd name="connsiteY1" fmla="*/ 1374689 h 1393019"/>
              <a:gd name="connsiteX2" fmla="*/ 18329 w 4156539"/>
              <a:gd name="connsiteY2" fmla="*/ 18329 h 1393019"/>
              <a:gd name="connsiteX3" fmla="*/ 4138209 w 4156539"/>
              <a:gd name="connsiteY3" fmla="*/ 18329 h 1393019"/>
              <a:gd name="connsiteX4" fmla="*/ 4138209 w 4156539"/>
              <a:gd name="connsiteY4" fmla="*/ 1374689 h 1393019"/>
              <a:gd name="connsiteX5" fmla="*/ 2078269 w 4156539"/>
              <a:gd name="connsiteY5" fmla="*/ 1374689 h 13930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56539" h="1393019">
                <a:moveTo>
                  <a:pt x="2078269" y="1374689"/>
                </a:moveTo>
                <a:lnTo>
                  <a:pt x="18329" y="1374689"/>
                </a:lnTo>
                <a:lnTo>
                  <a:pt x="18329" y="18329"/>
                </a:lnTo>
                <a:lnTo>
                  <a:pt x="4138209" y="18329"/>
                </a:lnTo>
                <a:lnTo>
                  <a:pt x="4138209" y="1374689"/>
                </a:lnTo>
                <a:lnTo>
                  <a:pt x="2078269" y="137468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Freeform 3"/>
          <p:cNvSpPr/>
          <p:nvPr/>
        </p:nvSpPr>
        <p:spPr>
          <a:xfrm>
            <a:off x="5273675" y="3734434"/>
            <a:ext cx="2501900" cy="1995169"/>
          </a:xfrm>
          <a:custGeom>
            <a:avLst/>
            <a:gdLst>
              <a:gd name="connsiteX0" fmla="*/ 2483484 w 2501900"/>
              <a:gd name="connsiteY0" fmla="*/ 1976755 h 1995169"/>
              <a:gd name="connsiteX1" fmla="*/ 18415 w 2501900"/>
              <a:gd name="connsiteY1" fmla="*/ 18415 h 19951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01900" h="1995169">
                <a:moveTo>
                  <a:pt x="2483484" y="1976755"/>
                </a:moveTo>
                <a:cubicBezTo>
                  <a:pt x="2483484" y="273685"/>
                  <a:pt x="315595" y="1266825"/>
                  <a:pt x="18415" y="18415"/>
                </a:cubicBezTo>
              </a:path>
            </a:pathLst>
          </a:custGeom>
          <a:ln w="381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Freeform 3"/>
          <p:cNvSpPr/>
          <p:nvPr/>
        </p:nvSpPr>
        <p:spPr>
          <a:xfrm>
            <a:off x="5210809" y="3440429"/>
            <a:ext cx="162560" cy="330200"/>
          </a:xfrm>
          <a:custGeom>
            <a:avLst/>
            <a:gdLst>
              <a:gd name="connsiteX0" fmla="*/ 0 w 162560"/>
              <a:gd name="connsiteY0" fmla="*/ 312420 h 330200"/>
              <a:gd name="connsiteX1" fmla="*/ 0 w 162560"/>
              <a:gd name="connsiteY1" fmla="*/ 314960 h 330200"/>
              <a:gd name="connsiteX2" fmla="*/ 0 w 162560"/>
              <a:gd name="connsiteY2" fmla="*/ 317500 h 330200"/>
              <a:gd name="connsiteX3" fmla="*/ 2540 w 162560"/>
              <a:gd name="connsiteY3" fmla="*/ 323850 h 330200"/>
              <a:gd name="connsiteX4" fmla="*/ 7620 w 162560"/>
              <a:gd name="connsiteY4" fmla="*/ 327660 h 330200"/>
              <a:gd name="connsiteX5" fmla="*/ 13970 w 162560"/>
              <a:gd name="connsiteY5" fmla="*/ 330200 h 330200"/>
              <a:gd name="connsiteX6" fmla="*/ 20320 w 162560"/>
              <a:gd name="connsiteY6" fmla="*/ 330200 h 330200"/>
              <a:gd name="connsiteX7" fmla="*/ 24130 w 162560"/>
              <a:gd name="connsiteY7" fmla="*/ 328929 h 330200"/>
              <a:gd name="connsiteX8" fmla="*/ 27940 w 162560"/>
              <a:gd name="connsiteY8" fmla="*/ 325120 h 330200"/>
              <a:gd name="connsiteX9" fmla="*/ 31750 w 162560"/>
              <a:gd name="connsiteY9" fmla="*/ 321310 h 330200"/>
              <a:gd name="connsiteX10" fmla="*/ 33020 w 162560"/>
              <a:gd name="connsiteY10" fmla="*/ 316229 h 330200"/>
              <a:gd name="connsiteX11" fmla="*/ 57150 w 162560"/>
              <a:gd name="connsiteY11" fmla="*/ 88900 h 330200"/>
              <a:gd name="connsiteX12" fmla="*/ 130810 w 162560"/>
              <a:gd name="connsiteY12" fmla="*/ 302260 h 330200"/>
              <a:gd name="connsiteX13" fmla="*/ 133350 w 162560"/>
              <a:gd name="connsiteY13" fmla="*/ 308610 h 330200"/>
              <a:gd name="connsiteX14" fmla="*/ 138430 w 162560"/>
              <a:gd name="connsiteY14" fmla="*/ 313690 h 330200"/>
              <a:gd name="connsiteX15" fmla="*/ 143510 w 162560"/>
              <a:gd name="connsiteY15" fmla="*/ 314960 h 330200"/>
              <a:gd name="connsiteX16" fmla="*/ 149860 w 162560"/>
              <a:gd name="connsiteY16" fmla="*/ 314960 h 330200"/>
              <a:gd name="connsiteX17" fmla="*/ 156210 w 162560"/>
              <a:gd name="connsiteY17" fmla="*/ 312420 h 330200"/>
              <a:gd name="connsiteX18" fmla="*/ 160020 w 162560"/>
              <a:gd name="connsiteY18" fmla="*/ 308610 h 330200"/>
              <a:gd name="connsiteX19" fmla="*/ 162560 w 162560"/>
              <a:gd name="connsiteY19" fmla="*/ 302260 h 330200"/>
              <a:gd name="connsiteX20" fmla="*/ 162560 w 162560"/>
              <a:gd name="connsiteY20" fmla="*/ 295910 h 330200"/>
              <a:gd name="connsiteX21" fmla="*/ 161290 w 162560"/>
              <a:gd name="connsiteY21" fmla="*/ 294640 h 330200"/>
              <a:gd name="connsiteX22" fmla="*/ 161290 w 162560"/>
              <a:gd name="connsiteY22" fmla="*/ 295910 h 330200"/>
              <a:gd name="connsiteX23" fmla="*/ 66040 w 162560"/>
              <a:gd name="connsiteY23" fmla="*/ 13970 h 330200"/>
              <a:gd name="connsiteX24" fmla="*/ 63500 w 162560"/>
              <a:gd name="connsiteY24" fmla="*/ 8890 h 330200"/>
              <a:gd name="connsiteX25" fmla="*/ 59690 w 162560"/>
              <a:gd name="connsiteY25" fmla="*/ 2540 h 330200"/>
              <a:gd name="connsiteX26" fmla="*/ 53340 w 162560"/>
              <a:gd name="connsiteY26" fmla="*/ 0 h 330200"/>
              <a:gd name="connsiteX27" fmla="*/ 46990 w 162560"/>
              <a:gd name="connsiteY27" fmla="*/ 0 h 330200"/>
              <a:gd name="connsiteX28" fmla="*/ 40640 w 162560"/>
              <a:gd name="connsiteY28" fmla="*/ 1270 h 330200"/>
              <a:gd name="connsiteX29" fmla="*/ 35560 w 162560"/>
              <a:gd name="connsiteY29" fmla="*/ 6350 h 330200"/>
              <a:gd name="connsiteX30" fmla="*/ 33020 w 162560"/>
              <a:gd name="connsiteY30" fmla="*/ 11429 h 330200"/>
              <a:gd name="connsiteX31" fmla="*/ 33020 w 162560"/>
              <a:gd name="connsiteY31" fmla="*/ 17779 h 330200"/>
              <a:gd name="connsiteX32" fmla="*/ 0 w 162560"/>
              <a:gd name="connsiteY32" fmla="*/ 31242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62560" h="330200">
                <a:moveTo>
                  <a:pt x="0" y="312420"/>
                </a:moveTo>
                <a:lnTo>
                  <a:pt x="0" y="314960"/>
                </a:lnTo>
                <a:lnTo>
                  <a:pt x="0" y="317500"/>
                </a:lnTo>
                <a:lnTo>
                  <a:pt x="2540" y="323850"/>
                </a:lnTo>
                <a:lnTo>
                  <a:pt x="7620" y="327660"/>
                </a:lnTo>
                <a:lnTo>
                  <a:pt x="13970" y="330200"/>
                </a:lnTo>
                <a:lnTo>
                  <a:pt x="20320" y="330200"/>
                </a:lnTo>
                <a:lnTo>
                  <a:pt x="24130" y="328929"/>
                </a:lnTo>
                <a:lnTo>
                  <a:pt x="27940" y="325120"/>
                </a:lnTo>
                <a:lnTo>
                  <a:pt x="31750" y="321310"/>
                </a:lnTo>
                <a:lnTo>
                  <a:pt x="33020" y="316229"/>
                </a:lnTo>
                <a:lnTo>
                  <a:pt x="57150" y="88900"/>
                </a:lnTo>
                <a:lnTo>
                  <a:pt x="130810" y="302260"/>
                </a:lnTo>
                <a:lnTo>
                  <a:pt x="133350" y="308610"/>
                </a:lnTo>
                <a:lnTo>
                  <a:pt x="138430" y="313690"/>
                </a:lnTo>
                <a:lnTo>
                  <a:pt x="143510" y="314960"/>
                </a:lnTo>
                <a:lnTo>
                  <a:pt x="149860" y="314960"/>
                </a:lnTo>
                <a:lnTo>
                  <a:pt x="156210" y="312420"/>
                </a:lnTo>
                <a:lnTo>
                  <a:pt x="160020" y="308610"/>
                </a:lnTo>
                <a:lnTo>
                  <a:pt x="162560" y="302260"/>
                </a:lnTo>
                <a:lnTo>
                  <a:pt x="162560" y="295910"/>
                </a:lnTo>
                <a:lnTo>
                  <a:pt x="161290" y="294640"/>
                </a:lnTo>
                <a:lnTo>
                  <a:pt x="161290" y="295910"/>
                </a:lnTo>
                <a:lnTo>
                  <a:pt x="66040" y="13970"/>
                </a:lnTo>
                <a:lnTo>
                  <a:pt x="63500" y="8890"/>
                </a:lnTo>
                <a:lnTo>
                  <a:pt x="59690" y="2540"/>
                </a:lnTo>
                <a:lnTo>
                  <a:pt x="53340" y="0"/>
                </a:lnTo>
                <a:lnTo>
                  <a:pt x="46990" y="0"/>
                </a:lnTo>
                <a:lnTo>
                  <a:pt x="40640" y="1270"/>
                </a:lnTo>
                <a:lnTo>
                  <a:pt x="35560" y="6350"/>
                </a:lnTo>
                <a:lnTo>
                  <a:pt x="33020" y="11429"/>
                </a:lnTo>
                <a:lnTo>
                  <a:pt x="33020" y="17779"/>
                </a:lnTo>
                <a:lnTo>
                  <a:pt x="0" y="312420"/>
                </a:lnTo>
              </a:path>
            </a:pathLst>
          </a:custGeom>
          <a:solidFill>
            <a:srgbClr val="8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803900" y="5332710"/>
            <a:ext cx="3900427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endParaRPr lang="en-US" altLang="zh-CN" sz="2800" b="1" dirty="0">
              <a:latin typeface="Bradley Hand ITC" pitchFamily="66" charset="0"/>
              <a:cs typeface="Times New Roman" pitchFamily="18" charset="0"/>
            </a:endParaRP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This is not an accepting </a:t>
            </a: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state, so the automaton </a:t>
            </a: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rejects.</a:t>
            </a:r>
            <a:endParaRPr lang="zh-CN" altLang="en-US" sz="2800" dirty="0"/>
          </a:p>
        </p:txBody>
      </p:sp>
      <p:sp>
        <p:nvSpPr>
          <p:cNvPr id="59" name="TextBox 1"/>
          <p:cNvSpPr txBox="1"/>
          <p:nvPr/>
        </p:nvSpPr>
        <p:spPr>
          <a:xfrm>
            <a:off x="2908300" y="3473450"/>
            <a:ext cx="2481449" cy="20851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1219200" algn="l"/>
              </a:tabLst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5000"/>
              </a:lnSpc>
              <a:tabLst>
                <a:tab pos="1219200" algn="l"/>
              </a:tabLst>
            </a:pPr>
            <a:r>
              <a:rPr lang="en-US" altLang="zh-CN" sz="4400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267670" y="249627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6576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680719" y="5486400"/>
            <a:ext cx="6177279" cy="1766569"/>
          </a:xfrm>
          <a:custGeom>
            <a:avLst/>
            <a:gdLst>
              <a:gd name="connsiteX0" fmla="*/ 3088639 w 6177279"/>
              <a:gd name="connsiteY0" fmla="*/ 1766569 h 1766569"/>
              <a:gd name="connsiteX1" fmla="*/ 0 w 6177279"/>
              <a:gd name="connsiteY1" fmla="*/ 1766569 h 1766569"/>
              <a:gd name="connsiteX2" fmla="*/ 0 w 6177279"/>
              <a:gd name="connsiteY2" fmla="*/ 0 h 1766569"/>
              <a:gd name="connsiteX3" fmla="*/ 6177280 w 6177279"/>
              <a:gd name="connsiteY3" fmla="*/ 0 h 1766569"/>
              <a:gd name="connsiteX4" fmla="*/ 6177280 w 6177279"/>
              <a:gd name="connsiteY4" fmla="*/ 1766569 h 1766569"/>
              <a:gd name="connsiteX5" fmla="*/ 3088639 w 6177279"/>
              <a:gd name="connsiteY5" fmla="*/ 1766569 h 17665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77279" h="1766569">
                <a:moveTo>
                  <a:pt x="3088639" y="1766569"/>
                </a:moveTo>
                <a:lnTo>
                  <a:pt x="0" y="1766569"/>
                </a:lnTo>
                <a:lnTo>
                  <a:pt x="0" y="0"/>
                </a:lnTo>
                <a:lnTo>
                  <a:pt x="6177280" y="0"/>
                </a:lnTo>
                <a:lnTo>
                  <a:pt x="6177280" y="1766569"/>
                </a:lnTo>
                <a:lnTo>
                  <a:pt x="3088639" y="176656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5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267670" y="249627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6576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788669" y="5594350"/>
            <a:ext cx="6177279" cy="1766569"/>
          </a:xfrm>
          <a:custGeom>
            <a:avLst/>
            <a:gdLst>
              <a:gd name="connsiteX0" fmla="*/ 3088639 w 6177279"/>
              <a:gd name="connsiteY0" fmla="*/ 1766569 h 1766569"/>
              <a:gd name="connsiteX1" fmla="*/ 0 w 6177279"/>
              <a:gd name="connsiteY1" fmla="*/ 1766569 h 1766569"/>
              <a:gd name="connsiteX2" fmla="*/ 0 w 6177279"/>
              <a:gd name="connsiteY2" fmla="*/ 0 h 1766569"/>
              <a:gd name="connsiteX3" fmla="*/ 6177280 w 6177279"/>
              <a:gd name="connsiteY3" fmla="*/ 0 h 1766569"/>
              <a:gd name="connsiteX4" fmla="*/ 6177280 w 6177279"/>
              <a:gd name="connsiteY4" fmla="*/ 1766569 h 1766569"/>
              <a:gd name="connsiteX5" fmla="*/ 3088639 w 6177279"/>
              <a:gd name="connsiteY5" fmla="*/ 1766569 h 17665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77279" h="1766569">
                <a:moveTo>
                  <a:pt x="3088639" y="1766569"/>
                </a:moveTo>
                <a:lnTo>
                  <a:pt x="0" y="1766569"/>
                </a:lnTo>
                <a:lnTo>
                  <a:pt x="0" y="0"/>
                </a:lnTo>
                <a:lnTo>
                  <a:pt x="6177280" y="0"/>
                </a:lnTo>
                <a:lnTo>
                  <a:pt x="6177280" y="1766569"/>
                </a:lnTo>
                <a:lnTo>
                  <a:pt x="3088639" y="1766569"/>
                </a:lnTo>
              </a:path>
            </a:pathLst>
          </a:custGeom>
          <a:solidFill>
            <a:srgbClr val="80808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770340" y="5576020"/>
            <a:ext cx="6213939" cy="1803229"/>
          </a:xfrm>
          <a:custGeom>
            <a:avLst/>
            <a:gdLst>
              <a:gd name="connsiteX0" fmla="*/ 3106969 w 6213939"/>
              <a:gd name="connsiteY0" fmla="*/ 1784899 h 1803229"/>
              <a:gd name="connsiteX1" fmla="*/ 18329 w 6213939"/>
              <a:gd name="connsiteY1" fmla="*/ 1784899 h 1803229"/>
              <a:gd name="connsiteX2" fmla="*/ 18329 w 6213939"/>
              <a:gd name="connsiteY2" fmla="*/ 18329 h 1803229"/>
              <a:gd name="connsiteX3" fmla="*/ 6195609 w 6213939"/>
              <a:gd name="connsiteY3" fmla="*/ 18329 h 1803229"/>
              <a:gd name="connsiteX4" fmla="*/ 6195609 w 6213939"/>
              <a:gd name="connsiteY4" fmla="*/ 1784899 h 1803229"/>
              <a:gd name="connsiteX5" fmla="*/ 3106969 w 6213939"/>
              <a:gd name="connsiteY5" fmla="*/ 1784899 h 1803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213939" h="1803229">
                <a:moveTo>
                  <a:pt x="3106969" y="1784899"/>
                </a:moveTo>
                <a:lnTo>
                  <a:pt x="18329" y="1784899"/>
                </a:lnTo>
                <a:lnTo>
                  <a:pt x="18329" y="18329"/>
                </a:lnTo>
                <a:lnTo>
                  <a:pt x="6195609" y="18329"/>
                </a:lnTo>
                <a:lnTo>
                  <a:pt x="6195609" y="1784899"/>
                </a:lnTo>
                <a:lnTo>
                  <a:pt x="3106969" y="178489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80808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680719" y="5486400"/>
            <a:ext cx="6177279" cy="1766569"/>
          </a:xfrm>
          <a:custGeom>
            <a:avLst/>
            <a:gdLst>
              <a:gd name="connsiteX0" fmla="*/ 3088639 w 6177279"/>
              <a:gd name="connsiteY0" fmla="*/ 1766569 h 1766569"/>
              <a:gd name="connsiteX1" fmla="*/ 0 w 6177279"/>
              <a:gd name="connsiteY1" fmla="*/ 1766569 h 1766569"/>
              <a:gd name="connsiteX2" fmla="*/ 0 w 6177279"/>
              <a:gd name="connsiteY2" fmla="*/ 0 h 1766569"/>
              <a:gd name="connsiteX3" fmla="*/ 6177280 w 6177279"/>
              <a:gd name="connsiteY3" fmla="*/ 0 h 1766569"/>
              <a:gd name="connsiteX4" fmla="*/ 6177280 w 6177279"/>
              <a:gd name="connsiteY4" fmla="*/ 1766569 h 1766569"/>
              <a:gd name="connsiteX5" fmla="*/ 3088639 w 6177279"/>
              <a:gd name="connsiteY5" fmla="*/ 1766569 h 17665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177279" h="1766569">
                <a:moveTo>
                  <a:pt x="3088639" y="1766569"/>
                </a:moveTo>
                <a:lnTo>
                  <a:pt x="0" y="1766569"/>
                </a:lnTo>
                <a:lnTo>
                  <a:pt x="0" y="0"/>
                </a:lnTo>
                <a:lnTo>
                  <a:pt x="6177280" y="0"/>
                </a:lnTo>
                <a:lnTo>
                  <a:pt x="6177280" y="1766569"/>
                </a:lnTo>
                <a:lnTo>
                  <a:pt x="3088639" y="176656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662390" y="5468070"/>
            <a:ext cx="6213939" cy="1803229"/>
          </a:xfrm>
          <a:custGeom>
            <a:avLst/>
            <a:gdLst>
              <a:gd name="connsiteX0" fmla="*/ 3106969 w 6213939"/>
              <a:gd name="connsiteY0" fmla="*/ 1784899 h 1803229"/>
              <a:gd name="connsiteX1" fmla="*/ 18329 w 6213939"/>
              <a:gd name="connsiteY1" fmla="*/ 1784899 h 1803229"/>
              <a:gd name="connsiteX2" fmla="*/ 18329 w 6213939"/>
              <a:gd name="connsiteY2" fmla="*/ 18329 h 1803229"/>
              <a:gd name="connsiteX3" fmla="*/ 6195609 w 6213939"/>
              <a:gd name="connsiteY3" fmla="*/ 18329 h 1803229"/>
              <a:gd name="connsiteX4" fmla="*/ 6195609 w 6213939"/>
              <a:gd name="connsiteY4" fmla="*/ 1784899 h 1803229"/>
              <a:gd name="connsiteX5" fmla="*/ 3106969 w 6213939"/>
              <a:gd name="connsiteY5" fmla="*/ 1784899 h 1803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213939" h="1803229">
                <a:moveTo>
                  <a:pt x="3106969" y="1784899"/>
                </a:moveTo>
                <a:lnTo>
                  <a:pt x="18329" y="1784899"/>
                </a:lnTo>
                <a:lnTo>
                  <a:pt x="18329" y="18329"/>
                </a:lnTo>
                <a:lnTo>
                  <a:pt x="6195609" y="18329"/>
                </a:lnTo>
                <a:lnTo>
                  <a:pt x="6195609" y="1784899"/>
                </a:lnTo>
                <a:lnTo>
                  <a:pt x="3106969" y="178489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2412364" y="3604894"/>
            <a:ext cx="1375410" cy="1899919"/>
          </a:xfrm>
          <a:custGeom>
            <a:avLst/>
            <a:gdLst>
              <a:gd name="connsiteX0" fmla="*/ 1356994 w 1375410"/>
              <a:gd name="connsiteY0" fmla="*/ 1881505 h 1899919"/>
              <a:gd name="connsiteX1" fmla="*/ 18414 w 1375410"/>
              <a:gd name="connsiteY1" fmla="*/ 18415 h 18999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75410" h="1899919">
                <a:moveTo>
                  <a:pt x="1356994" y="1881505"/>
                </a:moveTo>
                <a:cubicBezTo>
                  <a:pt x="1356994" y="802005"/>
                  <a:pt x="149225" y="1786255"/>
                  <a:pt x="18414" y="18415"/>
                </a:cubicBezTo>
              </a:path>
            </a:pathLst>
          </a:custGeom>
          <a:ln w="381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2349500" y="3295650"/>
            <a:ext cx="162560" cy="326390"/>
          </a:xfrm>
          <a:custGeom>
            <a:avLst/>
            <a:gdLst>
              <a:gd name="connsiteX0" fmla="*/ 0 w 162560"/>
              <a:gd name="connsiteY0" fmla="*/ 307340 h 326390"/>
              <a:gd name="connsiteX1" fmla="*/ 0 w 162560"/>
              <a:gd name="connsiteY1" fmla="*/ 309879 h 326390"/>
              <a:gd name="connsiteX2" fmla="*/ 0 w 162560"/>
              <a:gd name="connsiteY2" fmla="*/ 312420 h 326390"/>
              <a:gd name="connsiteX3" fmla="*/ 2539 w 162560"/>
              <a:gd name="connsiteY3" fmla="*/ 318770 h 326390"/>
              <a:gd name="connsiteX4" fmla="*/ 6350 w 162560"/>
              <a:gd name="connsiteY4" fmla="*/ 323850 h 326390"/>
              <a:gd name="connsiteX5" fmla="*/ 12700 w 162560"/>
              <a:gd name="connsiteY5" fmla="*/ 326390 h 326390"/>
              <a:gd name="connsiteX6" fmla="*/ 19050 w 162560"/>
              <a:gd name="connsiteY6" fmla="*/ 326390 h 326390"/>
              <a:gd name="connsiteX7" fmla="*/ 22860 w 162560"/>
              <a:gd name="connsiteY7" fmla="*/ 325120 h 326390"/>
              <a:gd name="connsiteX8" fmla="*/ 26670 w 162560"/>
              <a:gd name="connsiteY8" fmla="*/ 322579 h 326390"/>
              <a:gd name="connsiteX9" fmla="*/ 30479 w 162560"/>
              <a:gd name="connsiteY9" fmla="*/ 318770 h 326390"/>
              <a:gd name="connsiteX10" fmla="*/ 31750 w 162560"/>
              <a:gd name="connsiteY10" fmla="*/ 313690 h 326390"/>
              <a:gd name="connsiteX11" fmla="*/ 73660 w 162560"/>
              <a:gd name="connsiteY11" fmla="*/ 88900 h 326390"/>
              <a:gd name="connsiteX12" fmla="*/ 130810 w 162560"/>
              <a:gd name="connsiteY12" fmla="*/ 307340 h 326390"/>
              <a:gd name="connsiteX13" fmla="*/ 133350 w 162560"/>
              <a:gd name="connsiteY13" fmla="*/ 313690 h 326390"/>
              <a:gd name="connsiteX14" fmla="*/ 137160 w 162560"/>
              <a:gd name="connsiteY14" fmla="*/ 318770 h 326390"/>
              <a:gd name="connsiteX15" fmla="*/ 143510 w 162560"/>
              <a:gd name="connsiteY15" fmla="*/ 321309 h 326390"/>
              <a:gd name="connsiteX16" fmla="*/ 149860 w 162560"/>
              <a:gd name="connsiteY16" fmla="*/ 322579 h 326390"/>
              <a:gd name="connsiteX17" fmla="*/ 154939 w 162560"/>
              <a:gd name="connsiteY17" fmla="*/ 320040 h 326390"/>
              <a:gd name="connsiteX18" fmla="*/ 160020 w 162560"/>
              <a:gd name="connsiteY18" fmla="*/ 314959 h 326390"/>
              <a:gd name="connsiteX19" fmla="*/ 162560 w 162560"/>
              <a:gd name="connsiteY19" fmla="*/ 309879 h 326390"/>
              <a:gd name="connsiteX20" fmla="*/ 162560 w 162560"/>
              <a:gd name="connsiteY20" fmla="*/ 303529 h 326390"/>
              <a:gd name="connsiteX21" fmla="*/ 162560 w 162560"/>
              <a:gd name="connsiteY21" fmla="*/ 302259 h 326390"/>
              <a:gd name="connsiteX22" fmla="*/ 162560 w 162560"/>
              <a:gd name="connsiteY22" fmla="*/ 302259 h 326390"/>
              <a:gd name="connsiteX23" fmla="*/ 87629 w 162560"/>
              <a:gd name="connsiteY23" fmla="*/ 15240 h 326390"/>
              <a:gd name="connsiteX24" fmla="*/ 86360 w 162560"/>
              <a:gd name="connsiteY24" fmla="*/ 8890 h 326390"/>
              <a:gd name="connsiteX25" fmla="*/ 82550 w 162560"/>
              <a:gd name="connsiteY25" fmla="*/ 3809 h 326390"/>
              <a:gd name="connsiteX26" fmla="*/ 77470 w 162560"/>
              <a:gd name="connsiteY26" fmla="*/ 0 h 326390"/>
              <a:gd name="connsiteX27" fmla="*/ 71120 w 162560"/>
              <a:gd name="connsiteY27" fmla="*/ 0 h 326390"/>
              <a:gd name="connsiteX28" fmla="*/ 64770 w 162560"/>
              <a:gd name="connsiteY28" fmla="*/ 1270 h 326390"/>
              <a:gd name="connsiteX29" fmla="*/ 59689 w 162560"/>
              <a:gd name="connsiteY29" fmla="*/ 5079 h 326390"/>
              <a:gd name="connsiteX30" fmla="*/ 55879 w 162560"/>
              <a:gd name="connsiteY30" fmla="*/ 10159 h 326390"/>
              <a:gd name="connsiteX31" fmla="*/ 54610 w 162560"/>
              <a:gd name="connsiteY31" fmla="*/ 16509 h 326390"/>
              <a:gd name="connsiteX32" fmla="*/ 0 w 162560"/>
              <a:gd name="connsiteY32" fmla="*/ 307340 h 3263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62560" h="326390">
                <a:moveTo>
                  <a:pt x="0" y="307340"/>
                </a:moveTo>
                <a:lnTo>
                  <a:pt x="0" y="309879"/>
                </a:lnTo>
                <a:lnTo>
                  <a:pt x="0" y="312420"/>
                </a:lnTo>
                <a:lnTo>
                  <a:pt x="2539" y="318770"/>
                </a:lnTo>
                <a:lnTo>
                  <a:pt x="6350" y="323850"/>
                </a:lnTo>
                <a:lnTo>
                  <a:pt x="12700" y="326390"/>
                </a:lnTo>
                <a:lnTo>
                  <a:pt x="19050" y="326390"/>
                </a:lnTo>
                <a:lnTo>
                  <a:pt x="22860" y="325120"/>
                </a:lnTo>
                <a:lnTo>
                  <a:pt x="26670" y="322579"/>
                </a:lnTo>
                <a:lnTo>
                  <a:pt x="30479" y="318770"/>
                </a:lnTo>
                <a:lnTo>
                  <a:pt x="31750" y="313690"/>
                </a:lnTo>
                <a:lnTo>
                  <a:pt x="73660" y="88900"/>
                </a:lnTo>
                <a:lnTo>
                  <a:pt x="130810" y="307340"/>
                </a:lnTo>
                <a:lnTo>
                  <a:pt x="133350" y="313690"/>
                </a:lnTo>
                <a:lnTo>
                  <a:pt x="137160" y="318770"/>
                </a:lnTo>
                <a:lnTo>
                  <a:pt x="143510" y="321309"/>
                </a:lnTo>
                <a:lnTo>
                  <a:pt x="149860" y="322579"/>
                </a:lnTo>
                <a:lnTo>
                  <a:pt x="154939" y="320040"/>
                </a:lnTo>
                <a:lnTo>
                  <a:pt x="160020" y="314959"/>
                </a:lnTo>
                <a:lnTo>
                  <a:pt x="162560" y="309879"/>
                </a:lnTo>
                <a:lnTo>
                  <a:pt x="162560" y="303529"/>
                </a:lnTo>
                <a:lnTo>
                  <a:pt x="162560" y="302259"/>
                </a:lnTo>
                <a:lnTo>
                  <a:pt x="162560" y="302259"/>
                </a:lnTo>
                <a:lnTo>
                  <a:pt x="87629" y="15240"/>
                </a:lnTo>
                <a:lnTo>
                  <a:pt x="86360" y="8890"/>
                </a:lnTo>
                <a:lnTo>
                  <a:pt x="82550" y="3809"/>
                </a:lnTo>
                <a:lnTo>
                  <a:pt x="77470" y="0"/>
                </a:lnTo>
                <a:lnTo>
                  <a:pt x="71120" y="0"/>
                </a:lnTo>
                <a:lnTo>
                  <a:pt x="64770" y="1270"/>
                </a:lnTo>
                <a:lnTo>
                  <a:pt x="59689" y="5079"/>
                </a:lnTo>
                <a:lnTo>
                  <a:pt x="55879" y="10159"/>
                </a:lnTo>
                <a:lnTo>
                  <a:pt x="54610" y="16509"/>
                </a:lnTo>
                <a:lnTo>
                  <a:pt x="0" y="307340"/>
                </a:lnTo>
              </a:path>
            </a:pathLst>
          </a:custGeom>
          <a:solidFill>
            <a:srgbClr val="8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74700" y="5139273"/>
            <a:ext cx="5987538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endParaRPr lang="en-US" altLang="zh-CN" sz="2400" b="1" dirty="0">
              <a:latin typeface="Bradley Hand ITC" pitchFamily="66" charset="0"/>
              <a:cs typeface="Times New Roman" pitchFamily="18" charset="0"/>
            </a:endParaRP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Notice that there are multiple 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transitions defined here on 0 and 1. 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If we read a 0 or 1 here,  we follow both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 transitions and enter  multiple states.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2921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267670" y="249627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6576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6576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58" name="Freeform 3"/>
          <p:cNvSpPr/>
          <p:nvPr/>
        </p:nvSpPr>
        <p:spPr>
          <a:xfrm>
            <a:off x="4572000" y="59436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2579 h 685800"/>
              <a:gd name="connsiteX2" fmla="*/ 0 w 685800"/>
              <a:gd name="connsiteY2" fmla="*/ 322579 h 685800"/>
              <a:gd name="connsiteX3" fmla="*/ 342900 w 685800"/>
              <a:gd name="connsiteY3" fmla="*/ 0 h 685800"/>
              <a:gd name="connsiteX4" fmla="*/ 685800 w 685800"/>
              <a:gd name="connsiteY4" fmla="*/ 322579 h 685800"/>
              <a:gd name="connsiteX5" fmla="*/ 508000 w 685800"/>
              <a:gd name="connsiteY5" fmla="*/ 32257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Freeform 3"/>
          <p:cNvSpPr/>
          <p:nvPr/>
        </p:nvSpPr>
        <p:spPr>
          <a:xfrm>
            <a:off x="4565650" y="59372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8929 h 698500"/>
              <a:gd name="connsiteX2" fmla="*/ 6350 w 698500"/>
              <a:gd name="connsiteY2" fmla="*/ 328929 h 698500"/>
              <a:gd name="connsiteX3" fmla="*/ 349250 w 698500"/>
              <a:gd name="connsiteY3" fmla="*/ 6350 h 698500"/>
              <a:gd name="connsiteX4" fmla="*/ 692150 w 698500"/>
              <a:gd name="connsiteY4" fmla="*/ 328929 h 698500"/>
              <a:gd name="connsiteX5" fmla="*/ 514350 w 698500"/>
              <a:gd name="connsiteY5" fmla="*/ 32892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9004300" cy="1143000"/>
          </a:xfrm>
        </p:spPr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Implementing Regular Expressions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04300" cy="4525963"/>
          </a:xfrm>
        </p:spPr>
        <p:txBody>
          <a:bodyPr/>
          <a:lstStyle/>
          <a:p>
            <a:pPr>
              <a:lnSpc>
                <a:spcPts val="35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Regular expressions can be implemented using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finite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automata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dirty="0"/>
          </a:p>
          <a:p>
            <a:pPr>
              <a:lnSpc>
                <a:spcPts val="39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There are two main kinds of finite automata:</a:t>
            </a:r>
          </a:p>
          <a:p>
            <a:pPr lvl="1">
              <a:lnSpc>
                <a:spcPts val="31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NFA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 (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nondeterministic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finite automata), which we'll see in a second, and</a:t>
            </a:r>
          </a:p>
          <a:p>
            <a:pPr lvl="1">
              <a:lnSpc>
                <a:spcPts val="3200"/>
              </a:lnSpc>
            </a:pP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DFA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 (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deterministic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finite automata), which we'll see later.</a:t>
            </a:r>
          </a:p>
          <a:p>
            <a:pPr>
              <a:lnSpc>
                <a:spcPts val="32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Automata are best explained by example...</a:t>
            </a:r>
          </a:p>
          <a:p>
            <a:pPr lvl="1">
              <a:lnSpc>
                <a:spcPts val="3200"/>
              </a:lnSpc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900"/>
              </a:lnSpc>
              <a:tabLst/>
            </a:pP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36576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58" name="Freeform 3"/>
          <p:cNvSpPr/>
          <p:nvPr/>
        </p:nvSpPr>
        <p:spPr>
          <a:xfrm>
            <a:off x="4572000" y="59436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2579 h 685800"/>
              <a:gd name="connsiteX2" fmla="*/ 0 w 685800"/>
              <a:gd name="connsiteY2" fmla="*/ 322579 h 685800"/>
              <a:gd name="connsiteX3" fmla="*/ 342900 w 685800"/>
              <a:gd name="connsiteY3" fmla="*/ 0 h 685800"/>
              <a:gd name="connsiteX4" fmla="*/ 685800 w 685800"/>
              <a:gd name="connsiteY4" fmla="*/ 322579 h 685800"/>
              <a:gd name="connsiteX5" fmla="*/ 508000 w 685800"/>
              <a:gd name="connsiteY5" fmla="*/ 32257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Freeform 3"/>
          <p:cNvSpPr/>
          <p:nvPr/>
        </p:nvSpPr>
        <p:spPr>
          <a:xfrm>
            <a:off x="4565650" y="59372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8929 h 698500"/>
              <a:gd name="connsiteX2" fmla="*/ 6350 w 698500"/>
              <a:gd name="connsiteY2" fmla="*/ 328929 h 698500"/>
              <a:gd name="connsiteX3" fmla="*/ 349250 w 698500"/>
              <a:gd name="connsiteY3" fmla="*/ 6350 h 698500"/>
              <a:gd name="connsiteX4" fmla="*/ 692150 w 698500"/>
              <a:gd name="connsiteY4" fmla="*/ 328929 h 698500"/>
              <a:gd name="connsiteX5" fmla="*/ 514350 w 698500"/>
              <a:gd name="connsiteY5" fmla="*/ 32892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Freeform 3"/>
          <p:cNvSpPr/>
          <p:nvPr/>
        </p:nvSpPr>
        <p:spPr>
          <a:xfrm>
            <a:off x="36576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Freeform 3"/>
          <p:cNvSpPr/>
          <p:nvPr/>
        </p:nvSpPr>
        <p:spPr>
          <a:xfrm>
            <a:off x="5257800" y="59436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2579 h 685800"/>
              <a:gd name="connsiteX2" fmla="*/ 0 w 685800"/>
              <a:gd name="connsiteY2" fmla="*/ 322579 h 685800"/>
              <a:gd name="connsiteX3" fmla="*/ 342900 w 685800"/>
              <a:gd name="connsiteY3" fmla="*/ 0 h 685800"/>
              <a:gd name="connsiteX4" fmla="*/ 685800 w 685800"/>
              <a:gd name="connsiteY4" fmla="*/ 322579 h 685800"/>
              <a:gd name="connsiteX5" fmla="*/ 508000 w 685800"/>
              <a:gd name="connsiteY5" fmla="*/ 32257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5251450" y="59372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8929 h 698500"/>
              <a:gd name="connsiteX2" fmla="*/ 6350 w 698500"/>
              <a:gd name="connsiteY2" fmla="*/ 328929 h 698500"/>
              <a:gd name="connsiteX3" fmla="*/ 349250 w 698500"/>
              <a:gd name="connsiteY3" fmla="*/ 6350 h 698500"/>
              <a:gd name="connsiteX4" fmla="*/ 692150 w 698500"/>
              <a:gd name="connsiteY4" fmla="*/ 328929 h 698500"/>
              <a:gd name="connsiteX5" fmla="*/ 514350 w 698500"/>
              <a:gd name="connsiteY5" fmla="*/ 32892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5257800" y="59436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2579 h 685800"/>
              <a:gd name="connsiteX2" fmla="*/ 0 w 685800"/>
              <a:gd name="connsiteY2" fmla="*/ 322579 h 685800"/>
              <a:gd name="connsiteX3" fmla="*/ 342900 w 685800"/>
              <a:gd name="connsiteY3" fmla="*/ 0 h 685800"/>
              <a:gd name="connsiteX4" fmla="*/ 685800 w 685800"/>
              <a:gd name="connsiteY4" fmla="*/ 322579 h 685800"/>
              <a:gd name="connsiteX5" fmla="*/ 508000 w 685800"/>
              <a:gd name="connsiteY5" fmla="*/ 32257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5251450" y="59372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8929 h 698500"/>
              <a:gd name="connsiteX2" fmla="*/ 6350 w 698500"/>
              <a:gd name="connsiteY2" fmla="*/ 328929 h 698500"/>
              <a:gd name="connsiteX3" fmla="*/ 349250 w 698500"/>
              <a:gd name="connsiteY3" fmla="*/ 6350 h 698500"/>
              <a:gd name="connsiteX4" fmla="*/ 692150 w 698500"/>
              <a:gd name="connsiteY4" fmla="*/ 328929 h 698500"/>
              <a:gd name="connsiteX5" fmla="*/ 514350 w 698500"/>
              <a:gd name="connsiteY5" fmla="*/ 32892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5943600" y="59436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5937250" y="59372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5943600" y="59436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5937250" y="59372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6629400" y="59436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2579 h 685800"/>
              <a:gd name="connsiteX2" fmla="*/ 0 w 685800"/>
              <a:gd name="connsiteY2" fmla="*/ 322579 h 685800"/>
              <a:gd name="connsiteX3" fmla="*/ 342900 w 685800"/>
              <a:gd name="connsiteY3" fmla="*/ 0 h 685800"/>
              <a:gd name="connsiteX4" fmla="*/ 685800 w 685800"/>
              <a:gd name="connsiteY4" fmla="*/ 322579 h 685800"/>
              <a:gd name="connsiteX5" fmla="*/ 508000 w 685800"/>
              <a:gd name="connsiteY5" fmla="*/ 32257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6623050" y="59372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8929 h 698500"/>
              <a:gd name="connsiteX2" fmla="*/ 6350 w 698500"/>
              <a:gd name="connsiteY2" fmla="*/ 328929 h 698500"/>
              <a:gd name="connsiteX3" fmla="*/ 349250 w 698500"/>
              <a:gd name="connsiteY3" fmla="*/ 6350 h 698500"/>
              <a:gd name="connsiteX4" fmla="*/ 692150 w 698500"/>
              <a:gd name="connsiteY4" fmla="*/ 328929 h 698500"/>
              <a:gd name="connsiteX5" fmla="*/ 514350 w 698500"/>
              <a:gd name="connsiteY5" fmla="*/ 32892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3644900" y="2755900"/>
            <a:ext cx="615553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0, 1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7315200" y="59436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7308850" y="59372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9" name="Freeform 3"/>
          <p:cNvSpPr/>
          <p:nvPr/>
        </p:nvSpPr>
        <p:spPr>
          <a:xfrm>
            <a:off x="7315200" y="59436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7308850" y="59372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36576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1"/>
          <p:cNvSpPr txBox="1"/>
          <p:nvPr/>
        </p:nvSpPr>
        <p:spPr>
          <a:xfrm>
            <a:off x="3644900" y="2755900"/>
            <a:ext cx="673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4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6" name="Freeform 3"/>
          <p:cNvSpPr/>
          <p:nvPr/>
        </p:nvSpPr>
        <p:spPr>
          <a:xfrm>
            <a:off x="36576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Box 1"/>
          <p:cNvSpPr txBox="1"/>
          <p:nvPr/>
        </p:nvSpPr>
        <p:spPr>
          <a:xfrm>
            <a:off x="3644900" y="2755900"/>
            <a:ext cx="673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4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Freeform 3"/>
          <p:cNvSpPr/>
          <p:nvPr/>
        </p:nvSpPr>
        <p:spPr>
          <a:xfrm>
            <a:off x="8001000" y="59436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2579 h 685800"/>
              <a:gd name="connsiteX2" fmla="*/ 0 w 685800"/>
              <a:gd name="connsiteY2" fmla="*/ 322579 h 685800"/>
              <a:gd name="connsiteX3" fmla="*/ 342900 w 685800"/>
              <a:gd name="connsiteY3" fmla="*/ 0 h 685800"/>
              <a:gd name="connsiteX4" fmla="*/ 685800 w 685800"/>
              <a:gd name="connsiteY4" fmla="*/ 322579 h 685800"/>
              <a:gd name="connsiteX5" fmla="*/ 508000 w 685800"/>
              <a:gd name="connsiteY5" fmla="*/ 32257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7994650" y="59372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8929 h 698500"/>
              <a:gd name="connsiteX2" fmla="*/ 6350 w 698500"/>
              <a:gd name="connsiteY2" fmla="*/ 328929 h 698500"/>
              <a:gd name="connsiteX3" fmla="*/ 349250 w 698500"/>
              <a:gd name="connsiteY3" fmla="*/ 6350 h 698500"/>
              <a:gd name="connsiteX4" fmla="*/ 692150 w 698500"/>
              <a:gd name="connsiteY4" fmla="*/ 328929 h 698500"/>
              <a:gd name="connsiteX5" fmla="*/ 514350 w 698500"/>
              <a:gd name="connsiteY5" fmla="*/ 32892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Freeform 3"/>
          <p:cNvSpPr/>
          <p:nvPr/>
        </p:nvSpPr>
        <p:spPr>
          <a:xfrm>
            <a:off x="8001000" y="59436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2579 h 685800"/>
              <a:gd name="connsiteX2" fmla="*/ 0 w 685800"/>
              <a:gd name="connsiteY2" fmla="*/ 322579 h 685800"/>
              <a:gd name="connsiteX3" fmla="*/ 342900 w 685800"/>
              <a:gd name="connsiteY3" fmla="*/ 0 h 685800"/>
              <a:gd name="connsiteX4" fmla="*/ 685800 w 685800"/>
              <a:gd name="connsiteY4" fmla="*/ 322579 h 685800"/>
              <a:gd name="connsiteX5" fmla="*/ 508000 w 685800"/>
              <a:gd name="connsiteY5" fmla="*/ 32257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7994650" y="59372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8929 h 698500"/>
              <a:gd name="connsiteX2" fmla="*/ 6350 w 698500"/>
              <a:gd name="connsiteY2" fmla="*/ 328929 h 698500"/>
              <a:gd name="connsiteX3" fmla="*/ 349250 w 698500"/>
              <a:gd name="connsiteY3" fmla="*/ 6350 h 698500"/>
              <a:gd name="connsiteX4" fmla="*/ 692150 w 698500"/>
              <a:gd name="connsiteY4" fmla="*/ 328929 h 698500"/>
              <a:gd name="connsiteX5" fmla="*/ 514350 w 698500"/>
              <a:gd name="connsiteY5" fmla="*/ 32892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36576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1"/>
          <p:cNvSpPr txBox="1"/>
          <p:nvPr/>
        </p:nvSpPr>
        <p:spPr>
          <a:xfrm>
            <a:off x="3644900" y="2755900"/>
            <a:ext cx="673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9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DC57F5-7EAA-4179-89A0-42C035D48D23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Finite Automata State Graphs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190" y="1763183"/>
            <a:ext cx="9159452" cy="587728"/>
          </a:xfrm>
        </p:spPr>
        <p:txBody>
          <a:bodyPr>
            <a:normAutofit/>
          </a:bodyPr>
          <a:lstStyle/>
          <a:p>
            <a:r>
              <a:rPr lang="en-US" altLang="zh-CN" sz="31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 state</a:t>
            </a:r>
          </a:p>
        </p:txBody>
      </p:sp>
      <p:sp>
        <p:nvSpPr>
          <p:cNvPr id="47109" name="Oval 4"/>
          <p:cNvSpPr>
            <a:spLocks noChangeArrowheads="1"/>
          </p:cNvSpPr>
          <p:nvPr/>
        </p:nvSpPr>
        <p:spPr bwMode="auto">
          <a:xfrm>
            <a:off x="5966249" y="1679222"/>
            <a:ext cx="672253" cy="6716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100794" tIns="50397" rIns="100794" bIns="50397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110" name="Rectangle 5"/>
          <p:cNvSpPr>
            <a:spLocks noChangeArrowheads="1"/>
          </p:cNvSpPr>
          <p:nvPr/>
        </p:nvSpPr>
        <p:spPr bwMode="auto">
          <a:xfrm>
            <a:off x="504190" y="2938639"/>
            <a:ext cx="9159452" cy="58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state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258981" y="3058170"/>
            <a:ext cx="1463284" cy="671689"/>
            <a:chOff x="5258981" y="3058170"/>
            <a:chExt cx="1463284" cy="671689"/>
          </a:xfrm>
        </p:grpSpPr>
        <p:sp>
          <p:nvSpPr>
            <p:cNvPr id="47123" name="Oval 7"/>
            <p:cNvSpPr>
              <a:spLocks noChangeArrowheads="1"/>
            </p:cNvSpPr>
            <p:nvPr/>
          </p:nvSpPr>
          <p:spPr bwMode="auto">
            <a:xfrm>
              <a:off x="6050012" y="3058170"/>
              <a:ext cx="672253" cy="6716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24" name="Line 8"/>
            <p:cNvSpPr>
              <a:spLocks noChangeShapeType="1"/>
            </p:cNvSpPr>
            <p:nvPr/>
          </p:nvSpPr>
          <p:spPr bwMode="auto">
            <a:xfrm flipV="1">
              <a:off x="5258981" y="3442406"/>
              <a:ext cx="79129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420158" y="4114094"/>
            <a:ext cx="9159452" cy="58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accepting state</a:t>
            </a:r>
          </a:p>
        </p:txBody>
      </p:sp>
      <p:grpSp>
        <p:nvGrpSpPr>
          <p:cNvPr id="47113" name="Group 10"/>
          <p:cNvGrpSpPr>
            <a:grpSpLocks/>
          </p:cNvGrpSpPr>
          <p:nvPr/>
        </p:nvGrpSpPr>
        <p:grpSpPr bwMode="auto">
          <a:xfrm>
            <a:off x="5882217" y="4030133"/>
            <a:ext cx="840317" cy="839611"/>
            <a:chOff x="3264" y="2112"/>
            <a:chExt cx="480" cy="480"/>
          </a:xfrm>
        </p:grpSpPr>
        <p:sp>
          <p:nvSpPr>
            <p:cNvPr id="47121" name="Oval 11"/>
            <p:cNvSpPr>
              <a:spLocks noChangeArrowheads="1"/>
            </p:cNvSpPr>
            <p:nvPr/>
          </p:nvSpPr>
          <p:spPr bwMode="auto">
            <a:xfrm>
              <a:off x="3312" y="2160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22" name="Oval 12"/>
            <p:cNvSpPr>
              <a:spLocks noChangeArrowheads="1"/>
            </p:cNvSpPr>
            <p:nvPr/>
          </p:nvSpPr>
          <p:spPr bwMode="auto">
            <a:xfrm>
              <a:off x="3264" y="2112"/>
              <a:ext cx="480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7114" name="Rectangle 13"/>
          <p:cNvSpPr>
            <a:spLocks noChangeArrowheads="1"/>
          </p:cNvSpPr>
          <p:nvPr/>
        </p:nvSpPr>
        <p:spPr bwMode="auto">
          <a:xfrm>
            <a:off x="420158" y="5541433"/>
            <a:ext cx="9159452" cy="587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/>
          <a:lstStyle>
            <a:lvl1pPr marL="342900" indent="-3429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zh-C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transition</a:t>
            </a:r>
          </a:p>
        </p:txBody>
      </p:sp>
      <p:grpSp>
        <p:nvGrpSpPr>
          <p:cNvPr id="47115" name="Group 14"/>
          <p:cNvGrpSpPr>
            <a:grpSpLocks/>
          </p:cNvGrpSpPr>
          <p:nvPr/>
        </p:nvGrpSpPr>
        <p:grpSpPr bwMode="auto">
          <a:xfrm>
            <a:off x="4705773" y="5205589"/>
            <a:ext cx="3109172" cy="1007533"/>
            <a:chOff x="2688" y="2976"/>
            <a:chExt cx="1776" cy="576"/>
          </a:xfrm>
        </p:grpSpPr>
        <p:sp>
          <p:nvSpPr>
            <p:cNvPr id="47117" name="Oval 15"/>
            <p:cNvSpPr>
              <a:spLocks noChangeArrowheads="1"/>
            </p:cNvSpPr>
            <p:nvPr/>
          </p:nvSpPr>
          <p:spPr bwMode="auto">
            <a:xfrm>
              <a:off x="2688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18" name="Oval 16"/>
            <p:cNvSpPr>
              <a:spLocks noChangeArrowheads="1"/>
            </p:cNvSpPr>
            <p:nvPr/>
          </p:nvSpPr>
          <p:spPr bwMode="auto">
            <a:xfrm>
              <a:off x="4080" y="316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19" name="Freeform 17"/>
            <p:cNvSpPr>
              <a:spLocks/>
            </p:cNvSpPr>
            <p:nvPr/>
          </p:nvSpPr>
          <p:spPr bwMode="auto">
            <a:xfrm>
              <a:off x="3072" y="3218"/>
              <a:ext cx="1024" cy="94"/>
            </a:xfrm>
            <a:custGeom>
              <a:avLst/>
              <a:gdLst>
                <a:gd name="T0" fmla="*/ 0 w 1024"/>
                <a:gd name="T1" fmla="*/ 94 h 94"/>
                <a:gd name="T2" fmla="*/ 512 w 1024"/>
                <a:gd name="T3" fmla="*/ 1 h 94"/>
                <a:gd name="T4" fmla="*/ 1024 w 1024"/>
                <a:gd name="T5" fmla="*/ 91 h 94"/>
                <a:gd name="T6" fmla="*/ 0 60000 65536"/>
                <a:gd name="T7" fmla="*/ 0 60000 65536"/>
                <a:gd name="T8" fmla="*/ 0 60000 65536"/>
                <a:gd name="T9" fmla="*/ 0 w 1024"/>
                <a:gd name="T10" fmla="*/ 0 h 94"/>
                <a:gd name="T11" fmla="*/ 1024 w 1024"/>
                <a:gd name="T12" fmla="*/ 94 h 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24" h="94">
                  <a:moveTo>
                    <a:pt x="0" y="94"/>
                  </a:moveTo>
                  <a:cubicBezTo>
                    <a:pt x="85" y="78"/>
                    <a:pt x="341" y="2"/>
                    <a:pt x="512" y="1"/>
                  </a:cubicBezTo>
                  <a:cubicBezTo>
                    <a:pt x="683" y="0"/>
                    <a:pt x="917" y="72"/>
                    <a:pt x="1024" y="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120" name="Text Box 18"/>
            <p:cNvSpPr txBox="1">
              <a:spLocks noChangeArrowheads="1"/>
            </p:cNvSpPr>
            <p:nvPr/>
          </p:nvSpPr>
          <p:spPr bwMode="auto">
            <a:xfrm>
              <a:off x="3552" y="2976"/>
              <a:ext cx="16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r>
                <a:rPr lang="en-US" altLang="zh-CN">
                  <a:latin typeface="Times New Roman" pitchFamily="18" charset="0"/>
                </a:rPr>
                <a:t>a</a:t>
              </a:r>
            </a:p>
          </p:txBody>
        </p:sp>
      </p:grpSp>
      <p:sp>
        <p:nvSpPr>
          <p:cNvPr id="22" name="TextBox 1"/>
          <p:cNvSpPr txBox="1"/>
          <p:nvPr/>
        </p:nvSpPr>
        <p:spPr>
          <a:xfrm>
            <a:off x="5343087" y="3130178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453644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0" y="251460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73152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19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72968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2724785" y="2011045"/>
            <a:ext cx="717550" cy="521970"/>
          </a:xfrm>
          <a:custGeom>
            <a:avLst/>
            <a:gdLst>
              <a:gd name="connsiteX0" fmla="*/ 18414 w 717550"/>
              <a:gd name="connsiteY0" fmla="*/ 503554 h 521970"/>
              <a:gd name="connsiteX1" fmla="*/ 699135 w 717550"/>
              <a:gd name="connsiteY1" fmla="*/ 18414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503554"/>
                </a:moveTo>
                <a:cubicBezTo>
                  <a:pt x="18414" y="174625"/>
                  <a:pt x="245744" y="57784"/>
                  <a:pt x="69913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3409950" y="1949450"/>
            <a:ext cx="247650" cy="162560"/>
          </a:xfrm>
          <a:custGeom>
            <a:avLst/>
            <a:gdLst>
              <a:gd name="connsiteX0" fmla="*/ 247650 w 247650"/>
              <a:gd name="connsiteY0" fmla="*/ 71120 h 162560"/>
              <a:gd name="connsiteX1" fmla="*/ 0 w 247650"/>
              <a:gd name="connsiteY1" fmla="*/ 0 h 162560"/>
              <a:gd name="connsiteX2" fmla="*/ 7620 w 247650"/>
              <a:gd name="connsiteY2" fmla="*/ 162560 h 162560"/>
              <a:gd name="connsiteX3" fmla="*/ 247650 w 247650"/>
              <a:gd name="connsiteY3" fmla="*/ 7112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60">
                <a:moveTo>
                  <a:pt x="247650" y="71120"/>
                </a:moveTo>
                <a:lnTo>
                  <a:pt x="0" y="0"/>
                </a:lnTo>
                <a:lnTo>
                  <a:pt x="7620" y="162560"/>
                </a:lnTo>
                <a:lnTo>
                  <a:pt x="247650" y="7112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45535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5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52425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382384" y="2002155"/>
            <a:ext cx="717550" cy="73660"/>
          </a:xfrm>
          <a:custGeom>
            <a:avLst/>
            <a:gdLst>
              <a:gd name="connsiteX0" fmla="*/ 18415 w 717550"/>
              <a:gd name="connsiteY0" fmla="*/ 18414 h 73660"/>
              <a:gd name="connsiteX1" fmla="*/ 699134 w 7175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4"/>
                </a:moveTo>
                <a:lnTo>
                  <a:pt x="6991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7071359" y="1939289"/>
            <a:ext cx="243840" cy="162560"/>
          </a:xfrm>
          <a:custGeom>
            <a:avLst/>
            <a:gdLst>
              <a:gd name="connsiteX0" fmla="*/ 243840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724785" y="3410584"/>
            <a:ext cx="717550" cy="521970"/>
          </a:xfrm>
          <a:custGeom>
            <a:avLst/>
            <a:gdLst>
              <a:gd name="connsiteX0" fmla="*/ 18414 w 717550"/>
              <a:gd name="connsiteY0" fmla="*/ 18415 h 521970"/>
              <a:gd name="connsiteX1" fmla="*/ 699135 w 717550"/>
              <a:gd name="connsiteY1" fmla="*/ 503555 h 521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521970">
                <a:moveTo>
                  <a:pt x="18414" y="18415"/>
                </a:moveTo>
                <a:cubicBezTo>
                  <a:pt x="18414" y="347345"/>
                  <a:pt x="245744" y="464185"/>
                  <a:pt x="699135" y="50355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409950" y="3831590"/>
            <a:ext cx="247650" cy="162559"/>
          </a:xfrm>
          <a:custGeom>
            <a:avLst/>
            <a:gdLst>
              <a:gd name="connsiteX0" fmla="*/ 247650 w 247650"/>
              <a:gd name="connsiteY0" fmla="*/ 91439 h 162559"/>
              <a:gd name="connsiteX1" fmla="*/ 7620 w 247650"/>
              <a:gd name="connsiteY1" fmla="*/ 0 h 162559"/>
              <a:gd name="connsiteX2" fmla="*/ 0 w 247650"/>
              <a:gd name="connsiteY2" fmla="*/ 162559 h 162559"/>
              <a:gd name="connsiteX3" fmla="*/ 247650 w 247650"/>
              <a:gd name="connsiteY3" fmla="*/ 9143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7650" h="162559">
                <a:moveTo>
                  <a:pt x="247650" y="91439"/>
                </a:moveTo>
                <a:lnTo>
                  <a:pt x="7620" y="0"/>
                </a:lnTo>
                <a:lnTo>
                  <a:pt x="0" y="162559"/>
                </a:lnTo>
                <a:lnTo>
                  <a:pt x="247650" y="914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5535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5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52425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6382384" y="3904614"/>
            <a:ext cx="717550" cy="73660"/>
          </a:xfrm>
          <a:custGeom>
            <a:avLst/>
            <a:gdLst>
              <a:gd name="connsiteX0" fmla="*/ 18415 w 717550"/>
              <a:gd name="connsiteY0" fmla="*/ 18415 h 73660"/>
              <a:gd name="connsiteX1" fmla="*/ 699134 w 71755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5" y="18415"/>
                </a:moveTo>
                <a:lnTo>
                  <a:pt x="699134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7071359" y="3841750"/>
            <a:ext cx="243840" cy="162559"/>
          </a:xfrm>
          <a:custGeom>
            <a:avLst/>
            <a:gdLst>
              <a:gd name="connsiteX0" fmla="*/ 243840 w 243840"/>
              <a:gd name="connsiteY0" fmla="*/ 81279 h 162559"/>
              <a:gd name="connsiteX1" fmla="*/ 0 w 243840"/>
              <a:gd name="connsiteY1" fmla="*/ 0 h 162559"/>
              <a:gd name="connsiteX2" fmla="*/ 0 w 243840"/>
              <a:gd name="connsiteY2" fmla="*/ 162559 h 162559"/>
              <a:gd name="connsiteX3" fmla="*/ 243840 w 243840"/>
              <a:gd name="connsiteY3" fmla="*/ 8127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59">
                <a:moveTo>
                  <a:pt x="243840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7406640" y="1654810"/>
            <a:ext cx="731519" cy="731520"/>
          </a:xfrm>
          <a:custGeom>
            <a:avLst/>
            <a:gdLst>
              <a:gd name="connsiteX0" fmla="*/ 365759 w 731519"/>
              <a:gd name="connsiteY0" fmla="*/ 0 h 731520"/>
              <a:gd name="connsiteX1" fmla="*/ 731519 w 731519"/>
              <a:gd name="connsiteY1" fmla="*/ 365760 h 731520"/>
              <a:gd name="connsiteX2" fmla="*/ 365759 w 731519"/>
              <a:gd name="connsiteY2" fmla="*/ 731519 h 731520"/>
              <a:gd name="connsiteX3" fmla="*/ 0 w 731519"/>
              <a:gd name="connsiteY3" fmla="*/ 365760 h 731520"/>
              <a:gd name="connsiteX4" fmla="*/ 365759 w 731519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20">
                <a:moveTo>
                  <a:pt x="365759" y="0"/>
                </a:moveTo>
                <a:cubicBezTo>
                  <a:pt x="572769" y="0"/>
                  <a:pt x="731519" y="158750"/>
                  <a:pt x="731519" y="365760"/>
                </a:cubicBezTo>
                <a:cubicBezTo>
                  <a:pt x="731519" y="572769"/>
                  <a:pt x="572769" y="731519"/>
                  <a:pt x="365759" y="731519"/>
                </a:cubicBezTo>
                <a:cubicBezTo>
                  <a:pt x="157479" y="731519"/>
                  <a:pt x="0" y="572769"/>
                  <a:pt x="0" y="365760"/>
                </a:cubicBezTo>
                <a:cubicBezTo>
                  <a:pt x="0" y="158750"/>
                  <a:pt x="157479" y="0"/>
                  <a:pt x="365759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7388310" y="163648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707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707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1124585" y="2953385"/>
            <a:ext cx="946150" cy="73660"/>
          </a:xfrm>
          <a:custGeom>
            <a:avLst/>
            <a:gdLst>
              <a:gd name="connsiteX0" fmla="*/ 18414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4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5" name="Freeform 3"/>
          <p:cNvSpPr/>
          <p:nvPr/>
        </p:nvSpPr>
        <p:spPr>
          <a:xfrm>
            <a:off x="2042160" y="289052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59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59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3048635" y="2629535"/>
            <a:ext cx="437376" cy="628650"/>
          </a:xfrm>
          <a:custGeom>
            <a:avLst/>
            <a:gdLst>
              <a:gd name="connsiteX0" fmla="*/ 18414 w 437376"/>
              <a:gd name="connsiteY0" fmla="*/ 18414 h 628650"/>
              <a:gd name="connsiteX1" fmla="*/ 239394 w 437376"/>
              <a:gd name="connsiteY1" fmla="*/ 61023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7376" h="628650">
                <a:moveTo>
                  <a:pt x="18414" y="18414"/>
                </a:moveTo>
                <a:cubicBezTo>
                  <a:pt x="516255" y="18414"/>
                  <a:pt x="501014" y="454025"/>
                  <a:pt x="239394" y="61023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3067050" y="315341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4572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4565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52578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52514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59436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59372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6294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6230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73152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73088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8001000" y="52578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994650" y="52514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2908300" y="1676400"/>
            <a:ext cx="279400" cy="276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                <a:tab pos="635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200"/>
              </a:lnSpc>
              <a:tabLst>
                <a:tab pos="63500" algn="l"/>
              </a:tabLst>
            </a:pPr>
            <a:r>
              <a:rPr lang="en-US" altLang="zh-CN" dirty="0"/>
              <a:t>	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49149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743700" y="1447800"/>
            <a:ext cx="205184" cy="329385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1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320800" y="25146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4737100" y="5295900"/>
            <a:ext cx="3863237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644147" y="622300"/>
            <a:ext cx="659815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More Complex Automaton</a:t>
            </a:r>
          </a:p>
        </p:txBody>
      </p:sp>
      <p:sp>
        <p:nvSpPr>
          <p:cNvPr id="60" name="Freeform 3"/>
          <p:cNvSpPr/>
          <p:nvPr/>
        </p:nvSpPr>
        <p:spPr>
          <a:xfrm>
            <a:off x="2240830" y="250118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2222500" y="248285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3021880" y="3139990"/>
            <a:ext cx="256540" cy="157480"/>
          </a:xfrm>
          <a:custGeom>
            <a:avLst/>
            <a:gdLst>
              <a:gd name="connsiteX0" fmla="*/ 0 w 256540"/>
              <a:gd name="connsiteY0" fmla="*/ 142239 h 157480"/>
              <a:gd name="connsiteX1" fmla="*/ 256540 w 256540"/>
              <a:gd name="connsiteY1" fmla="*/ 157480 h 157480"/>
              <a:gd name="connsiteX2" fmla="*/ 214629 w 256540"/>
              <a:gd name="connsiteY2" fmla="*/ 0 h 157480"/>
              <a:gd name="connsiteX3" fmla="*/ 0 w 256540"/>
              <a:gd name="connsiteY3" fmla="*/ 142239 h 157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56540" h="157480">
                <a:moveTo>
                  <a:pt x="0" y="142239"/>
                </a:moveTo>
                <a:lnTo>
                  <a:pt x="256540" y="157480"/>
                </a:lnTo>
                <a:lnTo>
                  <a:pt x="214629" y="0"/>
                </a:lnTo>
                <a:lnTo>
                  <a:pt x="0" y="1422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Freeform 3"/>
          <p:cNvSpPr/>
          <p:nvPr/>
        </p:nvSpPr>
        <p:spPr>
          <a:xfrm>
            <a:off x="8001000" y="59436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2579 h 685800"/>
              <a:gd name="connsiteX2" fmla="*/ 0 w 685800"/>
              <a:gd name="connsiteY2" fmla="*/ 322579 h 685800"/>
              <a:gd name="connsiteX3" fmla="*/ 342900 w 685800"/>
              <a:gd name="connsiteY3" fmla="*/ 0 h 685800"/>
              <a:gd name="connsiteX4" fmla="*/ 685800 w 685800"/>
              <a:gd name="connsiteY4" fmla="*/ 322579 h 685800"/>
              <a:gd name="connsiteX5" fmla="*/ 508000 w 685800"/>
              <a:gd name="connsiteY5" fmla="*/ 32257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2579"/>
                </a:lnTo>
                <a:lnTo>
                  <a:pt x="0" y="322579"/>
                </a:lnTo>
                <a:lnTo>
                  <a:pt x="342900" y="0"/>
                </a:lnTo>
                <a:lnTo>
                  <a:pt x="685800" y="322579"/>
                </a:lnTo>
                <a:lnTo>
                  <a:pt x="508000" y="32257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7994650" y="59372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8929 h 698500"/>
              <a:gd name="connsiteX2" fmla="*/ 6350 w 698500"/>
              <a:gd name="connsiteY2" fmla="*/ 328929 h 698500"/>
              <a:gd name="connsiteX3" fmla="*/ 349250 w 698500"/>
              <a:gd name="connsiteY3" fmla="*/ 6350 h 698500"/>
              <a:gd name="connsiteX4" fmla="*/ 692150 w 698500"/>
              <a:gd name="connsiteY4" fmla="*/ 328929 h 698500"/>
              <a:gd name="connsiteX5" fmla="*/ 514350 w 698500"/>
              <a:gd name="connsiteY5" fmla="*/ 32892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8929"/>
                </a:lnTo>
                <a:lnTo>
                  <a:pt x="6350" y="328929"/>
                </a:lnTo>
                <a:lnTo>
                  <a:pt x="349250" y="6350"/>
                </a:lnTo>
                <a:lnTo>
                  <a:pt x="692150" y="328929"/>
                </a:lnTo>
                <a:lnTo>
                  <a:pt x="514350" y="32892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Freeform 3"/>
          <p:cNvSpPr/>
          <p:nvPr/>
        </p:nvSpPr>
        <p:spPr>
          <a:xfrm>
            <a:off x="36576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Freeform 3"/>
          <p:cNvSpPr/>
          <p:nvPr/>
        </p:nvSpPr>
        <p:spPr>
          <a:xfrm>
            <a:off x="36392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Freeform 3"/>
          <p:cNvSpPr/>
          <p:nvPr/>
        </p:nvSpPr>
        <p:spPr>
          <a:xfrm>
            <a:off x="36576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Freeform 3"/>
          <p:cNvSpPr/>
          <p:nvPr/>
        </p:nvSpPr>
        <p:spPr>
          <a:xfrm>
            <a:off x="36392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1"/>
          <p:cNvSpPr txBox="1"/>
          <p:nvPr/>
        </p:nvSpPr>
        <p:spPr>
          <a:xfrm>
            <a:off x="3644900" y="2755900"/>
            <a:ext cx="6731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0,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9" name="Freeform 3"/>
          <p:cNvSpPr/>
          <p:nvPr/>
        </p:nvSpPr>
        <p:spPr>
          <a:xfrm>
            <a:off x="5486400" y="156336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Freeform 3"/>
          <p:cNvSpPr/>
          <p:nvPr/>
        </p:nvSpPr>
        <p:spPr>
          <a:xfrm>
            <a:off x="5468070" y="154504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Freeform 3"/>
          <p:cNvSpPr/>
          <p:nvPr/>
        </p:nvSpPr>
        <p:spPr>
          <a:xfrm>
            <a:off x="54864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Freeform 3"/>
          <p:cNvSpPr/>
          <p:nvPr/>
        </p:nvSpPr>
        <p:spPr>
          <a:xfrm>
            <a:off x="54680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Freeform 3"/>
          <p:cNvSpPr/>
          <p:nvPr/>
        </p:nvSpPr>
        <p:spPr>
          <a:xfrm>
            <a:off x="7315200" y="34658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79"/>
                  <a:pt x="716280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Freeform 3"/>
          <p:cNvSpPr/>
          <p:nvPr/>
        </p:nvSpPr>
        <p:spPr>
          <a:xfrm>
            <a:off x="7296870" y="34475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09"/>
                  <a:pt x="734610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Freeform 3"/>
          <p:cNvSpPr/>
          <p:nvPr/>
        </p:nvSpPr>
        <p:spPr>
          <a:xfrm>
            <a:off x="7406640" y="3557270"/>
            <a:ext cx="731519" cy="731519"/>
          </a:xfrm>
          <a:custGeom>
            <a:avLst/>
            <a:gdLst>
              <a:gd name="connsiteX0" fmla="*/ 365759 w 731519"/>
              <a:gd name="connsiteY0" fmla="*/ 0 h 731519"/>
              <a:gd name="connsiteX1" fmla="*/ 731519 w 731519"/>
              <a:gd name="connsiteY1" fmla="*/ 365759 h 731519"/>
              <a:gd name="connsiteX2" fmla="*/ 365759 w 731519"/>
              <a:gd name="connsiteY2" fmla="*/ 731520 h 731519"/>
              <a:gd name="connsiteX3" fmla="*/ 0 w 731519"/>
              <a:gd name="connsiteY3" fmla="*/ 365759 h 731519"/>
              <a:gd name="connsiteX4" fmla="*/ 365759 w 731519"/>
              <a:gd name="connsiteY4" fmla="*/ 0 h 7315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19" h="731519">
                <a:moveTo>
                  <a:pt x="365759" y="0"/>
                </a:moveTo>
                <a:cubicBezTo>
                  <a:pt x="572769" y="0"/>
                  <a:pt x="731519" y="157479"/>
                  <a:pt x="731519" y="365759"/>
                </a:cubicBezTo>
                <a:cubicBezTo>
                  <a:pt x="731519" y="572770"/>
                  <a:pt x="572769" y="731520"/>
                  <a:pt x="365759" y="731520"/>
                </a:cubicBezTo>
                <a:cubicBezTo>
                  <a:pt x="157479" y="731520"/>
                  <a:pt x="0" y="572770"/>
                  <a:pt x="0" y="365759"/>
                </a:cubicBezTo>
                <a:cubicBezTo>
                  <a:pt x="0" y="157479"/>
                  <a:pt x="157479" y="0"/>
                  <a:pt x="365759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Freeform 3"/>
          <p:cNvSpPr/>
          <p:nvPr/>
        </p:nvSpPr>
        <p:spPr>
          <a:xfrm>
            <a:off x="7388310" y="3538940"/>
            <a:ext cx="768179" cy="768179"/>
          </a:xfrm>
          <a:custGeom>
            <a:avLst/>
            <a:gdLst>
              <a:gd name="connsiteX0" fmla="*/ 384089 w 768179"/>
              <a:gd name="connsiteY0" fmla="*/ 18329 h 768179"/>
              <a:gd name="connsiteX1" fmla="*/ 749849 w 768179"/>
              <a:gd name="connsiteY1" fmla="*/ 384089 h 768179"/>
              <a:gd name="connsiteX2" fmla="*/ 384089 w 768179"/>
              <a:gd name="connsiteY2" fmla="*/ 749849 h 768179"/>
              <a:gd name="connsiteX3" fmla="*/ 18329 w 768179"/>
              <a:gd name="connsiteY3" fmla="*/ 384089 h 768179"/>
              <a:gd name="connsiteX4" fmla="*/ 384089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89" y="18329"/>
                </a:moveTo>
                <a:cubicBezTo>
                  <a:pt x="591099" y="18329"/>
                  <a:pt x="749849" y="175809"/>
                  <a:pt x="749849" y="384089"/>
                </a:cubicBezTo>
                <a:cubicBezTo>
                  <a:pt x="749849" y="591099"/>
                  <a:pt x="591099" y="749849"/>
                  <a:pt x="384089" y="749849"/>
                </a:cubicBezTo>
                <a:cubicBezTo>
                  <a:pt x="175809" y="749849"/>
                  <a:pt x="18329" y="591099"/>
                  <a:pt x="18329" y="384089"/>
                </a:cubicBezTo>
                <a:cubicBezTo>
                  <a:pt x="18329" y="175809"/>
                  <a:pt x="175809" y="18329"/>
                  <a:pt x="38408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252181" y="5692860"/>
            <a:ext cx="4156539" cy="1393019"/>
          </a:xfrm>
          <a:custGeom>
            <a:avLst/>
            <a:gdLst>
              <a:gd name="connsiteX0" fmla="*/ 2078269 w 4156539"/>
              <a:gd name="connsiteY0" fmla="*/ 1374689 h 1393019"/>
              <a:gd name="connsiteX1" fmla="*/ 18329 w 4156539"/>
              <a:gd name="connsiteY1" fmla="*/ 1374689 h 1393019"/>
              <a:gd name="connsiteX2" fmla="*/ 18329 w 4156539"/>
              <a:gd name="connsiteY2" fmla="*/ 18329 h 1393019"/>
              <a:gd name="connsiteX3" fmla="*/ 4138209 w 4156539"/>
              <a:gd name="connsiteY3" fmla="*/ 18329 h 1393019"/>
              <a:gd name="connsiteX4" fmla="*/ 4138209 w 4156539"/>
              <a:gd name="connsiteY4" fmla="*/ 1374689 h 1393019"/>
              <a:gd name="connsiteX5" fmla="*/ 2078269 w 4156539"/>
              <a:gd name="connsiteY5" fmla="*/ 1374689 h 13930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156539" h="1393019">
                <a:moveTo>
                  <a:pt x="2078269" y="1374689"/>
                </a:moveTo>
                <a:lnTo>
                  <a:pt x="18329" y="1374689"/>
                </a:lnTo>
                <a:lnTo>
                  <a:pt x="18329" y="18329"/>
                </a:lnTo>
                <a:lnTo>
                  <a:pt x="4138209" y="18329"/>
                </a:lnTo>
                <a:lnTo>
                  <a:pt x="4138209" y="1374689"/>
                </a:lnTo>
                <a:lnTo>
                  <a:pt x="2078269" y="1374689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Freeform 3"/>
          <p:cNvSpPr/>
          <p:nvPr/>
        </p:nvSpPr>
        <p:spPr>
          <a:xfrm flipH="1">
            <a:off x="2348866" y="4616450"/>
            <a:ext cx="5360034" cy="1113153"/>
          </a:xfrm>
          <a:custGeom>
            <a:avLst/>
            <a:gdLst>
              <a:gd name="connsiteX0" fmla="*/ 2483484 w 2501900"/>
              <a:gd name="connsiteY0" fmla="*/ 1976755 h 1995169"/>
              <a:gd name="connsiteX1" fmla="*/ 18415 w 2501900"/>
              <a:gd name="connsiteY1" fmla="*/ 18415 h 199516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01900" h="1995169">
                <a:moveTo>
                  <a:pt x="2483484" y="1976755"/>
                </a:moveTo>
                <a:cubicBezTo>
                  <a:pt x="2483484" y="273685"/>
                  <a:pt x="315595" y="1266825"/>
                  <a:pt x="18415" y="18415"/>
                </a:cubicBezTo>
              </a:path>
            </a:pathLst>
          </a:custGeom>
          <a:ln w="381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Freeform 3"/>
          <p:cNvSpPr/>
          <p:nvPr/>
        </p:nvSpPr>
        <p:spPr>
          <a:xfrm rot="1800000">
            <a:off x="7627079" y="4401079"/>
            <a:ext cx="162560" cy="330200"/>
          </a:xfrm>
          <a:custGeom>
            <a:avLst/>
            <a:gdLst>
              <a:gd name="connsiteX0" fmla="*/ 0 w 162560"/>
              <a:gd name="connsiteY0" fmla="*/ 312420 h 330200"/>
              <a:gd name="connsiteX1" fmla="*/ 0 w 162560"/>
              <a:gd name="connsiteY1" fmla="*/ 314960 h 330200"/>
              <a:gd name="connsiteX2" fmla="*/ 0 w 162560"/>
              <a:gd name="connsiteY2" fmla="*/ 317500 h 330200"/>
              <a:gd name="connsiteX3" fmla="*/ 2540 w 162560"/>
              <a:gd name="connsiteY3" fmla="*/ 323850 h 330200"/>
              <a:gd name="connsiteX4" fmla="*/ 7620 w 162560"/>
              <a:gd name="connsiteY4" fmla="*/ 327660 h 330200"/>
              <a:gd name="connsiteX5" fmla="*/ 13970 w 162560"/>
              <a:gd name="connsiteY5" fmla="*/ 330200 h 330200"/>
              <a:gd name="connsiteX6" fmla="*/ 20320 w 162560"/>
              <a:gd name="connsiteY6" fmla="*/ 330200 h 330200"/>
              <a:gd name="connsiteX7" fmla="*/ 24130 w 162560"/>
              <a:gd name="connsiteY7" fmla="*/ 328929 h 330200"/>
              <a:gd name="connsiteX8" fmla="*/ 27940 w 162560"/>
              <a:gd name="connsiteY8" fmla="*/ 325120 h 330200"/>
              <a:gd name="connsiteX9" fmla="*/ 31750 w 162560"/>
              <a:gd name="connsiteY9" fmla="*/ 321310 h 330200"/>
              <a:gd name="connsiteX10" fmla="*/ 33020 w 162560"/>
              <a:gd name="connsiteY10" fmla="*/ 316229 h 330200"/>
              <a:gd name="connsiteX11" fmla="*/ 57150 w 162560"/>
              <a:gd name="connsiteY11" fmla="*/ 88900 h 330200"/>
              <a:gd name="connsiteX12" fmla="*/ 130810 w 162560"/>
              <a:gd name="connsiteY12" fmla="*/ 302260 h 330200"/>
              <a:gd name="connsiteX13" fmla="*/ 133350 w 162560"/>
              <a:gd name="connsiteY13" fmla="*/ 308610 h 330200"/>
              <a:gd name="connsiteX14" fmla="*/ 138430 w 162560"/>
              <a:gd name="connsiteY14" fmla="*/ 313690 h 330200"/>
              <a:gd name="connsiteX15" fmla="*/ 143510 w 162560"/>
              <a:gd name="connsiteY15" fmla="*/ 314960 h 330200"/>
              <a:gd name="connsiteX16" fmla="*/ 149860 w 162560"/>
              <a:gd name="connsiteY16" fmla="*/ 314960 h 330200"/>
              <a:gd name="connsiteX17" fmla="*/ 156210 w 162560"/>
              <a:gd name="connsiteY17" fmla="*/ 312420 h 330200"/>
              <a:gd name="connsiteX18" fmla="*/ 160020 w 162560"/>
              <a:gd name="connsiteY18" fmla="*/ 308610 h 330200"/>
              <a:gd name="connsiteX19" fmla="*/ 162560 w 162560"/>
              <a:gd name="connsiteY19" fmla="*/ 302260 h 330200"/>
              <a:gd name="connsiteX20" fmla="*/ 162560 w 162560"/>
              <a:gd name="connsiteY20" fmla="*/ 295910 h 330200"/>
              <a:gd name="connsiteX21" fmla="*/ 161290 w 162560"/>
              <a:gd name="connsiteY21" fmla="*/ 294640 h 330200"/>
              <a:gd name="connsiteX22" fmla="*/ 161290 w 162560"/>
              <a:gd name="connsiteY22" fmla="*/ 295910 h 330200"/>
              <a:gd name="connsiteX23" fmla="*/ 66040 w 162560"/>
              <a:gd name="connsiteY23" fmla="*/ 13970 h 330200"/>
              <a:gd name="connsiteX24" fmla="*/ 63500 w 162560"/>
              <a:gd name="connsiteY24" fmla="*/ 8890 h 330200"/>
              <a:gd name="connsiteX25" fmla="*/ 59690 w 162560"/>
              <a:gd name="connsiteY25" fmla="*/ 2540 h 330200"/>
              <a:gd name="connsiteX26" fmla="*/ 53340 w 162560"/>
              <a:gd name="connsiteY26" fmla="*/ 0 h 330200"/>
              <a:gd name="connsiteX27" fmla="*/ 46990 w 162560"/>
              <a:gd name="connsiteY27" fmla="*/ 0 h 330200"/>
              <a:gd name="connsiteX28" fmla="*/ 40640 w 162560"/>
              <a:gd name="connsiteY28" fmla="*/ 1270 h 330200"/>
              <a:gd name="connsiteX29" fmla="*/ 35560 w 162560"/>
              <a:gd name="connsiteY29" fmla="*/ 6350 h 330200"/>
              <a:gd name="connsiteX30" fmla="*/ 33020 w 162560"/>
              <a:gd name="connsiteY30" fmla="*/ 11429 h 330200"/>
              <a:gd name="connsiteX31" fmla="*/ 33020 w 162560"/>
              <a:gd name="connsiteY31" fmla="*/ 17779 h 330200"/>
              <a:gd name="connsiteX32" fmla="*/ 0 w 162560"/>
              <a:gd name="connsiteY32" fmla="*/ 312420 h 3302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62560" h="330200">
                <a:moveTo>
                  <a:pt x="0" y="312420"/>
                </a:moveTo>
                <a:lnTo>
                  <a:pt x="0" y="314960"/>
                </a:lnTo>
                <a:lnTo>
                  <a:pt x="0" y="317500"/>
                </a:lnTo>
                <a:lnTo>
                  <a:pt x="2540" y="323850"/>
                </a:lnTo>
                <a:lnTo>
                  <a:pt x="7620" y="327660"/>
                </a:lnTo>
                <a:lnTo>
                  <a:pt x="13970" y="330200"/>
                </a:lnTo>
                <a:lnTo>
                  <a:pt x="20320" y="330200"/>
                </a:lnTo>
                <a:lnTo>
                  <a:pt x="24130" y="328929"/>
                </a:lnTo>
                <a:lnTo>
                  <a:pt x="27940" y="325120"/>
                </a:lnTo>
                <a:lnTo>
                  <a:pt x="31750" y="321310"/>
                </a:lnTo>
                <a:lnTo>
                  <a:pt x="33020" y="316229"/>
                </a:lnTo>
                <a:lnTo>
                  <a:pt x="57150" y="88900"/>
                </a:lnTo>
                <a:lnTo>
                  <a:pt x="130810" y="302260"/>
                </a:lnTo>
                <a:lnTo>
                  <a:pt x="133350" y="308610"/>
                </a:lnTo>
                <a:lnTo>
                  <a:pt x="138430" y="313690"/>
                </a:lnTo>
                <a:lnTo>
                  <a:pt x="143510" y="314960"/>
                </a:lnTo>
                <a:lnTo>
                  <a:pt x="149860" y="314960"/>
                </a:lnTo>
                <a:lnTo>
                  <a:pt x="156210" y="312420"/>
                </a:lnTo>
                <a:lnTo>
                  <a:pt x="160020" y="308610"/>
                </a:lnTo>
                <a:lnTo>
                  <a:pt x="162560" y="302260"/>
                </a:lnTo>
                <a:lnTo>
                  <a:pt x="162560" y="295910"/>
                </a:lnTo>
                <a:lnTo>
                  <a:pt x="161290" y="294640"/>
                </a:lnTo>
                <a:lnTo>
                  <a:pt x="161290" y="295910"/>
                </a:lnTo>
                <a:lnTo>
                  <a:pt x="66040" y="13970"/>
                </a:lnTo>
                <a:lnTo>
                  <a:pt x="63500" y="8890"/>
                </a:lnTo>
                <a:lnTo>
                  <a:pt x="59690" y="2540"/>
                </a:lnTo>
                <a:lnTo>
                  <a:pt x="53340" y="0"/>
                </a:lnTo>
                <a:lnTo>
                  <a:pt x="46990" y="0"/>
                </a:lnTo>
                <a:lnTo>
                  <a:pt x="40640" y="1270"/>
                </a:lnTo>
                <a:lnTo>
                  <a:pt x="35560" y="6350"/>
                </a:lnTo>
                <a:lnTo>
                  <a:pt x="33020" y="11429"/>
                </a:lnTo>
                <a:lnTo>
                  <a:pt x="33020" y="17779"/>
                </a:lnTo>
                <a:lnTo>
                  <a:pt x="0" y="312420"/>
                </a:lnTo>
              </a:path>
            </a:pathLst>
          </a:custGeom>
          <a:solidFill>
            <a:srgbClr val="8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377191" y="5332710"/>
            <a:ext cx="3744935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endParaRPr lang="en-US" altLang="zh-CN" sz="2800" b="1" dirty="0">
              <a:latin typeface="Bradley Hand ITC" pitchFamily="66" charset="0"/>
              <a:cs typeface="Times New Roman" pitchFamily="18" charset="0"/>
            </a:endParaRP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Since we are in at least </a:t>
            </a: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one accepting state, the </a:t>
            </a: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automaton accepts.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206500" y="3429000"/>
            <a:ext cx="70692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231900" y="68580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206500" y="3429000"/>
            <a:ext cx="70692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231900" y="68580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Freeform 3"/>
          <p:cNvSpPr/>
          <p:nvPr/>
        </p:nvSpPr>
        <p:spPr>
          <a:xfrm>
            <a:off x="137880" y="6045920"/>
            <a:ext cx="7123259" cy="1400640"/>
          </a:xfrm>
          <a:custGeom>
            <a:avLst/>
            <a:gdLst>
              <a:gd name="connsiteX0" fmla="*/ 3561629 w 7123259"/>
              <a:gd name="connsiteY0" fmla="*/ 1382310 h 1400640"/>
              <a:gd name="connsiteX1" fmla="*/ 18329 w 7123259"/>
              <a:gd name="connsiteY1" fmla="*/ 1382310 h 1400640"/>
              <a:gd name="connsiteX2" fmla="*/ 18329 w 7123259"/>
              <a:gd name="connsiteY2" fmla="*/ 18329 h 1400640"/>
              <a:gd name="connsiteX3" fmla="*/ 7104929 w 7123259"/>
              <a:gd name="connsiteY3" fmla="*/ 18329 h 1400640"/>
              <a:gd name="connsiteX4" fmla="*/ 7104929 w 7123259"/>
              <a:gd name="connsiteY4" fmla="*/ 1382310 h 1400640"/>
              <a:gd name="connsiteX5" fmla="*/ 3561629 w 7123259"/>
              <a:gd name="connsiteY5" fmla="*/ 1382310 h 1400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7123259" h="1400640">
                <a:moveTo>
                  <a:pt x="3561629" y="1382310"/>
                </a:moveTo>
                <a:lnTo>
                  <a:pt x="18329" y="1382310"/>
                </a:lnTo>
                <a:lnTo>
                  <a:pt x="18329" y="18329"/>
                </a:lnTo>
                <a:lnTo>
                  <a:pt x="7104929" y="18329"/>
                </a:lnTo>
                <a:lnTo>
                  <a:pt x="7104929" y="1382310"/>
                </a:lnTo>
                <a:lnTo>
                  <a:pt x="3561629" y="138231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2855595" y="5592444"/>
            <a:ext cx="862330" cy="490220"/>
          </a:xfrm>
          <a:custGeom>
            <a:avLst/>
            <a:gdLst>
              <a:gd name="connsiteX0" fmla="*/ 843914 w 862330"/>
              <a:gd name="connsiteY0" fmla="*/ 471805 h 490220"/>
              <a:gd name="connsiteX1" fmla="*/ 18414 w 862330"/>
              <a:gd name="connsiteY1" fmla="*/ 18415 h 4902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62330" h="490220">
                <a:moveTo>
                  <a:pt x="843914" y="471805"/>
                </a:moveTo>
                <a:cubicBezTo>
                  <a:pt x="843914" y="92075"/>
                  <a:pt x="233044" y="361315"/>
                  <a:pt x="18414" y="18415"/>
                </a:cubicBezTo>
              </a:path>
            </a:pathLst>
          </a:custGeom>
          <a:ln w="38100">
            <a:solidFill>
              <a:srgbClr val="8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Freeform 3"/>
          <p:cNvSpPr/>
          <p:nvPr/>
        </p:nvSpPr>
        <p:spPr>
          <a:xfrm>
            <a:off x="2790189" y="5311140"/>
            <a:ext cx="167640" cy="331470"/>
          </a:xfrm>
          <a:custGeom>
            <a:avLst/>
            <a:gdLst>
              <a:gd name="connsiteX0" fmla="*/ 7620 w 167640"/>
              <a:gd name="connsiteY0" fmla="*/ 316229 h 331470"/>
              <a:gd name="connsiteX1" fmla="*/ 7620 w 167640"/>
              <a:gd name="connsiteY1" fmla="*/ 318769 h 331470"/>
              <a:gd name="connsiteX2" fmla="*/ 8889 w 167640"/>
              <a:gd name="connsiteY2" fmla="*/ 321309 h 331470"/>
              <a:gd name="connsiteX3" fmla="*/ 11430 w 167640"/>
              <a:gd name="connsiteY3" fmla="*/ 326389 h 331470"/>
              <a:gd name="connsiteX4" fmla="*/ 17780 w 167640"/>
              <a:gd name="connsiteY4" fmla="*/ 330200 h 331470"/>
              <a:gd name="connsiteX5" fmla="*/ 24130 w 167640"/>
              <a:gd name="connsiteY5" fmla="*/ 331469 h 331470"/>
              <a:gd name="connsiteX6" fmla="*/ 29210 w 167640"/>
              <a:gd name="connsiteY6" fmla="*/ 330200 h 331470"/>
              <a:gd name="connsiteX7" fmla="*/ 33020 w 167640"/>
              <a:gd name="connsiteY7" fmla="*/ 328929 h 331470"/>
              <a:gd name="connsiteX8" fmla="*/ 36830 w 167640"/>
              <a:gd name="connsiteY8" fmla="*/ 325119 h 331470"/>
              <a:gd name="connsiteX9" fmla="*/ 39370 w 167640"/>
              <a:gd name="connsiteY9" fmla="*/ 320039 h 331470"/>
              <a:gd name="connsiteX10" fmla="*/ 40639 w 167640"/>
              <a:gd name="connsiteY10" fmla="*/ 314959 h 331470"/>
              <a:gd name="connsiteX11" fmla="*/ 33020 w 167640"/>
              <a:gd name="connsiteY11" fmla="*/ 87629 h 331470"/>
              <a:gd name="connsiteX12" fmla="*/ 135889 w 167640"/>
              <a:gd name="connsiteY12" fmla="*/ 289559 h 331470"/>
              <a:gd name="connsiteX13" fmla="*/ 138430 w 167640"/>
              <a:gd name="connsiteY13" fmla="*/ 294639 h 331470"/>
              <a:gd name="connsiteX14" fmla="*/ 144780 w 167640"/>
              <a:gd name="connsiteY14" fmla="*/ 298450 h 331470"/>
              <a:gd name="connsiteX15" fmla="*/ 149860 w 167640"/>
              <a:gd name="connsiteY15" fmla="*/ 299719 h 331470"/>
              <a:gd name="connsiteX16" fmla="*/ 156210 w 167640"/>
              <a:gd name="connsiteY16" fmla="*/ 298450 h 331470"/>
              <a:gd name="connsiteX17" fmla="*/ 161289 w 167640"/>
              <a:gd name="connsiteY17" fmla="*/ 295909 h 331470"/>
              <a:gd name="connsiteX18" fmla="*/ 166370 w 167640"/>
              <a:gd name="connsiteY18" fmla="*/ 289559 h 331470"/>
              <a:gd name="connsiteX19" fmla="*/ 167639 w 167640"/>
              <a:gd name="connsiteY19" fmla="*/ 283209 h 331470"/>
              <a:gd name="connsiteX20" fmla="*/ 166370 w 167640"/>
              <a:gd name="connsiteY20" fmla="*/ 278129 h 331470"/>
              <a:gd name="connsiteX21" fmla="*/ 165100 w 167640"/>
              <a:gd name="connsiteY21" fmla="*/ 276859 h 331470"/>
              <a:gd name="connsiteX22" fmla="*/ 165100 w 167640"/>
              <a:gd name="connsiteY22" fmla="*/ 276859 h 331470"/>
              <a:gd name="connsiteX23" fmla="*/ 31750 w 167640"/>
              <a:gd name="connsiteY23" fmla="*/ 11429 h 331470"/>
              <a:gd name="connsiteX24" fmla="*/ 29210 w 167640"/>
              <a:gd name="connsiteY24" fmla="*/ 6350 h 331470"/>
              <a:gd name="connsiteX25" fmla="*/ 24130 w 167640"/>
              <a:gd name="connsiteY25" fmla="*/ 1269 h 331470"/>
              <a:gd name="connsiteX26" fmla="*/ 17780 w 167640"/>
              <a:gd name="connsiteY26" fmla="*/ 0 h 331470"/>
              <a:gd name="connsiteX27" fmla="*/ 11430 w 167640"/>
              <a:gd name="connsiteY27" fmla="*/ 0 h 331470"/>
              <a:gd name="connsiteX28" fmla="*/ 6350 w 167640"/>
              <a:gd name="connsiteY28" fmla="*/ 2539 h 331470"/>
              <a:gd name="connsiteX29" fmla="*/ 1270 w 167640"/>
              <a:gd name="connsiteY29" fmla="*/ 7619 h 331470"/>
              <a:gd name="connsiteX30" fmla="*/ 0 w 167640"/>
              <a:gd name="connsiteY30" fmla="*/ 13969 h 331470"/>
              <a:gd name="connsiteX31" fmla="*/ 0 w 167640"/>
              <a:gd name="connsiteY31" fmla="*/ 20319 h 331470"/>
              <a:gd name="connsiteX32" fmla="*/ 7620 w 167640"/>
              <a:gd name="connsiteY32" fmla="*/ 316229 h 3314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  <a:cxn ang="13">
                <a:pos x="connsiteX13" y="connsiteY13"/>
              </a:cxn>
              <a:cxn ang="14">
                <a:pos x="connsiteX14" y="connsiteY14"/>
              </a:cxn>
              <a:cxn ang="15">
                <a:pos x="connsiteX15" y="connsiteY15"/>
              </a:cxn>
              <a:cxn ang="16">
                <a:pos x="connsiteX16" y="connsiteY16"/>
              </a:cxn>
              <a:cxn ang="17">
                <a:pos x="connsiteX17" y="connsiteY17"/>
              </a:cxn>
              <a:cxn ang="18">
                <a:pos x="connsiteX18" y="connsiteY18"/>
              </a:cxn>
              <a:cxn ang="19">
                <a:pos x="connsiteX19" y="connsiteY19"/>
              </a:cxn>
              <a:cxn ang="20">
                <a:pos x="connsiteX20" y="connsiteY20"/>
              </a:cxn>
              <a:cxn ang="21">
                <a:pos x="connsiteX21" y="connsiteY21"/>
              </a:cxn>
              <a:cxn ang="22">
                <a:pos x="connsiteX22" y="connsiteY22"/>
              </a:cxn>
              <a:cxn ang="23">
                <a:pos x="connsiteX23" y="connsiteY23"/>
              </a:cxn>
              <a:cxn ang="24">
                <a:pos x="connsiteX24" y="connsiteY24"/>
              </a:cxn>
              <a:cxn ang="25">
                <a:pos x="connsiteX25" y="connsiteY25"/>
              </a:cxn>
              <a:cxn ang="26">
                <a:pos x="connsiteX26" y="connsiteY26"/>
              </a:cxn>
              <a:cxn ang="27">
                <a:pos x="connsiteX27" y="connsiteY27"/>
              </a:cxn>
              <a:cxn ang="28">
                <a:pos x="connsiteX28" y="connsiteY28"/>
              </a:cxn>
              <a:cxn ang="29">
                <a:pos x="connsiteX29" y="connsiteY29"/>
              </a:cxn>
              <a:cxn ang="30">
                <a:pos x="connsiteX30" y="connsiteY30"/>
              </a:cxn>
              <a:cxn ang="31">
                <a:pos x="connsiteX31" y="connsiteY31"/>
              </a:cxn>
              <a:cxn ang="32">
                <a:pos x="connsiteX32" y="connsiteY32"/>
              </a:cxn>
            </a:cxnLst>
            <a:rect l="l" t="t" r="r" b="b"/>
            <a:pathLst>
              <a:path w="167640" h="331470">
                <a:moveTo>
                  <a:pt x="7620" y="316229"/>
                </a:moveTo>
                <a:lnTo>
                  <a:pt x="7620" y="318769"/>
                </a:lnTo>
                <a:lnTo>
                  <a:pt x="8889" y="321309"/>
                </a:lnTo>
                <a:lnTo>
                  <a:pt x="11430" y="326389"/>
                </a:lnTo>
                <a:lnTo>
                  <a:pt x="17780" y="330200"/>
                </a:lnTo>
                <a:lnTo>
                  <a:pt x="24130" y="331469"/>
                </a:lnTo>
                <a:lnTo>
                  <a:pt x="29210" y="330200"/>
                </a:lnTo>
                <a:lnTo>
                  <a:pt x="33020" y="328929"/>
                </a:lnTo>
                <a:lnTo>
                  <a:pt x="36830" y="325119"/>
                </a:lnTo>
                <a:lnTo>
                  <a:pt x="39370" y="320039"/>
                </a:lnTo>
                <a:lnTo>
                  <a:pt x="40639" y="314959"/>
                </a:lnTo>
                <a:lnTo>
                  <a:pt x="33020" y="87629"/>
                </a:lnTo>
                <a:lnTo>
                  <a:pt x="135889" y="289559"/>
                </a:lnTo>
                <a:lnTo>
                  <a:pt x="138430" y="294639"/>
                </a:lnTo>
                <a:lnTo>
                  <a:pt x="144780" y="298450"/>
                </a:lnTo>
                <a:lnTo>
                  <a:pt x="149860" y="299719"/>
                </a:lnTo>
                <a:lnTo>
                  <a:pt x="156210" y="298450"/>
                </a:lnTo>
                <a:lnTo>
                  <a:pt x="161289" y="295909"/>
                </a:lnTo>
                <a:lnTo>
                  <a:pt x="166370" y="289559"/>
                </a:lnTo>
                <a:lnTo>
                  <a:pt x="167639" y="283209"/>
                </a:lnTo>
                <a:lnTo>
                  <a:pt x="166370" y="278129"/>
                </a:lnTo>
                <a:lnTo>
                  <a:pt x="165100" y="276859"/>
                </a:lnTo>
                <a:lnTo>
                  <a:pt x="165100" y="276859"/>
                </a:lnTo>
                <a:lnTo>
                  <a:pt x="31750" y="11429"/>
                </a:lnTo>
                <a:lnTo>
                  <a:pt x="29210" y="6350"/>
                </a:lnTo>
                <a:lnTo>
                  <a:pt x="24130" y="1269"/>
                </a:lnTo>
                <a:lnTo>
                  <a:pt x="17780" y="0"/>
                </a:lnTo>
                <a:lnTo>
                  <a:pt x="11430" y="0"/>
                </a:lnTo>
                <a:lnTo>
                  <a:pt x="6350" y="2539"/>
                </a:lnTo>
                <a:lnTo>
                  <a:pt x="1270" y="7619"/>
                </a:lnTo>
                <a:lnTo>
                  <a:pt x="0" y="13969"/>
                </a:lnTo>
                <a:lnTo>
                  <a:pt x="0" y="20319"/>
                </a:lnTo>
                <a:lnTo>
                  <a:pt x="7620" y="316229"/>
                </a:lnTo>
              </a:path>
            </a:pathLst>
          </a:custGeom>
          <a:solidFill>
            <a:srgbClr val="8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77191" y="5702042"/>
            <a:ext cx="6740948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endParaRPr lang="en-US" altLang="zh-CN" sz="2800" b="1" dirty="0">
              <a:latin typeface="Bradley Hand ITC" pitchFamily="66" charset="0"/>
              <a:cs typeface="Times New Roman" pitchFamily="18" charset="0"/>
            </a:endParaRP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These are called </a:t>
            </a:r>
            <a:r>
              <a:rPr lang="en-US" altLang="zh-CN" sz="3200" b="1" dirty="0">
                <a:solidFill>
                  <a:srgbClr val="354CF9"/>
                </a:solidFill>
                <a:latin typeface="Bradley Hand ITC" pitchFamily="66" charset="0"/>
                <a:cs typeface="Times New Roman" pitchFamily="18" charset="0"/>
              </a:rPr>
              <a:t>ε-transitions</a:t>
            </a: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. These </a:t>
            </a: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transitions are followed automatically and </a:t>
            </a:r>
          </a:p>
          <a:p>
            <a:pPr algn="ctr"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latin typeface="Bradley Hand ITC" pitchFamily="66" charset="0"/>
                <a:cs typeface="Times New Roman" pitchFamily="18" charset="0"/>
              </a:rPr>
              <a:t>without consuming any input.</a:t>
            </a:r>
            <a:endParaRPr lang="zh-CN" altLang="en-US" sz="2800" dirty="0"/>
          </a:p>
        </p:txBody>
      </p: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206500" y="34290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231900" y="68580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172200" y="6629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165850" y="6623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TextBox 1"/>
          <p:cNvSpPr txBox="1"/>
          <p:nvPr/>
        </p:nvSpPr>
        <p:spPr>
          <a:xfrm>
            <a:off x="6337300" y="5981700"/>
            <a:ext cx="2481449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37" name="TextBox 1"/>
          <p:cNvSpPr txBox="1"/>
          <p:nvPr/>
        </p:nvSpPr>
        <p:spPr>
          <a:xfrm>
            <a:off x="1206500" y="34290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231900" y="68580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172200" y="6629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165850" y="6623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TextBox 1"/>
          <p:cNvSpPr txBox="1"/>
          <p:nvPr/>
        </p:nvSpPr>
        <p:spPr>
          <a:xfrm>
            <a:off x="6337300" y="5981700"/>
            <a:ext cx="2481449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5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206500" y="34290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1231900" y="68964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4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7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6172200" y="6629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6165850" y="6623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TextBox 1"/>
          <p:cNvSpPr txBox="1"/>
          <p:nvPr/>
        </p:nvSpPr>
        <p:spPr>
          <a:xfrm>
            <a:off x="6337300" y="5981700"/>
            <a:ext cx="248144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5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8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9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0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1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5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68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6172200" y="6629400"/>
            <a:ext cx="685800" cy="685800"/>
          </a:xfrm>
          <a:custGeom>
            <a:avLst/>
            <a:gdLst>
              <a:gd name="connsiteX0" fmla="*/ 176529 w 685800"/>
              <a:gd name="connsiteY0" fmla="*/ 685800 h 685800"/>
              <a:gd name="connsiteX1" fmla="*/ 176529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29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29" y="685800"/>
                </a:moveTo>
                <a:lnTo>
                  <a:pt x="176529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29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6165850" y="6623050"/>
            <a:ext cx="698500" cy="698500"/>
          </a:xfrm>
          <a:custGeom>
            <a:avLst/>
            <a:gdLst>
              <a:gd name="connsiteX0" fmla="*/ 182879 w 698500"/>
              <a:gd name="connsiteY0" fmla="*/ 692150 h 698500"/>
              <a:gd name="connsiteX1" fmla="*/ 182879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79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79" y="692150"/>
                </a:moveTo>
                <a:lnTo>
                  <a:pt x="182879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79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647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356100" y="4318000"/>
            <a:ext cx="647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206500" y="3429000"/>
            <a:ext cx="58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946400" y="2654300"/>
            <a:ext cx="177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505200" y="3454400"/>
            <a:ext cx="177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946400" y="4711700"/>
            <a:ext cx="177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638800" y="3225800"/>
            <a:ext cx="215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67400" y="4711700"/>
            <a:ext cx="215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337300" y="5981700"/>
            <a:ext cx="2481449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231900" y="68964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Freeform 3"/>
          <p:cNvSpPr/>
          <p:nvPr/>
        </p:nvSpPr>
        <p:spPr>
          <a:xfrm>
            <a:off x="6858000" y="66294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Freeform 3"/>
          <p:cNvSpPr/>
          <p:nvPr/>
        </p:nvSpPr>
        <p:spPr>
          <a:xfrm>
            <a:off x="6851650" y="66230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647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356100" y="4318000"/>
            <a:ext cx="6477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b,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206500" y="3429000"/>
            <a:ext cx="5842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946400" y="2654300"/>
            <a:ext cx="177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505200" y="3454400"/>
            <a:ext cx="177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946400" y="4711700"/>
            <a:ext cx="1778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638800" y="3225800"/>
            <a:ext cx="215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67400" y="4711700"/>
            <a:ext cx="2159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337300" y="5981700"/>
            <a:ext cx="2481449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solidFill>
                  <a:srgbClr val="3C3C3C"/>
                </a:solidFill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231900" y="68964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6858000" y="66294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6851650" y="66230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206500" y="34290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337300" y="5981700"/>
            <a:ext cx="248144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231900" y="68964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7543800" y="66294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7537450" y="66230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206500" y="3429000"/>
            <a:ext cx="70692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337300" y="5981700"/>
            <a:ext cx="248144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231900" y="68964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7543800" y="66294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7537450" y="66230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206500" y="3429000"/>
            <a:ext cx="706925" cy="39241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337300" y="5981700"/>
            <a:ext cx="2481449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231900" y="68964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8229600" y="66294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8223250" y="66230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206500" y="3429000"/>
            <a:ext cx="70692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337300" y="5981700"/>
            <a:ext cx="2481449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231900" y="68964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8229600" y="6629400"/>
            <a:ext cx="685800" cy="685800"/>
          </a:xfrm>
          <a:custGeom>
            <a:avLst/>
            <a:gdLst>
              <a:gd name="connsiteX0" fmla="*/ 176530 w 685800"/>
              <a:gd name="connsiteY0" fmla="*/ 685800 h 685800"/>
              <a:gd name="connsiteX1" fmla="*/ 176530 w 685800"/>
              <a:gd name="connsiteY1" fmla="*/ 321309 h 685800"/>
              <a:gd name="connsiteX2" fmla="*/ 0 w 685800"/>
              <a:gd name="connsiteY2" fmla="*/ 321309 h 685800"/>
              <a:gd name="connsiteX3" fmla="*/ 342900 w 685800"/>
              <a:gd name="connsiteY3" fmla="*/ 0 h 685800"/>
              <a:gd name="connsiteX4" fmla="*/ 685800 w 685800"/>
              <a:gd name="connsiteY4" fmla="*/ 321309 h 685800"/>
              <a:gd name="connsiteX5" fmla="*/ 508000 w 685800"/>
              <a:gd name="connsiteY5" fmla="*/ 321309 h 685800"/>
              <a:gd name="connsiteX6" fmla="*/ 508000 w 685800"/>
              <a:gd name="connsiteY6" fmla="*/ 685800 h 685800"/>
              <a:gd name="connsiteX7" fmla="*/ 176530 w 685800"/>
              <a:gd name="connsiteY7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85800" h="685800">
                <a:moveTo>
                  <a:pt x="176530" y="685800"/>
                </a:moveTo>
                <a:lnTo>
                  <a:pt x="176530" y="321309"/>
                </a:lnTo>
                <a:lnTo>
                  <a:pt x="0" y="321309"/>
                </a:lnTo>
                <a:lnTo>
                  <a:pt x="342900" y="0"/>
                </a:lnTo>
                <a:lnTo>
                  <a:pt x="685800" y="321309"/>
                </a:lnTo>
                <a:lnTo>
                  <a:pt x="508000" y="321309"/>
                </a:lnTo>
                <a:lnTo>
                  <a:pt x="508000" y="685800"/>
                </a:lnTo>
                <a:lnTo>
                  <a:pt x="176530" y="685800"/>
                </a:lnTo>
              </a:path>
            </a:pathLst>
          </a:custGeom>
          <a:solidFill>
            <a:srgbClr val="00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8223250" y="6623050"/>
            <a:ext cx="698500" cy="698500"/>
          </a:xfrm>
          <a:custGeom>
            <a:avLst/>
            <a:gdLst>
              <a:gd name="connsiteX0" fmla="*/ 182880 w 698500"/>
              <a:gd name="connsiteY0" fmla="*/ 692150 h 698500"/>
              <a:gd name="connsiteX1" fmla="*/ 182880 w 698500"/>
              <a:gd name="connsiteY1" fmla="*/ 327659 h 698500"/>
              <a:gd name="connsiteX2" fmla="*/ 6350 w 698500"/>
              <a:gd name="connsiteY2" fmla="*/ 327659 h 698500"/>
              <a:gd name="connsiteX3" fmla="*/ 349250 w 698500"/>
              <a:gd name="connsiteY3" fmla="*/ 6350 h 698500"/>
              <a:gd name="connsiteX4" fmla="*/ 692150 w 698500"/>
              <a:gd name="connsiteY4" fmla="*/ 327659 h 698500"/>
              <a:gd name="connsiteX5" fmla="*/ 514350 w 698500"/>
              <a:gd name="connsiteY5" fmla="*/ 327659 h 698500"/>
              <a:gd name="connsiteX6" fmla="*/ 514350 w 698500"/>
              <a:gd name="connsiteY6" fmla="*/ 692150 h 698500"/>
              <a:gd name="connsiteX7" fmla="*/ 182880 w 698500"/>
              <a:gd name="connsiteY7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698500" h="698500">
                <a:moveTo>
                  <a:pt x="182880" y="692150"/>
                </a:moveTo>
                <a:lnTo>
                  <a:pt x="182880" y="327659"/>
                </a:lnTo>
                <a:lnTo>
                  <a:pt x="6350" y="327659"/>
                </a:lnTo>
                <a:lnTo>
                  <a:pt x="349250" y="6350"/>
                </a:lnTo>
                <a:lnTo>
                  <a:pt x="692150" y="327659"/>
                </a:lnTo>
                <a:lnTo>
                  <a:pt x="514350" y="327659"/>
                </a:lnTo>
                <a:lnTo>
                  <a:pt x="514350" y="692150"/>
                </a:lnTo>
                <a:lnTo>
                  <a:pt x="18288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1206500" y="3429000"/>
            <a:ext cx="706925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9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4" name="TextBox 1"/>
          <p:cNvSpPr txBox="1"/>
          <p:nvPr/>
        </p:nvSpPr>
        <p:spPr>
          <a:xfrm>
            <a:off x="6337300" y="5981700"/>
            <a:ext cx="2481449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5" name="TextBox 1"/>
          <p:cNvSpPr txBox="1"/>
          <p:nvPr/>
        </p:nvSpPr>
        <p:spPr>
          <a:xfrm>
            <a:off x="1231900" y="68964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51" name="灯片编号占位符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2057400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03907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237990" y="184403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219660" y="18257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22147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4203150" y="34259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4237990" y="50444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19" y="914400"/>
                  <a:pt x="0" y="716279"/>
                  <a:pt x="0" y="457200"/>
                </a:cubicBezTo>
                <a:cubicBezTo>
                  <a:pt x="0" y="198119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219660" y="502611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09"/>
                  <a:pt x="734609" y="932729"/>
                  <a:pt x="475529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352925" y="15589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 3"/>
          <p:cNvSpPr/>
          <p:nvPr/>
        </p:nvSpPr>
        <p:spPr>
          <a:xfrm>
            <a:off x="4876800" y="1720850"/>
            <a:ext cx="157479" cy="256539"/>
          </a:xfrm>
          <a:custGeom>
            <a:avLst/>
            <a:gdLst>
              <a:gd name="connsiteX0" fmla="*/ 140970 w 157479"/>
              <a:gd name="connsiteY0" fmla="*/ 256539 h 256539"/>
              <a:gd name="connsiteX1" fmla="*/ 157479 w 157479"/>
              <a:gd name="connsiteY1" fmla="*/ 0 h 256539"/>
              <a:gd name="connsiteX2" fmla="*/ 0 w 157479"/>
              <a:gd name="connsiteY2" fmla="*/ 41910 h 256539"/>
              <a:gd name="connsiteX3" fmla="*/ 140970 w 157479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39">
                <a:moveTo>
                  <a:pt x="140970" y="256539"/>
                </a:moveTo>
                <a:lnTo>
                  <a:pt x="157479" y="0"/>
                </a:lnTo>
                <a:lnTo>
                  <a:pt x="0" y="41910"/>
                </a:lnTo>
                <a:lnTo>
                  <a:pt x="14097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4337684" y="3158218"/>
            <a:ext cx="627380" cy="437786"/>
          </a:xfrm>
          <a:custGeom>
            <a:avLst/>
            <a:gdLst>
              <a:gd name="connsiteX0" fmla="*/ 18415 w 627380"/>
              <a:gd name="connsiteY0" fmla="*/ 419372 h 437786"/>
              <a:gd name="connsiteX1" fmla="*/ 608965 w 627380"/>
              <a:gd name="connsiteY1" fmla="*/ 198391 h 43778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7380" h="437786">
                <a:moveTo>
                  <a:pt x="18415" y="419372"/>
                </a:moveTo>
                <a:cubicBezTo>
                  <a:pt x="18415" y="-79738"/>
                  <a:pt x="452755" y="-63228"/>
                  <a:pt x="608965" y="198391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 3"/>
          <p:cNvSpPr/>
          <p:nvPr/>
        </p:nvSpPr>
        <p:spPr>
          <a:xfrm>
            <a:off x="4861559" y="3321050"/>
            <a:ext cx="156210" cy="256540"/>
          </a:xfrm>
          <a:custGeom>
            <a:avLst/>
            <a:gdLst>
              <a:gd name="connsiteX0" fmla="*/ 140970 w 156210"/>
              <a:gd name="connsiteY0" fmla="*/ 256540 h 256540"/>
              <a:gd name="connsiteX1" fmla="*/ 156210 w 156210"/>
              <a:gd name="connsiteY1" fmla="*/ 0 h 256540"/>
              <a:gd name="connsiteX2" fmla="*/ 0 w 156210"/>
              <a:gd name="connsiteY2" fmla="*/ 41909 h 256540"/>
              <a:gd name="connsiteX3" fmla="*/ 140970 w 156210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6210" h="256540">
                <a:moveTo>
                  <a:pt x="140970" y="256540"/>
                </a:moveTo>
                <a:lnTo>
                  <a:pt x="156210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352925" y="475935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4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4" y="-62895"/>
                  <a:pt x="610234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 3"/>
          <p:cNvSpPr/>
          <p:nvPr/>
        </p:nvSpPr>
        <p:spPr>
          <a:xfrm>
            <a:off x="4876800" y="4921250"/>
            <a:ext cx="157479" cy="256540"/>
          </a:xfrm>
          <a:custGeom>
            <a:avLst/>
            <a:gdLst>
              <a:gd name="connsiteX0" fmla="*/ 140970 w 157479"/>
              <a:gd name="connsiteY0" fmla="*/ 256540 h 256540"/>
              <a:gd name="connsiteX1" fmla="*/ 157479 w 157479"/>
              <a:gd name="connsiteY1" fmla="*/ 0 h 256540"/>
              <a:gd name="connsiteX2" fmla="*/ 0 w 157479"/>
              <a:gd name="connsiteY2" fmla="*/ 41909 h 256540"/>
              <a:gd name="connsiteX3" fmla="*/ 140970 w 157479"/>
              <a:gd name="connsiteY3" fmla="*/ 256540 h 2565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79" h="256540">
                <a:moveTo>
                  <a:pt x="140970" y="256540"/>
                </a:moveTo>
                <a:lnTo>
                  <a:pt x="157479" y="0"/>
                </a:lnTo>
                <a:lnTo>
                  <a:pt x="0" y="41909"/>
                </a:lnTo>
                <a:lnTo>
                  <a:pt x="140970" y="2565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1124585" y="3867784"/>
            <a:ext cx="717550" cy="73660"/>
          </a:xfrm>
          <a:custGeom>
            <a:avLst/>
            <a:gdLst>
              <a:gd name="connsiteX0" fmla="*/ 18414 w 717550"/>
              <a:gd name="connsiteY0" fmla="*/ 18415 h 73660"/>
              <a:gd name="connsiteX1" fmla="*/ 699135 w 717550"/>
              <a:gd name="connsiteY1" fmla="*/ 2984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17550" h="73660">
                <a:moveTo>
                  <a:pt x="18414" y="18415"/>
                </a:moveTo>
                <a:lnTo>
                  <a:pt x="699135" y="2984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 3"/>
          <p:cNvSpPr/>
          <p:nvPr/>
        </p:nvSpPr>
        <p:spPr>
          <a:xfrm>
            <a:off x="1812289" y="3816350"/>
            <a:ext cx="245110" cy="162560"/>
          </a:xfrm>
          <a:custGeom>
            <a:avLst/>
            <a:gdLst>
              <a:gd name="connsiteX0" fmla="*/ 245110 w 245110"/>
              <a:gd name="connsiteY0" fmla="*/ 85090 h 162560"/>
              <a:gd name="connsiteX1" fmla="*/ 2539 w 245110"/>
              <a:gd name="connsiteY1" fmla="*/ 0 h 162560"/>
              <a:gd name="connsiteX2" fmla="*/ 0 w 245110"/>
              <a:gd name="connsiteY2" fmla="*/ 162559 h 162560"/>
              <a:gd name="connsiteX3" fmla="*/ 245110 w 245110"/>
              <a:gd name="connsiteY3" fmla="*/ 8509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5110" h="162560">
                <a:moveTo>
                  <a:pt x="245110" y="85090"/>
                </a:moveTo>
                <a:lnTo>
                  <a:pt x="2539" y="0"/>
                </a:lnTo>
                <a:lnTo>
                  <a:pt x="0" y="162559"/>
                </a:lnTo>
                <a:lnTo>
                  <a:pt x="245110" y="850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496185" y="2287905"/>
            <a:ext cx="1525269" cy="1174750"/>
          </a:xfrm>
          <a:custGeom>
            <a:avLst/>
            <a:gdLst>
              <a:gd name="connsiteX0" fmla="*/ 18414 w 1525269"/>
              <a:gd name="connsiteY0" fmla="*/ 1156335 h 1174750"/>
              <a:gd name="connsiteX1" fmla="*/ 1506855 w 1525269"/>
              <a:gd name="connsiteY1" fmla="*/ 18414 h 11747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4750">
                <a:moveTo>
                  <a:pt x="18414" y="1156335"/>
                </a:moveTo>
                <a:cubicBezTo>
                  <a:pt x="18414" y="394334"/>
                  <a:pt x="514985" y="69214"/>
                  <a:pt x="1506855" y="1841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Freeform 3"/>
          <p:cNvSpPr/>
          <p:nvPr/>
        </p:nvSpPr>
        <p:spPr>
          <a:xfrm>
            <a:off x="3991609" y="2226310"/>
            <a:ext cx="246380" cy="162560"/>
          </a:xfrm>
          <a:custGeom>
            <a:avLst/>
            <a:gdLst>
              <a:gd name="connsiteX0" fmla="*/ 246380 w 246380"/>
              <a:gd name="connsiteY0" fmla="*/ 74929 h 162560"/>
              <a:gd name="connsiteX1" fmla="*/ 0 w 246380"/>
              <a:gd name="connsiteY1" fmla="*/ 0 h 162560"/>
              <a:gd name="connsiteX2" fmla="*/ 3810 w 246380"/>
              <a:gd name="connsiteY2" fmla="*/ 162560 h 162560"/>
              <a:gd name="connsiteX3" fmla="*/ 246380 w 246380"/>
              <a:gd name="connsiteY3" fmla="*/ 7492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74929"/>
                </a:moveTo>
                <a:lnTo>
                  <a:pt x="0" y="0"/>
                </a:lnTo>
                <a:lnTo>
                  <a:pt x="3810" y="162560"/>
                </a:lnTo>
                <a:lnTo>
                  <a:pt x="246380" y="7492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2953385" y="3883025"/>
            <a:ext cx="1054100" cy="73660"/>
          </a:xfrm>
          <a:custGeom>
            <a:avLst/>
            <a:gdLst>
              <a:gd name="connsiteX0" fmla="*/ 18414 w 1054100"/>
              <a:gd name="connsiteY0" fmla="*/ 18415 h 73660"/>
              <a:gd name="connsiteX1" fmla="*/ 1035685 w 10541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54100" h="73660">
                <a:moveTo>
                  <a:pt x="18414" y="18415"/>
                </a:moveTo>
                <a:lnTo>
                  <a:pt x="10356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397764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2496185" y="4340225"/>
            <a:ext cx="1525269" cy="1173480"/>
          </a:xfrm>
          <a:custGeom>
            <a:avLst/>
            <a:gdLst>
              <a:gd name="connsiteX0" fmla="*/ 18414 w 1525269"/>
              <a:gd name="connsiteY0" fmla="*/ 18415 h 1173480"/>
              <a:gd name="connsiteX1" fmla="*/ 1506855 w 1525269"/>
              <a:gd name="connsiteY1" fmla="*/ 1155065 h 117348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525269" h="1173480">
                <a:moveTo>
                  <a:pt x="18414" y="18415"/>
                </a:moveTo>
                <a:cubicBezTo>
                  <a:pt x="18414" y="780415"/>
                  <a:pt x="514985" y="1105534"/>
                  <a:pt x="1506855" y="115506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 3"/>
          <p:cNvSpPr/>
          <p:nvPr/>
        </p:nvSpPr>
        <p:spPr>
          <a:xfrm>
            <a:off x="3991609" y="5414009"/>
            <a:ext cx="246380" cy="162560"/>
          </a:xfrm>
          <a:custGeom>
            <a:avLst/>
            <a:gdLst>
              <a:gd name="connsiteX0" fmla="*/ 246380 w 246380"/>
              <a:gd name="connsiteY0" fmla="*/ 87630 h 162560"/>
              <a:gd name="connsiteX1" fmla="*/ 3810 w 246380"/>
              <a:gd name="connsiteY1" fmla="*/ 0 h 162560"/>
              <a:gd name="connsiteX2" fmla="*/ 0 w 246380"/>
              <a:gd name="connsiteY2" fmla="*/ 162560 h 162560"/>
              <a:gd name="connsiteX3" fmla="*/ 246380 w 246380"/>
              <a:gd name="connsiteY3" fmla="*/ 8763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6380" h="162560">
                <a:moveTo>
                  <a:pt x="246380" y="87630"/>
                </a:moveTo>
                <a:lnTo>
                  <a:pt x="3810" y="0"/>
                </a:lnTo>
                <a:lnTo>
                  <a:pt x="0" y="162560"/>
                </a:lnTo>
                <a:lnTo>
                  <a:pt x="246380" y="8763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6374129" y="3444240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19"/>
                  <a:pt x="914400" y="457200"/>
                </a:cubicBezTo>
                <a:cubicBezTo>
                  <a:pt x="914400" y="716279"/>
                  <a:pt x="716279" y="914400"/>
                  <a:pt x="457200" y="914400"/>
                </a:cubicBezTo>
                <a:cubicBezTo>
                  <a:pt x="198120" y="914400"/>
                  <a:pt x="0" y="716279"/>
                  <a:pt x="0" y="457200"/>
                </a:cubicBezTo>
                <a:cubicBezTo>
                  <a:pt x="0" y="198119"/>
                  <a:pt x="198120" y="0"/>
                  <a:pt x="45720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6355800" y="3425910"/>
            <a:ext cx="951060" cy="951059"/>
          </a:xfrm>
          <a:custGeom>
            <a:avLst/>
            <a:gdLst>
              <a:gd name="connsiteX0" fmla="*/ 475530 w 951060"/>
              <a:gd name="connsiteY0" fmla="*/ 18329 h 951059"/>
              <a:gd name="connsiteX1" fmla="*/ 932730 w 951060"/>
              <a:gd name="connsiteY1" fmla="*/ 475529 h 951059"/>
              <a:gd name="connsiteX2" fmla="*/ 475530 w 951060"/>
              <a:gd name="connsiteY2" fmla="*/ 932729 h 951059"/>
              <a:gd name="connsiteX3" fmla="*/ 18329 w 951060"/>
              <a:gd name="connsiteY3" fmla="*/ 475529 h 951059"/>
              <a:gd name="connsiteX4" fmla="*/ 475530 w 951060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60" h="951059">
                <a:moveTo>
                  <a:pt x="475530" y="18329"/>
                </a:moveTo>
                <a:cubicBezTo>
                  <a:pt x="734609" y="18329"/>
                  <a:pt x="932730" y="216449"/>
                  <a:pt x="932730" y="475529"/>
                </a:cubicBezTo>
                <a:cubicBezTo>
                  <a:pt x="932730" y="734609"/>
                  <a:pt x="734609" y="932729"/>
                  <a:pt x="475530" y="932729"/>
                </a:cubicBezTo>
                <a:cubicBezTo>
                  <a:pt x="216449" y="932729"/>
                  <a:pt x="18329" y="734609"/>
                  <a:pt x="18329" y="475529"/>
                </a:cubicBezTo>
                <a:cubicBezTo>
                  <a:pt x="18329" y="216449"/>
                  <a:pt x="216449" y="18329"/>
                  <a:pt x="47553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133975" y="2282825"/>
            <a:ext cx="1696719" cy="948690"/>
          </a:xfrm>
          <a:custGeom>
            <a:avLst/>
            <a:gdLst>
              <a:gd name="connsiteX0" fmla="*/ 18415 w 1696719"/>
              <a:gd name="connsiteY0" fmla="*/ 18414 h 948690"/>
              <a:gd name="connsiteX1" fmla="*/ 1678305 w 1696719"/>
              <a:gd name="connsiteY1" fmla="*/ 930275 h 9486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8690">
                <a:moveTo>
                  <a:pt x="18415" y="18414"/>
                </a:moveTo>
                <a:cubicBezTo>
                  <a:pt x="1138554" y="18414"/>
                  <a:pt x="1571625" y="321945"/>
                  <a:pt x="1678305" y="93027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Freeform 3"/>
          <p:cNvSpPr/>
          <p:nvPr/>
        </p:nvSpPr>
        <p:spPr>
          <a:xfrm>
            <a:off x="6729730" y="3194050"/>
            <a:ext cx="161290" cy="250190"/>
          </a:xfrm>
          <a:custGeom>
            <a:avLst/>
            <a:gdLst>
              <a:gd name="connsiteX0" fmla="*/ 101600 w 161290"/>
              <a:gd name="connsiteY0" fmla="*/ 250190 h 250190"/>
              <a:gd name="connsiteX1" fmla="*/ 161289 w 161290"/>
              <a:gd name="connsiteY1" fmla="*/ 0 h 250190"/>
              <a:gd name="connsiteX2" fmla="*/ 0 w 161290"/>
              <a:gd name="connsiteY2" fmla="*/ 13970 h 250190"/>
              <a:gd name="connsiteX3" fmla="*/ 101600 w 161290"/>
              <a:gd name="connsiteY3" fmla="*/ 25019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250190"/>
                </a:moveTo>
                <a:lnTo>
                  <a:pt x="161289" y="0"/>
                </a:lnTo>
                <a:lnTo>
                  <a:pt x="0" y="13970"/>
                </a:lnTo>
                <a:lnTo>
                  <a:pt x="101600" y="25019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5117464" y="3883025"/>
            <a:ext cx="1041400" cy="73660"/>
          </a:xfrm>
          <a:custGeom>
            <a:avLst/>
            <a:gdLst>
              <a:gd name="connsiteX0" fmla="*/ 18415 w 1041400"/>
              <a:gd name="connsiteY0" fmla="*/ 18415 h 73660"/>
              <a:gd name="connsiteX1" fmla="*/ 1022985 w 1041400"/>
              <a:gd name="connsiteY1" fmla="*/ 18415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1400" h="73660">
                <a:moveTo>
                  <a:pt x="18415" y="18415"/>
                </a:moveTo>
                <a:lnTo>
                  <a:pt x="1022985" y="18415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Freeform 3"/>
          <p:cNvSpPr/>
          <p:nvPr/>
        </p:nvSpPr>
        <p:spPr>
          <a:xfrm>
            <a:off x="6130290" y="3820159"/>
            <a:ext cx="243840" cy="162560"/>
          </a:xfrm>
          <a:custGeom>
            <a:avLst/>
            <a:gdLst>
              <a:gd name="connsiteX0" fmla="*/ 243839 w 243840"/>
              <a:gd name="connsiteY0" fmla="*/ 81280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39 w 243840"/>
              <a:gd name="connsiteY3" fmla="*/ 81280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39" y="81280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8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5133975" y="4570094"/>
            <a:ext cx="1696719" cy="949960"/>
          </a:xfrm>
          <a:custGeom>
            <a:avLst/>
            <a:gdLst>
              <a:gd name="connsiteX0" fmla="*/ 18415 w 1696719"/>
              <a:gd name="connsiteY0" fmla="*/ 931545 h 949960"/>
              <a:gd name="connsiteX1" fmla="*/ 1678305 w 1696719"/>
              <a:gd name="connsiteY1" fmla="*/ 18415 h 949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96719" h="949960">
                <a:moveTo>
                  <a:pt x="18415" y="931545"/>
                </a:moveTo>
                <a:cubicBezTo>
                  <a:pt x="1138554" y="931545"/>
                  <a:pt x="1571625" y="626745"/>
                  <a:pt x="1678305" y="18415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 3"/>
          <p:cNvSpPr/>
          <p:nvPr/>
        </p:nvSpPr>
        <p:spPr>
          <a:xfrm>
            <a:off x="6729730" y="4358640"/>
            <a:ext cx="161290" cy="250190"/>
          </a:xfrm>
          <a:custGeom>
            <a:avLst/>
            <a:gdLst>
              <a:gd name="connsiteX0" fmla="*/ 101600 w 161290"/>
              <a:gd name="connsiteY0" fmla="*/ 0 h 250190"/>
              <a:gd name="connsiteX1" fmla="*/ 0 w 161290"/>
              <a:gd name="connsiteY1" fmla="*/ 236219 h 250190"/>
              <a:gd name="connsiteX2" fmla="*/ 161289 w 161290"/>
              <a:gd name="connsiteY2" fmla="*/ 250189 h 250190"/>
              <a:gd name="connsiteX3" fmla="*/ 101600 w 161290"/>
              <a:gd name="connsiteY3" fmla="*/ 0 h 250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250190">
                <a:moveTo>
                  <a:pt x="101600" y="0"/>
                </a:moveTo>
                <a:lnTo>
                  <a:pt x="0" y="236219"/>
                </a:lnTo>
                <a:lnTo>
                  <a:pt x="161289" y="250189"/>
                </a:lnTo>
                <a:lnTo>
                  <a:pt x="10160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6465570" y="3535679"/>
            <a:ext cx="731520" cy="731520"/>
          </a:xfrm>
          <a:custGeom>
            <a:avLst/>
            <a:gdLst>
              <a:gd name="connsiteX0" fmla="*/ 365760 w 731520"/>
              <a:gd name="connsiteY0" fmla="*/ 0 h 731520"/>
              <a:gd name="connsiteX1" fmla="*/ 731520 w 731520"/>
              <a:gd name="connsiteY1" fmla="*/ 365760 h 731520"/>
              <a:gd name="connsiteX2" fmla="*/ 365760 w 731520"/>
              <a:gd name="connsiteY2" fmla="*/ 731520 h 731520"/>
              <a:gd name="connsiteX3" fmla="*/ 0 w 731520"/>
              <a:gd name="connsiteY3" fmla="*/ 365760 h 731520"/>
              <a:gd name="connsiteX4" fmla="*/ 365760 w 731520"/>
              <a:gd name="connsiteY4" fmla="*/ 0 h 7315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1520" h="731520">
                <a:moveTo>
                  <a:pt x="365760" y="0"/>
                </a:moveTo>
                <a:cubicBezTo>
                  <a:pt x="572770" y="0"/>
                  <a:pt x="731520" y="157479"/>
                  <a:pt x="731520" y="365760"/>
                </a:cubicBezTo>
                <a:cubicBezTo>
                  <a:pt x="731520" y="572770"/>
                  <a:pt x="572770" y="731520"/>
                  <a:pt x="365760" y="731520"/>
                </a:cubicBezTo>
                <a:cubicBezTo>
                  <a:pt x="157479" y="731520"/>
                  <a:pt x="0" y="572770"/>
                  <a:pt x="0" y="365760"/>
                </a:cubicBezTo>
                <a:cubicBezTo>
                  <a:pt x="0" y="157479"/>
                  <a:pt x="157479" y="0"/>
                  <a:pt x="365760" y="0"/>
                </a:cubicBez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6447240" y="3517350"/>
            <a:ext cx="768179" cy="768179"/>
          </a:xfrm>
          <a:custGeom>
            <a:avLst/>
            <a:gdLst>
              <a:gd name="connsiteX0" fmla="*/ 384090 w 768179"/>
              <a:gd name="connsiteY0" fmla="*/ 18329 h 768179"/>
              <a:gd name="connsiteX1" fmla="*/ 749849 w 768179"/>
              <a:gd name="connsiteY1" fmla="*/ 384090 h 768179"/>
              <a:gd name="connsiteX2" fmla="*/ 384090 w 768179"/>
              <a:gd name="connsiteY2" fmla="*/ 749849 h 768179"/>
              <a:gd name="connsiteX3" fmla="*/ 18329 w 768179"/>
              <a:gd name="connsiteY3" fmla="*/ 384090 h 768179"/>
              <a:gd name="connsiteX4" fmla="*/ 384090 w 768179"/>
              <a:gd name="connsiteY4" fmla="*/ 18329 h 7681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8179" h="768179">
                <a:moveTo>
                  <a:pt x="384090" y="18329"/>
                </a:moveTo>
                <a:cubicBezTo>
                  <a:pt x="591099" y="18329"/>
                  <a:pt x="749849" y="175809"/>
                  <a:pt x="749849" y="384090"/>
                </a:cubicBezTo>
                <a:cubicBezTo>
                  <a:pt x="749849" y="591099"/>
                  <a:pt x="591099" y="749849"/>
                  <a:pt x="384090" y="749849"/>
                </a:cubicBezTo>
                <a:cubicBezTo>
                  <a:pt x="175809" y="749849"/>
                  <a:pt x="18329" y="591099"/>
                  <a:pt x="18329" y="384090"/>
                </a:cubicBezTo>
                <a:cubicBezTo>
                  <a:pt x="18329" y="175809"/>
                  <a:pt x="175809" y="18329"/>
                  <a:pt x="38409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 3"/>
          <p:cNvSpPr/>
          <p:nvPr/>
        </p:nvSpPr>
        <p:spPr>
          <a:xfrm>
            <a:off x="61722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Freeform 3"/>
          <p:cNvSpPr/>
          <p:nvPr/>
        </p:nvSpPr>
        <p:spPr>
          <a:xfrm>
            <a:off x="61658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Freeform 3"/>
          <p:cNvSpPr/>
          <p:nvPr/>
        </p:nvSpPr>
        <p:spPr>
          <a:xfrm>
            <a:off x="68580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9" name="Freeform 3"/>
          <p:cNvSpPr/>
          <p:nvPr/>
        </p:nvSpPr>
        <p:spPr>
          <a:xfrm>
            <a:off x="68516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Freeform 3"/>
          <p:cNvSpPr/>
          <p:nvPr/>
        </p:nvSpPr>
        <p:spPr>
          <a:xfrm>
            <a:off x="75438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75374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8229600" y="5943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8223250" y="5937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3400" y="2717800"/>
            <a:ext cx="570669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a, c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4356100" y="4318000"/>
            <a:ext cx="593111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b, c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1206500" y="3429000"/>
            <a:ext cx="528991" cy="37959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2946400" y="26543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7" name="TextBox 1"/>
          <p:cNvSpPr txBox="1"/>
          <p:nvPr/>
        </p:nvSpPr>
        <p:spPr>
          <a:xfrm>
            <a:off x="3505200" y="34544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48" name="TextBox 1"/>
          <p:cNvSpPr txBox="1"/>
          <p:nvPr/>
        </p:nvSpPr>
        <p:spPr>
          <a:xfrm>
            <a:off x="2946400" y="4711700"/>
            <a:ext cx="17312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ε</a:t>
            </a:r>
          </a:p>
        </p:txBody>
      </p:sp>
      <p:sp>
        <p:nvSpPr>
          <p:cNvPr id="50" name="TextBox 1"/>
          <p:cNvSpPr txBox="1"/>
          <p:nvPr/>
        </p:nvSpPr>
        <p:spPr>
          <a:xfrm>
            <a:off x="5638800" y="3225800"/>
            <a:ext cx="205184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51" name="TextBox 1"/>
          <p:cNvSpPr txBox="1"/>
          <p:nvPr/>
        </p:nvSpPr>
        <p:spPr>
          <a:xfrm>
            <a:off x="5867400" y="4711700"/>
            <a:ext cx="182742" cy="4950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2" name="TextBox 1"/>
          <p:cNvSpPr txBox="1"/>
          <p:nvPr/>
        </p:nvSpPr>
        <p:spPr>
          <a:xfrm>
            <a:off x="6337300" y="5981700"/>
            <a:ext cx="2481449" cy="6745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c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b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</a:p>
        </p:txBody>
      </p:sp>
      <p:sp>
        <p:nvSpPr>
          <p:cNvPr id="53" name="TextBox 1"/>
          <p:cNvSpPr txBox="1"/>
          <p:nvPr/>
        </p:nvSpPr>
        <p:spPr>
          <a:xfrm>
            <a:off x="1231900" y="689640"/>
            <a:ext cx="7465762" cy="209801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600"/>
              </a:lnSpc>
              <a:tabLst>
                <a:tab pos="3835400" algn="l"/>
                <a:tab pos="5372100" algn="l"/>
              </a:tabLst>
            </a:pP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An Even More Complex Automaton</a:t>
            </a:r>
          </a:p>
          <a:p>
            <a:pPr>
              <a:lnSpc>
                <a:spcPts val="26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a, 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dirty="0"/>
              <a:t>	                </a:t>
            </a:r>
          </a:p>
          <a:p>
            <a:pPr>
              <a:lnSpc>
                <a:spcPts val="3900"/>
              </a:lnSpc>
              <a:tabLst>
                <a:tab pos="3835400" algn="l"/>
                <a:tab pos="53721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                                                     c</a:t>
            </a:r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85294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354CF9"/>
                </a:solidFill>
                <a:sym typeface="Symbol" pitchFamily="18" charset="2"/>
              </a:rPr>
              <a:t>Nondeterministic Finite Automata (NFA)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Can have multiple transitions for one input in a given state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Can have -transitions</a:t>
            </a:r>
          </a:p>
          <a:p>
            <a:r>
              <a:rPr lang="en-US" altLang="zh-CN" dirty="0"/>
              <a:t>Deterministic Finite Automata (DFA)</a:t>
            </a:r>
          </a:p>
          <a:p>
            <a:pPr lvl="1"/>
            <a:r>
              <a:rPr lang="en-US" altLang="zh-CN" dirty="0">
                <a:sym typeface="Symbol" pitchFamily="18" charset="2"/>
              </a:rPr>
              <a:t>One transition per input per state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No </a:t>
            </a:r>
            <a:r>
              <a:rPr lang="en-US" altLang="zh-CN" dirty="0">
                <a:sym typeface="Symbol" pitchFamily="18" charset="2"/>
              </a:rPr>
              <a:t>-transitions</a:t>
            </a:r>
          </a:p>
          <a:p>
            <a:pPr lvl="1">
              <a:lnSpc>
                <a:spcPts val="3200"/>
              </a:lnSpc>
            </a:pP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27305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Simulating an NFA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90805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ts val="32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Keep track of a set of current states, initially the start state and everything reachable by ε-moves.</a:t>
            </a:r>
            <a:endParaRPr lang="en-US" altLang="zh-CN" dirty="0"/>
          </a:p>
          <a:p>
            <a:pPr>
              <a:lnSpc>
                <a:spcPts val="3300"/>
              </a:lnSpc>
              <a:tabLst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each character in the input: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Maintain a set of next states, initially empty.</a:t>
            </a:r>
          </a:p>
          <a:p>
            <a:pPr lvl="1">
              <a:lnSpc>
                <a:spcPts val="28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 each current state:</a:t>
            </a:r>
          </a:p>
          <a:p>
            <a:pPr lvl="2">
              <a:lnSpc>
                <a:spcPts val="28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Follow all transitions labeled with the current letter.</a:t>
            </a:r>
          </a:p>
          <a:p>
            <a:pPr lvl="2">
              <a:lnSpc>
                <a:spcPts val="28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Add these states to the set of next states.</a:t>
            </a:r>
          </a:p>
          <a:p>
            <a:pPr lvl="1">
              <a:lnSpc>
                <a:spcPts val="2800"/>
              </a:lnSpc>
            </a:pPr>
            <a:r>
              <a:rPr lang="en-US" altLang="zh-CN" sz="2860" dirty="0">
                <a:latin typeface="Times New Roman" pitchFamily="18" charset="0"/>
                <a:cs typeface="Times New Roman" pitchFamily="18" charset="0"/>
              </a:rPr>
              <a:t>Add every state reachable by ε-moves to the set of next states.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Complexity: O(mn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for strings of length m and automata with n states.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81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DFAs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4525963"/>
          </a:xfrm>
        </p:spPr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The automata we've seen so far have nearly all been NFAs.</a:t>
            </a:r>
            <a:endParaRPr lang="en-US" altLang="zh-CN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A </a:t>
            </a:r>
            <a:r>
              <a:rPr lang="en-US" altLang="zh-CN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Deterministic Finite Automata (DFA)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is like an NFA, but with tighter restrictions:</a:t>
            </a:r>
          </a:p>
          <a:p>
            <a:pPr lvl="1">
              <a:lnSpc>
                <a:spcPts val="41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Every state must have </a:t>
            </a:r>
            <a:r>
              <a:rPr lang="en-US" altLang="zh-CN" sz="3200" b="1" dirty="0">
                <a:solidFill>
                  <a:srgbClr val="0000FF"/>
                </a:solidFill>
                <a:latin typeface="Sitka Text" panose="02000505000000020004" pitchFamily="2" charset="0"/>
                <a:cs typeface="Times New Roman" pitchFamily="18" charset="0"/>
              </a:rPr>
              <a:t>exactly one </a:t>
            </a: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transition defined for every letter.</a:t>
            </a:r>
          </a:p>
          <a:p>
            <a:pPr lvl="1">
              <a:lnSpc>
                <a:spcPts val="3200"/>
              </a:lnSpc>
            </a:pPr>
            <a:r>
              <a:rPr lang="en-US" altLang="zh-CN" dirty="0">
                <a:latin typeface="Sitka Text" panose="02000505000000020004" pitchFamily="2" charset="0"/>
                <a:cs typeface="Times New Roman" pitchFamily="18" charset="0"/>
              </a:rPr>
              <a:t>ε-moves are not allowed.</a:t>
            </a:r>
          </a:p>
          <a:p>
            <a:pPr lvl="1">
              <a:lnSpc>
                <a:spcPts val="3200"/>
              </a:lnSpc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pPr>
              <a:lnSpc>
                <a:spcPts val="4100"/>
              </a:lnSpc>
              <a:tabLst/>
            </a:pP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  <a:p>
            <a:endParaRPr lang="zh-CN" altLang="en-US" dirty="0">
              <a:latin typeface="Sitka Text" panose="02000505000000020004" pitchFamily="2" charset="0"/>
            </a:endParaRPr>
          </a:p>
        </p:txBody>
      </p:sp>
    </p:spTree>
  </p:cSld>
  <p:clrMapOvr>
    <a:masterClrMapping/>
  </p:clrMapOvr>
  <p:extLst mod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28600" y="2514600"/>
            <a:ext cx="457200" cy="685800"/>
          </a:xfrm>
          <a:custGeom>
            <a:avLst/>
            <a:gdLst>
              <a:gd name="connsiteX0" fmla="*/ 228600 w 457200"/>
              <a:gd name="connsiteY0" fmla="*/ 685800 h 685800"/>
              <a:gd name="connsiteX1" fmla="*/ 0 w 457200"/>
              <a:gd name="connsiteY1" fmla="*/ 685800 h 685800"/>
              <a:gd name="connsiteX2" fmla="*/ 0 w 457200"/>
              <a:gd name="connsiteY2" fmla="*/ 0 h 685800"/>
              <a:gd name="connsiteX3" fmla="*/ 457200 w 457200"/>
              <a:gd name="connsiteY3" fmla="*/ 0 h 685800"/>
              <a:gd name="connsiteX4" fmla="*/ 457200 w 457200"/>
              <a:gd name="connsiteY4" fmla="*/ 685800 h 685800"/>
              <a:gd name="connsiteX5" fmla="*/ 228600 w 457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828800" y="2514600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10" y="0"/>
                  <a:pt x="685800" y="148589"/>
                  <a:pt x="685800" y="342900"/>
                </a:cubicBezTo>
                <a:cubicBezTo>
                  <a:pt x="685800" y="537210"/>
                  <a:pt x="537210" y="685800"/>
                  <a:pt x="342900" y="685800"/>
                </a:cubicBezTo>
                <a:cubicBezTo>
                  <a:pt x="148589" y="685800"/>
                  <a:pt x="0" y="537210"/>
                  <a:pt x="0" y="342900"/>
                </a:cubicBezTo>
                <a:cubicBezTo>
                  <a:pt x="0" y="148589"/>
                  <a:pt x="148589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1822450" y="2508250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60" y="6350"/>
                  <a:pt x="692150" y="154939"/>
                  <a:pt x="692150" y="349250"/>
                </a:cubicBezTo>
                <a:cubicBezTo>
                  <a:pt x="692150" y="543560"/>
                  <a:pt x="543560" y="692150"/>
                  <a:pt x="349250" y="692150"/>
                </a:cubicBezTo>
                <a:cubicBezTo>
                  <a:pt x="154939" y="692150"/>
                  <a:pt x="6350" y="543560"/>
                  <a:pt x="6350" y="349250"/>
                </a:cubicBezTo>
                <a:cubicBezTo>
                  <a:pt x="6350" y="154939"/>
                  <a:pt x="154939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114800" y="2514600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09" y="0"/>
                  <a:pt x="685800" y="148589"/>
                  <a:pt x="685800" y="342900"/>
                </a:cubicBezTo>
                <a:cubicBezTo>
                  <a:pt x="685800" y="537210"/>
                  <a:pt x="537209" y="685800"/>
                  <a:pt x="342900" y="685800"/>
                </a:cubicBezTo>
                <a:cubicBezTo>
                  <a:pt x="148590" y="685800"/>
                  <a:pt x="0" y="537210"/>
                  <a:pt x="0" y="342900"/>
                </a:cubicBezTo>
                <a:cubicBezTo>
                  <a:pt x="0" y="148589"/>
                  <a:pt x="148590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4108450" y="2508250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59" y="6350"/>
                  <a:pt x="692150" y="154939"/>
                  <a:pt x="692150" y="349250"/>
                </a:cubicBezTo>
                <a:cubicBezTo>
                  <a:pt x="692150" y="543560"/>
                  <a:pt x="543559" y="692150"/>
                  <a:pt x="349250" y="692150"/>
                </a:cubicBezTo>
                <a:cubicBezTo>
                  <a:pt x="154940" y="692150"/>
                  <a:pt x="6350" y="543560"/>
                  <a:pt x="6350" y="349250"/>
                </a:cubicBezTo>
                <a:cubicBezTo>
                  <a:pt x="6350" y="154939"/>
                  <a:pt x="154940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1828800" y="4800600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10" y="0"/>
                  <a:pt x="685800" y="148590"/>
                  <a:pt x="685800" y="342900"/>
                </a:cubicBezTo>
                <a:cubicBezTo>
                  <a:pt x="685800" y="537209"/>
                  <a:pt x="537210" y="685800"/>
                  <a:pt x="342900" y="685800"/>
                </a:cubicBezTo>
                <a:cubicBezTo>
                  <a:pt x="148589" y="685800"/>
                  <a:pt x="0" y="537209"/>
                  <a:pt x="0" y="342900"/>
                </a:cubicBezTo>
                <a:cubicBezTo>
                  <a:pt x="0" y="148590"/>
                  <a:pt x="148589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1822450" y="4794250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60" y="6350"/>
                  <a:pt x="692150" y="154940"/>
                  <a:pt x="692150" y="349250"/>
                </a:cubicBezTo>
                <a:cubicBezTo>
                  <a:pt x="692150" y="543559"/>
                  <a:pt x="543560" y="692150"/>
                  <a:pt x="349250" y="692150"/>
                </a:cubicBezTo>
                <a:cubicBezTo>
                  <a:pt x="154939" y="692150"/>
                  <a:pt x="6350" y="543559"/>
                  <a:pt x="6350" y="349250"/>
                </a:cubicBezTo>
                <a:cubicBezTo>
                  <a:pt x="6350" y="154940"/>
                  <a:pt x="154939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09" y="0"/>
                  <a:pt x="685800" y="148590"/>
                  <a:pt x="685800" y="342900"/>
                </a:cubicBezTo>
                <a:cubicBezTo>
                  <a:pt x="685800" y="537209"/>
                  <a:pt x="537209" y="685800"/>
                  <a:pt x="342900" y="685800"/>
                </a:cubicBezTo>
                <a:cubicBezTo>
                  <a:pt x="148590" y="685800"/>
                  <a:pt x="0" y="537209"/>
                  <a:pt x="0" y="342900"/>
                </a:cubicBezTo>
                <a:cubicBezTo>
                  <a:pt x="0" y="148590"/>
                  <a:pt x="148590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59" y="6350"/>
                  <a:pt x="692150" y="154940"/>
                  <a:pt x="692150" y="349250"/>
                </a:cubicBezTo>
                <a:cubicBezTo>
                  <a:pt x="692150" y="543559"/>
                  <a:pt x="543559" y="692150"/>
                  <a:pt x="349250" y="692150"/>
                </a:cubicBezTo>
                <a:cubicBezTo>
                  <a:pt x="154940" y="692150"/>
                  <a:pt x="6350" y="543559"/>
                  <a:pt x="6350" y="349250"/>
                </a:cubicBezTo>
                <a:cubicBezTo>
                  <a:pt x="6350" y="154940"/>
                  <a:pt x="154940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3" name="Freeform 3"/>
          <p:cNvSpPr/>
          <p:nvPr/>
        </p:nvSpPr>
        <p:spPr>
          <a:xfrm>
            <a:off x="679450" y="2851150"/>
            <a:ext cx="1000760" cy="13970"/>
          </a:xfrm>
          <a:custGeom>
            <a:avLst/>
            <a:gdLst>
              <a:gd name="connsiteX0" fmla="*/ 6350 w 1000760"/>
              <a:gd name="connsiteY0" fmla="*/ 6350 h 13970"/>
              <a:gd name="connsiteX1" fmla="*/ 994410 w 100076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00760" h="13970">
                <a:moveTo>
                  <a:pt x="6350" y="6350"/>
                </a:moveTo>
                <a:lnTo>
                  <a:pt x="99441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4" name="Freeform 3"/>
          <p:cNvSpPr/>
          <p:nvPr/>
        </p:nvSpPr>
        <p:spPr>
          <a:xfrm>
            <a:off x="1666239" y="2804160"/>
            <a:ext cx="162560" cy="107950"/>
          </a:xfrm>
          <a:custGeom>
            <a:avLst/>
            <a:gdLst>
              <a:gd name="connsiteX0" fmla="*/ 162560 w 162560"/>
              <a:gd name="connsiteY0" fmla="*/ 53339 h 107950"/>
              <a:gd name="connsiteX1" fmla="*/ 0 w 162560"/>
              <a:gd name="connsiteY1" fmla="*/ 0 h 107950"/>
              <a:gd name="connsiteX2" fmla="*/ 0 w 162560"/>
              <a:gd name="connsiteY2" fmla="*/ 107950 h 107950"/>
              <a:gd name="connsiteX3" fmla="*/ 162560 w 162560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2560" h="107950">
                <a:moveTo>
                  <a:pt x="162560" y="53339"/>
                </a:moveTo>
                <a:lnTo>
                  <a:pt x="0" y="0"/>
                </a:lnTo>
                <a:lnTo>
                  <a:pt x="0" y="107950"/>
                </a:lnTo>
                <a:lnTo>
                  <a:pt x="162560" y="533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5" name="Freeform 3"/>
          <p:cNvSpPr/>
          <p:nvPr/>
        </p:nvSpPr>
        <p:spPr>
          <a:xfrm>
            <a:off x="1922779" y="3093720"/>
            <a:ext cx="13970" cy="1658620"/>
          </a:xfrm>
          <a:custGeom>
            <a:avLst/>
            <a:gdLst>
              <a:gd name="connsiteX0" fmla="*/ 6350 w 13970"/>
              <a:gd name="connsiteY0" fmla="*/ 6350 h 1658620"/>
              <a:gd name="connsiteX1" fmla="*/ 6350 w 13970"/>
              <a:gd name="connsiteY1" fmla="*/ 1652270 h 1658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970" h="1658620">
                <a:moveTo>
                  <a:pt x="6350" y="6350"/>
                </a:moveTo>
                <a:lnTo>
                  <a:pt x="6350" y="16522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6" name="Freeform 3"/>
          <p:cNvSpPr/>
          <p:nvPr/>
        </p:nvSpPr>
        <p:spPr>
          <a:xfrm>
            <a:off x="1875789" y="4739640"/>
            <a:ext cx="107950" cy="161290"/>
          </a:xfrm>
          <a:custGeom>
            <a:avLst/>
            <a:gdLst>
              <a:gd name="connsiteX0" fmla="*/ 53339 w 107950"/>
              <a:gd name="connsiteY0" fmla="*/ 161289 h 161290"/>
              <a:gd name="connsiteX1" fmla="*/ 107950 w 107950"/>
              <a:gd name="connsiteY1" fmla="*/ 0 h 161290"/>
              <a:gd name="connsiteX2" fmla="*/ 0 w 107950"/>
              <a:gd name="connsiteY2" fmla="*/ 0 h 161290"/>
              <a:gd name="connsiteX3" fmla="*/ 53339 w 107950"/>
              <a:gd name="connsiteY3" fmla="*/ 161289 h 161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7950" h="161290">
                <a:moveTo>
                  <a:pt x="53339" y="161289"/>
                </a:moveTo>
                <a:lnTo>
                  <a:pt x="107950" y="0"/>
                </a:lnTo>
                <a:lnTo>
                  <a:pt x="0" y="0"/>
                </a:lnTo>
                <a:lnTo>
                  <a:pt x="53339" y="1612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7" name="Freeform 3"/>
          <p:cNvSpPr/>
          <p:nvPr/>
        </p:nvSpPr>
        <p:spPr>
          <a:xfrm>
            <a:off x="2165350" y="3348990"/>
            <a:ext cx="13970" cy="1457960"/>
          </a:xfrm>
          <a:custGeom>
            <a:avLst/>
            <a:gdLst>
              <a:gd name="connsiteX0" fmla="*/ 6350 w 13970"/>
              <a:gd name="connsiteY0" fmla="*/ 1451609 h 1457960"/>
              <a:gd name="connsiteX1" fmla="*/ 6350 w 13970"/>
              <a:gd name="connsiteY1" fmla="*/ 6350 h 1457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970" h="1457960">
                <a:moveTo>
                  <a:pt x="6350" y="1451609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8" name="Freeform 3"/>
          <p:cNvSpPr/>
          <p:nvPr/>
        </p:nvSpPr>
        <p:spPr>
          <a:xfrm>
            <a:off x="2118360" y="3200400"/>
            <a:ext cx="107950" cy="162559"/>
          </a:xfrm>
          <a:custGeom>
            <a:avLst/>
            <a:gdLst>
              <a:gd name="connsiteX0" fmla="*/ 53339 w 107950"/>
              <a:gd name="connsiteY0" fmla="*/ 0 h 162559"/>
              <a:gd name="connsiteX1" fmla="*/ 0 w 107950"/>
              <a:gd name="connsiteY1" fmla="*/ 162559 h 162559"/>
              <a:gd name="connsiteX2" fmla="*/ 107950 w 107950"/>
              <a:gd name="connsiteY2" fmla="*/ 162559 h 162559"/>
              <a:gd name="connsiteX3" fmla="*/ 53339 w 107950"/>
              <a:gd name="connsiteY3" fmla="*/ 0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7950" h="162559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2663189" y="5137150"/>
            <a:ext cx="1457960" cy="13970"/>
          </a:xfrm>
          <a:custGeom>
            <a:avLst/>
            <a:gdLst>
              <a:gd name="connsiteX0" fmla="*/ 1451610 w 1457960"/>
              <a:gd name="connsiteY0" fmla="*/ 6350 h 13970"/>
              <a:gd name="connsiteX1" fmla="*/ 6350 w 145796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57960" h="13970">
                <a:moveTo>
                  <a:pt x="145161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0" name="Freeform 3"/>
          <p:cNvSpPr/>
          <p:nvPr/>
        </p:nvSpPr>
        <p:spPr>
          <a:xfrm>
            <a:off x="2514600" y="5090159"/>
            <a:ext cx="162560" cy="107950"/>
          </a:xfrm>
          <a:custGeom>
            <a:avLst/>
            <a:gdLst>
              <a:gd name="connsiteX0" fmla="*/ 0 w 162560"/>
              <a:gd name="connsiteY0" fmla="*/ 53340 h 107950"/>
              <a:gd name="connsiteX1" fmla="*/ 162560 w 162560"/>
              <a:gd name="connsiteY1" fmla="*/ 107950 h 107950"/>
              <a:gd name="connsiteX2" fmla="*/ 162560 w 162560"/>
              <a:gd name="connsiteY2" fmla="*/ 0 h 107950"/>
              <a:gd name="connsiteX3" fmla="*/ 0 w 162560"/>
              <a:gd name="connsiteY3" fmla="*/ 5334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2560" h="107950">
                <a:moveTo>
                  <a:pt x="0" y="53340"/>
                </a:moveTo>
                <a:lnTo>
                  <a:pt x="162560" y="107950"/>
                </a:lnTo>
                <a:lnTo>
                  <a:pt x="162560" y="0"/>
                </a:lnTo>
                <a:lnTo>
                  <a:pt x="0" y="533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4451350" y="3194050"/>
            <a:ext cx="13970" cy="1457960"/>
          </a:xfrm>
          <a:custGeom>
            <a:avLst/>
            <a:gdLst>
              <a:gd name="connsiteX0" fmla="*/ 6350 w 13970"/>
              <a:gd name="connsiteY0" fmla="*/ 6350 h 1457960"/>
              <a:gd name="connsiteX1" fmla="*/ 6350 w 13970"/>
              <a:gd name="connsiteY1" fmla="*/ 1451609 h 1457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970" h="1457960">
                <a:moveTo>
                  <a:pt x="6350" y="6350"/>
                </a:moveTo>
                <a:lnTo>
                  <a:pt x="6350" y="14516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2" name="Freeform 3"/>
          <p:cNvSpPr/>
          <p:nvPr/>
        </p:nvSpPr>
        <p:spPr>
          <a:xfrm>
            <a:off x="4404359" y="4638040"/>
            <a:ext cx="107950" cy="162559"/>
          </a:xfrm>
          <a:custGeom>
            <a:avLst/>
            <a:gdLst>
              <a:gd name="connsiteX0" fmla="*/ 53340 w 107950"/>
              <a:gd name="connsiteY0" fmla="*/ 162559 h 162559"/>
              <a:gd name="connsiteX1" fmla="*/ 107950 w 107950"/>
              <a:gd name="connsiteY1" fmla="*/ 0 h 162559"/>
              <a:gd name="connsiteX2" fmla="*/ 0 w 107950"/>
              <a:gd name="connsiteY2" fmla="*/ 0 h 162559"/>
              <a:gd name="connsiteX3" fmla="*/ 53340 w 107950"/>
              <a:gd name="connsiteY3" fmla="*/ 16255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7950" h="162559">
                <a:moveTo>
                  <a:pt x="53340" y="162559"/>
                </a:moveTo>
                <a:lnTo>
                  <a:pt x="107950" y="0"/>
                </a:lnTo>
                <a:lnTo>
                  <a:pt x="0" y="0"/>
                </a:lnTo>
                <a:lnTo>
                  <a:pt x="53340" y="16255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2407920" y="5379720"/>
            <a:ext cx="1658620" cy="13970"/>
          </a:xfrm>
          <a:custGeom>
            <a:avLst/>
            <a:gdLst>
              <a:gd name="connsiteX0" fmla="*/ 6350 w 1658620"/>
              <a:gd name="connsiteY0" fmla="*/ 6350 h 13970"/>
              <a:gd name="connsiteX1" fmla="*/ 1652270 w 165862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8620" h="13970">
                <a:moveTo>
                  <a:pt x="6350" y="6350"/>
                </a:moveTo>
                <a:lnTo>
                  <a:pt x="165227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4" name="Freeform 3"/>
          <p:cNvSpPr/>
          <p:nvPr/>
        </p:nvSpPr>
        <p:spPr>
          <a:xfrm>
            <a:off x="4053840" y="5331459"/>
            <a:ext cx="161290" cy="107950"/>
          </a:xfrm>
          <a:custGeom>
            <a:avLst/>
            <a:gdLst>
              <a:gd name="connsiteX0" fmla="*/ 161289 w 161290"/>
              <a:gd name="connsiteY0" fmla="*/ 54610 h 107950"/>
              <a:gd name="connsiteX1" fmla="*/ 0 w 161290"/>
              <a:gd name="connsiteY1" fmla="*/ 0 h 107950"/>
              <a:gd name="connsiteX2" fmla="*/ 0 w 161290"/>
              <a:gd name="connsiteY2" fmla="*/ 107950 h 107950"/>
              <a:gd name="connsiteX3" fmla="*/ 161289 w 161290"/>
              <a:gd name="connsiteY3" fmla="*/ 5461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107950">
                <a:moveTo>
                  <a:pt x="161289" y="54610"/>
                </a:moveTo>
                <a:lnTo>
                  <a:pt x="0" y="0"/>
                </a:lnTo>
                <a:lnTo>
                  <a:pt x="0" y="107950"/>
                </a:lnTo>
                <a:lnTo>
                  <a:pt x="161289" y="5461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4693920" y="3248659"/>
            <a:ext cx="13970" cy="1658620"/>
          </a:xfrm>
          <a:custGeom>
            <a:avLst/>
            <a:gdLst>
              <a:gd name="connsiteX0" fmla="*/ 6350 w 13970"/>
              <a:gd name="connsiteY0" fmla="*/ 1652270 h 1658620"/>
              <a:gd name="connsiteX1" fmla="*/ 6350 w 13970"/>
              <a:gd name="connsiteY1" fmla="*/ 6350 h 1658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970" h="1658620">
                <a:moveTo>
                  <a:pt x="6350" y="1652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6" name="Freeform 3"/>
          <p:cNvSpPr/>
          <p:nvPr/>
        </p:nvSpPr>
        <p:spPr>
          <a:xfrm>
            <a:off x="4645659" y="3100070"/>
            <a:ext cx="107950" cy="161290"/>
          </a:xfrm>
          <a:custGeom>
            <a:avLst/>
            <a:gdLst>
              <a:gd name="connsiteX0" fmla="*/ 54610 w 107950"/>
              <a:gd name="connsiteY0" fmla="*/ 0 h 161290"/>
              <a:gd name="connsiteX1" fmla="*/ 0 w 107950"/>
              <a:gd name="connsiteY1" fmla="*/ 161289 h 161290"/>
              <a:gd name="connsiteX2" fmla="*/ 107950 w 107950"/>
              <a:gd name="connsiteY2" fmla="*/ 161289 h 161290"/>
              <a:gd name="connsiteX3" fmla="*/ 54610 w 107950"/>
              <a:gd name="connsiteY3" fmla="*/ 0 h 161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7950" h="161290">
                <a:moveTo>
                  <a:pt x="54610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461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2562860" y="2608579"/>
            <a:ext cx="1658620" cy="13970"/>
          </a:xfrm>
          <a:custGeom>
            <a:avLst/>
            <a:gdLst>
              <a:gd name="connsiteX0" fmla="*/ 1652269 w 1658620"/>
              <a:gd name="connsiteY0" fmla="*/ 6350 h 13970"/>
              <a:gd name="connsiteX1" fmla="*/ 6350 w 165862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8620" h="13970">
                <a:moveTo>
                  <a:pt x="1652269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28" name="Freeform 3"/>
          <p:cNvSpPr/>
          <p:nvPr/>
        </p:nvSpPr>
        <p:spPr>
          <a:xfrm>
            <a:off x="2414270" y="2561589"/>
            <a:ext cx="161289" cy="107950"/>
          </a:xfrm>
          <a:custGeom>
            <a:avLst/>
            <a:gdLst>
              <a:gd name="connsiteX0" fmla="*/ 0 w 161289"/>
              <a:gd name="connsiteY0" fmla="*/ 53339 h 107950"/>
              <a:gd name="connsiteX1" fmla="*/ 161289 w 161289"/>
              <a:gd name="connsiteY1" fmla="*/ 107950 h 107950"/>
              <a:gd name="connsiteX2" fmla="*/ 161289 w 161289"/>
              <a:gd name="connsiteY2" fmla="*/ 0 h 107950"/>
              <a:gd name="connsiteX3" fmla="*/ 0 w 161289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89" h="107950">
                <a:moveTo>
                  <a:pt x="0" y="53339"/>
                </a:moveTo>
                <a:lnTo>
                  <a:pt x="161289" y="107950"/>
                </a:lnTo>
                <a:lnTo>
                  <a:pt x="161289" y="0"/>
                </a:lnTo>
                <a:lnTo>
                  <a:pt x="0" y="533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1897379" y="2583179"/>
            <a:ext cx="548640" cy="548640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9260" y="0"/>
                  <a:pt x="548640" y="118110"/>
                  <a:pt x="548640" y="274320"/>
                </a:cubicBezTo>
                <a:cubicBezTo>
                  <a:pt x="548640" y="429260"/>
                  <a:pt x="429260" y="548640"/>
                  <a:pt x="274320" y="548640"/>
                </a:cubicBezTo>
                <a:cubicBezTo>
                  <a:pt x="118110" y="548640"/>
                  <a:pt x="0" y="429260"/>
                  <a:pt x="0" y="274320"/>
                </a:cubicBezTo>
                <a:cubicBezTo>
                  <a:pt x="0" y="118110"/>
                  <a:pt x="118110" y="0"/>
                  <a:pt x="27432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1891029" y="2576829"/>
            <a:ext cx="561340" cy="561340"/>
          </a:xfrm>
          <a:custGeom>
            <a:avLst/>
            <a:gdLst>
              <a:gd name="connsiteX0" fmla="*/ 280670 w 561340"/>
              <a:gd name="connsiteY0" fmla="*/ 6350 h 561340"/>
              <a:gd name="connsiteX1" fmla="*/ 554990 w 561340"/>
              <a:gd name="connsiteY1" fmla="*/ 280670 h 561340"/>
              <a:gd name="connsiteX2" fmla="*/ 280670 w 561340"/>
              <a:gd name="connsiteY2" fmla="*/ 554990 h 561340"/>
              <a:gd name="connsiteX3" fmla="*/ 6350 w 561340"/>
              <a:gd name="connsiteY3" fmla="*/ 280670 h 561340"/>
              <a:gd name="connsiteX4" fmla="*/ 280670 w 561340"/>
              <a:gd name="connsiteY4" fmla="*/ 6350 h 561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340" h="561340">
                <a:moveTo>
                  <a:pt x="280670" y="6350"/>
                </a:moveTo>
                <a:cubicBezTo>
                  <a:pt x="435610" y="6350"/>
                  <a:pt x="554990" y="124460"/>
                  <a:pt x="554990" y="280670"/>
                </a:cubicBezTo>
                <a:cubicBezTo>
                  <a:pt x="554990" y="435610"/>
                  <a:pt x="435610" y="554990"/>
                  <a:pt x="280670" y="554990"/>
                </a:cubicBezTo>
                <a:cubicBezTo>
                  <a:pt x="124460" y="554990"/>
                  <a:pt x="6350" y="435610"/>
                  <a:pt x="6350" y="280670"/>
                </a:cubicBezTo>
                <a:cubicBezTo>
                  <a:pt x="6350" y="124460"/>
                  <a:pt x="124460" y="6350"/>
                  <a:pt x="28067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1897379" y="4869179"/>
            <a:ext cx="548640" cy="548640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9260" y="0"/>
                  <a:pt x="548640" y="118110"/>
                  <a:pt x="548640" y="274320"/>
                </a:cubicBezTo>
                <a:cubicBezTo>
                  <a:pt x="548640" y="429260"/>
                  <a:pt x="429260" y="548640"/>
                  <a:pt x="274320" y="548640"/>
                </a:cubicBezTo>
                <a:cubicBezTo>
                  <a:pt x="118110" y="548640"/>
                  <a:pt x="0" y="429260"/>
                  <a:pt x="0" y="274320"/>
                </a:cubicBezTo>
                <a:cubicBezTo>
                  <a:pt x="0" y="118110"/>
                  <a:pt x="118110" y="0"/>
                  <a:pt x="27432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2" name="Freeform 3"/>
          <p:cNvSpPr/>
          <p:nvPr/>
        </p:nvSpPr>
        <p:spPr>
          <a:xfrm>
            <a:off x="1891029" y="4862829"/>
            <a:ext cx="561340" cy="561340"/>
          </a:xfrm>
          <a:custGeom>
            <a:avLst/>
            <a:gdLst>
              <a:gd name="connsiteX0" fmla="*/ 280670 w 561340"/>
              <a:gd name="connsiteY0" fmla="*/ 6350 h 561340"/>
              <a:gd name="connsiteX1" fmla="*/ 554990 w 561340"/>
              <a:gd name="connsiteY1" fmla="*/ 280670 h 561340"/>
              <a:gd name="connsiteX2" fmla="*/ 280670 w 561340"/>
              <a:gd name="connsiteY2" fmla="*/ 554990 h 561340"/>
              <a:gd name="connsiteX3" fmla="*/ 6350 w 561340"/>
              <a:gd name="connsiteY3" fmla="*/ 280670 h 561340"/>
              <a:gd name="connsiteX4" fmla="*/ 280670 w 561340"/>
              <a:gd name="connsiteY4" fmla="*/ 6350 h 561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340" h="561340">
                <a:moveTo>
                  <a:pt x="280670" y="6350"/>
                </a:moveTo>
                <a:cubicBezTo>
                  <a:pt x="435610" y="6350"/>
                  <a:pt x="554990" y="124460"/>
                  <a:pt x="554990" y="280670"/>
                </a:cubicBezTo>
                <a:cubicBezTo>
                  <a:pt x="554990" y="435610"/>
                  <a:pt x="435610" y="554990"/>
                  <a:pt x="280670" y="554990"/>
                </a:cubicBezTo>
                <a:cubicBezTo>
                  <a:pt x="124460" y="554990"/>
                  <a:pt x="6350" y="435610"/>
                  <a:pt x="6350" y="280670"/>
                </a:cubicBezTo>
                <a:cubicBezTo>
                  <a:pt x="6350" y="124460"/>
                  <a:pt x="124460" y="6350"/>
                  <a:pt x="28067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3" name="Freeform 3"/>
          <p:cNvSpPr/>
          <p:nvPr/>
        </p:nvSpPr>
        <p:spPr>
          <a:xfrm>
            <a:off x="4183379" y="2583179"/>
            <a:ext cx="548640" cy="548640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9260" y="0"/>
                  <a:pt x="548640" y="118110"/>
                  <a:pt x="548640" y="274320"/>
                </a:cubicBezTo>
                <a:cubicBezTo>
                  <a:pt x="548640" y="429260"/>
                  <a:pt x="429260" y="548640"/>
                  <a:pt x="274320" y="548640"/>
                </a:cubicBezTo>
                <a:cubicBezTo>
                  <a:pt x="118110" y="548640"/>
                  <a:pt x="0" y="429260"/>
                  <a:pt x="0" y="274320"/>
                </a:cubicBezTo>
                <a:cubicBezTo>
                  <a:pt x="0" y="118110"/>
                  <a:pt x="118110" y="0"/>
                  <a:pt x="27432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4" name="Freeform 3"/>
          <p:cNvSpPr/>
          <p:nvPr/>
        </p:nvSpPr>
        <p:spPr>
          <a:xfrm>
            <a:off x="4177029" y="2576829"/>
            <a:ext cx="561340" cy="561340"/>
          </a:xfrm>
          <a:custGeom>
            <a:avLst/>
            <a:gdLst>
              <a:gd name="connsiteX0" fmla="*/ 280670 w 561340"/>
              <a:gd name="connsiteY0" fmla="*/ 6350 h 561340"/>
              <a:gd name="connsiteX1" fmla="*/ 554990 w 561340"/>
              <a:gd name="connsiteY1" fmla="*/ 280670 h 561340"/>
              <a:gd name="connsiteX2" fmla="*/ 280670 w 561340"/>
              <a:gd name="connsiteY2" fmla="*/ 554990 h 561340"/>
              <a:gd name="connsiteX3" fmla="*/ 6350 w 561340"/>
              <a:gd name="connsiteY3" fmla="*/ 280670 h 561340"/>
              <a:gd name="connsiteX4" fmla="*/ 280670 w 561340"/>
              <a:gd name="connsiteY4" fmla="*/ 6350 h 561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340" h="561340">
                <a:moveTo>
                  <a:pt x="280670" y="6350"/>
                </a:moveTo>
                <a:cubicBezTo>
                  <a:pt x="435610" y="6350"/>
                  <a:pt x="554990" y="124460"/>
                  <a:pt x="554990" y="280670"/>
                </a:cubicBezTo>
                <a:cubicBezTo>
                  <a:pt x="554990" y="435610"/>
                  <a:pt x="435610" y="554990"/>
                  <a:pt x="280670" y="554990"/>
                </a:cubicBezTo>
                <a:cubicBezTo>
                  <a:pt x="124460" y="554990"/>
                  <a:pt x="6350" y="435610"/>
                  <a:pt x="6350" y="280670"/>
                </a:cubicBezTo>
                <a:cubicBezTo>
                  <a:pt x="6350" y="124460"/>
                  <a:pt x="124460" y="6350"/>
                  <a:pt x="28067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5" name="Freeform 3"/>
          <p:cNvSpPr/>
          <p:nvPr/>
        </p:nvSpPr>
        <p:spPr>
          <a:xfrm>
            <a:off x="2508250" y="2851150"/>
            <a:ext cx="1457960" cy="13970"/>
          </a:xfrm>
          <a:custGeom>
            <a:avLst/>
            <a:gdLst>
              <a:gd name="connsiteX0" fmla="*/ 6350 w 1457960"/>
              <a:gd name="connsiteY0" fmla="*/ 6350 h 13970"/>
              <a:gd name="connsiteX1" fmla="*/ 1451609 w 145796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57960" h="13970">
                <a:moveTo>
                  <a:pt x="6350" y="6350"/>
                </a:moveTo>
                <a:lnTo>
                  <a:pt x="145160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6" name="Freeform 3"/>
          <p:cNvSpPr/>
          <p:nvPr/>
        </p:nvSpPr>
        <p:spPr>
          <a:xfrm>
            <a:off x="3952240" y="2804160"/>
            <a:ext cx="162559" cy="107950"/>
          </a:xfrm>
          <a:custGeom>
            <a:avLst/>
            <a:gdLst>
              <a:gd name="connsiteX0" fmla="*/ 162559 w 162559"/>
              <a:gd name="connsiteY0" fmla="*/ 53339 h 107950"/>
              <a:gd name="connsiteX1" fmla="*/ 0 w 162559"/>
              <a:gd name="connsiteY1" fmla="*/ 0 h 107950"/>
              <a:gd name="connsiteX2" fmla="*/ 0 w 162559"/>
              <a:gd name="connsiteY2" fmla="*/ 107950 h 107950"/>
              <a:gd name="connsiteX3" fmla="*/ 162559 w 162559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2559" h="107950">
                <a:moveTo>
                  <a:pt x="162559" y="53339"/>
                </a:moveTo>
                <a:lnTo>
                  <a:pt x="0" y="0"/>
                </a:lnTo>
                <a:lnTo>
                  <a:pt x="0" y="107950"/>
                </a:lnTo>
                <a:lnTo>
                  <a:pt x="162559" y="533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7" name="TextBox 1"/>
          <p:cNvSpPr txBox="1"/>
          <p:nvPr/>
        </p:nvSpPr>
        <p:spPr>
          <a:xfrm>
            <a:off x="1028700" y="2603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16891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39" name="TextBox 1"/>
          <p:cNvSpPr txBox="1"/>
          <p:nvPr/>
        </p:nvSpPr>
        <p:spPr>
          <a:xfrm>
            <a:off x="22352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2037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1" name="TextBox 1"/>
          <p:cNvSpPr txBox="1"/>
          <p:nvPr/>
        </p:nvSpPr>
        <p:spPr>
          <a:xfrm>
            <a:off x="3251200" y="4914900"/>
            <a:ext cx="205184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2" name="TextBox 1"/>
          <p:cNvSpPr txBox="1"/>
          <p:nvPr/>
        </p:nvSpPr>
        <p:spPr>
          <a:xfrm>
            <a:off x="47625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3" name="TextBox 1"/>
          <p:cNvSpPr txBox="1"/>
          <p:nvPr/>
        </p:nvSpPr>
        <p:spPr>
          <a:xfrm>
            <a:off x="3251200" y="2387600"/>
            <a:ext cx="205184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28356" y="622300"/>
            <a:ext cx="398346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A Sample DFA</a:t>
            </a:r>
          </a:p>
        </p:txBody>
      </p:sp>
    </p:spTree>
  </p:cSld>
  <p:clrMapOvr>
    <a:masterClrMapping/>
  </p:clrMapOvr>
  <p:extLst mod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3128356" y="622300"/>
            <a:ext cx="398346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A Sample DFA</a:t>
            </a:r>
          </a:p>
        </p:txBody>
      </p:sp>
      <p:sp>
        <p:nvSpPr>
          <p:cNvPr id="89" name="Freeform 3"/>
          <p:cNvSpPr/>
          <p:nvPr/>
        </p:nvSpPr>
        <p:spPr>
          <a:xfrm>
            <a:off x="228600" y="2514600"/>
            <a:ext cx="457200" cy="685800"/>
          </a:xfrm>
          <a:custGeom>
            <a:avLst/>
            <a:gdLst>
              <a:gd name="connsiteX0" fmla="*/ 228600 w 457200"/>
              <a:gd name="connsiteY0" fmla="*/ 685800 h 685800"/>
              <a:gd name="connsiteX1" fmla="*/ 0 w 457200"/>
              <a:gd name="connsiteY1" fmla="*/ 685800 h 685800"/>
              <a:gd name="connsiteX2" fmla="*/ 0 w 457200"/>
              <a:gd name="connsiteY2" fmla="*/ 0 h 685800"/>
              <a:gd name="connsiteX3" fmla="*/ 457200 w 457200"/>
              <a:gd name="connsiteY3" fmla="*/ 0 h 685800"/>
              <a:gd name="connsiteX4" fmla="*/ 457200 w 457200"/>
              <a:gd name="connsiteY4" fmla="*/ 685800 h 685800"/>
              <a:gd name="connsiteX5" fmla="*/ 228600 w 457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" h="685800">
                <a:moveTo>
                  <a:pt x="228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457200" y="0"/>
                </a:lnTo>
                <a:lnTo>
                  <a:pt x="457200" y="685800"/>
                </a:lnTo>
                <a:lnTo>
                  <a:pt x="228600" y="6858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0" name="Freeform 3"/>
          <p:cNvSpPr/>
          <p:nvPr/>
        </p:nvSpPr>
        <p:spPr>
          <a:xfrm>
            <a:off x="1828800" y="2514600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10" y="0"/>
                  <a:pt x="685800" y="148589"/>
                  <a:pt x="685800" y="342900"/>
                </a:cubicBezTo>
                <a:cubicBezTo>
                  <a:pt x="685800" y="537210"/>
                  <a:pt x="537210" y="685800"/>
                  <a:pt x="342900" y="685800"/>
                </a:cubicBezTo>
                <a:cubicBezTo>
                  <a:pt x="148589" y="685800"/>
                  <a:pt x="0" y="537210"/>
                  <a:pt x="0" y="342900"/>
                </a:cubicBezTo>
                <a:cubicBezTo>
                  <a:pt x="0" y="148589"/>
                  <a:pt x="148589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1" name="Freeform 3"/>
          <p:cNvSpPr/>
          <p:nvPr/>
        </p:nvSpPr>
        <p:spPr>
          <a:xfrm>
            <a:off x="1822450" y="2508250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60" y="6350"/>
                  <a:pt x="692150" y="154939"/>
                  <a:pt x="692150" y="349250"/>
                </a:cubicBezTo>
                <a:cubicBezTo>
                  <a:pt x="692150" y="543560"/>
                  <a:pt x="543560" y="692150"/>
                  <a:pt x="349250" y="692150"/>
                </a:cubicBezTo>
                <a:cubicBezTo>
                  <a:pt x="154939" y="692150"/>
                  <a:pt x="6350" y="543560"/>
                  <a:pt x="6350" y="349250"/>
                </a:cubicBezTo>
                <a:cubicBezTo>
                  <a:pt x="6350" y="154939"/>
                  <a:pt x="154939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2" name="Freeform 3"/>
          <p:cNvSpPr/>
          <p:nvPr/>
        </p:nvSpPr>
        <p:spPr>
          <a:xfrm>
            <a:off x="4114800" y="2514600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09" y="0"/>
                  <a:pt x="685800" y="148589"/>
                  <a:pt x="685800" y="342900"/>
                </a:cubicBezTo>
                <a:cubicBezTo>
                  <a:pt x="685800" y="537210"/>
                  <a:pt x="537209" y="685800"/>
                  <a:pt x="342900" y="685800"/>
                </a:cubicBezTo>
                <a:cubicBezTo>
                  <a:pt x="148590" y="685800"/>
                  <a:pt x="0" y="537210"/>
                  <a:pt x="0" y="342900"/>
                </a:cubicBezTo>
                <a:cubicBezTo>
                  <a:pt x="0" y="148589"/>
                  <a:pt x="148590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3" name="Freeform 3"/>
          <p:cNvSpPr/>
          <p:nvPr/>
        </p:nvSpPr>
        <p:spPr>
          <a:xfrm>
            <a:off x="4108450" y="2508250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59" y="6350"/>
                  <a:pt x="692150" y="154939"/>
                  <a:pt x="692150" y="349250"/>
                </a:cubicBezTo>
                <a:cubicBezTo>
                  <a:pt x="692150" y="543560"/>
                  <a:pt x="543559" y="692150"/>
                  <a:pt x="349250" y="692150"/>
                </a:cubicBezTo>
                <a:cubicBezTo>
                  <a:pt x="154940" y="692150"/>
                  <a:pt x="6350" y="543560"/>
                  <a:pt x="6350" y="349250"/>
                </a:cubicBezTo>
                <a:cubicBezTo>
                  <a:pt x="6350" y="154939"/>
                  <a:pt x="154940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4" name="Freeform 3"/>
          <p:cNvSpPr/>
          <p:nvPr/>
        </p:nvSpPr>
        <p:spPr>
          <a:xfrm>
            <a:off x="1828800" y="4800600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10" y="0"/>
                  <a:pt x="685800" y="148590"/>
                  <a:pt x="685800" y="342900"/>
                </a:cubicBezTo>
                <a:cubicBezTo>
                  <a:pt x="685800" y="537209"/>
                  <a:pt x="537210" y="685800"/>
                  <a:pt x="342900" y="685800"/>
                </a:cubicBezTo>
                <a:cubicBezTo>
                  <a:pt x="148589" y="685800"/>
                  <a:pt x="0" y="537209"/>
                  <a:pt x="0" y="342900"/>
                </a:cubicBezTo>
                <a:cubicBezTo>
                  <a:pt x="0" y="148590"/>
                  <a:pt x="148589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5" name="Freeform 3"/>
          <p:cNvSpPr/>
          <p:nvPr/>
        </p:nvSpPr>
        <p:spPr>
          <a:xfrm>
            <a:off x="1822450" y="4794250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60" y="6350"/>
                  <a:pt x="692150" y="154940"/>
                  <a:pt x="692150" y="349250"/>
                </a:cubicBezTo>
                <a:cubicBezTo>
                  <a:pt x="692150" y="543559"/>
                  <a:pt x="543560" y="692150"/>
                  <a:pt x="349250" y="692150"/>
                </a:cubicBezTo>
                <a:cubicBezTo>
                  <a:pt x="154939" y="692150"/>
                  <a:pt x="6350" y="543559"/>
                  <a:pt x="6350" y="349250"/>
                </a:cubicBezTo>
                <a:cubicBezTo>
                  <a:pt x="6350" y="154940"/>
                  <a:pt x="154939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6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0 h 685800"/>
              <a:gd name="connsiteX1" fmla="*/ 685800 w 685800"/>
              <a:gd name="connsiteY1" fmla="*/ 342900 h 685800"/>
              <a:gd name="connsiteX2" fmla="*/ 342900 w 685800"/>
              <a:gd name="connsiteY2" fmla="*/ 685800 h 685800"/>
              <a:gd name="connsiteX3" fmla="*/ 0 w 685800"/>
              <a:gd name="connsiteY3" fmla="*/ 342900 h 685800"/>
              <a:gd name="connsiteX4" fmla="*/ 342900 w 685800"/>
              <a:gd name="connsiteY4" fmla="*/ 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85800" h="685800">
                <a:moveTo>
                  <a:pt x="342900" y="0"/>
                </a:moveTo>
                <a:cubicBezTo>
                  <a:pt x="537209" y="0"/>
                  <a:pt x="685800" y="148590"/>
                  <a:pt x="685800" y="342900"/>
                </a:cubicBezTo>
                <a:cubicBezTo>
                  <a:pt x="685800" y="537209"/>
                  <a:pt x="537209" y="685800"/>
                  <a:pt x="342900" y="685800"/>
                </a:cubicBezTo>
                <a:cubicBezTo>
                  <a:pt x="148590" y="685800"/>
                  <a:pt x="0" y="537209"/>
                  <a:pt x="0" y="342900"/>
                </a:cubicBezTo>
                <a:cubicBezTo>
                  <a:pt x="0" y="148590"/>
                  <a:pt x="148590" y="0"/>
                  <a:pt x="3429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7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350 h 698500"/>
              <a:gd name="connsiteX1" fmla="*/ 692150 w 698500"/>
              <a:gd name="connsiteY1" fmla="*/ 349250 h 698500"/>
              <a:gd name="connsiteX2" fmla="*/ 349250 w 698500"/>
              <a:gd name="connsiteY2" fmla="*/ 692150 h 698500"/>
              <a:gd name="connsiteX3" fmla="*/ 6350 w 698500"/>
              <a:gd name="connsiteY3" fmla="*/ 349250 h 698500"/>
              <a:gd name="connsiteX4" fmla="*/ 349250 w 698500"/>
              <a:gd name="connsiteY4" fmla="*/ 63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698500">
                <a:moveTo>
                  <a:pt x="349250" y="6350"/>
                </a:moveTo>
                <a:cubicBezTo>
                  <a:pt x="543559" y="6350"/>
                  <a:pt x="692150" y="154940"/>
                  <a:pt x="692150" y="349250"/>
                </a:cubicBezTo>
                <a:cubicBezTo>
                  <a:pt x="692150" y="543559"/>
                  <a:pt x="543559" y="692150"/>
                  <a:pt x="349250" y="692150"/>
                </a:cubicBezTo>
                <a:cubicBezTo>
                  <a:pt x="154940" y="692150"/>
                  <a:pt x="6350" y="543559"/>
                  <a:pt x="6350" y="349250"/>
                </a:cubicBezTo>
                <a:cubicBezTo>
                  <a:pt x="6350" y="154940"/>
                  <a:pt x="154940" y="6350"/>
                  <a:pt x="3492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8" name="Freeform 3"/>
          <p:cNvSpPr/>
          <p:nvPr/>
        </p:nvSpPr>
        <p:spPr>
          <a:xfrm>
            <a:off x="679450" y="2851150"/>
            <a:ext cx="1000760" cy="13970"/>
          </a:xfrm>
          <a:custGeom>
            <a:avLst/>
            <a:gdLst>
              <a:gd name="connsiteX0" fmla="*/ 6350 w 1000760"/>
              <a:gd name="connsiteY0" fmla="*/ 6350 h 13970"/>
              <a:gd name="connsiteX1" fmla="*/ 994410 w 100076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00760" h="13970">
                <a:moveTo>
                  <a:pt x="6350" y="6350"/>
                </a:moveTo>
                <a:lnTo>
                  <a:pt x="99441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99" name="Freeform 3"/>
          <p:cNvSpPr/>
          <p:nvPr/>
        </p:nvSpPr>
        <p:spPr>
          <a:xfrm>
            <a:off x="1666239" y="2804160"/>
            <a:ext cx="162560" cy="107950"/>
          </a:xfrm>
          <a:custGeom>
            <a:avLst/>
            <a:gdLst>
              <a:gd name="connsiteX0" fmla="*/ 162560 w 162560"/>
              <a:gd name="connsiteY0" fmla="*/ 53339 h 107950"/>
              <a:gd name="connsiteX1" fmla="*/ 0 w 162560"/>
              <a:gd name="connsiteY1" fmla="*/ 0 h 107950"/>
              <a:gd name="connsiteX2" fmla="*/ 0 w 162560"/>
              <a:gd name="connsiteY2" fmla="*/ 107950 h 107950"/>
              <a:gd name="connsiteX3" fmla="*/ 162560 w 162560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2560" h="107950">
                <a:moveTo>
                  <a:pt x="162560" y="53339"/>
                </a:moveTo>
                <a:lnTo>
                  <a:pt x="0" y="0"/>
                </a:lnTo>
                <a:lnTo>
                  <a:pt x="0" y="107950"/>
                </a:lnTo>
                <a:lnTo>
                  <a:pt x="162560" y="533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0" name="Freeform 3"/>
          <p:cNvSpPr/>
          <p:nvPr/>
        </p:nvSpPr>
        <p:spPr>
          <a:xfrm>
            <a:off x="1922779" y="3093720"/>
            <a:ext cx="13970" cy="1658620"/>
          </a:xfrm>
          <a:custGeom>
            <a:avLst/>
            <a:gdLst>
              <a:gd name="connsiteX0" fmla="*/ 6350 w 13970"/>
              <a:gd name="connsiteY0" fmla="*/ 6350 h 1658620"/>
              <a:gd name="connsiteX1" fmla="*/ 6350 w 13970"/>
              <a:gd name="connsiteY1" fmla="*/ 1652270 h 1658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970" h="1658620">
                <a:moveTo>
                  <a:pt x="6350" y="6350"/>
                </a:moveTo>
                <a:lnTo>
                  <a:pt x="6350" y="165227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1" name="Freeform 3"/>
          <p:cNvSpPr/>
          <p:nvPr/>
        </p:nvSpPr>
        <p:spPr>
          <a:xfrm>
            <a:off x="1875789" y="4739640"/>
            <a:ext cx="107950" cy="161290"/>
          </a:xfrm>
          <a:custGeom>
            <a:avLst/>
            <a:gdLst>
              <a:gd name="connsiteX0" fmla="*/ 53339 w 107950"/>
              <a:gd name="connsiteY0" fmla="*/ 161289 h 161290"/>
              <a:gd name="connsiteX1" fmla="*/ 107950 w 107950"/>
              <a:gd name="connsiteY1" fmla="*/ 0 h 161290"/>
              <a:gd name="connsiteX2" fmla="*/ 0 w 107950"/>
              <a:gd name="connsiteY2" fmla="*/ 0 h 161290"/>
              <a:gd name="connsiteX3" fmla="*/ 53339 w 107950"/>
              <a:gd name="connsiteY3" fmla="*/ 161289 h 161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7950" h="161290">
                <a:moveTo>
                  <a:pt x="53339" y="161289"/>
                </a:moveTo>
                <a:lnTo>
                  <a:pt x="107950" y="0"/>
                </a:lnTo>
                <a:lnTo>
                  <a:pt x="0" y="0"/>
                </a:lnTo>
                <a:lnTo>
                  <a:pt x="53339" y="16128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2" name="Freeform 3"/>
          <p:cNvSpPr/>
          <p:nvPr/>
        </p:nvSpPr>
        <p:spPr>
          <a:xfrm>
            <a:off x="2165350" y="3348990"/>
            <a:ext cx="13970" cy="1457960"/>
          </a:xfrm>
          <a:custGeom>
            <a:avLst/>
            <a:gdLst>
              <a:gd name="connsiteX0" fmla="*/ 6350 w 13970"/>
              <a:gd name="connsiteY0" fmla="*/ 1451609 h 1457960"/>
              <a:gd name="connsiteX1" fmla="*/ 6350 w 13970"/>
              <a:gd name="connsiteY1" fmla="*/ 6350 h 1457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970" h="1457960">
                <a:moveTo>
                  <a:pt x="6350" y="1451609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3" name="Freeform 3"/>
          <p:cNvSpPr/>
          <p:nvPr/>
        </p:nvSpPr>
        <p:spPr>
          <a:xfrm>
            <a:off x="2118360" y="3200400"/>
            <a:ext cx="107950" cy="162559"/>
          </a:xfrm>
          <a:custGeom>
            <a:avLst/>
            <a:gdLst>
              <a:gd name="connsiteX0" fmla="*/ 53339 w 107950"/>
              <a:gd name="connsiteY0" fmla="*/ 0 h 162559"/>
              <a:gd name="connsiteX1" fmla="*/ 0 w 107950"/>
              <a:gd name="connsiteY1" fmla="*/ 162559 h 162559"/>
              <a:gd name="connsiteX2" fmla="*/ 107950 w 107950"/>
              <a:gd name="connsiteY2" fmla="*/ 162559 h 162559"/>
              <a:gd name="connsiteX3" fmla="*/ 53339 w 107950"/>
              <a:gd name="connsiteY3" fmla="*/ 0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7950" h="162559">
                <a:moveTo>
                  <a:pt x="53339" y="0"/>
                </a:moveTo>
                <a:lnTo>
                  <a:pt x="0" y="162559"/>
                </a:lnTo>
                <a:lnTo>
                  <a:pt x="107950" y="162559"/>
                </a:lnTo>
                <a:lnTo>
                  <a:pt x="53339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4" name="Freeform 3"/>
          <p:cNvSpPr/>
          <p:nvPr/>
        </p:nvSpPr>
        <p:spPr>
          <a:xfrm>
            <a:off x="2663189" y="5137150"/>
            <a:ext cx="1457960" cy="13970"/>
          </a:xfrm>
          <a:custGeom>
            <a:avLst/>
            <a:gdLst>
              <a:gd name="connsiteX0" fmla="*/ 1451610 w 1457960"/>
              <a:gd name="connsiteY0" fmla="*/ 6350 h 13970"/>
              <a:gd name="connsiteX1" fmla="*/ 6350 w 145796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57960" h="13970">
                <a:moveTo>
                  <a:pt x="1451610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5" name="Freeform 3"/>
          <p:cNvSpPr/>
          <p:nvPr/>
        </p:nvSpPr>
        <p:spPr>
          <a:xfrm>
            <a:off x="2514600" y="5090159"/>
            <a:ext cx="162560" cy="107950"/>
          </a:xfrm>
          <a:custGeom>
            <a:avLst/>
            <a:gdLst>
              <a:gd name="connsiteX0" fmla="*/ 0 w 162560"/>
              <a:gd name="connsiteY0" fmla="*/ 53340 h 107950"/>
              <a:gd name="connsiteX1" fmla="*/ 162560 w 162560"/>
              <a:gd name="connsiteY1" fmla="*/ 107950 h 107950"/>
              <a:gd name="connsiteX2" fmla="*/ 162560 w 162560"/>
              <a:gd name="connsiteY2" fmla="*/ 0 h 107950"/>
              <a:gd name="connsiteX3" fmla="*/ 0 w 162560"/>
              <a:gd name="connsiteY3" fmla="*/ 5334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2560" h="107950">
                <a:moveTo>
                  <a:pt x="0" y="53340"/>
                </a:moveTo>
                <a:lnTo>
                  <a:pt x="162560" y="107950"/>
                </a:lnTo>
                <a:lnTo>
                  <a:pt x="162560" y="0"/>
                </a:lnTo>
                <a:lnTo>
                  <a:pt x="0" y="5334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6" name="Freeform 3"/>
          <p:cNvSpPr/>
          <p:nvPr/>
        </p:nvSpPr>
        <p:spPr>
          <a:xfrm>
            <a:off x="4451350" y="3194050"/>
            <a:ext cx="13970" cy="1457960"/>
          </a:xfrm>
          <a:custGeom>
            <a:avLst/>
            <a:gdLst>
              <a:gd name="connsiteX0" fmla="*/ 6350 w 13970"/>
              <a:gd name="connsiteY0" fmla="*/ 6350 h 1457960"/>
              <a:gd name="connsiteX1" fmla="*/ 6350 w 13970"/>
              <a:gd name="connsiteY1" fmla="*/ 1451609 h 14579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970" h="1457960">
                <a:moveTo>
                  <a:pt x="6350" y="6350"/>
                </a:moveTo>
                <a:lnTo>
                  <a:pt x="6350" y="14516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7" name="Freeform 3"/>
          <p:cNvSpPr/>
          <p:nvPr/>
        </p:nvSpPr>
        <p:spPr>
          <a:xfrm>
            <a:off x="4404359" y="4638040"/>
            <a:ext cx="107950" cy="162559"/>
          </a:xfrm>
          <a:custGeom>
            <a:avLst/>
            <a:gdLst>
              <a:gd name="connsiteX0" fmla="*/ 53340 w 107950"/>
              <a:gd name="connsiteY0" fmla="*/ 162559 h 162559"/>
              <a:gd name="connsiteX1" fmla="*/ 107950 w 107950"/>
              <a:gd name="connsiteY1" fmla="*/ 0 h 162559"/>
              <a:gd name="connsiteX2" fmla="*/ 0 w 107950"/>
              <a:gd name="connsiteY2" fmla="*/ 0 h 162559"/>
              <a:gd name="connsiteX3" fmla="*/ 53340 w 107950"/>
              <a:gd name="connsiteY3" fmla="*/ 162559 h 162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7950" h="162559">
                <a:moveTo>
                  <a:pt x="53340" y="162559"/>
                </a:moveTo>
                <a:lnTo>
                  <a:pt x="107950" y="0"/>
                </a:lnTo>
                <a:lnTo>
                  <a:pt x="0" y="0"/>
                </a:lnTo>
                <a:lnTo>
                  <a:pt x="53340" y="16255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8" name="Freeform 3"/>
          <p:cNvSpPr/>
          <p:nvPr/>
        </p:nvSpPr>
        <p:spPr>
          <a:xfrm>
            <a:off x="2407920" y="5379720"/>
            <a:ext cx="1658620" cy="13970"/>
          </a:xfrm>
          <a:custGeom>
            <a:avLst/>
            <a:gdLst>
              <a:gd name="connsiteX0" fmla="*/ 6350 w 1658620"/>
              <a:gd name="connsiteY0" fmla="*/ 6350 h 13970"/>
              <a:gd name="connsiteX1" fmla="*/ 1652270 w 165862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8620" h="13970">
                <a:moveTo>
                  <a:pt x="6350" y="6350"/>
                </a:moveTo>
                <a:lnTo>
                  <a:pt x="165227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09" name="Freeform 3"/>
          <p:cNvSpPr/>
          <p:nvPr/>
        </p:nvSpPr>
        <p:spPr>
          <a:xfrm>
            <a:off x="4053840" y="5331459"/>
            <a:ext cx="161290" cy="107950"/>
          </a:xfrm>
          <a:custGeom>
            <a:avLst/>
            <a:gdLst>
              <a:gd name="connsiteX0" fmla="*/ 161289 w 161290"/>
              <a:gd name="connsiteY0" fmla="*/ 54610 h 107950"/>
              <a:gd name="connsiteX1" fmla="*/ 0 w 161290"/>
              <a:gd name="connsiteY1" fmla="*/ 0 h 107950"/>
              <a:gd name="connsiteX2" fmla="*/ 0 w 161290"/>
              <a:gd name="connsiteY2" fmla="*/ 107950 h 107950"/>
              <a:gd name="connsiteX3" fmla="*/ 161289 w 161290"/>
              <a:gd name="connsiteY3" fmla="*/ 54610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90" h="107950">
                <a:moveTo>
                  <a:pt x="161289" y="54610"/>
                </a:moveTo>
                <a:lnTo>
                  <a:pt x="0" y="0"/>
                </a:lnTo>
                <a:lnTo>
                  <a:pt x="0" y="107950"/>
                </a:lnTo>
                <a:lnTo>
                  <a:pt x="161289" y="5461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0" name="Freeform 3"/>
          <p:cNvSpPr/>
          <p:nvPr/>
        </p:nvSpPr>
        <p:spPr>
          <a:xfrm>
            <a:off x="4693920" y="3248659"/>
            <a:ext cx="13970" cy="1658620"/>
          </a:xfrm>
          <a:custGeom>
            <a:avLst/>
            <a:gdLst>
              <a:gd name="connsiteX0" fmla="*/ 6350 w 13970"/>
              <a:gd name="connsiteY0" fmla="*/ 1652270 h 1658620"/>
              <a:gd name="connsiteX1" fmla="*/ 6350 w 13970"/>
              <a:gd name="connsiteY1" fmla="*/ 6350 h 165862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3970" h="1658620">
                <a:moveTo>
                  <a:pt x="6350" y="165227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1" name="Freeform 3"/>
          <p:cNvSpPr/>
          <p:nvPr/>
        </p:nvSpPr>
        <p:spPr>
          <a:xfrm>
            <a:off x="4645659" y="3100070"/>
            <a:ext cx="107950" cy="161290"/>
          </a:xfrm>
          <a:custGeom>
            <a:avLst/>
            <a:gdLst>
              <a:gd name="connsiteX0" fmla="*/ 54610 w 107950"/>
              <a:gd name="connsiteY0" fmla="*/ 0 h 161290"/>
              <a:gd name="connsiteX1" fmla="*/ 0 w 107950"/>
              <a:gd name="connsiteY1" fmla="*/ 161289 h 161290"/>
              <a:gd name="connsiteX2" fmla="*/ 107950 w 107950"/>
              <a:gd name="connsiteY2" fmla="*/ 161289 h 161290"/>
              <a:gd name="connsiteX3" fmla="*/ 54610 w 107950"/>
              <a:gd name="connsiteY3" fmla="*/ 0 h 1612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07950" h="161290">
                <a:moveTo>
                  <a:pt x="54610" y="0"/>
                </a:moveTo>
                <a:lnTo>
                  <a:pt x="0" y="161289"/>
                </a:lnTo>
                <a:lnTo>
                  <a:pt x="107950" y="161289"/>
                </a:lnTo>
                <a:lnTo>
                  <a:pt x="5461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2" name="Freeform 3"/>
          <p:cNvSpPr/>
          <p:nvPr/>
        </p:nvSpPr>
        <p:spPr>
          <a:xfrm>
            <a:off x="2562860" y="2608579"/>
            <a:ext cx="1658620" cy="13970"/>
          </a:xfrm>
          <a:custGeom>
            <a:avLst/>
            <a:gdLst>
              <a:gd name="connsiteX0" fmla="*/ 1652269 w 1658620"/>
              <a:gd name="connsiteY0" fmla="*/ 6350 h 13970"/>
              <a:gd name="connsiteX1" fmla="*/ 6350 w 165862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658620" h="13970">
                <a:moveTo>
                  <a:pt x="1652269" y="6350"/>
                </a:moveTo>
                <a:lnTo>
                  <a:pt x="63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3" name="Freeform 3"/>
          <p:cNvSpPr/>
          <p:nvPr/>
        </p:nvSpPr>
        <p:spPr>
          <a:xfrm>
            <a:off x="2414270" y="2561589"/>
            <a:ext cx="161289" cy="107950"/>
          </a:xfrm>
          <a:custGeom>
            <a:avLst/>
            <a:gdLst>
              <a:gd name="connsiteX0" fmla="*/ 0 w 161289"/>
              <a:gd name="connsiteY0" fmla="*/ 53339 h 107950"/>
              <a:gd name="connsiteX1" fmla="*/ 161289 w 161289"/>
              <a:gd name="connsiteY1" fmla="*/ 107950 h 107950"/>
              <a:gd name="connsiteX2" fmla="*/ 161289 w 161289"/>
              <a:gd name="connsiteY2" fmla="*/ 0 h 107950"/>
              <a:gd name="connsiteX3" fmla="*/ 0 w 161289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1289" h="107950">
                <a:moveTo>
                  <a:pt x="0" y="53339"/>
                </a:moveTo>
                <a:lnTo>
                  <a:pt x="161289" y="107950"/>
                </a:lnTo>
                <a:lnTo>
                  <a:pt x="161289" y="0"/>
                </a:lnTo>
                <a:lnTo>
                  <a:pt x="0" y="533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4" name="Freeform 3"/>
          <p:cNvSpPr/>
          <p:nvPr/>
        </p:nvSpPr>
        <p:spPr>
          <a:xfrm>
            <a:off x="1897379" y="2583179"/>
            <a:ext cx="548640" cy="548640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9260" y="0"/>
                  <a:pt x="548640" y="118110"/>
                  <a:pt x="548640" y="274320"/>
                </a:cubicBezTo>
                <a:cubicBezTo>
                  <a:pt x="548640" y="429260"/>
                  <a:pt x="429260" y="548640"/>
                  <a:pt x="274320" y="548640"/>
                </a:cubicBezTo>
                <a:cubicBezTo>
                  <a:pt x="118110" y="548640"/>
                  <a:pt x="0" y="429260"/>
                  <a:pt x="0" y="274320"/>
                </a:cubicBezTo>
                <a:cubicBezTo>
                  <a:pt x="0" y="118110"/>
                  <a:pt x="118110" y="0"/>
                  <a:pt x="27432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5" name="Freeform 3"/>
          <p:cNvSpPr/>
          <p:nvPr/>
        </p:nvSpPr>
        <p:spPr>
          <a:xfrm>
            <a:off x="1891029" y="2576829"/>
            <a:ext cx="561340" cy="561340"/>
          </a:xfrm>
          <a:custGeom>
            <a:avLst/>
            <a:gdLst>
              <a:gd name="connsiteX0" fmla="*/ 280670 w 561340"/>
              <a:gd name="connsiteY0" fmla="*/ 6350 h 561340"/>
              <a:gd name="connsiteX1" fmla="*/ 554990 w 561340"/>
              <a:gd name="connsiteY1" fmla="*/ 280670 h 561340"/>
              <a:gd name="connsiteX2" fmla="*/ 280670 w 561340"/>
              <a:gd name="connsiteY2" fmla="*/ 554990 h 561340"/>
              <a:gd name="connsiteX3" fmla="*/ 6350 w 561340"/>
              <a:gd name="connsiteY3" fmla="*/ 280670 h 561340"/>
              <a:gd name="connsiteX4" fmla="*/ 280670 w 561340"/>
              <a:gd name="connsiteY4" fmla="*/ 6350 h 561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340" h="561340">
                <a:moveTo>
                  <a:pt x="280670" y="6350"/>
                </a:moveTo>
                <a:cubicBezTo>
                  <a:pt x="435610" y="6350"/>
                  <a:pt x="554990" y="124460"/>
                  <a:pt x="554990" y="280670"/>
                </a:cubicBezTo>
                <a:cubicBezTo>
                  <a:pt x="554990" y="435610"/>
                  <a:pt x="435610" y="554990"/>
                  <a:pt x="280670" y="554990"/>
                </a:cubicBezTo>
                <a:cubicBezTo>
                  <a:pt x="124460" y="554990"/>
                  <a:pt x="6350" y="435610"/>
                  <a:pt x="6350" y="280670"/>
                </a:cubicBezTo>
                <a:cubicBezTo>
                  <a:pt x="6350" y="124460"/>
                  <a:pt x="124460" y="6350"/>
                  <a:pt x="28067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6" name="Freeform 3"/>
          <p:cNvSpPr/>
          <p:nvPr/>
        </p:nvSpPr>
        <p:spPr>
          <a:xfrm>
            <a:off x="1897379" y="4869179"/>
            <a:ext cx="548640" cy="548640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9260" y="0"/>
                  <a:pt x="548640" y="118110"/>
                  <a:pt x="548640" y="274320"/>
                </a:cubicBezTo>
                <a:cubicBezTo>
                  <a:pt x="548640" y="429260"/>
                  <a:pt x="429260" y="548640"/>
                  <a:pt x="274320" y="548640"/>
                </a:cubicBezTo>
                <a:cubicBezTo>
                  <a:pt x="118110" y="548640"/>
                  <a:pt x="0" y="429260"/>
                  <a:pt x="0" y="274320"/>
                </a:cubicBezTo>
                <a:cubicBezTo>
                  <a:pt x="0" y="118110"/>
                  <a:pt x="118110" y="0"/>
                  <a:pt x="27432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7" name="Freeform 3"/>
          <p:cNvSpPr/>
          <p:nvPr/>
        </p:nvSpPr>
        <p:spPr>
          <a:xfrm>
            <a:off x="1891029" y="4862829"/>
            <a:ext cx="561340" cy="561340"/>
          </a:xfrm>
          <a:custGeom>
            <a:avLst/>
            <a:gdLst>
              <a:gd name="connsiteX0" fmla="*/ 280670 w 561340"/>
              <a:gd name="connsiteY0" fmla="*/ 6350 h 561340"/>
              <a:gd name="connsiteX1" fmla="*/ 554990 w 561340"/>
              <a:gd name="connsiteY1" fmla="*/ 280670 h 561340"/>
              <a:gd name="connsiteX2" fmla="*/ 280670 w 561340"/>
              <a:gd name="connsiteY2" fmla="*/ 554990 h 561340"/>
              <a:gd name="connsiteX3" fmla="*/ 6350 w 561340"/>
              <a:gd name="connsiteY3" fmla="*/ 280670 h 561340"/>
              <a:gd name="connsiteX4" fmla="*/ 280670 w 561340"/>
              <a:gd name="connsiteY4" fmla="*/ 6350 h 561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340" h="561340">
                <a:moveTo>
                  <a:pt x="280670" y="6350"/>
                </a:moveTo>
                <a:cubicBezTo>
                  <a:pt x="435610" y="6350"/>
                  <a:pt x="554990" y="124460"/>
                  <a:pt x="554990" y="280670"/>
                </a:cubicBezTo>
                <a:cubicBezTo>
                  <a:pt x="554990" y="435610"/>
                  <a:pt x="435610" y="554990"/>
                  <a:pt x="280670" y="554990"/>
                </a:cubicBezTo>
                <a:cubicBezTo>
                  <a:pt x="124460" y="554990"/>
                  <a:pt x="6350" y="435610"/>
                  <a:pt x="6350" y="280670"/>
                </a:cubicBezTo>
                <a:cubicBezTo>
                  <a:pt x="6350" y="124460"/>
                  <a:pt x="124460" y="6350"/>
                  <a:pt x="28067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8" name="Freeform 3"/>
          <p:cNvSpPr/>
          <p:nvPr/>
        </p:nvSpPr>
        <p:spPr>
          <a:xfrm>
            <a:off x="4183379" y="2583179"/>
            <a:ext cx="548640" cy="548640"/>
          </a:xfrm>
          <a:custGeom>
            <a:avLst/>
            <a:gdLst>
              <a:gd name="connsiteX0" fmla="*/ 274320 w 548640"/>
              <a:gd name="connsiteY0" fmla="*/ 0 h 548640"/>
              <a:gd name="connsiteX1" fmla="*/ 548640 w 548640"/>
              <a:gd name="connsiteY1" fmla="*/ 274320 h 548640"/>
              <a:gd name="connsiteX2" fmla="*/ 274320 w 548640"/>
              <a:gd name="connsiteY2" fmla="*/ 548640 h 548640"/>
              <a:gd name="connsiteX3" fmla="*/ 0 w 548640"/>
              <a:gd name="connsiteY3" fmla="*/ 274320 h 548640"/>
              <a:gd name="connsiteX4" fmla="*/ 274320 w 548640"/>
              <a:gd name="connsiteY4" fmla="*/ 0 h 5486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48640" h="548640">
                <a:moveTo>
                  <a:pt x="274320" y="0"/>
                </a:moveTo>
                <a:cubicBezTo>
                  <a:pt x="429260" y="0"/>
                  <a:pt x="548640" y="118110"/>
                  <a:pt x="548640" y="274320"/>
                </a:cubicBezTo>
                <a:cubicBezTo>
                  <a:pt x="548640" y="429260"/>
                  <a:pt x="429260" y="548640"/>
                  <a:pt x="274320" y="548640"/>
                </a:cubicBezTo>
                <a:cubicBezTo>
                  <a:pt x="118110" y="548640"/>
                  <a:pt x="0" y="429260"/>
                  <a:pt x="0" y="274320"/>
                </a:cubicBezTo>
                <a:cubicBezTo>
                  <a:pt x="0" y="118110"/>
                  <a:pt x="118110" y="0"/>
                  <a:pt x="27432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19" name="Freeform 3"/>
          <p:cNvSpPr/>
          <p:nvPr/>
        </p:nvSpPr>
        <p:spPr>
          <a:xfrm>
            <a:off x="4177029" y="2576829"/>
            <a:ext cx="561340" cy="561340"/>
          </a:xfrm>
          <a:custGeom>
            <a:avLst/>
            <a:gdLst>
              <a:gd name="connsiteX0" fmla="*/ 280670 w 561340"/>
              <a:gd name="connsiteY0" fmla="*/ 6350 h 561340"/>
              <a:gd name="connsiteX1" fmla="*/ 554990 w 561340"/>
              <a:gd name="connsiteY1" fmla="*/ 280670 h 561340"/>
              <a:gd name="connsiteX2" fmla="*/ 280670 w 561340"/>
              <a:gd name="connsiteY2" fmla="*/ 554990 h 561340"/>
              <a:gd name="connsiteX3" fmla="*/ 6350 w 561340"/>
              <a:gd name="connsiteY3" fmla="*/ 280670 h 561340"/>
              <a:gd name="connsiteX4" fmla="*/ 280670 w 561340"/>
              <a:gd name="connsiteY4" fmla="*/ 6350 h 5613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61340" h="561340">
                <a:moveTo>
                  <a:pt x="280670" y="6350"/>
                </a:moveTo>
                <a:cubicBezTo>
                  <a:pt x="435610" y="6350"/>
                  <a:pt x="554990" y="124460"/>
                  <a:pt x="554990" y="280670"/>
                </a:cubicBezTo>
                <a:cubicBezTo>
                  <a:pt x="554990" y="435610"/>
                  <a:pt x="435610" y="554990"/>
                  <a:pt x="280670" y="554990"/>
                </a:cubicBezTo>
                <a:cubicBezTo>
                  <a:pt x="124460" y="554990"/>
                  <a:pt x="6350" y="435610"/>
                  <a:pt x="6350" y="280670"/>
                </a:cubicBezTo>
                <a:cubicBezTo>
                  <a:pt x="6350" y="124460"/>
                  <a:pt x="124460" y="6350"/>
                  <a:pt x="28067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0" name="Freeform 3"/>
          <p:cNvSpPr/>
          <p:nvPr/>
        </p:nvSpPr>
        <p:spPr>
          <a:xfrm>
            <a:off x="2508250" y="2851150"/>
            <a:ext cx="1457960" cy="13970"/>
          </a:xfrm>
          <a:custGeom>
            <a:avLst/>
            <a:gdLst>
              <a:gd name="connsiteX0" fmla="*/ 6350 w 1457960"/>
              <a:gd name="connsiteY0" fmla="*/ 6350 h 13970"/>
              <a:gd name="connsiteX1" fmla="*/ 1451609 w 1457960"/>
              <a:gd name="connsiteY1" fmla="*/ 6350 h 139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457960" h="13970">
                <a:moveTo>
                  <a:pt x="6350" y="6350"/>
                </a:moveTo>
                <a:lnTo>
                  <a:pt x="1451609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21" name="Freeform 3"/>
          <p:cNvSpPr/>
          <p:nvPr/>
        </p:nvSpPr>
        <p:spPr>
          <a:xfrm>
            <a:off x="3952240" y="2804160"/>
            <a:ext cx="162559" cy="107950"/>
          </a:xfrm>
          <a:custGeom>
            <a:avLst/>
            <a:gdLst>
              <a:gd name="connsiteX0" fmla="*/ 162559 w 162559"/>
              <a:gd name="connsiteY0" fmla="*/ 53339 h 107950"/>
              <a:gd name="connsiteX1" fmla="*/ 0 w 162559"/>
              <a:gd name="connsiteY1" fmla="*/ 0 h 107950"/>
              <a:gd name="connsiteX2" fmla="*/ 0 w 162559"/>
              <a:gd name="connsiteY2" fmla="*/ 107950 h 107950"/>
              <a:gd name="connsiteX3" fmla="*/ 162559 w 162559"/>
              <a:gd name="connsiteY3" fmla="*/ 53339 h 1079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62559" h="107950">
                <a:moveTo>
                  <a:pt x="162559" y="53339"/>
                </a:moveTo>
                <a:lnTo>
                  <a:pt x="0" y="0"/>
                </a:lnTo>
                <a:lnTo>
                  <a:pt x="0" y="107950"/>
                </a:lnTo>
                <a:lnTo>
                  <a:pt x="162559" y="533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2" name="TextBox 1"/>
          <p:cNvSpPr txBox="1"/>
          <p:nvPr/>
        </p:nvSpPr>
        <p:spPr>
          <a:xfrm>
            <a:off x="1028700" y="2603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123" name="TextBox 1"/>
          <p:cNvSpPr txBox="1"/>
          <p:nvPr/>
        </p:nvSpPr>
        <p:spPr>
          <a:xfrm>
            <a:off x="16891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4" name="TextBox 1"/>
          <p:cNvSpPr txBox="1"/>
          <p:nvPr/>
        </p:nvSpPr>
        <p:spPr>
          <a:xfrm>
            <a:off x="22352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5" name="TextBox 1"/>
          <p:cNvSpPr txBox="1"/>
          <p:nvPr/>
        </p:nvSpPr>
        <p:spPr>
          <a:xfrm>
            <a:off x="42037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6" name="TextBox 1"/>
          <p:cNvSpPr txBox="1"/>
          <p:nvPr/>
        </p:nvSpPr>
        <p:spPr>
          <a:xfrm>
            <a:off x="3251200" y="4914900"/>
            <a:ext cx="205184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7" name="TextBox 1"/>
          <p:cNvSpPr txBox="1"/>
          <p:nvPr/>
        </p:nvSpPr>
        <p:spPr>
          <a:xfrm>
            <a:off x="47625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8" name="TextBox 1"/>
          <p:cNvSpPr txBox="1"/>
          <p:nvPr/>
        </p:nvSpPr>
        <p:spPr>
          <a:xfrm>
            <a:off x="3251200" y="2387600"/>
            <a:ext cx="205184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0" name="TextBox 1"/>
          <p:cNvSpPr txBox="1"/>
          <p:nvPr/>
        </p:nvSpPr>
        <p:spPr>
          <a:xfrm>
            <a:off x="4318000" y="5014331"/>
            <a:ext cx="296556" cy="4212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762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4" name="TextBox 1"/>
          <p:cNvSpPr txBox="1"/>
          <p:nvPr/>
        </p:nvSpPr>
        <p:spPr>
          <a:xfrm>
            <a:off x="2038350" y="2759715"/>
            <a:ext cx="296556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5" name="TextBox 1"/>
          <p:cNvSpPr txBox="1"/>
          <p:nvPr/>
        </p:nvSpPr>
        <p:spPr>
          <a:xfrm>
            <a:off x="2044700" y="5081843"/>
            <a:ext cx="27411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524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6" name="TextBox 1"/>
          <p:cNvSpPr txBox="1"/>
          <p:nvPr/>
        </p:nvSpPr>
        <p:spPr>
          <a:xfrm>
            <a:off x="4367736" y="2776793"/>
            <a:ext cx="27411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9" name="矩形 48"/>
          <p:cNvSpPr/>
          <p:nvPr/>
        </p:nvSpPr>
        <p:spPr>
          <a:xfrm>
            <a:off x="5613404" y="2349490"/>
            <a:ext cx="371477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None/>
            </a:pP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T（A，0）= C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T（A，1）= B 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T（B，0）= D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T（B，1）= A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T（C，0）= A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T（C，1）= D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T（D，0）= B</a:t>
            </a:r>
          </a:p>
          <a:p>
            <a:pPr lvl="1">
              <a:buFont typeface="Wingdings" pitchFamily="2" charset="2"/>
              <a:buNone/>
            </a:pPr>
            <a:r>
              <a:rPr lang="en-US" altLang="zh-CN" sz="3200" dirty="0">
                <a:latin typeface="Sitka Text" panose="02000505000000020004" pitchFamily="2" charset="0"/>
                <a:cs typeface="Times New Roman" pitchFamily="18" charset="0"/>
              </a:rPr>
              <a:t>T（D，1）= C</a:t>
            </a:r>
            <a:endParaRPr lang="en-US" altLang="zh-CN" dirty="0">
              <a:latin typeface="Sitka Text" panose="02000505000000020004" pitchFamily="2" charset="0"/>
              <a:cs typeface="Times New Roman" pitchFamily="18" charset="0"/>
            </a:endParaRPr>
          </a:p>
        </p:txBody>
      </p:sp>
    </p:spTree>
  </p:cSld>
  <p:clrMapOvr>
    <a:masterClrMapping/>
  </p:clrMapOvr>
  <p:extLst mod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083800" cy="75565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7023100" y="3810000"/>
            <a:ext cx="359073" cy="1944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5400" algn="l"/>
              </a:tabLst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7708900" y="3810000"/>
            <a:ext cx="359073" cy="1944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25400" algn="l"/>
              </a:tabLst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D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25400" algn="l"/>
              </a:tabLst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362700" y="3073400"/>
            <a:ext cx="333425" cy="5591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/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337300" y="3810000"/>
            <a:ext cx="333425" cy="194412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25400" algn="l"/>
              </a:tabLst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25400" algn="l"/>
              </a:tabLst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7023100" y="2413000"/>
            <a:ext cx="307777" cy="12187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508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50800" algn="l"/>
              </a:tabLst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7734300" y="2413000"/>
            <a:ext cx="307777" cy="121873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000"/>
              </a:lnSpc>
              <a:tabLst>
                <a:tab pos="25400" algn="l"/>
              </a:tabLst>
            </a:pPr>
            <a:r>
              <a:rPr lang="en-US" altLang="zh-CN" dirty="0"/>
              <a:t>	</a:t>
            </a: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4400"/>
              </a:lnSpc>
              <a:tabLst>
                <a:tab pos="25400" algn="l"/>
              </a:tabLst>
            </a:pPr>
            <a:r>
              <a:rPr lang="en-US" altLang="zh-CN" sz="36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19" name="TextBox 1"/>
          <p:cNvSpPr txBox="1"/>
          <p:nvPr/>
        </p:nvSpPr>
        <p:spPr>
          <a:xfrm>
            <a:off x="1028700" y="2603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20" name="TextBox 1"/>
          <p:cNvSpPr txBox="1"/>
          <p:nvPr/>
        </p:nvSpPr>
        <p:spPr>
          <a:xfrm>
            <a:off x="16891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1" name="TextBox 1"/>
          <p:cNvSpPr txBox="1"/>
          <p:nvPr/>
        </p:nvSpPr>
        <p:spPr>
          <a:xfrm>
            <a:off x="22352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2" name="TextBox 1"/>
          <p:cNvSpPr txBox="1"/>
          <p:nvPr/>
        </p:nvSpPr>
        <p:spPr>
          <a:xfrm>
            <a:off x="42037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3" name="TextBox 1"/>
          <p:cNvSpPr txBox="1"/>
          <p:nvPr/>
        </p:nvSpPr>
        <p:spPr>
          <a:xfrm>
            <a:off x="3251200" y="4914900"/>
            <a:ext cx="205184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4762500" y="3873500"/>
            <a:ext cx="20518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3251200" y="2387600"/>
            <a:ext cx="205184" cy="93102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1000"/>
              </a:lnSpc>
            </a:pPr>
            <a:endParaRPr lang="en-US" altLang="zh-CN" sz="3200" dirty="0"/>
          </a:p>
          <a:p>
            <a:pPr>
              <a:lnSpc>
                <a:spcPts val="29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4318000" y="5014331"/>
            <a:ext cx="296556" cy="4212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                <a:tab pos="762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2038350" y="2759715"/>
            <a:ext cx="296556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8" name="TextBox 1"/>
          <p:cNvSpPr txBox="1"/>
          <p:nvPr/>
        </p:nvSpPr>
        <p:spPr>
          <a:xfrm>
            <a:off x="2044700" y="5081843"/>
            <a:ext cx="27411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52400" algn="l"/>
              </a:tabLst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29" name="TextBox 1"/>
          <p:cNvSpPr txBox="1"/>
          <p:nvPr/>
        </p:nvSpPr>
        <p:spPr>
          <a:xfrm>
            <a:off x="4367736" y="2776793"/>
            <a:ext cx="274114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28356" y="622300"/>
            <a:ext cx="3983463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A Sample DFA</a:t>
            </a:r>
          </a:p>
        </p:txBody>
      </p:sp>
    </p:spTree>
  </p:cSld>
  <p:clrMapOvr>
    <a:masterClrMapping/>
  </p:clrMapOvr>
  <p:extLst mod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3C3C3C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zh-CN" altLang="en-US" dirty="0"/>
          </a:p>
        </p:txBody>
      </p:sp>
      <p:sp>
        <p:nvSpPr>
          <p:cNvPr id="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4800600" y="4114800"/>
            <a:ext cx="4572000" cy="1774190"/>
          </a:xfrm>
          <a:custGeom>
            <a:avLst/>
            <a:gdLst>
              <a:gd name="connsiteX0" fmla="*/ 2286000 w 4572000"/>
              <a:gd name="connsiteY0" fmla="*/ 1774190 h 1774190"/>
              <a:gd name="connsiteX1" fmla="*/ 0 w 4572000"/>
              <a:gd name="connsiteY1" fmla="*/ 1774190 h 1774190"/>
              <a:gd name="connsiteX2" fmla="*/ 0 w 4572000"/>
              <a:gd name="connsiteY2" fmla="*/ 0 h 1774190"/>
              <a:gd name="connsiteX3" fmla="*/ 4572000 w 4572000"/>
              <a:gd name="connsiteY3" fmla="*/ 0 h 1774190"/>
              <a:gd name="connsiteX4" fmla="*/ 4572000 w 4572000"/>
              <a:gd name="connsiteY4" fmla="*/ 1774190 h 1774190"/>
              <a:gd name="connsiteX5" fmla="*/ 2286000 w 4572000"/>
              <a:gd name="connsiteY5" fmla="*/ 1774190 h 1774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0" h="1774190">
                <a:moveTo>
                  <a:pt x="2286000" y="1774190"/>
                </a:moveTo>
                <a:lnTo>
                  <a:pt x="0" y="1774190"/>
                </a:lnTo>
                <a:lnTo>
                  <a:pt x="0" y="0"/>
                </a:lnTo>
                <a:lnTo>
                  <a:pt x="4572000" y="0"/>
                </a:lnTo>
                <a:lnTo>
                  <a:pt x="4572000" y="1774190"/>
                </a:lnTo>
                <a:lnTo>
                  <a:pt x="2286000" y="177419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4782270" y="4096470"/>
            <a:ext cx="5084166" cy="1810849"/>
          </a:xfrm>
          <a:custGeom>
            <a:avLst/>
            <a:gdLst>
              <a:gd name="connsiteX0" fmla="*/ 2304329 w 4608659"/>
              <a:gd name="connsiteY0" fmla="*/ 1792520 h 1810849"/>
              <a:gd name="connsiteX1" fmla="*/ 18329 w 4608659"/>
              <a:gd name="connsiteY1" fmla="*/ 1792520 h 1810849"/>
              <a:gd name="connsiteX2" fmla="*/ 18329 w 4608659"/>
              <a:gd name="connsiteY2" fmla="*/ 18329 h 1810849"/>
              <a:gd name="connsiteX3" fmla="*/ 4590329 w 4608659"/>
              <a:gd name="connsiteY3" fmla="*/ 18329 h 1810849"/>
              <a:gd name="connsiteX4" fmla="*/ 4590329 w 4608659"/>
              <a:gd name="connsiteY4" fmla="*/ 1792520 h 1810849"/>
              <a:gd name="connsiteX5" fmla="*/ 2304329 w 4608659"/>
              <a:gd name="connsiteY5" fmla="*/ 1792520 h 1810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608659" h="1810849">
                <a:moveTo>
                  <a:pt x="2304329" y="1792520"/>
                </a:moveTo>
                <a:lnTo>
                  <a:pt x="18329" y="1792520"/>
                </a:lnTo>
                <a:lnTo>
                  <a:pt x="18329" y="18329"/>
                </a:lnTo>
                <a:lnTo>
                  <a:pt x="4590329" y="18329"/>
                </a:lnTo>
                <a:lnTo>
                  <a:pt x="4590329" y="1792520"/>
                </a:lnTo>
                <a:lnTo>
                  <a:pt x="2304329" y="17925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" name="组合 39"/>
          <p:cNvGrpSpPr/>
          <p:nvPr/>
        </p:nvGrpSpPr>
        <p:grpSpPr>
          <a:xfrm>
            <a:off x="3136900" y="3440429"/>
            <a:ext cx="1682114" cy="1579245"/>
            <a:chOff x="3136900" y="3440429"/>
            <a:chExt cx="1682114" cy="1579245"/>
          </a:xfrm>
        </p:grpSpPr>
        <p:sp>
          <p:nvSpPr>
            <p:cNvPr id="24" name="Freeform 3"/>
            <p:cNvSpPr/>
            <p:nvPr/>
          </p:nvSpPr>
          <p:spPr>
            <a:xfrm>
              <a:off x="3199764" y="3734434"/>
              <a:ext cx="1619250" cy="1285240"/>
            </a:xfrm>
            <a:custGeom>
              <a:avLst/>
              <a:gdLst>
                <a:gd name="connsiteX0" fmla="*/ 1600835 w 1619250"/>
                <a:gd name="connsiteY0" fmla="*/ 1266825 h 1285240"/>
                <a:gd name="connsiteX1" fmla="*/ 18414 w 1619250"/>
                <a:gd name="connsiteY1" fmla="*/ 18415 h 128524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1619250" h="1285240">
                  <a:moveTo>
                    <a:pt x="1600835" y="1266825"/>
                  </a:moveTo>
                  <a:cubicBezTo>
                    <a:pt x="534035" y="1266825"/>
                    <a:pt x="118744" y="850265"/>
                    <a:pt x="18414" y="18415"/>
                  </a:cubicBezTo>
                </a:path>
              </a:pathLst>
            </a:custGeom>
            <a:ln w="38100">
              <a:solidFill>
                <a:srgbClr val="8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3"/>
            <p:cNvSpPr/>
            <p:nvPr/>
          </p:nvSpPr>
          <p:spPr>
            <a:xfrm>
              <a:off x="3136900" y="3440429"/>
              <a:ext cx="163830" cy="327660"/>
            </a:xfrm>
            <a:custGeom>
              <a:avLst/>
              <a:gdLst>
                <a:gd name="connsiteX0" fmla="*/ 0 w 163830"/>
                <a:gd name="connsiteY0" fmla="*/ 309879 h 327660"/>
                <a:gd name="connsiteX1" fmla="*/ 0 w 163830"/>
                <a:gd name="connsiteY1" fmla="*/ 312420 h 327660"/>
                <a:gd name="connsiteX2" fmla="*/ 0 w 163830"/>
                <a:gd name="connsiteY2" fmla="*/ 314960 h 327660"/>
                <a:gd name="connsiteX3" fmla="*/ 2539 w 163830"/>
                <a:gd name="connsiteY3" fmla="*/ 320040 h 327660"/>
                <a:gd name="connsiteX4" fmla="*/ 7620 w 163830"/>
                <a:gd name="connsiteY4" fmla="*/ 325120 h 327660"/>
                <a:gd name="connsiteX5" fmla="*/ 12700 w 163830"/>
                <a:gd name="connsiteY5" fmla="*/ 327660 h 327660"/>
                <a:gd name="connsiteX6" fmla="*/ 19050 w 163830"/>
                <a:gd name="connsiteY6" fmla="*/ 327660 h 327660"/>
                <a:gd name="connsiteX7" fmla="*/ 24129 w 163830"/>
                <a:gd name="connsiteY7" fmla="*/ 326390 h 327660"/>
                <a:gd name="connsiteX8" fmla="*/ 27939 w 163830"/>
                <a:gd name="connsiteY8" fmla="*/ 323850 h 327660"/>
                <a:gd name="connsiteX9" fmla="*/ 30479 w 163830"/>
                <a:gd name="connsiteY9" fmla="*/ 320040 h 327660"/>
                <a:gd name="connsiteX10" fmla="*/ 33020 w 163830"/>
                <a:gd name="connsiteY10" fmla="*/ 314960 h 327660"/>
                <a:gd name="connsiteX11" fmla="*/ 69850 w 163830"/>
                <a:gd name="connsiteY11" fmla="*/ 90170 h 327660"/>
                <a:gd name="connsiteX12" fmla="*/ 130809 w 163830"/>
                <a:gd name="connsiteY12" fmla="*/ 307340 h 327660"/>
                <a:gd name="connsiteX13" fmla="*/ 133350 w 163830"/>
                <a:gd name="connsiteY13" fmla="*/ 312420 h 327660"/>
                <a:gd name="connsiteX14" fmla="*/ 138429 w 163830"/>
                <a:gd name="connsiteY14" fmla="*/ 317500 h 327660"/>
                <a:gd name="connsiteX15" fmla="*/ 143509 w 163830"/>
                <a:gd name="connsiteY15" fmla="*/ 320040 h 327660"/>
                <a:gd name="connsiteX16" fmla="*/ 149859 w 163830"/>
                <a:gd name="connsiteY16" fmla="*/ 320040 h 327660"/>
                <a:gd name="connsiteX17" fmla="*/ 156209 w 163830"/>
                <a:gd name="connsiteY17" fmla="*/ 318770 h 327660"/>
                <a:gd name="connsiteX18" fmla="*/ 161290 w 163830"/>
                <a:gd name="connsiteY18" fmla="*/ 313690 h 327660"/>
                <a:gd name="connsiteX19" fmla="*/ 163829 w 163830"/>
                <a:gd name="connsiteY19" fmla="*/ 307340 h 327660"/>
                <a:gd name="connsiteX20" fmla="*/ 162559 w 163830"/>
                <a:gd name="connsiteY20" fmla="*/ 302260 h 327660"/>
                <a:gd name="connsiteX21" fmla="*/ 162559 w 163830"/>
                <a:gd name="connsiteY21" fmla="*/ 299720 h 327660"/>
                <a:gd name="connsiteX22" fmla="*/ 162559 w 163830"/>
                <a:gd name="connsiteY22" fmla="*/ 300990 h 327660"/>
                <a:gd name="connsiteX23" fmla="*/ 81279 w 163830"/>
                <a:gd name="connsiteY23" fmla="*/ 15240 h 327660"/>
                <a:gd name="connsiteX24" fmla="*/ 80010 w 163830"/>
                <a:gd name="connsiteY24" fmla="*/ 8890 h 327660"/>
                <a:gd name="connsiteX25" fmla="*/ 76200 w 163830"/>
                <a:gd name="connsiteY25" fmla="*/ 3810 h 327660"/>
                <a:gd name="connsiteX26" fmla="*/ 69850 w 163830"/>
                <a:gd name="connsiteY26" fmla="*/ 0 h 327660"/>
                <a:gd name="connsiteX27" fmla="*/ 63500 w 163830"/>
                <a:gd name="connsiteY27" fmla="*/ 0 h 327660"/>
                <a:gd name="connsiteX28" fmla="*/ 57150 w 163830"/>
                <a:gd name="connsiteY28" fmla="*/ 1270 h 327660"/>
                <a:gd name="connsiteX29" fmla="*/ 52070 w 163830"/>
                <a:gd name="connsiteY29" fmla="*/ 5079 h 327660"/>
                <a:gd name="connsiteX30" fmla="*/ 49529 w 163830"/>
                <a:gd name="connsiteY30" fmla="*/ 11429 h 327660"/>
                <a:gd name="connsiteX31" fmla="*/ 48260 w 163830"/>
                <a:gd name="connsiteY31" fmla="*/ 17779 h 327660"/>
                <a:gd name="connsiteX32" fmla="*/ 0 w 163830"/>
                <a:gd name="connsiteY32" fmla="*/ 309879 h 32766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</a:cxnLst>
              <a:rect l="l" t="t" r="r" b="b"/>
              <a:pathLst>
                <a:path w="163830" h="327660">
                  <a:moveTo>
                    <a:pt x="0" y="309879"/>
                  </a:moveTo>
                  <a:lnTo>
                    <a:pt x="0" y="312420"/>
                  </a:lnTo>
                  <a:lnTo>
                    <a:pt x="0" y="314960"/>
                  </a:lnTo>
                  <a:lnTo>
                    <a:pt x="2539" y="320040"/>
                  </a:lnTo>
                  <a:lnTo>
                    <a:pt x="7620" y="325120"/>
                  </a:lnTo>
                  <a:lnTo>
                    <a:pt x="12700" y="327660"/>
                  </a:lnTo>
                  <a:lnTo>
                    <a:pt x="19050" y="327660"/>
                  </a:lnTo>
                  <a:lnTo>
                    <a:pt x="24129" y="326390"/>
                  </a:lnTo>
                  <a:lnTo>
                    <a:pt x="27939" y="323850"/>
                  </a:lnTo>
                  <a:lnTo>
                    <a:pt x="30479" y="320040"/>
                  </a:lnTo>
                  <a:lnTo>
                    <a:pt x="33020" y="314960"/>
                  </a:lnTo>
                  <a:lnTo>
                    <a:pt x="69850" y="90170"/>
                  </a:lnTo>
                  <a:lnTo>
                    <a:pt x="130809" y="307340"/>
                  </a:lnTo>
                  <a:lnTo>
                    <a:pt x="133350" y="312420"/>
                  </a:lnTo>
                  <a:lnTo>
                    <a:pt x="138429" y="317500"/>
                  </a:lnTo>
                  <a:lnTo>
                    <a:pt x="143509" y="320040"/>
                  </a:lnTo>
                  <a:lnTo>
                    <a:pt x="149859" y="320040"/>
                  </a:lnTo>
                  <a:lnTo>
                    <a:pt x="156209" y="318770"/>
                  </a:lnTo>
                  <a:lnTo>
                    <a:pt x="161290" y="313690"/>
                  </a:lnTo>
                  <a:lnTo>
                    <a:pt x="163829" y="307340"/>
                  </a:lnTo>
                  <a:lnTo>
                    <a:pt x="162559" y="302260"/>
                  </a:lnTo>
                  <a:lnTo>
                    <a:pt x="162559" y="299720"/>
                  </a:lnTo>
                  <a:lnTo>
                    <a:pt x="162559" y="300990"/>
                  </a:lnTo>
                  <a:lnTo>
                    <a:pt x="81279" y="15240"/>
                  </a:lnTo>
                  <a:lnTo>
                    <a:pt x="80010" y="8890"/>
                  </a:lnTo>
                  <a:lnTo>
                    <a:pt x="76200" y="3810"/>
                  </a:lnTo>
                  <a:lnTo>
                    <a:pt x="69850" y="0"/>
                  </a:lnTo>
                  <a:lnTo>
                    <a:pt x="63500" y="0"/>
                  </a:lnTo>
                  <a:lnTo>
                    <a:pt x="57150" y="1270"/>
                  </a:lnTo>
                  <a:lnTo>
                    <a:pt x="52070" y="5079"/>
                  </a:lnTo>
                  <a:lnTo>
                    <a:pt x="49529" y="11429"/>
                  </a:lnTo>
                  <a:lnTo>
                    <a:pt x="48260" y="17779"/>
                  </a:lnTo>
                  <a:lnTo>
                    <a:pt x="0" y="309879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1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6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8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71666" y="4138290"/>
            <a:ext cx="5039761" cy="247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Each   circle   is a  </a:t>
            </a:r>
            <a:r>
              <a:rPr lang="en-US" altLang="zh-CN" sz="2800" b="1" dirty="0">
                <a:solidFill>
                  <a:srgbClr val="0000FF"/>
                </a:solidFill>
                <a:latin typeface="Bradley Hand ITC" pitchFamily="66" charset="0"/>
                <a:cs typeface="Times New Roman" pitchFamily="18" charset="0"/>
              </a:rPr>
              <a:t>state </a:t>
            </a: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  of   the 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automaton. The   automaton's 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configuration   is   determined 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by   what   state(s)   it is  in.</a:t>
            </a:r>
          </a:p>
          <a:p>
            <a:endParaRPr lang="en-US" altLang="zh-CN" sz="2400" dirty="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05454" y="622300"/>
            <a:ext cx="4044377" cy="70019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/>
            </a:pPr>
            <a:r>
              <a:rPr lang="en-US" altLang="zh-CN" sz="4400" dirty="0">
                <a:latin typeface="Sitka Small" panose="02000505000000020004" pitchFamily="2" charset="0"/>
                <a:cs typeface="Times New Roman" pitchFamily="18" charset="0"/>
              </a:rPr>
              <a:t>Code for DFAs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1023608" y="1663700"/>
            <a:ext cx="7402668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CC3399"/>
                </a:solidFill>
                <a:latin typeface="Sitka Text" panose="02000505000000020004" pitchFamily="2" charset="0"/>
                <a:cs typeface="Times New Roman" pitchFamily="18" charset="0"/>
              </a:rPr>
              <a:t>int</a:t>
            </a: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  kTransitionTable[kNumStates][kNumSymbols]  =  {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861808" y="1993900"/>
            <a:ext cx="3031279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{2,  1,  3,  0,  0,  3,  …},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2026908" y="2311400"/>
            <a:ext cx="250068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…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1023608" y="2641600"/>
            <a:ext cx="234038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};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023608" y="2971800"/>
            <a:ext cx="4970913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CC3399"/>
                </a:solidFill>
                <a:latin typeface="Sitka Text" panose="02000505000000020004" pitchFamily="2" charset="0"/>
                <a:cs typeface="Times New Roman" pitchFamily="18" charset="0"/>
              </a:rPr>
              <a:t>bool</a:t>
            </a: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  kAcceptTable[kNumStates]  =  {</a:t>
            </a:r>
          </a:p>
        </p:txBody>
      </p:sp>
      <p:sp>
        <p:nvSpPr>
          <p:cNvPr id="9" name="TextBox 1"/>
          <p:cNvSpPr txBox="1"/>
          <p:nvPr/>
        </p:nvSpPr>
        <p:spPr>
          <a:xfrm>
            <a:off x="1696708" y="3327400"/>
            <a:ext cx="953787" cy="132856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CC3399"/>
                </a:solidFill>
                <a:latin typeface="Sitka Text" panose="02000505000000020004" pitchFamily="2" charset="0"/>
                <a:cs typeface="Times New Roman" pitchFamily="18" charset="0"/>
              </a:rPr>
              <a:t>true,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CC3399"/>
                </a:solidFill>
                <a:latin typeface="Sitka Text" panose="02000505000000020004" pitchFamily="2" charset="0"/>
                <a:cs typeface="Times New Roman" pitchFamily="18" charset="0"/>
              </a:rPr>
              <a:t>true,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CC3399"/>
                </a:solidFill>
                <a:latin typeface="Sitka Text" panose="02000505000000020004" pitchFamily="2" charset="0"/>
                <a:cs typeface="Times New Roman" pitchFamily="18" charset="0"/>
              </a:rPr>
              <a:t>true,</a:t>
            </a:r>
          </a:p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CC3399"/>
                </a:solidFill>
                <a:latin typeface="Sitka Text" panose="02000505000000020004" pitchFamily="2" charset="0"/>
                <a:cs typeface="Times New Roman" pitchFamily="18" charset="0"/>
              </a:rPr>
              <a:t>false …</a:t>
            </a:r>
          </a:p>
        </p:txBody>
      </p:sp>
      <p:sp>
        <p:nvSpPr>
          <p:cNvPr id="10" name="TextBox 1"/>
          <p:cNvSpPr txBox="1"/>
          <p:nvPr/>
        </p:nvSpPr>
        <p:spPr>
          <a:xfrm>
            <a:off x="1023608" y="4584700"/>
            <a:ext cx="234038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};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023608" y="4914900"/>
            <a:ext cx="4586192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CC3399"/>
                </a:solidFill>
                <a:latin typeface="Sitka Text" panose="02000505000000020004" pitchFamily="2" charset="0"/>
                <a:cs typeface="Times New Roman" pitchFamily="18" charset="0"/>
              </a:rPr>
              <a:t>bool</a:t>
            </a: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  simulateDFA(string  input)  {</a:t>
            </a:r>
          </a:p>
        </p:txBody>
      </p:sp>
      <p:sp>
        <p:nvSpPr>
          <p:cNvPr id="12" name="TextBox 1"/>
          <p:cNvSpPr txBox="1"/>
          <p:nvPr/>
        </p:nvSpPr>
        <p:spPr>
          <a:xfrm>
            <a:off x="1696708" y="5245100"/>
            <a:ext cx="1971694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CC3399"/>
                </a:solidFill>
                <a:latin typeface="Sitka Text" panose="02000505000000020004" pitchFamily="2" charset="0"/>
                <a:cs typeface="Times New Roman" pitchFamily="18" charset="0"/>
              </a:rPr>
              <a:t>int</a:t>
            </a: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  state  =  0;</a:t>
            </a:r>
          </a:p>
        </p:txBody>
      </p:sp>
      <p:sp>
        <p:nvSpPr>
          <p:cNvPr id="13" name="TextBox 1"/>
          <p:cNvSpPr txBox="1"/>
          <p:nvPr/>
        </p:nvSpPr>
        <p:spPr>
          <a:xfrm>
            <a:off x="1696708" y="5562600"/>
            <a:ext cx="2781211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CC3399"/>
                </a:solidFill>
                <a:latin typeface="Sitka Text" panose="02000505000000020004" pitchFamily="2" charset="0"/>
                <a:cs typeface="Times New Roman" pitchFamily="18" charset="0"/>
              </a:rPr>
              <a:t>for</a:t>
            </a: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  (char  ch:  input)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2369808" y="5892800"/>
            <a:ext cx="4935647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state  =  kTransitionTable[state][ch];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1696708" y="6210300"/>
            <a:ext cx="3746218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CC3399"/>
                </a:solidFill>
                <a:latin typeface="Sitka Text" panose="02000505000000020004" pitchFamily="2" charset="0"/>
                <a:cs typeface="Times New Roman" pitchFamily="18" charset="0"/>
              </a:rPr>
              <a:t>return</a:t>
            </a:r>
            <a:r>
              <a:rPr lang="en-US" altLang="zh-CN" sz="2200" dirty="0">
                <a:latin typeface="Sitka Text" panose="02000505000000020004" pitchFamily="2" charset="0"/>
                <a:cs typeface="Times New Roman" pitchFamily="18" charset="0"/>
              </a:rPr>
              <a:t>  kAcceptTable[state];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1023608" y="6540500"/>
            <a:ext cx="134652" cy="3667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/>
            </a:pPr>
            <a:r>
              <a:rPr lang="en-US" altLang="zh-CN" sz="2200" dirty="0">
                <a:solidFill>
                  <a:srgbClr val="3C3C3C"/>
                </a:solidFill>
                <a:latin typeface="Sitka Text" panose="02000505000000020004" pitchFamily="2" charset="0"/>
                <a:cs typeface="Times New Roman" pitchFamily="18" charset="0"/>
              </a:rPr>
              <a:t>}</a:t>
            </a: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3F96EBFE-DD25-4B43-9FC2-5798330CF8C0}"/>
              </a:ext>
            </a:extLst>
          </p:cNvPr>
          <p:cNvSpPr/>
          <p:nvPr/>
        </p:nvSpPr>
        <p:spPr>
          <a:xfrm>
            <a:off x="6153870" y="3410670"/>
            <a:ext cx="3237059" cy="1512399"/>
          </a:xfrm>
          <a:custGeom>
            <a:avLst/>
            <a:gdLst>
              <a:gd name="connsiteX0" fmla="*/ 1618529 w 3237059"/>
              <a:gd name="connsiteY0" fmla="*/ 1494070 h 1512399"/>
              <a:gd name="connsiteX1" fmla="*/ 18329 w 3237059"/>
              <a:gd name="connsiteY1" fmla="*/ 1494070 h 1512399"/>
              <a:gd name="connsiteX2" fmla="*/ 18329 w 3237059"/>
              <a:gd name="connsiteY2" fmla="*/ 18329 h 1512399"/>
              <a:gd name="connsiteX3" fmla="*/ 3218729 w 3237059"/>
              <a:gd name="connsiteY3" fmla="*/ 18329 h 1512399"/>
              <a:gd name="connsiteX4" fmla="*/ 3218729 w 3237059"/>
              <a:gd name="connsiteY4" fmla="*/ 1494070 h 1512399"/>
              <a:gd name="connsiteX5" fmla="*/ 1618529 w 3237059"/>
              <a:gd name="connsiteY5" fmla="*/ 1494070 h 15123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3237059" h="1512399">
                <a:moveTo>
                  <a:pt x="1618529" y="1494070"/>
                </a:moveTo>
                <a:lnTo>
                  <a:pt x="18329" y="1494070"/>
                </a:lnTo>
                <a:lnTo>
                  <a:pt x="18329" y="18329"/>
                </a:lnTo>
                <a:lnTo>
                  <a:pt x="3218729" y="18329"/>
                </a:lnTo>
                <a:lnTo>
                  <a:pt x="3218729" y="1494070"/>
                </a:lnTo>
                <a:lnTo>
                  <a:pt x="1618529" y="149407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30ACA958-927D-4D7C-93B4-E6774F52D8CA}"/>
              </a:ext>
            </a:extLst>
          </p:cNvPr>
          <p:cNvSpPr txBox="1"/>
          <p:nvPr/>
        </p:nvSpPr>
        <p:spPr>
          <a:xfrm>
            <a:off x="6184900" y="3549650"/>
            <a:ext cx="3254096" cy="133882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tabLst>
                <a:tab pos="38100" algn="l"/>
                <a:tab pos="342900" algn="l"/>
              </a:tabLst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Runs  in  time O(m) </a:t>
            </a:r>
          </a:p>
          <a:p>
            <a:pPr algn="ctr">
              <a:tabLst>
                <a:tab pos="38100" algn="l"/>
                <a:tab pos="342900" algn="l"/>
              </a:tabLst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on  a  string  of  </a:t>
            </a:r>
          </a:p>
          <a:p>
            <a:pPr algn="ctr">
              <a:tabLst>
                <a:tab pos="38100" algn="l"/>
                <a:tab pos="342900" algn="l"/>
              </a:tabLst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itchFamily="66" charset="0"/>
                <a:cs typeface="Times New Roman" pitchFamily="18" charset="0"/>
              </a:rPr>
              <a:t>Length  m.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95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</p:bldLst>
  </p:timing>
  <p:extLst mod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928100" cy="11430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Speeding up Matching</a:t>
            </a:r>
            <a:endParaRPr lang="zh-CN" altLang="en-US" dirty="0">
              <a:latin typeface="Sitka Small" panose="02000505000000020004" pitchFamily="2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928100" cy="4525963"/>
          </a:xfrm>
        </p:spPr>
        <p:txBody>
          <a:bodyPr>
            <a:normAutofit/>
          </a:bodyPr>
          <a:lstStyle/>
          <a:p>
            <a:pPr>
              <a:lnSpc>
                <a:spcPts val="37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In the worst-case, an NFA with 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n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 states takes time O(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mn</a:t>
            </a:r>
            <a:r>
              <a:rPr lang="en-US" altLang="zh-CN" sz="2800" i="1" baseline="30000" dirty="0">
                <a:latin typeface="Sitka Text" panose="02000505000000020004" pitchFamily="2" charset="0"/>
                <a:cs typeface="Times New Roman" pitchFamily="18" charset="0"/>
              </a:rPr>
              <a:t>2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) to match a string of length 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m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.</a:t>
            </a:r>
            <a:endParaRPr lang="en-US" altLang="zh-CN" sz="2800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DFAs, on the other hand, take only O(</a:t>
            </a:r>
            <a:r>
              <a:rPr lang="en-US" altLang="zh-CN" sz="2800" i="1" dirty="0">
                <a:latin typeface="Sitka Text" panose="02000505000000020004" pitchFamily="2" charset="0"/>
                <a:cs typeface="Times New Roman" pitchFamily="18" charset="0"/>
              </a:rPr>
              <a:t>m</a:t>
            </a: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).</a:t>
            </a:r>
            <a:endParaRPr lang="en-US" altLang="zh-CN" sz="2800" dirty="0">
              <a:latin typeface="Sitka Text" panose="02000505000000020004" pitchFamily="2" charset="0"/>
            </a:endParaRPr>
          </a:p>
          <a:p>
            <a:pPr>
              <a:lnSpc>
                <a:spcPts val="4100"/>
              </a:lnSpc>
              <a:tabLst/>
            </a:pPr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There is another (beautiful!) algorithm to convert NFAs to DFAs.</a:t>
            </a:r>
          </a:p>
          <a:p>
            <a:endParaRPr lang="zh-CN" altLang="en-US" sz="2800" dirty="0">
              <a:latin typeface="Sitka Tex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83149"/>
      </p:ext>
    </p:extLst>
  </p:cSld>
  <p:clrMapOvr>
    <a:masterClrMapping/>
  </p:clrMapOvr>
  <p:extLst mod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5029200" y="4626609"/>
            <a:ext cx="4572000" cy="1774190"/>
          </a:xfrm>
          <a:custGeom>
            <a:avLst/>
            <a:gdLst>
              <a:gd name="connsiteX0" fmla="*/ 2286000 w 4572000"/>
              <a:gd name="connsiteY0" fmla="*/ 1774190 h 1774190"/>
              <a:gd name="connsiteX1" fmla="*/ 0 w 4572000"/>
              <a:gd name="connsiteY1" fmla="*/ 1774190 h 1774190"/>
              <a:gd name="connsiteX2" fmla="*/ 0 w 4572000"/>
              <a:gd name="connsiteY2" fmla="*/ 0 h 1774190"/>
              <a:gd name="connsiteX3" fmla="*/ 4572000 w 4572000"/>
              <a:gd name="connsiteY3" fmla="*/ 0 h 1774190"/>
              <a:gd name="connsiteX4" fmla="*/ 4572000 w 4572000"/>
              <a:gd name="connsiteY4" fmla="*/ 1774190 h 1774190"/>
              <a:gd name="connsiteX5" fmla="*/ 2286000 w 4572000"/>
              <a:gd name="connsiteY5" fmla="*/ 1774190 h 1774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572000" h="1774190">
                <a:moveTo>
                  <a:pt x="2286000" y="1774190"/>
                </a:moveTo>
                <a:lnTo>
                  <a:pt x="0" y="1774190"/>
                </a:lnTo>
                <a:lnTo>
                  <a:pt x="0" y="0"/>
                </a:lnTo>
                <a:lnTo>
                  <a:pt x="4572000" y="0"/>
                </a:lnTo>
                <a:lnTo>
                  <a:pt x="4572000" y="1774190"/>
                </a:lnTo>
                <a:lnTo>
                  <a:pt x="2286000" y="177419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Freeform 3"/>
          <p:cNvSpPr/>
          <p:nvPr/>
        </p:nvSpPr>
        <p:spPr>
          <a:xfrm>
            <a:off x="5010870" y="4608279"/>
            <a:ext cx="4711550" cy="1810849"/>
          </a:xfrm>
          <a:custGeom>
            <a:avLst/>
            <a:gdLst>
              <a:gd name="connsiteX0" fmla="*/ 2304329 w 4608659"/>
              <a:gd name="connsiteY0" fmla="*/ 1792520 h 1810849"/>
              <a:gd name="connsiteX1" fmla="*/ 18329 w 4608659"/>
              <a:gd name="connsiteY1" fmla="*/ 1792520 h 1810849"/>
              <a:gd name="connsiteX2" fmla="*/ 18329 w 4608659"/>
              <a:gd name="connsiteY2" fmla="*/ 18329 h 1810849"/>
              <a:gd name="connsiteX3" fmla="*/ 4590329 w 4608659"/>
              <a:gd name="connsiteY3" fmla="*/ 18329 h 1810849"/>
              <a:gd name="connsiteX4" fmla="*/ 4590329 w 4608659"/>
              <a:gd name="connsiteY4" fmla="*/ 1792520 h 1810849"/>
              <a:gd name="connsiteX5" fmla="*/ 2304329 w 4608659"/>
              <a:gd name="connsiteY5" fmla="*/ 1792520 h 1810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4608659" h="1810849">
                <a:moveTo>
                  <a:pt x="2304329" y="1792520"/>
                </a:moveTo>
                <a:lnTo>
                  <a:pt x="18329" y="1792520"/>
                </a:lnTo>
                <a:lnTo>
                  <a:pt x="18329" y="18329"/>
                </a:lnTo>
                <a:lnTo>
                  <a:pt x="4590329" y="18329"/>
                </a:lnTo>
                <a:lnTo>
                  <a:pt x="4590329" y="1792520"/>
                </a:lnTo>
                <a:lnTo>
                  <a:pt x="2304329" y="1792520"/>
                </a:ln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4150359" y="2983229"/>
            <a:ext cx="897255" cy="2549524"/>
            <a:chOff x="4150359" y="2983229"/>
            <a:chExt cx="897255" cy="2549524"/>
          </a:xfrm>
        </p:grpSpPr>
        <p:sp>
          <p:nvSpPr>
            <p:cNvPr id="24" name="Freeform 3"/>
            <p:cNvSpPr/>
            <p:nvPr/>
          </p:nvSpPr>
          <p:spPr>
            <a:xfrm>
              <a:off x="4213225" y="3282314"/>
              <a:ext cx="834389" cy="2250439"/>
            </a:xfrm>
            <a:custGeom>
              <a:avLst/>
              <a:gdLst>
                <a:gd name="connsiteX0" fmla="*/ 815975 w 834389"/>
                <a:gd name="connsiteY0" fmla="*/ 2232025 h 2250439"/>
                <a:gd name="connsiteX1" fmla="*/ 18415 w 834389"/>
                <a:gd name="connsiteY1" fmla="*/ 18415 h 225043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834389" h="2250439">
                  <a:moveTo>
                    <a:pt x="815975" y="2232025"/>
                  </a:moveTo>
                  <a:cubicBezTo>
                    <a:pt x="282575" y="2232025"/>
                    <a:pt x="51434" y="1494155"/>
                    <a:pt x="18415" y="18415"/>
                  </a:cubicBezTo>
                </a:path>
              </a:pathLst>
            </a:custGeom>
            <a:ln w="38100">
              <a:solidFill>
                <a:srgbClr val="8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3"/>
            <p:cNvSpPr/>
            <p:nvPr/>
          </p:nvSpPr>
          <p:spPr>
            <a:xfrm>
              <a:off x="4150359" y="2983229"/>
              <a:ext cx="163830" cy="325120"/>
            </a:xfrm>
            <a:custGeom>
              <a:avLst/>
              <a:gdLst>
                <a:gd name="connsiteX0" fmla="*/ 0 w 163830"/>
                <a:gd name="connsiteY0" fmla="*/ 306070 h 325120"/>
                <a:gd name="connsiteX1" fmla="*/ 0 w 163830"/>
                <a:gd name="connsiteY1" fmla="*/ 308610 h 325120"/>
                <a:gd name="connsiteX2" fmla="*/ 0 w 163830"/>
                <a:gd name="connsiteY2" fmla="*/ 311150 h 325120"/>
                <a:gd name="connsiteX3" fmla="*/ 2540 w 163830"/>
                <a:gd name="connsiteY3" fmla="*/ 317500 h 325120"/>
                <a:gd name="connsiteX4" fmla="*/ 6350 w 163830"/>
                <a:gd name="connsiteY4" fmla="*/ 322579 h 325120"/>
                <a:gd name="connsiteX5" fmla="*/ 12700 w 163830"/>
                <a:gd name="connsiteY5" fmla="*/ 325120 h 325120"/>
                <a:gd name="connsiteX6" fmla="*/ 19050 w 163830"/>
                <a:gd name="connsiteY6" fmla="*/ 325120 h 325120"/>
                <a:gd name="connsiteX7" fmla="*/ 22860 w 163830"/>
                <a:gd name="connsiteY7" fmla="*/ 323850 h 325120"/>
                <a:gd name="connsiteX8" fmla="*/ 26670 w 163830"/>
                <a:gd name="connsiteY8" fmla="*/ 321310 h 325120"/>
                <a:gd name="connsiteX9" fmla="*/ 30480 w 163830"/>
                <a:gd name="connsiteY9" fmla="*/ 317500 h 325120"/>
                <a:gd name="connsiteX10" fmla="*/ 33020 w 163830"/>
                <a:gd name="connsiteY10" fmla="*/ 312420 h 325120"/>
                <a:gd name="connsiteX11" fmla="*/ 80010 w 163830"/>
                <a:gd name="connsiteY11" fmla="*/ 90170 h 325120"/>
                <a:gd name="connsiteX12" fmla="*/ 132080 w 163830"/>
                <a:gd name="connsiteY12" fmla="*/ 309879 h 325120"/>
                <a:gd name="connsiteX13" fmla="*/ 133350 w 163830"/>
                <a:gd name="connsiteY13" fmla="*/ 316229 h 325120"/>
                <a:gd name="connsiteX14" fmla="*/ 137160 w 163830"/>
                <a:gd name="connsiteY14" fmla="*/ 321310 h 325120"/>
                <a:gd name="connsiteX15" fmla="*/ 143510 w 163830"/>
                <a:gd name="connsiteY15" fmla="*/ 323850 h 325120"/>
                <a:gd name="connsiteX16" fmla="*/ 149860 w 163830"/>
                <a:gd name="connsiteY16" fmla="*/ 323850 h 325120"/>
                <a:gd name="connsiteX17" fmla="*/ 156210 w 163830"/>
                <a:gd name="connsiteY17" fmla="*/ 322579 h 325120"/>
                <a:gd name="connsiteX18" fmla="*/ 160020 w 163830"/>
                <a:gd name="connsiteY18" fmla="*/ 317500 h 325120"/>
                <a:gd name="connsiteX19" fmla="*/ 163830 w 163830"/>
                <a:gd name="connsiteY19" fmla="*/ 312420 h 325120"/>
                <a:gd name="connsiteX20" fmla="*/ 162560 w 163830"/>
                <a:gd name="connsiteY20" fmla="*/ 306070 h 325120"/>
                <a:gd name="connsiteX21" fmla="*/ 162560 w 163830"/>
                <a:gd name="connsiteY21" fmla="*/ 304800 h 325120"/>
                <a:gd name="connsiteX22" fmla="*/ 162560 w 163830"/>
                <a:gd name="connsiteY22" fmla="*/ 304800 h 325120"/>
                <a:gd name="connsiteX23" fmla="*/ 95250 w 163830"/>
                <a:gd name="connsiteY23" fmla="*/ 16510 h 325120"/>
                <a:gd name="connsiteX24" fmla="*/ 93980 w 163830"/>
                <a:gd name="connsiteY24" fmla="*/ 10160 h 325120"/>
                <a:gd name="connsiteX25" fmla="*/ 90170 w 163830"/>
                <a:gd name="connsiteY25" fmla="*/ 3810 h 325120"/>
                <a:gd name="connsiteX26" fmla="*/ 85090 w 163830"/>
                <a:gd name="connsiteY26" fmla="*/ 1270 h 325120"/>
                <a:gd name="connsiteX27" fmla="*/ 78740 w 163830"/>
                <a:gd name="connsiteY27" fmla="*/ 0 h 325120"/>
                <a:gd name="connsiteX28" fmla="*/ 72390 w 163830"/>
                <a:gd name="connsiteY28" fmla="*/ 1270 h 325120"/>
                <a:gd name="connsiteX29" fmla="*/ 67310 w 163830"/>
                <a:gd name="connsiteY29" fmla="*/ 5080 h 325120"/>
                <a:gd name="connsiteX30" fmla="*/ 63500 w 163830"/>
                <a:gd name="connsiteY30" fmla="*/ 10160 h 325120"/>
                <a:gd name="connsiteX31" fmla="*/ 62230 w 163830"/>
                <a:gd name="connsiteY31" fmla="*/ 16510 h 325120"/>
                <a:gd name="connsiteX32" fmla="*/ 0 w 163830"/>
                <a:gd name="connsiteY32" fmla="*/ 306070 h 32512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</a:cxnLst>
              <a:rect l="l" t="t" r="r" b="b"/>
              <a:pathLst>
                <a:path w="163830" h="325120">
                  <a:moveTo>
                    <a:pt x="0" y="306070"/>
                  </a:moveTo>
                  <a:lnTo>
                    <a:pt x="0" y="308610"/>
                  </a:lnTo>
                  <a:lnTo>
                    <a:pt x="0" y="311150"/>
                  </a:lnTo>
                  <a:lnTo>
                    <a:pt x="2540" y="317500"/>
                  </a:lnTo>
                  <a:lnTo>
                    <a:pt x="6350" y="322579"/>
                  </a:lnTo>
                  <a:lnTo>
                    <a:pt x="12700" y="325120"/>
                  </a:lnTo>
                  <a:lnTo>
                    <a:pt x="19050" y="325120"/>
                  </a:lnTo>
                  <a:lnTo>
                    <a:pt x="22860" y="323850"/>
                  </a:lnTo>
                  <a:lnTo>
                    <a:pt x="26670" y="321310"/>
                  </a:lnTo>
                  <a:lnTo>
                    <a:pt x="30480" y="317500"/>
                  </a:lnTo>
                  <a:lnTo>
                    <a:pt x="33020" y="312420"/>
                  </a:lnTo>
                  <a:lnTo>
                    <a:pt x="80010" y="90170"/>
                  </a:lnTo>
                  <a:lnTo>
                    <a:pt x="132080" y="309879"/>
                  </a:lnTo>
                  <a:lnTo>
                    <a:pt x="133350" y="316229"/>
                  </a:lnTo>
                  <a:lnTo>
                    <a:pt x="137160" y="321310"/>
                  </a:lnTo>
                  <a:lnTo>
                    <a:pt x="143510" y="323850"/>
                  </a:lnTo>
                  <a:lnTo>
                    <a:pt x="149860" y="323850"/>
                  </a:lnTo>
                  <a:lnTo>
                    <a:pt x="156210" y="322579"/>
                  </a:lnTo>
                  <a:lnTo>
                    <a:pt x="160020" y="317500"/>
                  </a:lnTo>
                  <a:lnTo>
                    <a:pt x="163830" y="312420"/>
                  </a:lnTo>
                  <a:lnTo>
                    <a:pt x="162560" y="306070"/>
                  </a:lnTo>
                  <a:lnTo>
                    <a:pt x="162560" y="304800"/>
                  </a:lnTo>
                  <a:lnTo>
                    <a:pt x="162560" y="304800"/>
                  </a:lnTo>
                  <a:lnTo>
                    <a:pt x="95250" y="16510"/>
                  </a:lnTo>
                  <a:lnTo>
                    <a:pt x="93980" y="10160"/>
                  </a:lnTo>
                  <a:lnTo>
                    <a:pt x="90170" y="3810"/>
                  </a:lnTo>
                  <a:lnTo>
                    <a:pt x="85090" y="1270"/>
                  </a:lnTo>
                  <a:lnTo>
                    <a:pt x="78740" y="0"/>
                  </a:lnTo>
                  <a:lnTo>
                    <a:pt x="72390" y="1270"/>
                  </a:lnTo>
                  <a:lnTo>
                    <a:pt x="67310" y="5080"/>
                  </a:lnTo>
                  <a:lnTo>
                    <a:pt x="63500" y="10160"/>
                  </a:lnTo>
                  <a:lnTo>
                    <a:pt x="62230" y="16510"/>
                  </a:lnTo>
                  <a:lnTo>
                    <a:pt x="0" y="30607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</p:grpSp>
      <p:sp>
        <p:nvSpPr>
          <p:cNvPr id="31" name="TextBox 1"/>
          <p:cNvSpPr txBox="1"/>
          <p:nvPr/>
        </p:nvSpPr>
        <p:spPr>
          <a:xfrm>
            <a:off x="41275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1828800" y="2730500"/>
            <a:ext cx="706925" cy="33470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041900" y="4642346"/>
            <a:ext cx="5105399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These   arrows   are   called  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Bradley Hand ITC" pitchFamily="66" charset="0"/>
                <a:cs typeface="Times New Roman" pitchFamily="18" charset="0"/>
              </a:rPr>
              <a:t>transitions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. The   automaton 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changes   which   state(s)   it is </a:t>
            </a:r>
          </a:p>
          <a:p>
            <a:pPr>
              <a:lnSpc>
                <a:spcPts val="3200"/>
              </a:lnSpc>
              <a:tabLst>
                <a:tab pos="3149600" algn="l"/>
                <a:tab pos="3162300" algn="l"/>
                <a:tab pos="3263900" algn="l"/>
                <a:tab pos="3467100" algn="l"/>
                <a:tab pos="4330700" algn="l"/>
                <a:tab pos="4432300" algn="l"/>
                <a:tab pos="4826000" algn="l"/>
              </a:tabLst>
            </a:pPr>
            <a:r>
              <a:rPr lang="en-US" altLang="zh-CN" sz="2400" b="1" dirty="0">
                <a:latin typeface="Bradley Hand ITC" pitchFamily="66" charset="0"/>
                <a:cs typeface="Times New Roman" pitchFamily="18" charset="0"/>
              </a:rPr>
              <a:t>in by   following   transitions.</a:t>
            </a:r>
          </a:p>
          <a:p>
            <a:endParaRPr lang="en-US" altLang="zh-CN" sz="2400" dirty="0"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en-US" sz="2400" dirty="0"/>
          </a:p>
        </p:txBody>
      </p:sp>
      <p:sp>
        <p:nvSpPr>
          <p:cNvPr id="38" name="TextBox 1"/>
          <p:cNvSpPr txBox="1"/>
          <p:nvPr/>
        </p:nvSpPr>
        <p:spPr>
          <a:xfrm>
            <a:off x="6184900" y="2667000"/>
            <a:ext cx="246862" cy="448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27432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27248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6" name="Freeform 3"/>
          <p:cNvSpPr/>
          <p:nvPr/>
        </p:nvSpPr>
        <p:spPr>
          <a:xfrm>
            <a:off x="48006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79" y="0"/>
                  <a:pt x="914400" y="198120"/>
                  <a:pt x="914400" y="457200"/>
                </a:cubicBezTo>
                <a:cubicBezTo>
                  <a:pt x="914400" y="716280"/>
                  <a:pt x="716279" y="914400"/>
                  <a:pt x="457200" y="914400"/>
                </a:cubicBezTo>
                <a:cubicBezTo>
                  <a:pt x="198120" y="914400"/>
                  <a:pt x="0" y="716280"/>
                  <a:pt x="0" y="457200"/>
                </a:cubicBezTo>
                <a:cubicBezTo>
                  <a:pt x="0" y="198120"/>
                  <a:pt x="198120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7822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09" y="18329"/>
                  <a:pt x="932729" y="216449"/>
                  <a:pt x="932729" y="475529"/>
                </a:cubicBezTo>
                <a:cubicBezTo>
                  <a:pt x="932729" y="734610"/>
                  <a:pt x="734609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8" name="Freeform 3"/>
          <p:cNvSpPr/>
          <p:nvPr/>
        </p:nvSpPr>
        <p:spPr>
          <a:xfrm>
            <a:off x="6858000" y="2526029"/>
            <a:ext cx="914400" cy="914400"/>
          </a:xfrm>
          <a:custGeom>
            <a:avLst/>
            <a:gdLst>
              <a:gd name="connsiteX0" fmla="*/ 457200 w 914400"/>
              <a:gd name="connsiteY0" fmla="*/ 0 h 914400"/>
              <a:gd name="connsiteX1" fmla="*/ 914400 w 914400"/>
              <a:gd name="connsiteY1" fmla="*/ 457200 h 914400"/>
              <a:gd name="connsiteX2" fmla="*/ 457200 w 914400"/>
              <a:gd name="connsiteY2" fmla="*/ 914400 h 914400"/>
              <a:gd name="connsiteX3" fmla="*/ 0 w 914400"/>
              <a:gd name="connsiteY3" fmla="*/ 457200 h 914400"/>
              <a:gd name="connsiteX4" fmla="*/ 457200 w 914400"/>
              <a:gd name="connsiteY4" fmla="*/ 0 h 914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" h="914400">
                <a:moveTo>
                  <a:pt x="457200" y="0"/>
                </a:moveTo>
                <a:cubicBezTo>
                  <a:pt x="716280" y="0"/>
                  <a:pt x="914400" y="198120"/>
                  <a:pt x="914400" y="457200"/>
                </a:cubicBezTo>
                <a:cubicBezTo>
                  <a:pt x="914400" y="716280"/>
                  <a:pt x="716280" y="914400"/>
                  <a:pt x="457200" y="914400"/>
                </a:cubicBezTo>
                <a:cubicBezTo>
                  <a:pt x="198119" y="914400"/>
                  <a:pt x="0" y="716280"/>
                  <a:pt x="0" y="457200"/>
                </a:cubicBezTo>
                <a:cubicBezTo>
                  <a:pt x="0" y="198120"/>
                  <a:pt x="198119" y="0"/>
                  <a:pt x="45720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9" name="Freeform 3"/>
          <p:cNvSpPr/>
          <p:nvPr/>
        </p:nvSpPr>
        <p:spPr>
          <a:xfrm>
            <a:off x="6839670" y="2507700"/>
            <a:ext cx="951059" cy="951059"/>
          </a:xfrm>
          <a:custGeom>
            <a:avLst/>
            <a:gdLst>
              <a:gd name="connsiteX0" fmla="*/ 475529 w 951059"/>
              <a:gd name="connsiteY0" fmla="*/ 18329 h 951059"/>
              <a:gd name="connsiteX1" fmla="*/ 932729 w 951059"/>
              <a:gd name="connsiteY1" fmla="*/ 475529 h 951059"/>
              <a:gd name="connsiteX2" fmla="*/ 475529 w 951059"/>
              <a:gd name="connsiteY2" fmla="*/ 932729 h 951059"/>
              <a:gd name="connsiteX3" fmla="*/ 18329 w 951059"/>
              <a:gd name="connsiteY3" fmla="*/ 475529 h 951059"/>
              <a:gd name="connsiteX4" fmla="*/ 475529 w 951059"/>
              <a:gd name="connsiteY4" fmla="*/ 18329 h 9510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51059" h="951059">
                <a:moveTo>
                  <a:pt x="475529" y="18329"/>
                </a:moveTo>
                <a:cubicBezTo>
                  <a:pt x="734610" y="18329"/>
                  <a:pt x="932729" y="216449"/>
                  <a:pt x="932729" y="475529"/>
                </a:cubicBezTo>
                <a:cubicBezTo>
                  <a:pt x="932729" y="734610"/>
                  <a:pt x="734610" y="932729"/>
                  <a:pt x="475529" y="932729"/>
                </a:cubicBezTo>
                <a:cubicBezTo>
                  <a:pt x="216449" y="932729"/>
                  <a:pt x="18329" y="734610"/>
                  <a:pt x="18329" y="475529"/>
                </a:cubicBezTo>
                <a:cubicBezTo>
                  <a:pt x="18329" y="216449"/>
                  <a:pt x="216449" y="18329"/>
                  <a:pt x="475529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0" name="Freeform 3"/>
          <p:cNvSpPr/>
          <p:nvPr/>
        </p:nvSpPr>
        <p:spPr>
          <a:xfrm>
            <a:off x="36391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5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1" name="Freeform 3"/>
          <p:cNvSpPr/>
          <p:nvPr/>
        </p:nvSpPr>
        <p:spPr>
          <a:xfrm>
            <a:off x="45567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2" name="Freeform 3"/>
          <p:cNvSpPr/>
          <p:nvPr/>
        </p:nvSpPr>
        <p:spPr>
          <a:xfrm>
            <a:off x="5696584" y="2964814"/>
            <a:ext cx="946150" cy="73660"/>
          </a:xfrm>
          <a:custGeom>
            <a:avLst/>
            <a:gdLst>
              <a:gd name="connsiteX0" fmla="*/ 18415 w 946150"/>
              <a:gd name="connsiteY0" fmla="*/ 18414 h 73660"/>
              <a:gd name="connsiteX1" fmla="*/ 927734 w 9461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46150" h="73660">
                <a:moveTo>
                  <a:pt x="18415" y="18414"/>
                </a:moveTo>
                <a:lnTo>
                  <a:pt x="927734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3" name="Freeform 3"/>
          <p:cNvSpPr/>
          <p:nvPr/>
        </p:nvSpPr>
        <p:spPr>
          <a:xfrm>
            <a:off x="6614159" y="2901950"/>
            <a:ext cx="243840" cy="162560"/>
          </a:xfrm>
          <a:custGeom>
            <a:avLst/>
            <a:gdLst>
              <a:gd name="connsiteX0" fmla="*/ 243840 w 243840"/>
              <a:gd name="connsiteY0" fmla="*/ 81279 h 162560"/>
              <a:gd name="connsiteX1" fmla="*/ 0 w 243840"/>
              <a:gd name="connsiteY1" fmla="*/ 0 h 162560"/>
              <a:gd name="connsiteX2" fmla="*/ 0 w 243840"/>
              <a:gd name="connsiteY2" fmla="*/ 162560 h 162560"/>
              <a:gd name="connsiteX3" fmla="*/ 243840 w 243840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40" h="162560">
                <a:moveTo>
                  <a:pt x="243840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40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4" name="Freeform 3"/>
          <p:cNvSpPr/>
          <p:nvPr/>
        </p:nvSpPr>
        <p:spPr>
          <a:xfrm>
            <a:off x="1353185" y="2964814"/>
            <a:ext cx="1174750" cy="73660"/>
          </a:xfrm>
          <a:custGeom>
            <a:avLst/>
            <a:gdLst>
              <a:gd name="connsiteX0" fmla="*/ 18414 w 1174750"/>
              <a:gd name="connsiteY0" fmla="*/ 18414 h 73660"/>
              <a:gd name="connsiteX1" fmla="*/ 1156335 w 1174750"/>
              <a:gd name="connsiteY1" fmla="*/ 18414 h 736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174750" h="73660">
                <a:moveTo>
                  <a:pt x="18414" y="18414"/>
                </a:moveTo>
                <a:lnTo>
                  <a:pt x="1156335" y="18414"/>
                </a:ln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5" name="Freeform 3"/>
          <p:cNvSpPr/>
          <p:nvPr/>
        </p:nvSpPr>
        <p:spPr>
          <a:xfrm>
            <a:off x="2499360" y="2901950"/>
            <a:ext cx="243839" cy="162560"/>
          </a:xfrm>
          <a:custGeom>
            <a:avLst/>
            <a:gdLst>
              <a:gd name="connsiteX0" fmla="*/ 243839 w 243839"/>
              <a:gd name="connsiteY0" fmla="*/ 81279 h 162560"/>
              <a:gd name="connsiteX1" fmla="*/ 0 w 243839"/>
              <a:gd name="connsiteY1" fmla="*/ 0 h 162560"/>
              <a:gd name="connsiteX2" fmla="*/ 0 w 243839"/>
              <a:gd name="connsiteY2" fmla="*/ 162560 h 162560"/>
              <a:gd name="connsiteX3" fmla="*/ 243839 w 243839"/>
              <a:gd name="connsiteY3" fmla="*/ 81279 h 1625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243839" h="162560">
                <a:moveTo>
                  <a:pt x="243839" y="81279"/>
                </a:moveTo>
                <a:lnTo>
                  <a:pt x="0" y="0"/>
                </a:lnTo>
                <a:lnTo>
                  <a:pt x="0" y="162560"/>
                </a:lnTo>
                <a:lnTo>
                  <a:pt x="243839" y="8127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6" name="Freeform 3"/>
          <p:cNvSpPr/>
          <p:nvPr/>
        </p:nvSpPr>
        <p:spPr>
          <a:xfrm>
            <a:off x="4915534" y="2240945"/>
            <a:ext cx="628650" cy="436849"/>
          </a:xfrm>
          <a:custGeom>
            <a:avLst/>
            <a:gdLst>
              <a:gd name="connsiteX0" fmla="*/ 18415 w 628650"/>
              <a:gd name="connsiteY0" fmla="*/ 418434 h 436849"/>
              <a:gd name="connsiteX1" fmla="*/ 610235 w 628650"/>
              <a:gd name="connsiteY1" fmla="*/ 197454 h 4368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28650" h="436849">
                <a:moveTo>
                  <a:pt x="18415" y="418434"/>
                </a:moveTo>
                <a:cubicBezTo>
                  <a:pt x="18415" y="-79405"/>
                  <a:pt x="452755" y="-62895"/>
                  <a:pt x="610235" y="197454"/>
                </a:cubicBezTo>
              </a:path>
            </a:pathLst>
          </a:custGeom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17" name="Freeform 3"/>
          <p:cNvSpPr/>
          <p:nvPr/>
        </p:nvSpPr>
        <p:spPr>
          <a:xfrm>
            <a:off x="5439409" y="2402839"/>
            <a:ext cx="157480" cy="256539"/>
          </a:xfrm>
          <a:custGeom>
            <a:avLst/>
            <a:gdLst>
              <a:gd name="connsiteX0" fmla="*/ 142240 w 157480"/>
              <a:gd name="connsiteY0" fmla="*/ 256539 h 256539"/>
              <a:gd name="connsiteX1" fmla="*/ 157480 w 157480"/>
              <a:gd name="connsiteY1" fmla="*/ 0 h 256539"/>
              <a:gd name="connsiteX2" fmla="*/ 0 w 157480"/>
              <a:gd name="connsiteY2" fmla="*/ 41910 h 256539"/>
              <a:gd name="connsiteX3" fmla="*/ 142240 w 157480"/>
              <a:gd name="connsiteY3" fmla="*/ 256539 h 25653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57480" h="256539">
                <a:moveTo>
                  <a:pt x="142240" y="256539"/>
                </a:moveTo>
                <a:lnTo>
                  <a:pt x="157480" y="0"/>
                </a:lnTo>
                <a:lnTo>
                  <a:pt x="0" y="41910"/>
                </a:lnTo>
                <a:lnTo>
                  <a:pt x="142240" y="256539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8" name="Freeform 3"/>
          <p:cNvSpPr/>
          <p:nvPr/>
        </p:nvSpPr>
        <p:spPr>
          <a:xfrm>
            <a:off x="6949440" y="2617470"/>
            <a:ext cx="730250" cy="730250"/>
          </a:xfrm>
          <a:custGeom>
            <a:avLst/>
            <a:gdLst>
              <a:gd name="connsiteX0" fmla="*/ 364490 w 730250"/>
              <a:gd name="connsiteY0" fmla="*/ 0 h 730250"/>
              <a:gd name="connsiteX1" fmla="*/ 730250 w 730250"/>
              <a:gd name="connsiteY1" fmla="*/ 364489 h 730250"/>
              <a:gd name="connsiteX2" fmla="*/ 364490 w 730250"/>
              <a:gd name="connsiteY2" fmla="*/ 730250 h 730250"/>
              <a:gd name="connsiteX3" fmla="*/ 0 w 730250"/>
              <a:gd name="connsiteY3" fmla="*/ 364489 h 730250"/>
              <a:gd name="connsiteX4" fmla="*/ 364490 w 730250"/>
              <a:gd name="connsiteY4" fmla="*/ 0 h 7302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30250" h="730250">
                <a:moveTo>
                  <a:pt x="364490" y="0"/>
                </a:moveTo>
                <a:cubicBezTo>
                  <a:pt x="572769" y="0"/>
                  <a:pt x="730250" y="157479"/>
                  <a:pt x="730250" y="364489"/>
                </a:cubicBezTo>
                <a:cubicBezTo>
                  <a:pt x="730250" y="571500"/>
                  <a:pt x="572769" y="730250"/>
                  <a:pt x="364490" y="730250"/>
                </a:cubicBezTo>
                <a:cubicBezTo>
                  <a:pt x="157479" y="730250"/>
                  <a:pt x="0" y="571500"/>
                  <a:pt x="0" y="364489"/>
                </a:cubicBezTo>
                <a:cubicBezTo>
                  <a:pt x="0" y="157479"/>
                  <a:pt x="157479" y="0"/>
                  <a:pt x="364490" y="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6931110" y="2599140"/>
            <a:ext cx="766909" cy="766909"/>
          </a:xfrm>
          <a:custGeom>
            <a:avLst/>
            <a:gdLst>
              <a:gd name="connsiteX0" fmla="*/ 382820 w 766909"/>
              <a:gd name="connsiteY0" fmla="*/ 18329 h 766909"/>
              <a:gd name="connsiteX1" fmla="*/ 748579 w 766909"/>
              <a:gd name="connsiteY1" fmla="*/ 382819 h 766909"/>
              <a:gd name="connsiteX2" fmla="*/ 382820 w 766909"/>
              <a:gd name="connsiteY2" fmla="*/ 748579 h 766909"/>
              <a:gd name="connsiteX3" fmla="*/ 18329 w 766909"/>
              <a:gd name="connsiteY3" fmla="*/ 382819 h 766909"/>
              <a:gd name="connsiteX4" fmla="*/ 382820 w 766909"/>
              <a:gd name="connsiteY4" fmla="*/ 18329 h 766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6909" h="766909">
                <a:moveTo>
                  <a:pt x="382820" y="18329"/>
                </a:moveTo>
                <a:cubicBezTo>
                  <a:pt x="591099" y="18329"/>
                  <a:pt x="748579" y="175809"/>
                  <a:pt x="748579" y="382819"/>
                </a:cubicBezTo>
                <a:cubicBezTo>
                  <a:pt x="748579" y="589829"/>
                  <a:pt x="591099" y="748579"/>
                  <a:pt x="382820" y="748579"/>
                </a:cubicBezTo>
                <a:cubicBezTo>
                  <a:pt x="175809" y="748579"/>
                  <a:pt x="18329" y="589829"/>
                  <a:pt x="18329" y="382819"/>
                </a:cubicBezTo>
                <a:cubicBezTo>
                  <a:pt x="18329" y="175809"/>
                  <a:pt x="175809" y="18329"/>
                  <a:pt x="382820" y="18329"/>
                </a:cubicBezTo>
              </a:path>
            </a:pathLst>
          </a:custGeom>
          <a:solidFill>
            <a:srgbClr val="000000">
              <a:alpha val="0"/>
            </a:srgbClr>
          </a:solidFill>
          <a:ln w="381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2743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Freeform 3"/>
          <p:cNvSpPr/>
          <p:nvPr/>
        </p:nvSpPr>
        <p:spPr>
          <a:xfrm>
            <a:off x="2736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3429000" y="4799329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Freeform 3"/>
          <p:cNvSpPr/>
          <p:nvPr/>
        </p:nvSpPr>
        <p:spPr>
          <a:xfrm>
            <a:off x="3422650" y="4792979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/>
          <p:cNvSpPr/>
          <p:nvPr/>
        </p:nvSpPr>
        <p:spPr>
          <a:xfrm>
            <a:off x="41148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Freeform 3"/>
          <p:cNvSpPr/>
          <p:nvPr/>
        </p:nvSpPr>
        <p:spPr>
          <a:xfrm>
            <a:off x="41084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/>
          <p:cNvSpPr/>
          <p:nvPr/>
        </p:nvSpPr>
        <p:spPr>
          <a:xfrm>
            <a:off x="48006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/>
          <p:cNvSpPr/>
          <p:nvPr/>
        </p:nvSpPr>
        <p:spPr>
          <a:xfrm>
            <a:off x="47942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/>
          <p:cNvSpPr/>
          <p:nvPr/>
        </p:nvSpPr>
        <p:spPr>
          <a:xfrm>
            <a:off x="54864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Freeform 3"/>
          <p:cNvSpPr/>
          <p:nvPr/>
        </p:nvSpPr>
        <p:spPr>
          <a:xfrm>
            <a:off x="54800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Freeform 3"/>
          <p:cNvSpPr/>
          <p:nvPr/>
        </p:nvSpPr>
        <p:spPr>
          <a:xfrm>
            <a:off x="6172200" y="4800600"/>
            <a:ext cx="685800" cy="685800"/>
          </a:xfrm>
          <a:custGeom>
            <a:avLst/>
            <a:gdLst>
              <a:gd name="connsiteX0" fmla="*/ 342900 w 685800"/>
              <a:gd name="connsiteY0" fmla="*/ 685800 h 685800"/>
              <a:gd name="connsiteX1" fmla="*/ 0 w 685800"/>
              <a:gd name="connsiteY1" fmla="*/ 685800 h 685800"/>
              <a:gd name="connsiteX2" fmla="*/ 0 w 685800"/>
              <a:gd name="connsiteY2" fmla="*/ 0 h 685800"/>
              <a:gd name="connsiteX3" fmla="*/ 685800 w 685800"/>
              <a:gd name="connsiteY3" fmla="*/ 0 h 685800"/>
              <a:gd name="connsiteX4" fmla="*/ 685800 w 685800"/>
              <a:gd name="connsiteY4" fmla="*/ 685800 h 685800"/>
              <a:gd name="connsiteX5" fmla="*/ 342900 w 6858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85800" h="685800">
                <a:moveTo>
                  <a:pt x="3429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685800" y="0"/>
                </a:lnTo>
                <a:lnTo>
                  <a:pt x="685800" y="685800"/>
                </a:lnTo>
                <a:lnTo>
                  <a:pt x="342900" y="68580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/>
          <p:cNvSpPr/>
          <p:nvPr/>
        </p:nvSpPr>
        <p:spPr>
          <a:xfrm>
            <a:off x="6165850" y="4794250"/>
            <a:ext cx="698500" cy="698500"/>
          </a:xfrm>
          <a:custGeom>
            <a:avLst/>
            <a:gdLst>
              <a:gd name="connsiteX0" fmla="*/ 349250 w 698500"/>
              <a:gd name="connsiteY0" fmla="*/ 692150 h 698500"/>
              <a:gd name="connsiteX1" fmla="*/ 6350 w 698500"/>
              <a:gd name="connsiteY1" fmla="*/ 692150 h 698500"/>
              <a:gd name="connsiteX2" fmla="*/ 6350 w 698500"/>
              <a:gd name="connsiteY2" fmla="*/ 6350 h 698500"/>
              <a:gd name="connsiteX3" fmla="*/ 692150 w 698500"/>
              <a:gd name="connsiteY3" fmla="*/ 6350 h 698500"/>
              <a:gd name="connsiteX4" fmla="*/ 692150 w 698500"/>
              <a:gd name="connsiteY4" fmla="*/ 692150 h 698500"/>
              <a:gd name="connsiteX5" fmla="*/ 349250 w 6985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698500" h="698500">
                <a:moveTo>
                  <a:pt x="3492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692150" y="6350"/>
                </a:lnTo>
                <a:lnTo>
                  <a:pt x="692150" y="692150"/>
                </a:lnTo>
                <a:lnTo>
                  <a:pt x="3492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1275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2" name="TextBox 1"/>
          <p:cNvSpPr txBox="1"/>
          <p:nvPr/>
        </p:nvSpPr>
        <p:spPr>
          <a:xfrm>
            <a:off x="6184900" y="2667000"/>
            <a:ext cx="246862" cy="418063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/>
            </a:pPr>
            <a:r>
              <a:rPr lang="en-US" altLang="zh-CN" sz="3200" b="1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sp>
        <p:nvSpPr>
          <p:cNvPr id="33" name="TextBox 1"/>
          <p:cNvSpPr txBox="1"/>
          <p:nvPr/>
        </p:nvSpPr>
        <p:spPr>
          <a:xfrm>
            <a:off x="1828800" y="2730500"/>
            <a:ext cx="706925" cy="30264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/>
            </a:pP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start</a:t>
            </a:r>
          </a:p>
        </p:txBody>
      </p:sp>
      <p:sp>
        <p:nvSpPr>
          <p:cNvPr id="34" name="TextBox 1"/>
          <p:cNvSpPr txBox="1"/>
          <p:nvPr/>
        </p:nvSpPr>
        <p:spPr>
          <a:xfrm>
            <a:off x="2120900" y="647700"/>
            <a:ext cx="4765920" cy="15207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100"/>
              </a:lnSpc>
              <a:tabLst>
                <a:tab pos="2197100" algn="l"/>
              </a:tabLst>
            </a:pP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A Simple Automaton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500"/>
              </a:lnSpc>
              <a:tabLst>
                <a:tab pos="2197100" algn="l"/>
              </a:tabLst>
            </a:pPr>
            <a:r>
              <a:rPr lang="en-US" altLang="zh-CN" dirty="0"/>
              <a:t>	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A,B,C,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...</a:t>
            </a:r>
            <a:r>
              <a:rPr lang="en-US" altLang="zh-CN" sz="2600" b="1" dirty="0">
                <a:latin typeface="Courier New" pitchFamily="18" charset="0"/>
                <a:cs typeface="Courier New" pitchFamily="18" charset="0"/>
              </a:rPr>
              <a:t>,Z</a:t>
            </a:r>
          </a:p>
        </p:txBody>
      </p:sp>
      <p:sp>
        <p:nvSpPr>
          <p:cNvPr id="35" name="TextBox 1"/>
          <p:cNvSpPr txBox="1"/>
          <p:nvPr/>
        </p:nvSpPr>
        <p:spPr>
          <a:xfrm>
            <a:off x="2755900" y="4838700"/>
            <a:ext cx="4145366" cy="68525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/>
            </a:pP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H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Y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b="1" dirty="0">
                <a:latin typeface="Courier New" pitchFamily="18" charset="0"/>
                <a:cs typeface="Courier New" pitchFamily="18" charset="0"/>
              </a:rPr>
              <a:t>A</a:t>
            </a:r>
            <a:r>
              <a:rPr lang="en-US" altLang="zh-CN" sz="4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4400" dirty="0">
                <a:latin typeface="Courier New" pitchFamily="18" charset="0"/>
                <a:cs typeface="Courier New" pitchFamily="18" charset="0"/>
              </a:rPr>
              <a:t>"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048000" y="5486400"/>
            <a:ext cx="7099300" cy="1955079"/>
            <a:chOff x="3048000" y="5486400"/>
            <a:chExt cx="7099300" cy="1955079"/>
          </a:xfrm>
        </p:grpSpPr>
        <p:sp>
          <p:nvSpPr>
            <p:cNvPr id="37" name="Freeform 3"/>
            <p:cNvSpPr/>
            <p:nvPr/>
          </p:nvSpPr>
          <p:spPr>
            <a:xfrm>
              <a:off x="5137150" y="6051550"/>
              <a:ext cx="4800600" cy="1371600"/>
            </a:xfrm>
            <a:custGeom>
              <a:avLst/>
              <a:gdLst>
                <a:gd name="connsiteX0" fmla="*/ 2400300 w 4800600"/>
                <a:gd name="connsiteY0" fmla="*/ 1371600 h 1371600"/>
                <a:gd name="connsiteX1" fmla="*/ 0 w 4800600"/>
                <a:gd name="connsiteY1" fmla="*/ 1371600 h 1371600"/>
                <a:gd name="connsiteX2" fmla="*/ 0 w 4800600"/>
                <a:gd name="connsiteY2" fmla="*/ 0 h 1371600"/>
                <a:gd name="connsiteX3" fmla="*/ 4800600 w 4800600"/>
                <a:gd name="connsiteY3" fmla="*/ 0 h 1371600"/>
                <a:gd name="connsiteX4" fmla="*/ 4800600 w 4800600"/>
                <a:gd name="connsiteY4" fmla="*/ 1371600 h 1371600"/>
                <a:gd name="connsiteX5" fmla="*/ 2400300 w 4800600"/>
                <a:gd name="connsiteY5" fmla="*/ 1371600 h 1371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4800600" h="1371600">
                  <a:moveTo>
                    <a:pt x="24003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4800600" y="0"/>
                  </a:lnTo>
                  <a:lnTo>
                    <a:pt x="4800600" y="1371600"/>
                  </a:lnTo>
                  <a:lnTo>
                    <a:pt x="2400300" y="1371600"/>
                  </a:lnTo>
                </a:path>
              </a:pathLst>
            </a:custGeom>
            <a:solidFill>
              <a:srgbClr val="80808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Freeform 3"/>
            <p:cNvSpPr/>
            <p:nvPr/>
          </p:nvSpPr>
          <p:spPr>
            <a:xfrm>
              <a:off x="5118820" y="6033220"/>
              <a:ext cx="4837259" cy="1408259"/>
            </a:xfrm>
            <a:custGeom>
              <a:avLst/>
              <a:gdLst>
                <a:gd name="connsiteX0" fmla="*/ 2418629 w 4837259"/>
                <a:gd name="connsiteY0" fmla="*/ 1389929 h 1408259"/>
                <a:gd name="connsiteX1" fmla="*/ 18329 w 4837259"/>
                <a:gd name="connsiteY1" fmla="*/ 1389929 h 1408259"/>
                <a:gd name="connsiteX2" fmla="*/ 18329 w 4837259"/>
                <a:gd name="connsiteY2" fmla="*/ 18329 h 1408259"/>
                <a:gd name="connsiteX3" fmla="*/ 4818929 w 4837259"/>
                <a:gd name="connsiteY3" fmla="*/ 18329 h 1408259"/>
                <a:gd name="connsiteX4" fmla="*/ 4818929 w 4837259"/>
                <a:gd name="connsiteY4" fmla="*/ 1389929 h 1408259"/>
                <a:gd name="connsiteX5" fmla="*/ 2418629 w 4837259"/>
                <a:gd name="connsiteY5" fmla="*/ 1389929 h 140825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4837259" h="1408259">
                  <a:moveTo>
                    <a:pt x="2418629" y="1389929"/>
                  </a:moveTo>
                  <a:lnTo>
                    <a:pt x="18329" y="1389929"/>
                  </a:lnTo>
                  <a:lnTo>
                    <a:pt x="18329" y="18329"/>
                  </a:lnTo>
                  <a:lnTo>
                    <a:pt x="4818929" y="18329"/>
                  </a:lnTo>
                  <a:lnTo>
                    <a:pt x="4818929" y="1389929"/>
                  </a:lnTo>
                  <a:lnTo>
                    <a:pt x="2418629" y="1389929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80808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Freeform 3"/>
            <p:cNvSpPr/>
            <p:nvPr/>
          </p:nvSpPr>
          <p:spPr>
            <a:xfrm>
              <a:off x="5029200" y="5943600"/>
              <a:ext cx="4800600" cy="1371600"/>
            </a:xfrm>
            <a:custGeom>
              <a:avLst/>
              <a:gdLst>
                <a:gd name="connsiteX0" fmla="*/ 2400300 w 4800600"/>
                <a:gd name="connsiteY0" fmla="*/ 1371600 h 1371600"/>
                <a:gd name="connsiteX1" fmla="*/ 0 w 4800600"/>
                <a:gd name="connsiteY1" fmla="*/ 1371600 h 1371600"/>
                <a:gd name="connsiteX2" fmla="*/ 0 w 4800600"/>
                <a:gd name="connsiteY2" fmla="*/ 0 h 1371600"/>
                <a:gd name="connsiteX3" fmla="*/ 4800600 w 4800600"/>
                <a:gd name="connsiteY3" fmla="*/ 0 h 1371600"/>
                <a:gd name="connsiteX4" fmla="*/ 4800600 w 4800600"/>
                <a:gd name="connsiteY4" fmla="*/ 1371600 h 1371600"/>
                <a:gd name="connsiteX5" fmla="*/ 2400300 w 4800600"/>
                <a:gd name="connsiteY5" fmla="*/ 1371600 h 1371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4800600" h="1371600">
                  <a:moveTo>
                    <a:pt x="2400300" y="1371600"/>
                  </a:moveTo>
                  <a:lnTo>
                    <a:pt x="0" y="1371600"/>
                  </a:lnTo>
                  <a:lnTo>
                    <a:pt x="0" y="0"/>
                  </a:lnTo>
                  <a:lnTo>
                    <a:pt x="4800600" y="0"/>
                  </a:lnTo>
                  <a:lnTo>
                    <a:pt x="4800600" y="1371600"/>
                  </a:lnTo>
                  <a:lnTo>
                    <a:pt x="2400300" y="137160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Freeform 3"/>
            <p:cNvSpPr/>
            <p:nvPr/>
          </p:nvSpPr>
          <p:spPr>
            <a:xfrm>
              <a:off x="4897884" y="5925270"/>
              <a:ext cx="4999582" cy="1408259"/>
            </a:xfrm>
            <a:custGeom>
              <a:avLst/>
              <a:gdLst>
                <a:gd name="connsiteX0" fmla="*/ 2418629 w 4837259"/>
                <a:gd name="connsiteY0" fmla="*/ 1389929 h 1408259"/>
                <a:gd name="connsiteX1" fmla="*/ 18329 w 4837259"/>
                <a:gd name="connsiteY1" fmla="*/ 1389929 h 1408259"/>
                <a:gd name="connsiteX2" fmla="*/ 18329 w 4837259"/>
                <a:gd name="connsiteY2" fmla="*/ 18329 h 1408259"/>
                <a:gd name="connsiteX3" fmla="*/ 4818929 w 4837259"/>
                <a:gd name="connsiteY3" fmla="*/ 18329 h 1408259"/>
                <a:gd name="connsiteX4" fmla="*/ 4818929 w 4837259"/>
                <a:gd name="connsiteY4" fmla="*/ 1389929 h 1408259"/>
                <a:gd name="connsiteX5" fmla="*/ 2418629 w 4837259"/>
                <a:gd name="connsiteY5" fmla="*/ 1389929 h 140825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4837259" h="1408259">
                  <a:moveTo>
                    <a:pt x="2418629" y="1389929"/>
                  </a:moveTo>
                  <a:lnTo>
                    <a:pt x="18329" y="1389929"/>
                  </a:lnTo>
                  <a:lnTo>
                    <a:pt x="18329" y="18329"/>
                  </a:lnTo>
                  <a:lnTo>
                    <a:pt x="4818929" y="18329"/>
                  </a:lnTo>
                  <a:lnTo>
                    <a:pt x="4818929" y="1389929"/>
                  </a:lnTo>
                  <a:lnTo>
                    <a:pt x="2418629" y="1389929"/>
                  </a:lnTo>
                </a:path>
              </a:pathLst>
            </a:custGeom>
            <a:solidFill>
              <a:srgbClr val="000000">
                <a:alpha val="0"/>
              </a:srgbClr>
            </a:solidFill>
            <a:ln w="38100">
              <a:solidFill>
                <a:srgbClr val="000000">
                  <a:alpha val="10000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Freeform 3"/>
            <p:cNvSpPr/>
            <p:nvPr/>
          </p:nvSpPr>
          <p:spPr>
            <a:xfrm>
              <a:off x="3108325" y="5777864"/>
              <a:ext cx="1939289" cy="869950"/>
            </a:xfrm>
            <a:custGeom>
              <a:avLst/>
              <a:gdLst>
                <a:gd name="connsiteX0" fmla="*/ 1920875 w 1939289"/>
                <a:gd name="connsiteY0" fmla="*/ 851535 h 869950"/>
                <a:gd name="connsiteX1" fmla="*/ 18414 w 1939289"/>
                <a:gd name="connsiteY1" fmla="*/ 18415 h 86995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</a:cxnLst>
              <a:rect l="l" t="t" r="r" b="b"/>
              <a:pathLst>
                <a:path w="1939289" h="869950">
                  <a:moveTo>
                    <a:pt x="1920875" y="851535"/>
                  </a:moveTo>
                  <a:cubicBezTo>
                    <a:pt x="625475" y="851535"/>
                    <a:pt x="180975" y="573405"/>
                    <a:pt x="18414" y="18415"/>
                  </a:cubicBezTo>
                </a:path>
              </a:pathLst>
            </a:custGeom>
            <a:ln w="38100">
              <a:solidFill>
                <a:srgbClr val="800000">
                  <a:alpha val="100000"/>
                </a:srgb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Freeform 3"/>
            <p:cNvSpPr/>
            <p:nvPr/>
          </p:nvSpPr>
          <p:spPr>
            <a:xfrm>
              <a:off x="3048000" y="5486400"/>
              <a:ext cx="161290" cy="331470"/>
            </a:xfrm>
            <a:custGeom>
              <a:avLst/>
              <a:gdLst>
                <a:gd name="connsiteX0" fmla="*/ 0 w 161290"/>
                <a:gd name="connsiteY0" fmla="*/ 313690 h 331470"/>
                <a:gd name="connsiteX1" fmla="*/ 0 w 161290"/>
                <a:gd name="connsiteY1" fmla="*/ 316229 h 331470"/>
                <a:gd name="connsiteX2" fmla="*/ 0 w 161290"/>
                <a:gd name="connsiteY2" fmla="*/ 318770 h 331470"/>
                <a:gd name="connsiteX3" fmla="*/ 2539 w 161290"/>
                <a:gd name="connsiteY3" fmla="*/ 325120 h 331470"/>
                <a:gd name="connsiteX4" fmla="*/ 7620 w 161290"/>
                <a:gd name="connsiteY4" fmla="*/ 328929 h 331470"/>
                <a:gd name="connsiteX5" fmla="*/ 13970 w 161290"/>
                <a:gd name="connsiteY5" fmla="*/ 331470 h 331470"/>
                <a:gd name="connsiteX6" fmla="*/ 20320 w 161290"/>
                <a:gd name="connsiteY6" fmla="*/ 331470 h 331470"/>
                <a:gd name="connsiteX7" fmla="*/ 24129 w 161290"/>
                <a:gd name="connsiteY7" fmla="*/ 328929 h 331470"/>
                <a:gd name="connsiteX8" fmla="*/ 27939 w 161290"/>
                <a:gd name="connsiteY8" fmla="*/ 325120 h 331470"/>
                <a:gd name="connsiteX9" fmla="*/ 30479 w 161290"/>
                <a:gd name="connsiteY9" fmla="*/ 321309 h 331470"/>
                <a:gd name="connsiteX10" fmla="*/ 31750 w 161290"/>
                <a:gd name="connsiteY10" fmla="*/ 316229 h 331470"/>
                <a:gd name="connsiteX11" fmla="*/ 50800 w 161290"/>
                <a:gd name="connsiteY11" fmla="*/ 88900 h 331470"/>
                <a:gd name="connsiteX12" fmla="*/ 129539 w 161290"/>
                <a:gd name="connsiteY12" fmla="*/ 300990 h 331470"/>
                <a:gd name="connsiteX13" fmla="*/ 132079 w 161290"/>
                <a:gd name="connsiteY13" fmla="*/ 307340 h 331470"/>
                <a:gd name="connsiteX14" fmla="*/ 137160 w 161290"/>
                <a:gd name="connsiteY14" fmla="*/ 311150 h 331470"/>
                <a:gd name="connsiteX15" fmla="*/ 143510 w 161290"/>
                <a:gd name="connsiteY15" fmla="*/ 313690 h 331470"/>
                <a:gd name="connsiteX16" fmla="*/ 149860 w 161290"/>
                <a:gd name="connsiteY16" fmla="*/ 312420 h 331470"/>
                <a:gd name="connsiteX17" fmla="*/ 154939 w 161290"/>
                <a:gd name="connsiteY17" fmla="*/ 309879 h 331470"/>
                <a:gd name="connsiteX18" fmla="*/ 160020 w 161290"/>
                <a:gd name="connsiteY18" fmla="*/ 304800 h 331470"/>
                <a:gd name="connsiteX19" fmla="*/ 161289 w 161290"/>
                <a:gd name="connsiteY19" fmla="*/ 298450 h 331470"/>
                <a:gd name="connsiteX20" fmla="*/ 161289 w 161290"/>
                <a:gd name="connsiteY20" fmla="*/ 293370 h 331470"/>
                <a:gd name="connsiteX21" fmla="*/ 161289 w 161290"/>
                <a:gd name="connsiteY21" fmla="*/ 292100 h 331470"/>
                <a:gd name="connsiteX22" fmla="*/ 160020 w 161290"/>
                <a:gd name="connsiteY22" fmla="*/ 292100 h 331470"/>
                <a:gd name="connsiteX23" fmla="*/ 57150 w 161290"/>
                <a:gd name="connsiteY23" fmla="*/ 13970 h 331470"/>
                <a:gd name="connsiteX24" fmla="*/ 54610 w 161290"/>
                <a:gd name="connsiteY24" fmla="*/ 8890 h 331470"/>
                <a:gd name="connsiteX25" fmla="*/ 50800 w 161290"/>
                <a:gd name="connsiteY25" fmla="*/ 3809 h 331470"/>
                <a:gd name="connsiteX26" fmla="*/ 44450 w 161290"/>
                <a:gd name="connsiteY26" fmla="*/ 0 h 331470"/>
                <a:gd name="connsiteX27" fmla="*/ 38100 w 161290"/>
                <a:gd name="connsiteY27" fmla="*/ 0 h 331470"/>
                <a:gd name="connsiteX28" fmla="*/ 31750 w 161290"/>
                <a:gd name="connsiteY28" fmla="*/ 1270 h 331470"/>
                <a:gd name="connsiteX29" fmla="*/ 27939 w 161290"/>
                <a:gd name="connsiteY29" fmla="*/ 6350 h 331470"/>
                <a:gd name="connsiteX30" fmla="*/ 24129 w 161290"/>
                <a:gd name="connsiteY30" fmla="*/ 12700 h 331470"/>
                <a:gd name="connsiteX31" fmla="*/ 24129 w 161290"/>
                <a:gd name="connsiteY31" fmla="*/ 19050 h 331470"/>
                <a:gd name="connsiteX32" fmla="*/ 0 w 161290"/>
                <a:gd name="connsiteY32" fmla="*/ 313690 h 33147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</a:cxnLst>
              <a:rect l="l" t="t" r="r" b="b"/>
              <a:pathLst>
                <a:path w="161290" h="331470">
                  <a:moveTo>
                    <a:pt x="0" y="313690"/>
                  </a:moveTo>
                  <a:lnTo>
                    <a:pt x="0" y="316229"/>
                  </a:lnTo>
                  <a:lnTo>
                    <a:pt x="0" y="318770"/>
                  </a:lnTo>
                  <a:lnTo>
                    <a:pt x="2539" y="325120"/>
                  </a:lnTo>
                  <a:lnTo>
                    <a:pt x="7620" y="328929"/>
                  </a:lnTo>
                  <a:lnTo>
                    <a:pt x="13970" y="331470"/>
                  </a:lnTo>
                  <a:lnTo>
                    <a:pt x="20320" y="331470"/>
                  </a:lnTo>
                  <a:lnTo>
                    <a:pt x="24129" y="328929"/>
                  </a:lnTo>
                  <a:lnTo>
                    <a:pt x="27939" y="325120"/>
                  </a:lnTo>
                  <a:lnTo>
                    <a:pt x="30479" y="321309"/>
                  </a:lnTo>
                  <a:lnTo>
                    <a:pt x="31750" y="316229"/>
                  </a:lnTo>
                  <a:lnTo>
                    <a:pt x="50800" y="88900"/>
                  </a:lnTo>
                  <a:lnTo>
                    <a:pt x="129539" y="300990"/>
                  </a:lnTo>
                  <a:lnTo>
                    <a:pt x="132079" y="307340"/>
                  </a:lnTo>
                  <a:lnTo>
                    <a:pt x="137160" y="311150"/>
                  </a:lnTo>
                  <a:lnTo>
                    <a:pt x="143510" y="313690"/>
                  </a:lnTo>
                  <a:lnTo>
                    <a:pt x="149860" y="312420"/>
                  </a:lnTo>
                  <a:lnTo>
                    <a:pt x="154939" y="309879"/>
                  </a:lnTo>
                  <a:lnTo>
                    <a:pt x="160020" y="304800"/>
                  </a:lnTo>
                  <a:lnTo>
                    <a:pt x="161289" y="298450"/>
                  </a:lnTo>
                  <a:lnTo>
                    <a:pt x="161289" y="293370"/>
                  </a:lnTo>
                  <a:lnTo>
                    <a:pt x="161289" y="292100"/>
                  </a:lnTo>
                  <a:lnTo>
                    <a:pt x="160020" y="292100"/>
                  </a:lnTo>
                  <a:lnTo>
                    <a:pt x="57150" y="13970"/>
                  </a:lnTo>
                  <a:lnTo>
                    <a:pt x="54610" y="8890"/>
                  </a:lnTo>
                  <a:lnTo>
                    <a:pt x="50800" y="3809"/>
                  </a:lnTo>
                  <a:lnTo>
                    <a:pt x="44450" y="0"/>
                  </a:lnTo>
                  <a:lnTo>
                    <a:pt x="38100" y="0"/>
                  </a:lnTo>
                  <a:lnTo>
                    <a:pt x="31750" y="1270"/>
                  </a:lnTo>
                  <a:lnTo>
                    <a:pt x="27939" y="6350"/>
                  </a:lnTo>
                  <a:lnTo>
                    <a:pt x="24129" y="12700"/>
                  </a:lnTo>
                  <a:lnTo>
                    <a:pt x="24129" y="19050"/>
                  </a:lnTo>
                  <a:lnTo>
                    <a:pt x="0" y="313690"/>
                  </a:lnTo>
                </a:path>
              </a:pathLst>
            </a:custGeom>
            <a:solidFill>
              <a:srgbClr val="80000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041900" y="5988050"/>
              <a:ext cx="5105400" cy="1200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Bradley Hand ITC" pitchFamily="66" charset="0"/>
                  <a:cs typeface="Times New Roman" pitchFamily="18" charset="0"/>
                </a:rPr>
                <a:t>The automaton takes a String as </a:t>
              </a:r>
            </a:p>
            <a:p>
              <a:r>
                <a:rPr lang="en-US" altLang="zh-CN" sz="2400" b="1" dirty="0">
                  <a:latin typeface="Bradley Hand ITC" pitchFamily="66" charset="0"/>
                  <a:cs typeface="Times New Roman" pitchFamily="18" charset="0"/>
                </a:rPr>
                <a:t>input and decides whether to accept or reject the string.</a:t>
              </a:r>
              <a:endParaRPr lang="zh-CN" altLang="en-US" sz="2400" b="1" dirty="0">
                <a:latin typeface="Bradley Hand ITC" pitchFamily="66" charset="0"/>
                <a:cs typeface="Times New Roman" pitchFamily="18" charset="0"/>
              </a:endParaRPr>
            </a:p>
          </p:txBody>
        </p:sp>
      </p:grp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6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4772</TotalTime>
  <Words>1723</Words>
  <Application>Microsoft Office PowerPoint</Application>
  <PresentationFormat>自定义</PresentationFormat>
  <Paragraphs>1679</Paragraphs>
  <Slides>71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3" baseType="lpstr">
      <vt:lpstr>宋体</vt:lpstr>
      <vt:lpstr>Arial</vt:lpstr>
      <vt:lpstr>Bradley Hand ITC</vt:lpstr>
      <vt:lpstr>Calibri</vt:lpstr>
      <vt:lpstr>Comic Sans MS</vt:lpstr>
      <vt:lpstr>Courier New</vt:lpstr>
      <vt:lpstr>Sitka Small</vt:lpstr>
      <vt:lpstr>Sitka Text</vt:lpstr>
      <vt:lpstr>Symbol</vt:lpstr>
      <vt:lpstr>Times New Roman</vt:lpstr>
      <vt:lpstr>Wingdings</vt:lpstr>
      <vt:lpstr>Office Theme</vt:lpstr>
      <vt:lpstr>PowerPoint 演示文稿</vt:lpstr>
      <vt:lpstr>Content Structure</vt:lpstr>
      <vt:lpstr>Outline</vt:lpstr>
      <vt:lpstr>Implementing Regular Expressions</vt:lpstr>
      <vt:lpstr>Finite Automata State Graphs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NFA</vt:lpstr>
      <vt:lpstr>Simulating an NFA</vt:lpstr>
      <vt:lpstr>DFAs</vt:lpstr>
      <vt:lpstr>PowerPoint 演示文稿</vt:lpstr>
      <vt:lpstr>PowerPoint 演示文稿</vt:lpstr>
      <vt:lpstr>PowerPoint 演示文稿</vt:lpstr>
      <vt:lpstr>PowerPoint 演示文稿</vt:lpstr>
      <vt:lpstr>Speeding up Matching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woody</dc:creator>
  <cp:lastModifiedBy>WYING</cp:lastModifiedBy>
  <cp:revision>229</cp:revision>
  <cp:lastPrinted>2017-10-10T01:52:44Z</cp:lastPrinted>
  <dcterms:created xsi:type="dcterms:W3CDTF">2006-08-16T00:00:00Z</dcterms:created>
  <dcterms:modified xsi:type="dcterms:W3CDTF">2021-09-26T02:05:22Z</dcterms:modified>
</cp:coreProperties>
</file>