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721" r:id="rId2"/>
    <p:sldId id="643" r:id="rId3"/>
    <p:sldId id="700" r:id="rId4"/>
    <p:sldId id="701" r:id="rId5"/>
    <p:sldId id="702" r:id="rId6"/>
    <p:sldId id="673" r:id="rId7"/>
    <p:sldId id="674" r:id="rId8"/>
    <p:sldId id="675" r:id="rId9"/>
    <p:sldId id="676" r:id="rId10"/>
    <p:sldId id="677" r:id="rId11"/>
  </p:sldIdLst>
  <p:sldSz cx="10083800" cy="7556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354CF9"/>
    <a:srgbClr val="FFFFCC"/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8" autoAdjust="0"/>
    <p:restoredTop sz="94660"/>
  </p:normalViewPr>
  <p:slideViewPr>
    <p:cSldViewPr>
      <p:cViewPr varScale="1">
        <p:scale>
          <a:sx n="65" d="100"/>
          <a:sy n="65" d="100"/>
        </p:scale>
        <p:origin x="118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ABA06-D620-40CB-9E5F-55E7CA6CA24B}" type="datetimeFigureOut">
              <a:rPr lang="zh-CN" altLang="en-US" smtClean="0"/>
              <a:pPr/>
              <a:t>2021/9/27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85800"/>
            <a:ext cx="4575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914846-3464-4D2F-B0B0-A23010FD41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049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C247BC-ACE4-4342-BCCB-DFF468757B54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91084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5ABB35-99BB-4633-8DE1-F75F7AC5D80F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27635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114659-2484-412D-93C6-AF18CCFDCB68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62719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5680BE6-4FB9-49E5-BD57-953E17823FB6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zh-CN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03477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0EA8E46-B42A-48E4-800C-72A6A65745BF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zh-CN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04197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5E828AC-A642-42A6-9952-57D7085AF7FD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zh-CN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8328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3DE2ABB-A18D-44D1-9744-E48E790E849B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zh-CN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43429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F1E0FC3-F5CE-4069-8FE2-29DD150C1ECA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zh-CN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01723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9004300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Sitka Small" panose="02000505000000020004" pitchFamily="2" charset="0"/>
                <a:cs typeface="Times New Roman" pitchFamily="18" charset="0"/>
              </a:rPr>
              <a:t>Outline</a:t>
            </a:r>
            <a:endParaRPr lang="zh-CN" altLang="en-US" dirty="0">
              <a:latin typeface="Sitka Small" panose="02000505000000020004" pitchFamily="2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9004300" cy="4525963"/>
          </a:xfrm>
        </p:spPr>
        <p:txBody>
          <a:bodyPr/>
          <a:lstStyle/>
          <a:p>
            <a:pPr>
              <a:lnSpc>
                <a:spcPts val="3700"/>
              </a:lnSpc>
              <a:tabLst/>
            </a:pPr>
            <a:r>
              <a:rPr lang="en-US" altLang="zh-CN" sz="2800" dirty="0">
                <a:latin typeface="Sitka Small" panose="02000505000000020004" pitchFamily="2" charset="0"/>
                <a:cs typeface="Times New Roman" pitchFamily="18" charset="0"/>
              </a:rPr>
              <a:t>From Regular Expressions to Implementation</a:t>
            </a:r>
          </a:p>
          <a:p>
            <a:pPr lvl="1">
              <a:lnSpc>
                <a:spcPts val="3700"/>
              </a:lnSpc>
            </a:pPr>
            <a:r>
              <a:rPr lang="en-US" altLang="zh-CN" sz="2400" dirty="0">
                <a:latin typeface="Sitka Small" panose="02000505000000020004" pitchFamily="2" charset="0"/>
                <a:cs typeface="Times New Roman" pitchFamily="18" charset="0"/>
              </a:rPr>
              <a:t>From Regular expressions to NFAs</a:t>
            </a:r>
          </a:p>
          <a:p>
            <a:pPr lvl="2">
              <a:lnSpc>
                <a:spcPts val="3700"/>
              </a:lnSpc>
            </a:pPr>
            <a:r>
              <a:rPr lang="en-US" altLang="zh-CN" sz="2000" dirty="0">
                <a:latin typeface="Sitka Text" panose="02000505000000020004" pitchFamily="2" charset="0"/>
                <a:cs typeface="Times New Roman" pitchFamily="18" charset="0"/>
              </a:rPr>
              <a:t>Inductive method</a:t>
            </a:r>
            <a:endParaRPr lang="en-US" altLang="zh-CN" sz="2000" dirty="0">
              <a:latin typeface="Sitka Small" panose="02000505000000020004" pitchFamily="2" charset="0"/>
              <a:cs typeface="Times New Roman" pitchFamily="18" charset="0"/>
            </a:endParaRPr>
          </a:p>
          <a:p>
            <a:pPr lvl="1">
              <a:lnSpc>
                <a:spcPts val="3700"/>
              </a:lnSpc>
            </a:pPr>
            <a:r>
              <a:rPr lang="en-US" altLang="zh-CN" sz="2400" dirty="0">
                <a:latin typeface="Sitka Small" panose="02000505000000020004" pitchFamily="2" charset="0"/>
                <a:cs typeface="Times New Roman" pitchFamily="18" charset="0"/>
              </a:rPr>
              <a:t>From NFA to DFA</a:t>
            </a:r>
          </a:p>
          <a:p>
            <a:pPr lvl="2">
              <a:lnSpc>
                <a:spcPts val="3700"/>
              </a:lnSpc>
            </a:pPr>
            <a:r>
              <a:rPr lang="en-US" altLang="zh-CN" sz="2000" dirty="0">
                <a:latin typeface="Sitka Small" panose="02000505000000020004" pitchFamily="2" charset="0"/>
                <a:cs typeface="Times New Roman" pitchFamily="18" charset="0"/>
              </a:rPr>
              <a:t>Subset construction </a:t>
            </a:r>
            <a:r>
              <a:rPr lang="en-US" altLang="zh-CN" sz="2000" dirty="0">
                <a:latin typeface="Sitka Text" panose="02000505000000020004" pitchFamily="2" charset="0"/>
                <a:cs typeface="Times New Roman" pitchFamily="18" charset="0"/>
              </a:rPr>
              <a:t>algorithm</a:t>
            </a:r>
            <a:endParaRPr lang="en-US" altLang="zh-CN" sz="2000" dirty="0">
              <a:latin typeface="Sitka Small" panose="02000505000000020004" pitchFamily="2" charset="0"/>
              <a:cs typeface="Times New Roman" pitchFamily="18" charset="0"/>
            </a:endParaRPr>
          </a:p>
          <a:p>
            <a:pPr lvl="1">
              <a:lnSpc>
                <a:spcPts val="37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Sitka Small" panose="02000505000000020004" pitchFamily="2" charset="0"/>
                <a:cs typeface="Times New Roman" pitchFamily="18" charset="0"/>
              </a:rPr>
              <a:t>Minimizing DFA</a:t>
            </a:r>
          </a:p>
          <a:p>
            <a:pPr lvl="2">
              <a:lnSpc>
                <a:spcPts val="37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State-Minimization Algorithm</a:t>
            </a:r>
          </a:p>
          <a:p>
            <a:pPr lvl="1">
              <a:lnSpc>
                <a:spcPts val="3700"/>
              </a:lnSpc>
            </a:pPr>
            <a:r>
              <a:rPr lang="en-US" altLang="zh-CN" sz="2400" dirty="0">
                <a:latin typeface="Sitka Text" panose="02000505000000020004" pitchFamily="2" charset="0"/>
                <a:cs typeface="Times New Roman" pitchFamily="18" charset="0"/>
              </a:rPr>
              <a:t>Conflict resolutions</a:t>
            </a:r>
          </a:p>
        </p:txBody>
      </p:sp>
    </p:spTree>
    <p:extLst>
      <p:ext uri="{BB962C8B-B14F-4D97-AF65-F5344CB8AC3E}">
        <p14:creationId xmlns:p14="http://schemas.microsoft.com/office/powerpoint/2010/main" val="3888816252"/>
      </p:ext>
    </p:extLst>
  </p:cSld>
  <p:clrMapOvr>
    <a:masterClrMapping/>
  </p:clrMapOvr>
  <p:extLst mod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827058" y="849292"/>
            <a:ext cx="3096918" cy="3141545"/>
            <a:chOff x="1066" y="2460"/>
            <a:chExt cx="1448" cy="1796"/>
          </a:xfrm>
        </p:grpSpPr>
        <p:grpSp>
          <p:nvGrpSpPr>
            <p:cNvPr id="3" name="Group 26"/>
            <p:cNvGrpSpPr>
              <a:grpSpLocks/>
            </p:cNvGrpSpPr>
            <p:nvPr/>
          </p:nvGrpSpPr>
          <p:grpSpPr bwMode="auto">
            <a:xfrm>
              <a:off x="1338" y="2523"/>
              <a:ext cx="314" cy="367"/>
              <a:chOff x="2543" y="1358"/>
              <a:chExt cx="314" cy="367"/>
            </a:xfrm>
          </p:grpSpPr>
          <p:sp>
            <p:nvSpPr>
              <p:cNvPr id="223268" name="Oval 5"/>
              <p:cNvSpPr>
                <a:spLocks noChangeArrowheads="1"/>
              </p:cNvSpPr>
              <p:nvPr/>
            </p:nvSpPr>
            <p:spPr bwMode="auto">
              <a:xfrm>
                <a:off x="2543" y="1358"/>
                <a:ext cx="314" cy="367"/>
              </a:xfrm>
              <a:prstGeom prst="ellipse">
                <a:avLst/>
              </a:prstGeom>
              <a:solidFill>
                <a:srgbClr val="D9D9D9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23269" name="Oval 6"/>
              <p:cNvSpPr>
                <a:spLocks noChangeArrowheads="1"/>
              </p:cNvSpPr>
              <p:nvPr/>
            </p:nvSpPr>
            <p:spPr bwMode="auto">
              <a:xfrm>
                <a:off x="2577" y="1399"/>
                <a:ext cx="244" cy="285"/>
              </a:xfrm>
              <a:prstGeom prst="ellipse">
                <a:avLst/>
              </a:prstGeom>
              <a:solidFill>
                <a:srgbClr val="D9D9D9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28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</p:grpSp>
        <p:sp>
          <p:nvSpPr>
            <p:cNvPr id="223253" name="Text Box 18"/>
            <p:cNvSpPr txBox="1">
              <a:spLocks noChangeArrowheads="1"/>
            </p:cNvSpPr>
            <p:nvPr/>
          </p:nvSpPr>
          <p:spPr bwMode="auto">
            <a:xfrm>
              <a:off x="1817" y="2460"/>
              <a:ext cx="161" cy="29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223254" name="Text Box 19"/>
            <p:cNvSpPr txBox="1">
              <a:spLocks noChangeArrowheads="1"/>
            </p:cNvSpPr>
            <p:nvPr/>
          </p:nvSpPr>
          <p:spPr bwMode="auto">
            <a:xfrm>
              <a:off x="2274" y="3096"/>
              <a:ext cx="170" cy="29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223255" name="Text Box 20"/>
            <p:cNvSpPr txBox="1">
              <a:spLocks noChangeArrowheads="1"/>
            </p:cNvSpPr>
            <p:nvPr/>
          </p:nvSpPr>
          <p:spPr bwMode="auto">
            <a:xfrm>
              <a:off x="1820" y="3957"/>
              <a:ext cx="170" cy="29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223256" name="Text Box 21"/>
            <p:cNvSpPr txBox="1">
              <a:spLocks noChangeArrowheads="1"/>
            </p:cNvSpPr>
            <p:nvPr/>
          </p:nvSpPr>
          <p:spPr bwMode="auto">
            <a:xfrm>
              <a:off x="1459" y="3050"/>
              <a:ext cx="170" cy="29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grpSp>
          <p:nvGrpSpPr>
            <p:cNvPr id="4" name="Group 27"/>
            <p:cNvGrpSpPr>
              <a:grpSpLocks/>
            </p:cNvGrpSpPr>
            <p:nvPr/>
          </p:nvGrpSpPr>
          <p:grpSpPr bwMode="auto">
            <a:xfrm>
              <a:off x="2200" y="2523"/>
              <a:ext cx="314" cy="367"/>
              <a:chOff x="2543" y="1358"/>
              <a:chExt cx="314" cy="367"/>
            </a:xfrm>
          </p:grpSpPr>
          <p:sp>
            <p:nvSpPr>
              <p:cNvPr id="223266" name="Oval 28"/>
              <p:cNvSpPr>
                <a:spLocks noChangeArrowheads="1"/>
              </p:cNvSpPr>
              <p:nvPr/>
            </p:nvSpPr>
            <p:spPr bwMode="auto">
              <a:xfrm>
                <a:off x="2543" y="1358"/>
                <a:ext cx="314" cy="367"/>
              </a:xfrm>
              <a:prstGeom prst="ellipse">
                <a:avLst/>
              </a:prstGeom>
              <a:solidFill>
                <a:srgbClr val="D9D9D9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23267" name="Oval 29"/>
              <p:cNvSpPr>
                <a:spLocks noChangeArrowheads="1"/>
              </p:cNvSpPr>
              <p:nvPr/>
            </p:nvSpPr>
            <p:spPr bwMode="auto">
              <a:xfrm>
                <a:off x="2577" y="1399"/>
                <a:ext cx="244" cy="285"/>
              </a:xfrm>
              <a:prstGeom prst="ellipse">
                <a:avLst/>
              </a:prstGeom>
              <a:solidFill>
                <a:srgbClr val="D9D9D9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28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5" name="Group 30"/>
            <p:cNvGrpSpPr>
              <a:grpSpLocks/>
            </p:cNvGrpSpPr>
            <p:nvPr/>
          </p:nvGrpSpPr>
          <p:grpSpPr bwMode="auto">
            <a:xfrm>
              <a:off x="1746" y="3430"/>
              <a:ext cx="314" cy="367"/>
              <a:chOff x="2543" y="1358"/>
              <a:chExt cx="314" cy="367"/>
            </a:xfrm>
          </p:grpSpPr>
          <p:sp>
            <p:nvSpPr>
              <p:cNvPr id="223264" name="Oval 31"/>
              <p:cNvSpPr>
                <a:spLocks noChangeArrowheads="1"/>
              </p:cNvSpPr>
              <p:nvPr/>
            </p:nvSpPr>
            <p:spPr bwMode="auto">
              <a:xfrm>
                <a:off x="2543" y="1358"/>
                <a:ext cx="314" cy="367"/>
              </a:xfrm>
              <a:prstGeom prst="ellipse">
                <a:avLst/>
              </a:prstGeom>
              <a:solidFill>
                <a:srgbClr val="D9D9D9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23265" name="Oval 32"/>
              <p:cNvSpPr>
                <a:spLocks noChangeArrowheads="1"/>
              </p:cNvSpPr>
              <p:nvPr/>
            </p:nvSpPr>
            <p:spPr bwMode="auto">
              <a:xfrm>
                <a:off x="2577" y="1399"/>
                <a:ext cx="244" cy="285"/>
              </a:xfrm>
              <a:prstGeom prst="ellipse">
                <a:avLst/>
              </a:prstGeom>
              <a:solidFill>
                <a:srgbClr val="D9D9D9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2800">
                    <a:latin typeface="Times New Roman" pitchFamily="18" charset="0"/>
                    <a:cs typeface="Times New Roman" pitchFamily="18" charset="0"/>
                  </a:rPr>
                  <a:t>3</a:t>
                </a:r>
              </a:p>
            </p:txBody>
          </p:sp>
        </p:grpSp>
        <p:sp>
          <p:nvSpPr>
            <p:cNvPr id="223259" name="Line 33"/>
            <p:cNvSpPr>
              <a:spLocks noChangeShapeType="1"/>
            </p:cNvSpPr>
            <p:nvPr/>
          </p:nvSpPr>
          <p:spPr bwMode="auto">
            <a:xfrm>
              <a:off x="1066" y="2704"/>
              <a:ext cx="2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lg" len="med"/>
            </a:ln>
          </p:spPr>
          <p:txBody>
            <a:bodyPr wrap="none"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3260" name="Line 34"/>
            <p:cNvSpPr>
              <a:spLocks noChangeShapeType="1"/>
            </p:cNvSpPr>
            <p:nvPr/>
          </p:nvSpPr>
          <p:spPr bwMode="auto">
            <a:xfrm>
              <a:off x="1655" y="2704"/>
              <a:ext cx="49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lg" len="med"/>
            </a:ln>
          </p:spPr>
          <p:txBody>
            <a:bodyPr wrap="none"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3261" name="Line 35"/>
            <p:cNvSpPr>
              <a:spLocks noChangeShapeType="1"/>
            </p:cNvSpPr>
            <p:nvPr/>
          </p:nvSpPr>
          <p:spPr bwMode="auto">
            <a:xfrm>
              <a:off x="1565" y="2886"/>
              <a:ext cx="226" cy="5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lg" len="med"/>
            </a:ln>
          </p:spPr>
          <p:txBody>
            <a:bodyPr wrap="none"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3262" name="Line 36"/>
            <p:cNvSpPr>
              <a:spLocks noChangeShapeType="1"/>
            </p:cNvSpPr>
            <p:nvPr/>
          </p:nvSpPr>
          <p:spPr bwMode="auto">
            <a:xfrm flipH="1">
              <a:off x="2018" y="2931"/>
              <a:ext cx="363" cy="4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lg" len="med"/>
            </a:ln>
          </p:spPr>
          <p:txBody>
            <a:bodyPr wrap="none"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23263" name="AutoShape 49"/>
            <p:cNvCxnSpPr>
              <a:cxnSpLocks noChangeShapeType="1"/>
            </p:cNvCxnSpPr>
            <p:nvPr/>
          </p:nvCxnSpPr>
          <p:spPr bwMode="auto">
            <a:xfrm rot="16200000" flipH="1">
              <a:off x="1901" y="3683"/>
              <a:ext cx="1" cy="222"/>
            </a:xfrm>
            <a:prstGeom prst="curvedConnector3">
              <a:avLst>
                <a:gd name="adj1" fmla="val 19000009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223234" name="Rectangle 60"/>
          <p:cNvSpPr>
            <a:spLocks noChangeArrowheads="1"/>
          </p:cNvSpPr>
          <p:nvPr/>
        </p:nvSpPr>
        <p:spPr bwMode="auto">
          <a:xfrm>
            <a:off x="612744" y="4135440"/>
            <a:ext cx="8858312" cy="1948438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med"/>
          </a:ln>
        </p:spPr>
        <p:txBody>
          <a:bodyPr wrap="square" lIns="100794" tIns="50397" rIns="100794" bIns="50397">
            <a:spAutoFit/>
          </a:bodyPr>
          <a:lstStyle/>
          <a:p>
            <a:pPr>
              <a:spcBef>
                <a:spcPct val="50000"/>
              </a:spcBef>
              <a:buClr>
                <a:schemeClr val="accent1"/>
              </a:buClr>
            </a:pPr>
            <a:r>
              <a:rPr lang="zh-CN" altLang="en-US" sz="2400" dirty="0">
                <a:latin typeface="Sitka Text" panose="02000505000000020004" pitchFamily="2" charset="0"/>
                <a:cs typeface="Times New Roman" pitchFamily="18" charset="0"/>
              </a:rPr>
              <a:t>1</a:t>
            </a:r>
            <a:r>
              <a:rPr lang="en-US" altLang="zh-CN" sz="2400" dirty="0">
                <a:latin typeface="Sitka Text" panose="02000505000000020004" pitchFamily="2" charset="0"/>
                <a:cs typeface="Times New Roman" pitchFamily="18" charset="0"/>
              </a:rPr>
              <a:t>) All states are accepting:{1,2,3}</a:t>
            </a:r>
          </a:p>
          <a:p>
            <a:pPr>
              <a:spcBef>
                <a:spcPct val="50000"/>
              </a:spcBef>
              <a:buClr>
                <a:schemeClr val="accent1"/>
              </a:buClr>
            </a:pPr>
            <a:r>
              <a:rPr lang="en-US" altLang="zh-CN" sz="2400" dirty="0">
                <a:latin typeface="Sitka Text" panose="02000505000000020004" pitchFamily="2" charset="0"/>
                <a:cs typeface="Times New Roman" pitchFamily="18" charset="0"/>
              </a:rPr>
              <a:t>2) none of the states are distinguished by </a:t>
            </a:r>
            <a:r>
              <a:rPr lang="en-US" altLang="zh-CN" sz="2400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b </a:t>
            </a:r>
            <a:r>
              <a:rPr lang="en-US" altLang="zh-CN" sz="2400" dirty="0">
                <a:latin typeface="Sitka Text" panose="02000505000000020004" pitchFamily="2" charset="0"/>
                <a:cs typeface="Times New Roman" pitchFamily="18" charset="0"/>
              </a:rPr>
              <a:t>, but </a:t>
            </a:r>
            <a:r>
              <a:rPr lang="en-US" altLang="zh-CN" sz="2400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a</a:t>
            </a:r>
            <a:r>
              <a:rPr lang="en-US" altLang="zh-CN" sz="2400" dirty="0">
                <a:latin typeface="Sitka Text" panose="02000505000000020004" pitchFamily="2" charset="0"/>
                <a:cs typeface="Times New Roman" pitchFamily="18" charset="0"/>
              </a:rPr>
              <a:t> distinguishes state 1 from states 2 and 3: {1} {2,3}</a:t>
            </a:r>
          </a:p>
          <a:p>
            <a:pPr>
              <a:spcBef>
                <a:spcPct val="50000"/>
              </a:spcBef>
              <a:buClr>
                <a:schemeClr val="accent1"/>
              </a:buClr>
            </a:pPr>
            <a:r>
              <a:rPr lang="en-US" altLang="zh-CN" sz="2400">
                <a:latin typeface="Sitka Text" panose="02000505000000020004" pitchFamily="2" charset="0"/>
                <a:cs typeface="Times New Roman" pitchFamily="18" charset="0"/>
              </a:rPr>
              <a:t>3) </a:t>
            </a:r>
            <a:r>
              <a:rPr lang="en-US" altLang="zh-CN" sz="2400" dirty="0">
                <a:latin typeface="Sitka Text" panose="02000505000000020004" pitchFamily="2" charset="0"/>
                <a:cs typeface="Times New Roman" pitchFamily="18" charset="0"/>
              </a:rPr>
              <a:t>{2,3} cannot be distinguished by either </a:t>
            </a:r>
            <a:r>
              <a:rPr lang="en-US" altLang="zh-CN" sz="2400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a</a:t>
            </a:r>
            <a:r>
              <a:rPr lang="en-US" altLang="zh-CN" sz="2400" dirty="0">
                <a:latin typeface="Sitka Text" panose="02000505000000020004" pitchFamily="2" charset="0"/>
                <a:cs typeface="Times New Roman" pitchFamily="18" charset="0"/>
              </a:rPr>
              <a:t> or </a:t>
            </a:r>
            <a:r>
              <a:rPr lang="en-US" altLang="zh-CN" sz="2400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b</a:t>
            </a:r>
          </a:p>
        </p:txBody>
      </p:sp>
      <p:grpSp>
        <p:nvGrpSpPr>
          <p:cNvPr id="6" name="Group 91"/>
          <p:cNvGrpSpPr>
            <a:grpSpLocks/>
          </p:cNvGrpSpPr>
          <p:nvPr/>
        </p:nvGrpSpPr>
        <p:grpSpPr bwMode="auto">
          <a:xfrm>
            <a:off x="4968871" y="1372300"/>
            <a:ext cx="4323900" cy="2111273"/>
            <a:chOff x="3515" y="73"/>
            <a:chExt cx="2041" cy="1207"/>
          </a:xfrm>
        </p:grpSpPr>
        <p:grpSp>
          <p:nvGrpSpPr>
            <p:cNvPr id="7" name="Group 62"/>
            <p:cNvGrpSpPr>
              <a:grpSpLocks/>
            </p:cNvGrpSpPr>
            <p:nvPr/>
          </p:nvGrpSpPr>
          <p:grpSpPr bwMode="auto">
            <a:xfrm>
              <a:off x="3787" y="432"/>
              <a:ext cx="408" cy="367"/>
              <a:chOff x="2543" y="1358"/>
              <a:chExt cx="314" cy="367"/>
            </a:xfrm>
          </p:grpSpPr>
          <p:sp>
            <p:nvSpPr>
              <p:cNvPr id="223250" name="Oval 63"/>
              <p:cNvSpPr>
                <a:spLocks noChangeArrowheads="1"/>
              </p:cNvSpPr>
              <p:nvPr/>
            </p:nvSpPr>
            <p:spPr bwMode="auto">
              <a:xfrm>
                <a:off x="2543" y="1358"/>
                <a:ext cx="314" cy="367"/>
              </a:xfrm>
              <a:prstGeom prst="ellipse">
                <a:avLst/>
              </a:prstGeom>
              <a:solidFill>
                <a:srgbClr val="D9D9D9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23251" name="Oval 64"/>
              <p:cNvSpPr>
                <a:spLocks noChangeArrowheads="1"/>
              </p:cNvSpPr>
              <p:nvPr/>
            </p:nvSpPr>
            <p:spPr bwMode="auto">
              <a:xfrm>
                <a:off x="2577" y="1399"/>
                <a:ext cx="244" cy="285"/>
              </a:xfrm>
              <a:prstGeom prst="ellipse">
                <a:avLst/>
              </a:prstGeom>
              <a:solidFill>
                <a:srgbClr val="D9D9D9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400" dirty="0">
                    <a:latin typeface="Times New Roman" pitchFamily="18" charset="0"/>
                    <a:cs typeface="Times New Roman" pitchFamily="18" charset="0"/>
                  </a:rPr>
                  <a:t>{1}</a:t>
                </a:r>
              </a:p>
            </p:txBody>
          </p:sp>
        </p:grpSp>
        <p:sp>
          <p:nvSpPr>
            <p:cNvPr id="223240" name="Text Box 65"/>
            <p:cNvSpPr txBox="1">
              <a:spLocks noChangeArrowheads="1"/>
            </p:cNvSpPr>
            <p:nvPr/>
          </p:nvSpPr>
          <p:spPr bwMode="auto">
            <a:xfrm>
              <a:off x="4422" y="73"/>
              <a:ext cx="196" cy="29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223241" name="Text Box 66"/>
            <p:cNvSpPr txBox="1">
              <a:spLocks noChangeArrowheads="1"/>
            </p:cNvSpPr>
            <p:nvPr/>
          </p:nvSpPr>
          <p:spPr bwMode="auto">
            <a:xfrm>
              <a:off x="5103" y="981"/>
              <a:ext cx="208" cy="29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223242" name="Text Box 67"/>
            <p:cNvSpPr txBox="1">
              <a:spLocks noChangeArrowheads="1"/>
            </p:cNvSpPr>
            <p:nvPr/>
          </p:nvSpPr>
          <p:spPr bwMode="auto">
            <a:xfrm>
              <a:off x="4426" y="935"/>
              <a:ext cx="208" cy="29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grpSp>
          <p:nvGrpSpPr>
            <p:cNvPr id="8" name="Group 69"/>
            <p:cNvGrpSpPr>
              <a:grpSpLocks/>
            </p:cNvGrpSpPr>
            <p:nvPr/>
          </p:nvGrpSpPr>
          <p:grpSpPr bwMode="auto">
            <a:xfrm>
              <a:off x="4879" y="432"/>
              <a:ext cx="677" cy="367"/>
              <a:chOff x="2543" y="1358"/>
              <a:chExt cx="314" cy="367"/>
            </a:xfrm>
          </p:grpSpPr>
          <p:sp>
            <p:nvSpPr>
              <p:cNvPr id="223248" name="Oval 70"/>
              <p:cNvSpPr>
                <a:spLocks noChangeArrowheads="1"/>
              </p:cNvSpPr>
              <p:nvPr/>
            </p:nvSpPr>
            <p:spPr bwMode="auto">
              <a:xfrm>
                <a:off x="2543" y="1358"/>
                <a:ext cx="314" cy="367"/>
              </a:xfrm>
              <a:prstGeom prst="ellipse">
                <a:avLst/>
              </a:prstGeom>
              <a:solidFill>
                <a:srgbClr val="D9D9D9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23249" name="Oval 71"/>
              <p:cNvSpPr>
                <a:spLocks noChangeArrowheads="1"/>
              </p:cNvSpPr>
              <p:nvPr/>
            </p:nvSpPr>
            <p:spPr bwMode="auto">
              <a:xfrm>
                <a:off x="2577" y="1399"/>
                <a:ext cx="244" cy="285"/>
              </a:xfrm>
              <a:prstGeom prst="ellipse">
                <a:avLst/>
              </a:prstGeom>
              <a:solidFill>
                <a:srgbClr val="D9D9D9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2400" dirty="0">
                    <a:latin typeface="Times New Roman" pitchFamily="18" charset="0"/>
                    <a:cs typeface="Times New Roman" pitchFamily="18" charset="0"/>
                  </a:rPr>
                  <a:t>{2,3}</a:t>
                </a:r>
              </a:p>
            </p:txBody>
          </p:sp>
        </p:grpSp>
        <p:sp>
          <p:nvSpPr>
            <p:cNvPr id="223244" name="Line 75"/>
            <p:cNvSpPr>
              <a:spLocks noChangeShapeType="1"/>
            </p:cNvSpPr>
            <p:nvPr/>
          </p:nvSpPr>
          <p:spPr bwMode="auto">
            <a:xfrm>
              <a:off x="3515" y="613"/>
              <a:ext cx="2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lg" len="med"/>
            </a:ln>
          </p:spPr>
          <p:txBody>
            <a:bodyPr wrap="none"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23245" name="AutoShape 79"/>
            <p:cNvCxnSpPr>
              <a:cxnSpLocks noChangeShapeType="1"/>
            </p:cNvCxnSpPr>
            <p:nvPr/>
          </p:nvCxnSpPr>
          <p:spPr bwMode="auto">
            <a:xfrm rot="16200000" flipH="1">
              <a:off x="5213" y="689"/>
              <a:ext cx="1" cy="222"/>
            </a:xfrm>
            <a:prstGeom prst="curvedConnector3">
              <a:avLst>
                <a:gd name="adj1" fmla="val 19000009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23246" name="Freeform 86"/>
            <p:cNvSpPr>
              <a:spLocks/>
            </p:cNvSpPr>
            <p:nvPr/>
          </p:nvSpPr>
          <p:spPr bwMode="auto">
            <a:xfrm>
              <a:off x="4150" y="346"/>
              <a:ext cx="817" cy="144"/>
            </a:xfrm>
            <a:custGeom>
              <a:avLst/>
              <a:gdLst>
                <a:gd name="T0" fmla="*/ 0 w 528"/>
                <a:gd name="T1" fmla="*/ 144 h 144"/>
                <a:gd name="T2" fmla="*/ 240 w 528"/>
                <a:gd name="T3" fmla="*/ 0 h 144"/>
                <a:gd name="T4" fmla="*/ 528 w 528"/>
                <a:gd name="T5" fmla="*/ 144 h 144"/>
                <a:gd name="T6" fmla="*/ 0 60000 65536"/>
                <a:gd name="T7" fmla="*/ 0 60000 65536"/>
                <a:gd name="T8" fmla="*/ 0 60000 65536"/>
                <a:gd name="T9" fmla="*/ 0 w 528"/>
                <a:gd name="T10" fmla="*/ 0 h 144"/>
                <a:gd name="T11" fmla="*/ 528 w 528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144">
                  <a:moveTo>
                    <a:pt x="0" y="144"/>
                  </a:moveTo>
                  <a:cubicBezTo>
                    <a:pt x="76" y="72"/>
                    <a:pt x="152" y="0"/>
                    <a:pt x="240" y="0"/>
                  </a:cubicBezTo>
                  <a:cubicBezTo>
                    <a:pt x="328" y="0"/>
                    <a:pt x="480" y="120"/>
                    <a:pt x="528" y="14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wrap="none"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3247" name="Freeform 87"/>
            <p:cNvSpPr>
              <a:spLocks/>
            </p:cNvSpPr>
            <p:nvPr/>
          </p:nvSpPr>
          <p:spPr bwMode="auto">
            <a:xfrm>
              <a:off x="4150" y="799"/>
              <a:ext cx="862" cy="144"/>
            </a:xfrm>
            <a:custGeom>
              <a:avLst/>
              <a:gdLst>
                <a:gd name="T0" fmla="*/ 0 w 528"/>
                <a:gd name="T1" fmla="*/ 0 h 144"/>
                <a:gd name="T2" fmla="*/ 240 w 528"/>
                <a:gd name="T3" fmla="*/ 144 h 144"/>
                <a:gd name="T4" fmla="*/ 528 w 528"/>
                <a:gd name="T5" fmla="*/ 0 h 144"/>
                <a:gd name="T6" fmla="*/ 0 60000 65536"/>
                <a:gd name="T7" fmla="*/ 0 60000 65536"/>
                <a:gd name="T8" fmla="*/ 0 60000 65536"/>
                <a:gd name="T9" fmla="*/ 0 w 528"/>
                <a:gd name="T10" fmla="*/ 0 h 144"/>
                <a:gd name="T11" fmla="*/ 528 w 528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144">
                  <a:moveTo>
                    <a:pt x="0" y="0"/>
                  </a:moveTo>
                  <a:cubicBezTo>
                    <a:pt x="76" y="72"/>
                    <a:pt x="152" y="144"/>
                    <a:pt x="240" y="144"/>
                  </a:cubicBezTo>
                  <a:cubicBezTo>
                    <a:pt x="328" y="144"/>
                    <a:pt x="480" y="24"/>
                    <a:pt x="528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wrap="none"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9004300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Sitka Small" panose="02000505000000020004" pitchFamily="2" charset="0"/>
                <a:cs typeface="Times New Roman" pitchFamily="18" charset="0"/>
              </a:rPr>
              <a:t>Challenges in Scanning</a:t>
            </a:r>
            <a:endParaRPr lang="zh-CN" altLang="en-US" dirty="0">
              <a:latin typeface="Sitka Small" panose="02000505000000020004" pitchFamily="2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9337228" cy="4525963"/>
          </a:xfrm>
        </p:spPr>
        <p:txBody>
          <a:bodyPr/>
          <a:lstStyle/>
          <a:p>
            <a:pPr>
              <a:lnSpc>
                <a:spcPts val="3700"/>
              </a:lnSpc>
              <a:tabLst/>
            </a:pP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How do we determine which lexemes are associated with each token?</a:t>
            </a:r>
          </a:p>
          <a:p>
            <a:pPr>
              <a:lnSpc>
                <a:spcPts val="1000"/>
              </a:lnSpc>
            </a:pPr>
            <a:endParaRPr lang="en-US" altLang="zh-CN" dirty="0">
              <a:latin typeface="Sitka Text" panose="02000505000000020004" pitchFamily="2" charset="0"/>
            </a:endParaRPr>
          </a:p>
          <a:p>
            <a:pPr>
              <a:lnSpc>
                <a:spcPts val="4100"/>
              </a:lnSpc>
              <a:tabLst/>
            </a:pP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When there are multiple ways we could scan the input, how do we know which one to pick?</a:t>
            </a:r>
          </a:p>
          <a:p>
            <a:pPr>
              <a:lnSpc>
                <a:spcPts val="1000"/>
              </a:lnSpc>
            </a:pPr>
            <a:endParaRPr lang="en-US" altLang="zh-CN" dirty="0">
              <a:latin typeface="Sitka Text" panose="02000505000000020004" pitchFamily="2" charset="0"/>
            </a:endParaRPr>
          </a:p>
          <a:p>
            <a:pPr>
              <a:lnSpc>
                <a:spcPts val="4100"/>
              </a:lnSpc>
              <a:tabLst/>
            </a:pPr>
            <a:r>
              <a:rPr lang="en-US" altLang="zh-CN" dirty="0">
                <a:solidFill>
                  <a:srgbClr val="354CF9"/>
                </a:solidFill>
                <a:latin typeface="Sitka Text" panose="02000505000000020004" pitchFamily="2" charset="0"/>
                <a:cs typeface="Times New Roman" pitchFamily="18" charset="0"/>
              </a:rPr>
              <a:t>How do we address these concerns efficiently?</a:t>
            </a:r>
          </a:p>
          <a:p>
            <a:pPr lvl="1">
              <a:lnSpc>
                <a:spcPts val="4100"/>
              </a:lnSpc>
            </a:pPr>
            <a:r>
              <a:rPr lang="en-US" altLang="zh-CN" dirty="0">
                <a:solidFill>
                  <a:srgbClr val="354CF9"/>
                </a:solidFill>
                <a:latin typeface="Sitka Text" panose="02000505000000020004" pitchFamily="2" charset="0"/>
                <a:cs typeface="Times New Roman" pitchFamily="18" charset="0"/>
              </a:rPr>
              <a:t>DFA-based scanner</a:t>
            </a:r>
            <a:endParaRPr lang="zh-CN" altLang="en-US" dirty="0">
              <a:solidFill>
                <a:srgbClr val="354CF9"/>
              </a:solidFill>
              <a:latin typeface="Sitka Text" panose="02000505000000020004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8380" y="3694289"/>
            <a:ext cx="8571230" cy="3442406"/>
          </a:xfrm>
        </p:spPr>
        <p:txBody>
          <a:bodyPr>
            <a:normAutofit/>
          </a:bodyPr>
          <a:lstStyle/>
          <a:p>
            <a:pPr lvl="1"/>
            <a:r>
              <a:rPr lang="en-US" altLang="zh-CN" sz="2400" dirty="0">
                <a:latin typeface="Sitka Text" panose="02000505000000020004" pitchFamily="2" charset="0"/>
                <a:cs typeface="Times New Roman" pitchFamily="18" charset="0"/>
              </a:rPr>
              <a:t>They are all DFA for regular expression a*, but the later is minimal</a:t>
            </a:r>
          </a:p>
          <a:p>
            <a:pPr lvl="1"/>
            <a:r>
              <a:rPr lang="en-US" altLang="zh-CN" sz="2400" dirty="0">
                <a:latin typeface="Sitka Text" panose="02000505000000020004" pitchFamily="2" charset="0"/>
                <a:cs typeface="Times New Roman" pitchFamily="18" charset="0"/>
              </a:rPr>
              <a:t>Theory</a:t>
            </a:r>
          </a:p>
          <a:p>
            <a:pPr>
              <a:buNone/>
            </a:pPr>
            <a:r>
              <a:rPr lang="en-US" altLang="zh-CN" sz="2800" dirty="0">
                <a:latin typeface="Sitka Text" panose="02000505000000020004" pitchFamily="2" charset="0"/>
                <a:cs typeface="Times New Roman" pitchFamily="18" charset="0"/>
              </a:rPr>
              <a:t>		</a:t>
            </a:r>
            <a:r>
              <a:rPr lang="en-US" altLang="zh-CN" sz="2400" dirty="0">
                <a:latin typeface="Sitka Text" panose="02000505000000020004" pitchFamily="2" charset="0"/>
                <a:cs typeface="Times New Roman" pitchFamily="18" charset="0"/>
              </a:rPr>
              <a:t>Given any DFA, there is an equivalent DFA containing a minimum number of states, and that this minimum-state DFA is unique</a:t>
            </a:r>
          </a:p>
        </p:txBody>
      </p:sp>
      <p:sp>
        <p:nvSpPr>
          <p:cNvPr id="23" name="矩形 22"/>
          <p:cNvSpPr/>
          <p:nvPr/>
        </p:nvSpPr>
        <p:spPr>
          <a:xfrm>
            <a:off x="898496" y="1470219"/>
            <a:ext cx="780213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87967" indent="-587967">
              <a:lnSpc>
                <a:spcPct val="90000"/>
              </a:lnSpc>
              <a:spcBef>
                <a:spcPct val="20000"/>
              </a:spcBef>
            </a:pPr>
            <a:r>
              <a:rPr lang="en-US" altLang="zh-CN" sz="3000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Minimizing the Number of States in a DFA</a:t>
            </a:r>
            <a:endParaRPr lang="zh-CN" altLang="en-US" sz="3000" dirty="0">
              <a:solidFill>
                <a:srgbClr val="FF0000"/>
              </a:solidFill>
              <a:latin typeface="Sitka Text" panose="02000505000000020004" pitchFamily="2" charset="0"/>
              <a:cs typeface="Times New Roman" pitchFamily="18" charset="0"/>
            </a:endParaRPr>
          </a:p>
        </p:txBody>
      </p:sp>
      <p:sp>
        <p:nvSpPr>
          <p:cNvPr id="65" name="Rectangle 2">
            <a:extLst>
              <a:ext uri="{FF2B5EF4-FFF2-40B4-BE49-F238E27FC236}">
                <a16:creationId xmlns:a16="http://schemas.microsoft.com/office/drawing/2014/main" id="{6E1AD88F-7674-49C0-BBBB-525604690817}"/>
              </a:ext>
            </a:extLst>
          </p:cNvPr>
          <p:cNvSpPr txBox="1">
            <a:spLocks noChangeArrowheads="1"/>
          </p:cNvSpPr>
          <p:nvPr/>
        </p:nvSpPr>
        <p:spPr>
          <a:xfrm>
            <a:off x="671544" y="467483"/>
            <a:ext cx="8466707" cy="700192"/>
          </a:xfrm>
          <a:prstGeom prst="rect">
            <a:avLst/>
          </a:prstGeom>
          <a:noFill/>
        </p:spPr>
        <p:txBody>
          <a:bodyPr vert="horz" wrap="square" lIns="0" tIns="0" rIns="0" bIns="4572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5100"/>
              </a:lnSpc>
            </a:pP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Minimizing </a:t>
            </a:r>
            <a:r>
              <a:rPr lang="en-US" altLang="zh-CN" dirty="0">
                <a:latin typeface="Sitka Small" panose="02000505000000020004" pitchFamily="2" charset="0"/>
                <a:ea typeface="+mn-ea"/>
                <a:cs typeface="Times New Roman" pitchFamily="18" charset="0"/>
              </a:rPr>
              <a:t>DFA </a:t>
            </a:r>
          </a:p>
        </p:txBody>
      </p:sp>
      <p:grpSp>
        <p:nvGrpSpPr>
          <p:cNvPr id="24" name="Group 32">
            <a:extLst>
              <a:ext uri="{FF2B5EF4-FFF2-40B4-BE49-F238E27FC236}">
                <a16:creationId xmlns:a16="http://schemas.microsoft.com/office/drawing/2014/main" id="{74D82819-D111-4183-BEEC-982957335E2B}"/>
              </a:ext>
            </a:extLst>
          </p:cNvPr>
          <p:cNvGrpSpPr>
            <a:grpSpLocks/>
          </p:cNvGrpSpPr>
          <p:nvPr/>
        </p:nvGrpSpPr>
        <p:grpSpPr bwMode="auto">
          <a:xfrm>
            <a:off x="1541438" y="2055592"/>
            <a:ext cx="7319668" cy="1362618"/>
            <a:chOff x="576" y="997"/>
            <a:chExt cx="4199" cy="779"/>
          </a:xfrm>
        </p:grpSpPr>
        <p:grpSp>
          <p:nvGrpSpPr>
            <p:cNvPr id="26" name="Group 30">
              <a:extLst>
                <a:ext uri="{FF2B5EF4-FFF2-40B4-BE49-F238E27FC236}">
                  <a16:creationId xmlns:a16="http://schemas.microsoft.com/office/drawing/2014/main" id="{F18E633D-73AD-4050-B84D-54B2903CE0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997"/>
              <a:ext cx="2256" cy="768"/>
              <a:chOff x="1872" y="672"/>
              <a:chExt cx="2256" cy="768"/>
            </a:xfrm>
          </p:grpSpPr>
          <p:sp>
            <p:nvSpPr>
              <p:cNvPr id="38" name="Oval 5">
                <a:extLst>
                  <a:ext uri="{FF2B5EF4-FFF2-40B4-BE49-F238E27FC236}">
                    <a16:creationId xmlns:a16="http://schemas.microsoft.com/office/drawing/2014/main" id="{53C6700B-703A-4310-96D5-8027AD5AFB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2" y="965"/>
                <a:ext cx="514" cy="438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9" name="Oval 7">
                <a:extLst>
                  <a:ext uri="{FF2B5EF4-FFF2-40B4-BE49-F238E27FC236}">
                    <a16:creationId xmlns:a16="http://schemas.microsoft.com/office/drawing/2014/main" id="{67434F14-51CC-4CDE-B029-04C30B8049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1" y="1016"/>
                <a:ext cx="410" cy="351"/>
              </a:xfrm>
              <a:prstGeom prst="ellipse">
                <a:avLst/>
              </a:prstGeom>
              <a:solidFill>
                <a:schemeClr val="accent1"/>
              </a:solidFill>
              <a:ln w="25400" algn="ctr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zh-CN" altLang="en-US" sz="35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0" name="Line 9">
                <a:extLst>
                  <a:ext uri="{FF2B5EF4-FFF2-40B4-BE49-F238E27FC236}">
                    <a16:creationId xmlns:a16="http://schemas.microsoft.com/office/drawing/2014/main" id="{20BFC92A-9422-468C-8E1A-2E63089211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221"/>
                <a:ext cx="28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</p:spPr>
            <p:txBody>
              <a:bodyPr wrap="none"/>
              <a:lstStyle/>
              <a:p>
                <a:endParaRPr lang="zh-CN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1" name="Text Box 16">
                <a:extLst>
                  <a:ext uri="{FF2B5EF4-FFF2-40B4-BE49-F238E27FC236}">
                    <a16:creationId xmlns:a16="http://schemas.microsoft.com/office/drawing/2014/main" id="{F74A121C-DB04-449E-9736-B559C0F44C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1" y="928"/>
                <a:ext cx="645" cy="3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3100" b="1">
                    <a:latin typeface="Times New Roman" pitchFamily="18" charset="0"/>
                    <a:cs typeface="Times New Roman" pitchFamily="18" charset="0"/>
                  </a:rPr>
                  <a:t>a</a:t>
                </a:r>
              </a:p>
            </p:txBody>
          </p:sp>
          <p:sp>
            <p:nvSpPr>
              <p:cNvPr id="42" name="Line 17">
                <a:extLst>
                  <a:ext uri="{FF2B5EF4-FFF2-40B4-BE49-F238E27FC236}">
                    <a16:creationId xmlns:a16="http://schemas.microsoft.com/office/drawing/2014/main" id="{0FEDDABD-B4C3-4CA8-825D-D3D5DFB2FD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3" y="1218"/>
                <a:ext cx="545" cy="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</p:spPr>
            <p:txBody>
              <a:bodyPr wrap="none"/>
              <a:lstStyle/>
              <a:p>
                <a:endParaRPr lang="zh-CN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3" name="Oval 18">
                <a:extLst>
                  <a:ext uri="{FF2B5EF4-FFF2-40B4-BE49-F238E27FC236}">
                    <a16:creationId xmlns:a16="http://schemas.microsoft.com/office/drawing/2014/main" id="{8F8E810A-9113-4A94-A3CD-C68832DDBF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1" y="1001"/>
                <a:ext cx="514" cy="439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4" name="Oval 19">
                <a:extLst>
                  <a:ext uri="{FF2B5EF4-FFF2-40B4-BE49-F238E27FC236}">
                    <a16:creationId xmlns:a16="http://schemas.microsoft.com/office/drawing/2014/main" id="{39BB9E58-708A-42BC-AFB0-1EACE10E67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0" y="1052"/>
                <a:ext cx="409" cy="351"/>
              </a:xfrm>
              <a:prstGeom prst="ellipse">
                <a:avLst/>
              </a:prstGeom>
              <a:solidFill>
                <a:schemeClr val="accent1"/>
              </a:solidFill>
              <a:ln w="25400" algn="ctr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zh-CN" altLang="en-US" sz="35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6" name="Freeform 21">
                <a:extLst>
                  <a:ext uri="{FF2B5EF4-FFF2-40B4-BE49-F238E27FC236}">
                    <a16:creationId xmlns:a16="http://schemas.microsoft.com/office/drawing/2014/main" id="{C0773464-9867-46AD-90F6-42F9B74C30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81" y="702"/>
                <a:ext cx="274" cy="299"/>
              </a:xfrm>
              <a:custGeom>
                <a:avLst/>
                <a:gdLst/>
                <a:ahLst/>
                <a:cxnLst>
                  <a:cxn ang="0">
                    <a:pos x="0" y="392"/>
                  </a:cxn>
                  <a:cxn ang="0">
                    <a:pos x="192" y="8"/>
                  </a:cxn>
                  <a:cxn ang="0">
                    <a:pos x="384" y="344"/>
                  </a:cxn>
                </a:cxnLst>
                <a:rect l="0" t="0" r="r" b="b"/>
                <a:pathLst>
                  <a:path w="384" h="392">
                    <a:moveTo>
                      <a:pt x="0" y="392"/>
                    </a:moveTo>
                    <a:cubicBezTo>
                      <a:pt x="64" y="204"/>
                      <a:pt x="128" y="16"/>
                      <a:pt x="192" y="8"/>
                    </a:cubicBezTo>
                    <a:cubicBezTo>
                      <a:pt x="256" y="0"/>
                      <a:pt x="352" y="288"/>
                      <a:pt x="384" y="344"/>
                    </a:cubicBez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 w="lg" len="med"/>
              </a:ln>
              <a:effectLst/>
            </p:spPr>
            <p:txBody>
              <a:bodyPr wrap="none"/>
              <a:lstStyle/>
              <a:p>
                <a:endParaRPr lang="zh-CN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7" name="Text Box 22">
                <a:extLst>
                  <a:ext uri="{FF2B5EF4-FFF2-40B4-BE49-F238E27FC236}">
                    <a16:creationId xmlns:a16="http://schemas.microsoft.com/office/drawing/2014/main" id="{09FB53FD-86D0-4D51-B44C-57A72C3D81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82" y="672"/>
                <a:ext cx="646" cy="3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3100" b="1">
                    <a:latin typeface="Times New Roman" pitchFamily="18" charset="0"/>
                    <a:cs typeface="Times New Roman" pitchFamily="18" charset="0"/>
                  </a:rPr>
                  <a:t>a</a:t>
                </a:r>
              </a:p>
            </p:txBody>
          </p:sp>
        </p:grpSp>
        <p:grpSp>
          <p:nvGrpSpPr>
            <p:cNvPr id="27" name="Group 31">
              <a:extLst>
                <a:ext uri="{FF2B5EF4-FFF2-40B4-BE49-F238E27FC236}">
                  <a16:creationId xmlns:a16="http://schemas.microsoft.com/office/drawing/2014/main" id="{1F5FDDF8-E5B3-4294-A071-876F91EFC6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0" y="1045"/>
              <a:ext cx="1415" cy="731"/>
              <a:chOff x="2768" y="1717"/>
              <a:chExt cx="1415" cy="731"/>
            </a:xfrm>
          </p:grpSpPr>
          <p:sp>
            <p:nvSpPr>
              <p:cNvPr id="28" name="Oval 24">
                <a:extLst>
                  <a:ext uri="{FF2B5EF4-FFF2-40B4-BE49-F238E27FC236}">
                    <a16:creationId xmlns:a16="http://schemas.microsoft.com/office/drawing/2014/main" id="{BAA5C182-8815-4FBC-988E-12231F27E0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7" y="2010"/>
                <a:ext cx="514" cy="438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" name="Oval 25">
                <a:extLst>
                  <a:ext uri="{FF2B5EF4-FFF2-40B4-BE49-F238E27FC236}">
                    <a16:creationId xmlns:a16="http://schemas.microsoft.com/office/drawing/2014/main" id="{235D1147-4495-41CF-8587-9ADDE7B759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6" y="2061"/>
                <a:ext cx="410" cy="351"/>
              </a:xfrm>
              <a:prstGeom prst="ellipse">
                <a:avLst/>
              </a:prstGeom>
              <a:solidFill>
                <a:schemeClr val="accent1"/>
              </a:solidFill>
              <a:ln w="25400" algn="ctr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zh-CN" altLang="en-US" sz="35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" name="Line 27">
                <a:extLst>
                  <a:ext uri="{FF2B5EF4-FFF2-40B4-BE49-F238E27FC236}">
                    <a16:creationId xmlns:a16="http://schemas.microsoft.com/office/drawing/2014/main" id="{13A1D430-CB81-4A34-BA9D-BA79BC7432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8" y="2263"/>
                <a:ext cx="545" cy="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</p:spPr>
            <p:txBody>
              <a:bodyPr wrap="none"/>
              <a:lstStyle/>
              <a:p>
                <a:endParaRPr lang="zh-CN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4" name="Freeform 28">
                <a:extLst>
                  <a:ext uri="{FF2B5EF4-FFF2-40B4-BE49-F238E27FC236}">
                    <a16:creationId xmlns:a16="http://schemas.microsoft.com/office/drawing/2014/main" id="{2A42CEDE-ACEA-4705-9124-391AE4BCD4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6" y="1747"/>
                <a:ext cx="274" cy="299"/>
              </a:xfrm>
              <a:custGeom>
                <a:avLst/>
                <a:gdLst/>
                <a:ahLst/>
                <a:cxnLst>
                  <a:cxn ang="0">
                    <a:pos x="0" y="392"/>
                  </a:cxn>
                  <a:cxn ang="0">
                    <a:pos x="192" y="8"/>
                  </a:cxn>
                  <a:cxn ang="0">
                    <a:pos x="384" y="344"/>
                  </a:cxn>
                </a:cxnLst>
                <a:rect l="0" t="0" r="r" b="b"/>
                <a:pathLst>
                  <a:path w="384" h="392">
                    <a:moveTo>
                      <a:pt x="0" y="392"/>
                    </a:moveTo>
                    <a:cubicBezTo>
                      <a:pt x="64" y="204"/>
                      <a:pt x="128" y="16"/>
                      <a:pt x="192" y="8"/>
                    </a:cubicBezTo>
                    <a:cubicBezTo>
                      <a:pt x="256" y="0"/>
                      <a:pt x="352" y="288"/>
                      <a:pt x="384" y="344"/>
                    </a:cubicBez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 w="lg" len="med"/>
              </a:ln>
              <a:effectLst/>
            </p:spPr>
            <p:txBody>
              <a:bodyPr wrap="none"/>
              <a:lstStyle/>
              <a:p>
                <a:endParaRPr lang="zh-CN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7" name="Text Box 29">
                <a:extLst>
                  <a:ext uri="{FF2B5EF4-FFF2-40B4-BE49-F238E27FC236}">
                    <a16:creationId xmlns:a16="http://schemas.microsoft.com/office/drawing/2014/main" id="{54DB1B67-AFCF-4C5F-8692-A6BE5032CA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37" y="1717"/>
                <a:ext cx="646" cy="3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3100" b="1">
                    <a:latin typeface="Times New Roman" pitchFamily="18" charset="0"/>
                    <a:cs typeface="Times New Roman" pitchFamily="18" charset="0"/>
                  </a:rPr>
                  <a:t>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10506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761164" cy="3042145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Equivalent States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	If </a:t>
            </a:r>
            <a:r>
              <a:rPr lang="en-US" altLang="zh-CN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s</a:t>
            </a: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 and </a:t>
            </a:r>
            <a:r>
              <a:rPr lang="en-US" altLang="zh-CN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t</a:t>
            </a: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 are two states, they are equivalent if and only if: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s</a:t>
            </a: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 and </a:t>
            </a:r>
            <a:r>
              <a:rPr lang="en-US" altLang="zh-CN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t</a:t>
            </a: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 are both accepting states or both non-accepting states.</a:t>
            </a:r>
          </a:p>
          <a:p>
            <a:pPr lvl="1"/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For each character </a:t>
            </a:r>
            <a:r>
              <a:rPr lang="en-US" altLang="zh-CN" dirty="0" err="1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a∈Σ</a:t>
            </a: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, </a:t>
            </a:r>
            <a:r>
              <a:rPr lang="en-US" altLang="zh-CN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s </a:t>
            </a: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and </a:t>
            </a:r>
            <a:r>
              <a:rPr lang="en-US" altLang="zh-CN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t</a:t>
            </a: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 have transitions on </a:t>
            </a:r>
            <a:r>
              <a:rPr lang="en-US" altLang="zh-CN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a</a:t>
            </a: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 to the equivalent states</a:t>
            </a:r>
          </a:p>
          <a:p>
            <a:endParaRPr lang="zh-CN" altLang="en-US" dirty="0">
              <a:latin typeface="Sitka Text" panose="02000505000000020004" pitchFamily="2" charset="0"/>
              <a:cs typeface="Times New Roman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63FBA60-024A-4A3C-9463-694C1E4AEEE7}"/>
              </a:ext>
            </a:extLst>
          </p:cNvPr>
          <p:cNvSpPr txBox="1">
            <a:spLocks noChangeArrowheads="1"/>
          </p:cNvSpPr>
          <p:nvPr/>
        </p:nvSpPr>
        <p:spPr>
          <a:xfrm>
            <a:off x="671544" y="467483"/>
            <a:ext cx="8466707" cy="700192"/>
          </a:xfrm>
          <a:prstGeom prst="rect">
            <a:avLst/>
          </a:prstGeom>
          <a:noFill/>
        </p:spPr>
        <p:txBody>
          <a:bodyPr vert="horz" wrap="square" lIns="0" tIns="0" rIns="0" bIns="4572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5100"/>
              </a:lnSpc>
            </a:pP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Minimizing </a:t>
            </a:r>
            <a:r>
              <a:rPr lang="en-US" altLang="zh-CN" dirty="0">
                <a:latin typeface="Sitka Small" panose="02000505000000020004" pitchFamily="2" charset="0"/>
                <a:ea typeface="+mn-ea"/>
                <a:cs typeface="Times New Roman" pitchFamily="18" charset="0"/>
              </a:rPr>
              <a:t>DFA </a:t>
            </a:r>
          </a:p>
        </p:txBody>
      </p:sp>
    </p:spTree>
    <p:extLst>
      <p:ext uri="{BB962C8B-B14F-4D97-AF65-F5344CB8AC3E}">
        <p14:creationId xmlns:p14="http://schemas.microsoft.com/office/powerpoint/2010/main" val="990098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35" name="Rectangle 47"/>
          <p:cNvSpPr>
            <a:spLocks noChangeArrowheads="1"/>
          </p:cNvSpPr>
          <p:nvPr/>
        </p:nvSpPr>
        <p:spPr bwMode="auto">
          <a:xfrm>
            <a:off x="1041372" y="3992564"/>
            <a:ext cx="8487198" cy="231777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med"/>
          </a:ln>
          <a:effectLst/>
        </p:spPr>
        <p:txBody>
          <a:bodyPr lIns="100794" tIns="50397" rIns="100794" bIns="50397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C</a:t>
            </a:r>
            <a:r>
              <a:rPr lang="en-US" altLang="zh-CN" sz="2400" dirty="0">
                <a:latin typeface="Sitka Text" panose="02000505000000020004" pitchFamily="2" charset="0"/>
                <a:cs typeface="Times New Roman" pitchFamily="18" charset="0"/>
              </a:rPr>
              <a:t> and </a:t>
            </a:r>
            <a:r>
              <a:rPr lang="en-US" altLang="zh-CN" sz="2400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F</a:t>
            </a:r>
            <a:r>
              <a:rPr lang="en-US" altLang="zh-CN" sz="2400" dirty="0">
                <a:solidFill>
                  <a:srgbClr val="FFFF00"/>
                </a:solidFill>
                <a:latin typeface="Sitka Text" panose="02000505000000020004" pitchFamily="2" charset="0"/>
                <a:cs typeface="Times New Roman" pitchFamily="18" charset="0"/>
              </a:rPr>
              <a:t> </a:t>
            </a:r>
            <a:r>
              <a:rPr lang="en-US" altLang="zh-CN" sz="2400" dirty="0">
                <a:latin typeface="Sitka Text" panose="02000505000000020004" pitchFamily="2" charset="0"/>
                <a:cs typeface="Times New Roman" pitchFamily="18" charset="0"/>
              </a:rPr>
              <a:t>are all accepting states. They have transitions on </a:t>
            </a:r>
            <a:r>
              <a:rPr lang="en-US" altLang="zh-CN" sz="2400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‘a’ </a:t>
            </a:r>
            <a:r>
              <a:rPr lang="en-US" altLang="zh-CN" sz="2400" dirty="0">
                <a:latin typeface="Sitka Text" panose="02000505000000020004" pitchFamily="2" charset="0"/>
                <a:cs typeface="Times New Roman" pitchFamily="18" charset="0"/>
              </a:rPr>
              <a:t>to </a:t>
            </a:r>
            <a:r>
              <a:rPr lang="en-US" altLang="zh-CN" sz="2400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C</a:t>
            </a:r>
            <a:r>
              <a:rPr lang="en-US" altLang="zh-CN" sz="2400" dirty="0">
                <a:latin typeface="Sitka Text" panose="02000505000000020004" pitchFamily="2" charset="0"/>
                <a:cs typeface="Times New Roman" pitchFamily="18" charset="0"/>
              </a:rPr>
              <a:t>, and have transitions on</a:t>
            </a:r>
            <a:r>
              <a:rPr lang="en-US" altLang="zh-CN" sz="2400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 ‘b’ </a:t>
            </a:r>
            <a:r>
              <a:rPr lang="en-US" altLang="zh-CN" sz="2400" dirty="0">
                <a:latin typeface="Sitka Text" panose="02000505000000020004" pitchFamily="2" charset="0"/>
                <a:cs typeface="Times New Roman" pitchFamily="18" charset="0"/>
              </a:rPr>
              <a:t>to </a:t>
            </a:r>
            <a:r>
              <a:rPr lang="en-US" altLang="zh-CN" sz="2400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E</a:t>
            </a:r>
            <a:r>
              <a:rPr lang="en-US" altLang="zh-CN" sz="2400" dirty="0">
                <a:latin typeface="Sitka Text" panose="02000505000000020004" pitchFamily="2" charset="0"/>
                <a:cs typeface="Times New Roman" pitchFamily="18" charset="0"/>
              </a:rPr>
              <a:t>, so they are equivalent states </a:t>
            </a:r>
          </a:p>
          <a:p>
            <a:endParaRPr lang="zh-CN" altLang="en-US" sz="2400" dirty="0">
              <a:latin typeface="Sitka Text" panose="02000505000000020004" pitchFamily="2" charset="0"/>
              <a:cs typeface="Times New Roman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S</a:t>
            </a:r>
            <a:r>
              <a:rPr lang="en-US" altLang="zh-CN" sz="2400" dirty="0">
                <a:latin typeface="Sitka Text" panose="02000505000000020004" pitchFamily="2" charset="0"/>
                <a:cs typeface="Times New Roman" pitchFamily="18" charset="0"/>
              </a:rPr>
              <a:t> is a non-accepting state and </a:t>
            </a:r>
            <a:r>
              <a:rPr lang="en-US" altLang="zh-CN" sz="2400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C</a:t>
            </a:r>
            <a:r>
              <a:rPr lang="en-US" altLang="zh-CN" sz="2400" dirty="0">
                <a:latin typeface="Sitka Text" panose="02000505000000020004" pitchFamily="2" charset="0"/>
                <a:cs typeface="Times New Roman" pitchFamily="18" charset="0"/>
              </a:rPr>
              <a:t> is an accepting state. They are not equivalent states</a:t>
            </a:r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1327124" y="659015"/>
            <a:ext cx="6543924" cy="3338991"/>
            <a:chOff x="768" y="148"/>
            <a:chExt cx="4088" cy="2395"/>
          </a:xfrm>
        </p:grpSpPr>
        <p:sp>
          <p:nvSpPr>
            <p:cNvPr id="89090" name="Text Box 2"/>
            <p:cNvSpPr txBox="1">
              <a:spLocks noChangeArrowheads="1"/>
            </p:cNvSpPr>
            <p:nvPr/>
          </p:nvSpPr>
          <p:spPr bwMode="auto">
            <a:xfrm flipH="1">
              <a:off x="3264" y="148"/>
              <a:ext cx="144" cy="3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400">
                  <a:latin typeface="Sitka Text" panose="02000505000000020004" pitchFamily="2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89092" name="Oval 4"/>
            <p:cNvSpPr>
              <a:spLocks noChangeArrowheads="1"/>
            </p:cNvSpPr>
            <p:nvPr/>
          </p:nvSpPr>
          <p:spPr bwMode="auto">
            <a:xfrm>
              <a:off x="3032" y="543"/>
              <a:ext cx="354" cy="408"/>
            </a:xfrm>
            <a:prstGeom prst="ellipse">
              <a:avLst/>
            </a:prstGeom>
            <a:solidFill>
              <a:srgbClr val="D9D9D9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en-US" sz="2400">
                <a:latin typeface="Sitka Text" panose="02000505000000020004" pitchFamily="2" charset="0"/>
                <a:cs typeface="Times New Roman" pitchFamily="18" charset="0"/>
              </a:endParaRPr>
            </a:p>
          </p:txBody>
        </p:sp>
        <p:sp>
          <p:nvSpPr>
            <p:cNvPr id="89093" name="Oval 5"/>
            <p:cNvSpPr>
              <a:spLocks noChangeArrowheads="1"/>
            </p:cNvSpPr>
            <p:nvPr/>
          </p:nvSpPr>
          <p:spPr bwMode="auto">
            <a:xfrm>
              <a:off x="3072" y="588"/>
              <a:ext cx="276" cy="318"/>
            </a:xfrm>
            <a:prstGeom prst="ellipse">
              <a:avLst/>
            </a:prstGeom>
            <a:solidFill>
              <a:srgbClr val="D9D9D9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400" dirty="0">
                  <a:latin typeface="Sitka Text" panose="02000505000000020004" pitchFamily="2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89095" name="Oval 7"/>
            <p:cNvSpPr>
              <a:spLocks noChangeArrowheads="1"/>
            </p:cNvSpPr>
            <p:nvPr/>
          </p:nvSpPr>
          <p:spPr bwMode="auto">
            <a:xfrm>
              <a:off x="3032" y="1720"/>
              <a:ext cx="354" cy="407"/>
            </a:xfrm>
            <a:prstGeom prst="ellipse">
              <a:avLst/>
            </a:prstGeom>
            <a:solidFill>
              <a:srgbClr val="D9D9D9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en-US" sz="2400">
                <a:latin typeface="Sitka Text" panose="02000505000000020004" pitchFamily="2" charset="0"/>
                <a:cs typeface="Times New Roman" pitchFamily="18" charset="0"/>
              </a:endParaRPr>
            </a:p>
          </p:txBody>
        </p:sp>
        <p:sp>
          <p:nvSpPr>
            <p:cNvPr id="89096" name="Oval 8"/>
            <p:cNvSpPr>
              <a:spLocks noChangeArrowheads="1"/>
            </p:cNvSpPr>
            <p:nvPr/>
          </p:nvSpPr>
          <p:spPr bwMode="auto">
            <a:xfrm>
              <a:off x="3071" y="1765"/>
              <a:ext cx="276" cy="317"/>
            </a:xfrm>
            <a:prstGeom prst="ellipse">
              <a:avLst/>
            </a:prstGeom>
            <a:solidFill>
              <a:srgbClr val="D9D9D9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400" dirty="0">
                  <a:latin typeface="Sitka Text" panose="02000505000000020004" pitchFamily="2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89097" name="Oval 9"/>
            <p:cNvSpPr>
              <a:spLocks noChangeArrowheads="1"/>
            </p:cNvSpPr>
            <p:nvPr/>
          </p:nvSpPr>
          <p:spPr bwMode="auto">
            <a:xfrm>
              <a:off x="1890" y="1720"/>
              <a:ext cx="354" cy="407"/>
            </a:xfrm>
            <a:prstGeom prst="ellipse">
              <a:avLst/>
            </a:prstGeom>
            <a:solidFill>
              <a:srgbClr val="D9D9D9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400" dirty="0">
                  <a:latin typeface="Sitka Text" panose="02000505000000020004" pitchFamily="2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89098" name="Oval 10"/>
            <p:cNvSpPr>
              <a:spLocks noChangeArrowheads="1"/>
            </p:cNvSpPr>
            <p:nvPr/>
          </p:nvSpPr>
          <p:spPr bwMode="auto">
            <a:xfrm>
              <a:off x="1890" y="543"/>
              <a:ext cx="354" cy="408"/>
            </a:xfrm>
            <a:prstGeom prst="ellipse">
              <a:avLst/>
            </a:prstGeom>
            <a:solidFill>
              <a:srgbClr val="D9D9D9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400">
                  <a:latin typeface="Sitka Text" panose="02000505000000020004" pitchFamily="2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89100" name="Oval 12"/>
            <p:cNvSpPr>
              <a:spLocks noChangeArrowheads="1"/>
            </p:cNvSpPr>
            <p:nvPr/>
          </p:nvSpPr>
          <p:spPr bwMode="auto">
            <a:xfrm>
              <a:off x="4134" y="543"/>
              <a:ext cx="355" cy="408"/>
            </a:xfrm>
            <a:prstGeom prst="ellipse">
              <a:avLst/>
            </a:prstGeom>
            <a:solidFill>
              <a:srgbClr val="D9D9D9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en-US" sz="2400">
                <a:latin typeface="Sitka Text" panose="02000505000000020004" pitchFamily="2" charset="0"/>
                <a:cs typeface="Times New Roman" pitchFamily="18" charset="0"/>
              </a:endParaRPr>
            </a:p>
          </p:txBody>
        </p:sp>
        <p:sp>
          <p:nvSpPr>
            <p:cNvPr id="89101" name="Oval 13"/>
            <p:cNvSpPr>
              <a:spLocks noChangeArrowheads="1"/>
            </p:cNvSpPr>
            <p:nvPr/>
          </p:nvSpPr>
          <p:spPr bwMode="auto">
            <a:xfrm>
              <a:off x="4173" y="588"/>
              <a:ext cx="277" cy="318"/>
            </a:xfrm>
            <a:prstGeom prst="ellipse">
              <a:avLst/>
            </a:prstGeom>
            <a:solidFill>
              <a:srgbClr val="D9D9D9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400">
                  <a:latin typeface="Sitka Text" panose="02000505000000020004" pitchFamily="2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89103" name="Oval 15"/>
            <p:cNvSpPr>
              <a:spLocks noChangeArrowheads="1"/>
            </p:cNvSpPr>
            <p:nvPr/>
          </p:nvSpPr>
          <p:spPr bwMode="auto">
            <a:xfrm>
              <a:off x="4134" y="1720"/>
              <a:ext cx="355" cy="407"/>
            </a:xfrm>
            <a:prstGeom prst="ellipse">
              <a:avLst/>
            </a:prstGeom>
            <a:solidFill>
              <a:srgbClr val="D9D9D9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en-US" sz="2400">
                <a:latin typeface="Sitka Text" panose="02000505000000020004" pitchFamily="2" charset="0"/>
                <a:cs typeface="Times New Roman" pitchFamily="18" charset="0"/>
              </a:endParaRPr>
            </a:p>
          </p:txBody>
        </p:sp>
        <p:sp>
          <p:nvSpPr>
            <p:cNvPr id="89104" name="Oval 16"/>
            <p:cNvSpPr>
              <a:spLocks noChangeArrowheads="1"/>
            </p:cNvSpPr>
            <p:nvPr/>
          </p:nvSpPr>
          <p:spPr bwMode="auto">
            <a:xfrm>
              <a:off x="4173" y="1765"/>
              <a:ext cx="277" cy="317"/>
            </a:xfrm>
            <a:prstGeom prst="ellipse">
              <a:avLst/>
            </a:prstGeom>
            <a:solidFill>
              <a:srgbClr val="D9D9D9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400">
                  <a:latin typeface="Sitka Text" panose="02000505000000020004" pitchFamily="2" charset="0"/>
                  <a:cs typeface="Times New Roman" pitchFamily="18" charset="0"/>
                </a:rPr>
                <a:t>F</a:t>
              </a:r>
            </a:p>
          </p:txBody>
        </p:sp>
        <p:sp>
          <p:nvSpPr>
            <p:cNvPr id="89105" name="Oval 17"/>
            <p:cNvSpPr>
              <a:spLocks noChangeArrowheads="1"/>
            </p:cNvSpPr>
            <p:nvPr/>
          </p:nvSpPr>
          <p:spPr bwMode="auto">
            <a:xfrm>
              <a:off x="1063" y="1177"/>
              <a:ext cx="354" cy="407"/>
            </a:xfrm>
            <a:prstGeom prst="ellipse">
              <a:avLst/>
            </a:prstGeom>
            <a:solidFill>
              <a:srgbClr val="D9D9D9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400">
                  <a:latin typeface="Sitka Text" panose="02000505000000020004" pitchFamily="2" charset="0"/>
                  <a:cs typeface="Times New Roman" pitchFamily="18" charset="0"/>
                </a:rPr>
                <a:t>S</a:t>
              </a:r>
            </a:p>
          </p:txBody>
        </p:sp>
        <p:cxnSp>
          <p:nvCxnSpPr>
            <p:cNvPr id="89106" name="AutoShape 18"/>
            <p:cNvCxnSpPr>
              <a:cxnSpLocks noChangeShapeType="1"/>
              <a:stCxn id="89105" idx="0"/>
              <a:endCxn id="89098" idx="2"/>
            </p:cNvCxnSpPr>
            <p:nvPr/>
          </p:nvCxnSpPr>
          <p:spPr bwMode="auto">
            <a:xfrm rot="16200000">
              <a:off x="1350" y="637"/>
              <a:ext cx="430" cy="650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  <p:cxnSp>
          <p:nvCxnSpPr>
            <p:cNvPr id="89107" name="AutoShape 19"/>
            <p:cNvCxnSpPr>
              <a:cxnSpLocks noChangeShapeType="1"/>
              <a:stCxn id="89105" idx="4"/>
              <a:endCxn id="89097" idx="2"/>
            </p:cNvCxnSpPr>
            <p:nvPr/>
          </p:nvCxnSpPr>
          <p:spPr bwMode="auto">
            <a:xfrm rot="16200000" flipH="1">
              <a:off x="1395" y="1429"/>
              <a:ext cx="339" cy="650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  <p:cxnSp>
          <p:nvCxnSpPr>
            <p:cNvPr id="89108" name="AutoShape 20"/>
            <p:cNvCxnSpPr>
              <a:cxnSpLocks noChangeShapeType="1"/>
              <a:stCxn id="89097" idx="7"/>
              <a:endCxn id="89098" idx="5"/>
            </p:cNvCxnSpPr>
            <p:nvPr/>
          </p:nvCxnSpPr>
          <p:spPr bwMode="auto">
            <a:xfrm rot="16200000">
              <a:off x="1749" y="1335"/>
              <a:ext cx="888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  <p:cxnSp>
          <p:nvCxnSpPr>
            <p:cNvPr id="89109" name="AutoShape 21"/>
            <p:cNvCxnSpPr>
              <a:cxnSpLocks noChangeShapeType="1"/>
              <a:stCxn id="89098" idx="3"/>
              <a:endCxn id="89097" idx="1"/>
            </p:cNvCxnSpPr>
            <p:nvPr/>
          </p:nvCxnSpPr>
          <p:spPr bwMode="auto">
            <a:xfrm rot="5400000">
              <a:off x="1498" y="1335"/>
              <a:ext cx="888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  <p:cxnSp>
          <p:nvCxnSpPr>
            <p:cNvPr id="89110" name="AutoShape 22"/>
            <p:cNvCxnSpPr>
              <a:cxnSpLocks noChangeShapeType="1"/>
              <a:stCxn id="89098" idx="6"/>
              <a:endCxn id="89092" idx="2"/>
            </p:cNvCxnSpPr>
            <p:nvPr/>
          </p:nvCxnSpPr>
          <p:spPr bwMode="auto">
            <a:xfrm>
              <a:off x="2252" y="747"/>
              <a:ext cx="77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89111" name="AutoShape 23"/>
            <p:cNvCxnSpPr>
              <a:cxnSpLocks noChangeShapeType="1"/>
              <a:stCxn id="89097" idx="6"/>
              <a:endCxn id="89095" idx="2"/>
            </p:cNvCxnSpPr>
            <p:nvPr/>
          </p:nvCxnSpPr>
          <p:spPr bwMode="auto">
            <a:xfrm>
              <a:off x="2252" y="1924"/>
              <a:ext cx="77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  <p:cxnSp>
          <p:nvCxnSpPr>
            <p:cNvPr id="89112" name="AutoShape 24"/>
            <p:cNvCxnSpPr>
              <a:cxnSpLocks noChangeShapeType="1"/>
              <a:stCxn id="89095" idx="6"/>
              <a:endCxn id="89103" idx="2"/>
            </p:cNvCxnSpPr>
            <p:nvPr/>
          </p:nvCxnSpPr>
          <p:spPr bwMode="auto">
            <a:xfrm>
              <a:off x="3394" y="1924"/>
              <a:ext cx="7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  <p:cxnSp>
          <p:nvCxnSpPr>
            <p:cNvPr id="89113" name="AutoShape 25"/>
            <p:cNvCxnSpPr>
              <a:cxnSpLocks noChangeShapeType="1"/>
              <a:stCxn id="89092" idx="6"/>
              <a:endCxn id="89100" idx="2"/>
            </p:cNvCxnSpPr>
            <p:nvPr/>
          </p:nvCxnSpPr>
          <p:spPr bwMode="auto">
            <a:xfrm>
              <a:off x="3394" y="747"/>
              <a:ext cx="732" cy="0"/>
            </a:xfrm>
            <a:prstGeom prst="straightConnector1">
              <a:avLst/>
            </a:prstGeom>
            <a:noFill/>
            <a:ln w="25400">
              <a:solidFill>
                <a:srgbClr val="354CF9"/>
              </a:solidFill>
              <a:round/>
              <a:headEnd/>
              <a:tailEnd type="triangle" w="lg" len="lg"/>
            </a:ln>
            <a:effectLst/>
          </p:spPr>
        </p:cxnSp>
        <p:cxnSp>
          <p:nvCxnSpPr>
            <p:cNvPr id="89114" name="AutoShape 26"/>
            <p:cNvCxnSpPr>
              <a:cxnSpLocks noChangeShapeType="1"/>
              <a:stCxn id="89100" idx="4"/>
              <a:endCxn id="89103" idx="0"/>
            </p:cNvCxnSpPr>
            <p:nvPr/>
          </p:nvCxnSpPr>
          <p:spPr bwMode="auto">
            <a:xfrm rot="5400000">
              <a:off x="3935" y="1336"/>
              <a:ext cx="753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  <p:cxnSp>
          <p:nvCxnSpPr>
            <p:cNvPr id="89115" name="AutoShape 27"/>
            <p:cNvCxnSpPr>
              <a:cxnSpLocks noChangeShapeType="1"/>
              <a:stCxn id="89103" idx="6"/>
              <a:endCxn id="89100" idx="6"/>
            </p:cNvCxnSpPr>
            <p:nvPr/>
          </p:nvCxnSpPr>
          <p:spPr bwMode="auto">
            <a:xfrm flipV="1">
              <a:off x="4497" y="747"/>
              <a:ext cx="1" cy="1177"/>
            </a:xfrm>
            <a:prstGeom prst="curvedConnector3">
              <a:avLst>
                <a:gd name="adj1" fmla="val 13600000"/>
              </a:avLst>
            </a:prstGeom>
            <a:noFill/>
            <a:ln w="25400">
              <a:solidFill>
                <a:srgbClr val="354CF9"/>
              </a:solidFill>
              <a:round/>
              <a:headEnd/>
              <a:tailEnd type="triangle" w="lg" len="lg"/>
            </a:ln>
            <a:effectLst/>
          </p:spPr>
        </p:cxnSp>
        <p:cxnSp>
          <p:nvCxnSpPr>
            <p:cNvPr id="89116" name="AutoShape 28"/>
            <p:cNvCxnSpPr>
              <a:cxnSpLocks noChangeShapeType="1"/>
              <a:stCxn id="89092" idx="1"/>
              <a:endCxn id="89092" idx="7"/>
            </p:cNvCxnSpPr>
            <p:nvPr/>
          </p:nvCxnSpPr>
          <p:spPr bwMode="auto">
            <a:xfrm rot="5400000" flipH="1" flipV="1">
              <a:off x="3208" y="478"/>
              <a:ext cx="9" cy="250"/>
            </a:xfrm>
            <a:prstGeom prst="curvedConnector3">
              <a:avLst>
                <a:gd name="adj1" fmla="val 2455913"/>
              </a:avLst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</p:cxnSp>
        <p:cxnSp>
          <p:nvCxnSpPr>
            <p:cNvPr id="89117" name="AutoShape 29"/>
            <p:cNvCxnSpPr>
              <a:cxnSpLocks noChangeShapeType="1"/>
              <a:stCxn id="89095" idx="3"/>
              <a:endCxn id="89095" idx="5"/>
            </p:cNvCxnSpPr>
            <p:nvPr/>
          </p:nvCxnSpPr>
          <p:spPr bwMode="auto">
            <a:xfrm rot="16200000" flipH="1">
              <a:off x="3208" y="1951"/>
              <a:ext cx="1" cy="250"/>
            </a:xfrm>
            <a:prstGeom prst="curvedConnector3">
              <a:avLst>
                <a:gd name="adj1" fmla="val 1960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  <p:sp>
          <p:nvSpPr>
            <p:cNvPr id="89118" name="Text Box 30"/>
            <p:cNvSpPr txBox="1">
              <a:spLocks noChangeArrowheads="1"/>
            </p:cNvSpPr>
            <p:nvPr/>
          </p:nvSpPr>
          <p:spPr bwMode="auto">
            <a:xfrm>
              <a:off x="4630" y="1141"/>
              <a:ext cx="226" cy="3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dirty="0">
                  <a:latin typeface="Sitka Text" panose="02000505000000020004" pitchFamily="2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89119" name="Text Box 31"/>
            <p:cNvSpPr txBox="1">
              <a:spLocks noChangeArrowheads="1"/>
            </p:cNvSpPr>
            <p:nvPr/>
          </p:nvSpPr>
          <p:spPr bwMode="auto">
            <a:xfrm>
              <a:off x="1342" y="574"/>
              <a:ext cx="220" cy="3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dirty="0">
                  <a:latin typeface="Sitka Text" panose="02000505000000020004" pitchFamily="2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89120" name="Text Box 32"/>
            <p:cNvSpPr txBox="1">
              <a:spLocks noChangeArrowheads="1"/>
            </p:cNvSpPr>
            <p:nvPr/>
          </p:nvSpPr>
          <p:spPr bwMode="auto">
            <a:xfrm>
              <a:off x="2145" y="1217"/>
              <a:ext cx="220" cy="3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>
                  <a:latin typeface="Sitka Text" panose="02000505000000020004" pitchFamily="2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89121" name="Text Box 33"/>
            <p:cNvSpPr txBox="1">
              <a:spLocks noChangeArrowheads="1"/>
            </p:cNvSpPr>
            <p:nvPr/>
          </p:nvSpPr>
          <p:spPr bwMode="auto">
            <a:xfrm>
              <a:off x="2578" y="433"/>
              <a:ext cx="220" cy="3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dirty="0">
                  <a:latin typeface="Sitka Text" panose="02000505000000020004" pitchFamily="2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89122" name="Text Box 34"/>
            <p:cNvSpPr txBox="1">
              <a:spLocks noChangeArrowheads="1"/>
            </p:cNvSpPr>
            <p:nvPr/>
          </p:nvSpPr>
          <p:spPr bwMode="auto">
            <a:xfrm>
              <a:off x="4126" y="1086"/>
              <a:ext cx="220" cy="3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dirty="0">
                  <a:latin typeface="Sitka Text" panose="02000505000000020004" pitchFamily="2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89123" name="Text Box 35"/>
            <p:cNvSpPr txBox="1">
              <a:spLocks noChangeArrowheads="1"/>
            </p:cNvSpPr>
            <p:nvPr/>
          </p:nvSpPr>
          <p:spPr bwMode="auto">
            <a:xfrm>
              <a:off x="3652" y="1640"/>
              <a:ext cx="220" cy="3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dirty="0">
                  <a:latin typeface="Sitka Text" panose="02000505000000020004" pitchFamily="2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89124" name="Text Box 36"/>
            <p:cNvSpPr txBox="1">
              <a:spLocks noChangeArrowheads="1"/>
            </p:cNvSpPr>
            <p:nvPr/>
          </p:nvSpPr>
          <p:spPr bwMode="auto">
            <a:xfrm>
              <a:off x="1438" y="1534"/>
              <a:ext cx="226" cy="3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dirty="0">
                  <a:latin typeface="Sitka Text" panose="02000505000000020004" pitchFamily="2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89125" name="Text Box 37"/>
            <p:cNvSpPr txBox="1">
              <a:spLocks noChangeArrowheads="1"/>
            </p:cNvSpPr>
            <p:nvPr/>
          </p:nvSpPr>
          <p:spPr bwMode="auto">
            <a:xfrm>
              <a:off x="1754" y="1263"/>
              <a:ext cx="226" cy="3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>
                  <a:latin typeface="Sitka Text" panose="02000505000000020004" pitchFamily="2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89126" name="Text Box 38"/>
            <p:cNvSpPr txBox="1">
              <a:spLocks noChangeArrowheads="1"/>
            </p:cNvSpPr>
            <p:nvPr/>
          </p:nvSpPr>
          <p:spPr bwMode="auto">
            <a:xfrm>
              <a:off x="2603" y="1638"/>
              <a:ext cx="226" cy="3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dirty="0">
                  <a:latin typeface="Sitka Text" panose="02000505000000020004" pitchFamily="2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89127" name="Text Box 39"/>
            <p:cNvSpPr txBox="1">
              <a:spLocks noChangeArrowheads="1"/>
            </p:cNvSpPr>
            <p:nvPr/>
          </p:nvSpPr>
          <p:spPr bwMode="auto">
            <a:xfrm>
              <a:off x="3654" y="446"/>
              <a:ext cx="226" cy="3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dirty="0">
                  <a:latin typeface="Sitka Text" panose="02000505000000020004" pitchFamily="2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89128" name="Text Box 40"/>
            <p:cNvSpPr txBox="1">
              <a:spLocks noChangeArrowheads="1"/>
            </p:cNvSpPr>
            <p:nvPr/>
          </p:nvSpPr>
          <p:spPr bwMode="auto">
            <a:xfrm>
              <a:off x="3132" y="2212"/>
              <a:ext cx="226" cy="3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>
                  <a:latin typeface="Sitka Text" panose="02000505000000020004" pitchFamily="2" charset="0"/>
                  <a:cs typeface="Times New Roman" pitchFamily="18" charset="0"/>
                </a:rPr>
                <a:t>b</a:t>
              </a:r>
            </a:p>
          </p:txBody>
        </p:sp>
        <p:cxnSp>
          <p:nvCxnSpPr>
            <p:cNvPr id="89130" name="AutoShape 42"/>
            <p:cNvCxnSpPr>
              <a:cxnSpLocks noChangeShapeType="1"/>
              <a:stCxn id="89103" idx="1"/>
              <a:endCxn id="89092" idx="5"/>
            </p:cNvCxnSpPr>
            <p:nvPr/>
          </p:nvCxnSpPr>
          <p:spPr bwMode="auto">
            <a:xfrm flipH="1" flipV="1">
              <a:off x="3334" y="891"/>
              <a:ext cx="852" cy="888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</p:cxnSp>
        <p:cxnSp>
          <p:nvCxnSpPr>
            <p:cNvPr id="89131" name="AutoShape 43"/>
            <p:cNvCxnSpPr>
              <a:cxnSpLocks noChangeShapeType="1"/>
              <a:stCxn id="89101" idx="3"/>
              <a:endCxn id="89095" idx="7"/>
            </p:cNvCxnSpPr>
            <p:nvPr/>
          </p:nvCxnSpPr>
          <p:spPr bwMode="auto">
            <a:xfrm flipH="1">
              <a:off x="3334" y="859"/>
              <a:ext cx="879" cy="92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  <p:sp>
          <p:nvSpPr>
            <p:cNvPr id="89132" name="Text Box 44"/>
            <p:cNvSpPr txBox="1">
              <a:spLocks noChangeArrowheads="1"/>
            </p:cNvSpPr>
            <p:nvPr/>
          </p:nvSpPr>
          <p:spPr bwMode="auto">
            <a:xfrm>
              <a:off x="3479" y="812"/>
              <a:ext cx="220" cy="3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dirty="0">
                  <a:latin typeface="Sitka Text" panose="02000505000000020004" pitchFamily="2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89133" name="Text Box 45"/>
            <p:cNvSpPr txBox="1">
              <a:spLocks noChangeArrowheads="1"/>
            </p:cNvSpPr>
            <p:nvPr/>
          </p:nvSpPr>
          <p:spPr bwMode="auto">
            <a:xfrm>
              <a:off x="3394" y="1319"/>
              <a:ext cx="226" cy="3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>
                  <a:latin typeface="Sitka Text" panose="02000505000000020004" pitchFamily="2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89137" name="Line 49"/>
            <p:cNvSpPr>
              <a:spLocks noChangeShapeType="1"/>
            </p:cNvSpPr>
            <p:nvPr/>
          </p:nvSpPr>
          <p:spPr bwMode="auto">
            <a:xfrm>
              <a:off x="768" y="1392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lg" len="lg"/>
            </a:ln>
            <a:effectLst/>
          </p:spPr>
          <p:txBody>
            <a:bodyPr wrap="none"/>
            <a:lstStyle/>
            <a:p>
              <a:endParaRPr lang="zh-CN" altLang="en-US" sz="2400">
                <a:latin typeface="Sitka Text" panose="02000505000000020004" pitchFamily="2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4735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656666" cy="4525963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Sitka Text" panose="02000505000000020004" pitchFamily="2" charset="0"/>
                <a:cs typeface="Times New Roman" pitchFamily="18" charset="0"/>
              </a:rPr>
              <a:t>State Minimization Algorithm 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>
                <a:latin typeface="Sitka Text" panose="02000505000000020004" pitchFamily="2" charset="0"/>
                <a:cs typeface="Times New Roman" pitchFamily="18" charset="0"/>
              </a:rPr>
              <a:t>	</a:t>
            </a:r>
            <a:r>
              <a:rPr lang="en-US" altLang="zh-CN" sz="2800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Split</a:t>
            </a:r>
            <a:r>
              <a:rPr lang="en-US" altLang="zh-CN" sz="2800" dirty="0">
                <a:latin typeface="Sitka Text" panose="02000505000000020004" pitchFamily="2" charset="0"/>
                <a:cs typeface="Times New Roman" pitchFamily="18" charset="0"/>
              </a:rPr>
              <a:t> the set of states into some un-intersected sets, so states in one set are equivalent to each other, while any two states of different sets are </a:t>
            </a:r>
            <a:r>
              <a:rPr lang="en-US" altLang="zh-CN" sz="2800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distinguishable</a:t>
            </a:r>
            <a:r>
              <a:rPr lang="en-US" altLang="zh-CN" sz="2800" dirty="0">
                <a:latin typeface="Sitka Text" panose="02000505000000020004" pitchFamily="2" charset="0"/>
                <a:cs typeface="Times New Roman" pitchFamily="18" charset="0"/>
              </a:rPr>
              <a:t>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01C4B7C-FE70-46BD-98B3-793B505E5246}"/>
              </a:ext>
            </a:extLst>
          </p:cNvPr>
          <p:cNvSpPr txBox="1">
            <a:spLocks noChangeArrowheads="1"/>
          </p:cNvSpPr>
          <p:nvPr/>
        </p:nvSpPr>
        <p:spPr>
          <a:xfrm>
            <a:off x="671544" y="467483"/>
            <a:ext cx="8466707" cy="700192"/>
          </a:xfrm>
          <a:prstGeom prst="rect">
            <a:avLst/>
          </a:prstGeom>
          <a:noFill/>
        </p:spPr>
        <p:txBody>
          <a:bodyPr vert="horz" wrap="square" lIns="0" tIns="0" rIns="0" bIns="4572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5100"/>
              </a:lnSpc>
            </a:pP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Minimizing </a:t>
            </a:r>
            <a:r>
              <a:rPr lang="en-US" altLang="zh-CN" dirty="0">
                <a:latin typeface="Sitka Small" panose="02000505000000020004" pitchFamily="2" charset="0"/>
                <a:ea typeface="+mn-ea"/>
                <a:cs typeface="Times New Roman" pitchFamily="18" charset="0"/>
              </a:rPr>
              <a:t>DFA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942418" cy="4525963"/>
          </a:xfrm>
        </p:spPr>
        <p:txBody>
          <a:bodyPr>
            <a:normAutofit/>
          </a:bodyPr>
          <a:lstStyle/>
          <a:p>
            <a:pPr lvl="1"/>
            <a:r>
              <a:rPr lang="en-US" altLang="zh-CN" sz="2400" dirty="0">
                <a:latin typeface="Sitka Text" panose="02000505000000020004" pitchFamily="2" charset="0"/>
                <a:cs typeface="Times New Roman" pitchFamily="18" charset="0"/>
              </a:rPr>
              <a:t>First, split the set of states into two sets, one consists of all accepting states and the other consists of all non-accepting states.</a:t>
            </a:r>
          </a:p>
          <a:p>
            <a:pPr lvl="1"/>
            <a:r>
              <a:rPr lang="en-US" altLang="zh-CN" sz="2400" dirty="0">
                <a:latin typeface="Sitka Text" panose="02000505000000020004" pitchFamily="2" charset="0"/>
                <a:cs typeface="Times New Roman" pitchFamily="18" charset="0"/>
              </a:rPr>
              <a:t>Consider the transitions on each character</a:t>
            </a:r>
            <a:r>
              <a:rPr lang="en-US" altLang="zh-CN" sz="2400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 ‘a’ </a:t>
            </a:r>
            <a:r>
              <a:rPr lang="en-US" altLang="zh-CN" sz="2400" dirty="0">
                <a:latin typeface="Sitka Text" panose="02000505000000020004" pitchFamily="2" charset="0"/>
                <a:cs typeface="Times New Roman" pitchFamily="18" charset="0"/>
              </a:rPr>
              <a:t>of the alphabet for each  subset, determine whether  all the states in the subset are equivalent or the subset should be split.</a:t>
            </a:r>
          </a:p>
          <a:p>
            <a:pPr lvl="2"/>
            <a:r>
              <a:rPr lang="en-US" altLang="zh-CN" sz="2000" dirty="0">
                <a:latin typeface="Sitka Text" panose="02000505000000020004" pitchFamily="2" charset="0"/>
                <a:cs typeface="Times New Roman" pitchFamily="18" charset="0"/>
              </a:rPr>
              <a:t>If there are two states </a:t>
            </a:r>
            <a:r>
              <a:rPr lang="en-US" altLang="zh-CN" sz="2000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s</a:t>
            </a:r>
            <a:r>
              <a:rPr lang="en-US" altLang="zh-CN" sz="2000" dirty="0">
                <a:latin typeface="Sitka Text" panose="02000505000000020004" pitchFamily="2" charset="0"/>
                <a:cs typeface="Times New Roman" pitchFamily="18" charset="0"/>
              </a:rPr>
              <a:t> and </a:t>
            </a:r>
            <a:r>
              <a:rPr lang="en-US" altLang="zh-CN" sz="2000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t</a:t>
            </a:r>
            <a:r>
              <a:rPr lang="en-US" altLang="zh-CN" sz="2000" dirty="0">
                <a:solidFill>
                  <a:srgbClr val="FFFF00"/>
                </a:solidFill>
                <a:latin typeface="Sitka Text" panose="02000505000000020004" pitchFamily="2" charset="0"/>
                <a:cs typeface="Times New Roman" pitchFamily="18" charset="0"/>
              </a:rPr>
              <a:t> </a:t>
            </a:r>
            <a:r>
              <a:rPr lang="en-US" altLang="zh-CN" sz="2000" dirty="0">
                <a:latin typeface="Sitka Text" panose="02000505000000020004" pitchFamily="2" charset="0"/>
                <a:cs typeface="Times New Roman" pitchFamily="18" charset="0"/>
              </a:rPr>
              <a:t>in one subset that have transition on</a:t>
            </a:r>
            <a:r>
              <a:rPr lang="en-US" altLang="zh-CN" sz="2000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 ‘a’ </a:t>
            </a:r>
            <a:r>
              <a:rPr lang="en-US" altLang="zh-CN" sz="2000" dirty="0">
                <a:latin typeface="Sitka Text" panose="02000505000000020004" pitchFamily="2" charset="0"/>
                <a:cs typeface="Times New Roman" pitchFamily="18" charset="0"/>
              </a:rPr>
              <a:t>that land in different sets, we say that</a:t>
            </a:r>
            <a:r>
              <a:rPr lang="en-US" altLang="zh-CN" sz="2000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 ‘a’ </a:t>
            </a:r>
            <a:r>
              <a:rPr lang="en-US" altLang="zh-CN" sz="2000" dirty="0">
                <a:latin typeface="Sitka Text" panose="02000505000000020004" pitchFamily="2" charset="0"/>
                <a:cs typeface="Times New Roman" pitchFamily="18" charset="0"/>
              </a:rPr>
              <a:t>distinguishes the states</a:t>
            </a:r>
            <a:r>
              <a:rPr lang="en-US" altLang="zh-CN" sz="2000" dirty="0">
                <a:solidFill>
                  <a:srgbClr val="FFFF00"/>
                </a:solidFill>
                <a:latin typeface="Sitka Text" panose="02000505000000020004" pitchFamily="2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s</a:t>
            </a:r>
            <a:r>
              <a:rPr lang="en-US" altLang="zh-CN" sz="2000" dirty="0">
                <a:solidFill>
                  <a:srgbClr val="FFFF00"/>
                </a:solidFill>
                <a:latin typeface="Sitka Text" panose="02000505000000020004" pitchFamily="2" charset="0"/>
                <a:cs typeface="Times New Roman" pitchFamily="18" charset="0"/>
              </a:rPr>
              <a:t> </a:t>
            </a:r>
            <a:r>
              <a:rPr lang="en-US" altLang="zh-CN" sz="2000" dirty="0">
                <a:latin typeface="Sitka Text" panose="02000505000000020004" pitchFamily="2" charset="0"/>
                <a:cs typeface="Times New Roman" pitchFamily="18" charset="0"/>
              </a:rPr>
              <a:t>and</a:t>
            </a:r>
            <a:r>
              <a:rPr lang="en-US" altLang="zh-CN" sz="2000" dirty="0">
                <a:solidFill>
                  <a:srgbClr val="FFFF00"/>
                </a:solidFill>
                <a:latin typeface="Sitka Text" panose="02000505000000020004" pitchFamily="2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t</a:t>
            </a:r>
          </a:p>
          <a:p>
            <a:pPr lvl="2"/>
            <a:r>
              <a:rPr lang="en-US" altLang="zh-CN" sz="2000" dirty="0">
                <a:latin typeface="Sitka Text" panose="02000505000000020004" pitchFamily="2" charset="0"/>
                <a:cs typeface="Times New Roman" pitchFamily="18" charset="0"/>
              </a:rPr>
              <a:t>The set of states under consideration must be split according to where their </a:t>
            </a:r>
            <a:r>
              <a:rPr lang="en-US" altLang="zh-CN" sz="2000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a</a:t>
            </a:r>
            <a:r>
              <a:rPr lang="en-US" altLang="zh-CN" sz="2000" dirty="0">
                <a:latin typeface="Sitka Text" panose="02000505000000020004" pitchFamily="2" charset="0"/>
                <a:cs typeface="Times New Roman" pitchFamily="18" charset="0"/>
              </a:rPr>
              <a:t>-transitions land </a:t>
            </a:r>
            <a:endParaRPr lang="zh-CN" altLang="en-US" sz="2000" dirty="0">
              <a:latin typeface="Sitka Text" panose="02000505000000020004" pitchFamily="2" charset="0"/>
              <a:cs typeface="Times New Roman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A086514-1EF3-4F9E-B0BE-0BE885A8DBF7}"/>
              </a:ext>
            </a:extLst>
          </p:cNvPr>
          <p:cNvSpPr txBox="1">
            <a:spLocks noChangeArrowheads="1"/>
          </p:cNvSpPr>
          <p:nvPr/>
        </p:nvSpPr>
        <p:spPr>
          <a:xfrm>
            <a:off x="671544" y="467483"/>
            <a:ext cx="8466707" cy="700192"/>
          </a:xfrm>
          <a:prstGeom prst="rect">
            <a:avLst/>
          </a:prstGeom>
          <a:noFill/>
        </p:spPr>
        <p:txBody>
          <a:bodyPr vert="horz" wrap="square" lIns="0" tIns="0" rIns="0" bIns="4572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5100"/>
              </a:lnSpc>
            </a:pP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Minimizing </a:t>
            </a:r>
            <a:r>
              <a:rPr lang="en-US" altLang="zh-CN" dirty="0">
                <a:latin typeface="Sitka Small" panose="02000505000000020004" pitchFamily="2" charset="0"/>
                <a:ea typeface="+mn-ea"/>
                <a:cs typeface="Times New Roman" pitchFamily="18" charset="0"/>
              </a:rPr>
              <a:t>DFA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942418" cy="4525963"/>
          </a:xfrm>
        </p:spPr>
        <p:txBody>
          <a:bodyPr>
            <a:normAutofit/>
          </a:bodyPr>
          <a:lstStyle/>
          <a:p>
            <a:pPr lvl="1"/>
            <a:r>
              <a:rPr lang="en-US" altLang="zh-CN" sz="2400" dirty="0">
                <a:latin typeface="Sitka Text" panose="02000505000000020004" pitchFamily="2" charset="0"/>
                <a:cs typeface="Times New Roman" pitchFamily="18" charset="0"/>
              </a:rPr>
              <a:t>Continue this process until either all sets contain only one element (the original DFA is minimal) or until no further splitting of sets occurs.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3B4D474-525F-4C95-9725-8D574123DEF9}"/>
              </a:ext>
            </a:extLst>
          </p:cNvPr>
          <p:cNvSpPr txBox="1">
            <a:spLocks noChangeArrowheads="1"/>
          </p:cNvSpPr>
          <p:nvPr/>
        </p:nvSpPr>
        <p:spPr>
          <a:xfrm>
            <a:off x="671544" y="467483"/>
            <a:ext cx="8466707" cy="700192"/>
          </a:xfrm>
          <a:prstGeom prst="rect">
            <a:avLst/>
          </a:prstGeom>
          <a:noFill/>
        </p:spPr>
        <p:txBody>
          <a:bodyPr vert="horz" wrap="square" lIns="0" tIns="0" rIns="0" bIns="4572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5100"/>
              </a:lnSpc>
            </a:pP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Minimizing </a:t>
            </a:r>
            <a:r>
              <a:rPr lang="en-US" altLang="zh-CN" dirty="0">
                <a:latin typeface="Sitka Small" panose="02000505000000020004" pitchFamily="2" charset="0"/>
                <a:ea typeface="+mn-ea"/>
                <a:cs typeface="Times New Roman" pitchFamily="18" charset="0"/>
              </a:rPr>
              <a:t>DFA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5296423" y="3909309"/>
            <a:ext cx="3987545" cy="2975442"/>
            <a:chOff x="3696" y="1872"/>
            <a:chExt cx="2064" cy="1775"/>
          </a:xfrm>
        </p:grpSpPr>
        <p:sp>
          <p:nvSpPr>
            <p:cNvPr id="219183" name="Oval 5"/>
            <p:cNvSpPr>
              <a:spLocks noChangeArrowheads="1"/>
            </p:cNvSpPr>
            <p:nvPr/>
          </p:nvSpPr>
          <p:spPr bwMode="auto">
            <a:xfrm>
              <a:off x="5446" y="2930"/>
              <a:ext cx="314" cy="367"/>
            </a:xfrm>
            <a:prstGeom prst="ellipse">
              <a:avLst/>
            </a:prstGeom>
            <a:solidFill>
              <a:srgbClr val="D9D9D9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9184" name="Oval 6"/>
            <p:cNvSpPr>
              <a:spLocks noChangeArrowheads="1"/>
            </p:cNvSpPr>
            <p:nvPr/>
          </p:nvSpPr>
          <p:spPr bwMode="auto">
            <a:xfrm>
              <a:off x="5481" y="2971"/>
              <a:ext cx="244" cy="285"/>
            </a:xfrm>
            <a:prstGeom prst="ellipse">
              <a:avLst/>
            </a:prstGeom>
            <a:solidFill>
              <a:srgbClr val="D9D9D9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219185" name="Oval 7"/>
            <p:cNvSpPr>
              <a:spLocks noChangeArrowheads="1"/>
            </p:cNvSpPr>
            <p:nvPr/>
          </p:nvSpPr>
          <p:spPr bwMode="auto">
            <a:xfrm>
              <a:off x="4430" y="2930"/>
              <a:ext cx="316" cy="367"/>
            </a:xfrm>
            <a:prstGeom prst="ellipse">
              <a:avLst/>
            </a:prstGeom>
            <a:solidFill>
              <a:srgbClr val="D9D9D9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219186" name="Oval 8"/>
            <p:cNvSpPr>
              <a:spLocks noChangeArrowheads="1"/>
            </p:cNvSpPr>
            <p:nvPr/>
          </p:nvSpPr>
          <p:spPr bwMode="auto">
            <a:xfrm>
              <a:off x="4430" y="1872"/>
              <a:ext cx="316" cy="367"/>
            </a:xfrm>
            <a:prstGeom prst="ellipse">
              <a:avLst/>
            </a:prstGeom>
            <a:solidFill>
              <a:srgbClr val="D9D9D9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219187" name="Oval 9"/>
            <p:cNvSpPr>
              <a:spLocks noChangeArrowheads="1"/>
            </p:cNvSpPr>
            <p:nvPr/>
          </p:nvSpPr>
          <p:spPr bwMode="auto">
            <a:xfrm>
              <a:off x="3696" y="2442"/>
              <a:ext cx="314" cy="367"/>
            </a:xfrm>
            <a:prstGeom prst="ellipse">
              <a:avLst/>
            </a:prstGeom>
            <a:solidFill>
              <a:srgbClr val="D9D9D9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latin typeface="Times New Roman" pitchFamily="18" charset="0"/>
                  <a:cs typeface="Times New Roman" pitchFamily="18" charset="0"/>
                </a:rPr>
                <a:t>S</a:t>
              </a:r>
            </a:p>
          </p:txBody>
        </p:sp>
        <p:cxnSp>
          <p:nvCxnSpPr>
            <p:cNvPr id="219188" name="AutoShape 10"/>
            <p:cNvCxnSpPr>
              <a:cxnSpLocks noChangeShapeType="1"/>
              <a:stCxn id="219187" idx="0"/>
              <a:endCxn id="219186" idx="2"/>
            </p:cNvCxnSpPr>
            <p:nvPr/>
          </p:nvCxnSpPr>
          <p:spPr bwMode="auto">
            <a:xfrm rot="-5400000">
              <a:off x="3948" y="1960"/>
              <a:ext cx="387" cy="577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19189" name="AutoShape 11"/>
            <p:cNvCxnSpPr>
              <a:cxnSpLocks noChangeShapeType="1"/>
              <a:stCxn id="219187" idx="4"/>
              <a:endCxn id="219185" idx="2"/>
            </p:cNvCxnSpPr>
            <p:nvPr/>
          </p:nvCxnSpPr>
          <p:spPr bwMode="auto">
            <a:xfrm rot="16200000" flipH="1">
              <a:off x="3989" y="2673"/>
              <a:ext cx="305" cy="577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19190" name="AutoShape 12"/>
            <p:cNvCxnSpPr>
              <a:cxnSpLocks noChangeShapeType="1"/>
              <a:stCxn id="219185" idx="7"/>
              <a:endCxn id="219186" idx="5"/>
            </p:cNvCxnSpPr>
            <p:nvPr/>
          </p:nvCxnSpPr>
          <p:spPr bwMode="auto">
            <a:xfrm rot="-5400000">
              <a:off x="4301" y="2585"/>
              <a:ext cx="798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19191" name="AutoShape 13"/>
            <p:cNvCxnSpPr>
              <a:cxnSpLocks noChangeShapeType="1"/>
              <a:stCxn id="219186" idx="3"/>
              <a:endCxn id="219185" idx="1"/>
            </p:cNvCxnSpPr>
            <p:nvPr/>
          </p:nvCxnSpPr>
          <p:spPr bwMode="auto">
            <a:xfrm rot="5400000">
              <a:off x="4078" y="2585"/>
              <a:ext cx="798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19192" name="AutoShape 14"/>
            <p:cNvCxnSpPr>
              <a:cxnSpLocks noChangeShapeType="1"/>
              <a:stCxn id="219185" idx="6"/>
              <a:endCxn id="219183" idx="2"/>
            </p:cNvCxnSpPr>
            <p:nvPr/>
          </p:nvCxnSpPr>
          <p:spPr bwMode="auto">
            <a:xfrm>
              <a:off x="4754" y="3114"/>
              <a:ext cx="684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19193" name="AutoShape 15"/>
            <p:cNvCxnSpPr>
              <a:cxnSpLocks noChangeShapeType="1"/>
              <a:stCxn id="219183" idx="3"/>
              <a:endCxn id="219183" idx="5"/>
            </p:cNvCxnSpPr>
            <p:nvPr/>
          </p:nvCxnSpPr>
          <p:spPr bwMode="auto">
            <a:xfrm rot="16200000" flipH="1">
              <a:off x="5602" y="3141"/>
              <a:ext cx="1" cy="222"/>
            </a:xfrm>
            <a:prstGeom prst="curvedConnector3">
              <a:avLst>
                <a:gd name="adj1" fmla="val 19000009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19194" name="Text Box 16"/>
            <p:cNvSpPr txBox="1">
              <a:spLocks noChangeArrowheads="1"/>
            </p:cNvSpPr>
            <p:nvPr/>
          </p:nvSpPr>
          <p:spPr bwMode="auto">
            <a:xfrm>
              <a:off x="3936" y="1959"/>
              <a:ext cx="148" cy="26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219195" name="Text Box 17"/>
            <p:cNvSpPr txBox="1">
              <a:spLocks noChangeArrowheads="1"/>
            </p:cNvSpPr>
            <p:nvPr/>
          </p:nvSpPr>
          <p:spPr bwMode="auto">
            <a:xfrm>
              <a:off x="4671" y="2487"/>
              <a:ext cx="148" cy="26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219196" name="Text Box 18"/>
            <p:cNvSpPr txBox="1">
              <a:spLocks noChangeArrowheads="1"/>
            </p:cNvSpPr>
            <p:nvPr/>
          </p:nvSpPr>
          <p:spPr bwMode="auto">
            <a:xfrm>
              <a:off x="5082" y="2215"/>
              <a:ext cx="148" cy="26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219197" name="Text Box 19"/>
            <p:cNvSpPr txBox="1">
              <a:spLocks noChangeArrowheads="1"/>
            </p:cNvSpPr>
            <p:nvPr/>
          </p:nvSpPr>
          <p:spPr bwMode="auto">
            <a:xfrm>
              <a:off x="4042" y="3018"/>
              <a:ext cx="156" cy="26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219198" name="Text Box 20"/>
            <p:cNvSpPr txBox="1">
              <a:spLocks noChangeArrowheads="1"/>
            </p:cNvSpPr>
            <p:nvPr/>
          </p:nvSpPr>
          <p:spPr bwMode="auto">
            <a:xfrm>
              <a:off x="4323" y="2529"/>
              <a:ext cx="156" cy="26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219199" name="Text Box 21"/>
            <p:cNvSpPr txBox="1">
              <a:spLocks noChangeArrowheads="1"/>
            </p:cNvSpPr>
            <p:nvPr/>
          </p:nvSpPr>
          <p:spPr bwMode="auto">
            <a:xfrm>
              <a:off x="5092" y="3100"/>
              <a:ext cx="156" cy="26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219200" name="Text Box 22"/>
            <p:cNvSpPr txBox="1">
              <a:spLocks noChangeArrowheads="1"/>
            </p:cNvSpPr>
            <p:nvPr/>
          </p:nvSpPr>
          <p:spPr bwMode="auto">
            <a:xfrm>
              <a:off x="5545" y="3383"/>
              <a:ext cx="156" cy="26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219201" name="Text Box 23"/>
            <p:cNvSpPr txBox="1">
              <a:spLocks noChangeArrowheads="1"/>
            </p:cNvSpPr>
            <p:nvPr/>
          </p:nvSpPr>
          <p:spPr bwMode="auto">
            <a:xfrm>
              <a:off x="5371" y="3369"/>
              <a:ext cx="183" cy="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>
                  <a:latin typeface="Times New Roman" pitchFamily="18" charset="0"/>
                  <a:cs typeface="Times New Roman" pitchFamily="18" charset="0"/>
                </a:rPr>
                <a:t>a,</a:t>
              </a:r>
            </a:p>
          </p:txBody>
        </p:sp>
        <p:sp>
          <p:nvSpPr>
            <p:cNvPr id="219202" name="Line 24"/>
            <p:cNvSpPr>
              <a:spLocks noChangeShapeType="1"/>
            </p:cNvSpPr>
            <p:nvPr/>
          </p:nvSpPr>
          <p:spPr bwMode="auto">
            <a:xfrm>
              <a:off x="4731" y="2141"/>
              <a:ext cx="730" cy="8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19140" name="Rectangle 70"/>
          <p:cNvSpPr>
            <a:spLocks noChangeArrowheads="1"/>
          </p:cNvSpPr>
          <p:nvPr/>
        </p:nvSpPr>
        <p:spPr bwMode="auto">
          <a:xfrm>
            <a:off x="344537" y="3424145"/>
            <a:ext cx="5379970" cy="3610431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med"/>
          </a:ln>
        </p:spPr>
        <p:txBody>
          <a:bodyPr wrap="square" lIns="100794" tIns="50397" rIns="100794" bIns="50397">
            <a:spAutoFit/>
          </a:bodyPr>
          <a:lstStyle/>
          <a:p>
            <a:pPr>
              <a:spcBef>
                <a:spcPct val="50000"/>
              </a:spcBef>
              <a:buClr>
                <a:schemeClr val="accent1"/>
              </a:buClr>
            </a:pPr>
            <a:r>
              <a:rPr lang="zh-CN" altLang="en-US" sz="2400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1.</a:t>
            </a:r>
            <a:r>
              <a:rPr lang="en-US" altLang="zh-CN" sz="2400" dirty="0">
                <a:latin typeface="Sitka Text" panose="02000505000000020004" pitchFamily="2" charset="0"/>
                <a:cs typeface="Times New Roman" pitchFamily="18" charset="0"/>
              </a:rPr>
              <a:t>Split into accepting states set and non-accepting states set	</a:t>
            </a:r>
          </a:p>
          <a:p>
            <a:pPr>
              <a:spcBef>
                <a:spcPct val="50000"/>
              </a:spcBef>
              <a:buClr>
                <a:schemeClr val="accent1"/>
              </a:buClr>
            </a:pPr>
            <a:r>
              <a:rPr lang="zh-CN" altLang="zh-CN" sz="2400" dirty="0">
                <a:latin typeface="Sitka Text" panose="02000505000000020004" pitchFamily="2" charset="0"/>
                <a:cs typeface="Times New Roman" pitchFamily="18" charset="0"/>
              </a:rPr>
              <a:t>{</a:t>
            </a:r>
            <a:r>
              <a:rPr lang="en-US" altLang="zh-CN" sz="2400" dirty="0">
                <a:latin typeface="Sitka Text" panose="02000505000000020004" pitchFamily="2" charset="0"/>
                <a:cs typeface="Times New Roman" pitchFamily="18" charset="0"/>
              </a:rPr>
              <a:t>S,A,B} {C,D,E,F}</a:t>
            </a:r>
          </a:p>
          <a:p>
            <a:pPr>
              <a:spcBef>
                <a:spcPct val="50000"/>
              </a:spcBef>
              <a:buClr>
                <a:schemeClr val="accent1"/>
              </a:buClr>
            </a:pPr>
            <a:r>
              <a:rPr lang="en-US" altLang="zh-CN" sz="2400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2 </a:t>
            </a:r>
            <a:r>
              <a:rPr lang="en-US" altLang="zh-CN" sz="2400" dirty="0">
                <a:latin typeface="Sitka Text" panose="02000505000000020004" pitchFamily="2" charset="0"/>
                <a:cs typeface="Times New Roman" pitchFamily="18" charset="0"/>
              </a:rPr>
              <a:t>Continue to split</a:t>
            </a:r>
            <a:endParaRPr lang="zh-CN" altLang="en-US" sz="2400" dirty="0">
              <a:latin typeface="Sitka Text" panose="02000505000000020004" pitchFamily="2" charset="0"/>
              <a:cs typeface="Times New Roman" pitchFamily="18" charset="0"/>
            </a:endParaRPr>
          </a:p>
          <a:p>
            <a:pPr>
              <a:spcBef>
                <a:spcPct val="50000"/>
              </a:spcBef>
              <a:buClr>
                <a:schemeClr val="accent1"/>
              </a:buClr>
            </a:pPr>
            <a:r>
              <a:rPr lang="zh-CN" altLang="en-US" sz="2400" dirty="0">
                <a:latin typeface="Sitka Text" panose="02000505000000020004" pitchFamily="2" charset="0"/>
                <a:cs typeface="Times New Roman" pitchFamily="18" charset="0"/>
              </a:rPr>
              <a:t>{</a:t>
            </a:r>
            <a:r>
              <a:rPr lang="en-US" altLang="zh-CN" sz="2400" dirty="0">
                <a:latin typeface="Sitka Text" panose="02000505000000020004" pitchFamily="2" charset="0"/>
                <a:cs typeface="Times New Roman" pitchFamily="18" charset="0"/>
              </a:rPr>
              <a:t>S,A,B}=&gt;{S}{A}{B}</a:t>
            </a:r>
          </a:p>
          <a:p>
            <a:pPr>
              <a:spcBef>
                <a:spcPct val="50000"/>
              </a:spcBef>
              <a:buClr>
                <a:schemeClr val="accent1"/>
              </a:buClr>
            </a:pPr>
            <a:r>
              <a:rPr lang="en-US" altLang="zh-CN" sz="2400" dirty="0">
                <a:latin typeface="Sitka Text" panose="02000505000000020004" pitchFamily="2" charset="0"/>
                <a:cs typeface="Times New Roman" pitchFamily="18" charset="0"/>
              </a:rPr>
              <a:t>{C,D,E,F}</a:t>
            </a:r>
          </a:p>
          <a:p>
            <a:pPr>
              <a:spcBef>
                <a:spcPct val="50000"/>
              </a:spcBef>
              <a:buClr>
                <a:schemeClr val="accent1"/>
              </a:buClr>
            </a:pPr>
            <a:r>
              <a:rPr lang="en-US" altLang="zh-CN" sz="2400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3</a:t>
            </a:r>
            <a:r>
              <a:rPr lang="en-US" altLang="zh-CN" sz="2400" dirty="0">
                <a:latin typeface="Sitka Text" panose="02000505000000020004" pitchFamily="2" charset="0"/>
                <a:cs typeface="Times New Roman" pitchFamily="18" charset="0"/>
              </a:rPr>
              <a:t> Let D represents </a:t>
            </a:r>
            <a:r>
              <a:rPr lang="zh-CN" altLang="en-US" sz="2400" dirty="0">
                <a:latin typeface="Sitka Text" panose="02000505000000020004" pitchFamily="2" charset="0"/>
                <a:cs typeface="Times New Roman" pitchFamily="18" charset="0"/>
              </a:rPr>
              <a:t>{</a:t>
            </a:r>
            <a:r>
              <a:rPr lang="en-US" altLang="zh-CN" sz="2400" dirty="0">
                <a:latin typeface="Sitka Text" panose="02000505000000020004" pitchFamily="2" charset="0"/>
                <a:cs typeface="Times New Roman" pitchFamily="18" charset="0"/>
              </a:rPr>
              <a:t>C,D,E,F} </a:t>
            </a:r>
          </a:p>
        </p:txBody>
      </p:sp>
      <p:sp>
        <p:nvSpPr>
          <p:cNvPr id="219141" name="Rectangle 71"/>
          <p:cNvSpPr>
            <a:spLocks noChangeArrowheads="1"/>
          </p:cNvSpPr>
          <p:nvPr/>
        </p:nvSpPr>
        <p:spPr bwMode="auto">
          <a:xfrm>
            <a:off x="6205463" y="6549458"/>
            <a:ext cx="3336757" cy="471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med"/>
          </a:ln>
        </p:spPr>
        <p:txBody>
          <a:bodyPr lIns="100794" tIns="50397" rIns="100794" bIns="50397">
            <a:spAutoFit/>
          </a:bodyPr>
          <a:lstStyle/>
          <a:p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P={S,A,B,D}</a:t>
            </a:r>
          </a:p>
        </p:txBody>
      </p:sp>
      <p:grpSp>
        <p:nvGrpSpPr>
          <p:cNvPr id="65" name="Group 52">
            <a:extLst>
              <a:ext uri="{FF2B5EF4-FFF2-40B4-BE49-F238E27FC236}">
                <a16:creationId xmlns:a16="http://schemas.microsoft.com/office/drawing/2014/main" id="{69B85C00-C3F4-4716-A5B4-49D41C45A03A}"/>
              </a:ext>
            </a:extLst>
          </p:cNvPr>
          <p:cNvGrpSpPr>
            <a:grpSpLocks/>
          </p:cNvGrpSpPr>
          <p:nvPr/>
        </p:nvGrpSpPr>
        <p:grpSpPr bwMode="auto">
          <a:xfrm>
            <a:off x="1528223" y="78183"/>
            <a:ext cx="6543924" cy="3338991"/>
            <a:chOff x="768" y="148"/>
            <a:chExt cx="4088" cy="2395"/>
          </a:xfrm>
        </p:grpSpPr>
        <p:sp>
          <p:nvSpPr>
            <p:cNvPr id="66" name="Text Box 2">
              <a:extLst>
                <a:ext uri="{FF2B5EF4-FFF2-40B4-BE49-F238E27FC236}">
                  <a16:creationId xmlns:a16="http://schemas.microsoft.com/office/drawing/2014/main" id="{114B8ACA-810A-43B1-9D03-8E1CA077C8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264" y="148"/>
              <a:ext cx="144" cy="3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400">
                  <a:latin typeface="Sitka Text" panose="02000505000000020004" pitchFamily="2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67" name="Oval 4">
              <a:extLst>
                <a:ext uri="{FF2B5EF4-FFF2-40B4-BE49-F238E27FC236}">
                  <a16:creationId xmlns:a16="http://schemas.microsoft.com/office/drawing/2014/main" id="{C745DA0C-E271-4627-9B69-86DDE370FE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2" y="543"/>
              <a:ext cx="354" cy="408"/>
            </a:xfrm>
            <a:prstGeom prst="ellipse">
              <a:avLst/>
            </a:prstGeom>
            <a:solidFill>
              <a:srgbClr val="D9D9D9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en-US" sz="2400">
                <a:latin typeface="Sitka Text" panose="02000505000000020004" pitchFamily="2" charset="0"/>
                <a:cs typeface="Times New Roman" pitchFamily="18" charset="0"/>
              </a:endParaRPr>
            </a:p>
          </p:txBody>
        </p:sp>
        <p:sp>
          <p:nvSpPr>
            <p:cNvPr id="68" name="Oval 5">
              <a:extLst>
                <a:ext uri="{FF2B5EF4-FFF2-40B4-BE49-F238E27FC236}">
                  <a16:creationId xmlns:a16="http://schemas.microsoft.com/office/drawing/2014/main" id="{CD70339C-76B0-42EB-A6DE-0E8716BB12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588"/>
              <a:ext cx="276" cy="318"/>
            </a:xfrm>
            <a:prstGeom prst="ellipse">
              <a:avLst/>
            </a:prstGeom>
            <a:solidFill>
              <a:srgbClr val="D9D9D9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400" dirty="0">
                  <a:latin typeface="Sitka Text" panose="02000505000000020004" pitchFamily="2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69" name="Oval 7">
              <a:extLst>
                <a:ext uri="{FF2B5EF4-FFF2-40B4-BE49-F238E27FC236}">
                  <a16:creationId xmlns:a16="http://schemas.microsoft.com/office/drawing/2014/main" id="{F603128C-DDDB-4B6B-AC3D-1A99C6305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2" y="1720"/>
              <a:ext cx="354" cy="407"/>
            </a:xfrm>
            <a:prstGeom prst="ellipse">
              <a:avLst/>
            </a:prstGeom>
            <a:solidFill>
              <a:srgbClr val="D9D9D9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en-US" sz="2400">
                <a:latin typeface="Sitka Text" panose="02000505000000020004" pitchFamily="2" charset="0"/>
                <a:cs typeface="Times New Roman" pitchFamily="18" charset="0"/>
              </a:endParaRPr>
            </a:p>
          </p:txBody>
        </p:sp>
        <p:sp>
          <p:nvSpPr>
            <p:cNvPr id="70" name="Oval 8">
              <a:extLst>
                <a:ext uri="{FF2B5EF4-FFF2-40B4-BE49-F238E27FC236}">
                  <a16:creationId xmlns:a16="http://schemas.microsoft.com/office/drawing/2014/main" id="{7EC7BBB9-1C75-4A45-98C0-451485C009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" y="1765"/>
              <a:ext cx="276" cy="317"/>
            </a:xfrm>
            <a:prstGeom prst="ellipse">
              <a:avLst/>
            </a:prstGeom>
            <a:solidFill>
              <a:srgbClr val="D9D9D9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400" dirty="0">
                  <a:latin typeface="Sitka Text" panose="02000505000000020004" pitchFamily="2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71" name="Oval 9">
              <a:extLst>
                <a:ext uri="{FF2B5EF4-FFF2-40B4-BE49-F238E27FC236}">
                  <a16:creationId xmlns:a16="http://schemas.microsoft.com/office/drawing/2014/main" id="{5F12D226-7D83-4BCB-886F-AECE67F83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0" y="1720"/>
              <a:ext cx="354" cy="407"/>
            </a:xfrm>
            <a:prstGeom prst="ellipse">
              <a:avLst/>
            </a:prstGeom>
            <a:solidFill>
              <a:srgbClr val="D9D9D9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400" dirty="0">
                  <a:latin typeface="Sitka Text" panose="02000505000000020004" pitchFamily="2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72" name="Oval 10">
              <a:extLst>
                <a:ext uri="{FF2B5EF4-FFF2-40B4-BE49-F238E27FC236}">
                  <a16:creationId xmlns:a16="http://schemas.microsoft.com/office/drawing/2014/main" id="{A3D1123A-F841-4164-8985-CBB13D1D5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0" y="543"/>
              <a:ext cx="354" cy="408"/>
            </a:xfrm>
            <a:prstGeom prst="ellipse">
              <a:avLst/>
            </a:prstGeom>
            <a:solidFill>
              <a:srgbClr val="D9D9D9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400">
                  <a:latin typeface="Sitka Text" panose="02000505000000020004" pitchFamily="2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73" name="Oval 12">
              <a:extLst>
                <a:ext uri="{FF2B5EF4-FFF2-40B4-BE49-F238E27FC236}">
                  <a16:creationId xmlns:a16="http://schemas.microsoft.com/office/drawing/2014/main" id="{2B838311-872C-456F-8650-7CF2F8E76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4" y="543"/>
              <a:ext cx="355" cy="408"/>
            </a:xfrm>
            <a:prstGeom prst="ellipse">
              <a:avLst/>
            </a:prstGeom>
            <a:solidFill>
              <a:srgbClr val="D9D9D9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en-US" sz="2400">
                <a:latin typeface="Sitka Text" panose="02000505000000020004" pitchFamily="2" charset="0"/>
                <a:cs typeface="Times New Roman" pitchFamily="18" charset="0"/>
              </a:endParaRPr>
            </a:p>
          </p:txBody>
        </p:sp>
        <p:sp>
          <p:nvSpPr>
            <p:cNvPr id="74" name="Oval 13">
              <a:extLst>
                <a:ext uri="{FF2B5EF4-FFF2-40B4-BE49-F238E27FC236}">
                  <a16:creationId xmlns:a16="http://schemas.microsoft.com/office/drawing/2014/main" id="{1306774C-8F56-43F5-9175-3DFDBFA2AB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3" y="588"/>
              <a:ext cx="277" cy="318"/>
            </a:xfrm>
            <a:prstGeom prst="ellipse">
              <a:avLst/>
            </a:prstGeom>
            <a:solidFill>
              <a:srgbClr val="D9D9D9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400">
                  <a:latin typeface="Sitka Text" panose="02000505000000020004" pitchFamily="2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75" name="Oval 15">
              <a:extLst>
                <a:ext uri="{FF2B5EF4-FFF2-40B4-BE49-F238E27FC236}">
                  <a16:creationId xmlns:a16="http://schemas.microsoft.com/office/drawing/2014/main" id="{B40A4B03-7B4D-44BB-AB0D-43B9433D1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4" y="1720"/>
              <a:ext cx="355" cy="407"/>
            </a:xfrm>
            <a:prstGeom prst="ellipse">
              <a:avLst/>
            </a:prstGeom>
            <a:solidFill>
              <a:srgbClr val="D9D9D9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en-US" sz="2400">
                <a:latin typeface="Sitka Text" panose="02000505000000020004" pitchFamily="2" charset="0"/>
                <a:cs typeface="Times New Roman" pitchFamily="18" charset="0"/>
              </a:endParaRPr>
            </a:p>
          </p:txBody>
        </p:sp>
        <p:sp>
          <p:nvSpPr>
            <p:cNvPr id="76" name="Oval 16">
              <a:extLst>
                <a:ext uri="{FF2B5EF4-FFF2-40B4-BE49-F238E27FC236}">
                  <a16:creationId xmlns:a16="http://schemas.microsoft.com/office/drawing/2014/main" id="{BE2F19A3-4BC0-4876-B6CC-E8EBDBB31C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3" y="1765"/>
              <a:ext cx="277" cy="317"/>
            </a:xfrm>
            <a:prstGeom prst="ellipse">
              <a:avLst/>
            </a:prstGeom>
            <a:solidFill>
              <a:srgbClr val="D9D9D9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400">
                  <a:latin typeface="Sitka Text" panose="02000505000000020004" pitchFamily="2" charset="0"/>
                  <a:cs typeface="Times New Roman" pitchFamily="18" charset="0"/>
                </a:rPr>
                <a:t>F</a:t>
              </a:r>
            </a:p>
          </p:txBody>
        </p:sp>
        <p:sp>
          <p:nvSpPr>
            <p:cNvPr id="77" name="Oval 17">
              <a:extLst>
                <a:ext uri="{FF2B5EF4-FFF2-40B4-BE49-F238E27FC236}">
                  <a16:creationId xmlns:a16="http://schemas.microsoft.com/office/drawing/2014/main" id="{FAAD284F-793F-41BA-BF24-B32CA9F1A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" y="1177"/>
              <a:ext cx="354" cy="407"/>
            </a:xfrm>
            <a:prstGeom prst="ellipse">
              <a:avLst/>
            </a:prstGeom>
            <a:solidFill>
              <a:srgbClr val="D9D9D9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400">
                  <a:latin typeface="Sitka Text" panose="02000505000000020004" pitchFamily="2" charset="0"/>
                  <a:cs typeface="Times New Roman" pitchFamily="18" charset="0"/>
                </a:rPr>
                <a:t>S</a:t>
              </a:r>
            </a:p>
          </p:txBody>
        </p:sp>
        <p:cxnSp>
          <p:nvCxnSpPr>
            <p:cNvPr id="78" name="AutoShape 18">
              <a:extLst>
                <a:ext uri="{FF2B5EF4-FFF2-40B4-BE49-F238E27FC236}">
                  <a16:creationId xmlns:a16="http://schemas.microsoft.com/office/drawing/2014/main" id="{61576C49-AD19-4F3D-8E9E-D54E241B6645}"/>
                </a:ext>
              </a:extLst>
            </p:cNvPr>
            <p:cNvCxnSpPr>
              <a:cxnSpLocks noChangeShapeType="1"/>
              <a:stCxn id="77" idx="0"/>
              <a:endCxn id="72" idx="2"/>
            </p:cNvCxnSpPr>
            <p:nvPr/>
          </p:nvCxnSpPr>
          <p:spPr bwMode="auto">
            <a:xfrm rot="16200000">
              <a:off x="1350" y="637"/>
              <a:ext cx="430" cy="650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  <p:cxnSp>
          <p:nvCxnSpPr>
            <p:cNvPr id="79" name="AutoShape 19">
              <a:extLst>
                <a:ext uri="{FF2B5EF4-FFF2-40B4-BE49-F238E27FC236}">
                  <a16:creationId xmlns:a16="http://schemas.microsoft.com/office/drawing/2014/main" id="{C24EC722-2391-436A-83B4-CF8924686AFB}"/>
                </a:ext>
              </a:extLst>
            </p:cNvPr>
            <p:cNvCxnSpPr>
              <a:cxnSpLocks noChangeShapeType="1"/>
              <a:stCxn id="77" idx="4"/>
              <a:endCxn id="71" idx="2"/>
            </p:cNvCxnSpPr>
            <p:nvPr/>
          </p:nvCxnSpPr>
          <p:spPr bwMode="auto">
            <a:xfrm rot="16200000" flipH="1">
              <a:off x="1395" y="1429"/>
              <a:ext cx="339" cy="650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  <p:cxnSp>
          <p:nvCxnSpPr>
            <p:cNvPr id="80" name="AutoShape 20">
              <a:extLst>
                <a:ext uri="{FF2B5EF4-FFF2-40B4-BE49-F238E27FC236}">
                  <a16:creationId xmlns:a16="http://schemas.microsoft.com/office/drawing/2014/main" id="{B12419DA-D388-4A3C-92A0-0465AD7D3148}"/>
                </a:ext>
              </a:extLst>
            </p:cNvPr>
            <p:cNvCxnSpPr>
              <a:cxnSpLocks noChangeShapeType="1"/>
              <a:stCxn id="71" idx="7"/>
              <a:endCxn id="72" idx="5"/>
            </p:cNvCxnSpPr>
            <p:nvPr/>
          </p:nvCxnSpPr>
          <p:spPr bwMode="auto">
            <a:xfrm rot="16200000">
              <a:off x="1749" y="1335"/>
              <a:ext cx="888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  <p:cxnSp>
          <p:nvCxnSpPr>
            <p:cNvPr id="81" name="AutoShape 21">
              <a:extLst>
                <a:ext uri="{FF2B5EF4-FFF2-40B4-BE49-F238E27FC236}">
                  <a16:creationId xmlns:a16="http://schemas.microsoft.com/office/drawing/2014/main" id="{14EB4DF0-D569-4903-B4DA-152066C8C66E}"/>
                </a:ext>
              </a:extLst>
            </p:cNvPr>
            <p:cNvCxnSpPr>
              <a:cxnSpLocks noChangeShapeType="1"/>
              <a:stCxn id="72" idx="3"/>
              <a:endCxn id="71" idx="1"/>
            </p:cNvCxnSpPr>
            <p:nvPr/>
          </p:nvCxnSpPr>
          <p:spPr bwMode="auto">
            <a:xfrm rot="5400000">
              <a:off x="1498" y="1335"/>
              <a:ext cx="888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  <p:cxnSp>
          <p:nvCxnSpPr>
            <p:cNvPr id="82" name="AutoShape 22">
              <a:extLst>
                <a:ext uri="{FF2B5EF4-FFF2-40B4-BE49-F238E27FC236}">
                  <a16:creationId xmlns:a16="http://schemas.microsoft.com/office/drawing/2014/main" id="{A0E2B928-6ECD-41FA-B3D9-1A9459D512F7}"/>
                </a:ext>
              </a:extLst>
            </p:cNvPr>
            <p:cNvCxnSpPr>
              <a:cxnSpLocks noChangeShapeType="1"/>
              <a:stCxn id="72" idx="6"/>
              <a:endCxn id="67" idx="2"/>
            </p:cNvCxnSpPr>
            <p:nvPr/>
          </p:nvCxnSpPr>
          <p:spPr bwMode="auto">
            <a:xfrm>
              <a:off x="2252" y="747"/>
              <a:ext cx="77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83" name="AutoShape 23">
              <a:extLst>
                <a:ext uri="{FF2B5EF4-FFF2-40B4-BE49-F238E27FC236}">
                  <a16:creationId xmlns:a16="http://schemas.microsoft.com/office/drawing/2014/main" id="{6DF9F464-DC36-41E0-A150-5154106D761A}"/>
                </a:ext>
              </a:extLst>
            </p:cNvPr>
            <p:cNvCxnSpPr>
              <a:cxnSpLocks noChangeShapeType="1"/>
              <a:stCxn id="71" idx="6"/>
              <a:endCxn id="69" idx="2"/>
            </p:cNvCxnSpPr>
            <p:nvPr/>
          </p:nvCxnSpPr>
          <p:spPr bwMode="auto">
            <a:xfrm>
              <a:off x="2252" y="1924"/>
              <a:ext cx="77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  <p:cxnSp>
          <p:nvCxnSpPr>
            <p:cNvPr id="84" name="AutoShape 24">
              <a:extLst>
                <a:ext uri="{FF2B5EF4-FFF2-40B4-BE49-F238E27FC236}">
                  <a16:creationId xmlns:a16="http://schemas.microsoft.com/office/drawing/2014/main" id="{46A43CCA-54AB-4150-92D6-892E7909DEE2}"/>
                </a:ext>
              </a:extLst>
            </p:cNvPr>
            <p:cNvCxnSpPr>
              <a:cxnSpLocks noChangeShapeType="1"/>
              <a:stCxn id="69" idx="6"/>
              <a:endCxn id="75" idx="2"/>
            </p:cNvCxnSpPr>
            <p:nvPr/>
          </p:nvCxnSpPr>
          <p:spPr bwMode="auto">
            <a:xfrm>
              <a:off x="3394" y="1924"/>
              <a:ext cx="7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  <p:cxnSp>
          <p:nvCxnSpPr>
            <p:cNvPr id="85" name="AutoShape 25">
              <a:extLst>
                <a:ext uri="{FF2B5EF4-FFF2-40B4-BE49-F238E27FC236}">
                  <a16:creationId xmlns:a16="http://schemas.microsoft.com/office/drawing/2014/main" id="{FB8EE6B0-52B2-46B5-A1E7-1CDC39265899}"/>
                </a:ext>
              </a:extLst>
            </p:cNvPr>
            <p:cNvCxnSpPr>
              <a:cxnSpLocks noChangeShapeType="1"/>
              <a:stCxn id="67" idx="6"/>
              <a:endCxn id="73" idx="2"/>
            </p:cNvCxnSpPr>
            <p:nvPr/>
          </p:nvCxnSpPr>
          <p:spPr bwMode="auto">
            <a:xfrm>
              <a:off x="3394" y="747"/>
              <a:ext cx="7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  <p:cxnSp>
          <p:nvCxnSpPr>
            <p:cNvPr id="86" name="AutoShape 26">
              <a:extLst>
                <a:ext uri="{FF2B5EF4-FFF2-40B4-BE49-F238E27FC236}">
                  <a16:creationId xmlns:a16="http://schemas.microsoft.com/office/drawing/2014/main" id="{F6AA8394-44AF-4389-B5C7-7DA9057E0013}"/>
                </a:ext>
              </a:extLst>
            </p:cNvPr>
            <p:cNvCxnSpPr>
              <a:cxnSpLocks noChangeShapeType="1"/>
              <a:stCxn id="73" idx="4"/>
              <a:endCxn id="75" idx="0"/>
            </p:cNvCxnSpPr>
            <p:nvPr/>
          </p:nvCxnSpPr>
          <p:spPr bwMode="auto">
            <a:xfrm rot="5400000">
              <a:off x="3935" y="1336"/>
              <a:ext cx="753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  <p:cxnSp>
          <p:nvCxnSpPr>
            <p:cNvPr id="87" name="AutoShape 27">
              <a:extLst>
                <a:ext uri="{FF2B5EF4-FFF2-40B4-BE49-F238E27FC236}">
                  <a16:creationId xmlns:a16="http://schemas.microsoft.com/office/drawing/2014/main" id="{5B675DD5-3F24-4EBE-B894-8567C0002133}"/>
                </a:ext>
              </a:extLst>
            </p:cNvPr>
            <p:cNvCxnSpPr>
              <a:cxnSpLocks noChangeShapeType="1"/>
              <a:stCxn id="75" idx="6"/>
              <a:endCxn id="73" idx="6"/>
            </p:cNvCxnSpPr>
            <p:nvPr/>
          </p:nvCxnSpPr>
          <p:spPr bwMode="auto">
            <a:xfrm flipV="1">
              <a:off x="4497" y="747"/>
              <a:ext cx="1" cy="1177"/>
            </a:xfrm>
            <a:prstGeom prst="curvedConnector3">
              <a:avLst>
                <a:gd name="adj1" fmla="val 1360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  <p:cxnSp>
          <p:nvCxnSpPr>
            <p:cNvPr id="88" name="AutoShape 28">
              <a:extLst>
                <a:ext uri="{FF2B5EF4-FFF2-40B4-BE49-F238E27FC236}">
                  <a16:creationId xmlns:a16="http://schemas.microsoft.com/office/drawing/2014/main" id="{CB55A0E9-008D-4AEB-AEE5-E1979F4DB8C4}"/>
                </a:ext>
              </a:extLst>
            </p:cNvPr>
            <p:cNvCxnSpPr>
              <a:cxnSpLocks noChangeShapeType="1"/>
              <a:stCxn id="67" idx="1"/>
              <a:endCxn id="67" idx="7"/>
            </p:cNvCxnSpPr>
            <p:nvPr/>
          </p:nvCxnSpPr>
          <p:spPr bwMode="auto">
            <a:xfrm rot="5400000" flipH="1" flipV="1">
              <a:off x="3208" y="478"/>
              <a:ext cx="9" cy="250"/>
            </a:xfrm>
            <a:prstGeom prst="curvedConnector3">
              <a:avLst>
                <a:gd name="adj1" fmla="val 2455913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  <p:cxnSp>
          <p:nvCxnSpPr>
            <p:cNvPr id="89" name="AutoShape 29">
              <a:extLst>
                <a:ext uri="{FF2B5EF4-FFF2-40B4-BE49-F238E27FC236}">
                  <a16:creationId xmlns:a16="http://schemas.microsoft.com/office/drawing/2014/main" id="{E4EBF13A-2A1A-4401-82C5-2666A74E0C97}"/>
                </a:ext>
              </a:extLst>
            </p:cNvPr>
            <p:cNvCxnSpPr>
              <a:cxnSpLocks noChangeShapeType="1"/>
              <a:stCxn id="69" idx="3"/>
              <a:endCxn id="69" idx="5"/>
            </p:cNvCxnSpPr>
            <p:nvPr/>
          </p:nvCxnSpPr>
          <p:spPr bwMode="auto">
            <a:xfrm rot="16200000" flipH="1">
              <a:off x="3208" y="1951"/>
              <a:ext cx="1" cy="250"/>
            </a:xfrm>
            <a:prstGeom prst="curvedConnector3">
              <a:avLst>
                <a:gd name="adj1" fmla="val 1960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  <p:sp>
          <p:nvSpPr>
            <p:cNvPr id="90" name="Text Box 30">
              <a:extLst>
                <a:ext uri="{FF2B5EF4-FFF2-40B4-BE49-F238E27FC236}">
                  <a16:creationId xmlns:a16="http://schemas.microsoft.com/office/drawing/2014/main" id="{2A88C481-9908-4E7B-8DA8-6266523531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0" y="1141"/>
              <a:ext cx="226" cy="3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dirty="0">
                  <a:latin typeface="Sitka Text" panose="02000505000000020004" pitchFamily="2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91" name="Text Box 31">
              <a:extLst>
                <a:ext uri="{FF2B5EF4-FFF2-40B4-BE49-F238E27FC236}">
                  <a16:creationId xmlns:a16="http://schemas.microsoft.com/office/drawing/2014/main" id="{DD391E1A-BDB2-4BF8-AD5B-C10E6DE35F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2" y="574"/>
              <a:ext cx="220" cy="3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dirty="0">
                  <a:latin typeface="Sitka Text" panose="02000505000000020004" pitchFamily="2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92" name="Text Box 32">
              <a:extLst>
                <a:ext uri="{FF2B5EF4-FFF2-40B4-BE49-F238E27FC236}">
                  <a16:creationId xmlns:a16="http://schemas.microsoft.com/office/drawing/2014/main" id="{3848BF49-EFCE-4EC1-ABB9-881E21C494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5" y="1217"/>
              <a:ext cx="220" cy="3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>
                  <a:latin typeface="Sitka Text" panose="02000505000000020004" pitchFamily="2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93" name="Text Box 33">
              <a:extLst>
                <a:ext uri="{FF2B5EF4-FFF2-40B4-BE49-F238E27FC236}">
                  <a16:creationId xmlns:a16="http://schemas.microsoft.com/office/drawing/2014/main" id="{839C4DF1-128B-4664-968D-BF761AF5C4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8" y="433"/>
              <a:ext cx="220" cy="3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dirty="0">
                  <a:latin typeface="Sitka Text" panose="02000505000000020004" pitchFamily="2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94" name="Text Box 34">
              <a:extLst>
                <a:ext uri="{FF2B5EF4-FFF2-40B4-BE49-F238E27FC236}">
                  <a16:creationId xmlns:a16="http://schemas.microsoft.com/office/drawing/2014/main" id="{054BCE35-3C7D-434D-846B-3FB45F7186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6" y="1086"/>
              <a:ext cx="220" cy="3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dirty="0">
                  <a:latin typeface="Sitka Text" panose="02000505000000020004" pitchFamily="2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95" name="Text Box 35">
              <a:extLst>
                <a:ext uri="{FF2B5EF4-FFF2-40B4-BE49-F238E27FC236}">
                  <a16:creationId xmlns:a16="http://schemas.microsoft.com/office/drawing/2014/main" id="{56C4F018-8AF5-4B48-BA64-DB0232F103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2" y="1640"/>
              <a:ext cx="220" cy="3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dirty="0">
                  <a:latin typeface="Sitka Text" panose="02000505000000020004" pitchFamily="2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96" name="Text Box 36">
              <a:extLst>
                <a:ext uri="{FF2B5EF4-FFF2-40B4-BE49-F238E27FC236}">
                  <a16:creationId xmlns:a16="http://schemas.microsoft.com/office/drawing/2014/main" id="{0BBFF866-A889-4D18-898B-5A12DC37EB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8" y="1534"/>
              <a:ext cx="226" cy="3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dirty="0">
                  <a:latin typeface="Sitka Text" panose="02000505000000020004" pitchFamily="2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97" name="Text Box 37">
              <a:extLst>
                <a:ext uri="{FF2B5EF4-FFF2-40B4-BE49-F238E27FC236}">
                  <a16:creationId xmlns:a16="http://schemas.microsoft.com/office/drawing/2014/main" id="{C96C75C9-C7E6-4CE9-89B5-A72876405B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4" y="1263"/>
              <a:ext cx="226" cy="3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>
                  <a:latin typeface="Sitka Text" panose="02000505000000020004" pitchFamily="2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98" name="Text Box 38">
              <a:extLst>
                <a:ext uri="{FF2B5EF4-FFF2-40B4-BE49-F238E27FC236}">
                  <a16:creationId xmlns:a16="http://schemas.microsoft.com/office/drawing/2014/main" id="{DA4C4295-339D-4F0D-913E-99A932322B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3" y="1638"/>
              <a:ext cx="226" cy="3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dirty="0">
                  <a:latin typeface="Sitka Text" panose="02000505000000020004" pitchFamily="2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99" name="Text Box 39">
              <a:extLst>
                <a:ext uri="{FF2B5EF4-FFF2-40B4-BE49-F238E27FC236}">
                  <a16:creationId xmlns:a16="http://schemas.microsoft.com/office/drawing/2014/main" id="{5246AFAB-D42C-439F-9EAE-59080EA227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4" y="446"/>
              <a:ext cx="226" cy="3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dirty="0">
                  <a:latin typeface="Sitka Text" panose="02000505000000020004" pitchFamily="2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100" name="Text Box 40">
              <a:extLst>
                <a:ext uri="{FF2B5EF4-FFF2-40B4-BE49-F238E27FC236}">
                  <a16:creationId xmlns:a16="http://schemas.microsoft.com/office/drawing/2014/main" id="{88E34995-68F2-44BD-806D-80452702B9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2" y="2212"/>
              <a:ext cx="226" cy="3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>
                  <a:latin typeface="Sitka Text" panose="02000505000000020004" pitchFamily="2" charset="0"/>
                  <a:cs typeface="Times New Roman" pitchFamily="18" charset="0"/>
                </a:rPr>
                <a:t>b</a:t>
              </a:r>
            </a:p>
          </p:txBody>
        </p:sp>
        <p:cxnSp>
          <p:nvCxnSpPr>
            <p:cNvPr id="101" name="AutoShape 42">
              <a:extLst>
                <a:ext uri="{FF2B5EF4-FFF2-40B4-BE49-F238E27FC236}">
                  <a16:creationId xmlns:a16="http://schemas.microsoft.com/office/drawing/2014/main" id="{91B2391F-6184-4C86-8486-2A861D383EEF}"/>
                </a:ext>
              </a:extLst>
            </p:cNvPr>
            <p:cNvCxnSpPr>
              <a:cxnSpLocks noChangeShapeType="1"/>
              <a:stCxn id="75" idx="1"/>
              <a:endCxn id="67" idx="5"/>
            </p:cNvCxnSpPr>
            <p:nvPr/>
          </p:nvCxnSpPr>
          <p:spPr bwMode="auto">
            <a:xfrm flipH="1" flipV="1">
              <a:off x="3334" y="891"/>
              <a:ext cx="852" cy="8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  <p:cxnSp>
          <p:nvCxnSpPr>
            <p:cNvPr id="102" name="AutoShape 43">
              <a:extLst>
                <a:ext uri="{FF2B5EF4-FFF2-40B4-BE49-F238E27FC236}">
                  <a16:creationId xmlns:a16="http://schemas.microsoft.com/office/drawing/2014/main" id="{3E024108-8FDC-4870-AA90-A9EFE092A908}"/>
                </a:ext>
              </a:extLst>
            </p:cNvPr>
            <p:cNvCxnSpPr>
              <a:cxnSpLocks noChangeShapeType="1"/>
              <a:stCxn id="74" idx="3"/>
              <a:endCxn id="69" idx="7"/>
            </p:cNvCxnSpPr>
            <p:nvPr/>
          </p:nvCxnSpPr>
          <p:spPr bwMode="auto">
            <a:xfrm flipH="1">
              <a:off x="3334" y="859"/>
              <a:ext cx="879" cy="92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  <p:sp>
          <p:nvSpPr>
            <p:cNvPr id="103" name="Text Box 44">
              <a:extLst>
                <a:ext uri="{FF2B5EF4-FFF2-40B4-BE49-F238E27FC236}">
                  <a16:creationId xmlns:a16="http://schemas.microsoft.com/office/drawing/2014/main" id="{561005B8-ABE9-42ED-A5E1-769567A70D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9" y="812"/>
              <a:ext cx="220" cy="3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dirty="0">
                  <a:latin typeface="Sitka Text" panose="02000505000000020004" pitchFamily="2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104" name="Text Box 45">
              <a:extLst>
                <a:ext uri="{FF2B5EF4-FFF2-40B4-BE49-F238E27FC236}">
                  <a16:creationId xmlns:a16="http://schemas.microsoft.com/office/drawing/2014/main" id="{3EED4247-CFB3-4123-9332-BB5BFA0A09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4" y="1319"/>
              <a:ext cx="226" cy="3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>
                  <a:latin typeface="Sitka Text" panose="02000505000000020004" pitchFamily="2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105" name="Line 49">
              <a:extLst>
                <a:ext uri="{FF2B5EF4-FFF2-40B4-BE49-F238E27FC236}">
                  <a16:creationId xmlns:a16="http://schemas.microsoft.com/office/drawing/2014/main" id="{62C4F172-E095-47A3-9FA0-E13423FBC1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392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lg" len="lg"/>
            </a:ln>
            <a:effectLst/>
          </p:spPr>
          <p:txBody>
            <a:bodyPr wrap="none"/>
            <a:lstStyle/>
            <a:p>
              <a:endParaRPr lang="zh-CN" altLang="en-US" sz="2400">
                <a:latin typeface="Sitka Text" panose="02000505000000020004" pitchFamily="2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9005</TotalTime>
  <Words>449</Words>
  <Application>Microsoft Office PowerPoint</Application>
  <PresentationFormat>自定义</PresentationFormat>
  <Paragraphs>126</Paragraphs>
  <Slides>10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宋体</vt:lpstr>
      <vt:lpstr>Arial</vt:lpstr>
      <vt:lpstr>Calibri</vt:lpstr>
      <vt:lpstr>Sitka Small</vt:lpstr>
      <vt:lpstr>Sitka Text</vt:lpstr>
      <vt:lpstr>Times New Roman</vt:lpstr>
      <vt:lpstr>Wingdings</vt:lpstr>
      <vt:lpstr>Office Theme</vt:lpstr>
      <vt:lpstr>Outline</vt:lpstr>
      <vt:lpstr>Challenges in Scanning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woody</dc:creator>
  <cp:lastModifiedBy>WYING</cp:lastModifiedBy>
  <cp:revision>256</cp:revision>
  <dcterms:created xsi:type="dcterms:W3CDTF">2006-08-16T00:00:00Z</dcterms:created>
  <dcterms:modified xsi:type="dcterms:W3CDTF">2021-09-27T14:36:44Z</dcterms:modified>
</cp:coreProperties>
</file>