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721" r:id="rId3"/>
    <p:sldId id="634" r:id="rId4"/>
    <p:sldId id="444" r:id="rId5"/>
    <p:sldId id="445" r:id="rId6"/>
    <p:sldId id="446" r:id="rId7"/>
    <p:sldId id="635" r:id="rId8"/>
    <p:sldId id="449" r:id="rId9"/>
    <p:sldId id="636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5" r:id="rId31"/>
    <p:sldId id="476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714" r:id="rId42"/>
    <p:sldId id="715" r:id="rId43"/>
    <p:sldId id="716" r:id="rId44"/>
    <p:sldId id="490" r:id="rId45"/>
    <p:sldId id="494" r:id="rId46"/>
    <p:sldId id="495" r:id="rId47"/>
    <p:sldId id="497" r:id="rId48"/>
    <p:sldId id="499" r:id="rId49"/>
    <p:sldId id="500" r:id="rId50"/>
    <p:sldId id="501" r:id="rId51"/>
    <p:sldId id="502" r:id="rId52"/>
    <p:sldId id="717" r:id="rId53"/>
    <p:sldId id="505" r:id="rId54"/>
    <p:sldId id="506" r:id="rId55"/>
    <p:sldId id="507" r:id="rId56"/>
    <p:sldId id="638" r:id="rId57"/>
    <p:sldId id="509" r:id="rId58"/>
    <p:sldId id="639" r:id="rId59"/>
    <p:sldId id="640" r:id="rId60"/>
    <p:sldId id="641" r:id="rId61"/>
    <p:sldId id="642" r:id="rId62"/>
    <p:sldId id="726" r:id="rId63"/>
    <p:sldId id="335" r:id="rId64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F9"/>
    <a:srgbClr val="D9D9D9"/>
    <a:srgbClr val="FFFF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>
      <p:cViewPr varScale="1">
        <p:scale>
          <a:sx n="65" d="100"/>
          <a:sy n="65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9263" y="2626122"/>
            <a:ext cx="9321463" cy="19313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600"/>
              </a:lnSpc>
              <a:tabLst/>
            </a:pPr>
            <a:r>
              <a:rPr lang="en-US" altLang="zh-CN" sz="4800" dirty="0">
                <a:latin typeface="Sitka Small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48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4800" dirty="0">
                <a:latin typeface="Sitka Small" panose="02000505000000020004" pitchFamily="2" charset="0"/>
                <a:cs typeface="Times New Roman" pitchFamily="18" charset="0"/>
              </a:rPr>
              <a:t>2 Lexical Analysis 2-7</a:t>
            </a:r>
          </a:p>
          <a:p>
            <a:pPr algn="ctr">
              <a:lnSpc>
                <a:spcPts val="7600"/>
              </a:lnSpc>
              <a:tabLst/>
            </a:pPr>
            <a:r>
              <a:rPr lang="en-US" altLang="zh-CN" sz="6000" dirty="0">
                <a:latin typeface="Sitka Small" panose="02000505000000020004" pitchFamily="2" charset="0"/>
                <a:cs typeface="Times New Roman" pitchFamily="18" charset="0"/>
              </a:rPr>
              <a:t>Confliction Resolutions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Outline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From Regular Expressions to Implementation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Regular expressions to NFAs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Inductive method</a:t>
            </a:r>
            <a:endParaRPr lang="en-US" altLang="zh-CN" sz="2000" dirty="0"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Small" panose="02000505000000020004" pitchFamily="2" charset="0"/>
                <a:cs typeface="Times New Roman" pitchFamily="18" charset="0"/>
              </a:rPr>
              <a:t>Subset construction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algorithm</a:t>
            </a:r>
            <a:endParaRPr lang="en-US" altLang="zh-CN" sz="2000" dirty="0"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State-Minimization Algorithm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Confliction resolutions</a:t>
            </a:r>
          </a:p>
        </p:txBody>
      </p:sp>
    </p:spTree>
    <p:extLst>
      <p:ext uri="{BB962C8B-B14F-4D97-AF65-F5344CB8AC3E}">
        <p14:creationId xmlns:p14="http://schemas.microsoft.com/office/powerpoint/2010/main" val="3888816252"/>
      </p:ext>
    </p:extLst>
  </p:cSld>
  <p:clrMapOvr>
    <a:masterClrMapping/>
  </p:clrMapOvr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844800" y="5765800"/>
            <a:ext cx="4533742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D   O   U   B   L   E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59200" y="5765800"/>
            <a:ext cx="355270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   B   D   O   U   B   L   E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59200" y="5765800"/>
            <a:ext cx="355270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   B   D   O   U   B   L   E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59200" y="5765800"/>
            <a:ext cx="355270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   B   D   O   U   B   L   E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59200" y="5765800"/>
            <a:ext cx="3552704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   B   D   O   U   B   L   E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Challenges in Scanning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determine which lexemes are associated with each token?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35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When there are multiple ways we could scan the input, how do we know which one to pick?</a:t>
            </a:r>
          </a:p>
          <a:p>
            <a:pPr lvl="1">
              <a:lnSpc>
                <a:spcPts val="4100"/>
              </a:lnSpc>
            </a:pP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Maximal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munch</a:t>
            </a:r>
          </a:p>
          <a:p>
            <a:pPr lvl="1">
              <a:lnSpc>
                <a:spcPts val="4100"/>
              </a:lnSpc>
            </a:pP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priority system</a:t>
            </a:r>
            <a:endParaRPr lang="en-US" altLang="zh-CN" dirty="0">
              <a:solidFill>
                <a:srgbClr val="354CF9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address these concerns efficiently?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229100" y="5765800"/>
            <a:ext cx="3062185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   D   O   U   B   L   E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59000" y="5765800"/>
            <a:ext cx="685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302000" y="5765800"/>
            <a:ext cx="228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229100" y="5765800"/>
            <a:ext cx="2946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49612" y="609898"/>
            <a:ext cx="5499904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Lexing Ambiguities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663700"/>
            <a:ext cx="2552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T_For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75100" y="1663700"/>
            <a:ext cx="46863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9DC4D823-0674-4A3B-8C33-4F810BA0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429647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25805" y="269753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1676400"/>
            <a:ext cx="1917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T_Mystery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17900" y="1676400"/>
            <a:ext cx="1727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" y="31750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79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22600" y="31750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" y="3860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79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22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65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308600" y="3860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489700" y="38608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594600" y="38608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" y="4546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866900" y="45466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673600" y="5765800"/>
            <a:ext cx="258929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   U   B   L   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59000" y="5765800"/>
            <a:ext cx="730969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D   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02000" y="5765800"/>
            <a:ext cx="240450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000500" y="5765800"/>
            <a:ext cx="22281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200" y="274638"/>
            <a:ext cx="9080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itka Small" panose="02000505000000020004" pitchFamily="2" charset="0"/>
                <a:ea typeface="+mj-ea"/>
                <a:cs typeface="Times New Roman" pitchFamily="18" charset="0"/>
              </a:rPr>
              <a:t>Implementing Maximal Munch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itka Small" panose="02000505000000020004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600200" y="27178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136900" y="2717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394200" y="27178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00200" y="34036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36900" y="34036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94200" y="34036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37200" y="34036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80200" y="34036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61300" y="3403600"/>
            <a:ext cx="1138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966200" y="3403600"/>
            <a:ext cx="182742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00200" y="40894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24200" y="4089400"/>
            <a:ext cx="238848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494F7CD-8E89-4171-8766-2C4DF05F7D45}"/>
              </a:ext>
            </a:extLst>
          </p:cNvPr>
          <p:cNvSpPr txBox="1"/>
          <p:nvPr/>
        </p:nvSpPr>
        <p:spPr>
          <a:xfrm>
            <a:off x="1806996" y="622300"/>
            <a:ext cx="650498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Minor Simplification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600200" y="27178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136900" y="2717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394200" y="2717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00200" y="34036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369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394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537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80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61300" y="34036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966200" y="34036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00200" y="40894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24200" y="40894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739B2389-C31D-4447-AA72-9D8AD3B59267}"/>
              </a:ext>
            </a:extLst>
          </p:cNvPr>
          <p:cNvSpPr txBox="1"/>
          <p:nvPr/>
        </p:nvSpPr>
        <p:spPr>
          <a:xfrm>
            <a:off x="1806996" y="622300"/>
            <a:ext cx="650498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Minor Simplification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290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4226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1148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1084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54800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8006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7942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74700" y="1663700"/>
            <a:ext cx="2552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T_For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70300" y="1669716"/>
            <a:ext cx="5033429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1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3569337" y="2711450"/>
            <a:ext cx="2550698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00"/>
              </a:lnSpc>
              <a:tabLst>
                <a:tab pos="3048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    o   r    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449612" y="609898"/>
            <a:ext cx="5499904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Lexing Ambiguities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3136900" y="2717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394200" y="2717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369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394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37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80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861300" y="34036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966200" y="34036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24200" y="40894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92300" y="2654300"/>
            <a:ext cx="17312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866900" y="3289300"/>
            <a:ext cx="17312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92300" y="3937000"/>
            <a:ext cx="17312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370205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D3E38A-710B-453C-9BCC-D8FC2A8C1324}"/>
              </a:ext>
            </a:extLst>
          </p:cNvPr>
          <p:cNvSpPr txBox="1"/>
          <p:nvPr/>
        </p:nvSpPr>
        <p:spPr>
          <a:xfrm>
            <a:off x="1806996" y="622300"/>
            <a:ext cx="650498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Minor Simplification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0" name="TextBox 1"/>
          <p:cNvSpPr txBox="1"/>
          <p:nvPr/>
        </p:nvSpPr>
        <p:spPr>
          <a:xfrm>
            <a:off x="3136900" y="2717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394200" y="27178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1369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394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537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680200" y="3403600"/>
            <a:ext cx="2051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7861300" y="3403600"/>
            <a:ext cx="11381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966200" y="3403600"/>
            <a:ext cx="18274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124200" y="4089400"/>
            <a:ext cx="238848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Σ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892300" y="2654300"/>
            <a:ext cx="17312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866900" y="3289300"/>
            <a:ext cx="17312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892300" y="3937000"/>
            <a:ext cx="173124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317500" y="370205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89500" y="4845050"/>
            <a:ext cx="43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Build  a  single  automaton  that  runs  all  the  matching automata  in  parallel.</a:t>
            </a:r>
            <a:endParaRPr lang="zh-CN" altLang="en-US" sz="2400" b="1" dirty="0">
              <a:latin typeface="Bradley Hand ITC" pitchFamily="66" charset="0"/>
              <a:cs typeface="Times New Roman" pitchFamily="18" charset="0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104147FD-0E55-4EFF-9918-A798BF675DF3}"/>
              </a:ext>
            </a:extLst>
          </p:cNvPr>
          <p:cNvSpPr txBox="1"/>
          <p:nvPr/>
        </p:nvSpPr>
        <p:spPr>
          <a:xfrm>
            <a:off x="1806996" y="622300"/>
            <a:ext cx="650498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Minor Simplification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Challenges in Scanning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determine which lexemes are associated with each token?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When there are multiple ways we could scan the input, how do we know which one to pick?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address these concerns efficiently?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20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3754" y="622300"/>
            <a:ext cx="432329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Other Conflicts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663700"/>
            <a:ext cx="17018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17900" y="1663700"/>
            <a:ext cx="1270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2463800"/>
            <a:ext cx="742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3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36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290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226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006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7942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1148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1084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72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165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4864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4800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"/>
          <p:cNvSpPr txBox="1"/>
          <p:nvPr/>
        </p:nvSpPr>
        <p:spPr>
          <a:xfrm>
            <a:off x="774700" y="1663700"/>
            <a:ext cx="1718419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517900" y="1663700"/>
            <a:ext cx="1288814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2489200"/>
            <a:ext cx="7482818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159000" algn="l"/>
              </a:tabLst>
            </a:pPr>
            <a:r>
              <a:rPr lang="en-US" altLang="zh-CN" sz="2800" b="1" dirty="0" err="1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F1CFD625-A8CC-4E5A-8EF8-DACA03893859}"/>
              </a:ext>
            </a:extLst>
          </p:cNvPr>
          <p:cNvSpPr txBox="1"/>
          <p:nvPr/>
        </p:nvSpPr>
        <p:spPr>
          <a:xfrm>
            <a:off x="3223754" y="622300"/>
            <a:ext cx="432329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Other Conflicts</a:t>
            </a:r>
          </a:p>
        </p:txBody>
      </p:sp>
    </p:spTree>
  </p:cSld>
  <p:clrMapOvr>
    <a:masterClrMapping/>
  </p:clrMapOvr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4"/>
          <p:cNvGraphicFramePr>
            <a:graphicFrameLocks noGrp="1"/>
          </p:cNvGraphicFramePr>
          <p:nvPr/>
        </p:nvGraphicFramePr>
        <p:xfrm>
          <a:off x="2743200" y="4572000"/>
          <a:ext cx="4114800" cy="1524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Freeform 3"/>
          <p:cNvSpPr/>
          <p:nvPr/>
        </p:nvSpPr>
        <p:spPr>
          <a:xfrm>
            <a:off x="2743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8006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7942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148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084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172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4864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4800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774700" y="1663700"/>
            <a:ext cx="1718419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517900" y="1663700"/>
            <a:ext cx="1288814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74700" y="2489200"/>
            <a:ext cx="7482818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159000" algn="l"/>
              </a:tabLst>
            </a:pP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337B264C-3AB0-40E5-90DB-A227F35BD89D}"/>
              </a:ext>
            </a:extLst>
          </p:cNvPr>
          <p:cNvSpPr txBox="1"/>
          <p:nvPr/>
        </p:nvSpPr>
        <p:spPr>
          <a:xfrm>
            <a:off x="3223754" y="622300"/>
            <a:ext cx="432329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Other Conflicts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519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More Tiebreaking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519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When two regular expressions apply, choose the one with the greater “priority.”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Simple priority system: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pick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rule that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was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defined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first.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4"/>
          <p:cNvGraphicFramePr>
            <a:graphicFrameLocks noGrp="1"/>
          </p:cNvGraphicFramePr>
          <p:nvPr/>
        </p:nvGraphicFramePr>
        <p:xfrm>
          <a:off x="2743200" y="4572000"/>
          <a:ext cx="4114800" cy="1524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4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Freeform 3"/>
          <p:cNvSpPr/>
          <p:nvPr/>
        </p:nvSpPr>
        <p:spPr>
          <a:xfrm>
            <a:off x="2743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8006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7942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148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084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172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4864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4800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774700" y="1663700"/>
            <a:ext cx="1718419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517900" y="1663700"/>
            <a:ext cx="1288814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74700" y="2489200"/>
            <a:ext cx="7482818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159000" algn="l"/>
              </a:tabLst>
            </a:pP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3754" y="622300"/>
            <a:ext cx="432329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Other Conflicts</a:t>
            </a:r>
          </a:p>
        </p:txBody>
      </p:sp>
    </p:spTree>
  </p:cSld>
  <p:clrMapOvr>
    <a:masterClrMapping/>
  </p:clrMapOvr>
  <p:extLst mod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8006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7942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148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084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172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4864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4800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774700" y="1663700"/>
            <a:ext cx="1718419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517900" y="1663700"/>
            <a:ext cx="1288814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74700" y="2489200"/>
            <a:ext cx="7482818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159000" algn="l"/>
              </a:tabLst>
            </a:pP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3754" y="622300"/>
            <a:ext cx="432329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Other Conflicts</a:t>
            </a:r>
          </a:p>
        </p:txBody>
      </p:sp>
      <p:sp>
        <p:nvSpPr>
          <p:cNvPr id="36" name="Freeform 3"/>
          <p:cNvSpPr/>
          <p:nvPr/>
        </p:nvSpPr>
        <p:spPr>
          <a:xfrm>
            <a:off x="27432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7368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4290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4226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8006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7942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1148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1084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61722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61658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4864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4800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2603500" y="4540250"/>
            <a:ext cx="4372589" cy="7362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800"/>
              </a:lnSpc>
              <a:tabLst>
                <a:tab pos="21590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8006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7942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148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084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1722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658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486400" y="32004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480050" y="31940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774700" y="2489200"/>
            <a:ext cx="7482818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159000" algn="l"/>
              </a:tabLst>
            </a:pP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>
                <a:solidFill>
                  <a:srgbClr val="00AE00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3754" y="622300"/>
            <a:ext cx="4323299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Other Conflicts</a:t>
            </a:r>
          </a:p>
        </p:txBody>
      </p:sp>
      <p:sp>
        <p:nvSpPr>
          <p:cNvPr id="36" name="Freeform 3"/>
          <p:cNvSpPr/>
          <p:nvPr/>
        </p:nvSpPr>
        <p:spPr>
          <a:xfrm>
            <a:off x="27432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7368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4290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4226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8006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47942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1148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1084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61722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61658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486400" y="45720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480050" y="45656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2603500" y="4540250"/>
            <a:ext cx="4372589" cy="7362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800"/>
              </a:lnSpc>
              <a:tabLst>
                <a:tab pos="21590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d   o   u   b    l   e</a:t>
            </a:r>
          </a:p>
        </p:txBody>
      </p:sp>
      <p:sp>
        <p:nvSpPr>
          <p:cNvPr id="51" name="Freeform 3"/>
          <p:cNvSpPr/>
          <p:nvPr/>
        </p:nvSpPr>
        <p:spPr>
          <a:xfrm>
            <a:off x="731519" y="1614171"/>
            <a:ext cx="7772400" cy="868679"/>
          </a:xfrm>
          <a:custGeom>
            <a:avLst/>
            <a:gdLst>
              <a:gd name="connsiteX0" fmla="*/ 3886200 w 7772400"/>
              <a:gd name="connsiteY0" fmla="*/ 868679 h 868679"/>
              <a:gd name="connsiteX1" fmla="*/ 0 w 7772400"/>
              <a:gd name="connsiteY1" fmla="*/ 868679 h 868679"/>
              <a:gd name="connsiteX2" fmla="*/ 0 w 7772400"/>
              <a:gd name="connsiteY2" fmla="*/ 0 h 868679"/>
              <a:gd name="connsiteX3" fmla="*/ 7772399 w 7772400"/>
              <a:gd name="connsiteY3" fmla="*/ 0 h 868679"/>
              <a:gd name="connsiteX4" fmla="*/ 7772399 w 7772400"/>
              <a:gd name="connsiteY4" fmla="*/ 868679 h 868679"/>
              <a:gd name="connsiteX5" fmla="*/ 3886200 w 7772400"/>
              <a:gd name="connsiteY5" fmla="*/ 868679 h 868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772400" h="868679">
                <a:moveTo>
                  <a:pt x="3886200" y="868679"/>
                </a:moveTo>
                <a:lnTo>
                  <a:pt x="0" y="868679"/>
                </a:lnTo>
                <a:lnTo>
                  <a:pt x="0" y="0"/>
                </a:lnTo>
                <a:lnTo>
                  <a:pt x="7772399" y="0"/>
                </a:lnTo>
                <a:lnTo>
                  <a:pt x="7772399" y="868679"/>
                </a:lnTo>
                <a:lnTo>
                  <a:pt x="3886200" y="868679"/>
                </a:lnTo>
              </a:path>
            </a:pathLst>
          </a:custGeom>
          <a:solidFill>
            <a:srgbClr val="D9D9D9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8575040" y="2147570"/>
            <a:ext cx="118110" cy="1973579"/>
          </a:xfrm>
          <a:custGeom>
            <a:avLst/>
            <a:gdLst>
              <a:gd name="connsiteX0" fmla="*/ 111759 w 118110"/>
              <a:gd name="connsiteY0" fmla="*/ 1967229 h 1973579"/>
              <a:gd name="connsiteX1" fmla="*/ 6350 w 118110"/>
              <a:gd name="connsiteY1" fmla="*/ 6350 h 1973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110" h="1973579">
                <a:moveTo>
                  <a:pt x="111759" y="1967229"/>
                </a:moveTo>
                <a:cubicBezTo>
                  <a:pt x="111759" y="580389"/>
                  <a:pt x="76200" y="259079"/>
                  <a:pt x="6350" y="6350"/>
                </a:cubicBez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8503919" y="2034539"/>
            <a:ext cx="132080" cy="166370"/>
          </a:xfrm>
          <a:custGeom>
            <a:avLst/>
            <a:gdLst>
              <a:gd name="connsiteX0" fmla="*/ 0 w 132080"/>
              <a:gd name="connsiteY0" fmla="*/ 0 h 166370"/>
              <a:gd name="connsiteX1" fmla="*/ 40640 w 132080"/>
              <a:gd name="connsiteY1" fmla="*/ 166370 h 166370"/>
              <a:gd name="connsiteX2" fmla="*/ 132080 w 132080"/>
              <a:gd name="connsiteY2" fmla="*/ 107950 h 166370"/>
              <a:gd name="connsiteX3" fmla="*/ 0 w 132080"/>
              <a:gd name="connsiteY3" fmla="*/ 0 h 166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2080" h="166370">
                <a:moveTo>
                  <a:pt x="0" y="0"/>
                </a:moveTo>
                <a:lnTo>
                  <a:pt x="40640" y="166370"/>
                </a:lnTo>
                <a:lnTo>
                  <a:pt x="132080" y="107950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1"/>
          <p:cNvSpPr txBox="1"/>
          <p:nvPr/>
        </p:nvSpPr>
        <p:spPr>
          <a:xfrm>
            <a:off x="7835900" y="4216400"/>
            <a:ext cx="1718419" cy="16491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8100" algn="l"/>
                <a:tab pos="342900" algn="l"/>
              </a:tabLst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Why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isn't</a:t>
            </a:r>
          </a:p>
          <a:p>
            <a:pPr>
              <a:lnSpc>
                <a:spcPts val="4200"/>
              </a:lnSpc>
              <a:tabLst>
                <a:tab pos="38100" algn="l"/>
                <a:tab pos="342900" algn="l"/>
              </a:tabLs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	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this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a</a:t>
            </a:r>
          </a:p>
          <a:p>
            <a:pPr>
              <a:lnSpc>
                <a:spcPts val="4200"/>
              </a:lnSpc>
              <a:tabLst>
                <a:tab pos="38100" algn="l"/>
                <a:tab pos="342900" algn="l"/>
              </a:tabLs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problem?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74700" y="1663700"/>
            <a:ext cx="1718419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T_Double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3517900" y="1663700"/>
            <a:ext cx="1288814" cy="8495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do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</a:p>
        </p:txBody>
      </p:sp>
    </p:spTree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0"/>
            <a:ext cx="10083800" cy="75565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841500" y="37084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11600" y="3708400"/>
            <a:ext cx="15709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0" y="3708400"/>
            <a:ext cx="1033937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    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41500" y="4419600"/>
            <a:ext cx="18755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40200" y="4419600"/>
            <a:ext cx="157094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76500" y="4419600"/>
            <a:ext cx="1033937" cy="13542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    r</a:t>
            </a:r>
          </a:p>
          <a:p>
            <a:pPr>
              <a:lnSpc>
                <a:spcPts val="54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    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41500" y="57658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476500" y="5765800"/>
            <a:ext cx="282129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140200" y="5765800"/>
            <a:ext cx="15709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41700" y="57658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41500" y="64516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476500" y="6451600"/>
            <a:ext cx="282129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68800" y="6451600"/>
            <a:ext cx="15709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441700" y="64516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727700" y="37084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591300" y="3708400"/>
            <a:ext cx="1755289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    r    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727700" y="4419600"/>
            <a:ext cx="187552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591300" y="4419600"/>
            <a:ext cx="1033937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    r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556500" y="4419600"/>
            <a:ext cx="908903" cy="13542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ts val="5400"/>
              </a:lnSpc>
              <a:tabLst>
                <a:tab pos="6985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    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727700" y="57658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591300" y="5765800"/>
            <a:ext cx="282129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8432800" y="5765800"/>
            <a:ext cx="15709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556500" y="5765800"/>
            <a:ext cx="18755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38" name="矩形 37"/>
          <p:cNvSpPr/>
          <p:nvPr/>
        </p:nvSpPr>
        <p:spPr>
          <a:xfrm>
            <a:off x="3569337" y="2711450"/>
            <a:ext cx="2550698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00"/>
              </a:lnSpc>
              <a:tabLst>
                <a:tab pos="3048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    o   r    t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774700" y="1663700"/>
            <a:ext cx="2552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T_For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670300" y="1669716"/>
            <a:ext cx="5033429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1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30" name="TextBox 1"/>
          <p:cNvSpPr txBox="1"/>
          <p:nvPr/>
        </p:nvSpPr>
        <p:spPr>
          <a:xfrm>
            <a:off x="2449612" y="609898"/>
            <a:ext cx="5499904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Lexing Ambiguities</a:t>
            </a:r>
          </a:p>
        </p:txBody>
      </p:sp>
    </p:spTree>
  </p:cSld>
  <p:clrMapOvr>
    <a:masterClrMapping/>
  </p:clrMapOvr>
  <p:extLst mod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One Last Detail...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We know what to do if </a:t>
            </a:r>
            <a:r>
              <a:rPr lang="en-US" altLang="zh-CN" i="1" dirty="0">
                <a:latin typeface="Sitka Text" panose="02000505000000020004" pitchFamily="2" charset="0"/>
                <a:cs typeface="Times New Roman" pitchFamily="18" charset="0"/>
              </a:rPr>
              <a:t>multiple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rules match.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What if </a:t>
            </a:r>
            <a:r>
              <a:rPr lang="en-US" altLang="zh-CN" i="1" dirty="0">
                <a:latin typeface="Sitka Text" panose="02000505000000020004" pitchFamily="2" charset="0"/>
                <a:cs typeface="Times New Roman" pitchFamily="18" charset="0"/>
              </a:rPr>
              <a:t>nothing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matches?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Trick: Add a “catch-all” rule that matches any character and reports an error.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Summary of Conflict Resolution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Construct an automaton for each regular expression.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Merge them into one automaton by adding a new start state.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Scan the input, keeping track of the last known match.</a:t>
            </a: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Break ties by choosing higher-precedence matches.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Have a catch-all rule to handle errors.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  <p:extLst mod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Outline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From Regular Expressions to Implementation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From Regular expressions to NFAs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Inductive method</a:t>
            </a:r>
            <a:endParaRPr lang="en-US" altLang="zh-CN" sz="2000" dirty="0">
              <a:solidFill>
                <a:srgbClr val="FF0000"/>
              </a:solidFill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Subset construction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algorithm</a:t>
            </a:r>
            <a:endParaRPr lang="en-US" altLang="zh-CN" sz="2000" dirty="0">
              <a:solidFill>
                <a:srgbClr val="FF0000"/>
              </a:solidFill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State-Minimization Algorithm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Conflict resolutions</a:t>
            </a:r>
          </a:p>
        </p:txBody>
      </p:sp>
    </p:spTree>
    <p:extLst>
      <p:ext uri="{BB962C8B-B14F-4D97-AF65-F5344CB8AC3E}">
        <p14:creationId xmlns:p14="http://schemas.microsoft.com/office/powerpoint/2010/main" val="694001260"/>
      </p:ext>
    </p:extLst>
  </p:cSld>
  <p:clrMapOvr>
    <a:masterClrMapping/>
  </p:clrMapOvr>
  <p:extLst mod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5949-57C1-463A-89BD-514C802E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977188" cy="1143000"/>
          </a:xfrm>
        </p:spPr>
        <p:txBody>
          <a:bodyPr>
            <a:normAutofit fontScale="90000"/>
          </a:bodyPr>
          <a:lstStyle/>
          <a:p>
            <a:pPr lvl="1">
              <a:lnSpc>
                <a:spcPts val="37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From Regular Expressions to Implementation</a:t>
            </a:r>
            <a:b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</a:br>
            <a:endParaRPr lang="en-US" altLang="zh-CN" sz="3200" dirty="0">
              <a:solidFill>
                <a:srgbClr val="FF0000"/>
              </a:solidFill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C056-89A7-4247-8EC2-DB31DFFC8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现在进入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SPOC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354CF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观看</a:t>
            </a:r>
            <a:r>
              <a:rPr lang="en-US" altLang="zh-CN" dirty="0">
                <a:solidFill>
                  <a:srgbClr val="354CF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SPOC</a:t>
            </a:r>
            <a:r>
              <a:rPr lang="zh-CN" altLang="en-US" dirty="0">
                <a:solidFill>
                  <a:srgbClr val="354CF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中第三讲的下列慕课视频</a:t>
            </a:r>
            <a:endParaRPr lang="en-US" altLang="zh-CN" dirty="0">
              <a:solidFill>
                <a:srgbClr val="354CF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3-5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到有穷自动机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3-6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的转换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3-7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识别单词的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</a:p>
          <a:p>
            <a:r>
              <a:rPr lang="zh-CN" altLang="en-US" dirty="0">
                <a:solidFill>
                  <a:srgbClr val="354CF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dirty="0">
                <a:solidFill>
                  <a:srgbClr val="354CF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SPOC</a:t>
            </a:r>
            <a:r>
              <a:rPr lang="zh-CN" altLang="en-US" dirty="0">
                <a:solidFill>
                  <a:srgbClr val="354CF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中第三讲的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测验</a:t>
            </a:r>
            <a:endParaRPr lang="en-US" altLang="zh-CN" dirty="0">
              <a:solidFill>
                <a:srgbClr val="354CF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60364B-32EB-41A4-882B-8CDD1397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93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519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Conflict Resolution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8519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Assume all tokens are specified as regular expressions.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Algorithm: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Left-to-right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scan</a:t>
            </a:r>
            <a:r>
              <a:rPr lang="en-US" altLang="zh-CN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Tiebreaking rule one: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Maximal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munch</a:t>
            </a:r>
            <a:r>
              <a:rPr lang="en-US" altLang="zh-CN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Always match the longest possible prefix of the remaining text.</a:t>
            </a:r>
          </a:p>
          <a:p>
            <a:pPr>
              <a:lnSpc>
                <a:spcPts val="4100"/>
              </a:lnSpc>
              <a:tabLst/>
            </a:pPr>
            <a:endParaRPr lang="en-US" altLang="zh-CN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290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226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148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084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4864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4800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00600" y="27432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794250" y="27368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00200" y="3657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93850" y="3651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286000" y="3657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279650" y="3651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57600" y="3657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51250" y="3651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971800" y="3657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965450" y="3651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69337" y="2711450"/>
            <a:ext cx="2550698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00"/>
              </a:lnSpc>
              <a:tabLst>
                <a:tab pos="3048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    o   r    t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74700" y="1663700"/>
            <a:ext cx="2552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T_For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T_Identifier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670300" y="1669716"/>
            <a:ext cx="5033429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100"/>
              </a:lnSpc>
              <a:tabLst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[A-Za-z_][A-Za-z0-9_]*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1689100" y="3625850"/>
            <a:ext cx="2550698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400"/>
              </a:lnSpc>
              <a:tabLst>
                <a:tab pos="3048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f    o   r    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49612" y="609898"/>
            <a:ext cx="5499904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Lexing Ambiguities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Implementing Maximal Munch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80500" cy="4525963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Given a set of regular expressions, how can we use them to implement maximum munch?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Idea: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Convert expressions to NFAs.</a:t>
            </a:r>
            <a:endParaRPr lang="en-US" altLang="zh-CN" dirty="0">
              <a:latin typeface="Sitka Text" panose="02000505000000020004" pitchFamily="2" charset="0"/>
            </a:endParaRPr>
          </a:p>
          <a:p>
            <a:pPr lvl="1"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Run all NFAs in parallel, keeping track of the last match.</a:t>
            </a:r>
            <a:endParaRPr lang="en-US" altLang="zh-CN" dirty="0">
              <a:latin typeface="Sitka Text" panose="02000505000000020004" pitchFamily="2" charset="0"/>
            </a:endParaRPr>
          </a:p>
          <a:p>
            <a:pPr lvl="1"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When all automata get stuck, report the last match and restart the search at that point.</a:t>
            </a:r>
          </a:p>
          <a:p>
            <a:pPr>
              <a:lnSpc>
                <a:spcPts val="4100"/>
              </a:lnSpc>
              <a:tabLst/>
            </a:pPr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8908</TotalTime>
  <Words>2022</Words>
  <Application>Microsoft Office PowerPoint</Application>
  <PresentationFormat>自定义</PresentationFormat>
  <Paragraphs>1058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楷体</vt:lpstr>
      <vt:lpstr>宋体</vt:lpstr>
      <vt:lpstr>Arial</vt:lpstr>
      <vt:lpstr>Bradley Hand ITC</vt:lpstr>
      <vt:lpstr>Calibri</vt:lpstr>
      <vt:lpstr>Courier New</vt:lpstr>
      <vt:lpstr>Sitka Small</vt:lpstr>
      <vt:lpstr>Sitka Text</vt:lpstr>
      <vt:lpstr>Times New Roman</vt:lpstr>
      <vt:lpstr>Office Theme</vt:lpstr>
      <vt:lpstr>PowerPoint 演示文稿</vt:lpstr>
      <vt:lpstr>Outline</vt:lpstr>
      <vt:lpstr>Challenges in Scanning</vt:lpstr>
      <vt:lpstr>PowerPoint 演示文稿</vt:lpstr>
      <vt:lpstr>PowerPoint 演示文稿</vt:lpstr>
      <vt:lpstr>PowerPoint 演示文稿</vt:lpstr>
      <vt:lpstr>Conflict Resolution</vt:lpstr>
      <vt:lpstr>PowerPoint 演示文稿</vt:lpstr>
      <vt:lpstr>Implementing Maximal Munch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Challenges in Scanning</vt:lpstr>
      <vt:lpstr>PowerPoint 演示文稿</vt:lpstr>
      <vt:lpstr>PowerPoint 演示文稿</vt:lpstr>
      <vt:lpstr>PowerPoint 演示文稿</vt:lpstr>
      <vt:lpstr>More Tiebreaking</vt:lpstr>
      <vt:lpstr>PowerPoint 演示文稿</vt:lpstr>
      <vt:lpstr>PowerPoint 演示文稿</vt:lpstr>
      <vt:lpstr>PowerPoint 演示文稿</vt:lpstr>
      <vt:lpstr>One Last Detail...</vt:lpstr>
      <vt:lpstr>Summary of Conflict Resolution</vt:lpstr>
      <vt:lpstr>Outline</vt:lpstr>
      <vt:lpstr>From Regular Expressions to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254</cp:revision>
  <dcterms:created xsi:type="dcterms:W3CDTF">2006-08-16T00:00:00Z</dcterms:created>
  <dcterms:modified xsi:type="dcterms:W3CDTF">2021-09-27T15:53:33Z</dcterms:modified>
</cp:coreProperties>
</file>