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344" r:id="rId3"/>
    <p:sldId id="686" r:id="rId4"/>
    <p:sldId id="699" r:id="rId5"/>
    <p:sldId id="655" r:id="rId6"/>
    <p:sldId id="685" r:id="rId7"/>
  </p:sldIdLst>
  <p:sldSz cx="10083800" cy="7556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354CF9"/>
    <a:srgbClr val="FFFFCC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2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ABA06-D620-40CB-9E5F-55E7CA6CA24B}" type="datetimeFigureOut">
              <a:rPr lang="zh-CN" altLang="en-US" smtClean="0"/>
              <a:pPr/>
              <a:t>2021/9/7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85800"/>
            <a:ext cx="4575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914846-3464-4D2F-B0B0-A23010FD41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049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5CC43F5A-54A7-4CFE-92C2-4AC113CE5D78}" type="slidenum">
              <a:rPr lang="en-US" altLang="zh-CN" smtClean="0"/>
              <a:pPr eaLnBrk="1" hangingPunct="1"/>
              <a:t>2</a:t>
            </a:fld>
            <a:endParaRPr lang="en-US" altLang="zh-CN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5364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B3867E8-7D43-455E-8D98-D3C108693866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zh-CN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53415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79990" cy="7559040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187007" y="2563804"/>
            <a:ext cx="7583807" cy="199541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ctr">
              <a:lnSpc>
                <a:spcPts val="7600"/>
              </a:lnSpc>
              <a:tabLst/>
            </a:pPr>
            <a:r>
              <a:rPr lang="en-US" altLang="zh-CN" sz="6600" dirty="0">
                <a:latin typeface="Sitka Small" panose="02000505000000020004" pitchFamily="2" charset="0"/>
                <a:cs typeface="Times New Roman" pitchFamily="18" charset="0"/>
              </a:rPr>
              <a:t>Lecture</a:t>
            </a:r>
            <a:r>
              <a:rPr lang="zh-CN" altLang="en-US" sz="6600" dirty="0">
                <a:latin typeface="Sitka Small" panose="02000505000000020004" pitchFamily="2" charset="0"/>
                <a:cs typeface="Times New Roman" pitchFamily="18" charset="0"/>
              </a:rPr>
              <a:t> </a:t>
            </a:r>
            <a:r>
              <a:rPr lang="en-US" altLang="zh-CN" sz="6600" dirty="0">
                <a:latin typeface="Sitka Small" panose="02000505000000020004" pitchFamily="2" charset="0"/>
                <a:cs typeface="Times New Roman" pitchFamily="18" charset="0"/>
              </a:rPr>
              <a:t>2</a:t>
            </a:r>
          </a:p>
          <a:p>
            <a:pPr algn="ctr">
              <a:lnSpc>
                <a:spcPts val="7600"/>
              </a:lnSpc>
              <a:tabLst/>
            </a:pPr>
            <a:r>
              <a:rPr lang="en-US" altLang="zh-CN" sz="6600" dirty="0">
                <a:latin typeface="Sitka Small" panose="02000505000000020004" pitchFamily="2" charset="0"/>
                <a:cs typeface="Times New Roman" pitchFamily="18" charset="0"/>
              </a:rPr>
              <a:t>Lexical Analysis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4FC23948-6754-43B6-836A-F9CA3D2964A8}" type="slidenum">
              <a:rPr lang="zh-CN" altLang="en-US"/>
              <a:pPr>
                <a:defRPr/>
              </a:pPr>
              <a:t>2</a:t>
            </a:fld>
            <a:endParaRPr lang="zh-CN" altLang="en-US"/>
          </a:p>
        </p:txBody>
      </p:sp>
      <p:sp>
        <p:nvSpPr>
          <p:cNvPr id="29700" name="Text Box 2"/>
          <p:cNvSpPr txBox="1">
            <a:spLocks noChangeArrowheads="1"/>
          </p:cNvSpPr>
          <p:nvPr/>
        </p:nvSpPr>
        <p:spPr bwMode="auto">
          <a:xfrm>
            <a:off x="2697453" y="6267688"/>
            <a:ext cx="1479674" cy="330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75659" tIns="37829" rIns="75659" bIns="3782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654" b="1" dirty="0">
                <a:solidFill>
                  <a:srgbClr val="3333FF"/>
                </a:solidFill>
                <a:latin typeface="Times New Roman" pitchFamily="18" charset="0"/>
              </a:rPr>
              <a:t>Target code</a:t>
            </a: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2644986" y="1068229"/>
            <a:ext cx="1513841" cy="330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75659" tIns="37829" rIns="75659" bIns="3782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654" b="1" dirty="0">
                <a:solidFill>
                  <a:srgbClr val="3333FF"/>
                </a:solidFill>
                <a:latin typeface="Times New Roman" pitchFamily="18" charset="0"/>
              </a:rPr>
              <a:t>Source code</a:t>
            </a:r>
          </a:p>
        </p:txBody>
      </p:sp>
      <p:sp>
        <p:nvSpPr>
          <p:cNvPr id="29702" name="Text Box 4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2581909" y="1635442"/>
            <a:ext cx="1513841" cy="33095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square" lIns="75659" tIns="37829" rIns="75659" bIns="3782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1654" b="1">
                <a:solidFill>
                  <a:srgbClr val="FF3300"/>
                </a:solidFill>
                <a:latin typeface="Times New Roman" pitchFamily="18" charset="0"/>
              </a:rPr>
              <a:t>Scanner</a:t>
            </a:r>
          </a:p>
        </p:txBody>
      </p:sp>
      <p:sp>
        <p:nvSpPr>
          <p:cNvPr id="29703" name="Text Box 5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2581909" y="2349712"/>
            <a:ext cx="1513841" cy="33095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square" lIns="75659" tIns="37829" rIns="75659" bIns="3782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1654" b="1">
                <a:solidFill>
                  <a:srgbClr val="FF3300"/>
                </a:solidFill>
                <a:latin typeface="Times New Roman" pitchFamily="18" charset="0"/>
              </a:rPr>
              <a:t>Parser</a:t>
            </a:r>
          </a:p>
        </p:txBody>
      </p:sp>
      <p:sp>
        <p:nvSpPr>
          <p:cNvPr id="29704" name="Text Box 6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2203448" y="3053477"/>
            <a:ext cx="2207685" cy="33095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square" lIns="75659" tIns="37829" rIns="75659" bIns="3782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1654" b="1">
                <a:solidFill>
                  <a:srgbClr val="FF3300"/>
                </a:solidFill>
                <a:latin typeface="Times New Roman" pitchFamily="18" charset="0"/>
              </a:rPr>
              <a:t>Semantic analyzer</a:t>
            </a:r>
          </a:p>
        </p:txBody>
      </p:sp>
      <p:sp>
        <p:nvSpPr>
          <p:cNvPr id="29705" name="Text Box 7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1961647" y="4429495"/>
            <a:ext cx="2775375" cy="33095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square" lIns="75659" tIns="37829" rIns="75659" bIns="3782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1654" b="1" dirty="0">
                <a:solidFill>
                  <a:srgbClr val="FF3300"/>
                </a:solidFill>
                <a:latin typeface="Times New Roman" pitchFamily="18" charset="0"/>
              </a:rPr>
              <a:t>Intermediate code optimizer</a:t>
            </a:r>
          </a:p>
        </p:txBody>
      </p:sp>
      <p:sp>
        <p:nvSpPr>
          <p:cNvPr id="29706" name="Text Box 8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2255968" y="5112253"/>
            <a:ext cx="2207685" cy="33095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square" lIns="75659" tIns="37829" rIns="75659" bIns="3782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1654" b="1" dirty="0">
                <a:solidFill>
                  <a:srgbClr val="FF3300"/>
                </a:solidFill>
                <a:latin typeface="Times New Roman" pitchFamily="18" charset="0"/>
              </a:rPr>
              <a:t>Code generator</a:t>
            </a:r>
          </a:p>
        </p:txBody>
      </p:sp>
      <p:sp>
        <p:nvSpPr>
          <p:cNvPr id="29707" name="Text Box 9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2077348" y="5805514"/>
            <a:ext cx="2586145" cy="33095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square" lIns="75659" tIns="37829" rIns="75659" bIns="3782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1654" b="1" dirty="0">
                <a:solidFill>
                  <a:srgbClr val="FF3300"/>
                </a:solidFill>
                <a:latin typeface="Times New Roman" pitchFamily="18" charset="0"/>
              </a:rPr>
              <a:t>Target code optimizer</a:t>
            </a:r>
          </a:p>
        </p:txBody>
      </p:sp>
      <p:sp>
        <p:nvSpPr>
          <p:cNvPr id="29708" name="Line 10"/>
          <p:cNvSpPr>
            <a:spLocks noChangeShapeType="1"/>
          </p:cNvSpPr>
          <p:nvPr/>
        </p:nvSpPr>
        <p:spPr bwMode="auto">
          <a:xfrm>
            <a:off x="3337515" y="1350524"/>
            <a:ext cx="0" cy="190384"/>
          </a:xfrm>
          <a:prstGeom prst="line">
            <a:avLst/>
          </a:prstGeom>
          <a:noFill/>
          <a:ln w="25400">
            <a:solidFill>
              <a:srgbClr val="0000FF"/>
            </a:solidFill>
            <a:miter lim="800000"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75659" tIns="37829" rIns="75659" bIns="37829"/>
          <a:lstStyle/>
          <a:p>
            <a:endParaRPr lang="zh-CN" altLang="en-US" sz="1323"/>
          </a:p>
        </p:txBody>
      </p:sp>
      <p:sp>
        <p:nvSpPr>
          <p:cNvPr id="29709" name="Line 11"/>
          <p:cNvSpPr>
            <a:spLocks noChangeShapeType="1"/>
          </p:cNvSpPr>
          <p:nvPr/>
        </p:nvSpPr>
        <p:spPr bwMode="auto">
          <a:xfrm>
            <a:off x="3338829" y="2013585"/>
            <a:ext cx="0" cy="315119"/>
          </a:xfrm>
          <a:prstGeom prst="line">
            <a:avLst/>
          </a:prstGeom>
          <a:noFill/>
          <a:ln w="25400">
            <a:solidFill>
              <a:srgbClr val="0000FF"/>
            </a:solidFill>
            <a:miter lim="800000"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75659" tIns="37829" rIns="75659" bIns="37829"/>
          <a:lstStyle/>
          <a:p>
            <a:endParaRPr lang="zh-CN" altLang="en-US" sz="1323"/>
          </a:p>
        </p:txBody>
      </p:sp>
      <p:sp>
        <p:nvSpPr>
          <p:cNvPr id="29710" name="Text Box 12"/>
          <p:cNvSpPr txBox="1">
            <a:spLocks noChangeArrowheads="1"/>
          </p:cNvSpPr>
          <p:nvPr/>
        </p:nvSpPr>
        <p:spPr bwMode="auto">
          <a:xfrm>
            <a:off x="3464982" y="2013586"/>
            <a:ext cx="1009228" cy="330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square" lIns="75659" tIns="37829" rIns="75659" bIns="3782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654" b="1">
                <a:solidFill>
                  <a:srgbClr val="3333FF"/>
                </a:solidFill>
                <a:latin typeface="Times New Roman" pitchFamily="18" charset="0"/>
              </a:rPr>
              <a:t>Tokens</a:t>
            </a:r>
          </a:p>
        </p:txBody>
      </p:sp>
      <p:sp>
        <p:nvSpPr>
          <p:cNvPr id="29711" name="Line 13"/>
          <p:cNvSpPr>
            <a:spLocks noChangeShapeType="1"/>
          </p:cNvSpPr>
          <p:nvPr/>
        </p:nvSpPr>
        <p:spPr bwMode="auto">
          <a:xfrm>
            <a:off x="3338829" y="2738358"/>
            <a:ext cx="0" cy="315119"/>
          </a:xfrm>
          <a:prstGeom prst="line">
            <a:avLst/>
          </a:prstGeom>
          <a:noFill/>
          <a:ln w="25400">
            <a:solidFill>
              <a:srgbClr val="0000FF"/>
            </a:solidFill>
            <a:miter lim="800000"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75659" tIns="37829" rIns="75659" bIns="37829"/>
          <a:lstStyle/>
          <a:p>
            <a:endParaRPr lang="zh-CN" altLang="en-US" sz="1323"/>
          </a:p>
        </p:txBody>
      </p:sp>
      <p:sp>
        <p:nvSpPr>
          <p:cNvPr id="29712" name="Text Box 14"/>
          <p:cNvSpPr txBox="1">
            <a:spLocks noChangeArrowheads="1"/>
          </p:cNvSpPr>
          <p:nvPr/>
        </p:nvSpPr>
        <p:spPr bwMode="auto">
          <a:xfrm>
            <a:off x="3464983" y="2675334"/>
            <a:ext cx="1513841" cy="330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square" lIns="75659" tIns="37829" rIns="75659" bIns="3782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654" b="1" dirty="0">
                <a:solidFill>
                  <a:srgbClr val="3333FF"/>
                </a:solidFill>
                <a:latin typeface="Times New Roman" pitchFamily="18" charset="0"/>
              </a:rPr>
              <a:t>Syntax Tree</a:t>
            </a:r>
          </a:p>
        </p:txBody>
      </p:sp>
      <p:sp>
        <p:nvSpPr>
          <p:cNvPr id="29713" name="Line 15"/>
          <p:cNvSpPr>
            <a:spLocks noChangeShapeType="1"/>
          </p:cNvSpPr>
          <p:nvPr/>
        </p:nvSpPr>
        <p:spPr bwMode="auto">
          <a:xfrm>
            <a:off x="3338829" y="3410611"/>
            <a:ext cx="0" cy="315119"/>
          </a:xfrm>
          <a:prstGeom prst="line">
            <a:avLst/>
          </a:prstGeom>
          <a:noFill/>
          <a:ln w="25400">
            <a:solidFill>
              <a:srgbClr val="0000FF"/>
            </a:solidFill>
            <a:miter lim="800000"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75659" tIns="37829" rIns="75659" bIns="37829"/>
          <a:lstStyle/>
          <a:p>
            <a:endParaRPr lang="zh-CN" altLang="en-US" sz="1323"/>
          </a:p>
        </p:txBody>
      </p:sp>
      <p:sp>
        <p:nvSpPr>
          <p:cNvPr id="29714" name="Text Box 16"/>
          <p:cNvSpPr txBox="1">
            <a:spLocks noChangeArrowheads="1"/>
          </p:cNvSpPr>
          <p:nvPr/>
        </p:nvSpPr>
        <p:spPr bwMode="auto">
          <a:xfrm>
            <a:off x="3528059" y="3347588"/>
            <a:ext cx="1955378" cy="330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square" lIns="75659" tIns="37829" rIns="75659" bIns="3782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654" b="1" dirty="0">
                <a:solidFill>
                  <a:srgbClr val="3333FF"/>
                </a:solidFill>
                <a:latin typeface="Times New Roman" pitchFamily="18" charset="0"/>
              </a:rPr>
              <a:t>Annotated Tree</a:t>
            </a:r>
          </a:p>
        </p:txBody>
      </p:sp>
      <p:sp>
        <p:nvSpPr>
          <p:cNvPr id="29715" name="Line 17"/>
          <p:cNvSpPr>
            <a:spLocks noChangeShapeType="1"/>
          </p:cNvSpPr>
          <p:nvPr/>
        </p:nvSpPr>
        <p:spPr bwMode="auto">
          <a:xfrm>
            <a:off x="3349333" y="4776126"/>
            <a:ext cx="0" cy="315119"/>
          </a:xfrm>
          <a:prstGeom prst="line">
            <a:avLst/>
          </a:prstGeom>
          <a:noFill/>
          <a:ln w="25400">
            <a:solidFill>
              <a:srgbClr val="0000FF"/>
            </a:solidFill>
            <a:miter lim="800000"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75659" tIns="37829" rIns="75659" bIns="37829"/>
          <a:lstStyle/>
          <a:p>
            <a:endParaRPr lang="zh-CN" altLang="en-US" sz="1323"/>
          </a:p>
        </p:txBody>
      </p:sp>
      <p:sp>
        <p:nvSpPr>
          <p:cNvPr id="29716" name="Text Box 18"/>
          <p:cNvSpPr txBox="1">
            <a:spLocks noChangeArrowheads="1"/>
          </p:cNvSpPr>
          <p:nvPr/>
        </p:nvSpPr>
        <p:spPr bwMode="auto">
          <a:xfrm>
            <a:off x="3538563" y="4734110"/>
            <a:ext cx="2270761" cy="330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square" lIns="75659" tIns="37829" rIns="75659" bIns="3782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654" b="1" dirty="0">
                <a:solidFill>
                  <a:srgbClr val="3333FF"/>
                </a:solidFill>
                <a:latin typeface="Times New Roman" pitchFamily="18" charset="0"/>
              </a:rPr>
              <a:t>Intermediate code</a:t>
            </a:r>
          </a:p>
        </p:txBody>
      </p:sp>
      <p:sp>
        <p:nvSpPr>
          <p:cNvPr id="29717" name="Line 19"/>
          <p:cNvSpPr>
            <a:spLocks noChangeShapeType="1"/>
          </p:cNvSpPr>
          <p:nvPr/>
        </p:nvSpPr>
        <p:spPr bwMode="auto">
          <a:xfrm>
            <a:off x="3359837" y="5469387"/>
            <a:ext cx="0" cy="315119"/>
          </a:xfrm>
          <a:prstGeom prst="line">
            <a:avLst/>
          </a:prstGeom>
          <a:noFill/>
          <a:ln w="25400">
            <a:solidFill>
              <a:srgbClr val="0000FF"/>
            </a:solidFill>
            <a:miter lim="800000"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75659" tIns="37829" rIns="75659" bIns="37829"/>
          <a:lstStyle/>
          <a:p>
            <a:endParaRPr lang="zh-CN" altLang="en-US" sz="1323"/>
          </a:p>
        </p:txBody>
      </p:sp>
      <p:sp>
        <p:nvSpPr>
          <p:cNvPr id="29718" name="Text Box 20"/>
          <p:cNvSpPr txBox="1">
            <a:spLocks noChangeArrowheads="1"/>
          </p:cNvSpPr>
          <p:nvPr/>
        </p:nvSpPr>
        <p:spPr bwMode="auto">
          <a:xfrm>
            <a:off x="3591137" y="5427371"/>
            <a:ext cx="1576918" cy="330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square" lIns="75659" tIns="37829" rIns="75659" bIns="3782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654" b="1" dirty="0">
                <a:solidFill>
                  <a:srgbClr val="3333FF"/>
                </a:solidFill>
                <a:latin typeface="Times New Roman" pitchFamily="18" charset="0"/>
              </a:rPr>
              <a:t>Target code</a:t>
            </a:r>
          </a:p>
        </p:txBody>
      </p:sp>
      <p:sp>
        <p:nvSpPr>
          <p:cNvPr id="29719" name="Line 21"/>
          <p:cNvSpPr>
            <a:spLocks noChangeShapeType="1"/>
          </p:cNvSpPr>
          <p:nvPr/>
        </p:nvSpPr>
        <p:spPr bwMode="auto">
          <a:xfrm>
            <a:off x="3369027" y="6144267"/>
            <a:ext cx="1313" cy="301989"/>
          </a:xfrm>
          <a:prstGeom prst="line">
            <a:avLst/>
          </a:prstGeom>
          <a:noFill/>
          <a:ln w="25400">
            <a:solidFill>
              <a:srgbClr val="0000FF"/>
            </a:solidFill>
            <a:miter lim="800000"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75659" tIns="37829" rIns="75659" bIns="37829"/>
          <a:lstStyle/>
          <a:p>
            <a:endParaRPr lang="zh-CN" altLang="en-US" sz="1323"/>
          </a:p>
        </p:txBody>
      </p:sp>
      <p:sp>
        <p:nvSpPr>
          <p:cNvPr id="29720" name="Line 23"/>
          <p:cNvSpPr>
            <a:spLocks noChangeShapeType="1"/>
          </p:cNvSpPr>
          <p:nvPr/>
        </p:nvSpPr>
        <p:spPr bwMode="auto">
          <a:xfrm>
            <a:off x="4411133" y="3268887"/>
            <a:ext cx="1639996" cy="383316"/>
          </a:xfrm>
          <a:prstGeom prst="line">
            <a:avLst/>
          </a:prstGeom>
          <a:noFill/>
          <a:ln w="25400">
            <a:solidFill>
              <a:srgbClr val="0000FF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75659" tIns="37829" rIns="75659" bIns="37829"/>
          <a:lstStyle/>
          <a:p>
            <a:endParaRPr lang="zh-CN" altLang="en-US" sz="1323"/>
          </a:p>
        </p:txBody>
      </p:sp>
      <p:sp>
        <p:nvSpPr>
          <p:cNvPr id="29721" name="Line 24"/>
          <p:cNvSpPr>
            <a:spLocks noChangeShapeType="1"/>
          </p:cNvSpPr>
          <p:nvPr/>
        </p:nvSpPr>
        <p:spPr bwMode="auto">
          <a:xfrm flipV="1">
            <a:off x="4726515" y="3652204"/>
            <a:ext cx="1324613" cy="273102"/>
          </a:xfrm>
          <a:prstGeom prst="line">
            <a:avLst/>
          </a:prstGeom>
          <a:noFill/>
          <a:ln w="25400">
            <a:solidFill>
              <a:srgbClr val="0000FF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75659" tIns="37829" rIns="75659" bIns="37829"/>
          <a:lstStyle/>
          <a:p>
            <a:endParaRPr lang="zh-CN" altLang="en-US" sz="1323"/>
          </a:p>
        </p:txBody>
      </p:sp>
      <p:sp>
        <p:nvSpPr>
          <p:cNvPr id="29722" name="Line 25"/>
          <p:cNvSpPr>
            <a:spLocks noChangeShapeType="1"/>
          </p:cNvSpPr>
          <p:nvPr/>
        </p:nvSpPr>
        <p:spPr bwMode="auto">
          <a:xfrm>
            <a:off x="4095750" y="2580799"/>
            <a:ext cx="1955378" cy="1071404"/>
          </a:xfrm>
          <a:prstGeom prst="line">
            <a:avLst/>
          </a:prstGeom>
          <a:noFill/>
          <a:ln w="25400">
            <a:solidFill>
              <a:srgbClr val="0000FF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75659" tIns="37829" rIns="75659" bIns="37829"/>
          <a:lstStyle/>
          <a:p>
            <a:endParaRPr lang="zh-CN" altLang="en-US" sz="1323"/>
          </a:p>
        </p:txBody>
      </p:sp>
      <p:sp>
        <p:nvSpPr>
          <p:cNvPr id="29723" name="Line 26"/>
          <p:cNvSpPr>
            <a:spLocks noChangeShapeType="1"/>
          </p:cNvSpPr>
          <p:nvPr/>
        </p:nvSpPr>
        <p:spPr bwMode="auto">
          <a:xfrm flipV="1">
            <a:off x="4463653" y="3652203"/>
            <a:ext cx="1587476" cy="1601933"/>
          </a:xfrm>
          <a:prstGeom prst="line">
            <a:avLst/>
          </a:prstGeom>
          <a:noFill/>
          <a:ln w="25400">
            <a:solidFill>
              <a:srgbClr val="0000FF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75659" tIns="37829" rIns="75659" bIns="37829"/>
          <a:lstStyle/>
          <a:p>
            <a:endParaRPr lang="zh-CN" altLang="en-US" sz="1323"/>
          </a:p>
        </p:txBody>
      </p:sp>
      <p:sp>
        <p:nvSpPr>
          <p:cNvPr id="29724" name="Line 27"/>
          <p:cNvSpPr>
            <a:spLocks noChangeShapeType="1"/>
          </p:cNvSpPr>
          <p:nvPr/>
        </p:nvSpPr>
        <p:spPr bwMode="auto">
          <a:xfrm flipV="1">
            <a:off x="4652882" y="3652202"/>
            <a:ext cx="1398246" cy="2279359"/>
          </a:xfrm>
          <a:prstGeom prst="line">
            <a:avLst/>
          </a:prstGeom>
          <a:noFill/>
          <a:ln w="25400">
            <a:solidFill>
              <a:srgbClr val="0000FF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75659" tIns="37829" rIns="75659" bIns="37829"/>
          <a:lstStyle/>
          <a:p>
            <a:endParaRPr lang="zh-CN" altLang="en-US" sz="1323"/>
          </a:p>
        </p:txBody>
      </p:sp>
      <p:sp>
        <p:nvSpPr>
          <p:cNvPr id="29725" name="Line 28"/>
          <p:cNvSpPr>
            <a:spLocks noChangeShapeType="1"/>
          </p:cNvSpPr>
          <p:nvPr/>
        </p:nvSpPr>
        <p:spPr bwMode="auto">
          <a:xfrm>
            <a:off x="4095750" y="1824514"/>
            <a:ext cx="1955378" cy="1827689"/>
          </a:xfrm>
          <a:prstGeom prst="line">
            <a:avLst/>
          </a:prstGeom>
          <a:noFill/>
          <a:ln w="25400">
            <a:solidFill>
              <a:srgbClr val="0000FF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75659" tIns="37829" rIns="75659" bIns="37829"/>
          <a:lstStyle/>
          <a:p>
            <a:endParaRPr lang="zh-CN" altLang="en-US" sz="1323"/>
          </a:p>
        </p:txBody>
      </p:sp>
      <p:grpSp>
        <p:nvGrpSpPr>
          <p:cNvPr id="29726" name="Group 29"/>
          <p:cNvGrpSpPr>
            <a:grpSpLocks/>
          </p:cNvGrpSpPr>
          <p:nvPr/>
        </p:nvGrpSpPr>
        <p:grpSpPr bwMode="auto">
          <a:xfrm>
            <a:off x="6030120" y="2738359"/>
            <a:ext cx="2775375" cy="2660128"/>
            <a:chOff x="3744" y="1392"/>
            <a:chExt cx="2112" cy="2026"/>
          </a:xfrm>
        </p:grpSpPr>
        <p:sp>
          <p:nvSpPr>
            <p:cNvPr id="29728" name="Line 30"/>
            <p:cNvSpPr>
              <a:spLocks noChangeShapeType="1"/>
            </p:cNvSpPr>
            <p:nvPr/>
          </p:nvSpPr>
          <p:spPr bwMode="auto">
            <a:xfrm flipV="1">
              <a:off x="3744" y="1680"/>
              <a:ext cx="480" cy="3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 type="non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323"/>
            </a:p>
          </p:txBody>
        </p:sp>
        <p:sp>
          <p:nvSpPr>
            <p:cNvPr id="29729" name="Line 31"/>
            <p:cNvSpPr>
              <a:spLocks noChangeShapeType="1"/>
            </p:cNvSpPr>
            <p:nvPr/>
          </p:nvSpPr>
          <p:spPr bwMode="auto">
            <a:xfrm>
              <a:off x="3744" y="2096"/>
              <a:ext cx="48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 type="non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323"/>
            </a:p>
          </p:txBody>
        </p:sp>
        <p:sp>
          <p:nvSpPr>
            <p:cNvPr id="29730" name="Line 32"/>
            <p:cNvSpPr>
              <a:spLocks noChangeShapeType="1"/>
            </p:cNvSpPr>
            <p:nvPr/>
          </p:nvSpPr>
          <p:spPr bwMode="auto">
            <a:xfrm>
              <a:off x="3744" y="2112"/>
              <a:ext cx="432" cy="3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 type="non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323"/>
            </a:p>
          </p:txBody>
        </p:sp>
        <p:sp>
          <p:nvSpPr>
            <p:cNvPr id="29731" name="Text Box 33"/>
            <p:cNvSpPr txBox="1">
              <a:spLocks noChangeArrowheads="1"/>
            </p:cNvSpPr>
            <p:nvPr/>
          </p:nvSpPr>
          <p:spPr bwMode="auto">
            <a:xfrm>
              <a:off x="4272" y="1392"/>
              <a:ext cx="1152" cy="26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654" b="1">
                  <a:solidFill>
                    <a:srgbClr val="FF33CC"/>
                  </a:solidFill>
                  <a:latin typeface="Times New Roman" pitchFamily="18" charset="0"/>
                </a:rPr>
                <a:t>Literal table</a:t>
              </a:r>
            </a:p>
          </p:txBody>
        </p:sp>
        <p:sp>
          <p:nvSpPr>
            <p:cNvPr id="29732" name="Text Box 34">
              <a:hlinkClick r:id="" action="ppaction://noaction"/>
            </p:cNvPr>
            <p:cNvSpPr txBox="1">
              <a:spLocks noChangeArrowheads="1"/>
            </p:cNvSpPr>
            <p:nvPr/>
          </p:nvSpPr>
          <p:spPr bwMode="auto">
            <a:xfrm>
              <a:off x="4224" y="1920"/>
              <a:ext cx="1296" cy="26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654" b="1" dirty="0">
                  <a:solidFill>
                    <a:srgbClr val="FF33CC"/>
                  </a:solidFill>
                  <a:latin typeface="Times New Roman" pitchFamily="18" charset="0"/>
                </a:rPr>
                <a:t>Symbol table</a:t>
              </a:r>
            </a:p>
          </p:txBody>
        </p:sp>
        <p:sp>
          <p:nvSpPr>
            <p:cNvPr id="29733" name="Text Box 35"/>
            <p:cNvSpPr txBox="1">
              <a:spLocks noChangeArrowheads="1"/>
            </p:cNvSpPr>
            <p:nvPr/>
          </p:nvSpPr>
          <p:spPr bwMode="auto">
            <a:xfrm>
              <a:off x="4176" y="2448"/>
              <a:ext cx="1440" cy="26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654" b="1">
                  <a:solidFill>
                    <a:srgbClr val="FF33CC"/>
                  </a:solidFill>
                  <a:latin typeface="Times New Roman" pitchFamily="18" charset="0"/>
                </a:rPr>
                <a:t>Error handler</a:t>
              </a:r>
            </a:p>
          </p:txBody>
        </p:sp>
        <p:sp>
          <p:nvSpPr>
            <p:cNvPr id="29734" name="Text Box 36">
              <a:hlinkClick r:id="" action="ppaction://noaction"/>
            </p:cNvPr>
            <p:cNvSpPr txBox="1">
              <a:spLocks noChangeArrowheads="1"/>
            </p:cNvSpPr>
            <p:nvPr/>
          </p:nvSpPr>
          <p:spPr bwMode="auto">
            <a:xfrm>
              <a:off x="3840" y="2976"/>
              <a:ext cx="201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67557" tIns="35130" rIns="67557" bIns="3513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654" b="1">
                  <a:solidFill>
                    <a:srgbClr val="000000"/>
                  </a:solidFill>
                  <a:latin typeface="Times New Roman" pitchFamily="18" charset="0"/>
                </a:rPr>
                <a:t>Auxiliary components that interact with some phases</a:t>
              </a:r>
            </a:p>
          </p:txBody>
        </p:sp>
      </p:grpSp>
      <p:sp>
        <p:nvSpPr>
          <p:cNvPr id="39" name="Text Box 7">
            <a:hlinkClick r:id="" action="ppaction://noaction"/>
            <a:extLst>
              <a:ext uri="{FF2B5EF4-FFF2-40B4-BE49-F238E27FC236}">
                <a16:creationId xmlns:a16="http://schemas.microsoft.com/office/drawing/2014/main" id="{DCD76C67-73BC-4A4D-A441-FACFE0F74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1647" y="3746738"/>
            <a:ext cx="2775375" cy="33095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square" lIns="75659" tIns="37829" rIns="75659" bIns="3782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1654" b="1" dirty="0">
                <a:solidFill>
                  <a:srgbClr val="FF3300"/>
                </a:solidFill>
                <a:latin typeface="Times New Roman" pitchFamily="18" charset="0"/>
              </a:rPr>
              <a:t>Intermediate code generator</a:t>
            </a:r>
          </a:p>
        </p:txBody>
      </p:sp>
      <p:sp>
        <p:nvSpPr>
          <p:cNvPr id="40" name="Line 17">
            <a:extLst>
              <a:ext uri="{FF2B5EF4-FFF2-40B4-BE49-F238E27FC236}">
                <a16:creationId xmlns:a16="http://schemas.microsoft.com/office/drawing/2014/main" id="{1C5CB9DD-3680-48E0-8062-56E66FFF9F0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9333" y="4093369"/>
            <a:ext cx="0" cy="315119"/>
          </a:xfrm>
          <a:prstGeom prst="line">
            <a:avLst/>
          </a:prstGeom>
          <a:noFill/>
          <a:ln w="25400">
            <a:solidFill>
              <a:srgbClr val="0000FF"/>
            </a:solidFill>
            <a:miter lim="800000"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75659" tIns="37829" rIns="75659" bIns="37829"/>
          <a:lstStyle/>
          <a:p>
            <a:endParaRPr lang="zh-CN" altLang="en-US" sz="1323"/>
          </a:p>
        </p:txBody>
      </p:sp>
      <p:sp>
        <p:nvSpPr>
          <p:cNvPr id="41" name="Text Box 18">
            <a:extLst>
              <a:ext uri="{FF2B5EF4-FFF2-40B4-BE49-F238E27FC236}">
                <a16:creationId xmlns:a16="http://schemas.microsoft.com/office/drawing/2014/main" id="{398254B6-FDA8-43F1-8B38-800782824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8563" y="4051353"/>
            <a:ext cx="2270761" cy="330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square" lIns="75659" tIns="37829" rIns="75659" bIns="3782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654" b="1" dirty="0">
                <a:solidFill>
                  <a:srgbClr val="3333FF"/>
                </a:solidFill>
                <a:latin typeface="Times New Roman" pitchFamily="18" charset="0"/>
              </a:rPr>
              <a:t>Intermediate code</a:t>
            </a:r>
          </a:p>
        </p:txBody>
      </p:sp>
      <p:sp>
        <p:nvSpPr>
          <p:cNvPr id="42" name="Line 27">
            <a:extLst>
              <a:ext uri="{FF2B5EF4-FFF2-40B4-BE49-F238E27FC236}">
                <a16:creationId xmlns:a16="http://schemas.microsoft.com/office/drawing/2014/main" id="{581A42EC-2883-443F-AC9D-FD20FA283C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6515" y="3652202"/>
            <a:ext cx="1272039" cy="929521"/>
          </a:xfrm>
          <a:prstGeom prst="line">
            <a:avLst/>
          </a:prstGeom>
          <a:noFill/>
          <a:ln w="25400">
            <a:solidFill>
              <a:srgbClr val="0000FF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75659" tIns="37829" rIns="75659" bIns="37829"/>
          <a:lstStyle/>
          <a:p>
            <a:endParaRPr lang="zh-CN" altLang="en-US" sz="1323"/>
          </a:p>
        </p:txBody>
      </p:sp>
      <p:sp>
        <p:nvSpPr>
          <p:cNvPr id="43" name="标题 1">
            <a:extLst>
              <a:ext uri="{FF2B5EF4-FFF2-40B4-BE49-F238E27FC236}">
                <a16:creationId xmlns:a16="http://schemas.microsoft.com/office/drawing/2014/main" id="{F4074488-69A7-45FB-A5BA-FFC20BF4B15C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9121204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latin typeface="Sitka Small" panose="02000505000000020004" pitchFamily="2" charset="0"/>
              </a:rPr>
              <a:t>Recall</a:t>
            </a:r>
            <a:endParaRPr lang="zh-CN" altLang="en-US" dirty="0"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244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3657600" y="1828800"/>
            <a:ext cx="2743200" cy="685800"/>
          </a:xfrm>
          <a:custGeom>
            <a:avLst/>
            <a:gdLst>
              <a:gd name="connsiteX0" fmla="*/ 1371600 w 2743200"/>
              <a:gd name="connsiteY0" fmla="*/ 685800 h 685800"/>
              <a:gd name="connsiteX1" fmla="*/ 0 w 2743200"/>
              <a:gd name="connsiteY1" fmla="*/ 685800 h 685800"/>
              <a:gd name="connsiteX2" fmla="*/ 0 w 2743200"/>
              <a:gd name="connsiteY2" fmla="*/ 0 h 685800"/>
              <a:gd name="connsiteX3" fmla="*/ 2743200 w 2743200"/>
              <a:gd name="connsiteY3" fmla="*/ 0 h 685800"/>
              <a:gd name="connsiteX4" fmla="*/ 2743200 w 2743200"/>
              <a:gd name="connsiteY4" fmla="*/ 685800 h 685800"/>
              <a:gd name="connsiteX5" fmla="*/ 1371600 w 27432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43200" h="685800">
                <a:moveTo>
                  <a:pt x="13716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743200" y="0"/>
                </a:lnTo>
                <a:lnTo>
                  <a:pt x="2743200" y="685800"/>
                </a:lnTo>
                <a:lnTo>
                  <a:pt x="1371600" y="685800"/>
                </a:lnTo>
              </a:path>
            </a:pathLst>
          </a:custGeom>
          <a:solidFill>
            <a:srgbClr val="FFD32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>
              <a:solidFill>
                <a:schemeClr val="tx1"/>
              </a:solidFill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3651250" y="1822450"/>
            <a:ext cx="2755900" cy="698500"/>
          </a:xfrm>
          <a:custGeom>
            <a:avLst/>
            <a:gdLst>
              <a:gd name="connsiteX0" fmla="*/ 1377950 w 2755900"/>
              <a:gd name="connsiteY0" fmla="*/ 692150 h 698500"/>
              <a:gd name="connsiteX1" fmla="*/ 6350 w 2755900"/>
              <a:gd name="connsiteY1" fmla="*/ 692150 h 698500"/>
              <a:gd name="connsiteX2" fmla="*/ 6350 w 2755900"/>
              <a:gd name="connsiteY2" fmla="*/ 6350 h 698500"/>
              <a:gd name="connsiteX3" fmla="*/ 2749550 w 2755900"/>
              <a:gd name="connsiteY3" fmla="*/ 6350 h 698500"/>
              <a:gd name="connsiteX4" fmla="*/ 2749550 w 2755900"/>
              <a:gd name="connsiteY4" fmla="*/ 692150 h 698500"/>
              <a:gd name="connsiteX5" fmla="*/ 1377950 w 27559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55900" h="698500">
                <a:moveTo>
                  <a:pt x="13779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2749550" y="6350"/>
                </a:lnTo>
                <a:lnTo>
                  <a:pt x="2749550" y="692150"/>
                </a:lnTo>
                <a:lnTo>
                  <a:pt x="13779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>
              <a:solidFill>
                <a:schemeClr val="tx1"/>
              </a:solidFill>
            </a:endParaRPr>
          </a:p>
        </p:txBody>
      </p:sp>
      <p:sp>
        <p:nvSpPr>
          <p:cNvPr id="6" name="Freeform 3"/>
          <p:cNvSpPr/>
          <p:nvPr/>
        </p:nvSpPr>
        <p:spPr>
          <a:xfrm>
            <a:off x="3657600" y="2514600"/>
            <a:ext cx="2743200" cy="685800"/>
          </a:xfrm>
          <a:custGeom>
            <a:avLst/>
            <a:gdLst>
              <a:gd name="connsiteX0" fmla="*/ 1371600 w 2743200"/>
              <a:gd name="connsiteY0" fmla="*/ 685800 h 685800"/>
              <a:gd name="connsiteX1" fmla="*/ 0 w 2743200"/>
              <a:gd name="connsiteY1" fmla="*/ 685800 h 685800"/>
              <a:gd name="connsiteX2" fmla="*/ 0 w 2743200"/>
              <a:gd name="connsiteY2" fmla="*/ 0 h 685800"/>
              <a:gd name="connsiteX3" fmla="*/ 2743200 w 2743200"/>
              <a:gd name="connsiteY3" fmla="*/ 0 h 685800"/>
              <a:gd name="connsiteX4" fmla="*/ 2743200 w 2743200"/>
              <a:gd name="connsiteY4" fmla="*/ 685800 h 685800"/>
              <a:gd name="connsiteX5" fmla="*/ 1371600 w 27432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43200" h="685800">
                <a:moveTo>
                  <a:pt x="13716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743200" y="0"/>
                </a:lnTo>
                <a:lnTo>
                  <a:pt x="2743200" y="685800"/>
                </a:lnTo>
                <a:lnTo>
                  <a:pt x="1371600" y="685800"/>
                </a:lnTo>
              </a:path>
            </a:pathLst>
          </a:custGeom>
          <a:solidFill>
            <a:srgbClr val="E6E6E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7" name="Freeform 3"/>
          <p:cNvSpPr/>
          <p:nvPr/>
        </p:nvSpPr>
        <p:spPr>
          <a:xfrm>
            <a:off x="3651250" y="2508250"/>
            <a:ext cx="2755900" cy="698500"/>
          </a:xfrm>
          <a:custGeom>
            <a:avLst/>
            <a:gdLst>
              <a:gd name="connsiteX0" fmla="*/ 1377950 w 2755900"/>
              <a:gd name="connsiteY0" fmla="*/ 692150 h 698500"/>
              <a:gd name="connsiteX1" fmla="*/ 6350 w 2755900"/>
              <a:gd name="connsiteY1" fmla="*/ 692150 h 698500"/>
              <a:gd name="connsiteX2" fmla="*/ 6350 w 2755900"/>
              <a:gd name="connsiteY2" fmla="*/ 6350 h 698500"/>
              <a:gd name="connsiteX3" fmla="*/ 2749550 w 2755900"/>
              <a:gd name="connsiteY3" fmla="*/ 6350 h 698500"/>
              <a:gd name="connsiteX4" fmla="*/ 2749550 w 2755900"/>
              <a:gd name="connsiteY4" fmla="*/ 692150 h 698500"/>
              <a:gd name="connsiteX5" fmla="*/ 1377950 w 27559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55900" h="698500">
                <a:moveTo>
                  <a:pt x="13779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2749550" y="6350"/>
                </a:lnTo>
                <a:lnTo>
                  <a:pt x="2749550" y="692150"/>
                </a:lnTo>
                <a:lnTo>
                  <a:pt x="13779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8" name="Freeform 3"/>
          <p:cNvSpPr/>
          <p:nvPr/>
        </p:nvSpPr>
        <p:spPr>
          <a:xfrm>
            <a:off x="3657600" y="3200400"/>
            <a:ext cx="2743200" cy="685800"/>
          </a:xfrm>
          <a:custGeom>
            <a:avLst/>
            <a:gdLst>
              <a:gd name="connsiteX0" fmla="*/ 1371600 w 2743200"/>
              <a:gd name="connsiteY0" fmla="*/ 685800 h 685800"/>
              <a:gd name="connsiteX1" fmla="*/ 0 w 2743200"/>
              <a:gd name="connsiteY1" fmla="*/ 685800 h 685800"/>
              <a:gd name="connsiteX2" fmla="*/ 0 w 2743200"/>
              <a:gd name="connsiteY2" fmla="*/ 0 h 685800"/>
              <a:gd name="connsiteX3" fmla="*/ 2743200 w 2743200"/>
              <a:gd name="connsiteY3" fmla="*/ 0 h 685800"/>
              <a:gd name="connsiteX4" fmla="*/ 2743200 w 2743200"/>
              <a:gd name="connsiteY4" fmla="*/ 685800 h 685800"/>
              <a:gd name="connsiteX5" fmla="*/ 1371600 w 27432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43200" h="685800">
                <a:moveTo>
                  <a:pt x="13716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743200" y="0"/>
                </a:lnTo>
                <a:lnTo>
                  <a:pt x="2743200" y="685800"/>
                </a:lnTo>
                <a:lnTo>
                  <a:pt x="1371600" y="685800"/>
                </a:lnTo>
              </a:path>
            </a:pathLst>
          </a:custGeom>
          <a:solidFill>
            <a:srgbClr val="E6E6E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9" name="Freeform 3"/>
          <p:cNvSpPr/>
          <p:nvPr/>
        </p:nvSpPr>
        <p:spPr>
          <a:xfrm>
            <a:off x="3651250" y="3194050"/>
            <a:ext cx="2755900" cy="698500"/>
          </a:xfrm>
          <a:custGeom>
            <a:avLst/>
            <a:gdLst>
              <a:gd name="connsiteX0" fmla="*/ 1377950 w 2755900"/>
              <a:gd name="connsiteY0" fmla="*/ 692150 h 698500"/>
              <a:gd name="connsiteX1" fmla="*/ 6350 w 2755900"/>
              <a:gd name="connsiteY1" fmla="*/ 692150 h 698500"/>
              <a:gd name="connsiteX2" fmla="*/ 6350 w 2755900"/>
              <a:gd name="connsiteY2" fmla="*/ 6350 h 698500"/>
              <a:gd name="connsiteX3" fmla="*/ 2749550 w 2755900"/>
              <a:gd name="connsiteY3" fmla="*/ 6350 h 698500"/>
              <a:gd name="connsiteX4" fmla="*/ 2749550 w 2755900"/>
              <a:gd name="connsiteY4" fmla="*/ 692150 h 698500"/>
              <a:gd name="connsiteX5" fmla="*/ 1377950 w 27559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55900" h="698500">
                <a:moveTo>
                  <a:pt x="13779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2749550" y="6350"/>
                </a:lnTo>
                <a:lnTo>
                  <a:pt x="2749550" y="692150"/>
                </a:lnTo>
                <a:lnTo>
                  <a:pt x="13779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10" name="Freeform 3"/>
          <p:cNvSpPr/>
          <p:nvPr/>
        </p:nvSpPr>
        <p:spPr>
          <a:xfrm>
            <a:off x="3657600" y="3886200"/>
            <a:ext cx="2743200" cy="685800"/>
          </a:xfrm>
          <a:custGeom>
            <a:avLst/>
            <a:gdLst>
              <a:gd name="connsiteX0" fmla="*/ 1371600 w 2743200"/>
              <a:gd name="connsiteY0" fmla="*/ 685800 h 685800"/>
              <a:gd name="connsiteX1" fmla="*/ 0 w 2743200"/>
              <a:gd name="connsiteY1" fmla="*/ 685800 h 685800"/>
              <a:gd name="connsiteX2" fmla="*/ 0 w 2743200"/>
              <a:gd name="connsiteY2" fmla="*/ 0 h 685800"/>
              <a:gd name="connsiteX3" fmla="*/ 2743200 w 2743200"/>
              <a:gd name="connsiteY3" fmla="*/ 0 h 685800"/>
              <a:gd name="connsiteX4" fmla="*/ 2743200 w 2743200"/>
              <a:gd name="connsiteY4" fmla="*/ 685800 h 685800"/>
              <a:gd name="connsiteX5" fmla="*/ 1371600 w 27432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43200" h="685800">
                <a:moveTo>
                  <a:pt x="13716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743200" y="0"/>
                </a:lnTo>
                <a:lnTo>
                  <a:pt x="2743200" y="685800"/>
                </a:lnTo>
                <a:lnTo>
                  <a:pt x="1371600" y="685800"/>
                </a:lnTo>
              </a:path>
            </a:pathLst>
          </a:custGeom>
          <a:solidFill>
            <a:srgbClr val="E6E6E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11" name="Freeform 3"/>
          <p:cNvSpPr/>
          <p:nvPr/>
        </p:nvSpPr>
        <p:spPr>
          <a:xfrm>
            <a:off x="3651250" y="3879850"/>
            <a:ext cx="2755900" cy="698500"/>
          </a:xfrm>
          <a:custGeom>
            <a:avLst/>
            <a:gdLst>
              <a:gd name="connsiteX0" fmla="*/ 1377950 w 2755900"/>
              <a:gd name="connsiteY0" fmla="*/ 692150 h 698500"/>
              <a:gd name="connsiteX1" fmla="*/ 6350 w 2755900"/>
              <a:gd name="connsiteY1" fmla="*/ 692150 h 698500"/>
              <a:gd name="connsiteX2" fmla="*/ 6350 w 2755900"/>
              <a:gd name="connsiteY2" fmla="*/ 6350 h 698500"/>
              <a:gd name="connsiteX3" fmla="*/ 2749550 w 2755900"/>
              <a:gd name="connsiteY3" fmla="*/ 6350 h 698500"/>
              <a:gd name="connsiteX4" fmla="*/ 2749550 w 2755900"/>
              <a:gd name="connsiteY4" fmla="*/ 692150 h 698500"/>
              <a:gd name="connsiteX5" fmla="*/ 1377950 w 27559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55900" h="698500">
                <a:moveTo>
                  <a:pt x="13779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2749550" y="6350"/>
                </a:lnTo>
                <a:lnTo>
                  <a:pt x="2749550" y="692150"/>
                </a:lnTo>
                <a:lnTo>
                  <a:pt x="13779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12" name="Freeform 3"/>
          <p:cNvSpPr/>
          <p:nvPr/>
        </p:nvSpPr>
        <p:spPr>
          <a:xfrm>
            <a:off x="3657600" y="4572000"/>
            <a:ext cx="2743200" cy="685800"/>
          </a:xfrm>
          <a:custGeom>
            <a:avLst/>
            <a:gdLst>
              <a:gd name="connsiteX0" fmla="*/ 1371600 w 2743200"/>
              <a:gd name="connsiteY0" fmla="*/ 685800 h 685800"/>
              <a:gd name="connsiteX1" fmla="*/ 0 w 2743200"/>
              <a:gd name="connsiteY1" fmla="*/ 685800 h 685800"/>
              <a:gd name="connsiteX2" fmla="*/ 0 w 2743200"/>
              <a:gd name="connsiteY2" fmla="*/ 0 h 685800"/>
              <a:gd name="connsiteX3" fmla="*/ 2743200 w 2743200"/>
              <a:gd name="connsiteY3" fmla="*/ 0 h 685800"/>
              <a:gd name="connsiteX4" fmla="*/ 2743200 w 2743200"/>
              <a:gd name="connsiteY4" fmla="*/ 685800 h 685800"/>
              <a:gd name="connsiteX5" fmla="*/ 1371600 w 27432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43200" h="685800">
                <a:moveTo>
                  <a:pt x="13716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743200" y="0"/>
                </a:lnTo>
                <a:lnTo>
                  <a:pt x="2743200" y="685800"/>
                </a:lnTo>
                <a:lnTo>
                  <a:pt x="1371600" y="685800"/>
                </a:lnTo>
              </a:path>
            </a:pathLst>
          </a:custGeom>
          <a:solidFill>
            <a:srgbClr val="E6E6E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13" name="Freeform 3"/>
          <p:cNvSpPr/>
          <p:nvPr/>
        </p:nvSpPr>
        <p:spPr>
          <a:xfrm>
            <a:off x="3651250" y="4565650"/>
            <a:ext cx="2755900" cy="698500"/>
          </a:xfrm>
          <a:custGeom>
            <a:avLst/>
            <a:gdLst>
              <a:gd name="connsiteX0" fmla="*/ 1377950 w 2755900"/>
              <a:gd name="connsiteY0" fmla="*/ 692150 h 698500"/>
              <a:gd name="connsiteX1" fmla="*/ 6350 w 2755900"/>
              <a:gd name="connsiteY1" fmla="*/ 692150 h 698500"/>
              <a:gd name="connsiteX2" fmla="*/ 6350 w 2755900"/>
              <a:gd name="connsiteY2" fmla="*/ 6350 h 698500"/>
              <a:gd name="connsiteX3" fmla="*/ 2749550 w 2755900"/>
              <a:gd name="connsiteY3" fmla="*/ 6350 h 698500"/>
              <a:gd name="connsiteX4" fmla="*/ 2749550 w 2755900"/>
              <a:gd name="connsiteY4" fmla="*/ 692150 h 698500"/>
              <a:gd name="connsiteX5" fmla="*/ 1377950 w 27559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55900" h="698500">
                <a:moveTo>
                  <a:pt x="13779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2749550" y="6350"/>
                </a:lnTo>
                <a:lnTo>
                  <a:pt x="2749550" y="692150"/>
                </a:lnTo>
                <a:lnTo>
                  <a:pt x="13779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14" name="Freeform 3"/>
          <p:cNvSpPr/>
          <p:nvPr/>
        </p:nvSpPr>
        <p:spPr>
          <a:xfrm>
            <a:off x="3657600" y="5257800"/>
            <a:ext cx="2743200" cy="685800"/>
          </a:xfrm>
          <a:custGeom>
            <a:avLst/>
            <a:gdLst>
              <a:gd name="connsiteX0" fmla="*/ 1371600 w 2743200"/>
              <a:gd name="connsiteY0" fmla="*/ 685800 h 685800"/>
              <a:gd name="connsiteX1" fmla="*/ 0 w 2743200"/>
              <a:gd name="connsiteY1" fmla="*/ 685800 h 685800"/>
              <a:gd name="connsiteX2" fmla="*/ 0 w 2743200"/>
              <a:gd name="connsiteY2" fmla="*/ 0 h 685800"/>
              <a:gd name="connsiteX3" fmla="*/ 2743200 w 2743200"/>
              <a:gd name="connsiteY3" fmla="*/ 0 h 685800"/>
              <a:gd name="connsiteX4" fmla="*/ 2743200 w 2743200"/>
              <a:gd name="connsiteY4" fmla="*/ 685800 h 685800"/>
              <a:gd name="connsiteX5" fmla="*/ 1371600 w 27432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43200" h="685800">
                <a:moveTo>
                  <a:pt x="13716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743200" y="0"/>
                </a:lnTo>
                <a:lnTo>
                  <a:pt x="2743200" y="685800"/>
                </a:lnTo>
                <a:lnTo>
                  <a:pt x="1371600" y="685800"/>
                </a:lnTo>
              </a:path>
            </a:pathLst>
          </a:custGeom>
          <a:solidFill>
            <a:srgbClr val="E6E6E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15" name="Freeform 3"/>
          <p:cNvSpPr/>
          <p:nvPr/>
        </p:nvSpPr>
        <p:spPr>
          <a:xfrm>
            <a:off x="3651250" y="5251450"/>
            <a:ext cx="2755900" cy="698500"/>
          </a:xfrm>
          <a:custGeom>
            <a:avLst/>
            <a:gdLst>
              <a:gd name="connsiteX0" fmla="*/ 1377950 w 2755900"/>
              <a:gd name="connsiteY0" fmla="*/ 692150 h 698500"/>
              <a:gd name="connsiteX1" fmla="*/ 6350 w 2755900"/>
              <a:gd name="connsiteY1" fmla="*/ 692150 h 698500"/>
              <a:gd name="connsiteX2" fmla="*/ 6350 w 2755900"/>
              <a:gd name="connsiteY2" fmla="*/ 6350 h 698500"/>
              <a:gd name="connsiteX3" fmla="*/ 2749550 w 2755900"/>
              <a:gd name="connsiteY3" fmla="*/ 6350 h 698500"/>
              <a:gd name="connsiteX4" fmla="*/ 2749550 w 2755900"/>
              <a:gd name="connsiteY4" fmla="*/ 692150 h 698500"/>
              <a:gd name="connsiteX5" fmla="*/ 1377950 w 27559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55900" h="698500">
                <a:moveTo>
                  <a:pt x="13779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2749550" y="6350"/>
                </a:lnTo>
                <a:lnTo>
                  <a:pt x="2749550" y="692150"/>
                </a:lnTo>
                <a:lnTo>
                  <a:pt x="13779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16" name="Freeform 3"/>
          <p:cNvSpPr/>
          <p:nvPr/>
        </p:nvSpPr>
        <p:spPr>
          <a:xfrm>
            <a:off x="3657600" y="5943600"/>
            <a:ext cx="2743200" cy="685800"/>
          </a:xfrm>
          <a:custGeom>
            <a:avLst/>
            <a:gdLst>
              <a:gd name="connsiteX0" fmla="*/ 1371600 w 2743200"/>
              <a:gd name="connsiteY0" fmla="*/ 685800 h 685800"/>
              <a:gd name="connsiteX1" fmla="*/ 0 w 2743200"/>
              <a:gd name="connsiteY1" fmla="*/ 685800 h 685800"/>
              <a:gd name="connsiteX2" fmla="*/ 0 w 2743200"/>
              <a:gd name="connsiteY2" fmla="*/ 0 h 685800"/>
              <a:gd name="connsiteX3" fmla="*/ 2743200 w 2743200"/>
              <a:gd name="connsiteY3" fmla="*/ 0 h 685800"/>
              <a:gd name="connsiteX4" fmla="*/ 2743200 w 2743200"/>
              <a:gd name="connsiteY4" fmla="*/ 685800 h 685800"/>
              <a:gd name="connsiteX5" fmla="*/ 1371600 w 27432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43200" h="685800">
                <a:moveTo>
                  <a:pt x="13716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743200" y="0"/>
                </a:lnTo>
                <a:lnTo>
                  <a:pt x="2743200" y="685800"/>
                </a:lnTo>
                <a:lnTo>
                  <a:pt x="1371600" y="685800"/>
                </a:lnTo>
              </a:path>
            </a:pathLst>
          </a:custGeom>
          <a:solidFill>
            <a:srgbClr val="E6E6E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17" name="Freeform 3"/>
          <p:cNvSpPr/>
          <p:nvPr/>
        </p:nvSpPr>
        <p:spPr>
          <a:xfrm>
            <a:off x="3651250" y="5937250"/>
            <a:ext cx="2755900" cy="698500"/>
          </a:xfrm>
          <a:custGeom>
            <a:avLst/>
            <a:gdLst>
              <a:gd name="connsiteX0" fmla="*/ 1377950 w 2755900"/>
              <a:gd name="connsiteY0" fmla="*/ 692150 h 698500"/>
              <a:gd name="connsiteX1" fmla="*/ 6350 w 2755900"/>
              <a:gd name="connsiteY1" fmla="*/ 692150 h 698500"/>
              <a:gd name="connsiteX2" fmla="*/ 6350 w 2755900"/>
              <a:gd name="connsiteY2" fmla="*/ 6350 h 698500"/>
              <a:gd name="connsiteX3" fmla="*/ 2749550 w 2755900"/>
              <a:gd name="connsiteY3" fmla="*/ 6350 h 698500"/>
              <a:gd name="connsiteX4" fmla="*/ 2749550 w 2755900"/>
              <a:gd name="connsiteY4" fmla="*/ 692150 h 698500"/>
              <a:gd name="connsiteX5" fmla="*/ 1377950 w 27559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55900" h="698500">
                <a:moveTo>
                  <a:pt x="13779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2749550" y="6350"/>
                </a:lnTo>
                <a:lnTo>
                  <a:pt x="2749550" y="692150"/>
                </a:lnTo>
                <a:lnTo>
                  <a:pt x="13779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18" name="Freeform 3"/>
          <p:cNvSpPr/>
          <p:nvPr/>
        </p:nvSpPr>
        <p:spPr>
          <a:xfrm>
            <a:off x="2286000" y="2057400"/>
            <a:ext cx="1143000" cy="228600"/>
          </a:xfrm>
          <a:custGeom>
            <a:avLst/>
            <a:gdLst>
              <a:gd name="connsiteX0" fmla="*/ 0 w 1143000"/>
              <a:gd name="connsiteY0" fmla="*/ 57150 h 228600"/>
              <a:gd name="connsiteX1" fmla="*/ 857250 w 1143000"/>
              <a:gd name="connsiteY1" fmla="*/ 57150 h 228600"/>
              <a:gd name="connsiteX2" fmla="*/ 857250 w 1143000"/>
              <a:gd name="connsiteY2" fmla="*/ 0 h 228600"/>
              <a:gd name="connsiteX3" fmla="*/ 1143000 w 1143000"/>
              <a:gd name="connsiteY3" fmla="*/ 114300 h 228600"/>
              <a:gd name="connsiteX4" fmla="*/ 857250 w 1143000"/>
              <a:gd name="connsiteY4" fmla="*/ 228600 h 228600"/>
              <a:gd name="connsiteX5" fmla="*/ 857250 w 1143000"/>
              <a:gd name="connsiteY5" fmla="*/ 171450 h 228600"/>
              <a:gd name="connsiteX6" fmla="*/ 0 w 1143000"/>
              <a:gd name="connsiteY6" fmla="*/ 171450 h 228600"/>
              <a:gd name="connsiteX7" fmla="*/ 0 w 1143000"/>
              <a:gd name="connsiteY7" fmla="*/ 5715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143000" h="228600">
                <a:moveTo>
                  <a:pt x="0" y="57150"/>
                </a:moveTo>
                <a:lnTo>
                  <a:pt x="857250" y="57150"/>
                </a:lnTo>
                <a:lnTo>
                  <a:pt x="857250" y="0"/>
                </a:lnTo>
                <a:lnTo>
                  <a:pt x="1143000" y="114300"/>
                </a:lnTo>
                <a:lnTo>
                  <a:pt x="857250" y="228600"/>
                </a:lnTo>
                <a:lnTo>
                  <a:pt x="857250" y="171450"/>
                </a:lnTo>
                <a:lnTo>
                  <a:pt x="0" y="171450"/>
                </a:lnTo>
                <a:lnTo>
                  <a:pt x="0" y="5715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Freeform 3"/>
          <p:cNvSpPr/>
          <p:nvPr/>
        </p:nvSpPr>
        <p:spPr>
          <a:xfrm>
            <a:off x="2279650" y="2051050"/>
            <a:ext cx="1155700" cy="241300"/>
          </a:xfrm>
          <a:custGeom>
            <a:avLst/>
            <a:gdLst>
              <a:gd name="connsiteX0" fmla="*/ 6350 w 1155700"/>
              <a:gd name="connsiteY0" fmla="*/ 63500 h 241300"/>
              <a:gd name="connsiteX1" fmla="*/ 863600 w 1155700"/>
              <a:gd name="connsiteY1" fmla="*/ 63500 h 241300"/>
              <a:gd name="connsiteX2" fmla="*/ 863600 w 1155700"/>
              <a:gd name="connsiteY2" fmla="*/ 6350 h 241300"/>
              <a:gd name="connsiteX3" fmla="*/ 1149350 w 1155700"/>
              <a:gd name="connsiteY3" fmla="*/ 120650 h 241300"/>
              <a:gd name="connsiteX4" fmla="*/ 863600 w 1155700"/>
              <a:gd name="connsiteY4" fmla="*/ 234950 h 241300"/>
              <a:gd name="connsiteX5" fmla="*/ 863600 w 1155700"/>
              <a:gd name="connsiteY5" fmla="*/ 177800 h 241300"/>
              <a:gd name="connsiteX6" fmla="*/ 6350 w 1155700"/>
              <a:gd name="connsiteY6" fmla="*/ 177800 h 241300"/>
              <a:gd name="connsiteX7" fmla="*/ 6350 w 1155700"/>
              <a:gd name="connsiteY7" fmla="*/ 6350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155700" h="241300">
                <a:moveTo>
                  <a:pt x="6350" y="63500"/>
                </a:moveTo>
                <a:lnTo>
                  <a:pt x="863600" y="63500"/>
                </a:lnTo>
                <a:lnTo>
                  <a:pt x="863600" y="6350"/>
                </a:lnTo>
                <a:lnTo>
                  <a:pt x="1149350" y="120650"/>
                </a:lnTo>
                <a:lnTo>
                  <a:pt x="863600" y="234950"/>
                </a:lnTo>
                <a:lnTo>
                  <a:pt x="863600" y="177800"/>
                </a:lnTo>
                <a:lnTo>
                  <a:pt x="6350" y="177800"/>
                </a:lnTo>
                <a:lnTo>
                  <a:pt x="6350" y="635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Freeform 3"/>
          <p:cNvSpPr/>
          <p:nvPr/>
        </p:nvSpPr>
        <p:spPr>
          <a:xfrm>
            <a:off x="6629400" y="6172200"/>
            <a:ext cx="1143000" cy="228600"/>
          </a:xfrm>
          <a:custGeom>
            <a:avLst/>
            <a:gdLst>
              <a:gd name="connsiteX0" fmla="*/ 0 w 1143000"/>
              <a:gd name="connsiteY0" fmla="*/ 57150 h 228600"/>
              <a:gd name="connsiteX1" fmla="*/ 857250 w 1143000"/>
              <a:gd name="connsiteY1" fmla="*/ 57150 h 228600"/>
              <a:gd name="connsiteX2" fmla="*/ 857250 w 1143000"/>
              <a:gd name="connsiteY2" fmla="*/ 0 h 228600"/>
              <a:gd name="connsiteX3" fmla="*/ 1143000 w 1143000"/>
              <a:gd name="connsiteY3" fmla="*/ 114300 h 228600"/>
              <a:gd name="connsiteX4" fmla="*/ 857250 w 1143000"/>
              <a:gd name="connsiteY4" fmla="*/ 228600 h 228600"/>
              <a:gd name="connsiteX5" fmla="*/ 857250 w 1143000"/>
              <a:gd name="connsiteY5" fmla="*/ 171450 h 228600"/>
              <a:gd name="connsiteX6" fmla="*/ 0 w 1143000"/>
              <a:gd name="connsiteY6" fmla="*/ 171450 h 228600"/>
              <a:gd name="connsiteX7" fmla="*/ 0 w 1143000"/>
              <a:gd name="connsiteY7" fmla="*/ 5715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143000" h="228600">
                <a:moveTo>
                  <a:pt x="0" y="57150"/>
                </a:moveTo>
                <a:lnTo>
                  <a:pt x="857250" y="57150"/>
                </a:lnTo>
                <a:lnTo>
                  <a:pt x="857250" y="0"/>
                </a:lnTo>
                <a:lnTo>
                  <a:pt x="1143000" y="114300"/>
                </a:lnTo>
                <a:lnTo>
                  <a:pt x="857250" y="228600"/>
                </a:lnTo>
                <a:lnTo>
                  <a:pt x="857250" y="171450"/>
                </a:lnTo>
                <a:lnTo>
                  <a:pt x="0" y="171450"/>
                </a:lnTo>
                <a:lnTo>
                  <a:pt x="0" y="5715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6623050" y="6165850"/>
            <a:ext cx="1155700" cy="241300"/>
          </a:xfrm>
          <a:custGeom>
            <a:avLst/>
            <a:gdLst>
              <a:gd name="connsiteX0" fmla="*/ 6350 w 1155700"/>
              <a:gd name="connsiteY0" fmla="*/ 63500 h 241300"/>
              <a:gd name="connsiteX1" fmla="*/ 863600 w 1155700"/>
              <a:gd name="connsiteY1" fmla="*/ 63500 h 241300"/>
              <a:gd name="connsiteX2" fmla="*/ 863600 w 1155700"/>
              <a:gd name="connsiteY2" fmla="*/ 6350 h 241300"/>
              <a:gd name="connsiteX3" fmla="*/ 1149350 w 1155700"/>
              <a:gd name="connsiteY3" fmla="*/ 120650 h 241300"/>
              <a:gd name="connsiteX4" fmla="*/ 863600 w 1155700"/>
              <a:gd name="connsiteY4" fmla="*/ 234950 h 241300"/>
              <a:gd name="connsiteX5" fmla="*/ 863600 w 1155700"/>
              <a:gd name="connsiteY5" fmla="*/ 177800 h 241300"/>
              <a:gd name="connsiteX6" fmla="*/ 6350 w 1155700"/>
              <a:gd name="connsiteY6" fmla="*/ 177800 h 241300"/>
              <a:gd name="connsiteX7" fmla="*/ 6350 w 1155700"/>
              <a:gd name="connsiteY7" fmla="*/ 6350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155700" h="241300">
                <a:moveTo>
                  <a:pt x="6350" y="63500"/>
                </a:moveTo>
                <a:lnTo>
                  <a:pt x="863600" y="63500"/>
                </a:lnTo>
                <a:lnTo>
                  <a:pt x="863600" y="6350"/>
                </a:lnTo>
                <a:lnTo>
                  <a:pt x="1149350" y="120650"/>
                </a:lnTo>
                <a:lnTo>
                  <a:pt x="863600" y="234950"/>
                </a:lnTo>
                <a:lnTo>
                  <a:pt x="863600" y="177800"/>
                </a:lnTo>
                <a:lnTo>
                  <a:pt x="6350" y="177800"/>
                </a:lnTo>
                <a:lnTo>
                  <a:pt x="6350" y="635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914400" y="1600200"/>
            <a:ext cx="1371600" cy="1371600"/>
          </a:xfrm>
          <a:custGeom>
            <a:avLst/>
            <a:gdLst>
              <a:gd name="connsiteX0" fmla="*/ 85089 w 1371600"/>
              <a:gd name="connsiteY0" fmla="*/ 1371600 h 1371600"/>
              <a:gd name="connsiteX1" fmla="*/ 0 w 1371600"/>
              <a:gd name="connsiteY1" fmla="*/ 1286510 h 1371600"/>
              <a:gd name="connsiteX2" fmla="*/ 85089 w 1371600"/>
              <a:gd name="connsiteY2" fmla="*/ 1200150 h 1371600"/>
              <a:gd name="connsiteX3" fmla="*/ 171450 w 1371600"/>
              <a:gd name="connsiteY3" fmla="*/ 1200150 h 1371600"/>
              <a:gd name="connsiteX4" fmla="*/ 171450 w 1371600"/>
              <a:gd name="connsiteY4" fmla="*/ 85089 h 1371600"/>
              <a:gd name="connsiteX5" fmla="*/ 256539 w 1371600"/>
              <a:gd name="connsiteY5" fmla="*/ 0 h 1371600"/>
              <a:gd name="connsiteX6" fmla="*/ 1286510 w 1371600"/>
              <a:gd name="connsiteY6" fmla="*/ 0 h 1371600"/>
              <a:gd name="connsiteX7" fmla="*/ 1371600 w 1371600"/>
              <a:gd name="connsiteY7" fmla="*/ 85089 h 1371600"/>
              <a:gd name="connsiteX8" fmla="*/ 1286510 w 1371600"/>
              <a:gd name="connsiteY8" fmla="*/ 171450 h 1371600"/>
              <a:gd name="connsiteX9" fmla="*/ 1200150 w 1371600"/>
              <a:gd name="connsiteY9" fmla="*/ 171450 h 1371600"/>
              <a:gd name="connsiteX10" fmla="*/ 1200150 w 1371600"/>
              <a:gd name="connsiteY10" fmla="*/ 1286510 h 1371600"/>
              <a:gd name="connsiteX11" fmla="*/ 1115060 w 1371600"/>
              <a:gd name="connsiteY11" fmla="*/ 1371600 h 1371600"/>
              <a:gd name="connsiteX12" fmla="*/ 85089 w 1371600"/>
              <a:gd name="connsiteY12" fmla="*/ 1371600 h 1371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71600" h="1371600">
                <a:moveTo>
                  <a:pt x="85089" y="1371600"/>
                </a:moveTo>
                <a:cubicBezTo>
                  <a:pt x="43180" y="1371600"/>
                  <a:pt x="0" y="1328420"/>
                  <a:pt x="0" y="1286510"/>
                </a:cubicBezTo>
                <a:cubicBezTo>
                  <a:pt x="0" y="1243329"/>
                  <a:pt x="43180" y="1200150"/>
                  <a:pt x="85089" y="1200150"/>
                </a:cubicBezTo>
                <a:lnTo>
                  <a:pt x="171450" y="1200150"/>
                </a:lnTo>
                <a:lnTo>
                  <a:pt x="171450" y="85089"/>
                </a:lnTo>
                <a:cubicBezTo>
                  <a:pt x="171450" y="43179"/>
                  <a:pt x="214630" y="0"/>
                  <a:pt x="256539" y="0"/>
                </a:cubicBezTo>
                <a:lnTo>
                  <a:pt x="1286510" y="0"/>
                </a:lnTo>
                <a:cubicBezTo>
                  <a:pt x="1328420" y="0"/>
                  <a:pt x="1371600" y="43179"/>
                  <a:pt x="1371600" y="85089"/>
                </a:cubicBezTo>
                <a:cubicBezTo>
                  <a:pt x="1371600" y="128270"/>
                  <a:pt x="1328420" y="171450"/>
                  <a:pt x="1286510" y="171450"/>
                </a:cubicBezTo>
                <a:lnTo>
                  <a:pt x="1200150" y="171450"/>
                </a:lnTo>
                <a:lnTo>
                  <a:pt x="1200150" y="1286510"/>
                </a:lnTo>
                <a:cubicBezTo>
                  <a:pt x="1200150" y="1328420"/>
                  <a:pt x="1156970" y="1371600"/>
                  <a:pt x="1115060" y="1371600"/>
                </a:cubicBezTo>
                <a:lnTo>
                  <a:pt x="85089" y="1371600"/>
                </a:lnTo>
              </a:path>
            </a:pathLst>
          </a:custGeom>
          <a:solidFill>
            <a:srgbClr val="FFFF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908050" y="1593850"/>
            <a:ext cx="1384300" cy="1384300"/>
          </a:xfrm>
          <a:custGeom>
            <a:avLst/>
            <a:gdLst>
              <a:gd name="connsiteX0" fmla="*/ 91439 w 1384300"/>
              <a:gd name="connsiteY0" fmla="*/ 1377950 h 1384300"/>
              <a:gd name="connsiteX1" fmla="*/ 6350 w 1384300"/>
              <a:gd name="connsiteY1" fmla="*/ 1292860 h 1384300"/>
              <a:gd name="connsiteX2" fmla="*/ 91439 w 1384300"/>
              <a:gd name="connsiteY2" fmla="*/ 1206500 h 1384300"/>
              <a:gd name="connsiteX3" fmla="*/ 177800 w 1384300"/>
              <a:gd name="connsiteY3" fmla="*/ 1206500 h 1384300"/>
              <a:gd name="connsiteX4" fmla="*/ 177800 w 1384300"/>
              <a:gd name="connsiteY4" fmla="*/ 91439 h 1384300"/>
              <a:gd name="connsiteX5" fmla="*/ 262889 w 1384300"/>
              <a:gd name="connsiteY5" fmla="*/ 6350 h 1384300"/>
              <a:gd name="connsiteX6" fmla="*/ 1292860 w 1384300"/>
              <a:gd name="connsiteY6" fmla="*/ 6350 h 1384300"/>
              <a:gd name="connsiteX7" fmla="*/ 1377950 w 1384300"/>
              <a:gd name="connsiteY7" fmla="*/ 91439 h 1384300"/>
              <a:gd name="connsiteX8" fmla="*/ 1292860 w 1384300"/>
              <a:gd name="connsiteY8" fmla="*/ 177800 h 1384300"/>
              <a:gd name="connsiteX9" fmla="*/ 1206500 w 1384300"/>
              <a:gd name="connsiteY9" fmla="*/ 177800 h 1384300"/>
              <a:gd name="connsiteX10" fmla="*/ 1206500 w 1384300"/>
              <a:gd name="connsiteY10" fmla="*/ 1292860 h 1384300"/>
              <a:gd name="connsiteX11" fmla="*/ 1121410 w 1384300"/>
              <a:gd name="connsiteY11" fmla="*/ 1377950 h 1384300"/>
              <a:gd name="connsiteX12" fmla="*/ 91439 w 1384300"/>
              <a:gd name="connsiteY12" fmla="*/ 1377950 h 1384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84300" h="1384300">
                <a:moveTo>
                  <a:pt x="91439" y="1377950"/>
                </a:moveTo>
                <a:cubicBezTo>
                  <a:pt x="49530" y="1377950"/>
                  <a:pt x="6350" y="1334770"/>
                  <a:pt x="6350" y="1292860"/>
                </a:cubicBezTo>
                <a:cubicBezTo>
                  <a:pt x="6350" y="1249679"/>
                  <a:pt x="49530" y="1206500"/>
                  <a:pt x="91439" y="1206500"/>
                </a:cubicBezTo>
                <a:lnTo>
                  <a:pt x="177800" y="1206500"/>
                </a:lnTo>
                <a:lnTo>
                  <a:pt x="177800" y="91439"/>
                </a:lnTo>
                <a:cubicBezTo>
                  <a:pt x="177800" y="49529"/>
                  <a:pt x="220980" y="6350"/>
                  <a:pt x="262889" y="6350"/>
                </a:cubicBezTo>
                <a:lnTo>
                  <a:pt x="1292860" y="6350"/>
                </a:lnTo>
                <a:cubicBezTo>
                  <a:pt x="1334770" y="6350"/>
                  <a:pt x="1377950" y="49529"/>
                  <a:pt x="1377950" y="91439"/>
                </a:cubicBezTo>
                <a:cubicBezTo>
                  <a:pt x="1377950" y="134620"/>
                  <a:pt x="1334770" y="177800"/>
                  <a:pt x="1292860" y="177800"/>
                </a:cubicBezTo>
                <a:lnTo>
                  <a:pt x="1206500" y="177800"/>
                </a:lnTo>
                <a:lnTo>
                  <a:pt x="1206500" y="1292860"/>
                </a:lnTo>
                <a:cubicBezTo>
                  <a:pt x="1206500" y="1334770"/>
                  <a:pt x="1163320" y="1377950"/>
                  <a:pt x="1121410" y="1377950"/>
                </a:cubicBezTo>
                <a:lnTo>
                  <a:pt x="91439" y="1377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1129030" y="1685289"/>
            <a:ext cx="128269" cy="86360"/>
          </a:xfrm>
          <a:custGeom>
            <a:avLst/>
            <a:gdLst>
              <a:gd name="connsiteX0" fmla="*/ 128269 w 128269"/>
              <a:gd name="connsiteY0" fmla="*/ 0 h 86360"/>
              <a:gd name="connsiteX1" fmla="*/ 41909 w 128269"/>
              <a:gd name="connsiteY1" fmla="*/ 86360 h 86360"/>
              <a:gd name="connsiteX2" fmla="*/ 0 w 128269"/>
              <a:gd name="connsiteY2" fmla="*/ 43180 h 86360"/>
              <a:gd name="connsiteX3" fmla="*/ 41909 w 128269"/>
              <a:gd name="connsiteY3" fmla="*/ 0 h 86360"/>
              <a:gd name="connsiteX4" fmla="*/ 128269 w 128269"/>
              <a:gd name="connsiteY4" fmla="*/ 0 h 863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8269" h="86360">
                <a:moveTo>
                  <a:pt x="128269" y="0"/>
                </a:moveTo>
                <a:cubicBezTo>
                  <a:pt x="128269" y="43180"/>
                  <a:pt x="85089" y="86360"/>
                  <a:pt x="41909" y="86360"/>
                </a:cubicBezTo>
                <a:cubicBezTo>
                  <a:pt x="20319" y="86360"/>
                  <a:pt x="0" y="64770"/>
                  <a:pt x="0" y="43180"/>
                </a:cubicBezTo>
                <a:cubicBezTo>
                  <a:pt x="0" y="21589"/>
                  <a:pt x="20319" y="0"/>
                  <a:pt x="41909" y="0"/>
                </a:cubicBezTo>
                <a:lnTo>
                  <a:pt x="128269" y="0"/>
                </a:lnTo>
              </a:path>
            </a:pathLst>
          </a:custGeom>
          <a:solidFill>
            <a:srgbClr val="CCCCA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Freeform 3"/>
          <p:cNvSpPr/>
          <p:nvPr/>
        </p:nvSpPr>
        <p:spPr>
          <a:xfrm>
            <a:off x="1122680" y="1678939"/>
            <a:ext cx="140969" cy="99060"/>
          </a:xfrm>
          <a:custGeom>
            <a:avLst/>
            <a:gdLst>
              <a:gd name="connsiteX0" fmla="*/ 134619 w 140969"/>
              <a:gd name="connsiteY0" fmla="*/ 6350 h 99060"/>
              <a:gd name="connsiteX1" fmla="*/ 48259 w 140969"/>
              <a:gd name="connsiteY1" fmla="*/ 92710 h 99060"/>
              <a:gd name="connsiteX2" fmla="*/ 6350 w 140969"/>
              <a:gd name="connsiteY2" fmla="*/ 49530 h 99060"/>
              <a:gd name="connsiteX3" fmla="*/ 48259 w 140969"/>
              <a:gd name="connsiteY3" fmla="*/ 6350 h 99060"/>
              <a:gd name="connsiteX4" fmla="*/ 134619 w 140969"/>
              <a:gd name="connsiteY4" fmla="*/ 6350 h 990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0969" h="99060">
                <a:moveTo>
                  <a:pt x="134619" y="6350"/>
                </a:moveTo>
                <a:cubicBezTo>
                  <a:pt x="134619" y="49530"/>
                  <a:pt x="91439" y="92710"/>
                  <a:pt x="48259" y="92710"/>
                </a:cubicBezTo>
                <a:cubicBezTo>
                  <a:pt x="26669" y="92710"/>
                  <a:pt x="6350" y="71120"/>
                  <a:pt x="6350" y="49530"/>
                </a:cubicBezTo>
                <a:cubicBezTo>
                  <a:pt x="6350" y="27939"/>
                  <a:pt x="26669" y="6350"/>
                  <a:pt x="48259" y="6350"/>
                </a:cubicBezTo>
                <a:lnTo>
                  <a:pt x="134619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Freeform 3"/>
          <p:cNvSpPr/>
          <p:nvPr/>
        </p:nvSpPr>
        <p:spPr>
          <a:xfrm>
            <a:off x="914400" y="2800350"/>
            <a:ext cx="171450" cy="171450"/>
          </a:xfrm>
          <a:custGeom>
            <a:avLst/>
            <a:gdLst>
              <a:gd name="connsiteX0" fmla="*/ 171450 w 171450"/>
              <a:gd name="connsiteY0" fmla="*/ 86360 h 171450"/>
              <a:gd name="connsiteX1" fmla="*/ 85089 w 171450"/>
              <a:gd name="connsiteY1" fmla="*/ 171450 h 171450"/>
              <a:gd name="connsiteX2" fmla="*/ 0 w 171450"/>
              <a:gd name="connsiteY2" fmla="*/ 86360 h 171450"/>
              <a:gd name="connsiteX3" fmla="*/ 85089 w 171450"/>
              <a:gd name="connsiteY3" fmla="*/ 0 h 171450"/>
              <a:gd name="connsiteX4" fmla="*/ 128269 w 171450"/>
              <a:gd name="connsiteY4" fmla="*/ 43179 h 171450"/>
              <a:gd name="connsiteX5" fmla="*/ 85089 w 171450"/>
              <a:gd name="connsiteY5" fmla="*/ 86360 h 171450"/>
              <a:gd name="connsiteX6" fmla="*/ 171450 w 171450"/>
              <a:gd name="connsiteY6" fmla="*/ 86360 h 1714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71450" h="171450">
                <a:moveTo>
                  <a:pt x="171450" y="86360"/>
                </a:moveTo>
                <a:cubicBezTo>
                  <a:pt x="171450" y="128270"/>
                  <a:pt x="128269" y="171450"/>
                  <a:pt x="85089" y="171450"/>
                </a:cubicBezTo>
                <a:cubicBezTo>
                  <a:pt x="43180" y="171450"/>
                  <a:pt x="0" y="128270"/>
                  <a:pt x="0" y="86360"/>
                </a:cubicBezTo>
                <a:cubicBezTo>
                  <a:pt x="0" y="43179"/>
                  <a:pt x="43180" y="0"/>
                  <a:pt x="85089" y="0"/>
                </a:cubicBezTo>
                <a:cubicBezTo>
                  <a:pt x="106680" y="0"/>
                  <a:pt x="128269" y="21589"/>
                  <a:pt x="128269" y="43179"/>
                </a:cubicBezTo>
                <a:cubicBezTo>
                  <a:pt x="128269" y="64770"/>
                  <a:pt x="106680" y="86360"/>
                  <a:pt x="85089" y="86360"/>
                </a:cubicBezTo>
                <a:lnTo>
                  <a:pt x="171450" y="86360"/>
                </a:lnTo>
              </a:path>
            </a:pathLst>
          </a:custGeom>
          <a:solidFill>
            <a:srgbClr val="CCCCA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908050" y="2794000"/>
            <a:ext cx="184150" cy="184150"/>
          </a:xfrm>
          <a:custGeom>
            <a:avLst/>
            <a:gdLst>
              <a:gd name="connsiteX0" fmla="*/ 177800 w 184150"/>
              <a:gd name="connsiteY0" fmla="*/ 92710 h 184150"/>
              <a:gd name="connsiteX1" fmla="*/ 91439 w 184150"/>
              <a:gd name="connsiteY1" fmla="*/ 177800 h 184150"/>
              <a:gd name="connsiteX2" fmla="*/ 6350 w 184150"/>
              <a:gd name="connsiteY2" fmla="*/ 92710 h 184150"/>
              <a:gd name="connsiteX3" fmla="*/ 91439 w 184150"/>
              <a:gd name="connsiteY3" fmla="*/ 6350 h 184150"/>
              <a:gd name="connsiteX4" fmla="*/ 134619 w 184150"/>
              <a:gd name="connsiteY4" fmla="*/ 49529 h 184150"/>
              <a:gd name="connsiteX5" fmla="*/ 91439 w 184150"/>
              <a:gd name="connsiteY5" fmla="*/ 92710 h 184150"/>
              <a:gd name="connsiteX6" fmla="*/ 177800 w 184150"/>
              <a:gd name="connsiteY6" fmla="*/ 92710 h 184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84150" h="184150">
                <a:moveTo>
                  <a:pt x="177800" y="92710"/>
                </a:moveTo>
                <a:cubicBezTo>
                  <a:pt x="177800" y="134620"/>
                  <a:pt x="134619" y="177800"/>
                  <a:pt x="91439" y="177800"/>
                </a:cubicBezTo>
                <a:cubicBezTo>
                  <a:pt x="49530" y="177800"/>
                  <a:pt x="6350" y="134620"/>
                  <a:pt x="6350" y="92710"/>
                </a:cubicBezTo>
                <a:cubicBezTo>
                  <a:pt x="6350" y="49529"/>
                  <a:pt x="49530" y="6350"/>
                  <a:pt x="91439" y="6350"/>
                </a:cubicBezTo>
                <a:cubicBezTo>
                  <a:pt x="113030" y="6350"/>
                  <a:pt x="134619" y="27939"/>
                  <a:pt x="134619" y="49529"/>
                </a:cubicBezTo>
                <a:cubicBezTo>
                  <a:pt x="134619" y="71120"/>
                  <a:pt x="113030" y="92710"/>
                  <a:pt x="91439" y="92710"/>
                </a:cubicBezTo>
                <a:lnTo>
                  <a:pt x="177800" y="9271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1170939" y="1600200"/>
            <a:ext cx="86360" cy="85089"/>
          </a:xfrm>
          <a:custGeom>
            <a:avLst/>
            <a:gdLst>
              <a:gd name="connsiteX0" fmla="*/ 0 w 86360"/>
              <a:gd name="connsiteY0" fmla="*/ 0 h 85089"/>
              <a:gd name="connsiteX1" fmla="*/ 86360 w 86360"/>
              <a:gd name="connsiteY1" fmla="*/ 85089 h 85089"/>
              <a:gd name="connsiteX2" fmla="*/ 0 w 86360"/>
              <a:gd name="connsiteY2" fmla="*/ 0 h 850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6360" h="85089">
                <a:moveTo>
                  <a:pt x="0" y="0"/>
                </a:moveTo>
                <a:cubicBezTo>
                  <a:pt x="43180" y="0"/>
                  <a:pt x="86360" y="43179"/>
                  <a:pt x="86360" y="85089"/>
                </a:cubicBezTo>
                <a:lnTo>
                  <a:pt x="0" y="0"/>
                </a:lnTo>
              </a:path>
            </a:pathLst>
          </a:custGeom>
          <a:solidFill>
            <a:srgbClr val="CCCCA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Freeform 3"/>
          <p:cNvSpPr/>
          <p:nvPr/>
        </p:nvSpPr>
        <p:spPr>
          <a:xfrm>
            <a:off x="1164589" y="1593850"/>
            <a:ext cx="99060" cy="97789"/>
          </a:xfrm>
          <a:custGeom>
            <a:avLst/>
            <a:gdLst>
              <a:gd name="connsiteX0" fmla="*/ 6350 w 99060"/>
              <a:gd name="connsiteY0" fmla="*/ 6350 h 97789"/>
              <a:gd name="connsiteX1" fmla="*/ 92710 w 99060"/>
              <a:gd name="connsiteY1" fmla="*/ 91439 h 977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9060" h="97789">
                <a:moveTo>
                  <a:pt x="6350" y="6350"/>
                </a:moveTo>
                <a:cubicBezTo>
                  <a:pt x="49530" y="6350"/>
                  <a:pt x="92710" y="49529"/>
                  <a:pt x="92710" y="91439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1085850" y="2800350"/>
            <a:ext cx="0" cy="86360"/>
          </a:xfrm>
          <a:custGeom>
            <a:avLst/>
            <a:gdLst>
              <a:gd name="connsiteX0" fmla="*/ 0 w 0"/>
              <a:gd name="connsiteY0" fmla="*/ 0 h 86360"/>
              <a:gd name="connsiteX1" fmla="*/ 0 w 0"/>
              <a:gd name="connsiteY1" fmla="*/ 86360 h 86360"/>
              <a:gd name="connsiteX2" fmla="*/ 0 w 0"/>
              <a:gd name="connsiteY2" fmla="*/ 0 h 863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h="86360">
                <a:moveTo>
                  <a:pt x="0" y="0"/>
                </a:moveTo>
                <a:lnTo>
                  <a:pt x="0" y="86360"/>
                </a:lnTo>
                <a:lnTo>
                  <a:pt x="0" y="0"/>
                </a:lnTo>
              </a:path>
            </a:pathLst>
          </a:custGeom>
          <a:solidFill>
            <a:srgbClr val="CCCCA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1079500" y="2794000"/>
            <a:ext cx="12700" cy="99060"/>
          </a:xfrm>
          <a:custGeom>
            <a:avLst/>
            <a:gdLst>
              <a:gd name="connsiteX0" fmla="*/ 6350 w 12700"/>
              <a:gd name="connsiteY0" fmla="*/ 6350 h 99060"/>
              <a:gd name="connsiteX1" fmla="*/ 6350 w 12700"/>
              <a:gd name="connsiteY1" fmla="*/ 92710 h 990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99060">
                <a:moveTo>
                  <a:pt x="6350" y="6350"/>
                </a:moveTo>
                <a:lnTo>
                  <a:pt x="6350" y="9271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1170939" y="1771650"/>
            <a:ext cx="1029969" cy="0"/>
          </a:xfrm>
          <a:custGeom>
            <a:avLst/>
            <a:gdLst>
              <a:gd name="connsiteX0" fmla="*/ 0 w 1029969"/>
              <a:gd name="connsiteY0" fmla="*/ 0 h 0"/>
              <a:gd name="connsiteX1" fmla="*/ 1029970 w 1029969"/>
              <a:gd name="connsiteY1" fmla="*/ 0 h 0"/>
              <a:gd name="connsiteX2" fmla="*/ 0 w 1029969"/>
              <a:gd name="connsiteY2" fmla="*/ 0 h 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029969">
                <a:moveTo>
                  <a:pt x="0" y="0"/>
                </a:moveTo>
                <a:lnTo>
                  <a:pt x="1029970" y="0"/>
                </a:lnTo>
                <a:lnTo>
                  <a:pt x="0" y="0"/>
                </a:lnTo>
              </a:path>
            </a:pathLst>
          </a:custGeom>
          <a:solidFill>
            <a:srgbClr val="CCCCA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Freeform 3"/>
          <p:cNvSpPr/>
          <p:nvPr/>
        </p:nvSpPr>
        <p:spPr>
          <a:xfrm>
            <a:off x="1164589" y="1765300"/>
            <a:ext cx="1042669" cy="12700"/>
          </a:xfrm>
          <a:custGeom>
            <a:avLst/>
            <a:gdLst>
              <a:gd name="connsiteX0" fmla="*/ 6350 w 1042669"/>
              <a:gd name="connsiteY0" fmla="*/ 6350 h 12700"/>
              <a:gd name="connsiteX1" fmla="*/ 1036320 w 1042669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42669" h="12700">
                <a:moveTo>
                  <a:pt x="6350" y="6350"/>
                </a:moveTo>
                <a:lnTo>
                  <a:pt x="103632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8001000" y="5715000"/>
            <a:ext cx="1828800" cy="1371600"/>
          </a:xfrm>
          <a:custGeom>
            <a:avLst/>
            <a:gdLst>
              <a:gd name="connsiteX0" fmla="*/ 914400 w 1828800"/>
              <a:gd name="connsiteY0" fmla="*/ 1371600 h 1371600"/>
              <a:gd name="connsiteX1" fmla="*/ 0 w 1828800"/>
              <a:gd name="connsiteY1" fmla="*/ 1371600 h 1371600"/>
              <a:gd name="connsiteX2" fmla="*/ 0 w 1828800"/>
              <a:gd name="connsiteY2" fmla="*/ 0 h 1371600"/>
              <a:gd name="connsiteX3" fmla="*/ 1828800 w 1828800"/>
              <a:gd name="connsiteY3" fmla="*/ 0 h 1371600"/>
              <a:gd name="connsiteX4" fmla="*/ 1828800 w 1828800"/>
              <a:gd name="connsiteY4" fmla="*/ 1371600 h 1371600"/>
              <a:gd name="connsiteX5" fmla="*/ 914400 w 1828800"/>
              <a:gd name="connsiteY5" fmla="*/ 1371600 h 1371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28800" h="1371600">
                <a:moveTo>
                  <a:pt x="914400" y="1371600"/>
                </a:moveTo>
                <a:lnTo>
                  <a:pt x="0" y="1371600"/>
                </a:lnTo>
                <a:lnTo>
                  <a:pt x="0" y="0"/>
                </a:lnTo>
                <a:lnTo>
                  <a:pt x="1828800" y="0"/>
                </a:lnTo>
                <a:lnTo>
                  <a:pt x="1828800" y="1371600"/>
                </a:lnTo>
                <a:lnTo>
                  <a:pt x="914400" y="13716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994650" y="5708650"/>
            <a:ext cx="1841500" cy="1384300"/>
          </a:xfrm>
          <a:custGeom>
            <a:avLst/>
            <a:gdLst>
              <a:gd name="connsiteX0" fmla="*/ 920750 w 1841500"/>
              <a:gd name="connsiteY0" fmla="*/ 1377950 h 1384300"/>
              <a:gd name="connsiteX1" fmla="*/ 6350 w 1841500"/>
              <a:gd name="connsiteY1" fmla="*/ 1377950 h 1384300"/>
              <a:gd name="connsiteX2" fmla="*/ 6350 w 1841500"/>
              <a:gd name="connsiteY2" fmla="*/ 6350 h 1384300"/>
              <a:gd name="connsiteX3" fmla="*/ 1835150 w 1841500"/>
              <a:gd name="connsiteY3" fmla="*/ 6350 h 1384300"/>
              <a:gd name="connsiteX4" fmla="*/ 1835150 w 1841500"/>
              <a:gd name="connsiteY4" fmla="*/ 1377950 h 1384300"/>
              <a:gd name="connsiteX5" fmla="*/ 920750 w 1841500"/>
              <a:gd name="connsiteY5" fmla="*/ 1377950 h 1384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41500" h="1384300">
                <a:moveTo>
                  <a:pt x="920750" y="1377950"/>
                </a:moveTo>
                <a:lnTo>
                  <a:pt x="6350" y="1377950"/>
                </a:lnTo>
                <a:lnTo>
                  <a:pt x="6350" y="6350"/>
                </a:lnTo>
                <a:lnTo>
                  <a:pt x="1835150" y="6350"/>
                </a:lnTo>
                <a:lnTo>
                  <a:pt x="1835150" y="1377950"/>
                </a:lnTo>
                <a:lnTo>
                  <a:pt x="920750" y="1377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997200" y="622300"/>
            <a:ext cx="4127733" cy="7001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/>
            </a:pPr>
            <a:r>
              <a:rPr lang="en-US" altLang="zh-CN" sz="4400" dirty="0">
                <a:latin typeface="Sitka Small" panose="02000505000000020004" pitchFamily="2" charset="0"/>
                <a:cs typeface="Times New Roman" pitchFamily="18" charset="0"/>
              </a:rPr>
              <a:t>Where We Are</a:t>
            </a:r>
          </a:p>
        </p:txBody>
      </p:sp>
      <p:sp>
        <p:nvSpPr>
          <p:cNvPr id="36" name="TextBox 1"/>
          <p:cNvSpPr txBox="1"/>
          <p:nvPr/>
        </p:nvSpPr>
        <p:spPr>
          <a:xfrm>
            <a:off x="3784600" y="2120900"/>
            <a:ext cx="2472665" cy="38189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76200" algn="l"/>
                <a:tab pos="165100" algn="l"/>
                <a:tab pos="177800" algn="l"/>
                <a:tab pos="203200" algn="l"/>
                <a:tab pos="292100" algn="l"/>
              </a:tabLst>
            </a:pPr>
            <a:r>
              <a:rPr lang="en-US" altLang="zh-CN" sz="2600" dirty="0"/>
              <a:t>		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Lexical Analysis</a:t>
            </a:r>
          </a:p>
          <a:p>
            <a:pPr>
              <a:lnSpc>
                <a:spcPts val="1000"/>
              </a:lnSpc>
            </a:pPr>
            <a:endParaRPr lang="en-US" altLang="zh-CN" sz="2600" dirty="0"/>
          </a:p>
          <a:p>
            <a:pPr>
              <a:lnSpc>
                <a:spcPts val="1000"/>
              </a:lnSpc>
            </a:pPr>
            <a:endParaRPr lang="en-US" altLang="zh-CN" sz="2600" dirty="0"/>
          </a:p>
          <a:p>
            <a:pPr>
              <a:lnSpc>
                <a:spcPts val="3400"/>
              </a:lnSpc>
              <a:tabLst>
                <a:tab pos="76200" algn="l"/>
                <a:tab pos="165100" algn="l"/>
                <a:tab pos="177800" algn="l"/>
                <a:tab pos="203200" algn="l"/>
                <a:tab pos="292100" algn="l"/>
              </a:tabLst>
            </a:pPr>
            <a:r>
              <a:rPr lang="en-US" altLang="zh-CN" sz="2600" dirty="0"/>
              <a:t>			</a:t>
            </a:r>
            <a:r>
              <a:rPr lang="en-US" altLang="zh-CN" sz="2600" dirty="0">
                <a:solidFill>
                  <a:srgbClr val="B3B3B3"/>
                </a:solidFill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>
                <a:solidFill>
                  <a:srgbClr val="B3B3B3"/>
                </a:solidFill>
                <a:latin typeface="Times New Roman" pitchFamily="18" charset="0"/>
                <a:cs typeface="Times New Roman" pitchFamily="18" charset="0"/>
              </a:rPr>
              <a:t>Analysis</a:t>
            </a:r>
          </a:p>
          <a:p>
            <a:pPr>
              <a:lnSpc>
                <a:spcPts val="1000"/>
              </a:lnSpc>
            </a:pPr>
            <a:endParaRPr lang="en-US" altLang="zh-CN" sz="2600" dirty="0"/>
          </a:p>
          <a:p>
            <a:pPr>
              <a:lnSpc>
                <a:spcPts val="1000"/>
              </a:lnSpc>
            </a:pPr>
            <a:endParaRPr lang="en-US" altLang="zh-CN" sz="2600" dirty="0"/>
          </a:p>
          <a:p>
            <a:pPr>
              <a:lnSpc>
                <a:spcPts val="3400"/>
              </a:lnSpc>
              <a:tabLst>
                <a:tab pos="76200" algn="l"/>
                <a:tab pos="165100" algn="l"/>
                <a:tab pos="177800" algn="l"/>
                <a:tab pos="203200" algn="l"/>
                <a:tab pos="292100" algn="l"/>
              </a:tabLst>
            </a:pPr>
            <a:r>
              <a:rPr lang="en-US" altLang="zh-CN" sz="2600" dirty="0">
                <a:solidFill>
                  <a:srgbClr val="B3B3B3"/>
                </a:solidFill>
                <a:latin typeface="Times New Roman" pitchFamily="18" charset="0"/>
                <a:cs typeface="Times New Roman" pitchFamily="18" charset="0"/>
              </a:rPr>
              <a:t>Semantic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>
                <a:solidFill>
                  <a:srgbClr val="B3B3B3"/>
                </a:solidFill>
                <a:latin typeface="Times New Roman" pitchFamily="18" charset="0"/>
                <a:cs typeface="Times New Roman" pitchFamily="18" charset="0"/>
              </a:rPr>
              <a:t>Analysis</a:t>
            </a:r>
          </a:p>
          <a:p>
            <a:pPr>
              <a:lnSpc>
                <a:spcPts val="1000"/>
              </a:lnSpc>
            </a:pPr>
            <a:endParaRPr lang="en-US" altLang="zh-CN" sz="2600" dirty="0"/>
          </a:p>
          <a:p>
            <a:pPr>
              <a:lnSpc>
                <a:spcPts val="1000"/>
              </a:lnSpc>
            </a:pPr>
            <a:endParaRPr lang="en-US" altLang="zh-CN" sz="2600" dirty="0"/>
          </a:p>
          <a:p>
            <a:pPr>
              <a:lnSpc>
                <a:spcPts val="3400"/>
              </a:lnSpc>
              <a:tabLst>
                <a:tab pos="76200" algn="l"/>
                <a:tab pos="165100" algn="l"/>
                <a:tab pos="177800" algn="l"/>
                <a:tab pos="203200" algn="l"/>
                <a:tab pos="292100" algn="l"/>
              </a:tabLst>
            </a:pPr>
            <a:r>
              <a:rPr lang="en-US" altLang="zh-CN" sz="2600" dirty="0"/>
              <a:t>					</a:t>
            </a:r>
            <a:r>
              <a:rPr lang="en-US" altLang="zh-CN" sz="2600" dirty="0">
                <a:solidFill>
                  <a:srgbClr val="B3B3B3"/>
                </a:solidFill>
                <a:latin typeface="Times New Roman" pitchFamily="18" charset="0"/>
                <a:cs typeface="Times New Roman" pitchFamily="18" charset="0"/>
              </a:rPr>
              <a:t>IR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>
                <a:solidFill>
                  <a:srgbClr val="B3B3B3"/>
                </a:solidFill>
                <a:latin typeface="Times New Roman" pitchFamily="18" charset="0"/>
                <a:cs typeface="Times New Roman" pitchFamily="18" charset="0"/>
              </a:rPr>
              <a:t>Generation</a:t>
            </a:r>
          </a:p>
          <a:p>
            <a:pPr>
              <a:lnSpc>
                <a:spcPts val="1000"/>
              </a:lnSpc>
            </a:pPr>
            <a:endParaRPr lang="en-US" altLang="zh-CN" sz="2600" dirty="0"/>
          </a:p>
          <a:p>
            <a:pPr>
              <a:lnSpc>
                <a:spcPts val="1000"/>
              </a:lnSpc>
            </a:pPr>
            <a:endParaRPr lang="en-US" altLang="zh-CN" sz="2600" dirty="0"/>
          </a:p>
          <a:p>
            <a:pPr>
              <a:lnSpc>
                <a:spcPts val="3400"/>
              </a:lnSpc>
              <a:tabLst>
                <a:tab pos="76200" algn="l"/>
                <a:tab pos="165100" algn="l"/>
                <a:tab pos="177800" algn="l"/>
                <a:tab pos="203200" algn="l"/>
                <a:tab pos="292100" algn="l"/>
              </a:tabLst>
            </a:pPr>
            <a:r>
              <a:rPr lang="en-US" altLang="zh-CN" sz="2600" dirty="0"/>
              <a:t>				</a:t>
            </a:r>
            <a:r>
              <a:rPr lang="en-US" altLang="zh-CN" sz="2600" dirty="0">
                <a:solidFill>
                  <a:srgbClr val="B3B3B3"/>
                </a:solidFill>
                <a:latin typeface="Times New Roman" pitchFamily="18" charset="0"/>
                <a:cs typeface="Times New Roman" pitchFamily="18" charset="0"/>
              </a:rPr>
              <a:t>IR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>
                <a:solidFill>
                  <a:srgbClr val="B3B3B3"/>
                </a:solidFill>
                <a:latin typeface="Times New Roman" pitchFamily="18" charset="0"/>
                <a:cs typeface="Times New Roman" pitchFamily="18" charset="0"/>
              </a:rPr>
              <a:t>Optimization</a:t>
            </a:r>
          </a:p>
          <a:p>
            <a:pPr>
              <a:lnSpc>
                <a:spcPts val="1000"/>
              </a:lnSpc>
            </a:pPr>
            <a:endParaRPr lang="en-US" altLang="zh-CN" sz="2600" dirty="0"/>
          </a:p>
          <a:p>
            <a:pPr>
              <a:lnSpc>
                <a:spcPts val="1000"/>
              </a:lnSpc>
            </a:pPr>
            <a:endParaRPr lang="en-US" altLang="zh-CN" sz="2600" dirty="0"/>
          </a:p>
          <a:p>
            <a:pPr>
              <a:lnSpc>
                <a:spcPts val="3400"/>
              </a:lnSpc>
              <a:tabLst>
                <a:tab pos="76200" algn="l"/>
                <a:tab pos="165100" algn="l"/>
                <a:tab pos="177800" algn="l"/>
                <a:tab pos="203200" algn="l"/>
                <a:tab pos="292100" algn="l"/>
              </a:tabLst>
            </a:pPr>
            <a:r>
              <a:rPr lang="en-US" altLang="zh-CN" sz="2600" dirty="0"/>
              <a:t>	</a:t>
            </a:r>
            <a:r>
              <a:rPr lang="en-US" altLang="zh-CN" sz="2600" dirty="0">
                <a:solidFill>
                  <a:srgbClr val="B3B3B3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>
                <a:solidFill>
                  <a:srgbClr val="B3B3B3"/>
                </a:solidFill>
                <a:latin typeface="Times New Roman" pitchFamily="18" charset="0"/>
                <a:cs typeface="Times New Roman" pitchFamily="18" charset="0"/>
              </a:rPr>
              <a:t>Generation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4178300" y="6121400"/>
            <a:ext cx="1760097" cy="3795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600" dirty="0">
                <a:solidFill>
                  <a:srgbClr val="B3B3B3"/>
                </a:solidFill>
                <a:latin typeface="Times New Roman" pitchFamily="18" charset="0"/>
                <a:cs typeface="Times New Roman" pitchFamily="18" charset="0"/>
              </a:rPr>
              <a:t>Optimization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1155700" y="1993900"/>
            <a:ext cx="806311" cy="6617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101600" algn="l"/>
              </a:tabLst>
            </a:pPr>
            <a:r>
              <a:rPr lang="en-US" altLang="zh-CN" sz="2200" dirty="0">
                <a:latin typeface="Times New Roman" pitchFamily="18" charset="0"/>
                <a:cs typeface="Times New Roman" pitchFamily="18" charset="0"/>
              </a:rPr>
              <a:t>Source</a:t>
            </a:r>
          </a:p>
          <a:p>
            <a:pPr>
              <a:lnSpc>
                <a:spcPts val="2400"/>
              </a:lnSpc>
              <a:tabLst>
                <a:tab pos="101600" algn="l"/>
              </a:tabLst>
            </a:pPr>
            <a:r>
              <a:rPr lang="en-US" altLang="zh-CN" dirty="0"/>
              <a:t>	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Code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8267700" y="6070600"/>
            <a:ext cx="1270000" cy="68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279400" algn="l"/>
              </a:tabLst>
            </a:pPr>
            <a:r>
              <a:rPr lang="en-US" altLang="zh-CN" sz="2400" b="1" dirty="0">
                <a:solidFill>
                  <a:srgbClr val="00FF00"/>
                </a:solidFill>
                <a:latin typeface="Courier New" pitchFamily="18" charset="0"/>
                <a:cs typeface="Courier New" pitchFamily="18" charset="0"/>
              </a:rPr>
              <a:t>Machine</a:t>
            </a:r>
          </a:p>
          <a:p>
            <a:pPr>
              <a:lnSpc>
                <a:spcPts val="2700"/>
              </a:lnSpc>
              <a:tabLst>
                <a:tab pos="279400" algn="l"/>
              </a:tabLst>
            </a:pPr>
            <a:r>
              <a:rPr lang="en-US" altLang="zh-CN" dirty="0"/>
              <a:t>	</a:t>
            </a:r>
            <a:r>
              <a:rPr lang="en-US" altLang="zh-CN" sz="2400" b="1" dirty="0">
                <a:solidFill>
                  <a:srgbClr val="00FF00"/>
                </a:solidFill>
                <a:latin typeface="Courier New" pitchFamily="18" charset="0"/>
                <a:cs typeface="Courier New" pitchFamily="18" charset="0"/>
              </a:rPr>
              <a:t>Code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9156732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z="3200" dirty="0">
                <a:latin typeface="Sitka Small" panose="02000505000000020004" pitchFamily="2" charset="0"/>
                <a:cs typeface="Times New Roman" pitchFamily="18" charset="0"/>
              </a:rPr>
              <a:t>Content Structure</a:t>
            </a:r>
          </a:p>
        </p:txBody>
      </p:sp>
      <p:sp>
        <p:nvSpPr>
          <p:cNvPr id="176133" name="Text Box 4"/>
          <p:cNvSpPr txBox="1">
            <a:spLocks noChangeArrowheads="1"/>
          </p:cNvSpPr>
          <p:nvPr/>
        </p:nvSpPr>
        <p:spPr bwMode="auto">
          <a:xfrm>
            <a:off x="1502473" y="3190571"/>
            <a:ext cx="1891519" cy="840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pPr algn="ctr"/>
            <a:r>
              <a:rPr lang="en-US" altLang="zh-CN" sz="2400">
                <a:latin typeface="Comic Sans MS" pitchFamily="66" charset="0"/>
              </a:rPr>
              <a:t>Regular</a:t>
            </a:r>
          </a:p>
          <a:p>
            <a:pPr algn="ctr"/>
            <a:r>
              <a:rPr lang="en-US" altLang="zh-CN" sz="2400">
                <a:latin typeface="Comic Sans MS" pitchFamily="66" charset="0"/>
              </a:rPr>
              <a:t>expressions</a:t>
            </a:r>
          </a:p>
        </p:txBody>
      </p:sp>
      <p:sp>
        <p:nvSpPr>
          <p:cNvPr id="176134" name="Text Box 5"/>
          <p:cNvSpPr txBox="1">
            <a:spLocks noChangeArrowheads="1"/>
          </p:cNvSpPr>
          <p:nvPr/>
        </p:nvSpPr>
        <p:spPr bwMode="auto">
          <a:xfrm>
            <a:off x="4107455" y="2350959"/>
            <a:ext cx="860789" cy="471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pPr algn="ctr"/>
            <a:r>
              <a:rPr lang="en-US" altLang="zh-CN" sz="2400">
                <a:latin typeface="Comic Sans MS" pitchFamily="66" charset="0"/>
              </a:rPr>
              <a:t>NFA</a:t>
            </a:r>
          </a:p>
        </p:txBody>
      </p:sp>
      <p:sp>
        <p:nvSpPr>
          <p:cNvPr id="176135" name="Text Box 6"/>
          <p:cNvSpPr txBox="1">
            <a:spLocks noChangeArrowheads="1"/>
          </p:cNvSpPr>
          <p:nvPr/>
        </p:nvSpPr>
        <p:spPr bwMode="auto">
          <a:xfrm>
            <a:off x="6712436" y="3526415"/>
            <a:ext cx="838346" cy="471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pPr algn="ctr"/>
            <a:r>
              <a:rPr lang="en-US" altLang="zh-CN" sz="2400">
                <a:latin typeface="Comic Sans MS" pitchFamily="66" charset="0"/>
              </a:rPr>
              <a:t>DFA</a:t>
            </a:r>
          </a:p>
        </p:txBody>
      </p:sp>
      <p:sp>
        <p:nvSpPr>
          <p:cNvPr id="176136" name="Text Box 7"/>
          <p:cNvSpPr txBox="1">
            <a:spLocks noChangeArrowheads="1"/>
          </p:cNvSpPr>
          <p:nvPr/>
        </p:nvSpPr>
        <p:spPr bwMode="auto">
          <a:xfrm>
            <a:off x="1383428" y="4887285"/>
            <a:ext cx="2109528" cy="840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pPr algn="ctr"/>
            <a:r>
              <a:rPr lang="en-US" altLang="zh-CN" sz="2400">
                <a:latin typeface="Comic Sans MS" pitchFamily="66" charset="0"/>
              </a:rPr>
              <a:t>Lexical</a:t>
            </a:r>
          </a:p>
          <a:p>
            <a:pPr algn="ctr"/>
            <a:r>
              <a:rPr lang="en-US" altLang="zh-CN" sz="2400">
                <a:latin typeface="Comic Sans MS" pitchFamily="66" charset="0"/>
              </a:rPr>
              <a:t>Specification</a:t>
            </a:r>
          </a:p>
        </p:txBody>
      </p:sp>
      <p:sp>
        <p:nvSpPr>
          <p:cNvPr id="176137" name="Text Box 8"/>
          <p:cNvSpPr txBox="1">
            <a:spLocks noChangeArrowheads="1"/>
          </p:cNvSpPr>
          <p:nvPr/>
        </p:nvSpPr>
        <p:spPr bwMode="auto">
          <a:xfrm>
            <a:off x="4152971" y="4240085"/>
            <a:ext cx="2780048" cy="840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algn="ctr"/>
            <a:r>
              <a:rPr lang="en-US" altLang="zh-CN" sz="2400">
                <a:latin typeface="Comic Sans MS" pitchFamily="66" charset="0"/>
              </a:rPr>
              <a:t>Table-driven method</a:t>
            </a:r>
          </a:p>
        </p:txBody>
      </p:sp>
      <p:cxnSp>
        <p:nvCxnSpPr>
          <p:cNvPr id="176138" name="AutoShape 9"/>
          <p:cNvCxnSpPr>
            <a:cxnSpLocks noChangeShapeType="1"/>
            <a:stCxn id="176136" idx="0"/>
            <a:endCxn id="176133" idx="2"/>
          </p:cNvCxnSpPr>
          <p:nvPr/>
        </p:nvCxnSpPr>
        <p:spPr bwMode="auto">
          <a:xfrm rot="5400000" flipH="1" flipV="1">
            <a:off x="2015076" y="4454129"/>
            <a:ext cx="856272" cy="1004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176139" name="AutoShape 10"/>
          <p:cNvCxnSpPr>
            <a:cxnSpLocks noChangeShapeType="1"/>
            <a:stCxn id="176133" idx="0"/>
            <a:endCxn id="176134" idx="1"/>
          </p:cNvCxnSpPr>
          <p:nvPr/>
        </p:nvCxnSpPr>
        <p:spPr bwMode="auto">
          <a:xfrm rot="5400000" flipH="1" flipV="1">
            <a:off x="2975816" y="2058932"/>
            <a:ext cx="604057" cy="165922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176140" name="AutoShape 11"/>
          <p:cNvCxnSpPr>
            <a:cxnSpLocks noChangeShapeType="1"/>
            <a:stCxn id="176134" idx="3"/>
            <a:endCxn id="176135" idx="0"/>
          </p:cNvCxnSpPr>
          <p:nvPr/>
        </p:nvCxnSpPr>
        <p:spPr bwMode="auto">
          <a:xfrm>
            <a:off x="4968244" y="2586514"/>
            <a:ext cx="2163365" cy="93990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176143" name="Text Box 8"/>
          <p:cNvSpPr txBox="1">
            <a:spLocks noChangeArrowheads="1"/>
          </p:cNvSpPr>
          <p:nvPr/>
        </p:nvSpPr>
        <p:spPr bwMode="auto">
          <a:xfrm>
            <a:off x="7409199" y="4240085"/>
            <a:ext cx="2465394" cy="471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pPr algn="ctr"/>
            <a:r>
              <a:rPr lang="en-US" altLang="zh-CN" sz="2400" dirty="0">
                <a:latin typeface="Comic Sans MS" pitchFamily="66" charset="0"/>
              </a:rPr>
              <a:t>General method</a:t>
            </a:r>
          </a:p>
        </p:txBody>
      </p:sp>
      <p:sp>
        <p:nvSpPr>
          <p:cNvPr id="176145" name="Rectangle 17"/>
          <p:cNvSpPr>
            <a:spLocks noChangeArrowheads="1"/>
          </p:cNvSpPr>
          <p:nvPr/>
        </p:nvSpPr>
        <p:spPr bwMode="auto">
          <a:xfrm>
            <a:off x="1326865" y="2206614"/>
            <a:ext cx="2000523" cy="840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0794" tIns="50397" rIns="100794" bIns="50397">
            <a:spAutoFit/>
          </a:bodyPr>
          <a:lstStyle/>
          <a:p>
            <a:r>
              <a:rPr lang="en-US" altLang="zh-CN" sz="2400" dirty="0">
                <a:latin typeface="Comic Sans MS" pitchFamily="66" charset="0"/>
              </a:rPr>
              <a:t>Thompson’s </a:t>
            </a:r>
          </a:p>
          <a:p>
            <a:r>
              <a:rPr lang="en-US" altLang="zh-CN" sz="2400" dirty="0">
                <a:latin typeface="Comic Sans MS" pitchFamily="66" charset="0"/>
              </a:rPr>
              <a:t>construction</a:t>
            </a:r>
            <a:endParaRPr lang="zh-CN" altLang="en-US" sz="2400" dirty="0">
              <a:latin typeface="Comic Sans MS" pitchFamily="66" charset="0"/>
            </a:endParaRPr>
          </a:p>
        </p:txBody>
      </p:sp>
      <p:sp>
        <p:nvSpPr>
          <p:cNvPr id="176146" name="Rectangle 18"/>
          <p:cNvSpPr>
            <a:spLocks noChangeArrowheads="1"/>
          </p:cNvSpPr>
          <p:nvPr/>
        </p:nvSpPr>
        <p:spPr bwMode="auto">
          <a:xfrm>
            <a:off x="5423951" y="2494394"/>
            <a:ext cx="3045681" cy="471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0794" tIns="50397" rIns="100794" bIns="50397">
            <a:spAutoFit/>
          </a:bodyPr>
          <a:lstStyle/>
          <a:p>
            <a:r>
              <a:rPr lang="en-US" altLang="zh-CN" sz="2400">
                <a:latin typeface="Comic Sans MS" pitchFamily="66" charset="0"/>
              </a:rPr>
              <a:t>subset construction</a:t>
            </a:r>
            <a:endParaRPr lang="zh-CN" altLang="en-US" sz="2400">
              <a:latin typeface="Comic Sans MS" pitchFamily="66" charset="0"/>
            </a:endParaRPr>
          </a:p>
        </p:txBody>
      </p:sp>
      <p:sp>
        <p:nvSpPr>
          <p:cNvPr id="176147" name="Text Box 7"/>
          <p:cNvSpPr txBox="1">
            <a:spLocks noChangeArrowheads="1"/>
          </p:cNvSpPr>
          <p:nvPr/>
        </p:nvSpPr>
        <p:spPr bwMode="auto">
          <a:xfrm>
            <a:off x="6812224" y="4953755"/>
            <a:ext cx="900863" cy="471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pPr algn="ctr"/>
            <a:r>
              <a:rPr lang="en-US" altLang="zh-CN" sz="2400" dirty="0">
                <a:latin typeface="Comic Sans MS" pitchFamily="66" charset="0"/>
              </a:rPr>
              <a:t>Code</a:t>
            </a:r>
          </a:p>
        </p:txBody>
      </p:sp>
      <p:sp>
        <p:nvSpPr>
          <p:cNvPr id="176148" name="Freeform 20"/>
          <p:cNvSpPr>
            <a:spLocks/>
          </p:cNvSpPr>
          <p:nvPr/>
        </p:nvSpPr>
        <p:spPr bwMode="auto">
          <a:xfrm>
            <a:off x="6840235" y="3923482"/>
            <a:ext cx="252095" cy="951559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8" y="227"/>
              </a:cxn>
              <a:cxn ang="0">
                <a:pos x="98" y="544"/>
              </a:cxn>
            </a:cxnLst>
            <a:rect l="0" t="0" r="r" b="b"/>
            <a:pathLst>
              <a:path w="144" h="544">
                <a:moveTo>
                  <a:pt x="144" y="0"/>
                </a:moveTo>
                <a:cubicBezTo>
                  <a:pt x="80" y="68"/>
                  <a:pt x="16" y="136"/>
                  <a:pt x="8" y="227"/>
                </a:cubicBezTo>
                <a:cubicBezTo>
                  <a:pt x="0" y="318"/>
                  <a:pt x="49" y="431"/>
                  <a:pt x="98" y="544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 lIns="100794" tIns="50397" rIns="100794" bIns="50397"/>
          <a:lstStyle/>
          <a:p>
            <a:endParaRPr lang="zh-CN" altLang="en-US" sz="2400"/>
          </a:p>
        </p:txBody>
      </p:sp>
      <p:sp>
        <p:nvSpPr>
          <p:cNvPr id="176149" name="Freeform 21"/>
          <p:cNvSpPr>
            <a:spLocks/>
          </p:cNvSpPr>
          <p:nvPr/>
        </p:nvSpPr>
        <p:spPr bwMode="auto">
          <a:xfrm>
            <a:off x="7249889" y="3923482"/>
            <a:ext cx="159309" cy="95155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1" y="272"/>
              </a:cxn>
              <a:cxn ang="0">
                <a:pos x="0" y="544"/>
              </a:cxn>
            </a:cxnLst>
            <a:rect l="0" t="0" r="r" b="b"/>
            <a:pathLst>
              <a:path w="91" h="544">
                <a:moveTo>
                  <a:pt x="0" y="0"/>
                </a:moveTo>
                <a:cubicBezTo>
                  <a:pt x="45" y="90"/>
                  <a:pt x="91" y="181"/>
                  <a:pt x="91" y="272"/>
                </a:cubicBezTo>
                <a:cubicBezTo>
                  <a:pt x="91" y="363"/>
                  <a:pt x="45" y="453"/>
                  <a:pt x="0" y="544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 lIns="100794" tIns="50397" rIns="100794" bIns="50397"/>
          <a:lstStyle/>
          <a:p>
            <a:endParaRPr lang="zh-CN" altLang="en-US" sz="2400"/>
          </a:p>
        </p:txBody>
      </p:sp>
      <p:sp>
        <p:nvSpPr>
          <p:cNvPr id="176151" name="Freeform 23"/>
          <p:cNvSpPr>
            <a:spLocks/>
          </p:cNvSpPr>
          <p:nvPr/>
        </p:nvSpPr>
        <p:spPr bwMode="auto">
          <a:xfrm>
            <a:off x="7409199" y="3435457"/>
            <a:ext cx="411406" cy="488025"/>
          </a:xfrm>
          <a:custGeom>
            <a:avLst/>
            <a:gdLst/>
            <a:ahLst/>
            <a:cxnLst>
              <a:cxn ang="0">
                <a:pos x="0" y="52"/>
              </a:cxn>
              <a:cxn ang="0">
                <a:pos x="136" y="7"/>
              </a:cxn>
              <a:cxn ang="0">
                <a:pos x="227" y="97"/>
              </a:cxn>
              <a:cxn ang="0">
                <a:pos x="182" y="233"/>
              </a:cxn>
              <a:cxn ang="0">
                <a:pos x="136" y="279"/>
              </a:cxn>
              <a:cxn ang="0">
                <a:pos x="0" y="233"/>
              </a:cxn>
            </a:cxnLst>
            <a:rect l="0" t="0" r="r" b="b"/>
            <a:pathLst>
              <a:path w="235" h="279">
                <a:moveTo>
                  <a:pt x="0" y="52"/>
                </a:moveTo>
                <a:cubicBezTo>
                  <a:pt x="49" y="26"/>
                  <a:pt x="98" y="0"/>
                  <a:pt x="136" y="7"/>
                </a:cubicBezTo>
                <a:cubicBezTo>
                  <a:pt x="174" y="14"/>
                  <a:pt x="219" y="59"/>
                  <a:pt x="227" y="97"/>
                </a:cubicBezTo>
                <a:cubicBezTo>
                  <a:pt x="235" y="135"/>
                  <a:pt x="197" y="203"/>
                  <a:pt x="182" y="233"/>
                </a:cubicBezTo>
                <a:cubicBezTo>
                  <a:pt x="167" y="263"/>
                  <a:pt x="166" y="279"/>
                  <a:pt x="136" y="279"/>
                </a:cubicBezTo>
                <a:cubicBezTo>
                  <a:pt x="106" y="279"/>
                  <a:pt x="23" y="241"/>
                  <a:pt x="0" y="233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 lIns="100794" tIns="50397" rIns="100794" bIns="50397"/>
          <a:lstStyle/>
          <a:p>
            <a:endParaRPr lang="zh-CN" altLang="en-US" sz="2400"/>
          </a:p>
        </p:txBody>
      </p:sp>
      <p:sp>
        <p:nvSpPr>
          <p:cNvPr id="176152" name="Text Box 8"/>
          <p:cNvSpPr txBox="1">
            <a:spLocks noChangeArrowheads="1"/>
          </p:cNvSpPr>
          <p:nvPr/>
        </p:nvSpPr>
        <p:spPr bwMode="auto">
          <a:xfrm>
            <a:off x="7864370" y="3447702"/>
            <a:ext cx="1804957" cy="471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100794" tIns="50397" rIns="100794" bIns="50397">
            <a:spAutoFit/>
          </a:bodyPr>
          <a:lstStyle/>
          <a:p>
            <a:pPr algn="ctr"/>
            <a:r>
              <a:rPr lang="en-US" altLang="zh-CN" sz="2400" dirty="0">
                <a:latin typeface="Comic Sans MS" pitchFamily="66" charset="0"/>
              </a:rPr>
              <a:t>Minimizing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9281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928100" cy="4708525"/>
          </a:xfrm>
        </p:spPr>
        <p:txBody>
          <a:bodyPr>
            <a:normAutofit/>
          </a:bodyPr>
          <a:lstStyle/>
          <a:p>
            <a:pPr>
              <a:lnSpc>
                <a:spcPts val="3700"/>
              </a:lnSpc>
            </a:pPr>
            <a:r>
              <a:rPr lang="en-US" altLang="zh-CN" sz="2800" dirty="0">
                <a:latin typeface="Sitka Small" panose="02000505000000020004" pitchFamily="2" charset="0"/>
                <a:cs typeface="Times New Roman" pitchFamily="18" charset="0"/>
              </a:rPr>
              <a:t>Lexical Analysis</a:t>
            </a:r>
          </a:p>
          <a:p>
            <a:pPr lvl="1">
              <a:lnSpc>
                <a:spcPts val="3700"/>
              </a:lnSpc>
            </a:pPr>
            <a:r>
              <a:rPr lang="en-US" altLang="zh-CN" sz="2400" dirty="0">
                <a:latin typeface="Sitka Small" panose="02000505000000020004" pitchFamily="2" charset="0"/>
                <a:cs typeface="Times New Roman" pitchFamily="18" charset="0"/>
              </a:rPr>
              <a:t>Scanning Process</a:t>
            </a:r>
          </a:p>
          <a:p>
            <a:pPr lvl="1">
              <a:lnSpc>
                <a:spcPts val="3700"/>
              </a:lnSpc>
            </a:pPr>
            <a:r>
              <a:rPr lang="en-US" altLang="zh-CN" sz="2400" dirty="0">
                <a:latin typeface="Sitka Small" panose="02000505000000020004" pitchFamily="2" charset="0"/>
                <a:cs typeface="Times New Roman" pitchFamily="18" charset="0"/>
              </a:rPr>
              <a:t>Regular Expressions</a:t>
            </a:r>
          </a:p>
          <a:p>
            <a:pPr lvl="1">
              <a:lnSpc>
                <a:spcPts val="3700"/>
              </a:lnSpc>
            </a:pPr>
            <a:r>
              <a:rPr lang="en-US" altLang="zh-CN" sz="2400" dirty="0">
                <a:latin typeface="Sitka Small" panose="02000505000000020004" pitchFamily="2" charset="0"/>
                <a:cs typeface="Times New Roman" pitchFamily="18" charset="0"/>
              </a:rPr>
              <a:t>Finite Automata (NFA and DFA)</a:t>
            </a:r>
          </a:p>
          <a:p>
            <a:pPr lvl="1">
              <a:lnSpc>
                <a:spcPts val="3700"/>
              </a:lnSpc>
            </a:pPr>
            <a:r>
              <a:rPr lang="en-US" altLang="zh-CN" sz="2400">
                <a:latin typeface="Sitka Small" panose="02000505000000020004" pitchFamily="2" charset="0"/>
                <a:cs typeface="Times New Roman" pitchFamily="18" charset="0"/>
              </a:rPr>
              <a:t>RE </a:t>
            </a:r>
            <a:r>
              <a:rPr lang="en-US" altLang="zh-CN" sz="2400" dirty="0">
                <a:latin typeface="Sitka Small" panose="02000505000000020004" pitchFamily="2" charset="0"/>
                <a:cs typeface="Times New Roman" pitchFamily="18" charset="0"/>
              </a:rPr>
              <a:t>to NFA</a:t>
            </a:r>
          </a:p>
          <a:p>
            <a:pPr lvl="1">
              <a:lnSpc>
                <a:spcPts val="3700"/>
              </a:lnSpc>
            </a:pPr>
            <a:r>
              <a:rPr lang="en-US" altLang="zh-CN" sz="2400" dirty="0">
                <a:latin typeface="Sitka Small" panose="02000505000000020004" pitchFamily="2" charset="0"/>
                <a:cs typeface="Times New Roman" pitchFamily="18" charset="0"/>
              </a:rPr>
              <a:t>From NFA to DFA</a:t>
            </a:r>
          </a:p>
          <a:p>
            <a:pPr lvl="1">
              <a:lnSpc>
                <a:spcPts val="3700"/>
              </a:lnSpc>
            </a:pPr>
            <a:r>
              <a:rPr lang="en-US" altLang="zh-CN" sz="2400" dirty="0">
                <a:latin typeface="Sitka Small" panose="02000505000000020004" pitchFamily="2" charset="0"/>
                <a:cs typeface="Times New Roman" pitchFamily="18" charset="0"/>
              </a:rPr>
              <a:t>Minimizing DFA</a:t>
            </a:r>
          </a:p>
          <a:p>
            <a:pPr>
              <a:lnSpc>
                <a:spcPts val="3700"/>
              </a:lnSpc>
            </a:pPr>
            <a:endParaRPr lang="en-US" altLang="zh-CN" sz="2400" dirty="0">
              <a:latin typeface="Sitka Small" panose="02000505000000020004" pitchFamily="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497832"/>
      </p:ext>
    </p:extLst>
  </p:cSld>
  <p:clrMapOvr>
    <a:masterClrMapping/>
  </p:clrMapOvr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9049196" cy="1143000"/>
          </a:xfrm>
        </p:spPr>
        <p:txBody>
          <a:bodyPr/>
          <a:lstStyle/>
          <a:p>
            <a:r>
              <a:rPr lang="en-US" altLang="zh-CN" dirty="0">
                <a:latin typeface="Sitka Small" panose="02000505000000020004" pitchFamily="2" charset="0"/>
                <a:cs typeface="Times New Roman" pitchFamily="18" charset="0"/>
              </a:rPr>
              <a:t>Reading Material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9121204" cy="4525963"/>
          </a:xfrm>
        </p:spPr>
        <p:txBody>
          <a:bodyPr/>
          <a:lstStyle/>
          <a:p>
            <a:r>
              <a:rPr lang="en-US" altLang="zh-CN" sz="2800" dirty="0">
                <a:latin typeface="Sitka Text" panose="02000505000000020004" pitchFamily="2" charset="0"/>
                <a:cs typeface="Times New Roman" pitchFamily="18" charset="0"/>
              </a:rPr>
              <a:t>Lexical Scanner </a:t>
            </a:r>
          </a:p>
          <a:p>
            <a:pPr lvl="1"/>
            <a:r>
              <a:rPr lang="en-US" altLang="zh-CN" sz="2400" dirty="0">
                <a:latin typeface="Sitka Text" panose="02000505000000020004" pitchFamily="2" charset="0"/>
                <a:cs typeface="Times New Roman" pitchFamily="18" charset="0"/>
              </a:rPr>
              <a:t>Textbook p109 3.1-3.2 p134 3.4.3</a:t>
            </a:r>
          </a:p>
          <a:p>
            <a:r>
              <a:rPr lang="en-US" altLang="zh-CN" sz="2800" dirty="0">
                <a:latin typeface="Sitka Small" panose="02000505000000020004" pitchFamily="2" charset="0"/>
                <a:cs typeface="Times New Roman" pitchFamily="18" charset="0"/>
              </a:rPr>
              <a:t>Regular Expressions</a:t>
            </a:r>
          </a:p>
          <a:p>
            <a:pPr lvl="1"/>
            <a:r>
              <a:rPr lang="en-US" altLang="zh-CN" sz="2400" dirty="0">
                <a:latin typeface="Sitka Text" panose="02000505000000020004" pitchFamily="2" charset="0"/>
                <a:cs typeface="Times New Roman" pitchFamily="18" charset="0"/>
              </a:rPr>
              <a:t>Textbook p116 3.3</a:t>
            </a:r>
          </a:p>
          <a:p>
            <a:r>
              <a:rPr lang="en-US" altLang="zh-CN" sz="2800" dirty="0">
                <a:latin typeface="Sitka Text" panose="02000505000000020004" pitchFamily="2" charset="0"/>
                <a:cs typeface="Times New Roman" pitchFamily="18" charset="0"/>
              </a:rPr>
              <a:t>DFA</a:t>
            </a:r>
          </a:p>
          <a:p>
            <a:pPr lvl="1"/>
            <a:r>
              <a:rPr lang="en-US" altLang="zh-CN" sz="2400" dirty="0">
                <a:latin typeface="Sitka Text" panose="02000505000000020004" pitchFamily="2" charset="0"/>
                <a:cs typeface="Times New Roman" pitchFamily="18" charset="0"/>
              </a:rPr>
              <a:t>Textbook p151 3.6.4</a:t>
            </a:r>
          </a:p>
          <a:p>
            <a:r>
              <a:rPr lang="en-US" altLang="zh-CN" sz="2800" dirty="0">
                <a:latin typeface="Sitka Text" panose="02000505000000020004" pitchFamily="2" charset="0"/>
                <a:cs typeface="Times New Roman" pitchFamily="18" charset="0"/>
              </a:rPr>
              <a:t>NFA</a:t>
            </a:r>
          </a:p>
          <a:p>
            <a:pPr lvl="1"/>
            <a:r>
              <a:rPr lang="en-US" altLang="zh-CN" sz="2400" dirty="0">
                <a:latin typeface="Sitka Text" panose="02000505000000020004" pitchFamily="2" charset="0"/>
                <a:cs typeface="Times New Roman" pitchFamily="18" charset="0"/>
              </a:rPr>
              <a:t>Textbook p156 3.7.2</a:t>
            </a:r>
          </a:p>
        </p:txBody>
      </p:sp>
    </p:spTree>
    <p:extLst>
      <p:ext uri="{BB962C8B-B14F-4D97-AF65-F5344CB8AC3E}">
        <p14:creationId xmlns:p14="http://schemas.microsoft.com/office/powerpoint/2010/main" val="1803974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6368</TotalTime>
  <Words>121</Words>
  <Application>Microsoft Office PowerPoint</Application>
  <PresentationFormat>自定义</PresentationFormat>
  <Paragraphs>78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宋体</vt:lpstr>
      <vt:lpstr>Arial</vt:lpstr>
      <vt:lpstr>Calibri</vt:lpstr>
      <vt:lpstr>Comic Sans MS</vt:lpstr>
      <vt:lpstr>Courier New</vt:lpstr>
      <vt:lpstr>Sitka Small</vt:lpstr>
      <vt:lpstr>Sitka Text</vt:lpstr>
      <vt:lpstr>Times New Roman</vt:lpstr>
      <vt:lpstr>Office Theme</vt:lpstr>
      <vt:lpstr>PowerPoint 演示文稿</vt:lpstr>
      <vt:lpstr>PowerPoint 演示文稿</vt:lpstr>
      <vt:lpstr>PowerPoint 演示文稿</vt:lpstr>
      <vt:lpstr>Content Structure</vt:lpstr>
      <vt:lpstr>Outline</vt:lpstr>
      <vt:lpstr>Reading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woody</dc:creator>
  <cp:lastModifiedBy>WYING</cp:lastModifiedBy>
  <cp:revision>265</cp:revision>
  <dcterms:created xsi:type="dcterms:W3CDTF">2006-08-16T00:00:00Z</dcterms:created>
  <dcterms:modified xsi:type="dcterms:W3CDTF">2021-09-07T01:31:27Z</dcterms:modified>
</cp:coreProperties>
</file>