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309" r:id="rId4"/>
    <p:sldId id="686" r:id="rId5"/>
    <p:sldId id="561" r:id="rId6"/>
    <p:sldId id="312" r:id="rId7"/>
    <p:sldId id="701" r:id="rId8"/>
    <p:sldId id="688" r:id="rId9"/>
    <p:sldId id="696" r:id="rId10"/>
    <p:sldId id="563" r:id="rId11"/>
    <p:sldId id="564" r:id="rId12"/>
    <p:sldId id="565" r:id="rId13"/>
    <p:sldId id="317" r:id="rId14"/>
    <p:sldId id="566" r:id="rId15"/>
    <p:sldId id="702" r:id="rId16"/>
    <p:sldId id="703" r:id="rId17"/>
    <p:sldId id="572" r:id="rId18"/>
    <p:sldId id="704" r:id="rId19"/>
    <p:sldId id="705" r:id="rId20"/>
    <p:sldId id="653" r:id="rId21"/>
    <p:sldId id="583" r:id="rId22"/>
    <p:sldId id="584" r:id="rId23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54CF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53679F-7C23-4BEC-98A9-55B570020BE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213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53679F-7C23-4BEC-98A9-55B570020BE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780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ADF12-0C11-4A49-B5CF-253B7585754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58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C255-002F-498E-A610-A1DC9B1A77EE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D26-09FE-4013-AD95-B30525770AA9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5955-E513-4A8B-BE48-41C81AB1FC9E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0E10-32FA-4ABF-B67B-4C88F6B2C562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FC99-78A7-4C12-A5E9-B557F4F2D2BB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482B-95BF-4EDD-A452-8EFC2F51F50C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4AC7-8473-4F4F-AB49-1EC06E097BAE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3B4C-DF1C-4089-8563-9D45DA6D0840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A830-7297-48B6-9695-6A8A5F667227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3EA-9B64-4CE8-B95A-43AAE8A036F3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98DA-4B9B-49A4-927B-3F66D76E29BB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5A7D-15C0-4482-925B-53F4685B4B77}" type="datetime1">
              <a:rPr lang="en-US" altLang="zh-CN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600"/>
              </a:lnSpc>
              <a:tabLst/>
            </a:pPr>
            <a:r>
              <a:rPr lang="en-US" altLang="zh-CN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  <a:endParaRPr lang="en-US" altLang="zh-CN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800" y="2563804"/>
            <a:ext cx="8874224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66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2</a:t>
            </a:r>
          </a:p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Lexical Analysis 2-2: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BECE66-4260-4E45-A58D-049192F7A58B}"/>
              </a:ext>
            </a:extLst>
          </p:cNvPr>
          <p:cNvSpPr/>
          <p:nvPr/>
        </p:nvSpPr>
        <p:spPr>
          <a:xfrm>
            <a:off x="2305596" y="4426322"/>
            <a:ext cx="5544616" cy="93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3600" dirty="0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43F8D-8891-4FA5-AF3E-8810C90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Regular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expressions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a family of descriptions that can be used to capture certain languages (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Sitka Text" panose="02000505000000020004" pitchFamily="2" charset="0"/>
                <a:cs typeface="Times New Roman" pitchFamily="18" charset="0"/>
              </a:rPr>
              <a:t>regular languages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).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Often provide a compact and human-readable description of the language.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516B9-B5D6-402E-BBBC-54EDCBB9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Atomic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>
            <a:norm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symbol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matches the empty string. 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3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For any symbol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the symbol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that just matches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D6F4A-1230-4FC9-9039-292834F2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Compound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If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regular expressions,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represents the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concatenation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of the languages of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4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If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are regular expressions,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representing the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union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of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If R is a regular expression,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for the </a:t>
            </a:r>
            <a:r>
              <a:rPr lang="en-US" altLang="zh-CN" b="1" dirty="0" err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Kleene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of R.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If R is a regular expression,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(R)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regular expression with the same meaning as R.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513F1-D7DF-4F7A-AB64-247D5F6D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927100" y="1917700"/>
            <a:ext cx="8001000" cy="44448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700"/>
              </a:lnSpc>
              <a:buFont typeface="Arial" pitchFamily="34" charset="0"/>
              <a:buChar char="•"/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sz="320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Regular expression operator precedence is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		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(R)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			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R*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8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	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8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 | R</a:t>
            </a:r>
            <a:r>
              <a:rPr lang="en-US" altLang="zh-CN" sz="186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So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ab*c|d</a:t>
            </a: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 is parsed as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((a(b*))c)|d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9121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Operator Precedence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0955C8-5467-4B57-BBF5-A8178B76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9321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/>
          <a:lstStyle/>
          <a:p>
            <a:pPr>
              <a:lnSpc>
                <a:spcPts val="31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containing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as a substring: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 algn="ctr">
              <a:lnSpc>
                <a:spcPts val="4900"/>
              </a:lnSpc>
              <a:buNone/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 	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0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1)*00(0</a:t>
            </a:r>
            <a:r>
              <a:rPr lang="en-US" altLang="zh-CN" sz="40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1)*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E4B77-840B-489E-A119-26D58946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9321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/>
          <a:lstStyle/>
          <a:p>
            <a:pPr>
              <a:lnSpc>
                <a:spcPts val="31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containing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as a substring: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 algn="ctr">
              <a:lnSpc>
                <a:spcPts val="4900"/>
              </a:lnSpc>
              <a:buNone/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 	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000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1)*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1)*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4100" y="4984686"/>
            <a:ext cx="5041900" cy="1336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11011100101</a:t>
            </a:r>
          </a:p>
          <a:p>
            <a:pPr algn="ctr">
              <a:lnSpc>
                <a:spcPts val="3100"/>
              </a:lnSpc>
              <a:buNone/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11111011110011111</a:t>
            </a:r>
          </a:p>
          <a:p>
            <a:pPr algn="ctr">
              <a:lnSpc>
                <a:spcPts val="3100"/>
              </a:lnSpc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0000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594275-3EC4-43B5-817E-23700681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92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9321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/>
          <a:lstStyle/>
          <a:p>
            <a:pPr>
              <a:lnSpc>
                <a:spcPts val="31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containing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as a substring: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 algn="ctr">
              <a:lnSpc>
                <a:spcPts val="4900"/>
              </a:lnSpc>
              <a:buNone/>
              <a:tabLst>
                <a:tab pos="2692400" algn="l"/>
              </a:tabLst>
            </a:pPr>
            <a:r>
              <a:rPr lang="en-US" altLang="zh-CN" dirty="0">
                <a:latin typeface="Sitka Text" panose="02000505000000020004" pitchFamily="2" charset="0"/>
              </a:rPr>
              <a:t> 	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000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1)*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1)*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4100" y="4984686"/>
            <a:ext cx="5041900" cy="1336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110111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101</a:t>
            </a:r>
          </a:p>
          <a:p>
            <a:pPr algn="ctr">
              <a:lnSpc>
                <a:spcPts val="3100"/>
              </a:lnSpc>
              <a:buNone/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1111101111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11111</a:t>
            </a:r>
          </a:p>
          <a:p>
            <a:pPr algn="ctr">
              <a:lnSpc>
                <a:spcPts val="3100"/>
              </a:lnSpc>
              <a:tabLst>
                <a:tab pos="2527300" algn="l"/>
                <a:tab pos="2692400" algn="l"/>
                <a:tab pos="3048000" algn="l"/>
                <a:tab pos="3708400" algn="l"/>
              </a:tabLst>
            </a:pP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 (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00,</a:t>
            </a:r>
            <a:r>
              <a:rPr lang="en-US" altLang="zh-CN" sz="4000" b="1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000" b="1" dirty="0">
                <a:latin typeface="Sitka Text" panose="02000505000000020004" pitchFamily="2" charset="0"/>
                <a:cs typeface="Times New Roman" pitchFamily="18" charset="0"/>
              </a:rPr>
              <a:t>00</a:t>
            </a:r>
            <a:r>
              <a:rPr lang="en-US" altLang="zh-CN" sz="40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00)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97CD7-50F5-4BA0-AC34-33DB325E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6242"/>
      </p:ext>
    </p:extLst>
  </p:cSld>
  <p:clrMapOvr>
    <a:masterClrMapping/>
  </p:clrMapOvr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3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of length exactly four: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400"/>
              </a:lnSpc>
              <a:buNone/>
            </a:pP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(0|1)(0|1)(0|1)(0|1)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0300" y="4574917"/>
            <a:ext cx="50419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8BF3F-114B-4044-AEB4-1C1AFB3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3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of length exactly four: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400"/>
              </a:lnSpc>
              <a:buNone/>
            </a:pP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(0|1){4}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0300" y="4574917"/>
            <a:ext cx="50419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</a:p>
          <a:p>
            <a:pPr algn="ctr">
              <a:lnSpc>
                <a:spcPts val="3100"/>
              </a:lnSpc>
              <a:buNone/>
              <a:tabLst>
                <a:tab pos="2438400" algn="l"/>
                <a:tab pos="37084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BCA48-8C20-4411-AEE9-22C22001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8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Simple Regular Expressions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5378450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the only characters are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Here is a regular expression for strings that contain at most one zero: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400"/>
              </a:lnSpc>
              <a:buNone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1785" y="5434434"/>
            <a:ext cx="309892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400"/>
              </a:lnSpc>
              <a:buNone/>
            </a:pPr>
            <a:r>
              <a:rPr lang="en-US" altLang="zh-CN" sz="44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1*</a:t>
            </a:r>
            <a:r>
              <a:rPr lang="en-US" altLang="zh-CN" sz="44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(0</a:t>
            </a:r>
            <a:r>
              <a:rPr lang="en-US" altLang="zh-CN" sz="44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4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44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4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ε)</a:t>
            </a:r>
            <a:r>
              <a:rPr lang="en-US" altLang="zh-CN" sz="44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1*</a:t>
            </a:r>
            <a:endParaRPr lang="en-US" altLang="zh-CN" sz="4400" b="1" dirty="0">
              <a:solidFill>
                <a:srgbClr val="00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0298" y="3412357"/>
            <a:ext cx="5041900" cy="1754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40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1111</a:t>
            </a:r>
            <a:r>
              <a:rPr lang="en-US" altLang="zh-CN" sz="40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40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111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40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111111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40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40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111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40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endParaRPr lang="zh-CN" altLang="en-US" sz="4000" b="1" dirty="0">
              <a:solidFill>
                <a:srgbClr val="80008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884" y="6451560"/>
            <a:ext cx="2138727" cy="562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400"/>
              </a:lnSpc>
              <a:buNone/>
            </a:pPr>
            <a:r>
              <a:rPr lang="en-US" altLang="zh-CN" sz="4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1*</a:t>
            </a:r>
            <a:r>
              <a:rPr lang="en-US" altLang="zh-CN" sz="4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0?</a:t>
            </a:r>
            <a:r>
              <a:rPr lang="en-US" altLang="zh-CN" sz="4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1*</a:t>
            </a:r>
            <a:endParaRPr lang="en-US" altLang="zh-CN" sz="4800" b="1" dirty="0">
              <a:solidFill>
                <a:srgbClr val="00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22B63-A38C-4CD6-98C7-678B2A00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919321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Recall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193212" cy="5778449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Scanning Process</a:t>
            </a:r>
          </a:p>
          <a:p>
            <a:pPr lvl="1">
              <a:lnSpc>
                <a:spcPts val="2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reads the stream of characters</a:t>
            </a: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then</a:t>
            </a:r>
          </a:p>
          <a:p>
            <a:pPr lvl="1">
              <a:lnSpc>
                <a:spcPts val="2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groups the characters into sequences of lexemes</a:t>
            </a:r>
            <a:r>
              <a:rPr lang="en-US" altLang="zh-CN" sz="2700" dirty="0"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 marL="457200" lvl="1" indent="0">
              <a:lnSpc>
                <a:spcPts val="2700"/>
              </a:lnSpc>
              <a:buNone/>
            </a:pPr>
            <a:r>
              <a:rPr lang="en-US" altLang="zh-CN" sz="27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endParaRPr lang="en-US" altLang="zh-CN" sz="3100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Lexeme, Token, Pattern and Regular expression</a:t>
            </a:r>
          </a:p>
          <a:p>
            <a:pPr marL="0" indent="0">
              <a:lnSpc>
                <a:spcPts val="2700"/>
              </a:lnSpc>
              <a:buNone/>
              <a:tabLst/>
            </a:pPr>
            <a:endParaRPr lang="en-US" altLang="zh-CN" sz="31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1798" y="4438037"/>
            <a:ext cx="108012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itka Text" panose="02000505000000020004" pitchFamily="2" charset="0"/>
              </a:rPr>
              <a:t>lexemes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687" y="5419822"/>
            <a:ext cx="108012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itka Text" panose="02000505000000020004" pitchFamily="2" charset="0"/>
              </a:rPr>
              <a:t>Tokens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6346" y="5351229"/>
            <a:ext cx="122579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itka Text" panose="02000505000000020004" pitchFamily="2" charset="0"/>
              </a:rPr>
              <a:t>patterns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6802" y="6570625"/>
            <a:ext cx="241919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itka Text" panose="02000505000000020004" pitchFamily="2" charset="0"/>
              </a:rPr>
              <a:t>Regular expressions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  <p:cxnSp>
        <p:nvCxnSpPr>
          <p:cNvPr id="9" name="曲线连接符 8"/>
          <p:cNvCxnSpPr>
            <a:stCxn id="4" idx="1"/>
            <a:endCxn id="5" idx="0"/>
          </p:cNvCxnSpPr>
          <p:nvPr/>
        </p:nvCxnSpPr>
        <p:spPr>
          <a:xfrm rot="10800000" flipV="1">
            <a:off x="2591748" y="4618056"/>
            <a:ext cx="1250051" cy="801765"/>
          </a:xfrm>
          <a:prstGeom prst="curved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81077" y="4798242"/>
            <a:ext cx="1179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  <a:cs typeface="Times New Roman" pitchFamily="18" charset="0"/>
              </a:rPr>
              <a:t>instance of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曲线连接符 11"/>
          <p:cNvCxnSpPr>
            <a:endCxn id="4" idx="2"/>
          </p:cNvCxnSpPr>
          <p:nvPr/>
        </p:nvCxnSpPr>
        <p:spPr>
          <a:xfrm flipV="1">
            <a:off x="2881660" y="4798077"/>
            <a:ext cx="1500198" cy="621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55109" y="4883849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  <a:cs typeface="Times New Roman" pitchFamily="18" charset="0"/>
              </a:rPr>
              <a:t>abstract form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曲线连接符 14"/>
          <p:cNvCxnSpPr>
            <a:stCxn id="7" idx="0"/>
            <a:endCxn id="6" idx="2"/>
          </p:cNvCxnSpPr>
          <p:nvPr/>
        </p:nvCxnSpPr>
        <p:spPr>
          <a:xfrm rot="5400000" flipH="1" flipV="1">
            <a:off x="5213143" y="5194525"/>
            <a:ext cx="859356" cy="1892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47015" y="5974655"/>
            <a:ext cx="201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  <a:cs typeface="Times New Roman" pitchFamily="18" charset="0"/>
              </a:rPr>
              <a:t>express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41308" y="5283468"/>
            <a:ext cx="252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  <a:cs typeface="Times New Roman" pitchFamily="18" charset="0"/>
              </a:rPr>
              <a:t>describing the forms</a:t>
            </a:r>
          </a:p>
          <a:p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6" idx="1"/>
            <a:endCxn id="5" idx="3"/>
          </p:cNvCxnSpPr>
          <p:nvPr/>
        </p:nvCxnSpPr>
        <p:spPr>
          <a:xfrm flipH="1">
            <a:off x="3131807" y="5531249"/>
            <a:ext cx="2844539" cy="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87E4CF0-7277-403B-9F24-D254B17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135"/>
      </p:ext>
    </p:extLst>
  </p:cSld>
  <p:clrMapOvr>
    <a:masterClrMapping/>
  </p:clrMapOvr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085294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ea typeface="宋体" pitchFamily="2" charset="-122"/>
                <a:cs typeface="Times New Roman" pitchFamily="18" charset="0"/>
              </a:rPr>
              <a:t>Example: Identifier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085294" cy="524988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ts val="3100"/>
              </a:lnSpc>
              <a:buFont typeface="Arial" pitchFamily="34" charset="0"/>
              <a:buChar char="•"/>
            </a:pPr>
            <a:r>
              <a:rPr lang="en-US" altLang="zh-CN" sz="3500" dirty="0">
                <a:latin typeface="Sitka Text" panose="02000505000000020004" pitchFamily="2" charset="0"/>
                <a:cs typeface="Times New Roman" pitchFamily="18" charset="0"/>
              </a:rPr>
              <a:t>Identifier: strings of letters or digits, starting with a letter</a:t>
            </a:r>
          </a:p>
          <a:p>
            <a:pPr lvl="1" algn="ctr">
              <a:buFontTx/>
              <a:buNone/>
            </a:pPr>
            <a:endParaRPr lang="en-US" altLang="zh-CN" sz="3100" i="1" dirty="0">
              <a:latin typeface="Sitka Text" panose="02000505000000020004" pitchFamily="2" charset="0"/>
              <a:ea typeface="宋体" pitchFamily="2" charset="-122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zh-CN" sz="2600" b="1" dirty="0">
                <a:latin typeface="Sitka Text" panose="02000505000000020004" pitchFamily="2" charset="0"/>
                <a:cs typeface="Courier New" pitchFamily="49" charset="0"/>
              </a:rPr>
              <a:t>letter = ‘A’ | … | ‘Z’ | ‘a’ | … | ‘z’ or,</a:t>
            </a:r>
          </a:p>
          <a:p>
            <a:pPr lvl="1">
              <a:buFontTx/>
              <a:buNone/>
            </a:pPr>
            <a:r>
              <a:rPr lang="en-US" altLang="zh-CN" sz="2600" b="1" dirty="0">
                <a:latin typeface="Sitka Text" panose="02000505000000020004" pitchFamily="2" charset="0"/>
                <a:cs typeface="Courier New" pitchFamily="49" charset="0"/>
              </a:rPr>
              <a:t>letter = [A-</a:t>
            </a:r>
            <a:r>
              <a:rPr lang="en-US" altLang="zh-CN" sz="2600" b="1" dirty="0" err="1">
                <a:latin typeface="Sitka Text" panose="02000505000000020004" pitchFamily="2" charset="0"/>
                <a:cs typeface="Courier New" pitchFamily="49" charset="0"/>
              </a:rPr>
              <a:t>Za</a:t>
            </a:r>
            <a:r>
              <a:rPr lang="en-US" altLang="zh-CN" sz="2600" b="1" dirty="0">
                <a:latin typeface="Sitka Text" panose="02000505000000020004" pitchFamily="2" charset="0"/>
                <a:cs typeface="Courier New" pitchFamily="49" charset="0"/>
              </a:rPr>
              <a:t>-z]</a:t>
            </a:r>
          </a:p>
          <a:p>
            <a:pPr lvl="1">
              <a:buNone/>
            </a:pPr>
            <a:r>
              <a:rPr lang="en-US" altLang="zh-CN" sz="2600" b="1" dirty="0">
                <a:latin typeface="Sitka Text" panose="02000505000000020004" pitchFamily="2" charset="0"/>
                <a:cs typeface="Courier New" pitchFamily="49" charset="0"/>
              </a:rPr>
              <a:t>digit = [0-9]</a:t>
            </a:r>
          </a:p>
          <a:p>
            <a:pPr lvl="1">
              <a:buNone/>
            </a:pPr>
            <a:r>
              <a:rPr lang="en-US" altLang="zh-CN" sz="2600" b="1" dirty="0">
                <a:latin typeface="Sitka Text" panose="02000505000000020004" pitchFamily="2" charset="0"/>
                <a:cs typeface="Courier New" pitchFamily="49" charset="0"/>
              </a:rPr>
              <a:t>identifier = letter (letter | digit) *</a:t>
            </a:r>
            <a:endParaRPr lang="en-US" altLang="zh-CN" sz="3100" dirty="0">
              <a:latin typeface="Sitka Text" panose="02000505000000020004" pitchFamily="2" charset="0"/>
              <a:ea typeface="宋体" pitchFamily="2" charset="-122"/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altLang="zh-CN" sz="3100" dirty="0">
              <a:latin typeface="Sitka Text" panose="02000505000000020004" pitchFamily="2" charset="0"/>
              <a:ea typeface="宋体" pitchFamily="2" charset="-122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Is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(letter</a:t>
            </a:r>
            <a:r>
              <a:rPr lang="en-US" altLang="zh-CN" baseline="30000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 | digit</a:t>
            </a:r>
            <a:r>
              <a:rPr lang="en-US" altLang="zh-CN" baseline="30000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the same as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(letter | digit) * </a:t>
            </a:r>
            <a:r>
              <a:rPr lang="en-US" altLang="zh-CN" dirty="0"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?</a:t>
            </a:r>
          </a:p>
          <a:p>
            <a:pPr lvl="1">
              <a:buFontTx/>
              <a:buNone/>
            </a:pPr>
            <a:r>
              <a:rPr lang="en-US" altLang="zh-CN" sz="3100" dirty="0">
                <a:latin typeface="Sitka Text" panose="02000505000000020004" pitchFamily="2" charset="0"/>
                <a:ea typeface="宋体" pitchFamily="2" charset="-122"/>
                <a:cs typeface="Times New Roman" pitchFamily="18" charset="0"/>
              </a:rPr>
              <a:t>What is the R.E. of identifier in C/C++?</a:t>
            </a:r>
            <a:endParaRPr lang="en-US" altLang="zh-CN" dirty="0">
              <a:latin typeface="Sitka Text" panose="02000505000000020004" pitchFamily="2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AF2FCE-B7B2-4BC9-9E76-F5F9D910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5300"/>
      </p:ext>
    </p:extLst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932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ea typeface="宋体" pitchFamily="2" charset="-122"/>
                <a:cs typeface="Times New Roman" pitchFamily="18" charset="0"/>
              </a:rPr>
              <a:t>Applied Regular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5378450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tabLst>
                <a:tab pos="18796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our alphabet is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letter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and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where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l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represents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letter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then </a:t>
            </a:r>
          </a:p>
          <a:p>
            <a:pPr marL="0" indent="0">
              <a:lnSpc>
                <a:spcPts val="3400"/>
              </a:lnSpc>
              <a:buNone/>
              <a:tabLst>
                <a:tab pos="18796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                         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 = </a:t>
            </a:r>
            <a:r>
              <a:rPr lang="en-US" altLang="zh-CN" b="1" dirty="0">
                <a:latin typeface="Sitka Text" panose="02000505000000020004" pitchFamily="2" charset="0"/>
                <a:cs typeface="Courier New" pitchFamily="18" charset="0"/>
              </a:rPr>
              <a:t>l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{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  <a:p>
            <a:pPr>
              <a:lnSpc>
                <a:spcPts val="3400"/>
              </a:lnSpc>
              <a:tabLst>
                <a:tab pos="1879600" algn="l"/>
              </a:tabLst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18796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regular expression for email addresses is</a:t>
            </a:r>
          </a:p>
          <a:p>
            <a:pPr>
              <a:lnSpc>
                <a:spcPts val="3400"/>
              </a:lnSpc>
              <a:buNone/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400"/>
              </a:lnSpc>
              <a:buNone/>
            </a:pPr>
            <a:r>
              <a:rPr lang="en-US" altLang="zh-CN" sz="3600" b="1" dirty="0" err="1">
                <a:solidFill>
                  <a:srgbClr val="008080"/>
                </a:solidFill>
                <a:latin typeface="Sitka Text" panose="02000505000000020004" pitchFamily="2" charset="0"/>
                <a:cs typeface="Courier New" pitchFamily="49" charset="0"/>
              </a:rPr>
              <a:t>ll</a:t>
            </a: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(.</a:t>
            </a:r>
            <a:r>
              <a:rPr lang="en-US" altLang="zh-CN" sz="3600" b="1" dirty="0" err="1">
                <a:solidFill>
                  <a:srgbClr val="800080"/>
                </a:solidFill>
                <a:latin typeface="Sitka Text" panose="02000505000000020004" pitchFamily="2" charset="0"/>
                <a:cs typeface="Courier New" pitchFamily="49" charset="0"/>
              </a:rPr>
              <a:t>ll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*)*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 err="1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ll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*.</a:t>
            </a:r>
            <a:r>
              <a:rPr lang="en-US" altLang="zh-CN" sz="3600" b="1" dirty="0" err="1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ll</a:t>
            </a:r>
            <a:r>
              <a:rPr lang="en-US" altLang="zh-CN" sz="36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(.</a:t>
            </a:r>
            <a:r>
              <a:rPr lang="en-US" altLang="zh-CN" sz="3600" b="1" dirty="0" err="1">
                <a:latin typeface="Sitka Text" panose="02000505000000020004" pitchFamily="2" charset="0"/>
                <a:cs typeface="Courier New" pitchFamily="49" charset="0"/>
              </a:rPr>
              <a:t>ll</a:t>
            </a: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*)*</a:t>
            </a:r>
          </a:p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endParaRPr lang="en-US" altLang="zh-CN" sz="2800" b="1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zhangsan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sz="28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scut.edu</a:t>
            </a:r>
            <a:r>
              <a:rPr lang="en-US" altLang="zh-CN" sz="2800" b="1" dirty="0">
                <a:latin typeface="Sitka Text" panose="02000505000000020004" pitchFamily="2" charset="0"/>
                <a:cs typeface="Times New Roman" pitchFamily="18" charset="0"/>
              </a:rPr>
              <a:t>.cn</a:t>
            </a:r>
          </a:p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zhangsan.cn</a:t>
            </a:r>
            <a:r>
              <a:rPr lang="en-US" altLang="zh-CN" sz="2800" b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sz="2800" b="1" dirty="0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163.com</a:t>
            </a:r>
            <a:r>
              <a:rPr lang="en-US" altLang="zh-CN" sz="2800" b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？</a:t>
            </a:r>
          </a:p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endParaRPr lang="en-US" altLang="zh-CN" sz="2800" b="1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9342" y="5325308"/>
            <a:ext cx="5203669" cy="54117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3600" b="1" dirty="0">
                <a:solidFill>
                  <a:srgbClr val="008080"/>
                </a:solidFill>
                <a:latin typeface="Sitka Text" panose="02000505000000020004" pitchFamily="2" charset="0"/>
                <a:cs typeface="Courier New" pitchFamily="49" charset="0"/>
              </a:rPr>
              <a:t>l</a:t>
            </a:r>
            <a:r>
              <a:rPr lang="en-US" altLang="zh-CN" sz="3600" b="1" baseline="30000" dirty="0">
                <a:solidFill>
                  <a:srgbClr val="008080"/>
                </a:solidFill>
                <a:latin typeface="Sitka Text" panose="02000505000000020004" pitchFamily="2" charset="0"/>
                <a:cs typeface="Courier New" pitchFamily="49" charset="0"/>
              </a:rPr>
              <a:t>+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(.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Courier New" pitchFamily="49" charset="0"/>
              </a:rPr>
              <a:t>l</a:t>
            </a:r>
            <a:r>
              <a:rPr lang="en-US" altLang="zh-CN" sz="3600" b="1" baseline="30000" dirty="0">
                <a:solidFill>
                  <a:srgbClr val="800080"/>
                </a:solidFill>
                <a:latin typeface="Sitka Text" panose="02000505000000020004" pitchFamily="2" charset="0"/>
                <a:cs typeface="Courier New" pitchFamily="49" charset="0"/>
              </a:rPr>
              <a:t>+</a:t>
            </a:r>
            <a:r>
              <a:rPr lang="en-US" altLang="zh-CN" sz="36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@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 err="1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l</a:t>
            </a:r>
            <a:r>
              <a:rPr lang="en-US" altLang="zh-CN" sz="3600" b="1" baseline="30000" dirty="0" err="1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+</a:t>
            </a:r>
            <a:r>
              <a:rPr lang="en-US" altLang="zh-CN" sz="3600" b="1" dirty="0" err="1">
                <a:solidFill>
                  <a:srgbClr val="808080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r>
              <a:rPr lang="en-US" altLang="zh-CN" sz="3600" b="1" dirty="0" err="1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l</a:t>
            </a:r>
            <a:r>
              <a:rPr lang="en-US" altLang="zh-CN" sz="3600" b="1" baseline="30000" dirty="0">
                <a:solidFill>
                  <a:srgbClr val="808080"/>
                </a:solidFill>
                <a:latin typeface="Sitka Text" panose="02000505000000020004" pitchFamily="2" charset="0"/>
                <a:cs typeface="Courier New" pitchFamily="49" charset="0"/>
              </a:rPr>
              <a:t>+</a:t>
            </a:r>
            <a:r>
              <a:rPr lang="en-US" altLang="zh-CN" sz="360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(.</a:t>
            </a:r>
            <a:r>
              <a:rPr lang="en-US" altLang="zh-CN" sz="3600" b="1" dirty="0">
                <a:latin typeface="Sitka Text" panose="02000505000000020004" pitchFamily="2" charset="0"/>
                <a:cs typeface="Courier New" pitchFamily="49" charset="0"/>
              </a:rPr>
              <a:t>l</a:t>
            </a:r>
            <a:r>
              <a:rPr lang="en-US" altLang="zh-CN" sz="3600" b="1" baseline="30000" dirty="0">
                <a:latin typeface="Sitka Text" panose="02000505000000020004" pitchFamily="2" charset="0"/>
                <a:cs typeface="Courier New" pitchFamily="49" charset="0"/>
              </a:rPr>
              <a:t>+</a:t>
            </a:r>
            <a:r>
              <a:rPr lang="en-US" altLang="zh-CN" sz="3600" b="1" dirty="0">
                <a:latin typeface="Sitka Text" panose="02000505000000020004" pitchFamily="2" charset="0"/>
                <a:cs typeface="Times New Roman" pitchFamily="18" charset="0"/>
              </a:rPr>
              <a:t>)*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90B3C-2310-409A-BD79-7AAFFABA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21204" cy="1143000"/>
          </a:xfrm>
        </p:spPr>
        <p:txBody>
          <a:bodyPr>
            <a:norm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Applied Regular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537845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tabLst>
                <a:tab pos="13335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Suppose that our alphabet is all ASCII characters.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600"/>
              </a:lnSpc>
              <a:tabLst>
                <a:tab pos="1333500" algn="l"/>
              </a:tabLst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regular expression for even numbers</a:t>
            </a:r>
          </a:p>
          <a:p>
            <a:pPr algn="ctr">
              <a:lnSpc>
                <a:spcPts val="35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4</a:t>
            </a: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2</a:t>
            </a:r>
            <a:endParaRPr lang="en-US" altLang="zh-CN" sz="2800" b="1" dirty="0">
              <a:latin typeface="Sitka Text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+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137</a:t>
            </a: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324</a:t>
            </a: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8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r>
              <a:rPr lang="en-US" altLang="zh-CN" sz="2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999991</a:t>
            </a: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2</a:t>
            </a:r>
            <a:endParaRPr lang="en-US" altLang="zh-CN" sz="2800" b="1" dirty="0">
              <a:solidFill>
                <a:srgbClr val="80008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marL="0" indent="0" algn="ctr">
              <a:lnSpc>
                <a:spcPts val="3600"/>
              </a:lnSpc>
              <a:buNone/>
              <a:tabLst>
                <a:tab pos="1333500" algn="l"/>
              </a:tabLst>
            </a:pPr>
            <a:endParaRPr lang="en-US" altLang="zh-CN" sz="2800" b="1" dirty="0">
              <a:solidFill>
                <a:srgbClr val="80008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marL="0" indent="0" algn="ctr">
              <a:lnSpc>
                <a:spcPts val="3600"/>
              </a:lnSpc>
              <a:buNone/>
              <a:tabLst>
                <a:tab pos="1333500" algn="l"/>
              </a:tabLst>
            </a:pPr>
            <a:r>
              <a:rPr lang="en-US" altLang="zh-CN" sz="2800" b="1" dirty="0">
                <a:solidFill>
                  <a:srgbClr val="800080"/>
                </a:solidFill>
                <a:latin typeface="Sitka Text" panose="02000505000000020004" pitchFamily="2" charset="0"/>
                <a:cs typeface="Times New Roman" pitchFamily="18" charset="0"/>
              </a:rPr>
              <a:t>(+|-)?</a:t>
            </a:r>
            <a:r>
              <a:rPr lang="en-US" altLang="zh-CN" sz="2800" b="1" dirty="0">
                <a:solidFill>
                  <a:srgbClr val="808000"/>
                </a:solidFill>
                <a:latin typeface="Sitka Text" panose="02000505000000020004" pitchFamily="2" charset="0"/>
                <a:cs typeface="Times New Roman" pitchFamily="18" charset="0"/>
              </a:rPr>
              <a:t>(0|1|2|3|4|5|6|7|8|9)*</a:t>
            </a:r>
            <a:r>
              <a:rPr lang="en-US" altLang="zh-CN" sz="2800" b="1" dirty="0">
                <a:solidFill>
                  <a:srgbClr val="008080"/>
                </a:solidFill>
                <a:latin typeface="Sitka Text" panose="02000505000000020004" pitchFamily="2" charset="0"/>
                <a:cs typeface="Times New Roman" pitchFamily="18" charset="0"/>
              </a:rPr>
              <a:t>(0|2|4|6|8)</a:t>
            </a:r>
          </a:p>
          <a:p>
            <a:pPr algn="ctr">
              <a:lnSpc>
                <a:spcPts val="3100"/>
              </a:lnSpc>
              <a:buNone/>
              <a:tabLst>
                <a:tab pos="3314700" algn="l"/>
                <a:tab pos="3365500" algn="l"/>
                <a:tab pos="3568700" algn="l"/>
                <a:tab pos="3733800" algn="l"/>
                <a:tab pos="4013200" algn="l"/>
              </a:tabLst>
            </a:pPr>
            <a:endParaRPr lang="zh-CN" altLang="en-US" sz="2800" b="1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CF06E-4E83-498E-B465-23E5FA7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3428" y="3168650"/>
            <a:ext cx="8731557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4000" dirty="0">
                <a:latin typeface="Sitka Small" panose="02000505000000020004" pitchFamily="2" charset="0"/>
                <a:cs typeface="Times New Roman" pitchFamily="18" charset="0"/>
              </a:rPr>
              <a:t>Associating Lexemes with Tokens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BF4EE0-E872-4DF9-9AF6-1B80E921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Lexemes and Tokens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51900" cy="534640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Tokens give a way to categorize lexemes by what information they provide. 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Some tokens might be associated with only a single lexeme:</a:t>
            </a:r>
          </a:p>
          <a:p>
            <a:pPr lvl="1">
              <a:lnSpc>
                <a:spcPts val="3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Tokens for keywords like </a:t>
            </a:r>
            <a:r>
              <a:rPr lang="en-US" altLang="zh-CN" b="1" dirty="0">
                <a:solidFill>
                  <a:srgbClr val="800080"/>
                </a:solidFill>
                <a:latin typeface="Sitka Text" panose="02000505000000020004" pitchFamily="2" charset="0"/>
                <a:cs typeface="Courier New" pitchFamily="18" charset="0"/>
              </a:rPr>
              <a:t>if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and </a:t>
            </a:r>
            <a:r>
              <a:rPr lang="en-US" altLang="zh-CN" b="1" dirty="0">
                <a:solidFill>
                  <a:srgbClr val="800080"/>
                </a:solidFill>
                <a:latin typeface="Sitka Text" panose="02000505000000020004" pitchFamily="2" charset="0"/>
                <a:cs typeface="Courier New" pitchFamily="18" charset="0"/>
              </a:rPr>
              <a:t>while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probably only match those lexemes exactly.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Some tokens might be associated with lots of different lexemes:</a:t>
            </a:r>
          </a:p>
          <a:p>
            <a:pPr lvl="1">
              <a:lnSpc>
                <a:spcPts val="3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All variable names, all possible numbers, all possible strings, etc.</a:t>
            </a:r>
          </a:p>
          <a:p>
            <a:pPr>
              <a:lnSpc>
                <a:spcPts val="3200"/>
              </a:lnSpc>
              <a:tabLst/>
            </a:pP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1FA82-50ED-486B-BCE0-AAEF829A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9321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Sets of Lexemes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51900" cy="534640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Idea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: Associate a set of lexemes with each token.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0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We might associate the “number” token with the set {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0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1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2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…,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10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11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12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… }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0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We might associate the “string” token with the set {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""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"a"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"b"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Sitka Text" panose="02000505000000020004" pitchFamily="2" charset="0"/>
                <a:cs typeface="Courier New" pitchFamily="18" charset="0"/>
              </a:rPr>
              <a:t>"c"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, … }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32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Some tokens might be associated with only a single lexeme:</a:t>
            </a:r>
          </a:p>
          <a:p>
            <a:pPr lvl="1">
              <a:lnSpc>
                <a:spcPts val="40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We might associate the token for the keyword </a:t>
            </a:r>
            <a:r>
              <a:rPr lang="en-US" altLang="zh-CN" sz="2400" b="1" dirty="0">
                <a:solidFill>
                  <a:srgbClr val="354CF9"/>
                </a:solidFill>
                <a:latin typeface="Sitka Text" panose="02000505000000020004" pitchFamily="2" charset="0"/>
                <a:cs typeface="Courier New" pitchFamily="18" charset="0"/>
              </a:rPr>
              <a:t>while</a:t>
            </a:r>
            <a:r>
              <a:rPr lang="en-US" altLang="zh-CN" sz="2400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with the set {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18" charset="0"/>
              </a:rPr>
              <a:t>while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}.</a:t>
            </a:r>
            <a:endParaRPr lang="zh-CN" altLang="en-US" sz="2400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AC48A-058F-45B9-9A6B-0717E7B1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0312" y="2807459"/>
            <a:ext cx="9399366" cy="146963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3700"/>
              </a:lnSpc>
              <a:tabLst>
                <a:tab pos="228600" algn="l"/>
              </a:tabLst>
            </a:pPr>
            <a:r>
              <a:rPr lang="en-US" altLang="zh-CN" dirty="0">
                <a:latin typeface="Sitka Small" panose="02000505000000020004" pitchFamily="2" charset="0"/>
              </a:rPr>
              <a:t>	</a:t>
            </a:r>
            <a:r>
              <a:rPr lang="en-US" altLang="zh-CN" sz="3600" dirty="0">
                <a:latin typeface="Sitka Small" panose="02000505000000020004" pitchFamily="2" charset="0"/>
                <a:cs typeface="Times New Roman" pitchFamily="18" charset="0"/>
              </a:rPr>
              <a:t>How do we describe which </a:t>
            </a:r>
          </a:p>
          <a:p>
            <a:pPr algn="ctr">
              <a:lnSpc>
                <a:spcPts val="3700"/>
              </a:lnSpc>
              <a:tabLst>
                <a:tab pos="228600" algn="l"/>
              </a:tabLst>
            </a:pPr>
            <a:r>
              <a:rPr lang="en-US" altLang="zh-CN" sz="3600" dirty="0">
                <a:latin typeface="Sitka Small" panose="02000505000000020004" pitchFamily="2" charset="0"/>
                <a:cs typeface="Times New Roman" pitchFamily="18" charset="0"/>
              </a:rPr>
              <a:t>(potentially infinite) set of lexemes is associated with each token type?</a:t>
            </a:r>
            <a:endParaRPr lang="en-US" altLang="zh-CN" sz="3200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F1BC26-B98B-4F42-9344-3434E10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4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Formal Languages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156700" cy="3834233"/>
          </a:xfrm>
        </p:spPr>
        <p:txBody>
          <a:bodyPr>
            <a:normAutofit fontScale="92500"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formal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language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a set of strings.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Many infinite languages have finite descriptions:</a:t>
            </a:r>
          </a:p>
          <a:p>
            <a:pPr lvl="1">
              <a:lnSpc>
                <a:spcPts val="34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Define the language using an automaton.</a:t>
            </a:r>
          </a:p>
          <a:p>
            <a:pPr lvl="1">
              <a:lnSpc>
                <a:spcPts val="34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Define the language using a grammar.</a:t>
            </a:r>
          </a:p>
          <a:p>
            <a:pPr lvl="1">
              <a:lnSpc>
                <a:spcPts val="34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Define the language using a regular expression.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We can use these compact descriptions of the language to define sets of strings.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400"/>
              </a:lnSpc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997-3691-4F21-9DFF-A0266752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8874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08529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String and Language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93212" cy="524988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Alphabet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Any finite set of symbols, such as</a:t>
            </a:r>
            <a:endParaRPr lang="en-US" altLang="zh-CN" dirty="0">
              <a:latin typeface="Sitka Text" panose="02000505000000020004" pitchFamily="2" charset="0"/>
            </a:endParaRPr>
          </a:p>
          <a:p>
            <a:pPr marL="671962" indent="-671962">
              <a:buNone/>
            </a:pPr>
            <a:r>
              <a:rPr lang="en-US" altLang="zh-CN" dirty="0">
                <a:latin typeface="Sitka Text" panose="02000505000000020004" pitchFamily="2" charset="0"/>
              </a:rPr>
              <a:t>	               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∑={0‚1} , Α={</a:t>
            </a:r>
            <a:r>
              <a:rPr lang="en-US" altLang="zh-CN" sz="2400" b="1" dirty="0" err="1">
                <a:latin typeface="Sitka Text" panose="02000505000000020004" pitchFamily="2" charset="0"/>
                <a:cs typeface="Courier New" pitchFamily="49" charset="0"/>
              </a:rPr>
              <a:t>a‚b,c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String</a:t>
            </a:r>
            <a:r>
              <a:rPr lang="en-US" altLang="zh-CN" dirty="0">
                <a:latin typeface="Sitka Text" panose="02000505000000020004" pitchFamily="2" charset="0"/>
              </a:rPr>
              <a:t> 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string over some alphabet is a finite sequence of symbols drawn from that alphabet.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                 0,00,10 are strings of ∑={0‚1}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         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a, </a:t>
            </a:r>
            <a:r>
              <a:rPr lang="en-US" altLang="zh-CN" sz="2400" b="1" dirty="0" err="1">
                <a:latin typeface="Sitka Text" panose="02000505000000020004" pitchFamily="2" charset="0"/>
                <a:cs typeface="Courier New" pitchFamily="49" charset="0"/>
              </a:rPr>
              <a:t>ab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, </a:t>
            </a:r>
            <a:r>
              <a:rPr lang="en-US" altLang="zh-CN" sz="2400" b="1" dirty="0" err="1">
                <a:latin typeface="Sitka Text" panose="02000505000000020004" pitchFamily="2" charset="0"/>
                <a:cs typeface="Courier New" pitchFamily="49" charset="0"/>
              </a:rPr>
              <a:t>aaca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 are strings of Α={</a:t>
            </a:r>
            <a:r>
              <a:rPr lang="en-US" altLang="zh-CN" sz="2400" b="1" dirty="0" err="1">
                <a:latin typeface="Sitka Text" panose="02000505000000020004" pitchFamily="2" charset="0"/>
                <a:cs typeface="Courier New" pitchFamily="49" charset="0"/>
              </a:rPr>
              <a:t>a‚b,c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                 empty string ε(epsilon)</a:t>
            </a:r>
          </a:p>
          <a:p>
            <a:pPr marL="342900" lvl="1" indent="-342900"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                </a:t>
            </a:r>
            <a:r>
              <a:rPr lang="zh-CN" altLang="en-US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</a:rPr>
              <a:t>ε</a:t>
            </a:r>
            <a:r>
              <a:rPr lang="zh-CN" altLang="en-US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</a:rPr>
              <a:t>} 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</a:rPr>
              <a:t>is not equal to </a:t>
            </a:r>
            <a:r>
              <a:rPr lang="zh-CN" altLang="en-US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  <a:sym typeface="Symbol" pitchFamily="18" charset="2"/>
              </a:rPr>
              <a:t> ( 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cs typeface="Courier New" pitchFamily="49" charset="0"/>
              </a:rPr>
              <a:t>{ } )</a:t>
            </a:r>
            <a:endParaRPr lang="zh-CN" altLang="en-US" sz="2400" b="1" dirty="0">
              <a:solidFill>
                <a:srgbClr val="FF0000"/>
              </a:solidFill>
              <a:latin typeface="Sitka Text" panose="02000505000000020004" pitchFamily="2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zh-CN" altLang="en-US" sz="2400" b="1" dirty="0">
              <a:latin typeface="Sitka Text" panose="02000505000000020004" pitchFamily="2" charset="0"/>
              <a:cs typeface="Courier New" pitchFamily="49" charset="0"/>
            </a:endParaRPr>
          </a:p>
          <a:p>
            <a:pPr marL="1072012" lvl="1" indent="-671962">
              <a:buNone/>
            </a:pP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8641F4-BC76-4DF3-B62B-8FC946DA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08529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String and Language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870980" cy="524988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Language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Any set of strings over some fixed alphabet</a:t>
            </a:r>
            <a:endParaRPr lang="en-US" altLang="zh-CN" dirty="0">
              <a:latin typeface="Sitka Text" panose="02000505000000020004" pitchFamily="2" charset="0"/>
            </a:endParaRPr>
          </a:p>
          <a:p>
            <a:pPr marL="671962" lvl="1" indent="-671962">
              <a:buNone/>
            </a:pPr>
            <a:r>
              <a:rPr lang="en-US" altLang="zh-CN" dirty="0"/>
              <a:t>	   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  <a:sym typeface="Symbol" pitchFamily="18" charset="2"/>
              </a:rPr>
              <a:t>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ε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  <a:sym typeface="Symbol" pitchFamily="18" charset="2"/>
              </a:rPr>
              <a:t>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is a language</a:t>
            </a:r>
          </a:p>
          <a:p>
            <a:pPr marL="671962" lvl="1" indent="-671962"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</a:rPr>
              <a:t>            </a:t>
            </a:r>
            <a:r>
              <a:rPr lang="zh-CN" altLang="en-US" sz="2400" b="1" dirty="0">
                <a:latin typeface="Sitka Text" panose="02000505000000020004" pitchFamily="2" charset="0"/>
                <a:cs typeface="Courier New" pitchFamily="49" charset="0"/>
                <a:sym typeface="Symbol" pitchFamily="18" charset="2"/>
              </a:rPr>
              <a:t>, </a:t>
            </a:r>
            <a:r>
              <a:rPr lang="en-US" altLang="zh-CN" sz="2400" b="1" dirty="0">
                <a:latin typeface="Sitka Text" panose="02000505000000020004" pitchFamily="2" charset="0"/>
                <a:cs typeface="Courier New" pitchFamily="49" charset="0"/>
                <a:sym typeface="Symbol" pitchFamily="18" charset="2"/>
              </a:rPr>
              <a:t>the empty set is also a language</a:t>
            </a:r>
            <a:endParaRPr lang="zh-CN" altLang="en-US" sz="2400" b="1" dirty="0">
              <a:latin typeface="Sitka Text" panose="02000505000000020004" pitchFamily="2" charset="0"/>
              <a:cs typeface="Courier New" pitchFamily="49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marL="1072012" lvl="1" indent="-671962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172947-2CBB-41D9-B6AC-7DA10B42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9|6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|79.2|7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2.1|48.3|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9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869</Words>
  <Application>Microsoft Office PowerPoint</Application>
  <PresentationFormat>自定义</PresentationFormat>
  <Paragraphs>189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Sitka Small</vt:lpstr>
      <vt:lpstr>Sitka Text</vt:lpstr>
      <vt:lpstr>Symbol</vt:lpstr>
      <vt:lpstr>Times New Roman</vt:lpstr>
      <vt:lpstr>Wingdings</vt:lpstr>
      <vt:lpstr>Office Theme</vt:lpstr>
      <vt:lpstr>PowerPoint 演示文稿</vt:lpstr>
      <vt:lpstr>Recall</vt:lpstr>
      <vt:lpstr>PowerPoint 演示文稿</vt:lpstr>
      <vt:lpstr>Lexemes and Tokens</vt:lpstr>
      <vt:lpstr>Sets of Lexemes</vt:lpstr>
      <vt:lpstr>PowerPoint 演示文稿</vt:lpstr>
      <vt:lpstr>Formal Languages</vt:lpstr>
      <vt:lpstr>String and Language</vt:lpstr>
      <vt:lpstr>String and Language</vt:lpstr>
      <vt:lpstr>Regular Expressions</vt:lpstr>
      <vt:lpstr>Atomic Regular Expressions</vt:lpstr>
      <vt:lpstr>Compound Regular Expressions</vt:lpstr>
      <vt:lpstr>PowerPoint 演示文稿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Example: Identifier</vt:lpstr>
      <vt:lpstr>Applied Regular Expressions</vt:lpstr>
      <vt:lpstr>Applied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238</cp:revision>
  <dcterms:created xsi:type="dcterms:W3CDTF">2006-08-16T00:00:00Z</dcterms:created>
  <dcterms:modified xsi:type="dcterms:W3CDTF">2021-09-25T08:02:31Z</dcterms:modified>
</cp:coreProperties>
</file>