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notesSlides/notesSlide23.xml" ContentType="application/vnd.openxmlformats-officedocument.presentationml.notesSlide+xml"/>
  <Override PartName="/ppt/tags/tag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535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459" r:id="rId11"/>
    <p:sldId id="460" r:id="rId12"/>
    <p:sldId id="461" r:id="rId13"/>
    <p:sldId id="462" r:id="rId14"/>
    <p:sldId id="463" r:id="rId15"/>
    <p:sldId id="464" r:id="rId16"/>
    <p:sldId id="466" r:id="rId17"/>
    <p:sldId id="467" r:id="rId18"/>
    <p:sldId id="468" r:id="rId19"/>
    <p:sldId id="469" r:id="rId20"/>
    <p:sldId id="470" r:id="rId21"/>
    <p:sldId id="471" r:id="rId22"/>
    <p:sldId id="530" r:id="rId23"/>
    <p:sldId id="473" r:id="rId24"/>
    <p:sldId id="474" r:id="rId25"/>
    <p:sldId id="475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99" r:id="rId38"/>
  </p:sldIdLst>
  <p:sldSz cx="100838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8" autoAdjust="0"/>
    <p:restoredTop sz="94660"/>
  </p:normalViewPr>
  <p:slideViewPr>
    <p:cSldViewPr>
      <p:cViewPr varScale="1">
        <p:scale>
          <a:sx n="51" d="100"/>
          <a:sy n="51" d="100"/>
        </p:scale>
        <p:origin x="1464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745E4-6B79-4A29-8A04-196D5E6604B8}" type="datetimeFigureOut">
              <a:rPr lang="zh-CN" altLang="en-US" smtClean="0"/>
              <a:pPr/>
              <a:t>2023/4/21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85800"/>
            <a:ext cx="4575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AE161-6F28-4508-8E5A-E808760045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94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5A3EBF-EE2D-424A-849D-5876A3E9EFF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7291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9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627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1031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E6223D-C0BF-41E6-8E1E-B2902A173ED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4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4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8705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3CDCEE-7275-47F2-B056-0FE4390D976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9692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0EC78-1C71-4CAD-9CE9-3C792B90BAD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381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3093E4-F830-435E-9323-2F1C91B2917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2499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9645C6-6D84-450C-B06D-38586B8BD2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549105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B8E6B5-9307-4B47-88D3-F76B1320ACC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8121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7E1785D-B86F-42F0-8319-C5E0133B2BA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52691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37D576-024B-4B64-A628-0A93115FC76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9940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310E16-94CC-4077-88A1-5BEC56A9C51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/>
          </a:p>
        </p:txBody>
      </p:sp>
      <p:sp>
        <p:nvSpPr>
          <p:cNvPr id="123906" name="Rectangle 1026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91" y="4342939"/>
            <a:ext cx="5030018" cy="4114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9981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05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E87B593-46DC-42C1-AF86-7DD173E8262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47432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9AD853-4BCE-4473-81AA-925EEEDE7B6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0351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61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15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4601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7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algn="r"/>
            <a:fld id="{A98BB5C9-E828-427E-9E32-C578B383DBD7}" type="slidenum">
              <a:rPr lang="en-US" altLang="zh-CN" sz="1200">
                <a:latin typeface="Calibri" pitchFamily="34" charset="0"/>
              </a:rPr>
              <a:pPr algn="r"/>
              <a:t>28</a:t>
            </a:fld>
            <a:endParaRPr lang="en-US" altLang="zh-CN" sz="1200" dirty="0">
              <a:latin typeface="Calibri" pitchFamily="34" charset="0"/>
            </a:endParaRPr>
          </a:p>
        </p:txBody>
      </p:sp>
      <p:sp>
        <p:nvSpPr>
          <p:cNvPr id="312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232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60663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02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208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2104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46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438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997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87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089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7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0638DF-2586-4F67-BD17-301F6B8D506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4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4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13713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8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12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05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4400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78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7284BA-8983-441D-884F-EB824FCB61A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3811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08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82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7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93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CC5A3E-CA72-4AED-BF0D-2BA529D4DCA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889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1031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6" rIns="91431" bIns="45716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C32C28-9C89-4427-A47C-5CDDE231915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2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2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761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898164" cy="1470025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27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156700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156700" cy="4525963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9031857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4323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323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31226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35113"/>
            <a:ext cx="4433733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2174875"/>
            <a:ext cx="4433733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4354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435475" cy="3951288"/>
          </a:xfrm>
        </p:spPr>
        <p:txBody>
          <a:bodyPr/>
          <a:lstStyle>
            <a:lvl1pPr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18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80500" cy="1143000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410" y="273050"/>
            <a:ext cx="3497865" cy="1162050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4100" y="273050"/>
            <a:ext cx="5943600" cy="5853113"/>
          </a:xfrm>
        </p:spPr>
        <p:txBody>
          <a:bodyPr/>
          <a:lstStyle>
            <a:lvl1pPr>
              <a:defRPr sz="3200">
                <a:latin typeface="Times New Roman" pitchFamily="18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410" y="1435100"/>
            <a:ext cx="3497865" cy="4691063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9737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91448" y="2559050"/>
            <a:ext cx="7486024" cy="217495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8300"/>
              </a:lnSpc>
            </a:pPr>
            <a:r>
              <a:rPr lang="en-US" altLang="zh-CN" sz="7200" dirty="0">
                <a:latin typeface="Sitka Heading" panose="02000505000000020004" pitchFamily="2" charset="0"/>
                <a:cs typeface="Times New Roman" pitchFamily="18" charset="0"/>
              </a:rPr>
              <a:t>Lecture</a:t>
            </a:r>
            <a:r>
              <a:rPr lang="zh-CN" altLang="en-US" sz="7200" dirty="0">
                <a:latin typeface="Sitka Heading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7200" dirty="0">
                <a:latin typeface="Sitka Heading" panose="02000505000000020004" pitchFamily="2" charset="0"/>
                <a:cs typeface="Times New Roman" pitchFamily="18" charset="0"/>
              </a:rPr>
              <a:t>03</a:t>
            </a:r>
          </a:p>
          <a:p>
            <a:pPr algn="ctr">
              <a:lnSpc>
                <a:spcPts val="8300"/>
              </a:lnSpc>
              <a:tabLst/>
            </a:pPr>
            <a:r>
              <a:rPr lang="en-US" altLang="zh-CN" sz="7200" dirty="0">
                <a:latin typeface="Sitka Heading" panose="02000505000000020004" pitchFamily="2" charset="0"/>
                <a:cs typeface="Times New Roman" pitchFamily="18" charset="0"/>
              </a:rPr>
              <a:t>Syntax Analysis 3-2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/>
          <p:cNvSpPr>
            <a:spLocks noGrp="1"/>
          </p:cNvSpPr>
          <p:nvPr>
            <p:ph type="body" idx="1"/>
          </p:nvPr>
        </p:nvSpPr>
        <p:spPr>
          <a:xfrm>
            <a:off x="357135" y="843110"/>
            <a:ext cx="9450061" cy="4986941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Example: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</a:rPr>
              <a:t> Given the description of L, design grammar for L</a:t>
            </a:r>
          </a:p>
          <a:p>
            <a:pPr>
              <a:lnSpc>
                <a:spcPct val="9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600" dirty="0">
                <a:latin typeface="Sitka Text" panose="02000505000000020004" pitchFamily="2" charset="0"/>
              </a:rPr>
              <a:t>	</a:t>
            </a:r>
            <a:endParaRPr lang="en-US" altLang="zh-CN" sz="2600" dirty="0">
              <a:latin typeface="Sitka Text" panose="02000505000000020004" pitchFamily="2" charset="0"/>
            </a:endParaRP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</a:t>
            </a:r>
            <a:r>
              <a:rPr lang="en-US" altLang="zh-CN" dirty="0">
                <a:latin typeface="Sitka Text" panose="02000505000000020004" pitchFamily="2" charset="0"/>
              </a:rPr>
              <a:t>L: A language consists of </a:t>
            </a:r>
            <a:r>
              <a:rPr lang="zh-CN" altLang="en-US" dirty="0">
                <a:latin typeface="Sitka Text" panose="02000505000000020004" pitchFamily="2" charset="0"/>
              </a:rPr>
              <a:t>0 </a:t>
            </a:r>
            <a:r>
              <a:rPr lang="en-US" altLang="zh-CN" dirty="0">
                <a:latin typeface="Sitka Text" panose="02000505000000020004" pitchFamily="2" charset="0"/>
              </a:rPr>
              <a:t>and 1, every string of the language has the same number of </a:t>
            </a:r>
            <a:r>
              <a:rPr lang="zh-CN" altLang="en-US" dirty="0">
                <a:solidFill>
                  <a:srgbClr val="FF0000"/>
                </a:solidFill>
                <a:latin typeface="Sitka Text" panose="02000505000000020004" pitchFamily="2" charset="0"/>
              </a:rPr>
              <a:t>0</a:t>
            </a:r>
            <a:r>
              <a:rPr lang="zh-CN" altLang="en-US" dirty="0">
                <a:latin typeface="Sitka Text" panose="02000505000000020004" pitchFamily="2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1</a:t>
            </a:r>
          </a:p>
          <a:p>
            <a:pPr>
              <a:lnSpc>
                <a:spcPct val="90000"/>
              </a:lnSpc>
              <a:buFont typeface="Arial" pitchFamily="34" charset="0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</a:t>
            </a:r>
            <a:r>
              <a:rPr lang="en-US" altLang="zh-CN" dirty="0">
                <a:latin typeface="Sitka Text" panose="02000505000000020004" pitchFamily="2" charset="0"/>
              </a:rPr>
              <a:t>Grammar for L is:</a:t>
            </a:r>
            <a:br>
              <a:rPr lang="zh-CN" altLang="en-US" dirty="0">
                <a:latin typeface="Sitka Text" panose="02000505000000020004" pitchFamily="2" charset="0"/>
              </a:rPr>
            </a:br>
            <a:endParaRPr lang="zh-CN" altLang="en-US" dirty="0">
              <a:latin typeface="Sitka Text" panose="02000505000000020004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CD0819-976E-45F0-B802-8ED282449211}"/>
              </a:ext>
            </a:extLst>
          </p:cNvPr>
          <p:cNvSpPr/>
          <p:nvPr/>
        </p:nvSpPr>
        <p:spPr>
          <a:xfrm>
            <a:off x="1079500" y="4159250"/>
            <a:ext cx="50419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A 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B|</a:t>
            </a:r>
            <a:r>
              <a:rPr lang="en-US" altLang="zh-CN" sz="3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C</a:t>
            </a:r>
            <a:b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</a:b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B 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sz="3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A|</a:t>
            </a:r>
            <a:r>
              <a:rPr lang="en-US" altLang="zh-CN" sz="3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BB</a:t>
            </a:r>
            <a:b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</a:b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C 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|</a:t>
            </a:r>
            <a:r>
              <a:rPr lang="en-US" altLang="zh-CN" sz="3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0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A|</a:t>
            </a:r>
            <a:r>
              <a:rPr lang="en-US" altLang="zh-CN" sz="3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3200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CC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500" dirty="0">
                <a:latin typeface="Sitka Small" panose="02000505000000020004" pitchFamily="2" charset="0"/>
              </a:rPr>
              <a:t>Parse Trees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tka Text" panose="02000505000000020004" pitchFamily="2" charset="0"/>
              </a:rPr>
              <a:t>Function of parse trees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</a:rPr>
              <a:t>A parse tree is a useful representation of the structure of a string of tokens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</a:rPr>
              <a:t>Parse trees represent derivations visually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/>
          </p:cNvSpPr>
          <p:nvPr>
            <p:ph type="title"/>
          </p:nvPr>
        </p:nvSpPr>
        <p:spPr>
          <a:xfrm>
            <a:off x="504190" y="234875"/>
            <a:ext cx="9156700" cy="1143000"/>
          </a:xfrm>
          <a:noFill/>
          <a:ln/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Definition of Parse tree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02083" name="Rectangle 3"/>
          <p:cNvSpPr>
            <a:spLocks noGrp="1"/>
          </p:cNvSpPr>
          <p:nvPr>
            <p:ph type="body" idx="1"/>
          </p:nvPr>
        </p:nvSpPr>
        <p:spPr>
          <a:xfrm>
            <a:off x="504190" y="1763184"/>
            <a:ext cx="9303006" cy="4986941"/>
          </a:xfrm>
        </p:spPr>
        <p:txBody>
          <a:bodyPr>
            <a:normAutofit/>
          </a:bodyPr>
          <a:lstStyle/>
          <a:p>
            <a:pPr marL="587967" indent="-587967"/>
            <a:r>
              <a:rPr lang="en-US" altLang="zh-CN" sz="2600" dirty="0">
                <a:latin typeface="Sitka Text" panose="02000505000000020004" pitchFamily="2" charset="0"/>
              </a:rPr>
              <a:t>A parse tree over the grammar G is a rooted labeled tree with the following properties:</a:t>
            </a:r>
          </a:p>
          <a:p>
            <a:pPr marL="1007943" lvl="1" indent="-503972"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root</a:t>
            </a:r>
            <a:r>
              <a:rPr lang="en-US" altLang="zh-CN" dirty="0">
                <a:latin typeface="Sitka Text" panose="02000505000000020004" pitchFamily="2" charset="0"/>
              </a:rPr>
              <a:t> node is labeled with the start symbol 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S</a:t>
            </a:r>
          </a:p>
          <a:p>
            <a:pPr marL="1007943" lvl="1" indent="-503972"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</a:rPr>
              <a:t>Each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leaf </a:t>
            </a:r>
            <a:r>
              <a:rPr lang="en-US" altLang="zh-CN" dirty="0">
                <a:latin typeface="Sitka Text" panose="02000505000000020004" pitchFamily="2" charset="0"/>
              </a:rPr>
              <a:t>node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</a:rPr>
              <a:t>is labeled with a terminal or with </a:t>
            </a:r>
            <a:r>
              <a:rPr lang="en-US" altLang="zh-CN" b="1" dirty="0">
                <a:solidFill>
                  <a:srgbClr val="3333FF"/>
                </a:solidFill>
                <a:latin typeface="Sitka Text" panose="02000505000000020004" pitchFamily="2" charset="0"/>
              </a:rPr>
              <a:t>ε</a:t>
            </a:r>
          </a:p>
          <a:p>
            <a:pPr marL="1007943" lvl="1" indent="-503972"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</a:rPr>
              <a:t>Each 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</a:rPr>
              <a:t>nonleaf</a:t>
            </a:r>
            <a:r>
              <a:rPr lang="en-US" altLang="zh-CN" dirty="0">
                <a:latin typeface="Sitka Text" panose="02000505000000020004" pitchFamily="2" charset="0"/>
              </a:rPr>
              <a:t> node is labeled with a 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nonterminal</a:t>
            </a:r>
          </a:p>
          <a:p>
            <a:pPr marL="1007943" lvl="1" indent="-503972">
              <a:buFont typeface="Monotype Sorts"/>
              <a:buAutoNum type="arabicPeriod"/>
            </a:pPr>
            <a:r>
              <a:rPr lang="en-US" altLang="zh-CN" dirty="0">
                <a:latin typeface="Sitka Text" panose="02000505000000020004" pitchFamily="2" charset="0"/>
              </a:rPr>
              <a:t>If a node with label 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</a:rPr>
              <a:t> ∈ V</a:t>
            </a:r>
            <a:r>
              <a:rPr lang="en-US" altLang="zh-CN" baseline="-25000" dirty="0"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 has 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 children with labels 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X1,X2,..,Xn</a:t>
            </a:r>
            <a:r>
              <a:rPr lang="en-US" altLang="zh-CN" dirty="0">
                <a:latin typeface="Sitka Text" panose="02000505000000020004" pitchFamily="2" charset="0"/>
              </a:rPr>
              <a:t>(which may be terminals or </a:t>
            </a:r>
            <a:r>
              <a:rPr lang="en-US" altLang="zh-CN" dirty="0" err="1">
                <a:latin typeface="Sitka Text" panose="02000505000000020004" pitchFamily="2" charset="0"/>
              </a:rPr>
              <a:t>nonterminals</a:t>
            </a:r>
            <a:r>
              <a:rPr lang="en-US" altLang="zh-CN" dirty="0">
                <a:latin typeface="Sitka Text" panose="02000505000000020004" pitchFamily="2" charset="0"/>
              </a:rPr>
              <a:t>), then </a:t>
            </a:r>
          </a:p>
          <a:p>
            <a:pPr marL="1007943" lvl="1" indent="-503972">
              <a:buNone/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A</a:t>
            </a:r>
            <a:r>
              <a:rPr lang="en-US" altLang="zh-CN" dirty="0">
                <a:latin typeface="Sitka Text" panose="02000505000000020004" pitchFamily="2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dirty="0">
                <a:latin typeface="Sitka Text" panose="02000505000000020004" pitchFamily="2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</a:rPr>
              <a:t>X1X2…</a:t>
            </a:r>
            <a:r>
              <a:rPr lang="en-US" altLang="zh-CN" dirty="0" err="1">
                <a:solidFill>
                  <a:srgbClr val="3333FF"/>
                </a:solidFill>
                <a:latin typeface="Sitka Text" panose="02000505000000020004" pitchFamily="2" charset="0"/>
              </a:rPr>
              <a:t>Xn</a:t>
            </a:r>
            <a:r>
              <a:rPr lang="en-US" altLang="zh-CN" dirty="0">
                <a:latin typeface="Sitka Text" panose="02000505000000020004" pitchFamily="2" charset="0"/>
              </a:rPr>
              <a:t> ∈P</a:t>
            </a:r>
            <a:endParaRPr lang="zh-CN" altLang="en-US" sz="2200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9080500" cy="1143000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Derivations and Parse Trees</a:t>
            </a:r>
          </a:p>
        </p:txBody>
      </p:sp>
      <p:sp>
        <p:nvSpPr>
          <p:cNvPr id="3512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9232900" cy="4525963"/>
          </a:xfrm>
        </p:spPr>
        <p:txBody>
          <a:bodyPr/>
          <a:lstStyle/>
          <a:p>
            <a:r>
              <a:rPr lang="en-US" altLang="zh-CN" sz="2600" dirty="0">
                <a:latin typeface="Sitka Text" panose="02000505000000020004" pitchFamily="2" charset="0"/>
                <a:cs typeface="Times New Roman" pitchFamily="18" charset="0"/>
              </a:rPr>
              <a:t>A</a:t>
            </a:r>
            <a:r>
              <a:rPr lang="en-US" altLang="zh-CN" sz="2600" i="1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derivation</a:t>
            </a:r>
            <a:r>
              <a:rPr lang="en-US" altLang="zh-CN" sz="2600" i="1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600" dirty="0">
                <a:latin typeface="Sitka Text" panose="02000505000000020004" pitchFamily="2" charset="0"/>
                <a:cs typeface="Times New Roman" pitchFamily="18" charset="0"/>
              </a:rPr>
              <a:t> is a sequence of sentential forms resulting from the application of a sequence of productions</a:t>
            </a:r>
          </a:p>
          <a:p>
            <a:pPr>
              <a:buFontTx/>
              <a:buNone/>
            </a:pPr>
            <a:r>
              <a:rPr lang="en-US" altLang="zh-CN" sz="2600" dirty="0">
                <a:latin typeface="Sitka Text" panose="02000505000000020004" pitchFamily="2" charset="0"/>
                <a:cs typeface="Times New Roman" pitchFamily="18" charset="0"/>
              </a:rPr>
              <a:t>                 </a:t>
            </a: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S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…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… </a:t>
            </a:r>
            <a:endParaRPr lang="en-US" altLang="zh-CN" sz="2600" i="1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altLang="zh-CN" sz="2600" dirty="0">
              <a:latin typeface="Sitka Text" panose="02000505000000020004" pitchFamily="2" charset="0"/>
              <a:cs typeface="Times New Roman" pitchFamily="18" charset="0"/>
            </a:endParaRPr>
          </a:p>
          <a:p>
            <a:r>
              <a:rPr lang="en-US" altLang="zh-CN" sz="2600" dirty="0">
                <a:latin typeface="Sitka Text" panose="02000505000000020004" pitchFamily="2" charset="0"/>
                <a:cs typeface="Times New Roman" pitchFamily="18" charset="0"/>
              </a:rPr>
              <a:t>A derivation can be represented as a </a:t>
            </a:r>
            <a:r>
              <a:rPr lang="en-US" altLang="zh-CN" sz="2600" i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parse tree</a:t>
            </a:r>
          </a:p>
          <a:p>
            <a:pPr lvl="1"/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Start symbol is the tree’s root</a:t>
            </a:r>
          </a:p>
          <a:p>
            <a:pPr lvl="1"/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For a production </a:t>
            </a:r>
            <a:r>
              <a:rPr lang="en-US" altLang="zh-CN" sz="2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X </a:t>
            </a:r>
            <a:r>
              <a:rPr lang="en-US" altLang="zh-CN" sz="2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Y</a:t>
            </a:r>
            <a:r>
              <a:rPr lang="en-US" altLang="zh-CN" sz="2200" baseline="-25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… </a:t>
            </a:r>
            <a:r>
              <a:rPr lang="en-US" altLang="zh-CN" sz="22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 </a:t>
            </a: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add children  </a:t>
            </a:r>
          </a:p>
          <a:p>
            <a:pPr lvl="1">
              <a:buFontTx/>
              <a:buNone/>
            </a:pPr>
            <a:r>
              <a:rPr lang="en-US" altLang="zh-CN" sz="2200" dirty="0">
                <a:solidFill>
                  <a:schemeClr val="accent2"/>
                </a:solidFill>
                <a:latin typeface="Sitka Text" panose="02000505000000020004" pitchFamily="2" charset="0"/>
                <a:cs typeface="Times New Roman" pitchFamily="18" charset="0"/>
              </a:rPr>
              <a:t>    </a:t>
            </a:r>
            <a:r>
              <a:rPr lang="en-US" altLang="zh-CN" sz="2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Y</a:t>
            </a:r>
            <a:r>
              <a:rPr lang="en-US" altLang="zh-CN" sz="2200" baseline="-25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1</a:t>
            </a:r>
            <a:r>
              <a:rPr lang="en-US" altLang="zh-CN" sz="2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, …, </a:t>
            </a:r>
            <a:r>
              <a:rPr lang="en-US" altLang="zh-CN" sz="22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Y</a:t>
            </a:r>
            <a:r>
              <a:rPr lang="en-US" altLang="zh-CN" sz="2200" baseline="-250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n</a:t>
            </a:r>
            <a:r>
              <a:rPr lang="en-US" altLang="zh-CN" sz="2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to node</a:t>
            </a:r>
            <a:r>
              <a:rPr lang="en-US" altLang="zh-CN" sz="22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X  </a:t>
            </a:r>
          </a:p>
          <a:p>
            <a:pPr lvl="1"/>
            <a:endParaRPr lang="en-US" altLang="zh-CN" sz="2200" dirty="0">
              <a:latin typeface="Sitka Text" panose="02000505000000020004" pitchFamily="2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168063" y="167922"/>
            <a:ext cx="9831705" cy="117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marL="377979" marR="0" lvl="0" indent="-377979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Example:  E→E+T|T		T→T*F|F	    F→(E)|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377979" marR="0" lvl="0" indent="-377979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the derivation of “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i+i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”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and the parse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72253" y="2854678"/>
            <a:ext cx="2955114" cy="1705461"/>
            <a:chOff x="384" y="1632"/>
            <a:chExt cx="1688" cy="975"/>
          </a:xfrm>
        </p:grpSpPr>
        <p:sp>
          <p:nvSpPr>
            <p:cNvPr id="297988" name="Text Box 4" descr="蓝色砂纸"/>
            <p:cNvSpPr txBox="1">
              <a:spLocks noChangeArrowheads="1"/>
            </p:cNvSpPr>
            <p:nvPr/>
          </p:nvSpPr>
          <p:spPr bwMode="auto">
            <a:xfrm>
              <a:off x="1033" y="1632"/>
              <a:ext cx="520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97989" name="Line 5" descr="蓝色砂纸"/>
            <p:cNvSpPr>
              <a:spLocks noChangeShapeType="1"/>
            </p:cNvSpPr>
            <p:nvPr/>
          </p:nvSpPr>
          <p:spPr bwMode="auto">
            <a:xfrm flipH="1">
              <a:off x="644" y="199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7990" name="Line 6" descr="蓝色砂纸"/>
            <p:cNvSpPr>
              <a:spLocks noChangeShapeType="1"/>
            </p:cNvSpPr>
            <p:nvPr/>
          </p:nvSpPr>
          <p:spPr bwMode="auto">
            <a:xfrm>
              <a:off x="1163" y="1998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7991" name="Line 7" descr="蓝色砂纸"/>
            <p:cNvSpPr>
              <a:spLocks noChangeShapeType="1"/>
            </p:cNvSpPr>
            <p:nvPr/>
          </p:nvSpPr>
          <p:spPr bwMode="auto">
            <a:xfrm>
              <a:off x="1163" y="199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7992" name="Text Box 8" descr="蓝色砂纸"/>
            <p:cNvSpPr txBox="1">
              <a:spLocks noChangeArrowheads="1"/>
            </p:cNvSpPr>
            <p:nvPr/>
          </p:nvSpPr>
          <p:spPr bwMode="auto">
            <a:xfrm>
              <a:off x="384" y="2242"/>
              <a:ext cx="519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97993" name="Text Box 9" descr="蓝色砂纸"/>
            <p:cNvSpPr txBox="1">
              <a:spLocks noChangeArrowheads="1"/>
            </p:cNvSpPr>
            <p:nvPr/>
          </p:nvSpPr>
          <p:spPr bwMode="auto">
            <a:xfrm>
              <a:off x="1553" y="2242"/>
              <a:ext cx="519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</a:t>
              </a:r>
            </a:p>
          </p:txBody>
        </p:sp>
        <p:sp>
          <p:nvSpPr>
            <p:cNvPr id="297994" name="Text Box 10" descr="蓝色砂纸"/>
            <p:cNvSpPr txBox="1">
              <a:spLocks noChangeArrowheads="1"/>
            </p:cNvSpPr>
            <p:nvPr/>
          </p:nvSpPr>
          <p:spPr bwMode="auto">
            <a:xfrm>
              <a:off x="1033" y="2242"/>
              <a:ext cx="52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+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72253" y="4560139"/>
            <a:ext cx="910343" cy="1065256"/>
            <a:chOff x="384" y="2607"/>
            <a:chExt cx="520" cy="609"/>
          </a:xfrm>
        </p:grpSpPr>
        <p:sp>
          <p:nvSpPr>
            <p:cNvPr id="297996" name="Line 12" descr="蓝色砂纸"/>
            <p:cNvSpPr>
              <a:spLocks noChangeShapeType="1"/>
            </p:cNvSpPr>
            <p:nvPr/>
          </p:nvSpPr>
          <p:spPr bwMode="auto">
            <a:xfrm>
              <a:off x="514" y="260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7997" name="Text Box 13" descr="蓝色砂纸"/>
            <p:cNvSpPr txBox="1">
              <a:spLocks noChangeArrowheads="1"/>
            </p:cNvSpPr>
            <p:nvPr/>
          </p:nvSpPr>
          <p:spPr bwMode="auto">
            <a:xfrm>
              <a:off x="384" y="2851"/>
              <a:ext cx="52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582596" y="4560139"/>
            <a:ext cx="2955114" cy="1065256"/>
            <a:chOff x="904" y="2607"/>
            <a:chExt cx="1688" cy="609"/>
          </a:xfrm>
        </p:grpSpPr>
        <p:sp>
          <p:nvSpPr>
            <p:cNvPr id="297999" name="Text Box 15" descr="蓝色砂纸"/>
            <p:cNvSpPr txBox="1">
              <a:spLocks noChangeArrowheads="1"/>
            </p:cNvSpPr>
            <p:nvPr/>
          </p:nvSpPr>
          <p:spPr bwMode="auto">
            <a:xfrm>
              <a:off x="2073" y="2851"/>
              <a:ext cx="519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298000" name="Line 16" descr="蓝色砂纸"/>
            <p:cNvSpPr>
              <a:spLocks noChangeShapeType="1"/>
            </p:cNvSpPr>
            <p:nvPr/>
          </p:nvSpPr>
          <p:spPr bwMode="auto">
            <a:xfrm flipH="1">
              <a:off x="1164" y="2607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01" name="Line 17" descr="蓝色砂纸"/>
            <p:cNvSpPr>
              <a:spLocks noChangeShapeType="1"/>
            </p:cNvSpPr>
            <p:nvPr/>
          </p:nvSpPr>
          <p:spPr bwMode="auto">
            <a:xfrm>
              <a:off x="1683" y="260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02" name="Line 18" descr="蓝色砂纸"/>
            <p:cNvSpPr>
              <a:spLocks noChangeShapeType="1"/>
            </p:cNvSpPr>
            <p:nvPr/>
          </p:nvSpPr>
          <p:spPr bwMode="auto">
            <a:xfrm>
              <a:off x="1683" y="2607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03" name="Text Box 19" descr="蓝色砂纸"/>
            <p:cNvSpPr txBox="1">
              <a:spLocks noChangeArrowheads="1"/>
            </p:cNvSpPr>
            <p:nvPr/>
          </p:nvSpPr>
          <p:spPr bwMode="auto">
            <a:xfrm>
              <a:off x="904" y="2851"/>
              <a:ext cx="519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</a:t>
              </a:r>
            </a:p>
          </p:txBody>
        </p:sp>
        <p:sp>
          <p:nvSpPr>
            <p:cNvPr id="298004" name="Text Box 20" descr="蓝色砂纸"/>
            <p:cNvSpPr txBox="1">
              <a:spLocks noChangeArrowheads="1"/>
            </p:cNvSpPr>
            <p:nvPr/>
          </p:nvSpPr>
          <p:spPr bwMode="auto">
            <a:xfrm>
              <a:off x="1553" y="2851"/>
              <a:ext cx="52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5378026" y="2854678"/>
            <a:ext cx="2955114" cy="1705461"/>
            <a:chOff x="3072" y="1632"/>
            <a:chExt cx="1688" cy="975"/>
          </a:xfrm>
        </p:grpSpPr>
        <p:sp>
          <p:nvSpPr>
            <p:cNvPr id="298007" name="Text Box 23" descr="蓝色砂纸"/>
            <p:cNvSpPr txBox="1">
              <a:spLocks noChangeArrowheads="1"/>
            </p:cNvSpPr>
            <p:nvPr/>
          </p:nvSpPr>
          <p:spPr bwMode="auto">
            <a:xfrm>
              <a:off x="3721" y="1632"/>
              <a:ext cx="520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98008" name="Line 24" descr="蓝色砂纸"/>
            <p:cNvSpPr>
              <a:spLocks noChangeShapeType="1"/>
            </p:cNvSpPr>
            <p:nvPr/>
          </p:nvSpPr>
          <p:spPr bwMode="auto">
            <a:xfrm flipH="1">
              <a:off x="3332" y="199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09" name="Line 25" descr="蓝色砂纸"/>
            <p:cNvSpPr>
              <a:spLocks noChangeShapeType="1"/>
            </p:cNvSpPr>
            <p:nvPr/>
          </p:nvSpPr>
          <p:spPr bwMode="auto">
            <a:xfrm>
              <a:off x="3851" y="1998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10" name="Line 26" descr="蓝色砂纸"/>
            <p:cNvSpPr>
              <a:spLocks noChangeShapeType="1"/>
            </p:cNvSpPr>
            <p:nvPr/>
          </p:nvSpPr>
          <p:spPr bwMode="auto">
            <a:xfrm>
              <a:off x="3851" y="199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11" name="Text Box 27" descr="蓝色砂纸"/>
            <p:cNvSpPr txBox="1">
              <a:spLocks noChangeArrowheads="1"/>
            </p:cNvSpPr>
            <p:nvPr/>
          </p:nvSpPr>
          <p:spPr bwMode="auto">
            <a:xfrm>
              <a:off x="3072" y="2242"/>
              <a:ext cx="519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298012" name="Text Box 28" descr="蓝色砂纸"/>
            <p:cNvSpPr txBox="1">
              <a:spLocks noChangeArrowheads="1"/>
            </p:cNvSpPr>
            <p:nvPr/>
          </p:nvSpPr>
          <p:spPr bwMode="auto">
            <a:xfrm>
              <a:off x="4241" y="2242"/>
              <a:ext cx="519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</a:t>
              </a:r>
            </a:p>
          </p:txBody>
        </p:sp>
        <p:sp>
          <p:nvSpPr>
            <p:cNvPr id="298013" name="Text Box 29" descr="蓝色砂纸"/>
            <p:cNvSpPr txBox="1">
              <a:spLocks noChangeArrowheads="1"/>
            </p:cNvSpPr>
            <p:nvPr/>
          </p:nvSpPr>
          <p:spPr bwMode="auto">
            <a:xfrm>
              <a:off x="3721" y="2242"/>
              <a:ext cx="52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+</a:t>
              </a:r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5378027" y="4560139"/>
            <a:ext cx="910343" cy="1065256"/>
            <a:chOff x="3072" y="2607"/>
            <a:chExt cx="520" cy="609"/>
          </a:xfrm>
        </p:grpSpPr>
        <p:sp>
          <p:nvSpPr>
            <p:cNvPr id="298015" name="Line 31" descr="蓝色砂纸"/>
            <p:cNvSpPr>
              <a:spLocks noChangeShapeType="1"/>
            </p:cNvSpPr>
            <p:nvPr/>
          </p:nvSpPr>
          <p:spPr bwMode="auto">
            <a:xfrm>
              <a:off x="3202" y="260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16" name="Text Box 32" descr="蓝色砂纸"/>
            <p:cNvSpPr txBox="1">
              <a:spLocks noChangeArrowheads="1"/>
            </p:cNvSpPr>
            <p:nvPr/>
          </p:nvSpPr>
          <p:spPr bwMode="auto">
            <a:xfrm>
              <a:off x="3072" y="2851"/>
              <a:ext cx="52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</a:t>
              </a:r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6288370" y="4560139"/>
            <a:ext cx="2955114" cy="1065256"/>
            <a:chOff x="3592" y="2607"/>
            <a:chExt cx="1688" cy="609"/>
          </a:xfrm>
        </p:grpSpPr>
        <p:sp>
          <p:nvSpPr>
            <p:cNvPr id="298018" name="Text Box 34" descr="蓝色砂纸"/>
            <p:cNvSpPr txBox="1">
              <a:spLocks noChangeArrowheads="1"/>
            </p:cNvSpPr>
            <p:nvPr/>
          </p:nvSpPr>
          <p:spPr bwMode="auto">
            <a:xfrm>
              <a:off x="4761" y="2851"/>
              <a:ext cx="519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F</a:t>
              </a:r>
            </a:p>
          </p:txBody>
        </p:sp>
        <p:sp>
          <p:nvSpPr>
            <p:cNvPr id="298019" name="Line 35" descr="蓝色砂纸"/>
            <p:cNvSpPr>
              <a:spLocks noChangeShapeType="1"/>
            </p:cNvSpPr>
            <p:nvPr/>
          </p:nvSpPr>
          <p:spPr bwMode="auto">
            <a:xfrm flipH="1">
              <a:off x="3852" y="2607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20" name="Line 36" descr="蓝色砂纸"/>
            <p:cNvSpPr>
              <a:spLocks noChangeShapeType="1"/>
            </p:cNvSpPr>
            <p:nvPr/>
          </p:nvSpPr>
          <p:spPr bwMode="auto">
            <a:xfrm>
              <a:off x="4371" y="260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21" name="Line 37" descr="蓝色砂纸"/>
            <p:cNvSpPr>
              <a:spLocks noChangeShapeType="1"/>
            </p:cNvSpPr>
            <p:nvPr/>
          </p:nvSpPr>
          <p:spPr bwMode="auto">
            <a:xfrm>
              <a:off x="4371" y="2607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22" name="Text Box 38" descr="蓝色砂纸"/>
            <p:cNvSpPr txBox="1">
              <a:spLocks noChangeArrowheads="1"/>
            </p:cNvSpPr>
            <p:nvPr/>
          </p:nvSpPr>
          <p:spPr bwMode="auto">
            <a:xfrm>
              <a:off x="3592" y="2851"/>
              <a:ext cx="519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</a:t>
              </a:r>
            </a:p>
          </p:txBody>
        </p:sp>
        <p:sp>
          <p:nvSpPr>
            <p:cNvPr id="298023" name="Text Box 39" descr="蓝色砂纸"/>
            <p:cNvSpPr txBox="1">
              <a:spLocks noChangeArrowheads="1"/>
            </p:cNvSpPr>
            <p:nvPr/>
          </p:nvSpPr>
          <p:spPr bwMode="auto">
            <a:xfrm>
              <a:off x="4241" y="2851"/>
              <a:ext cx="52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672253" y="5457472"/>
            <a:ext cx="3865457" cy="1763183"/>
            <a:chOff x="384" y="3120"/>
            <a:chExt cx="2208" cy="1008"/>
          </a:xfrm>
        </p:grpSpPr>
        <p:grpSp>
          <p:nvGrpSpPr>
            <p:cNvPr id="10" name="Group 49"/>
            <p:cNvGrpSpPr>
              <a:grpSpLocks/>
            </p:cNvGrpSpPr>
            <p:nvPr/>
          </p:nvGrpSpPr>
          <p:grpSpPr bwMode="auto">
            <a:xfrm>
              <a:off x="384" y="3519"/>
              <a:ext cx="520" cy="609"/>
              <a:chOff x="384" y="2607"/>
              <a:chExt cx="520" cy="609"/>
            </a:xfrm>
          </p:grpSpPr>
          <p:sp>
            <p:nvSpPr>
              <p:cNvPr id="298034" name="Line 50" descr="蓝色砂纸"/>
              <p:cNvSpPr>
                <a:spLocks noChangeShapeType="1"/>
              </p:cNvSpPr>
              <p:nvPr/>
            </p:nvSpPr>
            <p:spPr bwMode="auto">
              <a:xfrm>
                <a:off x="514" y="2607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8035" name="Text Box 51" descr="蓝色砂纸"/>
              <p:cNvSpPr txBox="1">
                <a:spLocks noChangeArrowheads="1"/>
              </p:cNvSpPr>
              <p:nvPr/>
            </p:nvSpPr>
            <p:spPr bwMode="auto">
              <a:xfrm>
                <a:off x="384" y="2851"/>
                <a:ext cx="520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just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1" name="Group 52"/>
            <p:cNvGrpSpPr>
              <a:grpSpLocks/>
            </p:cNvGrpSpPr>
            <p:nvPr/>
          </p:nvGrpSpPr>
          <p:grpSpPr bwMode="auto">
            <a:xfrm>
              <a:off x="920" y="3519"/>
              <a:ext cx="520" cy="609"/>
              <a:chOff x="384" y="2607"/>
              <a:chExt cx="520" cy="609"/>
            </a:xfrm>
          </p:grpSpPr>
          <p:sp>
            <p:nvSpPr>
              <p:cNvPr id="298037" name="Line 53" descr="蓝色砂纸"/>
              <p:cNvSpPr>
                <a:spLocks noChangeShapeType="1"/>
              </p:cNvSpPr>
              <p:nvPr/>
            </p:nvSpPr>
            <p:spPr bwMode="auto">
              <a:xfrm>
                <a:off x="514" y="2607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8038" name="Text Box 54" descr="蓝色砂纸"/>
              <p:cNvSpPr txBox="1">
                <a:spLocks noChangeArrowheads="1"/>
              </p:cNvSpPr>
              <p:nvPr/>
            </p:nvSpPr>
            <p:spPr bwMode="auto">
              <a:xfrm>
                <a:off x="384" y="2851"/>
                <a:ext cx="520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just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55"/>
            <p:cNvGrpSpPr>
              <a:grpSpLocks/>
            </p:cNvGrpSpPr>
            <p:nvPr/>
          </p:nvGrpSpPr>
          <p:grpSpPr bwMode="auto">
            <a:xfrm>
              <a:off x="2072" y="3519"/>
              <a:ext cx="520" cy="609"/>
              <a:chOff x="384" y="2607"/>
              <a:chExt cx="520" cy="609"/>
            </a:xfrm>
          </p:grpSpPr>
          <p:sp>
            <p:nvSpPr>
              <p:cNvPr id="298040" name="Line 56" descr="蓝色砂纸"/>
              <p:cNvSpPr>
                <a:spLocks noChangeShapeType="1"/>
              </p:cNvSpPr>
              <p:nvPr/>
            </p:nvSpPr>
            <p:spPr bwMode="auto">
              <a:xfrm>
                <a:off x="514" y="2607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8041" name="Text Box 57" descr="蓝色砂纸"/>
              <p:cNvSpPr txBox="1">
                <a:spLocks noChangeArrowheads="1"/>
              </p:cNvSpPr>
              <p:nvPr/>
            </p:nvSpPr>
            <p:spPr bwMode="auto">
              <a:xfrm>
                <a:off x="384" y="2851"/>
                <a:ext cx="520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just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98042" name="Text Box 58"/>
            <p:cNvSpPr txBox="1">
              <a:spLocks noChangeArrowheads="1"/>
            </p:cNvSpPr>
            <p:nvPr/>
          </p:nvSpPr>
          <p:spPr bwMode="auto">
            <a:xfrm>
              <a:off x="960" y="3120"/>
              <a:ext cx="4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C0504D"/>
                </a:buClr>
                <a:buSzTx/>
                <a:buFont typeface="Monotype Sorts"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5392032" y="5457472"/>
            <a:ext cx="3935483" cy="1763183"/>
            <a:chOff x="3080" y="3120"/>
            <a:chExt cx="2248" cy="1008"/>
          </a:xfrm>
        </p:grpSpPr>
        <p:grpSp>
          <p:nvGrpSpPr>
            <p:cNvPr id="14" name="Group 60"/>
            <p:cNvGrpSpPr>
              <a:grpSpLocks/>
            </p:cNvGrpSpPr>
            <p:nvPr/>
          </p:nvGrpSpPr>
          <p:grpSpPr bwMode="auto">
            <a:xfrm>
              <a:off x="3080" y="3519"/>
              <a:ext cx="520" cy="609"/>
              <a:chOff x="384" y="2607"/>
              <a:chExt cx="520" cy="609"/>
            </a:xfrm>
          </p:grpSpPr>
          <p:sp>
            <p:nvSpPr>
              <p:cNvPr id="298045" name="Line 61" descr="蓝色砂纸"/>
              <p:cNvSpPr>
                <a:spLocks noChangeShapeType="1"/>
              </p:cNvSpPr>
              <p:nvPr/>
            </p:nvSpPr>
            <p:spPr bwMode="auto">
              <a:xfrm>
                <a:off x="514" y="2607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8046" name="Text Box 62" descr="蓝色砂纸"/>
              <p:cNvSpPr txBox="1">
                <a:spLocks noChangeArrowheads="1"/>
              </p:cNvSpPr>
              <p:nvPr/>
            </p:nvSpPr>
            <p:spPr bwMode="auto">
              <a:xfrm>
                <a:off x="384" y="2851"/>
                <a:ext cx="520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just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3608" y="3504"/>
              <a:ext cx="520" cy="609"/>
              <a:chOff x="384" y="2607"/>
              <a:chExt cx="520" cy="609"/>
            </a:xfrm>
          </p:grpSpPr>
          <p:sp>
            <p:nvSpPr>
              <p:cNvPr id="298048" name="Line 64" descr="蓝色砂纸"/>
              <p:cNvSpPr>
                <a:spLocks noChangeShapeType="1"/>
              </p:cNvSpPr>
              <p:nvPr/>
            </p:nvSpPr>
            <p:spPr bwMode="auto">
              <a:xfrm>
                <a:off x="514" y="2607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8049" name="Text Box 65" descr="蓝色砂纸"/>
              <p:cNvSpPr txBox="1">
                <a:spLocks noChangeArrowheads="1"/>
              </p:cNvSpPr>
              <p:nvPr/>
            </p:nvSpPr>
            <p:spPr bwMode="auto">
              <a:xfrm>
                <a:off x="384" y="2851"/>
                <a:ext cx="520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just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6" name="Group 66"/>
            <p:cNvGrpSpPr>
              <a:grpSpLocks/>
            </p:cNvGrpSpPr>
            <p:nvPr/>
          </p:nvGrpSpPr>
          <p:grpSpPr bwMode="auto">
            <a:xfrm>
              <a:off x="4808" y="3504"/>
              <a:ext cx="520" cy="609"/>
              <a:chOff x="384" y="2607"/>
              <a:chExt cx="520" cy="609"/>
            </a:xfrm>
          </p:grpSpPr>
          <p:sp>
            <p:nvSpPr>
              <p:cNvPr id="298051" name="Line 67" descr="蓝色砂纸"/>
              <p:cNvSpPr>
                <a:spLocks noChangeShapeType="1"/>
              </p:cNvSpPr>
              <p:nvPr/>
            </p:nvSpPr>
            <p:spPr bwMode="auto">
              <a:xfrm>
                <a:off x="514" y="2607"/>
                <a:ext cx="0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8052" name="Text Box 68" descr="蓝色砂纸"/>
              <p:cNvSpPr txBox="1">
                <a:spLocks noChangeArrowheads="1"/>
              </p:cNvSpPr>
              <p:nvPr/>
            </p:nvSpPr>
            <p:spPr bwMode="auto">
              <a:xfrm>
                <a:off x="384" y="2851"/>
                <a:ext cx="520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just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3333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98053" name="Text Box 69"/>
            <p:cNvSpPr txBox="1">
              <a:spLocks noChangeArrowheads="1"/>
            </p:cNvSpPr>
            <p:nvPr/>
          </p:nvSpPr>
          <p:spPr bwMode="auto">
            <a:xfrm>
              <a:off x="3888" y="3120"/>
              <a:ext cx="48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C0504D"/>
                </a:buClr>
                <a:buSzTx/>
                <a:buFont typeface="Monotype Sorts"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…</a:t>
              </a:r>
            </a:p>
          </p:txBody>
        </p:sp>
      </p:grpSp>
      <p:grpSp>
        <p:nvGrpSpPr>
          <p:cNvPr id="17" name="Group 77"/>
          <p:cNvGrpSpPr>
            <a:grpSpLocks/>
          </p:cNvGrpSpPr>
          <p:nvPr/>
        </p:nvGrpSpPr>
        <p:grpSpPr bwMode="auto">
          <a:xfrm>
            <a:off x="728276" y="1397603"/>
            <a:ext cx="8016270" cy="1294401"/>
            <a:chOff x="335" y="821"/>
            <a:chExt cx="4579" cy="740"/>
          </a:xfrm>
        </p:grpSpPr>
        <p:sp>
          <p:nvSpPr>
            <p:cNvPr id="298024" name="Rectangle 40"/>
            <p:cNvSpPr>
              <a:spLocks noChangeArrowheads="1"/>
            </p:cNvSpPr>
            <p:nvPr/>
          </p:nvSpPr>
          <p:spPr bwMode="auto">
            <a:xfrm>
              <a:off x="346" y="821"/>
              <a:ext cx="92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1F497D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E+T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25" name="Rectangle 41"/>
            <p:cNvSpPr>
              <a:spLocks noChangeArrowheads="1"/>
            </p:cNvSpPr>
            <p:nvPr/>
          </p:nvSpPr>
          <p:spPr bwMode="auto">
            <a:xfrm>
              <a:off x="1274" y="821"/>
              <a:ext cx="965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E+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T*F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26" name="Rectangle 42"/>
            <p:cNvSpPr>
              <a:spLocks noChangeArrowheads="1"/>
            </p:cNvSpPr>
            <p:nvPr/>
          </p:nvSpPr>
          <p:spPr bwMode="auto">
            <a:xfrm>
              <a:off x="2277" y="821"/>
              <a:ext cx="964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+T*F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27" name="Rectangle 43"/>
            <p:cNvSpPr>
              <a:spLocks noChangeArrowheads="1"/>
            </p:cNvSpPr>
            <p:nvPr/>
          </p:nvSpPr>
          <p:spPr bwMode="auto">
            <a:xfrm>
              <a:off x="1293" y="1253"/>
              <a:ext cx="76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+T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298028" name="Rectangle 44"/>
            <p:cNvSpPr>
              <a:spLocks noChangeArrowheads="1"/>
            </p:cNvSpPr>
            <p:nvPr/>
          </p:nvSpPr>
          <p:spPr bwMode="auto">
            <a:xfrm>
              <a:off x="2241" y="1253"/>
              <a:ext cx="99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T+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T*F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grpSp>
          <p:nvGrpSpPr>
            <p:cNvPr id="18" name="Group 45"/>
            <p:cNvGrpSpPr>
              <a:grpSpLocks/>
            </p:cNvGrpSpPr>
            <p:nvPr/>
          </p:nvGrpSpPr>
          <p:grpSpPr bwMode="auto">
            <a:xfrm>
              <a:off x="3430" y="821"/>
              <a:ext cx="1484" cy="299"/>
              <a:chOff x="3430" y="821"/>
              <a:chExt cx="1484" cy="299"/>
            </a:xfrm>
          </p:grpSpPr>
          <p:sp>
            <p:nvSpPr>
              <p:cNvPr id="298030" name="Rectangle 46"/>
              <p:cNvSpPr>
                <a:spLocks noChangeArrowheads="1"/>
              </p:cNvSpPr>
              <p:nvPr/>
            </p:nvSpPr>
            <p:spPr bwMode="auto">
              <a:xfrm>
                <a:off x="3430" y="821"/>
                <a:ext cx="523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…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8031" name="Rectangle 47"/>
              <p:cNvSpPr>
                <a:spLocks noChangeArrowheads="1"/>
              </p:cNvSpPr>
              <p:nvPr/>
            </p:nvSpPr>
            <p:spPr bwMode="auto">
              <a:xfrm>
                <a:off x="4099" y="821"/>
                <a:ext cx="815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i+i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*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grpSp>
          <p:nvGrpSpPr>
            <p:cNvPr id="19" name="Group 70"/>
            <p:cNvGrpSpPr>
              <a:grpSpLocks/>
            </p:cNvGrpSpPr>
            <p:nvPr/>
          </p:nvGrpSpPr>
          <p:grpSpPr bwMode="auto">
            <a:xfrm>
              <a:off x="3417" y="1262"/>
              <a:ext cx="1497" cy="299"/>
              <a:chOff x="3417" y="1262"/>
              <a:chExt cx="1497" cy="299"/>
            </a:xfrm>
          </p:grpSpPr>
          <p:sp>
            <p:nvSpPr>
              <p:cNvPr id="298055" name="Rectangle 71"/>
              <p:cNvSpPr>
                <a:spLocks noChangeArrowheads="1"/>
              </p:cNvSpPr>
              <p:nvPr/>
            </p:nvSpPr>
            <p:spPr bwMode="auto">
              <a:xfrm>
                <a:off x="3417" y="1262"/>
                <a:ext cx="549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 …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298056" name="Rectangle 72"/>
              <p:cNvSpPr>
                <a:spLocks noChangeArrowheads="1"/>
              </p:cNvSpPr>
              <p:nvPr/>
            </p:nvSpPr>
            <p:spPr bwMode="auto">
              <a:xfrm>
                <a:off x="4099" y="1262"/>
                <a:ext cx="815" cy="2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  <a:sym typeface="Symbol" pitchFamily="18" charset="2"/>
                  </a:rPr>
                  <a:t>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 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i+i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*</a:t>
                </a:r>
                <a:r>
                  <a:rPr kumimoji="0" lang="en-US" altLang="zh-CN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</p:grpSp>
        <p:sp>
          <p:nvSpPr>
            <p:cNvPr id="298058" name="Rectangle 74"/>
            <p:cNvSpPr>
              <a:spLocks noChangeArrowheads="1"/>
            </p:cNvSpPr>
            <p:nvPr/>
          </p:nvSpPr>
          <p:spPr bwMode="auto">
            <a:xfrm>
              <a:off x="335" y="1251"/>
              <a:ext cx="92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1F497D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  <a:sym typeface="Symbol" pitchFamily="18" charset="2"/>
                </a:rPr>
                <a:t>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E+T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9156700" cy="1143000"/>
          </a:xfrm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Notes</a:t>
            </a:r>
          </a:p>
        </p:txBody>
      </p:sp>
      <p:sp>
        <p:nvSpPr>
          <p:cNvPr id="35328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9004300" cy="53784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 parse tree has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Terminals at the leaves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Non-terminals at the interior nodes</a:t>
            </a:r>
          </a:p>
          <a:p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 left-right traversal of the leaves is the original input</a:t>
            </a:r>
          </a:p>
          <a:p>
            <a:pPr lvl="0"/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A parse tree </a:t>
            </a:r>
            <a:r>
              <a:rPr lang="en-US" altLang="zh-CN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of a string corresponds in general to </a:t>
            </a:r>
            <a:r>
              <a:rPr lang="en-US" altLang="zh-CN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many derivations </a:t>
            </a:r>
            <a:r>
              <a:rPr lang="en-US" altLang="zh-CN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of the string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Derivations do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not uniquely </a:t>
            </a:r>
            <a:r>
              <a:rPr lang="en-US" altLang="zh-CN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represent the structure of the strings they construct, while parse trees do </a:t>
            </a:r>
          </a:p>
          <a:p>
            <a:pPr lvl="0"/>
            <a:r>
              <a:rPr lang="en-US" altLang="zh-CN" dirty="0">
                <a:solidFill>
                  <a:prstClr val="black"/>
                </a:solidFill>
                <a:latin typeface="Sitka Text" panose="02000505000000020004" pitchFamily="2" charset="0"/>
                <a:cs typeface="Times New Roman" pitchFamily="18" charset="0"/>
              </a:rPr>
              <a:t>Parse trees abstract the essential features of derivations while factoring out superficial difference in order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Leftmost Derivation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altLang="zh-CN" sz="3100" dirty="0">
                <a:solidFill>
                  <a:schemeClr val="hlink"/>
                </a:solidFill>
                <a:latin typeface="Sitka Text" panose="02000505000000020004" pitchFamily="2" charset="0"/>
              </a:rPr>
              <a:t>Leftmost derivation</a:t>
            </a:r>
          </a:p>
          <a:p>
            <a:pPr lvl="2"/>
            <a:r>
              <a:rPr lang="en-US" altLang="zh-CN" sz="2600" dirty="0">
                <a:latin typeface="Sitka Text" panose="02000505000000020004" pitchFamily="2" charset="0"/>
              </a:rPr>
              <a:t>A derivation in which the leftmost nonterminal is replaced at each step in the derivation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Sitka Small" panose="02000505000000020004" pitchFamily="2" charset="0"/>
              </a:rPr>
              <a:t>LeftMost</a:t>
            </a:r>
            <a:r>
              <a:rPr lang="en-US" altLang="zh-CN" dirty="0">
                <a:latin typeface="Sitka Small" panose="02000505000000020004" pitchFamily="2" charset="0"/>
              </a:rPr>
              <a:t> Derivation Example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>
              <a:buNone/>
            </a:pP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G(exp):</a:t>
            </a:r>
          </a:p>
          <a:p>
            <a:pPr lvl="2">
              <a:buNone/>
            </a:pP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exp 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2600" dirty="0">
                <a:latin typeface="Sitka Text" panose="02000505000000020004" pitchFamily="2" charset="0"/>
                <a:sym typeface="Symbol" pitchFamily="18" charset="2"/>
              </a:rPr>
              <a:t> 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exp op exp | (exp) | num</a:t>
            </a:r>
          </a:p>
          <a:p>
            <a:pPr lvl="2">
              <a:buFont typeface="Monotype Sorts"/>
              <a:buNone/>
            </a:pP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op 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 + | - | *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   The leftmost derivation of “</a:t>
            </a:r>
            <a:r>
              <a:rPr lang="en-US" altLang="zh-CN" sz="2800" dirty="0" err="1">
                <a:solidFill>
                  <a:srgbClr val="FF0000"/>
                </a:solidFill>
                <a:latin typeface="Sitka Text" panose="02000505000000020004" pitchFamily="2" charset="0"/>
              </a:rPr>
              <a:t>num+num</a:t>
            </a:r>
            <a:r>
              <a:rPr lang="en-US" altLang="zh-CN" sz="2800" dirty="0">
                <a:latin typeface="Sitka Text" panose="02000505000000020004" pitchFamily="2" charset="0"/>
              </a:rPr>
              <a:t>” is:</a:t>
            </a:r>
          </a:p>
          <a:p>
            <a:pPr>
              <a:buFont typeface="Monotype Sorts"/>
              <a:buNone/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buFont typeface="Monotype Sorts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sz="2800" u="sng" dirty="0">
                <a:latin typeface="Sitka Text" panose="02000505000000020004" pitchFamily="2" charset="0"/>
              </a:rPr>
              <a:t>exp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800" u="sng" dirty="0">
                <a:solidFill>
                  <a:schemeClr val="hlink"/>
                </a:solidFill>
                <a:latin typeface="Sitka Text" panose="02000505000000020004" pitchFamily="2" charset="0"/>
              </a:rPr>
              <a:t>exp</a:t>
            </a:r>
            <a:r>
              <a:rPr lang="en-US" altLang="zh-CN" sz="2800" dirty="0">
                <a:solidFill>
                  <a:schemeClr val="hlink"/>
                </a:solidFill>
                <a:latin typeface="Sitka Text" panose="02000505000000020004" pitchFamily="2" charset="0"/>
              </a:rPr>
              <a:t> op exp</a:t>
            </a:r>
          </a:p>
          <a:p>
            <a:pPr>
              <a:buFont typeface="Monotype Sorts"/>
              <a:buNone/>
            </a:pPr>
            <a:r>
              <a:rPr lang="en-US" altLang="zh-CN" sz="2800" dirty="0">
                <a:solidFill>
                  <a:schemeClr val="accent1"/>
                </a:solidFill>
                <a:latin typeface="Sitka Text" panose="02000505000000020004" pitchFamily="2" charset="0"/>
              </a:rPr>
              <a:t>		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800" dirty="0">
                <a:solidFill>
                  <a:schemeClr val="hlink"/>
                </a:solidFill>
                <a:latin typeface="Sitka Text" panose="02000505000000020004" pitchFamily="2" charset="0"/>
              </a:rPr>
              <a:t>num</a:t>
            </a:r>
            <a:r>
              <a:rPr lang="en-US" altLang="zh-CN" sz="2800" dirty="0">
                <a:latin typeface="Sitka Text" panose="02000505000000020004" pitchFamily="2" charset="0"/>
              </a:rPr>
              <a:t> </a:t>
            </a:r>
            <a:r>
              <a:rPr lang="en-US" altLang="zh-CN" sz="2800" u="sng" dirty="0">
                <a:latin typeface="Sitka Text" panose="02000505000000020004" pitchFamily="2" charset="0"/>
              </a:rPr>
              <a:t>op</a:t>
            </a:r>
            <a:r>
              <a:rPr lang="en-US" altLang="zh-CN" sz="2800" dirty="0">
                <a:latin typeface="Sitka Text" panose="02000505000000020004" pitchFamily="2" charset="0"/>
              </a:rPr>
              <a:t> exp</a:t>
            </a:r>
          </a:p>
          <a:p>
            <a:pPr>
              <a:buFont typeface="Monotype Sorts"/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	   	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800" dirty="0">
                <a:latin typeface="Sitka Text" panose="02000505000000020004" pitchFamily="2" charset="0"/>
              </a:rPr>
              <a:t>num </a:t>
            </a:r>
            <a:r>
              <a:rPr lang="en-US" altLang="zh-CN" sz="2800" dirty="0">
                <a:solidFill>
                  <a:schemeClr val="hlink"/>
                </a:solidFill>
                <a:latin typeface="Sitka Text" panose="02000505000000020004" pitchFamily="2" charset="0"/>
              </a:rPr>
              <a:t>+</a:t>
            </a:r>
            <a:r>
              <a:rPr lang="en-US" altLang="zh-CN" sz="2800" dirty="0">
                <a:solidFill>
                  <a:schemeClr val="accent1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800" u="sng" dirty="0">
                <a:latin typeface="Sitka Text" panose="02000505000000020004" pitchFamily="2" charset="0"/>
              </a:rPr>
              <a:t>exp</a:t>
            </a:r>
          </a:p>
          <a:p>
            <a:pPr>
              <a:buFont typeface="Monotype Sorts"/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		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800" dirty="0" err="1">
                <a:latin typeface="Sitka Text" panose="02000505000000020004" pitchFamily="2" charset="0"/>
              </a:rPr>
              <a:t>num+</a:t>
            </a:r>
            <a:r>
              <a:rPr lang="en-US" altLang="zh-CN" sz="2800" dirty="0" err="1">
                <a:solidFill>
                  <a:schemeClr val="hlink"/>
                </a:solidFill>
                <a:latin typeface="Sitka Text" panose="02000505000000020004" pitchFamily="2" charset="0"/>
              </a:rPr>
              <a:t>num</a:t>
            </a:r>
            <a:endParaRPr lang="en-US" altLang="zh-CN" sz="2800" dirty="0">
              <a:solidFill>
                <a:schemeClr val="hlink"/>
              </a:solidFill>
              <a:latin typeface="Sitka Text" panose="02000505000000020004" pitchFamily="2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65700" y="3863181"/>
            <a:ext cx="3613362" cy="2770717"/>
            <a:chOff x="1584" y="2592"/>
            <a:chExt cx="2064" cy="1584"/>
          </a:xfrm>
        </p:grpSpPr>
        <p:sp>
          <p:nvSpPr>
            <p:cNvPr id="108551" name="Text Box 4" descr="蓝色砂纸"/>
            <p:cNvSpPr txBox="1">
              <a:spLocks noChangeArrowheads="1"/>
            </p:cNvSpPr>
            <p:nvPr/>
          </p:nvSpPr>
          <p:spPr bwMode="auto">
            <a:xfrm>
              <a:off x="2256" y="2592"/>
              <a:ext cx="743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aseline="30000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1</a:t>
              </a:r>
              <a:r>
                <a:rPr lang="en-US" altLang="zh-CN" sz="28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exp</a:t>
              </a:r>
            </a:p>
          </p:txBody>
        </p:sp>
        <p:sp>
          <p:nvSpPr>
            <p:cNvPr id="108552" name="Line 5" descr="蓝色砂纸"/>
            <p:cNvSpPr>
              <a:spLocks noChangeShapeType="1"/>
            </p:cNvSpPr>
            <p:nvPr/>
          </p:nvSpPr>
          <p:spPr bwMode="auto">
            <a:xfrm flipH="1">
              <a:off x="2036" y="295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08553" name="Line 6" descr="蓝色砂纸"/>
            <p:cNvSpPr>
              <a:spLocks noChangeShapeType="1"/>
            </p:cNvSpPr>
            <p:nvPr/>
          </p:nvSpPr>
          <p:spPr bwMode="auto">
            <a:xfrm>
              <a:off x="2555" y="2958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08554" name="Line 7" descr="蓝色砂纸"/>
            <p:cNvSpPr>
              <a:spLocks noChangeShapeType="1"/>
            </p:cNvSpPr>
            <p:nvPr/>
          </p:nvSpPr>
          <p:spPr bwMode="auto">
            <a:xfrm>
              <a:off x="2555" y="2958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08555" name="Text Box 8" descr="蓝色砂纸"/>
            <p:cNvSpPr txBox="1">
              <a:spLocks noChangeArrowheads="1"/>
            </p:cNvSpPr>
            <p:nvPr/>
          </p:nvSpPr>
          <p:spPr bwMode="auto">
            <a:xfrm>
              <a:off x="1632" y="3202"/>
              <a:ext cx="66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aseline="30000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2</a:t>
              </a:r>
              <a:r>
                <a:rPr lang="en-US" altLang="zh-CN" sz="28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exp</a:t>
              </a:r>
            </a:p>
          </p:txBody>
        </p:sp>
        <p:sp>
          <p:nvSpPr>
            <p:cNvPr id="108556" name="Text Box 9" descr="蓝色砂纸"/>
            <p:cNvSpPr txBox="1">
              <a:spLocks noChangeArrowheads="1"/>
            </p:cNvSpPr>
            <p:nvPr/>
          </p:nvSpPr>
          <p:spPr bwMode="auto">
            <a:xfrm>
              <a:off x="2945" y="3202"/>
              <a:ext cx="7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aseline="30000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4</a:t>
              </a:r>
              <a:r>
                <a:rPr lang="en-US" altLang="zh-CN" sz="28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exp</a:t>
              </a:r>
            </a:p>
          </p:txBody>
        </p:sp>
        <p:sp>
          <p:nvSpPr>
            <p:cNvPr id="108557" name="Text Box 10" descr="蓝色砂纸"/>
            <p:cNvSpPr txBox="1">
              <a:spLocks noChangeArrowheads="1"/>
            </p:cNvSpPr>
            <p:nvPr/>
          </p:nvSpPr>
          <p:spPr bwMode="auto">
            <a:xfrm>
              <a:off x="2425" y="3202"/>
              <a:ext cx="52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baseline="30000" dirty="0">
                  <a:solidFill>
                    <a:srgbClr val="FF0000"/>
                  </a:solidFill>
                  <a:latin typeface="Sitka Text" panose="02000505000000020004" pitchFamily="2" charset="0"/>
                  <a:cs typeface="Times New Roman" pitchFamily="18" charset="0"/>
                </a:rPr>
                <a:t>3</a:t>
              </a:r>
              <a:r>
                <a:rPr lang="en-US" altLang="zh-CN" sz="28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op</a:t>
              </a:r>
            </a:p>
          </p:txBody>
        </p:sp>
        <p:sp>
          <p:nvSpPr>
            <p:cNvPr id="108558" name="Line 11" descr="蓝色砂纸"/>
            <p:cNvSpPr>
              <a:spLocks noChangeShapeType="1"/>
            </p:cNvSpPr>
            <p:nvPr/>
          </p:nvSpPr>
          <p:spPr bwMode="auto">
            <a:xfrm>
              <a:off x="1906" y="356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08559" name="Text Box 12" descr="蓝色砂纸"/>
            <p:cNvSpPr txBox="1">
              <a:spLocks noChangeArrowheads="1"/>
            </p:cNvSpPr>
            <p:nvPr/>
          </p:nvSpPr>
          <p:spPr bwMode="auto">
            <a:xfrm>
              <a:off x="1584" y="3811"/>
              <a:ext cx="712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num</a:t>
              </a:r>
            </a:p>
          </p:txBody>
        </p:sp>
        <p:sp>
          <p:nvSpPr>
            <p:cNvPr id="108560" name="Line 13" descr="蓝色砂纸"/>
            <p:cNvSpPr>
              <a:spLocks noChangeShapeType="1"/>
            </p:cNvSpPr>
            <p:nvPr/>
          </p:nvSpPr>
          <p:spPr bwMode="auto">
            <a:xfrm>
              <a:off x="3075" y="3567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08561" name="Text Box 14" descr="蓝色砂纸"/>
            <p:cNvSpPr txBox="1">
              <a:spLocks noChangeArrowheads="1"/>
            </p:cNvSpPr>
            <p:nvPr/>
          </p:nvSpPr>
          <p:spPr bwMode="auto">
            <a:xfrm>
              <a:off x="2392" y="3811"/>
              <a:ext cx="34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108562" name="Text Box 15" descr="蓝色砂纸"/>
            <p:cNvSpPr txBox="1">
              <a:spLocks noChangeArrowheads="1"/>
            </p:cNvSpPr>
            <p:nvPr/>
          </p:nvSpPr>
          <p:spPr bwMode="auto">
            <a:xfrm>
              <a:off x="2945" y="3811"/>
              <a:ext cx="7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8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num</a:t>
              </a:r>
            </a:p>
          </p:txBody>
        </p:sp>
        <p:sp>
          <p:nvSpPr>
            <p:cNvPr id="108563" name="Line 16" descr="蓝色砂纸"/>
            <p:cNvSpPr>
              <a:spLocks noChangeShapeType="1"/>
            </p:cNvSpPr>
            <p:nvPr/>
          </p:nvSpPr>
          <p:spPr bwMode="auto">
            <a:xfrm>
              <a:off x="2544" y="3552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Rightmost derivation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en-US" altLang="zh-CN" sz="3100" dirty="0">
                <a:solidFill>
                  <a:srgbClr val="3333FF"/>
                </a:solidFill>
                <a:latin typeface="Sitka Text" panose="02000505000000020004" pitchFamily="2" charset="0"/>
              </a:rPr>
              <a:t>Rightmost derivation</a:t>
            </a:r>
          </a:p>
          <a:p>
            <a:pPr lvl="2"/>
            <a:r>
              <a:rPr lang="en-US" altLang="zh-CN" sz="2600" dirty="0">
                <a:latin typeface="Sitka Text" panose="02000505000000020004" pitchFamily="2" charset="0"/>
              </a:rPr>
              <a:t>A derivation in which the rightmost non-terminal is replaced at each step in the derivation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RM Derivation Example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1126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The rightmost derivation of “</a:t>
            </a:r>
            <a:r>
              <a:rPr lang="en-US" altLang="zh-CN" sz="2800" dirty="0" err="1">
                <a:solidFill>
                  <a:srgbClr val="FF0000"/>
                </a:solidFill>
                <a:latin typeface="Sitka Text" panose="02000505000000020004" pitchFamily="2" charset="0"/>
              </a:rPr>
              <a:t>num+num</a:t>
            </a:r>
            <a:r>
              <a:rPr lang="en-US" altLang="zh-CN" sz="2800" dirty="0">
                <a:latin typeface="Sitka Text" panose="02000505000000020004" pitchFamily="2" charset="0"/>
              </a:rPr>
              <a:t>” is:</a:t>
            </a:r>
          </a:p>
          <a:p>
            <a:pPr>
              <a:buFont typeface="Monotype Sorts"/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	</a:t>
            </a:r>
          </a:p>
          <a:p>
            <a:pPr>
              <a:buFont typeface="Monotype Sorts"/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	</a:t>
            </a:r>
            <a:r>
              <a:rPr lang="en-US" altLang="zh-CN" sz="2800" u="sng" dirty="0">
                <a:latin typeface="Sitka Text" panose="02000505000000020004" pitchFamily="2" charset="0"/>
              </a:rPr>
              <a:t>exp</a:t>
            </a:r>
            <a:r>
              <a:rPr lang="en-US" altLang="zh-CN" sz="2800" dirty="0">
                <a:latin typeface="Sitka Text" panose="02000505000000020004" pitchFamily="2" charset="0"/>
              </a:rPr>
              <a:t> 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 </a:t>
            </a:r>
            <a:r>
              <a:rPr lang="en-US" altLang="zh-CN" sz="2800" dirty="0">
                <a:solidFill>
                  <a:schemeClr val="hlink"/>
                </a:solidFill>
                <a:latin typeface="Sitka Text" panose="02000505000000020004" pitchFamily="2" charset="0"/>
              </a:rPr>
              <a:t>exp op </a:t>
            </a:r>
            <a:r>
              <a:rPr lang="en-US" altLang="zh-CN" sz="2800" u="sng" dirty="0">
                <a:solidFill>
                  <a:schemeClr val="hlink"/>
                </a:solidFill>
                <a:latin typeface="Sitka Text" panose="02000505000000020004" pitchFamily="2" charset="0"/>
              </a:rPr>
              <a:t>exp</a:t>
            </a:r>
          </a:p>
          <a:p>
            <a:pPr>
              <a:buFont typeface="Monotype Sorts"/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		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800" dirty="0">
                <a:latin typeface="Sitka Text" panose="02000505000000020004" pitchFamily="2" charset="0"/>
              </a:rPr>
              <a:t>exp </a:t>
            </a:r>
            <a:r>
              <a:rPr lang="en-US" altLang="zh-CN" sz="2800" u="sng" dirty="0">
                <a:latin typeface="Sitka Text" panose="02000505000000020004" pitchFamily="2" charset="0"/>
              </a:rPr>
              <a:t>op</a:t>
            </a:r>
            <a:r>
              <a:rPr lang="en-US" altLang="zh-CN" sz="2800" dirty="0">
                <a:latin typeface="Sitka Text" panose="02000505000000020004" pitchFamily="2" charset="0"/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  <a:latin typeface="Sitka Text" panose="02000505000000020004" pitchFamily="2" charset="0"/>
              </a:rPr>
              <a:t>num</a:t>
            </a:r>
          </a:p>
          <a:p>
            <a:pPr>
              <a:buFont typeface="Monotype Sorts"/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	   	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800" u="sng" dirty="0">
                <a:latin typeface="Sitka Text" panose="02000505000000020004" pitchFamily="2" charset="0"/>
              </a:rPr>
              <a:t>exp</a:t>
            </a:r>
            <a:r>
              <a:rPr lang="en-US" altLang="zh-CN" sz="2800" dirty="0">
                <a:solidFill>
                  <a:schemeClr val="accent1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800" dirty="0">
                <a:solidFill>
                  <a:schemeClr val="hlink"/>
                </a:solidFill>
                <a:latin typeface="Sitka Text" panose="02000505000000020004" pitchFamily="2" charset="0"/>
              </a:rPr>
              <a:t>+</a:t>
            </a:r>
            <a:r>
              <a:rPr lang="en-US" altLang="zh-CN" sz="2800" dirty="0">
                <a:latin typeface="Sitka Text" panose="02000505000000020004" pitchFamily="2" charset="0"/>
              </a:rPr>
              <a:t> num</a:t>
            </a:r>
          </a:p>
          <a:p>
            <a:pPr>
              <a:buFont typeface="Monotype Sorts"/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		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800" dirty="0" err="1">
                <a:solidFill>
                  <a:schemeClr val="hlink"/>
                </a:solidFill>
                <a:latin typeface="Sitka Text" panose="02000505000000020004" pitchFamily="2" charset="0"/>
              </a:rPr>
              <a:t>num</a:t>
            </a:r>
            <a:r>
              <a:rPr lang="en-US" altLang="zh-CN" sz="2800" dirty="0" err="1">
                <a:latin typeface="Sitka Text" panose="02000505000000020004" pitchFamily="2" charset="0"/>
              </a:rPr>
              <a:t>+num</a:t>
            </a:r>
            <a:endParaRPr lang="zh-CN" altLang="en-US" sz="2800" dirty="0">
              <a:latin typeface="Sitka Text" panose="02000505000000020004" pitchFamily="2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73625" y="2739231"/>
            <a:ext cx="3613362" cy="2770717"/>
            <a:chOff x="2832" y="2640"/>
            <a:chExt cx="2064" cy="1584"/>
          </a:xfrm>
        </p:grpSpPr>
        <p:sp>
          <p:nvSpPr>
            <p:cNvPr id="112647" name="Text Box 5" descr="蓝色砂纸"/>
            <p:cNvSpPr txBox="1">
              <a:spLocks noChangeArrowheads="1"/>
            </p:cNvSpPr>
            <p:nvPr/>
          </p:nvSpPr>
          <p:spPr bwMode="auto">
            <a:xfrm>
              <a:off x="3504" y="2640"/>
              <a:ext cx="743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1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exp</a:t>
              </a:r>
            </a:p>
          </p:txBody>
        </p:sp>
        <p:sp>
          <p:nvSpPr>
            <p:cNvPr id="112648" name="Line 6" descr="蓝色砂纸"/>
            <p:cNvSpPr>
              <a:spLocks noChangeShapeType="1"/>
            </p:cNvSpPr>
            <p:nvPr/>
          </p:nvSpPr>
          <p:spPr bwMode="auto">
            <a:xfrm flipH="1">
              <a:off x="3284" y="3006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12649" name="Line 7" descr="蓝色砂纸"/>
            <p:cNvSpPr>
              <a:spLocks noChangeShapeType="1"/>
            </p:cNvSpPr>
            <p:nvPr/>
          </p:nvSpPr>
          <p:spPr bwMode="auto">
            <a:xfrm>
              <a:off x="3803" y="3006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12650" name="Line 8" descr="蓝色砂纸"/>
            <p:cNvSpPr>
              <a:spLocks noChangeShapeType="1"/>
            </p:cNvSpPr>
            <p:nvPr/>
          </p:nvSpPr>
          <p:spPr bwMode="auto">
            <a:xfrm>
              <a:off x="3803" y="3006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12651" name="Text Box 9" descr="蓝色砂纸"/>
            <p:cNvSpPr txBox="1">
              <a:spLocks noChangeArrowheads="1"/>
            </p:cNvSpPr>
            <p:nvPr/>
          </p:nvSpPr>
          <p:spPr bwMode="auto">
            <a:xfrm>
              <a:off x="2880" y="3250"/>
              <a:ext cx="66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4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exp</a:t>
              </a:r>
            </a:p>
          </p:txBody>
        </p:sp>
        <p:sp>
          <p:nvSpPr>
            <p:cNvPr id="112652" name="Text Box 10" descr="蓝色砂纸"/>
            <p:cNvSpPr txBox="1">
              <a:spLocks noChangeArrowheads="1"/>
            </p:cNvSpPr>
            <p:nvPr/>
          </p:nvSpPr>
          <p:spPr bwMode="auto">
            <a:xfrm>
              <a:off x="4193" y="3250"/>
              <a:ext cx="7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2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exp</a:t>
              </a:r>
            </a:p>
          </p:txBody>
        </p:sp>
        <p:sp>
          <p:nvSpPr>
            <p:cNvPr id="112653" name="Text Box 11" descr="蓝色砂纸"/>
            <p:cNvSpPr txBox="1">
              <a:spLocks noChangeArrowheads="1"/>
            </p:cNvSpPr>
            <p:nvPr/>
          </p:nvSpPr>
          <p:spPr bwMode="auto">
            <a:xfrm>
              <a:off x="3673" y="3250"/>
              <a:ext cx="52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3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op</a:t>
              </a:r>
            </a:p>
          </p:txBody>
        </p:sp>
        <p:sp>
          <p:nvSpPr>
            <p:cNvPr id="112654" name="Line 12" descr="蓝色砂纸"/>
            <p:cNvSpPr>
              <a:spLocks noChangeShapeType="1"/>
            </p:cNvSpPr>
            <p:nvPr/>
          </p:nvSpPr>
          <p:spPr bwMode="auto">
            <a:xfrm>
              <a:off x="3154" y="361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12655" name="Text Box 13" descr="蓝色砂纸"/>
            <p:cNvSpPr txBox="1">
              <a:spLocks noChangeArrowheads="1"/>
            </p:cNvSpPr>
            <p:nvPr/>
          </p:nvSpPr>
          <p:spPr bwMode="auto">
            <a:xfrm>
              <a:off x="2832" y="3859"/>
              <a:ext cx="712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num</a:t>
              </a:r>
            </a:p>
          </p:txBody>
        </p:sp>
        <p:sp>
          <p:nvSpPr>
            <p:cNvPr id="112656" name="Line 14" descr="蓝色砂纸"/>
            <p:cNvSpPr>
              <a:spLocks noChangeShapeType="1"/>
            </p:cNvSpPr>
            <p:nvPr/>
          </p:nvSpPr>
          <p:spPr bwMode="auto">
            <a:xfrm>
              <a:off x="4320" y="3615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12657" name="Text Box 15" descr="蓝色砂纸"/>
            <p:cNvSpPr txBox="1">
              <a:spLocks noChangeArrowheads="1"/>
            </p:cNvSpPr>
            <p:nvPr/>
          </p:nvSpPr>
          <p:spPr bwMode="auto">
            <a:xfrm>
              <a:off x="3640" y="3859"/>
              <a:ext cx="34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+</a:t>
              </a:r>
            </a:p>
          </p:txBody>
        </p:sp>
        <p:sp>
          <p:nvSpPr>
            <p:cNvPr id="112658" name="Text Box 16" descr="蓝色砂纸"/>
            <p:cNvSpPr txBox="1">
              <a:spLocks noChangeArrowheads="1"/>
            </p:cNvSpPr>
            <p:nvPr/>
          </p:nvSpPr>
          <p:spPr bwMode="auto">
            <a:xfrm>
              <a:off x="4193" y="3859"/>
              <a:ext cx="7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num</a:t>
              </a:r>
            </a:p>
          </p:txBody>
        </p:sp>
        <p:sp>
          <p:nvSpPr>
            <p:cNvPr id="112659" name="Line 17" descr="蓝色砂纸"/>
            <p:cNvSpPr>
              <a:spLocks noChangeShapeType="1"/>
            </p:cNvSpPr>
            <p:nvPr/>
          </p:nvSpPr>
          <p:spPr bwMode="auto">
            <a:xfrm>
              <a:off x="3792" y="3600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0F1C3-9D60-401F-AA0D-98990418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45810-7478-4268-ABA2-132354BA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9156700" cy="568325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Sitka Text" panose="02000505000000020004" pitchFamily="2" charset="0"/>
              </a:rPr>
              <a:t>Formalisms for syntax analysis</a:t>
            </a:r>
          </a:p>
          <a:p>
            <a:pPr lvl="1">
              <a:lnSpc>
                <a:spcPts val="32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Context-Free Grammars </a:t>
            </a:r>
            <a:r>
              <a:rPr lang="en-US" altLang="zh-CN" dirty="0">
                <a:latin typeface="Sitka Text" panose="02000505000000020004" pitchFamily="2" charset="0"/>
              </a:rPr>
              <a:t>(this lecture)</a:t>
            </a:r>
          </a:p>
          <a:p>
            <a:pPr lvl="2">
              <a:lnSpc>
                <a:spcPts val="33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CFG and Grammars </a:t>
            </a:r>
          </a:p>
          <a:p>
            <a:pPr lvl="2">
              <a:lnSpc>
                <a:spcPts val="33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Derivations</a:t>
            </a:r>
          </a:p>
          <a:p>
            <a:pPr lvl="2">
              <a:lnSpc>
                <a:spcPts val="33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Concrete and Abstract Syntax Trees</a:t>
            </a:r>
          </a:p>
          <a:p>
            <a:pPr lvl="2">
              <a:lnSpc>
                <a:spcPts val="3300"/>
              </a:lnSpc>
            </a:pP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Ambiguity</a:t>
            </a:r>
          </a:p>
          <a:p>
            <a:pPr>
              <a:lnSpc>
                <a:spcPts val="33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Parsing algorithms</a:t>
            </a:r>
          </a:p>
          <a:p>
            <a:pPr lvl="1">
              <a:lnSpc>
                <a:spcPts val="32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Top-Down Parsing</a:t>
            </a:r>
          </a:p>
          <a:p>
            <a:pPr lvl="1">
              <a:lnSpc>
                <a:spcPts val="33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Bottom-Up Parsing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8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Notes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11469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altLang="zh-CN" sz="2800" dirty="0">
                <a:latin typeface="Sitka Text" panose="02000505000000020004" pitchFamily="2" charset="0"/>
              </a:rPr>
              <a:t>Leftmost and rightmost derivation are 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</a:rPr>
              <a:t>unique</a:t>
            </a:r>
            <a:r>
              <a:rPr lang="en-US" altLang="zh-CN" sz="2800" dirty="0">
                <a:latin typeface="Sitka Text" panose="02000505000000020004" pitchFamily="2" charset="0"/>
              </a:rPr>
              <a:t> for the string they construct</a:t>
            </a:r>
          </a:p>
          <a:p>
            <a:pPr>
              <a:buClr>
                <a:schemeClr val="accent1"/>
              </a:buClr>
            </a:pPr>
            <a:r>
              <a:rPr lang="en-US" altLang="zh-CN" sz="2800" dirty="0">
                <a:latin typeface="Sitka Text" panose="02000505000000020004" pitchFamily="2" charset="0"/>
              </a:rPr>
              <a:t>They are uniquely associated with the parse tree</a:t>
            </a:r>
            <a:endParaRPr lang="zh-CN" altLang="en-US" sz="2800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Sitka Small" panose="02000505000000020004" pitchFamily="2" charset="0"/>
              </a:rPr>
              <a:t>Abstract Syntax Trees</a:t>
            </a:r>
          </a:p>
        </p:txBody>
      </p:sp>
      <p:sp>
        <p:nvSpPr>
          <p:cNvPr id="11673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latin typeface="Sitka Small" panose="02000505000000020004" pitchFamily="2" charset="0"/>
              </a:rPr>
              <a:t>The need of abstract syntax tree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</a:pPr>
            <a:r>
              <a:rPr lang="en-US" altLang="zh-CN" sz="2400" dirty="0">
                <a:latin typeface="Sitka Small" panose="02000505000000020004" pitchFamily="2" charset="0"/>
              </a:rPr>
              <a:t>A parse tree contains much more information than is absolutely necessary for a compiler to produce executable code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</a:pPr>
            <a:r>
              <a:rPr lang="en-US" altLang="zh-CN" sz="2400" dirty="0">
                <a:latin typeface="Sitka Small" panose="02000505000000020004" pitchFamily="2" charset="0"/>
              </a:rPr>
              <a:t>For example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092412" y="3699537"/>
            <a:ext cx="3613362" cy="2770717"/>
            <a:chOff x="240" y="2304"/>
            <a:chExt cx="2064" cy="1584"/>
          </a:xfrm>
        </p:grpSpPr>
        <p:sp>
          <p:nvSpPr>
            <p:cNvPr id="116751" name="Text Box 4" descr="蓝色砂纸"/>
            <p:cNvSpPr txBox="1">
              <a:spLocks noChangeArrowheads="1"/>
            </p:cNvSpPr>
            <p:nvPr/>
          </p:nvSpPr>
          <p:spPr bwMode="auto">
            <a:xfrm>
              <a:off x="912" y="2304"/>
              <a:ext cx="743" cy="3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exp</a:t>
              </a:r>
            </a:p>
          </p:txBody>
        </p:sp>
        <p:sp>
          <p:nvSpPr>
            <p:cNvPr id="116752" name="Line 5" descr="蓝色砂纸"/>
            <p:cNvSpPr>
              <a:spLocks noChangeShapeType="1"/>
            </p:cNvSpPr>
            <p:nvPr/>
          </p:nvSpPr>
          <p:spPr bwMode="auto">
            <a:xfrm flipH="1">
              <a:off x="692" y="2670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16753" name="Line 6" descr="蓝色砂纸"/>
            <p:cNvSpPr>
              <a:spLocks noChangeShapeType="1"/>
            </p:cNvSpPr>
            <p:nvPr/>
          </p:nvSpPr>
          <p:spPr bwMode="auto">
            <a:xfrm>
              <a:off x="1211" y="2670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16754" name="Line 7" descr="蓝色砂纸"/>
            <p:cNvSpPr>
              <a:spLocks noChangeShapeType="1"/>
            </p:cNvSpPr>
            <p:nvPr/>
          </p:nvSpPr>
          <p:spPr bwMode="auto">
            <a:xfrm>
              <a:off x="1211" y="2670"/>
              <a:ext cx="519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16755" name="Text Box 8" descr="蓝色砂纸"/>
            <p:cNvSpPr txBox="1">
              <a:spLocks noChangeArrowheads="1"/>
            </p:cNvSpPr>
            <p:nvPr/>
          </p:nvSpPr>
          <p:spPr bwMode="auto">
            <a:xfrm>
              <a:off x="288" y="2914"/>
              <a:ext cx="66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exp</a:t>
              </a:r>
            </a:p>
          </p:txBody>
        </p:sp>
        <p:sp>
          <p:nvSpPr>
            <p:cNvPr id="116756" name="Text Box 9" descr="蓝色砂纸"/>
            <p:cNvSpPr txBox="1">
              <a:spLocks noChangeArrowheads="1"/>
            </p:cNvSpPr>
            <p:nvPr/>
          </p:nvSpPr>
          <p:spPr bwMode="auto">
            <a:xfrm>
              <a:off x="1601" y="2914"/>
              <a:ext cx="7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exp</a:t>
              </a:r>
            </a:p>
          </p:txBody>
        </p:sp>
        <p:sp>
          <p:nvSpPr>
            <p:cNvPr id="116757" name="Text Box 10" descr="蓝色砂纸"/>
            <p:cNvSpPr txBox="1">
              <a:spLocks noChangeArrowheads="1"/>
            </p:cNvSpPr>
            <p:nvPr/>
          </p:nvSpPr>
          <p:spPr bwMode="auto">
            <a:xfrm>
              <a:off x="1081" y="2914"/>
              <a:ext cx="520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op</a:t>
              </a:r>
            </a:p>
          </p:txBody>
        </p:sp>
        <p:sp>
          <p:nvSpPr>
            <p:cNvPr id="116758" name="Line 11" descr="蓝色砂纸"/>
            <p:cNvSpPr>
              <a:spLocks noChangeShapeType="1"/>
            </p:cNvSpPr>
            <p:nvPr/>
          </p:nvSpPr>
          <p:spPr bwMode="auto">
            <a:xfrm>
              <a:off x="562" y="3279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16759" name="Text Box 12" descr="蓝色砂纸"/>
            <p:cNvSpPr txBox="1">
              <a:spLocks noChangeArrowheads="1"/>
            </p:cNvSpPr>
            <p:nvPr/>
          </p:nvSpPr>
          <p:spPr bwMode="auto">
            <a:xfrm>
              <a:off x="240" y="3523"/>
              <a:ext cx="712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num</a:t>
              </a:r>
            </a:p>
            <a:p>
              <a:pPr algn="ctr" eaLnBrk="0" hangingPunct="0"/>
              <a:r>
                <a:rPr lang="en-US" altLang="zh-CN" sz="24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(3)</a:t>
              </a:r>
            </a:p>
          </p:txBody>
        </p:sp>
        <p:sp>
          <p:nvSpPr>
            <p:cNvPr id="116760" name="Line 13" descr="蓝色砂纸"/>
            <p:cNvSpPr>
              <a:spLocks noChangeShapeType="1"/>
            </p:cNvSpPr>
            <p:nvPr/>
          </p:nvSpPr>
          <p:spPr bwMode="auto">
            <a:xfrm>
              <a:off x="1731" y="3279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116761" name="Text Box 14" descr="蓝色砂纸"/>
            <p:cNvSpPr txBox="1">
              <a:spLocks noChangeArrowheads="1"/>
            </p:cNvSpPr>
            <p:nvPr/>
          </p:nvSpPr>
          <p:spPr bwMode="auto">
            <a:xfrm>
              <a:off x="1048" y="3523"/>
              <a:ext cx="344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4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+</a:t>
              </a:r>
            </a:p>
          </p:txBody>
        </p:sp>
        <p:sp>
          <p:nvSpPr>
            <p:cNvPr id="116762" name="Text Box 15" descr="蓝色砂纸"/>
            <p:cNvSpPr txBox="1">
              <a:spLocks noChangeArrowheads="1"/>
            </p:cNvSpPr>
            <p:nvPr/>
          </p:nvSpPr>
          <p:spPr bwMode="auto">
            <a:xfrm>
              <a:off x="1601" y="3523"/>
              <a:ext cx="703" cy="3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altLang="zh-CN" sz="24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num</a:t>
              </a:r>
            </a:p>
            <a:p>
              <a:pPr algn="ctr" eaLnBrk="0" hangingPunct="0"/>
              <a:r>
                <a:rPr lang="en-US" altLang="zh-CN" sz="24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(4)</a:t>
              </a:r>
            </a:p>
          </p:txBody>
        </p:sp>
        <p:sp>
          <p:nvSpPr>
            <p:cNvPr id="116763" name="Line 16" descr="蓝色砂纸"/>
            <p:cNvSpPr>
              <a:spLocks noChangeShapeType="1"/>
            </p:cNvSpPr>
            <p:nvPr/>
          </p:nvSpPr>
          <p:spPr bwMode="auto">
            <a:xfrm>
              <a:off x="1200" y="3264"/>
              <a:ext cx="0" cy="2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2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630122" y="3951419"/>
            <a:ext cx="4201583" cy="2415630"/>
            <a:chOff x="3216" y="2448"/>
            <a:chExt cx="2400" cy="1381"/>
          </a:xfrm>
        </p:grpSpPr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312" y="2448"/>
              <a:ext cx="1584" cy="975"/>
              <a:chOff x="3024" y="2337"/>
              <a:chExt cx="1584" cy="975"/>
            </a:xfrm>
          </p:grpSpPr>
          <p:sp>
            <p:nvSpPr>
              <p:cNvPr id="116746" name="Text Box 18" descr="蓝色砂纸"/>
              <p:cNvSpPr txBox="1">
                <a:spLocks noChangeArrowheads="1"/>
              </p:cNvSpPr>
              <p:nvPr/>
            </p:nvSpPr>
            <p:spPr bwMode="auto">
              <a:xfrm>
                <a:off x="3648" y="2337"/>
                <a:ext cx="384" cy="36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800" dirty="0">
                    <a:solidFill>
                      <a:srgbClr val="3333FF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116747" name="Line 19" descr="蓝色砂纸"/>
              <p:cNvSpPr>
                <a:spLocks noChangeShapeType="1"/>
              </p:cNvSpPr>
              <p:nvPr/>
            </p:nvSpPr>
            <p:spPr bwMode="auto">
              <a:xfrm flipH="1">
                <a:off x="3236" y="2703"/>
                <a:ext cx="519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Sitka Text" panose="02000505000000020004" pitchFamily="2" charset="0"/>
                  <a:cs typeface="Times New Roman" pitchFamily="18" charset="0"/>
                </a:endParaRPr>
              </a:p>
            </p:txBody>
          </p:sp>
          <p:sp>
            <p:nvSpPr>
              <p:cNvPr id="116748" name="Line 21" descr="蓝色砂纸"/>
              <p:cNvSpPr>
                <a:spLocks noChangeShapeType="1"/>
              </p:cNvSpPr>
              <p:nvPr/>
            </p:nvSpPr>
            <p:spPr bwMode="auto">
              <a:xfrm>
                <a:off x="3755" y="2703"/>
                <a:ext cx="519" cy="2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400">
                  <a:latin typeface="Sitka Text" panose="02000505000000020004" pitchFamily="2" charset="0"/>
                  <a:cs typeface="Times New Roman" pitchFamily="18" charset="0"/>
                </a:endParaRPr>
              </a:p>
            </p:txBody>
          </p:sp>
          <p:sp>
            <p:nvSpPr>
              <p:cNvPr id="116749" name="Text Box 22" descr="蓝色砂纸"/>
              <p:cNvSpPr txBox="1">
                <a:spLocks noChangeArrowheads="1"/>
              </p:cNvSpPr>
              <p:nvPr/>
            </p:nvSpPr>
            <p:spPr bwMode="auto">
              <a:xfrm>
                <a:off x="3024" y="2947"/>
                <a:ext cx="432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800" dirty="0">
                    <a:solidFill>
                      <a:srgbClr val="3333FF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16750" name="Text Box 23" descr="蓝色砂纸"/>
              <p:cNvSpPr txBox="1">
                <a:spLocks noChangeArrowheads="1"/>
              </p:cNvSpPr>
              <p:nvPr/>
            </p:nvSpPr>
            <p:spPr bwMode="auto">
              <a:xfrm>
                <a:off x="4193" y="2947"/>
                <a:ext cx="415" cy="3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/>
                <a:r>
                  <a:rPr lang="en-US" altLang="zh-CN" sz="2800" dirty="0">
                    <a:solidFill>
                      <a:srgbClr val="3333FF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116745" name="Text Box 26"/>
            <p:cNvSpPr txBox="1">
              <a:spLocks noChangeArrowheads="1"/>
            </p:cNvSpPr>
            <p:nvPr/>
          </p:nvSpPr>
          <p:spPr bwMode="auto">
            <a:xfrm>
              <a:off x="3216" y="3600"/>
              <a:ext cx="240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/>
                <a:buNone/>
              </a:pPr>
              <a:r>
                <a:rPr lang="en-US" altLang="zh-CN" sz="2000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Abstract syntax tree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ext Box 2"/>
          <p:cNvSpPr txBox="1">
            <a:spLocks noChangeArrowheads="1"/>
          </p:cNvSpPr>
          <p:nvPr/>
        </p:nvSpPr>
        <p:spPr bwMode="auto">
          <a:xfrm>
            <a:off x="410845" y="501650"/>
            <a:ext cx="9262110" cy="96355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Monotype Sorts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The parse tree and abstract syntax tree for expression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rPr>
              <a:t>(34-3)*42</a:t>
            </a:r>
          </a:p>
        </p:txBody>
      </p:sp>
      <p:pic>
        <p:nvPicPr>
          <p:cNvPr id="11878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100" y="2330450"/>
            <a:ext cx="4789805" cy="394617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1878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1372" y="3016250"/>
            <a:ext cx="4201583" cy="29386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473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653CCD38-9311-4775-8202-FBDE77834417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228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AST vs. Parse Tree</a:t>
            </a:r>
          </a:p>
        </p:txBody>
      </p:sp>
      <p:sp>
        <p:nvSpPr>
          <p:cNvPr id="12288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Sitka Text" panose="02000505000000020004" pitchFamily="2" charset="0"/>
              </a:rPr>
              <a:t>AST is condensed form of a parse tree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</a:rPr>
              <a:t>operators appear at </a:t>
            </a:r>
            <a:r>
              <a:rPr lang="en-US" altLang="zh-CN" i="1" dirty="0">
                <a:latin typeface="Sitka Text" panose="02000505000000020004" pitchFamily="2" charset="0"/>
              </a:rPr>
              <a:t>internal</a:t>
            </a:r>
            <a:r>
              <a:rPr lang="en-US" altLang="zh-CN" dirty="0">
                <a:latin typeface="Sitka Text" panose="02000505000000020004" pitchFamily="2" charset="0"/>
              </a:rPr>
              <a:t> nodes, not at leaves.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</a:rPr>
              <a:t>Lists are "flattened". </a:t>
            </a:r>
          </a:p>
          <a:p>
            <a:pPr lvl="1"/>
            <a:r>
              <a:rPr lang="en-US" altLang="zh-CN" dirty="0">
                <a:latin typeface="Sitka Text" panose="02000505000000020004" pitchFamily="2" charset="0"/>
              </a:rPr>
              <a:t>Syntactic details are omitted</a:t>
            </a:r>
          </a:p>
          <a:p>
            <a:pPr lvl="2"/>
            <a:r>
              <a:rPr lang="en-US" altLang="zh-CN" dirty="0">
                <a:latin typeface="Sitka Text" panose="02000505000000020004" pitchFamily="2" charset="0"/>
              </a:rPr>
              <a:t>e.g., parentheses, commas, semi-colons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Definition of Abstract Syntax trees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AST is a better structure for later compiler stages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Abstract syntax trees represent abstractions of the actual source code token sequences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Nevertheless they contain all the information needed for transition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In more efficient form than parse trees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A parser will go through all the steps represented by a parse tree, but will usually only construct an abstract syntax tree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B6168267-4A7F-4C8F-92E0-F3046759B94A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22300" y="288614"/>
            <a:ext cx="9075420" cy="34126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Example		Grammar for statement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&lt;statement&gt; </a:t>
            </a:r>
            <a:r>
              <a:rPr lang="en-US" altLang="zh-CN" sz="2400" dirty="0">
                <a:solidFill>
                  <a:srgbClr val="3333FF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 &lt;if-stmt&gt; | other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&lt;if-stmt&gt;     </a:t>
            </a:r>
            <a:r>
              <a:rPr lang="en-US" altLang="zh-CN" sz="2400" dirty="0">
                <a:solidFill>
                  <a:srgbClr val="3333FF"/>
                </a:solidFill>
                <a:latin typeface="Sitka Text" panose="02000505000000020004" pitchFamily="2" charset="0"/>
                <a:sym typeface="Symbol" pitchFamily="18" charset="2"/>
              </a:rPr>
              <a:t> </a:t>
            </a:r>
            <a:r>
              <a:rPr lang="en-US" altLang="zh-CN" sz="24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if (&lt;exp&gt;) &lt;statement&gt; &lt;else-part&gt;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&lt;else-part&gt;  </a:t>
            </a:r>
            <a:r>
              <a:rPr lang="en-US" altLang="zh-CN" sz="2400" dirty="0">
                <a:solidFill>
                  <a:srgbClr val="3333FF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 else &lt;statement&gt; |ε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&lt;exp&gt;         </a:t>
            </a:r>
            <a:r>
              <a:rPr lang="en-US" altLang="zh-CN" sz="2400" dirty="0">
                <a:solidFill>
                  <a:srgbClr val="3333FF"/>
                </a:solidFill>
                <a:latin typeface="Sitka Text" panose="02000505000000020004" pitchFamily="2" charset="0"/>
                <a:sym typeface="Symbol" pitchFamily="18" charset="2"/>
              </a:rPr>
              <a:t>  </a:t>
            </a:r>
            <a:r>
              <a:rPr lang="en-US" altLang="zh-CN" sz="24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0 | 1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The parse tree and abstract syntax tree for string 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if (0) other else other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”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84031" y="3612077"/>
            <a:ext cx="7166834" cy="3305969"/>
            <a:chOff x="48" y="2065"/>
            <a:chExt cx="3526" cy="1890"/>
          </a:xfrm>
        </p:grpSpPr>
        <p:sp>
          <p:nvSpPr>
            <p:cNvPr id="124941" name="Text Box 4"/>
            <p:cNvSpPr txBox="1">
              <a:spLocks noChangeArrowheads="1"/>
            </p:cNvSpPr>
            <p:nvPr/>
          </p:nvSpPr>
          <p:spPr bwMode="auto">
            <a:xfrm>
              <a:off x="1091" y="2065"/>
              <a:ext cx="70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Monotype Sorts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statement</a:t>
              </a:r>
            </a:p>
          </p:txBody>
        </p:sp>
        <p:sp>
          <p:nvSpPr>
            <p:cNvPr id="124942" name="Text Box 5"/>
            <p:cNvSpPr txBox="1">
              <a:spLocks noChangeArrowheads="1"/>
            </p:cNvSpPr>
            <p:nvPr/>
          </p:nvSpPr>
          <p:spPr bwMode="auto">
            <a:xfrm>
              <a:off x="1111" y="2489"/>
              <a:ext cx="53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Monotype Sorts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if-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stmt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43" name="Text Box 6"/>
            <p:cNvSpPr txBox="1">
              <a:spLocks noChangeArrowheads="1"/>
            </p:cNvSpPr>
            <p:nvPr/>
          </p:nvSpPr>
          <p:spPr bwMode="auto">
            <a:xfrm>
              <a:off x="48" y="2868"/>
              <a:ext cx="318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Monotype Sorts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if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      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        exp   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)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          statement              else-part</a:t>
              </a:r>
            </a:p>
          </p:txBody>
        </p:sp>
        <p:sp>
          <p:nvSpPr>
            <p:cNvPr id="124944" name="Text Box 10"/>
            <p:cNvSpPr txBox="1">
              <a:spLocks noChangeArrowheads="1"/>
            </p:cNvSpPr>
            <p:nvPr/>
          </p:nvSpPr>
          <p:spPr bwMode="auto">
            <a:xfrm>
              <a:off x="775" y="3312"/>
              <a:ext cx="2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Monotype Sorts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24945" name="Text Box 11"/>
            <p:cNvSpPr txBox="1">
              <a:spLocks noChangeArrowheads="1"/>
            </p:cNvSpPr>
            <p:nvPr/>
          </p:nvSpPr>
          <p:spPr bwMode="auto">
            <a:xfrm>
              <a:off x="1550" y="3300"/>
              <a:ext cx="46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Monotype Sorts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other</a:t>
              </a:r>
            </a:p>
          </p:txBody>
        </p:sp>
        <p:sp>
          <p:nvSpPr>
            <p:cNvPr id="124946" name="Text Box 12"/>
            <p:cNvSpPr txBox="1">
              <a:spLocks noChangeArrowheads="1"/>
            </p:cNvSpPr>
            <p:nvPr/>
          </p:nvSpPr>
          <p:spPr bwMode="auto">
            <a:xfrm>
              <a:off x="2208" y="3312"/>
              <a:ext cx="136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Monotype Sorts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      else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        statement</a:t>
              </a:r>
            </a:p>
          </p:txBody>
        </p:sp>
        <p:sp>
          <p:nvSpPr>
            <p:cNvPr id="124947" name="Text Box 13"/>
            <p:cNvSpPr txBox="1">
              <a:spLocks noChangeArrowheads="1"/>
            </p:cNvSpPr>
            <p:nvPr/>
          </p:nvSpPr>
          <p:spPr bwMode="auto">
            <a:xfrm>
              <a:off x="2976" y="3744"/>
              <a:ext cx="559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Monotype Sorts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   other</a:t>
              </a:r>
            </a:p>
          </p:txBody>
        </p:sp>
        <p:sp>
          <p:nvSpPr>
            <p:cNvPr id="124948" name="Line 14"/>
            <p:cNvSpPr>
              <a:spLocks noChangeShapeType="1"/>
            </p:cNvSpPr>
            <p:nvPr/>
          </p:nvSpPr>
          <p:spPr bwMode="auto">
            <a:xfrm>
              <a:off x="1391" y="2303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49" name="Line 15"/>
            <p:cNvSpPr>
              <a:spLocks noChangeShapeType="1"/>
            </p:cNvSpPr>
            <p:nvPr/>
          </p:nvSpPr>
          <p:spPr bwMode="auto">
            <a:xfrm flipH="1">
              <a:off x="180" y="2688"/>
              <a:ext cx="116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0" name="Line 16"/>
            <p:cNvSpPr>
              <a:spLocks noChangeShapeType="1"/>
            </p:cNvSpPr>
            <p:nvPr/>
          </p:nvSpPr>
          <p:spPr bwMode="auto">
            <a:xfrm flipH="1">
              <a:off x="480" y="2688"/>
              <a:ext cx="864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1" name="Line 17"/>
            <p:cNvSpPr>
              <a:spLocks noChangeShapeType="1"/>
            </p:cNvSpPr>
            <p:nvPr/>
          </p:nvSpPr>
          <p:spPr bwMode="auto">
            <a:xfrm flipH="1">
              <a:off x="864" y="2688"/>
              <a:ext cx="48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2" name="Line 18"/>
            <p:cNvSpPr>
              <a:spLocks noChangeShapeType="1"/>
            </p:cNvSpPr>
            <p:nvPr/>
          </p:nvSpPr>
          <p:spPr bwMode="auto">
            <a:xfrm flipH="1">
              <a:off x="1104" y="2688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3" name="Line 19"/>
            <p:cNvSpPr>
              <a:spLocks noChangeShapeType="1"/>
            </p:cNvSpPr>
            <p:nvPr/>
          </p:nvSpPr>
          <p:spPr bwMode="auto">
            <a:xfrm>
              <a:off x="1344" y="2688"/>
              <a:ext cx="33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4" name="Line 20"/>
            <p:cNvSpPr>
              <a:spLocks noChangeShapeType="1"/>
            </p:cNvSpPr>
            <p:nvPr/>
          </p:nvSpPr>
          <p:spPr bwMode="auto">
            <a:xfrm>
              <a:off x="1344" y="2688"/>
              <a:ext cx="1488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5" name="Line 21"/>
            <p:cNvSpPr>
              <a:spLocks noChangeShapeType="1"/>
            </p:cNvSpPr>
            <p:nvPr/>
          </p:nvSpPr>
          <p:spPr bwMode="auto">
            <a:xfrm>
              <a:off x="871" y="312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6" name="Line 22"/>
            <p:cNvSpPr>
              <a:spLocks noChangeShapeType="1"/>
            </p:cNvSpPr>
            <p:nvPr/>
          </p:nvSpPr>
          <p:spPr bwMode="auto">
            <a:xfrm>
              <a:off x="1737" y="3120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7" name="Line 23"/>
            <p:cNvSpPr>
              <a:spLocks noChangeShapeType="1"/>
            </p:cNvSpPr>
            <p:nvPr/>
          </p:nvSpPr>
          <p:spPr bwMode="auto">
            <a:xfrm flipH="1">
              <a:off x="2592" y="3120"/>
              <a:ext cx="24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8" name="Line 24"/>
            <p:cNvSpPr>
              <a:spLocks noChangeShapeType="1"/>
            </p:cNvSpPr>
            <p:nvPr/>
          </p:nvSpPr>
          <p:spPr bwMode="auto">
            <a:xfrm>
              <a:off x="2832" y="3120"/>
              <a:ext cx="33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59" name="Line 25"/>
            <p:cNvSpPr>
              <a:spLocks noChangeShapeType="1"/>
            </p:cNvSpPr>
            <p:nvPr/>
          </p:nvSpPr>
          <p:spPr bwMode="auto">
            <a:xfrm>
              <a:off x="3264" y="355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647241" y="3227258"/>
            <a:ext cx="3898319" cy="1255917"/>
            <a:chOff x="3744" y="2169"/>
            <a:chExt cx="1747" cy="718"/>
          </a:xfrm>
        </p:grpSpPr>
        <p:sp>
          <p:nvSpPr>
            <p:cNvPr id="124936" name="Text Box 27"/>
            <p:cNvSpPr txBox="1">
              <a:spLocks noChangeArrowheads="1"/>
            </p:cNvSpPr>
            <p:nvPr/>
          </p:nvSpPr>
          <p:spPr bwMode="auto">
            <a:xfrm>
              <a:off x="4427" y="2169"/>
              <a:ext cx="196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Monotype Sorts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if</a:t>
              </a:r>
            </a:p>
          </p:txBody>
        </p:sp>
        <p:sp>
          <p:nvSpPr>
            <p:cNvPr id="124937" name="Text Box 28"/>
            <p:cNvSpPr txBox="1">
              <a:spLocks noChangeArrowheads="1"/>
            </p:cNvSpPr>
            <p:nvPr/>
          </p:nvSpPr>
          <p:spPr bwMode="auto">
            <a:xfrm>
              <a:off x="3744" y="2676"/>
              <a:ext cx="1747" cy="21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Monotype Sorts"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0                   other                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other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38" name="Line 30"/>
            <p:cNvSpPr>
              <a:spLocks noChangeShapeType="1"/>
            </p:cNvSpPr>
            <p:nvPr/>
          </p:nvSpPr>
          <p:spPr bwMode="auto">
            <a:xfrm flipH="1">
              <a:off x="3935" y="2400"/>
              <a:ext cx="57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39" name="Line 31"/>
            <p:cNvSpPr>
              <a:spLocks noChangeShapeType="1"/>
            </p:cNvSpPr>
            <p:nvPr/>
          </p:nvSpPr>
          <p:spPr bwMode="auto">
            <a:xfrm>
              <a:off x="4512" y="240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124940" name="Line 32"/>
            <p:cNvSpPr>
              <a:spLocks noChangeShapeType="1"/>
            </p:cNvSpPr>
            <p:nvPr/>
          </p:nvSpPr>
          <p:spPr bwMode="auto">
            <a:xfrm>
              <a:off x="4512" y="2400"/>
              <a:ext cx="72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Challenge: Ambiguity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05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dirty="0">
                <a:latin typeface="Sitka Text" panose="02000505000000020004" pitchFamily="2" charset="0"/>
              </a:rPr>
              <a:t>It is possible for some grammars to permit a string to have more than one parse tree(or leftmost/rightmost derivation)</a:t>
            </a:r>
          </a:p>
          <a:p>
            <a:pPr>
              <a:buFont typeface="Arial" pitchFamily="34" charset="0"/>
              <a:buNone/>
            </a:pPr>
            <a:r>
              <a:rPr lang="zh-CN" altLang="en-US" sz="2600" dirty="0">
                <a:latin typeface="Sitka Text" panose="02000505000000020004" pitchFamily="2" charset="0"/>
              </a:rPr>
              <a:t>	</a:t>
            </a:r>
          </a:p>
          <a:p>
            <a:pPr>
              <a:buFont typeface="Arial" pitchFamily="34" charset="0"/>
              <a:buNone/>
            </a:pPr>
            <a:r>
              <a:rPr lang="zh-CN" altLang="en-US" sz="2600" dirty="0">
                <a:latin typeface="Sitka Text" panose="02000505000000020004" pitchFamily="2" charset="0"/>
              </a:rPr>
              <a:t>	</a:t>
            </a:r>
            <a:r>
              <a:rPr lang="en-US" altLang="zh-CN" sz="2600" dirty="0">
                <a:latin typeface="Sitka Text" panose="02000505000000020004" pitchFamily="2" charset="0"/>
              </a:rPr>
              <a:t>For example,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3213100" y="3412182"/>
            <a:ext cx="4720819" cy="901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altLang="zh-CN" sz="2600" dirty="0">
                <a:latin typeface="Sitka Text" panose="02000505000000020004" pitchFamily="2" charset="0"/>
                <a:cs typeface="Times New Roman" pitchFamily="18" charset="0"/>
              </a:rPr>
              <a:t>Integer arithmetic grammar: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kumimoji="1" lang="en-US" altLang="zh-CN" sz="2600" dirty="0">
                <a:latin typeface="Sitka Text" panose="02000505000000020004" pitchFamily="2" charset="0"/>
                <a:cs typeface="Times New Roman" pitchFamily="18" charset="0"/>
              </a:rPr>
              <a:t> E→E-E | E*E | (E) | </a:t>
            </a:r>
            <a:r>
              <a:rPr kumimoji="1" lang="en-US" altLang="zh-CN" sz="2600" dirty="0" err="1">
                <a:latin typeface="Sitka Text" panose="02000505000000020004" pitchFamily="2" charset="0"/>
                <a:cs typeface="Times New Roman" pitchFamily="18" charset="0"/>
              </a:rPr>
              <a:t>i</a:t>
            </a:r>
            <a:endParaRPr kumimoji="1" lang="zh-CN" altLang="en-US" sz="2600" dirty="0">
              <a:latin typeface="Sitka Text" panose="02000505000000020004" pitchFamily="2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698514" y="521259"/>
            <a:ext cx="8235099" cy="1091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794" tIns="50397" rIns="100794" bIns="50397"/>
          <a:lstStyle/>
          <a:p>
            <a:pPr marL="377979" indent="-377979"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kumimoji="1" lang="en-US" altLang="zh-CN" sz="2600" dirty="0">
                <a:latin typeface="Sitka Text" panose="02000505000000020004" pitchFamily="2" charset="0"/>
                <a:cs typeface="Times New Roman" pitchFamily="18" charset="0"/>
              </a:rPr>
              <a:t>Integer arithmetic grammar: E→E-E | E*E | (E) | </a:t>
            </a:r>
            <a:r>
              <a:rPr kumimoji="1" lang="en-US" altLang="zh-CN" sz="2600" dirty="0" err="1">
                <a:latin typeface="Sitka Text" panose="02000505000000020004" pitchFamily="2" charset="0"/>
                <a:cs typeface="Times New Roman" pitchFamily="18" charset="0"/>
              </a:rPr>
              <a:t>i</a:t>
            </a:r>
            <a:endParaRPr kumimoji="1" lang="zh-CN" altLang="en-US" sz="2600" dirty="0">
              <a:latin typeface="Sitka Text" panose="02000505000000020004" pitchFamily="2" charset="0"/>
              <a:cs typeface="Times New Roman" pitchFamily="18" charset="0"/>
            </a:endParaRPr>
          </a:p>
          <a:p>
            <a:pPr marL="377979" indent="-377979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</a:pPr>
            <a:r>
              <a:rPr kumimoji="1" lang="en-US" altLang="zh-CN" sz="2600" dirty="0">
                <a:latin typeface="Sitka Text" panose="02000505000000020004" pitchFamily="2" charset="0"/>
                <a:cs typeface="Times New Roman" pitchFamily="18" charset="0"/>
              </a:rPr>
              <a:t>String “</a:t>
            </a:r>
            <a:r>
              <a:rPr kumimoji="1" lang="en-US" altLang="zh-CN" sz="2600" dirty="0" err="1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i-i</a:t>
            </a:r>
            <a:r>
              <a:rPr kumimoji="1" lang="en-US" altLang="zh-CN" sz="26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*</a:t>
            </a:r>
            <a:r>
              <a:rPr kumimoji="1" lang="en-US" altLang="zh-CN" sz="2600" dirty="0" err="1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kumimoji="1" lang="en-US" altLang="zh-CN" sz="2600" dirty="0">
                <a:latin typeface="Sitka Text" panose="02000505000000020004" pitchFamily="2" charset="0"/>
                <a:cs typeface="Times New Roman" pitchFamily="18" charset="0"/>
              </a:rPr>
              <a:t>” has two different parse trees:</a:t>
            </a:r>
            <a:endParaRPr kumimoji="1" lang="zh-CN" altLang="en-US" sz="2600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850900" y="5185862"/>
            <a:ext cx="9075420" cy="157910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Corresponding to two leftmost derivations: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1：</a:t>
            </a:r>
            <a:r>
              <a:rPr kumimoji="1" lang="en-US" altLang="zh-CN" sz="2400" u="sng" dirty="0">
                <a:latin typeface="Sitka Text" panose="02000505000000020004" pitchFamily="2" charset="0"/>
                <a:cs typeface="Times New Roman" pitchFamily="18" charset="0"/>
              </a:rPr>
              <a:t>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 </a:t>
            </a:r>
            <a:r>
              <a:rPr kumimoji="1" lang="en-US" altLang="zh-CN" sz="2400" u="sng" dirty="0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*E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u="sng" dirty="0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-E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*E </a:t>
            </a:r>
            <a:r>
              <a:rPr kumimoji="1" lang="en-US" altLang="zh-CN" sz="2400" dirty="0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dirty="0" err="1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400" u="sng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*E  </a:t>
            </a:r>
            <a:r>
              <a:rPr kumimoji="1" lang="en-US" altLang="zh-CN" sz="2400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i-</a:t>
            </a:r>
            <a:r>
              <a:rPr kumimoji="1" lang="en-US" altLang="zh-CN" sz="2400" dirty="0" err="1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*</a:t>
            </a:r>
            <a:r>
              <a:rPr kumimoji="1" lang="en-US" altLang="zh-CN" sz="2400" u="sng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i-i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*</a:t>
            </a:r>
            <a:r>
              <a:rPr kumimoji="1" lang="en-US" altLang="zh-CN" sz="2400" dirty="0" err="1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</a:t>
            </a:r>
            <a:endParaRPr kumimoji="1" lang="en-US" altLang="zh-CN" sz="2400" dirty="0">
              <a:solidFill>
                <a:srgbClr val="FF3300"/>
              </a:solidFill>
              <a:latin typeface="Sitka Text" panose="02000505000000020004" pitchFamily="2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zh-CN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：</a:t>
            </a:r>
            <a:r>
              <a:rPr kumimoji="1" lang="en-US" altLang="zh-CN" sz="2400" u="sng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u="sng" dirty="0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-E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dirty="0" err="1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400" u="sng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-</a:t>
            </a:r>
            <a:r>
              <a:rPr kumimoji="1" lang="en-US" altLang="zh-CN" sz="2400" u="sng" dirty="0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*E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i-</a:t>
            </a:r>
            <a:r>
              <a:rPr kumimoji="1" lang="en-US" altLang="zh-CN" sz="2400" dirty="0" err="1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*</a:t>
            </a:r>
            <a:r>
              <a:rPr kumimoji="1" lang="en-US" altLang="zh-CN" sz="2400" u="sng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 </a:t>
            </a:r>
            <a:r>
              <a:rPr kumimoji="1" lang="en-US" altLang="zh-CN" sz="2400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i-i</a:t>
            </a:r>
            <a:r>
              <a:rPr kumimoji="1" lang="en-US" altLang="zh-CN" sz="24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*</a:t>
            </a:r>
            <a:r>
              <a:rPr kumimoji="1" lang="en-US" altLang="zh-CN" sz="2400" dirty="0" err="1">
                <a:solidFill>
                  <a:srgbClr val="FF330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</a:t>
            </a:r>
            <a:endParaRPr kumimoji="1" lang="en-US" altLang="zh-CN" sz="2400" dirty="0">
              <a:solidFill>
                <a:srgbClr val="FF3300"/>
              </a:solidFill>
              <a:latin typeface="Sitka Text" panose="02000505000000020004" pitchFamily="2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622862" y="1353873"/>
            <a:ext cx="3193203" cy="3190522"/>
            <a:chOff x="672" y="720"/>
            <a:chExt cx="1824" cy="1824"/>
          </a:xfrm>
        </p:grpSpPr>
        <p:sp>
          <p:nvSpPr>
            <p:cNvPr id="307205" name="Line 5"/>
            <p:cNvSpPr>
              <a:spLocks noChangeShapeType="1"/>
            </p:cNvSpPr>
            <p:nvPr/>
          </p:nvSpPr>
          <p:spPr bwMode="auto">
            <a:xfrm>
              <a:off x="772" y="203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06" name="Text Box 6"/>
            <p:cNvSpPr txBox="1">
              <a:spLocks noChangeArrowheads="1"/>
            </p:cNvSpPr>
            <p:nvPr/>
          </p:nvSpPr>
          <p:spPr bwMode="auto">
            <a:xfrm>
              <a:off x="672" y="2238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 err="1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i</a:t>
              </a:r>
              <a:endParaRPr lang="en-US" altLang="zh-CN" sz="2000" b="1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07" name="Line 7"/>
            <p:cNvSpPr>
              <a:spLocks noChangeShapeType="1"/>
            </p:cNvSpPr>
            <p:nvPr/>
          </p:nvSpPr>
          <p:spPr bwMode="auto">
            <a:xfrm flipH="1">
              <a:off x="1368" y="1026"/>
              <a:ext cx="39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08" name="Line 8"/>
            <p:cNvSpPr>
              <a:spLocks noChangeShapeType="1"/>
            </p:cNvSpPr>
            <p:nvPr/>
          </p:nvSpPr>
          <p:spPr bwMode="auto">
            <a:xfrm>
              <a:off x="1766" y="1026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09" name="Line 9"/>
            <p:cNvSpPr>
              <a:spLocks noChangeShapeType="1"/>
            </p:cNvSpPr>
            <p:nvPr/>
          </p:nvSpPr>
          <p:spPr bwMode="auto">
            <a:xfrm>
              <a:off x="1766" y="1026"/>
              <a:ext cx="39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10" name="Text Box 10"/>
            <p:cNvSpPr txBox="1">
              <a:spLocks noChangeArrowheads="1"/>
            </p:cNvSpPr>
            <p:nvPr/>
          </p:nvSpPr>
          <p:spPr bwMode="auto">
            <a:xfrm>
              <a:off x="1169" y="123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11" name="Text Box 11"/>
            <p:cNvSpPr txBox="1">
              <a:spLocks noChangeArrowheads="1"/>
            </p:cNvSpPr>
            <p:nvPr/>
          </p:nvSpPr>
          <p:spPr bwMode="auto">
            <a:xfrm>
              <a:off x="2064" y="123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12" name="Text Box 12"/>
            <p:cNvSpPr txBox="1">
              <a:spLocks noChangeArrowheads="1"/>
            </p:cNvSpPr>
            <p:nvPr/>
          </p:nvSpPr>
          <p:spPr bwMode="auto">
            <a:xfrm>
              <a:off x="1666" y="123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07213" name="Text Box 13"/>
            <p:cNvSpPr txBox="1">
              <a:spLocks noChangeArrowheads="1"/>
            </p:cNvSpPr>
            <p:nvPr/>
          </p:nvSpPr>
          <p:spPr bwMode="auto">
            <a:xfrm>
              <a:off x="1666" y="720"/>
              <a:ext cx="4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14" name="Line 14"/>
            <p:cNvSpPr>
              <a:spLocks noChangeShapeType="1"/>
            </p:cNvSpPr>
            <p:nvPr/>
          </p:nvSpPr>
          <p:spPr bwMode="auto">
            <a:xfrm flipH="1">
              <a:off x="871" y="1525"/>
              <a:ext cx="398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15" name="Line 15"/>
            <p:cNvSpPr>
              <a:spLocks noChangeShapeType="1"/>
            </p:cNvSpPr>
            <p:nvPr/>
          </p:nvSpPr>
          <p:spPr bwMode="auto">
            <a:xfrm>
              <a:off x="1269" y="1525"/>
              <a:ext cx="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16" name="Line 16"/>
            <p:cNvSpPr>
              <a:spLocks noChangeShapeType="1"/>
            </p:cNvSpPr>
            <p:nvPr/>
          </p:nvSpPr>
          <p:spPr bwMode="auto">
            <a:xfrm>
              <a:off x="1269" y="1525"/>
              <a:ext cx="398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17" name="Text Box 17"/>
            <p:cNvSpPr txBox="1">
              <a:spLocks noChangeArrowheads="1"/>
            </p:cNvSpPr>
            <p:nvPr/>
          </p:nvSpPr>
          <p:spPr bwMode="auto">
            <a:xfrm>
              <a:off x="672" y="1728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18" name="Text Box 18"/>
            <p:cNvSpPr txBox="1">
              <a:spLocks noChangeArrowheads="1"/>
            </p:cNvSpPr>
            <p:nvPr/>
          </p:nvSpPr>
          <p:spPr bwMode="auto">
            <a:xfrm>
              <a:off x="1567" y="171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19" name="Text Box 19"/>
            <p:cNvSpPr txBox="1">
              <a:spLocks noChangeArrowheads="1"/>
            </p:cNvSpPr>
            <p:nvPr/>
          </p:nvSpPr>
          <p:spPr bwMode="auto">
            <a:xfrm>
              <a:off x="1169" y="1728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-</a:t>
              </a:r>
            </a:p>
          </p:txBody>
        </p:sp>
        <p:sp>
          <p:nvSpPr>
            <p:cNvPr id="307220" name="Line 20"/>
            <p:cNvSpPr>
              <a:spLocks noChangeShapeType="1"/>
            </p:cNvSpPr>
            <p:nvPr/>
          </p:nvSpPr>
          <p:spPr bwMode="auto">
            <a:xfrm>
              <a:off x="1667" y="2077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21" name="Text Box 21"/>
            <p:cNvSpPr txBox="1">
              <a:spLocks noChangeArrowheads="1"/>
            </p:cNvSpPr>
            <p:nvPr/>
          </p:nvSpPr>
          <p:spPr bwMode="auto">
            <a:xfrm>
              <a:off x="1567" y="219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 err="1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i</a:t>
              </a:r>
              <a:endParaRPr lang="en-US" altLang="zh-CN" sz="2000" b="1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22" name="Line 22"/>
            <p:cNvSpPr>
              <a:spLocks noChangeShapeType="1"/>
            </p:cNvSpPr>
            <p:nvPr/>
          </p:nvSpPr>
          <p:spPr bwMode="auto">
            <a:xfrm>
              <a:off x="2198" y="1536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23" name="Text Box 23"/>
            <p:cNvSpPr txBox="1">
              <a:spLocks noChangeArrowheads="1"/>
            </p:cNvSpPr>
            <p:nvPr/>
          </p:nvSpPr>
          <p:spPr bwMode="auto">
            <a:xfrm>
              <a:off x="2098" y="174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 err="1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i</a:t>
              </a:r>
              <a:endParaRPr lang="en-US" altLang="zh-CN" sz="2000" b="1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5975003" y="1353873"/>
            <a:ext cx="2958615" cy="3222008"/>
            <a:chOff x="3206" y="624"/>
            <a:chExt cx="1690" cy="1842"/>
          </a:xfrm>
        </p:grpSpPr>
        <p:sp>
          <p:nvSpPr>
            <p:cNvPr id="307225" name="Text Box 25"/>
            <p:cNvSpPr txBox="1">
              <a:spLocks noChangeArrowheads="1"/>
            </p:cNvSpPr>
            <p:nvPr/>
          </p:nvSpPr>
          <p:spPr bwMode="auto">
            <a:xfrm>
              <a:off x="3703" y="624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26" name="Line 26"/>
            <p:cNvSpPr>
              <a:spLocks noChangeShapeType="1"/>
            </p:cNvSpPr>
            <p:nvPr/>
          </p:nvSpPr>
          <p:spPr bwMode="auto">
            <a:xfrm flipH="1">
              <a:off x="3405" y="930"/>
              <a:ext cx="397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27" name="Line 27"/>
            <p:cNvSpPr>
              <a:spLocks noChangeShapeType="1"/>
            </p:cNvSpPr>
            <p:nvPr/>
          </p:nvSpPr>
          <p:spPr bwMode="auto">
            <a:xfrm>
              <a:off x="3802" y="930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28" name="Line 28"/>
            <p:cNvSpPr>
              <a:spLocks noChangeShapeType="1"/>
            </p:cNvSpPr>
            <p:nvPr/>
          </p:nvSpPr>
          <p:spPr bwMode="auto">
            <a:xfrm>
              <a:off x="3802" y="930"/>
              <a:ext cx="39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29" name="Text Box 29"/>
            <p:cNvSpPr txBox="1">
              <a:spLocks noChangeArrowheads="1"/>
            </p:cNvSpPr>
            <p:nvPr/>
          </p:nvSpPr>
          <p:spPr bwMode="auto">
            <a:xfrm>
              <a:off x="3206" y="1134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30" name="Text Box 30"/>
            <p:cNvSpPr txBox="1">
              <a:spLocks noChangeArrowheads="1"/>
            </p:cNvSpPr>
            <p:nvPr/>
          </p:nvSpPr>
          <p:spPr bwMode="auto">
            <a:xfrm>
              <a:off x="4100" y="1134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31" name="Text Box 31"/>
            <p:cNvSpPr txBox="1">
              <a:spLocks noChangeArrowheads="1"/>
            </p:cNvSpPr>
            <p:nvPr/>
          </p:nvSpPr>
          <p:spPr bwMode="auto">
            <a:xfrm>
              <a:off x="3703" y="1134"/>
              <a:ext cx="397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-</a:t>
              </a:r>
            </a:p>
          </p:txBody>
        </p:sp>
        <p:sp>
          <p:nvSpPr>
            <p:cNvPr id="307232" name="Line 32"/>
            <p:cNvSpPr>
              <a:spLocks noChangeShapeType="1"/>
            </p:cNvSpPr>
            <p:nvPr/>
          </p:nvSpPr>
          <p:spPr bwMode="auto">
            <a:xfrm>
              <a:off x="4598" y="1949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33" name="Text Box 33"/>
            <p:cNvSpPr txBox="1">
              <a:spLocks noChangeArrowheads="1"/>
            </p:cNvSpPr>
            <p:nvPr/>
          </p:nvSpPr>
          <p:spPr bwMode="auto">
            <a:xfrm>
              <a:off x="4498" y="2153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 err="1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i</a:t>
              </a:r>
              <a:endParaRPr lang="en-US" altLang="zh-CN" sz="2000" b="1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34" name="Line 34"/>
            <p:cNvSpPr>
              <a:spLocks noChangeShapeType="1"/>
            </p:cNvSpPr>
            <p:nvPr/>
          </p:nvSpPr>
          <p:spPr bwMode="auto">
            <a:xfrm flipH="1">
              <a:off x="3803" y="1440"/>
              <a:ext cx="397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35" name="Line 35"/>
            <p:cNvSpPr>
              <a:spLocks noChangeShapeType="1"/>
            </p:cNvSpPr>
            <p:nvPr/>
          </p:nvSpPr>
          <p:spPr bwMode="auto">
            <a:xfrm>
              <a:off x="4200" y="1440"/>
              <a:ext cx="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36" name="Line 36"/>
            <p:cNvSpPr>
              <a:spLocks noChangeShapeType="1"/>
            </p:cNvSpPr>
            <p:nvPr/>
          </p:nvSpPr>
          <p:spPr bwMode="auto">
            <a:xfrm>
              <a:off x="4200" y="1440"/>
              <a:ext cx="398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37" name="Text Box 37"/>
            <p:cNvSpPr txBox="1">
              <a:spLocks noChangeArrowheads="1"/>
            </p:cNvSpPr>
            <p:nvPr/>
          </p:nvSpPr>
          <p:spPr bwMode="auto">
            <a:xfrm>
              <a:off x="3604" y="1643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38" name="Text Box 38"/>
            <p:cNvSpPr txBox="1">
              <a:spLocks noChangeArrowheads="1"/>
            </p:cNvSpPr>
            <p:nvPr/>
          </p:nvSpPr>
          <p:spPr bwMode="auto">
            <a:xfrm>
              <a:off x="4498" y="1643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07239" name="Text Box 39"/>
            <p:cNvSpPr txBox="1">
              <a:spLocks noChangeArrowheads="1"/>
            </p:cNvSpPr>
            <p:nvPr/>
          </p:nvSpPr>
          <p:spPr bwMode="auto">
            <a:xfrm>
              <a:off x="4101" y="1643"/>
              <a:ext cx="397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zh-CN" altLang="en-US" sz="2000" b="1" dirty="0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07240" name="Line 40"/>
            <p:cNvSpPr>
              <a:spLocks noChangeShapeType="1"/>
            </p:cNvSpPr>
            <p:nvPr/>
          </p:nvSpPr>
          <p:spPr bwMode="auto">
            <a:xfrm>
              <a:off x="3696" y="1989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41" name="Text Box 41"/>
            <p:cNvSpPr txBox="1">
              <a:spLocks noChangeArrowheads="1"/>
            </p:cNvSpPr>
            <p:nvPr/>
          </p:nvSpPr>
          <p:spPr bwMode="auto">
            <a:xfrm>
              <a:off x="3634" y="216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 err="1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i</a:t>
              </a:r>
              <a:endParaRPr lang="en-US" altLang="zh-CN" sz="2000" b="1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42" name="Line 42"/>
            <p:cNvSpPr>
              <a:spLocks noChangeShapeType="1"/>
            </p:cNvSpPr>
            <p:nvPr/>
          </p:nvSpPr>
          <p:spPr bwMode="auto">
            <a:xfrm>
              <a:off x="3350" y="1440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07243" name="Text Box 43"/>
            <p:cNvSpPr txBox="1">
              <a:spLocks noChangeArrowheads="1"/>
            </p:cNvSpPr>
            <p:nvPr/>
          </p:nvSpPr>
          <p:spPr bwMode="auto">
            <a:xfrm>
              <a:off x="3250" y="1644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dirty="0" err="1">
                  <a:solidFill>
                    <a:srgbClr val="3333FF"/>
                  </a:solidFill>
                  <a:latin typeface="Sitka Text" panose="02000505000000020004" pitchFamily="2" charset="0"/>
                  <a:cs typeface="Times New Roman" pitchFamily="18" charset="0"/>
                </a:rPr>
                <a:t>i</a:t>
              </a:r>
              <a:endParaRPr lang="en-US" altLang="zh-CN" sz="2000" b="1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</p:grpSp>
      <p:sp>
        <p:nvSpPr>
          <p:cNvPr id="307244" name="Rectangle 44"/>
          <p:cNvSpPr>
            <a:spLocks noChangeArrowheads="1"/>
          </p:cNvSpPr>
          <p:nvPr/>
        </p:nvSpPr>
        <p:spPr bwMode="auto">
          <a:xfrm>
            <a:off x="2788801" y="4533900"/>
            <a:ext cx="907275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kumimoji="1" lang="en-US" altLang="zh-CN" sz="20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(</a:t>
            </a:r>
            <a:r>
              <a:rPr kumimoji="1" lang="en-US" altLang="zh-CN" sz="2000" dirty="0" err="1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i-i</a:t>
            </a:r>
            <a:r>
              <a:rPr kumimoji="1" lang="en-US" altLang="zh-CN" sz="20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)*</a:t>
            </a:r>
            <a:r>
              <a:rPr kumimoji="1" lang="en-US" altLang="zh-CN" sz="2000" dirty="0" err="1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endParaRPr kumimoji="1" lang="zh-CN" altLang="en-US" sz="2000" dirty="0">
              <a:solidFill>
                <a:srgbClr val="3333FF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307245" name="Rectangle 45"/>
          <p:cNvSpPr>
            <a:spLocks noChangeArrowheads="1"/>
          </p:cNvSpPr>
          <p:nvPr/>
        </p:nvSpPr>
        <p:spPr bwMode="auto">
          <a:xfrm>
            <a:off x="6759298" y="4528653"/>
            <a:ext cx="907275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kumimoji="1" lang="en-US" altLang="zh-CN" sz="2000" dirty="0" err="1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-(</a:t>
            </a:r>
            <a:r>
              <a:rPr kumimoji="1" lang="en-US" altLang="zh-CN" sz="2000" dirty="0" err="1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*</a:t>
            </a:r>
            <a:r>
              <a:rPr kumimoji="1" lang="en-US" altLang="zh-CN" sz="2000" dirty="0" err="1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r>
              <a:rPr kumimoji="1" lang="en-US" altLang="zh-CN" sz="20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)</a:t>
            </a:r>
            <a:endParaRPr kumimoji="1" lang="zh-CN" altLang="en-US" sz="2000" dirty="0">
              <a:solidFill>
                <a:srgbClr val="3333FF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307246" name="AutoShape 46"/>
          <p:cNvSpPr>
            <a:spLocks noChangeArrowheads="1"/>
          </p:cNvSpPr>
          <p:nvPr/>
        </p:nvSpPr>
        <p:spPr bwMode="auto">
          <a:xfrm>
            <a:off x="7771179" y="4903982"/>
            <a:ext cx="2302117" cy="1030272"/>
          </a:xfrm>
          <a:prstGeom prst="cloudCallout">
            <a:avLst>
              <a:gd name="adj1" fmla="val -52282"/>
              <a:gd name="adj2" fmla="val -8124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00794" tIns="50397" rIns="100794" bIns="50397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precedence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/>
      <p:bldP spid="307244" grpId="0"/>
      <p:bldP spid="307245" grpId="0"/>
      <p:bldP spid="3072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 string 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- 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int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- </a:t>
            </a:r>
            <a:r>
              <a:rPr lang="en-US" altLang="zh-CN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has two parse trees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966248" y="2518833"/>
            <a:ext cx="2604982" cy="2919397"/>
            <a:chOff x="3408" y="1440"/>
            <a:chExt cx="1488" cy="1669"/>
          </a:xfrm>
        </p:grpSpPr>
        <p:cxnSp>
          <p:nvCxnSpPr>
            <p:cNvPr id="311303" name="AutoShape 4"/>
            <p:cNvCxnSpPr>
              <a:cxnSpLocks noChangeShapeType="1"/>
              <a:stCxn id="311311" idx="2"/>
              <a:endCxn id="311308" idx="0"/>
            </p:cNvCxnSpPr>
            <p:nvPr/>
          </p:nvCxnSpPr>
          <p:spPr bwMode="auto">
            <a:xfrm flipH="1">
              <a:off x="3960" y="2149"/>
              <a:ext cx="408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1304" name="Text Box 5"/>
            <p:cNvSpPr txBox="1">
              <a:spLocks noChangeArrowheads="1"/>
            </p:cNvSpPr>
            <p:nvPr/>
          </p:nvSpPr>
          <p:spPr bwMode="auto">
            <a:xfrm>
              <a:off x="3792" y="144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311305" name="AutoShape 6"/>
            <p:cNvCxnSpPr>
              <a:cxnSpLocks noChangeShapeType="1"/>
              <a:stCxn id="311307" idx="0"/>
              <a:endCxn id="311304" idx="2"/>
            </p:cNvCxnSpPr>
            <p:nvPr/>
          </p:nvCxnSpPr>
          <p:spPr bwMode="auto">
            <a:xfrm flipV="1">
              <a:off x="3600" y="1669"/>
              <a:ext cx="336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1306" name="AutoShape 7"/>
            <p:cNvCxnSpPr>
              <a:cxnSpLocks noChangeShapeType="1"/>
              <a:stCxn id="311311" idx="0"/>
              <a:endCxn id="311304" idx="2"/>
            </p:cNvCxnSpPr>
            <p:nvPr/>
          </p:nvCxnSpPr>
          <p:spPr bwMode="auto">
            <a:xfrm flipH="1" flipV="1">
              <a:off x="3936" y="1669"/>
              <a:ext cx="432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1307" name="Text Box 8"/>
            <p:cNvSpPr txBox="1">
              <a:spLocks noChangeArrowheads="1"/>
            </p:cNvSpPr>
            <p:nvPr/>
          </p:nvSpPr>
          <p:spPr bwMode="auto">
            <a:xfrm>
              <a:off x="3456" y="192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11308" name="Text Box 9"/>
            <p:cNvSpPr txBox="1">
              <a:spLocks noChangeArrowheads="1"/>
            </p:cNvSpPr>
            <p:nvPr/>
          </p:nvSpPr>
          <p:spPr bwMode="auto">
            <a:xfrm>
              <a:off x="3792" y="2400"/>
              <a:ext cx="3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311309" name="AutoShape 10"/>
            <p:cNvCxnSpPr>
              <a:cxnSpLocks noChangeShapeType="1"/>
              <a:stCxn id="311304" idx="2"/>
              <a:endCxn id="311312" idx="0"/>
            </p:cNvCxnSpPr>
            <p:nvPr/>
          </p:nvCxnSpPr>
          <p:spPr bwMode="auto">
            <a:xfrm>
              <a:off x="3936" y="1669"/>
              <a:ext cx="0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1310" name="Text Box 11"/>
            <p:cNvSpPr txBox="1">
              <a:spLocks noChangeArrowheads="1"/>
            </p:cNvSpPr>
            <p:nvPr/>
          </p:nvSpPr>
          <p:spPr bwMode="auto">
            <a:xfrm>
              <a:off x="4512" y="2400"/>
              <a:ext cx="3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11311" name="Text Box 12"/>
            <p:cNvSpPr txBox="1">
              <a:spLocks noChangeArrowheads="1"/>
            </p:cNvSpPr>
            <p:nvPr/>
          </p:nvSpPr>
          <p:spPr bwMode="auto">
            <a:xfrm>
              <a:off x="4224" y="192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11312" name="Text Box 13"/>
            <p:cNvSpPr txBox="1">
              <a:spLocks noChangeArrowheads="1"/>
            </p:cNvSpPr>
            <p:nvPr/>
          </p:nvSpPr>
          <p:spPr bwMode="auto">
            <a:xfrm>
              <a:off x="3840" y="1977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-</a:t>
              </a:r>
            </a:p>
          </p:txBody>
        </p:sp>
        <p:cxnSp>
          <p:nvCxnSpPr>
            <p:cNvPr id="311313" name="AutoShape 14"/>
            <p:cNvCxnSpPr>
              <a:cxnSpLocks noChangeShapeType="1"/>
              <a:stCxn id="311311" idx="2"/>
              <a:endCxn id="311310" idx="0"/>
            </p:cNvCxnSpPr>
            <p:nvPr/>
          </p:nvCxnSpPr>
          <p:spPr bwMode="auto">
            <a:xfrm>
              <a:off x="4368" y="2149"/>
              <a:ext cx="312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1314" name="Text Box 15"/>
            <p:cNvSpPr txBox="1">
              <a:spLocks noChangeArrowheads="1"/>
            </p:cNvSpPr>
            <p:nvPr/>
          </p:nvSpPr>
          <p:spPr bwMode="auto">
            <a:xfrm>
              <a:off x="3408" y="2400"/>
              <a:ext cx="38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int</a:t>
              </a:r>
              <a:endPara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cxnSp>
          <p:nvCxnSpPr>
            <p:cNvPr id="311315" name="AutoShape 16"/>
            <p:cNvCxnSpPr>
              <a:cxnSpLocks noChangeShapeType="1"/>
              <a:stCxn id="311307" idx="2"/>
              <a:endCxn id="311314" idx="0"/>
            </p:cNvCxnSpPr>
            <p:nvPr/>
          </p:nvCxnSpPr>
          <p:spPr bwMode="auto">
            <a:xfrm>
              <a:off x="3600" y="2149"/>
              <a:ext cx="0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1316" name="Text Box 17"/>
            <p:cNvSpPr txBox="1">
              <a:spLocks noChangeArrowheads="1"/>
            </p:cNvSpPr>
            <p:nvPr/>
          </p:nvSpPr>
          <p:spPr bwMode="auto">
            <a:xfrm>
              <a:off x="4224" y="240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-</a:t>
              </a:r>
            </a:p>
          </p:txBody>
        </p:sp>
        <p:cxnSp>
          <p:nvCxnSpPr>
            <p:cNvPr id="311317" name="AutoShape 18"/>
            <p:cNvCxnSpPr>
              <a:cxnSpLocks noChangeShapeType="1"/>
              <a:stCxn id="311311" idx="2"/>
              <a:endCxn id="311316" idx="0"/>
            </p:cNvCxnSpPr>
            <p:nvPr/>
          </p:nvCxnSpPr>
          <p:spPr bwMode="auto">
            <a:xfrm>
              <a:off x="4368" y="2149"/>
              <a:ext cx="0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1318" name="Text Box 19"/>
            <p:cNvSpPr txBox="1">
              <a:spLocks noChangeArrowheads="1"/>
            </p:cNvSpPr>
            <p:nvPr/>
          </p:nvSpPr>
          <p:spPr bwMode="auto">
            <a:xfrm>
              <a:off x="4464" y="2880"/>
              <a:ext cx="43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int</a:t>
              </a:r>
              <a:endPara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11319" name="Text Box 20"/>
            <p:cNvSpPr txBox="1">
              <a:spLocks noChangeArrowheads="1"/>
            </p:cNvSpPr>
            <p:nvPr/>
          </p:nvSpPr>
          <p:spPr bwMode="auto">
            <a:xfrm>
              <a:off x="3744" y="2880"/>
              <a:ext cx="43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int</a:t>
              </a:r>
              <a:endPara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cxnSp>
          <p:nvCxnSpPr>
            <p:cNvPr id="311320" name="AutoShape 21"/>
            <p:cNvCxnSpPr>
              <a:cxnSpLocks noChangeShapeType="1"/>
              <a:stCxn id="311308" idx="2"/>
              <a:endCxn id="311319" idx="0"/>
            </p:cNvCxnSpPr>
            <p:nvPr/>
          </p:nvCxnSpPr>
          <p:spPr bwMode="auto">
            <a:xfrm>
              <a:off x="3960" y="2629"/>
              <a:ext cx="0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1321" name="AutoShape 22"/>
            <p:cNvCxnSpPr>
              <a:cxnSpLocks noChangeShapeType="1"/>
              <a:stCxn id="311310" idx="2"/>
              <a:endCxn id="311318" idx="0"/>
            </p:cNvCxnSpPr>
            <p:nvPr/>
          </p:nvCxnSpPr>
          <p:spPr bwMode="auto">
            <a:xfrm>
              <a:off x="4680" y="2629"/>
              <a:ext cx="0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1344507" y="2518833"/>
            <a:ext cx="2773045" cy="2919397"/>
            <a:chOff x="768" y="1440"/>
            <a:chExt cx="1584" cy="1669"/>
          </a:xfrm>
        </p:grpSpPr>
        <p:sp>
          <p:nvSpPr>
            <p:cNvPr id="311323" name="Text Box 24"/>
            <p:cNvSpPr txBox="1">
              <a:spLocks noChangeArrowheads="1"/>
            </p:cNvSpPr>
            <p:nvPr/>
          </p:nvSpPr>
          <p:spPr bwMode="auto">
            <a:xfrm>
              <a:off x="1584" y="144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768" y="1669"/>
              <a:ext cx="1584" cy="1440"/>
              <a:chOff x="768" y="1669"/>
              <a:chExt cx="1584" cy="1440"/>
            </a:xfrm>
          </p:grpSpPr>
          <p:cxnSp>
            <p:nvCxnSpPr>
              <p:cNvPr id="311322" name="AutoShape 23"/>
              <p:cNvCxnSpPr>
                <a:cxnSpLocks noChangeShapeType="1"/>
                <a:stCxn id="311326" idx="2"/>
                <a:endCxn id="311327" idx="0"/>
              </p:cNvCxnSpPr>
              <p:nvPr/>
            </p:nvCxnSpPr>
            <p:spPr bwMode="auto">
              <a:xfrm flipH="1">
                <a:off x="984" y="2149"/>
                <a:ext cx="408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11324" name="AutoShape 25"/>
              <p:cNvCxnSpPr>
                <a:cxnSpLocks noChangeShapeType="1"/>
                <a:stCxn id="311326" idx="0"/>
                <a:endCxn id="311323" idx="2"/>
              </p:cNvCxnSpPr>
              <p:nvPr/>
            </p:nvCxnSpPr>
            <p:spPr bwMode="auto">
              <a:xfrm flipV="1">
                <a:off x="1392" y="1669"/>
                <a:ext cx="336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11325" name="AutoShape 26"/>
              <p:cNvCxnSpPr>
                <a:cxnSpLocks noChangeShapeType="1"/>
                <a:stCxn id="311330" idx="0"/>
                <a:endCxn id="311323" idx="2"/>
              </p:cNvCxnSpPr>
              <p:nvPr/>
            </p:nvCxnSpPr>
            <p:spPr bwMode="auto">
              <a:xfrm flipH="1" flipV="1">
                <a:off x="1728" y="1669"/>
                <a:ext cx="432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11326" name="Text Box 27"/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hlink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311327" name="Text Box 28"/>
              <p:cNvSpPr txBox="1">
                <a:spLocks noChangeArrowheads="1"/>
              </p:cNvSpPr>
              <p:nvPr/>
            </p:nvSpPr>
            <p:spPr bwMode="auto">
              <a:xfrm>
                <a:off x="816" y="2400"/>
                <a:ext cx="336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hlink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E</a:t>
                </a:r>
              </a:p>
            </p:txBody>
          </p:sp>
          <p:cxnSp>
            <p:nvCxnSpPr>
              <p:cNvPr id="311328" name="AutoShape 29"/>
              <p:cNvCxnSpPr>
                <a:cxnSpLocks noChangeShapeType="1"/>
                <a:stCxn id="311323" idx="2"/>
                <a:endCxn id="311331" idx="0"/>
              </p:cNvCxnSpPr>
              <p:nvPr/>
            </p:nvCxnSpPr>
            <p:spPr bwMode="auto">
              <a:xfrm>
                <a:off x="1728" y="1669"/>
                <a:ext cx="0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11329" name="Text Box 30"/>
              <p:cNvSpPr txBox="1">
                <a:spLocks noChangeArrowheads="1"/>
              </p:cNvSpPr>
              <p:nvPr/>
            </p:nvSpPr>
            <p:spPr bwMode="auto">
              <a:xfrm>
                <a:off x="1536" y="2400"/>
                <a:ext cx="336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hlink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311330" name="Text Box 31"/>
              <p:cNvSpPr txBox="1">
                <a:spLocks noChangeArrowheads="1"/>
              </p:cNvSpPr>
              <p:nvPr/>
            </p:nvSpPr>
            <p:spPr bwMode="auto">
              <a:xfrm>
                <a:off x="2016" y="1920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hlink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311331" name="Text Box 32"/>
              <p:cNvSpPr txBox="1">
                <a:spLocks noChangeArrowheads="1"/>
              </p:cNvSpPr>
              <p:nvPr/>
            </p:nvSpPr>
            <p:spPr bwMode="auto">
              <a:xfrm>
                <a:off x="1584" y="1920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hlink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-</a:t>
                </a:r>
              </a:p>
            </p:txBody>
          </p:sp>
          <p:cxnSp>
            <p:nvCxnSpPr>
              <p:cNvPr id="311332" name="AutoShape 33"/>
              <p:cNvCxnSpPr>
                <a:cxnSpLocks noChangeShapeType="1"/>
                <a:stCxn id="311326" idx="2"/>
                <a:endCxn id="311329" idx="0"/>
              </p:cNvCxnSpPr>
              <p:nvPr/>
            </p:nvCxnSpPr>
            <p:spPr bwMode="auto">
              <a:xfrm>
                <a:off x="1392" y="2149"/>
                <a:ext cx="312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11333" name="Text Box 34"/>
              <p:cNvSpPr txBox="1">
                <a:spLocks noChangeArrowheads="1"/>
              </p:cNvSpPr>
              <p:nvPr/>
            </p:nvSpPr>
            <p:spPr bwMode="auto">
              <a:xfrm>
                <a:off x="1968" y="2400"/>
                <a:ext cx="384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 err="1">
                    <a:solidFill>
                      <a:schemeClr val="hlink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int</a:t>
                </a:r>
                <a:endPara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endParaRPr>
              </a:p>
            </p:txBody>
          </p:sp>
          <p:cxnSp>
            <p:nvCxnSpPr>
              <p:cNvPr id="311334" name="AutoShape 35"/>
              <p:cNvCxnSpPr>
                <a:cxnSpLocks noChangeShapeType="1"/>
                <a:stCxn id="311330" idx="2"/>
                <a:endCxn id="311333" idx="0"/>
              </p:cNvCxnSpPr>
              <p:nvPr/>
            </p:nvCxnSpPr>
            <p:spPr bwMode="auto">
              <a:xfrm>
                <a:off x="2160" y="2149"/>
                <a:ext cx="0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11335" name="Text Box 36"/>
              <p:cNvSpPr txBox="1">
                <a:spLocks noChangeArrowheads="1"/>
              </p:cNvSpPr>
              <p:nvPr/>
            </p:nvSpPr>
            <p:spPr bwMode="auto">
              <a:xfrm>
                <a:off x="1248" y="2457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chemeClr val="hlink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-</a:t>
                </a:r>
              </a:p>
            </p:txBody>
          </p:sp>
          <p:cxnSp>
            <p:nvCxnSpPr>
              <p:cNvPr id="311336" name="AutoShape 37"/>
              <p:cNvCxnSpPr>
                <a:cxnSpLocks noChangeShapeType="1"/>
                <a:stCxn id="311326" idx="2"/>
                <a:endCxn id="311335" idx="0"/>
              </p:cNvCxnSpPr>
              <p:nvPr/>
            </p:nvCxnSpPr>
            <p:spPr bwMode="auto">
              <a:xfrm>
                <a:off x="1392" y="2149"/>
                <a:ext cx="0" cy="3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11337" name="Text Box 38"/>
              <p:cNvSpPr txBox="1">
                <a:spLocks noChangeArrowheads="1"/>
              </p:cNvSpPr>
              <p:nvPr/>
            </p:nvSpPr>
            <p:spPr bwMode="auto">
              <a:xfrm>
                <a:off x="1488" y="2880"/>
                <a:ext cx="432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 err="1">
                    <a:solidFill>
                      <a:schemeClr val="hlink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int</a:t>
                </a:r>
                <a:endPara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endParaRPr>
              </a:p>
            </p:txBody>
          </p:sp>
          <p:sp>
            <p:nvSpPr>
              <p:cNvPr id="311338" name="Text Box 39"/>
              <p:cNvSpPr txBox="1">
                <a:spLocks noChangeArrowheads="1"/>
              </p:cNvSpPr>
              <p:nvPr/>
            </p:nvSpPr>
            <p:spPr bwMode="auto">
              <a:xfrm>
                <a:off x="768" y="2880"/>
                <a:ext cx="432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 err="1">
                    <a:solidFill>
                      <a:schemeClr val="hlink"/>
                    </a:solidFill>
                    <a:latin typeface="Sitka Text" panose="02000505000000020004" pitchFamily="2" charset="0"/>
                    <a:cs typeface="Times New Roman" pitchFamily="18" charset="0"/>
                  </a:rPr>
                  <a:t>int</a:t>
                </a:r>
                <a:endPara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endParaRPr>
              </a:p>
            </p:txBody>
          </p:sp>
          <p:cxnSp>
            <p:nvCxnSpPr>
              <p:cNvPr id="311339" name="AutoShape 40"/>
              <p:cNvCxnSpPr>
                <a:cxnSpLocks noChangeShapeType="1"/>
                <a:stCxn id="311327" idx="2"/>
                <a:endCxn id="311338" idx="0"/>
              </p:cNvCxnSpPr>
              <p:nvPr/>
            </p:nvCxnSpPr>
            <p:spPr bwMode="auto">
              <a:xfrm>
                <a:off x="984" y="2629"/>
                <a:ext cx="0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11340" name="AutoShape 41"/>
              <p:cNvCxnSpPr>
                <a:cxnSpLocks noChangeShapeType="1"/>
                <a:stCxn id="311329" idx="2"/>
                <a:endCxn id="311337" idx="0"/>
              </p:cNvCxnSpPr>
              <p:nvPr/>
            </p:nvCxnSpPr>
            <p:spPr bwMode="auto">
              <a:xfrm>
                <a:off x="1704" y="2629"/>
                <a:ext cx="0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11343" name="AutoShape 47"/>
          <p:cNvSpPr>
            <a:spLocks noChangeArrowheads="1"/>
          </p:cNvSpPr>
          <p:nvPr/>
        </p:nvSpPr>
        <p:spPr bwMode="auto">
          <a:xfrm>
            <a:off x="4009011" y="5999721"/>
            <a:ext cx="2302118" cy="1030273"/>
          </a:xfrm>
          <a:prstGeom prst="cloudCallout">
            <a:avLst>
              <a:gd name="adj1" fmla="val -17454"/>
              <a:gd name="adj2" fmla="val -9040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100794" tIns="50397" rIns="100794" bIns="50397"/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associative</a:t>
            </a:r>
          </a:p>
        </p:txBody>
      </p:sp>
      <p:sp>
        <p:nvSpPr>
          <p:cNvPr id="311347" name="Rectangle 51"/>
          <p:cNvSpPr>
            <a:spLocks noChangeArrowheads="1"/>
          </p:cNvSpPr>
          <p:nvPr/>
        </p:nvSpPr>
        <p:spPr bwMode="auto">
          <a:xfrm>
            <a:off x="1838169" y="5777574"/>
            <a:ext cx="1785721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(int – int) - int</a:t>
            </a:r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311348" name="Rectangle 52"/>
          <p:cNvSpPr>
            <a:spLocks noChangeArrowheads="1"/>
          </p:cNvSpPr>
          <p:nvPr/>
        </p:nvSpPr>
        <p:spPr bwMode="auto">
          <a:xfrm>
            <a:off x="6629750" y="5840545"/>
            <a:ext cx="1851444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int – (int - int )</a:t>
            </a:r>
            <a:endParaRPr lang="zh-CN" altLang="en-US" dirty="0"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8" name="Rectangle 2"/>
          <p:cNvSpPr txBox="1">
            <a:spLocks/>
          </p:cNvSpPr>
          <p:nvPr/>
        </p:nvSpPr>
        <p:spPr>
          <a:xfrm>
            <a:off x="457200" y="274638"/>
            <a:ext cx="91567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400" dirty="0">
                <a:latin typeface="Sitka Small" panose="02000505000000020004" pitchFamily="2" charset="0"/>
                <a:ea typeface="+mj-ea"/>
                <a:cs typeface="Times New Roman" pitchFamily="18" charset="0"/>
              </a:rPr>
              <a:t>Challenge: Ambiguity</a:t>
            </a:r>
            <a:endParaRPr lang="zh-CN" altLang="en-US" sz="4400" dirty="0">
              <a:latin typeface="Sitka Small" panose="02000505000000020004" pitchFamily="2" charset="0"/>
              <a:ea typeface="+mj-ea"/>
              <a:cs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43" grpId="0" animBg="1"/>
      <p:bldP spid="311347" grpId="0"/>
      <p:bldP spid="3113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/>
          </p:cNvSpPr>
          <p:nvPr>
            <p:ph type="body" idx="1"/>
          </p:nvPr>
        </p:nvSpPr>
        <p:spPr>
          <a:xfrm>
            <a:off x="504190" y="461786"/>
            <a:ext cx="9019399" cy="633906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Sitka Text" panose="02000505000000020004" pitchFamily="2" charset="0"/>
              </a:rPr>
              <a:t>Ambiguity</a:t>
            </a:r>
          </a:p>
          <a:p>
            <a:pPr>
              <a:buFont typeface="Arial" pitchFamily="34" charset="0"/>
              <a:buNone/>
            </a:pPr>
            <a:r>
              <a:rPr lang="en-US" altLang="zh-CN" sz="2800" dirty="0">
                <a:latin typeface="Sitka Text" panose="02000505000000020004" pitchFamily="2" charset="0"/>
              </a:rPr>
              <a:t>	A grammar </a:t>
            </a:r>
            <a:r>
              <a:rPr lang="en-US" altLang="zh-CN" sz="2800" dirty="0">
                <a:solidFill>
                  <a:srgbClr val="3333FF"/>
                </a:solidFill>
                <a:latin typeface="Sitka Text" panose="02000505000000020004" pitchFamily="2" charset="0"/>
              </a:rPr>
              <a:t>G</a:t>
            </a:r>
            <a:r>
              <a:rPr lang="en-US" altLang="zh-CN" sz="2800" dirty="0">
                <a:latin typeface="Sitka Text" panose="02000505000000020004" pitchFamily="2" charset="0"/>
              </a:rPr>
              <a:t> is ambiguous if there exists a string </a:t>
            </a:r>
            <a:r>
              <a:rPr lang="en-US" altLang="zh-CN" sz="2800" dirty="0">
                <a:solidFill>
                  <a:srgbClr val="3333FF"/>
                </a:solidFill>
                <a:latin typeface="Sitka Text" panose="02000505000000020004" pitchFamily="2" charset="0"/>
              </a:rPr>
              <a:t>w ∈L(G)</a:t>
            </a:r>
            <a:r>
              <a:rPr lang="en-US" altLang="zh-CN" sz="2800" dirty="0">
                <a:latin typeface="Sitka Text" panose="02000505000000020004" pitchFamily="2" charset="0"/>
              </a:rPr>
              <a:t> such that </a:t>
            </a:r>
            <a:r>
              <a:rPr lang="en-US" altLang="zh-CN" sz="2800" dirty="0">
                <a:solidFill>
                  <a:srgbClr val="3333FF"/>
                </a:solidFill>
                <a:latin typeface="Sitka Text" panose="02000505000000020004" pitchFamily="2" charset="0"/>
              </a:rPr>
              <a:t>w</a:t>
            </a:r>
            <a:r>
              <a:rPr lang="en-US" altLang="zh-CN" sz="2800" dirty="0">
                <a:latin typeface="Sitka Text" panose="02000505000000020004" pitchFamily="2" charset="0"/>
              </a:rPr>
              <a:t> has more than one distinct parse trees(or leftmost /rightmost derivations)</a:t>
            </a:r>
          </a:p>
          <a:p>
            <a:pPr>
              <a:buFont typeface="Arial" pitchFamily="34" charset="0"/>
              <a:buNone/>
            </a:pPr>
            <a:endParaRPr lang="en-US" altLang="zh-CN" sz="2800" dirty="0">
              <a:latin typeface="Sitka Text" panose="02000505000000020004" pitchFamily="2" charset="0"/>
            </a:endParaRPr>
          </a:p>
          <a:p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Ambiguity is </a:t>
            </a:r>
            <a:r>
              <a:rPr lang="en-US" altLang="zh-CN" sz="2800" i="1" dirty="0">
                <a:latin typeface="Sitka Text" panose="02000505000000020004" pitchFamily="2" charset="0"/>
                <a:sym typeface="Symbol" pitchFamily="18" charset="2"/>
              </a:rPr>
              <a:t>common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in programming languages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sym typeface="Symbol" pitchFamily="18" charset="2"/>
              </a:rPr>
              <a:t>Precedence and associative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sym typeface="Symbol" pitchFamily="18" charset="2"/>
              </a:rPr>
              <a:t>Dangling else problem (IF-THEN-ELSE)</a:t>
            </a:r>
          </a:p>
        </p:txBody>
      </p:sp>
      <p:sp>
        <p:nvSpPr>
          <p:cNvPr id="46" name="灯片编号占位符 5"/>
          <p:cNvSpPr txBox="1">
            <a:spLocks noGrp="1"/>
          </p:cNvSpPr>
          <p:nvPr/>
        </p:nvSpPr>
        <p:spPr>
          <a:xfrm>
            <a:off x="7226723" y="7003756"/>
            <a:ext cx="2352887" cy="402314"/>
          </a:xfrm>
          <a:prstGeom prst="rect">
            <a:avLst/>
          </a:prstGeom>
          <a:noFill/>
        </p:spPr>
        <p:txBody>
          <a:bodyPr lIns="100794" tIns="50397" rIns="100794" bIns="50397" anchor="ctr"/>
          <a:lstStyle/>
          <a:p>
            <a:pPr algn="r">
              <a:defRPr/>
            </a:pPr>
            <a:fld id="{25A0F99F-869A-4B16-920A-DE5972D574DF}" type="slidenum">
              <a:rPr lang="en-US" altLang="zh-CN" sz="13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29</a:t>
            </a:fld>
            <a:endParaRPr lang="en-US" altLang="zh-CN" sz="13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Derivation and Language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Function of derivation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Context-free grammar rules determine the set of syntactically legal strings of tokens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For example: Corresponding to grammar</a:t>
            </a:r>
          </a:p>
          <a:p>
            <a:pPr marL="0">
              <a:lnSpc>
                <a:spcPct val="90000"/>
              </a:lnSpc>
              <a:buNone/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</a:rPr>
              <a:t>exp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  <a:sym typeface="Symbol" pitchFamily="18" charset="2"/>
              </a:rPr>
              <a:t>  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</a:rPr>
              <a:t>exp op exp | (exp) | number</a:t>
            </a:r>
          </a:p>
          <a:p>
            <a:pPr marL="0">
              <a:lnSpc>
                <a:spcPct val="90000"/>
              </a:lnSpc>
              <a:buNone/>
            </a:pP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</a:rPr>
              <a:t>	op 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</a:rPr>
              <a:t> + | - | *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(34-3)*42 </a:t>
            </a:r>
            <a:r>
              <a:rPr lang="en-US" altLang="zh-CN" dirty="0">
                <a:latin typeface="Sitka Text" panose="02000505000000020004" pitchFamily="2" charset="0"/>
              </a:rPr>
              <a:t>is a legal string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(34-3*42 </a:t>
            </a:r>
            <a:r>
              <a:rPr lang="en-US" altLang="zh-CN" dirty="0">
                <a:latin typeface="Sitka Text" panose="02000505000000020004" pitchFamily="2" charset="0"/>
              </a:rPr>
              <a:t>is not a legal string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latin typeface="Sitka Text" panose="02000505000000020004" pitchFamily="2" charset="0"/>
              </a:rPr>
              <a:t>Grammar rules determine the legal strings of tokens by means of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</a:rPr>
              <a:t>derivation </a:t>
            </a:r>
            <a:r>
              <a:rPr lang="en-US" altLang="zh-CN" dirty="0">
                <a:latin typeface="Sitka Text" panose="02000505000000020004" pitchFamily="2" charset="0"/>
              </a:rPr>
              <a:t>or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</a:rPr>
              <a:t> reduction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/>
          </p:cNvSpPr>
          <p:nvPr>
            <p:ph type="body" idx="1"/>
          </p:nvPr>
        </p:nvSpPr>
        <p:spPr>
          <a:xfrm>
            <a:off x="516445" y="1318889"/>
            <a:ext cx="9019399" cy="4953706"/>
          </a:xfrm>
        </p:spPr>
        <p:txBody>
          <a:bodyPr/>
          <a:lstStyle/>
          <a:p>
            <a:pPr marL="671962" indent="-671962"/>
            <a:r>
              <a:rPr lang="en-US" altLang="zh-CN" dirty="0">
                <a:latin typeface="Sitka Text" panose="02000505000000020004" pitchFamily="2" charset="0"/>
              </a:rPr>
              <a:t>How to deal with ambiguity</a:t>
            </a:r>
          </a:p>
          <a:p>
            <a:pPr marL="1091938" lvl="1" indent="-587967"/>
            <a:r>
              <a:rPr lang="en-US" altLang="zh-CN" dirty="0">
                <a:latin typeface="Sitka Text" panose="02000505000000020004" pitchFamily="2" charset="0"/>
              </a:rPr>
              <a:t>Two basic methods are used to deal with ambiguities</a:t>
            </a:r>
          </a:p>
          <a:p>
            <a:pPr marL="1511915" lvl="2" indent="-503972"/>
            <a:r>
              <a:rPr kumimoji="1" lang="en-US" altLang="zh-CN" dirty="0">
                <a:solidFill>
                  <a:schemeClr val="hlink"/>
                </a:solidFill>
                <a:latin typeface="Sitka Text" panose="02000505000000020004" pitchFamily="2" charset="0"/>
              </a:rPr>
              <a:t>Disambiguating rule</a:t>
            </a:r>
            <a:r>
              <a:rPr lang="en-US" altLang="zh-CN" dirty="0">
                <a:latin typeface="Sitka Text" panose="02000505000000020004" pitchFamily="2" charset="0"/>
              </a:rPr>
              <a:t> </a:t>
            </a:r>
          </a:p>
          <a:p>
            <a:pPr marL="1511915" lvl="2" indent="-503972"/>
            <a:r>
              <a:rPr kumimoji="1" lang="en-US" altLang="zh-CN" dirty="0">
                <a:solidFill>
                  <a:schemeClr val="hlink"/>
                </a:solidFill>
                <a:latin typeface="Sitka Text" panose="02000505000000020004" pitchFamily="2" charset="0"/>
              </a:rPr>
              <a:t>Rewriting the grammar</a:t>
            </a:r>
          </a:p>
        </p:txBody>
      </p:sp>
      <p:sp>
        <p:nvSpPr>
          <p:cNvPr id="46" name="灯片编号占位符 5"/>
          <p:cNvSpPr txBox="1">
            <a:spLocks noGrp="1"/>
          </p:cNvSpPr>
          <p:nvPr/>
        </p:nvSpPr>
        <p:spPr>
          <a:xfrm>
            <a:off x="7226723" y="7003756"/>
            <a:ext cx="2352887" cy="402314"/>
          </a:xfrm>
          <a:prstGeom prst="rect">
            <a:avLst/>
          </a:prstGeom>
          <a:noFill/>
        </p:spPr>
        <p:txBody>
          <a:bodyPr lIns="100794" tIns="50397" rIns="100794" bIns="50397" anchor="ctr"/>
          <a:lstStyle/>
          <a:p>
            <a:pPr algn="r">
              <a:defRPr/>
            </a:pPr>
            <a:fld id="{E2B56063-8872-4231-8881-6DB208411198}" type="slidenum">
              <a:rPr lang="en-US" altLang="zh-CN" sz="1300">
                <a:solidFill>
                  <a:schemeClr val="tx1">
                    <a:tint val="75000"/>
                  </a:schemeClr>
                </a:solidFill>
              </a:rPr>
              <a:pPr algn="r">
                <a:defRPr/>
              </a:pPr>
              <a:t>30</a:t>
            </a:fld>
            <a:endParaRPr lang="en-US" altLang="zh-CN" sz="1300" dirty="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/>
          </p:cNvSpPr>
          <p:nvPr>
            <p:ph type="body" idx="1"/>
          </p:nvPr>
        </p:nvSpPr>
        <p:spPr>
          <a:xfrm>
            <a:off x="516445" y="683934"/>
            <a:ext cx="9019399" cy="4953706"/>
          </a:xfrm>
        </p:spPr>
        <p:txBody>
          <a:bodyPr>
            <a:normAutofit/>
          </a:bodyPr>
          <a:lstStyle/>
          <a:p>
            <a:pPr marL="671962" indent="-671962"/>
            <a:r>
              <a:rPr lang="en-US" altLang="zh-CN" sz="2800" dirty="0">
                <a:solidFill>
                  <a:schemeClr val="hlink"/>
                </a:solidFill>
                <a:latin typeface="Sitka Text" panose="02000505000000020004" pitchFamily="2" charset="0"/>
              </a:rPr>
              <a:t>Disambiguating rule</a:t>
            </a:r>
          </a:p>
          <a:p>
            <a:pPr marL="1091938" lvl="1" indent="-587967"/>
            <a:r>
              <a:rPr lang="en-US" altLang="zh-CN" sz="2400" dirty="0">
                <a:latin typeface="Sitka Text" panose="02000505000000020004" pitchFamily="2" charset="0"/>
              </a:rPr>
              <a:t>State a rule that specifies in each ambiguous case which of the parse trees is the correct one</a:t>
            </a:r>
          </a:p>
          <a:p>
            <a:pPr marL="1511915" lvl="2" indent="-503972"/>
            <a:endParaRPr lang="en-US" altLang="zh-CN" sz="2000" dirty="0">
              <a:latin typeface="Sitka Text" panose="02000505000000020004" pitchFamily="2" charset="0"/>
            </a:endParaRPr>
          </a:p>
        </p:txBody>
      </p:sp>
      <p:sp>
        <p:nvSpPr>
          <p:cNvPr id="323607" name="Text Box 23"/>
          <p:cNvSpPr txBox="1">
            <a:spLocks noChangeArrowheads="1"/>
          </p:cNvSpPr>
          <p:nvPr/>
        </p:nvSpPr>
        <p:spPr bwMode="auto">
          <a:xfrm>
            <a:off x="595224" y="2350911"/>
            <a:ext cx="5358770" cy="250243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C0504D"/>
              </a:buClr>
              <a:buSzTx/>
              <a:buFont typeface="Monotype Sorts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Example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C0504D"/>
              </a:buClr>
              <a:buSzTx/>
              <a:buFont typeface="Monotype Sorts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Rule 1: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C0504D"/>
              </a:buClr>
              <a:buSzTx/>
              <a:buFont typeface="Monotype Sorts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Enforces precedence of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*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over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–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C0504D"/>
              </a:buClr>
              <a:buSzTx/>
              <a:buFont typeface="Monotype Sorts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Rule 2: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-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is left-associative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689272" y="2111273"/>
            <a:ext cx="2958615" cy="3222008"/>
            <a:chOff x="3206" y="624"/>
            <a:chExt cx="1690" cy="1842"/>
          </a:xfrm>
        </p:grpSpPr>
        <p:sp>
          <p:nvSpPr>
            <p:cNvPr id="323609" name="Text Box 25"/>
            <p:cNvSpPr txBox="1">
              <a:spLocks noChangeArrowheads="1"/>
            </p:cNvSpPr>
            <p:nvPr/>
          </p:nvSpPr>
          <p:spPr bwMode="auto">
            <a:xfrm>
              <a:off x="3703" y="624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3610" name="Line 26"/>
            <p:cNvSpPr>
              <a:spLocks noChangeShapeType="1"/>
            </p:cNvSpPr>
            <p:nvPr/>
          </p:nvSpPr>
          <p:spPr bwMode="auto">
            <a:xfrm flipH="1">
              <a:off x="3405" y="930"/>
              <a:ext cx="397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11" name="Line 27"/>
            <p:cNvSpPr>
              <a:spLocks noChangeShapeType="1"/>
            </p:cNvSpPr>
            <p:nvPr/>
          </p:nvSpPr>
          <p:spPr bwMode="auto">
            <a:xfrm>
              <a:off x="3802" y="930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12" name="Line 28"/>
            <p:cNvSpPr>
              <a:spLocks noChangeShapeType="1"/>
            </p:cNvSpPr>
            <p:nvPr/>
          </p:nvSpPr>
          <p:spPr bwMode="auto">
            <a:xfrm>
              <a:off x="3802" y="930"/>
              <a:ext cx="39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13" name="Text Box 29"/>
            <p:cNvSpPr txBox="1">
              <a:spLocks noChangeArrowheads="1"/>
            </p:cNvSpPr>
            <p:nvPr/>
          </p:nvSpPr>
          <p:spPr bwMode="auto">
            <a:xfrm>
              <a:off x="3206" y="1134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3614" name="Text Box 30"/>
            <p:cNvSpPr txBox="1">
              <a:spLocks noChangeArrowheads="1"/>
            </p:cNvSpPr>
            <p:nvPr/>
          </p:nvSpPr>
          <p:spPr bwMode="auto">
            <a:xfrm>
              <a:off x="4100" y="1134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3615" name="Text Box 31"/>
            <p:cNvSpPr txBox="1">
              <a:spLocks noChangeArrowheads="1"/>
            </p:cNvSpPr>
            <p:nvPr/>
          </p:nvSpPr>
          <p:spPr bwMode="auto">
            <a:xfrm>
              <a:off x="3703" y="1134"/>
              <a:ext cx="397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-</a:t>
              </a:r>
            </a:p>
          </p:txBody>
        </p:sp>
        <p:sp>
          <p:nvSpPr>
            <p:cNvPr id="323616" name="Line 32"/>
            <p:cNvSpPr>
              <a:spLocks noChangeShapeType="1"/>
            </p:cNvSpPr>
            <p:nvPr/>
          </p:nvSpPr>
          <p:spPr bwMode="auto">
            <a:xfrm>
              <a:off x="4598" y="1949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17" name="Text Box 33"/>
            <p:cNvSpPr txBox="1">
              <a:spLocks noChangeArrowheads="1"/>
            </p:cNvSpPr>
            <p:nvPr/>
          </p:nvSpPr>
          <p:spPr bwMode="auto">
            <a:xfrm>
              <a:off x="4498" y="2153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18" name="Line 34"/>
            <p:cNvSpPr>
              <a:spLocks noChangeShapeType="1"/>
            </p:cNvSpPr>
            <p:nvPr/>
          </p:nvSpPr>
          <p:spPr bwMode="auto">
            <a:xfrm flipH="1">
              <a:off x="3803" y="1440"/>
              <a:ext cx="397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19" name="Line 35"/>
            <p:cNvSpPr>
              <a:spLocks noChangeShapeType="1"/>
            </p:cNvSpPr>
            <p:nvPr/>
          </p:nvSpPr>
          <p:spPr bwMode="auto">
            <a:xfrm>
              <a:off x="4200" y="1440"/>
              <a:ext cx="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20" name="Line 36"/>
            <p:cNvSpPr>
              <a:spLocks noChangeShapeType="1"/>
            </p:cNvSpPr>
            <p:nvPr/>
          </p:nvSpPr>
          <p:spPr bwMode="auto">
            <a:xfrm>
              <a:off x="4200" y="1440"/>
              <a:ext cx="398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21" name="Text Box 37"/>
            <p:cNvSpPr txBox="1">
              <a:spLocks noChangeArrowheads="1"/>
            </p:cNvSpPr>
            <p:nvPr/>
          </p:nvSpPr>
          <p:spPr bwMode="auto">
            <a:xfrm>
              <a:off x="3604" y="1643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3622" name="Text Box 38"/>
            <p:cNvSpPr txBox="1">
              <a:spLocks noChangeArrowheads="1"/>
            </p:cNvSpPr>
            <p:nvPr/>
          </p:nvSpPr>
          <p:spPr bwMode="auto">
            <a:xfrm>
              <a:off x="4498" y="1643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3623" name="Text Box 39"/>
            <p:cNvSpPr txBox="1">
              <a:spLocks noChangeArrowheads="1"/>
            </p:cNvSpPr>
            <p:nvPr/>
          </p:nvSpPr>
          <p:spPr bwMode="auto">
            <a:xfrm>
              <a:off x="4101" y="1643"/>
              <a:ext cx="397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*</a:t>
              </a:r>
            </a:p>
          </p:txBody>
        </p:sp>
        <p:sp>
          <p:nvSpPr>
            <p:cNvPr id="323624" name="Line 40"/>
            <p:cNvSpPr>
              <a:spLocks noChangeShapeType="1"/>
            </p:cNvSpPr>
            <p:nvPr/>
          </p:nvSpPr>
          <p:spPr bwMode="auto">
            <a:xfrm>
              <a:off x="3696" y="1989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25" name="Text Box 41"/>
            <p:cNvSpPr txBox="1">
              <a:spLocks noChangeArrowheads="1"/>
            </p:cNvSpPr>
            <p:nvPr/>
          </p:nvSpPr>
          <p:spPr bwMode="auto">
            <a:xfrm>
              <a:off x="3634" y="216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26" name="Line 42"/>
            <p:cNvSpPr>
              <a:spLocks noChangeShapeType="1"/>
            </p:cNvSpPr>
            <p:nvPr/>
          </p:nvSpPr>
          <p:spPr bwMode="auto">
            <a:xfrm>
              <a:off x="3350" y="1440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  <p:sp>
          <p:nvSpPr>
            <p:cNvPr id="323627" name="Text Box 43"/>
            <p:cNvSpPr txBox="1">
              <a:spLocks noChangeArrowheads="1"/>
            </p:cNvSpPr>
            <p:nvPr/>
          </p:nvSpPr>
          <p:spPr bwMode="auto">
            <a:xfrm>
              <a:off x="3250" y="1644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i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endParaRP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009011" y="4254030"/>
            <a:ext cx="2773045" cy="2919397"/>
            <a:chOff x="768" y="1440"/>
            <a:chExt cx="1584" cy="1669"/>
          </a:xfrm>
        </p:grpSpPr>
        <p:sp>
          <p:nvSpPr>
            <p:cNvPr id="323648" name="Text Box 24"/>
            <p:cNvSpPr txBox="1">
              <a:spLocks noChangeArrowheads="1"/>
            </p:cNvSpPr>
            <p:nvPr/>
          </p:nvSpPr>
          <p:spPr bwMode="auto">
            <a:xfrm>
              <a:off x="1584" y="144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rPr>
                <a:t>E</a:t>
              </a:r>
            </a:p>
          </p:txBody>
        </p:sp>
        <p:grpSp>
          <p:nvGrpSpPr>
            <p:cNvPr id="4" name="Group 65"/>
            <p:cNvGrpSpPr>
              <a:grpSpLocks/>
            </p:cNvGrpSpPr>
            <p:nvPr/>
          </p:nvGrpSpPr>
          <p:grpSpPr bwMode="auto">
            <a:xfrm>
              <a:off x="768" y="1669"/>
              <a:ext cx="1584" cy="1440"/>
              <a:chOff x="768" y="1669"/>
              <a:chExt cx="1584" cy="1440"/>
            </a:xfrm>
          </p:grpSpPr>
          <p:cxnSp>
            <p:nvCxnSpPr>
              <p:cNvPr id="323650" name="AutoShape 23"/>
              <p:cNvCxnSpPr>
                <a:cxnSpLocks noChangeShapeType="1"/>
                <a:stCxn id="323653" idx="2"/>
                <a:endCxn id="323654" idx="0"/>
              </p:cNvCxnSpPr>
              <p:nvPr/>
            </p:nvCxnSpPr>
            <p:spPr bwMode="auto">
              <a:xfrm flipH="1">
                <a:off x="984" y="2149"/>
                <a:ext cx="408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3651" name="AutoShape 25"/>
              <p:cNvCxnSpPr>
                <a:cxnSpLocks noChangeShapeType="1"/>
                <a:stCxn id="323653" idx="0"/>
                <a:endCxn id="323648" idx="2"/>
              </p:cNvCxnSpPr>
              <p:nvPr/>
            </p:nvCxnSpPr>
            <p:spPr bwMode="auto">
              <a:xfrm flipV="1">
                <a:off x="1392" y="1669"/>
                <a:ext cx="336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3652" name="AutoShape 26"/>
              <p:cNvCxnSpPr>
                <a:cxnSpLocks noChangeShapeType="1"/>
                <a:stCxn id="323657" idx="0"/>
                <a:endCxn id="323648" idx="2"/>
              </p:cNvCxnSpPr>
              <p:nvPr/>
            </p:nvCxnSpPr>
            <p:spPr bwMode="auto">
              <a:xfrm flipH="1" flipV="1">
                <a:off x="1728" y="1669"/>
                <a:ext cx="432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23653" name="Text Box 27"/>
              <p:cNvSpPr txBox="1">
                <a:spLocks noChangeArrowheads="1"/>
              </p:cNvSpPr>
              <p:nvPr/>
            </p:nvSpPr>
            <p:spPr bwMode="auto">
              <a:xfrm>
                <a:off x="1248" y="1920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323654" name="Text Box 28"/>
              <p:cNvSpPr txBox="1">
                <a:spLocks noChangeArrowheads="1"/>
              </p:cNvSpPr>
              <p:nvPr/>
            </p:nvSpPr>
            <p:spPr bwMode="auto">
              <a:xfrm>
                <a:off x="816" y="2400"/>
                <a:ext cx="336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E</a:t>
                </a:r>
              </a:p>
            </p:txBody>
          </p:sp>
          <p:cxnSp>
            <p:nvCxnSpPr>
              <p:cNvPr id="323655" name="AutoShape 29"/>
              <p:cNvCxnSpPr>
                <a:cxnSpLocks noChangeShapeType="1"/>
                <a:stCxn id="323648" idx="2"/>
                <a:endCxn id="323658" idx="0"/>
              </p:cNvCxnSpPr>
              <p:nvPr/>
            </p:nvCxnSpPr>
            <p:spPr bwMode="auto">
              <a:xfrm>
                <a:off x="1728" y="1669"/>
                <a:ext cx="0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23656" name="Text Box 30"/>
              <p:cNvSpPr txBox="1">
                <a:spLocks noChangeArrowheads="1"/>
              </p:cNvSpPr>
              <p:nvPr/>
            </p:nvSpPr>
            <p:spPr bwMode="auto">
              <a:xfrm>
                <a:off x="1536" y="2400"/>
                <a:ext cx="336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323657" name="Text Box 31"/>
              <p:cNvSpPr txBox="1">
                <a:spLocks noChangeArrowheads="1"/>
              </p:cNvSpPr>
              <p:nvPr/>
            </p:nvSpPr>
            <p:spPr bwMode="auto">
              <a:xfrm>
                <a:off x="2016" y="1920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E</a:t>
                </a:r>
              </a:p>
            </p:txBody>
          </p:sp>
          <p:sp>
            <p:nvSpPr>
              <p:cNvPr id="323658" name="Text Box 32"/>
              <p:cNvSpPr txBox="1">
                <a:spLocks noChangeArrowheads="1"/>
              </p:cNvSpPr>
              <p:nvPr/>
            </p:nvSpPr>
            <p:spPr bwMode="auto">
              <a:xfrm>
                <a:off x="1584" y="1920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-</a:t>
                </a:r>
              </a:p>
            </p:txBody>
          </p:sp>
          <p:cxnSp>
            <p:nvCxnSpPr>
              <p:cNvPr id="323659" name="AutoShape 33"/>
              <p:cNvCxnSpPr>
                <a:cxnSpLocks noChangeShapeType="1"/>
                <a:stCxn id="323653" idx="2"/>
                <a:endCxn id="323656" idx="0"/>
              </p:cNvCxnSpPr>
              <p:nvPr/>
            </p:nvCxnSpPr>
            <p:spPr bwMode="auto">
              <a:xfrm>
                <a:off x="1392" y="2149"/>
                <a:ext cx="312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23660" name="Text Box 34"/>
              <p:cNvSpPr txBox="1">
                <a:spLocks noChangeArrowheads="1"/>
              </p:cNvSpPr>
              <p:nvPr/>
            </p:nvSpPr>
            <p:spPr bwMode="auto">
              <a:xfrm>
                <a:off x="1968" y="2400"/>
                <a:ext cx="384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int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cxnSp>
            <p:nvCxnSpPr>
              <p:cNvPr id="323661" name="AutoShape 35"/>
              <p:cNvCxnSpPr>
                <a:cxnSpLocks noChangeShapeType="1"/>
                <a:stCxn id="323657" idx="2"/>
                <a:endCxn id="323660" idx="0"/>
              </p:cNvCxnSpPr>
              <p:nvPr/>
            </p:nvCxnSpPr>
            <p:spPr bwMode="auto">
              <a:xfrm>
                <a:off x="2160" y="2149"/>
                <a:ext cx="0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23662" name="Text Box 36"/>
              <p:cNvSpPr txBox="1">
                <a:spLocks noChangeArrowheads="1"/>
              </p:cNvSpPr>
              <p:nvPr/>
            </p:nvSpPr>
            <p:spPr bwMode="auto">
              <a:xfrm>
                <a:off x="1248" y="2457"/>
                <a:ext cx="288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-</a:t>
                </a:r>
              </a:p>
            </p:txBody>
          </p:sp>
          <p:cxnSp>
            <p:nvCxnSpPr>
              <p:cNvPr id="323663" name="AutoShape 37"/>
              <p:cNvCxnSpPr>
                <a:cxnSpLocks noChangeShapeType="1"/>
                <a:stCxn id="323653" idx="2"/>
                <a:endCxn id="323662" idx="0"/>
              </p:cNvCxnSpPr>
              <p:nvPr/>
            </p:nvCxnSpPr>
            <p:spPr bwMode="auto">
              <a:xfrm>
                <a:off x="1392" y="2149"/>
                <a:ext cx="0" cy="3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323664" name="Text Box 38"/>
              <p:cNvSpPr txBox="1">
                <a:spLocks noChangeArrowheads="1"/>
              </p:cNvSpPr>
              <p:nvPr/>
            </p:nvSpPr>
            <p:spPr bwMode="auto">
              <a:xfrm>
                <a:off x="1488" y="2880"/>
                <a:ext cx="432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int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sp>
            <p:nvSpPr>
              <p:cNvPr id="323665" name="Text Box 39"/>
              <p:cNvSpPr txBox="1">
                <a:spLocks noChangeArrowheads="1"/>
              </p:cNvSpPr>
              <p:nvPr/>
            </p:nvSpPr>
            <p:spPr bwMode="auto">
              <a:xfrm>
                <a:off x="768" y="2880"/>
                <a:ext cx="432" cy="2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tka Text" panose="02000505000000020004" pitchFamily="2" charset="0"/>
                    <a:ea typeface="宋体" panose="02010600030101010101" pitchFamily="2" charset="-122"/>
                    <a:cs typeface="Times New Roman" pitchFamily="18" charset="0"/>
                  </a:rPr>
                  <a:t>int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Times New Roman" pitchFamily="18" charset="0"/>
                </a:endParaRPr>
              </a:p>
            </p:txBody>
          </p:sp>
          <p:cxnSp>
            <p:nvCxnSpPr>
              <p:cNvPr id="323666" name="AutoShape 40"/>
              <p:cNvCxnSpPr>
                <a:cxnSpLocks noChangeShapeType="1"/>
                <a:stCxn id="323654" idx="2"/>
                <a:endCxn id="323665" idx="0"/>
              </p:cNvCxnSpPr>
              <p:nvPr/>
            </p:nvCxnSpPr>
            <p:spPr bwMode="auto">
              <a:xfrm>
                <a:off x="984" y="2629"/>
                <a:ext cx="0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323667" name="AutoShape 41"/>
              <p:cNvCxnSpPr>
                <a:cxnSpLocks noChangeShapeType="1"/>
                <a:stCxn id="323656" idx="2"/>
                <a:endCxn id="323664" idx="0"/>
              </p:cNvCxnSpPr>
              <p:nvPr/>
            </p:nvCxnSpPr>
            <p:spPr bwMode="auto">
              <a:xfrm>
                <a:off x="1704" y="2629"/>
                <a:ext cx="0" cy="25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  <p:sp>
        <p:nvSpPr>
          <p:cNvPr id="323668" name="Rectangle 84"/>
          <p:cNvSpPr>
            <a:spLocks noChangeArrowheads="1"/>
          </p:cNvSpPr>
          <p:nvPr/>
        </p:nvSpPr>
        <p:spPr bwMode="auto">
          <a:xfrm>
            <a:off x="8695527" y="5371762"/>
            <a:ext cx="932923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“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i-i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”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23669" name="Rectangle 85"/>
          <p:cNvSpPr>
            <a:spLocks noChangeArrowheads="1"/>
          </p:cNvSpPr>
          <p:nvPr/>
        </p:nvSpPr>
        <p:spPr bwMode="auto">
          <a:xfrm>
            <a:off x="6629750" y="6713390"/>
            <a:ext cx="892848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“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i-i-i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”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6" name="灯片编号占位符 5"/>
          <p:cNvSpPr txBox="1">
            <a:spLocks noGrp="1"/>
          </p:cNvSpPr>
          <p:nvPr/>
        </p:nvSpPr>
        <p:spPr>
          <a:xfrm>
            <a:off x="7226723" y="7003756"/>
            <a:ext cx="2352887" cy="402314"/>
          </a:xfrm>
          <a:prstGeom prst="rect">
            <a:avLst/>
          </a:prstGeom>
          <a:noFill/>
        </p:spPr>
        <p:txBody>
          <a:bodyPr lIns="100794" tIns="50397" rIns="100794" bIns="50397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BFD8A2-9F3E-4C4B-98F1-E791265651EE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/>
          </p:cNvSpPr>
          <p:nvPr>
            <p:ph type="body" idx="1"/>
          </p:nvPr>
        </p:nvSpPr>
        <p:spPr>
          <a:xfrm>
            <a:off x="516445" y="683934"/>
            <a:ext cx="9019399" cy="4953706"/>
          </a:xfrm>
        </p:spPr>
        <p:txBody>
          <a:bodyPr>
            <a:normAutofit/>
          </a:bodyPr>
          <a:lstStyle/>
          <a:p>
            <a:pPr marL="671962" indent="-671962"/>
            <a:r>
              <a:rPr lang="en-US" altLang="zh-CN" sz="2800" dirty="0">
                <a:solidFill>
                  <a:schemeClr val="hlink"/>
                </a:solidFill>
                <a:latin typeface="Sitka Text" panose="02000505000000020004" pitchFamily="2" charset="0"/>
              </a:rPr>
              <a:t>Disambiguating rule</a:t>
            </a:r>
            <a:r>
              <a:rPr lang="en-US" altLang="zh-CN" sz="2800" dirty="0">
                <a:latin typeface="Sitka Text" panose="02000505000000020004" pitchFamily="2" charset="0"/>
              </a:rPr>
              <a:t> (cont’d)</a:t>
            </a:r>
          </a:p>
          <a:p>
            <a:pPr marL="1091938" lvl="1" indent="-587967"/>
            <a:r>
              <a:rPr lang="en-US" altLang="zh-CN" sz="2400" dirty="0">
                <a:latin typeface="Sitka Text" panose="02000505000000020004" pitchFamily="2" charset="0"/>
              </a:rPr>
              <a:t>Without changing the grammar</a:t>
            </a:r>
          </a:p>
          <a:p>
            <a:pPr marL="1091938" lvl="1" indent="-587967"/>
            <a:r>
              <a:rPr lang="en-US" altLang="zh-CN" sz="2400" dirty="0">
                <a:latin typeface="Sitka Text" panose="02000505000000020004" pitchFamily="2" charset="0"/>
              </a:rPr>
              <a:t>The syntactic structure of the language is no longer given by the grammar alone.</a:t>
            </a:r>
          </a:p>
          <a:p>
            <a:pPr marL="1511915" lvl="2" indent="-503972"/>
            <a:endParaRPr lang="en-US" altLang="zh-CN" sz="2000" dirty="0">
              <a:latin typeface="Sitka Text" panose="02000505000000020004" pitchFamily="2" charset="0"/>
            </a:endParaRPr>
          </a:p>
        </p:txBody>
      </p:sp>
      <p:sp>
        <p:nvSpPr>
          <p:cNvPr id="46" name="灯片编号占位符 5"/>
          <p:cNvSpPr txBox="1">
            <a:spLocks noGrp="1"/>
          </p:cNvSpPr>
          <p:nvPr/>
        </p:nvSpPr>
        <p:spPr>
          <a:xfrm>
            <a:off x="7226723" y="7003756"/>
            <a:ext cx="2352887" cy="402314"/>
          </a:xfrm>
          <a:prstGeom prst="rect">
            <a:avLst/>
          </a:prstGeom>
          <a:noFill/>
        </p:spPr>
        <p:txBody>
          <a:bodyPr lIns="100794" tIns="50397" rIns="100794" bIns="50397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6540BA-BA8D-4B44-BD21-4726B6E5B3A1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/>
          </p:cNvSpPr>
          <p:nvPr>
            <p:ph type="body" idx="1"/>
          </p:nvPr>
        </p:nvSpPr>
        <p:spPr>
          <a:xfrm>
            <a:off x="516445" y="683934"/>
            <a:ext cx="9019399" cy="4953706"/>
          </a:xfrm>
        </p:spPr>
        <p:txBody>
          <a:bodyPr/>
          <a:lstStyle/>
          <a:p>
            <a:pPr marL="671962" indent="-671962"/>
            <a:r>
              <a:rPr kumimoji="1" lang="en-US" altLang="zh-CN" dirty="0">
                <a:solidFill>
                  <a:schemeClr val="hlink"/>
                </a:solidFill>
                <a:latin typeface="Sitka Text" panose="02000505000000020004" pitchFamily="2" charset="0"/>
              </a:rPr>
              <a:t>Rewriting the grammar</a:t>
            </a:r>
            <a:endParaRPr lang="en-US" altLang="zh-CN" dirty="0">
              <a:latin typeface="Sitka Text" panose="02000505000000020004" pitchFamily="2" charset="0"/>
            </a:endParaRPr>
          </a:p>
          <a:p>
            <a:pPr marL="1091938" lvl="1" indent="-587967"/>
            <a:r>
              <a:rPr lang="en-US" altLang="zh-CN" dirty="0">
                <a:latin typeface="Sitka Text" panose="02000505000000020004" pitchFamily="2" charset="0"/>
              </a:rPr>
              <a:t>Change the grammar into a form that forces the construction of the correct parse tree</a:t>
            </a:r>
          </a:p>
        </p:txBody>
      </p:sp>
      <p:sp>
        <p:nvSpPr>
          <p:cNvPr id="46" name="灯片编号占位符 5"/>
          <p:cNvSpPr txBox="1">
            <a:spLocks noGrp="1"/>
          </p:cNvSpPr>
          <p:nvPr/>
        </p:nvSpPr>
        <p:spPr>
          <a:xfrm>
            <a:off x="7226723" y="7003756"/>
            <a:ext cx="2352887" cy="402314"/>
          </a:xfrm>
          <a:prstGeom prst="rect">
            <a:avLst/>
          </a:prstGeom>
          <a:noFill/>
        </p:spPr>
        <p:txBody>
          <a:bodyPr lIns="100794" tIns="50397" rIns="100794" bIns="50397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D00B92-1B52-4A38-8CF5-700A0DE8942B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/>
          </p:cNvSpPr>
          <p:nvPr>
            <p:ph type="body" idx="1"/>
          </p:nvPr>
        </p:nvSpPr>
        <p:spPr>
          <a:xfrm>
            <a:off x="595224" y="1240177"/>
            <a:ext cx="8963378" cy="4780535"/>
          </a:xfrm>
        </p:spPr>
        <p:txBody>
          <a:bodyPr/>
          <a:lstStyle/>
          <a:p>
            <a:pPr marL="671962" indent="-671962"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</a:t>
            </a:r>
            <a:r>
              <a:rPr lang="en-US" altLang="zh-CN" dirty="0">
                <a:latin typeface="Sitka Text" panose="02000505000000020004" pitchFamily="2" charset="0"/>
              </a:rPr>
              <a:t>For example:</a:t>
            </a:r>
          </a:p>
          <a:p>
            <a:pPr marL="671962" indent="-671962">
              <a:buNone/>
            </a:pP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	 E</a:t>
            </a:r>
            <a:r>
              <a:rPr kumimoji="1" lang="en-US" altLang="zh-CN" sz="2600" dirty="0">
                <a:latin typeface="Sitka Text" panose="02000505000000020004" pitchFamily="2" charset="0"/>
              </a:rPr>
              <a:t> 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→</a:t>
            </a:r>
            <a:r>
              <a:rPr kumimoji="1" lang="en-US" altLang="zh-CN" sz="2600" dirty="0">
                <a:latin typeface="Sitka Text" panose="02000505000000020004" pitchFamily="2" charset="0"/>
              </a:rPr>
              <a:t> 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E-E | E*E | (E) | </a:t>
            </a:r>
            <a:r>
              <a:rPr lang="en-US" altLang="zh-CN" sz="2600" dirty="0" err="1">
                <a:solidFill>
                  <a:srgbClr val="3333FF"/>
                </a:solidFill>
                <a:latin typeface="Sitka Text" panose="02000505000000020004" pitchFamily="2" charset="0"/>
              </a:rPr>
              <a:t>i</a:t>
            </a:r>
            <a:endParaRPr lang="en-US" altLang="zh-CN" sz="2600" dirty="0">
              <a:solidFill>
                <a:srgbClr val="3333FF"/>
              </a:solidFill>
              <a:latin typeface="Sitka Text" panose="02000505000000020004" pitchFamily="2" charset="0"/>
            </a:endParaRPr>
          </a:p>
          <a:p>
            <a:pPr marL="0" indent="0">
              <a:spcBef>
                <a:spcPct val="0"/>
              </a:spcBef>
              <a:buClr>
                <a:schemeClr val="accent1"/>
              </a:buClr>
              <a:buNone/>
            </a:pPr>
            <a:endParaRPr lang="en-US" altLang="zh-CN" sz="2600" dirty="0">
              <a:solidFill>
                <a:srgbClr val="3333FF"/>
              </a:solidFill>
              <a:latin typeface="Sitka Text" panose="02000505000000020004" pitchFamily="2" charset="0"/>
            </a:endParaRPr>
          </a:p>
          <a:p>
            <a:pPr marL="0" indent="0"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       </a:t>
            </a:r>
            <a:r>
              <a:rPr lang="en-US" altLang="zh-CN" sz="2600" b="1" dirty="0">
                <a:solidFill>
                  <a:srgbClr val="3333FF"/>
                </a:solidFill>
                <a:latin typeface="Sitka Text" panose="02000505000000020004" pitchFamily="2" charset="0"/>
              </a:rPr>
              <a:t>Add precedence</a:t>
            </a:r>
            <a:endParaRPr lang="en-US" altLang="zh-CN" sz="2600" b="1" dirty="0">
              <a:latin typeface="Sitka Text" panose="02000505000000020004" pitchFamily="2" charset="0"/>
            </a:endParaRPr>
          </a:p>
          <a:p>
            <a:pPr marL="671962" indent="-671962"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</a:t>
            </a:r>
            <a:r>
              <a:rPr lang="en-US" altLang="zh-CN" sz="2400" dirty="0">
                <a:latin typeface="Sitka Text" panose="02000505000000020004" pitchFamily="2" charset="0"/>
              </a:rPr>
              <a:t>Group the operators into groups of equal precedence, and for each precedence we must write a different rule.</a:t>
            </a:r>
            <a:endParaRPr lang="en-US" altLang="zh-CN" sz="2600" dirty="0">
              <a:latin typeface="Sitka Text" panose="02000505000000020004" pitchFamily="2" charset="0"/>
            </a:endParaRP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6391660" y="4572382"/>
            <a:ext cx="2069452" cy="130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 → E-E | T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 → T*T | F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F → (E) | </a:t>
            </a:r>
            <a:r>
              <a:rPr lang="en-US" altLang="zh-CN" sz="2600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endParaRPr lang="en-US" altLang="zh-CN" sz="2600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1388274" y="4967699"/>
            <a:ext cx="3725355" cy="501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→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E-E | E*E | (E) | </a:t>
            </a:r>
            <a:r>
              <a:rPr lang="en-US" altLang="zh-CN" sz="2600" dirty="0" err="1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endParaRPr lang="zh-CN" altLang="en-US" sz="2600" dirty="0">
              <a:solidFill>
                <a:schemeClr val="hlink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317445" name="AutoShape 5"/>
          <p:cNvSpPr>
            <a:spLocks noChangeArrowheads="1"/>
          </p:cNvSpPr>
          <p:nvPr/>
        </p:nvSpPr>
        <p:spPr bwMode="auto">
          <a:xfrm>
            <a:off x="5201211" y="5149850"/>
            <a:ext cx="956122" cy="219179"/>
          </a:xfrm>
          <a:prstGeom prst="rightArrow">
            <a:avLst>
              <a:gd name="adj1" fmla="val 50000"/>
              <a:gd name="adj2" fmla="val 399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5107773" y="4771073"/>
            <a:ext cx="1194212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kumimoji="1" lang="en-US" altLang="zh-CN" dirty="0" err="1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</a:rPr>
              <a:t>Rewrited</a:t>
            </a:r>
            <a:endParaRPr kumimoji="1" lang="zh-CN" altLang="en-US" dirty="0">
              <a:solidFill>
                <a:srgbClr val="00206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C98F0E-D9DD-447F-B9C1-8D38CCB490FC}"/>
              </a:ext>
            </a:extLst>
          </p:cNvPr>
          <p:cNvSpPr/>
          <p:nvPr/>
        </p:nvSpPr>
        <p:spPr>
          <a:xfrm>
            <a:off x="2298700" y="479564"/>
            <a:ext cx="58609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1962" indent="-671962"/>
            <a:r>
              <a:rPr kumimoji="1" lang="en-US" altLang="zh-CN" sz="4000" dirty="0">
                <a:solidFill>
                  <a:schemeClr val="hlink"/>
                </a:solidFill>
                <a:latin typeface="Sitka Text" panose="02000505000000020004" pitchFamily="2" charset="0"/>
              </a:rPr>
              <a:t>Rewriting the grammar</a:t>
            </a:r>
            <a:endParaRPr lang="en-US" altLang="zh-CN" sz="4000" dirty="0">
              <a:latin typeface="Sitka Text" panose="02000505000000020004" pitchFamily="2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/>
      <p:bldP spid="317445" grpId="0" animBg="1"/>
      <p:bldP spid="3174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/>
          </p:cNvSpPr>
          <p:nvPr>
            <p:ph type="body" idx="1"/>
          </p:nvPr>
        </p:nvSpPr>
        <p:spPr>
          <a:xfrm>
            <a:off x="197825" y="1080999"/>
            <a:ext cx="9495578" cy="2099028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chemeClr val="accent1"/>
                </a:solidFill>
                <a:latin typeface="Sitka Text" panose="02000505000000020004" pitchFamily="2" charset="0"/>
              </a:rPr>
              <a:t>	</a:t>
            </a: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</a:rPr>
              <a:t>E → E-E | T</a:t>
            </a:r>
          </a:p>
          <a:p>
            <a:pPr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</a:rPr>
              <a:t>	T → T*T | F</a:t>
            </a:r>
          </a:p>
          <a:p>
            <a:pPr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</a:rPr>
              <a:t>	F → (E) | </a:t>
            </a:r>
            <a:r>
              <a:rPr lang="en-US" altLang="zh-CN" sz="2600" dirty="0" err="1">
                <a:solidFill>
                  <a:srgbClr val="FF0000"/>
                </a:solidFill>
                <a:latin typeface="Sitka Text" panose="02000505000000020004" pitchFamily="2" charset="0"/>
              </a:rPr>
              <a:t>i</a:t>
            </a:r>
            <a:endParaRPr lang="en-US" altLang="zh-CN" sz="2600" dirty="0">
              <a:solidFill>
                <a:srgbClr val="FF0000"/>
              </a:solidFill>
              <a:latin typeface="Sitka Text" panose="02000505000000020004" pitchFamily="2" charset="0"/>
            </a:endParaRPr>
          </a:p>
          <a:p>
            <a:pPr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“</a:t>
            </a:r>
            <a:r>
              <a:rPr lang="en-US" altLang="zh-CN" sz="2600" dirty="0" err="1">
                <a:solidFill>
                  <a:srgbClr val="FF0000"/>
                </a:solidFill>
                <a:latin typeface="Sitka Text" panose="02000505000000020004" pitchFamily="2" charset="0"/>
              </a:rPr>
              <a:t>i-i</a:t>
            </a: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</a:rPr>
              <a:t>*</a:t>
            </a:r>
            <a:r>
              <a:rPr lang="en-US" altLang="zh-CN" sz="2600" dirty="0" err="1">
                <a:solidFill>
                  <a:srgbClr val="FF0000"/>
                </a:solidFill>
                <a:latin typeface="Sitka Text" panose="02000505000000020004" pitchFamily="2" charset="0"/>
              </a:rPr>
              <a:t>i</a:t>
            </a:r>
            <a:r>
              <a:rPr lang="en-US" altLang="zh-CN" sz="2600" dirty="0">
                <a:latin typeface="Sitka Text" panose="02000505000000020004" pitchFamily="2" charset="0"/>
              </a:rPr>
              <a:t>” is not ambiguous, the leftmost derivation for it is:</a:t>
            </a:r>
          </a:p>
          <a:p>
            <a:pPr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</a:t>
            </a:r>
            <a:r>
              <a:rPr lang="en-US" altLang="zh-CN" sz="2600" u="sng" dirty="0">
                <a:latin typeface="Sitka Text" panose="02000505000000020004" pitchFamily="2" charset="0"/>
              </a:rPr>
              <a:t>E</a:t>
            </a:r>
            <a:r>
              <a:rPr lang="en-US" altLang="zh-CN" sz="2600" dirty="0">
                <a:latin typeface="Sitka Text" panose="02000505000000020004" pitchFamily="2" charset="0"/>
              </a:rPr>
              <a:t>=&gt;</a:t>
            </a:r>
            <a:r>
              <a:rPr lang="en-US" altLang="zh-CN" sz="2600" u="sng" dirty="0">
                <a:solidFill>
                  <a:srgbClr val="3333FF"/>
                </a:solidFill>
                <a:latin typeface="Sitka Text" panose="02000505000000020004" pitchFamily="2" charset="0"/>
              </a:rPr>
              <a:t>E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-E</a:t>
            </a:r>
            <a:r>
              <a:rPr lang="en-US" altLang="zh-CN" sz="2600" dirty="0">
                <a:latin typeface="Sitka Text" panose="02000505000000020004" pitchFamily="2" charset="0"/>
              </a:rPr>
              <a:t>=&gt;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</a:rPr>
              <a:t>T</a:t>
            </a:r>
            <a:r>
              <a:rPr lang="en-US" altLang="zh-CN" sz="2600" dirty="0">
                <a:latin typeface="Sitka Text" panose="02000505000000020004" pitchFamily="2" charset="0"/>
              </a:rPr>
              <a:t>-E=&gt;</a:t>
            </a:r>
            <a:r>
              <a:rPr lang="en-US" altLang="zh-CN" sz="2600" u="sng" dirty="0">
                <a:solidFill>
                  <a:srgbClr val="3333FF"/>
                </a:solidFill>
                <a:latin typeface="Sitka Text" panose="02000505000000020004" pitchFamily="2" charset="0"/>
              </a:rPr>
              <a:t>F</a:t>
            </a:r>
            <a:r>
              <a:rPr lang="en-US" altLang="zh-CN" sz="2600" dirty="0">
                <a:latin typeface="Sitka Text" panose="02000505000000020004" pitchFamily="2" charset="0"/>
              </a:rPr>
              <a:t>-E=&gt;</a:t>
            </a:r>
            <a:r>
              <a:rPr lang="en-US" altLang="zh-CN" sz="2600" dirty="0" err="1">
                <a:solidFill>
                  <a:schemeClr val="hlink"/>
                </a:solidFill>
                <a:latin typeface="Sitka Text" panose="02000505000000020004" pitchFamily="2" charset="0"/>
              </a:rPr>
              <a:t>i</a:t>
            </a:r>
            <a:r>
              <a:rPr lang="en-US" altLang="zh-CN" sz="2600" dirty="0">
                <a:latin typeface="Sitka Text" panose="02000505000000020004" pitchFamily="2" charset="0"/>
              </a:rPr>
              <a:t>-E=&gt;</a:t>
            </a:r>
            <a:r>
              <a:rPr lang="en-US" altLang="zh-CN" sz="2600" dirty="0" err="1">
                <a:latin typeface="Sitka Text" panose="02000505000000020004" pitchFamily="2" charset="0"/>
              </a:rPr>
              <a:t>i</a:t>
            </a:r>
            <a:r>
              <a:rPr lang="en-US" altLang="zh-CN" sz="2600" dirty="0">
                <a:latin typeface="Sitka Text" panose="02000505000000020004" pitchFamily="2" charset="0"/>
              </a:rPr>
              <a:t>-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</a:rPr>
              <a:t>T</a:t>
            </a:r>
            <a:r>
              <a:rPr lang="en-US" altLang="zh-CN" sz="2600" dirty="0">
                <a:latin typeface="Sitka Text" panose="02000505000000020004" pitchFamily="2" charset="0"/>
              </a:rPr>
              <a:t>=&gt;</a:t>
            </a:r>
            <a:r>
              <a:rPr lang="en-US" altLang="zh-CN" sz="2600" dirty="0" err="1">
                <a:latin typeface="Sitka Text" panose="02000505000000020004" pitchFamily="2" charset="0"/>
              </a:rPr>
              <a:t>i</a:t>
            </a:r>
            <a:r>
              <a:rPr lang="en-US" altLang="zh-CN" sz="2600" dirty="0">
                <a:latin typeface="Sitka Text" panose="02000505000000020004" pitchFamily="2" charset="0"/>
              </a:rPr>
              <a:t>-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</a:rPr>
              <a:t>T*T</a:t>
            </a:r>
            <a:r>
              <a:rPr lang="en-US" altLang="zh-CN" sz="2600" dirty="0">
                <a:latin typeface="Sitka Text" panose="02000505000000020004" pitchFamily="2" charset="0"/>
              </a:rPr>
              <a:t>=&gt;…=&gt;</a:t>
            </a:r>
            <a:r>
              <a:rPr lang="en-US" altLang="zh-CN" sz="2600" dirty="0" err="1">
                <a:latin typeface="Sitka Text" panose="02000505000000020004" pitchFamily="2" charset="0"/>
              </a:rPr>
              <a:t>i-i</a:t>
            </a:r>
            <a:r>
              <a:rPr lang="en-US" altLang="zh-CN" sz="2600" dirty="0">
                <a:latin typeface="Sitka Text" panose="02000505000000020004" pitchFamily="2" charset="0"/>
              </a:rPr>
              <a:t>*</a:t>
            </a:r>
            <a:r>
              <a:rPr lang="en-US" altLang="zh-CN" sz="2600" dirty="0" err="1">
                <a:latin typeface="Sitka Text" panose="02000505000000020004" pitchFamily="2" charset="0"/>
              </a:rPr>
              <a:t>i</a:t>
            </a:r>
            <a:endParaRPr lang="zh-CN" altLang="en-US" sz="2600" dirty="0">
              <a:latin typeface="Sitka Text" panose="02000505000000020004" pitchFamily="2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358770" y="3302470"/>
            <a:ext cx="3193203" cy="3190522"/>
            <a:chOff x="672" y="720"/>
            <a:chExt cx="1824" cy="1824"/>
          </a:xfrm>
        </p:grpSpPr>
        <p:sp>
          <p:nvSpPr>
            <p:cNvPr id="319543" name="Line 55"/>
            <p:cNvSpPr>
              <a:spLocks noChangeShapeType="1"/>
            </p:cNvSpPr>
            <p:nvPr/>
          </p:nvSpPr>
          <p:spPr bwMode="auto">
            <a:xfrm>
              <a:off x="772" y="203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44" name="Text Box 56"/>
            <p:cNvSpPr txBox="1">
              <a:spLocks noChangeArrowheads="1"/>
            </p:cNvSpPr>
            <p:nvPr/>
          </p:nvSpPr>
          <p:spPr bwMode="auto">
            <a:xfrm>
              <a:off x="672" y="2238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45" name="Line 57"/>
            <p:cNvSpPr>
              <a:spLocks noChangeShapeType="1"/>
            </p:cNvSpPr>
            <p:nvPr/>
          </p:nvSpPr>
          <p:spPr bwMode="auto">
            <a:xfrm flipH="1">
              <a:off x="1368" y="1026"/>
              <a:ext cx="39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46" name="Line 58"/>
            <p:cNvSpPr>
              <a:spLocks noChangeShapeType="1"/>
            </p:cNvSpPr>
            <p:nvPr/>
          </p:nvSpPr>
          <p:spPr bwMode="auto">
            <a:xfrm>
              <a:off x="1766" y="1026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47" name="Line 59"/>
            <p:cNvSpPr>
              <a:spLocks noChangeShapeType="1"/>
            </p:cNvSpPr>
            <p:nvPr/>
          </p:nvSpPr>
          <p:spPr bwMode="auto">
            <a:xfrm>
              <a:off x="1766" y="1026"/>
              <a:ext cx="39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48" name="Text Box 60"/>
            <p:cNvSpPr txBox="1">
              <a:spLocks noChangeArrowheads="1"/>
            </p:cNvSpPr>
            <p:nvPr/>
          </p:nvSpPr>
          <p:spPr bwMode="auto">
            <a:xfrm>
              <a:off x="1169" y="123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19549" name="Text Box 61"/>
            <p:cNvSpPr txBox="1">
              <a:spLocks noChangeArrowheads="1"/>
            </p:cNvSpPr>
            <p:nvPr/>
          </p:nvSpPr>
          <p:spPr bwMode="auto">
            <a:xfrm>
              <a:off x="2064" y="123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19550" name="Text Box 62"/>
            <p:cNvSpPr txBox="1">
              <a:spLocks noChangeArrowheads="1"/>
            </p:cNvSpPr>
            <p:nvPr/>
          </p:nvSpPr>
          <p:spPr bwMode="auto">
            <a:xfrm>
              <a:off x="1666" y="123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319551" name="Text Box 63"/>
            <p:cNvSpPr txBox="1">
              <a:spLocks noChangeArrowheads="1"/>
            </p:cNvSpPr>
            <p:nvPr/>
          </p:nvSpPr>
          <p:spPr bwMode="auto">
            <a:xfrm>
              <a:off x="1666" y="720"/>
              <a:ext cx="4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19552" name="Line 64"/>
            <p:cNvSpPr>
              <a:spLocks noChangeShapeType="1"/>
            </p:cNvSpPr>
            <p:nvPr/>
          </p:nvSpPr>
          <p:spPr bwMode="auto">
            <a:xfrm flipH="1">
              <a:off x="871" y="1525"/>
              <a:ext cx="398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53" name="Line 65"/>
            <p:cNvSpPr>
              <a:spLocks noChangeShapeType="1"/>
            </p:cNvSpPr>
            <p:nvPr/>
          </p:nvSpPr>
          <p:spPr bwMode="auto">
            <a:xfrm>
              <a:off x="1269" y="1525"/>
              <a:ext cx="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54" name="Line 66"/>
            <p:cNvSpPr>
              <a:spLocks noChangeShapeType="1"/>
            </p:cNvSpPr>
            <p:nvPr/>
          </p:nvSpPr>
          <p:spPr bwMode="auto">
            <a:xfrm>
              <a:off x="1269" y="1525"/>
              <a:ext cx="398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55" name="Text Box 67"/>
            <p:cNvSpPr txBox="1">
              <a:spLocks noChangeArrowheads="1"/>
            </p:cNvSpPr>
            <p:nvPr/>
          </p:nvSpPr>
          <p:spPr bwMode="auto">
            <a:xfrm>
              <a:off x="672" y="1728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19556" name="Text Box 68"/>
            <p:cNvSpPr txBox="1">
              <a:spLocks noChangeArrowheads="1"/>
            </p:cNvSpPr>
            <p:nvPr/>
          </p:nvSpPr>
          <p:spPr bwMode="auto">
            <a:xfrm>
              <a:off x="1567" y="171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19557" name="Text Box 69"/>
            <p:cNvSpPr txBox="1">
              <a:spLocks noChangeArrowheads="1"/>
            </p:cNvSpPr>
            <p:nvPr/>
          </p:nvSpPr>
          <p:spPr bwMode="auto">
            <a:xfrm>
              <a:off x="1169" y="1728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319558" name="Line 70"/>
            <p:cNvSpPr>
              <a:spLocks noChangeShapeType="1"/>
            </p:cNvSpPr>
            <p:nvPr/>
          </p:nvSpPr>
          <p:spPr bwMode="auto">
            <a:xfrm>
              <a:off x="1667" y="2077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59" name="Text Box 71"/>
            <p:cNvSpPr txBox="1">
              <a:spLocks noChangeArrowheads="1"/>
            </p:cNvSpPr>
            <p:nvPr/>
          </p:nvSpPr>
          <p:spPr bwMode="auto">
            <a:xfrm>
              <a:off x="1567" y="219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60" name="Line 72"/>
            <p:cNvSpPr>
              <a:spLocks noChangeShapeType="1"/>
            </p:cNvSpPr>
            <p:nvPr/>
          </p:nvSpPr>
          <p:spPr bwMode="auto">
            <a:xfrm>
              <a:off x="2198" y="1536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61" name="Text Box 73"/>
            <p:cNvSpPr txBox="1">
              <a:spLocks noChangeArrowheads="1"/>
            </p:cNvSpPr>
            <p:nvPr/>
          </p:nvSpPr>
          <p:spPr bwMode="auto">
            <a:xfrm>
              <a:off x="2098" y="174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77390" y="3699537"/>
            <a:ext cx="2209333" cy="2686756"/>
            <a:chOff x="3072" y="1824"/>
            <a:chExt cx="2016" cy="1536"/>
          </a:xfrm>
        </p:grpSpPr>
        <p:sp>
          <p:nvSpPr>
            <p:cNvPr id="319563" name="Line 43"/>
            <p:cNvSpPr>
              <a:spLocks noChangeShapeType="1"/>
            </p:cNvSpPr>
            <p:nvPr/>
          </p:nvSpPr>
          <p:spPr bwMode="auto">
            <a:xfrm>
              <a:off x="3072" y="1824"/>
              <a:ext cx="192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64" name="Line 44"/>
            <p:cNvSpPr>
              <a:spLocks noChangeShapeType="1"/>
            </p:cNvSpPr>
            <p:nvPr/>
          </p:nvSpPr>
          <p:spPr bwMode="auto">
            <a:xfrm flipV="1">
              <a:off x="3168" y="1824"/>
              <a:ext cx="1920" cy="15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706894" y="3302471"/>
            <a:ext cx="3175697" cy="3839472"/>
            <a:chOff x="975" y="1888"/>
            <a:chExt cx="1814" cy="2195"/>
          </a:xfrm>
        </p:grpSpPr>
        <p:sp>
          <p:nvSpPr>
            <p:cNvPr id="319523" name="Text Box 35"/>
            <p:cNvSpPr txBox="1">
              <a:spLocks noChangeArrowheads="1"/>
            </p:cNvSpPr>
            <p:nvPr/>
          </p:nvSpPr>
          <p:spPr bwMode="auto">
            <a:xfrm>
              <a:off x="1563" y="1888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19524" name="Line 36"/>
            <p:cNvSpPr>
              <a:spLocks noChangeShapeType="1"/>
            </p:cNvSpPr>
            <p:nvPr/>
          </p:nvSpPr>
          <p:spPr bwMode="auto">
            <a:xfrm flipH="1">
              <a:off x="1265" y="2194"/>
              <a:ext cx="397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25" name="Line 37"/>
            <p:cNvSpPr>
              <a:spLocks noChangeShapeType="1"/>
            </p:cNvSpPr>
            <p:nvPr/>
          </p:nvSpPr>
          <p:spPr bwMode="auto">
            <a:xfrm>
              <a:off x="1662" y="219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26" name="Line 38"/>
            <p:cNvSpPr>
              <a:spLocks noChangeShapeType="1"/>
            </p:cNvSpPr>
            <p:nvPr/>
          </p:nvSpPr>
          <p:spPr bwMode="auto">
            <a:xfrm>
              <a:off x="1662" y="2194"/>
              <a:ext cx="398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27" name="Text Box 39"/>
            <p:cNvSpPr txBox="1">
              <a:spLocks noChangeArrowheads="1"/>
            </p:cNvSpPr>
            <p:nvPr/>
          </p:nvSpPr>
          <p:spPr bwMode="auto">
            <a:xfrm>
              <a:off x="1066" y="2398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19528" name="Text Box 40"/>
            <p:cNvSpPr txBox="1">
              <a:spLocks noChangeArrowheads="1"/>
            </p:cNvSpPr>
            <p:nvPr/>
          </p:nvSpPr>
          <p:spPr bwMode="auto">
            <a:xfrm>
              <a:off x="1960" y="2398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319529" name="Text Box 41"/>
            <p:cNvSpPr txBox="1">
              <a:spLocks noChangeArrowheads="1"/>
            </p:cNvSpPr>
            <p:nvPr/>
          </p:nvSpPr>
          <p:spPr bwMode="auto">
            <a:xfrm>
              <a:off x="1563" y="2398"/>
              <a:ext cx="397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319530" name="Line 42"/>
            <p:cNvSpPr>
              <a:spLocks noChangeShapeType="1"/>
            </p:cNvSpPr>
            <p:nvPr/>
          </p:nvSpPr>
          <p:spPr bwMode="auto">
            <a:xfrm>
              <a:off x="2491" y="3566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31" name="Text Box 43"/>
            <p:cNvSpPr txBox="1">
              <a:spLocks noChangeArrowheads="1"/>
            </p:cNvSpPr>
            <p:nvPr/>
          </p:nvSpPr>
          <p:spPr bwMode="auto">
            <a:xfrm>
              <a:off x="2391" y="3770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32" name="Line 44"/>
            <p:cNvSpPr>
              <a:spLocks noChangeShapeType="1"/>
            </p:cNvSpPr>
            <p:nvPr/>
          </p:nvSpPr>
          <p:spPr bwMode="auto">
            <a:xfrm flipH="1">
              <a:off x="1663" y="3130"/>
              <a:ext cx="397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33" name="Line 45"/>
            <p:cNvSpPr>
              <a:spLocks noChangeShapeType="1"/>
            </p:cNvSpPr>
            <p:nvPr/>
          </p:nvSpPr>
          <p:spPr bwMode="auto">
            <a:xfrm>
              <a:off x="2060" y="3130"/>
              <a:ext cx="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34" name="Line 46"/>
            <p:cNvSpPr>
              <a:spLocks noChangeShapeType="1"/>
            </p:cNvSpPr>
            <p:nvPr/>
          </p:nvSpPr>
          <p:spPr bwMode="auto">
            <a:xfrm>
              <a:off x="2060" y="3130"/>
              <a:ext cx="398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35" name="Text Box 47"/>
            <p:cNvSpPr txBox="1">
              <a:spLocks noChangeArrowheads="1"/>
            </p:cNvSpPr>
            <p:nvPr/>
          </p:nvSpPr>
          <p:spPr bwMode="auto">
            <a:xfrm>
              <a:off x="1464" y="3333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319536" name="Text Box 48"/>
            <p:cNvSpPr txBox="1">
              <a:spLocks noChangeArrowheads="1"/>
            </p:cNvSpPr>
            <p:nvPr/>
          </p:nvSpPr>
          <p:spPr bwMode="auto">
            <a:xfrm>
              <a:off x="2358" y="3333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T</a:t>
              </a:r>
            </a:p>
          </p:txBody>
        </p:sp>
        <p:sp>
          <p:nvSpPr>
            <p:cNvPr id="319537" name="Text Box 49"/>
            <p:cNvSpPr txBox="1">
              <a:spLocks noChangeArrowheads="1"/>
            </p:cNvSpPr>
            <p:nvPr/>
          </p:nvSpPr>
          <p:spPr bwMode="auto">
            <a:xfrm>
              <a:off x="1961" y="3333"/>
              <a:ext cx="397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319538" name="Line 50"/>
            <p:cNvSpPr>
              <a:spLocks noChangeShapeType="1"/>
            </p:cNvSpPr>
            <p:nvPr/>
          </p:nvSpPr>
          <p:spPr bwMode="auto">
            <a:xfrm>
              <a:off x="1589" y="3606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39" name="Text Box 51"/>
            <p:cNvSpPr txBox="1">
              <a:spLocks noChangeArrowheads="1"/>
            </p:cNvSpPr>
            <p:nvPr/>
          </p:nvSpPr>
          <p:spPr bwMode="auto">
            <a:xfrm>
              <a:off x="1527" y="3777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40" name="Line 52"/>
            <p:cNvSpPr>
              <a:spLocks noChangeShapeType="1"/>
            </p:cNvSpPr>
            <p:nvPr/>
          </p:nvSpPr>
          <p:spPr bwMode="auto">
            <a:xfrm>
              <a:off x="1210" y="270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41" name="Text Box 53"/>
            <p:cNvSpPr txBox="1">
              <a:spLocks noChangeArrowheads="1"/>
            </p:cNvSpPr>
            <p:nvPr/>
          </p:nvSpPr>
          <p:spPr bwMode="auto">
            <a:xfrm>
              <a:off x="1076" y="2795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…</a:t>
              </a:r>
            </a:p>
          </p:txBody>
        </p:sp>
        <p:sp>
          <p:nvSpPr>
            <p:cNvPr id="319565" name="Text Box 77"/>
            <p:cNvSpPr txBox="1">
              <a:spLocks noChangeArrowheads="1"/>
            </p:cNvSpPr>
            <p:nvPr/>
          </p:nvSpPr>
          <p:spPr bwMode="auto">
            <a:xfrm>
              <a:off x="975" y="3475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66" name="Line 78"/>
            <p:cNvSpPr>
              <a:spLocks noChangeShapeType="1"/>
            </p:cNvSpPr>
            <p:nvPr/>
          </p:nvSpPr>
          <p:spPr bwMode="auto">
            <a:xfrm>
              <a:off x="1202" y="3135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67" name="Line 79"/>
            <p:cNvSpPr>
              <a:spLocks noChangeShapeType="1"/>
            </p:cNvSpPr>
            <p:nvPr/>
          </p:nvSpPr>
          <p:spPr bwMode="auto">
            <a:xfrm>
              <a:off x="2064" y="2704"/>
              <a:ext cx="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9568" name="Text Box 80"/>
            <p:cNvSpPr txBox="1">
              <a:spLocks noChangeArrowheads="1"/>
            </p:cNvSpPr>
            <p:nvPr/>
          </p:nvSpPr>
          <p:spPr bwMode="auto">
            <a:xfrm>
              <a:off x="1938" y="2795"/>
              <a:ext cx="398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Sitka Text" panose="02000505000000020004" pitchFamily="2" charset="0"/>
                  <a:ea typeface="宋体" panose="02010600030101010101" pitchFamily="2" charset="-122"/>
                  <a:cs typeface="+mn-cs"/>
                </a:rPr>
                <a:t>…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/>
          </p:cNvSpPr>
          <p:nvPr>
            <p:ph type="body" idx="1"/>
          </p:nvPr>
        </p:nvSpPr>
        <p:spPr>
          <a:xfrm>
            <a:off x="276604" y="762647"/>
            <a:ext cx="9579610" cy="3778250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     </a:t>
            </a:r>
            <a:r>
              <a:rPr lang="en-US" altLang="zh-CN" sz="2600" b="1" dirty="0">
                <a:solidFill>
                  <a:srgbClr val="3333FF"/>
                </a:solidFill>
                <a:latin typeface="Sitka Text" panose="02000505000000020004" pitchFamily="2" charset="0"/>
              </a:rPr>
              <a:t>Add associativity: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None/>
            </a:pPr>
            <a:r>
              <a:rPr lang="en-US" altLang="zh-CN" sz="2400" dirty="0">
                <a:latin typeface="Sitka Text" panose="02000505000000020004" pitchFamily="2" charset="0"/>
              </a:rPr>
              <a:t>a left recursive rule makes its operators associate on the left, while a right recursive rule makes them associate on the right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/>
              <a:t>	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/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CN" sz="2600" dirty="0"/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altLang="zh-CN" sz="2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/>
              <a:t>	</a:t>
            </a:r>
            <a:r>
              <a:rPr lang="en-US" altLang="zh-CN" sz="2600" dirty="0">
                <a:latin typeface="Sitka Text" panose="02000505000000020004" pitchFamily="2" charset="0"/>
              </a:rPr>
              <a:t>“</a:t>
            </a:r>
            <a:r>
              <a:rPr lang="en-US" altLang="zh-CN" sz="2600" dirty="0" err="1">
                <a:solidFill>
                  <a:srgbClr val="3333FF"/>
                </a:solidFill>
                <a:latin typeface="Sitka Text" panose="02000505000000020004" pitchFamily="2" charset="0"/>
              </a:rPr>
              <a:t>i-i-i</a:t>
            </a:r>
            <a:r>
              <a:rPr lang="en-US" altLang="zh-CN" sz="2600" dirty="0">
                <a:latin typeface="Sitka Text" panose="02000505000000020004" pitchFamily="2" charset="0"/>
              </a:rPr>
              <a:t>” is not ambiguous, the leftmost derivation for it is: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</a:t>
            </a:r>
            <a:r>
              <a:rPr lang="en-US" altLang="zh-CN" sz="2600" u="sng" dirty="0">
                <a:latin typeface="Sitka Text" panose="02000505000000020004" pitchFamily="2" charset="0"/>
              </a:rPr>
              <a:t>E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600" u="sng" dirty="0">
                <a:solidFill>
                  <a:srgbClr val="3333FF"/>
                </a:solidFill>
                <a:latin typeface="Sitka Text" panose="02000505000000020004" pitchFamily="2" charset="0"/>
              </a:rPr>
              <a:t>E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-T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600" u="sng" dirty="0">
                <a:solidFill>
                  <a:srgbClr val="3333FF"/>
                </a:solidFill>
                <a:latin typeface="Sitka Text" panose="02000505000000020004" pitchFamily="2" charset="0"/>
              </a:rPr>
              <a:t>E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-T</a:t>
            </a:r>
            <a:r>
              <a:rPr lang="en-US" altLang="zh-CN" sz="2600" dirty="0">
                <a:latin typeface="Sitka Text" panose="02000505000000020004" pitchFamily="2" charset="0"/>
              </a:rPr>
              <a:t>-T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T</a:t>
            </a:r>
            <a:r>
              <a:rPr lang="en-US" altLang="zh-CN" sz="2600" dirty="0">
                <a:latin typeface="Sitka Text" panose="02000505000000020004" pitchFamily="2" charset="0"/>
              </a:rPr>
              <a:t>-T-T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600" dirty="0">
                <a:latin typeface="Sitka Text" panose="02000505000000020004" pitchFamily="2" charset="0"/>
              </a:rPr>
              <a:t>…</a:t>
            </a:r>
            <a:r>
              <a:rPr lang="en-US" altLang="zh-CN" sz="2800" dirty="0">
                <a:latin typeface="Sitka Text" panose="02000505000000020004" pitchFamily="2" charset="0"/>
                <a:sym typeface="Symbol" pitchFamily="18" charset="2"/>
              </a:rPr>
              <a:t>  </a:t>
            </a:r>
            <a:r>
              <a:rPr lang="en-US" altLang="zh-CN" sz="2600" dirty="0" err="1">
                <a:latin typeface="Sitka Text" panose="02000505000000020004" pitchFamily="2" charset="0"/>
              </a:rPr>
              <a:t>i-i-i</a:t>
            </a:r>
            <a:endParaRPr lang="zh-CN" altLang="en-US" sz="2600" dirty="0">
              <a:latin typeface="Sitka Text" panose="02000505000000020004" pitchFamily="2" charset="0"/>
            </a:endParaRPr>
          </a:p>
        </p:txBody>
      </p:sp>
      <p:sp>
        <p:nvSpPr>
          <p:cNvPr id="321565" name="Rectangle 29"/>
          <p:cNvSpPr>
            <a:spLocks noChangeArrowheads="1"/>
          </p:cNvSpPr>
          <p:nvPr/>
        </p:nvSpPr>
        <p:spPr bwMode="auto">
          <a:xfrm>
            <a:off x="1230715" y="1953846"/>
            <a:ext cx="2064644" cy="1302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</a:rPr>
              <a:t>E </a:t>
            </a:r>
            <a:r>
              <a:rPr lang="en-US" altLang="zh-CN" sz="2600" dirty="0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</a:rPr>
              <a:t> E-E | T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</a:rPr>
              <a:t>T </a:t>
            </a:r>
            <a:r>
              <a:rPr lang="en-US" altLang="zh-CN" sz="2600" dirty="0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</a:rPr>
              <a:t> T*T | F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</a:rPr>
              <a:t>F </a:t>
            </a:r>
            <a:r>
              <a:rPr lang="en-US" altLang="zh-CN" sz="2600" dirty="0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</a:rPr>
              <a:t> (E) | </a:t>
            </a:r>
            <a:r>
              <a:rPr lang="en-US" altLang="zh-CN" sz="2600" dirty="0" err="1">
                <a:solidFill>
                  <a:srgbClr val="002060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endParaRPr lang="en-US" altLang="zh-CN" sz="2600" dirty="0">
              <a:solidFill>
                <a:srgbClr val="00206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321566" name="Rectangle 30"/>
          <p:cNvSpPr>
            <a:spLocks noChangeArrowheads="1"/>
          </p:cNvSpPr>
          <p:nvPr/>
        </p:nvSpPr>
        <p:spPr bwMode="auto">
          <a:xfrm>
            <a:off x="5920731" y="1953846"/>
            <a:ext cx="2048614" cy="1302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E 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 E-</a:t>
            </a: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| T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T 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 T*</a:t>
            </a:r>
            <a:r>
              <a:rPr lang="en-US" altLang="zh-CN" sz="26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F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 | F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F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sz="2600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(E)| </a:t>
            </a:r>
            <a:r>
              <a:rPr lang="en-US" altLang="zh-CN" sz="2600" dirty="0" err="1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i</a:t>
            </a:r>
            <a:endParaRPr lang="zh-CN" altLang="en-US" sz="2600" dirty="0">
              <a:solidFill>
                <a:schemeClr val="hlink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321568" name="Text Box 24"/>
          <p:cNvSpPr txBox="1">
            <a:spLocks noChangeArrowheads="1"/>
          </p:cNvSpPr>
          <p:nvPr/>
        </p:nvSpPr>
        <p:spPr bwMode="auto">
          <a:xfrm>
            <a:off x="2976122" y="4016140"/>
            <a:ext cx="50419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</a:p>
        </p:txBody>
      </p:sp>
      <p:cxnSp>
        <p:nvCxnSpPr>
          <p:cNvPr id="321570" name="AutoShape 23"/>
          <p:cNvCxnSpPr>
            <a:cxnSpLocks noChangeShapeType="1"/>
            <a:stCxn id="321573" idx="2"/>
            <a:endCxn id="321574" idx="0"/>
          </p:cNvCxnSpPr>
          <p:nvPr/>
        </p:nvCxnSpPr>
        <p:spPr bwMode="auto">
          <a:xfrm flipH="1">
            <a:off x="1925726" y="5265306"/>
            <a:ext cx="714269" cy="430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1571" name="AutoShape 25"/>
          <p:cNvCxnSpPr>
            <a:cxnSpLocks noChangeShapeType="1"/>
            <a:stCxn id="321573" idx="0"/>
            <a:endCxn id="321568" idx="2"/>
          </p:cNvCxnSpPr>
          <p:nvPr/>
        </p:nvCxnSpPr>
        <p:spPr bwMode="auto">
          <a:xfrm flipV="1">
            <a:off x="2639995" y="4425695"/>
            <a:ext cx="588222" cy="430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1572" name="AutoShape 26"/>
          <p:cNvCxnSpPr>
            <a:cxnSpLocks noChangeShapeType="1"/>
            <a:stCxn id="321577" idx="0"/>
            <a:endCxn id="321568" idx="2"/>
          </p:cNvCxnSpPr>
          <p:nvPr/>
        </p:nvCxnSpPr>
        <p:spPr bwMode="auto">
          <a:xfrm flipH="1" flipV="1">
            <a:off x="3228217" y="4425695"/>
            <a:ext cx="756285" cy="430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1573" name="Text Box 27"/>
          <p:cNvSpPr txBox="1">
            <a:spLocks noChangeArrowheads="1"/>
          </p:cNvSpPr>
          <p:nvPr/>
        </p:nvSpPr>
        <p:spPr bwMode="auto">
          <a:xfrm>
            <a:off x="2387900" y="4855751"/>
            <a:ext cx="50419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</a:p>
        </p:txBody>
      </p:sp>
      <p:sp>
        <p:nvSpPr>
          <p:cNvPr id="321574" name="Text Box 28"/>
          <p:cNvSpPr txBox="1">
            <a:spLocks noChangeArrowheads="1"/>
          </p:cNvSpPr>
          <p:nvPr/>
        </p:nvSpPr>
        <p:spPr bwMode="auto">
          <a:xfrm>
            <a:off x="1631615" y="5695362"/>
            <a:ext cx="58822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</a:p>
        </p:txBody>
      </p:sp>
      <p:cxnSp>
        <p:nvCxnSpPr>
          <p:cNvPr id="321575" name="AutoShape 29"/>
          <p:cNvCxnSpPr>
            <a:cxnSpLocks noChangeShapeType="1"/>
            <a:stCxn id="321568" idx="2"/>
            <a:endCxn id="321578" idx="0"/>
          </p:cNvCxnSpPr>
          <p:nvPr/>
        </p:nvCxnSpPr>
        <p:spPr bwMode="auto">
          <a:xfrm>
            <a:off x="3228217" y="4425695"/>
            <a:ext cx="0" cy="430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1576" name="Text Box 30"/>
          <p:cNvSpPr txBox="1">
            <a:spLocks noChangeArrowheads="1"/>
          </p:cNvSpPr>
          <p:nvPr/>
        </p:nvSpPr>
        <p:spPr bwMode="auto">
          <a:xfrm>
            <a:off x="2892090" y="5695362"/>
            <a:ext cx="58822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</a:p>
        </p:txBody>
      </p:sp>
      <p:sp>
        <p:nvSpPr>
          <p:cNvPr id="321577" name="Text Box 31"/>
          <p:cNvSpPr txBox="1">
            <a:spLocks noChangeArrowheads="1"/>
          </p:cNvSpPr>
          <p:nvPr/>
        </p:nvSpPr>
        <p:spPr bwMode="auto">
          <a:xfrm>
            <a:off x="3732407" y="4855751"/>
            <a:ext cx="50419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</a:p>
        </p:txBody>
      </p:sp>
      <p:sp>
        <p:nvSpPr>
          <p:cNvPr id="321578" name="Text Box 32"/>
          <p:cNvSpPr txBox="1">
            <a:spLocks noChangeArrowheads="1"/>
          </p:cNvSpPr>
          <p:nvPr/>
        </p:nvSpPr>
        <p:spPr bwMode="auto">
          <a:xfrm>
            <a:off x="2976122" y="4855751"/>
            <a:ext cx="50419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-</a:t>
            </a:r>
          </a:p>
        </p:txBody>
      </p:sp>
      <p:cxnSp>
        <p:nvCxnSpPr>
          <p:cNvPr id="321579" name="AutoShape 33"/>
          <p:cNvCxnSpPr>
            <a:cxnSpLocks noChangeShapeType="1"/>
            <a:stCxn id="321573" idx="2"/>
            <a:endCxn id="321576" idx="0"/>
          </p:cNvCxnSpPr>
          <p:nvPr/>
        </p:nvCxnSpPr>
        <p:spPr bwMode="auto">
          <a:xfrm>
            <a:off x="2639995" y="5265306"/>
            <a:ext cx="546206" cy="430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1580" name="Text Box 34"/>
          <p:cNvSpPr txBox="1">
            <a:spLocks noChangeArrowheads="1"/>
          </p:cNvSpPr>
          <p:nvPr/>
        </p:nvSpPr>
        <p:spPr bwMode="auto">
          <a:xfrm>
            <a:off x="3655378" y="5574668"/>
            <a:ext cx="672253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…</a:t>
            </a:r>
          </a:p>
        </p:txBody>
      </p:sp>
      <p:cxnSp>
        <p:nvCxnSpPr>
          <p:cNvPr id="321581" name="AutoShape 35"/>
          <p:cNvCxnSpPr>
            <a:cxnSpLocks noChangeShapeType="1"/>
            <a:stCxn id="321577" idx="2"/>
            <a:endCxn id="321580" idx="0"/>
          </p:cNvCxnSpPr>
          <p:nvPr/>
        </p:nvCxnSpPr>
        <p:spPr bwMode="auto">
          <a:xfrm>
            <a:off x="3984502" y="5265306"/>
            <a:ext cx="7003" cy="309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1582" name="Text Box 36"/>
          <p:cNvSpPr txBox="1">
            <a:spLocks noChangeArrowheads="1"/>
          </p:cNvSpPr>
          <p:nvPr/>
        </p:nvSpPr>
        <p:spPr bwMode="auto">
          <a:xfrm>
            <a:off x="2387900" y="5795066"/>
            <a:ext cx="50419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-</a:t>
            </a:r>
          </a:p>
        </p:txBody>
      </p:sp>
      <p:cxnSp>
        <p:nvCxnSpPr>
          <p:cNvPr id="321583" name="AutoShape 37"/>
          <p:cNvCxnSpPr>
            <a:cxnSpLocks noChangeShapeType="1"/>
            <a:stCxn id="321573" idx="2"/>
            <a:endCxn id="321582" idx="0"/>
          </p:cNvCxnSpPr>
          <p:nvPr/>
        </p:nvCxnSpPr>
        <p:spPr bwMode="auto">
          <a:xfrm>
            <a:off x="2639995" y="5265306"/>
            <a:ext cx="0" cy="529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1584" name="Text Box 38"/>
          <p:cNvSpPr txBox="1">
            <a:spLocks noChangeArrowheads="1"/>
          </p:cNvSpPr>
          <p:nvPr/>
        </p:nvSpPr>
        <p:spPr bwMode="auto">
          <a:xfrm>
            <a:off x="2818562" y="6396788"/>
            <a:ext cx="756285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…</a:t>
            </a:r>
          </a:p>
        </p:txBody>
      </p:sp>
      <p:sp>
        <p:nvSpPr>
          <p:cNvPr id="321585" name="Text Box 39"/>
          <p:cNvSpPr txBox="1">
            <a:spLocks noChangeArrowheads="1"/>
          </p:cNvSpPr>
          <p:nvPr/>
        </p:nvSpPr>
        <p:spPr bwMode="auto">
          <a:xfrm>
            <a:off x="1547583" y="6396788"/>
            <a:ext cx="756285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…</a:t>
            </a:r>
          </a:p>
        </p:txBody>
      </p:sp>
      <p:cxnSp>
        <p:nvCxnSpPr>
          <p:cNvPr id="321586" name="AutoShape 40"/>
          <p:cNvCxnSpPr>
            <a:cxnSpLocks noChangeShapeType="1"/>
            <a:stCxn id="321574" idx="2"/>
            <a:endCxn id="321585" idx="0"/>
          </p:cNvCxnSpPr>
          <p:nvPr/>
        </p:nvCxnSpPr>
        <p:spPr bwMode="auto">
          <a:xfrm>
            <a:off x="1925726" y="6104917"/>
            <a:ext cx="0" cy="291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1587" name="AutoShape 41"/>
          <p:cNvCxnSpPr>
            <a:cxnSpLocks noChangeShapeType="1"/>
            <a:stCxn id="321576" idx="2"/>
            <a:endCxn id="321584" idx="0"/>
          </p:cNvCxnSpPr>
          <p:nvPr/>
        </p:nvCxnSpPr>
        <p:spPr bwMode="auto">
          <a:xfrm>
            <a:off x="3186201" y="6104917"/>
            <a:ext cx="10504" cy="2918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1588" name="AutoShape 52"/>
          <p:cNvSpPr>
            <a:spLocks noChangeArrowheads="1"/>
          </p:cNvSpPr>
          <p:nvPr/>
        </p:nvSpPr>
        <p:spPr bwMode="auto">
          <a:xfrm>
            <a:off x="3759121" y="2508340"/>
            <a:ext cx="1419786" cy="277324"/>
          </a:xfrm>
          <a:prstGeom prst="rightArrow">
            <a:avLst>
              <a:gd name="adj1" fmla="val 50000"/>
              <a:gd name="adj2" fmla="val 39978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794" tIns="50397" rIns="100794" bIns="50397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1589" name="Rectangle 53"/>
          <p:cNvSpPr>
            <a:spLocks noChangeArrowheads="1"/>
          </p:cNvSpPr>
          <p:nvPr/>
        </p:nvSpPr>
        <p:spPr bwMode="auto">
          <a:xfrm>
            <a:off x="3991958" y="2191736"/>
            <a:ext cx="1049942" cy="3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kumimoji="1" lang="en-US" altLang="zh-C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Rewrited</a:t>
            </a:r>
            <a:endParaRPr kumimoji="1" lang="zh-CN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518079" y="4094854"/>
            <a:ext cx="2604982" cy="2919397"/>
            <a:chOff x="3408" y="1440"/>
            <a:chExt cx="1488" cy="1669"/>
          </a:xfrm>
        </p:grpSpPr>
        <p:cxnSp>
          <p:nvCxnSpPr>
            <p:cNvPr id="321591" name="AutoShape 4"/>
            <p:cNvCxnSpPr>
              <a:cxnSpLocks noChangeShapeType="1"/>
              <a:stCxn id="321599" idx="2"/>
              <a:endCxn id="321596" idx="0"/>
            </p:cNvCxnSpPr>
            <p:nvPr/>
          </p:nvCxnSpPr>
          <p:spPr bwMode="auto">
            <a:xfrm flipH="1">
              <a:off x="3960" y="2149"/>
              <a:ext cx="408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1592" name="Text Box 5"/>
            <p:cNvSpPr txBox="1">
              <a:spLocks noChangeArrowheads="1"/>
            </p:cNvSpPr>
            <p:nvPr/>
          </p:nvSpPr>
          <p:spPr bwMode="auto">
            <a:xfrm>
              <a:off x="3792" y="144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321593" name="AutoShape 6"/>
            <p:cNvCxnSpPr>
              <a:cxnSpLocks noChangeShapeType="1"/>
              <a:stCxn id="321595" idx="0"/>
              <a:endCxn id="321592" idx="2"/>
            </p:cNvCxnSpPr>
            <p:nvPr/>
          </p:nvCxnSpPr>
          <p:spPr bwMode="auto">
            <a:xfrm flipV="1">
              <a:off x="3600" y="1669"/>
              <a:ext cx="336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1594" name="AutoShape 7"/>
            <p:cNvCxnSpPr>
              <a:cxnSpLocks noChangeShapeType="1"/>
              <a:stCxn id="321599" idx="0"/>
              <a:endCxn id="321592" idx="2"/>
            </p:cNvCxnSpPr>
            <p:nvPr/>
          </p:nvCxnSpPr>
          <p:spPr bwMode="auto">
            <a:xfrm flipH="1" flipV="1">
              <a:off x="3936" y="1669"/>
              <a:ext cx="432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1595" name="Text Box 8"/>
            <p:cNvSpPr txBox="1">
              <a:spLocks noChangeArrowheads="1"/>
            </p:cNvSpPr>
            <p:nvPr/>
          </p:nvSpPr>
          <p:spPr bwMode="auto">
            <a:xfrm>
              <a:off x="3456" y="192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1596" name="Text Box 9"/>
            <p:cNvSpPr txBox="1">
              <a:spLocks noChangeArrowheads="1"/>
            </p:cNvSpPr>
            <p:nvPr/>
          </p:nvSpPr>
          <p:spPr bwMode="auto">
            <a:xfrm>
              <a:off x="3792" y="2400"/>
              <a:ext cx="3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cxnSp>
          <p:nvCxnSpPr>
            <p:cNvPr id="321597" name="AutoShape 10"/>
            <p:cNvCxnSpPr>
              <a:cxnSpLocks noChangeShapeType="1"/>
              <a:stCxn id="321592" idx="2"/>
              <a:endCxn id="321600" idx="0"/>
            </p:cNvCxnSpPr>
            <p:nvPr/>
          </p:nvCxnSpPr>
          <p:spPr bwMode="auto">
            <a:xfrm>
              <a:off x="3936" y="1669"/>
              <a:ext cx="0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1598" name="Text Box 11"/>
            <p:cNvSpPr txBox="1">
              <a:spLocks noChangeArrowheads="1"/>
            </p:cNvSpPr>
            <p:nvPr/>
          </p:nvSpPr>
          <p:spPr bwMode="auto">
            <a:xfrm>
              <a:off x="4512" y="2400"/>
              <a:ext cx="33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1599" name="Text Box 12"/>
            <p:cNvSpPr txBox="1">
              <a:spLocks noChangeArrowheads="1"/>
            </p:cNvSpPr>
            <p:nvPr/>
          </p:nvSpPr>
          <p:spPr bwMode="auto">
            <a:xfrm>
              <a:off x="4224" y="192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321600" name="Text Box 13"/>
            <p:cNvSpPr txBox="1">
              <a:spLocks noChangeArrowheads="1"/>
            </p:cNvSpPr>
            <p:nvPr/>
          </p:nvSpPr>
          <p:spPr bwMode="auto">
            <a:xfrm>
              <a:off x="3840" y="1977"/>
              <a:ext cx="19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-</a:t>
              </a:r>
            </a:p>
          </p:txBody>
        </p:sp>
        <p:cxnSp>
          <p:nvCxnSpPr>
            <p:cNvPr id="321601" name="AutoShape 14"/>
            <p:cNvCxnSpPr>
              <a:cxnSpLocks noChangeShapeType="1"/>
              <a:stCxn id="321599" idx="2"/>
              <a:endCxn id="321598" idx="0"/>
            </p:cNvCxnSpPr>
            <p:nvPr/>
          </p:nvCxnSpPr>
          <p:spPr bwMode="auto">
            <a:xfrm>
              <a:off x="4368" y="2149"/>
              <a:ext cx="312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1602" name="Text Box 15"/>
            <p:cNvSpPr txBox="1">
              <a:spLocks noChangeArrowheads="1"/>
            </p:cNvSpPr>
            <p:nvPr/>
          </p:nvSpPr>
          <p:spPr bwMode="auto">
            <a:xfrm>
              <a:off x="3408" y="2400"/>
              <a:ext cx="38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int</a:t>
              </a:r>
              <a:endPara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cxnSp>
          <p:nvCxnSpPr>
            <p:cNvPr id="321603" name="AutoShape 16"/>
            <p:cNvCxnSpPr>
              <a:cxnSpLocks noChangeShapeType="1"/>
              <a:stCxn id="321595" idx="2"/>
              <a:endCxn id="321602" idx="0"/>
            </p:cNvCxnSpPr>
            <p:nvPr/>
          </p:nvCxnSpPr>
          <p:spPr bwMode="auto">
            <a:xfrm>
              <a:off x="3600" y="2149"/>
              <a:ext cx="0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1604" name="Text Box 17"/>
            <p:cNvSpPr txBox="1">
              <a:spLocks noChangeArrowheads="1"/>
            </p:cNvSpPr>
            <p:nvPr/>
          </p:nvSpPr>
          <p:spPr bwMode="auto">
            <a:xfrm>
              <a:off x="4224" y="2400"/>
              <a:ext cx="28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-</a:t>
              </a:r>
            </a:p>
          </p:txBody>
        </p:sp>
        <p:cxnSp>
          <p:nvCxnSpPr>
            <p:cNvPr id="321605" name="AutoShape 18"/>
            <p:cNvCxnSpPr>
              <a:cxnSpLocks noChangeShapeType="1"/>
              <a:stCxn id="321599" idx="2"/>
              <a:endCxn id="321604" idx="0"/>
            </p:cNvCxnSpPr>
            <p:nvPr/>
          </p:nvCxnSpPr>
          <p:spPr bwMode="auto">
            <a:xfrm>
              <a:off x="4368" y="2149"/>
              <a:ext cx="0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21606" name="Text Box 19"/>
            <p:cNvSpPr txBox="1">
              <a:spLocks noChangeArrowheads="1"/>
            </p:cNvSpPr>
            <p:nvPr/>
          </p:nvSpPr>
          <p:spPr bwMode="auto">
            <a:xfrm>
              <a:off x="4464" y="2880"/>
              <a:ext cx="43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int</a:t>
              </a:r>
              <a:endPara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21607" name="Text Box 20"/>
            <p:cNvSpPr txBox="1">
              <a:spLocks noChangeArrowheads="1"/>
            </p:cNvSpPr>
            <p:nvPr/>
          </p:nvSpPr>
          <p:spPr bwMode="auto">
            <a:xfrm>
              <a:off x="3744" y="2880"/>
              <a:ext cx="432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chemeClr val="hlink"/>
                  </a:solidFill>
                  <a:latin typeface="Sitka Text" panose="02000505000000020004" pitchFamily="2" charset="0"/>
                  <a:cs typeface="Times New Roman" pitchFamily="18" charset="0"/>
                </a:rPr>
                <a:t>int</a:t>
              </a:r>
              <a:endParaRPr lang="en-US" altLang="zh-CN" sz="2000" b="1" dirty="0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cxnSp>
          <p:nvCxnSpPr>
            <p:cNvPr id="321608" name="AutoShape 21"/>
            <p:cNvCxnSpPr>
              <a:cxnSpLocks noChangeShapeType="1"/>
              <a:stCxn id="321596" idx="2"/>
              <a:endCxn id="321607" idx="0"/>
            </p:cNvCxnSpPr>
            <p:nvPr/>
          </p:nvCxnSpPr>
          <p:spPr bwMode="auto">
            <a:xfrm>
              <a:off x="3960" y="2629"/>
              <a:ext cx="0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21609" name="AutoShape 22"/>
            <p:cNvCxnSpPr>
              <a:cxnSpLocks noChangeShapeType="1"/>
              <a:stCxn id="321598" idx="2"/>
              <a:endCxn id="321606" idx="0"/>
            </p:cNvCxnSpPr>
            <p:nvPr/>
          </p:nvCxnSpPr>
          <p:spPr bwMode="auto">
            <a:xfrm>
              <a:off x="4680" y="2629"/>
              <a:ext cx="0" cy="2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77390" y="4491919"/>
            <a:ext cx="2209333" cy="2686756"/>
            <a:chOff x="3072" y="1824"/>
            <a:chExt cx="2016" cy="1536"/>
          </a:xfrm>
        </p:grpSpPr>
        <p:sp>
          <p:nvSpPr>
            <p:cNvPr id="321611" name="Line 43"/>
            <p:cNvSpPr>
              <a:spLocks noChangeShapeType="1"/>
            </p:cNvSpPr>
            <p:nvPr/>
          </p:nvSpPr>
          <p:spPr bwMode="auto">
            <a:xfrm>
              <a:off x="3072" y="1824"/>
              <a:ext cx="1920" cy="13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  <p:sp>
          <p:nvSpPr>
            <p:cNvPr id="321612" name="Line 44"/>
            <p:cNvSpPr>
              <a:spLocks noChangeShapeType="1"/>
            </p:cNvSpPr>
            <p:nvPr/>
          </p:nvSpPr>
          <p:spPr bwMode="auto">
            <a:xfrm flipV="1">
              <a:off x="3168" y="1824"/>
              <a:ext cx="1920" cy="15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 sz="1400">
                <a:latin typeface="Sitka Text" panose="02000505000000020004" pitchFamily="2" charset="0"/>
                <a:cs typeface="Times New Roman" pitchFamily="18" charset="0"/>
              </a:endParaRPr>
            </a:p>
          </p:txBody>
        </p:sp>
      </p:grpSp>
      <p:sp>
        <p:nvSpPr>
          <p:cNvPr id="321613" name="Text Box 34"/>
          <p:cNvSpPr txBox="1">
            <a:spLocks noChangeArrowheads="1"/>
          </p:cNvSpPr>
          <p:nvPr/>
        </p:nvSpPr>
        <p:spPr bwMode="auto">
          <a:xfrm>
            <a:off x="3613362" y="6475501"/>
            <a:ext cx="672253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int</a:t>
            </a:r>
            <a:endParaRPr lang="en-US" altLang="zh-CN" sz="2000" b="1" dirty="0">
              <a:solidFill>
                <a:schemeClr val="hlink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cxnSp>
        <p:nvCxnSpPr>
          <p:cNvPr id="321614" name="AutoShape 35"/>
          <p:cNvCxnSpPr>
            <a:cxnSpLocks noChangeShapeType="1"/>
            <a:endCxn id="321613" idx="0"/>
          </p:cNvCxnSpPr>
          <p:nvPr/>
        </p:nvCxnSpPr>
        <p:spPr bwMode="auto">
          <a:xfrm>
            <a:off x="3949488" y="6139656"/>
            <a:ext cx="1" cy="3358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1615" name="Text Box 38"/>
          <p:cNvSpPr txBox="1">
            <a:spLocks noChangeArrowheads="1"/>
          </p:cNvSpPr>
          <p:nvPr/>
        </p:nvSpPr>
        <p:spPr bwMode="auto">
          <a:xfrm>
            <a:off x="2818562" y="7082470"/>
            <a:ext cx="756285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int</a:t>
            </a:r>
            <a:endParaRPr lang="en-US" altLang="zh-CN" sz="2000" b="1" dirty="0">
              <a:solidFill>
                <a:schemeClr val="hlink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cxnSp>
        <p:nvCxnSpPr>
          <p:cNvPr id="321616" name="AutoShape 41"/>
          <p:cNvCxnSpPr>
            <a:cxnSpLocks noChangeShapeType="1"/>
            <a:stCxn id="321584" idx="2"/>
            <a:endCxn id="321615" idx="0"/>
          </p:cNvCxnSpPr>
          <p:nvPr/>
        </p:nvCxnSpPr>
        <p:spPr bwMode="auto">
          <a:xfrm>
            <a:off x="3196705" y="6806343"/>
            <a:ext cx="0" cy="276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1617" name="Text Box 39"/>
          <p:cNvSpPr txBox="1">
            <a:spLocks noChangeArrowheads="1"/>
          </p:cNvSpPr>
          <p:nvPr/>
        </p:nvSpPr>
        <p:spPr bwMode="auto">
          <a:xfrm>
            <a:off x="1468804" y="7052733"/>
            <a:ext cx="756285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hlink"/>
                </a:solidFill>
                <a:latin typeface="Sitka Text" panose="02000505000000020004" pitchFamily="2" charset="0"/>
                <a:cs typeface="Times New Roman" pitchFamily="18" charset="0"/>
              </a:rPr>
              <a:t>int</a:t>
            </a:r>
            <a:endParaRPr lang="en-US" altLang="zh-CN" sz="2000" b="1" dirty="0">
              <a:solidFill>
                <a:schemeClr val="hlink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cxnSp>
        <p:nvCxnSpPr>
          <p:cNvPr id="321618" name="AutoShape 40"/>
          <p:cNvCxnSpPr>
            <a:cxnSpLocks noChangeShapeType="1"/>
            <a:stCxn id="321585" idx="2"/>
            <a:endCxn id="321617" idx="0"/>
          </p:cNvCxnSpPr>
          <p:nvPr/>
        </p:nvCxnSpPr>
        <p:spPr bwMode="auto">
          <a:xfrm flipH="1">
            <a:off x="1846947" y="6806343"/>
            <a:ext cx="78779" cy="2463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Summary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156700" cy="5530850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400" dirty="0">
                <a:latin typeface="Sitka Text" panose="02000505000000020004" pitchFamily="2" charset="0"/>
              </a:rPr>
              <a:t> Syntax analysis (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parsing</a:t>
            </a:r>
            <a:r>
              <a:rPr lang="en-US" altLang="zh-CN" sz="2400" dirty="0">
                <a:solidFill>
                  <a:srgbClr val="3C3C3C"/>
                </a:solidFill>
                <a:latin typeface="Sitka Text" panose="02000505000000020004" pitchFamily="2" charset="0"/>
              </a:rPr>
              <a:t>)</a:t>
            </a:r>
            <a:r>
              <a:rPr lang="en-US" altLang="zh-CN" sz="2400" dirty="0">
                <a:latin typeface="Sitka Text" panose="02000505000000020004" pitchFamily="2" charset="0"/>
              </a:rPr>
              <a:t> extracts the structure from the tokens produced by the scanner.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>
                <a:latin typeface="Sitka Text" panose="02000505000000020004" pitchFamily="2" charset="0"/>
              </a:rPr>
              <a:t>Languages are usually specified by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context-free</a:t>
            </a:r>
            <a:r>
              <a:rPr lang="en-US" altLang="zh-CN" sz="2400" dirty="0">
                <a:latin typeface="Sitka Text" panose="02000505000000020004" pitchFamily="2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grammars </a:t>
            </a:r>
            <a:r>
              <a:rPr lang="en-US" altLang="zh-CN" sz="2400" dirty="0">
                <a:solidFill>
                  <a:srgbClr val="3C3C3C"/>
                </a:solidFill>
                <a:latin typeface="Sitka Text" panose="02000505000000020004" pitchFamily="2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CFG</a:t>
            </a:r>
            <a:r>
              <a:rPr lang="en-US" altLang="zh-CN" sz="2400" dirty="0">
                <a:latin typeface="Sitka Text" panose="02000505000000020004" pitchFamily="2" charset="0"/>
              </a:rPr>
              <a:t>s</a:t>
            </a:r>
            <a:r>
              <a:rPr lang="en-US" altLang="zh-CN" sz="2400" dirty="0">
                <a:solidFill>
                  <a:srgbClr val="3C3C3C"/>
                </a:solidFill>
                <a:latin typeface="Sitka Text" panose="02000505000000020004" pitchFamily="2" charset="0"/>
              </a:rPr>
              <a:t>).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>
                <a:solidFill>
                  <a:srgbClr val="3C3C3C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2400" dirty="0">
                <a:latin typeface="Sitka Text" panose="02000505000000020004" pitchFamily="2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parse</a:t>
            </a:r>
            <a:r>
              <a:rPr lang="en-US" altLang="zh-CN" sz="2400" dirty="0">
                <a:latin typeface="Sitka Text" panose="02000505000000020004" pitchFamily="2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tree</a:t>
            </a:r>
            <a:r>
              <a:rPr lang="en-US" altLang="zh-CN" sz="2400" dirty="0">
                <a:latin typeface="Sitka Text" panose="02000505000000020004" pitchFamily="2" charset="0"/>
              </a:rPr>
              <a:t> shows how a string can be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derived</a:t>
            </a:r>
            <a:r>
              <a:rPr lang="en-US" altLang="zh-CN" sz="2400" dirty="0">
                <a:latin typeface="Sitka Text" panose="02000505000000020004" pitchFamily="2" charset="0"/>
              </a:rPr>
              <a:t> from a grammar.</a:t>
            </a:r>
          </a:p>
          <a:p>
            <a:pPr>
              <a:lnSpc>
                <a:spcPts val="3500"/>
              </a:lnSpc>
              <a:tabLst/>
            </a:pPr>
            <a:r>
              <a:rPr lang="en-US" altLang="zh-CN" sz="2400" dirty="0">
                <a:latin typeface="Sitka Text" panose="02000505000000020004" pitchFamily="2" charset="0"/>
              </a:rPr>
              <a:t>A grammar is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ambiguous</a:t>
            </a:r>
            <a:r>
              <a:rPr lang="en-US" altLang="zh-CN" sz="2400" dirty="0">
                <a:latin typeface="Sitka Text" panose="02000505000000020004" pitchFamily="2" charset="0"/>
              </a:rPr>
              <a:t> if a string has more than one parse tree.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Abstract</a:t>
            </a:r>
            <a:r>
              <a:rPr lang="en-US" altLang="zh-CN" sz="2400" dirty="0">
                <a:latin typeface="Sitka Text" panose="02000505000000020004" pitchFamily="2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syntax</a:t>
            </a:r>
            <a:r>
              <a:rPr lang="en-US" altLang="zh-CN" sz="2400" dirty="0">
                <a:latin typeface="Sitka Text" panose="02000505000000020004" pitchFamily="2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trees</a:t>
            </a:r>
            <a:r>
              <a:rPr lang="en-US" altLang="zh-CN" sz="2400" dirty="0">
                <a:latin typeface="Sitka Text" panose="02000505000000020004" pitchFamily="2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Sitka Text" panose="02000505000000020004" pitchFamily="2" charset="0"/>
              </a:rPr>
              <a:t>AST</a:t>
            </a:r>
            <a:r>
              <a:rPr lang="en-US" altLang="zh-CN" sz="2400" dirty="0">
                <a:latin typeface="Sitka Text" panose="02000505000000020004" pitchFamily="2" charset="0"/>
              </a:rPr>
              <a:t>s) contain an abstract representation of a program's syntax.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/>
          </p:cNvSpPr>
          <p:nvPr>
            <p:ph type="body" idx="1"/>
          </p:nvPr>
        </p:nvSpPr>
        <p:spPr>
          <a:xfrm>
            <a:off x="595224" y="1474391"/>
            <a:ext cx="9019399" cy="5809059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Sitka Text" panose="02000505000000020004" pitchFamily="2" charset="0"/>
              </a:rPr>
              <a:t>A derivation step </a:t>
            </a:r>
            <a:r>
              <a:rPr lang="en-US" altLang="zh-CN" sz="2400" dirty="0">
                <a:latin typeface="Sitka Text" panose="02000505000000020004" pitchFamily="2" charset="0"/>
              </a:rPr>
              <a:t>is a replacement of a </a:t>
            </a:r>
            <a:r>
              <a:rPr lang="en-US" altLang="zh-CN" sz="2400" dirty="0" err="1">
                <a:latin typeface="Sitka Text" panose="02000505000000020004" pitchFamily="2" charset="0"/>
              </a:rPr>
              <a:t>nonterminal</a:t>
            </a:r>
            <a:r>
              <a:rPr lang="en-US" altLang="zh-CN" sz="2400" dirty="0">
                <a:latin typeface="Sitka Text" panose="02000505000000020004" pitchFamily="2" charset="0"/>
              </a:rPr>
              <a:t> by  the right-hand side of the production</a:t>
            </a:r>
          </a:p>
          <a:p>
            <a:pPr>
              <a:buNone/>
            </a:pPr>
            <a:endParaRPr lang="en-US" altLang="zh-CN" sz="2400" dirty="0">
              <a:latin typeface="Sitka Text" panose="02000505000000020004" pitchFamily="2" charset="0"/>
            </a:endParaRPr>
          </a:p>
          <a:p>
            <a:pPr>
              <a:buNone/>
            </a:pPr>
            <a:r>
              <a:rPr lang="en-US" altLang="zh-CN" sz="2400" dirty="0">
                <a:latin typeface="Sitka Text" panose="02000505000000020004" pitchFamily="2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latin typeface="Sitka Text" panose="02000505000000020004" pitchFamily="2" charset="0"/>
                <a:sym typeface="Symbol" pitchFamily="18" charset="2"/>
              </a:rPr>
              <a:t> </a:t>
            </a:r>
            <a:r>
              <a:rPr lang="en-US" altLang="zh-CN" sz="2800" dirty="0">
                <a:solidFill>
                  <a:srgbClr val="0000FF"/>
                </a:solidFill>
                <a:latin typeface="Sitka Text" panose="02000505000000020004" pitchFamily="2" charset="0"/>
              </a:rPr>
              <a:t> β </a:t>
            </a:r>
            <a:r>
              <a:rPr lang="en-US" altLang="zh-CN" sz="2400" dirty="0">
                <a:latin typeface="Sitka Text" panose="02000505000000020004" pitchFamily="2" charset="0"/>
              </a:rPr>
              <a:t>is a production of  G , if there are strings </a:t>
            </a:r>
            <a:r>
              <a:rPr lang="en-US" altLang="zh-CN" sz="2800" dirty="0">
                <a:solidFill>
                  <a:srgbClr val="0000FF"/>
                </a:solidFill>
                <a:latin typeface="Sitka Text" panose="02000505000000020004" pitchFamily="2" charset="0"/>
              </a:rPr>
              <a:t>v</a:t>
            </a:r>
            <a:r>
              <a:rPr lang="en-US" altLang="zh-CN" sz="2400" dirty="0">
                <a:latin typeface="Sitka Text" panose="02000505000000020004" pitchFamily="2" charset="0"/>
              </a:rPr>
              <a:t> and </a:t>
            </a:r>
            <a:r>
              <a:rPr lang="en-US" altLang="zh-CN" sz="2800" dirty="0">
                <a:solidFill>
                  <a:srgbClr val="0000FF"/>
                </a:solidFill>
                <a:latin typeface="Sitka Text" panose="02000505000000020004" pitchFamily="2" charset="0"/>
              </a:rPr>
              <a:t>w</a:t>
            </a:r>
            <a:r>
              <a:rPr lang="en-US" altLang="zh-CN" sz="2400" dirty="0">
                <a:latin typeface="Sitka Text" panose="02000505000000020004" pitchFamily="2" charset="0"/>
              </a:rPr>
              <a:t> : </a:t>
            </a:r>
            <a:r>
              <a:rPr lang="en-US" altLang="zh-CN" sz="2800" dirty="0">
                <a:solidFill>
                  <a:srgbClr val="0000FF"/>
                </a:solidFill>
                <a:latin typeface="Sitka Text" panose="02000505000000020004" pitchFamily="2" charset="0"/>
              </a:rPr>
              <a:t>v</a:t>
            </a:r>
            <a:r>
              <a:rPr lang="en-US" altLang="zh-CN" sz="2400" dirty="0">
                <a:latin typeface="Sitka Text" panose="02000505000000020004" pitchFamily="2" charset="0"/>
              </a:rPr>
              <a:t>=</a:t>
            </a:r>
            <a:r>
              <a:rPr lang="en-US" altLang="zh-CN" sz="2400" dirty="0" err="1">
                <a:latin typeface="Sitka Text" panose="02000505000000020004" pitchFamily="2" charset="0"/>
              </a:rPr>
              <a:t>α</a:t>
            </a:r>
            <a:r>
              <a:rPr lang="en-US" altLang="zh-CN" sz="2800" dirty="0" err="1">
                <a:solidFill>
                  <a:srgbClr val="FF0000"/>
                </a:solidFill>
                <a:latin typeface="Sitka Text" panose="02000505000000020004" pitchFamily="2" charset="0"/>
              </a:rPr>
              <a:t>A</a:t>
            </a:r>
            <a:r>
              <a:rPr lang="en-US" altLang="zh-CN" sz="2400" dirty="0" err="1">
                <a:latin typeface="Sitka Text" panose="02000505000000020004" pitchFamily="2" charset="0"/>
              </a:rPr>
              <a:t>γ</a:t>
            </a:r>
            <a:r>
              <a:rPr lang="en-US" altLang="zh-CN" sz="2400" dirty="0">
                <a:latin typeface="Sitka Text" panose="02000505000000020004" pitchFamily="2" charset="0"/>
              </a:rPr>
              <a:t>, </a:t>
            </a:r>
            <a:r>
              <a:rPr lang="en-US" altLang="zh-CN" sz="2800" dirty="0">
                <a:solidFill>
                  <a:srgbClr val="0000FF"/>
                </a:solidFill>
                <a:latin typeface="Sitka Text" panose="02000505000000020004" pitchFamily="2" charset="0"/>
              </a:rPr>
              <a:t>w</a:t>
            </a:r>
            <a:r>
              <a:rPr lang="en-US" altLang="zh-CN" sz="2400" dirty="0">
                <a:latin typeface="Sitka Text" panose="02000505000000020004" pitchFamily="2" charset="0"/>
              </a:rPr>
              <a:t>=</a:t>
            </a:r>
            <a:r>
              <a:rPr lang="en-US" altLang="zh-CN" sz="2400" dirty="0" err="1">
                <a:latin typeface="Sitka Text" panose="02000505000000020004" pitchFamily="2" charset="0"/>
              </a:rPr>
              <a:t>α</a:t>
            </a:r>
            <a:r>
              <a:rPr lang="en-US" altLang="zh-CN" sz="2400" dirty="0" err="1">
                <a:solidFill>
                  <a:schemeClr val="hlink"/>
                </a:solidFill>
                <a:latin typeface="Sitka Text" panose="02000505000000020004" pitchFamily="2" charset="0"/>
              </a:rPr>
              <a:t>β</a:t>
            </a:r>
            <a:r>
              <a:rPr lang="en-US" altLang="zh-CN" sz="2400" dirty="0" err="1">
                <a:latin typeface="Sitka Text" panose="02000505000000020004" pitchFamily="2" charset="0"/>
              </a:rPr>
              <a:t>γ</a:t>
            </a:r>
            <a:r>
              <a:rPr lang="en-US" altLang="zh-CN" sz="2400" dirty="0">
                <a:latin typeface="Sitka Text" panose="02000505000000020004" pitchFamily="2" charset="0"/>
              </a:rPr>
              <a:t>, where </a:t>
            </a:r>
            <a:r>
              <a:rPr lang="en-US" altLang="zh-CN" sz="2400" dirty="0" err="1">
                <a:latin typeface="Sitka Text" panose="02000505000000020004" pitchFamily="2" charset="0"/>
              </a:rPr>
              <a:t>α,γ</a:t>
            </a:r>
            <a:r>
              <a:rPr lang="en-US" altLang="zh-CN" sz="2400" dirty="0">
                <a:latin typeface="Sitka Text" panose="02000505000000020004" pitchFamily="2" charset="0"/>
              </a:rPr>
              <a:t> ∈ (V</a:t>
            </a:r>
            <a:r>
              <a:rPr lang="en-US" altLang="zh-CN" sz="2400" baseline="-25000" dirty="0">
                <a:latin typeface="Sitka Text" panose="02000505000000020004" pitchFamily="2" charset="0"/>
              </a:rPr>
              <a:t>N</a:t>
            </a:r>
            <a:r>
              <a:rPr lang="en-US" altLang="zh-CN" sz="2400" dirty="0">
                <a:latin typeface="Sitka Text" panose="02000505000000020004" pitchFamily="2" charset="0"/>
              </a:rPr>
              <a:t>∪V</a:t>
            </a:r>
            <a:r>
              <a:rPr lang="en-US" altLang="zh-CN" sz="2400" baseline="-25000" dirty="0">
                <a:latin typeface="Sitka Text" panose="02000505000000020004" pitchFamily="2" charset="0"/>
              </a:rPr>
              <a:t>T</a:t>
            </a:r>
            <a:r>
              <a:rPr lang="en-US" altLang="zh-CN" sz="2400" dirty="0">
                <a:latin typeface="Sitka Text" panose="02000505000000020004" pitchFamily="2" charset="0"/>
              </a:rPr>
              <a:t>) * ,we say there is </a:t>
            </a:r>
            <a:r>
              <a:rPr lang="en-US" altLang="zh-CN" sz="2800" dirty="0">
                <a:solidFill>
                  <a:srgbClr val="0000FF"/>
                </a:solidFill>
                <a:latin typeface="Sitka Text" panose="02000505000000020004" pitchFamily="2" charset="0"/>
              </a:rPr>
              <a:t>a derivation step</a:t>
            </a:r>
            <a:r>
              <a:rPr lang="en-US" altLang="zh-CN" sz="2400" dirty="0">
                <a:latin typeface="Sitka Text" panose="02000505000000020004" pitchFamily="2" charset="0"/>
              </a:rPr>
              <a:t> from </a:t>
            </a:r>
            <a:r>
              <a:rPr lang="en-US" altLang="zh-CN" sz="2800" dirty="0">
                <a:solidFill>
                  <a:srgbClr val="0000FF"/>
                </a:solidFill>
                <a:latin typeface="Sitka Text" panose="02000505000000020004" pitchFamily="2" charset="0"/>
              </a:rPr>
              <a:t>v</a:t>
            </a:r>
            <a:r>
              <a:rPr lang="en-US" altLang="zh-CN" sz="2400" dirty="0">
                <a:latin typeface="Sitka Text" panose="02000505000000020004" pitchFamily="2" charset="0"/>
              </a:rPr>
              <a:t> to </a:t>
            </a:r>
            <a:r>
              <a:rPr lang="en-US" altLang="zh-CN" sz="2800" dirty="0">
                <a:solidFill>
                  <a:srgbClr val="0000FF"/>
                </a:solidFill>
                <a:latin typeface="Sitka Text" panose="02000505000000020004" pitchFamily="2" charset="0"/>
              </a:rPr>
              <a:t>w</a:t>
            </a:r>
            <a:r>
              <a:rPr lang="en-US" altLang="zh-CN" sz="2400" dirty="0">
                <a:latin typeface="Sitka Text" panose="02000505000000020004" pitchFamily="2" charset="0"/>
              </a:rPr>
              <a:t>, written as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v </a:t>
            </a:r>
            <a:r>
              <a:rPr lang="en-US" altLang="zh-CN" sz="2400" b="1" dirty="0">
                <a:solidFill>
                  <a:srgbClr val="FF0000"/>
                </a:solidFill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w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     X</a:t>
            </a:r>
            <a:r>
              <a:rPr lang="en-US" altLang="zh-CN" sz="20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 … X</a:t>
            </a:r>
            <a:r>
              <a:rPr lang="en-US" altLang="zh-CN" sz="20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i-1 </a:t>
            </a:r>
            <a:r>
              <a:rPr lang="en-US" altLang="zh-CN" sz="2000" dirty="0">
                <a:solidFill>
                  <a:srgbClr val="3333FF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000" baseline="-25000" dirty="0">
                <a:solidFill>
                  <a:srgbClr val="3333FF"/>
                </a:solidFill>
                <a:latin typeface="Sitka Text" panose="02000505000000020004" pitchFamily="2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i+1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… </a:t>
            </a:r>
            <a:r>
              <a:rPr lang="en-US" altLang="zh-CN" sz="2000" dirty="0" err="1">
                <a:solidFill>
                  <a:srgbClr val="FF0000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Sitka Text" panose="02000505000000020004" pitchFamily="2" charset="0"/>
              </a:rPr>
              <a:t>n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000" b="1" dirty="0"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 X</a:t>
            </a:r>
            <a:r>
              <a:rPr lang="en-US" altLang="zh-CN" sz="20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 … X</a:t>
            </a:r>
            <a:r>
              <a:rPr lang="en-US" altLang="zh-CN" sz="20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i-1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000" dirty="0">
                <a:solidFill>
                  <a:srgbClr val="3333FF"/>
                </a:solidFill>
                <a:latin typeface="Sitka Text" panose="02000505000000020004" pitchFamily="2" charset="0"/>
              </a:rPr>
              <a:t>Y</a:t>
            </a:r>
            <a:r>
              <a:rPr lang="en-US" altLang="zh-CN" sz="2000" baseline="-25000" dirty="0">
                <a:solidFill>
                  <a:srgbClr val="3333FF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2000" dirty="0">
                <a:solidFill>
                  <a:srgbClr val="3333FF"/>
                </a:solidFill>
                <a:latin typeface="Sitka Text" panose="02000505000000020004" pitchFamily="2" charset="0"/>
              </a:rPr>
              <a:t> … </a:t>
            </a:r>
            <a:r>
              <a:rPr lang="en-US" altLang="zh-CN" sz="2000" dirty="0" err="1">
                <a:solidFill>
                  <a:srgbClr val="3333FF"/>
                </a:solidFill>
                <a:latin typeface="Sitka Text" panose="02000505000000020004" pitchFamily="2" charset="0"/>
              </a:rPr>
              <a:t>Y</a:t>
            </a:r>
            <a:r>
              <a:rPr lang="en-US" altLang="zh-CN" sz="2000" baseline="-25000" dirty="0" err="1">
                <a:solidFill>
                  <a:srgbClr val="3333FF"/>
                </a:solidFill>
                <a:latin typeface="Sitka Text" panose="02000505000000020004" pitchFamily="2" charset="0"/>
              </a:rPr>
              <a:t>m</a:t>
            </a:r>
            <a:r>
              <a:rPr lang="en-US" altLang="zh-CN" sz="2000" dirty="0">
                <a:solidFill>
                  <a:srgbClr val="3333FF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0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i+1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</a:rPr>
              <a:t> … </a:t>
            </a:r>
            <a:r>
              <a:rPr lang="en-US" altLang="zh-CN" sz="2000" dirty="0" err="1">
                <a:solidFill>
                  <a:srgbClr val="FF0000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Sitka Text" panose="02000505000000020004" pitchFamily="2" charset="0"/>
              </a:rPr>
              <a:t>n</a:t>
            </a:r>
            <a:r>
              <a:rPr lang="en-US" altLang="zh-CN" sz="20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,</a:t>
            </a:r>
            <a:r>
              <a:rPr lang="zh-CN" altLang="en-US" sz="2000" baseline="-25000" dirty="0">
                <a:latin typeface="Sitka Text" panose="02000505000000020004" pitchFamily="2" charset="0"/>
              </a:rPr>
              <a:t>，</a:t>
            </a:r>
            <a:r>
              <a:rPr lang="en-US" altLang="zh-CN" sz="2400" dirty="0">
                <a:latin typeface="Sitka Text" panose="02000505000000020004" pitchFamily="2" charset="0"/>
              </a:rPr>
              <a:t>if there is a production,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sym typeface="Symbol" pitchFamily="18" charset="2"/>
              </a:rPr>
              <a:t>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Y</a:t>
            </a:r>
            <a:r>
              <a:rPr lang="en-US" altLang="zh-CN" sz="2400" baseline="-25000" dirty="0">
                <a:solidFill>
                  <a:srgbClr val="FF0000"/>
                </a:solidFill>
                <a:latin typeface="Sitka Text" panose="02000505000000020004" pitchFamily="2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… </a:t>
            </a:r>
            <a:r>
              <a:rPr lang="en-US" altLang="zh-CN" sz="2400" dirty="0" err="1">
                <a:solidFill>
                  <a:srgbClr val="FF0000"/>
                </a:solidFill>
                <a:latin typeface="Sitka Text" panose="02000505000000020004" pitchFamily="2" charset="0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Sitka Text" panose="02000505000000020004" pitchFamily="2" charset="0"/>
              </a:rPr>
              <a:t>m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</a:p>
          <a:p>
            <a:pPr>
              <a:buFont typeface="Arial" pitchFamily="34" charset="0"/>
              <a:buNone/>
            </a:pPr>
            <a:endParaRPr lang="zh-CN" altLang="en-US" sz="2400" dirty="0">
              <a:solidFill>
                <a:srgbClr val="FF0000"/>
              </a:solidFill>
              <a:latin typeface="Sitka Text" panose="02000505000000020004" pitchFamily="2" charset="0"/>
            </a:endParaRPr>
          </a:p>
          <a:p>
            <a:r>
              <a:rPr lang="en-US" altLang="zh-CN" sz="2800" dirty="0">
                <a:latin typeface="Sitka Text" panose="02000505000000020004" pitchFamily="2" charset="0"/>
              </a:rPr>
              <a:t>A derivation is a sequence of derivation steps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91567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</a:rPr>
              <a:t>Derivation and Language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9156700" cy="514985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Example</a:t>
            </a:r>
          </a:p>
          <a:p>
            <a:pPr marL="0">
              <a:buNone/>
            </a:pPr>
            <a:r>
              <a:rPr lang="en-US" altLang="zh-CN" sz="2900" dirty="0">
                <a:solidFill>
                  <a:srgbClr val="3333FF"/>
                </a:solidFill>
                <a:latin typeface="Sitka Text" panose="02000505000000020004" pitchFamily="2" charset="0"/>
                <a:cs typeface="Times New Roman" pitchFamily="18" charset="0"/>
              </a:rPr>
              <a:t>	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exp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exp op exp | (exp) | num</a:t>
            </a:r>
          </a:p>
          <a:p>
            <a:pPr marL="0">
              <a:buNone/>
            </a:pP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	op 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3000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 + | - | *</a:t>
            </a:r>
          </a:p>
          <a:p>
            <a:pPr>
              <a:lnSpc>
                <a:spcPct val="70000"/>
              </a:lnSpc>
              <a:buFont typeface="Monotype Sorts"/>
              <a:buNone/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a derivation for 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(34-3)*42 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is:</a:t>
            </a:r>
          </a:p>
          <a:p>
            <a:pPr>
              <a:lnSpc>
                <a:spcPct val="70000"/>
              </a:lnSpc>
              <a:buFont typeface="Monotype Sorts"/>
              <a:buNone/>
            </a:pPr>
            <a:endParaRPr lang="en-US" altLang="zh-CN" sz="2900" dirty="0"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/>
              <a:buNone/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(1)exp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 exp op exp		          (exp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exp op exp)</a:t>
            </a:r>
          </a:p>
          <a:p>
            <a:pPr>
              <a:lnSpc>
                <a:spcPct val="70000"/>
              </a:lnSpc>
              <a:buFont typeface="Monotype Sorts"/>
              <a:buNone/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(2)	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 exp op num		          (exp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num)</a:t>
            </a:r>
          </a:p>
          <a:p>
            <a:pPr>
              <a:lnSpc>
                <a:spcPct val="70000"/>
              </a:lnSpc>
              <a:buFont typeface="Monotype Sorts"/>
              <a:buNone/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(3)	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 exp 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*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 num		          (op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*)</a:t>
            </a:r>
          </a:p>
          <a:p>
            <a:pPr>
              <a:lnSpc>
                <a:spcPct val="70000"/>
              </a:lnSpc>
              <a:buFont typeface="Monotype Sorts"/>
              <a:buNone/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(4)	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exp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)*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		          (exp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(exp))</a:t>
            </a:r>
          </a:p>
          <a:p>
            <a:pPr>
              <a:lnSpc>
                <a:spcPct val="70000"/>
              </a:lnSpc>
              <a:buFont typeface="Monotype Sorts"/>
              <a:buNone/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(5)	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exp op exp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)*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 num	 (exp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exp op exp)</a:t>
            </a:r>
          </a:p>
          <a:p>
            <a:pPr>
              <a:lnSpc>
                <a:spcPct val="70000"/>
              </a:lnSpc>
              <a:buFont typeface="Monotype Sorts"/>
              <a:buNone/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(6)	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exp op num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)*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	 (exp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num)</a:t>
            </a:r>
          </a:p>
          <a:p>
            <a:pPr>
              <a:lnSpc>
                <a:spcPct val="70000"/>
              </a:lnSpc>
              <a:buFont typeface="Monotype Sorts"/>
              <a:buNone/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(7)	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exp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-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)*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 		 (op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-)</a:t>
            </a:r>
          </a:p>
          <a:p>
            <a:pPr>
              <a:lnSpc>
                <a:spcPct val="70000"/>
              </a:lnSpc>
              <a:buFont typeface="Monotype Sorts"/>
              <a:buNone/>
            </a:pP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(8)	 </a:t>
            </a:r>
            <a:r>
              <a:rPr lang="en-US" altLang="zh-CN" sz="2600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(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-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</a:t>
            </a:r>
            <a:r>
              <a:rPr lang="en-US" altLang="zh-CN" sz="29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)*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 	          (exp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 </a:t>
            </a:r>
            <a:r>
              <a:rPr lang="en-US" altLang="zh-CN" sz="2900" dirty="0">
                <a:latin typeface="Sitka Text" panose="02000505000000020004" pitchFamily="2" charset="0"/>
                <a:cs typeface="Times New Roman" pitchFamily="18" charset="0"/>
              </a:rPr>
              <a:t>num)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91567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Small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Derivation and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The transitive closure of </a:t>
            </a:r>
            <a:r>
              <a:rPr lang="en-US" altLang="zh-CN" dirty="0">
                <a:latin typeface="Sitka Small" panose="02000505000000020004" pitchFamily="2" charset="0"/>
                <a:sym typeface="Symbol" pitchFamily="18" charset="2"/>
              </a:rPr>
              <a:t>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2877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dirty="0">
                <a:latin typeface="Sitka Text" panose="02000505000000020004" pitchFamily="2" charset="0"/>
              </a:rPr>
              <a:t> </a:t>
            </a:r>
            <a:r>
              <a:rPr lang="en-US" altLang="zh-CN" baseline="30000" dirty="0">
                <a:solidFill>
                  <a:srgbClr val="FF0000"/>
                </a:solidFill>
                <a:latin typeface="Sitka Text" panose="02000505000000020004" pitchFamily="2" charset="0"/>
              </a:rPr>
              <a:t>*</a:t>
            </a:r>
            <a:r>
              <a:rPr lang="en-US" altLang="zh-CN" baseline="30000" dirty="0">
                <a:latin typeface="Sitka Text" panose="02000505000000020004" pitchFamily="2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</a:rPr>
              <a:t>is defined to be the transitive closure of the derivation step relation </a:t>
            </a:r>
            <a:r>
              <a:rPr lang="en-US" altLang="zh-CN" b="1" dirty="0">
                <a:latin typeface="Sitka Text" panose="02000505000000020004" pitchFamily="2" charset="0"/>
                <a:sym typeface="Symbol" pitchFamily="18" charset="2"/>
              </a:rPr>
              <a:t></a:t>
            </a:r>
            <a:endParaRPr lang="en-US" altLang="zh-CN" sz="2900" dirty="0">
              <a:latin typeface="Sitka Text" panose="02000505000000020004" pitchFamily="2" charset="0"/>
            </a:endParaRPr>
          </a:p>
          <a:p>
            <a:pPr>
              <a:buFont typeface="Arial" pitchFamily="34" charset="0"/>
              <a:buNone/>
            </a:pPr>
            <a:r>
              <a:rPr lang="en-US" altLang="zh-CN" b="1" dirty="0">
                <a:solidFill>
                  <a:schemeClr val="hlink"/>
                </a:solidFill>
                <a:latin typeface="Sitka Text" panose="02000505000000020004" pitchFamily="2" charset="0"/>
              </a:rPr>
              <a:t>	</a:t>
            </a:r>
            <a:r>
              <a:rPr lang="en-US" altLang="zh-CN" sz="2600" b="1" dirty="0">
                <a:solidFill>
                  <a:schemeClr val="hlink"/>
                </a:solidFill>
                <a:latin typeface="Sitka Text" panose="02000505000000020004" pitchFamily="2" charset="0"/>
              </a:rPr>
              <a:t>α </a:t>
            </a:r>
            <a:r>
              <a:rPr lang="en-US" altLang="zh-CN" sz="2600" b="1" dirty="0"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dirty="0">
                <a:latin typeface="Sitka Text" panose="02000505000000020004" pitchFamily="2" charset="0"/>
              </a:rPr>
              <a:t> </a:t>
            </a:r>
            <a:r>
              <a:rPr lang="en-US" altLang="zh-CN" sz="2600" baseline="30000" dirty="0">
                <a:solidFill>
                  <a:schemeClr val="hlink"/>
                </a:solidFill>
                <a:latin typeface="Sitka Text" panose="02000505000000020004" pitchFamily="2" charset="0"/>
              </a:rPr>
              <a:t>* </a:t>
            </a:r>
            <a:r>
              <a:rPr lang="en-US" altLang="zh-CN" sz="2600" b="1" dirty="0">
                <a:solidFill>
                  <a:schemeClr val="hlink"/>
                </a:solidFill>
                <a:latin typeface="Sitka Text" panose="02000505000000020004" pitchFamily="2" charset="0"/>
              </a:rPr>
              <a:t>β </a:t>
            </a:r>
            <a:r>
              <a:rPr lang="en-US" altLang="zh-CN" sz="2600" dirty="0">
                <a:latin typeface="Sitka Text" panose="02000505000000020004" pitchFamily="2" charset="0"/>
              </a:rPr>
              <a:t>if and only if there is a sequence of </a:t>
            </a:r>
            <a:r>
              <a:rPr lang="en-US" altLang="zh-CN" sz="2600" dirty="0">
                <a:solidFill>
                  <a:srgbClr val="3333FF"/>
                </a:solidFill>
                <a:latin typeface="Sitka Text" panose="02000505000000020004" pitchFamily="2" charset="0"/>
              </a:rPr>
              <a:t>0</a:t>
            </a:r>
            <a:r>
              <a:rPr lang="en-US" altLang="zh-CN" sz="2600" dirty="0">
                <a:latin typeface="Sitka Text" panose="02000505000000020004" pitchFamily="2" charset="0"/>
              </a:rPr>
              <a:t> or more derivation steps(n&gt;=0),</a:t>
            </a:r>
          </a:p>
          <a:p>
            <a:pPr algn="ctr">
              <a:buFont typeface="Arial" pitchFamily="34" charset="0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α</a:t>
            </a:r>
            <a:r>
              <a:rPr lang="en-US" altLang="zh-CN" sz="2600" baseline="-25000" dirty="0">
                <a:latin typeface="Sitka Text" panose="02000505000000020004" pitchFamily="2" charset="0"/>
              </a:rPr>
              <a:t>0 </a:t>
            </a:r>
            <a:r>
              <a:rPr lang="en-US" altLang="zh-CN" sz="2600" b="1" dirty="0">
                <a:latin typeface="Sitka Text" panose="02000505000000020004" pitchFamily="2" charset="0"/>
                <a:sym typeface="Symbol" pitchFamily="18" charset="2"/>
              </a:rPr>
              <a:t> </a:t>
            </a:r>
            <a:r>
              <a:rPr lang="en-US" altLang="zh-CN" sz="2600" dirty="0">
                <a:latin typeface="Sitka Text" panose="02000505000000020004" pitchFamily="2" charset="0"/>
              </a:rPr>
              <a:t>α</a:t>
            </a:r>
            <a:r>
              <a:rPr lang="en-US" altLang="zh-CN" sz="2600" baseline="-25000" dirty="0">
                <a:latin typeface="Sitka Text" panose="02000505000000020004" pitchFamily="2" charset="0"/>
              </a:rPr>
              <a:t>1 </a:t>
            </a:r>
            <a:r>
              <a:rPr lang="en-US" altLang="zh-CN" sz="2600" b="1" dirty="0"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sz="2600" dirty="0">
                <a:latin typeface="Sitka Text" panose="02000505000000020004" pitchFamily="2" charset="0"/>
              </a:rPr>
              <a:t> α</a:t>
            </a:r>
            <a:r>
              <a:rPr lang="en-US" altLang="zh-CN" sz="2600" baseline="-25000" dirty="0">
                <a:latin typeface="Sitka Text" panose="02000505000000020004" pitchFamily="2" charset="0"/>
              </a:rPr>
              <a:t>2 </a:t>
            </a:r>
            <a:r>
              <a:rPr lang="en-US" altLang="zh-CN" sz="2600" b="1" dirty="0"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sz="2600" dirty="0">
                <a:latin typeface="Sitka Text" panose="02000505000000020004" pitchFamily="2" charset="0"/>
              </a:rPr>
              <a:t> … </a:t>
            </a:r>
            <a:r>
              <a:rPr lang="en-US" altLang="zh-CN" sz="2600" b="1" dirty="0"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sz="2600" dirty="0">
                <a:latin typeface="Sitka Text" panose="02000505000000020004" pitchFamily="2" charset="0"/>
              </a:rPr>
              <a:t> α</a:t>
            </a:r>
            <a:r>
              <a:rPr lang="en-US" altLang="zh-CN" sz="2600" baseline="-25000" dirty="0">
                <a:latin typeface="Sitka Text" panose="02000505000000020004" pitchFamily="2" charset="0"/>
              </a:rPr>
              <a:t>n-1 </a:t>
            </a:r>
            <a:r>
              <a:rPr lang="en-US" altLang="zh-CN" sz="2600" b="1" dirty="0"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sz="2600" dirty="0">
                <a:latin typeface="Sitka Text" panose="02000505000000020004" pitchFamily="2" charset="0"/>
              </a:rPr>
              <a:t> α</a:t>
            </a:r>
            <a:r>
              <a:rPr lang="en-US" altLang="zh-CN" sz="2600" baseline="-25000" dirty="0">
                <a:latin typeface="Sitka Text" panose="02000505000000020004" pitchFamily="2" charset="0"/>
              </a:rPr>
              <a:t>n</a:t>
            </a:r>
            <a:r>
              <a:rPr lang="en-US" altLang="zh-CN" sz="2600" dirty="0">
                <a:latin typeface="Sitka Text" panose="02000505000000020004" pitchFamily="2" charset="0"/>
              </a:rPr>
              <a:t>,</a:t>
            </a: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r>
              <a:rPr lang="en-US" altLang="zh-CN" sz="2600" dirty="0">
                <a:latin typeface="Sitka Text" panose="02000505000000020004" pitchFamily="2" charset="0"/>
              </a:rPr>
              <a:t>	such that α= α</a:t>
            </a:r>
            <a:r>
              <a:rPr lang="en-US" altLang="zh-CN" sz="2600" baseline="-25000" dirty="0">
                <a:latin typeface="Sitka Text" panose="02000505000000020004" pitchFamily="2" charset="0"/>
              </a:rPr>
              <a:t>0</a:t>
            </a:r>
            <a:r>
              <a:rPr lang="en-US" altLang="zh-CN" sz="2600" dirty="0">
                <a:latin typeface="Sitka Text" panose="02000505000000020004" pitchFamily="2" charset="0"/>
              </a:rPr>
              <a:t> and β =α</a:t>
            </a:r>
            <a:r>
              <a:rPr lang="en-US" altLang="zh-CN" sz="2600" baseline="-25000" dirty="0">
                <a:latin typeface="Sitka Text" panose="02000505000000020004" pitchFamily="2" charset="0"/>
              </a:rPr>
              <a:t>n</a:t>
            </a:r>
            <a:r>
              <a:rPr lang="en-US" altLang="zh-CN" sz="2600" dirty="0">
                <a:latin typeface="Sitka Text" panose="02000505000000020004" pitchFamily="2" charset="0"/>
              </a:rPr>
              <a:t>. If n=0, then </a:t>
            </a:r>
            <a:r>
              <a:rPr lang="en-US" altLang="zh-CN" sz="2600" b="1" dirty="0">
                <a:latin typeface="Sitka Text" panose="02000505000000020004" pitchFamily="2" charset="0"/>
              </a:rPr>
              <a:t>α=β</a:t>
            </a:r>
            <a:r>
              <a:rPr lang="en-US" altLang="zh-CN" b="1" dirty="0">
                <a:solidFill>
                  <a:schemeClr val="hlink"/>
                </a:solidFill>
                <a:latin typeface="Sitka Text" panose="02000505000000020004" pitchFamily="2" charset="0"/>
              </a:rPr>
              <a:t> 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buClr>
                <a:schemeClr val="accent1"/>
              </a:buClr>
              <a:buFont typeface="Wingdings" pitchFamily="2" charset="2"/>
              <a:buNone/>
            </a:pPr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The Language of a CFG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zh-CN" dirty="0">
                <a:latin typeface="Sitka Text" panose="02000505000000020004" pitchFamily="2" charset="0"/>
              </a:rPr>
              <a:t>Let </a:t>
            </a:r>
            <a:r>
              <a:rPr lang="en-US" altLang="zh-CN" i="1" dirty="0">
                <a:solidFill>
                  <a:srgbClr val="FF0000"/>
                </a:solidFill>
                <a:latin typeface="Sitka Text" panose="02000505000000020004" pitchFamily="2" charset="0"/>
              </a:rPr>
              <a:t>G</a:t>
            </a:r>
            <a:r>
              <a:rPr lang="en-US" altLang="zh-CN" i="1" dirty="0">
                <a:latin typeface="Sitka Text" panose="02000505000000020004" pitchFamily="2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</a:rPr>
              <a:t>be a context-free grammar with start symbol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S</a:t>
            </a:r>
            <a:r>
              <a:rPr lang="en-US" altLang="zh-CN" dirty="0">
                <a:latin typeface="Sitka Text" panose="02000505000000020004" pitchFamily="2" charset="0"/>
              </a:rPr>
              <a:t>. Then the language of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Sitka Text" panose="02000505000000020004" pitchFamily="2" charset="0"/>
              </a:rPr>
              <a:t>G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 </a:t>
            </a:r>
            <a:r>
              <a:rPr lang="en-US" altLang="zh-CN" dirty="0">
                <a:latin typeface="Sitka Text" panose="02000505000000020004" pitchFamily="2" charset="0"/>
              </a:rPr>
              <a:t>is:</a:t>
            </a:r>
          </a:p>
          <a:p>
            <a:pPr algn="ctr">
              <a:buFontTx/>
              <a:buNone/>
            </a:pPr>
            <a:r>
              <a:rPr lang="en-US" altLang="zh-CN" i="1" dirty="0">
                <a:solidFill>
                  <a:schemeClr val="hlink"/>
                </a:solidFill>
                <a:latin typeface="Sitka Text" panose="02000505000000020004" pitchFamily="2" charset="0"/>
              </a:rPr>
              <a:t>L(G) = </a:t>
            </a:r>
            <a:r>
              <a:rPr lang="en-US" altLang="zh-CN" dirty="0">
                <a:solidFill>
                  <a:schemeClr val="hlink"/>
                </a:solidFill>
                <a:latin typeface="Sitka Text" panose="02000505000000020004" pitchFamily="2" charset="0"/>
              </a:rPr>
              <a:t>{ </a:t>
            </a:r>
            <a:r>
              <a:rPr lang="en-US" altLang="zh-CN" dirty="0" err="1">
                <a:solidFill>
                  <a:schemeClr val="hlink"/>
                </a:solidFill>
                <a:latin typeface="Sitka Text" panose="02000505000000020004" pitchFamily="2" charset="0"/>
              </a:rPr>
              <a:t>s∈V</a:t>
            </a:r>
            <a:r>
              <a:rPr lang="en-US" altLang="zh-CN" baseline="-25000" dirty="0" err="1">
                <a:solidFill>
                  <a:schemeClr val="hlink"/>
                </a:solidFill>
                <a:latin typeface="Sitka Text" panose="02000505000000020004" pitchFamily="2" charset="0"/>
              </a:rPr>
              <a:t>T</a:t>
            </a:r>
            <a:r>
              <a:rPr lang="en-US" altLang="zh-CN" dirty="0">
                <a:solidFill>
                  <a:schemeClr val="hlink"/>
                </a:solidFill>
                <a:latin typeface="Sitka Text" panose="02000505000000020004" pitchFamily="2" charset="0"/>
              </a:rPr>
              <a:t>* | there exists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S</a:t>
            </a:r>
            <a:r>
              <a:rPr lang="en-US" altLang="zh-CN" dirty="0">
                <a:solidFill>
                  <a:schemeClr val="hlink"/>
                </a:solidFill>
                <a:latin typeface="Sitka Text" panose="02000505000000020004" pitchFamily="2" charset="0"/>
              </a:rPr>
              <a:t> </a:t>
            </a:r>
            <a:r>
              <a:rPr lang="en-US" altLang="zh-CN" sz="2600" b="1" dirty="0">
                <a:solidFill>
                  <a:schemeClr val="hlink"/>
                </a:solidFill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sz="2900" dirty="0">
                <a:solidFill>
                  <a:schemeClr val="hlink"/>
                </a:solidFill>
                <a:latin typeface="Sitka Text" panose="02000505000000020004" pitchFamily="2" charset="0"/>
              </a:rPr>
              <a:t> </a:t>
            </a:r>
            <a:r>
              <a:rPr lang="en-US" altLang="zh-CN" baseline="30000" dirty="0">
                <a:solidFill>
                  <a:schemeClr val="hlink"/>
                </a:solidFill>
                <a:latin typeface="Sitka Text" panose="02000505000000020004" pitchFamily="2" charset="0"/>
              </a:rPr>
              <a:t>*</a:t>
            </a:r>
            <a:r>
              <a:rPr lang="en-US" altLang="zh-CN" dirty="0">
                <a:solidFill>
                  <a:schemeClr val="hlink"/>
                </a:solidFill>
                <a:latin typeface="Sitka Text" panose="02000505000000020004" pitchFamily="2" charset="0"/>
              </a:rPr>
              <a:t> s of G}</a:t>
            </a:r>
          </a:p>
          <a:p>
            <a:pPr>
              <a:buFontTx/>
              <a:buNone/>
            </a:pPr>
            <a:r>
              <a:rPr lang="en-US" altLang="zh-CN" dirty="0">
                <a:latin typeface="Sitka Text" panose="02000505000000020004" pitchFamily="2" charset="0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 S </a:t>
            </a:r>
            <a:r>
              <a:rPr lang="en-US" altLang="zh-CN" dirty="0">
                <a:latin typeface="Sitka Text" panose="02000505000000020004" pitchFamily="2" charset="0"/>
              </a:rPr>
              <a:t>is the start symbol of G, </a:t>
            </a:r>
            <a:r>
              <a:rPr lang="en-US" altLang="zh-CN" dirty="0">
                <a:solidFill>
                  <a:schemeClr val="hlink"/>
                </a:solidFill>
                <a:latin typeface="Sitka Text" panose="02000505000000020004" pitchFamily="2" charset="0"/>
              </a:rPr>
              <a:t>s</a:t>
            </a:r>
            <a:r>
              <a:rPr lang="en-US" altLang="zh-CN" dirty="0">
                <a:latin typeface="Sitka Text" panose="02000505000000020004" pitchFamily="2" charset="0"/>
              </a:rPr>
              <a:t> represents an arbitrary string of token symbols (sometimes called a sentence)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/>
          </p:cNvSpPr>
          <p:nvPr>
            <p:ph type="title"/>
          </p:nvPr>
        </p:nvSpPr>
        <p:spPr>
          <a:xfrm>
            <a:off x="448169" y="251883"/>
            <a:ext cx="9299504" cy="923572"/>
          </a:xfrm>
          <a:noFill/>
          <a:ln/>
        </p:spPr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</a:rPr>
              <a:t>Sentence</a:t>
            </a:r>
          </a:p>
        </p:txBody>
      </p:sp>
      <p:sp>
        <p:nvSpPr>
          <p:cNvPr id="289795" name="Rectangle 3"/>
          <p:cNvSpPr>
            <a:spLocks noGrp="1"/>
          </p:cNvSpPr>
          <p:nvPr>
            <p:ph type="body" idx="1"/>
          </p:nvPr>
        </p:nvSpPr>
        <p:spPr>
          <a:xfrm>
            <a:off x="241300" y="1240176"/>
            <a:ext cx="9601200" cy="4986940"/>
          </a:xfrm>
        </p:spPr>
        <p:txBody>
          <a:bodyPr/>
          <a:lstStyle/>
          <a:p>
            <a:r>
              <a:rPr lang="en-US" altLang="zh-CN" dirty="0">
                <a:latin typeface="Sitka Text" panose="02000505000000020004" pitchFamily="2" charset="0"/>
              </a:rPr>
              <a:t>A </a:t>
            </a:r>
            <a:r>
              <a:rPr lang="en-US" altLang="zh-CN" b="1" dirty="0">
                <a:solidFill>
                  <a:schemeClr val="hlink"/>
                </a:solidFill>
                <a:latin typeface="Sitka Text" panose="02000505000000020004" pitchFamily="2" charset="0"/>
              </a:rPr>
              <a:t>sentential form </a:t>
            </a:r>
            <a:r>
              <a:rPr lang="en-US" altLang="zh-CN" dirty="0">
                <a:latin typeface="Sitka Text" panose="02000505000000020004" pitchFamily="2" charset="0"/>
              </a:rPr>
              <a:t>of G</a:t>
            </a:r>
          </a:p>
          <a:p>
            <a:pPr>
              <a:buFont typeface="Arial" pitchFamily="34" charset="0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S</a:t>
            </a:r>
            <a:r>
              <a:rPr lang="en-US" altLang="zh-CN" dirty="0">
                <a:latin typeface="Sitka Text" panose="02000505000000020004" pitchFamily="2" charset="0"/>
              </a:rPr>
              <a:t> is the start symbol of G, if S </a:t>
            </a:r>
            <a:r>
              <a:rPr lang="en-US" altLang="zh-CN" b="1" dirty="0">
                <a:latin typeface="Sitka Text" panose="02000505000000020004" pitchFamily="2" charset="0"/>
                <a:sym typeface="Symbol" pitchFamily="18" charset="2"/>
              </a:rPr>
              <a:t></a:t>
            </a:r>
            <a:r>
              <a:rPr lang="en-US" altLang="zh-CN" dirty="0">
                <a:latin typeface="Sitka Text" panose="02000505000000020004" pitchFamily="2" charset="0"/>
              </a:rPr>
              <a:t> * α, α ∈ (V</a:t>
            </a:r>
            <a:r>
              <a:rPr lang="en-US" altLang="zh-CN" baseline="-25000" dirty="0">
                <a:latin typeface="Sitka Text" panose="02000505000000020004" pitchFamily="2" charset="0"/>
              </a:rPr>
              <a:t>N</a:t>
            </a:r>
            <a:r>
              <a:rPr lang="en-US" altLang="zh-CN" dirty="0">
                <a:latin typeface="Sitka Text" panose="02000505000000020004" pitchFamily="2" charset="0"/>
              </a:rPr>
              <a:t>∪V</a:t>
            </a:r>
            <a:r>
              <a:rPr lang="en-US" altLang="zh-CN" baseline="-25000" dirty="0">
                <a:latin typeface="Sitka Text" panose="02000505000000020004" pitchFamily="2" charset="0"/>
              </a:rPr>
              <a:t>T</a:t>
            </a:r>
            <a:r>
              <a:rPr lang="en-US" altLang="zh-CN" dirty="0">
                <a:latin typeface="Sitka Text" panose="02000505000000020004" pitchFamily="2" charset="0"/>
              </a:rPr>
              <a:t>) *, α is a sentential form of G</a:t>
            </a:r>
          </a:p>
          <a:p>
            <a:r>
              <a:rPr lang="en-US" altLang="zh-CN" dirty="0">
                <a:latin typeface="Sitka Text" panose="02000505000000020004" pitchFamily="2" charset="0"/>
              </a:rPr>
              <a:t>A </a:t>
            </a:r>
            <a:r>
              <a:rPr lang="en-US" altLang="zh-CN" b="1" dirty="0">
                <a:solidFill>
                  <a:schemeClr val="hlink"/>
                </a:solidFill>
                <a:latin typeface="Sitka Text" panose="02000505000000020004" pitchFamily="2" charset="0"/>
              </a:rPr>
              <a:t>sentence</a:t>
            </a:r>
            <a:r>
              <a:rPr lang="en-US" altLang="zh-CN" dirty="0">
                <a:latin typeface="Sitka Text" panose="02000505000000020004" pitchFamily="2" charset="0"/>
              </a:rPr>
              <a:t> of G</a:t>
            </a:r>
          </a:p>
          <a:p>
            <a:pPr>
              <a:buFont typeface="Arial" pitchFamily="34" charset="0"/>
              <a:buNone/>
            </a:pPr>
            <a:r>
              <a:rPr lang="en-US" altLang="zh-CN" dirty="0">
                <a:latin typeface="Sitka Text" panose="02000505000000020004" pitchFamily="2" charset="0"/>
              </a:rPr>
              <a:t>	w is a sentential form of G, if w contains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only</a:t>
            </a:r>
            <a:r>
              <a:rPr lang="en-US" altLang="zh-CN" dirty="0">
                <a:latin typeface="Sitka Text" panose="02000505000000020004" pitchFamily="2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</a:rPr>
              <a:t>terminals</a:t>
            </a:r>
            <a:r>
              <a:rPr lang="en-US" altLang="zh-CN" dirty="0">
                <a:latin typeface="Sitka Text" panose="02000505000000020004" pitchFamily="2" charset="0"/>
              </a:rPr>
              <a:t>, then w is a sentence of G</a:t>
            </a: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165100" y="1715956"/>
            <a:ext cx="9829799" cy="3117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794" tIns="50397" rIns="100794" bIns="50397">
            <a:spAutoFit/>
          </a:bodyPr>
          <a:lstStyle/>
          <a:p>
            <a:pPr lvl="0"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Example: </a:t>
            </a:r>
            <a:r>
              <a:rPr lang="en-US" altLang="zh-CN" sz="2800" dirty="0">
                <a:solidFill>
                  <a:schemeClr val="hlink"/>
                </a:solidFill>
                <a:latin typeface="Sitka Text" panose="02000505000000020004" pitchFamily="2" charset="0"/>
              </a:rPr>
              <a:t>Given G, L(G) can be obtained by derivation</a:t>
            </a:r>
            <a:r>
              <a:rPr lang="en-US" altLang="zh-CN" sz="2800" dirty="0">
                <a:latin typeface="Sitka Text" panose="02000505000000020004" pitchFamily="2" charset="0"/>
              </a:rPr>
              <a:t>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G:S→0S1,S→01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  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0S1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00S11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0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S1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3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…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0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S1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n-1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0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  L(G)={0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|n≥1}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</a:rPr>
              <a:t>S,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0S1 ,00S11 ,000S111,00001111 are all sentential forms of 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   00001111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tka Text" panose="02000505000000020004" pitchFamily="2" charset="0"/>
                <a:ea typeface="宋体" panose="02010600030101010101" pitchFamily="2" charset="-122"/>
                <a:cs typeface="Times New Roman" pitchFamily="18" charset="0"/>
                <a:sym typeface="Symbol" pitchFamily="18" charset="2"/>
              </a:rPr>
              <a:t>is a sentence of G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tka Text" panose="02000505000000020004" pitchFamily="2" charset="0"/>
              <a:ea typeface="宋体" panose="02010600030101010101" pitchFamily="2" charset="-122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.9|53.3|23.7|0.9|48.6|0.9|1.7|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|6.8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0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6492</TotalTime>
  <Words>2281</Words>
  <Application>Microsoft Office PowerPoint</Application>
  <PresentationFormat>自定义</PresentationFormat>
  <Paragraphs>429</Paragraphs>
  <Slides>37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Monotype Sorts</vt:lpstr>
      <vt:lpstr>Arial</vt:lpstr>
      <vt:lpstr>Calibri</vt:lpstr>
      <vt:lpstr>Sitka Heading</vt:lpstr>
      <vt:lpstr>Sitka Small</vt:lpstr>
      <vt:lpstr>Sitka Text</vt:lpstr>
      <vt:lpstr>Times New Roman</vt:lpstr>
      <vt:lpstr>Wingdings</vt:lpstr>
      <vt:lpstr>Office Theme</vt:lpstr>
      <vt:lpstr>PowerPoint 演示文稿</vt:lpstr>
      <vt:lpstr>Outline</vt:lpstr>
      <vt:lpstr>Derivation and Language</vt:lpstr>
      <vt:lpstr>Derivation and Language</vt:lpstr>
      <vt:lpstr>PowerPoint 演示文稿</vt:lpstr>
      <vt:lpstr>The transitive closure of </vt:lpstr>
      <vt:lpstr>The Language of a CFG</vt:lpstr>
      <vt:lpstr>Sentence</vt:lpstr>
      <vt:lpstr>PowerPoint 演示文稿</vt:lpstr>
      <vt:lpstr>PowerPoint 演示文稿</vt:lpstr>
      <vt:lpstr>Parse Trees</vt:lpstr>
      <vt:lpstr>Definition of Parse tree</vt:lpstr>
      <vt:lpstr>Derivations and Parse Trees</vt:lpstr>
      <vt:lpstr>PowerPoint 演示文稿</vt:lpstr>
      <vt:lpstr>Notes</vt:lpstr>
      <vt:lpstr>Leftmost Derivation</vt:lpstr>
      <vt:lpstr>LeftMost Derivation Example</vt:lpstr>
      <vt:lpstr>Rightmost derivation</vt:lpstr>
      <vt:lpstr>RM Derivation Example</vt:lpstr>
      <vt:lpstr>Notes</vt:lpstr>
      <vt:lpstr>Abstract Syntax Trees</vt:lpstr>
      <vt:lpstr>PowerPoint 演示文稿</vt:lpstr>
      <vt:lpstr>AST vs. Parse Tree</vt:lpstr>
      <vt:lpstr>Definition of Abstract Syntax trees</vt:lpstr>
      <vt:lpstr>PowerPoint 演示文稿</vt:lpstr>
      <vt:lpstr>Challenge: Ambiguity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WYing</cp:lastModifiedBy>
  <cp:revision>115</cp:revision>
  <dcterms:created xsi:type="dcterms:W3CDTF">2006-08-16T00:00:00Z</dcterms:created>
  <dcterms:modified xsi:type="dcterms:W3CDTF">2023-04-21T05:21:39Z</dcterms:modified>
</cp:coreProperties>
</file>