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3" r:id="rId9"/>
    <p:sldId id="265" r:id="rId10"/>
    <p:sldId id="261" r:id="rId11"/>
    <p:sldId id="266" r:id="rId12"/>
    <p:sldId id="268" r:id="rId13"/>
    <p:sldId id="269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82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0245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21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87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60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094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329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665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33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0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309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88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FB915-555C-4B19-8AE4-8C30CF056E8F}" type="datetimeFigureOut">
              <a:rPr lang="zh-CN" altLang="en-US" smtClean="0"/>
              <a:t>2019/5/13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51C3F-EE44-43B0-9EFB-1FB6D97B58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35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unhuachen@scut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计算机网络实验</a:t>
            </a:r>
            <a:br>
              <a:rPr lang="en-US" altLang="zh-CN" dirty="0"/>
            </a:br>
            <a:r>
              <a:rPr lang="zh-CN" altLang="en-US" sz="4000" dirty="0">
                <a:solidFill>
                  <a:schemeClr val="accent6"/>
                </a:solidFill>
              </a:rPr>
              <a:t>构建简单网络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华南理工大学 软件学院</a:t>
            </a:r>
            <a:endParaRPr lang="en-US" altLang="zh-CN" dirty="0"/>
          </a:p>
          <a:p>
            <a:r>
              <a:rPr lang="zh-CN" altLang="en-US" dirty="0"/>
              <a:t>陈春华 博士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chunhuachen@scut.edu.cn</a:t>
            </a:r>
            <a:endParaRPr lang="en-US" altLang="zh-CN" dirty="0"/>
          </a:p>
          <a:p>
            <a:r>
              <a:rPr lang="en-US" altLang="zh-CN" dirty="0"/>
              <a:t>2017/05/14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7076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73842" cy="4351338"/>
          </a:xfrm>
        </p:spPr>
        <p:txBody>
          <a:bodyPr/>
          <a:lstStyle/>
          <a:p>
            <a:r>
              <a:rPr lang="zh-CN" altLang="en-US" dirty="0"/>
              <a:t>计算机网络</a:t>
            </a:r>
            <a:r>
              <a:rPr lang="en-US" altLang="zh-CN" dirty="0"/>
              <a:t>=</a:t>
            </a:r>
            <a:r>
              <a:rPr lang="zh-CN" altLang="en-US" dirty="0"/>
              <a:t>网络</a:t>
            </a:r>
            <a:r>
              <a:rPr lang="en-US" altLang="zh-CN" dirty="0"/>
              <a:t>+</a:t>
            </a:r>
            <a:r>
              <a:rPr lang="zh-CN" altLang="en-US" dirty="0"/>
              <a:t>网络</a:t>
            </a:r>
            <a:r>
              <a:rPr lang="en-US" altLang="zh-CN" dirty="0"/>
              <a:t>+…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427" y="2414588"/>
            <a:ext cx="7019925" cy="376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517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建立网络拓扑连接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进入</a:t>
            </a:r>
            <a:r>
              <a:rPr lang="en-US" altLang="zh-CN" dirty="0"/>
              <a:t>/</a:t>
            </a:r>
            <a:r>
              <a:rPr lang="zh-CN" altLang="en-US" dirty="0"/>
              <a:t>查看</a:t>
            </a:r>
            <a:r>
              <a:rPr lang="en-US" altLang="zh-CN" dirty="0"/>
              <a:t>/</a:t>
            </a:r>
            <a:r>
              <a:rPr lang="zh-CN" altLang="en-US" dirty="0"/>
              <a:t>设置三层以太网接口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根据需要规划、设计不同的子网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对每个端口分配</a:t>
            </a:r>
            <a:r>
              <a:rPr lang="en-US" altLang="zh-CN" dirty="0" err="1"/>
              <a:t>ip</a:t>
            </a:r>
            <a:r>
              <a:rPr lang="zh-CN" altLang="en-US" dirty="0"/>
              <a:t>地址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配置</a:t>
            </a:r>
            <a:r>
              <a:rPr lang="en-US" altLang="zh-CN" dirty="0"/>
              <a:t>PC</a:t>
            </a:r>
            <a:r>
              <a:rPr lang="zh-CN" altLang="en-US" dirty="0"/>
              <a:t>的</a:t>
            </a:r>
            <a:r>
              <a:rPr lang="en-US" altLang="zh-CN" dirty="0"/>
              <a:t>IP</a:t>
            </a:r>
            <a:r>
              <a:rPr lang="zh-CN" altLang="en-US" dirty="0"/>
              <a:t>地址，并测试连通性</a:t>
            </a:r>
          </a:p>
          <a:p>
            <a:pPr marL="971550" lvl="1" indent="-514350">
              <a:buFont typeface="+mj-lt"/>
              <a:buAutoNum type="arabicPeriod"/>
            </a:pPr>
            <a:r>
              <a:rPr lang="zh-CN" altLang="en-US" dirty="0"/>
              <a:t>设置静态路由，并测试连通性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</a:t>
            </a:r>
            <a:r>
              <a:rPr lang="en-US" altLang="zh-CN" dirty="0"/>
              <a:t>Ping</a:t>
            </a:r>
            <a:r>
              <a:rPr lang="zh-CN" altLang="en-US" dirty="0"/>
              <a:t>应用，测试网络连通状态</a:t>
            </a:r>
          </a:p>
          <a:p>
            <a:pPr marL="0" indent="0">
              <a:buNone/>
            </a:pPr>
            <a:r>
              <a:rPr lang="zh-CN" altLang="en-US" b="1" dirty="0">
                <a:solidFill>
                  <a:schemeClr val="accent6"/>
                </a:solidFill>
              </a:rPr>
              <a:t>参考资料</a:t>
            </a:r>
          </a:p>
          <a:p>
            <a:pPr marL="0" indent="0">
              <a:buNone/>
            </a:pPr>
            <a:r>
              <a:rPr lang="en-US" altLang="zh-CN" dirty="0"/>
              <a:t>07-</a:t>
            </a:r>
            <a:r>
              <a:rPr lang="zh-CN" altLang="en-US" dirty="0"/>
              <a:t>三层技术</a:t>
            </a:r>
            <a:r>
              <a:rPr lang="en-US" altLang="zh-CN" dirty="0"/>
              <a:t>-IP</a:t>
            </a:r>
            <a:r>
              <a:rPr lang="zh-CN" altLang="en-US" dirty="0"/>
              <a:t>路由配置指导</a:t>
            </a:r>
            <a:r>
              <a:rPr lang="en-US" altLang="zh-CN" dirty="0"/>
              <a:t>-p17 </a:t>
            </a:r>
            <a:r>
              <a:rPr lang="zh-CN" altLang="en-US" dirty="0"/>
              <a:t>静态路由配置</a:t>
            </a:r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4516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7175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/>
              <a:t>在没配置</a:t>
            </a:r>
            <a:r>
              <a:rPr lang="en-US" altLang="zh-CN" dirty="0"/>
              <a:t>Router1</a:t>
            </a:r>
            <a:r>
              <a:rPr lang="zh-CN" altLang="en-US" dirty="0"/>
              <a:t>的路由表情况下，从主机</a:t>
            </a:r>
            <a:r>
              <a:rPr lang="en-US" altLang="zh-CN" dirty="0"/>
              <a:t>192.168.0.2</a:t>
            </a:r>
            <a:r>
              <a:rPr lang="zh-CN" altLang="en-US" dirty="0"/>
              <a:t>可以与</a:t>
            </a:r>
            <a:r>
              <a:rPr lang="en-US" altLang="zh-CN" dirty="0"/>
              <a:t>ping</a:t>
            </a:r>
            <a:r>
              <a:rPr lang="zh-CN" altLang="en-US" dirty="0"/>
              <a:t>通端口</a:t>
            </a:r>
            <a:r>
              <a:rPr lang="en-US" altLang="zh-CN" dirty="0"/>
              <a:t>192.168.1.2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zh-CN" altLang="en-US" dirty="0"/>
              <a:t>为什么？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3174112"/>
            <a:ext cx="5976664" cy="320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072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717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在仅配置</a:t>
            </a:r>
            <a:r>
              <a:rPr lang="en-US" altLang="zh-CN" dirty="0"/>
              <a:t>Router1</a:t>
            </a:r>
            <a:r>
              <a:rPr lang="zh-CN" altLang="en-US" dirty="0"/>
              <a:t>的路由表情况下，从主机</a:t>
            </a:r>
            <a:r>
              <a:rPr lang="en-US" altLang="zh-CN" dirty="0"/>
              <a:t>192.168.0.2</a:t>
            </a:r>
            <a:r>
              <a:rPr lang="zh-CN" altLang="en-US" dirty="0"/>
              <a:t>可以与</a:t>
            </a:r>
            <a:r>
              <a:rPr lang="en-US" altLang="zh-CN" dirty="0"/>
              <a:t>ping</a:t>
            </a:r>
            <a:r>
              <a:rPr lang="zh-CN" altLang="en-US" dirty="0"/>
              <a:t>通端口</a:t>
            </a:r>
            <a:r>
              <a:rPr lang="en-US" altLang="zh-CN" dirty="0"/>
              <a:t>192.168.2.2</a:t>
            </a:r>
            <a:r>
              <a:rPr lang="zh-CN" altLang="en-US" dirty="0"/>
              <a:t>吗？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zh-CN" altLang="en-US" dirty="0"/>
              <a:t>为什么？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3174112"/>
            <a:ext cx="5976664" cy="3203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3969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默认网关是什么？</a:t>
            </a:r>
            <a:endParaRPr lang="en-US" altLang="zh-CN" dirty="0"/>
          </a:p>
          <a:p>
            <a:r>
              <a:rPr lang="zh-CN" altLang="en-US" dirty="0"/>
              <a:t>查看一下主机、路由器的本地路由表！</a:t>
            </a:r>
          </a:p>
        </p:txBody>
      </p:sp>
    </p:spTree>
    <p:extLst>
      <p:ext uri="{BB962C8B-B14F-4D97-AF65-F5344CB8AC3E}">
        <p14:creationId xmlns:p14="http://schemas.microsoft.com/office/powerpoint/2010/main" val="107326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</a:t>
            </a:r>
            <a:r>
              <a:rPr lang="en-US" altLang="zh-CN" dirty="0"/>
              <a:t>H3C </a:t>
            </a:r>
            <a:r>
              <a:rPr lang="zh-CN" altLang="en-US" dirty="0"/>
              <a:t>路由器和交换机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路由器与交换机的操作系统</a:t>
            </a:r>
            <a:r>
              <a:rPr lang="en-US" altLang="zh-CN" dirty="0"/>
              <a:t>: </a:t>
            </a:r>
            <a:r>
              <a:rPr lang="en-US" altLang="zh-CN" dirty="0" err="1">
                <a:latin typeface="+mn-ea"/>
              </a:rPr>
              <a:t>Comware</a:t>
            </a:r>
            <a:endParaRPr lang="en-US" altLang="zh-CN" dirty="0"/>
          </a:p>
          <a:p>
            <a:r>
              <a:rPr lang="en-US" altLang="zh-CN" dirty="0" err="1">
                <a:latin typeface="+mn-ea"/>
              </a:rPr>
              <a:t>Comware</a:t>
            </a:r>
            <a:r>
              <a:rPr lang="zh-CN" altLang="en-US" dirty="0">
                <a:latin typeface="+mn-ea"/>
              </a:rPr>
              <a:t>软件平台是</a:t>
            </a:r>
            <a:r>
              <a:rPr lang="en-US" altLang="zh-CN" dirty="0">
                <a:latin typeface="+mn-ea"/>
              </a:rPr>
              <a:t>H3C</a:t>
            </a:r>
            <a:r>
              <a:rPr lang="zh-CN" altLang="en-US" dirty="0">
                <a:latin typeface="+mn-ea"/>
              </a:rPr>
              <a:t>公司的核心软件平台。作为一个成熟的、特性丰富的软件平台，</a:t>
            </a:r>
            <a:r>
              <a:rPr lang="en-US" altLang="zh-CN" dirty="0" err="1">
                <a:latin typeface="+mn-ea"/>
              </a:rPr>
              <a:t>Comware</a:t>
            </a:r>
            <a:r>
              <a:rPr lang="zh-CN" altLang="en-US" dirty="0">
                <a:latin typeface="+mn-ea"/>
              </a:rPr>
              <a:t>软件平台构筑了</a:t>
            </a:r>
            <a:r>
              <a:rPr lang="en-US" altLang="zh-CN" dirty="0">
                <a:latin typeface="+mn-ea"/>
              </a:rPr>
              <a:t>H3C</a:t>
            </a:r>
            <a:r>
              <a:rPr lang="zh-CN" altLang="en-US" dirty="0">
                <a:latin typeface="+mn-ea"/>
              </a:rPr>
              <a:t>公司全系列</a:t>
            </a:r>
            <a:r>
              <a:rPr lang="en-US" altLang="zh-CN" dirty="0">
                <a:latin typeface="+mn-ea"/>
              </a:rPr>
              <a:t>IP</a:t>
            </a:r>
            <a:r>
              <a:rPr lang="zh-CN" altLang="en-US" dirty="0">
                <a:latin typeface="+mn-ea"/>
              </a:rPr>
              <a:t>网络产品的基础。</a:t>
            </a:r>
          </a:p>
          <a:p>
            <a:r>
              <a:rPr lang="en-US" altLang="zh-CN" dirty="0" err="1">
                <a:latin typeface="+mn-ea"/>
              </a:rPr>
              <a:t>Comware</a:t>
            </a:r>
            <a:r>
              <a:rPr lang="zh-CN" altLang="en-US" dirty="0">
                <a:latin typeface="+mn-ea"/>
              </a:rPr>
              <a:t>软件平台</a:t>
            </a:r>
            <a:r>
              <a:rPr lang="zh-CN" altLang="en-US" b="1" dirty="0">
                <a:latin typeface="+mn-ea"/>
              </a:rPr>
              <a:t>以</a:t>
            </a:r>
            <a:r>
              <a:rPr lang="en-US" altLang="zh-CN" b="1" dirty="0">
                <a:latin typeface="+mn-ea"/>
              </a:rPr>
              <a:t>IPv4/IPv6</a:t>
            </a:r>
            <a:r>
              <a:rPr lang="zh-CN" altLang="en-US" b="1" dirty="0">
                <a:latin typeface="+mn-ea"/>
              </a:rPr>
              <a:t>协议栈为基础</a:t>
            </a:r>
            <a:r>
              <a:rPr lang="zh-CN" altLang="en-US" dirty="0">
                <a:latin typeface="+mn-ea"/>
              </a:rPr>
              <a:t>，集成了链路层协议、以太网交换技术、</a:t>
            </a:r>
            <a:r>
              <a:rPr lang="en-US" altLang="zh-CN" dirty="0">
                <a:latin typeface="+mn-ea"/>
              </a:rPr>
              <a:t>IRF</a:t>
            </a:r>
            <a:r>
              <a:rPr lang="zh-CN" altLang="en-US" dirty="0">
                <a:latin typeface="+mn-ea"/>
              </a:rPr>
              <a:t>技术、路由技术、</a:t>
            </a:r>
            <a:r>
              <a:rPr lang="en-US" altLang="zh-CN" dirty="0">
                <a:latin typeface="+mn-ea"/>
              </a:rPr>
              <a:t>MPLS</a:t>
            </a:r>
            <a:r>
              <a:rPr lang="zh-CN" altLang="en-US" dirty="0">
                <a:latin typeface="+mn-ea"/>
              </a:rPr>
              <a:t>技术、</a:t>
            </a:r>
            <a:r>
              <a:rPr lang="en-US" altLang="zh-CN" dirty="0">
                <a:latin typeface="+mn-ea"/>
              </a:rPr>
              <a:t>VPN</a:t>
            </a:r>
            <a:r>
              <a:rPr lang="zh-CN" altLang="en-US" dirty="0">
                <a:latin typeface="+mn-ea"/>
              </a:rPr>
              <a:t>技术、</a:t>
            </a:r>
            <a:r>
              <a:rPr lang="en-US" altLang="zh-CN" dirty="0" err="1">
                <a:latin typeface="+mn-ea"/>
              </a:rPr>
              <a:t>QoS</a:t>
            </a:r>
            <a:r>
              <a:rPr lang="zh-CN" altLang="en-US" dirty="0">
                <a:latin typeface="+mn-ea"/>
              </a:rPr>
              <a:t>技术、语音技术、安全技术等丰富的数据通信特性，是当今最为成熟的网络操作系统之一。</a:t>
            </a:r>
            <a:r>
              <a:rPr lang="en-US" altLang="zh-CN" dirty="0" err="1">
                <a:latin typeface="+mn-ea"/>
              </a:rPr>
              <a:t>Comware</a:t>
            </a:r>
            <a:r>
              <a:rPr lang="zh-CN" altLang="en-US" dirty="0">
                <a:latin typeface="+mn-ea"/>
              </a:rPr>
              <a:t>软件平台采用了</a:t>
            </a:r>
            <a:r>
              <a:rPr lang="zh-CN" altLang="en-US" b="1" dirty="0">
                <a:latin typeface="+mn-ea"/>
              </a:rPr>
              <a:t>组件构架</a:t>
            </a:r>
            <a:r>
              <a:rPr lang="zh-CN" altLang="en-US" dirty="0">
                <a:latin typeface="+mn-ea"/>
              </a:rPr>
              <a:t>，并对各种操作系统、各种硬件进行了有效的封装和屏蔽，具有良好的伸缩性和可移植性。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0984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1932" y="1595291"/>
            <a:ext cx="7795567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59652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18" y="1303944"/>
            <a:ext cx="5701482" cy="5224400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H="1">
            <a:off x="6809230" y="950400"/>
            <a:ext cx="3765600" cy="5191200"/>
          </a:xfrm>
          <a:prstGeom prst="line">
            <a:avLst/>
          </a:prstGeom>
          <a:ln w="603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980371" y="1604061"/>
            <a:ext cx="356136" cy="34986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174030" y="4828524"/>
            <a:ext cx="356136" cy="349868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内容占位符 2"/>
          <p:cNvSpPr>
            <a:spLocks noGrp="1"/>
          </p:cNvSpPr>
          <p:nvPr>
            <p:ph idx="1"/>
          </p:nvPr>
        </p:nvSpPr>
        <p:spPr>
          <a:xfrm>
            <a:off x="390462" y="1740475"/>
            <a:ext cx="6236368" cy="4351338"/>
          </a:xfrm>
        </p:spPr>
        <p:txBody>
          <a:bodyPr/>
          <a:lstStyle/>
          <a:p>
            <a:r>
              <a:rPr lang="zh-CN" altLang="en-US" dirty="0"/>
              <a:t>串口是计算机上一种非常通用设备通信的协议，如</a:t>
            </a:r>
            <a:r>
              <a:rPr lang="en-US" altLang="zh-CN" dirty="0"/>
              <a:t>RS232</a:t>
            </a:r>
            <a:r>
              <a:rPr lang="zh-CN" altLang="en-US" dirty="0"/>
              <a:t>和</a:t>
            </a:r>
            <a:r>
              <a:rPr lang="en-US" altLang="zh-CN" dirty="0"/>
              <a:t>RS485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en-US" altLang="zh-CN" dirty="0"/>
              <a:t>RS-232</a:t>
            </a:r>
            <a:r>
              <a:rPr lang="zh-CN" altLang="en-US" dirty="0"/>
              <a:t>（</a:t>
            </a:r>
            <a:r>
              <a:rPr lang="en-US" altLang="zh-CN" dirty="0"/>
              <a:t>ANSI/EIA-232</a:t>
            </a:r>
            <a:r>
              <a:rPr lang="zh-CN" altLang="en-US" dirty="0"/>
              <a:t>标准）是</a:t>
            </a:r>
            <a:r>
              <a:rPr lang="en-US" altLang="zh-CN" dirty="0"/>
              <a:t>IBM-PC</a:t>
            </a:r>
            <a:r>
              <a:rPr lang="zh-CN" altLang="en-US" dirty="0"/>
              <a:t>及其兼容机上的串行连接标准。</a:t>
            </a:r>
            <a:endParaRPr lang="en-US" altLang="zh-CN" dirty="0"/>
          </a:p>
          <a:p>
            <a:r>
              <a:rPr lang="en-US" altLang="zh-CN" dirty="0"/>
              <a:t>RS-232</a:t>
            </a:r>
            <a:r>
              <a:rPr lang="zh-CN" altLang="en-US" dirty="0"/>
              <a:t>只限于</a:t>
            </a:r>
            <a:r>
              <a:rPr lang="en-US" altLang="zh-CN" dirty="0"/>
              <a:t>PC</a:t>
            </a:r>
            <a:r>
              <a:rPr lang="zh-CN" altLang="en-US" dirty="0"/>
              <a:t>串口和设备间点对点的通信，通常连接打印机或者</a:t>
            </a:r>
            <a:r>
              <a:rPr lang="en-US" altLang="zh-CN" dirty="0"/>
              <a:t>Modem</a:t>
            </a:r>
            <a:r>
              <a:rPr lang="zh-CN" altLang="en-US" dirty="0"/>
              <a:t>，同时也可以接工业仪器仪表等。</a:t>
            </a:r>
            <a:endParaRPr lang="en-US" altLang="zh-CN" dirty="0"/>
          </a:p>
          <a:p>
            <a:r>
              <a:rPr lang="en-US" altLang="zh-CN" dirty="0"/>
              <a:t>RS-232</a:t>
            </a:r>
            <a:r>
              <a:rPr lang="zh-CN" altLang="en-US" dirty="0"/>
              <a:t>串口通信最远距离是</a:t>
            </a:r>
            <a:r>
              <a:rPr lang="en-US" altLang="zh-CN" dirty="0"/>
              <a:t>50</a:t>
            </a:r>
            <a:r>
              <a:rPr lang="zh-CN" altLang="en-US" dirty="0"/>
              <a:t>英尺。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230" y="3252496"/>
            <a:ext cx="2101370" cy="157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48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正确连接计算机终端与路由器的串口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启动终端中的</a:t>
            </a:r>
            <a:r>
              <a:rPr lang="en-US" altLang="zh-CN" dirty="0" err="1"/>
              <a:t>SupperTerminal</a:t>
            </a:r>
            <a:r>
              <a:rPr lang="zh-CN" altLang="en-US" dirty="0"/>
              <a:t>软件，正确设置通信参数，如波特率等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学习如何配置路由器层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重点设置路由器的以太网口的</a:t>
            </a:r>
            <a:r>
              <a:rPr lang="en-US" altLang="zh-CN" dirty="0"/>
              <a:t>IP</a:t>
            </a:r>
            <a:r>
              <a:rPr lang="zh-CN" altLang="en-US" dirty="0"/>
              <a:t>网络参数</a:t>
            </a:r>
            <a:endParaRPr lang="en-US" altLang="zh-CN" dirty="0"/>
          </a:p>
          <a:p>
            <a:pPr lvl="1"/>
            <a:r>
              <a:rPr lang="en-US" altLang="zh-CN" dirty="0"/>
              <a:t>GigabitEthernet 0/0 </a:t>
            </a:r>
            <a:r>
              <a:rPr lang="zh-CN" altLang="en-US" dirty="0"/>
              <a:t>或者 </a:t>
            </a:r>
            <a:r>
              <a:rPr lang="en-US" altLang="zh-CN" dirty="0"/>
              <a:t>0/1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开启路由器中的</a:t>
            </a:r>
            <a:r>
              <a:rPr lang="en-US" altLang="zh-CN" dirty="0" err="1"/>
              <a:t>Telent</a:t>
            </a:r>
            <a:r>
              <a:rPr lang="zh-CN" altLang="en-US" dirty="0"/>
              <a:t>服务，并配置用户账号等</a:t>
            </a:r>
          </a:p>
        </p:txBody>
      </p:sp>
    </p:spTree>
    <p:extLst>
      <p:ext uri="{BB962C8B-B14F-4D97-AF65-F5344CB8AC3E}">
        <p14:creationId xmlns:p14="http://schemas.microsoft.com/office/powerpoint/2010/main" val="168588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从网络协议栈角度，分析组建的</a:t>
            </a:r>
            <a:r>
              <a:rPr lang="en-US" altLang="zh-CN" dirty="0"/>
              <a:t>RS232</a:t>
            </a:r>
            <a:r>
              <a:rPr lang="zh-CN" altLang="en-US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2796725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计算机网络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518" y="1303944"/>
            <a:ext cx="5701482" cy="522440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 flipH="1">
            <a:off x="6809230" y="950400"/>
            <a:ext cx="3765600" cy="5191200"/>
          </a:xfrm>
          <a:prstGeom prst="line">
            <a:avLst/>
          </a:prstGeom>
          <a:ln w="60325">
            <a:solidFill>
              <a:schemeClr val="accent6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10218694" y="1583223"/>
            <a:ext cx="356136" cy="34986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7581372" y="5423703"/>
            <a:ext cx="356136" cy="34986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ph idx="1"/>
          </p:nvPr>
        </p:nvSpPr>
        <p:spPr>
          <a:xfrm>
            <a:off x="390462" y="1740475"/>
            <a:ext cx="6236368" cy="4351338"/>
          </a:xfrm>
        </p:spPr>
        <p:txBody>
          <a:bodyPr/>
          <a:lstStyle/>
          <a:p>
            <a:r>
              <a:rPr lang="en-US" altLang="zh-CN" dirty="0"/>
              <a:t>Ethernet</a:t>
            </a:r>
            <a:r>
              <a:rPr lang="zh-CN" altLang="en-US" dirty="0"/>
              <a:t>以太网</a:t>
            </a:r>
            <a:endParaRPr lang="en-US" altLang="zh-CN" dirty="0"/>
          </a:p>
          <a:p>
            <a:pPr lvl="1"/>
            <a:r>
              <a:rPr lang="zh-CN" altLang="en-US" dirty="0"/>
              <a:t>双绞线</a:t>
            </a:r>
            <a:endParaRPr lang="en-US" altLang="zh-CN" dirty="0"/>
          </a:p>
          <a:p>
            <a:pPr lvl="1"/>
            <a:r>
              <a:rPr lang="zh-CN" altLang="en-US" dirty="0"/>
              <a:t>星状拓扑</a:t>
            </a:r>
            <a:endParaRPr lang="en-US" altLang="zh-CN" dirty="0"/>
          </a:p>
          <a:p>
            <a:pPr lvl="1"/>
            <a:r>
              <a:rPr lang="zh-CN" altLang="en-US" dirty="0"/>
              <a:t>千兆级别（</a:t>
            </a:r>
            <a:r>
              <a:rPr lang="en-US" altLang="zh-CN" dirty="0"/>
              <a:t>GigabitEthernet 0/0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链路层与物理层</a:t>
            </a:r>
            <a:endParaRPr lang="en-US" altLang="zh-CN" dirty="0"/>
          </a:p>
          <a:p>
            <a:r>
              <a:rPr lang="en-US" altLang="zh-CN" dirty="0"/>
              <a:t>IP</a:t>
            </a:r>
            <a:r>
              <a:rPr lang="zh-CN" altLang="en-US" dirty="0"/>
              <a:t>层？</a:t>
            </a:r>
            <a:endParaRPr lang="en-US" altLang="zh-CN" dirty="0"/>
          </a:p>
          <a:p>
            <a:pPr lvl="1"/>
            <a:r>
              <a:rPr lang="zh-CN" altLang="en-US" dirty="0"/>
              <a:t>用户设置网络参数</a:t>
            </a:r>
            <a:endParaRPr lang="en-US" altLang="zh-CN" dirty="0"/>
          </a:p>
          <a:p>
            <a:r>
              <a:rPr lang="zh-CN" altLang="en-US" dirty="0"/>
              <a:t>传输层与应用层</a:t>
            </a:r>
            <a:endParaRPr lang="en-US" altLang="zh-CN" dirty="0"/>
          </a:p>
          <a:p>
            <a:pPr lvl="1"/>
            <a:r>
              <a:rPr lang="en-US" altLang="zh-CN" dirty="0"/>
              <a:t>Telnet</a:t>
            </a:r>
            <a:r>
              <a:rPr lang="zh-CN" altLang="en-US" dirty="0"/>
              <a:t>远程登录应用 （端口</a:t>
            </a:r>
            <a:r>
              <a:rPr lang="en-US" altLang="zh-CN" dirty="0"/>
              <a:t>23</a:t>
            </a:r>
            <a:r>
              <a:rPr lang="zh-CN" altLang="en-US" dirty="0"/>
              <a:t>）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0237" y="2518366"/>
            <a:ext cx="1426609" cy="1499879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651" y="3691396"/>
            <a:ext cx="1423668" cy="153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119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步骤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正确连接计算机终端与路由器的以太网口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配置计算机终端的网络参数</a:t>
            </a:r>
            <a:endParaRPr lang="en-US" altLang="zh-CN" dirty="0"/>
          </a:p>
          <a:p>
            <a:pPr lvl="1"/>
            <a:r>
              <a:rPr lang="zh-CN" altLang="en-US" dirty="0"/>
              <a:t>与路由器以太网口的</a:t>
            </a:r>
            <a:r>
              <a:rPr lang="en-US" altLang="zh-CN" dirty="0"/>
              <a:t>IP</a:t>
            </a:r>
            <a:r>
              <a:rPr lang="zh-CN" altLang="en-US" dirty="0"/>
              <a:t>参数属于一个网段（？）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配置计算机终端的</a:t>
            </a:r>
            <a:r>
              <a:rPr lang="en-US" altLang="zh-CN" dirty="0"/>
              <a:t>Telnet</a:t>
            </a:r>
            <a:r>
              <a:rPr lang="zh-CN" altLang="en-US" dirty="0"/>
              <a:t>客户端与服务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使用命令行工具，利用</a:t>
            </a:r>
            <a:r>
              <a:rPr lang="en-US" altLang="zh-CN" dirty="0"/>
              <a:t>Telnet</a:t>
            </a:r>
            <a:r>
              <a:rPr lang="zh-CN" altLang="en-US" dirty="0"/>
              <a:t>协议远程登录路由器</a:t>
            </a:r>
            <a:endParaRPr lang="en-US" altLang="zh-CN" dirty="0"/>
          </a:p>
          <a:p>
            <a:pPr lvl="1"/>
            <a:r>
              <a:rPr lang="zh-CN" altLang="en-US" dirty="0"/>
              <a:t>此时，你可以进行路由器的配置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8394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从网络协议栈角度，分析组建的</a:t>
            </a:r>
            <a:r>
              <a:rPr lang="en-US" altLang="zh-CN" dirty="0"/>
              <a:t>TCP/IP</a:t>
            </a:r>
            <a:r>
              <a:rPr lang="zh-CN" altLang="en-US" dirty="0"/>
              <a:t>网络</a:t>
            </a:r>
          </a:p>
        </p:txBody>
      </p:sp>
    </p:spTree>
    <p:extLst>
      <p:ext uri="{BB962C8B-B14F-4D97-AF65-F5344CB8AC3E}">
        <p14:creationId xmlns:p14="http://schemas.microsoft.com/office/powerpoint/2010/main" val="1133833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541</Words>
  <Application>Microsoft Office PowerPoint</Application>
  <PresentationFormat>宽屏</PresentationFormat>
  <Paragraphs>63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计算机网络实验 构建简单网络</vt:lpstr>
      <vt:lpstr>配置H3C 路由器和交换机</vt:lpstr>
      <vt:lpstr>PowerPoint 演示文稿</vt:lpstr>
      <vt:lpstr>计算机网络 1</vt:lpstr>
      <vt:lpstr>步骤</vt:lpstr>
      <vt:lpstr>思考题</vt:lpstr>
      <vt:lpstr>计算机网络 2</vt:lpstr>
      <vt:lpstr>步骤</vt:lpstr>
      <vt:lpstr>思考题</vt:lpstr>
      <vt:lpstr>计算机网络 3</vt:lpstr>
      <vt:lpstr>步骤</vt:lpstr>
      <vt:lpstr>思考题</vt:lpstr>
      <vt:lpstr>思考题</vt:lpstr>
      <vt:lpstr>思考题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 构建简单网络</dc:title>
  <dc:creator>bo46</dc:creator>
  <cp:lastModifiedBy>mic</cp:lastModifiedBy>
  <cp:revision>85</cp:revision>
  <dcterms:created xsi:type="dcterms:W3CDTF">2017-05-14T04:53:39Z</dcterms:created>
  <dcterms:modified xsi:type="dcterms:W3CDTF">2019-05-13T09:16:48Z</dcterms:modified>
</cp:coreProperties>
</file>