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47" r:id="rId42"/>
    <p:sldId id="848" r:id="rId43"/>
    <p:sldId id="849" r:id="rId44"/>
    <p:sldId id="850" r:id="rId45"/>
    <p:sldId id="852" r:id="rId46"/>
    <p:sldId id="818" r:id="rId47"/>
    <p:sldId id="819" r:id="rId48"/>
    <p:sldId id="820" r:id="rId49"/>
    <p:sldId id="821" r:id="rId50"/>
    <p:sldId id="822" r:id="rId51"/>
    <p:sldId id="823" r:id="rId52"/>
    <p:sldId id="854" r:id="rId53"/>
    <p:sldId id="825" r:id="rId54"/>
    <p:sldId id="826" r:id="rId55"/>
    <p:sldId id="827" r:id="rId56"/>
    <p:sldId id="828" r:id="rId57"/>
    <p:sldId id="829" r:id="rId58"/>
    <p:sldId id="830" r:id="rId59"/>
    <p:sldId id="831" r:id="rId60"/>
    <p:sldId id="832" r:id="rId61"/>
    <p:sldId id="833" r:id="rId62"/>
    <p:sldId id="834" r:id="rId63"/>
    <p:sldId id="835" r:id="rId64"/>
    <p:sldId id="836" r:id="rId65"/>
    <p:sldId id="837" r:id="rId66"/>
    <p:sldId id="838" r:id="rId67"/>
    <p:sldId id="839" r:id="rId68"/>
    <p:sldId id="840" r:id="rId69"/>
    <p:sldId id="841" r:id="rId70"/>
    <p:sldId id="842" r:id="rId71"/>
    <p:sldId id="843" r:id="rId72"/>
    <p:sldId id="853" r:id="rId73"/>
    <p:sldId id="844" r:id="rId74"/>
    <p:sldId id="845" r:id="rId75"/>
    <p:sldId id="846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3E9BE2F-7251-B04D-953E-3B2AE8813F9E}" type="slidenum">
              <a:rPr lang="en-US" smtClean="0">
                <a:latin typeface="Times New Roman" charset="0"/>
              </a:rPr>
              <a:pPr>
                <a:defRPr/>
              </a:pPr>
              <a:t>2</a:t>
            </a:fld>
            <a:endParaRPr lang="en-US" dirty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C1CC6FB-7AAC-3943-9E9A-D62D524BC692}" type="slidenum">
              <a:rPr lang="en-US" smtClean="0">
                <a:latin typeface="Times New Roman" charset="0"/>
              </a:rPr>
              <a:pPr>
                <a:defRPr/>
              </a:pPr>
              <a:t>11</a:t>
            </a:fld>
            <a:endParaRPr lang="en-US" dirty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A29DE-AFA9-D044-A27C-DBFAAAD1F6B6}" type="slidenum">
              <a:rPr lang="en-US" smtClean="0">
                <a:latin typeface="Times New Roman" charset="0"/>
              </a:rPr>
              <a:pPr>
                <a:defRPr/>
              </a:pPr>
              <a:t>12</a:t>
            </a:fld>
            <a:endParaRPr lang="en-US" dirty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15F09C-A514-FE4E-8740-5316722C6DC4}" type="slidenum">
              <a:rPr lang="en-US" smtClean="0">
                <a:latin typeface="Times New Roman" charset="0"/>
              </a:rPr>
              <a:pPr>
                <a:defRPr/>
              </a:pPr>
              <a:t>14</a:t>
            </a:fld>
            <a:endParaRPr lang="en-US" dirty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3192899-4EC4-524B-9B1B-180D5EBC803E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0F3C29E-3854-4341-81BE-B78C5701A45B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C5D4D75-22F0-8641-86C8-800CC95B623A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740D9A-F30C-464C-9C6F-4BE1B9B73ACF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CE8AEA-3F5E-214F-A1BF-EA4D759883BC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7CA414A-E67F-5742-9A1E-4F66C53AEA82}" type="slidenum">
              <a:rPr lang="en-US" smtClean="0">
                <a:latin typeface="Times New Roman" charset="0"/>
              </a:rPr>
              <a:pPr>
                <a:defRPr/>
              </a:pPr>
              <a:t>3</a:t>
            </a:fld>
            <a:endParaRPr lang="en-US" dirty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0FE5F46-2591-A64E-8B54-DDD8797D56A2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70B718-DED0-2540-84E1-6A7756516BF1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424B7D3-5E68-904E-9F3B-71F21986FE04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101A617-7ADA-A64E-814D-2A00FFED8B52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40C576-FFE9-1843-AF4E-1602D697ECE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ECCA6F7-E66F-B247-A2DF-20467EFB1EDB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9345B74-F6FB-C244-A657-AED991280B9B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C76ADF6-AB64-0E45-9053-C7996BAA8C02}" type="slidenum">
              <a:rPr lang="en-US" smtClean="0">
                <a:latin typeface="Times New Roman" charset="0"/>
              </a:rPr>
              <a:pPr>
                <a:defRPr/>
              </a:pPr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9379217-3244-E842-A8BF-454471994688}" type="slidenum">
              <a:rPr lang="en-US" smtClean="0">
                <a:latin typeface="Times New Roman" charset="0"/>
              </a:rPr>
              <a:pPr>
                <a:defRPr/>
              </a:pPr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DF165F-D905-6541-97A3-622A76A28DFC}" type="slidenum">
              <a:rPr lang="en-US" smtClean="0">
                <a:latin typeface="Times New Roman" charset="0"/>
              </a:rPr>
              <a:pPr>
                <a:defRPr/>
              </a:pPr>
              <a:t>30</a:t>
            </a:fld>
            <a:endParaRPr lang="en-US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2971F83-9BEE-2C46-8959-615E53920DD7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D3614EB-5819-364D-A81A-AFEED78A9F7C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A7FFA5-3D7F-5843-8706-3D10BE4D0614}" type="slidenum">
              <a:rPr lang="en-US" smtClean="0">
                <a:latin typeface="Times New Roman" charset="0"/>
              </a:rPr>
              <a:pPr>
                <a:defRPr/>
              </a:pPr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45B211-B195-F643-8CB8-F2E2AB354F54}" type="slidenum">
              <a:rPr lang="en-US" smtClean="0">
                <a:latin typeface="Times New Roman" charset="0"/>
              </a:rPr>
              <a:pPr>
                <a:defRPr/>
              </a:pPr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69C56A6-5EC3-4443-B31C-1419EFDCAFCC}" type="slidenum">
              <a:rPr lang="en-US" smtClean="0">
                <a:latin typeface="Times New Roman" charset="0"/>
              </a:rPr>
              <a:pPr>
                <a:defRPr/>
              </a:pPr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9787357-646B-1D41-AF98-20C0C3AF0FFD}" type="slidenum">
              <a:rPr lang="en-US" smtClean="0">
                <a:latin typeface="Times New Roman" charset="0"/>
              </a:rPr>
              <a:pPr>
                <a:defRPr/>
              </a:pPr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49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7893ABA-564B-C641-BE55-CD0903AF204C}" type="slidenum">
              <a:rPr lang="en-US" smtClean="0">
                <a:latin typeface="Times New Roman" charset="0"/>
              </a:rPr>
              <a:pPr>
                <a:defRPr/>
              </a:pPr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BEAD4EB-EF74-6849-BE06-F7C66DBC48E1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718FBB-1C04-4B4F-A933-2D61F51C2281}" type="slidenum">
              <a:rPr lang="en-US" smtClean="0">
                <a:latin typeface="Times New Roman" charset="0"/>
              </a:rPr>
              <a:pPr>
                <a:defRPr/>
              </a:pPr>
              <a:t>6</a:t>
            </a:fld>
            <a:endParaRPr lang="en-US" dirty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D793E18-694A-834A-BF6B-4EEA1AA55A02}" type="slidenum">
              <a:rPr lang="en-US" smtClean="0">
                <a:latin typeface="Times New Roman" charset="0"/>
              </a:rPr>
              <a:pPr>
                <a:defRPr/>
              </a:pPr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B9E52AD-7616-4443-8F4E-8EBD04325A81}" type="slidenum">
              <a:rPr lang="en-US" smtClean="0">
                <a:latin typeface="Times New Roman" charset="0"/>
              </a:rPr>
              <a:pPr>
                <a:defRPr/>
              </a:pPr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313308C-18B6-5D4C-8F75-27694098E2A5}" type="slidenum">
              <a:rPr lang="en-US" smtClean="0">
                <a:latin typeface="Times New Roman" charset="0"/>
              </a:rPr>
              <a:pPr>
                <a:defRPr/>
              </a:pPr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194026-75DA-3C4C-8DC6-5C00E6E5DAE8}" type="slidenum">
              <a:rPr lang="en-US" smtClean="0">
                <a:latin typeface="Times New Roman" charset="0"/>
              </a:rPr>
              <a:pPr>
                <a:defRPr/>
              </a:pPr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E552CE-7642-8349-9C36-E5E9CDF349CB}" type="slidenum">
              <a:rPr lang="en-US" smtClean="0">
                <a:latin typeface="Times New Roman" charset="0"/>
              </a:rPr>
              <a:pPr>
                <a:defRPr/>
              </a:pPr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81FB907-2C4B-7D4F-87DD-C190997FB8CA}" type="slidenum">
              <a:rPr lang="en-US" smtClean="0">
                <a:latin typeface="Times New Roman" charset="0"/>
              </a:rPr>
              <a:pPr>
                <a:defRPr/>
              </a:pPr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4F6E55-C848-6B4C-B4FA-0242C1CED654}" type="slidenum">
              <a:rPr lang="en-US" smtClean="0">
                <a:latin typeface="Times New Roman" charset="0"/>
              </a:rPr>
              <a:pPr>
                <a:defRPr/>
              </a:pPr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113D69F-0AFE-DC42-AA21-2D2004DBB32C}" type="slidenum">
              <a:rPr lang="en-US" smtClean="0">
                <a:latin typeface="Times New Roman" charset="0"/>
              </a:rPr>
              <a:pPr>
                <a:defRPr/>
              </a:pPr>
              <a:t>7</a:t>
            </a:fld>
            <a:endParaRPr lang="en-US" dirty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2DC6CAE-7D7D-B946-87B0-0426C35FA86D}" type="slidenum">
              <a:rPr lang="en-US" smtClean="0">
                <a:latin typeface="Times New Roman" charset="0"/>
              </a:rPr>
              <a:pPr>
                <a:defRPr/>
              </a:pPr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568F8E-AB2D-134F-A83A-B57185FD7AE3}" type="slidenum">
              <a:rPr lang="en-US" smtClean="0">
                <a:latin typeface="Times New Roman" charset="0"/>
              </a:rPr>
              <a:pPr>
                <a:defRPr/>
              </a:pPr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60E5932-062E-0F42-ABBE-8F6764CB5ED6}" type="slidenum">
              <a:rPr lang="en-US" smtClean="0">
                <a:latin typeface="Times New Roman" charset="0"/>
              </a:rPr>
              <a:pPr>
                <a:defRPr/>
              </a:pPr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9652CB-C368-DE42-93EF-F7F70FE80417}" type="slidenum">
              <a:rPr lang="en-US" smtClean="0">
                <a:latin typeface="Times New Roman" charset="0"/>
              </a:rPr>
              <a:pPr>
                <a:defRPr/>
              </a:pPr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835B00-90FA-AA4F-8D11-49C5B2D7ACAB}" type="slidenum">
              <a:rPr lang="en-US" smtClean="0">
                <a:latin typeface="Times New Roman" charset="0"/>
              </a:rPr>
              <a:pPr>
                <a:defRPr/>
              </a:pPr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06D041-A41A-7848-8995-37F8B8F7A1D7}" type="slidenum">
              <a:rPr lang="en-US" smtClean="0">
                <a:latin typeface="Times New Roman" charset="0"/>
              </a:rPr>
              <a:pPr>
                <a:defRPr/>
              </a:pPr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0D5661B-0D07-6142-99FF-5BA62A16BC0B}" type="slidenum">
              <a:rPr lang="en-US" smtClean="0">
                <a:latin typeface="Times New Roman" charset="0"/>
              </a:rPr>
              <a:pPr>
                <a:defRPr/>
              </a:pPr>
              <a:t>8</a:t>
            </a:fld>
            <a:endParaRPr lang="en-US" dirty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D3DD504-8246-6C49-8722-28D2830E7437}" type="slidenum">
              <a:rPr lang="en-US" smtClean="0">
                <a:latin typeface="Times New Roman" charset="0"/>
              </a:rPr>
              <a:pPr>
                <a:defRPr/>
              </a:pPr>
              <a:t>9</a:t>
            </a:fld>
            <a:endParaRPr lang="en-US" dirty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358CB3-0175-5F44-B9F8-31B41F72D93C}" type="slidenum">
              <a:rPr lang="en-US" smtClean="0">
                <a:latin typeface="Times New Roman" charset="0"/>
              </a:rPr>
              <a:pPr>
                <a:defRPr/>
              </a:pPr>
              <a:t>10</a:t>
            </a:fld>
            <a:endParaRPr lang="en-US" dirty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94CE9D3-78A7-3649-814C-94A8540821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B4F68F87-111A-CE43-9673-05D8A727C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5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69A14EDC-311E-EF4A-B1E3-0A4ECBD937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1.png"/><Relationship Id="rId7" Type="http://schemas.openxmlformats.org/officeDocument/2006/relationships/image" Target="../media/image2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61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5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4.png"/><Relationship Id="rId4" Type="http://schemas.openxmlformats.org/officeDocument/2006/relationships/image" Target="../media/image6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4.png"/><Relationship Id="rId4" Type="http://schemas.openxmlformats.org/officeDocument/2006/relationships/image" Target="../media/image6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wmf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79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33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4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3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7.wmf"/><Relationship Id="rId4" Type="http://schemas.openxmlformats.org/officeDocument/2006/relationships/image" Target="../media/image64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4.png"/><Relationship Id="rId4" Type="http://schemas.openxmlformats.org/officeDocument/2006/relationships/image" Target="../media/image107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4.wmf"/><Relationship Id="rId4" Type="http://schemas.openxmlformats.org/officeDocument/2006/relationships/image" Target="../media/image107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4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 dirty="0"/>
              <a:t>’</a:t>
            </a:r>
            <a:r>
              <a:rPr lang="en-US" altLang="ja-JP" sz="1200" dirty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 All material copyright 1996-2016</a:t>
            </a:r>
          </a:p>
          <a:p>
            <a:pPr>
              <a:defRPr/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7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Wireless and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Mobile Networks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4512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45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10291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43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4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4"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5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5"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4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10287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9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40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6"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41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7"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102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5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6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8" name="Clip" r:id="rId10" imgW="826829" imgH="840406" progId="MS_ClipArt_Gallery.2">
                      <p:embed/>
                    </p:oleObj>
                  </mc:Choice>
                  <mc:Fallback>
                    <p:oleObj name="Clip" r:id="rId10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7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79" name="Clip" r:id="rId11" imgW="1268295" imgH="1199426" progId="MS_ClipArt_Gallery.2">
                      <p:embed/>
                    </p:oleObj>
                  </mc:Choice>
                  <mc:Fallback>
                    <p:oleObj name="Clip" r:id="rId11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10279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31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32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0" name="Clip" r:id="rId12" imgW="826829" imgH="840406" progId="MS_ClipArt_Gallery.2">
                      <p:embed/>
                    </p:oleObj>
                  </mc:Choice>
                  <mc:Fallback>
                    <p:oleObj name="Clip" r:id="rId12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33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1" name="Clip" r:id="rId13" imgW="1268295" imgH="1199426" progId="MS_ClipArt_Gallery.2">
                      <p:embed/>
                    </p:oleObj>
                  </mc:Choice>
                  <mc:Fallback>
                    <p:oleObj name="Clip" r:id="rId13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10275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3827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33828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2" name="Clip" r:id="rId14" imgW="826829" imgH="840406" progId="MS_ClipArt_Gallery.2">
                      <p:embed/>
                    </p:oleObj>
                  </mc:Choice>
                  <mc:Fallback>
                    <p:oleObj name="Clip" r:id="rId14" imgW="826829" imgH="84040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29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83" name="Clip" r:id="rId15" imgW="1268295" imgH="1199426" progId="MS_ClipArt_Gallery.2">
                      <p:embed/>
                    </p:oleObj>
                  </mc:Choice>
                  <mc:Fallback>
                    <p:oleObj name="Clip" r:id="rId15" imgW="1268295" imgH="119942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252" name="Rectangle 65"/>
          <p:cNvSpPr>
            <a:spLocks noChangeArrowheads="1"/>
          </p:cNvSpPr>
          <p:nvPr/>
        </p:nvSpPr>
        <p:spPr bwMode="auto">
          <a:xfrm>
            <a:off x="2693988" y="1468438"/>
            <a:ext cx="1728787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3" name="Oval 214"/>
          <p:cNvSpPr>
            <a:spLocks noChangeArrowheads="1"/>
          </p:cNvSpPr>
          <p:nvPr/>
        </p:nvSpPr>
        <p:spPr bwMode="auto">
          <a:xfrm>
            <a:off x="879475" y="1730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4" name="Oval 219"/>
          <p:cNvSpPr>
            <a:spLocks noChangeArrowheads="1"/>
          </p:cNvSpPr>
          <p:nvPr/>
        </p:nvSpPr>
        <p:spPr bwMode="auto">
          <a:xfrm>
            <a:off x="2184400" y="30543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5" name="Oval 229"/>
          <p:cNvSpPr>
            <a:spLocks noChangeArrowheads="1"/>
          </p:cNvSpPr>
          <p:nvPr/>
        </p:nvSpPr>
        <p:spPr bwMode="auto">
          <a:xfrm>
            <a:off x="1050925" y="23304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6" name="Oval 234"/>
          <p:cNvSpPr>
            <a:spLocks noChangeArrowheads="1"/>
          </p:cNvSpPr>
          <p:nvPr/>
        </p:nvSpPr>
        <p:spPr bwMode="auto">
          <a:xfrm>
            <a:off x="1624013" y="27543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257" name="Oval 224"/>
          <p:cNvSpPr>
            <a:spLocks noChangeArrowheads="1"/>
          </p:cNvSpPr>
          <p:nvPr/>
        </p:nvSpPr>
        <p:spPr bwMode="auto">
          <a:xfrm>
            <a:off x="1936750" y="4778375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rgbClr val="3333CC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3809" name="Group 356"/>
          <p:cNvGrpSpPr>
            <a:grpSpLocks/>
          </p:cNvGrpSpPr>
          <p:nvPr/>
        </p:nvGrpSpPr>
        <p:grpSpPr bwMode="auto">
          <a:xfrm>
            <a:off x="1554163" y="2184400"/>
            <a:ext cx="465137" cy="481013"/>
            <a:chOff x="313" y="1497"/>
            <a:chExt cx="1152" cy="1014"/>
          </a:xfrm>
        </p:grpSpPr>
        <p:pic>
          <p:nvPicPr>
            <p:cNvPr id="33824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5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0" name="Group 356"/>
          <p:cNvGrpSpPr>
            <a:grpSpLocks/>
          </p:cNvGrpSpPr>
          <p:nvPr/>
        </p:nvGrpSpPr>
        <p:grpSpPr bwMode="auto">
          <a:xfrm>
            <a:off x="2530475" y="5273675"/>
            <a:ext cx="463550" cy="479425"/>
            <a:chOff x="313" y="1497"/>
            <a:chExt cx="1152" cy="1014"/>
          </a:xfrm>
        </p:grpSpPr>
        <p:pic>
          <p:nvPicPr>
            <p:cNvPr id="33822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3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1" name="Group 356"/>
          <p:cNvGrpSpPr>
            <a:grpSpLocks/>
          </p:cNvGrpSpPr>
          <p:nvPr/>
        </p:nvGrpSpPr>
        <p:grpSpPr bwMode="auto">
          <a:xfrm>
            <a:off x="2814638" y="3576638"/>
            <a:ext cx="465137" cy="481012"/>
            <a:chOff x="313" y="1497"/>
            <a:chExt cx="1152" cy="1014"/>
          </a:xfrm>
        </p:grpSpPr>
        <p:pic>
          <p:nvPicPr>
            <p:cNvPr id="33820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2" name="Group 356"/>
          <p:cNvGrpSpPr>
            <a:grpSpLocks/>
          </p:cNvGrpSpPr>
          <p:nvPr/>
        </p:nvGrpSpPr>
        <p:grpSpPr bwMode="auto">
          <a:xfrm>
            <a:off x="1655763" y="2936875"/>
            <a:ext cx="465137" cy="479425"/>
            <a:chOff x="313" y="1497"/>
            <a:chExt cx="1152" cy="1014"/>
          </a:xfrm>
        </p:grpSpPr>
        <p:pic>
          <p:nvPicPr>
            <p:cNvPr id="33818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9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813" name="Group 356"/>
          <p:cNvGrpSpPr>
            <a:grpSpLocks/>
          </p:cNvGrpSpPr>
          <p:nvPr/>
        </p:nvGrpSpPr>
        <p:grpSpPr bwMode="auto">
          <a:xfrm>
            <a:off x="2295525" y="3260725"/>
            <a:ext cx="465138" cy="481013"/>
            <a:chOff x="313" y="1497"/>
            <a:chExt cx="1152" cy="1014"/>
          </a:xfrm>
        </p:grpSpPr>
        <p:pic>
          <p:nvPicPr>
            <p:cNvPr id="33816" name="Picture 354" descr="laptop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7" name="Picture 355" descr="antenna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3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3815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19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Wireless network taxonomy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879725" y="1584325"/>
            <a:ext cx="1433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single hop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75300" y="1577975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multiple hops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74688" y="242570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(e.g., APs)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22313" y="4121150"/>
            <a:ext cx="174942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infrastructure</a:t>
            </a:r>
          </a:p>
        </p:txBody>
      </p:sp>
      <p:sp>
        <p:nvSpPr>
          <p:cNvPr id="11273" name="Text Box 14"/>
          <p:cNvSpPr txBox="1">
            <a:spLocks noChangeArrowheads="1"/>
          </p:cNvSpPr>
          <p:nvPr/>
        </p:nvSpPr>
        <p:spPr bwMode="auto">
          <a:xfrm>
            <a:off x="2792413" y="2179638"/>
            <a:ext cx="1966912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base station (WiFi,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WiMAX, cellular)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which connects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larger Internet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2722563" y="4121150"/>
            <a:ext cx="2162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 (Bluetooth,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ad hoc nets)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5480050" y="2133600"/>
            <a:ext cx="21272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host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through several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wireless nodes to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Internet: </a:t>
            </a:r>
            <a:r>
              <a:rPr lang="en-US" i="1" dirty="0">
                <a:latin typeface="Gill Sans MT" charset="0"/>
                <a:cs typeface="+mn-cs"/>
              </a:rPr>
              <a:t>mesh net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5487988" y="3716338"/>
            <a:ext cx="21701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no base station, no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connection to larger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Internet. May have to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relay to reach other 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a given wireless node</a:t>
            </a:r>
          </a:p>
          <a:p>
            <a:pPr algn="ctr">
              <a:defRPr/>
            </a:pPr>
            <a:r>
              <a:rPr lang="en-US" dirty="0">
                <a:latin typeface="Gill Sans MT" charset="0"/>
                <a:cs typeface="+mn-cs"/>
              </a:rPr>
              <a:t>MANET, VANET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11277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1278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9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80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358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207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62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7.2 Wireless links, characteristics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3789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115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213725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important </a:t>
            </a:r>
            <a:r>
              <a:rPr lang="en-US" dirty="0">
                <a:latin typeface="Gill Sans MT" charset="0"/>
                <a:cs typeface="+mn-cs"/>
              </a:rPr>
              <a:t>differences from wired link ….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decreased signal strength: </a:t>
            </a:r>
            <a:r>
              <a:rPr lang="en-US" sz="2600" dirty="0">
                <a:latin typeface="Gill Sans MT" charset="0"/>
              </a:rPr>
              <a:t>radio signal attenuates as it propagates through matter (path loss)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interference from other sources: </a:t>
            </a:r>
            <a:r>
              <a:rPr lang="en-US" sz="2600" dirty="0">
                <a:latin typeface="Gill Sans MT" charset="0"/>
              </a:rPr>
              <a:t>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multipath propagation: </a:t>
            </a:r>
            <a:r>
              <a:rPr lang="en-US" sz="2600" dirty="0">
                <a:latin typeface="Gill Sans MT" charset="0"/>
              </a:rPr>
              <a:t>radio signal reflects off objects ground, arriving ad destination at slightly different times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…. make communication across (even a point to point) wireless link much more </a:t>
            </a:r>
            <a:r>
              <a:rPr lang="ja-JP" altLang="en-US" sz="2600" dirty="0">
                <a:latin typeface="Gill Sans MT" charset="0"/>
                <a:cs typeface="+mn-cs"/>
              </a:rPr>
              <a:t>“</a:t>
            </a:r>
            <a:r>
              <a:rPr lang="en-US" sz="2600" dirty="0">
                <a:latin typeface="Gill Sans MT" charset="0"/>
                <a:cs typeface="+mn-cs"/>
              </a:rPr>
              <a:t>difficult</a:t>
            </a:r>
            <a:r>
              <a:rPr lang="ja-JP" altLang="en-US" sz="2600" dirty="0">
                <a:latin typeface="Gill Sans MT" charset="0"/>
                <a:cs typeface="+mn-cs"/>
              </a:rPr>
              <a:t>”</a:t>
            </a:r>
            <a:r>
              <a:rPr lang="en-US" sz="26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80000"/>
              </a:lnSpc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3994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632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3175"/>
            <a:ext cx="4276725" cy="51974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larger SNR – easier to extract signal from noise (a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sz="2200" dirty="0">
                <a:latin typeface="Gill Sans MT" charset="0"/>
              </a:rPr>
              <a:t>good thing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sz="2200" dirty="0">
                <a:latin typeface="Gill Sans MT" charset="0"/>
              </a:rPr>
              <a:t>)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SNR versus BER tradeoffs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physical layer:</a:t>
            </a:r>
            <a:r>
              <a:rPr lang="en-US" sz="2000" dirty="0">
                <a:latin typeface="Gill Sans MT" charset="0"/>
              </a:rPr>
              <a:t> increase power -&gt; increase SNR-&gt;decrease BER</a:t>
            </a:r>
          </a:p>
          <a:p>
            <a:pPr lvl="1"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given SNR:</a:t>
            </a:r>
            <a:r>
              <a:rPr lang="en-US" sz="2000" dirty="0">
                <a:latin typeface="Gill Sans MT" charset="0"/>
              </a:rPr>
              <a:t> choose physical layer that meets BER requirement, giving highest thruput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5483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6130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7045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5475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5475288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5484813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5494338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5503863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5513388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6224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6931025" y="1455738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7637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037263" y="42941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745288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7435850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8158163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5780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5780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5792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6191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6178550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6194425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6445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4636294" y="27678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Gill Sans MT" charset="0"/>
                <a:cs typeface="+mn-cs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4960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4979988" y="17827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4970463" y="2249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4979988" y="31829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4984750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4975225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4962525" y="27384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pic>
        <p:nvPicPr>
          <p:cNvPr id="4202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3780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2163763" y="2570163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Multiple wireless senders and receivers create additional problems (beyond multiple access):</a:t>
            </a: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698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1971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2644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1090613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3563938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2741613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Hidden terminal problem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943475" y="2292350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6853238" y="2289175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8034338" y="2332038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5016500" y="3119438"/>
            <a:ext cx="936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rgbClr val="FF0000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5078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5024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5106988" y="3024188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6362700" y="4111625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5202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7643813" y="3048000"/>
            <a:ext cx="958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’</a:t>
            </a: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 signal</a:t>
            </a:r>
          </a:p>
          <a:p>
            <a:pPr>
              <a:defRPr/>
            </a:pPr>
            <a:r>
              <a:rPr lang="en-US" sz="1400" dirty="0">
                <a:solidFill>
                  <a:schemeClr val="accent2"/>
                </a:solidFill>
                <a:latin typeface="Arial" charset="0"/>
                <a:cs typeface="Arial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5403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6624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7705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207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Signal attenuation: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Gill Sans MT" charset="0"/>
                <a:cs typeface="+mn-cs"/>
              </a:rPr>
              <a:t>A, C can not hear each other interfering at B</a:t>
            </a: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2925763" y="3119438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1401763" y="3260725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5130800" y="2154238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6319838" y="2193925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7396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6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9535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927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114300"/>
            <a:ext cx="836453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Code Division Multiple Access (CDMA)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65238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unique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code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 assigned to each user; i.e., code set partitioning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 users share same frequency, but each user has own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chipping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sequence (i.e., code) to encode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latin typeface="Gill Sans MT" charset="0"/>
              </a:rPr>
              <a:t>allows multiple users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coexist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and transmit simultaneously with minimal interference (if codes are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orthogonal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encoded signal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= (original data) X (chipping sequence)</a:t>
            </a:r>
          </a:p>
          <a:p>
            <a:pPr>
              <a:lnSpc>
                <a:spcPct val="8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decoding: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inner-product of encoded signal and chipping sequence</a:t>
            </a:r>
          </a:p>
          <a:p>
            <a:pPr>
              <a:lnSpc>
                <a:spcPct val="8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pic>
        <p:nvPicPr>
          <p:cNvPr id="46085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1088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CDMA encode/decode</a:t>
            </a:r>
          </a:p>
        </p:txBody>
      </p:sp>
      <p:sp>
        <p:nvSpPr>
          <p:cNvPr id="17413" name="Line 6"/>
          <p:cNvSpPr>
            <a:spLocks noChangeShapeType="1"/>
          </p:cNvSpPr>
          <p:nvPr/>
        </p:nvSpPr>
        <p:spPr bwMode="auto">
          <a:xfrm>
            <a:off x="3219450" y="15525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4" name="Line 9"/>
          <p:cNvSpPr>
            <a:spLocks noChangeShapeType="1"/>
          </p:cNvSpPr>
          <p:nvPr/>
        </p:nvSpPr>
        <p:spPr bwMode="auto">
          <a:xfrm>
            <a:off x="4276725" y="1528763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5" name="Text Box 10"/>
          <p:cNvSpPr txBox="1">
            <a:spLocks noChangeArrowheads="1"/>
          </p:cNvSpPr>
          <p:nvPr/>
        </p:nvSpPr>
        <p:spPr bwMode="auto">
          <a:xfrm>
            <a:off x="2389188" y="296068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3408363" y="296545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04630" name="Group 150"/>
          <p:cNvGrpSpPr>
            <a:grpSpLocks/>
          </p:cNvGrpSpPr>
          <p:nvPr/>
        </p:nvGrpSpPr>
        <p:grpSpPr bwMode="auto">
          <a:xfrm>
            <a:off x="2084388" y="1462088"/>
            <a:ext cx="1254125" cy="1624012"/>
            <a:chOff x="1313" y="921"/>
            <a:chExt cx="790" cy="1023"/>
          </a:xfrm>
        </p:grpSpPr>
        <p:sp>
          <p:nvSpPr>
            <p:cNvPr id="17669" name="Line 5"/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0" name="Rectangle 12"/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71" name="Text Box 15"/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  <p:grpSp>
          <p:nvGrpSpPr>
            <p:cNvPr id="48391" name="Group 44"/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17673" name="Text Box 17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93" name="Group 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96" name="Rectangle 1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7" name="Line 20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8" name="Line 21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94" name="Group 23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93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4" name="Line 25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95" name="Line 26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76" name="Rectangle 27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7" name="Rectangle 28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78" name="Text Box 29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79" name="Text Box 30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80" name="Text Box 31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00" name="Group 3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9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1" name="Group 35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8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2" name="Group 38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403" name="Group 41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8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17418" name="Oval 74"/>
          <p:cNvSpPr>
            <a:spLocks noChangeArrowheads="1"/>
          </p:cNvSpPr>
          <p:nvPr/>
        </p:nvSpPr>
        <p:spPr bwMode="auto">
          <a:xfrm>
            <a:off x="4672013" y="1855788"/>
            <a:ext cx="419100" cy="4238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19" name="Text Box 75"/>
          <p:cNvSpPr txBox="1">
            <a:spLocks noChangeArrowheads="1"/>
          </p:cNvSpPr>
          <p:nvPr/>
        </p:nvSpPr>
        <p:spPr bwMode="auto">
          <a:xfrm>
            <a:off x="4298950" y="144462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latin typeface="Arial" charset="0"/>
                <a:cs typeface="Arial" charset="0"/>
              </a:rPr>
              <a:t>i,m</a:t>
            </a:r>
            <a:r>
              <a:rPr lang="en-US" dirty="0"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latin typeface="Arial" charset="0"/>
                <a:cs typeface="Arial" charset="0"/>
              </a:rPr>
              <a:t>.</a:t>
            </a:r>
            <a:r>
              <a:rPr lang="en-US" dirty="0"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7420" name="Line 72"/>
          <p:cNvSpPr>
            <a:spLocks noChangeShapeType="1"/>
          </p:cNvSpPr>
          <p:nvPr/>
        </p:nvSpPr>
        <p:spPr bwMode="auto">
          <a:xfrm>
            <a:off x="4319588" y="1985963"/>
            <a:ext cx="319087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73"/>
          <p:cNvSpPr>
            <a:spLocks noChangeShapeType="1"/>
          </p:cNvSpPr>
          <p:nvPr/>
        </p:nvSpPr>
        <p:spPr bwMode="auto">
          <a:xfrm flipV="1">
            <a:off x="4333875" y="2251075"/>
            <a:ext cx="403225" cy="430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629" name="Group 149"/>
          <p:cNvGrpSpPr>
            <a:grpSpLocks/>
          </p:cNvGrpSpPr>
          <p:nvPr/>
        </p:nvGrpSpPr>
        <p:grpSpPr bwMode="auto">
          <a:xfrm>
            <a:off x="3141663" y="1695450"/>
            <a:ext cx="1254125" cy="1236663"/>
            <a:chOff x="1979" y="1068"/>
            <a:chExt cx="790" cy="779"/>
          </a:xfrm>
        </p:grpSpPr>
        <p:sp>
          <p:nvSpPr>
            <p:cNvPr id="17640" name="Rectangle 13"/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41" name="Text Box 16"/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  <p:grpSp>
          <p:nvGrpSpPr>
            <p:cNvPr id="48361" name="Group 45"/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17643" name="Text Box 46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63" name="Group 47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666" name="Rectangle 48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7" name="Line 49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8" name="Line 50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364" name="Group 51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663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4" name="Line 5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65" name="Line 5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46" name="Rectangle 55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7" name="Rectangle 56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48" name="Text Box 57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49" name="Text Box 58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50" name="Text Box 59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70" name="Group 60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6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1" name="Group 63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65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6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2" name="Group 66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6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373" name="Group 69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6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6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556" name="Group 76"/>
          <p:cNvGrpSpPr>
            <a:grpSpLocks/>
          </p:cNvGrpSpPr>
          <p:nvPr/>
        </p:nvGrpSpPr>
        <p:grpSpPr bwMode="auto">
          <a:xfrm>
            <a:off x="6461125" y="1830388"/>
            <a:ext cx="1254125" cy="487362"/>
            <a:chOff x="1313" y="1534"/>
            <a:chExt cx="790" cy="307"/>
          </a:xfrm>
        </p:grpSpPr>
        <p:sp>
          <p:nvSpPr>
            <p:cNvPr id="17614" name="Text Box 77"/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34" name="Group 78"/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17637" name="Rectangle 79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8" name="Line 80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9" name="Line 81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48335" name="Group 82"/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17634" name="Rectangle 83"/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5" name="Line 84"/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636" name="Line 85"/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7617" name="Rectangle 86"/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8" name="Rectangle 87"/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619" name="Text Box 88"/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0" name="Text Box 89"/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7621" name="Text Box 90"/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latin typeface="Arial" charset="0"/>
                  <a:cs typeface="Arial" charset="0"/>
                </a:rPr>
                <a:t>1</a:t>
              </a:r>
            </a:p>
          </p:txBody>
        </p:sp>
        <p:grpSp>
          <p:nvGrpSpPr>
            <p:cNvPr id="48341" name="Group 91"/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17632" name="Text Box 92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3" name="Text Box 93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2" name="Group 94"/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17630" name="Text Box 95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31" name="Text Box 96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3" name="Group 97"/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17628" name="Text Box 98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9" name="Text Box 99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48344" name="Group 100"/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17626" name="Text Box 101"/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27" name="Text Box 102"/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4616" name="Group 136"/>
          <p:cNvGrpSpPr>
            <a:grpSpLocks/>
          </p:cNvGrpSpPr>
          <p:nvPr/>
        </p:nvGrpSpPr>
        <p:grpSpPr bwMode="auto">
          <a:xfrm>
            <a:off x="5360988" y="1830388"/>
            <a:ext cx="1249362" cy="487362"/>
            <a:chOff x="4928" y="1534"/>
            <a:chExt cx="787" cy="307"/>
          </a:xfrm>
        </p:grpSpPr>
        <p:grpSp>
          <p:nvGrpSpPr>
            <p:cNvPr id="48302" name="Group 134"/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17607" name="Text Box 104"/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327" name="Group 105"/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1761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2" name="Line 10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13" name="Line 10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609" name="Text Box 115"/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610" name="Text Box 116"/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48303" name="Group 135"/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48304" name="Group 133"/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17605" name="Rectangle 114"/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606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305" name="Group 132"/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17601" name="Rectangle 113"/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48321" name="Group 118"/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603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604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48306" name="Group 131"/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48307" name="Group 109"/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1759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599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48308" name="Group 121"/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7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09" name="Group 124"/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17594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5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48310" name="Group 127"/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17592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17593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17425" name="Text Box 137"/>
          <p:cNvSpPr txBox="1">
            <a:spLocks noChangeArrowheads="1"/>
          </p:cNvSpPr>
          <p:nvPr/>
        </p:nvSpPr>
        <p:spPr bwMode="auto">
          <a:xfrm>
            <a:off x="6556375" y="230822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6" name="Text Box 138"/>
          <p:cNvSpPr txBox="1">
            <a:spLocks noChangeArrowheads="1"/>
          </p:cNvSpPr>
          <p:nvPr/>
        </p:nvSpPr>
        <p:spPr bwMode="auto">
          <a:xfrm>
            <a:off x="5513388" y="232727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27" name="Line 139"/>
          <p:cNvSpPr>
            <a:spLocks noChangeShapeType="1"/>
          </p:cNvSpPr>
          <p:nvPr/>
        </p:nvSpPr>
        <p:spPr bwMode="auto">
          <a:xfrm flipH="1">
            <a:off x="5438775" y="166687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8" name="Line 140"/>
          <p:cNvSpPr>
            <a:spLocks noChangeShapeType="1"/>
          </p:cNvSpPr>
          <p:nvPr/>
        </p:nvSpPr>
        <p:spPr bwMode="auto">
          <a:xfrm flipH="1">
            <a:off x="6510338" y="1647825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141"/>
          <p:cNvSpPr>
            <a:spLocks noChangeShapeType="1"/>
          </p:cNvSpPr>
          <p:nvPr/>
        </p:nvSpPr>
        <p:spPr bwMode="auto">
          <a:xfrm flipH="1">
            <a:off x="7624763" y="1657350"/>
            <a:ext cx="9525" cy="9477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Text Box 142"/>
          <p:cNvSpPr txBox="1">
            <a:spLocks noChangeArrowheads="1"/>
          </p:cNvSpPr>
          <p:nvPr/>
        </p:nvSpPr>
        <p:spPr bwMode="auto">
          <a:xfrm>
            <a:off x="5418138" y="118427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17431" name="Text Box 143"/>
          <p:cNvSpPr txBox="1">
            <a:spLocks noChangeArrowheads="1"/>
          </p:cNvSpPr>
          <p:nvPr/>
        </p:nvSpPr>
        <p:spPr bwMode="auto">
          <a:xfrm>
            <a:off x="315913" y="2103438"/>
            <a:ext cx="992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7432" name="Text Box 144"/>
          <p:cNvSpPr txBox="1">
            <a:spLocks noChangeArrowheads="1"/>
          </p:cNvSpPr>
          <p:nvPr/>
        </p:nvSpPr>
        <p:spPr bwMode="auto">
          <a:xfrm>
            <a:off x="1485900" y="245427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33" name="Text Box 145"/>
          <p:cNvSpPr txBox="1">
            <a:spLocks noChangeArrowheads="1"/>
          </p:cNvSpPr>
          <p:nvPr/>
        </p:nvSpPr>
        <p:spPr bwMode="auto">
          <a:xfrm>
            <a:off x="1525588" y="167957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data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17434" name="Line 146"/>
          <p:cNvSpPr>
            <a:spLocks noChangeShapeType="1"/>
          </p:cNvSpPr>
          <p:nvPr/>
        </p:nvSpPr>
        <p:spPr bwMode="auto">
          <a:xfrm>
            <a:off x="5132388" y="2054225"/>
            <a:ext cx="319087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>
            <a:off x="4033838" y="4167188"/>
            <a:ext cx="0" cy="1624012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110163" y="41433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3222625" y="55753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17438" name="Text Box 154"/>
          <p:cNvSpPr txBox="1">
            <a:spLocks noChangeArrowheads="1"/>
          </p:cNvSpPr>
          <p:nvPr/>
        </p:nvSpPr>
        <p:spPr bwMode="auto">
          <a:xfrm>
            <a:off x="4241800" y="558006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17439" name="Line 156"/>
          <p:cNvSpPr>
            <a:spLocks noChangeShapeType="1"/>
          </p:cNvSpPr>
          <p:nvPr/>
        </p:nvSpPr>
        <p:spPr bwMode="auto">
          <a:xfrm>
            <a:off x="2957513" y="4206875"/>
            <a:ext cx="0" cy="162401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8" name="Group 298"/>
          <p:cNvGrpSpPr>
            <a:grpSpLocks/>
          </p:cNvGrpSpPr>
          <p:nvPr/>
        </p:nvGrpSpPr>
        <p:grpSpPr bwMode="auto">
          <a:xfrm>
            <a:off x="6289675" y="4638675"/>
            <a:ext cx="1076325" cy="274638"/>
            <a:chOff x="3962" y="2922"/>
            <a:chExt cx="678" cy="173"/>
          </a:xfrm>
        </p:grpSpPr>
        <p:sp>
          <p:nvSpPr>
            <p:cNvPr id="17581" name="Rectangle 157"/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2" name="Text Box 158"/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1</a:t>
              </a:r>
              <a:r>
                <a:rPr lang="en-US" sz="1200" dirty="0">
                  <a:latin typeface="Arial" charset="0"/>
                  <a:cs typeface="Arial" charset="0"/>
                </a:rPr>
                <a:t> = -1</a:t>
              </a:r>
            </a:p>
          </p:txBody>
        </p:sp>
      </p:grpSp>
      <p:sp>
        <p:nvSpPr>
          <p:cNvPr id="17441" name="Oval 186"/>
          <p:cNvSpPr>
            <a:spLocks noChangeArrowheads="1"/>
          </p:cNvSpPr>
          <p:nvPr/>
        </p:nvSpPr>
        <p:spPr bwMode="auto">
          <a:xfrm>
            <a:off x="5505450" y="4470400"/>
            <a:ext cx="419100" cy="4238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2" name="Line 188"/>
          <p:cNvSpPr>
            <a:spLocks noChangeShapeType="1"/>
          </p:cNvSpPr>
          <p:nvPr/>
        </p:nvSpPr>
        <p:spPr bwMode="auto">
          <a:xfrm>
            <a:off x="5153025" y="4600575"/>
            <a:ext cx="319088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43" name="Line 189"/>
          <p:cNvSpPr>
            <a:spLocks noChangeShapeType="1"/>
          </p:cNvSpPr>
          <p:nvPr/>
        </p:nvSpPr>
        <p:spPr bwMode="auto">
          <a:xfrm flipV="1">
            <a:off x="5167313" y="4865688"/>
            <a:ext cx="403225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04776" name="Group 296"/>
          <p:cNvGrpSpPr>
            <a:grpSpLocks/>
          </p:cNvGrpSpPr>
          <p:nvPr/>
        </p:nvGrpSpPr>
        <p:grpSpPr bwMode="auto">
          <a:xfrm>
            <a:off x="7366000" y="4438650"/>
            <a:ext cx="1062038" cy="274638"/>
            <a:chOff x="4640" y="2796"/>
            <a:chExt cx="669" cy="173"/>
          </a:xfrm>
        </p:grpSpPr>
        <p:sp>
          <p:nvSpPr>
            <p:cNvPr id="17579" name="Rectangle 191"/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7580" name="Text Box 192"/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d</a:t>
              </a:r>
              <a:r>
                <a:rPr lang="en-US" sz="1200" baseline="-25000" dirty="0">
                  <a:latin typeface="Arial" charset="0"/>
                  <a:cs typeface="Arial" charset="0"/>
                </a:rPr>
                <a:t>0</a:t>
              </a:r>
              <a:r>
                <a:rPr lang="en-US" sz="1200" dirty="0">
                  <a:latin typeface="Arial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404775" name="Group 295"/>
          <p:cNvGrpSpPr>
            <a:grpSpLocks/>
          </p:cNvGrpSpPr>
          <p:nvPr/>
        </p:nvGrpSpPr>
        <p:grpSpPr bwMode="auto">
          <a:xfrm>
            <a:off x="3965575" y="4362450"/>
            <a:ext cx="1263650" cy="1184275"/>
            <a:chOff x="2498" y="2748"/>
            <a:chExt cx="796" cy="746"/>
          </a:xfrm>
        </p:grpSpPr>
        <p:grpSp>
          <p:nvGrpSpPr>
            <p:cNvPr id="48244" name="Group 193"/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17553" name="Text Box 194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73" name="Group 195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76" name="Rectangle 19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7" name="Line 19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8" name="Line 19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74" name="Group 199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73" name="Rectangle 200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4" name="Line 201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75" name="Line 202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56" name="Rectangle 203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7" name="Rectangle 204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58" name="Text Box 205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59" name="Text Box 206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60" name="Text Box 207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80" name="Group 208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7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1" name="Group 211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69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70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2" name="Group 214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67" name="Text Box 21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8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83" name="Group 217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65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66" name="Text Box 21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245" name="Group 220"/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17527" name="Text Box 221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47" name="Group 222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50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1" name="Line 224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52" name="Line 225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48" name="Group 226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4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8" name="Line 228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49" name="Line 229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30" name="Rectangle 230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1" name="Rectangle 231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32" name="Text Box 232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3" name="Text Box 233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34" name="Text Box 234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54" name="Group 235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45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6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5" name="Group 238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4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6" name="Group 241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41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2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57" name="Group 244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39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40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404777" name="Group 297"/>
          <p:cNvGrpSpPr>
            <a:grpSpLocks/>
          </p:cNvGrpSpPr>
          <p:nvPr/>
        </p:nvGrpSpPr>
        <p:grpSpPr bwMode="auto">
          <a:xfrm>
            <a:off x="2874963" y="4362450"/>
            <a:ext cx="1277937" cy="1174750"/>
            <a:chOff x="1811" y="2748"/>
            <a:chExt cx="805" cy="740"/>
          </a:xfrm>
        </p:grpSpPr>
        <p:grpSp>
          <p:nvGrpSpPr>
            <p:cNvPr id="48185" name="Group 159"/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17499" name="Text Box 160"/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19" name="Group 161"/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175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3" name="Line 163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4" name="Line 164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8220" name="Group 165"/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1751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0" name="Line 167"/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17521" name="Line 168"/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7502" name="Rectangle 169"/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3" name="Rectangle 170"/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7504" name="Text Box 171"/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5" name="Text Box 172"/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17506" name="Text Box 173"/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226" name="Group 174"/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1751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8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7" name="Group 177"/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1751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8" name="Group 180"/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17513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4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229" name="Group 183"/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1751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512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48186" name="Group 247"/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48187" name="Group 248"/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17492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48212" name="Group 250"/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17496" name="Rectangle 251"/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7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8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17494" name="Text Box 254"/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17495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48188" name="Group 256"/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48189" name="Group 257"/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1749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17491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dirty="0">
                        <a:latin typeface="Arial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8190" name="Group 260"/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17486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grpSp>
                <p:nvGrpSpPr>
                  <p:cNvPr id="48206" name="Group 262"/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8" name="Text Box 2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9" name="Text Box 2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48191" name="Group 265"/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48192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17483" name="Rectangle 2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4" name="Line 2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17485" name="Line 2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8193" name="Group 270"/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81" name="Text Box 2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2" name="Text Box 2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4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9" name="Text Box 2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80" name="Text Box 2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48195" name="Group 276"/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17477" name="Text Box 2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17478" name="Text Box 2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dirty="0">
                          <a:latin typeface="Arial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17447" name="Text Box 279"/>
          <p:cNvSpPr txBox="1">
            <a:spLocks noChangeArrowheads="1"/>
          </p:cNvSpPr>
          <p:nvPr/>
        </p:nvSpPr>
        <p:spPr bwMode="auto">
          <a:xfrm>
            <a:off x="7389813" y="492283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0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8" name="Text Box 280"/>
          <p:cNvSpPr txBox="1">
            <a:spLocks noChangeArrowheads="1"/>
          </p:cNvSpPr>
          <p:nvPr/>
        </p:nvSpPr>
        <p:spPr bwMode="auto">
          <a:xfrm>
            <a:off x="6346825" y="494188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slot 1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channel</a:t>
            </a:r>
          </a:p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17449" name="Line 281"/>
          <p:cNvSpPr>
            <a:spLocks noChangeShapeType="1"/>
          </p:cNvSpPr>
          <p:nvPr/>
        </p:nvSpPr>
        <p:spPr bwMode="auto">
          <a:xfrm flipH="1">
            <a:off x="6272213" y="428148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0" name="Line 282"/>
          <p:cNvSpPr>
            <a:spLocks noChangeShapeType="1"/>
          </p:cNvSpPr>
          <p:nvPr/>
        </p:nvSpPr>
        <p:spPr bwMode="auto">
          <a:xfrm flipH="1">
            <a:off x="7343775" y="4262438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1" name="Line 283"/>
          <p:cNvSpPr>
            <a:spLocks noChangeShapeType="1"/>
          </p:cNvSpPr>
          <p:nvPr/>
        </p:nvSpPr>
        <p:spPr bwMode="auto">
          <a:xfrm flipH="1">
            <a:off x="8458200" y="4271963"/>
            <a:ext cx="9525" cy="947737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52" name="Text Box 285"/>
          <p:cNvSpPr txBox="1">
            <a:spLocks noChangeArrowheads="1"/>
          </p:cNvSpPr>
          <p:nvPr/>
        </p:nvSpPr>
        <p:spPr bwMode="auto">
          <a:xfrm>
            <a:off x="1233488" y="5446713"/>
            <a:ext cx="1096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17453" name="Text Box 286"/>
          <p:cNvSpPr txBox="1">
            <a:spLocks noChangeArrowheads="1"/>
          </p:cNvSpPr>
          <p:nvPr/>
        </p:nvSpPr>
        <p:spPr bwMode="auto">
          <a:xfrm>
            <a:off x="2319338" y="506888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17454" name="Text Box 287"/>
          <p:cNvSpPr txBox="1">
            <a:spLocks noChangeArrowheads="1"/>
          </p:cNvSpPr>
          <p:nvPr/>
        </p:nvSpPr>
        <p:spPr bwMode="auto">
          <a:xfrm>
            <a:off x="1341438" y="430371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received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17455" name="Line 288"/>
          <p:cNvSpPr>
            <a:spLocks noChangeShapeType="1"/>
          </p:cNvSpPr>
          <p:nvPr/>
        </p:nvSpPr>
        <p:spPr bwMode="auto">
          <a:xfrm>
            <a:off x="5965825" y="4668838"/>
            <a:ext cx="319088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8175" name="Group 294"/>
          <p:cNvGrpSpPr>
            <a:grpSpLocks/>
          </p:cNvGrpSpPr>
          <p:nvPr/>
        </p:nvGrpSpPr>
        <p:grpSpPr bwMode="auto">
          <a:xfrm>
            <a:off x="5003800" y="3530600"/>
            <a:ext cx="1517650" cy="977900"/>
            <a:chOff x="4239" y="2007"/>
            <a:chExt cx="956" cy="616"/>
          </a:xfrm>
        </p:grpSpPr>
        <p:sp>
          <p:nvSpPr>
            <p:cNvPr id="17461" name="Text Box 187"/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</a:t>
              </a:r>
              <a:r>
                <a:rPr lang="en-US" baseline="-25000" dirty="0">
                  <a:latin typeface="Arial" charset="0"/>
                  <a:cs typeface="Arial" charset="0"/>
                </a:rPr>
                <a:t>i </a:t>
              </a:r>
              <a:r>
                <a:rPr lang="en-US" dirty="0">
                  <a:latin typeface="Arial" charset="0"/>
                  <a:cs typeface="Arial" charset="0"/>
                </a:rPr>
                <a:t>= </a:t>
              </a:r>
              <a:r>
                <a:rPr lang="en-US" sz="2800" dirty="0">
                  <a:latin typeface="Symbol" charset="0"/>
                  <a:cs typeface="Arial" charset="0"/>
                </a:rPr>
                <a:t>S</a:t>
              </a:r>
              <a:r>
                <a:rPr lang="en-US" baseline="-25000" dirty="0"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Z</a:t>
              </a:r>
              <a:r>
                <a:rPr lang="en-US" baseline="-25000" dirty="0">
                  <a:latin typeface="Arial" charset="0"/>
                  <a:cs typeface="Arial" charset="0"/>
                </a:rPr>
                <a:t>i,m</a:t>
              </a:r>
              <a:r>
                <a:rPr lang="en-US" sz="2400" baseline="30000" dirty="0">
                  <a:latin typeface="Arial" charset="0"/>
                  <a:cs typeface="Arial" charset="0"/>
                </a:rPr>
                <a:t>.</a:t>
              </a:r>
              <a:r>
                <a:rPr lang="en-US" dirty="0">
                  <a:latin typeface="Arial" charset="0"/>
                  <a:cs typeface="Arial" charset="0"/>
                </a:rPr>
                <a:t>c</a:t>
              </a:r>
              <a:r>
                <a:rPr lang="en-US" baseline="-25000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17462" name="Text Box 289"/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m=1</a:t>
              </a:r>
            </a:p>
          </p:txBody>
        </p:sp>
        <p:sp>
          <p:nvSpPr>
            <p:cNvPr id="17463" name="Text Box 290"/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4" name="Text Box 291"/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+mn-cs"/>
                </a:rPr>
                <a:t>M</a:t>
              </a:r>
            </a:p>
          </p:txBody>
        </p:sp>
        <p:sp>
          <p:nvSpPr>
            <p:cNvPr id="17465" name="Line 293"/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4780" name="Freeform 300"/>
          <p:cNvSpPr>
            <a:spLocks/>
          </p:cNvSpPr>
          <p:nvPr/>
        </p:nvSpPr>
        <p:spPr bwMode="auto">
          <a:xfrm>
            <a:off x="7745413" y="206057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4782" name="Line 302"/>
          <p:cNvSpPr>
            <a:spLocks noChangeShapeType="1"/>
          </p:cNvSpPr>
          <p:nvPr/>
        </p:nvSpPr>
        <p:spPr bwMode="auto">
          <a:xfrm flipH="1">
            <a:off x="2522538" y="343693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4783" name="Freeform 303"/>
          <p:cNvSpPr>
            <a:spLocks/>
          </p:cNvSpPr>
          <p:nvPr/>
        </p:nvSpPr>
        <p:spPr bwMode="auto">
          <a:xfrm>
            <a:off x="2522538" y="343693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pic>
        <p:nvPicPr>
          <p:cNvPr id="4817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9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0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40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40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0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80" grpId="0" animBg="1"/>
      <p:bldP spid="4047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1125"/>
            <a:ext cx="7772400" cy="10366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CDMA: two-sender interference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50180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181100"/>
            <a:ext cx="5026025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255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6488113" y="4802188"/>
            <a:ext cx="24860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417513" y="17732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1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423863" y="2840038"/>
            <a:ext cx="2486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Sender 2</a:t>
            </a:r>
          </a:p>
        </p:txBody>
      </p:sp>
      <p:sp>
        <p:nvSpPr>
          <p:cNvPr id="50185" name="TextBox 9"/>
          <p:cNvSpPr txBox="1">
            <a:spLocks noChangeArrowheads="1"/>
          </p:cNvSpPr>
          <p:nvPr/>
        </p:nvSpPr>
        <p:spPr bwMode="auto">
          <a:xfrm>
            <a:off x="6399213" y="1076325"/>
            <a:ext cx="2484437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  <a:latin typeface="Gill Sans MT" charset="0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50186" name="Straight Connector 3"/>
          <p:cNvCxnSpPr>
            <a:cxnSpLocks noChangeShapeType="1"/>
          </p:cNvCxnSpPr>
          <p:nvPr/>
        </p:nvCxnSpPr>
        <p:spPr bwMode="auto">
          <a:xfrm flipH="1">
            <a:off x="6015038" y="1316038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9562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</a:t>
            </a:r>
            <a:r>
              <a:rPr lang="en-US" sz="2400" dirty="0">
                <a:latin typeface="Gill Sans MT" charset="0"/>
                <a:cs typeface="+mn-cs"/>
              </a:rPr>
              <a:t>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7.3 IEEE 802.11 wireless LANs (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”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</p:txBody>
      </p:sp>
      <p:pic>
        <p:nvPicPr>
          <p:cNvPr id="52230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0573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Ch. 6: Wireless and Mobile Networks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  <a:cs typeface="+mn-cs"/>
              </a:rPr>
              <a:t>Background: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(mobile) phone subscribers now exceeds # wired phone subscribers (5-to-1)!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# wireless Internet-connected devices equals # wireline Internet-connected devices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laptops, Internet-enabled phones promise anytime untethered Internet access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important (but different) challenges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wireless: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communication over wireless link</a:t>
            </a:r>
          </a:p>
          <a:p>
            <a:pPr lvl="1"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mobility: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handling the mobile user who changes point of attachment to network</a:t>
            </a:r>
          </a:p>
        </p:txBody>
      </p:sp>
      <p:pic>
        <p:nvPicPr>
          <p:cNvPr id="17413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4007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 Wireless LAN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525" y="1489075"/>
            <a:ext cx="4665663" cy="3300413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  <a:cs typeface="+mn-cs"/>
              </a:rPr>
              <a:t>802.11b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2.4-5 GHz unlicensed spectrum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up to 11 Mbps</a:t>
            </a:r>
          </a:p>
          <a:p>
            <a:pPr marL="277813" indent="-277813">
              <a:defRPr/>
            </a:pPr>
            <a:r>
              <a:rPr lang="en-US" sz="2400" dirty="0">
                <a:ea typeface="+mn-ea"/>
                <a:cs typeface="+mn-cs"/>
              </a:rPr>
              <a:t>direct sequence spread spectrum (DSSS) in physical layer</a:t>
            </a:r>
          </a:p>
          <a:p>
            <a:pPr lvl="1">
              <a:defRPr/>
            </a:pPr>
            <a:r>
              <a:rPr lang="en-US" dirty="0"/>
              <a:t>all hosts use same chipping code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29188" y="1398588"/>
            <a:ext cx="4044950" cy="351948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802.11a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5-6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802.11g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54 Mbps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802.11n: </a:t>
            </a:r>
            <a:r>
              <a:rPr lang="en-US" sz="2400" dirty="0">
                <a:latin typeface="Gill Sans MT" charset="0"/>
                <a:cs typeface="+mn-cs"/>
              </a:rPr>
              <a:t>multiple antennae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2.4-5 GHz range</a:t>
            </a:r>
          </a:p>
          <a:p>
            <a:pPr lvl="1">
              <a:lnSpc>
                <a:spcPts val="2200"/>
              </a:lnSpc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up to 200 Mbps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782638" y="5456238"/>
            <a:ext cx="73834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use CSMA/CA for multiple access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all have base-station and ad-hoc network versions</a:t>
            </a:r>
          </a:p>
        </p:txBody>
      </p:sp>
      <p:sp>
        <p:nvSpPr>
          <p:cNvPr id="20488" name="Line 6"/>
          <p:cNvSpPr>
            <a:spLocks noChangeShapeType="1"/>
          </p:cNvSpPr>
          <p:nvPr/>
        </p:nvSpPr>
        <p:spPr bwMode="auto">
          <a:xfrm>
            <a:off x="1712913" y="5180013"/>
            <a:ext cx="5264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8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287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69010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984750" y="1390650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 communicates with base station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base station = access point (AP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Basic Service Set (BSS) </a:t>
            </a:r>
            <a:r>
              <a:rPr lang="en-US" sz="2400" dirty="0">
                <a:latin typeface="Gill Sans MT" charset="0"/>
                <a:cs typeface="+mn-cs"/>
              </a:rPr>
              <a:t>(aka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cell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 in infrastructure mode contains: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access point (AP): base station</a:t>
            </a:r>
          </a:p>
          <a:p>
            <a:pPr marL="695325" lvl="1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ad hoc mode: hosts only</a:t>
            </a: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3013075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  <a:cs typeface="+mn-cs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917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3211513" y="60864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3176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2447925" y="1503363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3348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487363" y="2874963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1554163" y="3302000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1798638" y="3860800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1127125" y="3068638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1147763" y="3738563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720725" y="3352800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1990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2682875" y="4195763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3749675" y="4622800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3992563" y="5181600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3535363" y="5172075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3078163" y="5191125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3027363" y="4602163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3203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3322638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699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7826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AP admin chooses frequency for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interference possible: channel can be same as that chosen by neighboring AP!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host: must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associate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with an AP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scans channels, listening for </a:t>
            </a:r>
            <a:r>
              <a:rPr lang="en-US" i="1" dirty="0">
                <a:latin typeface="Gill Sans MT" charset="0"/>
              </a:rPr>
              <a:t>beacon frames</a:t>
            </a:r>
            <a:r>
              <a:rPr lang="en-US" dirty="0">
                <a:latin typeface="Gill Sans MT" charset="0"/>
              </a:rPr>
              <a:t> containing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name (SSID) and MAC address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selects AP to associate with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may perform authentication [Chapter 8]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will typically run DHCP to get IP address in AP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dirty="0">
                <a:latin typeface="Gill Sans MT" charset="0"/>
              </a:rPr>
              <a:t>s subnet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5837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2942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112125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2208213" y="1484313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cs typeface="+mn-cs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352425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3578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1839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846138" y="2547938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2205038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2995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1179513" y="1490663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1701800" y="2571750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2589213" y="25876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2787650" y="2919413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2743200" y="2740025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2898775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2811463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3097213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1731963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265113" y="3703638"/>
            <a:ext cx="4116387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passive scanning:</a:t>
            </a:r>
            <a:r>
              <a:rPr lang="en-US" sz="2400" u="sng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beacon frames sent from 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Request frame sent: H1 to selected AP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  <a:cs typeface="+mn-cs"/>
              </a:rPr>
              <a:t>association Response frame sent from  selected AP to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1260475" y="2092325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3170238" y="2112963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2205038" y="2519363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18038" y="1390650"/>
            <a:ext cx="4297362" cy="4976813"/>
            <a:chOff x="4618038" y="1390650"/>
            <a:chExt cx="4297362" cy="4976356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cs typeface="+mn-cs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 dirty="0">
                    <a:latin typeface="Arial" charset="0"/>
                    <a:cs typeface="+mn-cs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677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active  scanning</a:t>
              </a:r>
              <a:r>
                <a:rPr lang="en-US" sz="24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Request frame broadcast from 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Probe Response frames sent from APs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Request frame sent: H1 to selected 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  <a:cs typeface="+mn-cs"/>
                </a:rPr>
                <a:t>Association Response frame sent from selected AP to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0441" name="Picture 17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318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1927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avoid collisions: 2</a:t>
            </a:r>
            <a:r>
              <a:rPr lang="en-US" sz="2400" baseline="30000" dirty="0">
                <a:latin typeface="Gill Sans MT" charset="0"/>
                <a:cs typeface="+mn-cs"/>
              </a:rPr>
              <a:t>+</a:t>
            </a:r>
            <a:r>
              <a:rPr lang="en-US" sz="2400" dirty="0">
                <a:latin typeface="Gill Sans MT" charset="0"/>
                <a:cs typeface="+mn-cs"/>
              </a:rPr>
              <a:t> nodes </a:t>
            </a:r>
            <a:r>
              <a:rPr lang="en-US" sz="2400" dirty="0">
                <a:latin typeface="Gill Sans MT" charset="0"/>
                <a:cs typeface="+mn-cs"/>
                <a:sym typeface="Symbol" charset="0"/>
              </a:rPr>
              <a:t>transmitting at same time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  <a:sym typeface="Symbol" charset="0"/>
              </a:rPr>
              <a:t>802.11: CSMA - sense before transmitting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collide with ongoing transmission by other node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802.11: </a:t>
            </a:r>
            <a:r>
              <a:rPr lang="en-US" sz="2400" i="1" dirty="0">
                <a:latin typeface="Gill Sans MT" charset="0"/>
                <a:cs typeface="+mn-cs"/>
              </a:rPr>
              <a:t>no</a:t>
            </a:r>
            <a:r>
              <a:rPr lang="en-US" sz="2400" dirty="0">
                <a:latin typeface="Gill Sans MT" charset="0"/>
                <a:cs typeface="+mn-cs"/>
              </a:rPr>
              <a:t> collision detection!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difficult to receive (sense collisions) when transmitting due to weak received signals (fading)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sense all collisions in any case: hidden terminal, fading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goal: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avoid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CSMA/C(ollision)A(voidance)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5824538" y="60325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1371600" y="4664075"/>
            <a:ext cx="2273300" cy="1028700"/>
            <a:chOff x="576580" y="4516120"/>
            <a:chExt cx="3170330" cy="1491615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4724400" y="4460875"/>
            <a:ext cx="2809875" cy="1536700"/>
            <a:chOff x="4821555" y="4226560"/>
            <a:chExt cx="3545890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2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438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9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sender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1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sense channel idle</a:t>
            </a:r>
            <a:r>
              <a:rPr lang="en-US" sz="2000" dirty="0">
                <a:latin typeface="Arial" charset="0"/>
                <a:cs typeface="Arial" charset="0"/>
              </a:rPr>
              <a:t> for </a:t>
            </a:r>
            <a:r>
              <a:rPr lang="en-US" sz="2000" b="1" dirty="0">
                <a:latin typeface="Arial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2 if sense channel busy then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802.11 receiver</a:t>
            </a: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-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cs typeface="Arial" charset="0"/>
              </a:rPr>
              <a:t>   </a:t>
            </a:r>
            <a:r>
              <a:rPr lang="en-US" sz="2000" dirty="0">
                <a:latin typeface="Arial" charset="0"/>
                <a:cs typeface="Arial" charset="0"/>
              </a:rPr>
              <a:t>return ACK after </a:t>
            </a:r>
            <a:r>
              <a:rPr lang="en-US" sz="2000" b="1" dirty="0">
                <a:latin typeface="Arial" charset="0"/>
                <a:cs typeface="Arial" charset="0"/>
              </a:rPr>
              <a:t>SIFS </a:t>
            </a:r>
            <a:r>
              <a:rPr lang="en-US" sz="2000" dirty="0">
                <a:latin typeface="Arial" charset="0"/>
                <a:cs typeface="Arial" charset="0"/>
              </a:rPr>
              <a:t>(ACK needed due to hidden terminal problem) 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931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99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39863"/>
            <a:ext cx="7772400" cy="361156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400" dirty="0">
                <a:latin typeface="Gill Sans MT" charset="0"/>
                <a:cs typeface="+mn-cs"/>
              </a:rPr>
              <a:t>allow sender to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reserve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channel rather than random access of data frames: avoid  collisions of long  data frames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sender first transmits </a:t>
            </a:r>
            <a:r>
              <a:rPr lang="en-US" sz="2400" i="1" dirty="0">
                <a:latin typeface="Gill Sans MT" charset="0"/>
                <a:cs typeface="+mn-cs"/>
              </a:rPr>
              <a:t>small</a:t>
            </a:r>
            <a:r>
              <a:rPr lang="en-US" sz="2400" dirty="0">
                <a:latin typeface="Gill Sans MT" charset="0"/>
                <a:cs typeface="+mn-cs"/>
              </a:rPr>
              <a:t> request-to-send (RTS) packets to BS using CSMA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RTSs may still collide with each other (but they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re short)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BS broadcasts clear-to-send CTS in response to RTS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CTS heard by all nodes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sender transmits data frame</a:t>
            </a:r>
          </a:p>
          <a:p>
            <a:pPr lvl="1">
              <a:lnSpc>
                <a:spcPts val="2000"/>
              </a:lnSpc>
              <a:defRPr/>
            </a:pPr>
            <a:r>
              <a:rPr lang="en-US" sz="2000" dirty="0">
                <a:latin typeface="Gill Sans MT" charset="0"/>
              </a:rPr>
              <a:t>other stations defer transmissions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57375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630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080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19550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 dirty="0">
              <a:latin typeface="Times New Roman" charset="0"/>
              <a:cs typeface="+mn-cs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4767263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15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4327525" y="1117600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1514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7966075" y="1087438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19462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802.11 frame: addressing</a:t>
            </a:r>
          </a:p>
        </p:txBody>
      </p: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2: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transmitting this frame</a:t>
            </a: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1: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wireless host or AP 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to receive this frame</a:t>
            </a: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3: </a:t>
            </a:r>
            <a:r>
              <a:rPr lang="en-US" sz="2000" dirty="0">
                <a:latin typeface="Gill Sans MT" charset="0"/>
                <a:cs typeface="+mn-cs"/>
              </a:rPr>
              <a:t>MAC address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of router interface to which AP is attached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Address 4: </a:t>
            </a:r>
            <a:r>
              <a:rPr lang="en-US" sz="2000" dirty="0">
                <a:latin typeface="Gill Sans MT" charset="0"/>
                <a:cs typeface="+mn-cs"/>
              </a:rPr>
              <a:t>used only in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45395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4699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1727200" y="2347913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4327525" y="2376488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349250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3811588" y="2811463"/>
            <a:ext cx="4186237" cy="2155825"/>
            <a:chOff x="2401" y="1771"/>
            <a:chExt cx="2637" cy="1358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3311525" y="2235200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1909763" y="1798638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2874963" y="1493838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533400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pic>
        <p:nvPicPr>
          <p:cNvPr id="72720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139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923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7.1 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u="sng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6.73 </a:t>
            </a:r>
            <a:r>
              <a:rPr lang="en-US" sz="2400" dirty="0">
                <a:latin typeface="Gill Sans MT" charset="0"/>
                <a:cs typeface="+mn-cs"/>
              </a:rPr>
              <a:t>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67.4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19238"/>
            <a:ext cx="405447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u="sng" dirty="0">
                <a:solidFill>
                  <a:srgbClr val="000099"/>
                </a:solidFill>
                <a:ea typeface="+mn-ea"/>
                <a:cs typeface="+mn-cs"/>
              </a:rPr>
              <a:t>Mobility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7.5</a:t>
            </a:r>
            <a:r>
              <a:rPr lang="en-US" sz="2400" dirty="0">
                <a:ea typeface="+mn-ea"/>
                <a:cs typeface="+mn-cs"/>
              </a:rPr>
              <a:t> Principles: addressing and routing to mobile users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7.6</a:t>
            </a:r>
            <a:r>
              <a:rPr lang="en-US" sz="2400" dirty="0">
                <a:ea typeface="+mn-ea"/>
                <a:cs typeface="+mn-cs"/>
              </a:rPr>
              <a:t> Mobile IP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7.7</a:t>
            </a:r>
            <a:r>
              <a:rPr lang="en-US" sz="2400" dirty="0">
                <a:ea typeface="+mn-ea"/>
                <a:cs typeface="+mn-cs"/>
              </a:rPr>
              <a:t> Handling mobility in cellular networks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+mn-ea"/>
                <a:cs typeface="+mn-cs"/>
              </a:rPr>
              <a:t>7.8</a:t>
            </a:r>
            <a:r>
              <a:rPr lang="en-US" sz="2400" dirty="0">
                <a:ea typeface="+mn-ea"/>
                <a:cs typeface="+mn-cs"/>
              </a:rPr>
              <a:t> Mobility and higher-layer protocols</a:t>
            </a:r>
          </a:p>
          <a:p>
            <a:pPr marL="0" indent="0">
              <a:buNone/>
              <a:defRPr/>
            </a:pPr>
            <a:endParaRPr lang="en-US" sz="2400" dirty="0">
              <a:ea typeface="+mn-ea"/>
              <a:cs typeface="+mn-cs"/>
            </a:endParaRPr>
          </a:p>
        </p:txBody>
      </p:sp>
      <p:pic>
        <p:nvPicPr>
          <p:cNvPr id="19462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5375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duration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dirty="0">
                <a:latin typeface="Arial" charset="0"/>
                <a:cs typeface="+mn-cs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+mn-cs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27" name="Text Box 49"/>
          <p:cNvSpPr txBox="1">
            <a:spLocks noChangeArrowheads="1"/>
          </p:cNvSpPr>
          <p:nvPr/>
        </p:nvSpPr>
        <p:spPr bwMode="auto">
          <a:xfrm>
            <a:off x="2132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duration of reserved 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5926138" y="1196975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seq #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type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620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5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88146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802.11: mobility within same subnet</a:t>
            </a:r>
          </a:p>
        </p:txBody>
      </p:sp>
      <p:sp>
        <p:nvSpPr>
          <p:cNvPr id="31749" name="Rectangle 94"/>
          <p:cNvSpPr>
            <a:spLocks noGrp="1" noChangeArrowheads="1"/>
          </p:cNvSpPr>
          <p:nvPr>
            <p:ph type="body" sz="half" idx="1"/>
          </p:nvPr>
        </p:nvSpPr>
        <p:spPr>
          <a:xfrm>
            <a:off x="452438" y="1325563"/>
            <a:ext cx="3643312" cy="4648200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H1 remains in same IP subnet: IP address can remain same</a:t>
            </a:r>
          </a:p>
          <a:p>
            <a:pPr>
              <a:lnSpc>
                <a:spcPts val="30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  <a:cs typeface="+mn-cs"/>
              </a:rPr>
              <a:t>switch: which AP is associated with H1?</a:t>
            </a:r>
          </a:p>
          <a:p>
            <a:pPr marL="685800" lvl="1" indent="-228600">
              <a:lnSpc>
                <a:spcPts val="2600"/>
              </a:lnSpc>
              <a:tabLst>
                <a:tab pos="746125" algn="l"/>
              </a:tabLst>
              <a:defRPr/>
            </a:pPr>
            <a:r>
              <a:rPr lang="en-US" dirty="0">
                <a:latin typeface="Gill Sans MT" charset="0"/>
              </a:rPr>
              <a:t>self-learning (Ch. 5): switch will see frame from H1 and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remember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which switch port can be used to reach H1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6380163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4673600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6792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6305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6319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6262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8005763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4968875" y="4156075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7345363" y="4592638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6116638" y="4613275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5394325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5292725" y="3475038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7853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6421438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5516563" y="3810000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7153275" y="3830638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5719763" y="4894263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7721600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4613275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6524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6630988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5784850" y="3017838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6075363" y="1689100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2619375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6829" name="Picture 16" descr="underline_bas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905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33053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sp>
        <p:nvSpPr>
          <p:cNvPr id="32773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Rate adaptation</a:t>
            </a:r>
          </a:p>
          <a:p>
            <a:pPr>
              <a:tabLst>
                <a:tab pos="74612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base station, mobile dynamically change transmission rate (physical layer modulation technique) as mobile moves, SNR varies </a:t>
            </a:r>
          </a:p>
        </p:txBody>
      </p:sp>
      <p:sp>
        <p:nvSpPr>
          <p:cNvPr id="32774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5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7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QAM256 (8 Mbps)</a:t>
            </a:r>
          </a:p>
        </p:txBody>
      </p:sp>
      <p:sp>
        <p:nvSpPr>
          <p:cNvPr id="32778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QAM16 (4 Mbps)</a:t>
            </a:r>
          </a:p>
        </p:txBody>
      </p:sp>
      <p:sp>
        <p:nvSpPr>
          <p:cNvPr id="32779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BPSK (1 Mbps)</a:t>
            </a:r>
          </a:p>
        </p:txBody>
      </p:sp>
      <p:sp>
        <p:nvSpPr>
          <p:cNvPr id="78859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0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61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78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8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9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20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30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40</a:t>
            </a:r>
            <a:endParaRPr lang="en-US" sz="1200" baseline="30000" dirty="0">
              <a:latin typeface="Arial" charset="0"/>
              <a:cs typeface="+mn-cs"/>
            </a:endParaRPr>
          </a:p>
        </p:txBody>
      </p:sp>
      <p:sp>
        <p:nvSpPr>
          <p:cNvPr id="32796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SNR(dB)</a:t>
            </a:r>
          </a:p>
        </p:txBody>
      </p:sp>
      <p:sp>
        <p:nvSpPr>
          <p:cNvPr id="32797" name="Text Box 147"/>
          <p:cNvSpPr txBox="1">
            <a:spLocks noChangeArrowheads="1"/>
          </p:cNvSpPr>
          <p:nvPr/>
        </p:nvSpPr>
        <p:spPr bwMode="auto">
          <a:xfrm rot="-54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BER</a:t>
            </a:r>
          </a:p>
        </p:txBody>
      </p:sp>
      <p:sp>
        <p:nvSpPr>
          <p:cNvPr id="32798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-1</a:t>
            </a:r>
          </a:p>
        </p:txBody>
      </p:sp>
      <p:sp>
        <p:nvSpPr>
          <p:cNvPr id="32799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-2</a:t>
            </a:r>
          </a:p>
        </p:txBody>
      </p:sp>
      <p:sp>
        <p:nvSpPr>
          <p:cNvPr id="32800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-3</a:t>
            </a:r>
          </a:p>
        </p:txBody>
      </p:sp>
      <p:sp>
        <p:nvSpPr>
          <p:cNvPr id="32801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-5</a:t>
            </a:r>
          </a:p>
        </p:txBody>
      </p:sp>
      <p:sp>
        <p:nvSpPr>
          <p:cNvPr id="32802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-6</a:t>
            </a:r>
          </a:p>
        </p:txBody>
      </p:sp>
      <p:sp>
        <p:nvSpPr>
          <p:cNvPr id="32803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-7</a:t>
            </a:r>
          </a:p>
        </p:txBody>
      </p:sp>
      <p:sp>
        <p:nvSpPr>
          <p:cNvPr id="32804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10</a:t>
            </a:r>
            <a:r>
              <a:rPr lang="en-US" sz="1200" baseline="30000" dirty="0">
                <a:latin typeface="Arial" charset="0"/>
                <a:cs typeface="+mn-cs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6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807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Arial" charset="0"/>
                <a:cs typeface="+mn-cs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2. When BER becomes too high, switch to lower transmission rate but with lower BER</a:t>
            </a:r>
          </a:p>
        </p:txBody>
      </p:sp>
      <p:pic>
        <p:nvPicPr>
          <p:cNvPr id="7888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875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power management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node-to-AP: </a:t>
            </a:r>
            <a:r>
              <a:rPr lang="ja-JP" altLang="en-US" sz="2800" dirty="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going to sleep until next beacon frame</a:t>
            </a:r>
            <a:r>
              <a:rPr lang="ja-JP" altLang="en-US" sz="2800" dirty="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AP knows not to transmit frames to this node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wakes up before next beacon frame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2800" dirty="0">
                <a:latin typeface="Gill Sans MT" charset="0"/>
                <a:cs typeface="+mn-cs"/>
              </a:rPr>
              <a:t>beacon frame: contains list of mobiles with AP-to-mobile frames waiting to be sent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3797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802.11: advanced capabilities</a:t>
            </a:r>
          </a:p>
        </p:txBody>
      </p:sp>
      <p:pic>
        <p:nvPicPr>
          <p:cNvPr id="80901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271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3730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 dirty="0">
              <a:latin typeface="Arial" charset="0"/>
              <a:cs typeface="+mn-cs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radius of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rial" charset="0"/>
                  <a:cs typeface="+mn-cs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 dirty="0">
                <a:cs typeface="+mn-cs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 dirty="0">
                  <a:solidFill>
                    <a:srgbClr val="969696"/>
                  </a:solidFill>
                  <a:latin typeface="Arial" charset="0"/>
                  <a:cs typeface="+mn-cs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 dirty="0">
                  <a:latin typeface="Arial" charset="0"/>
                  <a:cs typeface="+mn-cs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 dirty="0">
                  <a:cs typeface="+mn-cs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 dirty="0">
                    <a:solidFill>
                      <a:srgbClr val="969696"/>
                    </a:solidFill>
                    <a:latin typeface="Arial" charset="0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802.15: personal area network</a:t>
            </a:r>
          </a:p>
        </p:txBody>
      </p:sp>
      <p:sp>
        <p:nvSpPr>
          <p:cNvPr id="3483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less than 10 m diameter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replacement for cables (mouse, keyboard, headphones)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ad hoc: no infrastructure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master/slaves: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slaves request permission to send (to master)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master grants requests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802.15: evolved from Bluetooth specification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2.4-2.5 GHz radio band</a:t>
            </a:r>
          </a:p>
          <a:p>
            <a:pPr lvl="1">
              <a:lnSpc>
                <a:spcPts val="2100"/>
              </a:lnSpc>
              <a:defRPr/>
            </a:pPr>
            <a:r>
              <a:rPr lang="en-US" dirty="0">
                <a:latin typeface="Gill Sans MT" charset="0"/>
              </a:rPr>
              <a:t>up to 721 kbps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8763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283616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7.4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</p:txBody>
      </p:sp>
      <p:pic>
        <p:nvPicPr>
          <p:cNvPr id="8499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804954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3314700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4121150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3346450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4140200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3328988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4140200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4941888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5541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4730750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3957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4718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3906838" y="3446463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4705350" y="3292475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3932238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5464175" y="4410075"/>
            <a:ext cx="987425" cy="730250"/>
            <a:chOff x="2197" y="1155"/>
            <a:chExt cx="622" cy="460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6921500" y="3027363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6965950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4337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9290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42465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3481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50974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5300663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3995738" y="4651375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5616575" y="2987675"/>
            <a:ext cx="987425" cy="730250"/>
            <a:chOff x="2197" y="1155"/>
            <a:chExt cx="622" cy="460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6611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6446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298450" y="306388"/>
            <a:ext cx="77390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36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91"/>
              <a:chOff x="442" y="3293"/>
              <a:chExt cx="547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9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00387" cy="3243262"/>
            <a:chOff x="173" y="1305"/>
            <a:chExt cx="1953" cy="204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base station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mobile users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Gill Sans MT" charset="0"/>
                  <a:cs typeface="+mn-cs"/>
                </a:rPr>
                <a:t>air-interface:</a:t>
              </a:r>
              <a:r>
                <a:rPr lang="en-US" sz="2000" dirty="0">
                  <a:solidFill>
                    <a:srgbClr val="C0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000" dirty="0">
                  <a:latin typeface="Gill Sans MT" charset="0"/>
                  <a:cs typeface="+mn-cs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Gill Sans MT" charset="0"/>
                <a:cs typeface="+mn-cs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Gill Sans MT" charset="0"/>
                  <a:cs typeface="+mn-cs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3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Gill Sans MT" charset="0"/>
                    <a:cs typeface="+mn-cs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704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7540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45573" y="6361736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3675794" y="2858649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3689273" y="3784899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3702752" y="4711149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4514016" y="5238477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5317139" y="5594839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4500271" y="4241534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4481187" y="3344140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combined FDMA/TDMA: </a:t>
            </a:r>
            <a:r>
              <a:rPr lang="en-US" sz="2400" dirty="0">
                <a:latin typeface="Gill Sans MT" charset="0"/>
                <a:cs typeface="+mn-cs"/>
              </a:rPr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CDMA: </a:t>
            </a:r>
            <a:r>
              <a:rPr lang="en-US" sz="2400" dirty="0">
                <a:latin typeface="Gill Sans MT" charset="0"/>
                <a:cs typeface="+mn-cs"/>
              </a:rPr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6005513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1833563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6608763" y="2586038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274888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4059238" y="3057525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time slots</a:t>
              </a:r>
            </a:p>
          </p:txBody>
        </p:sp>
      </p:grpSp>
      <p:pic>
        <p:nvPicPr>
          <p:cNvPr id="89095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6791601" y="1588741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31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2260475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2276347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6102686" y="4148795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5538972" y="4533075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6096874" y="4557603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5582559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6088157" y="5147649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5078413" y="5775850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6124479" y="5702265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463550" y="244475"/>
            <a:ext cx="70770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1185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96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1829351" y="3329834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2506514" y="3639678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2449009" y="3036346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1845750" y="1635299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2428455" y="1987128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1793711" y="2296972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5639570" y="4033492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03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5622466" y="5206815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5156836" y="5705178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5473005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5470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5508933" y="5537505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5484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5133842" y="5542163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5149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5668454" y="5773878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76885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pitchFamily="34" charset="0"/>
                <a:ea typeface="+mn-ea"/>
                <a:cs typeface="+mn-cs"/>
              </a:rPr>
              <a:t>Key insight: 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new cellular data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network operates </a:t>
            </a:r>
            <a:r>
              <a:rPr lang="en-US" sz="2400" i="1" dirty="0">
                <a:latin typeface="Gill Sans MT" pitchFamily="34" charset="0"/>
                <a:ea typeface="+mn-ea"/>
                <a:cs typeface="+mn-cs"/>
              </a:rPr>
              <a:t>in parallel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(except at edge) with existing </a:t>
            </a:r>
          </a:p>
          <a:p>
            <a:pPr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voice network </a:t>
            </a: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  <a:ea typeface="+mn-ea"/>
                <a:cs typeface="+mn-cs"/>
              </a:rPr>
              <a:t>unchanged</a:t>
            </a: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pitchFamily="34" charset="0"/>
                <a:ea typeface="+mn-ea"/>
                <a:cs typeface="+mn-cs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>
              <a:latin typeface="Gill Sans MT" pitchFamily="34" charset="0"/>
              <a:ea typeface="+mn-ea"/>
              <a:cs typeface="+mn-cs"/>
            </a:endParaRPr>
          </a:p>
        </p:txBody>
      </p:sp>
      <p:pic>
        <p:nvPicPr>
          <p:cNvPr id="92210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5158406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5137685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08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3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4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5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7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8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9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0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1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13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18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162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19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16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0" name="Group 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160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61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1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2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60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1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160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2" name="Group 100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158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9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9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0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9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3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1587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8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4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1585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6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5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1583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4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6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1581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7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1579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8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8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1577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8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29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157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0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157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7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1" name="Group 142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155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155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5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6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7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55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2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1554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5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3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155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4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155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5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5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154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6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1546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7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537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154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38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54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154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7125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430463"/>
            <a:ext cx="1135062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radio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network </a:t>
            </a:r>
          </a:p>
          <a:p>
            <a:pPr eaLnBrk="1" hangingPunct="1">
              <a:lnSpc>
                <a:spcPts val="17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4329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495425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1906588" y="5308600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1512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4346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4456113" y="5280025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Arial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6908800" y="5348288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6937375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7216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Arial" charset="0"/>
                <a:cs typeface="Arial" charset="0"/>
              </a:rPr>
              <a:t>Internet</a:t>
            </a:r>
            <a:endParaRPr lang="en-US" sz="1200" dirty="0">
              <a:latin typeface="Arial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3502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1511300" y="5148263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1754188" y="4913313"/>
            <a:ext cx="1484312" cy="450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Arial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Arial" charset="0"/>
                <a:cs typeface="Arial" charset="0"/>
              </a:rPr>
              <a:t>(WCDMA, HSPA</a:t>
            </a:r>
            <a:r>
              <a:rPr lang="en-US" sz="1600" dirty="0">
                <a:latin typeface="Arial" charset="0"/>
                <a:cs typeface="Arial" charset="0"/>
              </a:rPr>
              <a:t>)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105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3G (voice+data)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2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4683633" y="3432720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6443551" y="3942281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1786131" y="1468331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2275912" y="1898524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1733705" y="2189820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7961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2012950" y="2043358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2574925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2082800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3676650" y="1823647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4676775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4203700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3529013" y="2146682"/>
            <a:ext cx="1135062" cy="55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radio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network </a:t>
            </a:r>
          </a:p>
          <a:p>
            <a:pPr defTabSz="914400"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4613275" y="1193987"/>
            <a:ext cx="6921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21751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223838" y="1925783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1184275" y="1380662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75185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4660900" y="2702491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4591050" y="3184667"/>
            <a:ext cx="8318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5313363" y="3025525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4187825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4483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7177088" y="1361660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7285038" y="1485386"/>
            <a:ext cx="1106487" cy="61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telephone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5151438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6411913" y="1518427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6359525" y="2253568"/>
            <a:ext cx="1085850" cy="3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Gateway</a:t>
            </a:r>
          </a:p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6481763" y="1468486"/>
            <a:ext cx="361950" cy="274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6200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6211888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5834063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5929313" y="1789206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4945063" y="2304636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6942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7286625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7394575" y="3042152"/>
            <a:ext cx="882650" cy="43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6521450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6591300" y="2888426"/>
            <a:ext cx="361950" cy="2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6310313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6321425" y="3280864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5943600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6038850" y="3213170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7051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85455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3G versus 4G LTE network architecture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747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6469063" y="3677532"/>
            <a:ext cx="857250" cy="23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2604743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2281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2232694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4584201" y="4962705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4555984" y="4669069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8965" y="5945105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2203814" y="5598552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2646021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2232695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9839" y="4225262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40" y="5081665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414703" y="5403658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5" y="566779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7332036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7439986" y="5127574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6566861" y="5021921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6514474" y="5800488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6636711" y="4964768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7097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5800793" y="5012858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5748406" y="579142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5870643" y="495570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6331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4684128" y="3979094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4063" y="2275011"/>
            <a:ext cx="884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3G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782095" y="4070606"/>
            <a:ext cx="19099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</a:rPr>
              <a:t>4G-LTE</a:t>
            </a: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4624095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6443551" y="3267644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5702886" y="5364591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6490355" y="5378095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5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05978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1911576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4151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51767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4G: differences from 3G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70365" cy="1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/>
              <a:t>no separation between voice and data – all traffic carried over IP core to gateway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553851" y="5926862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radio access network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Universal Terrestrial Radio 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Evolved Packet Core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2358700" y="5580309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2800907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2387581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6" y="5063422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569589" y="5385415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1" y="5649549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7486922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7594872" y="5109331"/>
            <a:ext cx="882650" cy="46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Public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6721747" y="5003678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6669360" y="5782245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6791597" y="4946525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7251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5955679" y="4994615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5903292" y="5773182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6025529" y="4937462"/>
            <a:ext cx="361950" cy="29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6485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258" y="3766274"/>
            <a:ext cx="155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UE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(user element)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093437" y="4343233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1770433" y="3766274"/>
            <a:ext cx="144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eNodeB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(base station)</a:t>
            </a: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2369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7107911" y="3376022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Packet data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network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7005586" y="4323367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6188666" y="3396468"/>
            <a:ext cx="99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Serving 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 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6337069" y="4319798"/>
            <a:ext cx="348789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2820094" y="5395779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580" y="3037521"/>
            <a:ext cx="3769997" cy="2661882"/>
            <a:chOff x="2387580" y="3037521"/>
            <a:chExt cx="3769997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877364" y="3037521"/>
              <a:ext cx="14101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Mobility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Management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Entity 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1" y="3960851"/>
              <a:ext cx="885947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control</a:t>
              </a: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338712" y="3058008"/>
              <a:ext cx="18188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</a:rPr>
                <a:t>Home Subscriber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Server(HSS)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</a:rPr>
                <a:t> (like HLR+VLR)</a:t>
              </a: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6649123" y="5358252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5829074" y="5351913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2167507" y="4862723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2577815" y="5214416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2202677" y="5480140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9786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Functional split of major LTE components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8" y="1191126"/>
            <a:ext cx="9144000" cy="5666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1010" y="2923586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holds idle UE info</a:t>
            </a:r>
          </a:p>
          <a:p>
            <a:r>
              <a:rPr lang="en-US" dirty="0">
                <a:solidFill>
                  <a:srgbClr val="000090"/>
                </a:solidFill>
              </a:rPr>
              <a:t>QoS enforcement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5001168" y="3569917"/>
            <a:ext cx="1963738" cy="22041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Box 211"/>
          <p:cNvSpPr txBox="1"/>
          <p:nvPr/>
        </p:nvSpPr>
        <p:spPr>
          <a:xfrm>
            <a:off x="4424764" y="1539468"/>
            <a:ext cx="4123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handles idle/active UE transitions</a:t>
            </a:r>
          </a:p>
          <a:p>
            <a:r>
              <a:rPr lang="en-US" dirty="0">
                <a:solidFill>
                  <a:srgbClr val="000090"/>
                </a:solidFill>
              </a:rPr>
              <a:t>pages UE</a:t>
            </a:r>
          </a:p>
          <a:p>
            <a:r>
              <a:rPr lang="en-US" dirty="0">
                <a:solidFill>
                  <a:srgbClr val="000090"/>
                </a:solidFill>
              </a:rPr>
              <a:t>sets up eNodeB-PGW tunnel (aka bearer) </a:t>
            </a:r>
          </a:p>
        </p:txBody>
      </p:sp>
      <p:cxnSp>
        <p:nvCxnSpPr>
          <p:cNvPr id="213" name="Straight Connector 212"/>
          <p:cNvCxnSpPr/>
          <p:nvPr/>
        </p:nvCxnSpPr>
        <p:spPr bwMode="auto">
          <a:xfrm flipH="1">
            <a:off x="4848330" y="2462798"/>
            <a:ext cx="539230" cy="583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2" name="Group 782"/>
          <p:cNvGrpSpPr>
            <a:grpSpLocks/>
          </p:cNvGrpSpPr>
          <p:nvPr/>
        </p:nvGrpSpPr>
        <p:grpSpPr bwMode="auto">
          <a:xfrm>
            <a:off x="2365965" y="953786"/>
            <a:ext cx="650612" cy="891549"/>
            <a:chOff x="742" y="2409"/>
            <a:chExt cx="576" cy="881"/>
          </a:xfrm>
        </p:grpSpPr>
        <p:grpSp>
          <p:nvGrpSpPr>
            <p:cNvPr id="1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5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6587" y="2161661"/>
            <a:ext cx="614363" cy="880827"/>
            <a:chOff x="4804140" y="4632965"/>
            <a:chExt cx="614363" cy="1348762"/>
          </a:xfrm>
        </p:grpSpPr>
        <p:grpSp>
          <p:nvGrpSpPr>
            <p:cNvPr id="33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5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184666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16178" y="4168703"/>
            <a:ext cx="661282" cy="793661"/>
            <a:chOff x="8316178" y="4168703"/>
            <a:chExt cx="661282" cy="793661"/>
          </a:xfrm>
        </p:grpSpPr>
        <p:grpSp>
          <p:nvGrpSpPr>
            <p:cNvPr id="41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42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49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0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4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53" name="Oval 5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60" name="Straight Connector 59"/>
              <p:cNvCxnSpPr>
                <a:endCxn id="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670305" y="4221892"/>
            <a:ext cx="661282" cy="793661"/>
            <a:chOff x="8316178" y="4168703"/>
            <a:chExt cx="661282" cy="793661"/>
          </a:xfrm>
        </p:grpSpPr>
        <p:grpSp>
          <p:nvGrpSpPr>
            <p:cNvPr id="73" name="Group 224"/>
            <p:cNvGrpSpPr>
              <a:grpSpLocks/>
            </p:cNvGrpSpPr>
            <p:nvPr/>
          </p:nvGrpSpPr>
          <p:grpSpPr bwMode="auto">
            <a:xfrm>
              <a:off x="8392684" y="4168703"/>
              <a:ext cx="550863" cy="793661"/>
              <a:chOff x="611" y="3693"/>
              <a:chExt cx="449" cy="287"/>
            </a:xfrm>
          </p:grpSpPr>
          <p:sp>
            <p:nvSpPr>
              <p:cNvPr id="84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5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91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2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6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4" name="Group 347"/>
            <p:cNvGrpSpPr>
              <a:grpSpLocks/>
            </p:cNvGrpSpPr>
            <p:nvPr/>
          </p:nvGrpSpPr>
          <p:grpSpPr bwMode="auto">
            <a:xfrm>
              <a:off x="8316178" y="4544719"/>
              <a:ext cx="661282" cy="323815"/>
              <a:chOff x="1871277" y="1576300"/>
              <a:chExt cx="1128371" cy="437861"/>
            </a:xfrm>
          </p:grpSpPr>
          <p:sp>
            <p:nvSpPr>
              <p:cNvPr id="75" name="Oval 74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82" name="Straight Connector 81"/>
              <p:cNvCxnSpPr>
                <a:endCxn id="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0212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78625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Radio+Tunneling:  UE – eNodeB – PGW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7907337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9901"/>
            <a:ext cx="9144000" cy="361422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138646" y="4091635"/>
            <a:ext cx="2908873" cy="2212588"/>
          </a:xfrm>
          <a:custGeom>
            <a:avLst/>
            <a:gdLst>
              <a:gd name="connsiteX0" fmla="*/ 0 w 3011298"/>
              <a:gd name="connsiteY0" fmla="*/ 0 h 2233075"/>
              <a:gd name="connsiteX1" fmla="*/ 1700257 w 3011298"/>
              <a:gd name="connsiteY1" fmla="*/ 0 h 2233075"/>
              <a:gd name="connsiteX2" fmla="*/ 2990813 w 3011298"/>
              <a:gd name="connsiteY2" fmla="*/ 307304 h 2233075"/>
              <a:gd name="connsiteX3" fmla="*/ 3011298 w 3011298"/>
              <a:gd name="connsiteY3" fmla="*/ 2233075 h 2233075"/>
              <a:gd name="connsiteX4" fmla="*/ 102425 w 3011298"/>
              <a:gd name="connsiteY4" fmla="*/ 2212588 h 2233075"/>
              <a:gd name="connsiteX5" fmla="*/ 0 w 3011298"/>
              <a:gd name="connsiteY5" fmla="*/ 0 h 2233075"/>
              <a:gd name="connsiteX0" fmla="*/ 0 w 2908873"/>
              <a:gd name="connsiteY0" fmla="*/ 0 h 2233075"/>
              <a:gd name="connsiteX1" fmla="*/ 1597832 w 2908873"/>
              <a:gd name="connsiteY1" fmla="*/ 0 h 2233075"/>
              <a:gd name="connsiteX2" fmla="*/ 2888388 w 2908873"/>
              <a:gd name="connsiteY2" fmla="*/ 307304 h 2233075"/>
              <a:gd name="connsiteX3" fmla="*/ 2908873 w 2908873"/>
              <a:gd name="connsiteY3" fmla="*/ 2233075 h 2233075"/>
              <a:gd name="connsiteX4" fmla="*/ 0 w 2908873"/>
              <a:gd name="connsiteY4" fmla="*/ 2212588 h 2233075"/>
              <a:gd name="connsiteX5" fmla="*/ 0 w 2908873"/>
              <a:gd name="connsiteY5" fmla="*/ 0 h 2233075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212588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10154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  <a:gd name="connsiteX0" fmla="*/ 0 w 2908873"/>
              <a:gd name="connsiteY0" fmla="*/ 0 h 2212588"/>
              <a:gd name="connsiteX1" fmla="*/ 1597832 w 2908873"/>
              <a:gd name="connsiteY1" fmla="*/ 0 h 2212588"/>
              <a:gd name="connsiteX2" fmla="*/ 2888388 w 2908873"/>
              <a:gd name="connsiteY2" fmla="*/ 307304 h 2212588"/>
              <a:gd name="connsiteX3" fmla="*/ 2908873 w 2908873"/>
              <a:gd name="connsiteY3" fmla="*/ 2192101 h 2212588"/>
              <a:gd name="connsiteX4" fmla="*/ 0 w 2908873"/>
              <a:gd name="connsiteY4" fmla="*/ 2212588 h 2212588"/>
              <a:gd name="connsiteX5" fmla="*/ 0 w 2908873"/>
              <a:gd name="connsiteY5" fmla="*/ 0 h 221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8873" h="2212588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00009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3586343" y="4412292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0695" y="5374896"/>
            <a:ext cx="107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</a:rPr>
              <a:t>tunnel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7353" y="5895217"/>
            <a:ext cx="2861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90"/>
                </a:solidFill>
              </a:rPr>
              <a:t> link-layer radio net</a:t>
            </a:r>
          </a:p>
        </p:txBody>
      </p:sp>
      <p:grpSp>
        <p:nvGrpSpPr>
          <p:cNvPr id="14" name="Group 782"/>
          <p:cNvGrpSpPr>
            <a:grpSpLocks/>
          </p:cNvGrpSpPr>
          <p:nvPr/>
        </p:nvGrpSpPr>
        <p:grpSpPr bwMode="auto">
          <a:xfrm>
            <a:off x="2183059" y="2777035"/>
            <a:ext cx="666155" cy="874492"/>
            <a:chOff x="742" y="2409"/>
            <a:chExt cx="576" cy="881"/>
          </a:xfrm>
        </p:grpSpPr>
        <p:grpSp>
          <p:nvGrpSpPr>
            <p:cNvPr id="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2587" y="2960350"/>
            <a:ext cx="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UE</a:t>
            </a:r>
          </a:p>
        </p:txBody>
      </p:sp>
      <p:grpSp>
        <p:nvGrpSpPr>
          <p:cNvPr id="39" name="Group 808"/>
          <p:cNvGrpSpPr>
            <a:grpSpLocks/>
          </p:cNvGrpSpPr>
          <p:nvPr/>
        </p:nvGrpSpPr>
        <p:grpSpPr bwMode="auto">
          <a:xfrm>
            <a:off x="38882" y="2777032"/>
            <a:ext cx="802915" cy="612835"/>
            <a:chOff x="2751" y="1851"/>
            <a:chExt cx="462" cy="478"/>
          </a:xfrm>
        </p:grpSpPr>
        <p:pic>
          <p:nvPicPr>
            <p:cNvPr id="97" name="Picture 809" descr="iphone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81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" name="TextBox 100"/>
          <p:cNvSpPr txBox="1"/>
          <p:nvPr/>
        </p:nvSpPr>
        <p:spPr>
          <a:xfrm>
            <a:off x="2751814" y="3196034"/>
            <a:ext cx="115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eNodeB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13658" y="2786344"/>
            <a:ext cx="1524133" cy="850814"/>
            <a:chOff x="6490355" y="4964768"/>
            <a:chExt cx="1524133" cy="850814"/>
          </a:xfrm>
        </p:grpSpPr>
        <p:grpSp>
          <p:nvGrpSpPr>
            <p:cNvPr id="102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03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04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10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2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S-GW</a:t>
              </a:r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15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16" name="Oval 115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3" name="Straight Connector 122"/>
              <p:cNvCxnSpPr>
                <a:endCxn id="11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7326970" y="2834637"/>
            <a:ext cx="1524133" cy="850814"/>
            <a:chOff x="6490355" y="4964768"/>
            <a:chExt cx="1524133" cy="850814"/>
          </a:xfrm>
        </p:grpSpPr>
        <p:grpSp>
          <p:nvGrpSpPr>
            <p:cNvPr id="126" name="Group 224"/>
            <p:cNvGrpSpPr>
              <a:grpSpLocks/>
            </p:cNvGrpSpPr>
            <p:nvPr/>
          </p:nvGrpSpPr>
          <p:grpSpPr bwMode="auto">
            <a:xfrm>
              <a:off x="6566861" y="5021921"/>
              <a:ext cx="550863" cy="793661"/>
              <a:chOff x="611" y="3693"/>
              <a:chExt cx="449" cy="287"/>
            </a:xfrm>
          </p:grpSpPr>
          <p:sp>
            <p:nvSpPr>
              <p:cNvPr id="139" name="Rectangle 225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40" name="Group 226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146" name="Freeform 227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7" name="Freeform 228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41" name="Freeform 229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2" name="Freeform 230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3" name="Freeform 231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4" name="Freeform 232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5" name="Freeform 233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27" name="Text Box 234"/>
            <p:cNvSpPr txBox="1">
              <a:spLocks noChangeArrowheads="1"/>
            </p:cNvSpPr>
            <p:nvPr/>
          </p:nvSpPr>
          <p:spPr bwMode="auto">
            <a:xfrm>
              <a:off x="7201445" y="5279957"/>
              <a:ext cx="813043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P-GW</a:t>
              </a:r>
            </a:p>
          </p:txBody>
        </p:sp>
        <p:sp>
          <p:nvSpPr>
            <p:cNvPr id="128" name="Text Box 235"/>
            <p:cNvSpPr txBox="1">
              <a:spLocks noChangeArrowheads="1"/>
            </p:cNvSpPr>
            <p:nvPr/>
          </p:nvSpPr>
          <p:spPr bwMode="auto">
            <a:xfrm>
              <a:off x="6636711" y="4964768"/>
              <a:ext cx="361950" cy="290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grpSp>
          <p:nvGrpSpPr>
            <p:cNvPr id="129" name="Group 347"/>
            <p:cNvGrpSpPr>
              <a:grpSpLocks/>
            </p:cNvGrpSpPr>
            <p:nvPr/>
          </p:nvGrpSpPr>
          <p:grpSpPr bwMode="auto">
            <a:xfrm>
              <a:off x="6490355" y="5378095"/>
              <a:ext cx="661282" cy="323815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7" name="Straight Connector 136"/>
              <p:cNvCxnSpPr>
                <a:endCxn id="13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/>
          <p:cNvSpPr/>
          <p:nvPr/>
        </p:nvSpPr>
        <p:spPr bwMode="auto">
          <a:xfrm>
            <a:off x="496860" y="6483218"/>
            <a:ext cx="915961" cy="3747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>
            <a:off x="2689355" y="6504039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 bwMode="auto">
          <a:xfrm>
            <a:off x="5402283" y="6462397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 bwMode="auto">
          <a:xfrm>
            <a:off x="7615603" y="6358292"/>
            <a:ext cx="915961" cy="3123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005" name="Group 41004"/>
          <p:cNvGrpSpPr/>
          <p:nvPr/>
        </p:nvGrpSpPr>
        <p:grpSpPr>
          <a:xfrm>
            <a:off x="3489001" y="4206086"/>
            <a:ext cx="1751694" cy="180815"/>
            <a:chOff x="3489001" y="4206086"/>
            <a:chExt cx="1751694" cy="180815"/>
          </a:xfrm>
        </p:grpSpPr>
        <p:sp>
          <p:nvSpPr>
            <p:cNvPr id="154" name="Oval 153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92" name="Oval 40991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1439331" y="1262888"/>
            <a:ext cx="286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IP packet from UE encapsulated in GPRS Tunneling Protocol (GTP) message at ENodeB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318792" y="1290359"/>
            <a:ext cx="3404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90"/>
              </a:buClr>
            </a:pPr>
            <a:r>
              <a:rPr lang="en-US" dirty="0"/>
              <a:t>GTP message encapsulated in UDP, then encapsulated in IP.  large IP packet addressed to SGW</a:t>
            </a:r>
          </a:p>
          <a:p>
            <a:endParaRPr lang="en-US" sz="2000" dirty="0"/>
          </a:p>
        </p:txBody>
      </p:sp>
      <p:cxnSp>
        <p:nvCxnSpPr>
          <p:cNvPr id="40999" name="Straight Connector 40998"/>
          <p:cNvCxnSpPr/>
          <p:nvPr/>
        </p:nvCxnSpPr>
        <p:spPr bwMode="auto">
          <a:xfrm flipH="1">
            <a:off x="3788749" y="2436086"/>
            <a:ext cx="728608" cy="247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Connector 163"/>
          <p:cNvCxnSpPr/>
          <p:nvPr/>
        </p:nvCxnSpPr>
        <p:spPr bwMode="auto">
          <a:xfrm>
            <a:off x="1936009" y="2394443"/>
            <a:ext cx="1269856" cy="20404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" name="Freeform 171"/>
          <p:cNvSpPr/>
          <p:nvPr/>
        </p:nvSpPr>
        <p:spPr>
          <a:xfrm>
            <a:off x="6257637" y="4460586"/>
            <a:ext cx="1659287" cy="1488412"/>
          </a:xfrm>
          <a:custGeom>
            <a:avLst/>
            <a:gdLst>
              <a:gd name="connsiteX0" fmla="*/ 0 w 5408045"/>
              <a:gd name="connsiteY0" fmla="*/ 368765 h 2233075"/>
              <a:gd name="connsiteX1" fmla="*/ 860371 w 5408045"/>
              <a:gd name="connsiteY1" fmla="*/ 0 h 2233075"/>
              <a:gd name="connsiteX2" fmla="*/ 942311 w 5408045"/>
              <a:gd name="connsiteY2" fmla="*/ 2171615 h 2233075"/>
              <a:gd name="connsiteX3" fmla="*/ 2601598 w 5408045"/>
              <a:gd name="connsiteY3" fmla="*/ 2171615 h 2233075"/>
              <a:gd name="connsiteX4" fmla="*/ 2519658 w 5408045"/>
              <a:gd name="connsiteY4" fmla="*/ 655582 h 2233075"/>
              <a:gd name="connsiteX5" fmla="*/ 3134208 w 5408045"/>
              <a:gd name="connsiteY5" fmla="*/ 389252 h 2233075"/>
              <a:gd name="connsiteX6" fmla="*/ 3748759 w 5408045"/>
              <a:gd name="connsiteY6" fmla="*/ 696556 h 2233075"/>
              <a:gd name="connsiteX7" fmla="*/ 3687304 w 5408045"/>
              <a:gd name="connsiteY7" fmla="*/ 2089667 h 2233075"/>
              <a:gd name="connsiteX8" fmla="*/ 5408045 w 5408045"/>
              <a:gd name="connsiteY8" fmla="*/ 2233075 h 2233075"/>
              <a:gd name="connsiteX9" fmla="*/ 5285135 w 5408045"/>
              <a:gd name="connsiteY9" fmla="*/ 40974 h 2233075"/>
              <a:gd name="connsiteX0" fmla="*/ 0 w 5408045"/>
              <a:gd name="connsiteY0" fmla="*/ 327791 h 2192101"/>
              <a:gd name="connsiteX1" fmla="*/ 921826 w 5408045"/>
              <a:gd name="connsiteY1" fmla="*/ 676069 h 2192101"/>
              <a:gd name="connsiteX2" fmla="*/ 942311 w 5408045"/>
              <a:gd name="connsiteY2" fmla="*/ 2130641 h 2192101"/>
              <a:gd name="connsiteX3" fmla="*/ 2601598 w 5408045"/>
              <a:gd name="connsiteY3" fmla="*/ 2130641 h 2192101"/>
              <a:gd name="connsiteX4" fmla="*/ 2519658 w 5408045"/>
              <a:gd name="connsiteY4" fmla="*/ 614608 h 2192101"/>
              <a:gd name="connsiteX5" fmla="*/ 3134208 w 5408045"/>
              <a:gd name="connsiteY5" fmla="*/ 348278 h 2192101"/>
              <a:gd name="connsiteX6" fmla="*/ 3748759 w 5408045"/>
              <a:gd name="connsiteY6" fmla="*/ 655582 h 2192101"/>
              <a:gd name="connsiteX7" fmla="*/ 3687304 w 5408045"/>
              <a:gd name="connsiteY7" fmla="*/ 2048693 h 2192101"/>
              <a:gd name="connsiteX8" fmla="*/ 5408045 w 5408045"/>
              <a:gd name="connsiteY8" fmla="*/ 2192101 h 2192101"/>
              <a:gd name="connsiteX9" fmla="*/ 5285135 w 540804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30641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73838 w 5080285"/>
              <a:gd name="connsiteY3" fmla="*/ 213064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89667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191898 w 5080285"/>
              <a:gd name="connsiteY4" fmla="*/ 614608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420999 w 5080285"/>
              <a:gd name="connsiteY6" fmla="*/ 655582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59544 w 5080285"/>
              <a:gd name="connsiteY7" fmla="*/ 2048693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80285"/>
              <a:gd name="connsiteY0" fmla="*/ 327791 h 2192101"/>
              <a:gd name="connsiteX1" fmla="*/ 594066 w 5080285"/>
              <a:gd name="connsiteY1" fmla="*/ 676069 h 2192101"/>
              <a:gd name="connsiteX2" fmla="*/ 614551 w 5080285"/>
              <a:gd name="connsiteY2" fmla="*/ 2110154 h 2192101"/>
              <a:gd name="connsiteX3" fmla="*/ 2253353 w 5080285"/>
              <a:gd name="connsiteY3" fmla="*/ 2096801 h 2192101"/>
              <a:gd name="connsiteX4" fmla="*/ 2241841 w 5080285"/>
              <a:gd name="connsiteY4" fmla="*/ 621742 h 2192101"/>
              <a:gd name="connsiteX5" fmla="*/ 2806448 w 5080285"/>
              <a:gd name="connsiteY5" fmla="*/ 348278 h 2192101"/>
              <a:gd name="connsiteX6" fmla="*/ 3363921 w 5080285"/>
              <a:gd name="connsiteY6" fmla="*/ 641313 h 2192101"/>
              <a:gd name="connsiteX7" fmla="*/ 3366679 w 5080285"/>
              <a:gd name="connsiteY7" fmla="*/ 2077231 h 2192101"/>
              <a:gd name="connsiteX8" fmla="*/ 5080285 w 5080285"/>
              <a:gd name="connsiteY8" fmla="*/ 2192101 h 2192101"/>
              <a:gd name="connsiteX9" fmla="*/ 4957375 w 5080285"/>
              <a:gd name="connsiteY9" fmla="*/ 0 h 2192101"/>
              <a:gd name="connsiteX0" fmla="*/ 0 w 5073151"/>
              <a:gd name="connsiteY0" fmla="*/ 327791 h 2110154"/>
              <a:gd name="connsiteX1" fmla="*/ 594066 w 5073151"/>
              <a:gd name="connsiteY1" fmla="*/ 676069 h 2110154"/>
              <a:gd name="connsiteX2" fmla="*/ 614551 w 5073151"/>
              <a:gd name="connsiteY2" fmla="*/ 2110154 h 2110154"/>
              <a:gd name="connsiteX3" fmla="*/ 2253353 w 5073151"/>
              <a:gd name="connsiteY3" fmla="*/ 2096801 h 2110154"/>
              <a:gd name="connsiteX4" fmla="*/ 2241841 w 5073151"/>
              <a:gd name="connsiteY4" fmla="*/ 621742 h 2110154"/>
              <a:gd name="connsiteX5" fmla="*/ 2806448 w 5073151"/>
              <a:gd name="connsiteY5" fmla="*/ 348278 h 2110154"/>
              <a:gd name="connsiteX6" fmla="*/ 3363921 w 5073151"/>
              <a:gd name="connsiteY6" fmla="*/ 641313 h 2110154"/>
              <a:gd name="connsiteX7" fmla="*/ 3366679 w 5073151"/>
              <a:gd name="connsiteY7" fmla="*/ 2077231 h 2110154"/>
              <a:gd name="connsiteX8" fmla="*/ 5073151 w 5073151"/>
              <a:gd name="connsiteY8" fmla="*/ 2085084 h 2110154"/>
              <a:gd name="connsiteX9" fmla="*/ 4957375 w 5073151"/>
              <a:gd name="connsiteY9" fmla="*/ 0 h 2110154"/>
              <a:gd name="connsiteX0" fmla="*/ 0 w 5073151"/>
              <a:gd name="connsiteY0" fmla="*/ 334925 h 2117288"/>
              <a:gd name="connsiteX1" fmla="*/ 594066 w 5073151"/>
              <a:gd name="connsiteY1" fmla="*/ 683203 h 2117288"/>
              <a:gd name="connsiteX2" fmla="*/ 614551 w 5073151"/>
              <a:gd name="connsiteY2" fmla="*/ 2117288 h 2117288"/>
              <a:gd name="connsiteX3" fmla="*/ 2253353 w 5073151"/>
              <a:gd name="connsiteY3" fmla="*/ 2103935 h 2117288"/>
              <a:gd name="connsiteX4" fmla="*/ 2241841 w 5073151"/>
              <a:gd name="connsiteY4" fmla="*/ 628876 h 2117288"/>
              <a:gd name="connsiteX5" fmla="*/ 2806448 w 5073151"/>
              <a:gd name="connsiteY5" fmla="*/ 355412 h 2117288"/>
              <a:gd name="connsiteX6" fmla="*/ 3363921 w 5073151"/>
              <a:gd name="connsiteY6" fmla="*/ 648447 h 2117288"/>
              <a:gd name="connsiteX7" fmla="*/ 3366679 w 5073151"/>
              <a:gd name="connsiteY7" fmla="*/ 2084365 h 2117288"/>
              <a:gd name="connsiteX8" fmla="*/ 5073151 w 5073151"/>
              <a:gd name="connsiteY8" fmla="*/ 2092218 h 2117288"/>
              <a:gd name="connsiteX9" fmla="*/ 5014453 w 5073151"/>
              <a:gd name="connsiteY9" fmla="*/ 0 h 2117288"/>
              <a:gd name="connsiteX0" fmla="*/ 0 w 5037478"/>
              <a:gd name="connsiteY0" fmla="*/ 334925 h 2117288"/>
              <a:gd name="connsiteX1" fmla="*/ 594066 w 5037478"/>
              <a:gd name="connsiteY1" fmla="*/ 683203 h 2117288"/>
              <a:gd name="connsiteX2" fmla="*/ 614551 w 5037478"/>
              <a:gd name="connsiteY2" fmla="*/ 2117288 h 2117288"/>
              <a:gd name="connsiteX3" fmla="*/ 2253353 w 5037478"/>
              <a:gd name="connsiteY3" fmla="*/ 2103935 h 2117288"/>
              <a:gd name="connsiteX4" fmla="*/ 2241841 w 5037478"/>
              <a:gd name="connsiteY4" fmla="*/ 628876 h 2117288"/>
              <a:gd name="connsiteX5" fmla="*/ 2806448 w 5037478"/>
              <a:gd name="connsiteY5" fmla="*/ 355412 h 2117288"/>
              <a:gd name="connsiteX6" fmla="*/ 3363921 w 5037478"/>
              <a:gd name="connsiteY6" fmla="*/ 648447 h 2117288"/>
              <a:gd name="connsiteX7" fmla="*/ 3366679 w 5037478"/>
              <a:gd name="connsiteY7" fmla="*/ 2084365 h 2117288"/>
              <a:gd name="connsiteX8" fmla="*/ 5037478 w 5037478"/>
              <a:gd name="connsiteY8" fmla="*/ 2092218 h 2117288"/>
              <a:gd name="connsiteX9" fmla="*/ 5014453 w 5037478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99353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63681 h 2117288"/>
              <a:gd name="connsiteX9" fmla="*/ 5014453 w 5014453"/>
              <a:gd name="connsiteY9" fmla="*/ 0 h 2117288"/>
              <a:gd name="connsiteX0" fmla="*/ 0 w 5014453"/>
              <a:gd name="connsiteY0" fmla="*/ 334925 h 2117288"/>
              <a:gd name="connsiteX1" fmla="*/ 594066 w 5014453"/>
              <a:gd name="connsiteY1" fmla="*/ 683203 h 2117288"/>
              <a:gd name="connsiteX2" fmla="*/ 614551 w 5014453"/>
              <a:gd name="connsiteY2" fmla="*/ 2117288 h 2117288"/>
              <a:gd name="connsiteX3" fmla="*/ 2253353 w 5014453"/>
              <a:gd name="connsiteY3" fmla="*/ 2103935 h 2117288"/>
              <a:gd name="connsiteX4" fmla="*/ 2241841 w 5014453"/>
              <a:gd name="connsiteY4" fmla="*/ 628876 h 2117288"/>
              <a:gd name="connsiteX5" fmla="*/ 2806448 w 5014453"/>
              <a:gd name="connsiteY5" fmla="*/ 355412 h 2117288"/>
              <a:gd name="connsiteX6" fmla="*/ 3363921 w 5014453"/>
              <a:gd name="connsiteY6" fmla="*/ 648447 h 2117288"/>
              <a:gd name="connsiteX7" fmla="*/ 3366679 w 5014453"/>
              <a:gd name="connsiteY7" fmla="*/ 2084365 h 2117288"/>
              <a:gd name="connsiteX8" fmla="*/ 5008939 w 5014453"/>
              <a:gd name="connsiteY8" fmla="*/ 2085084 h 2117288"/>
              <a:gd name="connsiteX9" fmla="*/ 5014453 w 5014453"/>
              <a:gd name="connsiteY9" fmla="*/ 0 h 2117288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9" fmla="*/ 4993968 w 5008939"/>
              <a:gd name="connsiteY9" fmla="*/ 54327 h 1782363"/>
              <a:gd name="connsiteX0" fmla="*/ 0 w 5008939"/>
              <a:gd name="connsiteY0" fmla="*/ 0 h 1782363"/>
              <a:gd name="connsiteX1" fmla="*/ 594066 w 5008939"/>
              <a:gd name="connsiteY1" fmla="*/ 348278 h 1782363"/>
              <a:gd name="connsiteX2" fmla="*/ 614551 w 5008939"/>
              <a:gd name="connsiteY2" fmla="*/ 1782363 h 1782363"/>
              <a:gd name="connsiteX3" fmla="*/ 2253353 w 5008939"/>
              <a:gd name="connsiteY3" fmla="*/ 1769010 h 1782363"/>
              <a:gd name="connsiteX4" fmla="*/ 2241841 w 5008939"/>
              <a:gd name="connsiteY4" fmla="*/ 293951 h 1782363"/>
              <a:gd name="connsiteX5" fmla="*/ 2806448 w 5008939"/>
              <a:gd name="connsiteY5" fmla="*/ 20487 h 1782363"/>
              <a:gd name="connsiteX6" fmla="*/ 3363921 w 5008939"/>
              <a:gd name="connsiteY6" fmla="*/ 313522 h 1782363"/>
              <a:gd name="connsiteX7" fmla="*/ 3366679 w 5008939"/>
              <a:gd name="connsiteY7" fmla="*/ 1749440 h 1782363"/>
              <a:gd name="connsiteX8" fmla="*/ 5008939 w 5008939"/>
              <a:gd name="connsiteY8" fmla="*/ 1750159 h 1782363"/>
              <a:gd name="connsiteX0" fmla="*/ 0 w 3366679"/>
              <a:gd name="connsiteY0" fmla="*/ 0 h 1782363"/>
              <a:gd name="connsiteX1" fmla="*/ 594066 w 3366679"/>
              <a:gd name="connsiteY1" fmla="*/ 348278 h 1782363"/>
              <a:gd name="connsiteX2" fmla="*/ 614551 w 3366679"/>
              <a:gd name="connsiteY2" fmla="*/ 1782363 h 1782363"/>
              <a:gd name="connsiteX3" fmla="*/ 2253353 w 3366679"/>
              <a:gd name="connsiteY3" fmla="*/ 1769010 h 1782363"/>
              <a:gd name="connsiteX4" fmla="*/ 2241841 w 3366679"/>
              <a:gd name="connsiteY4" fmla="*/ 293951 h 1782363"/>
              <a:gd name="connsiteX5" fmla="*/ 2806448 w 3366679"/>
              <a:gd name="connsiteY5" fmla="*/ 20487 h 1782363"/>
              <a:gd name="connsiteX6" fmla="*/ 3363921 w 3366679"/>
              <a:gd name="connsiteY6" fmla="*/ 313522 h 1782363"/>
              <a:gd name="connsiteX7" fmla="*/ 3366679 w 3366679"/>
              <a:gd name="connsiteY7" fmla="*/ 1749440 h 1782363"/>
              <a:gd name="connsiteX0" fmla="*/ 0 w 3363921"/>
              <a:gd name="connsiteY0" fmla="*/ 0 h 1782363"/>
              <a:gd name="connsiteX1" fmla="*/ 594066 w 3363921"/>
              <a:gd name="connsiteY1" fmla="*/ 348278 h 1782363"/>
              <a:gd name="connsiteX2" fmla="*/ 614551 w 3363921"/>
              <a:gd name="connsiteY2" fmla="*/ 1782363 h 1782363"/>
              <a:gd name="connsiteX3" fmla="*/ 2253353 w 3363921"/>
              <a:gd name="connsiteY3" fmla="*/ 1769010 h 1782363"/>
              <a:gd name="connsiteX4" fmla="*/ 2241841 w 3363921"/>
              <a:gd name="connsiteY4" fmla="*/ 293951 h 1782363"/>
              <a:gd name="connsiteX5" fmla="*/ 2806448 w 3363921"/>
              <a:gd name="connsiteY5" fmla="*/ 20487 h 1782363"/>
              <a:gd name="connsiteX6" fmla="*/ 3363921 w 3363921"/>
              <a:gd name="connsiteY6" fmla="*/ 313522 h 1782363"/>
              <a:gd name="connsiteX0" fmla="*/ 0 w 2806448"/>
              <a:gd name="connsiteY0" fmla="*/ 0 h 1782363"/>
              <a:gd name="connsiteX1" fmla="*/ 594066 w 2806448"/>
              <a:gd name="connsiteY1" fmla="*/ 348278 h 1782363"/>
              <a:gd name="connsiteX2" fmla="*/ 614551 w 2806448"/>
              <a:gd name="connsiteY2" fmla="*/ 1782363 h 1782363"/>
              <a:gd name="connsiteX3" fmla="*/ 2253353 w 2806448"/>
              <a:gd name="connsiteY3" fmla="*/ 1769010 h 1782363"/>
              <a:gd name="connsiteX4" fmla="*/ 2241841 w 2806448"/>
              <a:gd name="connsiteY4" fmla="*/ 293951 h 1782363"/>
              <a:gd name="connsiteX5" fmla="*/ 2806448 w 2806448"/>
              <a:gd name="connsiteY5" fmla="*/ 20487 h 1782363"/>
              <a:gd name="connsiteX0" fmla="*/ 0 w 2253353"/>
              <a:gd name="connsiteY0" fmla="*/ 0 h 1782363"/>
              <a:gd name="connsiteX1" fmla="*/ 594066 w 2253353"/>
              <a:gd name="connsiteY1" fmla="*/ 348278 h 1782363"/>
              <a:gd name="connsiteX2" fmla="*/ 614551 w 2253353"/>
              <a:gd name="connsiteY2" fmla="*/ 1782363 h 1782363"/>
              <a:gd name="connsiteX3" fmla="*/ 2253353 w 2253353"/>
              <a:gd name="connsiteY3" fmla="*/ 1769010 h 1782363"/>
              <a:gd name="connsiteX4" fmla="*/ 2241841 w 2253353"/>
              <a:gd name="connsiteY4" fmla="*/ 293951 h 1782363"/>
              <a:gd name="connsiteX0" fmla="*/ 0 w 1659287"/>
              <a:gd name="connsiteY0" fmla="*/ 54327 h 1488412"/>
              <a:gd name="connsiteX1" fmla="*/ 20485 w 1659287"/>
              <a:gd name="connsiteY1" fmla="*/ 1488412 h 1488412"/>
              <a:gd name="connsiteX2" fmla="*/ 1659287 w 1659287"/>
              <a:gd name="connsiteY2" fmla="*/ 1475059 h 1488412"/>
              <a:gd name="connsiteX3" fmla="*/ 1647775 w 1659287"/>
              <a:gd name="connsiteY3" fmla="*/ 0 h 148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9287" h="1488412">
                <a:moveTo>
                  <a:pt x="0" y="54327"/>
                </a:moveTo>
                <a:lnTo>
                  <a:pt x="20485" y="1488412"/>
                </a:lnTo>
                <a:lnTo>
                  <a:pt x="1659287" y="1475059"/>
                </a:lnTo>
                <a:cubicBezTo>
                  <a:pt x="1655450" y="983373"/>
                  <a:pt x="1651612" y="491686"/>
                  <a:pt x="1647775" y="0"/>
                </a:cubicBezTo>
              </a:path>
            </a:pathLst>
          </a:custGeom>
          <a:ln w="31750">
            <a:solidFill>
              <a:srgbClr val="CC0000"/>
            </a:solidFill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4" name="Group 173"/>
          <p:cNvGrpSpPr/>
          <p:nvPr/>
        </p:nvGrpSpPr>
        <p:grpSpPr>
          <a:xfrm>
            <a:off x="6118660" y="4233558"/>
            <a:ext cx="1751694" cy="180815"/>
            <a:chOff x="3489001" y="4206086"/>
            <a:chExt cx="1751694" cy="180815"/>
          </a:xfrm>
        </p:grpSpPr>
        <p:sp>
          <p:nvSpPr>
            <p:cNvPr id="175" name="Oval 174"/>
            <p:cNvSpPr/>
            <p:nvPr/>
          </p:nvSpPr>
          <p:spPr bwMode="auto">
            <a:xfrm>
              <a:off x="5193673" y="4211051"/>
              <a:ext cx="47022" cy="17030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3503860" y="4206086"/>
              <a:ext cx="1708851" cy="178705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  <a:alpha val="41000"/>
                  </a:schemeClr>
                </a:gs>
                <a:gs pos="100000">
                  <a:srgbClr val="CC0000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3489001" y="4209973"/>
              <a:ext cx="38568" cy="176928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  <a:alpha val="75000"/>
                  </a:schemeClr>
                </a:gs>
                <a:gs pos="100000">
                  <a:srgbClr val="CC0000"/>
                </a:gs>
              </a:gsLst>
            </a:gradFill>
            <a:ln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241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811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Quality of Service in LTE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791209"/>
            <a:ext cx="4820423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128276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6" y="2766970"/>
            <a:ext cx="8508964" cy="367587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sz="2400" dirty="0"/>
              <a:t>QoS from eNodeB to SGW: min and max guaranteed bit rate</a:t>
            </a:r>
          </a:p>
          <a:p>
            <a:r>
              <a:rPr lang="en-US" sz="2400" dirty="0"/>
              <a:t>QoS in radio access network: one of 12 QCI values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745398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</a:t>
            </a:r>
            <a:r>
              <a:rPr lang="en-US" sz="2400" dirty="0">
                <a:latin typeface="Gill Sans MT" charset="0"/>
                <a:cs typeface="+mn-cs"/>
              </a:rPr>
              <a:t> 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419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7.5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7.6</a:t>
            </a:r>
            <a:r>
              <a:rPr lang="en-US" sz="2400" dirty="0">
                <a:latin typeface="Gill Sans MT" charset="0"/>
                <a:cs typeface="+mn-cs"/>
              </a:rPr>
              <a:t>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7.7</a:t>
            </a:r>
            <a:r>
              <a:rPr lang="en-US" sz="2400" dirty="0">
                <a:latin typeface="Gill Sans MT" charset="0"/>
                <a:cs typeface="+mn-cs"/>
              </a:rPr>
              <a:t> Handling mobility in 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7.8</a:t>
            </a:r>
            <a:r>
              <a:rPr lang="en-US" sz="2400" dirty="0">
                <a:latin typeface="Gill Sans MT" charset="0"/>
                <a:cs typeface="+mn-cs"/>
              </a:rPr>
              <a:t> Mobility and higher-layer protocols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4214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70511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601788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spectrum of mobility, from the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network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644525" y="2657475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68325" y="4081463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6016625" y="4092575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>
                <a:latin typeface="Arial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3248025" y="4094163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1003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3962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6921500" y="3211513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6268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55260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1597025" y="2486025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93725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permanent </a:t>
            </a:r>
            <a:r>
              <a:rPr lang="ja-JP" altLang="en-US" sz="2000">
                <a:latin typeface="Arial" charset="0"/>
                <a:cs typeface="Arial" charset="0"/>
              </a:rPr>
              <a:t>“</a:t>
            </a:r>
            <a:r>
              <a:rPr lang="en-US" sz="2000" dirty="0">
                <a:latin typeface="Arial" charset="0"/>
                <a:cs typeface="Arial" charset="0"/>
              </a:rPr>
              <a:t>home</a:t>
            </a:r>
            <a:r>
              <a:rPr lang="ja-JP" altLang="en-US" sz="2000">
                <a:latin typeface="Arial" charset="0"/>
                <a:cs typeface="Arial" charset="0"/>
              </a:rPr>
              <a:t>”</a:t>
            </a:r>
            <a:r>
              <a:rPr lang="en-US" sz="2000" dirty="0">
                <a:latin typeface="Arial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20675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in home network, </a:t>
            </a:r>
            <a:r>
              <a:rPr lang="en-US" sz="2000" i="1" dirty="0">
                <a:latin typeface="Arial" charset="0"/>
                <a:cs typeface="Arial" charset="0"/>
              </a:rPr>
              <a:t>can always</a:t>
            </a:r>
            <a:r>
              <a:rPr lang="en-US" sz="2000" dirty="0">
                <a:latin typeface="Arial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4232275" y="1423988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home agent: </a:t>
            </a:r>
            <a:r>
              <a:rPr lang="en-US" sz="2000" i="1" dirty="0">
                <a:latin typeface="Arial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1169988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1055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2994025" y="2003425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98315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005071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315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1612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6413500" y="2486025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3954463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4129088" y="3729038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3259138" y="4995863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3241675" y="3690938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5594350" y="3862388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3711575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7281863" y="3378200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7050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97438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2914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care-of-address: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5794375" y="1220788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visited network: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network in which mobile currently resides </a:t>
            </a:r>
            <a:r>
              <a:rPr lang="en-US" sz="1600" dirty="0">
                <a:latin typeface="Arial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1870075" y="1330325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remains constant (</a:t>
            </a:r>
            <a:r>
              <a:rPr lang="en-US" sz="1600" dirty="0">
                <a:latin typeface="Arial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6581775" y="4370388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foreign agent</a:t>
            </a:r>
            <a:r>
              <a:rPr lang="en-US" sz="2000" i="1" dirty="0">
                <a:solidFill>
                  <a:srgbClr val="FF0000"/>
                </a:solidFill>
                <a:latin typeface="Arial" charset="0"/>
                <a:cs typeface="Arial" charset="0"/>
              </a:rPr>
              <a:t>: </a:t>
            </a:r>
            <a:r>
              <a:rPr lang="en-US" sz="2000" i="1" dirty="0">
                <a:latin typeface="Arial" charset="0"/>
                <a:cs typeface="Arial" charset="0"/>
              </a:rPr>
              <a:t>entity in visited network that performs mobility functions on behalf of mobile. 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682625" y="5235575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Arial" charset="0"/>
                <a:cs typeface="Arial" charset="0"/>
              </a:rPr>
              <a:t>correspondent: </a:t>
            </a:r>
            <a:r>
              <a:rPr lang="en-US" sz="2000" i="1" dirty="0">
                <a:latin typeface="Arial" charset="0"/>
                <a:cs typeface="Arial" charset="0"/>
              </a:rPr>
              <a:t>wants to communicate with mobile</a:t>
            </a: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3144838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5072063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5126038" y="1781175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7947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7326313" y="4027488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00378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87947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33382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4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5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6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7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8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29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0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1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2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3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34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65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3686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7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6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36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7" name="Group 89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366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6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7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8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6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8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3665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69" name="Group 91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3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0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3646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7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1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364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2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3642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3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3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3640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4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4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3638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5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363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6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3634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5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7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3632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3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8" name="Group 100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361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361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1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2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3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61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79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3613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4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0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361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2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1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3609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10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2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607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3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605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6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84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60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57" name="Rectangle 84"/>
          <p:cNvSpPr>
            <a:spLocks noChangeArrowheads="1"/>
          </p:cNvSpPr>
          <p:nvPr/>
        </p:nvSpPr>
        <p:spPr bwMode="auto">
          <a:xfrm>
            <a:off x="5500688" y="1785938"/>
            <a:ext cx="3376612" cy="206851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8" name="Rectangle 85"/>
          <p:cNvSpPr>
            <a:spLocks noChangeArrowheads="1"/>
          </p:cNvSpPr>
          <p:nvPr/>
        </p:nvSpPr>
        <p:spPr bwMode="auto">
          <a:xfrm>
            <a:off x="5584825" y="1631950"/>
            <a:ext cx="1912938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59" name="Rectangle 83"/>
          <p:cNvSpPr>
            <a:spLocks noChangeArrowheads="1"/>
          </p:cNvSpPr>
          <p:nvPr/>
        </p:nvSpPr>
        <p:spPr bwMode="auto">
          <a:xfrm>
            <a:off x="5573713" y="1560513"/>
            <a:ext cx="3308350" cy="25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laptop, smartphone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dirty="0">
                <a:latin typeface="Gill Sans MT" charset="0"/>
                <a:cs typeface="+mn-cs"/>
              </a:rPr>
              <a:t>wireless does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always mean mobility</a:t>
            </a:r>
          </a:p>
        </p:txBody>
      </p:sp>
      <p:sp>
        <p:nvSpPr>
          <p:cNvPr id="5160" name="Line 86"/>
          <p:cNvSpPr>
            <a:spLocks noChangeShapeType="1"/>
          </p:cNvSpPr>
          <p:nvPr/>
        </p:nvSpPr>
        <p:spPr bwMode="auto">
          <a:xfrm flipH="1">
            <a:off x="6189663" y="3911600"/>
            <a:ext cx="957262" cy="1884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161" name="Line 87"/>
          <p:cNvSpPr>
            <a:spLocks noChangeShapeType="1"/>
          </p:cNvSpPr>
          <p:nvPr/>
        </p:nvSpPr>
        <p:spPr bwMode="auto">
          <a:xfrm flipH="1">
            <a:off x="5257800" y="3895725"/>
            <a:ext cx="1885950" cy="13636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3592" name="Group 356"/>
          <p:cNvGrpSpPr>
            <a:grpSpLocks/>
          </p:cNvGrpSpPr>
          <p:nvPr/>
        </p:nvGrpSpPr>
        <p:grpSpPr bwMode="auto">
          <a:xfrm>
            <a:off x="7985125" y="1209675"/>
            <a:ext cx="762000" cy="771525"/>
            <a:chOff x="313" y="1497"/>
            <a:chExt cx="1152" cy="1014"/>
          </a:xfrm>
        </p:grpSpPr>
        <p:pic>
          <p:nvPicPr>
            <p:cNvPr id="23601" name="Picture 354" descr="laptop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2" name="Picture 355" descr="antenna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93" name="Group 403"/>
          <p:cNvGrpSpPr>
            <a:grpSpLocks/>
          </p:cNvGrpSpPr>
          <p:nvPr/>
        </p:nvGrpSpPr>
        <p:grpSpPr bwMode="auto">
          <a:xfrm>
            <a:off x="7416800" y="1371600"/>
            <a:ext cx="598488" cy="514350"/>
            <a:chOff x="2751" y="1851"/>
            <a:chExt cx="462" cy="478"/>
          </a:xfrm>
        </p:grpSpPr>
        <p:pic>
          <p:nvPicPr>
            <p:cNvPr id="23599" name="Picture 364" descr="iphone_stylized_small"/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0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3595" name="Picture 16" descr="underline_base"/>
          <p:cNvPicPr>
            <a:picLocks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96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359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56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092756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How do </a:t>
            </a:r>
            <a:r>
              <a:rPr lang="en-US" sz="4000" i="1" dirty="0">
                <a:latin typeface="Gill Sans MT" charset="0"/>
                <a:cs typeface="+mj-cs"/>
              </a:rPr>
              <a:t>you</a:t>
            </a:r>
            <a:r>
              <a:rPr lang="en-US" sz="4000" dirty="0">
                <a:latin typeface="Gill Sans MT" charset="0"/>
                <a:cs typeface="+mj-cs"/>
              </a:rPr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546350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search all phone books?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call her parents?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expect her to let you know where he/she is?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Facebook!</a:t>
            </a: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0825" y="3729038"/>
            <a:ext cx="4813300" cy="2489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53546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6381750" y="1616075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5975350" y="1528763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6473825" y="2420938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6405563" y="2760663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6557963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330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cs typeface="+mn-cs"/>
              </a:rPr>
              <a:t>Consider friend frequently changing addresses, how do you find her?</a:t>
            </a:r>
          </a:p>
        </p:txBody>
      </p:sp>
      <p:pic>
        <p:nvPicPr>
          <p:cNvPr id="102414" name="Picture 1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9779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20453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512644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124" y="1467520"/>
            <a:ext cx="8107363" cy="44878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ill Sans MT" charset="0"/>
                <a:cs typeface="+mn-cs"/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Gill Sans MT" charset="0"/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direct routing: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correspondent gets </a:t>
            </a:r>
            <a:r>
              <a:rPr lang="en-US" dirty="0">
                <a:latin typeface="Gill Sans MT" charset="0"/>
              </a:rPr>
              <a:t>foreign address of mobile, sends directly to mobile</a:t>
            </a:r>
          </a:p>
        </p:txBody>
      </p:sp>
      <p:pic>
        <p:nvPicPr>
          <p:cNvPr id="10445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874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01975" y="1770063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165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1350963" y="1690688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6151563" y="1560513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3692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3867150" y="28035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1335088" y="1809750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644775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1957388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2981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5332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7021513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6789738" y="1885950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358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914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end result: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foreign agent knows about mobile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1635125" y="1535113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5861050" y="1300163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6600825" y="2409825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2" cy="231"/>
              <a:chOff x="618" y="3500"/>
              <a:chExt cx="202" cy="231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2435225" y="2676525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Arial" charset="0"/>
                  <a:cs typeface="Arial" charset="0"/>
                </a:rPr>
                <a:t>foreign agent contacts home agent home: </a:t>
              </a:r>
              <a:r>
                <a:rPr lang="ja-JP" altLang="en-US" sz="2000">
                  <a:latin typeface="Arial" charset="0"/>
                  <a:cs typeface="Arial" charset="0"/>
                </a:rPr>
                <a:t>“</a:t>
              </a:r>
              <a:r>
                <a:rPr lang="en-US" sz="2000" dirty="0">
                  <a:latin typeface="Arial" charset="0"/>
                  <a:cs typeface="Arial" charset="0"/>
                </a:rPr>
                <a:t>this mobile is resident in my network</a:t>
              </a:r>
              <a:r>
                <a:rPr lang="ja-JP" altLang="en-US" sz="2000">
                  <a:latin typeface="Arial" charset="0"/>
                  <a:cs typeface="Arial" charset="0"/>
                </a:rPr>
                <a:t>”</a:t>
              </a:r>
              <a:endParaRPr lang="en-US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1462088" y="1857375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6" name="Picture 23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65188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9151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307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1565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6365875" y="2559050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3906838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4081463" y="3802063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1549400" y="2808288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2170113" y="3341688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3194050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5546725" y="3933825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3784600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7235825" y="3451225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7004050" y="2884488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1674813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3567113" y="5114925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7119938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3181350" y="3838575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4826000" y="3424238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2986088" y="3889375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908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2506663" y="1882775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5432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6653213" y="4776788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10621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128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6849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permanent address:</a:t>
            </a:r>
            <a:r>
              <a:rPr lang="en-US" dirty="0">
                <a:latin typeface="Gill Sans MT" charset="0"/>
              </a:rPr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transparent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care-of-address:</a:t>
            </a:r>
            <a:r>
              <a:rPr lang="en-US" dirty="0">
                <a:latin typeface="Gill Sans MT" charset="0"/>
              </a:rPr>
              <a:t> used by home agent to forward datagrams to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triangle routing:</a:t>
            </a:r>
            <a:r>
              <a:rPr lang="en-US" dirty="0">
                <a:latin typeface="Gill Sans MT" charset="0"/>
                <a:cs typeface="+mn-cs"/>
              </a:rPr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>
                <a:latin typeface="Gill Sans MT" charset="0"/>
              </a:rPr>
              <a:t>inefficient when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correspondent, mobile </a:t>
            </a:r>
          </a:p>
          <a:p>
            <a:pPr lvl="1">
              <a:lnSpc>
                <a:spcPts val="22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are in same network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4845050" y="4513263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9938" y="3325813"/>
              <a:ext cx="492125" cy="369887"/>
              <a:chOff x="4485" y="2095"/>
              <a:chExt cx="310" cy="2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30" y="2095"/>
                <a:ext cx="202" cy="233"/>
                <a:chOff x="618" y="3500"/>
                <a:chExt cx="202" cy="2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5"/>
              <a:ext cx="3486150" cy="641350"/>
              <a:chOff x="2004" y="2418"/>
              <a:chExt cx="2196" cy="404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3" y="2589"/>
                <a:ext cx="202" cy="233"/>
                <a:chOff x="618" y="3500"/>
                <a:chExt cx="202" cy="2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02" cy="233"/>
                <a:chOff x="618" y="3500"/>
                <a:chExt cx="202" cy="2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1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3"/>
                <a:chOff x="618" y="3500"/>
                <a:chExt cx="202" cy="2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117" cy="23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cs typeface="+mn-cs"/>
                  </a:endParaRPr>
                </a:p>
              </p:txBody>
            </p:sp>
          </p:grpSp>
        </p:grpSp>
      </p:grpSp>
      <p:pic>
        <p:nvPicPr>
          <p:cNvPr id="112646" name="Picture 20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828686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23825"/>
            <a:ext cx="856138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suppose mobile user moves to another network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registers with new foreign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new foreign agent registers with home agent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home agent update care-of-address for mobile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packets continue to be forwarded to mobile (but with new care-of-address)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on going connections can be maintained!</a:t>
            </a:r>
          </a:p>
        </p:txBody>
      </p:sp>
      <p:pic>
        <p:nvPicPr>
          <p:cNvPr id="11469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8810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61065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1128713" y="2232025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390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473075" y="2852738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7874000" y="2174875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908050" y="4606925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2703513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2506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4541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5432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6308725" y="4230688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2730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16750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6517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62200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109538"/>
            <a:ext cx="838358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non-transparent to correspondent: </a:t>
            </a:r>
            <a:r>
              <a:rPr lang="en-US" dirty="0">
                <a:latin typeface="Gill Sans MT" charset="0"/>
                <a:cs typeface="+mn-cs"/>
              </a:rPr>
              <a:t>correspondent must get care-of-address from home agent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2046288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cs typeface="+mn-cs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>
                      <a:latin typeface="Arial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cs typeface="+mn-cs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Arial" charset="0"/>
                  <a:cs typeface="Arial" charset="0"/>
                </a:rPr>
                <a:t>4</a:t>
              </a:r>
            </a:p>
          </p:txBody>
        </p:sp>
      </p:grpSp>
      <p:pic>
        <p:nvPicPr>
          <p:cNvPr id="118790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8969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65897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4219575" y="30718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1760538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1935163" y="4098925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1065213" y="5365750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5045075" y="3789363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2501900" y="4319588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3162300" y="4557713"/>
            <a:ext cx="320675" cy="366712"/>
            <a:chOff x="618" y="3500"/>
            <a:chExt cx="202" cy="231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6056313" y="3221038"/>
            <a:ext cx="1647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 net  visited 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3867150" y="3641725"/>
            <a:ext cx="985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anchor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5146675" y="4430713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5889625" y="5070475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4892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5562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5743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6022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6194425" y="4152900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4978400" y="4565650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5035550" y="5686425"/>
            <a:ext cx="157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new 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5768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5867400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2227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2686050" y="55721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1162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6381750" y="5356225"/>
            <a:ext cx="9096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new 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238125" y="98425"/>
            <a:ext cx="8596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476250" y="1144588"/>
            <a:ext cx="7772400" cy="16462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5454650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4081463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4587875" y="4408488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5984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4851400" y="5073650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cs typeface="+mn-cs"/>
                </a:rPr>
                <a:t>5</a:t>
              </a:r>
            </a:p>
          </p:txBody>
        </p:sp>
      </p:grpSp>
      <p:pic>
        <p:nvPicPr>
          <p:cNvPr id="120867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8604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5608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8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9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0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1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2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3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4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5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6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7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58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13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5748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9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4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5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5" name="Group 91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5729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30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6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5727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2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7" name="Group 112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5710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7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711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8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5708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9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19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5706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7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0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5704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5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1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5702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3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2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5700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70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3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5698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9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4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5696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7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5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5694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9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6" name="Group 154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5677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7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8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9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78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7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5675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6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8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567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29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5671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2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0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566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1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5667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8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32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566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6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1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9543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2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83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relay - responsible for sending packets between wired network and wireless host(s) in its </a:t>
            </a:r>
            <a:r>
              <a:rPr lang="ja-JP" altLang="en-US" sz="2000" dirty="0">
                <a:latin typeface="Gill Sans MT" charset="0"/>
                <a:cs typeface="+mn-cs"/>
              </a:rPr>
              <a:t>“</a:t>
            </a:r>
            <a:r>
              <a:rPr lang="en-US" sz="2000" dirty="0">
                <a:latin typeface="Gill Sans MT" charset="0"/>
                <a:cs typeface="+mn-cs"/>
              </a:rPr>
              <a:t>area</a:t>
            </a:r>
            <a:r>
              <a:rPr lang="ja-JP" altLang="en-US" sz="2000" dirty="0">
                <a:latin typeface="Gill Sans MT" charset="0"/>
                <a:cs typeface="+mn-cs"/>
              </a:rPr>
              <a:t>”</a:t>
            </a:r>
            <a:endParaRPr lang="en-US" sz="2000" dirty="0">
              <a:latin typeface="Gill Sans MT" charset="0"/>
              <a:cs typeface="+mn-cs"/>
            </a:endParaRP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Gill Sans MT" charset="0"/>
                <a:cs typeface="+mn-cs"/>
              </a:rPr>
              <a:t>e.g., cell towers,  802.11 access points </a:t>
            </a:r>
          </a:p>
        </p:txBody>
      </p:sp>
      <p:sp>
        <p:nvSpPr>
          <p:cNvPr id="6184" name="Line 75"/>
          <p:cNvSpPr>
            <a:spLocks noChangeShapeType="1"/>
          </p:cNvSpPr>
          <p:nvPr/>
        </p:nvSpPr>
        <p:spPr bwMode="auto">
          <a:xfrm flipH="1">
            <a:off x="6019800" y="4530725"/>
            <a:ext cx="309563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639" name="Group 190"/>
          <p:cNvGrpSpPr>
            <a:grpSpLocks/>
          </p:cNvGrpSpPr>
          <p:nvPr/>
        </p:nvGrpSpPr>
        <p:grpSpPr bwMode="auto">
          <a:xfrm>
            <a:off x="8188325" y="1087438"/>
            <a:ext cx="458788" cy="620712"/>
            <a:chOff x="5955030" y="3031808"/>
            <a:chExt cx="914400" cy="1398587"/>
          </a:xfrm>
        </p:grpSpPr>
        <p:grpSp>
          <p:nvGrpSpPr>
            <p:cNvPr id="25648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56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5649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40" name="Group 361"/>
          <p:cNvGrpSpPr>
            <a:grpSpLocks/>
          </p:cNvGrpSpPr>
          <p:nvPr/>
        </p:nvGrpSpPr>
        <p:grpSpPr bwMode="auto">
          <a:xfrm>
            <a:off x="7578725" y="1228725"/>
            <a:ext cx="590550" cy="501650"/>
            <a:chOff x="2967" y="478"/>
            <a:chExt cx="788" cy="625"/>
          </a:xfrm>
        </p:grpSpPr>
        <p:pic>
          <p:nvPicPr>
            <p:cNvPr id="256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5642" name="Picture 16" descr="underline_base"/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43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5644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341923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outline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7.1 </a:t>
            </a:r>
            <a:r>
              <a:rPr lang="en-US" sz="2400" dirty="0">
                <a:latin typeface="Gill Sans MT" charset="0"/>
                <a:cs typeface="+mn-cs"/>
              </a:rPr>
              <a:t>Introduction 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7.2</a:t>
            </a:r>
            <a:r>
              <a:rPr lang="en-US" sz="2400" dirty="0">
                <a:solidFill>
                  <a:srgbClr val="0000FF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links, characteristics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7.3</a:t>
            </a:r>
            <a:r>
              <a:rPr lang="en-US" sz="2400" dirty="0">
                <a:latin typeface="Gill Sans MT" charset="0"/>
                <a:cs typeface="+mn-cs"/>
              </a:rPr>
              <a:t> IEEE 802.11 wireless LANs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7.4 </a:t>
            </a:r>
            <a:r>
              <a:rPr lang="en-US" sz="2400" dirty="0">
                <a:latin typeface="Gill Sans MT" charset="0"/>
                <a:cs typeface="+mn-cs"/>
              </a:rPr>
              <a:t>Cellular Internet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standards (e.g., 3G, LTE)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7.5</a:t>
            </a:r>
            <a:r>
              <a:rPr lang="en-US" sz="2400" dirty="0">
                <a:latin typeface="Gill Sans MT" charset="0"/>
                <a:cs typeface="+mn-cs"/>
              </a:rPr>
              <a:t> Principles: addressing and routing to mobile users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7.6 Mobile IP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7.7 Handling mobility in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cellular networks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7.8 Mobility and higher-layer protocols</a:t>
            </a:r>
          </a:p>
        </p:txBody>
      </p:sp>
      <p:pic>
        <p:nvPicPr>
          <p:cNvPr id="12288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845488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RFC 3344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has many features we’ve seen: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home agents, foreign agents, foreign-agent registration, care-of-addresses, encapsulation (packet-within-a-packet)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three components to standard: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indirect routing of datagrams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agent discovery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registration with home agent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493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16000"/>
            <a:ext cx="20907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788547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4302125" y="4129088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2317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3236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2455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2236788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6445250" y="3305175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6699250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6724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6907213" y="4233863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7650163" y="4089400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7251700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7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018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3697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7059613" y="4052888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3695700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3660775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254000" y="3963988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6305550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Arial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1385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879475" y="2039938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Arial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packet sent by home agent to foreign agent: a </a:t>
              </a:r>
              <a:r>
                <a:rPr lang="en-US" i="1" dirty="0">
                  <a:latin typeface="Arial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5426075" y="1611313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Arial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foreign-agent-to-mobile packet</a:t>
              </a:r>
            </a:p>
          </p:txBody>
        </p:sp>
      </p:grpSp>
      <p:pic>
        <p:nvPicPr>
          <p:cNvPr id="127001" name="Picture 18" descr="underline_base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461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4413588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69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Mobile IP: agent discovery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9275" y="1443038"/>
            <a:ext cx="803433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agent advertisement: </a:t>
            </a:r>
            <a:r>
              <a:rPr lang="en-US" sz="2400" dirty="0">
                <a:latin typeface="Arial" charset="0"/>
                <a:cs typeface="Arial" charset="0"/>
              </a:rPr>
              <a:t>foreign/home agents advertise service by broadcasting ICMP messages</a:t>
            </a:r>
            <a:r>
              <a:rPr lang="en-US" sz="2000" dirty="0">
                <a:latin typeface="Arial" charset="0"/>
                <a:cs typeface="Arial" charset="0"/>
              </a:rPr>
              <a:t> (typefield = 9)</a:t>
            </a:r>
          </a:p>
        </p:txBody>
      </p:sp>
      <p:graphicFrame>
        <p:nvGraphicFramePr>
          <p:cNvPr id="1290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24163" y="2406650"/>
          <a:ext cx="5470525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5" name="Picture" r:id="rId4" imgW="4051659" imgH="2919690" progId="Word.Picture.8">
                  <p:embed/>
                </p:oleObj>
              </mc:Choice>
              <mc:Fallback>
                <p:oleObj name="Picture" r:id="rId4" imgW="4051659" imgH="291969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406650"/>
                        <a:ext cx="5470525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333375" y="4164013"/>
            <a:ext cx="2300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R bit: registration required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44488" y="3230563"/>
            <a:ext cx="2457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H,F bits: home and/or foreign agent</a:t>
            </a:r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2790825" y="3768725"/>
            <a:ext cx="2538413" cy="1103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2501900" y="4348163"/>
            <a:ext cx="2490788" cy="582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129034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493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420093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096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69850"/>
            <a:ext cx="7772400" cy="9429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/>
                <a:cs typeface="Gill Sans MT"/>
              </a:rPr>
              <a:t>Mobile</a:t>
            </a:r>
            <a:r>
              <a:rPr lang="en-US" dirty="0">
                <a:latin typeface="Gill Sans MT" charset="0"/>
                <a:cs typeface="+mj-cs"/>
              </a:rPr>
              <a:t> IP: registration example</a:t>
            </a:r>
          </a:p>
        </p:txBody>
      </p:sp>
      <p:sp>
        <p:nvSpPr>
          <p:cNvPr id="131077" name="Text Box 40"/>
          <p:cNvSpPr txBox="1">
            <a:spLocks noChangeArrowheads="1"/>
          </p:cNvSpPr>
          <p:nvPr/>
        </p:nvSpPr>
        <p:spPr bwMode="auto">
          <a:xfrm>
            <a:off x="4594225" y="1011238"/>
            <a:ext cx="2322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visited network: 79.129.13/24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8" name="Text Box 41"/>
          <p:cNvSpPr txBox="1">
            <a:spLocks noChangeArrowheads="1"/>
          </p:cNvSpPr>
          <p:nvPr/>
        </p:nvSpPr>
        <p:spPr bwMode="auto">
          <a:xfrm>
            <a:off x="1331913" y="1149350"/>
            <a:ext cx="1433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home agent</a:t>
            </a:r>
          </a:p>
          <a:p>
            <a:pPr algn="ctr"/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HA: 128.119.40.7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31079" name="Text Box 42"/>
          <p:cNvSpPr txBox="1">
            <a:spLocks noChangeArrowheads="1"/>
          </p:cNvSpPr>
          <p:nvPr/>
        </p:nvSpPr>
        <p:spPr bwMode="auto">
          <a:xfrm>
            <a:off x="3725863" y="1195388"/>
            <a:ext cx="14795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foreign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COA: 79.129.13.2</a:t>
            </a:r>
          </a:p>
          <a:p>
            <a:endParaRPr lang="en-US" sz="1800" dirty="0"/>
          </a:p>
        </p:txBody>
      </p:sp>
      <p:sp>
        <p:nvSpPr>
          <p:cNvPr id="131080" name="Text Box 46"/>
          <p:cNvSpPr txBox="1">
            <a:spLocks noChangeArrowheads="1"/>
          </p:cNvSpPr>
          <p:nvPr/>
        </p:nvSpPr>
        <p:spPr bwMode="auto">
          <a:xfrm>
            <a:off x="6886575" y="1555750"/>
            <a:ext cx="16208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mobile agent</a:t>
            </a:r>
          </a:p>
          <a:p>
            <a:r>
              <a:rPr lang="en-US" sz="1400" dirty="0">
                <a:solidFill>
                  <a:srgbClr val="000099"/>
                </a:solidFill>
                <a:latin typeface="Gill Sans MT" charset="0"/>
                <a:ea typeface="ÇlÇr ñæí©" charset="0"/>
              </a:rPr>
              <a:t>MA: 128.119.40.186</a:t>
            </a:r>
            <a:endParaRPr lang="en-US" sz="1400" dirty="0">
              <a:solidFill>
                <a:srgbClr val="000099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456113" y="2732088"/>
            <a:ext cx="2390775" cy="1516062"/>
            <a:chOff x="4456543" y="2732527"/>
            <a:chExt cx="2389911" cy="1515110"/>
          </a:xfrm>
        </p:grpSpPr>
        <p:sp>
          <p:nvSpPr>
            <p:cNvPr id="131125" name="Line 47"/>
            <p:cNvSpPr>
              <a:spLocks noChangeShapeType="1"/>
            </p:cNvSpPr>
            <p:nvPr/>
          </p:nvSpPr>
          <p:spPr bwMode="auto">
            <a:xfrm flipH="1">
              <a:off x="4456543" y="2886364"/>
              <a:ext cx="2389911" cy="3579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6" name="Group 48"/>
            <p:cNvGrpSpPr>
              <a:grpSpLocks/>
            </p:cNvGrpSpPr>
            <p:nvPr/>
          </p:nvGrpSpPr>
          <p:grpSpPr bwMode="auto">
            <a:xfrm>
              <a:off x="4617712" y="2732527"/>
              <a:ext cx="1882140" cy="1515110"/>
              <a:chOff x="13860" y="6885"/>
              <a:chExt cx="2964" cy="2386"/>
            </a:xfrm>
          </p:grpSpPr>
          <p:sp>
            <p:nvSpPr>
              <p:cNvPr id="131127" name="Text Box 49"/>
              <p:cNvSpPr txBox="1">
                <a:spLocks noChangeArrowheads="1"/>
              </p:cNvSpPr>
              <p:nvPr/>
            </p:nvSpPr>
            <p:spPr bwMode="auto">
              <a:xfrm>
                <a:off x="13860" y="6885"/>
                <a:ext cx="2510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8" name="Text Box 50"/>
              <p:cNvSpPr txBox="1">
                <a:spLocks noChangeArrowheads="1"/>
              </p:cNvSpPr>
              <p:nvPr/>
            </p:nvSpPr>
            <p:spPr bwMode="auto">
              <a:xfrm>
                <a:off x="14132" y="7394"/>
                <a:ext cx="2692" cy="18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identification:714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  <a:cs typeface="ÇlÇr ñæí©" charset="0"/>
                  </a:rPr>
                  <a:t>….</a:t>
                </a:r>
              </a:p>
              <a:p>
                <a:endParaRPr lang="en-US" sz="1800" dirty="0"/>
              </a:p>
            </p:txBody>
          </p:sp>
        </p:grp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022475" y="4606925"/>
            <a:ext cx="2422525" cy="1489075"/>
            <a:chOff x="2023162" y="4606595"/>
            <a:chExt cx="2421839" cy="1489368"/>
          </a:xfrm>
        </p:grpSpPr>
        <p:sp>
          <p:nvSpPr>
            <p:cNvPr id="131121" name="Line 57"/>
            <p:cNvSpPr>
              <a:spLocks noChangeShapeType="1"/>
            </p:cNvSpPr>
            <p:nvPr/>
          </p:nvSpPr>
          <p:spPr bwMode="auto">
            <a:xfrm>
              <a:off x="2023162" y="4887778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122" name="Group 54"/>
            <p:cNvGrpSpPr>
              <a:grpSpLocks/>
            </p:cNvGrpSpPr>
            <p:nvPr/>
          </p:nvGrpSpPr>
          <p:grpSpPr bwMode="auto">
            <a:xfrm>
              <a:off x="2355497" y="4606595"/>
              <a:ext cx="1823720" cy="1489368"/>
              <a:chOff x="6012" y="8219"/>
              <a:chExt cx="2872" cy="1726"/>
            </a:xfrm>
          </p:grpSpPr>
          <p:sp>
            <p:nvSpPr>
              <p:cNvPr id="131123" name="Text Box 55"/>
              <p:cNvSpPr txBox="1">
                <a:spLocks noChangeArrowheads="1"/>
              </p:cNvSpPr>
              <p:nvPr/>
            </p:nvSpPr>
            <p:spPr bwMode="auto">
              <a:xfrm>
                <a:off x="6012" y="8219"/>
                <a:ext cx="2872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reply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124" name="Text Box 56"/>
              <p:cNvSpPr txBox="1">
                <a:spLocks noChangeArrowheads="1"/>
              </p:cNvSpPr>
              <p:nvPr/>
            </p:nvSpPr>
            <p:spPr bwMode="auto">
              <a:xfrm>
                <a:off x="6084" y="8580"/>
                <a:ext cx="2751" cy="13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4999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49763" y="4805363"/>
            <a:ext cx="2422525" cy="1520825"/>
            <a:chOff x="4450016" y="4805226"/>
            <a:chExt cx="2421839" cy="1521673"/>
          </a:xfrm>
        </p:grpSpPr>
        <p:sp>
          <p:nvSpPr>
            <p:cNvPr id="131118" name="Line 57"/>
            <p:cNvSpPr>
              <a:spLocks noChangeShapeType="1"/>
            </p:cNvSpPr>
            <p:nvPr/>
          </p:nvSpPr>
          <p:spPr bwMode="auto">
            <a:xfrm>
              <a:off x="4450016" y="5467360"/>
              <a:ext cx="2421839" cy="4115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119" name="Text Box 58"/>
            <p:cNvSpPr txBox="1">
              <a:spLocks noChangeArrowheads="1"/>
            </p:cNvSpPr>
            <p:nvPr/>
          </p:nvSpPr>
          <p:spPr bwMode="auto">
            <a:xfrm>
              <a:off x="4680345" y="4805226"/>
              <a:ext cx="1750471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registration reply 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120" name="Text Box 59"/>
            <p:cNvSpPr txBox="1">
              <a:spLocks noChangeArrowheads="1"/>
            </p:cNvSpPr>
            <p:nvPr/>
          </p:nvSpPr>
          <p:spPr bwMode="auto">
            <a:xfrm>
              <a:off x="4790602" y="5123591"/>
              <a:ext cx="1697939" cy="120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HA: 128.119.40.7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MA: 128.119.40.186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Lifetime: 4999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Identification: 714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sp>
        <p:nvSpPr>
          <p:cNvPr id="131084" name="Text Box 61"/>
          <p:cNvSpPr txBox="1">
            <a:spLocks noChangeArrowheads="1"/>
          </p:cNvSpPr>
          <p:nvPr/>
        </p:nvSpPr>
        <p:spPr bwMode="auto">
          <a:xfrm>
            <a:off x="1408113" y="6048375"/>
            <a:ext cx="1004887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Gill Sans MT" charset="0"/>
                <a:ea typeface="ÇlÇr ñæí©" charset="0"/>
              </a:rPr>
              <a:t>time</a:t>
            </a:r>
            <a:endParaRPr lang="en-US" sz="16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grpSp>
        <p:nvGrpSpPr>
          <p:cNvPr id="131085" name="Group 332"/>
          <p:cNvGrpSpPr>
            <a:grpSpLocks/>
          </p:cNvGrpSpPr>
          <p:nvPr/>
        </p:nvGrpSpPr>
        <p:grpSpPr bwMode="auto">
          <a:xfrm>
            <a:off x="1687513" y="1671638"/>
            <a:ext cx="749300" cy="314325"/>
            <a:chOff x="2356" y="1300"/>
            <a:chExt cx="555" cy="194"/>
          </a:xfrm>
        </p:grpSpPr>
        <p:sp>
          <p:nvSpPr>
            <p:cNvPr id="13111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1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1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1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1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1086" name="Group 332"/>
          <p:cNvGrpSpPr>
            <a:grpSpLocks/>
          </p:cNvGrpSpPr>
          <p:nvPr/>
        </p:nvGrpSpPr>
        <p:grpSpPr bwMode="auto">
          <a:xfrm>
            <a:off x="4049713" y="1673225"/>
            <a:ext cx="749300" cy="312738"/>
            <a:chOff x="2356" y="1300"/>
            <a:chExt cx="555" cy="194"/>
          </a:xfrm>
        </p:grpSpPr>
        <p:sp>
          <p:nvSpPr>
            <p:cNvPr id="13110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3110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3110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110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10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cxnSp>
        <p:nvCxnSpPr>
          <p:cNvPr id="60447" name="Straight Connector 60446"/>
          <p:cNvCxnSpPr/>
          <p:nvPr/>
        </p:nvCxnSpPr>
        <p:spPr bwMode="auto">
          <a:xfrm>
            <a:off x="2020888" y="204311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4424363" y="2138363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6884988" y="1931988"/>
            <a:ext cx="0" cy="42608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1090" name="Group 356"/>
          <p:cNvGrpSpPr>
            <a:grpSpLocks/>
          </p:cNvGrpSpPr>
          <p:nvPr/>
        </p:nvGrpSpPr>
        <p:grpSpPr bwMode="auto">
          <a:xfrm>
            <a:off x="6176963" y="1479550"/>
            <a:ext cx="750887" cy="587375"/>
            <a:chOff x="313" y="1497"/>
            <a:chExt cx="1152" cy="1014"/>
          </a:xfrm>
        </p:grpSpPr>
        <p:pic>
          <p:nvPicPr>
            <p:cNvPr id="131100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101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364038" y="1917700"/>
            <a:ext cx="2528887" cy="773113"/>
            <a:chOff x="4364182" y="1918294"/>
            <a:chExt cx="2528454" cy="771797"/>
          </a:xfrm>
        </p:grpSpPr>
        <p:sp>
          <p:nvSpPr>
            <p:cNvPr id="131097" name="Line 43"/>
            <p:cNvSpPr>
              <a:spLocks noChangeShapeType="1"/>
            </p:cNvSpPr>
            <p:nvPr/>
          </p:nvSpPr>
          <p:spPr bwMode="auto">
            <a:xfrm>
              <a:off x="4364182" y="2158999"/>
              <a:ext cx="2528454" cy="4040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098" name="Text Box 45"/>
            <p:cNvSpPr txBox="1">
              <a:spLocks noChangeArrowheads="1"/>
            </p:cNvSpPr>
            <p:nvPr/>
          </p:nvSpPr>
          <p:spPr bwMode="auto">
            <a:xfrm>
              <a:off x="4708630" y="1918294"/>
              <a:ext cx="1641369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C00000"/>
                  </a:solidFill>
                  <a:latin typeface="Gill Sans MT" charset="0"/>
                  <a:ea typeface="ÇlÇr ñæí©" charset="0"/>
                </a:rPr>
                <a:t>ICMP agent adv.</a:t>
              </a:r>
              <a:endParaRPr lang="en-US" sz="1600" dirty="0">
                <a:solidFill>
                  <a:srgbClr val="C00000"/>
                </a:solidFill>
                <a:latin typeface="Gill Sans MT" charset="0"/>
                <a:ea typeface="Gill Sans MT" charset="0"/>
                <a:cs typeface="Gill Sans MT" charset="0"/>
              </a:endParaRPr>
            </a:p>
          </p:txBody>
        </p:sp>
        <p:sp>
          <p:nvSpPr>
            <p:cNvPr id="131099" name="Text Box 44"/>
            <p:cNvSpPr txBox="1">
              <a:spLocks noChangeArrowheads="1"/>
            </p:cNvSpPr>
            <p:nvPr/>
          </p:nvSpPr>
          <p:spPr bwMode="auto">
            <a:xfrm>
              <a:off x="4813694" y="2210105"/>
              <a:ext cx="1397757" cy="4799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COA: 79.129.13.2</a:t>
              </a:r>
            </a:p>
            <a:p>
              <a:r>
                <a:rPr lang="en-US" sz="1200" dirty="0">
                  <a:latin typeface="Arial" charset="0"/>
                  <a:ea typeface="ÇlÇr ñæí©" charset="0"/>
                  <a:cs typeface="ÇlÇr ñæí©" charset="0"/>
                </a:rPr>
                <a:t>….</a:t>
              </a:r>
            </a:p>
            <a:p>
              <a:endParaRPr lang="en-US" sz="1800" dirty="0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032000" y="2860675"/>
            <a:ext cx="2414588" cy="1700213"/>
            <a:chOff x="2031999" y="2860165"/>
            <a:chExt cx="2415307" cy="1700283"/>
          </a:xfrm>
        </p:grpSpPr>
        <p:sp>
          <p:nvSpPr>
            <p:cNvPr id="131093" name="Line 47"/>
            <p:cNvSpPr>
              <a:spLocks noChangeShapeType="1"/>
            </p:cNvSpPr>
            <p:nvPr/>
          </p:nvSpPr>
          <p:spPr bwMode="auto">
            <a:xfrm flipH="1">
              <a:off x="2031999" y="3396671"/>
              <a:ext cx="2415307" cy="3440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1094" name="Group 51"/>
            <p:cNvGrpSpPr>
              <a:grpSpLocks/>
            </p:cNvGrpSpPr>
            <p:nvPr/>
          </p:nvGrpSpPr>
          <p:grpSpPr bwMode="auto">
            <a:xfrm>
              <a:off x="2285896" y="2860165"/>
              <a:ext cx="1870307" cy="1700283"/>
              <a:chOff x="7385" y="5757"/>
              <a:chExt cx="2779" cy="2043"/>
            </a:xfrm>
          </p:grpSpPr>
          <p:sp>
            <p:nvSpPr>
              <p:cNvPr id="131095" name="Text Box 52"/>
              <p:cNvSpPr txBox="1">
                <a:spLocks noChangeArrowheads="1"/>
              </p:cNvSpPr>
              <p:nvPr/>
            </p:nvSpPr>
            <p:spPr bwMode="auto">
              <a:xfrm>
                <a:off x="7385" y="5757"/>
                <a:ext cx="2779" cy="4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dirty="0">
                    <a:solidFill>
                      <a:srgbClr val="C00000"/>
                    </a:solidFill>
                    <a:latin typeface="Gill Sans MT" charset="0"/>
                    <a:ea typeface="ÇlÇr ñæí©" charset="0"/>
                  </a:rPr>
                  <a:t>registration req. </a:t>
                </a:r>
                <a:endParaRPr lang="en-US" sz="1600" dirty="0">
                  <a:solidFill>
                    <a:srgbClr val="C00000"/>
                  </a:solidFill>
                  <a:latin typeface="Gill Sans MT" charset="0"/>
                  <a:ea typeface="Gill Sans MT" charset="0"/>
                  <a:cs typeface="Gill Sans MT" charset="0"/>
                </a:endParaRPr>
              </a:p>
            </p:txBody>
          </p:sp>
          <p:sp>
            <p:nvSpPr>
              <p:cNvPr id="131096" name="Text Box 53"/>
              <p:cNvSpPr txBox="1">
                <a:spLocks noChangeArrowheads="1"/>
              </p:cNvSpPr>
              <p:nvPr/>
            </p:nvSpPr>
            <p:spPr bwMode="auto">
              <a:xfrm>
                <a:off x="7511" y="6150"/>
                <a:ext cx="2618" cy="1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COA: 79.129.13.2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HA: 128.119.40.7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MA: 128.119.40.186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Lifetime: 9999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identification: 714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encapsulation format</a:t>
                </a:r>
              </a:p>
              <a:p>
                <a:r>
                  <a:rPr lang="en-US" sz="1200" dirty="0">
                    <a:latin typeface="Arial" charset="0"/>
                    <a:ea typeface="ÇlÇr ñæí©" charset="0"/>
                  </a:rPr>
                  <a:t>….</a:t>
                </a:r>
              </a:p>
              <a:p>
                <a:endParaRPr lang="en-US" sz="1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413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Freeform 128"/>
          <p:cNvSpPr>
            <a:spLocks/>
          </p:cNvSpPr>
          <p:nvPr/>
        </p:nvSpPr>
        <p:spPr bwMode="auto">
          <a:xfrm>
            <a:off x="4554538" y="2600325"/>
            <a:ext cx="3065462" cy="2527300"/>
          </a:xfrm>
          <a:custGeom>
            <a:avLst/>
            <a:gdLst>
              <a:gd name="T0" fmla="*/ 2147483647 w 1931"/>
              <a:gd name="T1" fmla="*/ 2147483647 h 1592"/>
              <a:gd name="T2" fmla="*/ 2147483647 w 1931"/>
              <a:gd name="T3" fmla="*/ 2147483647 h 1592"/>
              <a:gd name="T4" fmla="*/ 2147483647 w 1931"/>
              <a:gd name="T5" fmla="*/ 2147483647 h 1592"/>
              <a:gd name="T6" fmla="*/ 2147483647 w 1931"/>
              <a:gd name="T7" fmla="*/ 2147483647 h 1592"/>
              <a:gd name="T8" fmla="*/ 2147483647 w 1931"/>
              <a:gd name="T9" fmla="*/ 2147483647 h 1592"/>
              <a:gd name="T10" fmla="*/ 2147483647 w 1931"/>
              <a:gd name="T11" fmla="*/ 2147483647 h 1592"/>
              <a:gd name="T12" fmla="*/ 2147483647 w 1931"/>
              <a:gd name="T13" fmla="*/ 2147483647 h 1592"/>
              <a:gd name="T14" fmla="*/ 2147483647 w 1931"/>
              <a:gd name="T15" fmla="*/ 2147483647 h 1592"/>
              <a:gd name="T16" fmla="*/ 2147483647 w 1931"/>
              <a:gd name="T17" fmla="*/ 2147483647 h 1592"/>
              <a:gd name="T18" fmla="*/ 2147483647 w 1931"/>
              <a:gd name="T19" fmla="*/ 2147483647 h 1592"/>
              <a:gd name="T20" fmla="*/ 2147483647 w 1931"/>
              <a:gd name="T21" fmla="*/ 2147483647 h 1592"/>
              <a:gd name="T22" fmla="*/ 2147483647 w 1931"/>
              <a:gd name="T23" fmla="*/ 2147483647 h 1592"/>
              <a:gd name="T24" fmla="*/ 2147483647 w 1931"/>
              <a:gd name="T25" fmla="*/ 2147483647 h 1592"/>
              <a:gd name="T26" fmla="*/ 2147483647 w 1931"/>
              <a:gd name="T27" fmla="*/ 2147483647 h 159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931" h="1592">
                <a:moveTo>
                  <a:pt x="1757" y="318"/>
                </a:moveTo>
                <a:cubicBezTo>
                  <a:pt x="1793" y="564"/>
                  <a:pt x="1673" y="629"/>
                  <a:pt x="1691" y="702"/>
                </a:cubicBezTo>
                <a:cubicBezTo>
                  <a:pt x="1709" y="775"/>
                  <a:pt x="1834" y="653"/>
                  <a:pt x="1865" y="756"/>
                </a:cubicBezTo>
                <a:cubicBezTo>
                  <a:pt x="1896" y="859"/>
                  <a:pt x="1931" y="1196"/>
                  <a:pt x="1877" y="1320"/>
                </a:cubicBezTo>
                <a:cubicBezTo>
                  <a:pt x="1823" y="1444"/>
                  <a:pt x="1668" y="1505"/>
                  <a:pt x="1541" y="1500"/>
                </a:cubicBezTo>
                <a:cubicBezTo>
                  <a:pt x="1414" y="1495"/>
                  <a:pt x="1251" y="1276"/>
                  <a:pt x="1115" y="1290"/>
                </a:cubicBezTo>
                <a:cubicBezTo>
                  <a:pt x="979" y="1304"/>
                  <a:pt x="896" y="1576"/>
                  <a:pt x="725" y="1584"/>
                </a:cubicBezTo>
                <a:cubicBezTo>
                  <a:pt x="554" y="1592"/>
                  <a:pt x="178" y="1436"/>
                  <a:pt x="89" y="1338"/>
                </a:cubicBezTo>
                <a:cubicBezTo>
                  <a:pt x="0" y="1240"/>
                  <a:pt x="160" y="1120"/>
                  <a:pt x="191" y="996"/>
                </a:cubicBezTo>
                <a:cubicBezTo>
                  <a:pt x="222" y="872"/>
                  <a:pt x="218" y="703"/>
                  <a:pt x="273" y="594"/>
                </a:cubicBezTo>
                <a:cubicBezTo>
                  <a:pt x="328" y="485"/>
                  <a:pt x="401" y="433"/>
                  <a:pt x="521" y="342"/>
                </a:cubicBezTo>
                <a:cubicBezTo>
                  <a:pt x="641" y="251"/>
                  <a:pt x="849" y="96"/>
                  <a:pt x="995" y="48"/>
                </a:cubicBezTo>
                <a:cubicBezTo>
                  <a:pt x="1141" y="0"/>
                  <a:pt x="1313" y="53"/>
                  <a:pt x="1397" y="54"/>
                </a:cubicBezTo>
                <a:cubicBezTo>
                  <a:pt x="1397" y="54"/>
                  <a:pt x="1709" y="174"/>
                  <a:pt x="1757" y="318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24" name="Freeform 805"/>
          <p:cNvSpPr>
            <a:spLocks/>
          </p:cNvSpPr>
          <p:nvPr/>
        </p:nvSpPr>
        <p:spPr bwMode="auto">
          <a:xfrm>
            <a:off x="2009775" y="2892425"/>
            <a:ext cx="2578100" cy="1973263"/>
          </a:xfrm>
          <a:custGeom>
            <a:avLst/>
            <a:gdLst>
              <a:gd name="T0" fmla="*/ 2147483647 w 1624"/>
              <a:gd name="T1" fmla="*/ 0 h 1243"/>
              <a:gd name="T2" fmla="*/ 2147483647 w 1624"/>
              <a:gd name="T3" fmla="*/ 2147483647 h 1243"/>
              <a:gd name="T4" fmla="*/ 2147483647 w 1624"/>
              <a:gd name="T5" fmla="*/ 2147483647 h 1243"/>
              <a:gd name="T6" fmla="*/ 2147483647 w 1624"/>
              <a:gd name="T7" fmla="*/ 2147483647 h 1243"/>
              <a:gd name="T8" fmla="*/ 2147483647 w 1624"/>
              <a:gd name="T9" fmla="*/ 2147483647 h 1243"/>
              <a:gd name="T10" fmla="*/ 2147483647 w 1624"/>
              <a:gd name="T11" fmla="*/ 2147483647 h 1243"/>
              <a:gd name="T12" fmla="*/ 2147483647 w 1624"/>
              <a:gd name="T13" fmla="*/ 2147483647 h 1243"/>
              <a:gd name="T14" fmla="*/ 2147483647 w 1624"/>
              <a:gd name="T15" fmla="*/ 2147483647 h 1243"/>
              <a:gd name="T16" fmla="*/ 2147483647 w 1624"/>
              <a:gd name="T17" fmla="*/ 2147483647 h 1243"/>
              <a:gd name="T18" fmla="*/ 2147483647 w 1624"/>
              <a:gd name="T19" fmla="*/ 2147483647 h 1243"/>
              <a:gd name="T20" fmla="*/ 2147483647 w 1624"/>
              <a:gd name="T21" fmla="*/ 2147483647 h 1243"/>
              <a:gd name="T22" fmla="*/ 2147483647 w 1624"/>
              <a:gd name="T23" fmla="*/ 2147483647 h 1243"/>
              <a:gd name="T24" fmla="*/ 2147483647 w 1624"/>
              <a:gd name="T25" fmla="*/ 2147483647 h 1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4" h="1243">
                <a:moveTo>
                  <a:pt x="177" y="0"/>
                </a:moveTo>
                <a:cubicBezTo>
                  <a:pt x="94" y="5"/>
                  <a:pt x="59" y="52"/>
                  <a:pt x="35" y="121"/>
                </a:cubicBezTo>
                <a:cubicBezTo>
                  <a:pt x="10" y="191"/>
                  <a:pt x="0" y="344"/>
                  <a:pt x="30" y="419"/>
                </a:cubicBezTo>
                <a:cubicBezTo>
                  <a:pt x="60" y="494"/>
                  <a:pt x="177" y="512"/>
                  <a:pt x="216" y="572"/>
                </a:cubicBezTo>
                <a:cubicBezTo>
                  <a:pt x="255" y="632"/>
                  <a:pt x="223" y="726"/>
                  <a:pt x="264" y="782"/>
                </a:cubicBezTo>
                <a:cubicBezTo>
                  <a:pt x="305" y="838"/>
                  <a:pt x="333" y="843"/>
                  <a:pt x="463" y="911"/>
                </a:cubicBezTo>
                <a:cubicBezTo>
                  <a:pt x="593" y="979"/>
                  <a:pt x="888" y="1143"/>
                  <a:pt x="1044" y="1190"/>
                </a:cubicBezTo>
                <a:cubicBezTo>
                  <a:pt x="1200" y="1237"/>
                  <a:pt x="1321" y="1243"/>
                  <a:pt x="1398" y="1196"/>
                </a:cubicBezTo>
                <a:cubicBezTo>
                  <a:pt x="1475" y="1149"/>
                  <a:pt x="1480" y="1015"/>
                  <a:pt x="1506" y="908"/>
                </a:cubicBezTo>
                <a:cubicBezTo>
                  <a:pt x="1532" y="801"/>
                  <a:pt x="1624" y="671"/>
                  <a:pt x="1554" y="554"/>
                </a:cubicBezTo>
                <a:cubicBezTo>
                  <a:pt x="1484" y="437"/>
                  <a:pt x="1183" y="288"/>
                  <a:pt x="1086" y="206"/>
                </a:cubicBezTo>
                <a:cubicBezTo>
                  <a:pt x="989" y="124"/>
                  <a:pt x="1061" y="93"/>
                  <a:pt x="972" y="62"/>
                </a:cubicBezTo>
                <a:cubicBezTo>
                  <a:pt x="883" y="31"/>
                  <a:pt x="639" y="29"/>
                  <a:pt x="552" y="20"/>
                </a:cubicBezTo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6" name="Rectangle 258"/>
          <p:cNvSpPr>
            <a:spLocks noChangeArrowheads="1"/>
          </p:cNvSpPr>
          <p:nvPr/>
        </p:nvSpPr>
        <p:spPr bwMode="auto">
          <a:xfrm>
            <a:off x="171450" y="439738"/>
            <a:ext cx="8688388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Components of cellular network architecture</a:t>
            </a:r>
          </a:p>
        </p:txBody>
      </p:sp>
      <p:pic>
        <p:nvPicPr>
          <p:cNvPr id="133126" name="Picture 288" descr="e2gmc3yp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9175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Text Box 289"/>
          <p:cNvSpPr txBox="1">
            <a:spLocks noChangeArrowheads="1"/>
          </p:cNvSpPr>
          <p:nvPr/>
        </p:nvSpPr>
        <p:spPr bwMode="auto">
          <a:xfrm>
            <a:off x="5291138" y="1995488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correspondent</a:t>
            </a:r>
          </a:p>
        </p:txBody>
      </p:sp>
      <p:grpSp>
        <p:nvGrpSpPr>
          <p:cNvPr id="133128" name="Group 292"/>
          <p:cNvGrpSpPr>
            <a:grpSpLocks/>
          </p:cNvGrpSpPr>
          <p:nvPr/>
        </p:nvGrpSpPr>
        <p:grpSpPr bwMode="auto">
          <a:xfrm>
            <a:off x="2206625" y="3184525"/>
            <a:ext cx="1020763" cy="841375"/>
            <a:chOff x="1807" y="2856"/>
            <a:chExt cx="803" cy="674"/>
          </a:xfrm>
        </p:grpSpPr>
        <p:sp>
          <p:nvSpPr>
            <p:cNvPr id="62181" name="AutoShape 293"/>
            <p:cNvSpPr>
              <a:spLocks noChangeArrowheads="1"/>
            </p:cNvSpPr>
            <p:nvPr/>
          </p:nvSpPr>
          <p:spPr bwMode="auto">
            <a:xfrm>
              <a:off x="1807" y="2856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2" name="AutoShape 294"/>
            <p:cNvSpPr>
              <a:spLocks noChangeArrowheads="1"/>
            </p:cNvSpPr>
            <p:nvPr/>
          </p:nvSpPr>
          <p:spPr bwMode="auto">
            <a:xfrm>
              <a:off x="2047" y="3258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3" name="AutoShape 295"/>
            <p:cNvSpPr>
              <a:spLocks noChangeArrowheads="1"/>
            </p:cNvSpPr>
            <p:nvPr/>
          </p:nvSpPr>
          <p:spPr bwMode="auto">
            <a:xfrm>
              <a:off x="2043" y="2984"/>
              <a:ext cx="315" cy="272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4" name="AutoShape 296"/>
            <p:cNvSpPr>
              <a:spLocks noChangeArrowheads="1"/>
            </p:cNvSpPr>
            <p:nvPr/>
          </p:nvSpPr>
          <p:spPr bwMode="auto">
            <a:xfrm>
              <a:off x="2282" y="3123"/>
              <a:ext cx="315" cy="272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864" name="Group 297"/>
            <p:cNvGrpSpPr>
              <a:grpSpLocks/>
            </p:cNvGrpSpPr>
            <p:nvPr/>
          </p:nvGrpSpPr>
          <p:grpSpPr bwMode="auto">
            <a:xfrm>
              <a:off x="2407" y="3162"/>
              <a:ext cx="72" cy="145"/>
              <a:chOff x="3796" y="1043"/>
              <a:chExt cx="865" cy="1237"/>
            </a:xfrm>
          </p:grpSpPr>
          <p:sp>
            <p:nvSpPr>
              <p:cNvPr id="62283" name="Line 298"/>
              <p:cNvSpPr>
                <a:spLocks noChangeShapeType="1"/>
              </p:cNvSpPr>
              <p:nvPr/>
            </p:nvSpPr>
            <p:spPr bwMode="auto">
              <a:xfrm flipH="1">
                <a:off x="398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4" name="Line 299"/>
              <p:cNvSpPr>
                <a:spLocks noChangeShapeType="1"/>
              </p:cNvSpPr>
              <p:nvPr/>
            </p:nvSpPr>
            <p:spPr bwMode="auto">
              <a:xfrm>
                <a:off x="4224" y="1481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5" name="Line 300"/>
              <p:cNvSpPr>
                <a:spLocks noChangeShapeType="1"/>
              </p:cNvSpPr>
              <p:nvPr/>
            </p:nvSpPr>
            <p:spPr bwMode="auto">
              <a:xfrm>
                <a:off x="398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6" name="Line 301"/>
              <p:cNvSpPr>
                <a:spLocks noChangeShapeType="1"/>
              </p:cNvSpPr>
              <p:nvPr/>
            </p:nvSpPr>
            <p:spPr bwMode="auto">
              <a:xfrm flipH="1">
                <a:off x="4224" y="220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7" name="Line 302"/>
              <p:cNvSpPr>
                <a:spLocks noChangeShapeType="1"/>
              </p:cNvSpPr>
              <p:nvPr/>
            </p:nvSpPr>
            <p:spPr bwMode="auto">
              <a:xfrm>
                <a:off x="4224" y="1503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8" name="Line 303"/>
              <p:cNvSpPr>
                <a:spLocks noChangeShapeType="1"/>
              </p:cNvSpPr>
              <p:nvPr/>
            </p:nvSpPr>
            <p:spPr bwMode="auto">
              <a:xfrm flipV="1">
                <a:off x="398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89" name="Line 304"/>
              <p:cNvSpPr>
                <a:spLocks noChangeShapeType="1"/>
              </p:cNvSpPr>
              <p:nvPr/>
            </p:nvSpPr>
            <p:spPr bwMode="auto">
              <a:xfrm flipH="1" flipV="1">
                <a:off x="4224" y="2132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0" name="Line 305"/>
              <p:cNvSpPr>
                <a:spLocks noChangeShapeType="1"/>
              </p:cNvSpPr>
              <p:nvPr/>
            </p:nvSpPr>
            <p:spPr bwMode="auto">
              <a:xfrm>
                <a:off x="4089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1" name="Line 306"/>
              <p:cNvSpPr>
                <a:spLocks noChangeShapeType="1"/>
              </p:cNvSpPr>
              <p:nvPr/>
            </p:nvSpPr>
            <p:spPr bwMode="auto">
              <a:xfrm flipV="1">
                <a:off x="4224" y="1893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2" name="Line 307"/>
              <p:cNvSpPr>
                <a:spLocks noChangeShapeType="1"/>
              </p:cNvSpPr>
              <p:nvPr/>
            </p:nvSpPr>
            <p:spPr bwMode="auto">
              <a:xfrm>
                <a:off x="4044" y="2002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3" name="Line 308"/>
              <p:cNvSpPr>
                <a:spLocks noChangeShapeType="1"/>
              </p:cNvSpPr>
              <p:nvPr/>
            </p:nvSpPr>
            <p:spPr bwMode="auto">
              <a:xfrm flipV="1">
                <a:off x="4224" y="2013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4" name="Line 309"/>
              <p:cNvSpPr>
                <a:spLocks noChangeShapeType="1"/>
              </p:cNvSpPr>
              <p:nvPr/>
            </p:nvSpPr>
            <p:spPr bwMode="auto">
              <a:xfrm flipV="1">
                <a:off x="4224" y="1785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5" name="Line 310"/>
              <p:cNvSpPr>
                <a:spLocks noChangeShapeType="1"/>
              </p:cNvSpPr>
              <p:nvPr/>
            </p:nvSpPr>
            <p:spPr bwMode="auto">
              <a:xfrm flipV="1">
                <a:off x="4224" y="1633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6" name="Line 311"/>
              <p:cNvSpPr>
                <a:spLocks noChangeShapeType="1"/>
              </p:cNvSpPr>
              <p:nvPr/>
            </p:nvSpPr>
            <p:spPr bwMode="auto">
              <a:xfrm>
                <a:off x="4119" y="1774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97" name="Line 312"/>
              <p:cNvSpPr>
                <a:spLocks noChangeShapeType="1"/>
              </p:cNvSpPr>
              <p:nvPr/>
            </p:nvSpPr>
            <p:spPr bwMode="auto">
              <a:xfrm>
                <a:off x="4164" y="1633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77" name="Group 3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309" name="Line 314"/>
                <p:cNvSpPr>
                  <a:spLocks noChangeShapeType="1"/>
                </p:cNvSpPr>
                <p:nvPr/>
              </p:nvSpPr>
              <p:spPr bwMode="auto">
                <a:xfrm>
                  <a:off x="4228" y="161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0" name="Line 3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4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1" name="Line 316"/>
                <p:cNvSpPr>
                  <a:spLocks noChangeShapeType="1"/>
                </p:cNvSpPr>
                <p:nvPr/>
              </p:nvSpPr>
              <p:spPr bwMode="auto">
                <a:xfrm rot="6361956">
                  <a:off x="4594" y="1402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12" name="Line 3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96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8" name="Group 3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305" name="Line 319"/>
                <p:cNvSpPr>
                  <a:spLocks noChangeShapeType="1"/>
                </p:cNvSpPr>
                <p:nvPr/>
              </p:nvSpPr>
              <p:spPr bwMode="auto">
                <a:xfrm>
                  <a:off x="4218" y="159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6" name="Line 3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6" y="118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7" name="Line 321"/>
                <p:cNvSpPr>
                  <a:spLocks noChangeShapeType="1"/>
                </p:cNvSpPr>
                <p:nvPr/>
              </p:nvSpPr>
              <p:spPr bwMode="auto">
                <a:xfrm rot="6361956">
                  <a:off x="4578" y="1419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8" name="Line 3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6" y="1275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79" name="Group 3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301" name="Line 324"/>
                <p:cNvSpPr>
                  <a:spLocks noChangeShapeType="1"/>
                </p:cNvSpPr>
                <p:nvPr/>
              </p:nvSpPr>
              <p:spPr bwMode="auto">
                <a:xfrm>
                  <a:off x="4279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2" name="Line 3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13" y="1199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3" name="Line 326"/>
                <p:cNvSpPr>
                  <a:spLocks noChangeShapeType="1"/>
                </p:cNvSpPr>
                <p:nvPr/>
              </p:nvSpPr>
              <p:spPr bwMode="auto">
                <a:xfrm rot="6361956">
                  <a:off x="4645" y="1407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304" name="Line 3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7" y="1301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5" name="Group 328"/>
            <p:cNvGrpSpPr>
              <a:grpSpLocks/>
            </p:cNvGrpSpPr>
            <p:nvPr/>
          </p:nvGrpSpPr>
          <p:grpSpPr bwMode="auto">
            <a:xfrm>
              <a:off x="2164" y="3034"/>
              <a:ext cx="72" cy="145"/>
              <a:chOff x="3796" y="1043"/>
              <a:chExt cx="865" cy="1237"/>
            </a:xfrm>
          </p:grpSpPr>
          <p:sp>
            <p:nvSpPr>
              <p:cNvPr id="62253" name="Line 329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4" name="Line 330"/>
              <p:cNvSpPr>
                <a:spLocks noChangeShapeType="1"/>
              </p:cNvSpPr>
              <p:nvPr/>
            </p:nvSpPr>
            <p:spPr bwMode="auto">
              <a:xfrm>
                <a:off x="4233" y="1477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5" name="Line 331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6" name="Line 332"/>
              <p:cNvSpPr>
                <a:spLocks noChangeShapeType="1"/>
              </p:cNvSpPr>
              <p:nvPr/>
            </p:nvSpPr>
            <p:spPr bwMode="auto">
              <a:xfrm flipH="1">
                <a:off x="4233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7" name="Line 333"/>
              <p:cNvSpPr>
                <a:spLocks noChangeShapeType="1"/>
              </p:cNvSpPr>
              <p:nvPr/>
            </p:nvSpPr>
            <p:spPr bwMode="auto">
              <a:xfrm>
                <a:off x="4233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8" name="Line 334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59" name="Line 335"/>
              <p:cNvSpPr>
                <a:spLocks noChangeShapeType="1"/>
              </p:cNvSpPr>
              <p:nvPr/>
            </p:nvSpPr>
            <p:spPr bwMode="auto">
              <a:xfrm flipH="1" flipV="1">
                <a:off x="4233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0" name="Line 336"/>
              <p:cNvSpPr>
                <a:spLocks noChangeShapeType="1"/>
              </p:cNvSpPr>
              <p:nvPr/>
            </p:nvSpPr>
            <p:spPr bwMode="auto">
              <a:xfrm>
                <a:off x="4098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1" name="Line 337"/>
              <p:cNvSpPr>
                <a:spLocks noChangeShapeType="1"/>
              </p:cNvSpPr>
              <p:nvPr/>
            </p:nvSpPr>
            <p:spPr bwMode="auto">
              <a:xfrm flipV="1">
                <a:off x="4233" y="1890"/>
                <a:ext cx="135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2" name="Line 338"/>
              <p:cNvSpPr>
                <a:spLocks noChangeShapeType="1"/>
              </p:cNvSpPr>
              <p:nvPr/>
            </p:nvSpPr>
            <p:spPr bwMode="auto">
              <a:xfrm>
                <a:off x="4053" y="1998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3" name="Line 339"/>
              <p:cNvSpPr>
                <a:spLocks noChangeShapeType="1"/>
              </p:cNvSpPr>
              <p:nvPr/>
            </p:nvSpPr>
            <p:spPr bwMode="auto">
              <a:xfrm flipV="1">
                <a:off x="4233" y="2009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4" name="Line 340"/>
              <p:cNvSpPr>
                <a:spLocks noChangeShapeType="1"/>
              </p:cNvSpPr>
              <p:nvPr/>
            </p:nvSpPr>
            <p:spPr bwMode="auto">
              <a:xfrm flipV="1">
                <a:off x="4233" y="1781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5" name="Line 341"/>
              <p:cNvSpPr>
                <a:spLocks noChangeShapeType="1"/>
              </p:cNvSpPr>
              <p:nvPr/>
            </p:nvSpPr>
            <p:spPr bwMode="auto">
              <a:xfrm flipV="1">
                <a:off x="4233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6" name="Line 342"/>
              <p:cNvSpPr>
                <a:spLocks noChangeShapeType="1"/>
              </p:cNvSpPr>
              <p:nvPr/>
            </p:nvSpPr>
            <p:spPr bwMode="auto">
              <a:xfrm>
                <a:off x="4128" y="1770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67" name="Line 343"/>
              <p:cNvSpPr>
                <a:spLocks noChangeShapeType="1"/>
              </p:cNvSpPr>
              <p:nvPr/>
            </p:nvSpPr>
            <p:spPr bwMode="auto">
              <a:xfrm>
                <a:off x="4173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47" name="Group 3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79" name="Line 345"/>
                <p:cNvSpPr>
                  <a:spLocks noChangeShapeType="1"/>
                </p:cNvSpPr>
                <p:nvPr/>
              </p:nvSpPr>
              <p:spPr bwMode="auto">
                <a:xfrm>
                  <a:off x="4247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0" name="Line 3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1" y="1186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1" name="Line 347"/>
                <p:cNvSpPr>
                  <a:spLocks noChangeShapeType="1"/>
                </p:cNvSpPr>
                <p:nvPr/>
              </p:nvSpPr>
              <p:spPr bwMode="auto">
                <a:xfrm rot="6361956">
                  <a:off x="4613" y="1394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82" name="Line 3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62" y="1288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8" name="Group 3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75" name="Line 350"/>
                <p:cNvSpPr>
                  <a:spLocks noChangeShapeType="1"/>
                </p:cNvSpPr>
                <p:nvPr/>
              </p:nvSpPr>
              <p:spPr bwMode="auto">
                <a:xfrm>
                  <a:off x="4209" y="1575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6" name="Line 3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6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7" name="Line 352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03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8" name="Line 3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59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49" name="Group 3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71" name="Line 355"/>
                <p:cNvSpPr>
                  <a:spLocks noChangeShapeType="1"/>
                </p:cNvSpPr>
                <p:nvPr/>
              </p:nvSpPr>
              <p:spPr bwMode="auto">
                <a:xfrm>
                  <a:off x="4260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2" name="Line 3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4" y="1207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3" name="Line 357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5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74" name="Line 3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8" y="1309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6" name="Group 359"/>
            <p:cNvGrpSpPr>
              <a:grpSpLocks/>
            </p:cNvGrpSpPr>
            <p:nvPr/>
          </p:nvGrpSpPr>
          <p:grpSpPr bwMode="auto">
            <a:xfrm>
              <a:off x="2175" y="3302"/>
              <a:ext cx="72" cy="144"/>
              <a:chOff x="3796" y="1043"/>
              <a:chExt cx="865" cy="1237"/>
            </a:xfrm>
          </p:grpSpPr>
          <p:sp>
            <p:nvSpPr>
              <p:cNvPr id="62223" name="Line 360"/>
              <p:cNvSpPr>
                <a:spLocks noChangeShapeType="1"/>
              </p:cNvSpPr>
              <p:nvPr/>
            </p:nvSpPr>
            <p:spPr bwMode="auto">
              <a:xfrm flipH="1">
                <a:off x="3996" y="1483"/>
                <a:ext cx="225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4" name="Line 361"/>
              <p:cNvSpPr>
                <a:spLocks noChangeShapeType="1"/>
              </p:cNvSpPr>
              <p:nvPr/>
            </p:nvSpPr>
            <p:spPr bwMode="auto">
              <a:xfrm>
                <a:off x="4221" y="1483"/>
                <a:ext cx="240" cy="7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5" name="Line 362"/>
              <p:cNvSpPr>
                <a:spLocks noChangeShapeType="1"/>
              </p:cNvSpPr>
              <p:nvPr/>
            </p:nvSpPr>
            <p:spPr bwMode="auto">
              <a:xfrm>
                <a:off x="3996" y="2204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6" name="Line 363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7" name="Line 364"/>
              <p:cNvSpPr>
                <a:spLocks noChangeShapeType="1"/>
              </p:cNvSpPr>
              <p:nvPr/>
            </p:nvSpPr>
            <p:spPr bwMode="auto">
              <a:xfrm>
                <a:off x="4221" y="1494"/>
                <a:ext cx="0" cy="7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8" name="Line 365"/>
              <p:cNvSpPr>
                <a:spLocks noChangeShapeType="1"/>
              </p:cNvSpPr>
              <p:nvPr/>
            </p:nvSpPr>
            <p:spPr bwMode="auto">
              <a:xfrm flipV="1">
                <a:off x="3996" y="2128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29" name="Line 366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0" name="Line 367"/>
              <p:cNvSpPr>
                <a:spLocks noChangeShapeType="1"/>
              </p:cNvSpPr>
              <p:nvPr/>
            </p:nvSpPr>
            <p:spPr bwMode="auto">
              <a:xfrm>
                <a:off x="4101" y="1887"/>
                <a:ext cx="12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1" name="Line 368"/>
              <p:cNvSpPr>
                <a:spLocks noChangeShapeType="1"/>
              </p:cNvSpPr>
              <p:nvPr/>
            </p:nvSpPr>
            <p:spPr bwMode="auto">
              <a:xfrm flipV="1">
                <a:off x="4221" y="1887"/>
                <a:ext cx="15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2" name="Line 369"/>
              <p:cNvSpPr>
                <a:spLocks noChangeShapeType="1"/>
              </p:cNvSpPr>
              <p:nvPr/>
            </p:nvSpPr>
            <p:spPr bwMode="auto">
              <a:xfrm>
                <a:off x="4056" y="1997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3" name="Line 370"/>
              <p:cNvSpPr>
                <a:spLocks noChangeShapeType="1"/>
              </p:cNvSpPr>
              <p:nvPr/>
            </p:nvSpPr>
            <p:spPr bwMode="auto">
              <a:xfrm flipV="1">
                <a:off x="4221" y="2018"/>
                <a:ext cx="18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4" name="Line 371"/>
              <p:cNvSpPr>
                <a:spLocks noChangeShapeType="1"/>
              </p:cNvSpPr>
              <p:nvPr/>
            </p:nvSpPr>
            <p:spPr bwMode="auto">
              <a:xfrm flipV="1">
                <a:off x="4221" y="1789"/>
                <a:ext cx="9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5" name="Line 372"/>
              <p:cNvSpPr>
                <a:spLocks noChangeShapeType="1"/>
              </p:cNvSpPr>
              <p:nvPr/>
            </p:nvSpPr>
            <p:spPr bwMode="auto">
              <a:xfrm flipV="1">
                <a:off x="4221" y="1636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6" name="Line 373"/>
              <p:cNvSpPr>
                <a:spLocks noChangeShapeType="1"/>
              </p:cNvSpPr>
              <p:nvPr/>
            </p:nvSpPr>
            <p:spPr bwMode="auto">
              <a:xfrm>
                <a:off x="4131" y="1778"/>
                <a:ext cx="10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37" name="Line 374"/>
              <p:cNvSpPr>
                <a:spLocks noChangeShapeType="1"/>
              </p:cNvSpPr>
              <p:nvPr/>
            </p:nvSpPr>
            <p:spPr bwMode="auto">
              <a:xfrm>
                <a:off x="4176" y="1625"/>
                <a:ext cx="6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917" name="Group 3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49" name="Line 376"/>
                <p:cNvSpPr>
                  <a:spLocks noChangeShapeType="1"/>
                </p:cNvSpPr>
                <p:nvPr/>
              </p:nvSpPr>
              <p:spPr bwMode="auto">
                <a:xfrm>
                  <a:off x="4220" y="160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0" name="Line 3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5" y="1187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1" name="Line 378"/>
                <p:cNvSpPr>
                  <a:spLocks noChangeShapeType="1"/>
                </p:cNvSpPr>
                <p:nvPr/>
              </p:nvSpPr>
              <p:spPr bwMode="auto">
                <a:xfrm rot="6361956">
                  <a:off x="4597" y="1395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52" name="Line 3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90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8" name="Group 3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45" name="Line 381"/>
                <p:cNvSpPr>
                  <a:spLocks noChangeShapeType="1"/>
                </p:cNvSpPr>
                <p:nvPr/>
              </p:nvSpPr>
              <p:spPr bwMode="auto">
                <a:xfrm>
                  <a:off x="4217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6" name="Line 3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7" y="119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7" name="Line 383"/>
                <p:cNvSpPr>
                  <a:spLocks noChangeShapeType="1"/>
                </p:cNvSpPr>
                <p:nvPr/>
              </p:nvSpPr>
              <p:spPr bwMode="auto">
                <a:xfrm rot="6361956">
                  <a:off x="4579" y="1425"/>
                  <a:ext cx="207" cy="21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8" name="Line 3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9" y="1280"/>
                  <a:ext cx="177" cy="50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919" name="Group 3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41" name="Line 386"/>
                <p:cNvSpPr>
                  <a:spLocks noChangeShapeType="1"/>
                </p:cNvSpPr>
                <p:nvPr/>
              </p:nvSpPr>
              <p:spPr bwMode="auto">
                <a:xfrm>
                  <a:off x="4254" y="162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2" name="Line 3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8" y="1206"/>
                  <a:ext cx="17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3" name="Line 388"/>
                <p:cNvSpPr>
                  <a:spLocks noChangeShapeType="1"/>
                </p:cNvSpPr>
                <p:nvPr/>
              </p:nvSpPr>
              <p:spPr bwMode="auto">
                <a:xfrm rot="6361956">
                  <a:off x="4630" y="1414"/>
                  <a:ext cx="17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44" name="Line 3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1" y="1309"/>
                  <a:ext cx="17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867" name="Group 390"/>
            <p:cNvGrpSpPr>
              <a:grpSpLocks/>
            </p:cNvGrpSpPr>
            <p:nvPr/>
          </p:nvGrpSpPr>
          <p:grpSpPr bwMode="auto">
            <a:xfrm>
              <a:off x="1934" y="2899"/>
              <a:ext cx="72" cy="145"/>
              <a:chOff x="3796" y="1043"/>
              <a:chExt cx="865" cy="1237"/>
            </a:xfrm>
          </p:grpSpPr>
          <p:sp>
            <p:nvSpPr>
              <p:cNvPr id="62193" name="Line 391"/>
              <p:cNvSpPr>
                <a:spLocks noChangeShapeType="1"/>
              </p:cNvSpPr>
              <p:nvPr/>
            </p:nvSpPr>
            <p:spPr bwMode="auto">
              <a:xfrm flipH="1">
                <a:off x="3996" y="1479"/>
                <a:ext cx="225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4" name="Line 392"/>
              <p:cNvSpPr>
                <a:spLocks noChangeShapeType="1"/>
              </p:cNvSpPr>
              <p:nvPr/>
            </p:nvSpPr>
            <p:spPr bwMode="auto">
              <a:xfrm>
                <a:off x="4221" y="1479"/>
                <a:ext cx="24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5" name="Line 393"/>
              <p:cNvSpPr>
                <a:spLocks noChangeShapeType="1"/>
              </p:cNvSpPr>
              <p:nvPr/>
            </p:nvSpPr>
            <p:spPr bwMode="auto">
              <a:xfrm>
                <a:off x="3996" y="2206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6" name="Line 394"/>
              <p:cNvSpPr>
                <a:spLocks noChangeShapeType="1"/>
              </p:cNvSpPr>
              <p:nvPr/>
            </p:nvSpPr>
            <p:spPr bwMode="auto">
              <a:xfrm flipH="1">
                <a:off x="4221" y="2206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7" name="Line 395"/>
              <p:cNvSpPr>
                <a:spLocks noChangeShapeType="1"/>
              </p:cNvSpPr>
              <p:nvPr/>
            </p:nvSpPr>
            <p:spPr bwMode="auto">
              <a:xfrm>
                <a:off x="4221" y="1501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8" name="Line 396"/>
              <p:cNvSpPr>
                <a:spLocks noChangeShapeType="1"/>
              </p:cNvSpPr>
              <p:nvPr/>
            </p:nvSpPr>
            <p:spPr bwMode="auto">
              <a:xfrm flipV="1">
                <a:off x="3996" y="2130"/>
                <a:ext cx="22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99" name="Line 397"/>
              <p:cNvSpPr>
                <a:spLocks noChangeShapeType="1"/>
              </p:cNvSpPr>
              <p:nvPr/>
            </p:nvSpPr>
            <p:spPr bwMode="auto">
              <a:xfrm flipH="1" flipV="1">
                <a:off x="4221" y="2130"/>
                <a:ext cx="24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0" name="Line 398"/>
              <p:cNvSpPr>
                <a:spLocks noChangeShapeType="1"/>
              </p:cNvSpPr>
              <p:nvPr/>
            </p:nvSpPr>
            <p:spPr bwMode="auto">
              <a:xfrm>
                <a:off x="4101" y="1891"/>
                <a:ext cx="12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1" name="Line 399"/>
              <p:cNvSpPr>
                <a:spLocks noChangeShapeType="1"/>
              </p:cNvSpPr>
              <p:nvPr/>
            </p:nvSpPr>
            <p:spPr bwMode="auto">
              <a:xfrm flipV="1">
                <a:off x="4221" y="1891"/>
                <a:ext cx="150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2" name="Line 400"/>
              <p:cNvSpPr>
                <a:spLocks noChangeShapeType="1"/>
              </p:cNvSpPr>
              <p:nvPr/>
            </p:nvSpPr>
            <p:spPr bwMode="auto">
              <a:xfrm>
                <a:off x="4056" y="2000"/>
                <a:ext cx="165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3" name="Line 401"/>
              <p:cNvSpPr>
                <a:spLocks noChangeShapeType="1"/>
              </p:cNvSpPr>
              <p:nvPr/>
            </p:nvSpPr>
            <p:spPr bwMode="auto">
              <a:xfrm flipV="1">
                <a:off x="4221" y="2011"/>
                <a:ext cx="18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4" name="Line 402"/>
              <p:cNvSpPr>
                <a:spLocks noChangeShapeType="1"/>
              </p:cNvSpPr>
              <p:nvPr/>
            </p:nvSpPr>
            <p:spPr bwMode="auto">
              <a:xfrm flipV="1">
                <a:off x="4221" y="1783"/>
                <a:ext cx="9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5" name="Line 403"/>
              <p:cNvSpPr>
                <a:spLocks noChangeShapeType="1"/>
              </p:cNvSpPr>
              <p:nvPr/>
            </p:nvSpPr>
            <p:spPr bwMode="auto">
              <a:xfrm flipV="1">
                <a:off x="4221" y="1631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6" name="Line 404"/>
              <p:cNvSpPr>
                <a:spLocks noChangeShapeType="1"/>
              </p:cNvSpPr>
              <p:nvPr/>
            </p:nvSpPr>
            <p:spPr bwMode="auto">
              <a:xfrm>
                <a:off x="4131" y="1772"/>
                <a:ext cx="105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207" name="Line 405"/>
              <p:cNvSpPr>
                <a:spLocks noChangeShapeType="1"/>
              </p:cNvSpPr>
              <p:nvPr/>
            </p:nvSpPr>
            <p:spPr bwMode="auto">
              <a:xfrm>
                <a:off x="4176" y="1631"/>
                <a:ext cx="60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87" name="Group 406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219" name="Line 407"/>
                <p:cNvSpPr>
                  <a:spLocks noChangeShapeType="1"/>
                </p:cNvSpPr>
                <p:nvPr/>
              </p:nvSpPr>
              <p:spPr bwMode="auto">
                <a:xfrm>
                  <a:off x="4220" y="161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0" name="Line 4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4" y="1190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1" name="Line 409"/>
                <p:cNvSpPr>
                  <a:spLocks noChangeShapeType="1"/>
                </p:cNvSpPr>
                <p:nvPr/>
              </p:nvSpPr>
              <p:spPr bwMode="auto">
                <a:xfrm rot="6361956">
                  <a:off x="4586" y="1398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22" name="Line 41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5" y="1292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8" name="Group 411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215" name="Line 412"/>
                <p:cNvSpPr>
                  <a:spLocks noChangeShapeType="1"/>
                </p:cNvSpPr>
                <p:nvPr/>
              </p:nvSpPr>
              <p:spPr bwMode="auto">
                <a:xfrm>
                  <a:off x="4214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6" name="Line 41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2" y="119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7" name="Line 414"/>
                <p:cNvSpPr>
                  <a:spLocks noChangeShapeType="1"/>
                </p:cNvSpPr>
                <p:nvPr/>
              </p:nvSpPr>
              <p:spPr bwMode="auto">
                <a:xfrm rot="6361956">
                  <a:off x="4574" y="1427"/>
                  <a:ext cx="207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8" name="Line 4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3"/>
                  <a:ext cx="177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89" name="Group 416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211" name="Line 417"/>
                <p:cNvSpPr>
                  <a:spLocks noChangeShapeType="1"/>
                </p:cNvSpPr>
                <p:nvPr/>
              </p:nvSpPr>
              <p:spPr bwMode="auto">
                <a:xfrm>
                  <a:off x="4254" y="1607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2" name="Line 41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88" y="1203"/>
                  <a:ext cx="192" cy="52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3" name="Line 419"/>
                <p:cNvSpPr>
                  <a:spLocks noChangeShapeType="1"/>
                </p:cNvSpPr>
                <p:nvPr/>
              </p:nvSpPr>
              <p:spPr bwMode="auto">
                <a:xfrm rot="6361956">
                  <a:off x="4620" y="1411"/>
                  <a:ext cx="192" cy="19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214" name="Line 4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02" y="1305"/>
                  <a:ext cx="192" cy="49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189" name="Line 421"/>
            <p:cNvSpPr>
              <a:spLocks noChangeShapeType="1"/>
            </p:cNvSpPr>
            <p:nvPr/>
          </p:nvSpPr>
          <p:spPr bwMode="auto">
            <a:xfrm flipV="1">
              <a:off x="2460" y="3031"/>
              <a:ext cx="15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0" name="Line 422"/>
            <p:cNvSpPr>
              <a:spLocks noChangeShapeType="1"/>
            </p:cNvSpPr>
            <p:nvPr/>
          </p:nvSpPr>
          <p:spPr bwMode="auto">
            <a:xfrm flipV="1">
              <a:off x="2227" y="3031"/>
              <a:ext cx="254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1" name="Line 423"/>
            <p:cNvSpPr>
              <a:spLocks noChangeShapeType="1"/>
            </p:cNvSpPr>
            <p:nvPr/>
          </p:nvSpPr>
          <p:spPr bwMode="auto">
            <a:xfrm flipV="1">
              <a:off x="2219" y="3031"/>
              <a:ext cx="245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192" name="Line 424"/>
            <p:cNvSpPr>
              <a:spLocks noChangeShapeType="1"/>
            </p:cNvSpPr>
            <p:nvPr/>
          </p:nvSpPr>
          <p:spPr bwMode="auto">
            <a:xfrm flipV="1">
              <a:off x="1989" y="2974"/>
              <a:ext cx="45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29" name="Group 425"/>
          <p:cNvGrpSpPr>
            <a:grpSpLocks/>
          </p:cNvGrpSpPr>
          <p:nvPr/>
        </p:nvGrpSpPr>
        <p:grpSpPr bwMode="auto">
          <a:xfrm>
            <a:off x="2813050" y="3108325"/>
            <a:ext cx="977900" cy="330200"/>
            <a:chOff x="717" y="1160"/>
            <a:chExt cx="616" cy="208"/>
          </a:xfrm>
        </p:grpSpPr>
        <p:sp>
          <p:nvSpPr>
            <p:cNvPr id="62179" name="Rectangle 426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180" name="Text Box 427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0" name="Group 428"/>
          <p:cNvGrpSpPr>
            <a:grpSpLocks/>
          </p:cNvGrpSpPr>
          <p:nvPr/>
        </p:nvGrpSpPr>
        <p:grpSpPr bwMode="auto">
          <a:xfrm>
            <a:off x="3127375" y="3830638"/>
            <a:ext cx="1016000" cy="931862"/>
            <a:chOff x="291" y="1263"/>
            <a:chExt cx="640" cy="587"/>
          </a:xfrm>
        </p:grpSpPr>
        <p:sp>
          <p:nvSpPr>
            <p:cNvPr id="62012" name="AutoShape 429"/>
            <p:cNvSpPr>
              <a:spLocks noChangeArrowheads="1"/>
            </p:cNvSpPr>
            <p:nvPr/>
          </p:nvSpPr>
          <p:spPr bwMode="auto">
            <a:xfrm>
              <a:off x="487" y="13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3" name="AutoShape 430"/>
            <p:cNvSpPr>
              <a:spLocks noChangeArrowheads="1"/>
            </p:cNvSpPr>
            <p:nvPr/>
          </p:nvSpPr>
          <p:spPr bwMode="auto">
            <a:xfrm>
              <a:off x="679" y="1636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2014" name="AutoShape 431"/>
            <p:cNvSpPr>
              <a:spLocks noChangeArrowheads="1"/>
            </p:cNvSpPr>
            <p:nvPr/>
          </p:nvSpPr>
          <p:spPr bwMode="auto">
            <a:xfrm>
              <a:off x="676" y="1421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694" name="Group 432"/>
            <p:cNvGrpSpPr>
              <a:grpSpLocks/>
            </p:cNvGrpSpPr>
            <p:nvPr/>
          </p:nvGrpSpPr>
          <p:grpSpPr bwMode="auto">
            <a:xfrm>
              <a:off x="291" y="1422"/>
              <a:ext cx="252" cy="214"/>
              <a:chOff x="867" y="1530"/>
              <a:chExt cx="252" cy="214"/>
            </a:xfrm>
          </p:grpSpPr>
          <p:sp>
            <p:nvSpPr>
              <p:cNvPr id="62147" name="AutoShape 43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827" name="Group 43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149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0" name="Line 43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1" name="Line 43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2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3" name="Line 43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4" name="Line 44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5" name="Line 44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6" name="Line 44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7" name="Line 44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8" name="Line 44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59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0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1" name="Line 44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2" name="Line 44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63" name="Line 44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843" name="Group 45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175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6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7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8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4" name="Group 45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171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2" name="Line 45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3" name="Line 45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4" name="Line 45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845" name="Group 46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167" name="Line 46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8" name="Line 46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69" name="Line 46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170" name="Line 46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695" name="Group 465"/>
            <p:cNvGrpSpPr>
              <a:grpSpLocks/>
            </p:cNvGrpSpPr>
            <p:nvPr/>
          </p:nvGrpSpPr>
          <p:grpSpPr bwMode="auto">
            <a:xfrm>
              <a:off x="773" y="1460"/>
              <a:ext cx="58" cy="114"/>
              <a:chOff x="3796" y="1043"/>
              <a:chExt cx="865" cy="1237"/>
            </a:xfrm>
          </p:grpSpPr>
          <p:sp>
            <p:nvSpPr>
              <p:cNvPr id="62117" name="Line 46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8" name="Line 46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19" name="Line 46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0" name="Line 46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1" name="Line 47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2" name="Line 47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3" name="Line 47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4" name="Line 47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5" name="Line 474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6" name="Line 475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7" name="Line 476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8" name="Line 477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29" name="Line 478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0" name="Line 479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31" name="Line 480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811" name="Group 48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43" name="Line 482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4" name="Line 4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5" name="Line 484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6" name="Line 48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2" name="Group 48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39" name="Line 487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0" name="Line 48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1" name="Line 489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42" name="Line 49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813" name="Group 49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35" name="Line 492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6" name="Line 4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7" name="Line 494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38" name="Line 49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6" name="Group 496"/>
            <p:cNvGrpSpPr>
              <a:grpSpLocks/>
            </p:cNvGrpSpPr>
            <p:nvPr/>
          </p:nvGrpSpPr>
          <p:grpSpPr bwMode="auto">
            <a:xfrm>
              <a:off x="782" y="1671"/>
              <a:ext cx="57" cy="113"/>
              <a:chOff x="3796" y="1043"/>
              <a:chExt cx="865" cy="1237"/>
            </a:xfrm>
          </p:grpSpPr>
          <p:sp>
            <p:nvSpPr>
              <p:cNvPr id="62087" name="Line 49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8" name="Line 49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89" name="Line 49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0" name="Line 50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1" name="Line 50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2" name="Line 50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3" name="Line 50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4" name="Line 50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5" name="Line 50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6" name="Line 50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7" name="Line 50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8" name="Line 50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99" name="Line 50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0" name="Line 51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101" name="Line 51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81" name="Group 51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113" name="Line 51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4" name="Line 5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5" name="Line 51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6" name="Line 5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2" name="Group 51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109" name="Line 51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0" name="Line 5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1" name="Line 52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12" name="Line 5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83" name="Group 52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105" name="Line 52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6" name="Line 52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7" name="Line 52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108" name="Line 52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697" name="Group 527"/>
            <p:cNvGrpSpPr>
              <a:grpSpLocks/>
            </p:cNvGrpSpPr>
            <p:nvPr/>
          </p:nvGrpSpPr>
          <p:grpSpPr bwMode="auto">
            <a:xfrm>
              <a:off x="589" y="1354"/>
              <a:ext cx="57" cy="114"/>
              <a:chOff x="3796" y="1043"/>
              <a:chExt cx="865" cy="1237"/>
            </a:xfrm>
          </p:grpSpPr>
          <p:sp>
            <p:nvSpPr>
              <p:cNvPr id="62057" name="Line 528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8" name="Line 529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59" name="Line 530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0" name="Line 531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1" name="Line 532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2" name="Line 533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3" name="Line 534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4" name="Line 535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5" name="Line 536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6" name="Line 537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7" name="Line 538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8" name="Line 539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69" name="Line 540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0" name="Line 541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071" name="Line 542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751" name="Group 54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2083" name="Line 544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4" name="Line 5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5" name="Line 546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6" name="Line 5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2" name="Group 54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2079" name="Line 549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0" name="Line 5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1" name="Line 551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82" name="Line 5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753" name="Group 55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2075" name="Line 554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6" name="Line 5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7" name="Line 556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78" name="Line 5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2019" name="Line 558"/>
            <p:cNvSpPr>
              <a:spLocks noChangeShapeType="1"/>
            </p:cNvSpPr>
            <p:nvPr/>
          </p:nvSpPr>
          <p:spPr bwMode="auto">
            <a:xfrm flipV="1">
              <a:off x="626" y="1272"/>
              <a:ext cx="2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0" name="Line 559"/>
            <p:cNvSpPr>
              <a:spLocks noChangeShapeType="1"/>
            </p:cNvSpPr>
            <p:nvPr/>
          </p:nvSpPr>
          <p:spPr bwMode="auto">
            <a:xfrm flipV="1">
              <a:off x="823" y="1276"/>
              <a:ext cx="75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1" name="Line 560"/>
            <p:cNvSpPr>
              <a:spLocks noChangeShapeType="1"/>
            </p:cNvSpPr>
            <p:nvPr/>
          </p:nvSpPr>
          <p:spPr bwMode="auto">
            <a:xfrm flipV="1">
              <a:off x="817" y="1264"/>
              <a:ext cx="58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022" name="Line 561"/>
            <p:cNvSpPr>
              <a:spLocks noChangeShapeType="1"/>
            </p:cNvSpPr>
            <p:nvPr/>
          </p:nvSpPr>
          <p:spPr bwMode="auto">
            <a:xfrm flipV="1">
              <a:off x="633" y="1263"/>
              <a:ext cx="226" cy="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702" name="Group 562"/>
            <p:cNvGrpSpPr>
              <a:grpSpLocks/>
            </p:cNvGrpSpPr>
            <p:nvPr/>
          </p:nvGrpSpPr>
          <p:grpSpPr bwMode="auto">
            <a:xfrm>
              <a:off x="483" y="1532"/>
              <a:ext cx="252" cy="214"/>
              <a:chOff x="867" y="1530"/>
              <a:chExt cx="252" cy="214"/>
            </a:xfrm>
          </p:grpSpPr>
          <p:sp>
            <p:nvSpPr>
              <p:cNvPr id="62025" name="AutoShape 563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705" name="Group 564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2027" name="Line 565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8" name="Line 566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29" name="Line 567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0" name="Line 568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1" name="Line 569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2" name="Line 570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3" name="Line 57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4" name="Line 572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5" name="Line 573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6" name="Line 574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7" name="Line 575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8" name="Line 576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39" name="Line 577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0" name="Line 578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2041" name="Line 579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721" name="Group 58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53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4" name="Line 58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5" name="Line 58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6" name="Line 58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2" name="Group 58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49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0" name="Line 58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1" name="Line 58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52" name="Line 58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723" name="Group 59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45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6" name="Line 59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7" name="Line 59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48" name="Line 59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2024" name="Line 595"/>
            <p:cNvSpPr>
              <a:spLocks noChangeShapeType="1"/>
            </p:cNvSpPr>
            <p:nvPr/>
          </p:nvSpPr>
          <p:spPr bwMode="auto">
            <a:xfrm flipV="1">
              <a:off x="414" y="1266"/>
              <a:ext cx="43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1" name="Group 597"/>
          <p:cNvGrpSpPr>
            <a:grpSpLocks/>
          </p:cNvGrpSpPr>
          <p:nvPr/>
        </p:nvGrpSpPr>
        <p:grpSpPr bwMode="auto">
          <a:xfrm>
            <a:off x="4760913" y="3881438"/>
            <a:ext cx="1309687" cy="1147762"/>
            <a:chOff x="146" y="711"/>
            <a:chExt cx="825" cy="723"/>
          </a:xfrm>
        </p:grpSpPr>
        <p:sp>
          <p:nvSpPr>
            <p:cNvPr id="61809" name="AutoShape 598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10" name="AutoShape 599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490" name="Group 600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980" name="AutoShape 601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660" name="Group 602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982" name="Line 603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3" name="Line 604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4" name="Line 605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5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6" name="Line 607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8" name="Line 609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89" name="Line 610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1" name="Line 612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5" name="Line 616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96" name="Line 617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676" name="Group 618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2008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9" name="Line 62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0" name="Line 62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11" name="Line 62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7" name="Group 623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2004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5" name="Line 62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6" name="Line 626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7" name="Line 62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678" name="Group 628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2000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1" name="Line 6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2" name="Line 631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2003" name="Line 63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491" name="Group 633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950" name="Line 63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1" name="Line 63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2" name="Line 63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3" name="Line 63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4" name="Line 63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5" name="Line 63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6" name="Line 64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7" name="Line 64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8" name="Line 64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59" name="Line 64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0" name="Line 64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1" name="Line 64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2" name="Line 64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3" name="Line 64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64" name="Line 64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44" name="Group 64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76" name="Line 65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7" name="Line 6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8" name="Line 65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9" name="Line 6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5" name="Group 65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72" name="Line 65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3" name="Line 6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4" name="Line 65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5" name="Line 6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46" name="Group 65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68" name="Line 66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69" name="Line 66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0" name="Line 66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71" name="Line 6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492" name="Group 664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920" name="Line 66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1" name="Line 66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2" name="Line 66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3" name="Line 66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4" name="Line 66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5" name="Line 67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6" name="Line 67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7" name="Line 67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8" name="Line 67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29" name="Line 67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0" name="Line 67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1" name="Line 67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2" name="Line 67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3" name="Line 67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934" name="Line 67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614" name="Group 68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946" name="Line 68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7" name="Line 6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8" name="Line 68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9" name="Line 6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5" name="Group 68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942" name="Line 68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3" name="Line 6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4" name="Line 68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5" name="Line 6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616" name="Group 69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938" name="Line 69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39" name="Line 6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0" name="Line 69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41" name="Line 6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14" name="Line 695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5" name="Line 696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6" name="Line 697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817" name="Line 698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7" name="Group 699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888" name="AutoShape 70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568" name="Group 70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890" name="Line 70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1" name="Line 70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2" name="Line 70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3" name="Line 70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4" name="Line 70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5" name="Line 70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6" name="Line 70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7" name="Line 70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8" name="Line 71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99" name="Line 71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0" name="Line 71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1" name="Line 71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2" name="Line 71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3" name="Line 71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904" name="Line 71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584" name="Group 71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916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7" name="Line 71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8" name="Line 72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9" name="Line 72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5" name="Group 72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912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3" name="Line 72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4" name="Line 72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5" name="Line 72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586" name="Group 72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908" name="Line 72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09" name="Line 7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0" name="Line 7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911" name="Line 7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819" name="Line 732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499" name="Group 733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886" name="Rectangle 734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887" name="Text Box 735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821" name="AutoShape 736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1" name="Group 737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856" name="Line 738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7" name="Line 739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8" name="Line 740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59" name="Line 741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0" name="Line 742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1" name="Line 743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2" name="Line 744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3" name="Line 745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4" name="Line 746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5" name="Line 747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6" name="Line 748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7" name="Line 749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8" name="Line 750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69" name="Line 751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70" name="Line 752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50" name="Group 75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82" name="Line 754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3" name="Line 7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4" name="Line 756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5" name="Line 7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1" name="Group 75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78" name="Line 759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9" name="Line 7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0" name="Line 761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81" name="Line 7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52" name="Group 76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74" name="Line 764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5" name="Line 7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6" name="Line 766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77" name="Line 7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3" name="AutoShape 768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503" name="Group 769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826" name="Line 770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7" name="Line 771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8" name="Line 772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29" name="Line 773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0" name="Line 774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1" name="Line 775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2" name="Line 776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3" name="Line 777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4" name="Line 778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5" name="Line 779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6" name="Line 780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7" name="Line 781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8" name="Line 782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39" name="Line 783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840" name="Line 784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520" name="Group 7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852" name="Line 786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3" name="Line 7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4" name="Line 788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5" name="Line 7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1" name="Group 7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848" name="Line 791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9" name="Line 7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0" name="Line 793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51" name="Line 7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522" name="Group 7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844" name="Line 796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5" name="Line 7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6" name="Line 798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847" name="Line 7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825" name="Line 800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2" name="Group 802"/>
          <p:cNvGrpSpPr>
            <a:grpSpLocks/>
          </p:cNvGrpSpPr>
          <p:nvPr/>
        </p:nvGrpSpPr>
        <p:grpSpPr bwMode="auto">
          <a:xfrm>
            <a:off x="3763963" y="3609975"/>
            <a:ext cx="623887" cy="330200"/>
            <a:chOff x="2647" y="2987"/>
            <a:chExt cx="393" cy="208"/>
          </a:xfrm>
        </p:grpSpPr>
        <p:sp>
          <p:nvSpPr>
            <p:cNvPr id="61807" name="Rectangle 803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808" name="Text Box 804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Arial" charset="0"/>
                </a:rPr>
                <a:t>MSC</a:t>
              </a:r>
            </a:p>
          </p:txBody>
        </p:sp>
      </p:grpSp>
      <p:grpSp>
        <p:nvGrpSpPr>
          <p:cNvPr id="133133" name="Group 806"/>
          <p:cNvGrpSpPr>
            <a:grpSpLocks/>
          </p:cNvGrpSpPr>
          <p:nvPr/>
        </p:nvGrpSpPr>
        <p:grpSpPr bwMode="auto">
          <a:xfrm>
            <a:off x="6122988" y="3700463"/>
            <a:ext cx="1309687" cy="1147762"/>
            <a:chOff x="146" y="711"/>
            <a:chExt cx="825" cy="723"/>
          </a:xfrm>
        </p:grpSpPr>
        <p:sp>
          <p:nvSpPr>
            <p:cNvPr id="61604" name="AutoShape 807"/>
            <p:cNvSpPr>
              <a:spLocks noChangeArrowheads="1"/>
            </p:cNvSpPr>
            <p:nvPr/>
          </p:nvSpPr>
          <p:spPr bwMode="auto">
            <a:xfrm>
              <a:off x="719" y="90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605" name="AutoShape 808"/>
            <p:cNvSpPr>
              <a:spLocks noChangeArrowheads="1"/>
            </p:cNvSpPr>
            <p:nvPr/>
          </p:nvSpPr>
          <p:spPr bwMode="auto">
            <a:xfrm>
              <a:off x="335" y="111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85" name="Group 809"/>
            <p:cNvGrpSpPr>
              <a:grpSpLocks/>
            </p:cNvGrpSpPr>
            <p:nvPr/>
          </p:nvGrpSpPr>
          <p:grpSpPr bwMode="auto">
            <a:xfrm>
              <a:off x="523" y="1006"/>
              <a:ext cx="252" cy="214"/>
              <a:chOff x="867" y="1530"/>
              <a:chExt cx="252" cy="214"/>
            </a:xfrm>
          </p:grpSpPr>
          <p:sp>
            <p:nvSpPr>
              <p:cNvPr id="61775" name="AutoShape 810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455" name="Group 811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777" name="Line 812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8" name="Line 813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9" name="Line 814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0" name="Line 815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1" name="Line 816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2" name="Line 817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3" name="Line 818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4" name="Line 819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5" name="Line 820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6" name="Line 821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7" name="Line 822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8" name="Line 823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89" name="Line 824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0" name="Line 825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91" name="Line 826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471" name="Group 827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803" name="Line 828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4" name="Line 82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5" name="Line 83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6" name="Line 83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2" name="Group 832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99" name="Line 833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0" name="Line 83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1" name="Line 835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802" name="Line 836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473" name="Group 837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95" name="Line 838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6" name="Line 83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7" name="Line 840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98" name="Line 841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33286" name="Group 842"/>
            <p:cNvGrpSpPr>
              <a:grpSpLocks/>
            </p:cNvGrpSpPr>
            <p:nvPr/>
          </p:nvGrpSpPr>
          <p:grpSpPr bwMode="auto">
            <a:xfrm>
              <a:off x="429" y="1159"/>
              <a:ext cx="57" cy="113"/>
              <a:chOff x="3796" y="1043"/>
              <a:chExt cx="865" cy="1237"/>
            </a:xfrm>
          </p:grpSpPr>
          <p:sp>
            <p:nvSpPr>
              <p:cNvPr id="61745" name="Line 843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6" name="Line 844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7" name="Line 845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8" name="Line 846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49" name="Line 847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0" name="Line 848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1" name="Line 849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2" name="Line 850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3" name="Line 851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4" name="Line 852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5" name="Line 853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6" name="Line 854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7" name="Line 855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8" name="Line 856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59" name="Line 857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39" name="Group 8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71" name="Line 859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2" name="Line 8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3" name="Line 861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4" name="Line 8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0" name="Group 8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67" name="Line 864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8" name="Line 8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9" name="Line 866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70" name="Line 8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41" name="Group 8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63" name="Line 869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4" name="Line 8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5" name="Line 871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66" name="Line 8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287" name="Group 873"/>
            <p:cNvGrpSpPr>
              <a:grpSpLocks/>
            </p:cNvGrpSpPr>
            <p:nvPr/>
          </p:nvGrpSpPr>
          <p:grpSpPr bwMode="auto">
            <a:xfrm>
              <a:off x="821" y="938"/>
              <a:ext cx="57" cy="114"/>
              <a:chOff x="3796" y="1043"/>
              <a:chExt cx="865" cy="1237"/>
            </a:xfrm>
          </p:grpSpPr>
          <p:sp>
            <p:nvSpPr>
              <p:cNvPr id="61715" name="Line 874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6" name="Line 875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7" name="Line 876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8" name="Line 877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19" name="Line 878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0" name="Line 879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1" name="Line 880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2" name="Line 881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3" name="Line 882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4" name="Line 883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5" name="Line 884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6" name="Line 885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7" name="Line 886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8" name="Line 887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729" name="Line 888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409" name="Group 8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741" name="Line 890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2" name="Line 8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3" name="Line 892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4" name="Line 8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0" name="Group 8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737" name="Line 895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8" name="Line 8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9" name="Line 897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40" name="Line 8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411" name="Group 8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733" name="Line 900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4" name="Line 9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5" name="Line 902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736" name="Line 9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09" name="Line 904"/>
            <p:cNvSpPr>
              <a:spLocks noChangeShapeType="1"/>
            </p:cNvSpPr>
            <p:nvPr/>
          </p:nvSpPr>
          <p:spPr bwMode="auto">
            <a:xfrm flipH="1" flipV="1">
              <a:off x="602" y="916"/>
              <a:ext cx="25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0" name="Line 905"/>
            <p:cNvSpPr>
              <a:spLocks noChangeShapeType="1"/>
            </p:cNvSpPr>
            <p:nvPr/>
          </p:nvSpPr>
          <p:spPr bwMode="auto">
            <a:xfrm flipV="1">
              <a:off x="455" y="914"/>
              <a:ext cx="3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1" name="Line 906"/>
            <p:cNvSpPr>
              <a:spLocks noChangeShapeType="1"/>
            </p:cNvSpPr>
            <p:nvPr/>
          </p:nvSpPr>
          <p:spPr bwMode="auto">
            <a:xfrm flipH="1" flipV="1">
              <a:off x="501" y="920"/>
              <a:ext cx="14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612" name="Line 907"/>
            <p:cNvSpPr>
              <a:spLocks noChangeShapeType="1"/>
            </p:cNvSpPr>
            <p:nvPr/>
          </p:nvSpPr>
          <p:spPr bwMode="auto">
            <a:xfrm flipH="1" flipV="1">
              <a:off x="647" y="925"/>
              <a:ext cx="218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2" name="Group 908"/>
            <p:cNvGrpSpPr>
              <a:grpSpLocks/>
            </p:cNvGrpSpPr>
            <p:nvPr/>
          </p:nvGrpSpPr>
          <p:grpSpPr bwMode="auto">
            <a:xfrm>
              <a:off x="715" y="1116"/>
              <a:ext cx="252" cy="214"/>
              <a:chOff x="867" y="1530"/>
              <a:chExt cx="252" cy="214"/>
            </a:xfrm>
          </p:grpSpPr>
          <p:sp>
            <p:nvSpPr>
              <p:cNvPr id="61683" name="AutoShape 909"/>
              <p:cNvSpPr>
                <a:spLocks noChangeArrowheads="1"/>
              </p:cNvSpPr>
              <p:nvPr/>
            </p:nvSpPr>
            <p:spPr bwMode="auto">
              <a:xfrm>
                <a:off x="867" y="1530"/>
                <a:ext cx="252" cy="214"/>
              </a:xfrm>
              <a:prstGeom prst="hexagon">
                <a:avLst>
                  <a:gd name="adj" fmla="val 29439"/>
                  <a:gd name="vf" fmla="val 1154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33363" name="Group 910"/>
              <p:cNvGrpSpPr>
                <a:grpSpLocks/>
              </p:cNvGrpSpPr>
              <p:nvPr/>
            </p:nvGrpSpPr>
            <p:grpSpPr bwMode="auto">
              <a:xfrm>
                <a:off x="967" y="1561"/>
                <a:ext cx="58" cy="114"/>
                <a:chOff x="3796" y="1043"/>
                <a:chExt cx="865" cy="1237"/>
              </a:xfrm>
            </p:grpSpPr>
            <p:sp>
              <p:nvSpPr>
                <p:cNvPr id="61685" name="Line 911"/>
                <p:cNvSpPr>
                  <a:spLocks noChangeShapeType="1"/>
                </p:cNvSpPr>
                <p:nvPr/>
              </p:nvSpPr>
              <p:spPr bwMode="auto">
                <a:xfrm flipH="1">
                  <a:off x="3990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6" name="Line 912"/>
                <p:cNvSpPr>
                  <a:spLocks noChangeShapeType="1"/>
                </p:cNvSpPr>
                <p:nvPr/>
              </p:nvSpPr>
              <p:spPr bwMode="auto">
                <a:xfrm>
                  <a:off x="4229" y="1477"/>
                  <a:ext cx="239" cy="7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7" name="Line 913"/>
                <p:cNvSpPr>
                  <a:spLocks noChangeShapeType="1"/>
                </p:cNvSpPr>
                <p:nvPr/>
              </p:nvSpPr>
              <p:spPr bwMode="auto">
                <a:xfrm>
                  <a:off x="3990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8" name="Line 914"/>
                <p:cNvSpPr>
                  <a:spLocks noChangeShapeType="1"/>
                </p:cNvSpPr>
                <p:nvPr/>
              </p:nvSpPr>
              <p:spPr bwMode="auto">
                <a:xfrm flipH="1">
                  <a:off x="4229" y="2204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9" name="Line 915"/>
                <p:cNvSpPr>
                  <a:spLocks noChangeShapeType="1"/>
                </p:cNvSpPr>
                <p:nvPr/>
              </p:nvSpPr>
              <p:spPr bwMode="auto">
                <a:xfrm>
                  <a:off x="4229" y="1499"/>
                  <a:ext cx="0" cy="7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0" name="Line 916"/>
                <p:cNvSpPr>
                  <a:spLocks noChangeShapeType="1"/>
                </p:cNvSpPr>
                <p:nvPr/>
              </p:nvSpPr>
              <p:spPr bwMode="auto">
                <a:xfrm flipV="1">
                  <a:off x="3990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1" name="Line 917"/>
                <p:cNvSpPr>
                  <a:spLocks noChangeShapeType="1"/>
                </p:cNvSpPr>
                <p:nvPr/>
              </p:nvSpPr>
              <p:spPr bwMode="auto">
                <a:xfrm flipH="1" flipV="1">
                  <a:off x="4229" y="2128"/>
                  <a:ext cx="23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2" name="Line 918"/>
                <p:cNvSpPr>
                  <a:spLocks noChangeShapeType="1"/>
                </p:cNvSpPr>
                <p:nvPr/>
              </p:nvSpPr>
              <p:spPr bwMode="auto">
                <a:xfrm>
                  <a:off x="4094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3" name="Line 919"/>
                <p:cNvSpPr>
                  <a:spLocks noChangeShapeType="1"/>
                </p:cNvSpPr>
                <p:nvPr/>
              </p:nvSpPr>
              <p:spPr bwMode="auto">
                <a:xfrm flipV="1">
                  <a:off x="4229" y="1889"/>
                  <a:ext cx="134" cy="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4" name="Line 920"/>
                <p:cNvSpPr>
                  <a:spLocks noChangeShapeType="1"/>
                </p:cNvSpPr>
                <p:nvPr/>
              </p:nvSpPr>
              <p:spPr bwMode="auto">
                <a:xfrm>
                  <a:off x="4050" y="1998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5" name="Line 921"/>
                <p:cNvSpPr>
                  <a:spLocks noChangeShapeType="1"/>
                </p:cNvSpPr>
                <p:nvPr/>
              </p:nvSpPr>
              <p:spPr bwMode="auto">
                <a:xfrm flipV="1">
                  <a:off x="4229" y="2009"/>
                  <a:ext cx="179" cy="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6" name="Line 922"/>
                <p:cNvSpPr>
                  <a:spLocks noChangeShapeType="1"/>
                </p:cNvSpPr>
                <p:nvPr/>
              </p:nvSpPr>
              <p:spPr bwMode="auto">
                <a:xfrm flipV="1">
                  <a:off x="4229" y="1781"/>
                  <a:ext cx="89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7" name="Line 923"/>
                <p:cNvSpPr>
                  <a:spLocks noChangeShapeType="1"/>
                </p:cNvSpPr>
                <p:nvPr/>
              </p:nvSpPr>
              <p:spPr bwMode="auto">
                <a:xfrm flipV="1">
                  <a:off x="4229" y="1629"/>
                  <a:ext cx="60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8" name="Line 924"/>
                <p:cNvSpPr>
                  <a:spLocks noChangeShapeType="1"/>
                </p:cNvSpPr>
                <p:nvPr/>
              </p:nvSpPr>
              <p:spPr bwMode="auto">
                <a:xfrm>
                  <a:off x="4124" y="1770"/>
                  <a:ext cx="104" cy="4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99" name="Line 925"/>
                <p:cNvSpPr>
                  <a:spLocks noChangeShapeType="1"/>
                </p:cNvSpPr>
                <p:nvPr/>
              </p:nvSpPr>
              <p:spPr bwMode="auto">
                <a:xfrm>
                  <a:off x="4169" y="1629"/>
                  <a:ext cx="75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grpSp>
              <p:nvGrpSpPr>
                <p:cNvPr id="133379" name="Group 926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61711" name="Line 927"/>
                  <p:cNvSpPr>
                    <a:spLocks noChangeShapeType="1"/>
                  </p:cNvSpPr>
                  <p:nvPr/>
                </p:nvSpPr>
                <p:spPr bwMode="auto">
                  <a:xfrm>
                    <a:off x="4236" y="1611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2" name="Line 92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8" y="1188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3" name="Line 92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0" y="1394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4" name="Line 93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8" y="1289"/>
                    <a:ext cx="192" cy="49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0" name="Group 931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61707" name="Line 932"/>
                  <p:cNvSpPr>
                    <a:spLocks noChangeShapeType="1"/>
                  </p:cNvSpPr>
                  <p:nvPr/>
                </p:nvSpPr>
                <p:spPr bwMode="auto">
                  <a:xfrm>
                    <a:off x="4209" y="158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8" name="Line 933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57" y="1179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9" name="Line 934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569" y="1412"/>
                    <a:ext cx="206" cy="21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10" name="Line 935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27" y="1268"/>
                    <a:ext cx="176" cy="502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grpSp>
              <p:nvGrpSpPr>
                <p:cNvPr id="133381" name="Group 936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61703" name="Line 937"/>
                  <p:cNvSpPr>
                    <a:spLocks noChangeShapeType="1"/>
                  </p:cNvSpPr>
                  <p:nvPr/>
                </p:nvSpPr>
                <p:spPr bwMode="auto">
                  <a:xfrm>
                    <a:off x="4269" y="1610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4" name="Line 938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501" y="1209"/>
                    <a:ext cx="192" cy="5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5" name="Line 939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33" y="1416"/>
                    <a:ext cx="192" cy="197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61706" name="Line 940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813" y="1311"/>
                    <a:ext cx="192" cy="49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614" name="Line 941"/>
            <p:cNvSpPr>
              <a:spLocks noChangeShapeType="1"/>
            </p:cNvSpPr>
            <p:nvPr/>
          </p:nvSpPr>
          <p:spPr bwMode="auto">
            <a:xfrm flipH="1" flipV="1">
              <a:off x="554" y="928"/>
              <a:ext cx="92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294" name="Group 942"/>
            <p:cNvGrpSpPr>
              <a:grpSpLocks/>
            </p:cNvGrpSpPr>
            <p:nvPr/>
          </p:nvGrpSpPr>
          <p:grpSpPr bwMode="auto">
            <a:xfrm>
              <a:off x="191" y="711"/>
              <a:ext cx="616" cy="208"/>
              <a:chOff x="717" y="1160"/>
              <a:chExt cx="616" cy="208"/>
            </a:xfrm>
          </p:grpSpPr>
          <p:sp>
            <p:nvSpPr>
              <p:cNvPr id="61681" name="Rectangle 943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682" name="Text Box 944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  <p:sp>
          <p:nvSpPr>
            <p:cNvPr id="61616" name="AutoShape 945"/>
            <p:cNvSpPr>
              <a:spLocks noChangeArrowheads="1"/>
            </p:cNvSpPr>
            <p:nvPr/>
          </p:nvSpPr>
          <p:spPr bwMode="auto">
            <a:xfrm>
              <a:off x="146" y="1007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6" name="Group 946"/>
            <p:cNvGrpSpPr>
              <a:grpSpLocks/>
            </p:cNvGrpSpPr>
            <p:nvPr/>
          </p:nvGrpSpPr>
          <p:grpSpPr bwMode="auto">
            <a:xfrm>
              <a:off x="237" y="1051"/>
              <a:ext cx="57" cy="113"/>
              <a:chOff x="3796" y="1043"/>
              <a:chExt cx="865" cy="1237"/>
            </a:xfrm>
          </p:grpSpPr>
          <p:sp>
            <p:nvSpPr>
              <p:cNvPr id="61651" name="Line 947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2" name="Line 948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3" name="Line 949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4" name="Line 950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5" name="Line 951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6" name="Line 952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7" name="Line 953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8" name="Line 954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59" name="Line 955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0" name="Line 956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1" name="Line 957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2" name="Line 958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3" name="Line 959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4" name="Line 960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65" name="Line 961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45" name="Group 962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77" name="Line 963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8" name="Line 9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9" name="Line 965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80" name="Line 96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6" name="Group 967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73" name="Line 968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4" name="Line 96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5" name="Line 970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6" name="Line 9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47" name="Group 972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69" name="Line 973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0" name="Line 97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1" name="Line 975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72" name="Line 9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18" name="AutoShape 977"/>
            <p:cNvSpPr>
              <a:spLocks noChangeArrowheads="1"/>
            </p:cNvSpPr>
            <p:nvPr/>
          </p:nvSpPr>
          <p:spPr bwMode="auto">
            <a:xfrm>
              <a:off x="527" y="122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298" name="Group 978"/>
            <p:cNvGrpSpPr>
              <a:grpSpLocks/>
            </p:cNvGrpSpPr>
            <p:nvPr/>
          </p:nvGrpSpPr>
          <p:grpSpPr bwMode="auto">
            <a:xfrm>
              <a:off x="627" y="1270"/>
              <a:ext cx="57" cy="113"/>
              <a:chOff x="3796" y="1043"/>
              <a:chExt cx="865" cy="1237"/>
            </a:xfrm>
          </p:grpSpPr>
          <p:sp>
            <p:nvSpPr>
              <p:cNvPr id="61621" name="Line 979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2" name="Line 980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3" name="Line 981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4" name="Line 982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5" name="Line 983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6" name="Line 984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7" name="Line 985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8" name="Line 986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29" name="Line 987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0" name="Line 988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1" name="Line 989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2" name="Line 990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3" name="Line 991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4" name="Line 992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635" name="Line 993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315" name="Group 99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47" name="Line 995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8" name="Line 9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9" name="Line 997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50" name="Line 9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6" name="Group 99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643" name="Line 1000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4" name="Line 10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5" name="Line 1002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6" name="Line 10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317" name="Group 100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639" name="Line 1005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0" name="Line 100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1" name="Line 1007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42" name="Line 100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620" name="Line 1009"/>
            <p:cNvSpPr>
              <a:spLocks noChangeShapeType="1"/>
            </p:cNvSpPr>
            <p:nvPr/>
          </p:nvSpPr>
          <p:spPr bwMode="auto">
            <a:xfrm flipV="1">
              <a:off x="269" y="920"/>
              <a:ext cx="1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3134" name="Group 122"/>
          <p:cNvGrpSpPr>
            <a:grpSpLocks/>
          </p:cNvGrpSpPr>
          <p:nvPr/>
        </p:nvGrpSpPr>
        <p:grpSpPr bwMode="auto">
          <a:xfrm>
            <a:off x="5394325" y="2746375"/>
            <a:ext cx="1749425" cy="841375"/>
            <a:chOff x="1064" y="824"/>
            <a:chExt cx="1102" cy="530"/>
          </a:xfrm>
        </p:grpSpPr>
        <p:sp>
          <p:nvSpPr>
            <p:cNvPr id="61469" name="AutoShape 1011"/>
            <p:cNvSpPr>
              <a:spLocks noChangeArrowheads="1"/>
            </p:cNvSpPr>
            <p:nvPr/>
          </p:nvSpPr>
          <p:spPr bwMode="auto">
            <a:xfrm>
              <a:off x="1534" y="82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0" name="AutoShape 1012"/>
            <p:cNvSpPr>
              <a:spLocks noChangeArrowheads="1"/>
            </p:cNvSpPr>
            <p:nvPr/>
          </p:nvSpPr>
          <p:spPr bwMode="auto">
            <a:xfrm>
              <a:off x="1726" y="1140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1" name="AutoShape 1013"/>
            <p:cNvSpPr>
              <a:spLocks noChangeArrowheads="1"/>
            </p:cNvSpPr>
            <p:nvPr/>
          </p:nvSpPr>
          <p:spPr bwMode="auto">
            <a:xfrm>
              <a:off x="1723" y="925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472" name="AutoShape 1014"/>
            <p:cNvSpPr>
              <a:spLocks noChangeArrowheads="1"/>
            </p:cNvSpPr>
            <p:nvPr/>
          </p:nvSpPr>
          <p:spPr bwMode="auto">
            <a:xfrm>
              <a:off x="1914" y="1034"/>
              <a:ext cx="252" cy="214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33152" name="Group 1015"/>
            <p:cNvGrpSpPr>
              <a:grpSpLocks/>
            </p:cNvGrpSpPr>
            <p:nvPr/>
          </p:nvGrpSpPr>
          <p:grpSpPr bwMode="auto">
            <a:xfrm>
              <a:off x="2014" y="1065"/>
              <a:ext cx="58" cy="114"/>
              <a:chOff x="3796" y="1043"/>
              <a:chExt cx="865" cy="1237"/>
            </a:xfrm>
          </p:grpSpPr>
          <p:sp>
            <p:nvSpPr>
              <p:cNvPr id="61574" name="Line 1016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5" name="Line 1017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6" name="Line 1018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7" name="Line 1019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8" name="Line 1020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79" name="Line 1021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0" name="Line 1022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1" name="Line 1023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2" name="Line 0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3" name="Line 1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4" name="Line 2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5" name="Line 3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6" name="Line 4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7" name="Line 5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88" name="Line 6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68" name="Group 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600" name="Line 8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1" name="Line 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2" name="Line 10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603" name="Line 1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69" name="Group 1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96" name="Line 13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7" name="Line 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8" name="Line 15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9" name="Line 1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70" name="Group 1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92" name="Line 18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3" name="Line 1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4" name="Line 20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95" name="Line 2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3" name="Group 22"/>
            <p:cNvGrpSpPr>
              <a:grpSpLocks/>
            </p:cNvGrpSpPr>
            <p:nvPr/>
          </p:nvGrpSpPr>
          <p:grpSpPr bwMode="auto">
            <a:xfrm>
              <a:off x="1820" y="964"/>
              <a:ext cx="58" cy="114"/>
              <a:chOff x="3796" y="1043"/>
              <a:chExt cx="865" cy="1237"/>
            </a:xfrm>
          </p:grpSpPr>
          <p:sp>
            <p:nvSpPr>
              <p:cNvPr id="61544" name="Line 23"/>
              <p:cNvSpPr>
                <a:spLocks noChangeShapeType="1"/>
              </p:cNvSpPr>
              <p:nvPr/>
            </p:nvSpPr>
            <p:spPr bwMode="auto">
              <a:xfrm flipH="1">
                <a:off x="3990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5" name="Line 24"/>
              <p:cNvSpPr>
                <a:spLocks noChangeShapeType="1"/>
              </p:cNvSpPr>
              <p:nvPr/>
            </p:nvSpPr>
            <p:spPr bwMode="auto">
              <a:xfrm>
                <a:off x="4229" y="1477"/>
                <a:ext cx="239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6" name="Line 25"/>
              <p:cNvSpPr>
                <a:spLocks noChangeShapeType="1"/>
              </p:cNvSpPr>
              <p:nvPr/>
            </p:nvSpPr>
            <p:spPr bwMode="auto">
              <a:xfrm>
                <a:off x="3990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7" name="Line 26"/>
              <p:cNvSpPr>
                <a:spLocks noChangeShapeType="1"/>
              </p:cNvSpPr>
              <p:nvPr/>
            </p:nvSpPr>
            <p:spPr bwMode="auto">
              <a:xfrm flipH="1">
                <a:off x="4229" y="2204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8" name="Line 27"/>
              <p:cNvSpPr>
                <a:spLocks noChangeShapeType="1"/>
              </p:cNvSpPr>
              <p:nvPr/>
            </p:nvSpPr>
            <p:spPr bwMode="auto">
              <a:xfrm>
                <a:off x="4229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49" name="Line 28"/>
              <p:cNvSpPr>
                <a:spLocks noChangeShapeType="1"/>
              </p:cNvSpPr>
              <p:nvPr/>
            </p:nvSpPr>
            <p:spPr bwMode="auto">
              <a:xfrm flipV="1">
                <a:off x="3990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0" name="Line 29"/>
              <p:cNvSpPr>
                <a:spLocks noChangeShapeType="1"/>
              </p:cNvSpPr>
              <p:nvPr/>
            </p:nvSpPr>
            <p:spPr bwMode="auto">
              <a:xfrm flipH="1" flipV="1">
                <a:off x="4229" y="2128"/>
                <a:ext cx="23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1" name="Line 30"/>
              <p:cNvSpPr>
                <a:spLocks noChangeShapeType="1"/>
              </p:cNvSpPr>
              <p:nvPr/>
            </p:nvSpPr>
            <p:spPr bwMode="auto">
              <a:xfrm>
                <a:off x="4094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2" name="Line 31"/>
              <p:cNvSpPr>
                <a:spLocks noChangeShapeType="1"/>
              </p:cNvSpPr>
              <p:nvPr/>
            </p:nvSpPr>
            <p:spPr bwMode="auto">
              <a:xfrm flipV="1">
                <a:off x="4229" y="1889"/>
                <a:ext cx="134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3" name="Line 32"/>
              <p:cNvSpPr>
                <a:spLocks noChangeShapeType="1"/>
              </p:cNvSpPr>
              <p:nvPr/>
            </p:nvSpPr>
            <p:spPr bwMode="auto">
              <a:xfrm>
                <a:off x="4050" y="1998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4" name="Line 33"/>
              <p:cNvSpPr>
                <a:spLocks noChangeShapeType="1"/>
              </p:cNvSpPr>
              <p:nvPr/>
            </p:nvSpPr>
            <p:spPr bwMode="auto">
              <a:xfrm flipV="1">
                <a:off x="4229" y="2009"/>
                <a:ext cx="179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5" name="Line 34"/>
              <p:cNvSpPr>
                <a:spLocks noChangeShapeType="1"/>
              </p:cNvSpPr>
              <p:nvPr/>
            </p:nvSpPr>
            <p:spPr bwMode="auto">
              <a:xfrm flipV="1">
                <a:off x="4229" y="1781"/>
                <a:ext cx="89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6" name="Line 35"/>
              <p:cNvSpPr>
                <a:spLocks noChangeShapeType="1"/>
              </p:cNvSpPr>
              <p:nvPr/>
            </p:nvSpPr>
            <p:spPr bwMode="auto">
              <a:xfrm flipV="1">
                <a:off x="4229" y="1629"/>
                <a:ext cx="60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7" name="Line 36"/>
              <p:cNvSpPr>
                <a:spLocks noChangeShapeType="1"/>
              </p:cNvSpPr>
              <p:nvPr/>
            </p:nvSpPr>
            <p:spPr bwMode="auto">
              <a:xfrm>
                <a:off x="4124" y="1770"/>
                <a:ext cx="104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58" name="Line 37"/>
              <p:cNvSpPr>
                <a:spLocks noChangeShapeType="1"/>
              </p:cNvSpPr>
              <p:nvPr/>
            </p:nvSpPr>
            <p:spPr bwMode="auto">
              <a:xfrm>
                <a:off x="4169" y="1629"/>
                <a:ext cx="75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38" name="Group 3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70" name="Line 39"/>
                <p:cNvSpPr>
                  <a:spLocks noChangeShapeType="1"/>
                </p:cNvSpPr>
                <p:nvPr/>
              </p:nvSpPr>
              <p:spPr bwMode="auto">
                <a:xfrm>
                  <a:off x="4236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1" name="Line 4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8" y="1188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2" name="Line 41"/>
                <p:cNvSpPr>
                  <a:spLocks noChangeShapeType="1"/>
                </p:cNvSpPr>
                <p:nvPr/>
              </p:nvSpPr>
              <p:spPr bwMode="auto">
                <a:xfrm rot="6361956">
                  <a:off x="4600" y="1394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73" name="Line 4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8" y="1289"/>
                  <a:ext cx="192" cy="49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39" name="Group 4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66" name="Line 44"/>
                <p:cNvSpPr>
                  <a:spLocks noChangeShapeType="1"/>
                </p:cNvSpPr>
                <p:nvPr/>
              </p:nvSpPr>
              <p:spPr bwMode="auto">
                <a:xfrm>
                  <a:off x="4209" y="15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7" name="Line 4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79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8" name="Line 46"/>
                <p:cNvSpPr>
                  <a:spLocks noChangeShapeType="1"/>
                </p:cNvSpPr>
                <p:nvPr/>
              </p:nvSpPr>
              <p:spPr bwMode="auto">
                <a:xfrm rot="6361956">
                  <a:off x="4569" y="1412"/>
                  <a:ext cx="206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9" name="Line 4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68"/>
                  <a:ext cx="176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40" name="Group 4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62" name="Line 49"/>
                <p:cNvSpPr>
                  <a:spLocks noChangeShapeType="1"/>
                </p:cNvSpPr>
                <p:nvPr/>
              </p:nvSpPr>
              <p:spPr bwMode="auto">
                <a:xfrm>
                  <a:off x="4269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3" name="Line 5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1" y="1209"/>
                  <a:ext cx="192" cy="52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4" name="Line 51"/>
                <p:cNvSpPr>
                  <a:spLocks noChangeShapeType="1"/>
                </p:cNvSpPr>
                <p:nvPr/>
              </p:nvSpPr>
              <p:spPr bwMode="auto">
                <a:xfrm rot="6361956">
                  <a:off x="4633" y="1416"/>
                  <a:ext cx="192" cy="19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65" name="Line 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3" y="1311"/>
                  <a:ext cx="192" cy="49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4" name="Group 53"/>
            <p:cNvGrpSpPr>
              <a:grpSpLocks/>
            </p:cNvGrpSpPr>
            <p:nvPr/>
          </p:nvGrpSpPr>
          <p:grpSpPr bwMode="auto">
            <a:xfrm>
              <a:off x="1829" y="1175"/>
              <a:ext cx="57" cy="113"/>
              <a:chOff x="3796" y="1043"/>
              <a:chExt cx="865" cy="1237"/>
            </a:xfrm>
          </p:grpSpPr>
          <p:sp>
            <p:nvSpPr>
              <p:cNvPr id="61514" name="Line 54"/>
              <p:cNvSpPr>
                <a:spLocks noChangeShapeType="1"/>
              </p:cNvSpPr>
              <p:nvPr/>
            </p:nvSpPr>
            <p:spPr bwMode="auto">
              <a:xfrm flipH="1">
                <a:off x="3993" y="1481"/>
                <a:ext cx="228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5" name="Line 55"/>
              <p:cNvSpPr>
                <a:spLocks noChangeShapeType="1"/>
              </p:cNvSpPr>
              <p:nvPr/>
            </p:nvSpPr>
            <p:spPr bwMode="auto">
              <a:xfrm>
                <a:off x="4221" y="1481"/>
                <a:ext cx="243" cy="7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6" name="Line 56"/>
              <p:cNvSpPr>
                <a:spLocks noChangeShapeType="1"/>
              </p:cNvSpPr>
              <p:nvPr/>
            </p:nvSpPr>
            <p:spPr bwMode="auto">
              <a:xfrm>
                <a:off x="3993" y="2203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7" name="Line 57"/>
              <p:cNvSpPr>
                <a:spLocks noChangeShapeType="1"/>
              </p:cNvSpPr>
              <p:nvPr/>
            </p:nvSpPr>
            <p:spPr bwMode="auto">
              <a:xfrm flipH="1">
                <a:off x="4221" y="2203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8" name="Line 58"/>
              <p:cNvSpPr>
                <a:spLocks noChangeShapeType="1"/>
              </p:cNvSpPr>
              <p:nvPr/>
            </p:nvSpPr>
            <p:spPr bwMode="auto">
              <a:xfrm>
                <a:off x="4221" y="1492"/>
                <a:ext cx="0" cy="7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19" name="Line 59"/>
              <p:cNvSpPr>
                <a:spLocks noChangeShapeType="1"/>
              </p:cNvSpPr>
              <p:nvPr/>
            </p:nvSpPr>
            <p:spPr bwMode="auto">
              <a:xfrm flipV="1">
                <a:off x="3993" y="2127"/>
                <a:ext cx="228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0" name="Line 60"/>
              <p:cNvSpPr>
                <a:spLocks noChangeShapeType="1"/>
              </p:cNvSpPr>
              <p:nvPr/>
            </p:nvSpPr>
            <p:spPr bwMode="auto">
              <a:xfrm flipH="1" flipV="1">
                <a:off x="4221" y="2127"/>
                <a:ext cx="243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1" name="Line 61"/>
              <p:cNvSpPr>
                <a:spLocks noChangeShapeType="1"/>
              </p:cNvSpPr>
              <p:nvPr/>
            </p:nvSpPr>
            <p:spPr bwMode="auto">
              <a:xfrm>
                <a:off x="4100" y="1886"/>
                <a:ext cx="121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2" name="Line 62"/>
              <p:cNvSpPr>
                <a:spLocks noChangeShapeType="1"/>
              </p:cNvSpPr>
              <p:nvPr/>
            </p:nvSpPr>
            <p:spPr bwMode="auto">
              <a:xfrm flipV="1">
                <a:off x="4221" y="1886"/>
                <a:ext cx="15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3" name="Line 63"/>
              <p:cNvSpPr>
                <a:spLocks noChangeShapeType="1"/>
              </p:cNvSpPr>
              <p:nvPr/>
            </p:nvSpPr>
            <p:spPr bwMode="auto">
              <a:xfrm>
                <a:off x="4054" y="1995"/>
                <a:ext cx="167" cy="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4" name="Line 64"/>
              <p:cNvSpPr>
                <a:spLocks noChangeShapeType="1"/>
              </p:cNvSpPr>
              <p:nvPr/>
            </p:nvSpPr>
            <p:spPr bwMode="auto">
              <a:xfrm flipV="1">
                <a:off x="4221" y="2017"/>
                <a:ext cx="182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5" name="Line 65"/>
              <p:cNvSpPr>
                <a:spLocks noChangeShapeType="1"/>
              </p:cNvSpPr>
              <p:nvPr/>
            </p:nvSpPr>
            <p:spPr bwMode="auto">
              <a:xfrm flipV="1">
                <a:off x="4221" y="1787"/>
                <a:ext cx="9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6" name="Line 66"/>
              <p:cNvSpPr>
                <a:spLocks noChangeShapeType="1"/>
              </p:cNvSpPr>
              <p:nvPr/>
            </p:nvSpPr>
            <p:spPr bwMode="auto">
              <a:xfrm flipV="1">
                <a:off x="4221" y="1634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7" name="Line 67"/>
              <p:cNvSpPr>
                <a:spLocks noChangeShapeType="1"/>
              </p:cNvSpPr>
              <p:nvPr/>
            </p:nvSpPr>
            <p:spPr bwMode="auto">
              <a:xfrm>
                <a:off x="4130" y="1776"/>
                <a:ext cx="106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528" name="Line 68"/>
              <p:cNvSpPr>
                <a:spLocks noChangeShapeType="1"/>
              </p:cNvSpPr>
              <p:nvPr/>
            </p:nvSpPr>
            <p:spPr bwMode="auto">
              <a:xfrm>
                <a:off x="4175" y="1623"/>
                <a:ext cx="61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208" name="Group 6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40" name="Line 70"/>
                <p:cNvSpPr>
                  <a:spLocks noChangeShapeType="1"/>
                </p:cNvSpPr>
                <p:nvPr/>
              </p:nvSpPr>
              <p:spPr bwMode="auto">
                <a:xfrm>
                  <a:off x="4221" y="1598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1" name="Line 7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9" y="1179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2" name="Line 72"/>
                <p:cNvSpPr>
                  <a:spLocks noChangeShapeType="1"/>
                </p:cNvSpPr>
                <p:nvPr/>
              </p:nvSpPr>
              <p:spPr bwMode="auto">
                <a:xfrm rot="6361956">
                  <a:off x="4603" y="1390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43" name="Line 7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53" y="1282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09" name="Group 7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36" name="Line 75"/>
                <p:cNvSpPr>
                  <a:spLocks noChangeShapeType="1"/>
                </p:cNvSpPr>
                <p:nvPr/>
              </p:nvSpPr>
              <p:spPr bwMode="auto">
                <a:xfrm>
                  <a:off x="4210" y="1599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7" name="Line 7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0" y="1189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8" name="Line 77"/>
                <p:cNvSpPr>
                  <a:spLocks noChangeShapeType="1"/>
                </p:cNvSpPr>
                <p:nvPr/>
              </p:nvSpPr>
              <p:spPr bwMode="auto">
                <a:xfrm rot="6361956">
                  <a:off x="4572" y="1425"/>
                  <a:ext cx="209" cy="21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9" name="Line 7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32" y="1280"/>
                  <a:ext cx="179" cy="50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210" name="Group 7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32" name="Line 80"/>
                <p:cNvSpPr>
                  <a:spLocks noChangeShapeType="1"/>
                </p:cNvSpPr>
                <p:nvPr/>
              </p:nvSpPr>
              <p:spPr bwMode="auto">
                <a:xfrm>
                  <a:off x="4255" y="162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3" name="Line 8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503" y="1207"/>
                  <a:ext cx="173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4" name="Line 82"/>
                <p:cNvSpPr>
                  <a:spLocks noChangeShapeType="1"/>
                </p:cNvSpPr>
                <p:nvPr/>
              </p:nvSpPr>
              <p:spPr bwMode="auto">
                <a:xfrm rot="6361956">
                  <a:off x="4636" y="1417"/>
                  <a:ext cx="173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35" name="Line 8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20" y="1310"/>
                  <a:ext cx="173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33155" name="Group 84"/>
            <p:cNvGrpSpPr>
              <a:grpSpLocks/>
            </p:cNvGrpSpPr>
            <p:nvPr/>
          </p:nvGrpSpPr>
          <p:grpSpPr bwMode="auto">
            <a:xfrm>
              <a:off x="1636" y="858"/>
              <a:ext cx="57" cy="114"/>
              <a:chOff x="3796" y="1043"/>
              <a:chExt cx="865" cy="1237"/>
            </a:xfrm>
          </p:grpSpPr>
          <p:sp>
            <p:nvSpPr>
              <p:cNvPr id="61484" name="Line 85"/>
              <p:cNvSpPr>
                <a:spLocks noChangeShapeType="1"/>
              </p:cNvSpPr>
              <p:nvPr/>
            </p:nvSpPr>
            <p:spPr bwMode="auto">
              <a:xfrm flipH="1">
                <a:off x="3993" y="1477"/>
                <a:ext cx="228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5" name="Line 86"/>
              <p:cNvSpPr>
                <a:spLocks noChangeShapeType="1"/>
              </p:cNvSpPr>
              <p:nvPr/>
            </p:nvSpPr>
            <p:spPr bwMode="auto">
              <a:xfrm>
                <a:off x="4221" y="1477"/>
                <a:ext cx="243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6" name="Line 87"/>
              <p:cNvSpPr>
                <a:spLocks noChangeShapeType="1"/>
              </p:cNvSpPr>
              <p:nvPr/>
            </p:nvSpPr>
            <p:spPr bwMode="auto">
              <a:xfrm>
                <a:off x="3993" y="2204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7" name="Line 88"/>
              <p:cNvSpPr>
                <a:spLocks noChangeShapeType="1"/>
              </p:cNvSpPr>
              <p:nvPr/>
            </p:nvSpPr>
            <p:spPr bwMode="auto">
              <a:xfrm flipH="1">
                <a:off x="4221" y="2204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8" name="Line 89"/>
              <p:cNvSpPr>
                <a:spLocks noChangeShapeType="1"/>
              </p:cNvSpPr>
              <p:nvPr/>
            </p:nvSpPr>
            <p:spPr bwMode="auto">
              <a:xfrm>
                <a:off x="4221" y="1499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89" name="Line 90"/>
              <p:cNvSpPr>
                <a:spLocks noChangeShapeType="1"/>
              </p:cNvSpPr>
              <p:nvPr/>
            </p:nvSpPr>
            <p:spPr bwMode="auto">
              <a:xfrm flipV="1">
                <a:off x="3993" y="2128"/>
                <a:ext cx="228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0" name="Line 91"/>
              <p:cNvSpPr>
                <a:spLocks noChangeShapeType="1"/>
              </p:cNvSpPr>
              <p:nvPr/>
            </p:nvSpPr>
            <p:spPr bwMode="auto">
              <a:xfrm flipH="1" flipV="1">
                <a:off x="4221" y="2128"/>
                <a:ext cx="24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1" name="Line 92"/>
              <p:cNvSpPr>
                <a:spLocks noChangeShapeType="1"/>
              </p:cNvSpPr>
              <p:nvPr/>
            </p:nvSpPr>
            <p:spPr bwMode="auto">
              <a:xfrm>
                <a:off x="4100" y="1889"/>
                <a:ext cx="121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2" name="Line 93"/>
              <p:cNvSpPr>
                <a:spLocks noChangeShapeType="1"/>
              </p:cNvSpPr>
              <p:nvPr/>
            </p:nvSpPr>
            <p:spPr bwMode="auto">
              <a:xfrm flipV="1">
                <a:off x="4221" y="1889"/>
                <a:ext cx="152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3" name="Line 94"/>
              <p:cNvSpPr>
                <a:spLocks noChangeShapeType="1"/>
              </p:cNvSpPr>
              <p:nvPr/>
            </p:nvSpPr>
            <p:spPr bwMode="auto">
              <a:xfrm>
                <a:off x="4054" y="1998"/>
                <a:ext cx="167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4" name="Line 95"/>
              <p:cNvSpPr>
                <a:spLocks noChangeShapeType="1"/>
              </p:cNvSpPr>
              <p:nvPr/>
            </p:nvSpPr>
            <p:spPr bwMode="auto">
              <a:xfrm flipV="1">
                <a:off x="4221" y="2009"/>
                <a:ext cx="182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5" name="Line 96"/>
              <p:cNvSpPr>
                <a:spLocks noChangeShapeType="1"/>
              </p:cNvSpPr>
              <p:nvPr/>
            </p:nvSpPr>
            <p:spPr bwMode="auto">
              <a:xfrm flipV="1">
                <a:off x="4221" y="1781"/>
                <a:ext cx="9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6" name="Line 97"/>
              <p:cNvSpPr>
                <a:spLocks noChangeShapeType="1"/>
              </p:cNvSpPr>
              <p:nvPr/>
            </p:nvSpPr>
            <p:spPr bwMode="auto">
              <a:xfrm flipV="1">
                <a:off x="4221" y="1629"/>
                <a:ext cx="61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7" name="Line 98"/>
              <p:cNvSpPr>
                <a:spLocks noChangeShapeType="1"/>
              </p:cNvSpPr>
              <p:nvPr/>
            </p:nvSpPr>
            <p:spPr bwMode="auto">
              <a:xfrm>
                <a:off x="4130" y="1770"/>
                <a:ext cx="106" cy="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498" name="Line 99"/>
              <p:cNvSpPr>
                <a:spLocks noChangeShapeType="1"/>
              </p:cNvSpPr>
              <p:nvPr/>
            </p:nvSpPr>
            <p:spPr bwMode="auto">
              <a:xfrm>
                <a:off x="4175" y="1629"/>
                <a:ext cx="61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3178" name="Group 10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61510" name="Line 101"/>
                <p:cNvSpPr>
                  <a:spLocks noChangeShapeType="1"/>
                </p:cNvSpPr>
                <p:nvPr/>
              </p:nvSpPr>
              <p:spPr bwMode="auto">
                <a:xfrm>
                  <a:off x="4221" y="1611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1" name="Line 10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9" y="1183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2" name="Line 103"/>
                <p:cNvSpPr>
                  <a:spLocks noChangeShapeType="1"/>
                </p:cNvSpPr>
                <p:nvPr/>
              </p:nvSpPr>
              <p:spPr bwMode="auto">
                <a:xfrm rot="6361956">
                  <a:off x="4593" y="1393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13" name="Line 10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3" y="1285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79" name="Group 10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61506" name="Line 106"/>
                <p:cNvSpPr>
                  <a:spLocks noChangeShapeType="1"/>
                </p:cNvSpPr>
                <p:nvPr/>
              </p:nvSpPr>
              <p:spPr bwMode="auto">
                <a:xfrm>
                  <a:off x="4210" y="160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7" name="Line 10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57" y="119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8" name="Line 108"/>
                <p:cNvSpPr>
                  <a:spLocks noChangeShapeType="1"/>
                </p:cNvSpPr>
                <p:nvPr/>
              </p:nvSpPr>
              <p:spPr bwMode="auto">
                <a:xfrm rot="6361956">
                  <a:off x="4568" y="1426"/>
                  <a:ext cx="209" cy="21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9" name="Line 10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27" y="1282"/>
                  <a:ext cx="179" cy="50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133180" name="Group 11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61502" name="Line 111"/>
                <p:cNvSpPr>
                  <a:spLocks noChangeShapeType="1"/>
                </p:cNvSpPr>
                <p:nvPr/>
              </p:nvSpPr>
              <p:spPr bwMode="auto">
                <a:xfrm>
                  <a:off x="4255" y="1610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3" name="Line 11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93" y="1204"/>
                  <a:ext cx="192" cy="535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4" name="Line 113"/>
                <p:cNvSpPr>
                  <a:spLocks noChangeShapeType="1"/>
                </p:cNvSpPr>
                <p:nvPr/>
              </p:nvSpPr>
              <p:spPr bwMode="auto">
                <a:xfrm rot="6361956">
                  <a:off x="4626" y="1414"/>
                  <a:ext cx="192" cy="2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1505" name="Line 11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810" y="1306"/>
                  <a:ext cx="192" cy="50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61477" name="Line 115"/>
            <p:cNvSpPr>
              <a:spLocks noChangeShapeType="1"/>
            </p:cNvSpPr>
            <p:nvPr/>
          </p:nvSpPr>
          <p:spPr bwMode="auto">
            <a:xfrm flipH="1">
              <a:off x="1511" y="1158"/>
              <a:ext cx="54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8" name="Line 116"/>
            <p:cNvSpPr>
              <a:spLocks noChangeShapeType="1"/>
            </p:cNvSpPr>
            <p:nvPr/>
          </p:nvSpPr>
          <p:spPr bwMode="auto">
            <a:xfrm flipH="1" flipV="1">
              <a:off x="1509" y="1184"/>
              <a:ext cx="361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79" name="Line 117"/>
            <p:cNvSpPr>
              <a:spLocks noChangeShapeType="1"/>
            </p:cNvSpPr>
            <p:nvPr/>
          </p:nvSpPr>
          <p:spPr bwMode="auto">
            <a:xfrm flipH="1">
              <a:off x="1454" y="1070"/>
              <a:ext cx="41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480" name="Line 118"/>
            <p:cNvSpPr>
              <a:spLocks noChangeShapeType="1"/>
            </p:cNvSpPr>
            <p:nvPr/>
          </p:nvSpPr>
          <p:spPr bwMode="auto">
            <a:xfrm flipH="1">
              <a:off x="1502" y="958"/>
              <a:ext cx="178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3160" name="Group 119"/>
            <p:cNvGrpSpPr>
              <a:grpSpLocks/>
            </p:cNvGrpSpPr>
            <p:nvPr/>
          </p:nvGrpSpPr>
          <p:grpSpPr bwMode="auto">
            <a:xfrm>
              <a:off x="1064" y="1052"/>
              <a:ext cx="616" cy="208"/>
              <a:chOff x="717" y="1160"/>
              <a:chExt cx="616" cy="208"/>
            </a:xfrm>
          </p:grpSpPr>
          <p:sp>
            <p:nvSpPr>
              <p:cNvPr id="61482" name="Rectangle 120"/>
              <p:cNvSpPr>
                <a:spLocks noChangeArrowheads="1"/>
              </p:cNvSpPr>
              <p:nvPr/>
            </p:nvSpPr>
            <p:spPr bwMode="auto">
              <a:xfrm>
                <a:off x="832" y="1160"/>
                <a:ext cx="384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483" name="Text Box 121"/>
              <p:cNvSpPr txBox="1">
                <a:spLocks noChangeArrowheads="1"/>
              </p:cNvSpPr>
              <p:nvPr/>
            </p:nvSpPr>
            <p:spPr bwMode="auto">
              <a:xfrm>
                <a:off x="717" y="1171"/>
                <a:ext cx="61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Arial" charset="0"/>
                  </a:rPr>
                  <a:t>MSC</a:t>
                </a:r>
              </a:p>
            </p:txBody>
          </p:sp>
        </p:grpSp>
      </p:grpSp>
      <p:sp>
        <p:nvSpPr>
          <p:cNvPr id="61456" name="Line 123"/>
          <p:cNvSpPr>
            <a:spLocks noChangeShapeType="1"/>
          </p:cNvSpPr>
          <p:nvPr/>
        </p:nvSpPr>
        <p:spPr bwMode="auto">
          <a:xfrm flipV="1">
            <a:off x="3609975" y="3000375"/>
            <a:ext cx="6858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7" name="Line 124"/>
          <p:cNvSpPr>
            <a:spLocks noChangeShapeType="1"/>
          </p:cNvSpPr>
          <p:nvPr/>
        </p:nvSpPr>
        <p:spPr bwMode="auto">
          <a:xfrm flipV="1">
            <a:off x="4076700" y="3152775"/>
            <a:ext cx="371475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8" name="Line 125"/>
          <p:cNvSpPr>
            <a:spLocks noChangeShapeType="1"/>
          </p:cNvSpPr>
          <p:nvPr/>
        </p:nvSpPr>
        <p:spPr bwMode="auto">
          <a:xfrm flipH="1" flipV="1">
            <a:off x="4676775" y="3228975"/>
            <a:ext cx="5905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59" name="Line 126"/>
          <p:cNvSpPr>
            <a:spLocks noChangeShapeType="1"/>
          </p:cNvSpPr>
          <p:nvPr/>
        </p:nvSpPr>
        <p:spPr bwMode="auto">
          <a:xfrm flipH="1" flipV="1">
            <a:off x="4876800" y="3257550"/>
            <a:ext cx="148590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0" name="Line 127"/>
          <p:cNvSpPr>
            <a:spLocks noChangeShapeType="1"/>
          </p:cNvSpPr>
          <p:nvPr/>
        </p:nvSpPr>
        <p:spPr bwMode="auto">
          <a:xfrm flipH="1" flipV="1">
            <a:off x="4772025" y="3114675"/>
            <a:ext cx="771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3140" name="Freeform 282"/>
          <p:cNvSpPr>
            <a:spLocks/>
          </p:cNvSpPr>
          <p:nvPr/>
        </p:nvSpPr>
        <p:spPr bwMode="auto">
          <a:xfrm>
            <a:off x="3711575" y="18542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62" name="Text Box 283"/>
          <p:cNvSpPr txBox="1">
            <a:spLocks noChangeArrowheads="1"/>
          </p:cNvSpPr>
          <p:nvPr/>
        </p:nvSpPr>
        <p:spPr bwMode="auto">
          <a:xfrm>
            <a:off x="3902075" y="2247900"/>
            <a:ext cx="1247775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wired public 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61463" name="Line 129"/>
          <p:cNvSpPr>
            <a:spLocks noChangeShapeType="1"/>
          </p:cNvSpPr>
          <p:nvPr/>
        </p:nvSpPr>
        <p:spPr bwMode="auto">
          <a:xfrm flipV="1">
            <a:off x="5067300" y="2514600"/>
            <a:ext cx="34290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4" name="Text Box 130"/>
          <p:cNvSpPr txBox="1">
            <a:spLocks noChangeArrowheads="1"/>
          </p:cNvSpPr>
          <p:nvPr/>
        </p:nvSpPr>
        <p:spPr bwMode="auto">
          <a:xfrm>
            <a:off x="2468563" y="5503863"/>
            <a:ext cx="330993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different cellular networks,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operated by different providers</a:t>
            </a:r>
          </a:p>
        </p:txBody>
      </p:sp>
      <p:sp>
        <p:nvSpPr>
          <p:cNvPr id="61465" name="Line 131"/>
          <p:cNvSpPr>
            <a:spLocks noChangeShapeType="1"/>
          </p:cNvSpPr>
          <p:nvPr/>
        </p:nvSpPr>
        <p:spPr bwMode="auto">
          <a:xfrm flipH="1" flipV="1">
            <a:off x="3854450" y="4910138"/>
            <a:ext cx="309563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6" name="Line 132"/>
          <p:cNvSpPr>
            <a:spLocks noChangeShapeType="1"/>
          </p:cNvSpPr>
          <p:nvPr/>
        </p:nvSpPr>
        <p:spPr bwMode="auto">
          <a:xfrm flipV="1">
            <a:off x="4160838" y="5006975"/>
            <a:ext cx="87312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467" name="Text Box 133"/>
          <p:cNvSpPr txBox="1">
            <a:spLocks noChangeArrowheads="1"/>
          </p:cNvSpPr>
          <p:nvPr/>
        </p:nvSpPr>
        <p:spPr bwMode="auto">
          <a:xfrm>
            <a:off x="1328738" y="1733550"/>
            <a:ext cx="1006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</a:rPr>
              <a:t>recall:</a:t>
            </a:r>
          </a:p>
        </p:txBody>
      </p:sp>
      <p:pic>
        <p:nvPicPr>
          <p:cNvPr id="133147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9699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7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5150685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74625"/>
            <a:ext cx="82137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Handling mobility in cellular networks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home network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dirty="0">
                <a:latin typeface="Gill Sans MT" charset="0"/>
                <a:cs typeface="+mn-cs"/>
              </a:rPr>
              <a:t> network of cellular provider you subscribe to (e.g., Sprint PCS, Verizon)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home location register (HLR): </a:t>
            </a:r>
            <a:r>
              <a:rPr lang="en-US" dirty="0">
                <a:latin typeface="Gill Sans MT" charset="0"/>
              </a:rPr>
              <a:t>database in home network containing permanent cell phone #, profile information (services, preferences, billing), information about current location (could be in another network)</a:t>
            </a: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visited network: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network in which mobile currently resides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visitor location register (VLR): </a:t>
            </a:r>
            <a:r>
              <a:rPr lang="en-US" dirty="0">
                <a:latin typeface="Gill Sans MT" charset="0"/>
              </a:rPr>
              <a:t>database with entry for each user currently in network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could be home network</a:t>
            </a:r>
          </a:p>
        </p:txBody>
      </p:sp>
      <p:pic>
        <p:nvPicPr>
          <p:cNvPr id="13517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135259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2"/>
          <p:cNvSpPr>
            <a:spLocks noChangeArrowheads="1"/>
          </p:cNvSpPr>
          <p:nvPr/>
        </p:nvSpPr>
        <p:spPr bwMode="auto">
          <a:xfrm>
            <a:off x="1441450" y="40576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3" name="AutoShape 3"/>
          <p:cNvSpPr>
            <a:spLocks noChangeArrowheads="1"/>
          </p:cNvSpPr>
          <p:nvPr/>
        </p:nvSpPr>
        <p:spPr bwMode="auto">
          <a:xfrm>
            <a:off x="2249488" y="540702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4" name="AutoShape 4"/>
          <p:cNvSpPr>
            <a:spLocks noChangeArrowheads="1"/>
          </p:cNvSpPr>
          <p:nvPr/>
        </p:nvSpPr>
        <p:spPr bwMode="auto">
          <a:xfrm>
            <a:off x="2235200" y="4489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495" name="AutoShape 5"/>
          <p:cNvSpPr>
            <a:spLocks noChangeArrowheads="1"/>
          </p:cNvSpPr>
          <p:nvPr/>
        </p:nvSpPr>
        <p:spPr bwMode="auto">
          <a:xfrm>
            <a:off x="3036888" y="49545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0" name="Line 130"/>
          <p:cNvSpPr>
            <a:spLocks noChangeShapeType="1"/>
          </p:cNvSpPr>
          <p:nvPr/>
        </p:nvSpPr>
        <p:spPr bwMode="auto">
          <a:xfrm flipV="1">
            <a:off x="3636963" y="4645025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1" name="Line 131"/>
          <p:cNvSpPr>
            <a:spLocks noChangeShapeType="1"/>
          </p:cNvSpPr>
          <p:nvPr/>
        </p:nvSpPr>
        <p:spPr bwMode="auto">
          <a:xfrm flipV="1">
            <a:off x="2851150" y="4645025"/>
            <a:ext cx="850900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2" name="Line 132"/>
          <p:cNvSpPr>
            <a:spLocks noChangeShapeType="1"/>
          </p:cNvSpPr>
          <p:nvPr/>
        </p:nvSpPr>
        <p:spPr bwMode="auto">
          <a:xfrm flipV="1">
            <a:off x="2825750" y="4645025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03" name="Line 133"/>
          <p:cNvSpPr>
            <a:spLocks noChangeShapeType="1"/>
          </p:cNvSpPr>
          <p:nvPr/>
        </p:nvSpPr>
        <p:spPr bwMode="auto">
          <a:xfrm flipV="1">
            <a:off x="2052638" y="4452938"/>
            <a:ext cx="151923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7231" name="Freeform 134"/>
          <p:cNvSpPr>
            <a:spLocks/>
          </p:cNvSpPr>
          <p:nvPr/>
        </p:nvSpPr>
        <p:spPr bwMode="auto">
          <a:xfrm>
            <a:off x="5029200" y="2590800"/>
            <a:ext cx="2046288" cy="23288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505" name="Text Box 135"/>
          <p:cNvSpPr txBox="1">
            <a:spLocks noChangeArrowheads="1"/>
          </p:cNvSpPr>
          <p:nvPr/>
        </p:nvSpPr>
        <p:spPr bwMode="auto">
          <a:xfrm>
            <a:off x="5973763" y="3668713"/>
            <a:ext cx="13144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Public switched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telephone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 </a:t>
            </a:r>
          </a:p>
        </p:txBody>
      </p:sp>
      <p:pic>
        <p:nvPicPr>
          <p:cNvPr id="137233" name="Picture 137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46736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4" name="Picture 138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7531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35" name="Picture 139" descr="imgyjavg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4876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6" name="Group 140"/>
          <p:cNvGrpSpPr>
            <a:grpSpLocks/>
          </p:cNvGrpSpPr>
          <p:nvPr/>
        </p:nvGrpSpPr>
        <p:grpSpPr bwMode="auto">
          <a:xfrm>
            <a:off x="1404938" y="5129213"/>
            <a:ext cx="1441450" cy="346075"/>
            <a:chOff x="3072" y="739"/>
            <a:chExt cx="652" cy="146"/>
          </a:xfrm>
        </p:grpSpPr>
        <p:pic>
          <p:nvPicPr>
            <p:cNvPr id="137299" name="Picture 141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73" name="Line 142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74" name="Line 143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510" name="Line 144"/>
          <p:cNvSpPr>
            <a:spLocks noChangeShapeType="1"/>
          </p:cNvSpPr>
          <p:nvPr/>
        </p:nvSpPr>
        <p:spPr bwMode="auto">
          <a:xfrm flipV="1">
            <a:off x="4541838" y="408305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1" name="Text Box 145"/>
          <p:cNvSpPr txBox="1">
            <a:spLocks noChangeArrowheads="1"/>
          </p:cNvSpPr>
          <p:nvPr/>
        </p:nvSpPr>
        <p:spPr bwMode="auto">
          <a:xfrm>
            <a:off x="1490663" y="5389563"/>
            <a:ext cx="7064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mobile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user</a:t>
            </a:r>
          </a:p>
        </p:txBody>
      </p:sp>
      <p:sp>
        <p:nvSpPr>
          <p:cNvPr id="137239" name="Freeform 146"/>
          <p:cNvSpPr>
            <a:spLocks/>
          </p:cNvSpPr>
          <p:nvPr/>
        </p:nvSpPr>
        <p:spPr bwMode="auto">
          <a:xfrm>
            <a:off x="2336800" y="1295400"/>
            <a:ext cx="2236788" cy="1863725"/>
          </a:xfrm>
          <a:custGeom>
            <a:avLst/>
            <a:gdLst>
              <a:gd name="T0" fmla="*/ 2147483647 w 1209"/>
              <a:gd name="T1" fmla="*/ 2147483647 h 1134"/>
              <a:gd name="T2" fmla="*/ 2147483647 w 1209"/>
              <a:gd name="T3" fmla="*/ 2147483647 h 1134"/>
              <a:gd name="T4" fmla="*/ 2147483647 w 1209"/>
              <a:gd name="T5" fmla="*/ 2147483647 h 1134"/>
              <a:gd name="T6" fmla="*/ 2147483647 w 1209"/>
              <a:gd name="T7" fmla="*/ 2147483647 h 1134"/>
              <a:gd name="T8" fmla="*/ 2147483647 w 1209"/>
              <a:gd name="T9" fmla="*/ 2147483647 h 1134"/>
              <a:gd name="T10" fmla="*/ 2147483647 w 1209"/>
              <a:gd name="T11" fmla="*/ 2147483647 h 1134"/>
              <a:gd name="T12" fmla="*/ 2147483647 w 1209"/>
              <a:gd name="T13" fmla="*/ 2147483647 h 1134"/>
              <a:gd name="T14" fmla="*/ 2147483647 w 1209"/>
              <a:gd name="T15" fmla="*/ 2147483647 h 1134"/>
              <a:gd name="T16" fmla="*/ 2147483647 w 1209"/>
              <a:gd name="T17" fmla="*/ 2147483647 h 1134"/>
              <a:gd name="T18" fmla="*/ 2147483647 w 1209"/>
              <a:gd name="T19" fmla="*/ 2147483647 h 1134"/>
              <a:gd name="T20" fmla="*/ 2147483647 w 1209"/>
              <a:gd name="T21" fmla="*/ 2147483647 h 1134"/>
              <a:gd name="T22" fmla="*/ 2147483647 w 1209"/>
              <a:gd name="T23" fmla="*/ 2147483647 h 11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134">
                <a:moveTo>
                  <a:pt x="224" y="6"/>
                </a:moveTo>
                <a:cubicBezTo>
                  <a:pt x="112" y="13"/>
                  <a:pt x="66" y="64"/>
                  <a:pt x="33" y="141"/>
                </a:cubicBezTo>
                <a:cubicBezTo>
                  <a:pt x="0" y="219"/>
                  <a:pt x="24" y="370"/>
                  <a:pt x="27" y="471"/>
                </a:cubicBezTo>
                <a:cubicBezTo>
                  <a:pt x="30" y="572"/>
                  <a:pt x="30" y="664"/>
                  <a:pt x="50" y="747"/>
                </a:cubicBezTo>
                <a:cubicBezTo>
                  <a:pt x="70" y="830"/>
                  <a:pt x="79" y="924"/>
                  <a:pt x="149" y="972"/>
                </a:cubicBezTo>
                <a:cubicBezTo>
                  <a:pt x="219" y="1020"/>
                  <a:pt x="339" y="1012"/>
                  <a:pt x="469" y="1036"/>
                </a:cubicBezTo>
                <a:cubicBezTo>
                  <a:pt x="599" y="1060"/>
                  <a:pt x="822" y="1134"/>
                  <a:pt x="931" y="1115"/>
                </a:cubicBezTo>
                <a:cubicBezTo>
                  <a:pt x="1040" y="1096"/>
                  <a:pt x="1079" y="1039"/>
                  <a:pt x="1122" y="920"/>
                </a:cubicBezTo>
                <a:cubicBezTo>
                  <a:pt x="1165" y="801"/>
                  <a:pt x="1188" y="523"/>
                  <a:pt x="1189" y="401"/>
                </a:cubicBezTo>
                <a:cubicBezTo>
                  <a:pt x="1190" y="279"/>
                  <a:pt x="1209" y="240"/>
                  <a:pt x="1128" y="190"/>
                </a:cubicBezTo>
                <a:cubicBezTo>
                  <a:pt x="1046" y="141"/>
                  <a:pt x="850" y="135"/>
                  <a:pt x="701" y="104"/>
                </a:cubicBezTo>
                <a:cubicBezTo>
                  <a:pt x="552" y="72"/>
                  <a:pt x="335" y="0"/>
                  <a:pt x="224" y="6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7240" name="Group 147"/>
          <p:cNvGrpSpPr>
            <a:grpSpLocks/>
          </p:cNvGrpSpPr>
          <p:nvPr/>
        </p:nvGrpSpPr>
        <p:grpSpPr bwMode="auto">
          <a:xfrm>
            <a:off x="3190875" y="2030413"/>
            <a:ext cx="1143000" cy="942975"/>
            <a:chOff x="661" y="883"/>
            <a:chExt cx="720" cy="594"/>
          </a:xfrm>
        </p:grpSpPr>
        <p:grpSp>
          <p:nvGrpSpPr>
            <p:cNvPr id="137295" name="Group 148"/>
            <p:cNvGrpSpPr>
              <a:grpSpLocks/>
            </p:cNvGrpSpPr>
            <p:nvPr/>
          </p:nvGrpSpPr>
          <p:grpSpPr bwMode="auto">
            <a:xfrm>
              <a:off x="718" y="912"/>
              <a:ext cx="621" cy="562"/>
              <a:chOff x="3164" y="2556"/>
              <a:chExt cx="901" cy="338"/>
            </a:xfrm>
          </p:grpSpPr>
          <p:sp>
            <p:nvSpPr>
              <p:cNvPr id="63570" name="Rectangle 149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71" name="Text Box 150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3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69" name="Text Box 151"/>
            <p:cNvSpPr txBox="1">
              <a:spLocks noChangeArrowheads="1"/>
            </p:cNvSpPr>
            <p:nvPr/>
          </p:nvSpPr>
          <p:spPr bwMode="auto">
            <a:xfrm>
              <a:off x="661" y="883"/>
              <a:ext cx="72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1" name="Group 152"/>
          <p:cNvGrpSpPr>
            <a:grpSpLocks/>
          </p:cNvGrpSpPr>
          <p:nvPr/>
        </p:nvGrpSpPr>
        <p:grpSpPr bwMode="auto">
          <a:xfrm>
            <a:off x="2500313" y="1403350"/>
            <a:ext cx="636587" cy="493713"/>
            <a:chOff x="3202" y="3056"/>
            <a:chExt cx="401" cy="311"/>
          </a:xfrm>
        </p:grpSpPr>
        <p:sp>
          <p:nvSpPr>
            <p:cNvPr id="63562" name="Oval 153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3" name="Line 154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4" name="Rectangle 155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5" name="Oval 156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6" name="Line 157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67" name="Text Box 158"/>
            <p:cNvSpPr txBox="1">
              <a:spLocks noChangeArrowheads="1"/>
            </p:cNvSpPr>
            <p:nvPr/>
          </p:nvSpPr>
          <p:spPr bwMode="auto">
            <a:xfrm>
              <a:off x="3218" y="3137"/>
              <a:ext cx="3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HLR</a:t>
              </a:r>
            </a:p>
          </p:txBody>
        </p:sp>
      </p:grpSp>
      <p:sp>
        <p:nvSpPr>
          <p:cNvPr id="63515" name="Text Box 159"/>
          <p:cNvSpPr txBox="1">
            <a:spLocks noChangeArrowheads="1"/>
          </p:cNvSpPr>
          <p:nvPr/>
        </p:nvSpPr>
        <p:spPr bwMode="auto">
          <a:xfrm>
            <a:off x="3614738" y="1447800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home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sp>
        <p:nvSpPr>
          <p:cNvPr id="63516" name="Text Box 160"/>
          <p:cNvSpPr txBox="1">
            <a:spLocks noChangeArrowheads="1"/>
          </p:cNvSpPr>
          <p:nvPr/>
        </p:nvSpPr>
        <p:spPr bwMode="auto">
          <a:xfrm>
            <a:off x="3294063" y="5922963"/>
            <a:ext cx="8048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visited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network</a:t>
            </a:r>
          </a:p>
        </p:txBody>
      </p:sp>
      <p:pic>
        <p:nvPicPr>
          <p:cNvPr id="137244" name="Picture 161" descr="e2gmc3yp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2009775"/>
            <a:ext cx="512762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18" name="Line 162"/>
          <p:cNvSpPr>
            <a:spLocks noChangeShapeType="1"/>
          </p:cNvSpPr>
          <p:nvPr/>
        </p:nvSpPr>
        <p:spPr bwMode="auto">
          <a:xfrm flipV="1">
            <a:off x="6827838" y="2546350"/>
            <a:ext cx="39370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519" name="Text Box 163"/>
          <p:cNvSpPr txBox="1">
            <a:spLocks noChangeArrowheads="1"/>
          </p:cNvSpPr>
          <p:nvPr/>
        </p:nvSpPr>
        <p:spPr bwMode="auto">
          <a:xfrm>
            <a:off x="6253163" y="17065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grpSp>
        <p:nvGrpSpPr>
          <p:cNvPr id="137247" name="Group 172"/>
          <p:cNvGrpSpPr>
            <a:grpSpLocks/>
          </p:cNvGrpSpPr>
          <p:nvPr/>
        </p:nvGrpSpPr>
        <p:grpSpPr bwMode="auto">
          <a:xfrm>
            <a:off x="3559175" y="3986213"/>
            <a:ext cx="987425" cy="730250"/>
            <a:chOff x="2197" y="1155"/>
            <a:chExt cx="622" cy="460"/>
          </a:xfrm>
        </p:grpSpPr>
        <p:grpSp>
          <p:nvGrpSpPr>
            <p:cNvPr id="137285" name="Group 173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3560" name="Rectangle 174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61" name="Text Box 175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3559" name="Text Box 176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7248" name="Group 177"/>
          <p:cNvGrpSpPr>
            <a:grpSpLocks/>
          </p:cNvGrpSpPr>
          <p:nvPr/>
        </p:nvGrpSpPr>
        <p:grpSpPr bwMode="auto">
          <a:xfrm>
            <a:off x="3097213" y="3727450"/>
            <a:ext cx="636587" cy="493713"/>
            <a:chOff x="3202" y="3056"/>
            <a:chExt cx="401" cy="311"/>
          </a:xfrm>
        </p:grpSpPr>
        <p:sp>
          <p:nvSpPr>
            <p:cNvPr id="63552" name="Oval 178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3" name="Line 179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4" name="Rectangle 180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5" name="Oval 181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6" name="Line 182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557" name="Text Box 183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3522" name="Rectangle 187"/>
          <p:cNvSpPr>
            <a:spLocks noChangeArrowheads="1"/>
          </p:cNvSpPr>
          <p:nvPr/>
        </p:nvSpPr>
        <p:spPr bwMode="auto">
          <a:xfrm>
            <a:off x="320675" y="952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indirect routing to mobile</a:t>
            </a:r>
          </a:p>
        </p:txBody>
      </p:sp>
      <p:grpSp>
        <p:nvGrpSpPr>
          <p:cNvPr id="453822" name="Group 190"/>
          <p:cNvGrpSpPr>
            <a:grpSpLocks/>
          </p:cNvGrpSpPr>
          <p:nvPr/>
        </p:nvGrpSpPr>
        <p:grpSpPr bwMode="auto">
          <a:xfrm>
            <a:off x="4070350" y="2559050"/>
            <a:ext cx="4800600" cy="1274763"/>
            <a:chOff x="2564" y="1612"/>
            <a:chExt cx="3024" cy="803"/>
          </a:xfrm>
        </p:grpSpPr>
        <p:sp>
          <p:nvSpPr>
            <p:cNvPr id="137273" name="Freeform 164"/>
            <p:cNvSpPr>
              <a:spLocks/>
            </p:cNvSpPr>
            <p:nvPr/>
          </p:nvSpPr>
          <p:spPr bwMode="auto">
            <a:xfrm>
              <a:off x="2564" y="1612"/>
              <a:ext cx="1825" cy="571"/>
            </a:xfrm>
            <a:custGeom>
              <a:avLst/>
              <a:gdLst>
                <a:gd name="T0" fmla="*/ 1825 w 1825"/>
                <a:gd name="T1" fmla="*/ 0 h 571"/>
                <a:gd name="T2" fmla="*/ 1409 w 1825"/>
                <a:gd name="T3" fmla="*/ 480 h 571"/>
                <a:gd name="T4" fmla="*/ 905 w 1825"/>
                <a:gd name="T5" fmla="*/ 544 h 571"/>
                <a:gd name="T6" fmla="*/ 425 w 1825"/>
                <a:gd name="T7" fmla="*/ 424 h 571"/>
                <a:gd name="T8" fmla="*/ 153 w 1825"/>
                <a:gd name="T9" fmla="*/ 200 h 571"/>
                <a:gd name="T10" fmla="*/ 25 w 1825"/>
                <a:gd name="T11" fmla="*/ 208 h 571"/>
                <a:gd name="T12" fmla="*/ 1 w 1825"/>
                <a:gd name="T13" fmla="*/ 280 h 5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5" h="571">
                  <a:moveTo>
                    <a:pt x="1825" y="0"/>
                  </a:moveTo>
                  <a:cubicBezTo>
                    <a:pt x="1756" y="80"/>
                    <a:pt x="1562" y="389"/>
                    <a:pt x="1409" y="480"/>
                  </a:cubicBezTo>
                  <a:cubicBezTo>
                    <a:pt x="1256" y="571"/>
                    <a:pt x="1069" y="553"/>
                    <a:pt x="905" y="544"/>
                  </a:cubicBezTo>
                  <a:cubicBezTo>
                    <a:pt x="741" y="535"/>
                    <a:pt x="550" y="481"/>
                    <a:pt x="425" y="424"/>
                  </a:cubicBezTo>
                  <a:cubicBezTo>
                    <a:pt x="300" y="367"/>
                    <a:pt x="220" y="236"/>
                    <a:pt x="153" y="200"/>
                  </a:cubicBezTo>
                  <a:cubicBezTo>
                    <a:pt x="86" y="164"/>
                    <a:pt x="50" y="195"/>
                    <a:pt x="25" y="208"/>
                  </a:cubicBezTo>
                  <a:cubicBezTo>
                    <a:pt x="0" y="221"/>
                    <a:pt x="6" y="265"/>
                    <a:pt x="1" y="2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74" name="Group 165"/>
            <p:cNvGrpSpPr>
              <a:grpSpLocks/>
            </p:cNvGrpSpPr>
            <p:nvPr/>
          </p:nvGrpSpPr>
          <p:grpSpPr bwMode="auto">
            <a:xfrm>
              <a:off x="3619" y="2058"/>
              <a:ext cx="202" cy="231"/>
              <a:chOff x="618" y="3500"/>
              <a:chExt cx="202" cy="231"/>
            </a:xfrm>
          </p:grpSpPr>
          <p:sp>
            <p:nvSpPr>
              <p:cNvPr id="63550" name="Oval 166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51" name="Text Box 167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1</a:t>
                </a:r>
              </a:p>
            </p:txBody>
          </p:sp>
        </p:grpSp>
        <p:sp>
          <p:nvSpPr>
            <p:cNvPr id="63548" name="Text Box 188"/>
            <p:cNvSpPr txBox="1">
              <a:spLocks noChangeArrowheads="1"/>
            </p:cNvSpPr>
            <p:nvPr/>
          </p:nvSpPr>
          <p:spPr bwMode="auto">
            <a:xfrm>
              <a:off x="4408" y="2011"/>
              <a:ext cx="1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call routed 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to home network</a:t>
              </a:r>
            </a:p>
          </p:txBody>
        </p:sp>
        <p:sp>
          <p:nvSpPr>
            <p:cNvPr id="63549" name="Line 189"/>
            <p:cNvSpPr>
              <a:spLocks noChangeShapeType="1"/>
            </p:cNvSpPr>
            <p:nvPr/>
          </p:nvSpPr>
          <p:spPr bwMode="auto">
            <a:xfrm flipV="1">
              <a:off x="3872" y="2127"/>
              <a:ext cx="568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25" name="Group 193"/>
          <p:cNvGrpSpPr>
            <a:grpSpLocks/>
          </p:cNvGrpSpPr>
          <p:nvPr/>
        </p:nvGrpSpPr>
        <p:grpSpPr bwMode="auto">
          <a:xfrm>
            <a:off x="273050" y="1819275"/>
            <a:ext cx="3068638" cy="1400175"/>
            <a:chOff x="172" y="1146"/>
            <a:chExt cx="1933" cy="882"/>
          </a:xfrm>
        </p:grpSpPr>
        <p:grpSp>
          <p:nvGrpSpPr>
            <p:cNvPr id="137268" name="Group 184"/>
            <p:cNvGrpSpPr>
              <a:grpSpLocks/>
            </p:cNvGrpSpPr>
            <p:nvPr/>
          </p:nvGrpSpPr>
          <p:grpSpPr bwMode="auto">
            <a:xfrm>
              <a:off x="1891" y="1146"/>
              <a:ext cx="214" cy="231"/>
              <a:chOff x="618" y="3500"/>
              <a:chExt cx="214" cy="231"/>
            </a:xfrm>
          </p:grpSpPr>
          <p:sp>
            <p:nvSpPr>
              <p:cNvPr id="63544" name="Oval 18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5" name="Text Box 18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2</a:t>
                </a:r>
              </a:p>
            </p:txBody>
          </p:sp>
        </p:grpSp>
        <p:sp>
          <p:nvSpPr>
            <p:cNvPr id="63542" name="Text Box 191"/>
            <p:cNvSpPr txBox="1">
              <a:spLocks noChangeArrowheads="1"/>
            </p:cNvSpPr>
            <p:nvPr/>
          </p:nvSpPr>
          <p:spPr bwMode="auto">
            <a:xfrm>
              <a:off x="172" y="1508"/>
              <a:ext cx="158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home MSC consults HLR,</a:t>
              </a:r>
            </a:p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gets roaming number of</a:t>
              </a:r>
            </a:p>
            <a:p>
              <a:pPr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mobile in visited network</a:t>
              </a:r>
            </a:p>
          </p:txBody>
        </p:sp>
        <p:sp>
          <p:nvSpPr>
            <p:cNvPr id="63543" name="Line 192"/>
            <p:cNvSpPr>
              <a:spLocks noChangeShapeType="1"/>
            </p:cNvSpPr>
            <p:nvPr/>
          </p:nvSpPr>
          <p:spPr bwMode="auto">
            <a:xfrm flipV="1">
              <a:off x="1709" y="1373"/>
              <a:ext cx="182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3" name="Group 201"/>
          <p:cNvGrpSpPr>
            <a:grpSpLocks/>
          </p:cNvGrpSpPr>
          <p:nvPr/>
        </p:nvGrpSpPr>
        <p:grpSpPr bwMode="auto">
          <a:xfrm>
            <a:off x="4097338" y="3016250"/>
            <a:ext cx="4338637" cy="2447925"/>
            <a:chOff x="2581" y="1900"/>
            <a:chExt cx="2733" cy="1542"/>
          </a:xfrm>
        </p:grpSpPr>
        <p:sp>
          <p:nvSpPr>
            <p:cNvPr id="137262" name="Freeform 168"/>
            <p:cNvSpPr>
              <a:spLocks/>
            </p:cNvSpPr>
            <p:nvPr/>
          </p:nvSpPr>
          <p:spPr bwMode="auto">
            <a:xfrm>
              <a:off x="2581" y="1900"/>
              <a:ext cx="666" cy="721"/>
            </a:xfrm>
            <a:custGeom>
              <a:avLst/>
              <a:gdLst>
                <a:gd name="T0" fmla="*/ 0 w 666"/>
                <a:gd name="T1" fmla="*/ 0 h 721"/>
                <a:gd name="T2" fmla="*/ 552 w 666"/>
                <a:gd name="T3" fmla="*/ 336 h 721"/>
                <a:gd name="T4" fmla="*/ 624 w 666"/>
                <a:gd name="T5" fmla="*/ 560 h 721"/>
                <a:gd name="T6" fmla="*/ 299 w 666"/>
                <a:gd name="T7" fmla="*/ 721 h 7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721">
                  <a:moveTo>
                    <a:pt x="0" y="0"/>
                  </a:moveTo>
                  <a:cubicBezTo>
                    <a:pt x="92" y="56"/>
                    <a:pt x="448" y="243"/>
                    <a:pt x="552" y="336"/>
                  </a:cubicBezTo>
                  <a:cubicBezTo>
                    <a:pt x="656" y="429"/>
                    <a:pt x="666" y="496"/>
                    <a:pt x="624" y="560"/>
                  </a:cubicBezTo>
                  <a:cubicBezTo>
                    <a:pt x="582" y="624"/>
                    <a:pt x="367" y="688"/>
                    <a:pt x="299" y="721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7263" name="Group 169"/>
            <p:cNvGrpSpPr>
              <a:grpSpLocks/>
            </p:cNvGrpSpPr>
            <p:nvPr/>
          </p:nvGrpSpPr>
          <p:grpSpPr bwMode="auto">
            <a:xfrm>
              <a:off x="3131" y="2274"/>
              <a:ext cx="214" cy="231"/>
              <a:chOff x="618" y="3500"/>
              <a:chExt cx="214" cy="231"/>
            </a:xfrm>
          </p:grpSpPr>
          <p:sp>
            <p:nvSpPr>
              <p:cNvPr id="63539" name="Oval 17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40" name="Text Box 17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cs typeface="+mn-cs"/>
                  </a:rPr>
                  <a:t>3</a:t>
                </a:r>
              </a:p>
            </p:txBody>
          </p:sp>
        </p:grpSp>
        <p:sp>
          <p:nvSpPr>
            <p:cNvPr id="63537" name="Text Box 194"/>
            <p:cNvSpPr txBox="1">
              <a:spLocks noChangeArrowheads="1"/>
            </p:cNvSpPr>
            <p:nvPr/>
          </p:nvSpPr>
          <p:spPr bwMode="auto">
            <a:xfrm>
              <a:off x="3100" y="3038"/>
              <a:ext cx="2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home MSC sets up 2</a:t>
              </a:r>
              <a:r>
                <a:rPr lang="en-US" baseline="30000" dirty="0">
                  <a:latin typeface="Arial" charset="0"/>
                  <a:cs typeface="Arial" charset="0"/>
                </a:rPr>
                <a:t>nd</a:t>
              </a:r>
              <a:r>
                <a:rPr lang="en-US" dirty="0">
                  <a:latin typeface="Arial" charset="0"/>
                  <a:cs typeface="Arial" charset="0"/>
                </a:rPr>
                <a:t> leg of call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to MSC in visited network</a:t>
              </a:r>
            </a:p>
          </p:txBody>
        </p:sp>
        <p:sp>
          <p:nvSpPr>
            <p:cNvPr id="63538" name="Line 200"/>
            <p:cNvSpPr>
              <a:spLocks noChangeShapeType="1"/>
            </p:cNvSpPr>
            <p:nvPr/>
          </p:nvSpPr>
          <p:spPr bwMode="auto">
            <a:xfrm>
              <a:off x="3273" y="2516"/>
              <a:ext cx="126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3836" name="Group 204"/>
          <p:cNvGrpSpPr>
            <a:grpSpLocks/>
          </p:cNvGrpSpPr>
          <p:nvPr/>
        </p:nvGrpSpPr>
        <p:grpSpPr bwMode="auto">
          <a:xfrm>
            <a:off x="2544763" y="4664075"/>
            <a:ext cx="5710237" cy="1592263"/>
            <a:chOff x="1603" y="2938"/>
            <a:chExt cx="3597" cy="1003"/>
          </a:xfrm>
        </p:grpSpPr>
        <p:grpSp>
          <p:nvGrpSpPr>
            <p:cNvPr id="137255" name="Group 199"/>
            <p:cNvGrpSpPr>
              <a:grpSpLocks/>
            </p:cNvGrpSpPr>
            <p:nvPr/>
          </p:nvGrpSpPr>
          <p:grpSpPr bwMode="auto">
            <a:xfrm>
              <a:off x="1603" y="2938"/>
              <a:ext cx="557" cy="307"/>
              <a:chOff x="1603" y="2938"/>
              <a:chExt cx="557" cy="307"/>
            </a:xfrm>
          </p:grpSpPr>
          <p:sp>
            <p:nvSpPr>
              <p:cNvPr id="63531" name="Line 195"/>
              <p:cNvSpPr>
                <a:spLocks noChangeShapeType="1"/>
              </p:cNvSpPr>
              <p:nvPr/>
            </p:nvSpPr>
            <p:spPr bwMode="auto">
              <a:xfrm flipH="1">
                <a:off x="1603" y="2938"/>
                <a:ext cx="557" cy="30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37259" name="Group 196"/>
              <p:cNvGrpSpPr>
                <a:grpSpLocks/>
              </p:cNvGrpSpPr>
              <p:nvPr/>
            </p:nvGrpSpPr>
            <p:grpSpPr bwMode="auto">
              <a:xfrm>
                <a:off x="1844" y="2946"/>
                <a:ext cx="214" cy="231"/>
                <a:chOff x="618" y="3500"/>
                <a:chExt cx="214" cy="231"/>
              </a:xfrm>
            </p:grpSpPr>
            <p:sp>
              <p:nvSpPr>
                <p:cNvPr id="63533" name="Oval 197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3534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2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solidFill>
                        <a:srgbClr val="FF0000"/>
                      </a:solidFill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63529" name="Text Box 202"/>
            <p:cNvSpPr txBox="1">
              <a:spLocks noChangeArrowheads="1"/>
            </p:cNvSpPr>
            <p:nvPr/>
          </p:nvSpPr>
          <p:spPr bwMode="auto">
            <a:xfrm>
              <a:off x="2900" y="3537"/>
              <a:ext cx="23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MSC in visited network completes</a:t>
              </a:r>
            </a:p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call through base station to mobile</a:t>
              </a:r>
            </a:p>
          </p:txBody>
        </p:sp>
        <p:sp>
          <p:nvSpPr>
            <p:cNvPr id="63530" name="Line 203"/>
            <p:cNvSpPr>
              <a:spLocks noChangeShapeType="1"/>
            </p:cNvSpPr>
            <p:nvPr/>
          </p:nvSpPr>
          <p:spPr bwMode="auto">
            <a:xfrm flipH="1" flipV="1">
              <a:off x="2074" y="3091"/>
              <a:ext cx="835" cy="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7254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07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20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209" name="Group 782"/>
          <p:cNvGrpSpPr>
            <a:grpSpLocks/>
          </p:cNvGrpSpPr>
          <p:nvPr/>
        </p:nvGrpSpPr>
        <p:grpSpPr bwMode="auto">
          <a:xfrm>
            <a:off x="1769471" y="4101787"/>
            <a:ext cx="372793" cy="645052"/>
            <a:chOff x="742" y="2409"/>
            <a:chExt cx="576" cy="881"/>
          </a:xfrm>
        </p:grpSpPr>
        <p:grpSp>
          <p:nvGrpSpPr>
            <p:cNvPr id="21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1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11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28" name="Group 782"/>
          <p:cNvGrpSpPr>
            <a:grpSpLocks/>
          </p:cNvGrpSpPr>
          <p:nvPr/>
        </p:nvGrpSpPr>
        <p:grpSpPr bwMode="auto">
          <a:xfrm>
            <a:off x="2608842" y="5482641"/>
            <a:ext cx="372793" cy="645052"/>
            <a:chOff x="742" y="2409"/>
            <a:chExt cx="576" cy="881"/>
          </a:xfrm>
        </p:grpSpPr>
        <p:grpSp>
          <p:nvGrpSpPr>
            <p:cNvPr id="22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3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3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30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7" name="Group 782"/>
          <p:cNvGrpSpPr>
            <a:grpSpLocks/>
          </p:cNvGrpSpPr>
          <p:nvPr/>
        </p:nvGrpSpPr>
        <p:grpSpPr bwMode="auto">
          <a:xfrm>
            <a:off x="3427396" y="5093689"/>
            <a:ext cx="372793" cy="645052"/>
            <a:chOff x="742" y="2409"/>
            <a:chExt cx="576" cy="881"/>
          </a:xfrm>
        </p:grpSpPr>
        <p:grpSp>
          <p:nvGrpSpPr>
            <p:cNvPr id="24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5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6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49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66" name="Group 782"/>
          <p:cNvGrpSpPr>
            <a:grpSpLocks/>
          </p:cNvGrpSpPr>
          <p:nvPr/>
        </p:nvGrpSpPr>
        <p:grpSpPr bwMode="auto">
          <a:xfrm>
            <a:off x="2580566" y="4600630"/>
            <a:ext cx="372793" cy="645052"/>
            <a:chOff x="742" y="2409"/>
            <a:chExt cx="576" cy="881"/>
          </a:xfrm>
        </p:grpSpPr>
        <p:grpSp>
          <p:nvGrpSpPr>
            <p:cNvPr id="26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8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68" name="Picture 7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77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Line 34"/>
          <p:cNvSpPr>
            <a:spLocks noChangeShapeType="1"/>
          </p:cNvSpPr>
          <p:nvPr/>
        </p:nvSpPr>
        <p:spPr bwMode="auto">
          <a:xfrm flipV="1">
            <a:off x="598488" y="34321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39269" name="Group 35"/>
          <p:cNvGrpSpPr>
            <a:grpSpLocks/>
          </p:cNvGrpSpPr>
          <p:nvPr/>
        </p:nvGrpSpPr>
        <p:grpSpPr bwMode="auto">
          <a:xfrm>
            <a:off x="1157288" y="4425950"/>
            <a:ext cx="1441450" cy="346075"/>
            <a:chOff x="3072" y="739"/>
            <a:chExt cx="652" cy="146"/>
          </a:xfrm>
        </p:grpSpPr>
        <p:pic>
          <p:nvPicPr>
            <p:cNvPr id="139323" name="Picture 36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7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7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9270" name="Group 39"/>
          <p:cNvGrpSpPr>
            <a:grpSpLocks/>
          </p:cNvGrpSpPr>
          <p:nvPr/>
        </p:nvGrpSpPr>
        <p:grpSpPr bwMode="auto">
          <a:xfrm>
            <a:off x="1622425" y="2736850"/>
            <a:ext cx="987425" cy="730250"/>
            <a:chOff x="2197" y="1155"/>
            <a:chExt cx="622" cy="460"/>
          </a:xfrm>
        </p:grpSpPr>
        <p:grpSp>
          <p:nvGrpSpPr>
            <p:cNvPr id="139319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4570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4571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4569" name="Text Box 4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39271" name="Group 44"/>
          <p:cNvGrpSpPr>
            <a:grpSpLocks/>
          </p:cNvGrpSpPr>
          <p:nvPr/>
        </p:nvGrpSpPr>
        <p:grpSpPr bwMode="auto">
          <a:xfrm>
            <a:off x="1135063" y="2528888"/>
            <a:ext cx="636587" cy="493712"/>
            <a:chOff x="3202" y="3056"/>
            <a:chExt cx="401" cy="311"/>
          </a:xfrm>
        </p:grpSpPr>
        <p:sp>
          <p:nvSpPr>
            <p:cNvPr id="64562" name="Oval 45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3" name="Line 46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4" name="Rectangle 47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5" name="Oval 48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6" name="Line 49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4567" name="Text Box 50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4522" name="Line 82"/>
          <p:cNvSpPr>
            <a:spLocks noChangeShapeType="1"/>
          </p:cNvSpPr>
          <p:nvPr/>
        </p:nvSpPr>
        <p:spPr bwMode="auto">
          <a:xfrm flipH="1" flipV="1">
            <a:off x="2439988" y="3444875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9274" name="Freeform 83"/>
          <p:cNvSpPr>
            <a:spLocks/>
          </p:cNvSpPr>
          <p:nvPr/>
        </p:nvSpPr>
        <p:spPr bwMode="auto">
          <a:xfrm>
            <a:off x="788988" y="2135188"/>
            <a:ext cx="1328737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37" h="1464">
                <a:moveTo>
                  <a:pt x="816" y="0"/>
                </a:moveTo>
                <a:cubicBezTo>
                  <a:pt x="813" y="101"/>
                  <a:pt x="809" y="477"/>
                  <a:pt x="808" y="608"/>
                </a:cubicBezTo>
                <a:cubicBezTo>
                  <a:pt x="807" y="739"/>
                  <a:pt x="837" y="733"/>
                  <a:pt x="808" y="784"/>
                </a:cubicBezTo>
                <a:cubicBezTo>
                  <a:pt x="779" y="835"/>
                  <a:pt x="767" y="824"/>
                  <a:pt x="632" y="912"/>
                </a:cubicBezTo>
                <a:cubicBezTo>
                  <a:pt x="497" y="1000"/>
                  <a:pt x="0" y="1220"/>
                  <a:pt x="0" y="1312"/>
                </a:cubicBezTo>
                <a:cubicBezTo>
                  <a:pt x="0" y="1404"/>
                  <a:pt x="500" y="1432"/>
                  <a:pt x="632" y="1464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9275" name="Freeform 84"/>
          <p:cNvSpPr>
            <a:spLocks/>
          </p:cNvSpPr>
          <p:nvPr/>
        </p:nvSpPr>
        <p:spPr bwMode="auto">
          <a:xfrm>
            <a:off x="2093913" y="3367088"/>
            <a:ext cx="1282700" cy="1079500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8" h="680">
                <a:moveTo>
                  <a:pt x="0" y="0"/>
                </a:moveTo>
                <a:cubicBezTo>
                  <a:pt x="29" y="21"/>
                  <a:pt x="41" y="40"/>
                  <a:pt x="176" y="128"/>
                </a:cubicBezTo>
                <a:cubicBezTo>
                  <a:pt x="311" y="216"/>
                  <a:pt x="808" y="436"/>
                  <a:pt x="808" y="528"/>
                </a:cubicBezTo>
                <a:cubicBezTo>
                  <a:pt x="808" y="620"/>
                  <a:pt x="308" y="648"/>
                  <a:pt x="176" y="68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525" name="Text Box 85"/>
          <p:cNvSpPr txBox="1">
            <a:spLocks noChangeArrowheads="1"/>
          </p:cNvSpPr>
          <p:nvPr/>
        </p:nvSpPr>
        <p:spPr bwMode="auto">
          <a:xfrm>
            <a:off x="331788" y="4229100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sp>
        <p:nvSpPr>
          <p:cNvPr id="64526" name="Text Box 86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4527" name="Text Box 87"/>
          <p:cNvSpPr txBox="1">
            <a:spLocks noChangeArrowheads="1"/>
          </p:cNvSpPr>
          <p:nvPr/>
        </p:nvSpPr>
        <p:spPr bwMode="auto">
          <a:xfrm>
            <a:off x="1217613" y="37592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8" name="Text Box 88"/>
          <p:cNvSpPr txBox="1">
            <a:spLocks noChangeArrowheads="1"/>
          </p:cNvSpPr>
          <p:nvPr/>
        </p:nvSpPr>
        <p:spPr bwMode="auto">
          <a:xfrm>
            <a:off x="2208213" y="3746500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64529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sp>
        <p:nvSpPr>
          <p:cNvPr id="64530" name="Rectangle 9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9250" cy="4962525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handoff goal: </a:t>
            </a:r>
            <a:r>
              <a:rPr lang="en-US" sz="2400" dirty="0">
                <a:latin typeface="Gill Sans MT" charset="0"/>
                <a:cs typeface="+mn-cs"/>
              </a:rPr>
              <a:t>route call via new base station (without interruption)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reasons for handoff: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stronger signal to/from new BSS (continuing connectivity, less battery drain)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load balance: free up channel in current BSS</a:t>
            </a:r>
          </a:p>
          <a:p>
            <a:pPr lvl="1">
              <a:defRPr/>
            </a:pPr>
            <a:r>
              <a:rPr lang="en-US" sz="2200" dirty="0">
                <a:latin typeface="Gill Sans MT" charset="0"/>
              </a:rPr>
              <a:t>GSM doesn't mandate why to perform handoff (policy), only how (mechanism)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handoff initiated by old BSS</a:t>
            </a:r>
          </a:p>
          <a:p>
            <a:pPr lvl="1">
              <a:defRPr/>
            </a:pPr>
            <a:endParaRPr lang="en-US" sz="1800" dirty="0">
              <a:latin typeface="Gill Sans MT" charset="0"/>
            </a:endParaRPr>
          </a:p>
        </p:txBody>
      </p:sp>
      <p:pic>
        <p:nvPicPr>
          <p:cNvPr id="139282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95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4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15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1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16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694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782"/>
          <p:cNvGrpSpPr>
            <a:grpSpLocks/>
          </p:cNvGrpSpPr>
          <p:nvPr/>
        </p:nvGrpSpPr>
        <p:grpSpPr bwMode="auto">
          <a:xfrm>
            <a:off x="145722" y="3456329"/>
            <a:ext cx="749422" cy="853262"/>
            <a:chOff x="742" y="2409"/>
            <a:chExt cx="576" cy="881"/>
          </a:xfrm>
        </p:grpSpPr>
        <p:grpSp>
          <p:nvGrpSpPr>
            <p:cNvPr id="124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5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42" name="Group 782"/>
          <p:cNvGrpSpPr>
            <a:grpSpLocks/>
          </p:cNvGrpSpPr>
          <p:nvPr/>
        </p:nvGrpSpPr>
        <p:grpSpPr bwMode="auto">
          <a:xfrm>
            <a:off x="3420717" y="3587908"/>
            <a:ext cx="749422" cy="853262"/>
            <a:chOff x="742" y="2409"/>
            <a:chExt cx="576" cy="881"/>
          </a:xfrm>
        </p:grpSpPr>
        <p:grpSp>
          <p:nvGrpSpPr>
            <p:cNvPr id="14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6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44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5540" name="Line 3"/>
          <p:cNvSpPr>
            <a:spLocks noChangeShapeType="1"/>
          </p:cNvSpPr>
          <p:nvPr/>
        </p:nvSpPr>
        <p:spPr bwMode="auto">
          <a:xfrm flipV="1">
            <a:off x="982663" y="3452813"/>
            <a:ext cx="5207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2" name="Line 36"/>
          <p:cNvSpPr>
            <a:spLocks noChangeShapeType="1"/>
          </p:cNvSpPr>
          <p:nvPr/>
        </p:nvSpPr>
        <p:spPr bwMode="auto">
          <a:xfrm flipV="1">
            <a:off x="608013" y="34353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1166813" y="4429125"/>
            <a:ext cx="1441450" cy="346075"/>
            <a:chOff x="3072" y="739"/>
            <a:chExt cx="652" cy="146"/>
          </a:xfrm>
        </p:grpSpPr>
        <p:pic>
          <p:nvPicPr>
            <p:cNvPr id="141399" name="Picture 38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625" name="Line 3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26" name="Line 4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1319" name="Group 41"/>
          <p:cNvGrpSpPr>
            <a:grpSpLocks/>
          </p:cNvGrpSpPr>
          <p:nvPr/>
        </p:nvGrpSpPr>
        <p:grpSpPr bwMode="auto">
          <a:xfrm>
            <a:off x="1631950" y="2740025"/>
            <a:ext cx="987425" cy="730250"/>
            <a:chOff x="2197" y="1155"/>
            <a:chExt cx="622" cy="460"/>
          </a:xfrm>
        </p:grpSpPr>
        <p:grpSp>
          <p:nvGrpSpPr>
            <p:cNvPr id="141395" name="Group 4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65622" name="Rectangle 4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5623" name="Text Box 4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65621" name="Text Box 4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Center</a:t>
              </a:r>
            </a:p>
          </p:txBody>
        </p:sp>
      </p:grpSp>
      <p:grpSp>
        <p:nvGrpSpPr>
          <p:cNvPr id="141320" name="Group 46"/>
          <p:cNvGrpSpPr>
            <a:grpSpLocks/>
          </p:cNvGrpSpPr>
          <p:nvPr/>
        </p:nvGrpSpPr>
        <p:grpSpPr bwMode="auto">
          <a:xfrm>
            <a:off x="1144588" y="2532063"/>
            <a:ext cx="636587" cy="493712"/>
            <a:chOff x="3202" y="3056"/>
            <a:chExt cx="401" cy="311"/>
          </a:xfrm>
        </p:grpSpPr>
        <p:sp>
          <p:nvSpPr>
            <p:cNvPr id="65614" name="Oval 47"/>
            <p:cNvSpPr>
              <a:spLocks noChangeArrowheads="1"/>
            </p:cNvSpPr>
            <p:nvPr/>
          </p:nvSpPr>
          <p:spPr bwMode="auto">
            <a:xfrm>
              <a:off x="3203" y="3295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5" name="Line 48"/>
            <p:cNvSpPr>
              <a:spLocks noChangeShapeType="1"/>
            </p:cNvSpPr>
            <p:nvPr/>
          </p:nvSpPr>
          <p:spPr bwMode="auto">
            <a:xfrm>
              <a:off x="3204" y="309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6" name="Rectangle 49"/>
            <p:cNvSpPr>
              <a:spLocks noChangeArrowheads="1"/>
            </p:cNvSpPr>
            <p:nvPr/>
          </p:nvSpPr>
          <p:spPr bwMode="auto">
            <a:xfrm>
              <a:off x="3210" y="3090"/>
              <a:ext cx="393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7" name="Oval 50"/>
            <p:cNvSpPr>
              <a:spLocks noChangeArrowheads="1"/>
            </p:cNvSpPr>
            <p:nvPr/>
          </p:nvSpPr>
          <p:spPr bwMode="auto">
            <a:xfrm>
              <a:off x="3202" y="3056"/>
              <a:ext cx="400" cy="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8" name="Line 51"/>
            <p:cNvSpPr>
              <a:spLocks noChangeShapeType="1"/>
            </p:cNvSpPr>
            <p:nvPr/>
          </p:nvSpPr>
          <p:spPr bwMode="auto">
            <a:xfrm>
              <a:off x="3603" y="3099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619" name="Text Box 52"/>
            <p:cNvSpPr txBox="1">
              <a:spLocks noChangeArrowheads="1"/>
            </p:cNvSpPr>
            <p:nvPr/>
          </p:nvSpPr>
          <p:spPr bwMode="auto">
            <a:xfrm>
              <a:off x="3218" y="3137"/>
              <a:ext cx="3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VLR</a:t>
              </a:r>
            </a:p>
          </p:txBody>
        </p:sp>
      </p:grpSp>
      <p:sp>
        <p:nvSpPr>
          <p:cNvPr id="65547" name="Line 84"/>
          <p:cNvSpPr>
            <a:spLocks noChangeShapeType="1"/>
          </p:cNvSpPr>
          <p:nvPr/>
        </p:nvSpPr>
        <p:spPr bwMode="auto">
          <a:xfrm flipH="1" flipV="1">
            <a:off x="2449513" y="3448050"/>
            <a:ext cx="1176337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48" name="Text Box 85"/>
          <p:cNvSpPr txBox="1">
            <a:spLocks noChangeArrowheads="1"/>
          </p:cNvSpPr>
          <p:nvPr/>
        </p:nvSpPr>
        <p:spPr bwMode="auto">
          <a:xfrm>
            <a:off x="198438" y="4232275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BSS</a:t>
            </a:r>
          </a:p>
        </p:txBody>
      </p:sp>
      <p:grpSp>
        <p:nvGrpSpPr>
          <p:cNvPr id="141324" name="Group 87"/>
          <p:cNvGrpSpPr>
            <a:grpSpLocks/>
          </p:cNvGrpSpPr>
          <p:nvPr/>
        </p:nvGrpSpPr>
        <p:grpSpPr bwMode="auto">
          <a:xfrm>
            <a:off x="1039813" y="3487738"/>
            <a:ext cx="296862" cy="336550"/>
            <a:chOff x="3312" y="2598"/>
            <a:chExt cx="187" cy="212"/>
          </a:xfrm>
        </p:grpSpPr>
        <p:sp>
          <p:nvSpPr>
            <p:cNvPr id="65582" name="Oval 88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3" name="Text Box 89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1</a:t>
              </a:r>
            </a:p>
          </p:txBody>
        </p:sp>
      </p:grpSp>
      <p:grpSp>
        <p:nvGrpSpPr>
          <p:cNvPr id="141325" name="Group 90"/>
          <p:cNvGrpSpPr>
            <a:grpSpLocks/>
          </p:cNvGrpSpPr>
          <p:nvPr/>
        </p:nvGrpSpPr>
        <p:grpSpPr bwMode="auto">
          <a:xfrm>
            <a:off x="3319463" y="3919538"/>
            <a:ext cx="296862" cy="336550"/>
            <a:chOff x="3312" y="2598"/>
            <a:chExt cx="187" cy="212"/>
          </a:xfrm>
        </p:grpSpPr>
        <p:sp>
          <p:nvSpPr>
            <p:cNvPr id="65580" name="Oval 9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1" name="Text Box 9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3</a:t>
              </a:r>
            </a:p>
          </p:txBody>
        </p:sp>
      </p:grpSp>
      <p:sp>
        <p:nvSpPr>
          <p:cNvPr id="65551" name="Line 93"/>
          <p:cNvSpPr>
            <a:spLocks noChangeShapeType="1"/>
          </p:cNvSpPr>
          <p:nvPr/>
        </p:nvSpPr>
        <p:spPr bwMode="auto">
          <a:xfrm>
            <a:off x="2500313" y="3357563"/>
            <a:ext cx="920750" cy="584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27" name="Group 94"/>
          <p:cNvGrpSpPr>
            <a:grpSpLocks/>
          </p:cNvGrpSpPr>
          <p:nvPr/>
        </p:nvGrpSpPr>
        <p:grpSpPr bwMode="auto">
          <a:xfrm>
            <a:off x="2379663" y="3208338"/>
            <a:ext cx="296862" cy="336550"/>
            <a:chOff x="3312" y="2598"/>
            <a:chExt cx="187" cy="212"/>
          </a:xfrm>
        </p:grpSpPr>
        <p:sp>
          <p:nvSpPr>
            <p:cNvPr id="65578" name="Oval 9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9" name="Text Box 9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2</a:t>
              </a:r>
            </a:p>
          </p:txBody>
        </p:sp>
      </p:grpSp>
      <p:sp>
        <p:nvSpPr>
          <p:cNvPr id="141328" name="Freeform 97"/>
          <p:cNvSpPr>
            <a:spLocks/>
          </p:cNvSpPr>
          <p:nvPr/>
        </p:nvSpPr>
        <p:spPr bwMode="auto">
          <a:xfrm>
            <a:off x="823913" y="3406775"/>
            <a:ext cx="2425700" cy="738188"/>
          </a:xfrm>
          <a:custGeom>
            <a:avLst/>
            <a:gdLst>
              <a:gd name="T0" fmla="*/ 2147483647 w 1528"/>
              <a:gd name="T1" fmla="*/ 2147483647 h 465"/>
              <a:gd name="T2" fmla="*/ 2147483647 w 1528"/>
              <a:gd name="T3" fmla="*/ 2147483647 h 465"/>
              <a:gd name="T4" fmla="*/ 2147483647 w 1528"/>
              <a:gd name="T5" fmla="*/ 2147483647 h 465"/>
              <a:gd name="T6" fmla="*/ 0 w 1528"/>
              <a:gd name="T7" fmla="*/ 2147483647 h 4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8" h="465">
                <a:moveTo>
                  <a:pt x="1528" y="425"/>
                </a:moveTo>
                <a:cubicBezTo>
                  <a:pt x="1340" y="279"/>
                  <a:pt x="1153" y="133"/>
                  <a:pt x="1004" y="73"/>
                </a:cubicBezTo>
                <a:cubicBezTo>
                  <a:pt x="855" y="13"/>
                  <a:pt x="799" y="0"/>
                  <a:pt x="632" y="65"/>
                </a:cubicBezTo>
                <a:cubicBezTo>
                  <a:pt x="465" y="130"/>
                  <a:pt x="232" y="297"/>
                  <a:pt x="0" y="4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29" name="Group 98"/>
          <p:cNvGrpSpPr>
            <a:grpSpLocks/>
          </p:cNvGrpSpPr>
          <p:nvPr/>
        </p:nvGrpSpPr>
        <p:grpSpPr bwMode="auto">
          <a:xfrm>
            <a:off x="1947863" y="3341688"/>
            <a:ext cx="296862" cy="336550"/>
            <a:chOff x="3312" y="2598"/>
            <a:chExt cx="187" cy="212"/>
          </a:xfrm>
        </p:grpSpPr>
        <p:sp>
          <p:nvSpPr>
            <p:cNvPr id="65576" name="Oval 99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7" name="Text Box 100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4</a:t>
              </a:r>
            </a:p>
          </p:txBody>
        </p:sp>
      </p:grpSp>
      <p:sp>
        <p:nvSpPr>
          <p:cNvPr id="65555" name="Line 101"/>
          <p:cNvSpPr>
            <a:spLocks noChangeShapeType="1"/>
          </p:cNvSpPr>
          <p:nvPr/>
        </p:nvSpPr>
        <p:spPr bwMode="auto">
          <a:xfrm>
            <a:off x="957263" y="4259263"/>
            <a:ext cx="5969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1" name="Group 102"/>
          <p:cNvGrpSpPr>
            <a:grpSpLocks/>
          </p:cNvGrpSpPr>
          <p:nvPr/>
        </p:nvGrpSpPr>
        <p:grpSpPr bwMode="auto">
          <a:xfrm>
            <a:off x="1071563" y="4192588"/>
            <a:ext cx="296862" cy="336550"/>
            <a:chOff x="3312" y="2598"/>
            <a:chExt cx="187" cy="212"/>
          </a:xfrm>
        </p:grpSpPr>
        <p:sp>
          <p:nvSpPr>
            <p:cNvPr id="65574" name="Oval 103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5" name="Text Box 104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5</a:t>
              </a:r>
            </a:p>
          </p:txBody>
        </p:sp>
      </p:grpSp>
      <p:sp>
        <p:nvSpPr>
          <p:cNvPr id="141332" name="Freeform 105"/>
          <p:cNvSpPr>
            <a:spLocks/>
          </p:cNvSpPr>
          <p:nvPr/>
        </p:nvSpPr>
        <p:spPr bwMode="auto">
          <a:xfrm>
            <a:off x="2525713" y="4100513"/>
            <a:ext cx="844550" cy="520700"/>
          </a:xfrm>
          <a:custGeom>
            <a:avLst/>
            <a:gdLst>
              <a:gd name="T0" fmla="*/ 0 w 532"/>
              <a:gd name="T1" fmla="*/ 2147483647 h 328"/>
              <a:gd name="T2" fmla="*/ 2147483647 w 532"/>
              <a:gd name="T3" fmla="*/ 2147483647 h 328"/>
              <a:gd name="T4" fmla="*/ 2147483647 w 532"/>
              <a:gd name="T5" fmla="*/ 2147483647 h 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" h="328">
                <a:moveTo>
                  <a:pt x="0" y="272"/>
                </a:moveTo>
                <a:cubicBezTo>
                  <a:pt x="82" y="235"/>
                  <a:pt x="452" y="0"/>
                  <a:pt x="492" y="52"/>
                </a:cubicBezTo>
                <a:cubicBezTo>
                  <a:pt x="532" y="104"/>
                  <a:pt x="156" y="270"/>
                  <a:pt x="68" y="32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3" name="Group 106"/>
          <p:cNvGrpSpPr>
            <a:grpSpLocks/>
          </p:cNvGrpSpPr>
          <p:nvPr/>
        </p:nvGrpSpPr>
        <p:grpSpPr bwMode="auto">
          <a:xfrm>
            <a:off x="2811463" y="4211638"/>
            <a:ext cx="296862" cy="336550"/>
            <a:chOff x="3312" y="2598"/>
            <a:chExt cx="187" cy="212"/>
          </a:xfrm>
        </p:grpSpPr>
        <p:sp>
          <p:nvSpPr>
            <p:cNvPr id="65572" name="Oval 107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Text Box 108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6</a:t>
              </a:r>
            </a:p>
          </p:txBody>
        </p:sp>
      </p:grpSp>
      <p:sp>
        <p:nvSpPr>
          <p:cNvPr id="141334" name="Freeform 109"/>
          <p:cNvSpPr>
            <a:spLocks/>
          </p:cNvSpPr>
          <p:nvPr/>
        </p:nvSpPr>
        <p:spPr bwMode="auto">
          <a:xfrm>
            <a:off x="2303463" y="3567113"/>
            <a:ext cx="755650" cy="920750"/>
          </a:xfrm>
          <a:custGeom>
            <a:avLst/>
            <a:gdLst>
              <a:gd name="T0" fmla="*/ 2147483647 w 476"/>
              <a:gd name="T1" fmla="*/ 2147483647 h 580"/>
              <a:gd name="T2" fmla="*/ 2147483647 w 476"/>
              <a:gd name="T3" fmla="*/ 2147483647 h 580"/>
              <a:gd name="T4" fmla="*/ 0 w 476"/>
              <a:gd name="T5" fmla="*/ 0 h 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6" h="580">
                <a:moveTo>
                  <a:pt x="68" y="580"/>
                </a:moveTo>
                <a:cubicBezTo>
                  <a:pt x="135" y="537"/>
                  <a:pt x="468" y="380"/>
                  <a:pt x="472" y="324"/>
                </a:cubicBezTo>
                <a:cubicBezTo>
                  <a:pt x="476" y="268"/>
                  <a:pt x="98" y="67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1335" name="Group 110"/>
          <p:cNvGrpSpPr>
            <a:grpSpLocks/>
          </p:cNvGrpSpPr>
          <p:nvPr/>
        </p:nvGrpSpPr>
        <p:grpSpPr bwMode="auto">
          <a:xfrm>
            <a:off x="2411413" y="3627438"/>
            <a:ext cx="296862" cy="336550"/>
            <a:chOff x="3312" y="2598"/>
            <a:chExt cx="187" cy="212"/>
          </a:xfrm>
        </p:grpSpPr>
        <p:sp>
          <p:nvSpPr>
            <p:cNvPr id="65570" name="Oval 111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1" name="Text Box 112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7</a:t>
              </a:r>
            </a:p>
          </p:txBody>
        </p:sp>
      </p:grpSp>
      <p:sp>
        <p:nvSpPr>
          <p:cNvPr id="65561" name="Line 113"/>
          <p:cNvSpPr>
            <a:spLocks noChangeShapeType="1"/>
          </p:cNvSpPr>
          <p:nvPr/>
        </p:nvSpPr>
        <p:spPr bwMode="auto">
          <a:xfrm flipH="1">
            <a:off x="1058863" y="3598863"/>
            <a:ext cx="812800" cy="53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1337" name="Group 114"/>
          <p:cNvGrpSpPr>
            <a:grpSpLocks/>
          </p:cNvGrpSpPr>
          <p:nvPr/>
        </p:nvGrpSpPr>
        <p:grpSpPr bwMode="auto">
          <a:xfrm>
            <a:off x="1370013" y="3741738"/>
            <a:ext cx="296862" cy="336550"/>
            <a:chOff x="3312" y="2598"/>
            <a:chExt cx="187" cy="212"/>
          </a:xfrm>
        </p:grpSpPr>
        <p:sp>
          <p:nvSpPr>
            <p:cNvPr id="65568" name="Oval 115"/>
            <p:cNvSpPr>
              <a:spLocks noChangeArrowheads="1"/>
            </p:cNvSpPr>
            <p:nvPr/>
          </p:nvSpPr>
          <p:spPr bwMode="auto">
            <a:xfrm>
              <a:off x="3334" y="2622"/>
              <a:ext cx="150" cy="15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9" name="Text Box 116"/>
            <p:cNvSpPr txBox="1">
              <a:spLocks noChangeArrowheads="1"/>
            </p:cNvSpPr>
            <p:nvPr/>
          </p:nvSpPr>
          <p:spPr bwMode="auto">
            <a:xfrm>
              <a:off x="3312" y="25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solidFill>
                    <a:srgbClr val="FF0000"/>
                  </a:solidFill>
                  <a:latin typeface="Arial" charset="0"/>
                  <a:cs typeface="+mn-cs"/>
                </a:rPr>
                <a:t>8</a:t>
              </a:r>
            </a:p>
          </p:txBody>
        </p:sp>
      </p:grpSp>
      <p:sp>
        <p:nvSpPr>
          <p:cNvPr id="65563" name="Text Box 119"/>
          <p:cNvSpPr txBox="1">
            <a:spLocks noChangeArrowheads="1"/>
          </p:cNvSpPr>
          <p:nvPr/>
        </p:nvSpPr>
        <p:spPr bwMode="auto">
          <a:xfrm>
            <a:off x="3024188" y="4360863"/>
            <a:ext cx="9159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 BSS</a:t>
            </a:r>
          </a:p>
        </p:txBody>
      </p:sp>
      <p:sp>
        <p:nvSpPr>
          <p:cNvPr id="65564" name="Rectangle 120"/>
          <p:cNvSpPr>
            <a:spLocks noChangeArrowheads="1"/>
          </p:cNvSpPr>
          <p:nvPr/>
        </p:nvSpPr>
        <p:spPr bwMode="auto">
          <a:xfrm>
            <a:off x="4140200" y="1360488"/>
            <a:ext cx="5003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1. old BSS informs MSC of impending handoff, provides list of 1</a:t>
            </a:r>
            <a:r>
              <a:rPr lang="en-US" sz="2000" baseline="30000" dirty="0">
                <a:latin typeface="Arial" charset="0"/>
                <a:cs typeface="Arial" charset="0"/>
              </a:rPr>
              <a:t>+</a:t>
            </a:r>
            <a:r>
              <a:rPr lang="en-US" sz="2000" dirty="0">
                <a:latin typeface="Arial" charset="0"/>
                <a:cs typeface="Arial" charset="0"/>
              </a:rPr>
              <a:t> new BSSs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2. MSC sets up path (allocates resources)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3. new BSS allocates radio channel for use by mobile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4. new BSS signals MSC, old BSS: ready 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5. old BSS tells mobile: perform handoff to new BSS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6. mobile, new BSS signal to activate new channel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7. mobile signals via new BSS to MSC: handoff complete.  MSC reroutes call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8 MSC-old-BSS resources released</a:t>
            </a:r>
          </a:p>
          <a:p>
            <a:pPr marL="280988" indent="-28098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latin typeface="Arial" charset="0"/>
              <a:cs typeface="Arial" charset="0"/>
            </a:endParaRPr>
          </a:p>
          <a:p>
            <a:pPr marL="889000" lvl="1" indent="-381000">
              <a:spcBef>
                <a:spcPct val="20000"/>
              </a:spcBef>
              <a:buClr>
                <a:srgbClr val="000099"/>
              </a:buClr>
              <a:buFont typeface="Wingdings" charset="0"/>
              <a:buNone/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65565" name="Line 121"/>
          <p:cNvSpPr>
            <a:spLocks noChangeShapeType="1"/>
          </p:cNvSpPr>
          <p:nvPr/>
        </p:nvSpPr>
        <p:spPr bwMode="auto">
          <a:xfrm>
            <a:off x="2101850" y="2019300"/>
            <a:ext cx="0" cy="7508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5566" name="Rectangle 90"/>
          <p:cNvSpPr>
            <a:spLocks noChangeArrowheads="1"/>
          </p:cNvSpPr>
          <p:nvPr/>
        </p:nvSpPr>
        <p:spPr bwMode="auto">
          <a:xfrm>
            <a:off x="411163" y="1936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with common MSC</a:t>
            </a:r>
          </a:p>
        </p:txBody>
      </p:sp>
      <p:pic>
        <p:nvPicPr>
          <p:cNvPr id="14134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969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36638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2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3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4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5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6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7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8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79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0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1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82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7661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27792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3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2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2779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9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3" name="Group 108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2777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7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8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7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4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27771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7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5" name="Group 129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27754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5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5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6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7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55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6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27752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3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7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27750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51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8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27748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9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69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27746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0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27744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1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2774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2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27740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41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3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7738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3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4" name="Group 171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7721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77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77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7722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5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7719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20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6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77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7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7715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6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8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7713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79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7711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2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80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7709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10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2098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6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07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typically used to connect mobile(s) to base station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Gill Sans MT" charset="0"/>
                <a:cs typeface="+mn-cs"/>
              </a:rPr>
              <a:t>various data rates, transmission distance</a:t>
            </a:r>
          </a:p>
        </p:txBody>
      </p:sp>
      <p:sp>
        <p:nvSpPr>
          <p:cNvPr id="7208" name="Line 68"/>
          <p:cNvSpPr>
            <a:spLocks noChangeShapeType="1"/>
          </p:cNvSpPr>
          <p:nvPr/>
        </p:nvSpPr>
        <p:spPr bwMode="auto">
          <a:xfrm flipH="1">
            <a:off x="6207125" y="4378325"/>
            <a:ext cx="106363" cy="549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687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7688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27694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5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6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8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9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0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1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2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3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4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5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6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7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08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2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27690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91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7692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14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1910089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3891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093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3893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7095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096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3364" name="Freeform 15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66" name="Text Box 16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PSTN</a:t>
            </a:r>
          </a:p>
        </p:txBody>
      </p:sp>
      <p:grpSp>
        <p:nvGrpSpPr>
          <p:cNvPr id="143366" name="Group 17"/>
          <p:cNvGrpSpPr>
            <a:grpSpLocks/>
          </p:cNvGrpSpPr>
          <p:nvPr/>
        </p:nvGrpSpPr>
        <p:grpSpPr bwMode="auto">
          <a:xfrm>
            <a:off x="1709738" y="5129213"/>
            <a:ext cx="1441450" cy="346075"/>
            <a:chOff x="3072" y="739"/>
            <a:chExt cx="652" cy="146"/>
          </a:xfrm>
        </p:grpSpPr>
        <p:pic>
          <p:nvPicPr>
            <p:cNvPr id="143888" name="Picture 18" descr="lgv_fqmg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90" name="Line 1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091" name="Line 2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3367" name="Picture 21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9" name="Text Box 22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3369" name="Freeform 23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370" name="Freeform 24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2" name="Group 158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6955" name="Rectangle 159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6" name="Text Box 160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5" name="Text Box 329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3395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66662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3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143376" name="Freeform 534"/>
          <p:cNvSpPr>
            <a:spLocks/>
          </p:cNvSpPr>
          <p:nvPr/>
        </p:nvSpPr>
        <p:spPr bwMode="auto">
          <a:xfrm>
            <a:off x="1798638" y="3884613"/>
            <a:ext cx="609600" cy="1373187"/>
          </a:xfrm>
          <a:custGeom>
            <a:avLst/>
            <a:gdLst>
              <a:gd name="T0" fmla="*/ 0 w 384"/>
              <a:gd name="T1" fmla="*/ 2147483647 h 865"/>
              <a:gd name="T2" fmla="*/ 2147483647 w 384"/>
              <a:gd name="T3" fmla="*/ 2147483647 h 865"/>
              <a:gd name="T4" fmla="*/ 2147483647 w 384"/>
              <a:gd name="T5" fmla="*/ 2147483647 h 865"/>
              <a:gd name="T6" fmla="*/ 2147483647 w 384"/>
              <a:gd name="T7" fmla="*/ 2147483647 h 865"/>
              <a:gd name="T8" fmla="*/ 2147483647 w 384"/>
              <a:gd name="T9" fmla="*/ 2147483647 h 865"/>
              <a:gd name="T10" fmla="*/ 2147483647 w 384"/>
              <a:gd name="T11" fmla="*/ 2147483647 h 8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84" h="865">
                <a:moveTo>
                  <a:pt x="0" y="53"/>
                </a:moveTo>
                <a:cubicBezTo>
                  <a:pt x="104" y="26"/>
                  <a:pt x="209" y="0"/>
                  <a:pt x="272" y="21"/>
                </a:cubicBezTo>
                <a:cubicBezTo>
                  <a:pt x="335" y="42"/>
                  <a:pt x="368" y="94"/>
                  <a:pt x="376" y="181"/>
                </a:cubicBezTo>
                <a:cubicBezTo>
                  <a:pt x="384" y="268"/>
                  <a:pt x="338" y="454"/>
                  <a:pt x="320" y="541"/>
                </a:cubicBezTo>
                <a:cubicBezTo>
                  <a:pt x="302" y="628"/>
                  <a:pt x="275" y="652"/>
                  <a:pt x="268" y="706"/>
                </a:cubicBezTo>
                <a:cubicBezTo>
                  <a:pt x="261" y="760"/>
                  <a:pt x="275" y="832"/>
                  <a:pt x="277" y="865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3377" name="Group 535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6583" name="Rectangle 536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4" name="Text Box 537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6579" name="Text Box 37"/>
          <p:cNvSpPr txBox="1">
            <a:spLocks noChangeArrowheads="1"/>
          </p:cNvSpPr>
          <p:nvPr/>
        </p:nvSpPr>
        <p:spPr bwMode="auto">
          <a:xfrm>
            <a:off x="1792288" y="5641975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(a) before handoff</a:t>
            </a:r>
          </a:p>
        </p:txBody>
      </p:sp>
      <p:sp>
        <p:nvSpPr>
          <p:cNvPr id="66580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sp>
        <p:nvSpPr>
          <p:cNvPr id="66581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4668094" y="1596181"/>
            <a:ext cx="4078288" cy="46482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call remains routed through anchor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pic>
        <p:nvPicPr>
          <p:cNvPr id="143381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66957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8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59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0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5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6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7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968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54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4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4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78" name="Group 577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7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8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9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9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16" name="Group 615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61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2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3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1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6788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89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0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5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6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7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98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801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5" name="Group 634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3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3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54" name="Group 65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73" name="Group 672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7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92" name="Group 691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9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66585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86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756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0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1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2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3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64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5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7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599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660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11" name="Group 710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71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1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1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2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1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30" name="Group 729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73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3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5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5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5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68" name="Group 767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9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7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7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1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87" name="Group 786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80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1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236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/>
          <p:cNvGrpSpPr/>
          <p:nvPr/>
        </p:nvGrpSpPr>
        <p:grpSpPr>
          <a:xfrm>
            <a:off x="1612900" y="4424363"/>
            <a:ext cx="711200" cy="931862"/>
            <a:chOff x="1612900" y="4424363"/>
            <a:chExt cx="711200" cy="931862"/>
          </a:xfrm>
        </p:grpSpPr>
        <p:sp>
          <p:nvSpPr>
            <p:cNvPr id="625" name="AutoShape 162"/>
            <p:cNvSpPr>
              <a:spLocks noChangeArrowheads="1"/>
            </p:cNvSpPr>
            <p:nvPr/>
          </p:nvSpPr>
          <p:spPr bwMode="auto">
            <a:xfrm>
              <a:off x="1619250" y="45148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6" name="AutoShape 163"/>
            <p:cNvSpPr>
              <a:spLocks noChangeArrowheads="1"/>
            </p:cNvSpPr>
            <p:nvPr/>
          </p:nvSpPr>
          <p:spPr bwMode="auto">
            <a:xfrm>
              <a:off x="1924050" y="50165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7" name="AutoShape 164"/>
            <p:cNvSpPr>
              <a:spLocks noChangeArrowheads="1"/>
            </p:cNvSpPr>
            <p:nvPr/>
          </p:nvSpPr>
          <p:spPr bwMode="auto">
            <a:xfrm>
              <a:off x="1919288" y="4675188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8" name="Line 291"/>
            <p:cNvSpPr>
              <a:spLocks noChangeShapeType="1"/>
            </p:cNvSpPr>
            <p:nvPr/>
          </p:nvSpPr>
          <p:spPr bwMode="auto">
            <a:xfrm flipV="1">
              <a:off x="1839913" y="4438650"/>
              <a:ext cx="37465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29" name="Line 292"/>
            <p:cNvSpPr>
              <a:spLocks noChangeShapeType="1"/>
            </p:cNvSpPr>
            <p:nvPr/>
          </p:nvSpPr>
          <p:spPr bwMode="auto">
            <a:xfrm flipV="1">
              <a:off x="2152650" y="4445000"/>
              <a:ext cx="119063" cy="781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0" name="Line 293"/>
            <p:cNvSpPr>
              <a:spLocks noChangeShapeType="1"/>
            </p:cNvSpPr>
            <p:nvPr/>
          </p:nvSpPr>
          <p:spPr bwMode="auto">
            <a:xfrm flipV="1">
              <a:off x="2143125" y="4425950"/>
              <a:ext cx="92075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1" name="Line 294"/>
            <p:cNvSpPr>
              <a:spLocks noChangeShapeType="1"/>
            </p:cNvSpPr>
            <p:nvPr/>
          </p:nvSpPr>
          <p:spPr bwMode="auto">
            <a:xfrm flipV="1">
              <a:off x="1851025" y="4424363"/>
              <a:ext cx="358775" cy="303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2" name="AutoShape 296"/>
            <p:cNvSpPr>
              <a:spLocks noChangeArrowheads="1"/>
            </p:cNvSpPr>
            <p:nvPr/>
          </p:nvSpPr>
          <p:spPr bwMode="auto">
            <a:xfrm>
              <a:off x="1612900" y="48514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33" name="Group 632"/>
            <p:cNvGrpSpPr/>
            <p:nvPr/>
          </p:nvGrpSpPr>
          <p:grpSpPr>
            <a:xfrm>
              <a:off x="1730874" y="4544246"/>
              <a:ext cx="164774" cy="233104"/>
              <a:chOff x="160756" y="4051199"/>
              <a:chExt cx="409927" cy="614913"/>
            </a:xfrm>
          </p:grpSpPr>
          <p:grpSp>
            <p:nvGrpSpPr>
              <p:cNvPr id="691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9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0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9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3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4" name="Group 633"/>
            <p:cNvGrpSpPr/>
            <p:nvPr/>
          </p:nvGrpSpPr>
          <p:grpSpPr>
            <a:xfrm>
              <a:off x="1738593" y="4857408"/>
              <a:ext cx="164774" cy="233104"/>
              <a:chOff x="160756" y="4051199"/>
              <a:chExt cx="409927" cy="614913"/>
            </a:xfrm>
          </p:grpSpPr>
          <p:grpSp>
            <p:nvGrpSpPr>
              <p:cNvPr id="673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5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5" name="Group 634"/>
            <p:cNvGrpSpPr/>
            <p:nvPr/>
          </p:nvGrpSpPr>
          <p:grpSpPr>
            <a:xfrm>
              <a:off x="2031654" y="4728475"/>
              <a:ext cx="164774" cy="233104"/>
              <a:chOff x="160756" y="4051199"/>
              <a:chExt cx="409927" cy="614913"/>
            </a:xfrm>
          </p:grpSpPr>
          <p:grpSp>
            <p:nvGrpSpPr>
              <p:cNvPr id="655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58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9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0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1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2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3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4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5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7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69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0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1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72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56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7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636" name="Group 635"/>
            <p:cNvGrpSpPr/>
            <p:nvPr/>
          </p:nvGrpSpPr>
          <p:grpSpPr>
            <a:xfrm>
              <a:off x="2035354" y="5037618"/>
              <a:ext cx="164774" cy="233104"/>
              <a:chOff x="160756" y="4051199"/>
              <a:chExt cx="409927" cy="614913"/>
            </a:xfrm>
          </p:grpSpPr>
          <p:grpSp>
            <p:nvGrpSpPr>
              <p:cNvPr id="637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4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4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5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38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9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9" name="Group 538"/>
          <p:cNvGrpSpPr/>
          <p:nvPr/>
        </p:nvGrpSpPr>
        <p:grpSpPr>
          <a:xfrm>
            <a:off x="387350" y="3778250"/>
            <a:ext cx="1020763" cy="841375"/>
            <a:chOff x="387350" y="3778250"/>
            <a:chExt cx="1020763" cy="841375"/>
          </a:xfrm>
        </p:grpSpPr>
        <p:sp>
          <p:nvSpPr>
            <p:cNvPr id="540" name="AutoShape 26"/>
            <p:cNvSpPr>
              <a:spLocks noChangeArrowheads="1"/>
            </p:cNvSpPr>
            <p:nvPr/>
          </p:nvSpPr>
          <p:spPr bwMode="auto">
            <a:xfrm>
              <a:off x="387350" y="3778250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1" name="AutoShape 27"/>
            <p:cNvSpPr>
              <a:spLocks noChangeArrowheads="1"/>
            </p:cNvSpPr>
            <p:nvPr/>
          </p:nvSpPr>
          <p:spPr bwMode="auto">
            <a:xfrm>
              <a:off x="692435" y="4280079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2" name="AutoShape 28"/>
            <p:cNvSpPr>
              <a:spLocks noChangeArrowheads="1"/>
            </p:cNvSpPr>
            <p:nvPr/>
          </p:nvSpPr>
          <p:spPr bwMode="auto">
            <a:xfrm>
              <a:off x="687350" y="3938036"/>
              <a:ext cx="400424" cy="339546"/>
            </a:xfrm>
            <a:prstGeom prst="hexagon">
              <a:avLst>
                <a:gd name="adj" fmla="val 28952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3" name="AutoShape 29"/>
            <p:cNvSpPr>
              <a:spLocks noChangeArrowheads="1"/>
            </p:cNvSpPr>
            <p:nvPr/>
          </p:nvSpPr>
          <p:spPr bwMode="auto">
            <a:xfrm>
              <a:off x="991164" y="4111554"/>
              <a:ext cx="400424" cy="339546"/>
            </a:xfrm>
            <a:prstGeom prst="hexagon">
              <a:avLst>
                <a:gd name="adj" fmla="val 28860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4" name="Line 154"/>
            <p:cNvSpPr>
              <a:spLocks noChangeShapeType="1"/>
            </p:cNvSpPr>
            <p:nvPr/>
          </p:nvSpPr>
          <p:spPr bwMode="auto">
            <a:xfrm flipV="1">
              <a:off x="1217435" y="3996708"/>
              <a:ext cx="190678" cy="310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5" name="Line 155"/>
            <p:cNvSpPr>
              <a:spLocks noChangeShapeType="1"/>
            </p:cNvSpPr>
            <p:nvPr/>
          </p:nvSpPr>
          <p:spPr bwMode="auto">
            <a:xfrm flipV="1">
              <a:off x="921248" y="3996708"/>
              <a:ext cx="322881" cy="4918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6" name="Line 156"/>
            <p:cNvSpPr>
              <a:spLocks noChangeShapeType="1"/>
            </p:cNvSpPr>
            <p:nvPr/>
          </p:nvSpPr>
          <p:spPr bwMode="auto">
            <a:xfrm flipV="1">
              <a:off x="911079" y="3996708"/>
              <a:ext cx="311441" cy="1710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47" name="Line 157"/>
            <p:cNvSpPr>
              <a:spLocks noChangeShapeType="1"/>
            </p:cNvSpPr>
            <p:nvPr/>
          </p:nvSpPr>
          <p:spPr bwMode="auto">
            <a:xfrm flipV="1">
              <a:off x="618706" y="3925553"/>
              <a:ext cx="574576" cy="64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48" name="Group 547"/>
            <p:cNvGrpSpPr/>
            <p:nvPr/>
          </p:nvGrpSpPr>
          <p:grpSpPr>
            <a:xfrm>
              <a:off x="506382" y="3814076"/>
              <a:ext cx="164774" cy="233104"/>
              <a:chOff x="160756" y="4051199"/>
              <a:chExt cx="409927" cy="614913"/>
            </a:xfrm>
          </p:grpSpPr>
          <p:grpSp>
            <p:nvGrpSpPr>
              <p:cNvPr id="60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60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1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2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60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49" name="Group 548"/>
            <p:cNvGrpSpPr/>
            <p:nvPr/>
          </p:nvGrpSpPr>
          <p:grpSpPr>
            <a:xfrm>
              <a:off x="791406" y="3962456"/>
              <a:ext cx="164774" cy="233104"/>
              <a:chOff x="160756" y="4051199"/>
              <a:chExt cx="409927" cy="614913"/>
            </a:xfrm>
          </p:grpSpPr>
          <p:grpSp>
            <p:nvGrpSpPr>
              <p:cNvPr id="58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9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60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8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0" name="Group 549"/>
            <p:cNvGrpSpPr/>
            <p:nvPr/>
          </p:nvGrpSpPr>
          <p:grpSpPr>
            <a:xfrm>
              <a:off x="1104562" y="4155046"/>
              <a:ext cx="164774" cy="233104"/>
              <a:chOff x="160756" y="4051199"/>
              <a:chExt cx="409927" cy="614913"/>
            </a:xfrm>
          </p:grpSpPr>
          <p:grpSp>
            <p:nvGrpSpPr>
              <p:cNvPr id="57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7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7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8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7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798807" y="4319503"/>
              <a:ext cx="164774" cy="233104"/>
              <a:chOff x="160756" y="4051199"/>
              <a:chExt cx="409927" cy="614913"/>
            </a:xfrm>
          </p:grpSpPr>
          <p:grpSp>
            <p:nvGrpSpPr>
              <p:cNvPr id="55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55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6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5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422275" y="2239963"/>
            <a:ext cx="1408113" cy="1109662"/>
            <a:chOff x="125" y="951"/>
            <a:chExt cx="887" cy="699"/>
          </a:xfrm>
        </p:grpSpPr>
        <p:sp>
          <p:nvSpPr>
            <p:cNvPr id="145939" name="Freeform 3"/>
            <p:cNvSpPr>
              <a:spLocks/>
            </p:cNvSpPr>
            <p:nvPr/>
          </p:nvSpPr>
          <p:spPr bwMode="auto">
            <a:xfrm>
              <a:off x="147" y="1148"/>
              <a:ext cx="817" cy="502"/>
            </a:xfrm>
            <a:custGeom>
              <a:avLst/>
              <a:gdLst>
                <a:gd name="T0" fmla="*/ 32 w 1209"/>
                <a:gd name="T1" fmla="*/ 0 h 1134"/>
                <a:gd name="T2" fmla="*/ 5 w 1209"/>
                <a:gd name="T3" fmla="*/ 2 h 1134"/>
                <a:gd name="T4" fmla="*/ 3 w 1209"/>
                <a:gd name="T5" fmla="*/ 8 h 1134"/>
                <a:gd name="T6" fmla="*/ 7 w 1209"/>
                <a:gd name="T7" fmla="*/ 13 h 1134"/>
                <a:gd name="T8" fmla="*/ 21 w 1209"/>
                <a:gd name="T9" fmla="*/ 16 h 1134"/>
                <a:gd name="T10" fmla="*/ 66 w 1209"/>
                <a:gd name="T11" fmla="*/ 18 h 1134"/>
                <a:gd name="T12" fmla="*/ 131 w 1209"/>
                <a:gd name="T13" fmla="*/ 19 h 1134"/>
                <a:gd name="T14" fmla="*/ 158 w 1209"/>
                <a:gd name="T15" fmla="*/ 15 h 1134"/>
                <a:gd name="T16" fmla="*/ 168 w 1209"/>
                <a:gd name="T17" fmla="*/ 7 h 1134"/>
                <a:gd name="T18" fmla="*/ 159 w 1209"/>
                <a:gd name="T19" fmla="*/ 3 h 1134"/>
                <a:gd name="T20" fmla="*/ 99 w 1209"/>
                <a:gd name="T21" fmla="*/ 2 h 1134"/>
                <a:gd name="T22" fmla="*/ 32 w 1209"/>
                <a:gd name="T23" fmla="*/ 0 h 11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9" h="1134">
                  <a:moveTo>
                    <a:pt x="224" y="6"/>
                  </a:moveTo>
                  <a:cubicBezTo>
                    <a:pt x="112" y="13"/>
                    <a:pt x="66" y="64"/>
                    <a:pt x="33" y="141"/>
                  </a:cubicBezTo>
                  <a:cubicBezTo>
                    <a:pt x="0" y="219"/>
                    <a:pt x="24" y="370"/>
                    <a:pt x="27" y="471"/>
                  </a:cubicBezTo>
                  <a:cubicBezTo>
                    <a:pt x="30" y="572"/>
                    <a:pt x="30" y="664"/>
                    <a:pt x="50" y="747"/>
                  </a:cubicBezTo>
                  <a:cubicBezTo>
                    <a:pt x="70" y="830"/>
                    <a:pt x="79" y="924"/>
                    <a:pt x="149" y="972"/>
                  </a:cubicBezTo>
                  <a:cubicBezTo>
                    <a:pt x="219" y="1020"/>
                    <a:pt x="339" y="1012"/>
                    <a:pt x="469" y="1036"/>
                  </a:cubicBezTo>
                  <a:cubicBezTo>
                    <a:pt x="599" y="1060"/>
                    <a:pt x="822" y="1134"/>
                    <a:pt x="931" y="1115"/>
                  </a:cubicBezTo>
                  <a:cubicBezTo>
                    <a:pt x="1040" y="1096"/>
                    <a:pt x="1079" y="1039"/>
                    <a:pt x="1122" y="920"/>
                  </a:cubicBezTo>
                  <a:cubicBezTo>
                    <a:pt x="1165" y="801"/>
                    <a:pt x="1188" y="523"/>
                    <a:pt x="1189" y="401"/>
                  </a:cubicBezTo>
                  <a:cubicBezTo>
                    <a:pt x="1190" y="279"/>
                    <a:pt x="1209" y="240"/>
                    <a:pt x="1128" y="190"/>
                  </a:cubicBezTo>
                  <a:cubicBezTo>
                    <a:pt x="1046" y="141"/>
                    <a:pt x="850" y="135"/>
                    <a:pt x="701" y="104"/>
                  </a:cubicBezTo>
                  <a:cubicBezTo>
                    <a:pt x="552" y="72"/>
                    <a:pt x="335" y="0"/>
                    <a:pt x="224" y="6"/>
                  </a:cubicBez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117" name="Text Box 4"/>
            <p:cNvSpPr txBox="1">
              <a:spLocks noChangeArrowheads="1"/>
            </p:cNvSpPr>
            <p:nvPr/>
          </p:nvSpPr>
          <p:spPr bwMode="auto">
            <a:xfrm>
              <a:off x="142" y="951"/>
              <a:ext cx="8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home network</a:t>
              </a:r>
            </a:p>
          </p:txBody>
        </p:sp>
        <p:grpSp>
          <p:nvGrpSpPr>
            <p:cNvPr id="145941" name="Group 5"/>
            <p:cNvGrpSpPr>
              <a:grpSpLocks/>
            </p:cNvGrpSpPr>
            <p:nvPr/>
          </p:nvGrpSpPr>
          <p:grpSpPr bwMode="auto">
            <a:xfrm>
              <a:off x="125" y="1203"/>
              <a:ext cx="616" cy="326"/>
              <a:chOff x="581" y="459"/>
              <a:chExt cx="616" cy="326"/>
            </a:xfrm>
          </p:grpSpPr>
          <p:sp>
            <p:nvSpPr>
              <p:cNvPr id="68119" name="Rectangle 6"/>
              <p:cNvSpPr>
                <a:spLocks noChangeArrowheads="1"/>
              </p:cNvSpPr>
              <p:nvPr/>
            </p:nvSpPr>
            <p:spPr bwMode="auto">
              <a:xfrm>
                <a:off x="696" y="464"/>
                <a:ext cx="384" cy="3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8120" name="Text Box 7"/>
              <p:cNvSpPr txBox="1">
                <a:spLocks noChangeArrowheads="1"/>
              </p:cNvSpPr>
              <p:nvPr/>
            </p:nvSpPr>
            <p:spPr bwMode="auto">
              <a:xfrm>
                <a:off x="581" y="459"/>
                <a:ext cx="61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400" dirty="0">
                    <a:latin typeface="Arial" charset="0"/>
                    <a:cs typeface="+mn-cs"/>
                  </a:rPr>
                  <a:t>Home MSC</a:t>
                </a:r>
              </a:p>
            </p:txBody>
          </p:sp>
        </p:grpSp>
      </p:grpSp>
      <p:sp>
        <p:nvSpPr>
          <p:cNvPr id="145412" name="Freeform 14"/>
          <p:cNvSpPr>
            <a:spLocks/>
          </p:cNvSpPr>
          <p:nvPr/>
        </p:nvSpPr>
        <p:spPr bwMode="auto">
          <a:xfrm>
            <a:off x="1816100" y="2933700"/>
            <a:ext cx="1436688" cy="16176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0" name="Text Box 15"/>
          <p:cNvSpPr txBox="1">
            <a:spLocks noChangeArrowheads="1"/>
          </p:cNvSpPr>
          <p:nvPr/>
        </p:nvSpPr>
        <p:spPr bwMode="auto">
          <a:xfrm>
            <a:off x="2316163" y="3529013"/>
            <a:ext cx="717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PSTN</a:t>
            </a:r>
          </a:p>
        </p:txBody>
      </p:sp>
      <p:pic>
        <p:nvPicPr>
          <p:cNvPr id="145414" name="Picture 20" descr="e2gmc3yp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2749550"/>
            <a:ext cx="411162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Text Box 21"/>
          <p:cNvSpPr txBox="1">
            <a:spLocks noChangeArrowheads="1"/>
          </p:cNvSpPr>
          <p:nvPr/>
        </p:nvSpPr>
        <p:spPr bwMode="auto">
          <a:xfrm>
            <a:off x="2633663" y="2455863"/>
            <a:ext cx="1316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correspondent</a:t>
            </a:r>
          </a:p>
        </p:txBody>
      </p:sp>
      <p:sp>
        <p:nvSpPr>
          <p:cNvPr id="145416" name="Freeform 22"/>
          <p:cNvSpPr>
            <a:spLocks/>
          </p:cNvSpPr>
          <p:nvPr/>
        </p:nvSpPr>
        <p:spPr bwMode="auto">
          <a:xfrm>
            <a:off x="1214438" y="2978150"/>
            <a:ext cx="2222500" cy="446088"/>
          </a:xfrm>
          <a:custGeom>
            <a:avLst/>
            <a:gdLst>
              <a:gd name="T0" fmla="*/ 2147483647 w 1400"/>
              <a:gd name="T1" fmla="*/ 2147483647 h 281"/>
              <a:gd name="T2" fmla="*/ 2147483647 w 1400"/>
              <a:gd name="T3" fmla="*/ 2147483647 h 281"/>
              <a:gd name="T4" fmla="*/ 2147483647 w 1400"/>
              <a:gd name="T5" fmla="*/ 2147483647 h 281"/>
              <a:gd name="T6" fmla="*/ 2147483647 w 1400"/>
              <a:gd name="T7" fmla="*/ 2147483647 h 281"/>
              <a:gd name="T8" fmla="*/ 0 w 1400"/>
              <a:gd name="T9" fmla="*/ 0 h 2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0" h="281">
                <a:moveTo>
                  <a:pt x="1400" y="104"/>
                </a:moveTo>
                <a:cubicBezTo>
                  <a:pt x="1381" y="121"/>
                  <a:pt x="1397" y="180"/>
                  <a:pt x="1296" y="208"/>
                </a:cubicBezTo>
                <a:cubicBezTo>
                  <a:pt x="1195" y="236"/>
                  <a:pt x="956" y="281"/>
                  <a:pt x="792" y="272"/>
                </a:cubicBezTo>
                <a:cubicBezTo>
                  <a:pt x="628" y="263"/>
                  <a:pt x="444" y="197"/>
                  <a:pt x="312" y="152"/>
                </a:cubicBezTo>
                <a:cubicBezTo>
                  <a:pt x="180" y="107"/>
                  <a:pt x="65" y="32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417" name="Freeform 23"/>
          <p:cNvSpPr>
            <a:spLocks/>
          </p:cNvSpPr>
          <p:nvPr/>
        </p:nvSpPr>
        <p:spPr bwMode="auto">
          <a:xfrm>
            <a:off x="1062038" y="3003550"/>
            <a:ext cx="1087437" cy="882650"/>
          </a:xfrm>
          <a:custGeom>
            <a:avLst/>
            <a:gdLst>
              <a:gd name="T0" fmla="*/ 0 w 685"/>
              <a:gd name="T1" fmla="*/ 0 h 556"/>
              <a:gd name="T2" fmla="*/ 2147483647 w 685"/>
              <a:gd name="T3" fmla="*/ 2147483647 h 556"/>
              <a:gd name="T4" fmla="*/ 2147483647 w 685"/>
              <a:gd name="T5" fmla="*/ 2147483647 h 556"/>
              <a:gd name="T6" fmla="*/ 2147483647 w 685"/>
              <a:gd name="T7" fmla="*/ 2147483647 h 5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" h="556">
                <a:moveTo>
                  <a:pt x="0" y="0"/>
                </a:moveTo>
                <a:cubicBezTo>
                  <a:pt x="96" y="55"/>
                  <a:pt x="467" y="249"/>
                  <a:pt x="576" y="328"/>
                </a:cubicBezTo>
                <a:cubicBezTo>
                  <a:pt x="685" y="407"/>
                  <a:pt x="677" y="434"/>
                  <a:pt x="656" y="472"/>
                </a:cubicBezTo>
                <a:cubicBezTo>
                  <a:pt x="635" y="510"/>
                  <a:pt x="491" y="539"/>
                  <a:pt x="447" y="55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5419" name="Group 157"/>
          <p:cNvGrpSpPr>
            <a:grpSpLocks/>
          </p:cNvGrpSpPr>
          <p:nvPr/>
        </p:nvGrpSpPr>
        <p:grpSpPr bwMode="auto">
          <a:xfrm>
            <a:off x="993775" y="3702050"/>
            <a:ext cx="977900" cy="330200"/>
            <a:chOff x="717" y="1160"/>
            <a:chExt cx="616" cy="208"/>
          </a:xfrm>
        </p:grpSpPr>
        <p:sp>
          <p:nvSpPr>
            <p:cNvPr id="67982" name="Rectangle 158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983" name="Text Box 159"/>
            <p:cNvSpPr txBox="1">
              <a:spLocks noChangeArrowheads="1"/>
            </p:cNvSpPr>
            <p:nvPr/>
          </p:nvSpPr>
          <p:spPr bwMode="auto">
            <a:xfrm>
              <a:off x="717" y="1171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sp>
        <p:nvSpPr>
          <p:cNvPr id="67598" name="Text Box 328"/>
          <p:cNvSpPr txBox="1">
            <a:spLocks noChangeArrowheads="1"/>
          </p:cNvSpPr>
          <p:nvPr/>
        </p:nvSpPr>
        <p:spPr bwMode="auto">
          <a:xfrm>
            <a:off x="487363" y="3433763"/>
            <a:ext cx="1381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anchor MSC</a:t>
            </a:r>
          </a:p>
        </p:txBody>
      </p:sp>
      <p:grpSp>
        <p:nvGrpSpPr>
          <p:cNvPr id="145423" name="Group 534"/>
          <p:cNvGrpSpPr>
            <a:grpSpLocks/>
          </p:cNvGrpSpPr>
          <p:nvPr/>
        </p:nvGrpSpPr>
        <p:grpSpPr bwMode="auto">
          <a:xfrm>
            <a:off x="1944688" y="4203700"/>
            <a:ext cx="623887" cy="330200"/>
            <a:chOff x="2647" y="2987"/>
            <a:chExt cx="393" cy="208"/>
          </a:xfrm>
        </p:grpSpPr>
        <p:sp>
          <p:nvSpPr>
            <p:cNvPr id="67610" name="Rectangle 535"/>
            <p:cNvSpPr>
              <a:spLocks noChangeArrowheads="1"/>
            </p:cNvSpPr>
            <p:nvPr/>
          </p:nvSpPr>
          <p:spPr bwMode="auto">
            <a:xfrm>
              <a:off x="2647" y="2987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1" name="Text Box 536"/>
            <p:cNvSpPr txBox="1">
              <a:spLocks noChangeArrowheads="1"/>
            </p:cNvSpPr>
            <p:nvPr/>
          </p:nvSpPr>
          <p:spPr bwMode="auto">
            <a:xfrm>
              <a:off x="2649" y="2995"/>
              <a:ext cx="3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  <p:grpSp>
        <p:nvGrpSpPr>
          <p:cNvPr id="145424" name="Group 539"/>
          <p:cNvGrpSpPr>
            <a:grpSpLocks/>
          </p:cNvGrpSpPr>
          <p:nvPr/>
        </p:nvGrpSpPr>
        <p:grpSpPr bwMode="auto">
          <a:xfrm>
            <a:off x="2497138" y="5040313"/>
            <a:ext cx="1441450" cy="346075"/>
            <a:chOff x="3072" y="739"/>
            <a:chExt cx="652" cy="146"/>
          </a:xfrm>
        </p:grpSpPr>
        <p:pic>
          <p:nvPicPr>
            <p:cNvPr id="145430" name="Picture 540" descr="lgv_fqmg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08" name="Line 541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09" name="Line 542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45425" name="Freeform 32"/>
          <p:cNvSpPr>
            <a:spLocks/>
          </p:cNvSpPr>
          <p:nvPr/>
        </p:nvSpPr>
        <p:spPr bwMode="auto">
          <a:xfrm>
            <a:off x="1806575" y="3932238"/>
            <a:ext cx="1868488" cy="1003300"/>
          </a:xfrm>
          <a:custGeom>
            <a:avLst/>
            <a:gdLst>
              <a:gd name="T0" fmla="*/ 0 w 1177"/>
              <a:gd name="T1" fmla="*/ 0 h 632"/>
              <a:gd name="T2" fmla="*/ 2147483647 w 1177"/>
              <a:gd name="T3" fmla="*/ 2147483647 h 632"/>
              <a:gd name="T4" fmla="*/ 2147483647 w 1177"/>
              <a:gd name="T5" fmla="*/ 2147483647 h 6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7" h="632">
                <a:moveTo>
                  <a:pt x="0" y="0"/>
                </a:moveTo>
                <a:cubicBezTo>
                  <a:pt x="167" y="25"/>
                  <a:pt x="823" y="47"/>
                  <a:pt x="1000" y="152"/>
                </a:cubicBezTo>
                <a:cubicBezTo>
                  <a:pt x="1177" y="257"/>
                  <a:pt x="1051" y="532"/>
                  <a:pt x="1064" y="632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603" name="Text Box 36"/>
          <p:cNvSpPr txBox="1">
            <a:spLocks noChangeArrowheads="1"/>
          </p:cNvSpPr>
          <p:nvPr/>
        </p:nvSpPr>
        <p:spPr bwMode="auto">
          <a:xfrm>
            <a:off x="1792288" y="564197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(b) after handoff</a:t>
            </a:r>
          </a:p>
        </p:txBody>
      </p:sp>
      <p:sp>
        <p:nvSpPr>
          <p:cNvPr id="67604" name="Rectangle 39"/>
          <p:cNvSpPr>
            <a:spLocks noChangeArrowheads="1"/>
          </p:cNvSpPr>
          <p:nvPr/>
        </p:nvSpPr>
        <p:spPr bwMode="auto">
          <a:xfrm>
            <a:off x="4664075" y="1600200"/>
            <a:ext cx="40782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anchor MSC: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first MSC visited during call</a:t>
            </a:r>
          </a:p>
          <a:p>
            <a:pPr marL="687388" lvl="1" indent="-230188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latin typeface="Gill Sans MT" charset="0"/>
                <a:cs typeface="+mn-cs"/>
              </a:rPr>
              <a:t>call remains routed through anchor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new MSCs add on to end of MSC chain as mobile moves to new MSC</a:t>
            </a:r>
          </a:p>
          <a:p>
            <a:pPr marL="228600" indent="-2286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cs typeface="+mn-cs"/>
              </a:rPr>
              <a:t>optional path minimization step to shorten multi-MSC chain</a:t>
            </a:r>
          </a:p>
        </p:txBody>
      </p:sp>
      <p:sp>
        <p:nvSpPr>
          <p:cNvPr id="67605" name="Rectangle 39"/>
          <p:cNvSpPr>
            <a:spLocks noChangeArrowheads="1"/>
          </p:cNvSpPr>
          <p:nvPr/>
        </p:nvSpPr>
        <p:spPr bwMode="auto">
          <a:xfrm>
            <a:off x="476250" y="9683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+mn-cs"/>
              </a:rPr>
              <a:t>GSM: handoff between MSCs</a:t>
            </a:r>
          </a:p>
        </p:txBody>
      </p:sp>
      <p:pic>
        <p:nvPicPr>
          <p:cNvPr id="145429" name="Picture 17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413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5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709" name="Group 708"/>
          <p:cNvGrpSpPr/>
          <p:nvPr/>
        </p:nvGrpSpPr>
        <p:grpSpPr>
          <a:xfrm>
            <a:off x="3084513" y="4438650"/>
            <a:ext cx="1309687" cy="841375"/>
            <a:chOff x="3084513" y="4438650"/>
            <a:chExt cx="1309687" cy="841375"/>
          </a:xfrm>
        </p:grpSpPr>
        <p:sp>
          <p:nvSpPr>
            <p:cNvPr id="710" name="AutoShape 331"/>
            <p:cNvSpPr>
              <a:spLocks noChangeArrowheads="1"/>
            </p:cNvSpPr>
            <p:nvPr/>
          </p:nvSpPr>
          <p:spPr bwMode="auto">
            <a:xfrm>
              <a:off x="3994150" y="443865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1" name="AutoShape 332"/>
            <p:cNvSpPr>
              <a:spLocks noChangeArrowheads="1"/>
            </p:cNvSpPr>
            <p:nvPr/>
          </p:nvSpPr>
          <p:spPr bwMode="auto">
            <a:xfrm>
              <a:off x="3384550" y="477361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2" name="AutoShape 334"/>
            <p:cNvSpPr>
              <a:spLocks noChangeArrowheads="1"/>
            </p:cNvSpPr>
            <p:nvPr/>
          </p:nvSpPr>
          <p:spPr bwMode="auto">
            <a:xfrm>
              <a:off x="3683000" y="4600575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3" name="Line 428"/>
            <p:cNvSpPr>
              <a:spLocks noChangeShapeType="1"/>
            </p:cNvSpPr>
            <p:nvPr/>
          </p:nvSpPr>
          <p:spPr bwMode="auto">
            <a:xfrm flipH="1" flipV="1">
              <a:off x="3808413" y="4457700"/>
              <a:ext cx="40640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4" name="Line 429"/>
            <p:cNvSpPr>
              <a:spLocks noChangeShapeType="1"/>
            </p:cNvSpPr>
            <p:nvPr/>
          </p:nvSpPr>
          <p:spPr bwMode="auto">
            <a:xfrm flipV="1">
              <a:off x="3575050" y="4454525"/>
              <a:ext cx="4762" cy="55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5" name="Line 430"/>
            <p:cNvSpPr>
              <a:spLocks noChangeShapeType="1"/>
            </p:cNvSpPr>
            <p:nvPr/>
          </p:nvSpPr>
          <p:spPr bwMode="auto">
            <a:xfrm flipH="1" flipV="1">
              <a:off x="3648075" y="4464050"/>
              <a:ext cx="222250" cy="712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6" name="Line 431"/>
            <p:cNvSpPr>
              <a:spLocks noChangeShapeType="1"/>
            </p:cNvSpPr>
            <p:nvPr/>
          </p:nvSpPr>
          <p:spPr bwMode="auto">
            <a:xfrm flipH="1" flipV="1">
              <a:off x="3879850" y="4471988"/>
              <a:ext cx="346075" cy="179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7" name="AutoShape 433"/>
            <p:cNvSpPr>
              <a:spLocks noChangeArrowheads="1"/>
            </p:cNvSpPr>
            <p:nvPr/>
          </p:nvSpPr>
          <p:spPr bwMode="auto">
            <a:xfrm>
              <a:off x="3987800" y="47752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8" name="Line 465"/>
            <p:cNvSpPr>
              <a:spLocks noChangeShapeType="1"/>
            </p:cNvSpPr>
            <p:nvPr/>
          </p:nvSpPr>
          <p:spPr bwMode="auto">
            <a:xfrm flipH="1" flipV="1">
              <a:off x="3732213" y="4476750"/>
              <a:ext cx="14605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9" name="AutoShape 469"/>
            <p:cNvSpPr>
              <a:spLocks noChangeArrowheads="1"/>
            </p:cNvSpPr>
            <p:nvPr/>
          </p:nvSpPr>
          <p:spPr bwMode="auto">
            <a:xfrm>
              <a:off x="3084513" y="4602163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0" name="AutoShape 501"/>
            <p:cNvSpPr>
              <a:spLocks noChangeArrowheads="1"/>
            </p:cNvSpPr>
            <p:nvPr/>
          </p:nvSpPr>
          <p:spPr bwMode="auto">
            <a:xfrm>
              <a:off x="3689350" y="4940300"/>
              <a:ext cx="400050" cy="339725"/>
            </a:xfrm>
            <a:prstGeom prst="hexagon">
              <a:avLst>
                <a:gd name="adj" fmla="val 29439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21" name="Line 533"/>
            <p:cNvSpPr>
              <a:spLocks noChangeShapeType="1"/>
            </p:cNvSpPr>
            <p:nvPr/>
          </p:nvSpPr>
          <p:spPr bwMode="auto">
            <a:xfrm flipV="1">
              <a:off x="3279775" y="4464050"/>
              <a:ext cx="24765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22" name="Group 721"/>
            <p:cNvGrpSpPr/>
            <p:nvPr/>
          </p:nvGrpSpPr>
          <p:grpSpPr>
            <a:xfrm>
              <a:off x="3188460" y="4647446"/>
              <a:ext cx="164774" cy="233104"/>
              <a:chOff x="160756" y="4051199"/>
              <a:chExt cx="409927" cy="614913"/>
            </a:xfrm>
          </p:grpSpPr>
          <p:grpSp>
            <p:nvGrpSpPr>
              <p:cNvPr id="81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1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3" name="Group 722"/>
            <p:cNvGrpSpPr/>
            <p:nvPr/>
          </p:nvGrpSpPr>
          <p:grpSpPr>
            <a:xfrm>
              <a:off x="3497597" y="4823961"/>
              <a:ext cx="164774" cy="233104"/>
              <a:chOff x="160756" y="4051199"/>
              <a:chExt cx="409927" cy="614913"/>
            </a:xfrm>
          </p:grpSpPr>
          <p:grpSp>
            <p:nvGrpSpPr>
              <p:cNvPr id="800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80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0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81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80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2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4" name="Group 723"/>
            <p:cNvGrpSpPr/>
            <p:nvPr/>
          </p:nvGrpSpPr>
          <p:grpSpPr>
            <a:xfrm>
              <a:off x="3806734" y="4956267"/>
              <a:ext cx="164774" cy="233104"/>
              <a:chOff x="160756" y="4051199"/>
              <a:chExt cx="409927" cy="614913"/>
            </a:xfrm>
          </p:grpSpPr>
          <p:grpSp>
            <p:nvGrpSpPr>
              <p:cNvPr id="782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8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9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8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4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5" name="Group 724"/>
            <p:cNvGrpSpPr/>
            <p:nvPr/>
          </p:nvGrpSpPr>
          <p:grpSpPr>
            <a:xfrm>
              <a:off x="4107833" y="4819297"/>
              <a:ext cx="164774" cy="233104"/>
              <a:chOff x="160756" y="4051199"/>
              <a:chExt cx="409927" cy="614913"/>
            </a:xfrm>
          </p:grpSpPr>
          <p:grpSp>
            <p:nvGrpSpPr>
              <p:cNvPr id="764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6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8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6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6" name="Group 725"/>
            <p:cNvGrpSpPr/>
            <p:nvPr/>
          </p:nvGrpSpPr>
          <p:grpSpPr>
            <a:xfrm>
              <a:off x="4111534" y="4481375"/>
              <a:ext cx="164774" cy="233104"/>
              <a:chOff x="160756" y="4051199"/>
              <a:chExt cx="409927" cy="614913"/>
            </a:xfrm>
          </p:grpSpPr>
          <p:grpSp>
            <p:nvGrpSpPr>
              <p:cNvPr id="746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49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0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1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2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3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4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5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6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7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8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59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0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1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2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3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47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27" name="Group 726"/>
            <p:cNvGrpSpPr/>
            <p:nvPr/>
          </p:nvGrpSpPr>
          <p:grpSpPr>
            <a:xfrm>
              <a:off x="3789704" y="4633776"/>
              <a:ext cx="164774" cy="233104"/>
              <a:chOff x="160756" y="4051199"/>
              <a:chExt cx="409927" cy="614913"/>
            </a:xfrm>
          </p:grpSpPr>
          <p:grpSp>
            <p:nvGrpSpPr>
              <p:cNvPr id="728" name="Group 783"/>
              <p:cNvGrpSpPr>
                <a:grpSpLocks/>
              </p:cNvGrpSpPr>
              <p:nvPr/>
            </p:nvGrpSpPr>
            <p:grpSpPr bwMode="auto">
              <a:xfrm>
                <a:off x="224807" y="4214524"/>
                <a:ext cx="267591" cy="451588"/>
                <a:chOff x="3130" y="3288"/>
                <a:chExt cx="410" cy="742"/>
              </a:xfrm>
            </p:grpSpPr>
            <p:sp>
              <p:nvSpPr>
                <p:cNvPr id="73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3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4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29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756" y="4051199"/>
                <a:ext cx="409927" cy="3238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0" name="Oval 800"/>
              <p:cNvSpPr>
                <a:spLocks noChangeArrowheads="1"/>
              </p:cNvSpPr>
              <p:nvPr/>
            </p:nvSpPr>
            <p:spPr bwMode="auto">
              <a:xfrm>
                <a:off x="334406" y="4182418"/>
                <a:ext cx="46971" cy="48160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36" name="Group 466"/>
          <p:cNvGrpSpPr>
            <a:grpSpLocks/>
          </p:cNvGrpSpPr>
          <p:nvPr/>
        </p:nvGrpSpPr>
        <p:grpSpPr bwMode="auto">
          <a:xfrm>
            <a:off x="3176594" y="4129088"/>
            <a:ext cx="977900" cy="333375"/>
            <a:chOff x="730" y="1158"/>
            <a:chExt cx="616" cy="210"/>
          </a:xfrm>
        </p:grpSpPr>
        <p:sp>
          <p:nvSpPr>
            <p:cNvPr id="837" name="Rectangle 467"/>
            <p:cNvSpPr>
              <a:spLocks noChangeArrowheads="1"/>
            </p:cNvSpPr>
            <p:nvPr/>
          </p:nvSpPr>
          <p:spPr bwMode="auto">
            <a:xfrm>
              <a:off x="832" y="1160"/>
              <a:ext cx="384" cy="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8" name="Text Box 468"/>
            <p:cNvSpPr txBox="1">
              <a:spLocks noChangeArrowheads="1"/>
            </p:cNvSpPr>
            <p:nvPr/>
          </p:nvSpPr>
          <p:spPr bwMode="auto">
            <a:xfrm>
              <a:off x="730" y="1158"/>
              <a:ext cx="6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MSC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9366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82"/>
          <p:cNvGrpSpPr>
            <a:grpSpLocks/>
          </p:cNvGrpSpPr>
          <p:nvPr/>
        </p:nvGrpSpPr>
        <p:grpSpPr bwMode="auto">
          <a:xfrm>
            <a:off x="4843006" y="4851835"/>
            <a:ext cx="603702" cy="728336"/>
            <a:chOff x="742" y="2409"/>
            <a:chExt cx="576" cy="881"/>
          </a:xfrm>
        </p:grpSpPr>
        <p:grpSp>
          <p:nvGrpSpPr>
            <p:cNvPr id="11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20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331788" y="230188"/>
            <a:ext cx="47269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Arial" charset="0"/>
              </a:rPr>
              <a:t>Handling Mobility in LTE</a:t>
            </a:r>
          </a:p>
        </p:txBody>
      </p:sp>
      <p:pic>
        <p:nvPicPr>
          <p:cNvPr id="93244" name="Picture 6" descr="underline_bas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13106"/>
            <a:ext cx="5148885" cy="22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399" y="2607159"/>
            <a:ext cx="3031782" cy="125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5036" y="1406443"/>
            <a:ext cx="7772400" cy="4648200"/>
          </a:xfrm>
        </p:spPr>
        <p:txBody>
          <a:bodyPr/>
          <a:lstStyle/>
          <a:p>
            <a:r>
              <a:rPr lang="en-US" dirty="0"/>
              <a:t>Paging: idle UE may move from cell to cell: network does not know where the idle UE is resident</a:t>
            </a:r>
          </a:p>
          <a:p>
            <a:pPr lvl="1"/>
            <a:r>
              <a:rPr lang="en-US" dirty="0"/>
              <a:t>paging message from MME broadcast by all eNodeB to locate UE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635036" y="2976894"/>
            <a:ext cx="3605363" cy="249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dirty="0"/>
          </a:p>
          <a:p>
            <a:pPr>
              <a:buSzPct val="100000"/>
              <a:buFont typeface="Wingdings" charset="2"/>
              <a:buChar char="§"/>
            </a:pPr>
            <a:r>
              <a:rPr lang="en-US" dirty="0"/>
              <a:t>handoff: similar to 3G:</a:t>
            </a:r>
          </a:p>
          <a:p>
            <a:pPr lvl="1"/>
            <a:r>
              <a:rPr lang="en-US" sz="2000" dirty="0"/>
              <a:t>preparation phase</a:t>
            </a:r>
          </a:p>
          <a:p>
            <a:pPr lvl="1"/>
            <a:r>
              <a:rPr lang="en-US" sz="2000" dirty="0"/>
              <a:t>execution phase</a:t>
            </a:r>
          </a:p>
          <a:p>
            <a:pPr lvl="1"/>
            <a:r>
              <a:rPr lang="en-US" sz="2000" dirty="0"/>
              <a:t>completion phase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5131546" y="4089631"/>
            <a:ext cx="1344612" cy="1459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90346" y="5766845"/>
            <a:ext cx="1441450" cy="346075"/>
            <a:chOff x="3072" y="739"/>
            <a:chExt cx="652" cy="146"/>
          </a:xfrm>
        </p:grpSpPr>
        <p:pic>
          <p:nvPicPr>
            <p:cNvPr id="42" name="Picture 36" descr="lgv_fqmg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6155483" y="3230141"/>
            <a:ext cx="987425" cy="676275"/>
            <a:chOff x="2197" y="1176"/>
            <a:chExt cx="622" cy="426"/>
          </a:xfrm>
        </p:grpSpPr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Arial" charset="0"/>
                  <a:cs typeface="+mn-cs"/>
                </a:endParaRPr>
              </a:p>
            </p:txBody>
          </p:sp>
        </p:grp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197" y="1295"/>
              <a:ext cx="61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Arial" charset="0"/>
                  <a:cs typeface="+mn-cs"/>
                </a:rPr>
                <a:t>P-GW</a:t>
              </a:r>
            </a:p>
          </p:txBody>
        </p: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 flipV="1">
            <a:off x="6741271" y="4089631"/>
            <a:ext cx="1408112" cy="14724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9" name="Freeform 83"/>
          <p:cNvSpPr>
            <a:spLocks/>
          </p:cNvSpPr>
          <p:nvPr/>
        </p:nvSpPr>
        <p:spPr bwMode="auto">
          <a:xfrm>
            <a:off x="5301561" y="3435109"/>
            <a:ext cx="1328011" cy="2324100"/>
          </a:xfrm>
          <a:custGeom>
            <a:avLst/>
            <a:gdLst>
              <a:gd name="T0" fmla="*/ 2147483647 w 837"/>
              <a:gd name="T1" fmla="*/ 0 h 1464"/>
              <a:gd name="T2" fmla="*/ 2147483647 w 837"/>
              <a:gd name="T3" fmla="*/ 2147483647 h 1464"/>
              <a:gd name="T4" fmla="*/ 2147483647 w 837"/>
              <a:gd name="T5" fmla="*/ 2147483647 h 1464"/>
              <a:gd name="T6" fmla="*/ 2147483647 w 837"/>
              <a:gd name="T7" fmla="*/ 2147483647 h 1464"/>
              <a:gd name="T8" fmla="*/ 0 w 837"/>
              <a:gd name="T9" fmla="*/ 2147483647 h 1464"/>
              <a:gd name="T10" fmla="*/ 2147483647 w 837"/>
              <a:gd name="T11" fmla="*/ 2147483647 h 14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9749 w 9966"/>
              <a:gd name="connsiteY0" fmla="*/ 0 h 10000"/>
              <a:gd name="connsiteX1" fmla="*/ 9654 w 9966"/>
              <a:gd name="connsiteY1" fmla="*/ 4153 h 10000"/>
              <a:gd name="connsiteX2" fmla="*/ 9654 w 9966"/>
              <a:gd name="connsiteY2" fmla="*/ 5355 h 10000"/>
              <a:gd name="connsiteX3" fmla="*/ 5393 w 9966"/>
              <a:gd name="connsiteY3" fmla="*/ 5789 h 10000"/>
              <a:gd name="connsiteX4" fmla="*/ 0 w 9966"/>
              <a:gd name="connsiteY4" fmla="*/ 8962 h 10000"/>
              <a:gd name="connsiteX5" fmla="*/ 7551 w 9966"/>
              <a:gd name="connsiteY5" fmla="*/ 10000 h 10000"/>
              <a:gd name="connsiteX0" fmla="*/ 9782 w 10001"/>
              <a:gd name="connsiteY0" fmla="*/ 0 h 10000"/>
              <a:gd name="connsiteX1" fmla="*/ 9687 w 10001"/>
              <a:gd name="connsiteY1" fmla="*/ 3271 h 10000"/>
              <a:gd name="connsiteX2" fmla="*/ 9687 w 10001"/>
              <a:gd name="connsiteY2" fmla="*/ 5355 h 10000"/>
              <a:gd name="connsiteX3" fmla="*/ 5411 w 10001"/>
              <a:gd name="connsiteY3" fmla="*/ 5789 h 10000"/>
              <a:gd name="connsiteX4" fmla="*/ 0 w 10001"/>
              <a:gd name="connsiteY4" fmla="*/ 8962 h 10000"/>
              <a:gd name="connsiteX5" fmla="*/ 7577 w 10001"/>
              <a:gd name="connsiteY5" fmla="*/ 10000 h 10000"/>
              <a:gd name="connsiteX0" fmla="*/ 9782 w 9861"/>
              <a:gd name="connsiteY0" fmla="*/ 0 h 10000"/>
              <a:gd name="connsiteX1" fmla="*/ 9687 w 9861"/>
              <a:gd name="connsiteY1" fmla="*/ 3271 h 10000"/>
              <a:gd name="connsiteX2" fmla="*/ 7676 w 9861"/>
              <a:gd name="connsiteY2" fmla="*/ 4562 h 10000"/>
              <a:gd name="connsiteX3" fmla="*/ 5411 w 9861"/>
              <a:gd name="connsiteY3" fmla="*/ 5789 h 10000"/>
              <a:gd name="connsiteX4" fmla="*/ 0 w 9861"/>
              <a:gd name="connsiteY4" fmla="*/ 8962 h 10000"/>
              <a:gd name="connsiteX5" fmla="*/ 7577 w 9861"/>
              <a:gd name="connsiteY5" fmla="*/ 10000 h 10000"/>
              <a:gd name="connsiteX0" fmla="*/ 9920 w 10170"/>
              <a:gd name="connsiteY0" fmla="*/ 0 h 10000"/>
              <a:gd name="connsiteX1" fmla="*/ 9824 w 10170"/>
              <a:gd name="connsiteY1" fmla="*/ 3271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  <a:gd name="connsiteX0" fmla="*/ 9920 w 10170"/>
              <a:gd name="connsiteY0" fmla="*/ 0 h 10000"/>
              <a:gd name="connsiteX1" fmla="*/ 9824 w 10170"/>
              <a:gd name="connsiteY1" fmla="*/ 3007 h 10000"/>
              <a:gd name="connsiteX2" fmla="*/ 5487 w 10170"/>
              <a:gd name="connsiteY2" fmla="*/ 5789 h 10000"/>
              <a:gd name="connsiteX3" fmla="*/ 0 w 10170"/>
              <a:gd name="connsiteY3" fmla="*/ 8962 h 10000"/>
              <a:gd name="connsiteX4" fmla="*/ 7684 w 1017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" h="10000">
                <a:moveTo>
                  <a:pt x="9920" y="0"/>
                </a:moveTo>
                <a:cubicBezTo>
                  <a:pt x="9883" y="690"/>
                  <a:pt x="10563" y="2042"/>
                  <a:pt x="9824" y="3007"/>
                </a:cubicBezTo>
                <a:cubicBezTo>
                  <a:pt x="9085" y="3972"/>
                  <a:pt x="7124" y="4797"/>
                  <a:pt x="5487" y="5789"/>
                </a:cubicBezTo>
                <a:cubicBezTo>
                  <a:pt x="3850" y="6781"/>
                  <a:pt x="0" y="8333"/>
                  <a:pt x="0" y="8962"/>
                </a:cubicBezTo>
                <a:cubicBezTo>
                  <a:pt x="0" y="9590"/>
                  <a:pt x="6078" y="9781"/>
                  <a:pt x="7684" y="1000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" name="Freeform 84"/>
          <p:cNvSpPr>
            <a:spLocks/>
          </p:cNvSpPr>
          <p:nvPr/>
        </p:nvSpPr>
        <p:spPr bwMode="auto">
          <a:xfrm>
            <a:off x="6606447" y="3909045"/>
            <a:ext cx="1303223" cy="1878438"/>
          </a:xfrm>
          <a:custGeom>
            <a:avLst/>
            <a:gdLst>
              <a:gd name="T0" fmla="*/ 0 w 808"/>
              <a:gd name="T1" fmla="*/ 0 h 680"/>
              <a:gd name="T2" fmla="*/ 2147483647 w 808"/>
              <a:gd name="T3" fmla="*/ 2147483647 h 680"/>
              <a:gd name="T4" fmla="*/ 2147483647 w 808"/>
              <a:gd name="T5" fmla="*/ 2147483647 h 680"/>
              <a:gd name="T6" fmla="*/ 2147483647 w 808"/>
              <a:gd name="T7" fmla="*/ 2147483647 h 680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160"/>
              <a:gd name="connsiteY0" fmla="*/ 0 h 17401"/>
              <a:gd name="connsiteX1" fmla="*/ 2338 w 10160"/>
              <a:gd name="connsiteY1" fmla="*/ 9283 h 17401"/>
              <a:gd name="connsiteX2" fmla="*/ 10160 w 10160"/>
              <a:gd name="connsiteY2" fmla="*/ 15166 h 17401"/>
              <a:gd name="connsiteX3" fmla="*/ 2338 w 10160"/>
              <a:gd name="connsiteY3" fmla="*/ 17401 h 17401"/>
              <a:gd name="connsiteX0" fmla="*/ 0 w 10160"/>
              <a:gd name="connsiteY0" fmla="*/ 0 h 17401"/>
              <a:gd name="connsiteX1" fmla="*/ 4893 w 10160"/>
              <a:gd name="connsiteY1" fmla="*/ 7955 h 17401"/>
              <a:gd name="connsiteX2" fmla="*/ 10160 w 10160"/>
              <a:gd name="connsiteY2" fmla="*/ 15166 h 17401"/>
              <a:gd name="connsiteX3" fmla="*/ 2338 w 10160"/>
              <a:gd name="connsiteY3" fmla="*/ 17401 h 1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" h="17401">
                <a:moveTo>
                  <a:pt x="0" y="0"/>
                </a:moveTo>
                <a:cubicBezTo>
                  <a:pt x="359" y="309"/>
                  <a:pt x="3200" y="5427"/>
                  <a:pt x="4893" y="7955"/>
                </a:cubicBezTo>
                <a:cubicBezTo>
                  <a:pt x="6586" y="10483"/>
                  <a:pt x="10160" y="13813"/>
                  <a:pt x="10160" y="15166"/>
                </a:cubicBezTo>
                <a:cubicBezTo>
                  <a:pt x="10160" y="16519"/>
                  <a:pt x="3972" y="16930"/>
                  <a:pt x="2338" y="1740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4588047" y="5300354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sp>
        <p:nvSpPr>
          <p:cNvPr id="93" name="Text Box 87"/>
          <p:cNvSpPr txBox="1">
            <a:spLocks noChangeArrowheads="1"/>
          </p:cNvSpPr>
          <p:nvPr/>
        </p:nvSpPr>
        <p:spPr bwMode="auto">
          <a:xfrm>
            <a:off x="5750671" y="51000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old </a:t>
            </a:r>
          </a:p>
          <a:p>
            <a:pPr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4" name="Text Box 88"/>
          <p:cNvSpPr txBox="1">
            <a:spLocks noChangeArrowheads="1"/>
          </p:cNvSpPr>
          <p:nvPr/>
        </p:nvSpPr>
        <p:spPr bwMode="auto">
          <a:xfrm>
            <a:off x="6741271" y="5087395"/>
            <a:ext cx="7254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routing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7890842" y="5314415"/>
            <a:ext cx="833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new</a:t>
            </a:r>
          </a:p>
          <a:p>
            <a:pPr algn="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eNodeB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19662" y="3463574"/>
            <a:ext cx="723538" cy="1021443"/>
            <a:chOff x="4804140" y="4417639"/>
            <a:chExt cx="723538" cy="1564088"/>
          </a:xfrm>
        </p:grpSpPr>
        <p:grpSp>
          <p:nvGrpSpPr>
            <p:cNvPr id="97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99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8" name="Text Box 121"/>
            <p:cNvSpPr txBox="1">
              <a:spLocks noChangeArrowheads="1"/>
            </p:cNvSpPr>
            <p:nvPr/>
          </p:nvSpPr>
          <p:spPr bwMode="auto">
            <a:xfrm>
              <a:off x="4804140" y="4417639"/>
              <a:ext cx="723538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23167" y="3417886"/>
            <a:ext cx="646331" cy="1021443"/>
            <a:chOff x="4842744" y="4417639"/>
            <a:chExt cx="646331" cy="1564088"/>
          </a:xfrm>
        </p:grpSpPr>
        <p:grpSp>
          <p:nvGrpSpPr>
            <p:cNvPr id="10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10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07" name="Text Box 121"/>
            <p:cNvSpPr txBox="1">
              <a:spLocks noChangeArrowheads="1"/>
            </p:cNvSpPr>
            <p:nvPr/>
          </p:nvSpPr>
          <p:spPr bwMode="auto">
            <a:xfrm>
              <a:off x="4842744" y="4417639"/>
              <a:ext cx="646331" cy="801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target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MME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41054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/>
          <p:nvPr/>
        </p:nvCxnSpPr>
        <p:spPr bwMode="auto">
          <a:xfrm>
            <a:off x="7927887" y="4338776"/>
            <a:ext cx="15715" cy="73006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01" idx="2"/>
          </p:cNvCxnSpPr>
          <p:nvPr/>
        </p:nvCxnSpPr>
        <p:spPr bwMode="auto">
          <a:xfrm flipV="1">
            <a:off x="5402127" y="4338776"/>
            <a:ext cx="2507543" cy="300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grpSp>
        <p:nvGrpSpPr>
          <p:cNvPr id="137" name="Group 782"/>
          <p:cNvGrpSpPr>
            <a:grpSpLocks/>
          </p:cNvGrpSpPr>
          <p:nvPr/>
        </p:nvGrpSpPr>
        <p:grpSpPr bwMode="auto">
          <a:xfrm>
            <a:off x="7731183" y="4865227"/>
            <a:ext cx="603702" cy="728336"/>
            <a:chOff x="742" y="2409"/>
            <a:chExt cx="576" cy="881"/>
          </a:xfrm>
        </p:grpSpPr>
        <p:grpSp>
          <p:nvGrpSpPr>
            <p:cNvPr id="13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4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5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39" name="Picture 799" descr="cell_tower_radiation copy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155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1095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Mobility: cellular versus Mobile IP</a:t>
            </a:r>
          </a:p>
        </p:txBody>
      </p:sp>
      <p:graphicFrame>
        <p:nvGraphicFramePr>
          <p:cNvPr id="444552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84959"/>
              </p:ext>
            </p:extLst>
          </p:nvPr>
        </p:nvGraphicFramePr>
        <p:xfrm>
          <a:off x="671513" y="1296988"/>
          <a:ext cx="8205787" cy="5153030"/>
        </p:xfrm>
        <a:graphic>
          <a:graphicData uri="http://schemas.openxmlformats.org/drawingml/2006/table">
            <a:tbl>
              <a:tblPr/>
              <a:tblGrid>
                <a:gridCol w="222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Comment on cellular element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IP element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to which mobile user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’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s permanent phone number belongs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Gateway Mobile Switching Center,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. Home Location Register (HLR)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MSC: point of contact to obtain routable address of mobile user. HLR: database in home system containing  permanent phone number, profile information, current location of mobile user, subscription information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Home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System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Network other than home system where mobile user is currently residing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network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12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Mobile services Switching Center.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Visitor Location Record (VLR)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Visited MSC: responsible for setting up calls to/from mobile nodes in cells associated with MSC. VLR: temporary database entry in visited system, containing subscription information  for each visiting mobile user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Foreign agent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Mobile Station Roaming Number (MSRN), or 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“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roaming number</a:t>
                      </a:r>
                      <a:r>
                        <a:rPr kumimoji="0" lang="ja-JP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”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ea typeface="Batang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Routable address for telephone call segment between home MSC and  visited MSC, visible to neither the mobile nor the correspondent.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Batang" charset="0"/>
                          <a:cs typeface="Arial" charset="0"/>
                        </a:rPr>
                        <a:t>Care-of-address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749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318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4371351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63513"/>
            <a:ext cx="8869363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logically, impact </a:t>
            </a:r>
            <a:r>
              <a:rPr lang="en-US" i="1" dirty="0">
                <a:latin typeface="Gill Sans MT" charset="0"/>
                <a:cs typeface="+mn-cs"/>
              </a:rPr>
              <a:t>should</a:t>
            </a:r>
            <a:r>
              <a:rPr lang="en-US" dirty="0">
                <a:latin typeface="Gill Sans MT" charset="0"/>
                <a:cs typeface="+mn-cs"/>
              </a:rPr>
              <a:t> be minimal 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best effort service model remains unchanged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and UDP can (and do) run over wireless, mobile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 but performance-wise: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delay impairments for real-time traffic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limited bandwidth of wireless links</a:t>
            </a:r>
          </a:p>
        </p:txBody>
      </p:sp>
      <p:pic>
        <p:nvPicPr>
          <p:cNvPr id="149509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938213"/>
            <a:ext cx="85820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7216707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7 summary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Wireless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wireless links: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capacity, distance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channel impairments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CDMA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IEEE 802.11 (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Wi-Fi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CSMA/CA reflects wireless channel characteristics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cellular access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>
                <a:latin typeface="Gill Sans MT" charset="0"/>
              </a:rPr>
              <a:t>standards (e.g., 3G, 4G LTE)</a:t>
            </a: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tabLst>
                <a:tab pos="3376613" algn="l"/>
              </a:tabLst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Mobility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principles: addressing, routing to mobile users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home, visited networks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direct, indirect routing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care-of-addresses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case studies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mobile IP</a:t>
            </a:r>
          </a:p>
          <a:p>
            <a:pPr lvl="1"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000" dirty="0">
                <a:latin typeface="Gill Sans MT" charset="0"/>
              </a:rPr>
              <a:t>mobility in GSM, LTE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r>
              <a:rPr lang="en-US" sz="2400" dirty="0">
                <a:latin typeface="Gill Sans MT" charset="0"/>
                <a:cs typeface="+mn-cs"/>
              </a:rPr>
              <a:t>impact on higher-layer protocols</a:t>
            </a:r>
          </a:p>
          <a:p>
            <a:pPr>
              <a:lnSpc>
                <a:spcPct val="90000"/>
              </a:lnSpc>
              <a:tabLst>
                <a:tab pos="3376613" algn="l"/>
              </a:tabLst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5155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07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393051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66457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Characteristics of selected wireless links</a:t>
            </a:r>
          </a:p>
        </p:txBody>
      </p:sp>
      <p:sp>
        <p:nvSpPr>
          <p:cNvPr id="7176" name="Rectangle 111"/>
          <p:cNvSpPr>
            <a:spLocks noChangeArrowheads="1"/>
          </p:cNvSpPr>
          <p:nvPr/>
        </p:nvSpPr>
        <p:spPr bwMode="auto">
          <a:xfrm>
            <a:off x="1327150" y="1468331"/>
            <a:ext cx="6567488" cy="395456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198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9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Indoor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10-30m</a:t>
            </a:r>
          </a:p>
        </p:txBody>
      </p:sp>
      <p:sp>
        <p:nvSpPr>
          <p:cNvPr id="8200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50-200m</a:t>
            </a:r>
          </a:p>
        </p:txBody>
      </p:sp>
      <p:sp>
        <p:nvSpPr>
          <p:cNvPr id="8201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Mid-range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200m – 4 Km</a:t>
            </a:r>
          </a:p>
        </p:txBody>
      </p:sp>
      <p:sp>
        <p:nvSpPr>
          <p:cNvPr id="8202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Long-range</a:t>
            </a:r>
          </a:p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outdoor</a:t>
            </a:r>
          </a:p>
          <a:p>
            <a:pPr algn="ctr" eaLnBrk="1" hangingPunct="1">
              <a:defRPr/>
            </a:pPr>
            <a:r>
              <a:rPr lang="en-US" sz="1400" dirty="0">
                <a:latin typeface="Arial" charset="0"/>
                <a:cs typeface="+mn-cs"/>
              </a:rPr>
              <a:t>5Km – 20 Km</a:t>
            </a:r>
          </a:p>
        </p:txBody>
      </p:sp>
      <p:sp>
        <p:nvSpPr>
          <p:cNvPr id="8203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.056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4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.384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5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6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7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5-11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8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54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09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21066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2G: IS-95, CDMA, GSM</a:t>
            </a:r>
          </a:p>
        </p:txBody>
      </p:sp>
      <p:sp>
        <p:nvSpPr>
          <p:cNvPr id="8211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2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9829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2.5G: UMTS/WCDMA, CDMA2000</a:t>
            </a:r>
          </a:p>
        </p:txBody>
      </p:sp>
      <p:sp>
        <p:nvSpPr>
          <p:cNvPr id="8213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802.15</a:t>
            </a:r>
          </a:p>
        </p:txBody>
      </p:sp>
      <p:sp>
        <p:nvSpPr>
          <p:cNvPr id="8215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6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802.11b</a:t>
            </a:r>
          </a:p>
        </p:txBody>
      </p:sp>
      <p:sp>
        <p:nvSpPr>
          <p:cNvPr id="8217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8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</a:t>
            </a:r>
          </a:p>
        </p:txBody>
      </p:sp>
      <p:sp>
        <p:nvSpPr>
          <p:cNvPr id="8219" name="Line 135"/>
          <p:cNvSpPr>
            <a:spLocks noChangeShapeType="1"/>
          </p:cNvSpPr>
          <p:nvPr/>
        </p:nvSpPr>
        <p:spPr bwMode="auto">
          <a:xfrm flipV="1">
            <a:off x="1328738" y="1320257"/>
            <a:ext cx="0" cy="41026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0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1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2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42910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3G: UMTS/WCDMA-HSPDA, CDMA2000-1xEVDO</a:t>
            </a:r>
          </a:p>
        </p:txBody>
      </p:sp>
      <p:sp>
        <p:nvSpPr>
          <p:cNvPr id="8223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695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4G: LTWE WIMAX</a:t>
            </a:r>
          </a:p>
        </p:txBody>
      </p:sp>
      <p:sp>
        <p:nvSpPr>
          <p:cNvPr id="8224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5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802.11a,g point-to-point</a:t>
            </a:r>
          </a:p>
        </p:txBody>
      </p:sp>
      <p:sp>
        <p:nvSpPr>
          <p:cNvPr id="8226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7" name="Text Box 144"/>
          <p:cNvSpPr txBox="1">
            <a:spLocks noChangeArrowheads="1"/>
          </p:cNvSpPr>
          <p:nvPr/>
        </p:nvSpPr>
        <p:spPr bwMode="auto">
          <a:xfrm>
            <a:off x="712050" y="2022475"/>
            <a:ext cx="56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450</a:t>
            </a:r>
            <a:endParaRPr lang="en-US" sz="1400" dirty="0">
              <a:latin typeface="Arial" charset="0"/>
              <a:cs typeface="+mn-cs"/>
            </a:endParaRPr>
          </a:p>
        </p:txBody>
      </p:sp>
      <p:sp>
        <p:nvSpPr>
          <p:cNvPr id="8228" name="Rectangle 145"/>
          <p:cNvSpPr>
            <a:spLocks noChangeArrowheads="1"/>
          </p:cNvSpPr>
          <p:nvPr/>
        </p:nvSpPr>
        <p:spPr bwMode="auto">
          <a:xfrm>
            <a:off x="1323656" y="2032572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29" name="Text Box 146"/>
          <p:cNvSpPr txBox="1">
            <a:spLocks noChangeArrowheads="1"/>
          </p:cNvSpPr>
          <p:nvPr/>
        </p:nvSpPr>
        <p:spPr bwMode="auto">
          <a:xfrm>
            <a:off x="1613916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Arial" charset="0"/>
                <a:cs typeface="+mn-cs"/>
              </a:rPr>
              <a:t>802.11n</a:t>
            </a:r>
          </a:p>
        </p:txBody>
      </p:sp>
      <p:sp>
        <p:nvSpPr>
          <p:cNvPr id="8230" name="Text Box 147"/>
          <p:cNvSpPr txBox="1">
            <a:spLocks noChangeArrowheads="1"/>
          </p:cNvSpPr>
          <p:nvPr/>
        </p:nvSpPr>
        <p:spPr bwMode="auto">
          <a:xfrm rot="-54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+mn-cs"/>
              </a:rPr>
              <a:t>Data rate (Mbps)</a:t>
            </a:r>
          </a:p>
        </p:txBody>
      </p:sp>
      <p:pic>
        <p:nvPicPr>
          <p:cNvPr id="29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033463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8634" y="1601592"/>
            <a:ext cx="10418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1300</a:t>
            </a:r>
          </a:p>
        </p:txBody>
      </p:sp>
      <p:sp>
        <p:nvSpPr>
          <p:cNvPr id="46" name="Rectangle 145"/>
          <p:cNvSpPr>
            <a:spLocks noChangeArrowheads="1"/>
          </p:cNvSpPr>
          <p:nvPr/>
        </p:nvSpPr>
        <p:spPr bwMode="auto">
          <a:xfrm>
            <a:off x="1325167" y="1652678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43" y="1648395"/>
            <a:ext cx="97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802.11 ac</a:t>
            </a:r>
          </a:p>
        </p:txBody>
      </p:sp>
    </p:spTree>
    <p:extLst>
      <p:ext uri="{BB962C8B-B14F-4D97-AF65-F5344CB8AC3E}">
        <p14:creationId xmlns:p14="http://schemas.microsoft.com/office/powerpoint/2010/main" val="232185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5"/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0" name="Oval 11"/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1" name="Line 22"/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2" name="Oval 23"/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3" name="Line 34"/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Oval 38"/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59"/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Line 60"/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Line 61"/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Line 62"/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9" name="Line 63"/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64"/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1757" name="Group 356"/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3187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8" name="Group 361"/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3187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7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59" name="Group 92"/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31855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57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8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9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0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1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2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3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4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5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6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7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56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0" name="Group 403"/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31853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1" name="Group 113"/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31836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38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39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0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1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2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3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4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5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6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7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8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49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0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1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52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37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2" name="Group 356"/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31834" name="Picture 354" descr="laptop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5" name="Picture 355" descr="antenna_stylized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3" name="Group 356"/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31832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3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4" name="Group 356"/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31830" name="Picture 354" descr="laptop_stylized_small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31" name="Picture 355" descr="antenna_stylized"/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5" name="Group 403"/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31828" name="Picture 364" descr="iphone_stylized_small"/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9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6" name="Group 403"/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31826" name="Picture 364" descr="iphone_stylized_small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7" name="Group 356"/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31824" name="Picture 354" descr="laptop_stylized_small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5" name="Picture 355" descr="antenna_stylized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8" name="Group 356"/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31822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3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69" name="Group 403"/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31820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21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0" name="Group 155"/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31803" name="Group 398"/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3180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0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181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1804" name="Picture 399" descr="cell_tower_radiation copy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1" name="Group 356"/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31801" name="Picture 354" descr="laptop_stylized_small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2" name="Picture 355" descr="antenna_stylized"/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2" name="Group 356"/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31799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00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3" name="Group 356"/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31797" name="Picture 354" descr="laptop_stylized_small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8" name="Picture 35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4" name="Group 403"/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31795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6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5" name="Group 356"/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31793" name="Picture 354" descr="laptop_stylized_small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4" name="Picture 355" descr="antenna_stylized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6" name="Group 403"/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31791" name="Picture 364" descr="iphone_stylized_small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92" name="Picture 402" descr="antenna_radiation_stylized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79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9256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7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58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charset="0"/>
                <a:buNone/>
                <a:defRPr/>
              </a:pPr>
              <a:r>
                <a:rPr lang="en-US" sz="2400" dirty="0">
                  <a:cs typeface="+mn-cs"/>
                </a:rPr>
                <a:t> </a:t>
              </a:r>
              <a:r>
                <a:rPr lang="en-US" sz="2400" dirty="0">
                  <a:latin typeface="Gill Sans MT" charset="0"/>
                  <a:cs typeface="+mn-cs"/>
                </a:rPr>
                <a:t>infrastructure mode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base station connects mobiles into wired network</a:t>
              </a:r>
            </a:p>
            <a:p>
              <a:pPr marL="238125" indent="-238125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000" dirty="0">
                  <a:latin typeface="Gill Sans MT" charset="0"/>
                  <a:cs typeface="+mn-cs"/>
                </a:rPr>
                <a:t>handoff: mobile changes base station providing connection into wired network</a:t>
              </a:r>
            </a:p>
          </p:txBody>
        </p:sp>
        <p:sp>
          <p:nvSpPr>
            <p:cNvPr id="9259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0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261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254" name="Rectangle 4"/>
          <p:cNvSpPr>
            <a:spLocks noGrp="1" noChangeArrowheads="1"/>
          </p:cNvSpPr>
          <p:nvPr>
            <p:ph type="title"/>
          </p:nvPr>
        </p:nvSpPr>
        <p:spPr>
          <a:xfrm>
            <a:off x="461963" y="193675"/>
            <a:ext cx="7772400" cy="9540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Elements of a wireless network</a:t>
            </a:r>
          </a:p>
        </p:txBody>
      </p:sp>
      <p:pic>
        <p:nvPicPr>
          <p:cNvPr id="31781" name="Picture 16" descr="underline_base"/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8810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82" name="Group 6"/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31783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48" name="Text Box 8"/>
            <p:cNvSpPr txBox="1">
              <a:spLocks noChangeArrowheads="1"/>
            </p:cNvSpPr>
            <p:nvPr/>
          </p:nvSpPr>
          <p:spPr bwMode="auto">
            <a:xfrm>
              <a:off x="4146" y="2030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network </a:t>
              </a:r>
            </a:p>
            <a:p>
              <a:pPr algn="ctr"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7-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54542" y="6508279"/>
            <a:ext cx="2698427" cy="2548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Wireless and Mobile Networks </a:t>
            </a:r>
          </a:p>
        </p:txBody>
      </p:sp>
    </p:spTree>
    <p:extLst>
      <p:ext uri="{BB962C8B-B14F-4D97-AF65-F5344CB8AC3E}">
        <p14:creationId xmlns:p14="http://schemas.microsoft.com/office/powerpoint/2010/main" val="2012336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17548</TotalTime>
  <Words>5458</Words>
  <Application>Microsoft Office PowerPoint</Application>
  <PresentationFormat>全屏显示(4:3)</PresentationFormat>
  <Paragraphs>1471</Paragraphs>
  <Slides>75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Arial</vt:lpstr>
      <vt:lpstr>Comic Sans MS</vt:lpstr>
      <vt:lpstr>Gill Sans MT</vt:lpstr>
      <vt:lpstr>Symbol</vt:lpstr>
      <vt:lpstr>Tahoma</vt:lpstr>
      <vt:lpstr>Times New Roman</vt:lpstr>
      <vt:lpstr>Wingdings</vt:lpstr>
      <vt:lpstr>Default Design</vt:lpstr>
      <vt:lpstr>Clip</vt:lpstr>
      <vt:lpstr>Picture</vt:lpstr>
      <vt:lpstr>PowerPoint 演示文稿</vt:lpstr>
      <vt:lpstr>Ch. 6: Wireless and Mobile Networks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 (1)</vt:lpstr>
      <vt:lpstr>Wireless Link Characteristics (2)</vt:lpstr>
      <vt:lpstr>Wireless network characteristics</vt:lpstr>
      <vt:lpstr>Code Division Multiple Access (CDMA)</vt:lpstr>
      <vt:lpstr>CDMA encode/decode</vt:lpstr>
      <vt:lpstr>CDMA: two-sender interference</vt:lpstr>
      <vt:lpstr>Chapter 7 outline</vt:lpstr>
      <vt:lpstr>IEEE 802.11 Wireless LAN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7 outline</vt:lpstr>
      <vt:lpstr>PowerPoint 演示文稿</vt:lpstr>
      <vt:lpstr>Cellular networks: the first hop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Chapter 7 outline</vt:lpstr>
      <vt:lpstr>What is mobility?</vt:lpstr>
      <vt:lpstr>Mobility: vocabulary</vt:lpstr>
      <vt:lpstr>Mobility: more vocabulary</vt:lpstr>
      <vt:lpstr>How do you contact a mobile friend:</vt:lpstr>
      <vt:lpstr>Mobility: approaches</vt:lpstr>
      <vt:lpstr>Mobility: approaches</vt:lpstr>
      <vt:lpstr>Mobility: registration</vt:lpstr>
      <vt:lpstr>Mobility via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Chapter 7 outline</vt:lpstr>
      <vt:lpstr>Mobile IP</vt:lpstr>
      <vt:lpstr>Mobile IP: indirect routing</vt:lpstr>
      <vt:lpstr>Mobile IP: agent discovery</vt:lpstr>
      <vt:lpstr>Mobile IP: registration example</vt:lpstr>
      <vt:lpstr>PowerPoint 演示文稿</vt:lpstr>
      <vt:lpstr>Handling mobility in cellular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Mobility: cellular versus Mobile IP</vt:lpstr>
      <vt:lpstr>Wireless, mobility: impact on higher layer protocols</vt:lpstr>
      <vt:lpstr>Chapter 7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幽 弥狂</cp:lastModifiedBy>
  <cp:revision>535</cp:revision>
  <dcterms:created xsi:type="dcterms:W3CDTF">1999-10-08T19:08:27Z</dcterms:created>
  <dcterms:modified xsi:type="dcterms:W3CDTF">2019-09-07T15:26:43Z</dcterms:modified>
</cp:coreProperties>
</file>