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0-05-05T22:27:29.3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9323">
    <iact:property name="dataType"/>
    <iact:actionData xml:id="d0">
      <inkml:trace xmlns:inkml="http://www.w3.org/2003/InkML" xml:id="stk0" contextRef="#ctx0" brushRef="#br0">20410 5875 0,'35'0'121,"69"0"-114,70 0 0,35 0 3,-35 0-3,139 0 2,-1 0-2,-68 0 2,173 35 0,-104 0-2,70 0 2,-71-35-2,-207 0 1,-70 0 0</inkml:trace>
    </iact:actionData>
  </iact:action>
  <iact:action type="add" startTime="27244">
    <iact:property name="dataType"/>
    <iact:actionData xml:id="d1">
      <inkml:trace xmlns:inkml="http://www.w3.org/2003/InkML" xml:id="stk1" contextRef="#ctx0" brushRef="#br0">4450 9491 0,'35'0'153,"70"0"-147,34 0 3,-105 0 1,210 0-5,-70 0 3,34 0 0,-34 0 3,35 0-5,-140 0 2,-34 0 1,0 0-2,34 0 2,-34 0 31,0 0-33,0 0 1,34 0-1,1 0 2,-35 0-2,34 0 2,-34 0-1,0 0 0,-1 0 0,1 0 0,69 0-2,-34 0 4,104 0-3,-70 0 2,0 0-2,1 0 2,-1 0-3,-34 0 4,-1 0-3,-34 0 3,69 0-3,-69 0 9,0 0-9,0 0 3,34 0-4,35 0 4,70 0-4,-35 0 4,-104 0-4,0 0 3,69 0-1,-69 0 0,35 0 7,-36 0-7,36 0 1,34 0 0,35 0-2,-34 0 0,-1 0 1,0 0 2,-34 0-3,-36 0 0,71 0 2,-36 0-2,1 0 2,-1 0-3,-34 0 6,139 0 2,-104 0-7,-36 0 2,1 0-3,0 0 11,0 0-1,-1 0-7,1 0-2,0 0 2,69 0-2,-34 0 2,34 0 0,-69 0-1,104 0 0,-69 0-2,-1 0 4,-34 0-4,0 0 4,-1 0-3,36 0 3,-1 0-4,36 0 3,-1 0-4,0 0 5,35 0-3,-34 0 2,-36 0-2,1 0 2,34 0-1,-69 0 0,35 0-1,-1 0 9,-34 0-7,69 0 0,35 0-2,70 0 2,-35 0-2,-70 0 1,0 0 0,70 0-1,-104 0 2,-1 0-1,1 0 0,-1 0 8,1 0-9,34 0 1,0 0 1,105 0-2,-105 0 1,-34 0 1,34 0-1,-34 0-1,-1 0 1,1 0 8,-35 0 0,34 0-7,70 0 6,-69 0-6,-35 0-1</inkml:trace>
    </iact:actionData>
  </iact:action>
  <iact:action type="add" startTime="31843">
    <iact:property name="dataType"/>
    <iact:actionData xml:id="d2">
      <inkml:trace xmlns:inkml="http://www.w3.org/2003/InkML" xml:id="stk2" contextRef="#ctx0" brushRef="#br0">12761 10394 0,'-35'0'120,"0"0"-112,-34 0 0,-71 0 1,-172 70-1,103-70 1,-69 0-4,34 0 5,70 0-3,70 0 2,35 0 0,-1 35-2,1-35 8,-1 0-4,0 0 1,36 0-3,-36 0 0,1 0-2,-36 0 2,-34 0-3,70 0 4,-70 0-3,0 0 2,-1 0-2,-138 0 2,70 0-2,34 0 2,35 0-2,-105-35 3,140 35-5,34 0 4,-69 0-2,35 0 4,-35 0-6,69 0 5,-69 0-2,70 0 0,-36 0-2,-34 0 4,70 0-2,-70 0 0,104 0-1,-69 0 2,34 0-2,-104-35 2,0 35 6,70 0-5,-35 0-3,0 0 0,69 0 3,-69 0-2,0 0-2,70 0 5,34 0 2,0 0 13,0 0-3</inkml:trace>
    </iact:actionData>
  </iact:action>
  <iact:action type="add" startTime="35323">
    <iact:property name="dataType"/>
    <iact:actionData xml:id="d3">
      <inkml:trace xmlns:inkml="http://www.w3.org/2003/InkML" xml:id="stk3" contextRef="#ctx0" brushRef="#br0">4416 11333 0,'34'0'506,"175"0"-500,-70 0 3,70 0-2,-1 0 2,36 0 0,-36 0-2,1 0 2,-70 0-2,105 0 2,-36 0-2,-104 0 0,-34 0 3,69 0-5,0 0 5,-69 0-3,-1 0 2,70 0-2,-69 0 2,34 0-2,-34 0 2,34 0-2,-34 0 1,34 0 2,-69 0-1,69 0-1,35 0-3,-35 0 3,35 0 0,-34 0 2,34 0-2,-70 0-2,36 0 2,-71 0 3,71 0-6,-70 0 4,34 0-2,35 0 2,-34-35-2,34 35 2,1 0-3,-36 0 4,70 0-1,-69 0-2,69 0 0,-70 0 2,70 0-1,-34 0 0,-36 0-1,105 0 2,-70 0-3,1 0 5,-1 0-5,35 0 3,-69 0-2,-1 0 3,36 0-4,-1 0 3,0 0 0,0 0-2,140 0 1,-105 0 0,174 0 0,-209 0 0,1 0-1,-71 0 2,1 0 33,69 0-29,1 0-4,-71 0 0,1 0-3,0 0 2</inkml:trace>
    </iact:actionData>
  </iact:action>
  <iact:action type="add" startTime="40940">
    <iact:property name="dataType"/>
    <iact:actionData xml:id="d4">
      <inkml:trace xmlns:inkml="http://www.w3.org/2003/InkML" xml:id="stk4" contextRef="#ctx0" brushRef="#br0">11092 12585 0,'-35'0'119,"0"0"-111,-69 0 3,69 0-6,-139 0 3,0 0 0,-173 0 0,138 0 1,-69 0-1,34 0 0,1 0 0,0 0-1,173 0 2,-139 0-1,140 0 0,-35 0-1,34 0 2,35 0-2,-104 0 3,70 0-2,-1 0-1,-34 0 2,-1 0-2,36 0 2,-105 0-3,0 0 2,70 0 1,-70 0-2,-35 0 1,105 0 0,-35 0 1,35 0-3,69 0 4,0 0-3,0 0 10,1 0 31,-1 0-33,-35 0-5,36 0-4,-36 0 21,35 0-14,1 0-4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9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94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9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5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3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4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1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8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7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1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unhuachen@scut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11/relationships/inkAction" Target="../ink/inkAction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/>
              <a:t>The Network Layer</a:t>
            </a:r>
            <a:br>
              <a:rPr lang="en-US" altLang="zh-CN" dirty="0"/>
            </a:br>
            <a:r>
              <a:rPr lang="en-US" altLang="zh-CN" sz="2400" b="1" dirty="0">
                <a:solidFill>
                  <a:schemeClr val="accent2"/>
                </a:solidFill>
              </a:rPr>
              <a:t>Routing in the Internet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8863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/>
              <a:t>School of Software Engineering</a:t>
            </a:r>
          </a:p>
          <a:p>
            <a:r>
              <a:rPr lang="en-US" altLang="zh-CN" sz="1800" dirty="0"/>
              <a:t>South China University of Technology</a:t>
            </a:r>
          </a:p>
          <a:p>
            <a:r>
              <a:rPr lang="en-US" altLang="zh-CN" dirty="0"/>
              <a:t>Dr. </a:t>
            </a:r>
            <a:r>
              <a:rPr lang="en-US" altLang="zh-CN" dirty="0" err="1"/>
              <a:t>Chunhua</a:t>
            </a:r>
            <a:r>
              <a:rPr lang="en-US" altLang="zh-CN" dirty="0"/>
              <a:t> Chen</a:t>
            </a:r>
          </a:p>
          <a:p>
            <a:r>
              <a:rPr lang="en-US" altLang="zh-CN" sz="1800" dirty="0">
                <a:hlinkClick r:id="rId2"/>
              </a:rPr>
              <a:t>chunhuachen@scut.edu.cn</a:t>
            </a:r>
            <a:endParaRPr lang="en-US" altLang="zh-CN" sz="1800" dirty="0"/>
          </a:p>
          <a:p>
            <a:r>
              <a:rPr lang="en-US" altLang="zh-CN" sz="1800" dirty="0"/>
              <a:t>2020 Spring</a:t>
            </a:r>
          </a:p>
        </p:txBody>
      </p:sp>
    </p:spTree>
    <p:extLst>
      <p:ext uri="{BB962C8B-B14F-4D97-AF65-F5344CB8AC3E}">
        <p14:creationId xmlns:p14="http://schemas.microsoft.com/office/powerpoint/2010/main" val="33424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5"/>
    </mc:Choice>
    <mc:Fallback xmlns="">
      <p:transition spd="slow" advTm="34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Routing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88" y="2277373"/>
            <a:ext cx="6438939" cy="317122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7981" cy="4351338"/>
          </a:xfrm>
        </p:spPr>
        <p:txBody>
          <a:bodyPr/>
          <a:lstStyle/>
          <a:p>
            <a:r>
              <a:rPr lang="en-US" altLang="zh-CN" dirty="0"/>
              <a:t>Scale</a:t>
            </a:r>
          </a:p>
          <a:p>
            <a:pPr lvl="1"/>
            <a:r>
              <a:rPr lang="en-US" altLang="zh-CN" dirty="0"/>
              <a:t>hundreds of millions of routers</a:t>
            </a:r>
          </a:p>
          <a:p>
            <a:r>
              <a:rPr lang="en-US" altLang="zh-CN" dirty="0"/>
              <a:t>Administrative autonomy: AS </a:t>
            </a:r>
          </a:p>
          <a:p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4762F1-2741-4DA8-BDFB-B7D670E2875E}"/>
              </a:ext>
            </a:extLst>
          </p:cNvPr>
          <p:cNvSpPr/>
          <p:nvPr/>
        </p:nvSpPr>
        <p:spPr>
          <a:xfrm>
            <a:off x="7948246" y="2672862"/>
            <a:ext cx="562708" cy="590843"/>
          </a:xfrm>
          <a:prstGeom prst="ellipse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5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194"/>
    </mc:Choice>
    <mc:Fallback xmlns="">
      <p:transition spd="slow" advTm="1731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Intra-AS Routing in the Internet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intra-AS routing protocol is used to determine how routing is performed within an autonomous system (AS).</a:t>
            </a:r>
          </a:p>
          <a:p>
            <a:r>
              <a:rPr lang="en-US" altLang="zh-CN" dirty="0"/>
              <a:t>In the Internet (extensively used)</a:t>
            </a:r>
          </a:p>
          <a:p>
            <a:pPr lvl="1"/>
            <a:r>
              <a:rPr lang="en-US" altLang="zh-CN" dirty="0"/>
              <a:t>Routing Information Protocol (RIP) </a:t>
            </a:r>
          </a:p>
          <a:p>
            <a:pPr lvl="2"/>
            <a:r>
              <a:rPr lang="en-US" altLang="zh-CN" dirty="0"/>
              <a:t>distance-vector based</a:t>
            </a:r>
          </a:p>
          <a:p>
            <a:pPr lvl="1"/>
            <a:r>
              <a:rPr lang="en-US" altLang="zh-CN" dirty="0"/>
              <a:t>Open Shortest Path First (OSPF)</a:t>
            </a:r>
          </a:p>
          <a:p>
            <a:pPr lvl="2"/>
            <a:r>
              <a:rPr lang="en-US" altLang="zh-CN" dirty="0"/>
              <a:t>link-state based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E806AD7-9606-4A99-A260-EE6D19D4FCE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89760" y="2115000"/>
              <a:ext cx="6885000" cy="24159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E806AD7-9606-4A99-A260-EE6D19D4FC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3920" y="2051640"/>
                <a:ext cx="6916320" cy="25426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音频 4">
            <a:hlinkClick r:id="" action="ppaction://media"/>
            <a:extLst>
              <a:ext uri="{FF2B5EF4-FFF2-40B4-BE49-F238E27FC236}">
                <a16:creationId xmlns:a16="http://schemas.microsoft.com/office/drawing/2014/main" id="{2A638BA0-CC87-41FB-9D3D-8CE29411DF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17"/>
    </mc:Choice>
    <mc:Fallback xmlns="">
      <p:transition spd="slow" advTm="55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/>
              <a:t>Routing Information Protocol (RIP) 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335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Cost metric: each link has a cost of 1.</a:t>
            </a:r>
          </a:p>
          <a:p>
            <a:r>
              <a:rPr lang="en-US" altLang="zh-CN" dirty="0"/>
              <a:t>Cost of a path:</a:t>
            </a:r>
          </a:p>
          <a:p>
            <a:pPr lvl="1"/>
            <a:r>
              <a:rPr lang="en-US" altLang="zh-CN" dirty="0"/>
              <a:t>from source router to a destination subnet;</a:t>
            </a:r>
          </a:p>
          <a:p>
            <a:pPr lvl="1"/>
            <a:r>
              <a:rPr lang="en-US" altLang="zh-CN" i="1" dirty="0"/>
              <a:t>hop</a:t>
            </a:r>
            <a:r>
              <a:rPr lang="en-US" altLang="zh-CN" dirty="0"/>
              <a:t>, which is the number of subnets traversed along the shortest path from source router to destination subnet, including the destination subnet.</a:t>
            </a:r>
          </a:p>
          <a:p>
            <a:r>
              <a:rPr lang="en-US" altLang="zh-CN" dirty="0"/>
              <a:t>The maximum cost of a path is limited to 15, thus limiting the use of RIP to autonomous systems that are fewer than 15 hops in diameter.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93" y="2537154"/>
            <a:ext cx="4524207" cy="226775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082287" y="2855343"/>
            <a:ext cx="741871" cy="72461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985"/>
    </mc:Choice>
    <mc:Fallback xmlns="">
      <p:transition spd="slow" advTm="2169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 Information Protocol (RIP)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973"/>
          </a:xfrm>
        </p:spPr>
        <p:txBody>
          <a:bodyPr/>
          <a:lstStyle/>
          <a:p>
            <a:r>
              <a:rPr lang="en-US" altLang="zh-CN" b="1" dirty="0"/>
              <a:t>RIP advertisements/RIP response message</a:t>
            </a:r>
          </a:p>
          <a:p>
            <a:pPr lvl="1"/>
            <a:r>
              <a:rPr lang="en-US" altLang="zh-CN" dirty="0"/>
              <a:t>Neighboring routers exchange distance vectors with each other</a:t>
            </a:r>
          </a:p>
          <a:p>
            <a:pPr lvl="1"/>
            <a:r>
              <a:rPr lang="en-US" altLang="zh-CN" dirty="0"/>
              <a:t>Approximately every 30 seconds</a:t>
            </a:r>
          </a:p>
          <a:p>
            <a:pPr lvl="1"/>
            <a:r>
              <a:rPr lang="en-US" altLang="zh-CN" dirty="0"/>
              <a:t>the sender’s distance to each of a list of up to 25 destination subnets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7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020"/>
    </mc:Choice>
    <mc:Fallback xmlns="">
      <p:transition spd="slow" advTm="1410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 Information Protocol (RIP)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14603"/>
            <a:ext cx="7522643" cy="33433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56" y="1277554"/>
            <a:ext cx="6419248" cy="233519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770169" y="1623310"/>
            <a:ext cx="741871" cy="72461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16"/>
    </mc:Choice>
    <mc:Fallback xmlns="">
      <p:transition spd="slow" advTm="10541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 Information Protocol (RIP)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083"/>
            <a:ext cx="4980537" cy="180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36" y="1300828"/>
            <a:ext cx="6388954" cy="28395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36" y="4140364"/>
            <a:ext cx="6343650" cy="24384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944452" y="3375108"/>
            <a:ext cx="444669" cy="41724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06102" y="3375108"/>
            <a:ext cx="444669" cy="41724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388241" y="2417768"/>
            <a:ext cx="444669" cy="41724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316"/>
            <a:ext cx="4813404" cy="584806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5340114" y="5247596"/>
            <a:ext cx="444669" cy="41724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66118" y="5245888"/>
            <a:ext cx="444669" cy="41724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9A3029-7310-45BE-86D1-1ABB016E9D5B}"/>
              </a:ext>
            </a:extLst>
          </p:cNvPr>
          <p:cNvSpPr txBox="1"/>
          <p:nvPr/>
        </p:nvSpPr>
        <p:spPr>
          <a:xfrm>
            <a:off x="1505243" y="5182177"/>
            <a:ext cx="288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 (D, A)= 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262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255"/>
    </mc:Choice>
    <mc:Fallback xmlns="">
      <p:transition spd="slow" advTm="1152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/>
              <a:t>Open Shortest Path First (OSPF)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Individual link costs are configured by the network administrator</a:t>
            </a:r>
          </a:p>
          <a:p>
            <a:pPr lvl="1"/>
            <a:r>
              <a:rPr lang="en-US" altLang="zh-CN" dirty="0"/>
              <a:t>set all link costs to 1, or</a:t>
            </a:r>
          </a:p>
          <a:p>
            <a:pPr lvl="1"/>
            <a:r>
              <a:rPr lang="en-US" altLang="zh-CN" dirty="0"/>
              <a:t>set the link weights to be inversely proportional to link capacity in order to discourage traffic from using low-bandwidth links.</a:t>
            </a:r>
          </a:p>
          <a:p>
            <a:r>
              <a:rPr lang="en-US" altLang="zh-CN" dirty="0"/>
              <a:t>By flooding of link-state information, a router constructs a complete topological map (that is, a graph) of the entire autonomous system.</a:t>
            </a:r>
          </a:p>
          <a:p>
            <a:pPr lvl="1"/>
            <a:r>
              <a:rPr lang="en-US" altLang="zh-CN" dirty="0"/>
              <a:t>a change in a link’s state, or every 30 minutes</a:t>
            </a:r>
          </a:p>
          <a:p>
            <a:r>
              <a:rPr lang="en-US" altLang="zh-CN" dirty="0"/>
              <a:t>The router then locally runs </a:t>
            </a:r>
            <a:r>
              <a:rPr lang="en-US" altLang="zh-CN" dirty="0" err="1"/>
              <a:t>Dijkstra’s</a:t>
            </a:r>
            <a:r>
              <a:rPr lang="en-US" altLang="zh-CN" dirty="0"/>
              <a:t> shortest-path algorithm to determine a shortest-path tree to all </a:t>
            </a:r>
            <a:r>
              <a:rPr lang="en-US" altLang="zh-CN" i="1" dirty="0"/>
              <a:t>subnets</a:t>
            </a:r>
            <a:r>
              <a:rPr lang="en-US" altLang="zh-CN" dirty="0"/>
              <a:t>, with itself as the root node.</a:t>
            </a:r>
          </a:p>
        </p:txBody>
      </p:sp>
    </p:spTree>
    <p:extLst>
      <p:ext uri="{BB962C8B-B14F-4D97-AF65-F5344CB8AC3E}">
        <p14:creationId xmlns:p14="http://schemas.microsoft.com/office/powerpoint/2010/main" val="23772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178"/>
    </mc:Choice>
    <mc:Fallback xmlns="">
      <p:transition spd="slow" advTm="1481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Inter-AS Routing: BGP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Border Gateway Protocol </a:t>
            </a:r>
            <a:r>
              <a:rPr lang="en-US" altLang="zh-CN" dirty="0"/>
              <a:t>version 4 is the </a:t>
            </a:r>
            <a:r>
              <a:rPr lang="en-US" altLang="zh-CN" i="1" dirty="0"/>
              <a:t>de facto </a:t>
            </a:r>
            <a:r>
              <a:rPr lang="en-US" altLang="zh-CN" dirty="0"/>
              <a:t>standard inter-AS routing protocol in today’s Internet. It is commonly referred to as BGP4 or simply as </a:t>
            </a:r>
            <a:r>
              <a:rPr lang="en-US" altLang="zh-CN" b="1" dirty="0"/>
              <a:t>BGP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Obtain subnet reachability information from neighboring ASs.</a:t>
            </a:r>
          </a:p>
          <a:p>
            <a:pPr lvl="1"/>
            <a:r>
              <a:rPr lang="en-US" altLang="zh-CN" dirty="0"/>
              <a:t>Propagate the reachability information to all routers internal to the AS.</a:t>
            </a:r>
          </a:p>
          <a:p>
            <a:pPr lvl="1"/>
            <a:r>
              <a:rPr lang="en-US" altLang="zh-CN" dirty="0"/>
              <a:t>Determine “good” routes to subnets based on the reachability information and on AS policy.</a:t>
            </a:r>
          </a:p>
          <a:p>
            <a:r>
              <a:rPr lang="en-US" altLang="zh-CN" dirty="0"/>
              <a:t>BGP is extremely complex, not cored here, but you are required to read the chapter in the text book</a:t>
            </a:r>
          </a:p>
          <a:p>
            <a:pPr lvl="1"/>
            <a:r>
              <a:rPr lang="en-US" altLang="zh-CN" i="1" dirty="0"/>
              <a:t>AS-PATH, NEXT-HOP, Routing Policy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513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403"/>
    </mc:Choice>
    <mc:Fallback xmlns="">
      <p:transition spd="slow" advTm="189403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5545</TotalTime>
  <Words>435</Words>
  <Application>Microsoft Office PowerPoint</Application>
  <PresentationFormat>宽屏</PresentationFormat>
  <Paragraphs>45</Paragraphs>
  <Slides>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The Network Layer Routing in the Internet</vt:lpstr>
      <vt:lpstr>Hierarchical Routing</vt:lpstr>
      <vt:lpstr>Intra-AS Routing in the Internet</vt:lpstr>
      <vt:lpstr>Routing Information Protocol (RIP) </vt:lpstr>
      <vt:lpstr>Routing Information Protocol (RIP) </vt:lpstr>
      <vt:lpstr>Routing Information Protocol (RIP) </vt:lpstr>
      <vt:lpstr>Routing Information Protocol (RIP) </vt:lpstr>
      <vt:lpstr>Open Shortest Path First (OSPF)</vt:lpstr>
      <vt:lpstr>Inter-AS Routing: BGP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软件开发过程与规范</dc:title>
  <dc:creator>mic</dc:creator>
  <cp:lastModifiedBy>教育技术中心</cp:lastModifiedBy>
  <cp:revision>4592</cp:revision>
  <dcterms:created xsi:type="dcterms:W3CDTF">2016-01-15T01:13:24Z</dcterms:created>
  <dcterms:modified xsi:type="dcterms:W3CDTF">2025-04-16T00:47:01Z</dcterms:modified>
</cp:coreProperties>
</file>