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9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94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8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39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15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3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4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14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1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38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7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1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hyperlink" Target="mailto:chunhuachen@scut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/>
              <a:t>The Network Layer</a:t>
            </a:r>
            <a:br>
              <a:rPr lang="en-US" altLang="zh-CN" dirty="0"/>
            </a:br>
            <a:r>
              <a:rPr lang="en-US" altLang="zh-CN" sz="2400" b="1" dirty="0">
                <a:solidFill>
                  <a:schemeClr val="accent2"/>
                </a:solidFill>
              </a:rPr>
              <a:t>lec 20-3 The Distance-Vector Routing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88634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dirty="0"/>
              <a:t>School of Software Engineering</a:t>
            </a:r>
          </a:p>
          <a:p>
            <a:r>
              <a:rPr lang="en-US" altLang="zh-CN" sz="1800" dirty="0"/>
              <a:t>South China University of Technology</a:t>
            </a:r>
          </a:p>
          <a:p>
            <a:r>
              <a:rPr lang="en-US" altLang="zh-CN" dirty="0"/>
              <a:t>Dr. </a:t>
            </a:r>
            <a:r>
              <a:rPr lang="en-US" altLang="zh-CN" dirty="0" err="1"/>
              <a:t>Chunhua</a:t>
            </a:r>
            <a:r>
              <a:rPr lang="en-US" altLang="zh-CN" dirty="0"/>
              <a:t> Chen</a:t>
            </a:r>
          </a:p>
          <a:p>
            <a:r>
              <a:rPr lang="en-US" altLang="zh-CN" sz="1800" dirty="0">
                <a:hlinkClick r:id="rId4"/>
              </a:rPr>
              <a:t>chunhuachen@scut.edu.cn</a:t>
            </a:r>
            <a:endParaRPr lang="en-US" altLang="zh-CN" sz="1800" dirty="0"/>
          </a:p>
          <a:p>
            <a:r>
              <a:rPr lang="en-US" altLang="zh-CN" sz="1800" dirty="0"/>
              <a:t>2020 Spring</a:t>
            </a:r>
          </a:p>
        </p:txBody>
      </p:sp>
      <p:pic>
        <p:nvPicPr>
          <p:cNvPr id="4" name="音频 3">
            <a:hlinkClick r:id="" action="ppaction://media"/>
            <a:extLst>
              <a:ext uri="{FF2B5EF4-FFF2-40B4-BE49-F238E27FC236}">
                <a16:creationId xmlns:a16="http://schemas.microsoft.com/office/drawing/2014/main" id="{FA1FF1AD-2917-4B5F-99AF-2C72FA1F99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2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1"/>
    </mc:Choice>
    <mc:Fallback xmlns="">
      <p:transition spd="slow" advTm="56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5654" cy="1325563"/>
          </a:xfrm>
        </p:spPr>
        <p:txBody>
          <a:bodyPr/>
          <a:lstStyle/>
          <a:p>
            <a:r>
              <a:rPr lang="en-US" altLang="zh-CN" dirty="0"/>
              <a:t>The Distance-Vector (DV) Routing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Distributed</a:t>
            </a:r>
          </a:p>
          <a:p>
            <a:r>
              <a:rPr lang="en-US" altLang="zh-CN" dirty="0"/>
              <a:t>each node receives some information from one or more of its </a:t>
            </a:r>
            <a:r>
              <a:rPr lang="en-US" altLang="zh-CN" i="1" dirty="0"/>
              <a:t>directly attached </a:t>
            </a:r>
            <a:r>
              <a:rPr lang="en-US" altLang="zh-CN" dirty="0"/>
              <a:t>neighbors, performs a calculation, and then distributes the results of its calculation back to its neighbors</a:t>
            </a:r>
          </a:p>
          <a:p>
            <a:r>
              <a:rPr lang="en-US" altLang="zh-CN" dirty="0"/>
              <a:t>Iterative</a:t>
            </a:r>
          </a:p>
          <a:p>
            <a:pPr lvl="1"/>
            <a:r>
              <a:rPr lang="en-US" altLang="zh-CN" dirty="0"/>
              <a:t>this process continues on until no more information is exchanged between neighbors</a:t>
            </a:r>
          </a:p>
          <a:p>
            <a:r>
              <a:rPr lang="en-US" altLang="zh-CN" dirty="0"/>
              <a:t>Asynchronous</a:t>
            </a:r>
          </a:p>
          <a:p>
            <a:pPr lvl="1"/>
            <a:r>
              <a:rPr lang="en-US" altLang="zh-CN" dirty="0"/>
              <a:t>it does not require all of the nodes to operate in lockstep with each other.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42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318"/>
    </mc:Choice>
    <mc:Fallback xmlns="">
      <p:transition spd="slow" advTm="1583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Bellman-Ford equation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1585"/>
            <a:ext cx="6491962" cy="7887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5783" y="1391748"/>
            <a:ext cx="10918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d</a:t>
            </a:r>
            <a:r>
              <a:rPr lang="en-US" altLang="zh-CN" sz="3200" i="1" baseline="-25000" dirty="0"/>
              <a:t>x</a:t>
            </a:r>
            <a:r>
              <a:rPr lang="en-US" altLang="zh-CN" sz="3200" dirty="0"/>
              <a:t>(</a:t>
            </a:r>
            <a:r>
              <a:rPr lang="en-US" altLang="zh-CN" sz="3200" i="1" dirty="0"/>
              <a:t>y</a:t>
            </a:r>
            <a:r>
              <a:rPr lang="en-US" altLang="zh-CN" sz="3200" dirty="0"/>
              <a:t>) be the cost of the least-cost path from node </a:t>
            </a:r>
            <a:r>
              <a:rPr lang="en-US" altLang="zh-CN" sz="3200" i="1" dirty="0"/>
              <a:t>x </a:t>
            </a:r>
            <a:r>
              <a:rPr lang="en-US" altLang="zh-CN" sz="3200" dirty="0"/>
              <a:t>to node </a:t>
            </a:r>
            <a:r>
              <a:rPr lang="en-US" altLang="zh-CN" sz="3200" i="1" dirty="0"/>
              <a:t>y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2829869"/>
            <a:ext cx="11265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where the </a:t>
            </a:r>
            <a:r>
              <a:rPr lang="en-US" altLang="zh-CN" sz="3200" i="1" dirty="0" err="1"/>
              <a:t>min</a:t>
            </a:r>
            <a:r>
              <a:rPr lang="en-US" altLang="zh-CN" sz="3200" i="1" baseline="-25000" dirty="0" err="1"/>
              <a:t>v</a:t>
            </a:r>
            <a:r>
              <a:rPr lang="en-US" altLang="zh-CN" sz="3200" i="1" baseline="-25000" dirty="0"/>
              <a:t> </a:t>
            </a:r>
            <a:r>
              <a:rPr lang="en-US" altLang="zh-CN" sz="3200" dirty="0"/>
              <a:t>in the equation is taken over all of </a:t>
            </a:r>
            <a:r>
              <a:rPr lang="en-US" altLang="zh-CN" sz="3200" i="1" dirty="0"/>
              <a:t>x</a:t>
            </a:r>
            <a:r>
              <a:rPr lang="en-US" altLang="zh-CN" sz="3200" dirty="0"/>
              <a:t>’s neighbors</a:t>
            </a:r>
            <a:endParaRPr lang="zh-CN" altLang="en-US" sz="3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24" y="3547683"/>
            <a:ext cx="4609792" cy="3062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3618612"/>
            <a:ext cx="62559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d</a:t>
            </a:r>
            <a:r>
              <a:rPr lang="en-US" altLang="zh-CN" sz="3200" i="1" baseline="-25000" dirty="0"/>
              <a:t>u</a:t>
            </a:r>
            <a:r>
              <a:rPr lang="en-US" altLang="zh-CN" sz="3200" dirty="0"/>
              <a:t>(</a:t>
            </a:r>
            <a:r>
              <a:rPr lang="en-US" altLang="zh-CN" sz="3200" i="1" dirty="0"/>
              <a:t>z</a:t>
            </a:r>
            <a:r>
              <a:rPr lang="en-US" altLang="zh-CN" sz="3200" dirty="0"/>
              <a:t>): (u, x) (x, y) (y, z) = 4</a:t>
            </a:r>
          </a:p>
          <a:p>
            <a:r>
              <a:rPr lang="en-US" altLang="zh-CN" sz="3200" dirty="0"/>
              <a:t>Neighbor of u: v, w and x</a:t>
            </a:r>
          </a:p>
          <a:p>
            <a:r>
              <a:rPr lang="en-US" altLang="zh-CN" sz="3200" dirty="0"/>
              <a:t>1. </a:t>
            </a:r>
            <a:r>
              <a:rPr lang="en-US" altLang="zh-CN" sz="3200" dirty="0">
                <a:highlight>
                  <a:srgbClr val="FFFF00"/>
                </a:highlight>
              </a:rPr>
              <a:t>c(</a:t>
            </a:r>
            <a:r>
              <a:rPr lang="en-US" altLang="zh-CN" sz="3200" dirty="0" err="1">
                <a:highlight>
                  <a:srgbClr val="FFFF00"/>
                </a:highlight>
              </a:rPr>
              <a:t>u,v</a:t>
            </a:r>
            <a:r>
              <a:rPr lang="en-US" altLang="zh-CN" sz="3200" dirty="0">
                <a:highlight>
                  <a:srgbClr val="FFFF00"/>
                </a:highlight>
              </a:rPr>
              <a:t>)</a:t>
            </a:r>
            <a:r>
              <a:rPr lang="en-US" altLang="zh-CN" sz="3200" dirty="0"/>
              <a:t>+d</a:t>
            </a:r>
            <a:r>
              <a:rPr lang="en-US" altLang="zh-CN" sz="3200" baseline="-25000" dirty="0"/>
              <a:t>v</a:t>
            </a:r>
            <a:r>
              <a:rPr lang="en-US" altLang="zh-CN" sz="3200" dirty="0"/>
              <a:t>(z)</a:t>
            </a:r>
          </a:p>
          <a:p>
            <a:r>
              <a:rPr lang="en-US" altLang="zh-CN" sz="3200" dirty="0"/>
              <a:t>2. </a:t>
            </a:r>
            <a:r>
              <a:rPr lang="en-US" altLang="zh-CN" sz="3200" dirty="0">
                <a:highlight>
                  <a:srgbClr val="FFFF00"/>
                </a:highlight>
              </a:rPr>
              <a:t>c(</a:t>
            </a:r>
            <a:r>
              <a:rPr lang="en-US" altLang="zh-CN" sz="3200" dirty="0" err="1">
                <a:highlight>
                  <a:srgbClr val="FFFF00"/>
                </a:highlight>
              </a:rPr>
              <a:t>u,w</a:t>
            </a:r>
            <a:r>
              <a:rPr lang="en-US" altLang="zh-CN" sz="3200" dirty="0">
                <a:highlight>
                  <a:srgbClr val="FFFF00"/>
                </a:highlight>
              </a:rPr>
              <a:t>)</a:t>
            </a:r>
            <a:r>
              <a:rPr lang="en-US" altLang="zh-CN" sz="3200" dirty="0"/>
              <a:t>+</a:t>
            </a:r>
            <a:r>
              <a:rPr lang="en-US" altLang="zh-CN" sz="3200" dirty="0" err="1"/>
              <a:t>d</a:t>
            </a:r>
            <a:r>
              <a:rPr lang="en-US" altLang="zh-CN" sz="3200" baseline="-25000" dirty="0" err="1"/>
              <a:t>w</a:t>
            </a:r>
            <a:r>
              <a:rPr lang="en-US" altLang="zh-CN" sz="3200" dirty="0"/>
              <a:t>(z)</a:t>
            </a:r>
          </a:p>
          <a:p>
            <a:r>
              <a:rPr lang="en-US" altLang="zh-CN" sz="3200" dirty="0"/>
              <a:t>3. </a:t>
            </a:r>
            <a:r>
              <a:rPr lang="en-US" altLang="zh-CN" sz="3200" dirty="0">
                <a:highlight>
                  <a:srgbClr val="FFFF00"/>
                </a:highlight>
              </a:rPr>
              <a:t>c(</a:t>
            </a:r>
            <a:r>
              <a:rPr lang="en-US" altLang="zh-CN" sz="3200" dirty="0" err="1">
                <a:highlight>
                  <a:srgbClr val="FFFF00"/>
                </a:highlight>
              </a:rPr>
              <a:t>u,x</a:t>
            </a:r>
            <a:r>
              <a:rPr lang="en-US" altLang="zh-CN" sz="3200" dirty="0">
                <a:highlight>
                  <a:srgbClr val="FFFF00"/>
                </a:highlight>
              </a:rPr>
              <a:t>)</a:t>
            </a:r>
            <a:r>
              <a:rPr lang="en-US" altLang="zh-CN" sz="3200" dirty="0"/>
              <a:t>+d</a:t>
            </a:r>
            <a:r>
              <a:rPr lang="en-US" altLang="zh-CN" sz="3200" baseline="-25000" dirty="0"/>
              <a:t>x</a:t>
            </a:r>
            <a:r>
              <a:rPr lang="en-US" altLang="zh-CN" sz="3200" dirty="0"/>
              <a:t>(z)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489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449"/>
    </mc:Choice>
    <mc:Fallback xmlns="">
      <p:transition spd="slow" advTm="24744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DV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97021"/>
            <a:ext cx="11009997" cy="1849564"/>
          </a:xfrm>
        </p:spPr>
        <p:txBody>
          <a:bodyPr/>
          <a:lstStyle/>
          <a:p>
            <a:r>
              <a:rPr lang="en-US" altLang="zh-CN" dirty="0"/>
              <a:t>Each node </a:t>
            </a:r>
            <a:r>
              <a:rPr lang="en-US" altLang="zh-CN" i="1" dirty="0"/>
              <a:t>x </a:t>
            </a:r>
            <a:r>
              <a:rPr lang="en-US" altLang="zh-CN" dirty="0"/>
              <a:t>begins with 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x</a:t>
            </a:r>
            <a:r>
              <a:rPr lang="en-US" altLang="zh-CN" dirty="0"/>
              <a:t>(</a:t>
            </a:r>
            <a:r>
              <a:rPr lang="en-US" altLang="zh-CN" i="1" dirty="0"/>
              <a:t>y</a:t>
            </a:r>
            <a:r>
              <a:rPr lang="en-US" altLang="zh-CN" dirty="0"/>
              <a:t>), an </a:t>
            </a:r>
            <a:r>
              <a:rPr lang="en-US" altLang="zh-CN" dirty="0">
                <a:highlight>
                  <a:srgbClr val="FFFF00"/>
                </a:highlight>
              </a:rPr>
              <a:t>estimate</a:t>
            </a:r>
            <a:r>
              <a:rPr lang="en-US" altLang="zh-CN" dirty="0"/>
              <a:t> of the cost of the least-cost path from x to node </a:t>
            </a:r>
            <a:r>
              <a:rPr lang="en-US" altLang="zh-CN" i="1" dirty="0"/>
              <a:t>y</a:t>
            </a:r>
            <a:r>
              <a:rPr lang="en-US" altLang="zh-CN" dirty="0"/>
              <a:t>, for all nodes in </a:t>
            </a:r>
            <a:r>
              <a:rPr lang="en-US" altLang="zh-CN" i="1" dirty="0"/>
              <a:t>N</a:t>
            </a:r>
            <a:r>
              <a:rPr lang="en-US" altLang="zh-CN" dirty="0"/>
              <a:t>.</a:t>
            </a:r>
          </a:p>
          <a:p>
            <a:r>
              <a:rPr lang="en-US" altLang="zh-CN" b="1" i="1" dirty="0" err="1"/>
              <a:t>D</a:t>
            </a:r>
            <a:r>
              <a:rPr lang="en-US" altLang="zh-CN" i="1" baseline="-25000" dirty="0" err="1"/>
              <a:t>x</a:t>
            </a:r>
            <a:r>
              <a:rPr lang="en-US" altLang="zh-CN" i="1" dirty="0"/>
              <a:t> </a:t>
            </a:r>
            <a:r>
              <a:rPr lang="en-US" altLang="zh-CN" dirty="0"/>
              <a:t>= [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x</a:t>
            </a:r>
            <a:r>
              <a:rPr lang="en-US" altLang="zh-CN" dirty="0"/>
              <a:t>(</a:t>
            </a:r>
            <a:r>
              <a:rPr lang="en-US" altLang="zh-CN" i="1" dirty="0"/>
              <a:t>y</a:t>
            </a:r>
            <a:r>
              <a:rPr lang="en-US" altLang="zh-CN" dirty="0"/>
              <a:t>): </a:t>
            </a:r>
            <a:r>
              <a:rPr lang="en-US" altLang="zh-CN" i="1" dirty="0"/>
              <a:t>y </a:t>
            </a:r>
            <a:r>
              <a:rPr lang="en-US" altLang="zh-CN" dirty="0"/>
              <a:t>in </a:t>
            </a:r>
            <a:r>
              <a:rPr lang="en-US" altLang="zh-CN" i="1" dirty="0"/>
              <a:t>N</a:t>
            </a:r>
            <a:r>
              <a:rPr lang="en-US" altLang="zh-CN" dirty="0"/>
              <a:t>] be node </a:t>
            </a:r>
            <a:r>
              <a:rPr lang="en-US" altLang="zh-CN" i="1" dirty="0"/>
              <a:t>x</a:t>
            </a:r>
            <a:r>
              <a:rPr lang="en-US" altLang="zh-CN" dirty="0"/>
              <a:t>’s distance vector, which is the vector of cost estimates from </a:t>
            </a:r>
            <a:r>
              <a:rPr lang="en-US" altLang="zh-CN" i="1" dirty="0"/>
              <a:t>x </a:t>
            </a:r>
            <a:r>
              <a:rPr lang="en-US" altLang="zh-CN" dirty="0"/>
              <a:t>to all other nodes, </a:t>
            </a:r>
            <a:r>
              <a:rPr lang="en-US" altLang="zh-CN" i="1" dirty="0"/>
              <a:t>y, </a:t>
            </a:r>
            <a:r>
              <a:rPr lang="en-US" altLang="zh-CN" dirty="0"/>
              <a:t>in </a:t>
            </a:r>
            <a:r>
              <a:rPr lang="en-US" altLang="zh-CN" i="1" dirty="0"/>
              <a:t>N.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157" y="3594954"/>
            <a:ext cx="5787643" cy="24189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93803" y="3784196"/>
            <a:ext cx="4730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err="1"/>
              <a:t>D</a:t>
            </a:r>
            <a:r>
              <a:rPr lang="en-US" altLang="zh-CN" sz="3200" i="1" baseline="-25000" dirty="0" err="1"/>
              <a:t>z</a:t>
            </a:r>
            <a:r>
              <a:rPr lang="en-US" altLang="zh-CN" sz="3200" i="1" dirty="0"/>
              <a:t> </a:t>
            </a:r>
            <a:r>
              <a:rPr lang="en-US" altLang="zh-CN" sz="3200" dirty="0"/>
              <a:t>= [</a:t>
            </a:r>
            <a:r>
              <a:rPr lang="en-US" altLang="zh-CN" sz="3200" i="1" dirty="0" err="1"/>
              <a:t>D</a:t>
            </a:r>
            <a:r>
              <a:rPr lang="en-US" altLang="zh-CN" sz="3200" i="1" baseline="-25000" dirty="0" err="1"/>
              <a:t>z</a:t>
            </a:r>
            <a:r>
              <a:rPr lang="en-US" altLang="zh-CN" sz="3200" dirty="0"/>
              <a:t>(x), </a:t>
            </a:r>
            <a:r>
              <a:rPr lang="en-US" altLang="zh-CN" sz="3200" i="1" dirty="0" err="1"/>
              <a:t>D</a:t>
            </a:r>
            <a:r>
              <a:rPr lang="en-US" altLang="zh-CN" sz="3200" i="1" baseline="-25000" dirty="0" err="1"/>
              <a:t>z</a:t>
            </a:r>
            <a:r>
              <a:rPr lang="en-US" altLang="zh-CN" sz="3200" dirty="0"/>
              <a:t>(y), </a:t>
            </a:r>
            <a:r>
              <a:rPr lang="en-US" altLang="zh-CN" sz="3200" i="1" dirty="0" err="1"/>
              <a:t>D</a:t>
            </a:r>
            <a:r>
              <a:rPr lang="en-US" altLang="zh-CN" sz="3200" i="1" baseline="-25000" dirty="0" err="1"/>
              <a:t>z</a:t>
            </a:r>
            <a:r>
              <a:rPr lang="en-US" altLang="zh-CN" sz="3200" dirty="0"/>
              <a:t>(z) ]</a:t>
            </a:r>
          </a:p>
          <a:p>
            <a:r>
              <a:rPr lang="en-US" altLang="zh-CN" sz="3200" dirty="0"/>
              <a:t>     = [</a:t>
            </a:r>
            <a:r>
              <a:rPr lang="en-US" altLang="zh-CN" sz="3200" i="1" dirty="0"/>
              <a:t>7,       1</a:t>
            </a:r>
            <a:r>
              <a:rPr lang="en-US" altLang="zh-CN" sz="3200" dirty="0"/>
              <a:t>,        </a:t>
            </a:r>
            <a:r>
              <a:rPr lang="en-US" altLang="zh-CN" sz="3200" i="1" dirty="0"/>
              <a:t>0</a:t>
            </a:r>
            <a:r>
              <a:rPr lang="en-US" altLang="zh-CN" sz="3200" dirty="0"/>
              <a:t> ]</a:t>
            </a:r>
          </a:p>
        </p:txBody>
      </p:sp>
      <p:pic>
        <p:nvPicPr>
          <p:cNvPr id="8" name="音频 7">
            <a:hlinkClick r:id="" action="ppaction://media"/>
            <a:extLst>
              <a:ext uri="{FF2B5EF4-FFF2-40B4-BE49-F238E27FC236}">
                <a16:creationId xmlns:a16="http://schemas.microsoft.com/office/drawing/2014/main" id="{6CAD887C-5B71-4B4F-B9CD-D437D69E926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"/>
    </mc:Choice>
    <mc:Fallback xmlns="">
      <p:transition spd="slow" advTm="3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DV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7021"/>
            <a:ext cx="10515600" cy="882410"/>
          </a:xfrm>
        </p:spPr>
        <p:txBody>
          <a:bodyPr/>
          <a:lstStyle/>
          <a:p>
            <a:r>
              <a:rPr lang="en-US" altLang="zh-CN" dirty="0"/>
              <a:t>With the DV algorithm, each node </a:t>
            </a:r>
            <a:r>
              <a:rPr lang="en-US" altLang="zh-CN" i="1" dirty="0"/>
              <a:t>x </a:t>
            </a:r>
            <a:r>
              <a:rPr lang="en-US" altLang="zh-CN" dirty="0"/>
              <a:t>maintains the following routing information: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05" y="2730123"/>
            <a:ext cx="11429833" cy="215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6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71"/>
    </mc:Choice>
    <mc:Fallback xmlns="">
      <p:transition spd="slow" advTm="5607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DV Algorithm run by node x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2482"/>
            <a:ext cx="9429750" cy="50577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00200" y="3727938"/>
            <a:ext cx="8440615" cy="720970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0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724"/>
    </mc:Choice>
    <mc:Fallback xmlns="">
      <p:transition spd="slow" advTm="15772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56" y="0"/>
            <a:ext cx="5724525" cy="6762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8937" y="281354"/>
            <a:ext cx="57325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The DV algorithm is </a:t>
            </a:r>
            <a:r>
              <a:rPr lang="en-US" altLang="zh-CN" sz="3200" i="1" dirty="0">
                <a:highlight>
                  <a:srgbClr val="FFFF00"/>
                </a:highlight>
              </a:rPr>
              <a:t>decentralized</a:t>
            </a:r>
            <a:r>
              <a:rPr lang="en-US" altLang="zh-CN" sz="3200" i="1" dirty="0"/>
              <a:t> </a:t>
            </a:r>
            <a:r>
              <a:rPr lang="en-US" altLang="zh-CN" sz="3200" dirty="0"/>
              <a:t>and does not use such global information.</a:t>
            </a:r>
          </a:p>
          <a:p>
            <a:r>
              <a:rPr lang="en-US" altLang="zh-CN" sz="3200" dirty="0"/>
              <a:t>Indeed, the only information a node will have is the costs of the links to its directly attached neighbors and information it receives from these neighbors.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18" y="4562108"/>
            <a:ext cx="4273022" cy="178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1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105"/>
    </mc:Choice>
    <mc:Fallback xmlns="">
      <p:transition spd="slow" advTm="22610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 node x, after receiving updates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89733"/>
            <a:ext cx="9225399" cy="16936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112369" cy="29593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CD0C01-B52C-46B7-86CE-3E162A0FB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129" y="4126951"/>
            <a:ext cx="317153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5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437"/>
    </mc:Choice>
    <mc:Fallback xmlns="">
      <p:transition spd="slow" advTm="180437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5539</TotalTime>
  <Words>365</Words>
  <Application>Microsoft Office PowerPoint</Application>
  <PresentationFormat>宽屏</PresentationFormat>
  <Paragraphs>32</Paragraphs>
  <Slides>8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The Network Layer lec 20-3 The Distance-Vector Routing</vt:lpstr>
      <vt:lpstr>The Distance-Vector (DV) Routing Algorithm</vt:lpstr>
      <vt:lpstr>Bellman-Ford equation</vt:lpstr>
      <vt:lpstr>The DV Algorithm</vt:lpstr>
      <vt:lpstr>The DV Algorithm</vt:lpstr>
      <vt:lpstr>The DV Algorithm run by node x</vt:lpstr>
      <vt:lpstr>PowerPoint 演示文稿</vt:lpstr>
      <vt:lpstr>At node x, after receiving updates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软件开发过程与规范</dc:title>
  <dc:creator>mic</dc:creator>
  <cp:lastModifiedBy>教育技术中心</cp:lastModifiedBy>
  <cp:revision>4549</cp:revision>
  <dcterms:created xsi:type="dcterms:W3CDTF">2016-01-15T01:13:24Z</dcterms:created>
  <dcterms:modified xsi:type="dcterms:W3CDTF">2025-04-16T00:45:42Z</dcterms:modified>
</cp:coreProperties>
</file>