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75" r:id="rId3"/>
    <p:sldId id="276" r:id="rId4"/>
    <p:sldId id="277" r:id="rId5"/>
    <p:sldId id="27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19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94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8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39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15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3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4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144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715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38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37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34291-0FE9-4E32-A337-AB839C279405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C0028-1606-4E36-AE71-B615A8845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21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unhuachen@scut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dirty="0"/>
              <a:t>The Network Layer</a:t>
            </a:r>
            <a:br>
              <a:rPr lang="en-US" altLang="zh-CN" dirty="0"/>
            </a:br>
            <a:r>
              <a:rPr lang="en-US" altLang="zh-CN" sz="2400" b="1" dirty="0">
                <a:solidFill>
                  <a:schemeClr val="accent2"/>
                </a:solidFill>
              </a:rPr>
              <a:t>lec 20-4 Hierarchical Routing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88634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1800" dirty="0"/>
              <a:t>School of Software Engineering</a:t>
            </a:r>
          </a:p>
          <a:p>
            <a:r>
              <a:rPr lang="en-US" altLang="zh-CN" sz="1800" dirty="0"/>
              <a:t>South China University of Technology</a:t>
            </a:r>
          </a:p>
          <a:p>
            <a:r>
              <a:rPr lang="en-US" altLang="zh-CN" dirty="0"/>
              <a:t>Dr. </a:t>
            </a:r>
            <a:r>
              <a:rPr lang="en-US" altLang="zh-CN" dirty="0" err="1"/>
              <a:t>Chunhua</a:t>
            </a:r>
            <a:r>
              <a:rPr lang="en-US" altLang="zh-CN" dirty="0"/>
              <a:t> Chen</a:t>
            </a:r>
          </a:p>
          <a:p>
            <a:r>
              <a:rPr lang="en-US" altLang="zh-CN" sz="1800" dirty="0">
                <a:hlinkClick r:id="rId2"/>
              </a:rPr>
              <a:t>chunhuachen@scut.edu.cn</a:t>
            </a:r>
            <a:endParaRPr lang="en-US" altLang="zh-CN" sz="1800" dirty="0"/>
          </a:p>
          <a:p>
            <a:r>
              <a:rPr lang="en-US" altLang="zh-CN" sz="1800" dirty="0"/>
              <a:t>2020 Spring</a:t>
            </a:r>
          </a:p>
        </p:txBody>
      </p:sp>
    </p:spTree>
    <p:extLst>
      <p:ext uri="{BB962C8B-B14F-4D97-AF65-F5344CB8AC3E}">
        <p14:creationId xmlns:p14="http://schemas.microsoft.com/office/powerpoint/2010/main" val="402456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9"/>
    </mc:Choice>
    <mc:Fallback xmlns="">
      <p:transition spd="slow" advTm="475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Routing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The LS and DV algorithms we have studied are not only widely used in practice, they are essentially the </a:t>
            </a:r>
            <a:r>
              <a:rPr lang="en-US" altLang="zh-CN" i="1" dirty="0"/>
              <a:t>only </a:t>
            </a:r>
            <a:r>
              <a:rPr lang="en-US" altLang="zh-CN" dirty="0"/>
              <a:t>routing algorithms used in practice today in the Internet.</a:t>
            </a:r>
          </a:p>
          <a:p>
            <a:r>
              <a:rPr lang="en-US" altLang="zh-CN" dirty="0"/>
              <a:t>More about the network of routers:</a:t>
            </a:r>
          </a:p>
          <a:p>
            <a:pPr lvl="1"/>
            <a:r>
              <a:rPr lang="en-US" altLang="zh-CN" i="1" dirty="0"/>
              <a:t>Scale: </a:t>
            </a:r>
            <a:r>
              <a:rPr lang="en-US" altLang="zh-CN" dirty="0"/>
              <a:t>hundreds of millions of routers</a:t>
            </a:r>
          </a:p>
          <a:p>
            <a:pPr lvl="1"/>
            <a:r>
              <a:rPr lang="en-US" altLang="zh-CN" i="1" dirty="0"/>
              <a:t>Administrative autonomy: </a:t>
            </a:r>
          </a:p>
          <a:p>
            <a:r>
              <a:rPr lang="en-US" altLang="zh-CN" b="1" dirty="0"/>
              <a:t>Autonomous Systems </a:t>
            </a:r>
            <a:r>
              <a:rPr lang="en-US" altLang="zh-CN" dirty="0"/>
              <a:t>(</a:t>
            </a:r>
            <a:r>
              <a:rPr lang="en-US" altLang="zh-CN" b="1" dirty="0"/>
              <a:t>ASs</a:t>
            </a:r>
            <a:r>
              <a:rPr lang="en-US" altLang="zh-CN" dirty="0"/>
              <a:t>): </a:t>
            </a:r>
            <a:r>
              <a:rPr lang="en-US" altLang="zh-CN" b="1" dirty="0"/>
              <a:t>intra-autonomous system routing protocol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Each AS consisting of a group of routers that are typically under the same administrative control</a:t>
            </a:r>
          </a:p>
          <a:p>
            <a:pPr lvl="1"/>
            <a:r>
              <a:rPr lang="en-US" altLang="zh-CN" dirty="0"/>
              <a:t>Routers within the same AS all run the same routing algorithm and have information about each other</a:t>
            </a:r>
          </a:p>
          <a:p>
            <a:pPr lvl="1"/>
            <a:r>
              <a:rPr lang="en-US" altLang="zh-CN" dirty="0"/>
              <a:t>Connect to other AS by </a:t>
            </a:r>
            <a:r>
              <a:rPr lang="en-US" altLang="zh-CN" b="1" dirty="0"/>
              <a:t>gateway routers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2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235"/>
    </mc:Choice>
    <mc:Fallback xmlns="">
      <p:transition spd="slow" advTm="23623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769" y="164627"/>
            <a:ext cx="10615836" cy="5445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3719387"/>
            <a:ext cx="65861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The routers in an AS determine routing paths for source-destination pairs that are internal to the 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How does a router, within some AS, know how to route a packet to a destination that is outside the AS?</a:t>
            </a:r>
            <a:endParaRPr lang="zh-CN" altLang="en-US" sz="2800" dirty="0"/>
          </a:p>
        </p:txBody>
      </p:sp>
      <p:sp>
        <p:nvSpPr>
          <p:cNvPr id="6" name="椭圆 5"/>
          <p:cNvSpPr/>
          <p:nvPr/>
        </p:nvSpPr>
        <p:spPr>
          <a:xfrm>
            <a:off x="5015671" y="1190283"/>
            <a:ext cx="878501" cy="751724"/>
          </a:xfrm>
          <a:prstGeom prst="ellipse">
            <a:avLst/>
          </a:prstGeom>
          <a:noFill/>
          <a:ln w="412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696190" y="1942007"/>
            <a:ext cx="878501" cy="751724"/>
          </a:xfrm>
          <a:prstGeom prst="ellipse">
            <a:avLst/>
          </a:prstGeom>
          <a:noFill/>
          <a:ln w="412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8075E1C-1C76-47E7-814D-76DBD133310D}"/>
              </a:ext>
            </a:extLst>
          </p:cNvPr>
          <p:cNvSpPr/>
          <p:nvPr/>
        </p:nvSpPr>
        <p:spPr>
          <a:xfrm>
            <a:off x="4485773" y="460957"/>
            <a:ext cx="2816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gateway routers</a:t>
            </a:r>
            <a:endParaRPr lang="zh-CN" altLang="en-US" sz="2800" b="1" dirty="0"/>
          </a:p>
        </p:txBody>
      </p:sp>
      <p:pic>
        <p:nvPicPr>
          <p:cNvPr id="9" name="音频 8">
            <a:hlinkClick r:id="" action="ppaction://media"/>
            <a:extLst>
              <a:ext uri="{FF2B5EF4-FFF2-40B4-BE49-F238E27FC236}">
                <a16:creationId xmlns:a16="http://schemas.microsoft.com/office/drawing/2014/main" id="{7A148FCC-3254-4D7D-8777-0B9CA2AFE58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66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62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469"/>
    </mc:Choice>
    <mc:Fallback xmlns="">
      <p:transition spd="slow" advTm="1834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inter-AS routing protocol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Obtaining reachability information from neighboring ASs and propagating the reachability information to all routers internal to the AS.</a:t>
            </a:r>
          </a:p>
          <a:p>
            <a:r>
              <a:rPr lang="en-US" altLang="zh-CN" dirty="0"/>
              <a:t>Since the inter-AS routing protocol involves communication between two ASs, the two communicating ASs must run the same inter-AS routing protocol. </a:t>
            </a:r>
          </a:p>
          <a:p>
            <a:r>
              <a:rPr lang="en-US" altLang="zh-CN" dirty="0"/>
              <a:t>In fact, in the Internet all ASs run the same inter-AS routing protocol, called BGP4.</a:t>
            </a:r>
          </a:p>
        </p:txBody>
      </p:sp>
    </p:spTree>
    <p:extLst>
      <p:ext uri="{BB962C8B-B14F-4D97-AF65-F5344CB8AC3E}">
        <p14:creationId xmlns:p14="http://schemas.microsoft.com/office/powerpoint/2010/main" val="1413636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70"/>
    </mc:Choice>
    <mc:Fallback xmlns="">
      <p:transition spd="slow" advTm="5597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13" y="837976"/>
            <a:ext cx="11882773" cy="200205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871E7E1-1EAA-4F1A-8181-1F24F9785AB6}"/>
              </a:ext>
            </a:extLst>
          </p:cNvPr>
          <p:cNvSpPr/>
          <p:nvPr/>
        </p:nvSpPr>
        <p:spPr>
          <a:xfrm>
            <a:off x="154613" y="191645"/>
            <a:ext cx="44871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/>
              <a:t>Hot-Potato Routing</a:t>
            </a:r>
            <a:r>
              <a:rPr lang="en-US" altLang="zh-CN" sz="3600" dirty="0"/>
              <a:t>.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94FDD5-AED2-46CA-94F5-ED9F49AF8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350" y="2987401"/>
            <a:ext cx="6709363" cy="3441534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3FE63B32-AF37-4573-8F91-6A1A875024D6}"/>
              </a:ext>
            </a:extLst>
          </p:cNvPr>
          <p:cNvSpPr/>
          <p:nvPr/>
        </p:nvSpPr>
        <p:spPr>
          <a:xfrm>
            <a:off x="5200734" y="3801361"/>
            <a:ext cx="485555" cy="381216"/>
          </a:xfrm>
          <a:prstGeom prst="ellipse">
            <a:avLst/>
          </a:prstGeom>
          <a:noFill/>
          <a:ln w="412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EAAE57F-44B8-40D0-BF51-B46DC64907B8}"/>
              </a:ext>
            </a:extLst>
          </p:cNvPr>
          <p:cNvSpPr/>
          <p:nvPr/>
        </p:nvSpPr>
        <p:spPr>
          <a:xfrm>
            <a:off x="6262935" y="4175204"/>
            <a:ext cx="485555" cy="381216"/>
          </a:xfrm>
          <a:prstGeom prst="ellipse">
            <a:avLst/>
          </a:prstGeom>
          <a:noFill/>
          <a:ln w="41275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371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766"/>
    </mc:Choice>
    <mc:Fallback xmlns="">
      <p:transition spd="slow" advTm="150766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5543</TotalTime>
  <Words>241</Words>
  <Application>Microsoft Office PowerPoint</Application>
  <PresentationFormat>宽屏</PresentationFormat>
  <Paragraphs>23</Paragraphs>
  <Slides>5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The Network Layer lec 20-4 Hierarchical Routing</vt:lpstr>
      <vt:lpstr>Hierarchical Routing</vt:lpstr>
      <vt:lpstr>PowerPoint 演示文稿</vt:lpstr>
      <vt:lpstr>The inter-AS routing protocol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软件开发过程与规范</dc:title>
  <dc:creator>mic</dc:creator>
  <cp:lastModifiedBy>教育技术中心</cp:lastModifiedBy>
  <cp:revision>4549</cp:revision>
  <dcterms:created xsi:type="dcterms:W3CDTF">2016-01-15T01:13:24Z</dcterms:created>
  <dcterms:modified xsi:type="dcterms:W3CDTF">2025-04-16T00:46:15Z</dcterms:modified>
</cp:coreProperties>
</file>