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  <p:sldMasterId id="2147484153" r:id="rId2"/>
  </p:sldMasterIdLst>
  <p:notesMasterIdLst>
    <p:notesMasterId r:id="rId9"/>
  </p:notesMasterIdLst>
  <p:sldIdLst>
    <p:sldId id="256" r:id="rId3"/>
    <p:sldId id="298" r:id="rId4"/>
    <p:sldId id="294" r:id="rId5"/>
    <p:sldId id="300" r:id="rId6"/>
    <p:sldId id="299" r:id="rId7"/>
    <p:sldId id="444" r:id="rId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95" autoAdjust="0"/>
    <p:restoredTop sz="94660"/>
  </p:normalViewPr>
  <p:slideViewPr>
    <p:cSldViewPr>
      <p:cViewPr varScale="1">
        <p:scale>
          <a:sx n="63" d="100"/>
          <a:sy n="63" d="100"/>
        </p:scale>
        <p:origin x="151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2B71630-DEAC-42A9-B028-FF4F06D169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44CF1B-EE0E-4B66-A40D-F20BA6C6B60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4331D3AD-4020-4873-A6E2-B90F3D2EAC6A}" type="datetimeFigureOut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F6B1BC-3C2C-4E3D-9E33-8016C67D00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24B33765-2D1E-4FD4-8FF9-D8B912B1A6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529043-A48F-4018-8AAA-94EE596827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8F3BF-0896-45A1-83CD-8E2556C88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0C155C-A101-4CAB-A09D-4123CEC7EC41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C8626825-B85A-4B03-85C4-94198676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136FC4-93A3-4B45-90E2-F48A55D92A03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A8D7E76D-E1ED-4EC4-9A9D-D0C0FAD9A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E6AD065D-8130-4CAF-B3DF-2AE56F903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1208D-6742-4280-9386-7E9C927C4A3C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88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10">
            <a:extLst>
              <a:ext uri="{FF2B5EF4-FFF2-40B4-BE49-F238E27FC236}">
                <a16:creationId xmlns:a16="http://schemas.microsoft.com/office/drawing/2014/main" id="{483F5B9E-8E71-49AC-A2DA-CBB51222587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0B7C61A-D223-476B-BB52-03D6258C403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直接连接符 12">
            <a:extLst>
              <a:ext uri="{FF2B5EF4-FFF2-40B4-BE49-F238E27FC236}">
                <a16:creationId xmlns:a16="http://schemas.microsoft.com/office/drawing/2014/main" id="{3C0970A5-500A-4976-AE81-5C1BFD68CABC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8138EB39-90D9-4932-AE2F-85A5B27F1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68FF4-A9E8-4361-A1BC-585C95FA9F3C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95376048-D608-4CD7-ADE5-F230C408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729B733F-5060-4219-8CA5-8E5B4794A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FF2ABD-9892-40D6-A7B3-B52FC6F28C5D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3">
            <a:extLst>
              <a:ext uri="{FF2B5EF4-FFF2-40B4-BE49-F238E27FC236}">
                <a16:creationId xmlns:a16="http://schemas.microsoft.com/office/drawing/2014/main" id="{5004F603-5122-4F57-B190-B6E715403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4130C-F831-4BC4-B807-9EC5D7670B23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E0198E2-BEAB-479A-8A00-B5FF6B29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22">
            <a:extLst>
              <a:ext uri="{FF2B5EF4-FFF2-40B4-BE49-F238E27FC236}">
                <a16:creationId xmlns:a16="http://schemas.microsoft.com/office/drawing/2014/main" id="{CECEE48E-99ED-46D3-AF29-3458728C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61FA5-FAC6-4EC9-9871-550F1F626CE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944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96B67-8887-4ADA-993A-D97941D5A4EA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451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C68A-4DED-4D87-AAAF-F0D15D94908A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593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F4A79-36D7-4AF5-AEC5-569257F5ED3E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9946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97C26C-C8AB-40E5-8DCF-3A3177155AF9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85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B07C9-0E56-4037-B0E4-ACB9F921EA86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242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2B7A8-BBBD-4595-8C8F-35A0BCC1F759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530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48A50-CBD6-4225-9B5D-F3D44D2723FA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6523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119D2-FAAF-47F2-9318-6E468C76CD9F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22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733A865-F6F7-462A-BE8F-8D304303EC39}"/>
              </a:ext>
            </a:extLst>
          </p:cNvPr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AB08296-AAAC-43F6-8C0F-BF7499568750}"/>
              </a:ext>
            </a:extLst>
          </p:cNvPr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日期占位符 3">
            <a:extLst>
              <a:ext uri="{FF2B5EF4-FFF2-40B4-BE49-F238E27FC236}">
                <a16:creationId xmlns:a16="http://schemas.microsoft.com/office/drawing/2014/main" id="{839ED032-9125-4B36-9AE0-8DA0DFC720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24DC4-EBBF-4562-8920-10DA5A3F5FF5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7" name="页脚占位符 4">
            <a:extLst>
              <a:ext uri="{FF2B5EF4-FFF2-40B4-BE49-F238E27FC236}">
                <a16:creationId xmlns:a16="http://schemas.microsoft.com/office/drawing/2014/main" id="{D67284A7-9672-4D1F-91A4-87A102B3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5">
            <a:extLst>
              <a:ext uri="{FF2B5EF4-FFF2-40B4-BE49-F238E27FC236}">
                <a16:creationId xmlns:a16="http://schemas.microsoft.com/office/drawing/2014/main" id="{6E39D34B-A839-4756-95ED-5C7CD9902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9975" y="6354763"/>
            <a:ext cx="1520825" cy="366712"/>
          </a:xfrm>
        </p:spPr>
        <p:txBody>
          <a:bodyPr/>
          <a:lstStyle>
            <a:lvl1pPr>
              <a:defRPr/>
            </a:lvl1pPr>
          </a:lstStyle>
          <a:p>
            <a:fld id="{EEC0AB48-1BF5-4957-85ED-45CE169B3FD7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169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45959-151B-4849-BED8-55CF3B55682B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904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57558-6467-49FE-9182-BD64825B72B5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102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66722-5572-429B-8B28-E353C4EF3821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14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13">
            <a:extLst>
              <a:ext uri="{FF2B5EF4-FFF2-40B4-BE49-F238E27FC236}">
                <a16:creationId xmlns:a16="http://schemas.microsoft.com/office/drawing/2014/main" id="{4AEA29F3-98E4-4BE0-8A7C-521E0F23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80CA15-DD4D-4AAE-840A-3478FFA46066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6" name="页脚占位符 2">
            <a:extLst>
              <a:ext uri="{FF2B5EF4-FFF2-40B4-BE49-F238E27FC236}">
                <a16:creationId xmlns:a16="http://schemas.microsoft.com/office/drawing/2014/main" id="{E4FDAFAD-27EB-4178-A2C8-DE5C6971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>
            <a:extLst>
              <a:ext uri="{FF2B5EF4-FFF2-40B4-BE49-F238E27FC236}">
                <a16:creationId xmlns:a16="http://schemas.microsoft.com/office/drawing/2014/main" id="{16D73A6B-0089-456B-812E-16D11091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90B91-7B86-4B3F-82D9-01128F62464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37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13">
            <a:extLst>
              <a:ext uri="{FF2B5EF4-FFF2-40B4-BE49-F238E27FC236}">
                <a16:creationId xmlns:a16="http://schemas.microsoft.com/office/drawing/2014/main" id="{B58B271C-694C-4B8C-BC1B-5401C5D2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E46D0-AFAB-42DD-81C9-B0C22F81284E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8" name="页脚占位符 2">
            <a:extLst>
              <a:ext uri="{FF2B5EF4-FFF2-40B4-BE49-F238E27FC236}">
                <a16:creationId xmlns:a16="http://schemas.microsoft.com/office/drawing/2014/main" id="{CF3A2102-3546-4658-9F95-0E7DB535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22">
            <a:extLst>
              <a:ext uri="{FF2B5EF4-FFF2-40B4-BE49-F238E27FC236}">
                <a16:creationId xmlns:a16="http://schemas.microsoft.com/office/drawing/2014/main" id="{4383D7AB-6FF7-472E-80EF-82AA9D64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F47A68-2DBD-4071-83ED-51148D9C603E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445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等腰三角形 2">
            <a:extLst>
              <a:ext uri="{FF2B5EF4-FFF2-40B4-BE49-F238E27FC236}">
                <a16:creationId xmlns:a16="http://schemas.microsoft.com/office/drawing/2014/main" id="{069F07F9-D8B6-4A06-99CE-961A221F484A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4" name="日期占位符 2">
            <a:extLst>
              <a:ext uri="{FF2B5EF4-FFF2-40B4-BE49-F238E27FC236}">
                <a16:creationId xmlns:a16="http://schemas.microsoft.com/office/drawing/2014/main" id="{ADA3D9F5-0D0C-445F-8386-E4CB24571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91A7E-F0DE-4058-8F0F-3B36C5A0C94A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2CD1DD5-E177-40A2-B100-128673A37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4">
            <a:extLst>
              <a:ext uri="{FF2B5EF4-FFF2-40B4-BE49-F238E27FC236}">
                <a16:creationId xmlns:a16="http://schemas.microsoft.com/office/drawing/2014/main" id="{C8190F1B-3657-4AC2-8E7A-026BD476F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7A3973-0FA7-4574-BF55-77DEF552D04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87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接连接符 10">
            <a:extLst>
              <a:ext uri="{FF2B5EF4-FFF2-40B4-BE49-F238E27FC236}">
                <a16:creationId xmlns:a16="http://schemas.microsoft.com/office/drawing/2014/main" id="{7BE1EF2E-7C19-4E96-962B-78D4C0D4F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0D37AB57-2CBE-4423-BCB6-E6562E1C800C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日期占位符 1">
            <a:extLst>
              <a:ext uri="{FF2B5EF4-FFF2-40B4-BE49-F238E27FC236}">
                <a16:creationId xmlns:a16="http://schemas.microsoft.com/office/drawing/2014/main" id="{39DA6E63-AF8E-4AA9-ABDE-D780893A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647F58-7801-4F6C-B9D1-23F21195C21A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25AFA42-CFE8-4ED1-8C89-5C9F28B76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7A7DE26-D05E-42BD-AA12-32BF85C5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9A6EB5-F377-49F9-A367-41C8CC9CB2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738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B2552EFD-ED0E-4154-AE0E-25C7FAF0C0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直接连接符 11">
            <a:extLst>
              <a:ext uri="{FF2B5EF4-FFF2-40B4-BE49-F238E27FC236}">
                <a16:creationId xmlns:a16="http://schemas.microsoft.com/office/drawing/2014/main" id="{402AEC74-5AC8-4540-9443-594FBB92EBF1}"/>
              </a:ext>
            </a:extLst>
          </p:cNvPr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0EEE7DEF-FBDF-4B67-8D66-943C7A45C559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EC8FBA0F-DDF8-4233-A4B9-FDB57D02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918292-728A-48EF-BFDF-989A9490E2A7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EC8647BC-68ED-43A3-96B1-5E7E6A215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43A97D55-3F4D-403F-A787-9003647C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299A8-8697-4606-B270-C552D7D2AE6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667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接连接符 10">
            <a:extLst>
              <a:ext uri="{FF2B5EF4-FFF2-40B4-BE49-F238E27FC236}">
                <a16:creationId xmlns:a16="http://schemas.microsoft.com/office/drawing/2014/main" id="{B992F363-ADAC-4963-A0B6-8403FFDE7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06EEDB47-D833-4202-9DF3-29369A5C942F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ABD77AD-63E2-4655-99ED-E5A8B602EEF7}"/>
              </a:ext>
            </a:extLst>
          </p:cNvPr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zh-CN" altLang="en-US" noProof="0"/>
              <a:t>单击图标添加图片</a:t>
            </a:r>
            <a:endParaRPr 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日期占位符 4">
            <a:extLst>
              <a:ext uri="{FF2B5EF4-FFF2-40B4-BE49-F238E27FC236}">
                <a16:creationId xmlns:a16="http://schemas.microsoft.com/office/drawing/2014/main" id="{DB82C06E-000C-4727-B9CA-D5A2D2508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813115-DC6D-470E-A656-F11807EFEECC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9" name="页脚占位符 5">
            <a:extLst>
              <a:ext uri="{FF2B5EF4-FFF2-40B4-BE49-F238E27FC236}">
                <a16:creationId xmlns:a16="http://schemas.microsoft.com/office/drawing/2014/main" id="{CD96DB6A-E6BA-431B-B51D-B21D0CCF1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EBCB5004-CC78-4FF6-ABFA-30B83FAD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2B70CA-7BE9-45CF-821C-4C134DFDBEA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0076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13">
            <a:extLst>
              <a:ext uri="{FF2B5EF4-FFF2-40B4-BE49-F238E27FC236}">
                <a16:creationId xmlns:a16="http://schemas.microsoft.com/office/drawing/2014/main" id="{6DF57460-133B-495E-9646-5E9B6AD9F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4A8B20-1064-4A30-BB6F-36CC7A90872E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5" name="页脚占位符 2">
            <a:extLst>
              <a:ext uri="{FF2B5EF4-FFF2-40B4-BE49-F238E27FC236}">
                <a16:creationId xmlns:a16="http://schemas.microsoft.com/office/drawing/2014/main" id="{56DF8695-EFB2-4761-A9FD-635AA07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22">
            <a:extLst>
              <a:ext uri="{FF2B5EF4-FFF2-40B4-BE49-F238E27FC236}">
                <a16:creationId xmlns:a16="http://schemas.microsoft.com/office/drawing/2014/main" id="{E5D8F77C-A78F-4CFA-A809-23D240A7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724899-85C6-4AF6-BF76-558A03298C32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63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21">
            <a:extLst>
              <a:ext uri="{FF2B5EF4-FFF2-40B4-BE49-F238E27FC236}">
                <a16:creationId xmlns:a16="http://schemas.microsoft.com/office/drawing/2014/main" id="{8EDE2966-40E0-46CD-88D1-FC164A655A1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文本占位符 12">
            <a:extLst>
              <a:ext uri="{FF2B5EF4-FFF2-40B4-BE49-F238E27FC236}">
                <a16:creationId xmlns:a16="http://schemas.microsoft.com/office/drawing/2014/main" id="{27654BC8-D241-4717-A008-78C18B3EB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4" name="日期占位符 13">
            <a:extLst>
              <a:ext uri="{FF2B5EF4-FFF2-40B4-BE49-F238E27FC236}">
                <a16:creationId xmlns:a16="http://schemas.microsoft.com/office/drawing/2014/main" id="{2AD42213-366C-4369-B406-995B95229E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E195ED42-25FF-4216-8649-5A5449AAFF4C}" type="datetime1">
              <a:rPr lang="zh-CN" altLang="en-US"/>
              <a:pPr>
                <a:defRPr/>
              </a:pPr>
              <a:t>2025/05/26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65CE7-6D67-4EC9-9993-DAF37AD374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灯片编号占位符 22">
            <a:extLst>
              <a:ext uri="{FF2B5EF4-FFF2-40B4-BE49-F238E27FC236}">
                <a16:creationId xmlns:a16="http://schemas.microsoft.com/office/drawing/2014/main" id="{B1B356F6-0AF4-4592-85D9-8801BAE48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2"/>
                </a:solidFill>
                <a:latin typeface="Times New Roman" panose="02020603050405020304" pitchFamily="18" charset="0"/>
              </a:defRPr>
            </a:lvl1pPr>
          </a:lstStyle>
          <a:p>
            <a:fld id="{9CC0BA5D-8F59-4A96-97B8-2615152F05CD}" type="slidenum">
              <a:rPr lang="zh-CN" altLang="en-US"/>
              <a:pPr/>
              <a:t>‹#›</a:t>
            </a:fld>
            <a:endParaRPr lang="zh-CN" altLang="en-US"/>
          </a:p>
        </p:txBody>
      </p:sp>
      <p:sp>
        <p:nvSpPr>
          <p:cNvPr id="1031" name="直接连接符 27">
            <a:extLst>
              <a:ext uri="{FF2B5EF4-FFF2-40B4-BE49-F238E27FC236}">
                <a16:creationId xmlns:a16="http://schemas.microsoft.com/office/drawing/2014/main" id="{8BFF55C5-C7B3-496C-A198-A9258A92A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直接连接符 28">
            <a:extLst>
              <a:ext uri="{FF2B5EF4-FFF2-40B4-BE49-F238E27FC236}">
                <a16:creationId xmlns:a16="http://schemas.microsoft.com/office/drawing/2014/main" id="{8CF7595C-10CE-432C-9735-733F45540C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1980BA74-9FAE-4575-A53A-DCAF529BC1C7}"/>
              </a:ext>
            </a:extLst>
          </p:cNvPr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7" r:id="rId2"/>
    <p:sldLayoutId id="2147484143" r:id="rId3"/>
    <p:sldLayoutId id="2147484144" r:id="rId4"/>
    <p:sldLayoutId id="2147484148" r:id="rId5"/>
    <p:sldLayoutId id="2147484149" r:id="rId6"/>
    <p:sldLayoutId id="2147484150" r:id="rId7"/>
    <p:sldLayoutId id="2147484151" r:id="rId8"/>
    <p:sldLayoutId id="2147484145" r:id="rId9"/>
    <p:sldLayoutId id="2147484152" r:id="rId10"/>
    <p:sldLayoutId id="214748414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ea typeface="黑体" pitchFamily="49" charset="-122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anose="05040102010807070707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anose="05040102010807070707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anose="05040102010807070707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anose="05000000000000000000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83BAD-3186-4284-A1C2-F2583792BE40}" type="datetime1">
              <a:rPr lang="zh-CN" altLang="en-US" smtClean="0"/>
              <a:t>2025/05/26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9B479-AE67-4326-BDE5-6F1FA434830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62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4" r:id="rId1"/>
    <p:sldLayoutId id="2147484155" r:id="rId2"/>
    <p:sldLayoutId id="2147484156" r:id="rId3"/>
    <p:sldLayoutId id="2147484157" r:id="rId4"/>
    <p:sldLayoutId id="2147484158" r:id="rId5"/>
    <p:sldLayoutId id="2147484159" r:id="rId6"/>
    <p:sldLayoutId id="2147484160" r:id="rId7"/>
    <p:sldLayoutId id="2147484161" r:id="rId8"/>
    <p:sldLayoutId id="2147484162" r:id="rId9"/>
    <p:sldLayoutId id="2147484163" r:id="rId10"/>
    <p:sldLayoutId id="2147484164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华文琥珀" pitchFamily="2" charset="-122"/>
                <a:ea typeface="华文琥珀" pitchFamily="2" charset="-122"/>
              </a:rPr>
              <a:t>编译技术考试题型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B9B479-AE67-4326-BDE5-6F1FA4348308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5714F3-843F-4728-B227-58ACCFE3D5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 lIns="82945" tIns="41473" rIns="82945" bIns="41473"/>
          <a:lstStyle/>
          <a:p>
            <a:pPr>
              <a:defRPr/>
            </a:pPr>
            <a:fld id="{A3761353-3CB3-4D05-85DE-419E475429F4}" type="datetime1">
              <a:rPr lang="zh-CN" altLang="en-US" smtClean="0">
                <a:cs typeface="Times New Roman" pitchFamily="18" charset="0"/>
              </a:rPr>
              <a:pPr>
                <a:defRPr/>
              </a:pPr>
              <a:t>2025/05/26</a:t>
            </a:fld>
            <a:endParaRPr lang="zh-CN" altLang="en-US">
              <a:cs typeface="Times New Roman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DD5AE1-CB44-41C7-8567-62C1DB8B9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lIns="82945" tIns="41473" rIns="82945" bIns="41473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A4D68EF-0B65-403E-9295-6E6E24C08861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eaLnBrk="1" hangingPunct="1"/>
              <a:t>2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Rectangle 2">
            <a:extLst>
              <a:ext uri="{FF2B5EF4-FFF2-40B4-BE49-F238E27FC236}">
                <a16:creationId xmlns:a16="http://schemas.microsoft.com/office/drawing/2014/main" id="{C9CE0AD2-01FA-4ED9-B8C0-C830478A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Grading</a:t>
            </a:r>
          </a:p>
        </p:txBody>
      </p:sp>
      <p:sp>
        <p:nvSpPr>
          <p:cNvPr id="8197" name="Rectangle 3">
            <a:extLst>
              <a:ext uri="{FF2B5EF4-FFF2-40B4-BE49-F238E27FC236}">
                <a16:creationId xmlns:a16="http://schemas.microsoft.com/office/drawing/2014/main" id="{9763D4DE-E082-46D9-8D0D-F16AB3EDC0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The coursework will consist of </a:t>
            </a:r>
            <a:r>
              <a:rPr lang="en-US" altLang="zh-CN" dirty="0"/>
              <a:t>daily performances</a:t>
            </a:r>
            <a:r>
              <a:rPr lang="en-US" altLang="zh-CN" dirty="0">
                <a:cs typeface="Times New Roman" panose="02020603050405020304" pitchFamily="18" charset="0"/>
              </a:rPr>
              <a:t>, experiments, and a final exam.</a:t>
            </a: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1"/>
            <a:r>
              <a:rPr lang="en-US" altLang="zh-CN" dirty="0"/>
              <a:t>Daily performance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written assignments and attendance</a:t>
            </a:r>
            <a:r>
              <a:rPr lang="en-US" altLang="zh-CN" dirty="0">
                <a:cs typeface="Times New Roman" panose="02020603050405020304" pitchFamily="18" charset="0"/>
              </a:rPr>
              <a:t>): 10%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Experiments: 20%</a:t>
            </a:r>
          </a:p>
          <a:p>
            <a:pPr lvl="1"/>
            <a:r>
              <a:rPr lang="en-US" altLang="zh-CN" dirty="0">
                <a:cs typeface="Times New Roman" panose="02020603050405020304" pitchFamily="18" charset="0"/>
              </a:rPr>
              <a:t>Final exam: 70%</a:t>
            </a:r>
          </a:p>
          <a:p>
            <a:pPr lvl="1"/>
            <a:endParaRPr lang="en-US" altLang="zh-CN" dirty="0">
              <a:cs typeface="Times New Roman" panose="02020603050405020304" pitchFamily="18" charset="0"/>
            </a:endParaRPr>
          </a:p>
          <a:p>
            <a:pPr lvl="2"/>
            <a:endParaRPr lang="en-US" altLang="zh-CN" dirty="0">
              <a:cs typeface="Times New Roman" panose="02020603050405020304" pitchFamily="18" charset="0"/>
            </a:endParaRPr>
          </a:p>
        </p:txBody>
      </p:sp>
      <p:sp>
        <p:nvSpPr>
          <p:cNvPr id="8198" name="页脚占位符 2">
            <a:extLst>
              <a:ext uri="{FF2B5EF4-FFF2-40B4-BE49-F238E27FC236}">
                <a16:creationId xmlns:a16="http://schemas.microsoft.com/office/drawing/2014/main" id="{7137094A-17F6-4D11-B96A-5F3F709C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857500" y="6356350"/>
            <a:ext cx="3357563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Principle of  Compiler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EC96B-17E7-4F98-BD68-D9D9A16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3ED864-E2BF-4851-A0FB-E5DA70014638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3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标题 1">
            <a:extLst>
              <a:ext uri="{FF2B5EF4-FFF2-40B4-BE49-F238E27FC236}">
                <a16:creationId xmlns:a16="http://schemas.microsoft.com/office/drawing/2014/main" id="{B44BD1FB-D56D-4E37-B5C1-C021DF574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题型介绍（按分值分类）</a:t>
            </a:r>
          </a:p>
        </p:txBody>
      </p:sp>
      <p:sp>
        <p:nvSpPr>
          <p:cNvPr id="9220" name="内容占位符 2">
            <a:extLst>
              <a:ext uri="{FF2B5EF4-FFF2-40B4-BE49-F238E27FC236}">
                <a16:creationId xmlns:a16="http://schemas.microsoft.com/office/drawing/2014/main" id="{D5E72AC9-7262-4C0B-BCB3-C9576AE8D08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9388" y="1219200"/>
            <a:ext cx="8713787" cy="4937125"/>
          </a:xfrm>
        </p:spPr>
        <p:txBody>
          <a:bodyPr/>
          <a:lstStyle/>
          <a:p>
            <a:pPr marL="508000" indent="-508000" eaLnBrk="1" hangingPunct="1"/>
            <a:r>
              <a:rPr lang="zh-CN" altLang="en-US" sz="2800" dirty="0"/>
              <a:t>单项选择题：</a:t>
            </a:r>
            <a:r>
              <a:rPr lang="en-US" altLang="zh-CN" sz="2800" dirty="0"/>
              <a:t>(</a:t>
            </a:r>
            <a:r>
              <a:rPr lang="zh-CN" altLang="en-US" sz="2800" dirty="0"/>
              <a:t>每题</a:t>
            </a:r>
            <a:r>
              <a:rPr lang="en-US" altLang="zh-CN" sz="2800" dirty="0"/>
              <a:t>2</a:t>
            </a:r>
            <a:r>
              <a:rPr lang="zh-CN" altLang="en-US" sz="2800" dirty="0"/>
              <a:t>分，</a:t>
            </a:r>
            <a:r>
              <a:rPr lang="en-US" altLang="zh-CN" sz="2800" dirty="0"/>
              <a:t>10</a:t>
            </a:r>
            <a:r>
              <a:rPr lang="zh-CN" altLang="en-US" sz="2800" dirty="0"/>
              <a:t>题，共</a:t>
            </a:r>
            <a:r>
              <a:rPr lang="en-US" altLang="zh-CN" sz="2800" dirty="0"/>
              <a:t>20</a:t>
            </a:r>
            <a:r>
              <a:rPr lang="zh-CN" altLang="en-US" sz="2800" dirty="0"/>
              <a:t>分</a:t>
            </a:r>
            <a:r>
              <a:rPr lang="en-US" altLang="zh-CN" sz="2800" dirty="0"/>
              <a:t>)</a:t>
            </a:r>
          </a:p>
          <a:p>
            <a:pPr marL="508000" indent="-508000" eaLnBrk="1" hangingPunct="1"/>
            <a:r>
              <a:rPr lang="zh-CN" altLang="en-US" sz="2800" dirty="0"/>
              <a:t>解答题：</a:t>
            </a:r>
            <a:r>
              <a:rPr lang="en-US" altLang="zh-CN" sz="2800" dirty="0"/>
              <a:t>(</a:t>
            </a:r>
            <a:r>
              <a:rPr lang="zh-CN" altLang="en-US" sz="2800" dirty="0"/>
              <a:t>小的解答题每题约</a:t>
            </a:r>
            <a:r>
              <a:rPr lang="en-US" altLang="zh-CN" sz="2800" dirty="0"/>
              <a:t>10</a:t>
            </a:r>
            <a:r>
              <a:rPr lang="zh-CN" altLang="en-US" sz="2800" dirty="0"/>
              <a:t>分，大的解答题每题约</a:t>
            </a:r>
            <a:r>
              <a:rPr lang="en-US" altLang="zh-CN" sz="2800" dirty="0"/>
              <a:t>20</a:t>
            </a:r>
            <a:r>
              <a:rPr lang="zh-CN" altLang="en-US" sz="2800" dirty="0"/>
              <a:t>分，共约</a:t>
            </a:r>
            <a:r>
              <a:rPr lang="en-US" altLang="zh-CN" sz="2800" dirty="0"/>
              <a:t>5-6</a:t>
            </a:r>
            <a:r>
              <a:rPr lang="zh-CN" altLang="en-US" sz="2800" dirty="0"/>
              <a:t>题左右</a:t>
            </a:r>
            <a:r>
              <a:rPr lang="en-US" altLang="zh-CN" sz="2800" dirty="0"/>
              <a:t>)</a:t>
            </a:r>
          </a:p>
          <a:p>
            <a:pPr marL="508000" indent="-508000" eaLnBrk="1" hangingPunct="1"/>
            <a:endParaRPr lang="en-US" altLang="zh-CN" sz="2800" dirty="0"/>
          </a:p>
          <a:p>
            <a:pPr marL="508000" indent="-508000" eaLnBrk="1" hangingPunct="1"/>
            <a:endParaRPr lang="en-US" altLang="zh-CN" sz="2800" dirty="0"/>
          </a:p>
          <a:p>
            <a:pPr marL="508000" indent="-508000" eaLnBrk="1" hangingPunct="1"/>
            <a:r>
              <a:rPr lang="zh-CN" altLang="en-US" sz="2800" dirty="0">
                <a:solidFill>
                  <a:srgbClr val="FF0000"/>
                </a:solidFill>
              </a:rPr>
              <a:t>题目顺序与难度无关。先做会做的，切勿在一个地方卡死，不要简单问题复杂化。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7EC96B-17E7-4F98-BD68-D9D9A164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3ED864-E2BF-4851-A0FB-E5DA70014638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4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标题 1">
            <a:extLst>
              <a:ext uri="{FF2B5EF4-FFF2-40B4-BE49-F238E27FC236}">
                <a16:creationId xmlns:a16="http://schemas.microsoft.com/office/drawing/2014/main" id="{B44BD1FB-D56D-4E37-B5C1-C021DF574242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单项选择题示例</a:t>
            </a:r>
          </a:p>
        </p:txBody>
      </p:sp>
      <p:sp>
        <p:nvSpPr>
          <p:cNvPr id="9220" name="内容占位符 2">
            <a:extLst>
              <a:ext uri="{FF2B5EF4-FFF2-40B4-BE49-F238E27FC236}">
                <a16:creationId xmlns:a16="http://schemas.microsoft.com/office/drawing/2014/main" id="{D5E72AC9-7262-4C0B-BCB3-C9576AE8D08D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9388" y="1219200"/>
            <a:ext cx="8713787" cy="4937125"/>
          </a:xfrm>
        </p:spPr>
        <p:txBody>
          <a:bodyPr/>
          <a:lstStyle/>
          <a:p>
            <a:pPr marL="0" lvl="0" indent="0" algn="just">
              <a:buNone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1.A parser takes the input from a lexical analyzer in the form of token streams. What is the output of a parser? ( 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lphaUcParenBoth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Parse Tree 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lphaUcParenBoth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Annotated parse tree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lphaUcParenBoth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Intermediate Code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lphaUcParenBoth"/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Machine Code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228600" algn="just"/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buNone/>
            </a:pP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2.The regular expression for all strings of 0’s and 1’s with at least two consecutive 0’s is (   </a:t>
            </a:r>
            <a:r>
              <a:rPr lang="en-US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)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(A) 1 |</a:t>
            </a:r>
            <a:r>
              <a:rPr lang="en-US" altLang="zh-CN" sz="24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(10)*	             (B) 1*0*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28600" algn="just"/>
            <a:r>
              <a:rPr lang="en-US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(C) (0 | 1)*00(0 | 1)*         (D) (0 | 1)*011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lvl="0" indent="0" algn="just">
              <a:spcAft>
                <a:spcPts val="0"/>
              </a:spcAft>
              <a:buNone/>
            </a:pPr>
            <a:endParaRPr lang="zh-CN" altLang="zh-CN" sz="2000" kern="1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900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DC8C3A-77AA-455A-B6C8-69C0E483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7123331-0759-4170-8C1A-16D018130442}" type="slidenum"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</a:rPr>
              <a:pPr eaLnBrk="1" hangingPunct="1"/>
              <a:t>5</a:t>
            </a:fld>
            <a:endParaRPr lang="zh-CN" altLang="en-US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243" name="标题 1">
            <a:extLst>
              <a:ext uri="{FF2B5EF4-FFF2-40B4-BE49-F238E27FC236}">
                <a16:creationId xmlns:a16="http://schemas.microsoft.com/office/drawing/2014/main" id="{093A17E3-562C-4177-AC06-8BF15948CB7F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考试时间地点</a:t>
            </a:r>
          </a:p>
        </p:txBody>
      </p:sp>
      <p:sp>
        <p:nvSpPr>
          <p:cNvPr id="10244" name="内容占位符 2">
            <a:extLst>
              <a:ext uri="{FF2B5EF4-FFF2-40B4-BE49-F238E27FC236}">
                <a16:creationId xmlns:a16="http://schemas.microsoft.com/office/drawing/2014/main" id="{D624C8C9-6451-4350-8149-E0D9679DB05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79388" y="1219200"/>
            <a:ext cx="8713787" cy="4937125"/>
          </a:xfrm>
        </p:spPr>
        <p:txBody>
          <a:bodyPr/>
          <a:lstStyle/>
          <a:p>
            <a:pPr marL="508000" indent="-508000" eaLnBrk="1" hangingPunct="1"/>
            <a:r>
              <a:rPr lang="en-US" altLang="zh-CN" sz="2800" dirty="0"/>
              <a:t>2025</a:t>
            </a:r>
            <a:r>
              <a:rPr lang="zh-CN" altLang="en-US" sz="2800" dirty="0"/>
              <a:t>年</a:t>
            </a:r>
            <a:r>
              <a:rPr lang="en-US" altLang="zh-CN" sz="2800" dirty="0"/>
              <a:t>06</a:t>
            </a:r>
            <a:r>
              <a:rPr lang="zh-CN" altLang="en-US" sz="2800" dirty="0"/>
              <a:t>月</a:t>
            </a:r>
            <a:r>
              <a:rPr lang="en-US" altLang="zh-CN" sz="2800" dirty="0"/>
              <a:t>26</a:t>
            </a:r>
            <a:r>
              <a:rPr lang="zh-CN" altLang="en-US" sz="2800" dirty="0"/>
              <a:t>日（第</a:t>
            </a:r>
            <a:r>
              <a:rPr lang="en-US" altLang="zh-CN" sz="2800" dirty="0"/>
              <a:t>18</a:t>
            </a:r>
            <a:r>
              <a:rPr lang="zh-CN" altLang="en-US" sz="2800" dirty="0"/>
              <a:t>周周四） 上午</a:t>
            </a:r>
            <a:r>
              <a:rPr lang="en-US" altLang="zh-CN" sz="2800" dirty="0"/>
              <a:t>8:50-10:50</a:t>
            </a:r>
          </a:p>
          <a:p>
            <a:pPr marL="508000" indent="-508000" eaLnBrk="1" hangingPunct="1"/>
            <a:r>
              <a:rPr lang="en-US" altLang="zh-CN" sz="2800" dirty="0">
                <a:solidFill>
                  <a:srgbClr val="FF0000"/>
                </a:solidFill>
              </a:rPr>
              <a:t>(</a:t>
            </a:r>
            <a:r>
              <a:rPr lang="zh-CN" altLang="en-US" sz="2800" dirty="0">
                <a:solidFill>
                  <a:srgbClr val="FF0000"/>
                </a:solidFill>
              </a:rPr>
              <a:t>考试时间地点以教务员发的通知为准</a:t>
            </a:r>
            <a:r>
              <a:rPr lang="en-US" altLang="zh-CN" sz="2800" dirty="0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A157FCEC-D17A-4D82-BFF9-82E0B5FE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48B0F3-34E1-4A0F-B49C-262CA6EAC817}" type="slidenum">
              <a:rPr lang="zh-CN" altLang="en-US" sz="1400" smtClean="0">
                <a:latin typeface="Tahoma" panose="020B0604030504040204" pitchFamily="34" charset="0"/>
                <a:ea typeface="宋体" panose="02010600030101010101" pitchFamily="2" charset="-122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zh-CN" altLang="en-US" sz="140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2291" name="矩形 7">
            <a:extLst>
              <a:ext uri="{FF2B5EF4-FFF2-40B4-BE49-F238E27FC236}">
                <a16:creationId xmlns:a16="http://schemas.microsoft.com/office/drawing/2014/main" id="{D67C40B9-971A-4C0D-B983-82D8474DB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1268760"/>
            <a:ext cx="81369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08000" indent="-50800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SzPct val="70000"/>
              <a:buFont typeface="Wingdings" panose="05000000000000000000" pitchFamily="2" charset="2"/>
              <a:buChar char="•"/>
              <a:defRPr>
                <a:solidFill>
                  <a:schemeClr val="tx1"/>
                </a:solidFill>
                <a:latin typeface="Georgia" panose="02040502050405020303" pitchFamily="18" charset="0"/>
                <a:ea typeface="方正舒体" panose="02010601030101010101" pitchFamily="2" charset="-122"/>
                <a:sym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ts val="600"/>
              </a:spcBef>
              <a:buSzPct val="76000"/>
              <a:buFontTx/>
              <a:buNone/>
            </a:pPr>
            <a:r>
              <a:rPr kumimoji="1" lang="zh-CN" altLang="en-US" sz="3600" b="1" dirty="0">
                <a:solidFill>
                  <a:srgbClr val="FF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希望大家认真完成实验任务，并认真复习，祝大家在考试中都取得好的成绩！</a:t>
            </a:r>
            <a:endParaRPr kumimoji="1" lang="en-US" altLang="zh-CN" sz="3600" b="1" dirty="0">
              <a:solidFill>
                <a:srgbClr val="FF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426578-DF6D-46D2-8253-A1E918946805}"/>
              </a:ext>
            </a:extLst>
          </p:cNvPr>
          <p:cNvSpPr/>
          <p:nvPr/>
        </p:nvSpPr>
        <p:spPr>
          <a:xfrm>
            <a:off x="755735" y="4437063"/>
            <a:ext cx="7848515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08000" indent="-508000" algn="ctr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zh-CN" altLang="en-US" sz="2000" dirty="0">
                <a:solidFill>
                  <a:srgbClr val="FF00FF"/>
                </a:solidFill>
              </a:rPr>
              <a:t>欢迎对智能计算、自动深度学习、深度神经架构搜索、深度强化学习感兴趣、并有意保研或考研的同学可与我联系加入我们科研团队的项目研究。</a:t>
            </a:r>
            <a:endParaRPr lang="en-US" altLang="zh-CN" sz="2000" dirty="0">
              <a:solidFill>
                <a:srgbClr val="FF00FF"/>
              </a:solidFill>
            </a:endParaRPr>
          </a:p>
          <a:p>
            <a:pPr marL="508000" indent="-508000" algn="ctr">
              <a:spcBef>
                <a:spcPts val="600"/>
              </a:spcBef>
              <a:buClr>
                <a:schemeClr val="accent1"/>
              </a:buClr>
              <a:buSzPct val="76000"/>
              <a:defRPr/>
            </a:pPr>
            <a:r>
              <a:rPr lang="zh-CN" altLang="en-US" sz="2000" dirty="0">
                <a:solidFill>
                  <a:srgbClr val="FF00FF"/>
                </a:solidFill>
                <a:latin typeface="+mn-lt"/>
              </a:rPr>
              <a:t>（</a:t>
            </a:r>
            <a:r>
              <a:rPr lang="en-US" altLang="zh-CN" sz="2000" dirty="0">
                <a:solidFill>
                  <a:srgbClr val="FF00FF"/>
                </a:solidFill>
                <a:latin typeface="+mn-lt"/>
              </a:rPr>
              <a:t>Email</a:t>
            </a:r>
            <a:r>
              <a:rPr lang="zh-CN" altLang="en-US" sz="2000" dirty="0">
                <a:solidFill>
                  <a:srgbClr val="FF00FF"/>
                </a:solidFill>
                <a:latin typeface="+mn-lt"/>
              </a:rPr>
              <a:t>：</a:t>
            </a:r>
            <a:r>
              <a:rPr lang="en-US" altLang="zh-CN" sz="2000" dirty="0">
                <a:solidFill>
                  <a:srgbClr val="FF00FF"/>
                </a:solidFill>
                <a:latin typeface="+mn-lt"/>
              </a:rPr>
              <a:t>yingweiqin@scut.edu.cn</a:t>
            </a:r>
            <a:r>
              <a:rPr lang="zh-CN" altLang="en-US" sz="2000" dirty="0">
                <a:solidFill>
                  <a:srgbClr val="FF00FF"/>
                </a:solidFill>
                <a:latin typeface="+mn-lt"/>
              </a:rPr>
              <a:t>）</a:t>
            </a:r>
            <a:endParaRPr lang="en-US" altLang="zh-CN" sz="2000" dirty="0">
              <a:solidFill>
                <a:srgbClr val="FF00FF"/>
              </a:solidFill>
              <a:latin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6FE1D53-FB83-4F17-9B9D-321DCCAFEDB4}"/>
              </a:ext>
            </a:extLst>
          </p:cNvPr>
          <p:cNvSpPr txBox="1"/>
          <p:nvPr/>
        </p:nvSpPr>
        <p:spPr>
          <a:xfrm>
            <a:off x="611560" y="2996952"/>
            <a:ext cx="8388265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marR="0" lvl="0" indent="-5080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E4A8"/>
              </a:buClr>
              <a:buSzPct val="76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复习过程中若有问题可以联系：</a:t>
            </a:r>
            <a:endParaRPr kumimoji="1" lang="en-US" altLang="zh-CN" sz="2000" dirty="0">
              <a:solidFill>
                <a:srgbClr val="FF00FF"/>
              </a:solidFill>
              <a:latin typeface="Tahoma" panose="020B0604030504040204" pitchFamily="34" charset="0"/>
            </a:endParaRPr>
          </a:p>
          <a:p>
            <a:pPr marL="508000" marR="0" lvl="0" indent="-508000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E4A8"/>
              </a:buClr>
              <a:buSzPct val="76000"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应老师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QQ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279376353   E-mail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yingweiqin@scut.edu.cn </a:t>
            </a: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。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FF00FF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质朴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质朴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8915</TotalTime>
  <Words>356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华文琥珀</vt:lpstr>
      <vt:lpstr>Arial</vt:lpstr>
      <vt:lpstr>Calibri</vt:lpstr>
      <vt:lpstr>Tahoma</vt:lpstr>
      <vt:lpstr>Times New Roman</vt:lpstr>
      <vt:lpstr>Wingdings</vt:lpstr>
      <vt:lpstr>Wingdings 3</vt:lpstr>
      <vt:lpstr>质朴</vt:lpstr>
      <vt:lpstr>Office 主题</vt:lpstr>
      <vt:lpstr>编译技术考试题型</vt:lpstr>
      <vt:lpstr>Grading</vt:lpstr>
      <vt:lpstr>题型介绍（按分值分类）</vt:lpstr>
      <vt:lpstr>单项选择题示例</vt:lpstr>
      <vt:lpstr>考试时间地点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WYING</dc:creator>
  <cp:lastModifiedBy>WYing</cp:lastModifiedBy>
  <cp:revision>202</cp:revision>
  <dcterms:created xsi:type="dcterms:W3CDTF">2011-02-27T03:14:44Z</dcterms:created>
  <dcterms:modified xsi:type="dcterms:W3CDTF">2025-05-26T12:13:40Z</dcterms:modified>
</cp:coreProperties>
</file>