
<file path=[Content_Types].xml><?xml version="1.0" encoding="utf-8"?>
<Types xmlns="http://schemas.openxmlformats.org/package/2006/content-types">
  <Override PartName="/ppt/slides/slide47.xml" ContentType="application/vnd.openxmlformats-officedocument.presentationml.slide+xml"/>
  <Override PartName="/ppt/slides/slide94.xml" ContentType="application/vnd.openxmlformats-officedocument.presentationml.slide+xml"/>
  <Override PartName="/ppt/tags/tag8.xml" ContentType="application/vnd.openxmlformats-officedocument.presentationml.tags+xml"/>
  <Override PartName="/ppt/tags/tag140.xml" ContentType="application/vnd.openxmlformats-officedocument.presentationml.tags+xml"/>
  <Override PartName="/ppt/tags/tag238.xml" ContentType="application/vnd.openxmlformats-officedocument.presentationml.tags+xml"/>
  <Override PartName="/ppt/tags/tag285.xml" ContentType="application/vnd.openxmlformats-officedocument.presentationml.tags+xml"/>
  <Override PartName="/ppt/notesSlides/notesSlide38.xml" ContentType="application/vnd.openxmlformats-officedocument.presentationml.notesSlide+xml"/>
  <Override PartName="/ppt/notesSlides/notesSlide85.xml" ContentType="application/vnd.openxmlformats-officedocument.presentationml.notesSlide+xml"/>
  <Override PartName="/ppt/slides/slide25.xml" ContentType="application/vnd.openxmlformats-officedocument.presentationml.slide+xml"/>
  <Override PartName="/ppt/slides/slide72.xml" ContentType="application/vnd.openxmlformats-officedocument.presentationml.slide+xml"/>
  <Override PartName="/ppt/slideLayouts/slideLayout2.xml" ContentType="application/vnd.openxmlformats-officedocument.presentationml.slideLayout+xml"/>
  <Override PartName="/ppt/tags/tag216.xml" ContentType="application/vnd.openxmlformats-officedocument.presentationml.tags+xml"/>
  <Override PartName="/ppt/tags/tag263.xml" ContentType="application/vnd.openxmlformats-officedocument.presentationml.tags+xml"/>
  <Default Extension="xml" ContentType="application/xml"/>
  <Override PartName="/ppt/slides/slide50.xml" ContentType="application/vnd.openxmlformats-officedocument.presentationml.slide+xml"/>
  <Override PartName="/ppt/tags/tag38.xml" ContentType="application/vnd.openxmlformats-officedocument.presentationml.tags+xml"/>
  <Override PartName="/ppt/notesSlides/notesSlide16.xml" ContentType="application/vnd.openxmlformats-officedocument.presentationml.notesSlide+xml"/>
  <Override PartName="/ppt/tags/tag85.xml" ContentType="application/vnd.openxmlformats-officedocument.presentationml.tags+xml"/>
  <Override PartName="/ppt/notesSlides/notesSlide63.xml" ContentType="application/vnd.openxmlformats-officedocument.presentationml.notesSlide+xml"/>
  <Override PartName="/ppt/tags/tag241.xml" ContentType="application/vnd.openxmlformats-officedocument.presentationml.tags+xml"/>
  <Override PartName="/ppt/tags/tag339.xml" ContentType="application/vnd.openxmlformats-officedocument.presentationml.tags+xml"/>
  <Override PartName="/ppt/tags/tag16.xml" ContentType="application/vnd.openxmlformats-officedocument.presentationml.tags+xml"/>
  <Override PartName="/ppt/tags/tag63.xml" ContentType="application/vnd.openxmlformats-officedocument.presentationml.tags+xml"/>
  <Override PartName="/ppt/notesSlides/notesSlide41.xml" ContentType="application/vnd.openxmlformats-officedocument.presentationml.notesSlide+xml"/>
  <Override PartName="/ppt/tags/tag178.xml" ContentType="application/vnd.openxmlformats-officedocument.presentationml.tags+xml"/>
  <Override PartName="/ppt/tags/tag317.xml" ContentType="application/vnd.openxmlformats-officedocument.presentationml.tags+xml"/>
  <Override PartName="/ppt/tags/tag364.xml" ContentType="application/vnd.openxmlformats-officedocument.presentationml.tags+xml"/>
  <Override PartName="/ppt/tags/tag109.xml" ContentType="application/vnd.openxmlformats-officedocument.presentationml.tags+xml"/>
  <Override PartName="/ppt/tags/tag156.xml" ContentType="application/vnd.openxmlformats-officedocument.presentationml.tags+xml"/>
  <Override PartName="/ppt/notesSlides/notesSlide7.xml" ContentType="application/vnd.openxmlformats-officedocument.presentationml.notesSlide+xml"/>
  <Override PartName="/ppt/tags/tag41.xml" ContentType="application/vnd.openxmlformats-officedocument.presentationml.tags+xml"/>
  <Override PartName="/ppt/tags/tag279.xml" ContentType="application/vnd.openxmlformats-officedocument.presentationml.tags+xml"/>
  <Override PartName="/ppt/tags/tag342.xml" ContentType="application/vnd.openxmlformats-officedocument.presentationml.tags+xml"/>
  <Override PartName="/ppt/slides/slide88.xml" ContentType="application/vnd.openxmlformats-officedocument.presentationml.slide+xml"/>
  <Override PartName="/ppt/tags/tag134.xml" ContentType="application/vnd.openxmlformats-officedocument.presentationml.tags+xml"/>
  <Override PartName="/ppt/tags/tag181.xml" ContentType="application/vnd.openxmlformats-officedocument.presentationml.tags+xml"/>
  <Override PartName="/ppt/tags/tag320.xml" ContentType="application/vnd.openxmlformats-officedocument.presentationml.tags+xml"/>
  <Override PartName="/ppt/slides/slide19.xml" ContentType="application/vnd.openxmlformats-officedocument.presentationml.slide+xml"/>
  <Override PartName="/ppt/slides/slide66.xml" ContentType="application/vnd.openxmlformats-officedocument.presentationml.slide+xml"/>
  <Default Extension="png" ContentType="image/png"/>
  <Override PartName="/ppt/tags/tag112.xml" ContentType="application/vnd.openxmlformats-officedocument.presentationml.tags+xml"/>
  <Override PartName="/ppt/tags/tag257.xml" ContentType="application/vnd.openxmlformats-officedocument.presentationml.tags+xml"/>
  <Override PartName="/ppt/notesSlides/notesSlide79.xml" ContentType="application/vnd.openxmlformats-officedocument.presentationml.notesSlide+xml"/>
  <Override PartName="/ppt/theme/theme2.xml" ContentType="application/vnd.openxmlformats-officedocument.theme+xml"/>
  <Override PartName="/ppt/tags/tag5.xml" ContentType="application/vnd.openxmlformats-officedocument.presentationml.tags+xml"/>
  <Override PartName="/ppt/tags/tag79.xml" ContentType="application/vnd.openxmlformats-officedocument.presentationml.tags+xml"/>
  <Override PartName="/ppt/notesSlides/notesSlide57.xml" ContentType="application/vnd.openxmlformats-officedocument.presentationml.notesSlide+xml"/>
  <Override PartName="/ppt/slides/slide44.xml" ContentType="application/vnd.openxmlformats-officedocument.presentationml.slide+xml"/>
  <Override PartName="/ppt/slides/slide91.xml" ContentType="application/vnd.openxmlformats-officedocument.presentationml.slide+xml"/>
  <Default Extension="emf" ContentType="image/x-emf"/>
  <Override PartName="/ppt/tags/tag235.xml" ContentType="application/vnd.openxmlformats-officedocument.presentationml.tags+xml"/>
  <Override PartName="/ppt/tags/tag282.xml" ContentType="application/vnd.openxmlformats-officedocument.presentationml.tags+xml"/>
  <Override PartName="/ppt/slides/slide22.xml" ContentType="application/vnd.openxmlformats-officedocument.presentationml.slide+xml"/>
  <Override PartName="/ppt/tags/tag57.xml" ContentType="application/vnd.openxmlformats-officedocument.presentationml.tags+xml"/>
  <Override PartName="/ppt/notesSlides/notesSlide35.xml" ContentType="application/vnd.openxmlformats-officedocument.presentationml.notesSlide+xml"/>
  <Override PartName="/ppt/tags/tag213.xml" ContentType="application/vnd.openxmlformats-officedocument.presentationml.tags+xml"/>
  <Override PartName="/ppt/tags/tag260.xml" ContentType="application/vnd.openxmlformats-officedocument.presentationml.tags+xml"/>
  <Override PartName="/ppt/notesSlides/notesSlide82.xml" ContentType="application/vnd.openxmlformats-officedocument.presentationml.notesSlide+xml"/>
  <Override PartName="/ppt/tags/tag358.xml" ContentType="application/vnd.openxmlformats-officedocument.presentationml.tags+xml"/>
  <Override PartName="/ppt/tags/tag35.xml" ContentType="application/vnd.openxmlformats-officedocument.presentationml.tags+xml"/>
  <Override PartName="/ppt/notesSlides/notesSlide13.xml" ContentType="application/vnd.openxmlformats-officedocument.presentationml.notesSlide+xml"/>
  <Override PartName="/ppt/tags/tag82.xml" ContentType="application/vnd.openxmlformats-officedocument.presentationml.tags+xml"/>
  <Override PartName="/ppt/notesSlides/notesSlide60.xml" ContentType="application/vnd.openxmlformats-officedocument.presentationml.notesSlide+xml"/>
  <Override PartName="/ppt/tags/tag197.xml" ContentType="application/vnd.openxmlformats-officedocument.presentationml.tags+xml"/>
  <Override PartName="/ppt/tags/tag336.xml" ContentType="application/vnd.openxmlformats-officedocument.presentationml.tags+xml"/>
  <Override PartName="/ppt/tags/tag128.xml" ContentType="application/vnd.openxmlformats-officedocument.presentationml.tags+xml"/>
  <Override PartName="/ppt/tags/tag175.xml" ContentType="application/vnd.openxmlformats-officedocument.presentationml.tags+xml"/>
  <Override PartName="/ppt/tags/tag13.xml" ContentType="application/vnd.openxmlformats-officedocument.presentationml.tags+xml"/>
  <Override PartName="/ppt/tags/tag60.xml" ContentType="application/vnd.openxmlformats-officedocument.presentationml.tags+xml"/>
  <Override PartName="/ppt/tags/tag298.xml" ContentType="application/vnd.openxmlformats-officedocument.presentationml.tags+xml"/>
  <Override PartName="/ppt/tags/tag314.xml" ContentType="application/vnd.openxmlformats-officedocument.presentationml.tags+xml"/>
  <Override PartName="/ppt/tags/tag361.xml" ContentType="application/vnd.openxmlformats-officedocument.presentationml.tags+xml"/>
  <Override PartName="/ppt/notesSlides/notesSlide4.xml" ContentType="application/vnd.openxmlformats-officedocument.presentationml.notesSlide+xml"/>
  <Override PartName="/ppt/tags/tag106.xml" ContentType="application/vnd.openxmlformats-officedocument.presentationml.tags+xml"/>
  <Override PartName="/ppt/tags/tag153.xml" ContentType="application/vnd.openxmlformats-officedocument.presentationml.tags+xml"/>
  <Override PartName="/ppt/slides/slide38.xml" ContentType="application/vnd.openxmlformats-officedocument.presentationml.slide+xml"/>
  <Override PartName="/ppt/slides/slide85.xml" ContentType="application/vnd.openxmlformats-officedocument.presentationml.slide+xml"/>
  <Override PartName="/ppt/tags/tag131.xml" ContentType="application/vnd.openxmlformats-officedocument.presentationml.tags+xml"/>
  <Override PartName="/ppt/tags/tag229.xml" ContentType="application/vnd.openxmlformats-officedocument.presentationml.tags+xml"/>
  <Override PartName="/ppt/tags/tag276.xml" ContentType="application/vnd.openxmlformats-officedocument.presentationml.tags+xml"/>
  <Override PartName="/ppt/notesSlides/notesSlide98.xml" ContentType="application/vnd.openxmlformats-officedocument.presentationml.notesSlide+xml"/>
  <Override PartName="/ppt/notesSlides/notesSlide29.xml" ContentType="application/vnd.openxmlformats-officedocument.presentationml.notesSlide+xml"/>
  <Override PartName="/ppt/tags/tag98.xml" ContentType="application/vnd.openxmlformats-officedocument.presentationml.tags+xml"/>
  <Override PartName="/ppt/tags/tag207.xml" ContentType="application/vnd.openxmlformats-officedocument.presentationml.tags+xml"/>
  <Override PartName="/ppt/notesSlides/notesSlide76.xml" ContentType="application/vnd.openxmlformats-officedocument.presentationml.notesSlide+xml"/>
  <Override PartName="/ppt/tags/tag254.xml" ContentType="application/vnd.openxmlformats-officedocument.presentationml.tags+xml"/>
  <Override PartName="/ppt/slides/slide16.xml" ContentType="application/vnd.openxmlformats-officedocument.presentationml.slide+xml"/>
  <Override PartName="/ppt/slides/slide63.xml" ContentType="application/vnd.openxmlformats-officedocument.presentationml.slide+xml"/>
  <Override PartName="/ppt/tags/tag2.xml" ContentType="application/vnd.openxmlformats-officedocument.presentationml.tags+xml"/>
  <Override PartName="/ppt/slides/slide41.xml" ContentType="application/vnd.openxmlformats-officedocument.presentationml.slide+xml"/>
  <Override PartName="/ppt/tags/tag29.xml" ContentType="application/vnd.openxmlformats-officedocument.presentationml.tags+xml"/>
  <Override PartName="/ppt/tags/tag76.xml" ContentType="application/vnd.openxmlformats-officedocument.presentationml.tags+xml"/>
  <Override PartName="/ppt/notesSlides/notesSlide54.xml" ContentType="application/vnd.openxmlformats-officedocument.presentationml.notesSlide+xml"/>
  <Override PartName="/ppt/tags/tag232.xml" ContentType="application/vnd.openxmlformats-officedocument.presentationml.tags+xml"/>
  <Override PartName="/ppt/tags/tag54.xml" ContentType="application/vnd.openxmlformats-officedocument.presentationml.tags+xml"/>
  <Override PartName="/ppt/notesSlides/notesSlide32.xml" ContentType="application/vnd.openxmlformats-officedocument.presentationml.notesSlide+xml"/>
  <Override PartName="/ppt/tags/tag169.xml" ContentType="application/vnd.openxmlformats-officedocument.presentationml.tags+xml"/>
  <Override PartName="/ppt/tags/tag210.xml" ContentType="application/vnd.openxmlformats-officedocument.presentationml.tags+xml"/>
  <Override PartName="/ppt/tags/tag308.xml" ContentType="application/vnd.openxmlformats-officedocument.presentationml.tags+xml"/>
  <Override PartName="/ppt/tags/tag355.xml" ContentType="application/vnd.openxmlformats-officedocument.presentationml.tags+xml"/>
  <Override PartName="/ppt/tags/tag147.xml" ContentType="application/vnd.openxmlformats-officedocument.presentationml.tags+xml"/>
  <Override PartName="/ppt/tags/tag194.xml" ContentType="application/vnd.openxmlformats-officedocument.presentationml.tags+xml"/>
  <Override PartName="/ppt/slides/slide79.xml" ContentType="application/vnd.openxmlformats-officedocument.presentationml.slide+xml"/>
  <Override PartName="/ppt/tags/tag32.xml" ContentType="application/vnd.openxmlformats-officedocument.presentationml.tags+xml"/>
  <Override PartName="/ppt/notesSlides/notesSlide10.xml" ContentType="application/vnd.openxmlformats-officedocument.presentationml.notesSlide+xml"/>
  <Override PartName="/ppt/tags/tag333.xml" ContentType="application/vnd.openxmlformats-officedocument.presentationml.tags+xml"/>
  <Override PartName="/ppt/slides/slide7.xml" ContentType="application/vnd.openxmlformats-officedocument.presentationml.slide+xml"/>
  <Override PartName="/ppt/slideLayouts/slideLayout9.xml" ContentType="application/vnd.openxmlformats-officedocument.presentationml.slideLayout+xml"/>
  <Override PartName="/ppt/tags/tag10.xml" ContentType="application/vnd.openxmlformats-officedocument.presentationml.tags+xml"/>
  <Override PartName="/ppt/tags/tag125.xml" ContentType="application/vnd.openxmlformats-officedocument.presentationml.tags+xml"/>
  <Override PartName="/ppt/tags/tag172.xml" ContentType="application/vnd.openxmlformats-officedocument.presentationml.tags+xml"/>
  <Override PartName="/ppt/tags/tag311.xml" ContentType="application/vnd.openxmlformats-officedocument.presentationml.tags+xml"/>
  <Override PartName="/ppt/slides/slide57.xml" ContentType="application/vnd.openxmlformats-officedocument.presentationml.slide+xml"/>
  <Override PartName="/ppt/notesSlides/notesSlide1.xml" ContentType="application/vnd.openxmlformats-officedocument.presentationml.notesSlide+xml"/>
  <Override PartName="/ppt/tags/tag103.xml" ContentType="application/vnd.openxmlformats-officedocument.presentationml.tags+xml"/>
  <Override PartName="/ppt/tags/tag150.xml" ContentType="application/vnd.openxmlformats-officedocument.presentationml.tags+xml"/>
  <Override PartName="/ppt/tags/tag248.xml" ContentType="application/vnd.openxmlformats-officedocument.presentationml.tags+xml"/>
  <Override PartName="/ppt/tags/tag295.xml" ContentType="application/vnd.openxmlformats-officedocument.presentationml.tags+xml"/>
  <Override PartName="/ppt/notesSlides/notesSlide48.xml" ContentType="application/vnd.openxmlformats-officedocument.presentationml.notesSlide+xml"/>
  <Override PartName="/ppt/tags/tag226.xml" ContentType="application/vnd.openxmlformats-officedocument.presentationml.tags+xml"/>
  <Override PartName="/ppt/tags/tag273.xml" ContentType="application/vnd.openxmlformats-officedocument.presentationml.tags+xml"/>
  <Override PartName="/ppt/notesSlides/notesSlide95.xml" ContentType="application/vnd.openxmlformats-officedocument.presentationml.notesSlide+xml"/>
  <Override PartName="/ppt/slides/slide35.xml" ContentType="application/vnd.openxmlformats-officedocument.presentationml.slide+xml"/>
  <Override PartName="/ppt/slides/slide82.xml" ContentType="application/vnd.openxmlformats-officedocument.presentationml.slide+xml"/>
  <Override PartName="/ppt/slides/slide13.xml" ContentType="application/vnd.openxmlformats-officedocument.presentationml.slide+xml"/>
  <Override PartName="/ppt/slides/slide60.xml" ContentType="application/vnd.openxmlformats-officedocument.presentationml.slide+xml"/>
  <Override PartName="/ppt/tags/tag48.xml" ContentType="application/vnd.openxmlformats-officedocument.presentationml.tags+xml"/>
  <Override PartName="/ppt/notesSlides/notesSlide26.xml" ContentType="application/vnd.openxmlformats-officedocument.presentationml.notesSlide+xml"/>
  <Override PartName="/ppt/tags/tag95.xml" ContentType="application/vnd.openxmlformats-officedocument.presentationml.tags+xml"/>
  <Override PartName="/ppt/tags/tag188.xml" ContentType="application/vnd.openxmlformats-officedocument.presentationml.tags+xml"/>
  <Override PartName="/ppt/tags/tag204.xml" ContentType="application/vnd.openxmlformats-officedocument.presentationml.tags+xml"/>
  <Override PartName="/ppt/notesSlides/notesSlide73.xml" ContentType="application/vnd.openxmlformats-officedocument.presentationml.notesSlide+xml"/>
  <Override PartName="/ppt/tags/tag251.xml" ContentType="application/vnd.openxmlformats-officedocument.presentationml.tags+xml"/>
  <Override PartName="/ppt/tags/tag349.xml" ContentType="application/vnd.openxmlformats-officedocument.presentationml.tags+xml"/>
  <Override PartName="/ppt/tags/tag26.xml" ContentType="application/vnd.openxmlformats-officedocument.presentationml.tags+xml"/>
  <Override PartName="/ppt/tags/tag73.xml" ContentType="application/vnd.openxmlformats-officedocument.presentationml.tags+xml"/>
  <Override PartName="/ppt/notesSlides/notesSlide51.xml" ContentType="application/vnd.openxmlformats-officedocument.presentationml.notesSlide+xml"/>
  <Override PartName="/ppt/tags/tag327.xml" ContentType="application/vnd.openxmlformats-officedocument.presentationml.tags+xml"/>
  <Override PartName="/ppt/tags/tag119.xml" ContentType="application/vnd.openxmlformats-officedocument.presentationml.tags+xml"/>
  <Override PartName="/ppt/tags/tag166.xml" ContentType="application/vnd.openxmlformats-officedocument.presentationml.tags+xml"/>
  <Override PartName="/ppt/slides/slide98.xml" ContentType="application/vnd.openxmlformats-officedocument.presentationml.slide+xml"/>
  <Override PartName="/ppt/tags/tag51.xml" ContentType="application/vnd.openxmlformats-officedocument.presentationml.tags+xml"/>
  <Override PartName="/ppt/tags/tag289.xml" ContentType="application/vnd.openxmlformats-officedocument.presentationml.tags+xml"/>
  <Override PartName="/ppt/tags/tag305.xml" ContentType="application/vnd.openxmlformats-officedocument.presentationml.tags+xml"/>
  <Override PartName="/ppt/tags/tag352.xml" ContentType="application/vnd.openxmlformats-officedocument.presentationml.tags+xml"/>
  <Override PartName="/ppt/tags/tag144.xml" ContentType="application/vnd.openxmlformats-officedocument.presentationml.tags+xml"/>
  <Override PartName="/ppt/tags/tag191.xml" ContentType="application/vnd.openxmlformats-officedocument.presentationml.tags+xml"/>
  <Override PartName="/ppt/notesSlides/notesSlide89.xml" ContentType="application/vnd.openxmlformats-officedocument.presentationml.notesSlide+xml"/>
  <Override PartName="/ppt/tags/tag330.xml" ContentType="application/vnd.openxmlformats-officedocument.presentationml.tags+xml"/>
  <Override PartName="/ppt/slides/slide29.xml" ContentType="application/vnd.openxmlformats-officedocument.presentationml.slide+xml"/>
  <Override PartName="/ppt/slides/slide76.xml" ContentType="application/vnd.openxmlformats-officedocument.presentationml.slide+xml"/>
  <Override PartName="/ppt/tags/tag122.xml" ContentType="application/vnd.openxmlformats-officedocument.presentationml.tags+xml"/>
  <Override PartName="/ppt/tags/tag267.xml" ContentType="application/vnd.openxmlformats-officedocument.presentationml.tags+xml"/>
  <Override PartName="/ppt/slides/slide4.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89.xml" ContentType="application/vnd.openxmlformats-officedocument.presentationml.tags+xml"/>
  <Override PartName="/ppt/notesSlides/notesSlide67.xml" ContentType="application/vnd.openxmlformats-officedocument.presentationml.notesSlide+xml"/>
  <Override PartName="/ppt/tags/tag245.xml" ContentType="application/vnd.openxmlformats-officedocument.presentationml.tags+xml"/>
  <Override PartName="/ppt/tags/tag292.xml" ContentType="application/vnd.openxmlformats-officedocument.presentationml.tags+xml"/>
  <Override PartName="/ppt/tags/tag100.xml" ContentType="application/vnd.openxmlformats-officedocument.presentationml.tags+xml"/>
  <Override PartName="/ppt/notesSlides/notesSlide45.xml" ContentType="application/vnd.openxmlformats-officedocument.presentationml.notesSlide+xml"/>
  <Override PartName="/ppt/notesSlides/notesSlide92.xml" ContentType="application/vnd.openxmlformats-officedocument.presentationml.notesSlide+xml"/>
  <Override PartName="/ppt/tags/tag368.xml" ContentType="application/vnd.openxmlformats-officedocument.presentationml.tags+xml"/>
  <Override PartName="/ppt/slides/slide32.xml" ContentType="application/vnd.openxmlformats-officedocument.presentationml.slide+xml"/>
  <Override PartName="/ppt/tags/tag67.xml" ContentType="application/vnd.openxmlformats-officedocument.presentationml.tags+xml"/>
  <Override PartName="/ppt/tags/tag223.xml" ContentType="application/vnd.openxmlformats-officedocument.presentationml.tags+xml"/>
  <Override PartName="/ppt/tags/tag270.xml" ContentType="application/vnd.openxmlformats-officedocument.presentationml.tags+xml"/>
  <Override PartName="/ppt/slides/slide10.xml" ContentType="application/vnd.openxmlformats-officedocument.presentationml.slide+xml"/>
  <Override PartName="/ppt/slides/slide21.xml" ContentType="application/vnd.openxmlformats-officedocument.presentationml.slide+xml"/>
  <Override PartName="/ppt/tags/tag45.xml" ContentType="application/vnd.openxmlformats-officedocument.presentationml.tags+xml"/>
  <Override PartName="/ppt/notesSlides/notesSlide23.xml" ContentType="application/vnd.openxmlformats-officedocument.presentationml.notesSlide+xml"/>
  <Override PartName="/ppt/tags/tag92.xml" ContentType="application/vnd.openxmlformats-officedocument.presentationml.tags+xml"/>
  <Override PartName="/ppt/tags/tag149.xml" ContentType="application/vnd.openxmlformats-officedocument.presentationml.tags+xml"/>
  <Override PartName="/ppt/tags/tag196.xml" ContentType="application/vnd.openxmlformats-officedocument.presentationml.tags+xml"/>
  <Override PartName="/ppt/tags/tag201.xml" ContentType="application/vnd.openxmlformats-officedocument.presentationml.tags+xml"/>
  <Override PartName="/ppt/notesSlides/notesSlide70.xml" ContentType="application/vnd.openxmlformats-officedocument.presentationml.notesSlide+xml"/>
  <Override PartName="/ppt/tags/tag212.xml" ContentType="application/vnd.openxmlformats-officedocument.presentationml.tags+xml"/>
  <Override PartName="/ppt/tags/tag346.xml" ContentType="application/vnd.openxmlformats-officedocument.presentationml.tags+xml"/>
  <Override PartName="/ppt/tags/tag34.xml" ContentType="application/vnd.openxmlformats-officedocument.presentationml.tags+xml"/>
  <Override PartName="/ppt/notesSlides/notesSlide12.xml" ContentType="application/vnd.openxmlformats-officedocument.presentationml.notesSlide+xml"/>
  <Override PartName="/ppt/tags/tag81.xml" ContentType="application/vnd.openxmlformats-officedocument.presentationml.tags+xml"/>
  <Override PartName="/ppt/tags/tag138.xml" ContentType="application/vnd.openxmlformats-officedocument.presentationml.tags+xml"/>
  <Override PartName="/ppt/tags/tag185.xml" ContentType="application/vnd.openxmlformats-officedocument.presentationml.tags+xml"/>
  <Override PartName="/ppt/tags/tag324.xml" ContentType="application/vnd.openxmlformats-officedocument.presentationml.tags+xml"/>
  <Override PartName="/ppt/tags/tag335.xml" ContentType="application/vnd.openxmlformats-officedocument.presentationml.tags+xml"/>
  <Override PartName="/ppt/tags/tag12.xml" ContentType="application/vnd.openxmlformats-officedocument.presentationml.tags+xml"/>
  <Override PartName="/ppt/tags/tag23.xml" ContentType="application/vnd.openxmlformats-officedocument.presentationml.tags+xml"/>
  <Override PartName="/ppt/tags/tag70.xml" ContentType="application/vnd.openxmlformats-officedocument.presentationml.tags+xml"/>
  <Override PartName="/ppt/tags/tag116.xml" ContentType="application/vnd.openxmlformats-officedocument.presentationml.tags+xml"/>
  <Override PartName="/ppt/tags/tag127.xml" ContentType="application/vnd.openxmlformats-officedocument.presentationml.tags+xml"/>
  <Override PartName="/ppt/tags/tag163.xml" ContentType="application/vnd.openxmlformats-officedocument.presentationml.tags+xml"/>
  <Override PartName="/ppt/tags/tag174.xml" ContentType="application/vnd.openxmlformats-officedocument.presentationml.tags+xml"/>
  <Override PartName="/ppt/tags/tag313.xml" ContentType="application/vnd.openxmlformats-officedocument.presentationml.tags+xml"/>
  <Override PartName="/ppt/tags/tag360.xml" ContentType="application/vnd.openxmlformats-officedocument.presentationml.tags+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tags/tag9.xml" ContentType="application/vnd.openxmlformats-officedocument.presentationml.tags+xml"/>
  <Override PartName="/ppt/tags/tag105.xml" ContentType="application/vnd.openxmlformats-officedocument.presentationml.tags+xml"/>
  <Override PartName="/ppt/tags/tag152.xml" ContentType="application/vnd.openxmlformats-officedocument.presentationml.tags+xml"/>
  <Override PartName="/ppt/tags/tag297.xml" ContentType="application/vnd.openxmlformats-officedocument.presentationml.tags+xml"/>
  <Override PartName="/ppt/tags/tag302.xml" ContentType="application/vnd.openxmlformats-officedocument.presentationml.tags+xml"/>
  <Override PartName="/ppt/slides/slide48.xml" ContentType="application/vnd.openxmlformats-officedocument.presentationml.slide+xml"/>
  <Override PartName="/ppt/slides/slide95.xml" ContentType="application/vnd.openxmlformats-officedocument.presentationml.slide+xml"/>
  <Override PartName="/ppt/notesSlides/notesSlide3.xml" ContentType="application/vnd.openxmlformats-officedocument.presentationml.notesSlide+xml"/>
  <Default Extension="bin" ContentType="application/vnd.openxmlformats-officedocument.oleObject"/>
  <Override PartName="/ppt/tags/tag141.xml" ContentType="application/vnd.openxmlformats-officedocument.presentationml.tags+xml"/>
  <Override PartName="/ppt/tags/tag228.xml" ContentType="application/vnd.openxmlformats-officedocument.presentationml.tags+xml"/>
  <Override PartName="/ppt/tags/tag239.xml" ContentType="application/vnd.openxmlformats-officedocument.presentationml.tags+xml"/>
  <Override PartName="/ppt/tags/tag275.xml" ContentType="application/vnd.openxmlformats-officedocument.presentationml.tags+xml"/>
  <Override PartName="/ppt/tags/tag286.xml" ContentType="application/vnd.openxmlformats-officedocument.presentationml.tags+xml"/>
  <Override PartName="/ppt/notesSlides/notesSlide97.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presProps.xml" ContentType="application/vnd.openxmlformats-officedocument.presentationml.presProps+xml"/>
  <Override PartName="/ppt/tags/tag130.xml" ContentType="application/vnd.openxmlformats-officedocument.presentationml.tags+xml"/>
  <Override PartName="/ppt/notesSlides/notesSlide39.xml" ContentType="application/vnd.openxmlformats-officedocument.presentationml.notesSlide+xml"/>
  <Override PartName="/ppt/tags/tag217.xml" ContentType="application/vnd.openxmlformats-officedocument.presentationml.tags+xml"/>
  <Override PartName="/ppt/tags/tag264.xml" ContentType="application/vnd.openxmlformats-officedocument.presentationml.tags+xml"/>
  <Override PartName="/ppt/notesSlides/notesSlide86.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tags/tag39.xml" ContentType="application/vnd.openxmlformats-officedocument.presentationml.tags+xml"/>
  <Override PartName="/ppt/notesSlides/notesSlide17.xml" ContentType="application/vnd.openxmlformats-officedocument.presentationml.notesSlide+xml"/>
  <Override PartName="/ppt/tags/tag86.xml" ContentType="application/vnd.openxmlformats-officedocument.presentationml.tags+xml"/>
  <Override PartName="/ppt/notesSlides/notesSlide28.xml" ContentType="application/vnd.openxmlformats-officedocument.presentationml.notesSlide+xml"/>
  <Override PartName="/ppt/tags/tag97.xml" ContentType="application/vnd.openxmlformats-officedocument.presentationml.tags+xml"/>
  <Override PartName="/ppt/notesSlides/notesSlide64.xml" ContentType="application/vnd.openxmlformats-officedocument.presentationml.notesSlide+xml"/>
  <Override PartName="/ppt/tags/tag206.xml" ContentType="application/vnd.openxmlformats-officedocument.presentationml.tags+xml"/>
  <Override PartName="/ppt/notesSlides/notesSlide75.xml" ContentType="application/vnd.openxmlformats-officedocument.presentationml.notesSlide+xml"/>
  <Override PartName="/ppt/tags/tag253.xml" ContentType="application/vnd.openxmlformats-officedocument.presentationml.tags+xml"/>
  <Override PartName="/ppt/slides/slide51.xml" ContentType="application/vnd.openxmlformats-officedocument.presentationml.slide+xml"/>
  <Override PartName="/ppt/tags/tag1.xml" ContentType="application/vnd.openxmlformats-officedocument.presentationml.tags+xml"/>
  <Override PartName="/ppt/tags/tag28.xml" ContentType="application/vnd.openxmlformats-officedocument.presentationml.tags+xml"/>
  <Override PartName="/ppt/tags/tag75.xml" ContentType="application/vnd.openxmlformats-officedocument.presentationml.tags+xml"/>
  <Override PartName="/ppt/notesSlides/notesSlide53.xml" ContentType="application/vnd.openxmlformats-officedocument.presentationml.notesSlide+xml"/>
  <Override PartName="/ppt/tags/tag179.xml" ContentType="application/vnd.openxmlformats-officedocument.presentationml.tags+xml"/>
  <Override PartName="/ppt/tags/tag231.xml" ContentType="application/vnd.openxmlformats-officedocument.presentationml.tags+xml"/>
  <Override PartName="/ppt/tags/tag242.xml" ContentType="application/vnd.openxmlformats-officedocument.presentationml.tags+xml"/>
  <Override PartName="/ppt/tags/tag329.xml" ContentType="application/vnd.openxmlformats-officedocument.presentationml.tags+xml"/>
  <Override PartName="/ppt/slides/slide40.xml" ContentType="application/vnd.openxmlformats-officedocument.presentationml.slide+xml"/>
  <Override PartName="/ppt/tags/tag17.xml" ContentType="application/vnd.openxmlformats-officedocument.presentationml.tags+xml"/>
  <Override PartName="/ppt/tags/tag64.xml" ContentType="application/vnd.openxmlformats-officedocument.presentationml.tags+xml"/>
  <Override PartName="/ppt/notesSlides/notesSlide42.xml" ContentType="application/vnd.openxmlformats-officedocument.presentationml.notesSlide+xml"/>
  <Override PartName="/ppt/tags/tag168.xml" ContentType="application/vnd.openxmlformats-officedocument.presentationml.tags+xml"/>
  <Override PartName="/ppt/tags/tag220.xml" ContentType="application/vnd.openxmlformats-officedocument.presentationml.tags+xml"/>
  <Override PartName="/ppt/tags/tag318.xml" ContentType="application/vnd.openxmlformats-officedocument.presentationml.tags+xml"/>
  <Override PartName="/ppt/tags/tag365.xml" ContentType="application/vnd.openxmlformats-officedocument.presentationml.tags+xml"/>
  <Default Extension="vml" ContentType="application/vnd.openxmlformats-officedocument.vmlDrawing"/>
  <Override PartName="/ppt/notesSlides/notesSlide8.xml" ContentType="application/vnd.openxmlformats-officedocument.presentationml.notesSlide+xml"/>
  <Override PartName="/ppt/tags/tag53.xml" ContentType="application/vnd.openxmlformats-officedocument.presentationml.tags+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tags/tag157.xml" ContentType="application/vnd.openxmlformats-officedocument.presentationml.tags+xml"/>
  <Override PartName="/ppt/tags/tag307.xml" ContentType="application/vnd.openxmlformats-officedocument.presentationml.tags+xml"/>
  <Override PartName="/ppt/tags/tag343.xml" ContentType="application/vnd.openxmlformats-officedocument.presentationml.tags+xml"/>
  <Override PartName="/ppt/tags/tag354.xml" ContentType="application/vnd.openxmlformats-officedocument.presentationml.tags+xml"/>
  <Override PartName="/ppt/slides/slide89.xml" ContentType="application/vnd.openxmlformats-officedocument.presentationml.slide+xml"/>
  <Override PartName="/ppt/tags/tag31.xml" ContentType="application/vnd.openxmlformats-officedocument.presentationml.tags+xml"/>
  <Override PartName="/ppt/tags/tag42.xml" ContentType="application/vnd.openxmlformats-officedocument.presentationml.tags+xml"/>
  <Override PartName="/ppt/tags/tag135.xml" ContentType="application/vnd.openxmlformats-officedocument.presentationml.tags+xml"/>
  <Override PartName="/ppt/tags/tag146.xml" ContentType="application/vnd.openxmlformats-officedocument.presentationml.tags+xml"/>
  <Override PartName="/ppt/tags/tag182.xml" ContentType="application/vnd.openxmlformats-officedocument.presentationml.tags+xml"/>
  <Override PartName="/ppt/tags/tag193.xml" ContentType="application/vnd.openxmlformats-officedocument.presentationml.tags+xml"/>
  <Override PartName="/ppt/tags/tag332.xml" ContentType="application/vnd.openxmlformats-officedocument.presentationml.tags+xml"/>
  <Override PartName="/ppt/slides/slide78.xml" ContentType="application/vnd.openxmlformats-officedocument.presentationml.slide+xml"/>
  <Override PartName="/ppt/tags/tag20.xml" ContentType="application/vnd.openxmlformats-officedocument.presentationml.tags+xml"/>
  <Override PartName="/ppt/tags/tag124.xml" ContentType="application/vnd.openxmlformats-officedocument.presentationml.tags+xml"/>
  <Override PartName="/ppt/tags/tag171.xml" ContentType="application/vnd.openxmlformats-officedocument.presentationml.tags+xml"/>
  <Override PartName="/ppt/tags/tag269.xml" ContentType="application/vnd.openxmlformats-officedocument.presentationml.tags+xml"/>
  <Override PartName="/ppt/tags/tag321.xml" ContentType="application/vnd.openxmlformats-officedocument.presentationml.tags+xml"/>
  <Override PartName="/docProps/core.xml" ContentType="application/vnd.openxmlformats-package.core-properties+xml"/>
  <Override PartName="/ppt/slides/slide6.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tags/tag6.xml" ContentType="application/vnd.openxmlformats-officedocument.presentationml.tags+xml"/>
  <Override PartName="/ppt/tags/tag113.xml" ContentType="application/vnd.openxmlformats-officedocument.presentationml.tags+xml"/>
  <Override PartName="/ppt/tags/tag160.xml" ContentType="application/vnd.openxmlformats-officedocument.presentationml.tags+xml"/>
  <Override PartName="/ppt/notesSlides/notesSlide69.xml" ContentType="application/vnd.openxmlformats-officedocument.presentationml.notesSlide+xml"/>
  <Override PartName="/ppt/tags/tag247.xml" ContentType="application/vnd.openxmlformats-officedocument.presentationml.tags+xml"/>
  <Override PartName="/ppt/tags/tag258.xml" ContentType="application/vnd.openxmlformats-officedocument.presentationml.tags+xml"/>
  <Override PartName="/ppt/tags/tag294.xml" ContentType="application/vnd.openxmlformats-officedocument.presentationml.tags+xml"/>
  <Override PartName="/ppt/tags/tag310.xml" ContentType="application/vnd.openxmlformats-officedocument.presentationml.tags+xml"/>
  <Override PartName="/ppt/slideMasters/slideMaster1.xml" ContentType="application/vnd.openxmlformats-officedocument.presentationml.slideMaster+xml"/>
  <Override PartName="/ppt/slides/slide45.xml" ContentType="application/vnd.openxmlformats-officedocument.presentationml.slide+xml"/>
  <Override PartName="/ppt/slides/slide92.xml" ContentType="application/vnd.openxmlformats-officedocument.presentationml.slide+xml"/>
  <Override PartName="/ppt/tags/tag102.xml" ContentType="application/vnd.openxmlformats-officedocument.presentationml.tags+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tags/tag236.xml" ContentType="application/vnd.openxmlformats-officedocument.presentationml.tags+xml"/>
  <Override PartName="/ppt/tags/tag283.xml" ContentType="application/vnd.openxmlformats-officedocument.presentationml.tags+xml"/>
  <Override PartName="/ppt/notesSlides/notesSlide94.xml" ContentType="application/vnd.openxmlformats-officedocument.presentationml.notesSlide+xml"/>
  <Override PartName="/ppt/slides/slide34.xml" ContentType="application/vnd.openxmlformats-officedocument.presentationml.slide+xml"/>
  <Override PartName="/ppt/slides/slide81.xml" ContentType="application/vnd.openxmlformats-officedocument.presentationml.slide+xml"/>
  <Override PartName="/ppt/tags/tag58.xml" ContentType="application/vnd.openxmlformats-officedocument.presentationml.tags+xml"/>
  <Override PartName="/ppt/tags/tag69.xml" ContentType="application/vnd.openxmlformats-officedocument.presentationml.tags+xml"/>
  <Override PartName="/ppt/notesSlides/notesSlide36.xml" ContentType="application/vnd.openxmlformats-officedocument.presentationml.notesSlide+xml"/>
  <Override PartName="/ppt/tags/tag225.xml" ContentType="application/vnd.openxmlformats-officedocument.presentationml.tags+xml"/>
  <Override PartName="/ppt/tags/tag272.xml" ContentType="application/vnd.openxmlformats-officedocument.presentationml.tags+xml"/>
  <Override PartName="/ppt/notesSlides/notesSlide83.xml" ContentType="application/vnd.openxmlformats-officedocument.presentationml.notesSlide+xml"/>
  <Override PartName="/ppt/tags/tag359.xml" ContentType="application/vnd.openxmlformats-officedocument.presentationml.tags+xml"/>
  <Default Extension="rels" ContentType="application/vnd.openxmlformats-package.relationships+xml"/>
  <Override PartName="/ppt/slides/slide23.xml" ContentType="application/vnd.openxmlformats-officedocument.presentationml.slide+xml"/>
  <Override PartName="/ppt/slides/slide70.xml" ContentType="application/vnd.openxmlformats-officedocument.presentationml.slide+xml"/>
  <Override PartName="/ppt/tags/tag47.xml" ContentType="application/vnd.openxmlformats-officedocument.presentationml.tags+xml"/>
  <Override PartName="/ppt/notesSlides/notesSlide25.xml" ContentType="application/vnd.openxmlformats-officedocument.presentationml.notesSlide+xml"/>
  <Override PartName="/ppt/tags/tag94.xml" ContentType="application/vnd.openxmlformats-officedocument.presentationml.tags+xml"/>
  <Override PartName="/ppt/tags/tag198.xml" ContentType="application/vnd.openxmlformats-officedocument.presentationml.tags+xml"/>
  <Override PartName="/ppt/tags/tag203.xml" ContentType="application/vnd.openxmlformats-officedocument.presentationml.tags+xml"/>
  <Override PartName="/ppt/tags/tag214.xml" ContentType="application/vnd.openxmlformats-officedocument.presentationml.tags+xml"/>
  <Override PartName="/ppt/notesSlides/notesSlide72.xml" ContentType="application/vnd.openxmlformats-officedocument.presentationml.notesSlide+xml"/>
  <Override PartName="/ppt/tags/tag250.xml" ContentType="application/vnd.openxmlformats-officedocument.presentationml.tags+xml"/>
  <Override PartName="/ppt/tags/tag261.xml" ContentType="application/vnd.openxmlformats-officedocument.presentationml.tags+xml"/>
  <Override PartName="/ppt/tags/tag348.xml" ContentType="application/vnd.openxmlformats-officedocument.presentationml.tags+xml"/>
  <Override PartName="/ppt/slides/slide12.xml" ContentType="application/vnd.openxmlformats-officedocument.presentationml.slide+xml"/>
  <Override PartName="/ppt/tags/tag36.xml" ContentType="application/vnd.openxmlformats-officedocument.presentationml.tags+xml"/>
  <Override PartName="/ppt/notesSlides/notesSlide14.xml" ContentType="application/vnd.openxmlformats-officedocument.presentationml.notesSlide+xml"/>
  <Override PartName="/ppt/tags/tag83.xml" ContentType="application/vnd.openxmlformats-officedocument.presentationml.tags+xml"/>
  <Override PartName="/ppt/notesSlides/notesSlide61.xml" ContentType="application/vnd.openxmlformats-officedocument.presentationml.notesSlide+xml"/>
  <Override PartName="/ppt/tags/tag187.xml" ContentType="application/vnd.openxmlformats-officedocument.presentationml.tags+xml"/>
  <Override PartName="/ppt/tags/tag337.xml" ContentType="application/vnd.openxmlformats-officedocument.presentationml.tags+xml"/>
  <Override PartName="/ppt/tags/tag14.xml" ContentType="application/vnd.openxmlformats-officedocument.presentationml.tags+xml"/>
  <Override PartName="/ppt/tags/tag25.xml" ContentType="application/vnd.openxmlformats-officedocument.presentationml.tags+xml"/>
  <Override PartName="/ppt/tags/tag61.xml" ContentType="application/vnd.openxmlformats-officedocument.presentationml.tags+xml"/>
  <Override PartName="/ppt/tags/tag72.xml" ContentType="application/vnd.openxmlformats-officedocument.presentationml.tags+xml"/>
  <Override PartName="/ppt/tags/tag118.xml" ContentType="application/vnd.openxmlformats-officedocument.presentationml.tags+xml"/>
  <Override PartName="/ppt/tags/tag129.xml" ContentType="application/vnd.openxmlformats-officedocument.presentationml.tags+xml"/>
  <Override PartName="/ppt/notesSlides/notesSlide50.xml" ContentType="application/vnd.openxmlformats-officedocument.presentationml.notesSlide+xml"/>
  <Override PartName="/ppt/tags/tag165.xml" ContentType="application/vnd.openxmlformats-officedocument.presentationml.tags+xml"/>
  <Override PartName="/ppt/tags/tag176.xml" ContentType="application/vnd.openxmlformats-officedocument.presentationml.tags+xml"/>
  <Override PartName="/ppt/tags/tag315.xml" ContentType="application/vnd.openxmlformats-officedocument.presentationml.tags+xml"/>
  <Override PartName="/ppt/tags/tag326.xml" ContentType="application/vnd.openxmlformats-officedocument.presentationml.tags+xml"/>
  <Override PartName="/ppt/tags/tag362.xml" ContentType="application/vnd.openxmlformats-officedocument.presentationml.tags+xml"/>
  <Override PartName="/ppt/tags/tag50.xml" ContentType="application/vnd.openxmlformats-officedocument.presentationml.tags+xml"/>
  <Override PartName="/ppt/tags/tag107.xml" ContentType="application/vnd.openxmlformats-officedocument.presentationml.tags+xml"/>
  <Override PartName="/ppt/tags/tag154.xml" ContentType="application/vnd.openxmlformats-officedocument.presentationml.tags+xml"/>
  <Override PartName="/ppt/tags/tag299.xml" ContentType="application/vnd.openxmlformats-officedocument.presentationml.tags+xml"/>
  <Override PartName="/ppt/tags/tag304.xml" ContentType="application/vnd.openxmlformats-officedocument.presentationml.tags+xml"/>
  <Override PartName="/ppt/tags/tag351.xml" ContentType="application/vnd.openxmlformats-officedocument.presentationml.tags+xml"/>
  <Override PartName="/ppt/slides/slide97.xml" ContentType="application/vnd.openxmlformats-officedocument.presentationml.slide+xml"/>
  <Override PartName="/ppt/notesSlides/notesSlide5.xml" ContentType="application/vnd.openxmlformats-officedocument.presentationml.notesSlide+xml"/>
  <Override PartName="/ppt/tags/tag143.xml" ContentType="application/vnd.openxmlformats-officedocument.presentationml.tags+xml"/>
  <Override PartName="/ppt/tags/tag190.xml" ContentType="application/vnd.openxmlformats-officedocument.presentationml.tags+xml"/>
  <Override PartName="/ppt/tags/tag277.xml" ContentType="application/vnd.openxmlformats-officedocument.presentationml.tags+xml"/>
  <Override PartName="/ppt/tags/tag288.xml" ContentType="application/vnd.openxmlformats-officedocument.presentationml.tags+xml"/>
  <Override PartName="/ppt/tags/tag340.xml" ContentType="application/vnd.openxmlformats-officedocument.presentationml.tags+xml"/>
  <Override PartName="/ppt/notesSlides/notesSlide99.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tags/tag132.xml" ContentType="application/vnd.openxmlformats-officedocument.presentationml.tags+xml"/>
  <Override PartName="/ppt/tags/tag219.xml" ContentType="application/vnd.openxmlformats-officedocument.presentationml.tags+xml"/>
  <Override PartName="/ppt/tags/tag266.xml" ContentType="application/vnd.openxmlformats-officedocument.presentationml.tags+xml"/>
  <Override PartName="/ppt/notesSlides/notesSlide88.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64.xml" ContentType="application/vnd.openxmlformats-officedocument.presentationml.slide+xml"/>
  <Override PartName="/ppt/slides/slide101.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tags/tag99.xml" ContentType="application/vnd.openxmlformats-officedocument.presentationml.tags+xml"/>
  <Override PartName="/ppt/tags/tag110.xml" ContentType="application/vnd.openxmlformats-officedocument.presentationml.tags+xml"/>
  <Override PartName="/ppt/tags/tag121.xml" ContentType="application/vnd.openxmlformats-officedocument.presentationml.tags+xml"/>
  <Override PartName="/ppt/notesSlides/notesSlide66.xml" ContentType="application/vnd.openxmlformats-officedocument.presentationml.notesSlide+xml"/>
  <Override PartName="/ppt/tags/tag208.xml" ContentType="application/vnd.openxmlformats-officedocument.presentationml.tags+xml"/>
  <Override PartName="/ppt/tags/tag255.xml" ContentType="application/vnd.openxmlformats-officedocument.presentationml.tags+xml"/>
  <Override PartName="/ppt/notesSlides/notesSlide77.xml" ContentType="application/vnd.openxmlformats-officedocument.presentationml.notesSlide+xml"/>
  <Override PartName="/ppt/slides/slide53.xml" ContentType="application/vnd.openxmlformats-officedocument.presentationml.slide+xml"/>
  <Default Extension="jpeg" ContentType="image/jpeg"/>
  <Override PartName="/ppt/tags/tag3.xml" ContentType="application/vnd.openxmlformats-officedocument.presentationml.tags+xml"/>
  <Override PartName="/ppt/tags/tag77.xml" ContentType="application/vnd.openxmlformats-officedocument.presentationml.tags+xml"/>
  <Override PartName="/ppt/tags/tag88.xml" ContentType="application/vnd.openxmlformats-officedocument.presentationml.tags+xml"/>
  <Override PartName="/ppt/notesSlides/notesSlide55.xml" ContentType="application/vnd.openxmlformats-officedocument.presentationml.notesSlide+xml"/>
  <Override PartName="/ppt/tags/tag233.xml" ContentType="application/vnd.openxmlformats-officedocument.presentationml.tags+xml"/>
  <Override PartName="/ppt/tags/tag244.xml" ContentType="application/vnd.openxmlformats-officedocument.presentationml.tags+xml"/>
  <Override PartName="/ppt/tags/tag280.xml" ContentType="application/vnd.openxmlformats-officedocument.presentationml.tags+xml"/>
  <Override PartName="/ppt/tags/tag291.xml" ContentType="application/vnd.openxmlformats-officedocument.presentationml.tags+xml"/>
  <Override PartName="/ppt/notesSlides/notesSlide100.xml" ContentType="application/vnd.openxmlformats-officedocument.presentationml.notesSlide+xml"/>
  <Override PartName="/ppt/slides/slide31.xml" ContentType="application/vnd.openxmlformats-officedocument.presentationml.slide+xml"/>
  <Override PartName="/ppt/slides/slide42.xml" ContentType="application/vnd.openxmlformats-officedocument.presentationml.slide+xml"/>
  <Override PartName="/ppt/tags/tag19.xml" ContentType="application/vnd.openxmlformats-officedocument.presentationml.tags+xml"/>
  <Override PartName="/ppt/tags/tag66.xml" ContentType="application/vnd.openxmlformats-officedocument.presentationml.tags+xml"/>
  <Override PartName="/ppt/notesSlides/notesSlide44.xml" ContentType="application/vnd.openxmlformats-officedocument.presentationml.notesSlide+xml"/>
  <Override PartName="/ppt/tags/tag222.xml" ContentType="application/vnd.openxmlformats-officedocument.presentationml.tags+xml"/>
  <Override PartName="/ppt/notesSlides/notesSlide91.xml" ContentType="application/vnd.openxmlformats-officedocument.presentationml.notesSlide+xml"/>
  <Override PartName="/ppt/tags/tag367.xml" ContentType="application/vnd.openxmlformats-officedocument.presentationml.tags+xml"/>
  <Override PartName="/ppt/slides/slide20.xml" ContentType="application/vnd.openxmlformats-officedocument.presentationml.slide+xml"/>
  <Override PartName="/ppt/tags/tag55.xml" ContentType="application/vnd.openxmlformats-officedocument.presentationml.tags+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tags/tag159.xml" ContentType="application/vnd.openxmlformats-officedocument.presentationml.tags+xml"/>
  <Override PartName="/ppt/tags/tag211.xml" ContentType="application/vnd.openxmlformats-officedocument.presentationml.tags+xml"/>
  <Override PartName="/ppt/notesSlides/notesSlide80.xml" ContentType="application/vnd.openxmlformats-officedocument.presentationml.notesSlide+xml"/>
  <Override PartName="/ppt/tags/tag309.xml" ContentType="application/vnd.openxmlformats-officedocument.presentationml.tags+xml"/>
  <Override PartName="/ppt/tags/tag345.xml" ContentType="application/vnd.openxmlformats-officedocument.presentationml.tags+xml"/>
  <Override PartName="/ppt/tags/tag356.xml" ContentType="application/vnd.openxmlformats-officedocument.presentationml.tags+xml"/>
  <Override PartName="/ppt/tags/tag33.xml" ContentType="application/vnd.openxmlformats-officedocument.presentationml.tags+xml"/>
  <Override PartName="/ppt/notesSlides/notesSlide11.xml" ContentType="application/vnd.openxmlformats-officedocument.presentationml.notesSlide+xml"/>
  <Override PartName="/ppt/tags/tag44.xml" ContentType="application/vnd.openxmlformats-officedocument.presentationml.tags+xml"/>
  <Override PartName="/ppt/tags/tag80.xml" ContentType="application/vnd.openxmlformats-officedocument.presentationml.tags+xml"/>
  <Override PartName="/ppt/tags/tag91.xml" ContentType="application/vnd.openxmlformats-officedocument.presentationml.tags+xml"/>
  <Override PartName="/ppt/tags/tag137.xml" ContentType="application/vnd.openxmlformats-officedocument.presentationml.tags+xml"/>
  <Override PartName="/ppt/tags/tag148.xml" ContentType="application/vnd.openxmlformats-officedocument.presentationml.tags+xml"/>
  <Override PartName="/ppt/tags/tag184.xml" ContentType="application/vnd.openxmlformats-officedocument.presentationml.tags+xml"/>
  <Override PartName="/ppt/tags/tag195.xml" ContentType="application/vnd.openxmlformats-officedocument.presentationml.tags+xml"/>
  <Override PartName="/ppt/tags/tag200.xml" ContentType="application/vnd.openxmlformats-officedocument.presentationml.tags+xml"/>
  <Override PartName="/ppt/tags/tag334.xml" ContentType="application/vnd.openxmlformats-officedocument.presentationml.tags+xml"/>
  <Override PartName="/ppt/tags/tag22.xml" ContentType="application/vnd.openxmlformats-officedocument.presentationml.tags+xml"/>
  <Override PartName="/ppt/tags/tag126.xml" ContentType="application/vnd.openxmlformats-officedocument.presentationml.tags+xml"/>
  <Override PartName="/ppt/tags/tag173.xml" ContentType="application/vnd.openxmlformats-officedocument.presentationml.tags+xml"/>
  <Override PartName="/ppt/tags/tag323.xml" ContentType="application/vnd.openxmlformats-officedocument.presentationml.tags+xml"/>
  <Override PartName="/ppt/slides/slide8.xml" ContentType="application/vnd.openxmlformats-officedocument.presentationml.slide+xml"/>
  <Override PartName="/ppt/slides/slide69.xml" ContentType="application/vnd.openxmlformats-officedocument.presentationml.slide+xml"/>
  <Override PartName="/ppt/tags/tag11.xml" ContentType="application/vnd.openxmlformats-officedocument.presentationml.tags+xml"/>
  <Override PartName="/ppt/tags/tag115.xml" ContentType="application/vnd.openxmlformats-officedocument.presentationml.tags+xml"/>
  <Override PartName="/ppt/tags/tag162.xml" ContentType="application/vnd.openxmlformats-officedocument.presentationml.tags+xml"/>
  <Override PartName="/ppt/tags/tag249.xml" ContentType="application/vnd.openxmlformats-officedocument.presentationml.tags+xml"/>
  <Override PartName="/ppt/tags/tag296.xml" ContentType="application/vnd.openxmlformats-officedocument.presentationml.tags+xml"/>
  <Override PartName="/ppt/tags/tag301.xml" ContentType="application/vnd.openxmlformats-officedocument.presentationml.tags+xml"/>
  <Override PartName="/ppt/tags/tag312.xml" ContentType="application/vnd.openxmlformats-officedocument.presentationml.tags+xml"/>
  <Override PartName="/ppt/slides/slide58.xml" ContentType="application/vnd.openxmlformats-officedocument.presentationml.slide+xml"/>
  <Override PartName="/ppt/notesSlides/notesSlide2.xml" ContentType="application/vnd.openxmlformats-officedocument.presentationml.notesSlide+xml"/>
  <Override PartName="/ppt/tags/tag104.xml" ContentType="application/vnd.openxmlformats-officedocument.presentationml.tags+xml"/>
  <Override PartName="/ppt/tags/tag151.xml" ContentType="application/vnd.openxmlformats-officedocument.presentationml.tags+xml"/>
  <Override PartName="/ppt/slides/slide36.xml" ContentType="application/vnd.openxmlformats-officedocument.presentationml.slide+xml"/>
  <Override PartName="/ppt/slides/slide83.xml" ContentType="application/vnd.openxmlformats-officedocument.presentationml.slide+xml"/>
  <Override PartName="/ppt/notesSlides/notesSlide49.xml" ContentType="application/vnd.openxmlformats-officedocument.presentationml.notesSlide+xml"/>
  <Override PartName="/ppt/tags/tag227.xml" ContentType="application/vnd.openxmlformats-officedocument.presentationml.tags+xml"/>
  <Override PartName="/ppt/tags/tag274.xml" ContentType="application/vnd.openxmlformats-officedocument.presentationml.tags+xml"/>
  <Override PartName="/ppt/notesSlides/notesSlide96.xml" ContentType="application/vnd.openxmlformats-officedocument.presentationml.notesSlide+xml"/>
  <Override PartName="/ppt/tags/tag49.xml" ContentType="application/vnd.openxmlformats-officedocument.presentationml.tags+xml"/>
  <Override PartName="/ppt/notesSlides/notesSlide27.xml" ContentType="application/vnd.openxmlformats-officedocument.presentationml.notesSlide+xml"/>
  <Override PartName="/ppt/tags/tag96.xml" ContentType="application/vnd.openxmlformats-officedocument.presentationml.tags+xml"/>
  <Override PartName="/ppt/tags/tag205.xml" ContentType="application/vnd.openxmlformats-officedocument.presentationml.tags+xml"/>
  <Override PartName="/ppt/notesSlides/notesSlide74.xml" ContentType="application/vnd.openxmlformats-officedocument.presentationml.notesSlide+xml"/>
  <Override PartName="/ppt/tags/tag252.xml" ContentType="application/vnd.openxmlformats-officedocument.presentationml.tags+xml"/>
  <Override PartName="/ppt/slides/slide14.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tags/tag189.xml" ContentType="application/vnd.openxmlformats-officedocument.presentationml.tags+xml"/>
  <Override PartName="/ppt/tableStyles.xml" ContentType="application/vnd.openxmlformats-officedocument.presentationml.tableStyles+xml"/>
  <Override PartName="/ppt/tags/tag27.xml" ContentType="application/vnd.openxmlformats-officedocument.presentationml.tags+xml"/>
  <Override PartName="/ppt/tags/tag74.xml" ContentType="application/vnd.openxmlformats-officedocument.presentationml.tags+xml"/>
  <Override PartName="/ppt/notesSlides/notesSlide52.xml" ContentType="application/vnd.openxmlformats-officedocument.presentationml.notesSlide+xml"/>
  <Override PartName="/ppt/tags/tag230.xml" ContentType="application/vnd.openxmlformats-officedocument.presentationml.tags+xml"/>
  <Override PartName="/ppt/tags/tag328.xml" ContentType="application/vnd.openxmlformats-officedocument.presentationml.tags+xml"/>
  <Override PartName="/ppt/tags/tag52.xml" ContentType="application/vnd.openxmlformats-officedocument.presentationml.tags+xml"/>
  <Override PartName="/ppt/notesSlides/notesSlide30.xml" ContentType="application/vnd.openxmlformats-officedocument.presentationml.notesSlide+xml"/>
  <Override PartName="/ppt/tags/tag167.xml" ContentType="application/vnd.openxmlformats-officedocument.presentationml.tags+xml"/>
  <Override PartName="/ppt/tags/tag306.xml" ContentType="application/vnd.openxmlformats-officedocument.presentationml.tags+xml"/>
  <Override PartName="/ppt/tags/tag353.xml" ContentType="application/vnd.openxmlformats-officedocument.presentationml.tags+xml"/>
  <Override PartName="/ppt/slides/slide99.xml" ContentType="application/vnd.openxmlformats-officedocument.presentationml.slide+xml"/>
  <Override PartName="/ppt/tags/tag145.xml" ContentType="application/vnd.openxmlformats-officedocument.presentationml.tags+xml"/>
  <Override PartName="/ppt/tags/tag192.xml" ContentType="application/vnd.openxmlformats-officedocument.presentationml.tags+xml"/>
  <Override PartName="/ppt/slides/slide77.xml" ContentType="application/vnd.openxmlformats-officedocument.presentationml.slide+xml"/>
  <Override PartName="/ppt/tags/tag30.xml" ContentType="application/vnd.openxmlformats-officedocument.presentationml.tags+xml"/>
  <Override PartName="/ppt/tags/tag268.xml" ContentType="application/vnd.openxmlformats-officedocument.presentationml.tags+xml"/>
  <Override PartName="/ppt/tags/tag331.xml" ContentType="application/vnd.openxmlformats-officedocument.presentationml.tags+xml"/>
  <Override PartName="/ppt/slides/slide5.xml" ContentType="application/vnd.openxmlformats-officedocument.presentationml.slide+xml"/>
  <Override PartName="/ppt/slideLayouts/slideLayout7.xml" ContentType="application/vnd.openxmlformats-officedocument.presentationml.slideLayout+xml"/>
  <Override PartName="/ppt/tags/tag123.xml" ContentType="application/vnd.openxmlformats-officedocument.presentationml.tags+xml"/>
  <Override PartName="/ppt/tags/tag170.xml" ContentType="application/vnd.openxmlformats-officedocument.presentationml.tags+xml"/>
  <Override PartName="/ppt/notesSlides/notesSlide68.xml" ContentType="application/vnd.openxmlformats-officedocument.presentationml.notesSlide+xml"/>
  <Override PartName="/ppt/slides/slide55.xml" ContentType="application/vnd.openxmlformats-officedocument.presentationml.slide+xml"/>
  <Override PartName="/ppt/tags/tag101.xml" ContentType="application/vnd.openxmlformats-officedocument.presentationml.tags+xml"/>
  <Override PartName="/ppt/tags/tag246.xml" ContentType="application/vnd.openxmlformats-officedocument.presentationml.tags+xml"/>
  <Override PartName="/ppt/tags/tag293.xml" ContentType="application/vnd.openxmlformats-officedocument.presentationml.tags+xml"/>
  <Override PartName="/ppt/slides/slide33.xml" ContentType="application/vnd.openxmlformats-officedocument.presentationml.slide+xml"/>
  <Override PartName="/ppt/slides/slide80.xml" ContentType="application/vnd.openxmlformats-officedocument.presentationml.slide+xml"/>
  <Override PartName="/ppt/tags/tag68.xml" ContentType="application/vnd.openxmlformats-officedocument.presentationml.tags+xml"/>
  <Override PartName="/ppt/notesSlides/notesSlide46.xml" ContentType="application/vnd.openxmlformats-officedocument.presentationml.notesSlide+xml"/>
  <Override PartName="/ppt/tags/tag224.xml" ContentType="application/vnd.openxmlformats-officedocument.presentationml.tags+xml"/>
  <Override PartName="/ppt/tags/tag271.xml" ContentType="application/vnd.openxmlformats-officedocument.presentationml.tags+xml"/>
  <Override PartName="/ppt/notesSlides/notesSlide93.xml" ContentType="application/vnd.openxmlformats-officedocument.presentationml.notesSlide+xml"/>
  <Override PartName="/ppt/tags/tag369.xml" ContentType="application/vnd.openxmlformats-officedocument.presentationml.tags+xml"/>
  <Override PartName="/ppt/presentation.xml" ContentType="application/vnd.openxmlformats-officedocument.presentationml.presentation.main+xml"/>
  <Override PartName="/ppt/notesSlides/notesSlide24.xml" ContentType="application/vnd.openxmlformats-officedocument.presentationml.notesSlide+xml"/>
  <Override PartName="/ppt/notesSlides/notesSlide71.xml" ContentType="application/vnd.openxmlformats-officedocument.presentationml.notesSlide+xml"/>
  <Override PartName="/ppt/tags/tag347.xml" ContentType="application/vnd.openxmlformats-officedocument.presentationml.tags+xml"/>
  <Override PartName="/docProps/app.xml" ContentType="application/vnd.openxmlformats-officedocument.extended-properties+xml"/>
  <Override PartName="/ppt/slides/slide11.xml" ContentType="application/vnd.openxmlformats-officedocument.presentationml.slide+xml"/>
  <Override PartName="/ppt/tags/tag46.xml" ContentType="application/vnd.openxmlformats-officedocument.presentationml.tags+xml"/>
  <Override PartName="/ppt/tags/tag93.xml" ContentType="application/vnd.openxmlformats-officedocument.presentationml.tags+xml"/>
  <Override PartName="/ppt/tags/tag139.xml" ContentType="application/vnd.openxmlformats-officedocument.presentationml.tags+xml"/>
  <Override PartName="/ppt/tags/tag186.xml" ContentType="application/vnd.openxmlformats-officedocument.presentationml.tags+xml"/>
  <Override PartName="/ppt/tags/tag202.xml" ContentType="application/vnd.openxmlformats-officedocument.presentationml.tags+xml"/>
  <Override PartName="/ppt/tags/tag24.xml" ContentType="application/vnd.openxmlformats-officedocument.presentationml.tags+xml"/>
  <Override PartName="/ppt/tags/tag71.xml" ContentType="application/vnd.openxmlformats-officedocument.presentationml.tags+xml"/>
  <Override PartName="/ppt/tags/tag325.xml" ContentType="application/vnd.openxmlformats-officedocument.presentationml.tags+xml"/>
  <Override PartName="/ppt/tags/tag117.xml" ContentType="application/vnd.openxmlformats-officedocument.presentationml.tags+xml"/>
  <Override PartName="/ppt/tags/tag164.xml" ContentType="application/vnd.openxmlformats-officedocument.presentationml.tags+xml"/>
  <Override PartName="/ppt/slides/slide49.xml" ContentType="application/vnd.openxmlformats-officedocument.presentationml.slide+xml"/>
  <Override PartName="/ppt/slides/slide96.xml" ContentType="application/vnd.openxmlformats-officedocument.presentationml.slide+xml"/>
  <Override PartName="/ppt/tags/tag142.xml" ContentType="application/vnd.openxmlformats-officedocument.presentationml.tags+xml"/>
  <Override PartName="/ppt/tags/tag287.xml" ContentType="application/vnd.openxmlformats-officedocument.presentationml.tags+xml"/>
  <Override PartName="/ppt/tags/tag303.xml" ContentType="application/vnd.openxmlformats-officedocument.presentationml.tags+xml"/>
  <Override PartName="/ppt/tags/tag350.xml" ContentType="application/vnd.openxmlformats-officedocument.presentationml.tags+xml"/>
  <Override PartName="/ppt/notesSlides/notesSlide87.xml" ContentType="application/vnd.openxmlformats-officedocument.presentationml.notesSlide+xml"/>
  <Override PartName="/ppt/slides/slide27.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ags/tag120.xml" ContentType="application/vnd.openxmlformats-officedocument.presentationml.tags+xml"/>
  <Override PartName="/ppt/tags/tag218.xml" ContentType="application/vnd.openxmlformats-officedocument.presentationml.tags+xml"/>
  <Override PartName="/ppt/tags/tag265.xml" ContentType="application/vnd.openxmlformats-officedocument.presentationml.tags+xml"/>
  <Override PartName="/ppt/slides/slide2.xml" ContentType="application/vnd.openxmlformats-officedocument.presentationml.slide+xml"/>
  <Override PartName="/ppt/slides/slide52.xml" ContentType="application/vnd.openxmlformats-officedocument.presentationml.slide+xml"/>
  <Override PartName="/ppt/slides/slide100.xml" ContentType="application/vnd.openxmlformats-officedocument.presentationml.slide+xml"/>
  <Default Extension="wmf" ContentType="image/x-wmf"/>
  <Override PartName="/ppt/notesSlides/notesSlide18.xml" ContentType="application/vnd.openxmlformats-officedocument.presentationml.notesSlide+xml"/>
  <Override PartName="/ppt/tags/tag87.xml" ContentType="application/vnd.openxmlformats-officedocument.presentationml.tags+xml"/>
  <Override PartName="/ppt/notesSlides/notesSlide65.xml" ContentType="application/vnd.openxmlformats-officedocument.presentationml.notesSlide+xml"/>
  <Override PartName="/ppt/tags/tag243.xml" ContentType="application/vnd.openxmlformats-officedocument.presentationml.tags+xml"/>
  <Override PartName="/ppt/tags/tag290.xml" ContentType="application/vnd.openxmlformats-officedocument.presentationml.tags+xml"/>
  <Override PartName="/ppt/notesSlides/notesSlide43.xml" ContentType="application/vnd.openxmlformats-officedocument.presentationml.notesSlide+xml"/>
  <Override PartName="/ppt/tags/tag319.xml" ContentType="application/vnd.openxmlformats-officedocument.presentationml.tags+xml"/>
  <Override PartName="/ppt/notesSlides/notesSlide90.xml" ContentType="application/vnd.openxmlformats-officedocument.presentationml.notesSlide+xml"/>
  <Override PartName="/ppt/tags/tag366.xml" ContentType="application/vnd.openxmlformats-officedocument.presentationml.tags+xml"/>
  <Override PartName="/ppt/slides/slide30.xml" ContentType="application/vnd.openxmlformats-officedocument.presentationml.slide+xml"/>
  <Override PartName="/ppt/tags/tag18.xml" ContentType="application/vnd.openxmlformats-officedocument.presentationml.tags+xml"/>
  <Override PartName="/ppt/tags/tag65.xml" ContentType="application/vnd.openxmlformats-officedocument.presentationml.tags+xml"/>
  <Override PartName="/ppt/tags/tag158.xml" ContentType="application/vnd.openxmlformats-officedocument.presentationml.tags+xml"/>
  <Override PartName="/ppt/tags/tag221.xml" ContentType="application/vnd.openxmlformats-officedocument.presentationml.tags+xml"/>
  <Override PartName="/ppt/notesSlides/notesSlide9.xml" ContentType="application/vnd.openxmlformats-officedocument.presentationml.notesSlide+xml"/>
  <Override PartName="/ppt/tags/tag43.xml" ContentType="application/vnd.openxmlformats-officedocument.presentationml.tags+xml"/>
  <Override PartName="/ppt/notesSlides/notesSlide21.xml" ContentType="application/vnd.openxmlformats-officedocument.presentationml.notesSlide+xml"/>
  <Override PartName="/ppt/tags/tag90.xml" ContentType="application/vnd.openxmlformats-officedocument.presentationml.tags+xml"/>
  <Override PartName="/ppt/tags/tag344.xml" ContentType="application/vnd.openxmlformats-officedocument.presentationml.tags+xml"/>
  <Override PartName="/ppt/tags/tag136.xml" ContentType="application/vnd.openxmlformats-officedocument.presentationml.tags+xml"/>
  <Override PartName="/ppt/tags/tag183.xml" ContentType="application/vnd.openxmlformats-officedocument.presentationml.tags+xml"/>
  <Override PartName="/ppt/tags/tag322.xml" ContentType="application/vnd.openxmlformats-officedocument.presentationml.tags+xml"/>
  <Override PartName="/ppt/slides/slide68.xml" ContentType="application/vnd.openxmlformats-officedocument.presentationml.slide+xml"/>
  <Override PartName="/ppt/tags/tag21.xml" ContentType="application/vnd.openxmlformats-officedocument.presentationml.tags+xml"/>
  <Override PartName="/ppt/tags/tag114.xml" ContentType="application/vnd.openxmlformats-officedocument.presentationml.tags+xml"/>
  <Override PartName="/ppt/tags/tag161.xml" ContentType="application/vnd.openxmlformats-officedocument.presentationml.tags+xml"/>
  <Override PartName="/ppt/tags/tag259.xml" ContentType="application/vnd.openxmlformats-officedocument.presentationml.tags+xml"/>
  <Override PartName="/ppt/tags/tag7.xml" ContentType="application/vnd.openxmlformats-officedocument.presentationml.tags+xml"/>
  <Override PartName="/ppt/notesSlides/notesSlide59.xml" ContentType="application/vnd.openxmlformats-officedocument.presentationml.notesSlide+xml"/>
  <Override PartName="/ppt/tags/tag300.xml" ContentType="application/vnd.openxmlformats-officedocument.presentationml.tags+xml"/>
  <Override PartName="/ppt/slides/slide46.xml" ContentType="application/vnd.openxmlformats-officedocument.presentationml.slide+xml"/>
  <Override PartName="/ppt/slides/slide93.xml" ContentType="application/vnd.openxmlformats-officedocument.presentationml.slide+xml"/>
  <Override PartName="/ppt/tags/tag237.xml" ContentType="application/vnd.openxmlformats-officedocument.presentationml.tags+xml"/>
  <Override PartName="/ppt/tags/tag284.xml" ContentType="application/vnd.openxmlformats-officedocument.presentationml.tags+xml"/>
  <Override PartName="/ppt/slides/slide24.xml" ContentType="application/vnd.openxmlformats-officedocument.presentationml.slide+xml"/>
  <Override PartName="/ppt/slides/slide71.xml" ContentType="application/vnd.openxmlformats-officedocument.presentationml.slide+xml"/>
  <Override PartName="/ppt/tags/tag59.xml" ContentType="application/vnd.openxmlformats-officedocument.presentationml.tags+xml"/>
  <Override PartName="/ppt/notesSlides/notesSlide37.xml" ContentType="application/vnd.openxmlformats-officedocument.presentationml.notesSlide+xml"/>
  <Override PartName="/ppt/tags/tag215.xml" ContentType="application/vnd.openxmlformats-officedocument.presentationml.tags+xml"/>
  <Override PartName="/ppt/tags/tag262.xml" ContentType="application/vnd.openxmlformats-officedocument.presentationml.tags+xml"/>
  <Override PartName="/ppt/notesSlides/notesSlide84.xml" ContentType="application/vnd.openxmlformats-officedocument.presentationml.notesSlide+xml"/>
  <Override PartName="/ppt/slideLayouts/slideLayout1.xml" ContentType="application/vnd.openxmlformats-officedocument.presentationml.slideLayout+xml"/>
  <Override PartName="/ppt/tags/tag37.xml" ContentType="application/vnd.openxmlformats-officedocument.presentationml.tags+xml"/>
  <Override PartName="/ppt/notesSlides/notesSlide15.xml" ContentType="application/vnd.openxmlformats-officedocument.presentationml.notesSlide+xml"/>
  <Override PartName="/ppt/tags/tag84.xml" ContentType="application/vnd.openxmlformats-officedocument.presentationml.tags+xml"/>
  <Override PartName="/ppt/notesSlides/notesSlide62.xml" ContentType="application/vnd.openxmlformats-officedocument.presentationml.notesSlide+xml"/>
  <Override PartName="/ppt/tags/tag199.xml" ContentType="application/vnd.openxmlformats-officedocument.presentationml.tags+xml"/>
  <Override PartName="/ppt/tags/tag338.xml" ContentType="application/vnd.openxmlformats-officedocument.presentationml.tags+xml"/>
  <Override PartName="/ppt/tags/tag177.xml" ContentType="application/vnd.openxmlformats-officedocument.presentationml.tags+xml"/>
  <Override PartName="/ppt/tags/tag240.xml" ContentType="application/vnd.openxmlformats-officedocument.presentationml.tags+xml"/>
  <Override PartName="/ppt/tags/tag15.xml" ContentType="application/vnd.openxmlformats-officedocument.presentationml.tags+xml"/>
  <Override PartName="/ppt/tags/tag62.xml" ContentType="application/vnd.openxmlformats-officedocument.presentationml.tags+xml"/>
  <Override PartName="/ppt/notesSlides/notesSlide40.xml" ContentType="application/vnd.openxmlformats-officedocument.presentationml.notesSlide+xml"/>
  <Override PartName="/ppt/tags/tag316.xml" ContentType="application/vnd.openxmlformats-officedocument.presentationml.tags+xml"/>
  <Override PartName="/ppt/tags/tag363.xml" ContentType="application/vnd.openxmlformats-officedocument.presentationml.tags+xml"/>
  <Override PartName="/ppt/notesSlides/notesSlide6.xml" ContentType="application/vnd.openxmlformats-officedocument.presentationml.notesSlide+xml"/>
  <Override PartName="/ppt/tags/tag40.xml" ContentType="application/vnd.openxmlformats-officedocument.presentationml.tags+xml"/>
  <Override PartName="/ppt/tags/tag108.xml" ContentType="application/vnd.openxmlformats-officedocument.presentationml.tags+xml"/>
  <Override PartName="/ppt/tags/tag155.xml" ContentType="application/vnd.openxmlformats-officedocument.presentationml.tags+xml"/>
  <Override PartName="/ppt/tags/tag341.xml" ContentType="application/vnd.openxmlformats-officedocument.presentationml.tags+xml"/>
  <Override PartName="/ppt/slides/slide87.xml" ContentType="application/vnd.openxmlformats-officedocument.presentationml.slide+xml"/>
  <Override PartName="/ppt/tags/tag133.xml" ContentType="application/vnd.openxmlformats-officedocument.presentationml.tags+xml"/>
  <Override PartName="/ppt/tags/tag180.xml" ContentType="application/vnd.openxmlformats-officedocument.presentationml.tags+xml"/>
  <Override PartName="/ppt/tags/tag278.xml" ContentType="application/vnd.openxmlformats-officedocument.presentationml.tags+xml"/>
  <Override PartName="/ppt/tags/tag209.xml" ContentType="application/vnd.openxmlformats-officedocument.presentationml.tags+xml"/>
  <Override PartName="/ppt/tags/tag256.xml" ContentType="application/vnd.openxmlformats-officedocument.presentationml.tags+xml"/>
  <Override PartName="/ppt/notesSlides/notesSlide78.xml" ContentType="application/vnd.openxmlformats-officedocument.presentationml.notesSlide+xml"/>
  <Override PartName="/ppt/slides/slide18.xml" ContentType="application/vnd.openxmlformats-officedocument.presentationml.slide+xml"/>
  <Override PartName="/ppt/slides/slide65.xml" ContentType="application/vnd.openxmlformats-officedocument.presentationml.slide+xml"/>
  <Override PartName="/ppt/tags/tag4.xml" ContentType="application/vnd.openxmlformats-officedocument.presentationml.tags+xml"/>
  <Override PartName="/ppt/tags/tag111.xml" ContentType="application/vnd.openxmlformats-officedocument.presentationml.tags+xml"/>
  <Override PartName="/ppt/slides/slide43.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tags/tag78.xml" ContentType="application/vnd.openxmlformats-officedocument.presentationml.tags+xml"/>
  <Override PartName="/ppt/notesSlides/notesSlide56.xml" ContentType="application/vnd.openxmlformats-officedocument.presentationml.notesSlide+xml"/>
  <Override PartName="/ppt/tags/tag234.xml" ContentType="application/vnd.openxmlformats-officedocument.presentationml.tags+xml"/>
  <Override PartName="/ppt/tags/tag281.xml" ContentType="application/vnd.openxmlformats-officedocument.presentationml.tags+xml"/>
  <Override PartName="/ppt/tags/tag56.xml" ContentType="application/vnd.openxmlformats-officedocument.presentationml.tags+xml"/>
  <Override PartName="/ppt/notesSlides/notesSlide34.xml" ContentType="application/vnd.openxmlformats-officedocument.presentationml.notesSlide+xml"/>
  <Override PartName="/ppt/notesSlides/notesSlide81.xml" ContentType="application/vnd.openxmlformats-officedocument.presentationml.notesSlide+xml"/>
  <Override PartName="/ppt/tags/tag357.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3"/>
  </p:notesMasterIdLst>
  <p:sldIdLst>
    <p:sldId id="256" r:id="rId2"/>
    <p:sldId id="361" r:id="rId3"/>
    <p:sldId id="458" r:id="rId4"/>
    <p:sldId id="459" r:id="rId5"/>
    <p:sldId id="460" r:id="rId6"/>
    <p:sldId id="461" r:id="rId7"/>
    <p:sldId id="462" r:id="rId8"/>
    <p:sldId id="463" r:id="rId9"/>
    <p:sldId id="464" r:id="rId10"/>
    <p:sldId id="466" r:id="rId11"/>
    <p:sldId id="559" r:id="rId12"/>
    <p:sldId id="468" r:id="rId13"/>
    <p:sldId id="469" r:id="rId14"/>
    <p:sldId id="471" r:id="rId15"/>
    <p:sldId id="560" r:id="rId16"/>
    <p:sldId id="472" r:id="rId17"/>
    <p:sldId id="473" r:id="rId18"/>
    <p:sldId id="474" r:id="rId19"/>
    <p:sldId id="475" r:id="rId20"/>
    <p:sldId id="476" r:id="rId21"/>
    <p:sldId id="477" r:id="rId22"/>
    <p:sldId id="478" r:id="rId23"/>
    <p:sldId id="479" r:id="rId24"/>
    <p:sldId id="561" r:id="rId25"/>
    <p:sldId id="481" r:id="rId26"/>
    <p:sldId id="482" r:id="rId27"/>
    <p:sldId id="562" r:id="rId28"/>
    <p:sldId id="484" r:id="rId29"/>
    <p:sldId id="485" r:id="rId30"/>
    <p:sldId id="486" r:id="rId31"/>
    <p:sldId id="487" r:id="rId32"/>
    <p:sldId id="488" r:id="rId33"/>
    <p:sldId id="489" r:id="rId34"/>
    <p:sldId id="563" r:id="rId35"/>
    <p:sldId id="492" r:id="rId36"/>
    <p:sldId id="564" r:id="rId37"/>
    <p:sldId id="565" r:id="rId38"/>
    <p:sldId id="494" r:id="rId39"/>
    <p:sldId id="496" r:id="rId40"/>
    <p:sldId id="566" r:id="rId41"/>
    <p:sldId id="497" r:id="rId42"/>
    <p:sldId id="498" r:id="rId43"/>
    <p:sldId id="499" r:id="rId44"/>
    <p:sldId id="500" r:id="rId45"/>
    <p:sldId id="501" r:id="rId46"/>
    <p:sldId id="502" r:id="rId47"/>
    <p:sldId id="503" r:id="rId48"/>
    <p:sldId id="505" r:id="rId49"/>
    <p:sldId id="567" r:id="rId50"/>
    <p:sldId id="568" r:id="rId51"/>
    <p:sldId id="507" r:id="rId52"/>
    <p:sldId id="509" r:id="rId53"/>
    <p:sldId id="569" r:id="rId54"/>
    <p:sldId id="510" r:id="rId55"/>
    <p:sldId id="511" r:id="rId56"/>
    <p:sldId id="512" r:id="rId57"/>
    <p:sldId id="513" r:id="rId58"/>
    <p:sldId id="514" r:id="rId59"/>
    <p:sldId id="515" r:id="rId60"/>
    <p:sldId id="516" r:id="rId61"/>
    <p:sldId id="517" r:id="rId62"/>
    <p:sldId id="518" r:id="rId63"/>
    <p:sldId id="519" r:id="rId64"/>
    <p:sldId id="520" r:id="rId65"/>
    <p:sldId id="521" r:id="rId66"/>
    <p:sldId id="522" r:id="rId67"/>
    <p:sldId id="570" r:id="rId68"/>
    <p:sldId id="571" r:id="rId69"/>
    <p:sldId id="525" r:id="rId70"/>
    <p:sldId id="572" r:id="rId71"/>
    <p:sldId id="573" r:id="rId72"/>
    <p:sldId id="528" r:id="rId73"/>
    <p:sldId id="574" r:id="rId74"/>
    <p:sldId id="530" r:id="rId75"/>
    <p:sldId id="575" r:id="rId76"/>
    <p:sldId id="576" r:id="rId77"/>
    <p:sldId id="533" r:id="rId78"/>
    <p:sldId id="536" r:id="rId79"/>
    <p:sldId id="577" r:id="rId80"/>
    <p:sldId id="578" r:id="rId81"/>
    <p:sldId id="579" r:id="rId82"/>
    <p:sldId id="580" r:id="rId83"/>
    <p:sldId id="539" r:id="rId84"/>
    <p:sldId id="540" r:id="rId85"/>
    <p:sldId id="541" r:id="rId86"/>
    <p:sldId id="542" r:id="rId87"/>
    <p:sldId id="544" r:id="rId88"/>
    <p:sldId id="545" r:id="rId89"/>
    <p:sldId id="546" r:id="rId90"/>
    <p:sldId id="547" r:id="rId91"/>
    <p:sldId id="581" r:id="rId92"/>
    <p:sldId id="549" r:id="rId93"/>
    <p:sldId id="550" r:id="rId94"/>
    <p:sldId id="551" r:id="rId95"/>
    <p:sldId id="553" r:id="rId96"/>
    <p:sldId id="582" r:id="rId97"/>
    <p:sldId id="554" r:id="rId98"/>
    <p:sldId id="556" r:id="rId99"/>
    <p:sldId id="583" r:id="rId100"/>
    <p:sldId id="558" r:id="rId101"/>
    <p:sldId id="584" r:id="rId102"/>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2A6DA"/>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6561" autoAdjust="0"/>
    <p:restoredTop sz="95909" autoAdjust="0"/>
  </p:normalViewPr>
  <p:slideViewPr>
    <p:cSldViewPr>
      <p:cViewPr varScale="1">
        <p:scale>
          <a:sx n="103" d="100"/>
          <a:sy n="103" d="100"/>
        </p:scale>
        <p:origin x="-1092" y="-8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tableStyles" Target="tableStyle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5.wmf"/><Relationship Id="rId1" Type="http://schemas.openxmlformats.org/officeDocument/2006/relationships/image" Target="../media/image14.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2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6.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8.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image" Target="../media/image29.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34.wmf"/><Relationship Id="rId2" Type="http://schemas.openxmlformats.org/officeDocument/2006/relationships/image" Target="../media/image33.wmf"/><Relationship Id="rId1" Type="http://schemas.openxmlformats.org/officeDocument/2006/relationships/image" Target="../media/image32.w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35.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36.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4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43.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33.vml.rels><?xml version="1.0" encoding="UTF-8" standalone="yes"?>
<Relationships xmlns="http://schemas.openxmlformats.org/package/2006/relationships"><Relationship Id="rId1" Type="http://schemas.openxmlformats.org/officeDocument/2006/relationships/image" Target="../media/image49.emf"/></Relationships>
</file>

<file path=ppt/drawings/_rels/vmlDrawing34.vml.rels><?xml version="1.0" encoding="UTF-8" standalone="yes"?>
<Relationships xmlns="http://schemas.openxmlformats.org/package/2006/relationships"><Relationship Id="rId2" Type="http://schemas.openxmlformats.org/officeDocument/2006/relationships/image" Target="../media/image51.wmf"/><Relationship Id="rId1" Type="http://schemas.openxmlformats.org/officeDocument/2006/relationships/image" Target="../media/image50.wmf"/></Relationships>
</file>

<file path=ppt/drawings/_rels/vmlDrawing35.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53.wmf"/></Relationships>
</file>

<file path=ppt/drawings/_rels/vmlDrawing37.vml.rels><?xml version="1.0" encoding="UTF-8" standalone="yes"?>
<Relationships xmlns="http://schemas.openxmlformats.org/package/2006/relationships"><Relationship Id="rId1" Type="http://schemas.openxmlformats.org/officeDocument/2006/relationships/image" Target="../media/image54.wmf"/></Relationships>
</file>

<file path=ppt/drawings/_rels/vmlDrawing38.vml.rels><?xml version="1.0" encoding="UTF-8" standalone="yes"?>
<Relationships xmlns="http://schemas.openxmlformats.org/package/2006/relationships"><Relationship Id="rId1" Type="http://schemas.openxmlformats.org/officeDocument/2006/relationships/image" Target="../media/image55.wmf"/></Relationships>
</file>

<file path=ppt/drawings/_rels/vmlDrawing39.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emf"/></Relationships>
</file>

<file path=ppt/drawings/_rels/vmlDrawing40.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1.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2.vml.rels><?xml version="1.0" encoding="UTF-8" standalone="yes"?>
<Relationships xmlns="http://schemas.openxmlformats.org/package/2006/relationships"><Relationship Id="rId1" Type="http://schemas.openxmlformats.org/officeDocument/2006/relationships/image" Target="../media/image57.wmf"/></Relationships>
</file>

<file path=ppt/drawings/_rels/vmlDrawing43.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4.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5.vml.rels><?xml version="1.0" encoding="UTF-8" standalone="yes"?>
<Relationships xmlns="http://schemas.openxmlformats.org/package/2006/relationships"><Relationship Id="rId1" Type="http://schemas.openxmlformats.org/officeDocument/2006/relationships/image" Target="../media/image58.wmf"/></Relationships>
</file>

<file path=ppt/drawings/_rels/vmlDrawing46.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7.vml.rels><?xml version="1.0" encoding="UTF-8" standalone="yes"?>
<Relationships xmlns="http://schemas.openxmlformats.org/package/2006/relationships"><Relationship Id="rId3" Type="http://schemas.openxmlformats.org/officeDocument/2006/relationships/image" Target="../media/image61.wmf"/><Relationship Id="rId2" Type="http://schemas.openxmlformats.org/officeDocument/2006/relationships/image" Target="../media/image60.wmf"/><Relationship Id="rId1" Type="http://schemas.openxmlformats.org/officeDocument/2006/relationships/image" Target="../media/image59.wmf"/></Relationships>
</file>

<file path=ppt/drawings/_rels/vmlDrawing48.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49.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emf"/></Relationships>
</file>

<file path=ppt/drawings/_rels/vmlDrawing50.vml.rels><?xml version="1.0" encoding="UTF-8" standalone="yes"?>
<Relationships xmlns="http://schemas.openxmlformats.org/package/2006/relationships"><Relationship Id="rId1" Type="http://schemas.openxmlformats.org/officeDocument/2006/relationships/image" Target="../media/image63.wmf"/></Relationships>
</file>

<file path=ppt/drawings/_rels/vmlDrawing51.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2.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3.vml.rels><?xml version="1.0" encoding="UTF-8" standalone="yes"?>
<Relationships xmlns="http://schemas.openxmlformats.org/package/2006/relationships"><Relationship Id="rId1" Type="http://schemas.openxmlformats.org/officeDocument/2006/relationships/image" Target="../media/image64.wmf"/></Relationships>
</file>

<file path=ppt/drawings/_rels/vmlDrawing54.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5.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6.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57.vml.rels><?xml version="1.0" encoding="UTF-8" standalone="yes"?>
<Relationships xmlns="http://schemas.openxmlformats.org/package/2006/relationships"><Relationship Id="rId2" Type="http://schemas.openxmlformats.org/officeDocument/2006/relationships/image" Target="../media/image67.wmf"/><Relationship Id="rId1" Type="http://schemas.openxmlformats.org/officeDocument/2006/relationships/image" Target="../media/image66.wmf"/></Relationships>
</file>

<file path=ppt/drawings/_rels/vmlDrawing58.vml.rels><?xml version="1.0" encoding="UTF-8" standalone="yes"?>
<Relationships xmlns="http://schemas.openxmlformats.org/package/2006/relationships"><Relationship Id="rId1" Type="http://schemas.openxmlformats.org/officeDocument/2006/relationships/image" Target="../media/image69.wmf"/></Relationships>
</file>

<file path=ppt/drawings/_rels/vmlDrawing59.vml.rels><?xml version="1.0" encoding="UTF-8" standalone="yes"?>
<Relationships xmlns="http://schemas.openxmlformats.org/package/2006/relationships"><Relationship Id="rId1" Type="http://schemas.openxmlformats.org/officeDocument/2006/relationships/image" Target="../media/image70.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11.emf"/></Relationships>
</file>

<file path=ppt/drawings/_rels/vmlDrawing60.vml.rels><?xml version="1.0" encoding="UTF-8" standalone="yes"?>
<Relationships xmlns="http://schemas.openxmlformats.org/package/2006/relationships"><Relationship Id="rId1" Type="http://schemas.openxmlformats.org/officeDocument/2006/relationships/image" Target="../media/image71.wmf"/></Relationships>
</file>

<file path=ppt/drawings/_rels/vmlDrawing61.vml.rels><?xml version="1.0" encoding="UTF-8" standalone="yes"?>
<Relationships xmlns="http://schemas.openxmlformats.org/package/2006/relationships"><Relationship Id="rId1" Type="http://schemas.openxmlformats.org/officeDocument/2006/relationships/image" Target="../media/image72.wmf"/></Relationships>
</file>

<file path=ppt/drawings/_rels/vmlDrawing62.vml.rels><?xml version="1.0" encoding="UTF-8" standalone="yes"?>
<Relationships xmlns="http://schemas.openxmlformats.org/package/2006/relationships"><Relationship Id="rId2" Type="http://schemas.openxmlformats.org/officeDocument/2006/relationships/image" Target="../media/image73.wmf"/><Relationship Id="rId1" Type="http://schemas.openxmlformats.org/officeDocument/2006/relationships/image" Target="../media/image72.wmf"/></Relationships>
</file>

<file path=ppt/drawings/_rels/vmlDrawing63.vml.rels><?xml version="1.0" encoding="UTF-8" standalone="yes"?>
<Relationships xmlns="http://schemas.openxmlformats.org/package/2006/relationships"><Relationship Id="rId1" Type="http://schemas.openxmlformats.org/officeDocument/2006/relationships/image" Target="../media/image74.wmf"/></Relationships>
</file>

<file path=ppt/drawings/_rels/vmlDrawing64.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5.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66.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67.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68.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69.vml.rels><?xml version="1.0" encoding="UTF-8" standalone="yes"?>
<Relationships xmlns="http://schemas.openxmlformats.org/package/2006/relationships"><Relationship Id="rId1"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wmf"/><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8ABD5E47-F045-4C01-A154-66E3997AD169}" type="datetimeFigureOut">
              <a:rPr lang="en-US" smtClean="0"/>
              <a:pPr/>
              <a:t>5/4/2015</a:t>
            </a:fld>
            <a:endParaRPr lang="en-US"/>
          </a:p>
        </p:txBody>
      </p:sp>
      <p:sp>
        <p:nvSpPr>
          <p:cNvPr id="4" name="Slide Image Placehold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C3EC52C-64D1-4EF5-AC14-14AF6A3FC30C}" type="slidenum">
              <a:rPr lang="en-US" smtClean="0"/>
              <a:pPr/>
              <a:t>‹#›</a:t>
            </a:fld>
            <a:endParaRPr lang="en-US"/>
          </a:p>
        </p:txBody>
      </p:sp>
    </p:spTree>
    <p:extLst>
      <p:ext uri="{BB962C8B-B14F-4D97-AF65-F5344CB8AC3E}">
        <p14:creationId xmlns="" xmlns:p14="http://schemas.microsoft.com/office/powerpoint/2010/main" val="3734810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AAD16-29C4-4B0D-9509-B54CCCEEDE43}" type="slidenum">
              <a:rPr lang="en-US"/>
              <a:pPr/>
              <a:t>2</a:t>
            </a:fld>
            <a:endParaRPr lang="en-US"/>
          </a:p>
        </p:txBody>
      </p:sp>
      <p:sp>
        <p:nvSpPr>
          <p:cNvPr id="962562" name="Rectangle 2"/>
          <p:cNvSpPr>
            <a:spLocks noGrp="1" noRot="1" noChangeAspect="1" noChangeArrowheads="1" noTextEdit="1"/>
          </p:cNvSpPr>
          <p:nvPr>
            <p:ph type="sldImg"/>
          </p:nvPr>
        </p:nvSpPr>
        <p:spPr>
          <a:ln/>
        </p:spPr>
      </p:sp>
      <p:sp>
        <p:nvSpPr>
          <p:cNvPr id="962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11</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101</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79B89C-3EE3-48D7-AF0B-13CE0D931477}" type="slidenum">
              <a:rPr lang="en-US"/>
              <a:pPr/>
              <a:t>12</a:t>
            </a:fld>
            <a:endParaRPr lang="en-US"/>
          </a:p>
        </p:txBody>
      </p:sp>
      <p:sp>
        <p:nvSpPr>
          <p:cNvPr id="1087490" name="Rectangle 2"/>
          <p:cNvSpPr>
            <a:spLocks noGrp="1" noRot="1" noChangeAspect="1" noChangeArrowheads="1" noTextEdit="1"/>
          </p:cNvSpPr>
          <p:nvPr>
            <p:ph type="sldImg"/>
          </p:nvPr>
        </p:nvSpPr>
        <p:spPr>
          <a:ln/>
        </p:spPr>
      </p:sp>
      <p:sp>
        <p:nvSpPr>
          <p:cNvPr id="10874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B9D0C8-A7AE-440B-A8FE-D8200FFEF26E}" type="slidenum">
              <a:rPr lang="en-US"/>
              <a:pPr/>
              <a:t>13</a:t>
            </a:fld>
            <a:endParaRPr lang="en-US"/>
          </a:p>
        </p:txBody>
      </p:sp>
      <p:sp>
        <p:nvSpPr>
          <p:cNvPr id="1088514" name="Rectangle 2"/>
          <p:cNvSpPr>
            <a:spLocks noGrp="1" noRot="1" noChangeAspect="1" noChangeArrowheads="1" noTextEdit="1"/>
          </p:cNvSpPr>
          <p:nvPr>
            <p:ph type="sldImg"/>
          </p:nvPr>
        </p:nvSpPr>
        <p:spPr>
          <a:ln/>
        </p:spPr>
      </p:sp>
      <p:sp>
        <p:nvSpPr>
          <p:cNvPr id="1088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14</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4693B69-BB14-4557-93B9-5AA91CDD7E46}" type="slidenum">
              <a:rPr lang="en-US"/>
              <a:pPr/>
              <a:t>15</a:t>
            </a:fld>
            <a:endParaRPr lang="en-US"/>
          </a:p>
        </p:txBody>
      </p:sp>
      <p:sp>
        <p:nvSpPr>
          <p:cNvPr id="1089538" name="Rectangle 2"/>
          <p:cNvSpPr>
            <a:spLocks noGrp="1" noRot="1" noChangeAspect="1" noChangeArrowheads="1" noTextEdit="1"/>
          </p:cNvSpPr>
          <p:nvPr>
            <p:ph type="sldImg"/>
          </p:nvPr>
        </p:nvSpPr>
        <p:spPr>
          <a:ln/>
        </p:spPr>
      </p:sp>
      <p:sp>
        <p:nvSpPr>
          <p:cNvPr id="1089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9CDB552-9272-40F2-845C-204B1D69DBDB}" type="slidenum">
              <a:rPr lang="en-US"/>
              <a:pPr/>
              <a:t>16</a:t>
            </a:fld>
            <a:endParaRPr lang="en-US"/>
          </a:p>
        </p:txBody>
      </p:sp>
      <p:sp>
        <p:nvSpPr>
          <p:cNvPr id="1090562" name="Rectangle 2"/>
          <p:cNvSpPr>
            <a:spLocks noGrp="1" noRot="1" noChangeAspect="1" noChangeArrowheads="1" noTextEdit="1"/>
          </p:cNvSpPr>
          <p:nvPr>
            <p:ph type="sldImg"/>
          </p:nvPr>
        </p:nvSpPr>
        <p:spPr>
          <a:ln/>
        </p:spPr>
      </p:sp>
      <p:sp>
        <p:nvSpPr>
          <p:cNvPr id="10905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36CAEC-6C48-467D-8130-0D7E6E08AB74}" type="slidenum">
              <a:rPr lang="en-US"/>
              <a:pPr/>
              <a:t>17</a:t>
            </a:fld>
            <a:endParaRPr lang="en-US"/>
          </a:p>
        </p:txBody>
      </p:sp>
      <p:sp>
        <p:nvSpPr>
          <p:cNvPr id="1091586" name="Rectangle 2"/>
          <p:cNvSpPr>
            <a:spLocks noGrp="1" noRot="1" noChangeAspect="1" noChangeArrowheads="1" noTextEdit="1"/>
          </p:cNvSpPr>
          <p:nvPr>
            <p:ph type="sldImg"/>
          </p:nvPr>
        </p:nvSpPr>
        <p:spPr>
          <a:ln/>
        </p:spPr>
      </p:sp>
      <p:sp>
        <p:nvSpPr>
          <p:cNvPr id="10915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B1820B-11B3-4E47-8DA8-EF0BB49D8E6A}" type="slidenum">
              <a:rPr lang="en-US"/>
              <a:pPr/>
              <a:t>18</a:t>
            </a:fld>
            <a:endParaRPr lang="en-US"/>
          </a:p>
        </p:txBody>
      </p:sp>
      <p:sp>
        <p:nvSpPr>
          <p:cNvPr id="1092610" name="Rectangle 2"/>
          <p:cNvSpPr>
            <a:spLocks noGrp="1" noRot="1" noChangeAspect="1" noChangeArrowheads="1" noTextEdit="1"/>
          </p:cNvSpPr>
          <p:nvPr>
            <p:ph type="sldImg"/>
          </p:nvPr>
        </p:nvSpPr>
        <p:spPr>
          <a:ln/>
        </p:spPr>
      </p:sp>
      <p:sp>
        <p:nvSpPr>
          <p:cNvPr id="1092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81123-E7F4-472C-B1F2-BC7FF42E54A8}" type="slidenum">
              <a:rPr lang="en-US"/>
              <a:pPr/>
              <a:t>19</a:t>
            </a:fld>
            <a:endParaRPr lang="en-US"/>
          </a:p>
        </p:txBody>
      </p:sp>
      <p:sp>
        <p:nvSpPr>
          <p:cNvPr id="1093634" name="Rectangle 2"/>
          <p:cNvSpPr>
            <a:spLocks noGrp="1" noRot="1" noChangeAspect="1" noChangeArrowheads="1" noTextEdit="1"/>
          </p:cNvSpPr>
          <p:nvPr>
            <p:ph type="sldImg"/>
          </p:nvPr>
        </p:nvSpPr>
        <p:spPr>
          <a:ln/>
        </p:spPr>
      </p:sp>
      <p:sp>
        <p:nvSpPr>
          <p:cNvPr id="1093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AEE0A-4F0B-400F-AFAD-6EE6551C831C}" type="slidenum">
              <a:rPr lang="en-US"/>
              <a:pPr/>
              <a:t>20</a:t>
            </a:fld>
            <a:endParaRPr lang="en-US"/>
          </a:p>
        </p:txBody>
      </p:sp>
      <p:sp>
        <p:nvSpPr>
          <p:cNvPr id="1094658" name="Rectangle 2"/>
          <p:cNvSpPr>
            <a:spLocks noGrp="1" noRot="1" noChangeAspect="1" noChangeArrowheads="1" noTextEdit="1"/>
          </p:cNvSpPr>
          <p:nvPr>
            <p:ph type="sldImg"/>
          </p:nvPr>
        </p:nvSpPr>
        <p:spPr>
          <a:ln/>
        </p:spPr>
      </p:sp>
      <p:sp>
        <p:nvSpPr>
          <p:cNvPr id="1094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A8E45E-7509-41D4-A527-1E19CBA323BC}" type="slidenum">
              <a:rPr lang="en-US"/>
              <a:pPr/>
              <a:t>3</a:t>
            </a:fld>
            <a:endParaRPr lang="en-US"/>
          </a:p>
        </p:txBody>
      </p:sp>
      <p:sp>
        <p:nvSpPr>
          <p:cNvPr id="1078274" name="Rectangle 2"/>
          <p:cNvSpPr>
            <a:spLocks noGrp="1" noRot="1" noChangeAspect="1" noChangeArrowheads="1" noTextEdit="1"/>
          </p:cNvSpPr>
          <p:nvPr>
            <p:ph type="sldImg"/>
          </p:nvPr>
        </p:nvSpPr>
        <p:spPr>
          <a:ln/>
        </p:spPr>
      </p:sp>
      <p:sp>
        <p:nvSpPr>
          <p:cNvPr id="10782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74BC2D3-AE92-470A-B224-D9B0745FC321}" type="slidenum">
              <a:rPr lang="en-US"/>
              <a:pPr/>
              <a:t>21</a:t>
            </a:fld>
            <a:endParaRPr lang="en-US"/>
          </a:p>
        </p:txBody>
      </p:sp>
      <p:sp>
        <p:nvSpPr>
          <p:cNvPr id="1095682" name="Rectangle 2"/>
          <p:cNvSpPr>
            <a:spLocks noGrp="1" noRot="1" noChangeAspect="1" noChangeArrowheads="1" noTextEdit="1"/>
          </p:cNvSpPr>
          <p:nvPr>
            <p:ph type="sldImg"/>
          </p:nvPr>
        </p:nvSpPr>
        <p:spPr>
          <a:ln/>
        </p:spPr>
      </p:sp>
      <p:sp>
        <p:nvSpPr>
          <p:cNvPr id="1095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2935A8-F182-4E26-8D3B-7F190794F632}" type="slidenum">
              <a:rPr lang="en-US"/>
              <a:pPr/>
              <a:t>22</a:t>
            </a:fld>
            <a:endParaRPr lang="en-US"/>
          </a:p>
        </p:txBody>
      </p:sp>
      <p:sp>
        <p:nvSpPr>
          <p:cNvPr id="1096706" name="Rectangle 2"/>
          <p:cNvSpPr>
            <a:spLocks noGrp="1" noRot="1" noChangeAspect="1" noChangeArrowheads="1" noTextEdit="1"/>
          </p:cNvSpPr>
          <p:nvPr>
            <p:ph type="sldImg"/>
          </p:nvPr>
        </p:nvSpPr>
        <p:spPr>
          <a:ln/>
        </p:spPr>
      </p:sp>
      <p:sp>
        <p:nvSpPr>
          <p:cNvPr id="10967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23</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7231006-6D2A-46D4-BA92-746C02BFFFAE}" type="slidenum">
              <a:rPr lang="en-US"/>
              <a:pPr/>
              <a:t>24</a:t>
            </a:fld>
            <a:endParaRPr lang="en-US"/>
          </a:p>
        </p:txBody>
      </p:sp>
      <p:sp>
        <p:nvSpPr>
          <p:cNvPr id="1097730" name="Rectangle 2"/>
          <p:cNvSpPr>
            <a:spLocks noGrp="1" noRot="1" noChangeAspect="1" noChangeArrowheads="1" noTextEdit="1"/>
          </p:cNvSpPr>
          <p:nvPr>
            <p:ph type="sldImg"/>
          </p:nvPr>
        </p:nvSpPr>
        <p:spPr>
          <a:ln/>
        </p:spPr>
      </p:sp>
      <p:sp>
        <p:nvSpPr>
          <p:cNvPr id="1097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26F94-2E4A-459B-BD4E-E2B26FDEE0AB}" type="slidenum">
              <a:rPr lang="en-US"/>
              <a:pPr/>
              <a:t>25</a:t>
            </a:fld>
            <a:endParaRPr lang="en-US"/>
          </a:p>
        </p:txBody>
      </p:sp>
      <p:sp>
        <p:nvSpPr>
          <p:cNvPr id="1098754" name="Rectangle 2"/>
          <p:cNvSpPr>
            <a:spLocks noGrp="1" noRot="1" noChangeAspect="1" noChangeArrowheads="1" noTextEdit="1"/>
          </p:cNvSpPr>
          <p:nvPr>
            <p:ph type="sldImg"/>
          </p:nvPr>
        </p:nvSpPr>
        <p:spPr>
          <a:ln/>
        </p:spPr>
      </p:sp>
      <p:sp>
        <p:nvSpPr>
          <p:cNvPr id="10987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26</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95C1854-E766-44CA-9083-E98D277D3E9A}" type="slidenum">
              <a:rPr lang="en-US"/>
              <a:pPr/>
              <a:t>27</a:t>
            </a:fld>
            <a:endParaRPr lang="en-US"/>
          </a:p>
        </p:txBody>
      </p:sp>
      <p:sp>
        <p:nvSpPr>
          <p:cNvPr id="1099778" name="Rectangle 2"/>
          <p:cNvSpPr>
            <a:spLocks noGrp="1" noRot="1" noChangeAspect="1" noChangeArrowheads="1" noTextEdit="1"/>
          </p:cNvSpPr>
          <p:nvPr>
            <p:ph type="sldImg"/>
          </p:nvPr>
        </p:nvSpPr>
        <p:spPr>
          <a:ln/>
        </p:spPr>
      </p:sp>
      <p:sp>
        <p:nvSpPr>
          <p:cNvPr id="1099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9D7CD-E42A-4D59-B663-08F5640C19AE}" type="slidenum">
              <a:rPr lang="en-US"/>
              <a:pPr/>
              <a:t>28</a:t>
            </a:fld>
            <a:endParaRPr lang="en-US"/>
          </a:p>
        </p:txBody>
      </p:sp>
      <p:sp>
        <p:nvSpPr>
          <p:cNvPr id="1100802" name="Rectangle 2"/>
          <p:cNvSpPr>
            <a:spLocks noGrp="1" noRot="1" noChangeAspect="1" noChangeArrowheads="1" noTextEdit="1"/>
          </p:cNvSpPr>
          <p:nvPr>
            <p:ph type="sldImg"/>
          </p:nvPr>
        </p:nvSpPr>
        <p:spPr>
          <a:ln/>
        </p:spPr>
      </p:sp>
      <p:sp>
        <p:nvSpPr>
          <p:cNvPr id="11008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17647D4-F49E-4E01-A75A-BDD43C5D64E5}" type="slidenum">
              <a:rPr lang="en-US"/>
              <a:pPr/>
              <a:t>29</a:t>
            </a:fld>
            <a:endParaRPr lang="en-US"/>
          </a:p>
        </p:txBody>
      </p:sp>
      <p:sp>
        <p:nvSpPr>
          <p:cNvPr id="1101826" name="Rectangle 2"/>
          <p:cNvSpPr>
            <a:spLocks noGrp="1" noRot="1" noChangeAspect="1" noChangeArrowheads="1" noTextEdit="1"/>
          </p:cNvSpPr>
          <p:nvPr>
            <p:ph type="sldImg"/>
          </p:nvPr>
        </p:nvSpPr>
        <p:spPr>
          <a:ln/>
        </p:spPr>
      </p:sp>
      <p:sp>
        <p:nvSpPr>
          <p:cNvPr id="11018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970A421-FDA6-4107-84F0-56F52739A675}" type="slidenum">
              <a:rPr lang="en-US"/>
              <a:pPr/>
              <a:t>30</a:t>
            </a:fld>
            <a:endParaRPr lang="en-US"/>
          </a:p>
        </p:txBody>
      </p:sp>
      <p:sp>
        <p:nvSpPr>
          <p:cNvPr id="1102850" name="Rectangle 2"/>
          <p:cNvSpPr>
            <a:spLocks noGrp="1" noRot="1" noChangeAspect="1" noChangeArrowheads="1" noTextEdit="1"/>
          </p:cNvSpPr>
          <p:nvPr>
            <p:ph type="sldImg"/>
          </p:nvPr>
        </p:nvSpPr>
        <p:spPr>
          <a:ln/>
        </p:spPr>
      </p:sp>
      <p:sp>
        <p:nvSpPr>
          <p:cNvPr id="11028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81D1F9-1FC3-46FB-9867-1CD1BC8C10A3}" type="slidenum">
              <a:rPr lang="en-US"/>
              <a:pPr/>
              <a:t>4</a:t>
            </a:fld>
            <a:endParaRPr lang="en-US"/>
          </a:p>
        </p:txBody>
      </p:sp>
      <p:sp>
        <p:nvSpPr>
          <p:cNvPr id="1079298" name="Rectangle 2"/>
          <p:cNvSpPr>
            <a:spLocks noGrp="1" noRot="1" noChangeAspect="1" noChangeArrowheads="1" noTextEdit="1"/>
          </p:cNvSpPr>
          <p:nvPr>
            <p:ph type="sldImg"/>
          </p:nvPr>
        </p:nvSpPr>
        <p:spPr>
          <a:ln/>
        </p:spPr>
      </p:sp>
      <p:sp>
        <p:nvSpPr>
          <p:cNvPr id="10792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990410-379E-485A-B746-B1738B1FAA5A}" type="slidenum">
              <a:rPr lang="en-US"/>
              <a:pPr/>
              <a:t>31</a:t>
            </a:fld>
            <a:endParaRPr lang="en-US"/>
          </a:p>
        </p:txBody>
      </p:sp>
      <p:sp>
        <p:nvSpPr>
          <p:cNvPr id="1105922" name="Rectangle 2"/>
          <p:cNvSpPr>
            <a:spLocks noGrp="1" noRot="1" noChangeAspect="1" noChangeArrowheads="1" noTextEdit="1"/>
          </p:cNvSpPr>
          <p:nvPr>
            <p:ph type="sldImg"/>
          </p:nvPr>
        </p:nvSpPr>
        <p:spPr>
          <a:ln/>
        </p:spPr>
      </p:sp>
      <p:sp>
        <p:nvSpPr>
          <p:cNvPr id="11059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5818B3A-CAEB-4752-A358-C0BEA022CF69}" type="slidenum">
              <a:rPr lang="en-US"/>
              <a:pPr/>
              <a:t>32</a:t>
            </a:fld>
            <a:endParaRPr lang="en-US"/>
          </a:p>
        </p:txBody>
      </p:sp>
      <p:sp>
        <p:nvSpPr>
          <p:cNvPr id="1106946" name="Rectangle 2"/>
          <p:cNvSpPr>
            <a:spLocks noGrp="1" noRot="1" noChangeAspect="1" noChangeArrowheads="1" noTextEdit="1"/>
          </p:cNvSpPr>
          <p:nvPr>
            <p:ph type="sldImg"/>
          </p:nvPr>
        </p:nvSpPr>
        <p:spPr>
          <a:ln/>
        </p:spPr>
      </p:sp>
      <p:sp>
        <p:nvSpPr>
          <p:cNvPr id="11069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33</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A86D0B-AF34-4D53-861E-7E78DC8137CF}" type="slidenum">
              <a:rPr lang="en-US"/>
              <a:pPr/>
              <a:t>34</a:t>
            </a:fld>
            <a:endParaRPr lang="en-US"/>
          </a:p>
        </p:txBody>
      </p:sp>
      <p:sp>
        <p:nvSpPr>
          <p:cNvPr id="1107970" name="Rectangle 2"/>
          <p:cNvSpPr>
            <a:spLocks noGrp="1" noRot="1" noChangeAspect="1" noChangeArrowheads="1" noTextEdit="1"/>
          </p:cNvSpPr>
          <p:nvPr>
            <p:ph type="sldImg"/>
          </p:nvPr>
        </p:nvSpPr>
        <p:spPr>
          <a:ln/>
        </p:spPr>
      </p:sp>
      <p:sp>
        <p:nvSpPr>
          <p:cNvPr id="11079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35</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0ED4DD8-D6FD-4DCF-BA5D-E735299DC7C5}" type="slidenum">
              <a:rPr lang="en-US"/>
              <a:pPr/>
              <a:t>36</a:t>
            </a:fld>
            <a:endParaRPr lang="en-US"/>
          </a:p>
        </p:txBody>
      </p:sp>
      <p:sp>
        <p:nvSpPr>
          <p:cNvPr id="1164290" name="Rectangle 2"/>
          <p:cNvSpPr>
            <a:spLocks noGrp="1" noRot="1" noChangeAspect="1" noChangeArrowheads="1" noTextEdit="1"/>
          </p:cNvSpPr>
          <p:nvPr>
            <p:ph type="sldImg"/>
          </p:nvPr>
        </p:nvSpPr>
        <p:spPr>
          <a:ln/>
        </p:spPr>
      </p:sp>
      <p:sp>
        <p:nvSpPr>
          <p:cNvPr id="11642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37</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CC52231-7235-49BB-A972-8DC89CD476F7}" type="slidenum">
              <a:rPr lang="en-US"/>
              <a:pPr/>
              <a:t>38</a:t>
            </a:fld>
            <a:endParaRPr lang="en-US"/>
          </a:p>
        </p:txBody>
      </p:sp>
      <p:sp>
        <p:nvSpPr>
          <p:cNvPr id="1166338" name="Rectangle 2"/>
          <p:cNvSpPr>
            <a:spLocks noGrp="1" noRot="1" noChangeAspect="1" noChangeArrowheads="1" noTextEdit="1"/>
          </p:cNvSpPr>
          <p:nvPr>
            <p:ph type="sldImg"/>
          </p:nvPr>
        </p:nvSpPr>
        <p:spPr>
          <a:ln/>
        </p:spPr>
      </p:sp>
      <p:sp>
        <p:nvSpPr>
          <p:cNvPr id="1166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39</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62CEFCF-9927-498F-BF9C-06491275FEB8}" type="slidenum">
              <a:rPr lang="en-US"/>
              <a:pPr/>
              <a:t>40</a:t>
            </a:fld>
            <a:endParaRPr lang="en-US"/>
          </a:p>
        </p:txBody>
      </p:sp>
      <p:sp>
        <p:nvSpPr>
          <p:cNvPr id="1168386" name="Rectangle 2"/>
          <p:cNvSpPr>
            <a:spLocks noGrp="1" noRot="1" noChangeAspect="1" noChangeArrowheads="1" noTextEdit="1"/>
          </p:cNvSpPr>
          <p:nvPr>
            <p:ph type="sldImg"/>
          </p:nvPr>
        </p:nvSpPr>
        <p:spPr>
          <a:ln/>
        </p:spPr>
      </p:sp>
      <p:sp>
        <p:nvSpPr>
          <p:cNvPr id="1168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6D4312-8977-4F80-AA52-ABB01A077599}" type="slidenum">
              <a:rPr lang="en-US"/>
              <a:pPr/>
              <a:t>5</a:t>
            </a:fld>
            <a:endParaRPr lang="en-US"/>
          </a:p>
        </p:txBody>
      </p:sp>
      <p:sp>
        <p:nvSpPr>
          <p:cNvPr id="1080322" name="Rectangle 2"/>
          <p:cNvSpPr>
            <a:spLocks noGrp="1" noRot="1" noChangeAspect="1" noChangeArrowheads="1" noTextEdit="1"/>
          </p:cNvSpPr>
          <p:nvPr>
            <p:ph type="sldImg"/>
          </p:nvPr>
        </p:nvSpPr>
        <p:spPr>
          <a:ln/>
        </p:spPr>
      </p:sp>
      <p:sp>
        <p:nvSpPr>
          <p:cNvPr id="10803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BD33E6-F610-4A42-895D-5660907B102C}" type="slidenum">
              <a:rPr lang="en-US"/>
              <a:pPr/>
              <a:t>41</a:t>
            </a:fld>
            <a:endParaRPr lang="en-US"/>
          </a:p>
        </p:txBody>
      </p:sp>
      <p:sp>
        <p:nvSpPr>
          <p:cNvPr id="1112066" name="Rectangle 2"/>
          <p:cNvSpPr>
            <a:spLocks noGrp="1" noRot="1" noChangeAspect="1" noChangeArrowheads="1" noTextEdit="1"/>
          </p:cNvSpPr>
          <p:nvPr>
            <p:ph type="sldImg"/>
          </p:nvPr>
        </p:nvSpPr>
        <p:spPr>
          <a:ln/>
        </p:spPr>
      </p:sp>
      <p:sp>
        <p:nvSpPr>
          <p:cNvPr id="1112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D7C5A3-38BE-40EB-97FE-DF4586642641}" type="slidenum">
              <a:rPr lang="en-US"/>
              <a:pPr/>
              <a:t>42</a:t>
            </a:fld>
            <a:endParaRPr lang="en-US"/>
          </a:p>
        </p:txBody>
      </p:sp>
      <p:sp>
        <p:nvSpPr>
          <p:cNvPr id="1113090" name="Rectangle 2"/>
          <p:cNvSpPr>
            <a:spLocks noGrp="1" noRot="1" noChangeAspect="1" noChangeArrowheads="1" noTextEdit="1"/>
          </p:cNvSpPr>
          <p:nvPr>
            <p:ph type="sldImg"/>
          </p:nvPr>
        </p:nvSpPr>
        <p:spPr>
          <a:ln/>
        </p:spPr>
      </p:sp>
      <p:sp>
        <p:nvSpPr>
          <p:cNvPr id="1113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2B6035-2815-429E-996F-7F771C5247D7}" type="slidenum">
              <a:rPr lang="en-US"/>
              <a:pPr/>
              <a:t>43</a:t>
            </a:fld>
            <a:endParaRPr lang="en-US"/>
          </a:p>
        </p:txBody>
      </p:sp>
      <p:sp>
        <p:nvSpPr>
          <p:cNvPr id="1114114" name="Rectangle 2"/>
          <p:cNvSpPr>
            <a:spLocks noGrp="1" noRot="1" noChangeAspect="1" noChangeArrowheads="1" noTextEdit="1"/>
          </p:cNvSpPr>
          <p:nvPr>
            <p:ph type="sldImg"/>
          </p:nvPr>
        </p:nvSpPr>
        <p:spPr>
          <a:ln/>
        </p:spPr>
      </p:sp>
      <p:sp>
        <p:nvSpPr>
          <p:cNvPr id="1114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483A673-15E4-43FD-9820-18EED3E60DF9}" type="slidenum">
              <a:rPr lang="en-US"/>
              <a:pPr/>
              <a:t>44</a:t>
            </a:fld>
            <a:endParaRPr lang="en-US"/>
          </a:p>
        </p:txBody>
      </p:sp>
      <p:sp>
        <p:nvSpPr>
          <p:cNvPr id="1115138" name="Rectangle 2"/>
          <p:cNvSpPr>
            <a:spLocks noGrp="1" noRot="1" noChangeAspect="1" noChangeArrowheads="1" noTextEdit="1"/>
          </p:cNvSpPr>
          <p:nvPr>
            <p:ph type="sldImg"/>
          </p:nvPr>
        </p:nvSpPr>
        <p:spPr>
          <a:ln/>
        </p:spPr>
      </p:sp>
      <p:sp>
        <p:nvSpPr>
          <p:cNvPr id="1115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298C371-F2CE-4B3E-8DFC-F0AE1C80FFFA}" type="slidenum">
              <a:rPr lang="en-US"/>
              <a:pPr/>
              <a:t>45</a:t>
            </a:fld>
            <a:endParaRPr lang="en-US"/>
          </a:p>
        </p:txBody>
      </p:sp>
      <p:sp>
        <p:nvSpPr>
          <p:cNvPr id="1116162" name="Rectangle 2"/>
          <p:cNvSpPr>
            <a:spLocks noGrp="1" noRot="1" noChangeAspect="1" noChangeArrowheads="1" noTextEdit="1"/>
          </p:cNvSpPr>
          <p:nvPr>
            <p:ph type="sldImg"/>
          </p:nvPr>
        </p:nvSpPr>
        <p:spPr>
          <a:ln/>
        </p:spPr>
      </p:sp>
      <p:sp>
        <p:nvSpPr>
          <p:cNvPr id="1116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56710-8BAE-4B10-8909-8B43FC303E78}" type="slidenum">
              <a:rPr lang="en-US"/>
              <a:pPr/>
              <a:t>46</a:t>
            </a:fld>
            <a:endParaRPr lang="en-US"/>
          </a:p>
        </p:txBody>
      </p:sp>
      <p:sp>
        <p:nvSpPr>
          <p:cNvPr id="1117186" name="Rectangle 2"/>
          <p:cNvSpPr>
            <a:spLocks noGrp="1" noRot="1" noChangeAspect="1" noChangeArrowheads="1" noTextEdit="1"/>
          </p:cNvSpPr>
          <p:nvPr>
            <p:ph type="sldImg"/>
          </p:nvPr>
        </p:nvSpPr>
        <p:spPr>
          <a:ln/>
        </p:spPr>
      </p:sp>
      <p:sp>
        <p:nvSpPr>
          <p:cNvPr id="1117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D6FBB1C-AFD2-452F-AE9C-5C545DA8F6A2}" type="slidenum">
              <a:rPr lang="en-US"/>
              <a:pPr/>
              <a:t>47</a:t>
            </a:fld>
            <a:endParaRPr lang="en-US"/>
          </a:p>
        </p:txBody>
      </p:sp>
      <p:sp>
        <p:nvSpPr>
          <p:cNvPr id="1118210" name="Rectangle 2"/>
          <p:cNvSpPr>
            <a:spLocks noGrp="1" noRot="1" noChangeAspect="1" noChangeArrowheads="1" noTextEdit="1"/>
          </p:cNvSpPr>
          <p:nvPr>
            <p:ph type="sldImg"/>
          </p:nvPr>
        </p:nvSpPr>
        <p:spPr>
          <a:ln/>
        </p:spPr>
      </p:sp>
      <p:sp>
        <p:nvSpPr>
          <p:cNvPr id="11182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48</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65A2F1B-DCB4-4CD2-8D20-E2F2C9E42578}" type="slidenum">
              <a:rPr lang="en-US"/>
              <a:pPr/>
              <a:t>49</a:t>
            </a:fld>
            <a:endParaRPr lang="en-US"/>
          </a:p>
        </p:txBody>
      </p:sp>
      <p:sp>
        <p:nvSpPr>
          <p:cNvPr id="1170434" name="Rectangle 2"/>
          <p:cNvSpPr>
            <a:spLocks noGrp="1" noRot="1" noChangeAspect="1" noChangeArrowheads="1" noTextEdit="1"/>
          </p:cNvSpPr>
          <p:nvPr>
            <p:ph type="sldImg"/>
          </p:nvPr>
        </p:nvSpPr>
        <p:spPr>
          <a:ln/>
        </p:spPr>
      </p:sp>
      <p:sp>
        <p:nvSpPr>
          <p:cNvPr id="11704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50</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B7D844-8467-4118-A647-F5CB2BAE7A77}" type="slidenum">
              <a:rPr lang="en-US"/>
              <a:pPr/>
              <a:t>6</a:t>
            </a:fld>
            <a:endParaRPr lang="en-US"/>
          </a:p>
        </p:txBody>
      </p:sp>
      <p:sp>
        <p:nvSpPr>
          <p:cNvPr id="1081346" name="Rectangle 2"/>
          <p:cNvSpPr>
            <a:spLocks noGrp="1" noRot="1" noChangeAspect="1" noChangeArrowheads="1" noTextEdit="1"/>
          </p:cNvSpPr>
          <p:nvPr>
            <p:ph type="sldImg"/>
          </p:nvPr>
        </p:nvSpPr>
        <p:spPr>
          <a:ln/>
        </p:spPr>
      </p:sp>
      <p:sp>
        <p:nvSpPr>
          <p:cNvPr id="108134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31C152-2BB5-47F1-AAC4-43FBED82498F}" type="slidenum">
              <a:rPr lang="en-US"/>
              <a:pPr/>
              <a:t>51</a:t>
            </a:fld>
            <a:endParaRPr lang="en-US"/>
          </a:p>
        </p:txBody>
      </p:sp>
      <p:sp>
        <p:nvSpPr>
          <p:cNvPr id="1172482" name="Rectangle 2"/>
          <p:cNvSpPr>
            <a:spLocks noGrp="1" noRot="1" noChangeAspect="1" noChangeArrowheads="1" noTextEdit="1"/>
          </p:cNvSpPr>
          <p:nvPr>
            <p:ph type="sldImg"/>
          </p:nvPr>
        </p:nvSpPr>
        <p:spPr>
          <a:ln/>
        </p:spPr>
      </p:sp>
      <p:sp>
        <p:nvSpPr>
          <p:cNvPr id="11724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52</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AF450A-1244-4B5A-84F2-759B6D6CBCE1}" type="slidenum">
              <a:rPr lang="en-US"/>
              <a:pPr/>
              <a:t>53</a:t>
            </a:fld>
            <a:endParaRPr lang="en-US"/>
          </a:p>
        </p:txBody>
      </p:sp>
      <p:sp>
        <p:nvSpPr>
          <p:cNvPr id="1121282" name="Rectangle 2"/>
          <p:cNvSpPr>
            <a:spLocks noGrp="1" noRot="1" noChangeAspect="1" noChangeArrowheads="1" noTextEdit="1"/>
          </p:cNvSpPr>
          <p:nvPr>
            <p:ph type="sldImg"/>
          </p:nvPr>
        </p:nvSpPr>
        <p:spPr>
          <a:ln/>
        </p:spPr>
      </p:sp>
      <p:sp>
        <p:nvSpPr>
          <p:cNvPr id="1121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45523F3-9B38-4F84-BAFB-D536A77E864C}" type="slidenum">
              <a:rPr lang="en-US"/>
              <a:pPr/>
              <a:t>54</a:t>
            </a:fld>
            <a:endParaRPr lang="en-US"/>
          </a:p>
        </p:txBody>
      </p:sp>
      <p:sp>
        <p:nvSpPr>
          <p:cNvPr id="1122306" name="Rectangle 2"/>
          <p:cNvSpPr>
            <a:spLocks noGrp="1" noRot="1" noChangeAspect="1" noChangeArrowheads="1" noTextEdit="1"/>
          </p:cNvSpPr>
          <p:nvPr>
            <p:ph type="sldImg"/>
          </p:nvPr>
        </p:nvSpPr>
        <p:spPr>
          <a:ln/>
        </p:spPr>
      </p:sp>
      <p:sp>
        <p:nvSpPr>
          <p:cNvPr id="1122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E5651C-EBAB-449E-86FD-A0A6D2718334}" type="slidenum">
              <a:rPr lang="en-US"/>
              <a:pPr/>
              <a:t>55</a:t>
            </a:fld>
            <a:endParaRPr lang="en-US"/>
          </a:p>
        </p:txBody>
      </p:sp>
      <p:sp>
        <p:nvSpPr>
          <p:cNvPr id="1123330" name="Rectangle 2"/>
          <p:cNvSpPr>
            <a:spLocks noGrp="1" noRot="1" noChangeAspect="1" noChangeArrowheads="1" noTextEdit="1"/>
          </p:cNvSpPr>
          <p:nvPr>
            <p:ph type="sldImg"/>
          </p:nvPr>
        </p:nvSpPr>
        <p:spPr>
          <a:ln/>
        </p:spPr>
      </p:sp>
      <p:sp>
        <p:nvSpPr>
          <p:cNvPr id="1123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0DC5392-36DB-42CE-9D7A-0AA778D8D761}" type="slidenum">
              <a:rPr lang="en-US"/>
              <a:pPr/>
              <a:t>56</a:t>
            </a:fld>
            <a:endParaRPr lang="en-US"/>
          </a:p>
        </p:txBody>
      </p:sp>
      <p:sp>
        <p:nvSpPr>
          <p:cNvPr id="1124354" name="Rectangle 2"/>
          <p:cNvSpPr>
            <a:spLocks noGrp="1" noRot="1" noChangeAspect="1" noChangeArrowheads="1" noTextEdit="1"/>
          </p:cNvSpPr>
          <p:nvPr>
            <p:ph type="sldImg"/>
          </p:nvPr>
        </p:nvSpPr>
        <p:spPr>
          <a:ln/>
        </p:spPr>
      </p:sp>
      <p:sp>
        <p:nvSpPr>
          <p:cNvPr id="1124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728685C-D1B0-4D8B-B0A5-2B18BF8B052D}" type="slidenum">
              <a:rPr lang="en-US"/>
              <a:pPr/>
              <a:t>57</a:t>
            </a:fld>
            <a:endParaRPr lang="en-US"/>
          </a:p>
        </p:txBody>
      </p:sp>
      <p:sp>
        <p:nvSpPr>
          <p:cNvPr id="1125378" name="Rectangle 2"/>
          <p:cNvSpPr>
            <a:spLocks noGrp="1" noRot="1" noChangeAspect="1" noChangeArrowheads="1" noTextEdit="1"/>
          </p:cNvSpPr>
          <p:nvPr>
            <p:ph type="sldImg"/>
          </p:nvPr>
        </p:nvSpPr>
        <p:spPr>
          <a:ln/>
        </p:spPr>
      </p:sp>
      <p:sp>
        <p:nvSpPr>
          <p:cNvPr id="1125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E6C99AA-8100-4649-997E-E119C710D76B}" type="slidenum">
              <a:rPr lang="en-US"/>
              <a:pPr/>
              <a:t>58</a:t>
            </a:fld>
            <a:endParaRPr lang="en-US"/>
          </a:p>
        </p:txBody>
      </p:sp>
      <p:sp>
        <p:nvSpPr>
          <p:cNvPr id="1126402" name="Rectangle 2"/>
          <p:cNvSpPr>
            <a:spLocks noGrp="1" noRot="1" noChangeAspect="1" noChangeArrowheads="1" noTextEdit="1"/>
          </p:cNvSpPr>
          <p:nvPr>
            <p:ph type="sldImg"/>
          </p:nvPr>
        </p:nvSpPr>
        <p:spPr>
          <a:ln/>
        </p:spPr>
      </p:sp>
      <p:sp>
        <p:nvSpPr>
          <p:cNvPr id="1126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FEB43B-2887-4459-945B-4649A99177B0}" type="slidenum">
              <a:rPr lang="en-US"/>
              <a:pPr/>
              <a:t>59</a:t>
            </a:fld>
            <a:endParaRPr lang="en-US"/>
          </a:p>
        </p:txBody>
      </p:sp>
      <p:sp>
        <p:nvSpPr>
          <p:cNvPr id="1127426" name="Rectangle 2"/>
          <p:cNvSpPr>
            <a:spLocks noGrp="1" noRot="1" noChangeAspect="1" noChangeArrowheads="1" noTextEdit="1"/>
          </p:cNvSpPr>
          <p:nvPr>
            <p:ph type="sldImg"/>
          </p:nvPr>
        </p:nvSpPr>
        <p:spPr>
          <a:ln/>
        </p:spPr>
      </p:sp>
      <p:sp>
        <p:nvSpPr>
          <p:cNvPr id="1127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EE4387-E047-4D0D-A470-32D5B95B03F5}" type="slidenum">
              <a:rPr lang="en-US"/>
              <a:pPr/>
              <a:t>60</a:t>
            </a:fld>
            <a:endParaRPr lang="en-US"/>
          </a:p>
        </p:txBody>
      </p:sp>
      <p:sp>
        <p:nvSpPr>
          <p:cNvPr id="1128450" name="Rectangle 2"/>
          <p:cNvSpPr>
            <a:spLocks noGrp="1" noRot="1" noChangeAspect="1" noChangeArrowheads="1" noTextEdit="1"/>
          </p:cNvSpPr>
          <p:nvPr>
            <p:ph type="sldImg"/>
          </p:nvPr>
        </p:nvSpPr>
        <p:spPr>
          <a:ln/>
        </p:spPr>
      </p:sp>
      <p:sp>
        <p:nvSpPr>
          <p:cNvPr id="1128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BC8C2B-079B-4CA4-B588-26F772BF6F31}" type="slidenum">
              <a:rPr lang="en-US"/>
              <a:pPr/>
              <a:t>7</a:t>
            </a:fld>
            <a:endParaRPr lang="en-US"/>
          </a:p>
        </p:txBody>
      </p:sp>
      <p:sp>
        <p:nvSpPr>
          <p:cNvPr id="1082370" name="Rectangle 2"/>
          <p:cNvSpPr>
            <a:spLocks noGrp="1" noRot="1" noChangeAspect="1" noChangeArrowheads="1" noTextEdit="1"/>
          </p:cNvSpPr>
          <p:nvPr>
            <p:ph type="sldImg"/>
          </p:nvPr>
        </p:nvSpPr>
        <p:spPr>
          <a:ln/>
        </p:spPr>
      </p:sp>
      <p:sp>
        <p:nvSpPr>
          <p:cNvPr id="10823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82461A3-E3FE-4585-8FDC-C29E6BC44D89}" type="slidenum">
              <a:rPr lang="en-US"/>
              <a:pPr/>
              <a:t>61</a:t>
            </a:fld>
            <a:endParaRPr lang="en-US"/>
          </a:p>
        </p:txBody>
      </p:sp>
      <p:sp>
        <p:nvSpPr>
          <p:cNvPr id="1129474" name="Rectangle 2"/>
          <p:cNvSpPr>
            <a:spLocks noGrp="1" noRot="1" noChangeAspect="1" noChangeArrowheads="1" noTextEdit="1"/>
          </p:cNvSpPr>
          <p:nvPr>
            <p:ph type="sldImg"/>
          </p:nvPr>
        </p:nvSpPr>
        <p:spPr>
          <a:ln/>
        </p:spPr>
      </p:sp>
      <p:sp>
        <p:nvSpPr>
          <p:cNvPr id="1129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E45660-5D1A-41E8-80AC-2EC751F426AC}" type="slidenum">
              <a:rPr lang="en-US"/>
              <a:pPr/>
              <a:t>62</a:t>
            </a:fld>
            <a:endParaRPr lang="en-US"/>
          </a:p>
        </p:txBody>
      </p:sp>
      <p:sp>
        <p:nvSpPr>
          <p:cNvPr id="1130498" name="Rectangle 2"/>
          <p:cNvSpPr>
            <a:spLocks noGrp="1" noRot="1" noChangeAspect="1" noChangeArrowheads="1" noTextEdit="1"/>
          </p:cNvSpPr>
          <p:nvPr>
            <p:ph type="sldImg"/>
          </p:nvPr>
        </p:nvSpPr>
        <p:spPr>
          <a:ln/>
        </p:spPr>
      </p:sp>
      <p:sp>
        <p:nvSpPr>
          <p:cNvPr id="11304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8D95AF-4C32-4A22-A632-E6C6BB834A4F}" type="slidenum">
              <a:rPr lang="en-US"/>
              <a:pPr/>
              <a:t>63</a:t>
            </a:fld>
            <a:endParaRPr lang="en-US"/>
          </a:p>
        </p:txBody>
      </p:sp>
      <p:sp>
        <p:nvSpPr>
          <p:cNvPr id="1225730" name="Rectangle 2"/>
          <p:cNvSpPr>
            <a:spLocks noGrp="1" noRot="1" noChangeAspect="1" noChangeArrowheads="1" noTextEdit="1"/>
          </p:cNvSpPr>
          <p:nvPr>
            <p:ph type="sldImg"/>
          </p:nvPr>
        </p:nvSpPr>
        <p:spPr>
          <a:ln/>
        </p:spPr>
      </p:sp>
      <p:sp>
        <p:nvSpPr>
          <p:cNvPr id="12257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202B60-314C-45E6-97D3-A6CB3B568149}" type="slidenum">
              <a:rPr lang="en-US"/>
              <a:pPr/>
              <a:t>64</a:t>
            </a:fld>
            <a:endParaRPr lang="en-US"/>
          </a:p>
        </p:txBody>
      </p:sp>
      <p:sp>
        <p:nvSpPr>
          <p:cNvPr id="1227778" name="Rectangle 2"/>
          <p:cNvSpPr>
            <a:spLocks noGrp="1" noRot="1" noChangeAspect="1" noChangeArrowheads="1" noTextEdit="1"/>
          </p:cNvSpPr>
          <p:nvPr>
            <p:ph type="sldImg"/>
          </p:nvPr>
        </p:nvSpPr>
        <p:spPr>
          <a:ln/>
        </p:spPr>
      </p:sp>
      <p:sp>
        <p:nvSpPr>
          <p:cNvPr id="12277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C5CF6E-7985-4E77-ADCF-CC1AA81B0575}" type="slidenum">
              <a:rPr lang="en-US"/>
              <a:pPr/>
              <a:t>65</a:t>
            </a:fld>
            <a:endParaRPr lang="en-US"/>
          </a:p>
        </p:txBody>
      </p:sp>
      <p:sp>
        <p:nvSpPr>
          <p:cNvPr id="1133570" name="Rectangle 2"/>
          <p:cNvSpPr>
            <a:spLocks noGrp="1" noRot="1" noChangeAspect="1" noChangeArrowheads="1" noTextEdit="1"/>
          </p:cNvSpPr>
          <p:nvPr>
            <p:ph type="sldImg"/>
          </p:nvPr>
        </p:nvSpPr>
        <p:spPr>
          <a:ln/>
        </p:spPr>
      </p:sp>
      <p:sp>
        <p:nvSpPr>
          <p:cNvPr id="1133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5E9D45-AC74-4F21-9477-A73258DD0C8C}" type="slidenum">
              <a:rPr lang="en-US"/>
              <a:pPr/>
              <a:t>66</a:t>
            </a:fld>
            <a:endParaRPr lang="en-US"/>
          </a:p>
        </p:txBody>
      </p:sp>
      <p:sp>
        <p:nvSpPr>
          <p:cNvPr id="1134594" name="Rectangle 2"/>
          <p:cNvSpPr>
            <a:spLocks noGrp="1" noRot="1" noChangeAspect="1" noChangeArrowheads="1" noTextEdit="1"/>
          </p:cNvSpPr>
          <p:nvPr>
            <p:ph type="sldImg"/>
          </p:nvPr>
        </p:nvSpPr>
        <p:spPr>
          <a:ln/>
        </p:spPr>
      </p:sp>
      <p:sp>
        <p:nvSpPr>
          <p:cNvPr id="1134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67</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68</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6CCE3BF-60F4-4D61-A0B9-384FF23D4EEE}" type="slidenum">
              <a:rPr lang="en-US"/>
              <a:pPr/>
              <a:t>69</a:t>
            </a:fld>
            <a:endParaRPr lang="en-US"/>
          </a:p>
        </p:txBody>
      </p:sp>
      <p:sp>
        <p:nvSpPr>
          <p:cNvPr id="1178626" name="Rectangle 2"/>
          <p:cNvSpPr>
            <a:spLocks noGrp="1" noRot="1" noChangeAspect="1" noChangeArrowheads="1" noTextEdit="1"/>
          </p:cNvSpPr>
          <p:nvPr>
            <p:ph type="sldImg"/>
          </p:nvPr>
        </p:nvSpPr>
        <p:spPr>
          <a:ln/>
        </p:spPr>
      </p:sp>
      <p:sp>
        <p:nvSpPr>
          <p:cNvPr id="11786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70</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55F05F-36A8-493F-8B3B-BD855B82DF9D}" type="slidenum">
              <a:rPr lang="en-US"/>
              <a:pPr/>
              <a:t>8</a:t>
            </a:fld>
            <a:endParaRPr lang="en-US"/>
          </a:p>
        </p:txBody>
      </p:sp>
      <p:sp>
        <p:nvSpPr>
          <p:cNvPr id="1083394" name="Rectangle 2"/>
          <p:cNvSpPr>
            <a:spLocks noGrp="1" noRot="1" noChangeAspect="1" noChangeArrowheads="1" noTextEdit="1"/>
          </p:cNvSpPr>
          <p:nvPr>
            <p:ph type="sldImg"/>
          </p:nvPr>
        </p:nvSpPr>
        <p:spPr>
          <a:ln/>
        </p:spPr>
      </p:sp>
      <p:sp>
        <p:nvSpPr>
          <p:cNvPr id="10833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71</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FD24BE-F70C-4608-A06C-62E4D57576ED}" type="slidenum">
              <a:rPr lang="en-US"/>
              <a:pPr/>
              <a:t>72</a:t>
            </a:fld>
            <a:endParaRPr lang="en-US"/>
          </a:p>
        </p:txBody>
      </p:sp>
      <p:sp>
        <p:nvSpPr>
          <p:cNvPr id="1182722" name="Rectangle 2"/>
          <p:cNvSpPr>
            <a:spLocks noGrp="1" noRot="1" noChangeAspect="1" noChangeArrowheads="1" noTextEdit="1"/>
          </p:cNvSpPr>
          <p:nvPr>
            <p:ph type="sldImg"/>
          </p:nvPr>
        </p:nvSpPr>
        <p:spPr>
          <a:ln/>
        </p:spPr>
      </p:sp>
      <p:sp>
        <p:nvSpPr>
          <p:cNvPr id="11827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73</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74</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75</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4699FA-3EE0-442A-8437-55D73247B2B6}" type="slidenum">
              <a:rPr lang="en-US"/>
              <a:pPr/>
              <a:t>76</a:t>
            </a:fld>
            <a:endParaRPr lang="en-US"/>
          </a:p>
        </p:txBody>
      </p:sp>
      <p:sp>
        <p:nvSpPr>
          <p:cNvPr id="1184770" name="Rectangle 2"/>
          <p:cNvSpPr>
            <a:spLocks noGrp="1" noRot="1" noChangeAspect="1" noChangeArrowheads="1" noTextEdit="1"/>
          </p:cNvSpPr>
          <p:nvPr>
            <p:ph type="sldImg"/>
          </p:nvPr>
        </p:nvSpPr>
        <p:spPr>
          <a:ln/>
        </p:spPr>
      </p:sp>
      <p:sp>
        <p:nvSpPr>
          <p:cNvPr id="11847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8BE50DB-8A24-4D82-818C-77CFD632D8A1}" type="slidenum">
              <a:rPr lang="en-US"/>
              <a:pPr/>
              <a:t>77</a:t>
            </a:fld>
            <a:endParaRPr lang="en-US"/>
          </a:p>
        </p:txBody>
      </p:sp>
      <p:sp>
        <p:nvSpPr>
          <p:cNvPr id="1140738" name="Rectangle 2"/>
          <p:cNvSpPr>
            <a:spLocks noGrp="1" noRot="1" noChangeAspect="1" noChangeArrowheads="1" noTextEdit="1"/>
          </p:cNvSpPr>
          <p:nvPr>
            <p:ph type="sldImg"/>
          </p:nvPr>
        </p:nvSpPr>
        <p:spPr>
          <a:ln/>
        </p:spPr>
      </p:sp>
      <p:sp>
        <p:nvSpPr>
          <p:cNvPr id="1140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78</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79</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E9FE2-79FE-47A8-B0D4-5C9AFD011957}" type="slidenum">
              <a:rPr lang="en-US"/>
              <a:pPr/>
              <a:t>80</a:t>
            </a:fld>
            <a:endParaRPr lang="en-US"/>
          </a:p>
        </p:txBody>
      </p:sp>
      <p:sp>
        <p:nvSpPr>
          <p:cNvPr id="1190914" name="Rectangle 2"/>
          <p:cNvSpPr>
            <a:spLocks noGrp="1" noRot="1" noChangeAspect="1" noChangeArrowheads="1" noTextEdit="1"/>
          </p:cNvSpPr>
          <p:nvPr>
            <p:ph type="sldImg"/>
          </p:nvPr>
        </p:nvSpPr>
        <p:spPr>
          <a:ln/>
        </p:spPr>
      </p:sp>
      <p:sp>
        <p:nvSpPr>
          <p:cNvPr id="11909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309049-1DEB-49EB-9F90-7A34131FF28D}" type="slidenum">
              <a:rPr lang="en-US"/>
              <a:pPr/>
              <a:t>9</a:t>
            </a:fld>
            <a:endParaRPr lang="en-US"/>
          </a:p>
        </p:txBody>
      </p:sp>
      <p:sp>
        <p:nvSpPr>
          <p:cNvPr id="1085442" name="Rectangle 2"/>
          <p:cNvSpPr>
            <a:spLocks noGrp="1" noRot="1" noChangeAspect="1" noChangeArrowheads="1" noTextEdit="1"/>
          </p:cNvSpPr>
          <p:nvPr>
            <p:ph type="sldImg"/>
          </p:nvPr>
        </p:nvSpPr>
        <p:spPr>
          <a:ln/>
        </p:spPr>
      </p:sp>
      <p:sp>
        <p:nvSpPr>
          <p:cNvPr id="10854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81</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82</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43BED91-C456-46F6-93E5-768746FF7CBB}" type="slidenum">
              <a:rPr lang="en-US"/>
              <a:pPr/>
              <a:t>83</a:t>
            </a:fld>
            <a:endParaRPr lang="en-US"/>
          </a:p>
        </p:txBody>
      </p:sp>
      <p:sp>
        <p:nvSpPr>
          <p:cNvPr id="1195010" name="Rectangle 2"/>
          <p:cNvSpPr>
            <a:spLocks noGrp="1" noRot="1" noChangeAspect="1" noChangeArrowheads="1" noTextEdit="1"/>
          </p:cNvSpPr>
          <p:nvPr>
            <p:ph type="sldImg"/>
          </p:nvPr>
        </p:nvSpPr>
        <p:spPr>
          <a:ln/>
        </p:spPr>
      </p:sp>
      <p:sp>
        <p:nvSpPr>
          <p:cNvPr id="11950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E96BE2C-769A-4772-A2A7-04BAFD39B4D3}" type="slidenum">
              <a:rPr lang="en-US"/>
              <a:pPr/>
              <a:t>84</a:t>
            </a:fld>
            <a:endParaRPr lang="en-US"/>
          </a:p>
        </p:txBody>
      </p:sp>
      <p:sp>
        <p:nvSpPr>
          <p:cNvPr id="1144834" name="Rectangle 2"/>
          <p:cNvSpPr>
            <a:spLocks noGrp="1" noRot="1" noChangeAspect="1" noChangeArrowheads="1" noTextEdit="1"/>
          </p:cNvSpPr>
          <p:nvPr>
            <p:ph type="sldImg"/>
          </p:nvPr>
        </p:nvSpPr>
        <p:spPr>
          <a:ln/>
        </p:spPr>
      </p:sp>
      <p:sp>
        <p:nvSpPr>
          <p:cNvPr id="11448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EFD534-8102-4C70-981A-B91BF5D0BD15}" type="slidenum">
              <a:rPr lang="en-US"/>
              <a:pPr/>
              <a:t>85</a:t>
            </a:fld>
            <a:endParaRPr lang="en-US"/>
          </a:p>
        </p:txBody>
      </p:sp>
      <p:sp>
        <p:nvSpPr>
          <p:cNvPr id="1145858" name="Rectangle 2"/>
          <p:cNvSpPr>
            <a:spLocks noGrp="1" noRot="1" noChangeAspect="1" noChangeArrowheads="1" noTextEdit="1"/>
          </p:cNvSpPr>
          <p:nvPr>
            <p:ph type="sldImg"/>
          </p:nvPr>
        </p:nvSpPr>
        <p:spPr>
          <a:ln/>
        </p:spPr>
      </p:sp>
      <p:sp>
        <p:nvSpPr>
          <p:cNvPr id="11458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343EDD-2402-4025-9301-04A68722F7A5}" type="slidenum">
              <a:rPr lang="en-US"/>
              <a:pPr/>
              <a:t>86</a:t>
            </a:fld>
            <a:endParaRPr lang="en-US"/>
          </a:p>
        </p:txBody>
      </p:sp>
      <p:sp>
        <p:nvSpPr>
          <p:cNvPr id="1146882" name="Rectangle 2"/>
          <p:cNvSpPr>
            <a:spLocks noGrp="1" noRot="1" noChangeAspect="1" noChangeArrowheads="1" noTextEdit="1"/>
          </p:cNvSpPr>
          <p:nvPr>
            <p:ph type="sldImg"/>
          </p:nvPr>
        </p:nvSpPr>
        <p:spPr>
          <a:ln/>
        </p:spPr>
      </p:sp>
      <p:sp>
        <p:nvSpPr>
          <p:cNvPr id="11468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A4D7EA7-8485-4F46-9ECE-6C17A06C1684}" type="slidenum">
              <a:rPr lang="en-US"/>
              <a:pPr/>
              <a:t>87</a:t>
            </a:fld>
            <a:endParaRPr lang="en-US"/>
          </a:p>
        </p:txBody>
      </p:sp>
      <p:sp>
        <p:nvSpPr>
          <p:cNvPr id="1148930" name="Rectangle 2"/>
          <p:cNvSpPr>
            <a:spLocks noGrp="1" noRot="1" noChangeAspect="1" noChangeArrowheads="1" noTextEdit="1"/>
          </p:cNvSpPr>
          <p:nvPr>
            <p:ph type="sldImg"/>
          </p:nvPr>
        </p:nvSpPr>
        <p:spPr>
          <a:ln/>
        </p:spPr>
      </p:sp>
      <p:sp>
        <p:nvSpPr>
          <p:cNvPr id="11489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412666-4D26-4316-8569-176DB7E2413B}" type="slidenum">
              <a:rPr lang="en-US"/>
              <a:pPr/>
              <a:t>88</a:t>
            </a:fld>
            <a:endParaRPr lang="en-US"/>
          </a:p>
        </p:txBody>
      </p:sp>
      <p:sp>
        <p:nvSpPr>
          <p:cNvPr id="1149954" name="Rectangle 2"/>
          <p:cNvSpPr>
            <a:spLocks noGrp="1" noRot="1" noChangeAspect="1" noChangeArrowheads="1" noTextEdit="1"/>
          </p:cNvSpPr>
          <p:nvPr>
            <p:ph type="sldImg"/>
          </p:nvPr>
        </p:nvSpPr>
        <p:spPr>
          <a:ln/>
        </p:spPr>
      </p:sp>
      <p:sp>
        <p:nvSpPr>
          <p:cNvPr id="11499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1E5FF5E-5707-4E1E-8632-46B73F03C4DA}" type="slidenum">
              <a:rPr lang="en-US"/>
              <a:pPr/>
              <a:t>89</a:t>
            </a:fld>
            <a:endParaRPr lang="en-US"/>
          </a:p>
        </p:txBody>
      </p:sp>
      <p:sp>
        <p:nvSpPr>
          <p:cNvPr id="1150978" name="Rectangle 2"/>
          <p:cNvSpPr>
            <a:spLocks noGrp="1" noRot="1" noChangeAspect="1" noChangeArrowheads="1" noTextEdit="1"/>
          </p:cNvSpPr>
          <p:nvPr>
            <p:ph type="sldImg"/>
          </p:nvPr>
        </p:nvSpPr>
        <p:spPr>
          <a:ln/>
        </p:spPr>
      </p:sp>
      <p:sp>
        <p:nvSpPr>
          <p:cNvPr id="11509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02871A7-81F4-4CD6-8D7C-595E015E504E}" type="slidenum">
              <a:rPr lang="en-US"/>
              <a:pPr/>
              <a:t>90</a:t>
            </a:fld>
            <a:endParaRPr lang="en-US"/>
          </a:p>
        </p:txBody>
      </p:sp>
      <p:sp>
        <p:nvSpPr>
          <p:cNvPr id="1152002" name="Rectangle 2"/>
          <p:cNvSpPr>
            <a:spLocks noGrp="1" noRot="1" noChangeAspect="1" noChangeArrowheads="1" noTextEdit="1"/>
          </p:cNvSpPr>
          <p:nvPr>
            <p:ph type="sldImg"/>
          </p:nvPr>
        </p:nvSpPr>
        <p:spPr>
          <a:ln/>
        </p:spPr>
      </p:sp>
      <p:sp>
        <p:nvSpPr>
          <p:cNvPr id="11520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6265F38-B71E-4901-9737-27A6123E2F74}" type="slidenum">
              <a:rPr lang="en-US"/>
              <a:pPr/>
              <a:t>10</a:t>
            </a:fld>
            <a:endParaRPr lang="en-US"/>
          </a:p>
        </p:txBody>
      </p:sp>
      <p:sp>
        <p:nvSpPr>
          <p:cNvPr id="1086466" name="Rectangle 2"/>
          <p:cNvSpPr>
            <a:spLocks noGrp="1" noRot="1" noChangeAspect="1" noChangeArrowheads="1" noTextEdit="1"/>
          </p:cNvSpPr>
          <p:nvPr>
            <p:ph type="sldImg"/>
          </p:nvPr>
        </p:nvSpPr>
        <p:spPr>
          <a:ln/>
        </p:spPr>
      </p:sp>
      <p:sp>
        <p:nvSpPr>
          <p:cNvPr id="10864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91</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C2F5D9-A5AA-488D-AB09-BCC8CE65476B}" type="slidenum">
              <a:rPr lang="en-US"/>
              <a:pPr/>
              <a:t>92</a:t>
            </a:fld>
            <a:endParaRPr lang="en-US"/>
          </a:p>
        </p:txBody>
      </p:sp>
      <p:sp>
        <p:nvSpPr>
          <p:cNvPr id="1199106" name="Rectangle 2"/>
          <p:cNvSpPr>
            <a:spLocks noGrp="1" noRot="1" noChangeAspect="1" noChangeArrowheads="1" noTextEdit="1"/>
          </p:cNvSpPr>
          <p:nvPr>
            <p:ph type="sldImg"/>
          </p:nvPr>
        </p:nvSpPr>
        <p:spPr>
          <a:ln/>
        </p:spPr>
      </p:sp>
      <p:sp>
        <p:nvSpPr>
          <p:cNvPr id="11991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EB5160-BE02-4DC6-803D-717C32EB1A4C}" type="slidenum">
              <a:rPr lang="en-US"/>
              <a:pPr/>
              <a:t>93</a:t>
            </a:fld>
            <a:endParaRPr lang="en-US"/>
          </a:p>
        </p:txBody>
      </p:sp>
      <p:sp>
        <p:nvSpPr>
          <p:cNvPr id="1154050" name="Rectangle 2"/>
          <p:cNvSpPr>
            <a:spLocks noGrp="1" noRot="1" noChangeAspect="1" noChangeArrowheads="1" noTextEdit="1"/>
          </p:cNvSpPr>
          <p:nvPr>
            <p:ph type="sldImg"/>
          </p:nvPr>
        </p:nvSpPr>
        <p:spPr>
          <a:ln/>
        </p:spPr>
      </p:sp>
      <p:sp>
        <p:nvSpPr>
          <p:cNvPr id="11540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8AF064B-F6E5-4689-8D43-7268D02714BD}" type="slidenum">
              <a:rPr lang="en-US"/>
              <a:pPr/>
              <a:t>94</a:t>
            </a:fld>
            <a:endParaRPr lang="en-US"/>
          </a:p>
        </p:txBody>
      </p:sp>
      <p:sp>
        <p:nvSpPr>
          <p:cNvPr id="1223682" name="Rectangle 2"/>
          <p:cNvSpPr>
            <a:spLocks noGrp="1" noRot="1" noChangeAspect="1" noChangeArrowheads="1" noTextEdit="1"/>
          </p:cNvSpPr>
          <p:nvPr>
            <p:ph type="sldImg"/>
          </p:nvPr>
        </p:nvSpPr>
        <p:spPr>
          <a:ln/>
        </p:spPr>
      </p:sp>
      <p:sp>
        <p:nvSpPr>
          <p:cNvPr id="12236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95</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1D252E0-C22A-43D7-8C52-DD2265A5601E}" type="slidenum">
              <a:rPr lang="en-US"/>
              <a:pPr/>
              <a:t>96</a:t>
            </a:fld>
            <a:endParaRPr lang="en-US"/>
          </a:p>
        </p:txBody>
      </p:sp>
      <p:sp>
        <p:nvSpPr>
          <p:cNvPr id="1201154" name="Rectangle 2"/>
          <p:cNvSpPr>
            <a:spLocks noGrp="1" noRot="1" noChangeAspect="1" noChangeArrowheads="1" noTextEdit="1"/>
          </p:cNvSpPr>
          <p:nvPr>
            <p:ph type="sldImg"/>
          </p:nvPr>
        </p:nvSpPr>
        <p:spPr>
          <a:ln/>
        </p:spPr>
      </p:sp>
      <p:sp>
        <p:nvSpPr>
          <p:cNvPr id="12011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38C314-482E-41A2-8DA9-AED6D2F6D02D}" type="slidenum">
              <a:rPr lang="en-US"/>
              <a:pPr/>
              <a:t>97</a:t>
            </a:fld>
            <a:endParaRPr lang="en-US"/>
          </a:p>
        </p:txBody>
      </p:sp>
      <p:sp>
        <p:nvSpPr>
          <p:cNvPr id="1156098" name="Rectangle 2"/>
          <p:cNvSpPr>
            <a:spLocks noGrp="1" noRot="1" noChangeAspect="1" noChangeArrowheads="1" noTextEdit="1"/>
          </p:cNvSpPr>
          <p:nvPr>
            <p:ph type="sldImg"/>
          </p:nvPr>
        </p:nvSpPr>
        <p:spPr>
          <a:ln/>
        </p:spPr>
      </p:sp>
      <p:sp>
        <p:nvSpPr>
          <p:cNvPr id="115609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98</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A7083F-5A91-441B-BF3D-26BBCFF16A9A}" type="slidenum">
              <a:rPr lang="en-US"/>
              <a:pPr/>
              <a:t>99</a:t>
            </a:fld>
            <a:endParaRPr lang="en-US"/>
          </a:p>
        </p:txBody>
      </p:sp>
      <p:sp>
        <p:nvSpPr>
          <p:cNvPr id="1157122" name="Rectangle 2"/>
          <p:cNvSpPr>
            <a:spLocks noGrp="1" noRot="1" noChangeAspect="1" noChangeArrowheads="1" noTextEdit="1"/>
          </p:cNvSpPr>
          <p:nvPr>
            <p:ph type="sldImg"/>
          </p:nvPr>
        </p:nvSpPr>
        <p:spPr>
          <a:ln/>
        </p:spPr>
      </p:sp>
      <p:sp>
        <p:nvSpPr>
          <p:cNvPr id="115712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F95C7D-D7E6-4622-89A0-40ADA605E94C}" type="slidenum">
              <a:rPr lang="en-US"/>
              <a:pPr/>
              <a:t>100</a:t>
            </a:fld>
            <a:endParaRPr lang="en-US"/>
          </a:p>
        </p:txBody>
      </p:sp>
      <p:sp>
        <p:nvSpPr>
          <p:cNvPr id="1205250" name="Rectangle 2"/>
          <p:cNvSpPr>
            <a:spLocks noGrp="1" noRot="1" noChangeAspect="1" noChangeArrowheads="1" noTextEdit="1"/>
          </p:cNvSpPr>
          <p:nvPr>
            <p:ph type="sldImg"/>
          </p:nvPr>
        </p:nvSpPr>
        <p:spPr>
          <a:ln/>
        </p:spPr>
      </p:sp>
      <p:sp>
        <p:nvSpPr>
          <p:cNvPr id="120525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8" name="Rectangle 7"/>
          <p:cNvSpPr/>
          <p:nvPr userDrawn="1"/>
        </p:nvSpPr>
        <p:spPr>
          <a:xfrm rot="16200000">
            <a:off x="-2806022"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3" name="Rectangle 12"/>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userDrawn="1"/>
        </p:nvSpPr>
        <p:spPr>
          <a:xfrm>
            <a:off x="5638800" y="6477000"/>
            <a:ext cx="19050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Tree>
    <p:extLst>
      <p:ext uri="{BB962C8B-B14F-4D97-AF65-F5344CB8AC3E}">
        <p14:creationId xmlns="" xmlns:p14="http://schemas.microsoft.com/office/powerpoint/2010/main" val="37581393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Rectangle 9"/>
          <p:cNvSpPr/>
          <p:nvPr userDrawn="1"/>
        </p:nvSpPr>
        <p:spPr>
          <a:xfrm>
            <a:off x="914400" y="0"/>
            <a:ext cx="8229600" cy="9190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userDrawn="1"/>
        </p:nvSpPr>
        <p:spPr>
          <a:xfrm>
            <a:off x="5638800" y="6474023"/>
            <a:ext cx="1981200" cy="307777"/>
          </a:xfrm>
          <a:prstGeom prst="rect">
            <a:avLst/>
          </a:prstGeom>
          <a:noFill/>
        </p:spPr>
        <p:txBody>
          <a:bodyPr wrap="square" rtlCol="0">
            <a:spAutoFit/>
          </a:bodyPr>
          <a:lstStyle/>
          <a:p>
            <a:r>
              <a:rPr lang="en-US" sz="1400" baseline="0" dirty="0" smtClean="0">
                <a:solidFill>
                  <a:schemeClr val="bg1">
                    <a:lumMod val="50000"/>
                  </a:schemeClr>
                </a:solidFill>
              </a:rPr>
              <a:t>Chapter 3 &lt;</a:t>
            </a:r>
            <a:fld id="{D1B2EFE9-D440-4A3B-858C-5FEDF5DD0E10}" type="slidenum">
              <a:rPr lang="en-US" sz="1400" smtClean="0">
                <a:solidFill>
                  <a:schemeClr val="bg1">
                    <a:lumMod val="50000"/>
                  </a:schemeClr>
                </a:solidFill>
              </a:rPr>
              <a:pPr/>
              <a:t>‹#›</a:t>
            </a:fld>
            <a:r>
              <a:rPr lang="en-US" sz="1400" dirty="0" smtClean="0">
                <a:solidFill>
                  <a:schemeClr val="bg1">
                    <a:lumMod val="50000"/>
                  </a:schemeClr>
                </a:solidFill>
              </a:rPr>
              <a:t>&gt; </a:t>
            </a:r>
            <a:endParaRPr lang="en-US" sz="1400" dirty="0">
              <a:solidFill>
                <a:schemeClr val="bg1">
                  <a:lumMod val="50000"/>
                </a:schemeClr>
              </a:solidFill>
            </a:endParaRPr>
          </a:p>
        </p:txBody>
      </p:sp>
      <p:sp>
        <p:nvSpPr>
          <p:cNvPr id="5" name="Rectangle 4"/>
          <p:cNvSpPr/>
          <p:nvPr userDrawn="1"/>
        </p:nvSpPr>
        <p:spPr>
          <a:xfrm rot="16200000">
            <a:off x="-2806017" y="2878393"/>
            <a:ext cx="6258380" cy="738664"/>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200" b="1" i="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Sequential Logic Design</a:t>
            </a:r>
            <a:endParaRPr lang="en-US" sz="4200" b="1" i="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extLst>
      <p:ext uri="{BB962C8B-B14F-4D97-AF65-F5344CB8AC3E}">
        <p14:creationId xmlns="" xmlns:p14="http://schemas.microsoft.com/office/powerpoint/2010/main" val="20443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85800" y="1219200"/>
            <a:ext cx="7772400" cy="4953000"/>
          </a:xfrm>
        </p:spPr>
        <p:txBody>
          <a:bodyPr/>
          <a:lstStyle/>
          <a:p>
            <a:pPr lvl="0"/>
            <a:endParaRPr lang="en-US" noProof="0" smtClean="0"/>
          </a:p>
        </p:txBody>
      </p:sp>
      <p:sp>
        <p:nvSpPr>
          <p:cNvPr id="4" name="Footer Placeholder 3"/>
          <p:cNvSpPr>
            <a:spLocks noGrp="1"/>
          </p:cNvSpPr>
          <p:nvPr>
            <p:ph type="ftr" sz="quarter" idx="10"/>
          </p:nvPr>
        </p:nvSpPr>
        <p:spPr/>
        <p:txBody>
          <a:bodyPr/>
          <a:lstStyle>
            <a:lvl1pPr>
              <a:defRPr smtClean="0"/>
            </a:lvl1pPr>
          </a:lstStyle>
          <a:p>
            <a:pPr>
              <a:defRPr/>
            </a:pPr>
            <a:r>
              <a:rPr lang="en-US" smtClean="0"/>
              <a:t>Copyright © 2012  Elsevier</a:t>
            </a:r>
            <a:endParaRPr lang="en-GB"/>
          </a:p>
        </p:txBody>
      </p:sp>
      <p:sp>
        <p:nvSpPr>
          <p:cNvPr id="5" name="Slide Number Placeholder 4"/>
          <p:cNvSpPr>
            <a:spLocks noGrp="1"/>
          </p:cNvSpPr>
          <p:nvPr>
            <p:ph type="sldNum" sz="quarter" idx="11"/>
          </p:nvPr>
        </p:nvSpPr>
        <p:spPr/>
        <p:txBody>
          <a:bodyPr/>
          <a:lstStyle>
            <a:lvl1pPr>
              <a:defRPr smtClean="0"/>
            </a:lvl1pPr>
          </a:lstStyle>
          <a:p>
            <a:pPr>
              <a:defRPr/>
            </a:pPr>
            <a:r>
              <a:rPr lang="en-US"/>
              <a:t>1-&lt;</a:t>
            </a:r>
            <a:fld id="{68946159-E475-47D9-8550-A9F0B445C791}" type="slidenum">
              <a:rPr lang="en-US"/>
              <a:pPr>
                <a:defRPr/>
              </a:pPr>
              <a:t>‹#›</a:t>
            </a:fld>
            <a:r>
              <a:rPr lang="en-US"/>
              <a:t>&gt;</a:t>
            </a:r>
          </a:p>
          <a:p>
            <a:pPr>
              <a:defRPr/>
            </a:pPr>
            <a:endParaRPr lang="en-GB"/>
          </a:p>
        </p:txBody>
      </p:sp>
    </p:spTree>
    <p:extLst>
      <p:ext uri="{BB962C8B-B14F-4D97-AF65-F5344CB8AC3E}">
        <p14:creationId xmlns="" xmlns:p14="http://schemas.microsoft.com/office/powerpoint/2010/main" val="15133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Footer Placeholder 3"/>
          <p:cNvSpPr>
            <a:spLocks noGrp="1"/>
          </p:cNvSpPr>
          <p:nvPr>
            <p:ph type="ftr" sz="quarter" idx="10"/>
          </p:nvPr>
        </p:nvSpPr>
        <p:spPr/>
        <p:txBody>
          <a:bodyPr/>
          <a:lstStyle>
            <a:lvl1pPr>
              <a:defRPr/>
            </a:lvl1pPr>
          </a:lstStyle>
          <a:p>
            <a:r>
              <a:rPr lang="en-US"/>
              <a:t>Copyright © 2007 Elsevier</a:t>
            </a:r>
            <a:endParaRPr lang="en-GB"/>
          </a:p>
        </p:txBody>
      </p:sp>
      <p:sp>
        <p:nvSpPr>
          <p:cNvPr id="5" name="Slide Number Placeholder 4"/>
          <p:cNvSpPr>
            <a:spLocks noGrp="1"/>
          </p:cNvSpPr>
          <p:nvPr>
            <p:ph type="sldNum" sz="quarter" idx="11"/>
          </p:nvPr>
        </p:nvSpPr>
        <p:spPr/>
        <p:txBody>
          <a:bodyPr/>
          <a:lstStyle>
            <a:lvl1pPr>
              <a:defRPr/>
            </a:lvl1pPr>
          </a:lstStyle>
          <a:p>
            <a:r>
              <a:rPr lang="en-US"/>
              <a:t>2-&lt;</a:t>
            </a:r>
            <a:fld id="{56772E6B-5AA2-4C5F-A7F8-95F9D4354597}" type="slidenum">
              <a:rPr lang="en-US"/>
              <a:pPr/>
              <a:t>‹#›</a:t>
            </a:fld>
            <a:r>
              <a:rPr lang="en-US"/>
              <a:t>&gt;</a:t>
            </a:r>
          </a:p>
          <a:p>
            <a:endParaRPr lang="en-GB"/>
          </a:p>
        </p:txBody>
      </p:sp>
    </p:spTree>
    <p:extLst>
      <p:ext uri="{BB962C8B-B14F-4D97-AF65-F5344CB8AC3E}">
        <p14:creationId xmlns="" xmlns:p14="http://schemas.microsoft.com/office/powerpoint/2010/main" val="2926823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a:xfrm>
            <a:off x="6096000" y="6248400"/>
            <a:ext cx="1905000" cy="457200"/>
          </a:xfrm>
        </p:spPr>
        <p:txBody>
          <a:bodyPr/>
          <a:lstStyle>
            <a:lvl1pPr>
              <a:defRPr/>
            </a:lvl1pPr>
          </a:lstStyle>
          <a:p>
            <a:r>
              <a:rPr lang="en-US"/>
              <a:t>2-&lt;</a:t>
            </a:r>
            <a:fld id="{3D7F715D-3209-482A-ABCD-4F9C0036FCD6}" type="slidenum">
              <a:rPr lang="en-US"/>
              <a:pPr/>
              <a:t>‹#›</a:t>
            </a:fld>
            <a:r>
              <a:rPr lang="en-US"/>
              <a:t>&gt;</a:t>
            </a:r>
          </a:p>
          <a:p>
            <a:endParaRPr lang="en-GB"/>
          </a:p>
        </p:txBody>
      </p:sp>
    </p:spTree>
    <p:extLst>
      <p:ext uri="{BB962C8B-B14F-4D97-AF65-F5344CB8AC3E}">
        <p14:creationId xmlns="" xmlns:p14="http://schemas.microsoft.com/office/powerpoint/2010/main" val="513991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DD0BCF35-A1C1-47C4-BF2B-8B9B8D4EBCAE}" type="slidenum">
              <a:rPr lang="en-US"/>
              <a:pPr/>
              <a:t>‹#›</a:t>
            </a:fld>
            <a:r>
              <a:rPr lang="en-US"/>
              <a:t>&gt;</a:t>
            </a:r>
          </a:p>
          <a:p>
            <a:endParaRPr lang="en-GB"/>
          </a:p>
        </p:txBody>
      </p:sp>
    </p:spTree>
    <p:extLst>
      <p:ext uri="{BB962C8B-B14F-4D97-AF65-F5344CB8AC3E}">
        <p14:creationId xmlns="" xmlns:p14="http://schemas.microsoft.com/office/powerpoint/2010/main" val="7302445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219200"/>
            <a:ext cx="38100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Footer Placeholder 4"/>
          <p:cNvSpPr>
            <a:spLocks noGrp="1"/>
          </p:cNvSpPr>
          <p:nvPr>
            <p:ph type="ftr" sz="quarter" idx="10"/>
          </p:nvPr>
        </p:nvSpPr>
        <p:spPr/>
        <p:txBody>
          <a:bodyPr/>
          <a:lstStyle>
            <a:lvl1pPr>
              <a:defRPr/>
            </a:lvl1pPr>
          </a:lstStyle>
          <a:p>
            <a:r>
              <a:rPr lang="en-US"/>
              <a:t>Copyright © 2007 Elsevier</a:t>
            </a:r>
            <a:endParaRPr lang="en-GB"/>
          </a:p>
        </p:txBody>
      </p:sp>
      <p:sp>
        <p:nvSpPr>
          <p:cNvPr id="6" name="Slide Number Placeholder 5"/>
          <p:cNvSpPr>
            <a:spLocks noGrp="1"/>
          </p:cNvSpPr>
          <p:nvPr>
            <p:ph type="sldNum" sz="quarter" idx="11"/>
          </p:nvPr>
        </p:nvSpPr>
        <p:spPr/>
        <p:txBody>
          <a:bodyPr/>
          <a:lstStyle>
            <a:lvl1pPr>
              <a:defRPr/>
            </a:lvl1pPr>
          </a:lstStyle>
          <a:p>
            <a:r>
              <a:rPr lang="en-US"/>
              <a:t>2-&lt;</a:t>
            </a:r>
            <a:fld id="{C0FBBB96-A630-4B05-BA47-6FDCC80A2530}" type="slidenum">
              <a:rPr lang="en-US"/>
              <a:pPr/>
              <a:t>‹#›</a:t>
            </a:fld>
            <a:r>
              <a:rPr lang="en-US"/>
              <a:t>&gt;</a:t>
            </a:r>
          </a:p>
          <a:p>
            <a:endParaRPr lang="en-GB"/>
          </a:p>
        </p:txBody>
      </p:sp>
    </p:spTree>
    <p:extLst>
      <p:ext uri="{BB962C8B-B14F-4D97-AF65-F5344CB8AC3E}">
        <p14:creationId xmlns="" xmlns:p14="http://schemas.microsoft.com/office/powerpoint/2010/main" val="32346687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800" y="1219200"/>
            <a:ext cx="3810000" cy="4953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7" name="Slide Number Placeholder 6"/>
          <p:cNvSpPr>
            <a:spLocks noGrp="1"/>
          </p:cNvSpPr>
          <p:nvPr>
            <p:ph type="sldNum" sz="quarter" idx="11"/>
          </p:nvPr>
        </p:nvSpPr>
        <p:spPr>
          <a:xfrm>
            <a:off x="6096000" y="6248400"/>
            <a:ext cx="1905000" cy="457200"/>
          </a:xfrm>
        </p:spPr>
        <p:txBody>
          <a:bodyPr/>
          <a:lstStyle>
            <a:lvl1pPr>
              <a:defRPr/>
            </a:lvl1pPr>
          </a:lstStyle>
          <a:p>
            <a:r>
              <a:rPr lang="en-US"/>
              <a:t>2-&lt;</a:t>
            </a:r>
            <a:fld id="{B8D13B05-696B-43F3-A133-03DEFFF24850}" type="slidenum">
              <a:rPr lang="en-US"/>
              <a:pPr/>
              <a:t>‹#›</a:t>
            </a:fld>
            <a:r>
              <a:rPr lang="en-US"/>
              <a:t>&gt;</a:t>
            </a:r>
          </a:p>
          <a:p>
            <a:endParaRPr lang="en-GB"/>
          </a:p>
        </p:txBody>
      </p:sp>
    </p:spTree>
    <p:extLst>
      <p:ext uri="{BB962C8B-B14F-4D97-AF65-F5344CB8AC3E}">
        <p14:creationId xmlns="" xmlns:p14="http://schemas.microsoft.com/office/powerpoint/2010/main" val="2730700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01600" y="101600"/>
            <a:ext cx="7772400" cy="889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6858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2192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858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771900"/>
            <a:ext cx="3810000" cy="24003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Footer Placeholder 6"/>
          <p:cNvSpPr>
            <a:spLocks noGrp="1"/>
          </p:cNvSpPr>
          <p:nvPr>
            <p:ph type="ftr" sz="quarter" idx="10"/>
          </p:nvPr>
        </p:nvSpPr>
        <p:spPr>
          <a:xfrm>
            <a:off x="177800" y="6248400"/>
            <a:ext cx="2895600" cy="457200"/>
          </a:xfrm>
        </p:spPr>
        <p:txBody>
          <a:bodyPr/>
          <a:lstStyle>
            <a:lvl1pPr>
              <a:defRPr/>
            </a:lvl1pPr>
          </a:lstStyle>
          <a:p>
            <a:r>
              <a:rPr lang="en-US"/>
              <a:t>Copyright © 2007 Elsevier</a:t>
            </a:r>
            <a:endParaRPr lang="en-GB"/>
          </a:p>
        </p:txBody>
      </p:sp>
      <p:sp>
        <p:nvSpPr>
          <p:cNvPr id="8" name="Slide Number Placeholder 7"/>
          <p:cNvSpPr>
            <a:spLocks noGrp="1"/>
          </p:cNvSpPr>
          <p:nvPr>
            <p:ph type="sldNum" sz="quarter" idx="11"/>
          </p:nvPr>
        </p:nvSpPr>
        <p:spPr>
          <a:xfrm>
            <a:off x="6096000" y="6248400"/>
            <a:ext cx="1905000" cy="457200"/>
          </a:xfrm>
        </p:spPr>
        <p:txBody>
          <a:bodyPr/>
          <a:lstStyle>
            <a:lvl1pPr>
              <a:defRPr/>
            </a:lvl1pPr>
          </a:lstStyle>
          <a:p>
            <a:r>
              <a:rPr lang="en-US"/>
              <a:t>2-&lt;</a:t>
            </a:r>
            <a:fld id="{ABE97F21-FF4B-4B80-811E-C7802C99A8A5}" type="slidenum">
              <a:rPr lang="en-US"/>
              <a:pPr/>
              <a:t>‹#›</a:t>
            </a:fld>
            <a:r>
              <a:rPr lang="en-US"/>
              <a:t>&gt;</a:t>
            </a:r>
          </a:p>
          <a:p>
            <a:endParaRPr lang="en-GB"/>
          </a:p>
        </p:txBody>
      </p:sp>
    </p:spTree>
    <p:extLst>
      <p:ext uri="{BB962C8B-B14F-4D97-AF65-F5344CB8AC3E}">
        <p14:creationId xmlns="" xmlns:p14="http://schemas.microsoft.com/office/powerpoint/2010/main" val="2747518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746080-453C-4BEF-9A1F-F094B996EB79}" type="datetimeFigureOut">
              <a:rPr lang="en-US" smtClean="0"/>
              <a:pPr/>
              <a:t>5/4/2015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B2EFE9-D440-4A3B-858C-5FEDF5DD0E10}" type="slidenum">
              <a:rPr lang="en-US" smtClean="0"/>
              <a:pPr/>
              <a:t>‹#›</a:t>
            </a:fld>
            <a:endParaRPr lang="en-US"/>
          </a:p>
        </p:txBody>
      </p:sp>
    </p:spTree>
    <p:extLst>
      <p:ext uri="{BB962C8B-B14F-4D97-AF65-F5344CB8AC3E}">
        <p14:creationId xmlns="" xmlns:p14="http://schemas.microsoft.com/office/powerpoint/2010/main" val="1533500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tags" Target="../tags/tag28.xml"/><Relationship Id="rId7" Type="http://schemas.openxmlformats.org/officeDocument/2006/relationships/notesSlide" Target="../notesSlides/notesSlide9.xml"/><Relationship Id="rId2" Type="http://schemas.openxmlformats.org/officeDocument/2006/relationships/tags" Target="../tags/tag27.xml"/><Relationship Id="rId1" Type="http://schemas.openxmlformats.org/officeDocument/2006/relationships/vmlDrawing" Target="../drawings/vmlDrawing5.vml"/><Relationship Id="rId6" Type="http://schemas.openxmlformats.org/officeDocument/2006/relationships/slideLayout" Target="../slideLayouts/slideLayout2.xml"/><Relationship Id="rId5" Type="http://schemas.openxmlformats.org/officeDocument/2006/relationships/tags" Target="../tags/tag30.xml"/><Relationship Id="rId4" Type="http://schemas.openxmlformats.org/officeDocument/2006/relationships/tags" Target="../tags/tag29.xml"/><Relationship Id="rId9" Type="http://schemas.openxmlformats.org/officeDocument/2006/relationships/oleObject" Target="../embeddings/oleObject8.bin"/></Relationships>
</file>

<file path=ppt/slides/_rels/slide100.xml.rels><?xml version="1.0" encoding="UTF-8" standalone="yes"?>
<Relationships xmlns="http://schemas.openxmlformats.org/package/2006/relationships"><Relationship Id="rId8" Type="http://schemas.openxmlformats.org/officeDocument/2006/relationships/notesSlide" Target="../notesSlides/notesSlide99.xml"/><Relationship Id="rId3" Type="http://schemas.openxmlformats.org/officeDocument/2006/relationships/tags" Target="../tags/tag361.xml"/><Relationship Id="rId7" Type="http://schemas.openxmlformats.org/officeDocument/2006/relationships/slideLayout" Target="../slideLayouts/slideLayout2.xml"/><Relationship Id="rId2" Type="http://schemas.openxmlformats.org/officeDocument/2006/relationships/tags" Target="../tags/tag360.xml"/><Relationship Id="rId1" Type="http://schemas.openxmlformats.org/officeDocument/2006/relationships/vmlDrawing" Target="../drawings/vmlDrawing68.vml"/><Relationship Id="rId6" Type="http://schemas.openxmlformats.org/officeDocument/2006/relationships/tags" Target="../tags/tag364.xml"/><Relationship Id="rId5" Type="http://schemas.openxmlformats.org/officeDocument/2006/relationships/tags" Target="../tags/tag363.xml"/><Relationship Id="rId4" Type="http://schemas.openxmlformats.org/officeDocument/2006/relationships/tags" Target="../tags/tag362.xml"/><Relationship Id="rId9" Type="http://schemas.openxmlformats.org/officeDocument/2006/relationships/oleObject" Target="../embeddings/oleObject98.bin"/></Relationships>
</file>

<file path=ppt/slides/_rels/slide101.xml.rels><?xml version="1.0" encoding="UTF-8" standalone="yes"?>
<Relationships xmlns="http://schemas.openxmlformats.org/package/2006/relationships"><Relationship Id="rId8" Type="http://schemas.openxmlformats.org/officeDocument/2006/relationships/notesSlide" Target="../notesSlides/notesSlide100.xml"/><Relationship Id="rId3" Type="http://schemas.openxmlformats.org/officeDocument/2006/relationships/tags" Target="../tags/tag366.xml"/><Relationship Id="rId7" Type="http://schemas.openxmlformats.org/officeDocument/2006/relationships/slideLayout" Target="../slideLayouts/slideLayout2.xml"/><Relationship Id="rId2" Type="http://schemas.openxmlformats.org/officeDocument/2006/relationships/tags" Target="../tags/tag365.xml"/><Relationship Id="rId1" Type="http://schemas.openxmlformats.org/officeDocument/2006/relationships/vmlDrawing" Target="../drawings/vmlDrawing69.vml"/><Relationship Id="rId6" Type="http://schemas.openxmlformats.org/officeDocument/2006/relationships/tags" Target="../tags/tag369.xml"/><Relationship Id="rId5" Type="http://schemas.openxmlformats.org/officeDocument/2006/relationships/tags" Target="../tags/tag368.xml"/><Relationship Id="rId4" Type="http://schemas.openxmlformats.org/officeDocument/2006/relationships/tags" Target="../tags/tag367.xml"/><Relationship Id="rId9" Type="http://schemas.openxmlformats.org/officeDocument/2006/relationships/oleObject" Target="../embeddings/oleObject99.bin"/></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2.xml"/><Relationship Id="rId7"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vmlDrawing" Target="../drawings/vmlDrawing6.vml"/><Relationship Id="rId6" Type="http://schemas.openxmlformats.org/officeDocument/2006/relationships/tags" Target="../tags/tag35.xml"/><Relationship Id="rId5" Type="http://schemas.openxmlformats.org/officeDocument/2006/relationships/tags" Target="../tags/tag34.xml"/><Relationship Id="rId10" Type="http://schemas.openxmlformats.org/officeDocument/2006/relationships/oleObject" Target="../embeddings/oleObject10.bin"/><Relationship Id="rId4" Type="http://schemas.openxmlformats.org/officeDocument/2006/relationships/tags" Target="../tags/tag33.xml"/><Relationship Id="rId9" Type="http://schemas.openxmlformats.org/officeDocument/2006/relationships/oleObject" Target="../embeddings/oleObject9.bin"/></Relationships>
</file>

<file path=ppt/slides/_rels/slide12.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vmlDrawing" Target="../drawings/vmlDrawing7.vml"/><Relationship Id="rId6" Type="http://schemas.openxmlformats.org/officeDocument/2006/relationships/oleObject" Target="../embeddings/oleObject11.bin"/><Relationship Id="rId5" Type="http://schemas.openxmlformats.org/officeDocument/2006/relationships/notesSlide" Target="../notesSlides/notesSlide11.xml"/><Relationship Id="rId4"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tags" Target="../tags/tag39.xml"/><Relationship Id="rId7" Type="http://schemas.openxmlformats.org/officeDocument/2006/relationships/notesSlide" Target="../notesSlides/notesSlide12.xml"/><Relationship Id="rId2" Type="http://schemas.openxmlformats.org/officeDocument/2006/relationships/tags" Target="../tags/tag38.xml"/><Relationship Id="rId1" Type="http://schemas.openxmlformats.org/officeDocument/2006/relationships/vmlDrawing" Target="../drawings/vmlDrawing8.vml"/><Relationship Id="rId6" Type="http://schemas.openxmlformats.org/officeDocument/2006/relationships/slideLayout" Target="../slideLayouts/slideLayout2.xml"/><Relationship Id="rId5" Type="http://schemas.openxmlformats.org/officeDocument/2006/relationships/tags" Target="../tags/tag41.xml"/><Relationship Id="rId4" Type="http://schemas.openxmlformats.org/officeDocument/2006/relationships/tags" Target="../tags/tag40.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13.bin"/><Relationship Id="rId3" Type="http://schemas.openxmlformats.org/officeDocument/2006/relationships/tags" Target="../tags/tag43.xml"/><Relationship Id="rId7" Type="http://schemas.openxmlformats.org/officeDocument/2006/relationships/notesSlide" Target="../notesSlides/notesSlide13.xml"/><Relationship Id="rId2" Type="http://schemas.openxmlformats.org/officeDocument/2006/relationships/tags" Target="../tags/tag42.xml"/><Relationship Id="rId1" Type="http://schemas.openxmlformats.org/officeDocument/2006/relationships/vmlDrawing" Target="../drawings/vmlDrawing9.vml"/><Relationship Id="rId6" Type="http://schemas.openxmlformats.org/officeDocument/2006/relationships/slideLayout" Target="../slideLayouts/slideLayout2.xml"/><Relationship Id="rId5" Type="http://schemas.openxmlformats.org/officeDocument/2006/relationships/tags" Target="../tags/tag45.xml"/><Relationship Id="rId10" Type="http://schemas.openxmlformats.org/officeDocument/2006/relationships/oleObject" Target="../embeddings/oleObject15.bin"/><Relationship Id="rId4" Type="http://schemas.openxmlformats.org/officeDocument/2006/relationships/tags" Target="../tags/tag44.xml"/><Relationship Id="rId9" Type="http://schemas.openxmlformats.org/officeDocument/2006/relationships/oleObject" Target="../embeddings/oleObject1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tags" Target="../tags/tag47.xml"/><Relationship Id="rId7" Type="http://schemas.openxmlformats.org/officeDocument/2006/relationships/notesSlide" Target="../notesSlides/notesSlide14.xml"/><Relationship Id="rId2" Type="http://schemas.openxmlformats.org/officeDocument/2006/relationships/tags" Target="../tags/tag46.xml"/><Relationship Id="rId1" Type="http://schemas.openxmlformats.org/officeDocument/2006/relationships/vmlDrawing" Target="../drawings/vmlDrawing10.vml"/><Relationship Id="rId6" Type="http://schemas.openxmlformats.org/officeDocument/2006/relationships/slideLayout" Target="../slideLayouts/slideLayout2.xml"/><Relationship Id="rId5" Type="http://schemas.openxmlformats.org/officeDocument/2006/relationships/tags" Target="../tags/tag49.xml"/><Relationship Id="rId10" Type="http://schemas.openxmlformats.org/officeDocument/2006/relationships/oleObject" Target="../embeddings/oleObject18.bin"/><Relationship Id="rId4" Type="http://schemas.openxmlformats.org/officeDocument/2006/relationships/tags" Target="../tags/tag48.xml"/><Relationship Id="rId9" Type="http://schemas.openxmlformats.org/officeDocument/2006/relationships/oleObject" Target="../embeddings/oleObject17.bin"/></Relationships>
</file>

<file path=ppt/slides/_rels/slide16.xml.rels><?xml version="1.0" encoding="UTF-8" standalone="yes"?>
<Relationships xmlns="http://schemas.openxmlformats.org/package/2006/relationships"><Relationship Id="rId3" Type="http://schemas.openxmlformats.org/officeDocument/2006/relationships/tags" Target="../tags/tag51.xml"/><Relationship Id="rId7" Type="http://schemas.openxmlformats.org/officeDocument/2006/relationships/oleObject" Target="../embeddings/oleObject19.bin"/><Relationship Id="rId2" Type="http://schemas.openxmlformats.org/officeDocument/2006/relationships/tags" Target="../tags/tag50.xml"/><Relationship Id="rId1" Type="http://schemas.openxmlformats.org/officeDocument/2006/relationships/vmlDrawing" Target="../drawings/vmlDrawing11.vml"/><Relationship Id="rId6" Type="http://schemas.openxmlformats.org/officeDocument/2006/relationships/notesSlide" Target="../notesSlides/notesSlide15.xml"/><Relationship Id="rId5" Type="http://schemas.openxmlformats.org/officeDocument/2006/relationships/slideLayout" Target="../slideLayouts/slideLayout2.xml"/><Relationship Id="rId4" Type="http://schemas.openxmlformats.org/officeDocument/2006/relationships/tags" Target="../tags/tag5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tags" Target="../tags/tag54.xml"/><Relationship Id="rId7" Type="http://schemas.openxmlformats.org/officeDocument/2006/relationships/notesSlide" Target="../notesSlides/notesSlide16.xml"/><Relationship Id="rId2" Type="http://schemas.openxmlformats.org/officeDocument/2006/relationships/tags" Target="../tags/tag53.xml"/><Relationship Id="rId1" Type="http://schemas.openxmlformats.org/officeDocument/2006/relationships/vmlDrawing" Target="../drawings/vmlDrawing12.vml"/><Relationship Id="rId6" Type="http://schemas.openxmlformats.org/officeDocument/2006/relationships/slideLayout" Target="../slideLayouts/slideLayout2.xml"/><Relationship Id="rId5" Type="http://schemas.openxmlformats.org/officeDocument/2006/relationships/tags" Target="../tags/tag56.xml"/><Relationship Id="rId4" Type="http://schemas.openxmlformats.org/officeDocument/2006/relationships/tags" Target="../tags/tag55.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tags" Target="../tags/tag58.xml"/><Relationship Id="rId7" Type="http://schemas.openxmlformats.org/officeDocument/2006/relationships/oleObject" Target="../embeddings/oleObject21.bin"/><Relationship Id="rId2" Type="http://schemas.openxmlformats.org/officeDocument/2006/relationships/tags" Target="../tags/tag57.xml"/><Relationship Id="rId1" Type="http://schemas.openxmlformats.org/officeDocument/2006/relationships/vmlDrawing" Target="../drawings/vmlDrawing13.v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59.xml"/><Relationship Id="rId9" Type="http://schemas.openxmlformats.org/officeDocument/2006/relationships/oleObject" Target="../embeddings/oleObject23.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tags" Target="../tags/tag61.xml"/><Relationship Id="rId7" Type="http://schemas.openxmlformats.org/officeDocument/2006/relationships/oleObject" Target="../embeddings/oleObject24.bin"/><Relationship Id="rId2" Type="http://schemas.openxmlformats.org/officeDocument/2006/relationships/tags" Target="../tags/tag60.xml"/><Relationship Id="rId1" Type="http://schemas.openxmlformats.org/officeDocument/2006/relationships/vmlDrawing" Target="../drawings/vmlDrawing14.vml"/><Relationship Id="rId6" Type="http://schemas.openxmlformats.org/officeDocument/2006/relationships/notesSlide" Target="../notesSlides/notesSlide18.xml"/><Relationship Id="rId5" Type="http://schemas.openxmlformats.org/officeDocument/2006/relationships/slideLayout" Target="../slideLayouts/slideLayout2.xml"/><Relationship Id="rId4" Type="http://schemas.openxmlformats.org/officeDocument/2006/relationships/tags" Target="../tags/tag62.xml"/><Relationship Id="rId9" Type="http://schemas.openxmlformats.org/officeDocument/2006/relationships/oleObject" Target="../embeddings/oleObject26.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jpeg"/></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tags" Target="../tags/tag64.xml"/><Relationship Id="rId7" Type="http://schemas.openxmlformats.org/officeDocument/2006/relationships/oleObject" Target="../embeddings/oleObject27.bin"/><Relationship Id="rId2" Type="http://schemas.openxmlformats.org/officeDocument/2006/relationships/tags" Target="../tags/tag63.xml"/><Relationship Id="rId1" Type="http://schemas.openxmlformats.org/officeDocument/2006/relationships/vmlDrawing" Target="../drawings/vmlDrawing15.vml"/><Relationship Id="rId6" Type="http://schemas.openxmlformats.org/officeDocument/2006/relationships/notesSlide" Target="../notesSlides/notesSlide19.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21.xml.rels><?xml version="1.0" encoding="UTF-8" standalone="yes"?>
<Relationships xmlns="http://schemas.openxmlformats.org/package/2006/relationships"><Relationship Id="rId3" Type="http://schemas.openxmlformats.org/officeDocument/2006/relationships/tags" Target="../tags/tag67.xml"/><Relationship Id="rId7" Type="http://schemas.openxmlformats.org/officeDocument/2006/relationships/oleObject" Target="../embeddings/oleObject29.bin"/><Relationship Id="rId2" Type="http://schemas.openxmlformats.org/officeDocument/2006/relationships/tags" Target="../tags/tag66.xml"/><Relationship Id="rId1" Type="http://schemas.openxmlformats.org/officeDocument/2006/relationships/vmlDrawing" Target="../drawings/vmlDrawing16.v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68.xml"/></Relationships>
</file>

<file path=ppt/slides/_rels/slide22.xml.rels><?xml version="1.0" encoding="UTF-8" standalone="yes"?>
<Relationships xmlns="http://schemas.openxmlformats.org/package/2006/relationships"><Relationship Id="rId3" Type="http://schemas.openxmlformats.org/officeDocument/2006/relationships/tags" Target="../tags/tag70.xml"/><Relationship Id="rId7" Type="http://schemas.openxmlformats.org/officeDocument/2006/relationships/oleObject" Target="../embeddings/oleObject30.bin"/><Relationship Id="rId2" Type="http://schemas.openxmlformats.org/officeDocument/2006/relationships/tags" Target="../tags/tag69.xml"/><Relationship Id="rId1" Type="http://schemas.openxmlformats.org/officeDocument/2006/relationships/vmlDrawing" Target="../drawings/vmlDrawing17.vml"/><Relationship Id="rId6" Type="http://schemas.openxmlformats.org/officeDocument/2006/relationships/notesSlide" Target="../notesSlides/notesSlide21.xml"/><Relationship Id="rId5" Type="http://schemas.openxmlformats.org/officeDocument/2006/relationships/slideLayout" Target="../slideLayouts/slideLayout2.xml"/><Relationship Id="rId4" Type="http://schemas.openxmlformats.org/officeDocument/2006/relationships/tags" Target="../tags/tag71.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tags" Target="../tags/tag72.xml"/><Relationship Id="rId4" Type="http://schemas.openxmlformats.org/officeDocument/2006/relationships/notesSlide" Target="../notesSlides/notesSlide22.xml"/></Relationships>
</file>

<file path=ppt/slides/_rels/slide24.xml.rels><?xml version="1.0" encoding="UTF-8" standalone="yes"?>
<Relationships xmlns="http://schemas.openxmlformats.org/package/2006/relationships"><Relationship Id="rId3" Type="http://schemas.openxmlformats.org/officeDocument/2006/relationships/tags" Target="../tags/tag75.xml"/><Relationship Id="rId7" Type="http://schemas.openxmlformats.org/officeDocument/2006/relationships/oleObject" Target="../embeddings/oleObject31.bin"/><Relationship Id="rId2" Type="http://schemas.openxmlformats.org/officeDocument/2006/relationships/tags" Target="../tags/tag74.xml"/><Relationship Id="rId1" Type="http://schemas.openxmlformats.org/officeDocument/2006/relationships/vmlDrawing" Target="../drawings/vmlDrawing18.vml"/><Relationship Id="rId6" Type="http://schemas.openxmlformats.org/officeDocument/2006/relationships/notesSlide" Target="../notesSlides/notesSlide23.xml"/><Relationship Id="rId5" Type="http://schemas.openxmlformats.org/officeDocument/2006/relationships/slideLayout" Target="../slideLayouts/slideLayout2.xml"/><Relationship Id="rId4" Type="http://schemas.openxmlformats.org/officeDocument/2006/relationships/tags" Target="../tags/tag76.xml"/></Relationships>
</file>

<file path=ppt/slides/_rels/slide25.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oleObject" Target="../embeddings/oleObject32.bin"/><Relationship Id="rId2" Type="http://schemas.openxmlformats.org/officeDocument/2006/relationships/tags" Target="../tags/tag77.xml"/><Relationship Id="rId1" Type="http://schemas.openxmlformats.org/officeDocument/2006/relationships/vmlDrawing" Target="../drawings/vmlDrawing19.v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tags" Target="../tags/tag81.xml"/><Relationship Id="rId7" Type="http://schemas.openxmlformats.org/officeDocument/2006/relationships/notesSlide" Target="../notesSlides/notesSlide25.xml"/><Relationship Id="rId2" Type="http://schemas.openxmlformats.org/officeDocument/2006/relationships/tags" Target="../tags/tag80.xml"/><Relationship Id="rId1" Type="http://schemas.openxmlformats.org/officeDocument/2006/relationships/vmlDrawing" Target="../drawings/vmlDrawing20.vml"/><Relationship Id="rId6" Type="http://schemas.openxmlformats.org/officeDocument/2006/relationships/slideLayout" Target="../slideLayouts/slideLayout2.xml"/><Relationship Id="rId5" Type="http://schemas.openxmlformats.org/officeDocument/2006/relationships/tags" Target="../tags/tag83.xml"/><Relationship Id="rId4" Type="http://schemas.openxmlformats.org/officeDocument/2006/relationships/tags" Target="../tags/tag82.xml"/><Relationship Id="rId9" Type="http://schemas.openxmlformats.org/officeDocument/2006/relationships/oleObject" Target="../embeddings/oleObject34.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35.bin"/><Relationship Id="rId3" Type="http://schemas.openxmlformats.org/officeDocument/2006/relationships/tags" Target="../tags/tag85.xml"/><Relationship Id="rId7" Type="http://schemas.openxmlformats.org/officeDocument/2006/relationships/notesSlide" Target="../notesSlides/notesSlide26.xml"/><Relationship Id="rId2" Type="http://schemas.openxmlformats.org/officeDocument/2006/relationships/tags" Target="../tags/tag84.xml"/><Relationship Id="rId1" Type="http://schemas.openxmlformats.org/officeDocument/2006/relationships/vmlDrawing" Target="../drawings/vmlDrawing21.vml"/><Relationship Id="rId6" Type="http://schemas.openxmlformats.org/officeDocument/2006/relationships/slideLayout" Target="../slideLayouts/slideLayout2.xml"/><Relationship Id="rId5" Type="http://schemas.openxmlformats.org/officeDocument/2006/relationships/tags" Target="../tags/tag87.xml"/><Relationship Id="rId4" Type="http://schemas.openxmlformats.org/officeDocument/2006/relationships/tags" Target="../tags/tag86.xml"/><Relationship Id="rId9" Type="http://schemas.openxmlformats.org/officeDocument/2006/relationships/oleObject" Target="../embeddings/oleObject36.bin"/></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9.xml"/><Relationship Id="rId1" Type="http://schemas.openxmlformats.org/officeDocument/2006/relationships/tags" Target="../tags/tag88.xml"/><Relationship Id="rId4" Type="http://schemas.openxmlformats.org/officeDocument/2006/relationships/notesSlide" Target="../notesSlides/notesSlide27.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8.xml"/><Relationship Id="rId3" Type="http://schemas.openxmlformats.org/officeDocument/2006/relationships/tags" Target="../tags/tag91.xml"/><Relationship Id="rId7"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vmlDrawing" Target="../drawings/vmlDrawing22.vml"/><Relationship Id="rId6" Type="http://schemas.openxmlformats.org/officeDocument/2006/relationships/tags" Target="../tags/tag94.xml"/><Relationship Id="rId11" Type="http://schemas.openxmlformats.org/officeDocument/2006/relationships/oleObject" Target="../embeddings/oleObject39.bin"/><Relationship Id="rId5" Type="http://schemas.openxmlformats.org/officeDocument/2006/relationships/tags" Target="../tags/tag93.xml"/><Relationship Id="rId10" Type="http://schemas.openxmlformats.org/officeDocument/2006/relationships/oleObject" Target="../embeddings/oleObject38.bin"/><Relationship Id="rId4" Type="http://schemas.openxmlformats.org/officeDocument/2006/relationships/tags" Target="../tags/tag92.xml"/><Relationship Id="rId9" Type="http://schemas.openxmlformats.org/officeDocument/2006/relationships/oleObject" Target="../embeddings/oleObject3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0.xml.rels><?xml version="1.0" encoding="UTF-8" standalone="yes"?>
<Relationships xmlns="http://schemas.openxmlformats.org/package/2006/relationships"><Relationship Id="rId3" Type="http://schemas.openxmlformats.org/officeDocument/2006/relationships/tags" Target="../tags/tag96.xml"/><Relationship Id="rId7" Type="http://schemas.openxmlformats.org/officeDocument/2006/relationships/oleObject" Target="../embeddings/oleObject40.bin"/><Relationship Id="rId2" Type="http://schemas.openxmlformats.org/officeDocument/2006/relationships/tags" Target="../tags/tag95.xml"/><Relationship Id="rId1" Type="http://schemas.openxmlformats.org/officeDocument/2006/relationships/vmlDrawing" Target="../drawings/vmlDrawing23.vml"/><Relationship Id="rId6" Type="http://schemas.openxmlformats.org/officeDocument/2006/relationships/notesSlide" Target="../notesSlides/notesSlide29.xml"/><Relationship Id="rId5" Type="http://schemas.openxmlformats.org/officeDocument/2006/relationships/slideLayout" Target="../slideLayouts/slideLayout2.xml"/><Relationship Id="rId4" Type="http://schemas.openxmlformats.org/officeDocument/2006/relationships/tags" Target="../tags/tag97.xml"/></Relationships>
</file>

<file path=ppt/slides/_rels/slide31.xml.rels><?xml version="1.0" encoding="UTF-8" standalone="yes"?>
<Relationships xmlns="http://schemas.openxmlformats.org/package/2006/relationships"><Relationship Id="rId3" Type="http://schemas.openxmlformats.org/officeDocument/2006/relationships/tags" Target="../tags/tag99.xml"/><Relationship Id="rId7" Type="http://schemas.openxmlformats.org/officeDocument/2006/relationships/oleObject" Target="../embeddings/oleObject41.bin"/><Relationship Id="rId2" Type="http://schemas.openxmlformats.org/officeDocument/2006/relationships/tags" Target="../tags/tag98.xml"/><Relationship Id="rId1" Type="http://schemas.openxmlformats.org/officeDocument/2006/relationships/vmlDrawing" Target="../drawings/vmlDrawing24.vml"/><Relationship Id="rId6" Type="http://schemas.openxmlformats.org/officeDocument/2006/relationships/notesSlide" Target="../notesSlides/notesSlide30.xml"/><Relationship Id="rId5" Type="http://schemas.openxmlformats.org/officeDocument/2006/relationships/slideLayout" Target="../slideLayouts/slideLayout2.xml"/><Relationship Id="rId4" Type="http://schemas.openxmlformats.org/officeDocument/2006/relationships/tags" Target="../tags/tag100.xml"/></Relationships>
</file>

<file path=ppt/slides/_rels/slide32.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oleObject" Target="../embeddings/oleObject42.bin"/><Relationship Id="rId2" Type="http://schemas.openxmlformats.org/officeDocument/2006/relationships/tags" Target="../tags/tag101.xml"/><Relationship Id="rId1" Type="http://schemas.openxmlformats.org/officeDocument/2006/relationships/vmlDrawing" Target="../drawings/vmlDrawing25.vml"/><Relationship Id="rId6" Type="http://schemas.openxmlformats.org/officeDocument/2006/relationships/notesSlide" Target="../notesSlides/notesSlide31.xml"/><Relationship Id="rId5" Type="http://schemas.openxmlformats.org/officeDocument/2006/relationships/slideLayout" Target="../slideLayouts/slideLayout2.xml"/><Relationship Id="rId4" Type="http://schemas.openxmlformats.org/officeDocument/2006/relationships/tags" Target="../tags/tag103.xml"/></Relationships>
</file>

<file path=ppt/slides/_rels/slide33.xml.rels><?xml version="1.0" encoding="UTF-8" standalone="yes"?>
<Relationships xmlns="http://schemas.openxmlformats.org/package/2006/relationships"><Relationship Id="rId3" Type="http://schemas.openxmlformats.org/officeDocument/2006/relationships/tags" Target="../tags/tag105.xml"/><Relationship Id="rId7" Type="http://schemas.openxmlformats.org/officeDocument/2006/relationships/oleObject" Target="../embeddings/oleObject43.bin"/><Relationship Id="rId2" Type="http://schemas.openxmlformats.org/officeDocument/2006/relationships/tags" Target="../tags/tag104.xml"/><Relationship Id="rId1" Type="http://schemas.openxmlformats.org/officeDocument/2006/relationships/vmlDrawing" Target="../drawings/vmlDrawing26.vml"/><Relationship Id="rId6" Type="http://schemas.openxmlformats.org/officeDocument/2006/relationships/notesSlide" Target="../notesSlides/notesSlide32.xml"/><Relationship Id="rId5" Type="http://schemas.openxmlformats.org/officeDocument/2006/relationships/slideLayout" Target="../slideLayouts/slideLayout2.xml"/><Relationship Id="rId4" Type="http://schemas.openxmlformats.org/officeDocument/2006/relationships/tags" Target="../tags/tag106.xml"/></Relationships>
</file>

<file path=ppt/slides/_rels/slide34.xml.rels><?xml version="1.0" encoding="UTF-8" standalone="yes"?>
<Relationships xmlns="http://schemas.openxmlformats.org/package/2006/relationships"><Relationship Id="rId3" Type="http://schemas.openxmlformats.org/officeDocument/2006/relationships/tags" Target="../tags/tag108.xml"/><Relationship Id="rId7" Type="http://schemas.openxmlformats.org/officeDocument/2006/relationships/oleObject" Target="../embeddings/oleObject44.bin"/><Relationship Id="rId2" Type="http://schemas.openxmlformats.org/officeDocument/2006/relationships/tags" Target="../tags/tag107.xml"/><Relationship Id="rId1" Type="http://schemas.openxmlformats.org/officeDocument/2006/relationships/vmlDrawing" Target="../drawings/vmlDrawing27.vml"/><Relationship Id="rId6" Type="http://schemas.openxmlformats.org/officeDocument/2006/relationships/notesSlide" Target="../notesSlides/notesSlide33.xml"/><Relationship Id="rId5" Type="http://schemas.openxmlformats.org/officeDocument/2006/relationships/slideLayout" Target="../slideLayouts/slideLayout2.xml"/><Relationship Id="rId4" Type="http://schemas.openxmlformats.org/officeDocument/2006/relationships/tags" Target="../tags/tag109.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4" Type="http://schemas.openxmlformats.org/officeDocument/2006/relationships/notesSlide" Target="../notesSlides/notesSlide34.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 Id="rId4" Type="http://schemas.openxmlformats.org/officeDocument/2006/relationships/notesSlide" Target="../notesSlides/notesSlide35.xml"/></Relationships>
</file>

<file path=ppt/slides/_rels/slide37.xml.rels><?xml version="1.0" encoding="UTF-8" standalone="yes"?>
<Relationships xmlns="http://schemas.openxmlformats.org/package/2006/relationships"><Relationship Id="rId3" Type="http://schemas.openxmlformats.org/officeDocument/2006/relationships/tags" Target="../tags/tag11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notesSlide" Target="../notesSlides/notesSlide36.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tags" Target="../tags/tag124.xml"/><Relationship Id="rId3" Type="http://schemas.openxmlformats.org/officeDocument/2006/relationships/tags" Target="../tags/tag119.xml"/><Relationship Id="rId7" Type="http://schemas.openxmlformats.org/officeDocument/2006/relationships/tags" Target="../tags/tag123.xml"/><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tags" Target="../tags/tag122.xml"/><Relationship Id="rId11" Type="http://schemas.openxmlformats.org/officeDocument/2006/relationships/notesSlide" Target="../notesSlides/notesSlide37.xml"/><Relationship Id="rId5" Type="http://schemas.openxmlformats.org/officeDocument/2006/relationships/tags" Target="../tags/tag121.xml"/><Relationship Id="rId10" Type="http://schemas.openxmlformats.org/officeDocument/2006/relationships/slideLayout" Target="../slideLayouts/slideLayout2.xml"/><Relationship Id="rId4" Type="http://schemas.openxmlformats.org/officeDocument/2006/relationships/tags" Target="../tags/tag120.xml"/><Relationship Id="rId9" Type="http://schemas.openxmlformats.org/officeDocument/2006/relationships/tags" Target="../tags/tag125.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 Id="rId4"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xml"/><Relationship Id="rId1" Type="http://schemas.openxmlformats.org/officeDocument/2006/relationships/tags" Target="../tags/tag3.xml"/><Relationship Id="rId4"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tags" Target="../tags/tag130.xml"/><Relationship Id="rId7" Type="http://schemas.openxmlformats.org/officeDocument/2006/relationships/notesSlide" Target="../notesSlides/notesSlide39.xml"/><Relationship Id="rId2" Type="http://schemas.openxmlformats.org/officeDocument/2006/relationships/tags" Target="../tags/tag129.xml"/><Relationship Id="rId1" Type="http://schemas.openxmlformats.org/officeDocument/2006/relationships/tags" Target="../tags/tag128.xml"/><Relationship Id="rId6" Type="http://schemas.openxmlformats.org/officeDocument/2006/relationships/slideLayout" Target="../slideLayouts/slideLayout2.xml"/><Relationship Id="rId5" Type="http://schemas.openxmlformats.org/officeDocument/2006/relationships/tags" Target="../tags/tag132.xml"/><Relationship Id="rId4" Type="http://schemas.openxmlformats.org/officeDocument/2006/relationships/tags" Target="../tags/tag131.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3.xml"/><Relationship Id="rId1" Type="http://schemas.openxmlformats.org/officeDocument/2006/relationships/vmlDrawing" Target="../drawings/vmlDrawing28.vml"/><Relationship Id="rId5" Type="http://schemas.openxmlformats.org/officeDocument/2006/relationships/oleObject" Target="../embeddings/oleObject45.bin"/><Relationship Id="rId4" Type="http://schemas.openxmlformats.org/officeDocument/2006/relationships/notesSlide" Target="../notesSlides/notesSlide40.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vmlDrawing" Target="../drawings/vmlDrawing29.vml"/><Relationship Id="rId5" Type="http://schemas.openxmlformats.org/officeDocument/2006/relationships/oleObject" Target="../embeddings/oleObject46.bin"/><Relationship Id="rId4" Type="http://schemas.openxmlformats.org/officeDocument/2006/relationships/notesSlide" Target="../notesSlides/notesSlide4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5.xml"/><Relationship Id="rId1" Type="http://schemas.openxmlformats.org/officeDocument/2006/relationships/vmlDrawing" Target="../drawings/vmlDrawing30.vml"/><Relationship Id="rId5" Type="http://schemas.openxmlformats.org/officeDocument/2006/relationships/oleObject" Target="../embeddings/oleObject47.bin"/><Relationship Id="rId4" Type="http://schemas.openxmlformats.org/officeDocument/2006/relationships/notesSlide" Target="../notesSlides/notesSlide42.xml"/></Relationships>
</file>

<file path=ppt/slides/_rels/slide44.xml.rels><?xml version="1.0" encoding="UTF-8" standalone="yes"?>
<Relationships xmlns="http://schemas.openxmlformats.org/package/2006/relationships"><Relationship Id="rId3" Type="http://schemas.openxmlformats.org/officeDocument/2006/relationships/tags" Target="../tags/tag137.xml"/><Relationship Id="rId7" Type="http://schemas.openxmlformats.org/officeDocument/2006/relationships/oleObject" Target="../embeddings/oleObject49.bin"/><Relationship Id="rId2" Type="http://schemas.openxmlformats.org/officeDocument/2006/relationships/tags" Target="../tags/tag136.xml"/><Relationship Id="rId1" Type="http://schemas.openxmlformats.org/officeDocument/2006/relationships/vmlDrawing" Target="../drawings/vmlDrawing31.vml"/><Relationship Id="rId6" Type="http://schemas.openxmlformats.org/officeDocument/2006/relationships/oleObject" Target="../embeddings/oleObject48.bin"/><Relationship Id="rId5" Type="http://schemas.openxmlformats.org/officeDocument/2006/relationships/notesSlide" Target="../notesSlides/notesSlide43.xml"/><Relationship Id="rId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tags" Target="../tags/tag138.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tags" Target="../tags/tag139.xml"/><Relationship Id="rId4" Type="http://schemas.openxmlformats.org/officeDocument/2006/relationships/image" Target="../media/image4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vmlDrawing" Target="../drawings/vmlDrawing32.vml"/><Relationship Id="rId6" Type="http://schemas.openxmlformats.org/officeDocument/2006/relationships/image" Target="../media/image46.emf"/><Relationship Id="rId5" Type="http://schemas.openxmlformats.org/officeDocument/2006/relationships/oleObject" Target="../embeddings/oleObject50.bin"/><Relationship Id="rId4" Type="http://schemas.openxmlformats.org/officeDocument/2006/relationships/notesSlide" Target="../notesSlides/notesSlide46.xml"/></Relationships>
</file>

<file path=ppt/slides/_rels/slide48.xml.rels><?xml version="1.0" encoding="UTF-8" standalone="yes"?>
<Relationships xmlns="http://schemas.openxmlformats.org/package/2006/relationships"><Relationship Id="rId3" Type="http://schemas.openxmlformats.org/officeDocument/2006/relationships/tags" Target="../tags/tag143.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notesSlide" Target="../notesSlides/notesSlide47.xml"/><Relationship Id="rId4"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tags" Target="../tags/tag146.xml"/><Relationship Id="rId7" Type="http://schemas.openxmlformats.org/officeDocument/2006/relationships/notesSlide" Target="../notesSlides/notesSlide48.xml"/><Relationship Id="rId2" Type="http://schemas.openxmlformats.org/officeDocument/2006/relationships/tags" Target="../tags/tag145.xml"/><Relationship Id="rId1" Type="http://schemas.openxmlformats.org/officeDocument/2006/relationships/tags" Target="../tags/tag144.xml"/><Relationship Id="rId6" Type="http://schemas.openxmlformats.org/officeDocument/2006/relationships/slideLayout" Target="../slideLayouts/slideLayout2.xml"/><Relationship Id="rId5" Type="http://schemas.openxmlformats.org/officeDocument/2006/relationships/tags" Target="../tags/tag148.xml"/><Relationship Id="rId4" Type="http://schemas.openxmlformats.org/officeDocument/2006/relationships/tags" Target="../tags/tag147.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 Id="rId4" Type="http://schemas.openxmlformats.org/officeDocument/2006/relationships/notesSlide" Target="../notesSlides/notesSlide49.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notesSlide" Target="../notesSlides/notesSlide50.xml"/></Relationships>
</file>

<file path=ppt/slides/_rels/slide52.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notesSlide" Target="../notesSlides/notesSlide51.xml"/><Relationship Id="rId4"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tags" Target="../tags/tag158.xml"/><Relationship Id="rId2" Type="http://schemas.openxmlformats.org/officeDocument/2006/relationships/tags" Target="../tags/tag157.xml"/><Relationship Id="rId1" Type="http://schemas.openxmlformats.org/officeDocument/2006/relationships/tags" Target="../tags/tag156.xml"/><Relationship Id="rId5" Type="http://schemas.openxmlformats.org/officeDocument/2006/relationships/notesSlide" Target="../notesSlides/notesSlide52.xml"/><Relationship Id="rId4"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159.xml"/><Relationship Id="rId4" Type="http://schemas.openxmlformats.org/officeDocument/2006/relationships/image" Target="../media/image47.emf"/></Relationships>
</file>

<file path=ppt/slides/_rels/slide55.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vmlDrawing" Target="../drawings/vmlDrawing33.vml"/><Relationship Id="rId4" Type="http://schemas.openxmlformats.org/officeDocument/2006/relationships/oleObject" Target="../embeddings/oleObject51.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160.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tags" Target="../tags/tag162.xml"/><Relationship Id="rId7" Type="http://schemas.openxmlformats.org/officeDocument/2006/relationships/oleObject" Target="../embeddings/oleObject52.bin"/><Relationship Id="rId2" Type="http://schemas.openxmlformats.org/officeDocument/2006/relationships/tags" Target="../tags/tag161.xml"/><Relationship Id="rId1" Type="http://schemas.openxmlformats.org/officeDocument/2006/relationships/vmlDrawing" Target="../drawings/vmlDrawing34.vml"/><Relationship Id="rId6" Type="http://schemas.openxmlformats.org/officeDocument/2006/relationships/notesSlide" Target="../notesSlides/notesSlide57.xml"/><Relationship Id="rId5" Type="http://schemas.openxmlformats.org/officeDocument/2006/relationships/slideLayout" Target="../slideLayouts/slideLayout2.xml"/><Relationship Id="rId4" Type="http://schemas.openxmlformats.org/officeDocument/2006/relationships/tags" Target="../tags/tag163.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4.xml"/><Relationship Id="rId1" Type="http://schemas.openxmlformats.org/officeDocument/2006/relationships/vmlDrawing" Target="../drawings/vmlDrawing35.vml"/><Relationship Id="rId5" Type="http://schemas.openxmlformats.org/officeDocument/2006/relationships/oleObject" Target="../embeddings/oleObject54.bin"/><Relationship Id="rId4" Type="http://schemas.openxmlformats.org/officeDocument/2006/relationships/notesSlide" Target="../notesSlides/notesSlide58.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8.xml"/><Relationship Id="rId7" Type="http://schemas.openxmlformats.org/officeDocument/2006/relationships/notesSlide" Target="../notesSlides/notesSlide5.xml"/><Relationship Id="rId2" Type="http://schemas.openxmlformats.org/officeDocument/2006/relationships/tags" Target="../tags/tag7.xml"/><Relationship Id="rId1" Type="http://schemas.openxmlformats.org/officeDocument/2006/relationships/vmlDrawing" Target="../drawings/vmlDrawing1.vml"/><Relationship Id="rId6" Type="http://schemas.openxmlformats.org/officeDocument/2006/relationships/slideLayout" Target="../slideLayouts/slideLayout2.xml"/><Relationship Id="rId5" Type="http://schemas.openxmlformats.org/officeDocument/2006/relationships/tags" Target="../tags/tag10.xml"/><Relationship Id="rId4" Type="http://schemas.openxmlformats.org/officeDocument/2006/relationships/tags" Target="../tags/tag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65.xml"/><Relationship Id="rId1" Type="http://schemas.openxmlformats.org/officeDocument/2006/relationships/vmlDrawing" Target="../drawings/vmlDrawing36.vml"/><Relationship Id="rId5" Type="http://schemas.openxmlformats.org/officeDocument/2006/relationships/oleObject" Target="../embeddings/oleObject55.bin"/><Relationship Id="rId4" Type="http://schemas.openxmlformats.org/officeDocument/2006/relationships/notesSlide" Target="../notesSlides/notesSlide59.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2.xml"/><Relationship Id="rId1" Type="http://schemas.openxmlformats.org/officeDocument/2006/relationships/tags" Target="../tags/tag166.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167.xml"/></Relationships>
</file>

<file path=ppt/slides/_rels/slide63.xml.rels><?xml version="1.0" encoding="UTF-8" standalone="yes"?>
<Relationships xmlns="http://schemas.openxmlformats.org/package/2006/relationships"><Relationship Id="rId3" Type="http://schemas.openxmlformats.org/officeDocument/2006/relationships/tags" Target="../tags/tag169.xml"/><Relationship Id="rId2" Type="http://schemas.openxmlformats.org/officeDocument/2006/relationships/tags" Target="../tags/tag168.xml"/><Relationship Id="rId1" Type="http://schemas.openxmlformats.org/officeDocument/2006/relationships/vmlDrawing" Target="../drawings/vmlDrawing37.vml"/><Relationship Id="rId6" Type="http://schemas.openxmlformats.org/officeDocument/2006/relationships/oleObject" Target="../embeddings/oleObject56.bin"/><Relationship Id="rId5" Type="http://schemas.openxmlformats.org/officeDocument/2006/relationships/notesSlide" Target="../notesSlides/notesSlide62.xml"/><Relationship Id="rId4"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tags" Target="../tags/tag171.xml"/><Relationship Id="rId2" Type="http://schemas.openxmlformats.org/officeDocument/2006/relationships/tags" Target="../tags/tag170.xml"/><Relationship Id="rId1" Type="http://schemas.openxmlformats.org/officeDocument/2006/relationships/vmlDrawing" Target="../drawings/vmlDrawing38.vml"/><Relationship Id="rId6" Type="http://schemas.openxmlformats.org/officeDocument/2006/relationships/oleObject" Target="../embeddings/oleObject57.bin"/><Relationship Id="rId5" Type="http://schemas.openxmlformats.org/officeDocument/2006/relationships/notesSlide" Target="../notesSlides/notesSlide63.xml"/><Relationship Id="rId4"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172.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tags" Target="../tags/tag174.xml"/><Relationship Id="rId7" Type="http://schemas.openxmlformats.org/officeDocument/2006/relationships/notesSlide" Target="../notesSlides/notesSlide65.xml"/><Relationship Id="rId2" Type="http://schemas.openxmlformats.org/officeDocument/2006/relationships/tags" Target="../tags/tag173.xml"/><Relationship Id="rId1" Type="http://schemas.openxmlformats.org/officeDocument/2006/relationships/vmlDrawing" Target="../drawings/vmlDrawing39.vml"/><Relationship Id="rId6" Type="http://schemas.openxmlformats.org/officeDocument/2006/relationships/slideLayout" Target="../slideLayouts/slideLayout2.xml"/><Relationship Id="rId5" Type="http://schemas.openxmlformats.org/officeDocument/2006/relationships/tags" Target="../tags/tag176.xml"/><Relationship Id="rId4" Type="http://schemas.openxmlformats.org/officeDocument/2006/relationships/tags" Target="../tags/tag175.xml"/></Relationships>
</file>

<file path=ppt/slides/_rels/slide67.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78.xml"/><Relationship Id="rId7" Type="http://schemas.openxmlformats.org/officeDocument/2006/relationships/tags" Target="../tags/tag182.xml"/><Relationship Id="rId2" Type="http://schemas.openxmlformats.org/officeDocument/2006/relationships/tags" Target="../tags/tag177.xml"/><Relationship Id="rId1" Type="http://schemas.openxmlformats.org/officeDocument/2006/relationships/vmlDrawing" Target="../drawings/vmlDrawing40.vml"/><Relationship Id="rId6" Type="http://schemas.openxmlformats.org/officeDocument/2006/relationships/tags" Target="../tags/tag181.xml"/><Relationship Id="rId5" Type="http://schemas.openxmlformats.org/officeDocument/2006/relationships/tags" Target="../tags/tag180.xml"/><Relationship Id="rId10" Type="http://schemas.openxmlformats.org/officeDocument/2006/relationships/oleObject" Target="../embeddings/oleObject59.bin"/><Relationship Id="rId4" Type="http://schemas.openxmlformats.org/officeDocument/2006/relationships/tags" Target="../tags/tag179.xml"/><Relationship Id="rId9" Type="http://schemas.openxmlformats.org/officeDocument/2006/relationships/notesSlide" Target="../notesSlides/notesSlide66.xml"/></Relationships>
</file>

<file path=ppt/slides/_rels/slide6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84.xml"/><Relationship Id="rId7" Type="http://schemas.openxmlformats.org/officeDocument/2006/relationships/tags" Target="../tags/tag188.xml"/><Relationship Id="rId2" Type="http://schemas.openxmlformats.org/officeDocument/2006/relationships/tags" Target="../tags/tag183.xml"/><Relationship Id="rId1" Type="http://schemas.openxmlformats.org/officeDocument/2006/relationships/vmlDrawing" Target="../drawings/vmlDrawing41.vml"/><Relationship Id="rId6" Type="http://schemas.openxmlformats.org/officeDocument/2006/relationships/tags" Target="../tags/tag187.xml"/><Relationship Id="rId5" Type="http://schemas.openxmlformats.org/officeDocument/2006/relationships/tags" Target="../tags/tag186.xml"/><Relationship Id="rId10" Type="http://schemas.openxmlformats.org/officeDocument/2006/relationships/oleObject" Target="../embeddings/oleObject60.bin"/><Relationship Id="rId4" Type="http://schemas.openxmlformats.org/officeDocument/2006/relationships/tags" Target="../tags/tag185.xml"/><Relationship Id="rId9" Type="http://schemas.openxmlformats.org/officeDocument/2006/relationships/notesSlide" Target="../notesSlides/notesSlide67.xml"/></Relationships>
</file>

<file path=ppt/slides/_rels/slide6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0.xml"/><Relationship Id="rId7" Type="http://schemas.openxmlformats.org/officeDocument/2006/relationships/tags" Target="../tags/tag194.xml"/><Relationship Id="rId2" Type="http://schemas.openxmlformats.org/officeDocument/2006/relationships/tags" Target="../tags/tag189.xml"/><Relationship Id="rId1" Type="http://schemas.openxmlformats.org/officeDocument/2006/relationships/vmlDrawing" Target="../drawings/vmlDrawing42.vml"/><Relationship Id="rId6" Type="http://schemas.openxmlformats.org/officeDocument/2006/relationships/tags" Target="../tags/tag193.xml"/><Relationship Id="rId5" Type="http://schemas.openxmlformats.org/officeDocument/2006/relationships/tags" Target="../tags/tag192.xml"/><Relationship Id="rId10" Type="http://schemas.openxmlformats.org/officeDocument/2006/relationships/oleObject" Target="../embeddings/oleObject61.bin"/><Relationship Id="rId4" Type="http://schemas.openxmlformats.org/officeDocument/2006/relationships/tags" Target="../tags/tag191.xml"/><Relationship Id="rId9" Type="http://schemas.openxmlformats.org/officeDocument/2006/relationships/notesSlide" Target="../notesSlides/notesSlide68.xml"/></Relationships>
</file>

<file path=ppt/slides/_rels/slide7.xml.rels><?xml version="1.0" encoding="UTF-8" standalone="yes"?>
<Relationships xmlns="http://schemas.openxmlformats.org/package/2006/relationships"><Relationship Id="rId8" Type="http://schemas.openxmlformats.org/officeDocument/2006/relationships/tags" Target="../tags/tag17.xml"/><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oleObject" Target="../embeddings/oleObject3.bin"/><Relationship Id="rId2" Type="http://schemas.openxmlformats.org/officeDocument/2006/relationships/tags" Target="../tags/tag11.xml"/><Relationship Id="rId1" Type="http://schemas.openxmlformats.org/officeDocument/2006/relationships/vmlDrawing" Target="../drawings/vmlDrawing2.vml"/><Relationship Id="rId6" Type="http://schemas.openxmlformats.org/officeDocument/2006/relationships/tags" Target="../tags/tag15.xml"/><Relationship Id="rId11" Type="http://schemas.openxmlformats.org/officeDocument/2006/relationships/oleObject" Target="../embeddings/oleObject2.bin"/><Relationship Id="rId5" Type="http://schemas.openxmlformats.org/officeDocument/2006/relationships/tags" Target="../tags/tag14.xml"/><Relationship Id="rId10" Type="http://schemas.openxmlformats.org/officeDocument/2006/relationships/notesSlide" Target="../notesSlides/notesSlide6.xml"/><Relationship Id="rId4" Type="http://schemas.openxmlformats.org/officeDocument/2006/relationships/tags" Target="../tags/tag13.xml"/><Relationship Id="rId9"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196.xml"/><Relationship Id="rId7" Type="http://schemas.openxmlformats.org/officeDocument/2006/relationships/tags" Target="../tags/tag200.xml"/><Relationship Id="rId2" Type="http://schemas.openxmlformats.org/officeDocument/2006/relationships/tags" Target="../tags/tag195.xml"/><Relationship Id="rId1" Type="http://schemas.openxmlformats.org/officeDocument/2006/relationships/vmlDrawing" Target="../drawings/vmlDrawing43.vml"/><Relationship Id="rId6" Type="http://schemas.openxmlformats.org/officeDocument/2006/relationships/tags" Target="../tags/tag199.xml"/><Relationship Id="rId5" Type="http://schemas.openxmlformats.org/officeDocument/2006/relationships/tags" Target="../tags/tag198.xml"/><Relationship Id="rId10" Type="http://schemas.openxmlformats.org/officeDocument/2006/relationships/oleObject" Target="../embeddings/oleObject62.bin"/><Relationship Id="rId4" Type="http://schemas.openxmlformats.org/officeDocument/2006/relationships/tags" Target="../tags/tag197.xml"/><Relationship Id="rId9" Type="http://schemas.openxmlformats.org/officeDocument/2006/relationships/notesSlide" Target="../notesSlides/notesSlide69.xml"/></Relationships>
</file>

<file path=ppt/slides/_rels/slide7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vmlDrawing" Target="../drawings/vmlDrawing44.vml"/><Relationship Id="rId6" Type="http://schemas.openxmlformats.org/officeDocument/2006/relationships/tags" Target="../tags/tag205.xml"/><Relationship Id="rId5" Type="http://schemas.openxmlformats.org/officeDocument/2006/relationships/tags" Target="../tags/tag204.xml"/><Relationship Id="rId10" Type="http://schemas.openxmlformats.org/officeDocument/2006/relationships/oleObject" Target="../embeddings/oleObject63.bin"/><Relationship Id="rId4" Type="http://schemas.openxmlformats.org/officeDocument/2006/relationships/tags" Target="../tags/tag203.xml"/><Relationship Id="rId9" Type="http://schemas.openxmlformats.org/officeDocument/2006/relationships/notesSlide" Target="../notesSlides/notesSlide70.xml"/></Relationships>
</file>

<file path=ppt/slides/_rels/slide7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08.xml"/><Relationship Id="rId7" Type="http://schemas.openxmlformats.org/officeDocument/2006/relationships/tags" Target="../tags/tag212.xml"/><Relationship Id="rId2" Type="http://schemas.openxmlformats.org/officeDocument/2006/relationships/tags" Target="../tags/tag207.xml"/><Relationship Id="rId1" Type="http://schemas.openxmlformats.org/officeDocument/2006/relationships/vmlDrawing" Target="../drawings/vmlDrawing45.vml"/><Relationship Id="rId6" Type="http://schemas.openxmlformats.org/officeDocument/2006/relationships/tags" Target="../tags/tag211.xml"/><Relationship Id="rId5" Type="http://schemas.openxmlformats.org/officeDocument/2006/relationships/tags" Target="../tags/tag210.xml"/><Relationship Id="rId10" Type="http://schemas.openxmlformats.org/officeDocument/2006/relationships/oleObject" Target="../embeddings/oleObject64.bin"/><Relationship Id="rId4" Type="http://schemas.openxmlformats.org/officeDocument/2006/relationships/tags" Target="../tags/tag209.xml"/><Relationship Id="rId9" Type="http://schemas.openxmlformats.org/officeDocument/2006/relationships/notesSlide" Target="../notesSlides/notesSlide71.xml"/></Relationships>
</file>

<file path=ppt/slides/_rels/slide73.xml.rels><?xml version="1.0" encoding="UTF-8" standalone="yes"?>
<Relationships xmlns="http://schemas.openxmlformats.org/package/2006/relationships"><Relationship Id="rId8" Type="http://schemas.openxmlformats.org/officeDocument/2006/relationships/tags" Target="../tags/tag219.xml"/><Relationship Id="rId13" Type="http://schemas.openxmlformats.org/officeDocument/2006/relationships/oleObject" Target="../embeddings/oleObject66.bin"/><Relationship Id="rId3" Type="http://schemas.openxmlformats.org/officeDocument/2006/relationships/tags" Target="../tags/tag214.xml"/><Relationship Id="rId7" Type="http://schemas.openxmlformats.org/officeDocument/2006/relationships/tags" Target="../tags/tag218.xml"/><Relationship Id="rId12" Type="http://schemas.openxmlformats.org/officeDocument/2006/relationships/oleObject" Target="../embeddings/oleObject65.bin"/><Relationship Id="rId2" Type="http://schemas.openxmlformats.org/officeDocument/2006/relationships/tags" Target="../tags/tag213.xml"/><Relationship Id="rId1" Type="http://schemas.openxmlformats.org/officeDocument/2006/relationships/vmlDrawing" Target="../drawings/vmlDrawing46.vml"/><Relationship Id="rId6" Type="http://schemas.openxmlformats.org/officeDocument/2006/relationships/tags" Target="../tags/tag217.xml"/><Relationship Id="rId11" Type="http://schemas.openxmlformats.org/officeDocument/2006/relationships/notesSlide" Target="../notesSlides/notesSlide72.xml"/><Relationship Id="rId5" Type="http://schemas.openxmlformats.org/officeDocument/2006/relationships/tags" Target="../tags/tag216.xml"/><Relationship Id="rId10" Type="http://schemas.openxmlformats.org/officeDocument/2006/relationships/slideLayout" Target="../slideLayouts/slideLayout2.xml"/><Relationship Id="rId4" Type="http://schemas.openxmlformats.org/officeDocument/2006/relationships/tags" Target="../tags/tag215.xml"/><Relationship Id="rId9" Type="http://schemas.openxmlformats.org/officeDocument/2006/relationships/tags" Target="../tags/tag220.xml"/><Relationship Id="rId14" Type="http://schemas.openxmlformats.org/officeDocument/2006/relationships/oleObject" Target="../embeddings/oleObject67.bin"/></Relationships>
</file>

<file path=ppt/slides/_rels/slide74.xml.rels><?xml version="1.0" encoding="UTF-8" standalone="yes"?>
<Relationships xmlns="http://schemas.openxmlformats.org/package/2006/relationships"><Relationship Id="rId8" Type="http://schemas.openxmlformats.org/officeDocument/2006/relationships/tags" Target="../tags/tag227.xml"/><Relationship Id="rId13" Type="http://schemas.openxmlformats.org/officeDocument/2006/relationships/oleObject" Target="../embeddings/oleObject69.bin"/><Relationship Id="rId3" Type="http://schemas.openxmlformats.org/officeDocument/2006/relationships/tags" Target="../tags/tag222.xml"/><Relationship Id="rId7" Type="http://schemas.openxmlformats.org/officeDocument/2006/relationships/tags" Target="../tags/tag226.xml"/><Relationship Id="rId12" Type="http://schemas.openxmlformats.org/officeDocument/2006/relationships/oleObject" Target="../embeddings/oleObject68.bin"/><Relationship Id="rId2" Type="http://schemas.openxmlformats.org/officeDocument/2006/relationships/tags" Target="../tags/tag221.xml"/><Relationship Id="rId1" Type="http://schemas.openxmlformats.org/officeDocument/2006/relationships/vmlDrawing" Target="../drawings/vmlDrawing47.vml"/><Relationship Id="rId6" Type="http://schemas.openxmlformats.org/officeDocument/2006/relationships/tags" Target="../tags/tag225.xml"/><Relationship Id="rId11" Type="http://schemas.openxmlformats.org/officeDocument/2006/relationships/notesSlide" Target="../notesSlides/notesSlide73.xml"/><Relationship Id="rId5" Type="http://schemas.openxmlformats.org/officeDocument/2006/relationships/tags" Target="../tags/tag224.xml"/><Relationship Id="rId10" Type="http://schemas.openxmlformats.org/officeDocument/2006/relationships/slideLayout" Target="../slideLayouts/slideLayout2.xml"/><Relationship Id="rId4" Type="http://schemas.openxmlformats.org/officeDocument/2006/relationships/tags" Target="../tags/tag223.xml"/><Relationship Id="rId9" Type="http://schemas.openxmlformats.org/officeDocument/2006/relationships/tags" Target="../tags/tag228.xml"/><Relationship Id="rId14" Type="http://schemas.openxmlformats.org/officeDocument/2006/relationships/oleObject" Target="../embeddings/oleObject70.bin"/></Relationships>
</file>

<file path=ppt/slides/_rels/slide75.xml.rels><?xml version="1.0" encoding="UTF-8" standalone="yes"?>
<Relationships xmlns="http://schemas.openxmlformats.org/package/2006/relationships"><Relationship Id="rId8" Type="http://schemas.openxmlformats.org/officeDocument/2006/relationships/tags" Target="../tags/tag235.xml"/><Relationship Id="rId13" Type="http://schemas.openxmlformats.org/officeDocument/2006/relationships/oleObject" Target="../embeddings/oleObject71.bin"/><Relationship Id="rId3" Type="http://schemas.openxmlformats.org/officeDocument/2006/relationships/tags" Target="../tags/tag230.xml"/><Relationship Id="rId7" Type="http://schemas.openxmlformats.org/officeDocument/2006/relationships/tags" Target="../tags/tag234.xml"/><Relationship Id="rId12" Type="http://schemas.openxmlformats.org/officeDocument/2006/relationships/notesSlide" Target="../notesSlides/notesSlide74.xml"/><Relationship Id="rId2" Type="http://schemas.openxmlformats.org/officeDocument/2006/relationships/tags" Target="../tags/tag229.xml"/><Relationship Id="rId1" Type="http://schemas.openxmlformats.org/officeDocument/2006/relationships/vmlDrawing" Target="../drawings/vmlDrawing48.vml"/><Relationship Id="rId6" Type="http://schemas.openxmlformats.org/officeDocument/2006/relationships/tags" Target="../tags/tag233.xml"/><Relationship Id="rId11" Type="http://schemas.openxmlformats.org/officeDocument/2006/relationships/slideLayout" Target="../slideLayouts/slideLayout2.xml"/><Relationship Id="rId5" Type="http://schemas.openxmlformats.org/officeDocument/2006/relationships/tags" Target="../tags/tag232.xml"/><Relationship Id="rId15" Type="http://schemas.openxmlformats.org/officeDocument/2006/relationships/oleObject" Target="../embeddings/oleObject73.bin"/><Relationship Id="rId10" Type="http://schemas.openxmlformats.org/officeDocument/2006/relationships/tags" Target="../tags/tag237.xml"/><Relationship Id="rId4" Type="http://schemas.openxmlformats.org/officeDocument/2006/relationships/tags" Target="../tags/tag231.xml"/><Relationship Id="rId9" Type="http://schemas.openxmlformats.org/officeDocument/2006/relationships/tags" Target="../tags/tag236.xml"/><Relationship Id="rId14" Type="http://schemas.openxmlformats.org/officeDocument/2006/relationships/oleObject" Target="../embeddings/oleObject72.bin"/></Relationships>
</file>

<file path=ppt/slides/_rels/slide76.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oleObject" Target="../embeddings/oleObject74.bin"/><Relationship Id="rId3" Type="http://schemas.openxmlformats.org/officeDocument/2006/relationships/tags" Target="../tags/tag239.xml"/><Relationship Id="rId7" Type="http://schemas.openxmlformats.org/officeDocument/2006/relationships/tags" Target="../tags/tag243.xml"/><Relationship Id="rId12" Type="http://schemas.openxmlformats.org/officeDocument/2006/relationships/notesSlide" Target="../notesSlides/notesSlide75.xml"/><Relationship Id="rId2" Type="http://schemas.openxmlformats.org/officeDocument/2006/relationships/tags" Target="../tags/tag238.xml"/><Relationship Id="rId1" Type="http://schemas.openxmlformats.org/officeDocument/2006/relationships/vmlDrawing" Target="../drawings/vmlDrawing49.vml"/><Relationship Id="rId6" Type="http://schemas.openxmlformats.org/officeDocument/2006/relationships/tags" Target="../tags/tag242.xml"/><Relationship Id="rId11" Type="http://schemas.openxmlformats.org/officeDocument/2006/relationships/slideLayout" Target="../slideLayouts/slideLayout2.xml"/><Relationship Id="rId5" Type="http://schemas.openxmlformats.org/officeDocument/2006/relationships/tags" Target="../tags/tag241.xml"/><Relationship Id="rId15" Type="http://schemas.openxmlformats.org/officeDocument/2006/relationships/oleObject" Target="../embeddings/oleObject76.bin"/><Relationship Id="rId10" Type="http://schemas.openxmlformats.org/officeDocument/2006/relationships/tags" Target="../tags/tag246.xml"/><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oleObject" Target="../embeddings/oleObject75.bin"/></Relationships>
</file>

<file path=ppt/slides/_rels/slide77.xml.rels><?xml version="1.0" encoding="UTF-8" standalone="yes"?>
<Relationships xmlns="http://schemas.openxmlformats.org/package/2006/relationships"><Relationship Id="rId8" Type="http://schemas.openxmlformats.org/officeDocument/2006/relationships/oleObject" Target="../embeddings/oleObject77.bin"/><Relationship Id="rId3" Type="http://schemas.openxmlformats.org/officeDocument/2006/relationships/tags" Target="../tags/tag248.xml"/><Relationship Id="rId7" Type="http://schemas.openxmlformats.org/officeDocument/2006/relationships/notesSlide" Target="../notesSlides/notesSlide76.xml"/><Relationship Id="rId2" Type="http://schemas.openxmlformats.org/officeDocument/2006/relationships/tags" Target="../tags/tag247.xml"/><Relationship Id="rId1" Type="http://schemas.openxmlformats.org/officeDocument/2006/relationships/vmlDrawing" Target="../drawings/vmlDrawing50.vml"/><Relationship Id="rId6" Type="http://schemas.openxmlformats.org/officeDocument/2006/relationships/slideLayout" Target="../slideLayouts/slideLayout2.xml"/><Relationship Id="rId5" Type="http://schemas.openxmlformats.org/officeDocument/2006/relationships/tags" Target="../tags/tag250.xml"/><Relationship Id="rId4" Type="http://schemas.openxmlformats.org/officeDocument/2006/relationships/tags" Target="../tags/tag249.xml"/></Relationships>
</file>

<file path=ppt/slides/_rels/slide78.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2.xml"/><Relationship Id="rId7" Type="http://schemas.openxmlformats.org/officeDocument/2006/relationships/tags" Target="../tags/tag256.xml"/><Relationship Id="rId2" Type="http://schemas.openxmlformats.org/officeDocument/2006/relationships/tags" Target="../tags/tag251.xml"/><Relationship Id="rId1" Type="http://schemas.openxmlformats.org/officeDocument/2006/relationships/vmlDrawing" Target="../drawings/vmlDrawing51.vml"/><Relationship Id="rId6" Type="http://schemas.openxmlformats.org/officeDocument/2006/relationships/tags" Target="../tags/tag255.xml"/><Relationship Id="rId5" Type="http://schemas.openxmlformats.org/officeDocument/2006/relationships/tags" Target="../tags/tag254.xml"/><Relationship Id="rId10" Type="http://schemas.openxmlformats.org/officeDocument/2006/relationships/oleObject" Target="../embeddings/oleObject78.bin"/><Relationship Id="rId4" Type="http://schemas.openxmlformats.org/officeDocument/2006/relationships/tags" Target="../tags/tag253.xml"/><Relationship Id="rId9" Type="http://schemas.openxmlformats.org/officeDocument/2006/relationships/notesSlide" Target="../notesSlides/notesSlide77.xml"/></Relationships>
</file>

<file path=ppt/slides/_rels/slide7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vmlDrawing" Target="../drawings/vmlDrawing52.vml"/><Relationship Id="rId6" Type="http://schemas.openxmlformats.org/officeDocument/2006/relationships/tags" Target="../tags/tag261.xml"/><Relationship Id="rId5" Type="http://schemas.openxmlformats.org/officeDocument/2006/relationships/tags" Target="../tags/tag260.xml"/><Relationship Id="rId10" Type="http://schemas.openxmlformats.org/officeDocument/2006/relationships/oleObject" Target="../embeddings/oleObject79.bin"/><Relationship Id="rId4" Type="http://schemas.openxmlformats.org/officeDocument/2006/relationships/tags" Target="../tags/tag259.xml"/><Relationship Id="rId9" Type="http://schemas.openxmlformats.org/officeDocument/2006/relationships/notesSlide" Target="../notesSlides/notesSlide78.xml"/></Relationships>
</file>

<file path=ppt/slides/_rels/slide8.xml.rels><?xml version="1.0" encoding="UTF-8" standalone="yes"?>
<Relationships xmlns="http://schemas.openxmlformats.org/package/2006/relationships"><Relationship Id="rId3" Type="http://schemas.openxmlformats.org/officeDocument/2006/relationships/tags" Target="../tags/tag19.xml"/><Relationship Id="rId7" Type="http://schemas.openxmlformats.org/officeDocument/2006/relationships/oleObject" Target="../embeddings/oleObject4.bin"/><Relationship Id="rId2" Type="http://schemas.openxmlformats.org/officeDocument/2006/relationships/tags" Target="../tags/tag18.xml"/><Relationship Id="rId1" Type="http://schemas.openxmlformats.org/officeDocument/2006/relationships/vmlDrawing" Target="../drawings/vmlDrawing3.v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20.xml"/></Relationships>
</file>

<file path=ppt/slides/_rels/slide8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64.xml"/><Relationship Id="rId7" Type="http://schemas.openxmlformats.org/officeDocument/2006/relationships/tags" Target="../tags/tag268.xml"/><Relationship Id="rId2" Type="http://schemas.openxmlformats.org/officeDocument/2006/relationships/tags" Target="../tags/tag263.xml"/><Relationship Id="rId1" Type="http://schemas.openxmlformats.org/officeDocument/2006/relationships/vmlDrawing" Target="../drawings/vmlDrawing53.vml"/><Relationship Id="rId6" Type="http://schemas.openxmlformats.org/officeDocument/2006/relationships/tags" Target="../tags/tag267.xml"/><Relationship Id="rId5" Type="http://schemas.openxmlformats.org/officeDocument/2006/relationships/tags" Target="../tags/tag266.xml"/><Relationship Id="rId10" Type="http://schemas.openxmlformats.org/officeDocument/2006/relationships/oleObject" Target="../embeddings/oleObject80.bin"/><Relationship Id="rId4" Type="http://schemas.openxmlformats.org/officeDocument/2006/relationships/tags" Target="../tags/tag265.xml"/><Relationship Id="rId9" Type="http://schemas.openxmlformats.org/officeDocument/2006/relationships/notesSlide" Target="../notesSlides/notesSlide79.xml"/></Relationships>
</file>

<file path=ppt/slides/_rels/slide81.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0.xml"/><Relationship Id="rId7" Type="http://schemas.openxmlformats.org/officeDocument/2006/relationships/tags" Target="../tags/tag274.xml"/><Relationship Id="rId2" Type="http://schemas.openxmlformats.org/officeDocument/2006/relationships/tags" Target="../tags/tag269.xml"/><Relationship Id="rId1" Type="http://schemas.openxmlformats.org/officeDocument/2006/relationships/vmlDrawing" Target="../drawings/vmlDrawing54.vml"/><Relationship Id="rId6" Type="http://schemas.openxmlformats.org/officeDocument/2006/relationships/tags" Target="../tags/tag273.xml"/><Relationship Id="rId5" Type="http://schemas.openxmlformats.org/officeDocument/2006/relationships/tags" Target="../tags/tag272.xml"/><Relationship Id="rId10" Type="http://schemas.openxmlformats.org/officeDocument/2006/relationships/oleObject" Target="../embeddings/oleObject81.bin"/><Relationship Id="rId4" Type="http://schemas.openxmlformats.org/officeDocument/2006/relationships/tags" Target="../tags/tag271.xml"/><Relationship Id="rId9" Type="http://schemas.openxmlformats.org/officeDocument/2006/relationships/notesSlide" Target="../notesSlides/notesSlide80.xml"/></Relationships>
</file>

<file path=ppt/slides/_rels/slide82.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76.xml"/><Relationship Id="rId7" Type="http://schemas.openxmlformats.org/officeDocument/2006/relationships/tags" Target="../tags/tag280.xml"/><Relationship Id="rId2" Type="http://schemas.openxmlformats.org/officeDocument/2006/relationships/tags" Target="../tags/tag275.xml"/><Relationship Id="rId1" Type="http://schemas.openxmlformats.org/officeDocument/2006/relationships/vmlDrawing" Target="../drawings/vmlDrawing55.vml"/><Relationship Id="rId6" Type="http://schemas.openxmlformats.org/officeDocument/2006/relationships/tags" Target="../tags/tag279.xml"/><Relationship Id="rId5" Type="http://schemas.openxmlformats.org/officeDocument/2006/relationships/tags" Target="../tags/tag278.xml"/><Relationship Id="rId10" Type="http://schemas.openxmlformats.org/officeDocument/2006/relationships/oleObject" Target="../embeddings/oleObject82.bin"/><Relationship Id="rId4" Type="http://schemas.openxmlformats.org/officeDocument/2006/relationships/tags" Target="../tags/tag277.xml"/><Relationship Id="rId9" Type="http://schemas.openxmlformats.org/officeDocument/2006/relationships/notesSlide" Target="../notesSlides/notesSlide81.xml"/></Relationships>
</file>

<file path=ppt/slides/_rels/slide83.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2.xml"/><Relationship Id="rId7" Type="http://schemas.openxmlformats.org/officeDocument/2006/relationships/tags" Target="../tags/tag286.xml"/><Relationship Id="rId2" Type="http://schemas.openxmlformats.org/officeDocument/2006/relationships/tags" Target="../tags/tag281.xml"/><Relationship Id="rId1" Type="http://schemas.openxmlformats.org/officeDocument/2006/relationships/vmlDrawing" Target="../drawings/vmlDrawing56.vml"/><Relationship Id="rId6" Type="http://schemas.openxmlformats.org/officeDocument/2006/relationships/tags" Target="../tags/tag285.xml"/><Relationship Id="rId5" Type="http://schemas.openxmlformats.org/officeDocument/2006/relationships/tags" Target="../tags/tag284.xml"/><Relationship Id="rId10" Type="http://schemas.openxmlformats.org/officeDocument/2006/relationships/oleObject" Target="../embeddings/oleObject83.bin"/><Relationship Id="rId4" Type="http://schemas.openxmlformats.org/officeDocument/2006/relationships/tags" Target="../tags/tag283.xml"/><Relationship Id="rId9" Type="http://schemas.openxmlformats.org/officeDocument/2006/relationships/notesSlide" Target="../notesSlides/notesSlide82.xml"/></Relationships>
</file>

<file path=ppt/slides/_rels/slide84.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88.xml"/><Relationship Id="rId7" Type="http://schemas.openxmlformats.org/officeDocument/2006/relationships/tags" Target="../tags/tag292.xml"/><Relationship Id="rId12" Type="http://schemas.openxmlformats.org/officeDocument/2006/relationships/image" Target="../media/image68.wmf"/><Relationship Id="rId2" Type="http://schemas.openxmlformats.org/officeDocument/2006/relationships/tags" Target="../tags/tag287.xml"/><Relationship Id="rId1" Type="http://schemas.openxmlformats.org/officeDocument/2006/relationships/vmlDrawing" Target="../drawings/vmlDrawing57.vml"/><Relationship Id="rId6" Type="http://schemas.openxmlformats.org/officeDocument/2006/relationships/tags" Target="../tags/tag291.xml"/><Relationship Id="rId11" Type="http://schemas.openxmlformats.org/officeDocument/2006/relationships/oleObject" Target="../embeddings/oleObject85.bin"/><Relationship Id="rId5" Type="http://schemas.openxmlformats.org/officeDocument/2006/relationships/tags" Target="../tags/tag290.xml"/><Relationship Id="rId10" Type="http://schemas.openxmlformats.org/officeDocument/2006/relationships/oleObject" Target="../embeddings/oleObject84.bin"/><Relationship Id="rId4" Type="http://schemas.openxmlformats.org/officeDocument/2006/relationships/tags" Target="../tags/tag289.xml"/><Relationship Id="rId9" Type="http://schemas.openxmlformats.org/officeDocument/2006/relationships/notesSlide" Target="../notesSlides/notesSlide83.xml"/></Relationships>
</file>

<file path=ppt/slides/_rels/slide85.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tags" Target="../tags/tag294.xml"/><Relationship Id="rId7" Type="http://schemas.openxmlformats.org/officeDocument/2006/relationships/notesSlide" Target="../notesSlides/notesSlide84.xml"/><Relationship Id="rId2" Type="http://schemas.openxmlformats.org/officeDocument/2006/relationships/tags" Target="../tags/tag293.xml"/><Relationship Id="rId1" Type="http://schemas.openxmlformats.org/officeDocument/2006/relationships/vmlDrawing" Target="../drawings/vmlDrawing58.vml"/><Relationship Id="rId6" Type="http://schemas.openxmlformats.org/officeDocument/2006/relationships/slideLayout" Target="../slideLayouts/slideLayout2.xml"/><Relationship Id="rId5" Type="http://schemas.openxmlformats.org/officeDocument/2006/relationships/tags" Target="../tags/tag296.xml"/><Relationship Id="rId4" Type="http://schemas.openxmlformats.org/officeDocument/2006/relationships/tags" Target="../tags/tag295.xml"/></Relationships>
</file>

<file path=ppt/slides/_rels/slide86.xml.rels><?xml version="1.0" encoding="UTF-8" standalone="yes"?>
<Relationships xmlns="http://schemas.openxmlformats.org/package/2006/relationships"><Relationship Id="rId8" Type="http://schemas.openxmlformats.org/officeDocument/2006/relationships/notesSlide" Target="../notesSlides/notesSlide85.xml"/><Relationship Id="rId3" Type="http://schemas.openxmlformats.org/officeDocument/2006/relationships/tags" Target="../tags/tag298.xml"/><Relationship Id="rId7" Type="http://schemas.openxmlformats.org/officeDocument/2006/relationships/slideLayout" Target="../slideLayouts/slideLayout2.xml"/><Relationship Id="rId2" Type="http://schemas.openxmlformats.org/officeDocument/2006/relationships/tags" Target="../tags/tag297.xml"/><Relationship Id="rId1" Type="http://schemas.openxmlformats.org/officeDocument/2006/relationships/vmlDrawing" Target="../drawings/vmlDrawing59.vml"/><Relationship Id="rId6" Type="http://schemas.openxmlformats.org/officeDocument/2006/relationships/tags" Target="../tags/tag301.xml"/><Relationship Id="rId5" Type="http://schemas.openxmlformats.org/officeDocument/2006/relationships/tags" Target="../tags/tag300.xml"/><Relationship Id="rId4" Type="http://schemas.openxmlformats.org/officeDocument/2006/relationships/tags" Target="../tags/tag299.xml"/><Relationship Id="rId9" Type="http://schemas.openxmlformats.org/officeDocument/2006/relationships/oleObject" Target="../embeddings/oleObject87.bin"/></Relationships>
</file>

<file path=ppt/slides/_rels/slide87.xml.rels><?xml version="1.0" encoding="UTF-8" standalone="yes"?>
<Relationships xmlns="http://schemas.openxmlformats.org/package/2006/relationships"><Relationship Id="rId8" Type="http://schemas.openxmlformats.org/officeDocument/2006/relationships/oleObject" Target="../embeddings/oleObject88.bin"/><Relationship Id="rId3" Type="http://schemas.openxmlformats.org/officeDocument/2006/relationships/tags" Target="../tags/tag303.xml"/><Relationship Id="rId7" Type="http://schemas.openxmlformats.org/officeDocument/2006/relationships/notesSlide" Target="../notesSlides/notesSlide86.xml"/><Relationship Id="rId2" Type="http://schemas.openxmlformats.org/officeDocument/2006/relationships/tags" Target="../tags/tag302.xml"/><Relationship Id="rId1" Type="http://schemas.openxmlformats.org/officeDocument/2006/relationships/vmlDrawing" Target="../drawings/vmlDrawing60.vml"/><Relationship Id="rId6" Type="http://schemas.openxmlformats.org/officeDocument/2006/relationships/slideLayout" Target="../slideLayouts/slideLayout2.xml"/><Relationship Id="rId5" Type="http://schemas.openxmlformats.org/officeDocument/2006/relationships/tags" Target="../tags/tag305.xml"/><Relationship Id="rId4" Type="http://schemas.openxmlformats.org/officeDocument/2006/relationships/tags" Target="../tags/tag304.xml"/></Relationships>
</file>

<file path=ppt/slides/_rels/slide88.xml.rels><?xml version="1.0" encoding="UTF-8" standalone="yes"?>
<Relationships xmlns="http://schemas.openxmlformats.org/package/2006/relationships"><Relationship Id="rId8" Type="http://schemas.openxmlformats.org/officeDocument/2006/relationships/notesSlide" Target="../notesSlides/notesSlide87.xml"/><Relationship Id="rId3" Type="http://schemas.openxmlformats.org/officeDocument/2006/relationships/tags" Target="../tags/tag307.xml"/><Relationship Id="rId7" Type="http://schemas.openxmlformats.org/officeDocument/2006/relationships/slideLayout" Target="../slideLayouts/slideLayout2.xml"/><Relationship Id="rId2" Type="http://schemas.openxmlformats.org/officeDocument/2006/relationships/tags" Target="../tags/tag306.xml"/><Relationship Id="rId1" Type="http://schemas.openxmlformats.org/officeDocument/2006/relationships/vmlDrawing" Target="../drawings/vmlDrawing61.vml"/><Relationship Id="rId6" Type="http://schemas.openxmlformats.org/officeDocument/2006/relationships/tags" Target="../tags/tag310.xml"/><Relationship Id="rId5" Type="http://schemas.openxmlformats.org/officeDocument/2006/relationships/tags" Target="../tags/tag309.xml"/><Relationship Id="rId4" Type="http://schemas.openxmlformats.org/officeDocument/2006/relationships/tags" Target="../tags/tag308.xml"/><Relationship Id="rId9" Type="http://schemas.openxmlformats.org/officeDocument/2006/relationships/oleObject" Target="../embeddings/oleObject89.bin"/></Relationships>
</file>

<file path=ppt/slides/_rels/slide89.xml.rels><?xml version="1.0" encoding="UTF-8" standalone="yes"?>
<Relationships xmlns="http://schemas.openxmlformats.org/package/2006/relationships"><Relationship Id="rId8" Type="http://schemas.openxmlformats.org/officeDocument/2006/relationships/notesSlide" Target="../notesSlides/notesSlide88.xml"/><Relationship Id="rId3" Type="http://schemas.openxmlformats.org/officeDocument/2006/relationships/tags" Target="../tags/tag312.xml"/><Relationship Id="rId7" Type="http://schemas.openxmlformats.org/officeDocument/2006/relationships/slideLayout" Target="../slideLayouts/slideLayout2.xml"/><Relationship Id="rId2" Type="http://schemas.openxmlformats.org/officeDocument/2006/relationships/tags" Target="../tags/tag311.xml"/><Relationship Id="rId1" Type="http://schemas.openxmlformats.org/officeDocument/2006/relationships/vmlDrawing" Target="../drawings/vmlDrawing62.vml"/><Relationship Id="rId6" Type="http://schemas.openxmlformats.org/officeDocument/2006/relationships/tags" Target="../tags/tag315.xml"/><Relationship Id="rId5" Type="http://schemas.openxmlformats.org/officeDocument/2006/relationships/tags" Target="../tags/tag314.xml"/><Relationship Id="rId10" Type="http://schemas.openxmlformats.org/officeDocument/2006/relationships/oleObject" Target="../embeddings/oleObject91.bin"/><Relationship Id="rId4" Type="http://schemas.openxmlformats.org/officeDocument/2006/relationships/tags" Target="../tags/tag313.xml"/><Relationship Id="rId9" Type="http://schemas.openxmlformats.org/officeDocument/2006/relationships/oleObject" Target="../embeddings/oleObject90.bin"/></Relationships>
</file>

<file path=ppt/slides/_rels/slide9.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22.xml"/><Relationship Id="rId7" Type="http://schemas.openxmlformats.org/officeDocument/2006/relationships/tags" Target="../tags/tag26.xml"/><Relationship Id="rId2" Type="http://schemas.openxmlformats.org/officeDocument/2006/relationships/tags" Target="../tags/tag21.xml"/><Relationship Id="rId1" Type="http://schemas.openxmlformats.org/officeDocument/2006/relationships/vmlDrawing" Target="../drawings/vmlDrawing4.vml"/><Relationship Id="rId6" Type="http://schemas.openxmlformats.org/officeDocument/2006/relationships/tags" Target="../tags/tag25.xml"/><Relationship Id="rId11" Type="http://schemas.openxmlformats.org/officeDocument/2006/relationships/oleObject" Target="../embeddings/oleObject6.bin"/><Relationship Id="rId5" Type="http://schemas.openxmlformats.org/officeDocument/2006/relationships/tags" Target="../tags/tag24.xml"/><Relationship Id="rId10" Type="http://schemas.openxmlformats.org/officeDocument/2006/relationships/oleObject" Target="../embeddings/oleObject5.bin"/><Relationship Id="rId4" Type="http://schemas.openxmlformats.org/officeDocument/2006/relationships/tags" Target="../tags/tag23.xml"/><Relationship Id="rId9" Type="http://schemas.openxmlformats.org/officeDocument/2006/relationships/notesSlide" Target="../notesSlides/notesSlide8.xml"/></Relationships>
</file>

<file path=ppt/slides/_rels/slide90.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317.xml"/><Relationship Id="rId7" Type="http://schemas.openxmlformats.org/officeDocument/2006/relationships/tags" Target="../tags/tag321.xml"/><Relationship Id="rId2" Type="http://schemas.openxmlformats.org/officeDocument/2006/relationships/tags" Target="../tags/tag316.xml"/><Relationship Id="rId1" Type="http://schemas.openxmlformats.org/officeDocument/2006/relationships/vmlDrawing" Target="../drawings/vmlDrawing63.vml"/><Relationship Id="rId6" Type="http://schemas.openxmlformats.org/officeDocument/2006/relationships/tags" Target="../tags/tag320.xml"/><Relationship Id="rId11" Type="http://schemas.openxmlformats.org/officeDocument/2006/relationships/oleObject" Target="../embeddings/oleObject93.bin"/><Relationship Id="rId5" Type="http://schemas.openxmlformats.org/officeDocument/2006/relationships/tags" Target="../tags/tag319.xml"/><Relationship Id="rId10" Type="http://schemas.openxmlformats.org/officeDocument/2006/relationships/oleObject" Target="../embeddings/oleObject92.bin"/><Relationship Id="rId4" Type="http://schemas.openxmlformats.org/officeDocument/2006/relationships/tags" Target="../tags/tag318.xml"/><Relationship Id="rId9" Type="http://schemas.openxmlformats.org/officeDocument/2006/relationships/notesSlide" Target="../notesSlides/notesSlide89.xml"/></Relationships>
</file>

<file path=ppt/slides/_rels/slide91.xml.rels><?xml version="1.0" encoding="UTF-8" standalone="yes"?>
<Relationships xmlns="http://schemas.openxmlformats.org/package/2006/relationships"><Relationship Id="rId8" Type="http://schemas.openxmlformats.org/officeDocument/2006/relationships/oleObject" Target="../embeddings/oleObject94.bin"/><Relationship Id="rId3" Type="http://schemas.openxmlformats.org/officeDocument/2006/relationships/tags" Target="../tags/tag323.xml"/><Relationship Id="rId7" Type="http://schemas.openxmlformats.org/officeDocument/2006/relationships/notesSlide" Target="../notesSlides/notesSlide90.xml"/><Relationship Id="rId2" Type="http://schemas.openxmlformats.org/officeDocument/2006/relationships/tags" Target="../tags/tag322.xml"/><Relationship Id="rId1" Type="http://schemas.openxmlformats.org/officeDocument/2006/relationships/vmlDrawing" Target="../drawings/vmlDrawing64.vml"/><Relationship Id="rId6" Type="http://schemas.openxmlformats.org/officeDocument/2006/relationships/slideLayout" Target="../slideLayouts/slideLayout2.xml"/><Relationship Id="rId5" Type="http://schemas.openxmlformats.org/officeDocument/2006/relationships/tags" Target="../tags/tag325.xml"/><Relationship Id="rId4" Type="http://schemas.openxmlformats.org/officeDocument/2006/relationships/tags" Target="../tags/tag324.xml"/></Relationships>
</file>

<file path=ppt/slides/_rels/slide92.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tags" Target="../tags/tag327.xml"/><Relationship Id="rId7" Type="http://schemas.openxmlformats.org/officeDocument/2006/relationships/notesSlide" Target="../notesSlides/notesSlide91.xml"/><Relationship Id="rId2" Type="http://schemas.openxmlformats.org/officeDocument/2006/relationships/tags" Target="../tags/tag326.xml"/><Relationship Id="rId1" Type="http://schemas.openxmlformats.org/officeDocument/2006/relationships/vmlDrawing" Target="../drawings/vmlDrawing65.vml"/><Relationship Id="rId6" Type="http://schemas.openxmlformats.org/officeDocument/2006/relationships/slideLayout" Target="../slideLayouts/slideLayout2.xml"/><Relationship Id="rId5" Type="http://schemas.openxmlformats.org/officeDocument/2006/relationships/tags" Target="../tags/tag329.xml"/><Relationship Id="rId4" Type="http://schemas.openxmlformats.org/officeDocument/2006/relationships/tags" Target="../tags/tag328.xml"/></Relationships>
</file>

<file path=ppt/slides/_rels/slide93.xml.rels><?xml version="1.0" encoding="UTF-8" standalone="yes"?>
<Relationships xmlns="http://schemas.openxmlformats.org/package/2006/relationships"><Relationship Id="rId3" Type="http://schemas.openxmlformats.org/officeDocument/2006/relationships/tags" Target="../tags/tag332.xml"/><Relationship Id="rId2" Type="http://schemas.openxmlformats.org/officeDocument/2006/relationships/tags" Target="../tags/tag331.xml"/><Relationship Id="rId1" Type="http://schemas.openxmlformats.org/officeDocument/2006/relationships/tags" Target="../tags/tag330.xml"/><Relationship Id="rId6" Type="http://schemas.openxmlformats.org/officeDocument/2006/relationships/notesSlide" Target="../notesSlides/notesSlide92.xml"/><Relationship Id="rId5" Type="http://schemas.openxmlformats.org/officeDocument/2006/relationships/slideLayout" Target="../slideLayouts/slideLayout2.xml"/><Relationship Id="rId4" Type="http://schemas.openxmlformats.org/officeDocument/2006/relationships/tags" Target="../tags/tag333.xml"/></Relationships>
</file>

<file path=ppt/slides/_rels/slide94.xml.rels><?xml version="1.0" encoding="UTF-8" standalone="yes"?>
<Relationships xmlns="http://schemas.openxmlformats.org/package/2006/relationships"><Relationship Id="rId3" Type="http://schemas.openxmlformats.org/officeDocument/2006/relationships/tags" Target="../tags/tag336.xml"/><Relationship Id="rId2" Type="http://schemas.openxmlformats.org/officeDocument/2006/relationships/tags" Target="../tags/tag335.xml"/><Relationship Id="rId1" Type="http://schemas.openxmlformats.org/officeDocument/2006/relationships/tags" Target="../tags/tag334.xml"/><Relationship Id="rId6" Type="http://schemas.openxmlformats.org/officeDocument/2006/relationships/notesSlide" Target="../notesSlides/notesSlide93.xml"/><Relationship Id="rId5" Type="http://schemas.openxmlformats.org/officeDocument/2006/relationships/slideLayout" Target="../slideLayouts/slideLayout2.xml"/><Relationship Id="rId4" Type="http://schemas.openxmlformats.org/officeDocument/2006/relationships/tags" Target="../tags/tag337.xml"/></Relationships>
</file>

<file path=ppt/slides/_rels/slide95.xml.rels><?xml version="1.0" encoding="UTF-8" standalone="yes"?>
<Relationships xmlns="http://schemas.openxmlformats.org/package/2006/relationships"><Relationship Id="rId3" Type="http://schemas.openxmlformats.org/officeDocument/2006/relationships/tags" Target="../tags/tag340.xml"/><Relationship Id="rId2" Type="http://schemas.openxmlformats.org/officeDocument/2006/relationships/tags" Target="../tags/tag339.xml"/><Relationship Id="rId1" Type="http://schemas.openxmlformats.org/officeDocument/2006/relationships/tags" Target="../tags/tag338.xml"/><Relationship Id="rId6" Type="http://schemas.openxmlformats.org/officeDocument/2006/relationships/notesSlide" Target="../notesSlides/notesSlide94.xml"/><Relationship Id="rId5" Type="http://schemas.openxmlformats.org/officeDocument/2006/relationships/slideLayout" Target="../slideLayouts/slideLayout2.xml"/><Relationship Id="rId4" Type="http://schemas.openxmlformats.org/officeDocument/2006/relationships/tags" Target="../tags/tag341.xml"/></Relationships>
</file>

<file path=ppt/slides/_rels/slide96.xml.rels><?xml version="1.0" encoding="UTF-8" standalone="yes"?>
<Relationships xmlns="http://schemas.openxmlformats.org/package/2006/relationships"><Relationship Id="rId3" Type="http://schemas.openxmlformats.org/officeDocument/2006/relationships/tags" Target="../tags/tag344.xml"/><Relationship Id="rId2" Type="http://schemas.openxmlformats.org/officeDocument/2006/relationships/tags" Target="../tags/tag343.xml"/><Relationship Id="rId1" Type="http://schemas.openxmlformats.org/officeDocument/2006/relationships/tags" Target="../tags/tag342.xml"/><Relationship Id="rId6" Type="http://schemas.openxmlformats.org/officeDocument/2006/relationships/notesSlide" Target="../notesSlides/notesSlide95.xml"/><Relationship Id="rId5" Type="http://schemas.openxmlformats.org/officeDocument/2006/relationships/slideLayout" Target="../slideLayouts/slideLayout2.xml"/><Relationship Id="rId4" Type="http://schemas.openxmlformats.org/officeDocument/2006/relationships/tags" Target="../tags/tag345.xml"/></Relationships>
</file>

<file path=ppt/slides/_rels/slide97.xml.rels><?xml version="1.0" encoding="UTF-8" standalone="yes"?>
<Relationships xmlns="http://schemas.openxmlformats.org/package/2006/relationships"><Relationship Id="rId3" Type="http://schemas.openxmlformats.org/officeDocument/2006/relationships/tags" Target="../tags/tag348.xml"/><Relationship Id="rId2" Type="http://schemas.openxmlformats.org/officeDocument/2006/relationships/tags" Target="../tags/tag347.xml"/><Relationship Id="rId1" Type="http://schemas.openxmlformats.org/officeDocument/2006/relationships/tags" Target="../tags/tag346.xml"/><Relationship Id="rId6" Type="http://schemas.openxmlformats.org/officeDocument/2006/relationships/notesSlide" Target="../notesSlides/notesSlide96.xml"/><Relationship Id="rId5" Type="http://schemas.openxmlformats.org/officeDocument/2006/relationships/slideLayout" Target="../slideLayouts/slideLayout2.xml"/><Relationship Id="rId4" Type="http://schemas.openxmlformats.org/officeDocument/2006/relationships/tags" Target="../tags/tag349.xml"/></Relationships>
</file>

<file path=ppt/slides/_rels/slide98.xml.rels><?xml version="1.0" encoding="UTF-8" standalone="yes"?>
<Relationships xmlns="http://schemas.openxmlformats.org/package/2006/relationships"><Relationship Id="rId8" Type="http://schemas.openxmlformats.org/officeDocument/2006/relationships/notesSlide" Target="../notesSlides/notesSlide97.xml"/><Relationship Id="rId3" Type="http://schemas.openxmlformats.org/officeDocument/2006/relationships/tags" Target="../tags/tag351.xml"/><Relationship Id="rId7" Type="http://schemas.openxmlformats.org/officeDocument/2006/relationships/slideLayout" Target="../slideLayouts/slideLayout2.xml"/><Relationship Id="rId2" Type="http://schemas.openxmlformats.org/officeDocument/2006/relationships/tags" Target="../tags/tag350.xml"/><Relationship Id="rId1" Type="http://schemas.openxmlformats.org/officeDocument/2006/relationships/vmlDrawing" Target="../drawings/vmlDrawing66.vml"/><Relationship Id="rId6" Type="http://schemas.openxmlformats.org/officeDocument/2006/relationships/tags" Target="../tags/tag354.xml"/><Relationship Id="rId5" Type="http://schemas.openxmlformats.org/officeDocument/2006/relationships/tags" Target="../tags/tag353.xml"/><Relationship Id="rId4" Type="http://schemas.openxmlformats.org/officeDocument/2006/relationships/tags" Target="../tags/tag352.xml"/><Relationship Id="rId9" Type="http://schemas.openxmlformats.org/officeDocument/2006/relationships/oleObject" Target="../embeddings/oleObject96.bin"/></Relationships>
</file>

<file path=ppt/slides/_rels/slide99.xml.rels><?xml version="1.0" encoding="UTF-8" standalone="yes"?>
<Relationships xmlns="http://schemas.openxmlformats.org/package/2006/relationships"><Relationship Id="rId8" Type="http://schemas.openxmlformats.org/officeDocument/2006/relationships/notesSlide" Target="../notesSlides/notesSlide98.xml"/><Relationship Id="rId3" Type="http://schemas.openxmlformats.org/officeDocument/2006/relationships/tags" Target="../tags/tag356.xml"/><Relationship Id="rId7" Type="http://schemas.openxmlformats.org/officeDocument/2006/relationships/slideLayout" Target="../slideLayouts/slideLayout2.xml"/><Relationship Id="rId2" Type="http://schemas.openxmlformats.org/officeDocument/2006/relationships/tags" Target="../tags/tag355.xml"/><Relationship Id="rId1" Type="http://schemas.openxmlformats.org/officeDocument/2006/relationships/vmlDrawing" Target="../drawings/vmlDrawing67.vml"/><Relationship Id="rId6" Type="http://schemas.openxmlformats.org/officeDocument/2006/relationships/tags" Target="../tags/tag359.xml"/><Relationship Id="rId5" Type="http://schemas.openxmlformats.org/officeDocument/2006/relationships/tags" Target="../tags/tag358.xml"/><Relationship Id="rId4" Type="http://schemas.openxmlformats.org/officeDocument/2006/relationships/tags" Target="../tags/tag357.xml"/><Relationship Id="rId9" Type="http://schemas.openxmlformats.org/officeDocument/2006/relationships/oleObject" Target="../embeddings/oleObject9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0" y="2286000"/>
            <a:ext cx="7543800" cy="492443"/>
          </a:xfrm>
          <a:prstGeom prst="rect">
            <a:avLst/>
          </a:prstGeom>
          <a:noFill/>
        </p:spPr>
        <p:txBody>
          <a:bodyPr wrap="square" rtlCol="0">
            <a:spAutoFit/>
          </a:bodyPr>
          <a:lstStyle/>
          <a:p>
            <a:r>
              <a:rPr lang="en-US" sz="2600" b="1" i="1" dirty="0" smtClean="0"/>
              <a:t>Digital Design and Computer Architecture</a:t>
            </a:r>
            <a:r>
              <a:rPr lang="en-US" sz="2600" b="1" dirty="0" smtClean="0"/>
              <a:t>, 2</a:t>
            </a:r>
            <a:r>
              <a:rPr lang="en-US" sz="2600" b="1" baseline="30000" dirty="0" smtClean="0"/>
              <a:t>nd</a:t>
            </a:r>
            <a:r>
              <a:rPr lang="en-US" sz="2600" b="1" dirty="0" smtClean="0"/>
              <a:t> Edition</a:t>
            </a:r>
            <a:endParaRPr lang="en-US" sz="2600" b="1" dirty="0"/>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a:t>
            </a:r>
            <a:endParaRPr lang="en-US" sz="4400" dirty="0">
              <a:solidFill>
                <a:schemeClr val="bg1"/>
              </a:solidFill>
              <a:latin typeface="+mj-lt"/>
            </a:endParaRPr>
          </a:p>
        </p:txBody>
      </p:sp>
      <p:cxnSp>
        <p:nvCxnSpPr>
          <p:cNvPr id="9" name="Straight Connector 8"/>
          <p:cNvCxnSpPr/>
          <p:nvPr/>
        </p:nvCxnSpPr>
        <p:spPr>
          <a:xfrm>
            <a:off x="990600" y="2778443"/>
            <a:ext cx="7696200" cy="0"/>
          </a:xfrm>
          <a:prstGeom prst="line">
            <a:avLst/>
          </a:prstGeom>
          <a:ln w="34925"/>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191000" y="2769513"/>
            <a:ext cx="4724400" cy="430887"/>
          </a:xfrm>
          <a:prstGeom prst="rect">
            <a:avLst/>
          </a:prstGeom>
          <a:noFill/>
        </p:spPr>
        <p:txBody>
          <a:bodyPr wrap="square" rtlCol="0">
            <a:spAutoFit/>
          </a:bodyPr>
          <a:lstStyle/>
          <a:p>
            <a:r>
              <a:rPr lang="en-US" sz="2200" dirty="0" smtClean="0"/>
              <a:t>David Money Harris and Sarah L. Harris</a:t>
            </a:r>
            <a:endParaRPr lang="en-US" sz="2200" dirty="0"/>
          </a:p>
        </p:txBody>
      </p:sp>
      <p:sp>
        <p:nvSpPr>
          <p:cNvPr id="6" name="TextBox 5"/>
          <p:cNvSpPr txBox="1"/>
          <p:nvPr/>
        </p:nvSpPr>
        <p:spPr>
          <a:xfrm>
            <a:off x="3214678" y="3929066"/>
            <a:ext cx="2646878" cy="584775"/>
          </a:xfrm>
          <a:prstGeom prst="rect">
            <a:avLst/>
          </a:prstGeom>
          <a:noFill/>
        </p:spPr>
        <p:txBody>
          <a:bodyPr wrap="none" rtlCol="0">
            <a:spAutoFit/>
          </a:bodyPr>
          <a:lstStyle/>
          <a:p>
            <a:r>
              <a:rPr lang="zh-CN" altLang="en-US" sz="3200" dirty="0" smtClean="0">
                <a:latin typeface="华文中宋" pitchFamily="2" charset="-122"/>
                <a:ea typeface="华文中宋" pitchFamily="2" charset="-122"/>
              </a:rPr>
              <a:t>时序逻辑设计</a:t>
            </a:r>
            <a:endParaRPr lang="zh-CN" altLang="en-US" sz="3200" dirty="0">
              <a:latin typeface="华文中宋" pitchFamily="2" charset="-122"/>
              <a:ea typeface="华文中宋" pitchFamily="2" charset="-122"/>
            </a:endParaRPr>
          </a:p>
        </p:txBody>
      </p:sp>
    </p:spTree>
    <p:extLst>
      <p:ext uri="{BB962C8B-B14F-4D97-AF65-F5344CB8AC3E}">
        <p14:creationId xmlns="" xmlns:p14="http://schemas.microsoft.com/office/powerpoint/2010/main" val="534681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 xmlns:p14="http://schemas.microsoft.com/office/powerpoint/2010/main" val="418803779"/>
              </p:ext>
            </p:extLst>
          </p:nvPr>
        </p:nvGraphicFramePr>
        <p:xfrm>
          <a:off x="3810000" y="1219200"/>
          <a:ext cx="5943600" cy="2664868"/>
        </p:xfrm>
        <a:graphic>
          <a:graphicData uri="http://schemas.openxmlformats.org/presentationml/2006/ole">
            <p:oleObj spid="_x0000_s132131" name="VISIO" r:id="rId8" imgW="2486160" imgH="1114560" progId="Visio.Drawing.11">
              <p:embed/>
            </p:oleObj>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endParaRPr lang="en-US" sz="3200" b="1" dirty="0" smtClean="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 xmlns:p14="http://schemas.microsoft.com/office/powerpoint/2010/main" val="498208033"/>
              </p:ext>
            </p:extLst>
          </p:nvPr>
        </p:nvGraphicFramePr>
        <p:xfrm>
          <a:off x="4191000" y="4038600"/>
          <a:ext cx="2514600" cy="2106196"/>
        </p:xfrm>
        <a:graphic>
          <a:graphicData uri="http://schemas.openxmlformats.org/presentationml/2006/ole">
            <p:oleObj spid="_x0000_s132132" name="VISIO" r:id="rId9" imgW="1057895" imgH="885396" progId="Visio.Drawing.11">
              <p:embed/>
            </p:oleObj>
          </a:graphicData>
        </a:graphic>
      </p:graphicFrame>
      <p:sp>
        <p:nvSpPr>
          <p:cNvPr id="7" name="TextBox 6"/>
          <p:cNvSpPr txBox="1"/>
          <p:nvPr/>
        </p:nvSpPr>
        <p:spPr>
          <a:xfrm>
            <a:off x="5572132" y="3786190"/>
            <a:ext cx="317426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3-4  SR</a:t>
            </a:r>
            <a:r>
              <a:rPr lang="zh-CN" altLang="en-US" sz="2000" dirty="0" smtClean="0">
                <a:latin typeface="华文中宋" pitchFamily="2" charset="-122"/>
                <a:ea typeface="华文中宋" pitchFamily="2" charset="-122"/>
              </a:rPr>
              <a:t>锁存器的双稳态</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084997920"/>
      </p:ext>
    </p:extLst>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 xmlns:p14="http://schemas.microsoft.com/office/powerpoint/2010/main" val="2168084746"/>
              </p:ext>
            </p:extLst>
          </p:nvPr>
        </p:nvGraphicFramePr>
        <p:xfrm>
          <a:off x="685800" y="1419632"/>
          <a:ext cx="8458200" cy="2298293"/>
        </p:xfrm>
        <a:graphic>
          <a:graphicData uri="http://schemas.openxmlformats.org/presentationml/2006/ole">
            <p:oleObj spid="_x0000_s199697" name="VISIO" r:id="rId9" imgW="5784076" imgH="1570814" progId="Visio.Drawing.11">
              <p:embed/>
            </p:oleObj>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endParaRPr lang="en-US" sz="2400" b="1"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r>
              <a:rPr lang="zh-CN" altLang="en-US" sz="2000" dirty="0" smtClean="0">
                <a:solidFill>
                  <a:schemeClr val="bg1"/>
                </a:solidFill>
                <a:latin typeface="华文中宋" pitchFamily="2" charset="-122"/>
                <a:ea typeface="华文中宋" pitchFamily="2" charset="-122"/>
              </a:rPr>
              <a:t>时间并行</a:t>
            </a:r>
            <a:endParaRPr lang="en-US" sz="2000" dirty="0">
              <a:solidFill>
                <a:schemeClr val="bg1"/>
              </a:solidFill>
              <a:latin typeface="华文中宋" pitchFamily="2" charset="-122"/>
              <a:ea typeface="华文中宋" pitchFamily="2" charset="-122"/>
            </a:endParaRPr>
          </a:p>
        </p:txBody>
      </p:sp>
      <p:sp>
        <p:nvSpPr>
          <p:cNvPr id="8" name="TextBox 7"/>
          <p:cNvSpPr txBox="1"/>
          <p:nvPr/>
        </p:nvSpPr>
        <p:spPr>
          <a:xfrm>
            <a:off x="3357554" y="6072206"/>
            <a:ext cx="323518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3-55  </a:t>
            </a:r>
            <a:r>
              <a:rPr lang="zh-CN" altLang="en-US" sz="2000" dirty="0" smtClean="0">
                <a:latin typeface="华文中宋" pitchFamily="2" charset="-122"/>
                <a:ea typeface="华文中宋" pitchFamily="2" charset="-122"/>
              </a:rPr>
              <a:t>烤饼干的时间并行</a:t>
            </a:r>
            <a:endParaRPr lang="zh-CN" altLang="en-US" sz="2000" dirty="0">
              <a:latin typeface="华文中宋" pitchFamily="2" charset="-122"/>
              <a:ea typeface="华文中宋" pitchFamily="2" charset="-122"/>
            </a:endParaRPr>
          </a:p>
        </p:txBody>
      </p:sp>
      <p:sp>
        <p:nvSpPr>
          <p:cNvPr id="9" name="TextBox 8"/>
          <p:cNvSpPr txBox="1"/>
          <p:nvPr/>
        </p:nvSpPr>
        <p:spPr>
          <a:xfrm>
            <a:off x="571472" y="4090414"/>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延迟</a:t>
            </a:r>
            <a:endParaRPr lang="zh-CN" altLang="en-US" sz="2000" dirty="0">
              <a:latin typeface="华文中宋" pitchFamily="2" charset="-122"/>
              <a:ea typeface="华文中宋" pitchFamily="2" charset="-122"/>
            </a:endParaRPr>
          </a:p>
        </p:txBody>
      </p:sp>
      <p:sp>
        <p:nvSpPr>
          <p:cNvPr id="11" name="TextBox 10"/>
          <p:cNvSpPr txBox="1"/>
          <p:nvPr/>
        </p:nvSpPr>
        <p:spPr>
          <a:xfrm>
            <a:off x="546214" y="4519042"/>
            <a:ext cx="87716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吞吐量</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4258292430"/>
      </p:ext>
    </p:extLst>
  </p:cSld>
  <p:clrMapOvr>
    <a:masterClrMapping/>
  </p:clrMapOvr>
  <p:transition/>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04231" name="Object 7"/>
          <p:cNvGraphicFramePr>
            <a:graphicFrameLocks noGrp="1" noChangeAspect="1"/>
          </p:cNvGraphicFramePr>
          <p:nvPr>
            <p:ph idx="4294967295"/>
            <p:custDataLst>
              <p:tags r:id="rId2"/>
            </p:custDataLst>
            <p:extLst>
              <p:ext uri="{D42A27DB-BD31-4B8C-83A1-F6EECF244321}">
                <p14:modId xmlns="" xmlns:p14="http://schemas.microsoft.com/office/powerpoint/2010/main" val="3739081484"/>
              </p:ext>
            </p:extLst>
          </p:nvPr>
        </p:nvGraphicFramePr>
        <p:xfrm>
          <a:off x="685800" y="1419632"/>
          <a:ext cx="8458200" cy="2298293"/>
        </p:xfrm>
        <a:graphic>
          <a:graphicData uri="http://schemas.openxmlformats.org/presentationml/2006/ole">
            <p:oleObj spid="_x0000_s220167" name="VISIO" r:id="rId9" imgW="5784076" imgH="1570814" progId="Visio.Drawing.11">
              <p:embed/>
            </p:oleObj>
          </a:graphicData>
        </a:graphic>
      </p:graphicFrame>
      <p:sp>
        <p:nvSpPr>
          <p:cNvPr id="120422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4228"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29"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4230" name="Rectangle 6"/>
          <p:cNvSpPr>
            <a:spLocks noChangeArrowheads="1"/>
          </p:cNvSpPr>
          <p:nvPr>
            <p:custDataLst>
              <p:tags r:id="rId6"/>
            </p:custDataLst>
          </p:nvPr>
        </p:nvSpPr>
        <p:spPr bwMode="auto">
          <a:xfrm>
            <a:off x="914400" y="4038600"/>
            <a:ext cx="8305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trays/ 1/4 hour = </a:t>
            </a:r>
            <a:r>
              <a:rPr lang="en-US" sz="2400" b="1" dirty="0">
                <a:solidFill>
                  <a:schemeClr val="accent1"/>
                </a:solidFill>
                <a:latin typeface="Times New Roman" pitchFamily="18" charset="0"/>
                <a:cs typeface="Arial" charset="0"/>
              </a:rPr>
              <a:t>4 trays/hour</a:t>
            </a:r>
          </a:p>
          <a:p>
            <a:pPr marL="342900" indent="-342900">
              <a:spcBef>
                <a:spcPct val="20000"/>
              </a:spcBef>
            </a:pPr>
            <a:endParaRPr lang="en-US" sz="2400" dirty="0">
              <a:solidFill>
                <a:schemeClr val="accent2"/>
              </a:solidFill>
              <a:latin typeface="Times New Roman" pitchFamily="18" charset="0"/>
              <a:cs typeface="Arial" charset="0"/>
            </a:endParaRPr>
          </a:p>
          <a:p>
            <a:pPr marL="342900" indent="-342900">
              <a:spcBef>
                <a:spcPct val="20000"/>
              </a:spcBef>
            </a:pPr>
            <a:r>
              <a:rPr lang="en-US" sz="2400" dirty="0">
                <a:solidFill>
                  <a:schemeClr val="accent2"/>
                </a:solidFill>
                <a:latin typeface="Times New Roman" pitchFamily="18" charset="0"/>
                <a:cs typeface="Arial" charset="0"/>
              </a:rPr>
              <a:t>	</a:t>
            </a:r>
            <a:r>
              <a:rPr lang="en-US" sz="2400" dirty="0">
                <a:latin typeface="Times New Roman" pitchFamily="18" charset="0"/>
                <a:cs typeface="Arial" charset="0"/>
              </a:rPr>
              <a:t>Using both techniques, the throughput would be </a:t>
            </a:r>
            <a:r>
              <a:rPr lang="en-US" sz="2400" b="1" dirty="0">
                <a:latin typeface="Times New Roman" pitchFamily="18" charset="0"/>
                <a:cs typeface="Arial" charset="0"/>
              </a:rPr>
              <a:t>8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Temporal Parallelism</a:t>
            </a:r>
            <a:r>
              <a:rPr lang="zh-CN" altLang="en-US" sz="2000" dirty="0" smtClean="0">
                <a:solidFill>
                  <a:schemeClr val="bg1"/>
                </a:solidFill>
                <a:latin typeface="华文中宋" pitchFamily="2" charset="-122"/>
                <a:ea typeface="华文中宋" pitchFamily="2" charset="-122"/>
              </a:rPr>
              <a:t>时间并行</a:t>
            </a:r>
            <a:endParaRPr lang="en-US" sz="2000" dirty="0" smtClean="0">
              <a:solidFill>
                <a:schemeClr val="bg1"/>
              </a:solidFill>
              <a:latin typeface="华文中宋" pitchFamily="2" charset="-122"/>
              <a:ea typeface="华文中宋" pitchFamily="2" charset="-122"/>
            </a:endParaRPr>
          </a:p>
        </p:txBody>
      </p:sp>
      <p:sp>
        <p:nvSpPr>
          <p:cNvPr id="8" name="TextBox 7"/>
          <p:cNvSpPr txBox="1"/>
          <p:nvPr/>
        </p:nvSpPr>
        <p:spPr>
          <a:xfrm>
            <a:off x="2857488" y="4929198"/>
            <a:ext cx="323518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3-55  </a:t>
            </a:r>
            <a:r>
              <a:rPr lang="zh-CN" altLang="en-US" sz="2000" dirty="0" smtClean="0">
                <a:latin typeface="华文中宋" pitchFamily="2" charset="-122"/>
                <a:ea typeface="华文中宋" pitchFamily="2" charset="-122"/>
              </a:rPr>
              <a:t>烤饼干的时间并行</a:t>
            </a:r>
            <a:endParaRPr lang="zh-CN" altLang="en-US" sz="2000" dirty="0">
              <a:latin typeface="华文中宋" pitchFamily="2" charset="-122"/>
              <a:ea typeface="华文中宋" pitchFamily="2" charset="-122"/>
            </a:endParaRPr>
          </a:p>
        </p:txBody>
      </p:sp>
      <p:sp>
        <p:nvSpPr>
          <p:cNvPr id="9" name="TextBox 8"/>
          <p:cNvSpPr txBox="1"/>
          <p:nvPr/>
        </p:nvSpPr>
        <p:spPr>
          <a:xfrm>
            <a:off x="571472" y="4090414"/>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延迟</a:t>
            </a:r>
            <a:endParaRPr lang="zh-CN" altLang="en-US" sz="2000" dirty="0">
              <a:latin typeface="华文中宋" pitchFamily="2" charset="-122"/>
              <a:ea typeface="华文中宋" pitchFamily="2" charset="-122"/>
            </a:endParaRPr>
          </a:p>
        </p:txBody>
      </p:sp>
      <p:sp>
        <p:nvSpPr>
          <p:cNvPr id="11" name="TextBox 10"/>
          <p:cNvSpPr txBox="1"/>
          <p:nvPr/>
        </p:nvSpPr>
        <p:spPr>
          <a:xfrm>
            <a:off x="546214" y="4519042"/>
            <a:ext cx="87716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吞吐量</a:t>
            </a:r>
            <a:endParaRPr lang="zh-CN" altLang="en-US" dirty="0">
              <a:latin typeface="华文中宋" pitchFamily="2" charset="-122"/>
              <a:ea typeface="华文中宋" pitchFamily="2" charset="-122"/>
            </a:endParaRPr>
          </a:p>
        </p:txBody>
      </p:sp>
      <p:sp>
        <p:nvSpPr>
          <p:cNvPr id="12" name="TextBox 11"/>
          <p:cNvSpPr txBox="1"/>
          <p:nvPr/>
        </p:nvSpPr>
        <p:spPr>
          <a:xfrm>
            <a:off x="1318969" y="5786454"/>
            <a:ext cx="639630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同时使用空间并行与时间并行技术，吞吐量是</a:t>
            </a:r>
            <a:r>
              <a:rPr lang="en-US" altLang="zh-CN" sz="2000" dirty="0" smtClean="0">
                <a:latin typeface="华文中宋" pitchFamily="2" charset="-122"/>
                <a:ea typeface="华文中宋" pitchFamily="2" charset="-122"/>
              </a:rPr>
              <a:t>8</a:t>
            </a:r>
            <a:r>
              <a:rPr lang="zh-CN" altLang="en-US" sz="2000" dirty="0" smtClean="0">
                <a:latin typeface="华文中宋" pitchFamily="2" charset="-122"/>
                <a:ea typeface="华文中宋" pitchFamily="2" charset="-122"/>
              </a:rPr>
              <a:t>盘</a:t>
            </a:r>
            <a:r>
              <a:rPr lang="en-US" altLang="zh-CN" sz="2000" dirty="0" smtClean="0">
                <a:latin typeface="华文中宋" pitchFamily="2" charset="-122"/>
                <a:ea typeface="华文中宋" pitchFamily="2" charset="-122"/>
              </a:rPr>
              <a:t>/</a:t>
            </a:r>
            <a:r>
              <a:rPr lang="zh-CN" altLang="en-US" sz="2000" dirty="0" smtClean="0">
                <a:latin typeface="华文中宋" pitchFamily="2" charset="-122"/>
                <a:ea typeface="华文中宋" pitchFamily="2" charset="-122"/>
              </a:rPr>
              <a:t>小时</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4442714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4861" name="Object 13"/>
          <p:cNvGraphicFramePr>
            <a:graphicFrameLocks noGrp="1" noChangeAspect="1"/>
          </p:cNvGraphicFramePr>
          <p:nvPr>
            <p:ph sz="half" idx="4294967295"/>
            <p:custDataLst>
              <p:tags r:id="rId2"/>
            </p:custDataLst>
            <p:extLst>
              <p:ext uri="{D42A27DB-BD31-4B8C-83A1-F6EECF244321}">
                <p14:modId xmlns="" xmlns:p14="http://schemas.microsoft.com/office/powerpoint/2010/main" val="1101575616"/>
              </p:ext>
            </p:extLst>
          </p:nvPr>
        </p:nvGraphicFramePr>
        <p:xfrm>
          <a:off x="3810000" y="1219200"/>
          <a:ext cx="5943600" cy="2664868"/>
        </p:xfrm>
        <a:graphic>
          <a:graphicData uri="http://schemas.openxmlformats.org/presentationml/2006/ole">
            <p:oleObj spid="_x0000_s200732" name="VISIO" r:id="rId9" imgW="2486160" imgH="1114560" progId="Visio.Drawing.11">
              <p:embed/>
            </p:oleObj>
          </a:graphicData>
        </a:graphic>
      </p:graphicFrame>
      <p:sp>
        <p:nvSpPr>
          <p:cNvPr id="974852" name="Rectangle 4"/>
          <p:cNvSpPr>
            <a:spLocks noChangeArrowheads="1"/>
          </p:cNvSpPr>
          <p:nvPr>
            <p:custDataLst>
              <p:tags r:id="rId3"/>
            </p:custDataLst>
          </p:nvPr>
        </p:nvSpPr>
        <p:spPr bwMode="auto">
          <a:xfrm>
            <a:off x="3810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i="1" dirty="0" err="1">
                <a:latin typeface="Times New Roman" pitchFamily="18" charset="0"/>
                <a:cs typeface="Arial" charset="0"/>
              </a:rPr>
              <a:t>Q</a:t>
            </a:r>
            <a:r>
              <a:rPr lang="en-US" sz="3200" i="1" baseline="-25000" dirty="0" err="1">
                <a:latin typeface="Times New Roman" pitchFamily="18" charset="0"/>
                <a:cs typeface="Arial" charset="0"/>
              </a:rPr>
              <a:t>prev</a:t>
            </a:r>
            <a:endParaRPr lang="en-US" sz="3200" i="1" baseline="-25000" dirty="0">
              <a:latin typeface="Times New Roman" pitchFamily="18" charset="0"/>
              <a:cs typeface="Arial" charset="0"/>
            </a:endParaRPr>
          </a:p>
          <a:p>
            <a:pPr marL="742950" lvl="1" indent="-285750">
              <a:spcBef>
                <a:spcPct val="20000"/>
              </a:spcBef>
              <a:buFontTx/>
              <a:buChar char="–"/>
            </a:pPr>
            <a:r>
              <a:rPr lang="en-US" sz="3200" b="1" dirty="0" smtClean="0">
                <a:solidFill>
                  <a:srgbClr val="C00000"/>
                </a:solidFill>
                <a:latin typeface="Times New Roman" pitchFamily="18" charset="0"/>
                <a:cs typeface="Arial" charset="0"/>
              </a:rPr>
              <a:t>Memory!</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lvl="1">
              <a:spcBef>
                <a:spcPct val="20000"/>
              </a:spcBef>
            </a:pPr>
            <a:endParaRPr lang="en-US" sz="32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 </a:t>
            </a:r>
            <a:r>
              <a:rPr lang="en-US" sz="3200" i="1" dirty="0" smtClean="0">
                <a:latin typeface="Times New Roman" pitchFamily="18" charset="0"/>
                <a:cs typeface="Arial" charset="0"/>
              </a:rPr>
              <a:t>Q</a:t>
            </a:r>
            <a:r>
              <a:rPr lang="en-US" sz="3200" dirty="0" smtClean="0">
                <a:latin typeface="Times New Roman" pitchFamily="18" charset="0"/>
                <a:cs typeface="Arial" charset="0"/>
              </a:rPr>
              <a:t> </a:t>
            </a:r>
            <a:r>
              <a:rPr lang="en-US" sz="3200" dirty="0">
                <a:latin typeface="Times New Roman" pitchFamily="18" charset="0"/>
                <a:cs typeface="Arial" charset="0"/>
              </a:rPr>
              <a:t>= 0</a:t>
            </a:r>
            <a:endParaRPr lang="en-US" sz="3200" i="1" dirty="0">
              <a:latin typeface="Times New Roman" pitchFamily="18" charset="0"/>
              <a:cs typeface="Times New Roman" pitchFamily="18" charset="0"/>
            </a:endParaRPr>
          </a:p>
          <a:p>
            <a:pPr marL="742950" lvl="1" indent="-285750">
              <a:spcBef>
                <a:spcPct val="20000"/>
              </a:spcBef>
              <a:buFontTx/>
              <a:buChar char="–"/>
            </a:pPr>
            <a:r>
              <a:rPr lang="en-US" sz="3200" b="1" dirty="0" smtClean="0">
                <a:solidFill>
                  <a:srgbClr val="C00000"/>
                </a:solidFill>
                <a:latin typeface="Times New Roman" pitchFamily="18" charset="0"/>
                <a:cs typeface="Arial" charset="0"/>
              </a:rPr>
              <a:t>Invalid State</a:t>
            </a:r>
          </a:p>
          <a:p>
            <a:pPr lvl="1">
              <a:spcBef>
                <a:spcPct val="20000"/>
              </a:spcBef>
            </a:pPr>
            <a:r>
              <a:rPr lang="en-US" sz="3200" i="1" dirty="0" smtClean="0">
                <a:latin typeface="Times New Roman" pitchFamily="18" charset="0"/>
                <a:cs typeface="Arial" charset="0"/>
              </a:rPr>
              <a:t>   </a:t>
            </a:r>
            <a:r>
              <a:rPr lang="en-US" sz="3200" i="1" dirty="0" smtClean="0">
                <a:solidFill>
                  <a:srgbClr val="C00000"/>
                </a:solidFill>
                <a:latin typeface="Times New Roman" pitchFamily="18" charset="0"/>
                <a:cs typeface="Arial" charset="0"/>
              </a:rPr>
              <a:t>Q </a:t>
            </a:r>
            <a:r>
              <a:rPr lang="en-US" sz="3200" dirty="0">
                <a:solidFill>
                  <a:srgbClr val="C00000"/>
                </a:solidFill>
                <a:latin typeface="Times New Roman" pitchFamily="18" charset="0"/>
                <a:cs typeface="Arial" charset="0"/>
              </a:rPr>
              <a:t>≠ NOT </a:t>
            </a:r>
            <a:r>
              <a:rPr lang="en-US" sz="3200" i="1" dirty="0">
                <a:solidFill>
                  <a:srgbClr val="C00000"/>
                </a:solidFill>
                <a:latin typeface="Times New Roman" pitchFamily="18" charset="0"/>
                <a:cs typeface="Arial" charset="0"/>
              </a:rPr>
              <a:t>Q</a:t>
            </a:r>
            <a:endParaRPr lang="en-US" sz="3200" b="1" dirty="0">
              <a:solidFill>
                <a:srgbClr val="C00000"/>
              </a:solidFill>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a:p>
            <a:pPr marL="742950" lvl="1" indent="-285750">
              <a:spcBef>
                <a:spcPct val="20000"/>
              </a:spcBef>
            </a:pPr>
            <a:endParaRPr lang="en-US" sz="2000" dirty="0">
              <a:latin typeface="Times New Roman" pitchFamily="18" charset="0"/>
              <a:cs typeface="Arial" charset="0"/>
            </a:endParaRPr>
          </a:p>
        </p:txBody>
      </p:sp>
      <p:sp>
        <p:nvSpPr>
          <p:cNvPr id="974857" name="Line 9"/>
          <p:cNvSpPr>
            <a:spLocks noChangeShapeType="1"/>
          </p:cNvSpPr>
          <p:nvPr>
            <p:custDataLst>
              <p:tags r:id="rId4"/>
            </p:custDataLst>
          </p:nvPr>
        </p:nvSpPr>
        <p:spPr bwMode="auto">
          <a:xfrm>
            <a:off x="3276600" y="48006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 xmlns:p14="http://schemas.microsoft.com/office/powerpoint/2010/main" val="3792316653"/>
              </p:ext>
            </p:extLst>
          </p:nvPr>
        </p:nvGraphicFramePr>
        <p:xfrm>
          <a:off x="4191000" y="4038600"/>
          <a:ext cx="2514600" cy="2106196"/>
        </p:xfrm>
        <a:graphic>
          <a:graphicData uri="http://schemas.openxmlformats.org/presentationml/2006/ole">
            <p:oleObj spid="_x0000_s200733" name="VISIO" r:id="rId10" imgW="1057895" imgH="885396" progId="Visio.Drawing.11">
              <p:embed/>
            </p:oleObj>
          </a:graphicData>
        </a:graphic>
      </p:graphicFrame>
      <p:sp>
        <p:nvSpPr>
          <p:cNvPr id="11" name="Line 9"/>
          <p:cNvSpPr>
            <a:spLocks noChangeShapeType="1"/>
          </p:cNvSpPr>
          <p:nvPr>
            <p:custDataLst>
              <p:tags r:id="rId6"/>
            </p:custDataLst>
          </p:nvPr>
        </p:nvSpPr>
        <p:spPr bwMode="auto">
          <a:xfrm>
            <a:off x="1295400" y="5943600"/>
            <a:ext cx="152400" cy="0"/>
          </a:xfrm>
          <a:prstGeom prst="line">
            <a:avLst/>
          </a:prstGeom>
          <a:noFill/>
          <a:ln w="9525">
            <a:solidFill>
              <a:srgbClr val="C000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TextBox 7"/>
          <p:cNvSpPr txBox="1"/>
          <p:nvPr/>
        </p:nvSpPr>
        <p:spPr>
          <a:xfrm>
            <a:off x="6656772" y="4061776"/>
            <a:ext cx="2286016" cy="1938992"/>
          </a:xfrm>
          <a:prstGeom prst="rect">
            <a:avLst/>
          </a:prstGeom>
          <a:noFill/>
        </p:spPr>
        <p:txBody>
          <a:bodyPr wrap="square" rtlCol="0">
            <a:spAutoFit/>
          </a:bodyPr>
          <a:lstStyle/>
          <a:p>
            <a:r>
              <a:rPr lang="en-US" altLang="zh-CN" sz="2000" dirty="0" smtClean="0">
                <a:latin typeface="华文中宋" pitchFamily="2" charset="-122"/>
                <a:ea typeface="华文中宋" pitchFamily="2" charset="-122"/>
              </a:rPr>
              <a:t>R</a:t>
            </a:r>
            <a:r>
              <a:rPr lang="zh-CN" altLang="en-US" sz="2000" dirty="0" smtClean="0">
                <a:latin typeface="华文中宋" pitchFamily="2" charset="-122"/>
                <a:ea typeface="华文中宋" pitchFamily="2" charset="-122"/>
              </a:rPr>
              <a:t>和</a:t>
            </a:r>
            <a:r>
              <a:rPr lang="en-US" altLang="zh-CN" sz="2000" dirty="0" smtClean="0">
                <a:latin typeface="华文中宋" pitchFamily="2" charset="-122"/>
                <a:ea typeface="华文中宋" pitchFamily="2" charset="-122"/>
              </a:rPr>
              <a:t>S</a:t>
            </a:r>
            <a:r>
              <a:rPr lang="zh-CN" altLang="en-US" sz="2000" dirty="0" smtClean="0">
                <a:latin typeface="华文中宋" pitchFamily="2" charset="-122"/>
                <a:ea typeface="华文中宋" pitchFamily="2" charset="-122"/>
              </a:rPr>
              <a:t>同时有效是没有意义的，因为锁存器不可能同时被置位或者复位，会产生两个输出为</a:t>
            </a:r>
            <a:r>
              <a:rPr lang="en-US" altLang="zh-CN" sz="2000" dirty="0" smtClean="0">
                <a:latin typeface="华文中宋" pitchFamily="2" charset="-122"/>
                <a:ea typeface="华文中宋" pitchFamily="2" charset="-122"/>
              </a:rPr>
              <a:t>0</a:t>
            </a:r>
            <a:r>
              <a:rPr lang="zh-CN" altLang="en-US" sz="2000" dirty="0" smtClean="0">
                <a:latin typeface="华文中宋" pitchFamily="2" charset="-122"/>
                <a:ea typeface="华文中宋" pitchFamily="2" charset="-122"/>
              </a:rPr>
              <a:t>的混乱电路响应</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89043598"/>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7932" name="Object 12"/>
          <p:cNvGraphicFramePr>
            <a:graphicFrameLocks noGrp="1" noChangeAspect="1"/>
          </p:cNvGraphicFramePr>
          <p:nvPr>
            <p:ph idx="4294967295"/>
            <p:custDataLst>
              <p:tags r:id="rId2"/>
            </p:custDataLst>
            <p:extLst>
              <p:ext uri="{D42A27DB-BD31-4B8C-83A1-F6EECF244321}">
                <p14:modId xmlns="" xmlns:p14="http://schemas.microsoft.com/office/powerpoint/2010/main" val="1273466715"/>
              </p:ext>
            </p:extLst>
          </p:nvPr>
        </p:nvGraphicFramePr>
        <p:xfrm>
          <a:off x="6019800" y="3048000"/>
          <a:ext cx="2743200" cy="2655888"/>
        </p:xfrm>
        <a:graphic>
          <a:graphicData uri="http://schemas.openxmlformats.org/presentationml/2006/ole">
            <p:oleObj spid="_x0000_s134161" name="VISIO" r:id="rId6" imgW="886922" imgH="857918" progId="Visio.Drawing.11">
              <p:embed/>
            </p:oleObj>
          </a:graphicData>
        </a:graphic>
      </p:graphicFrame>
      <p:sp>
        <p:nvSpPr>
          <p:cNvPr id="977923"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stands for Set/Reset </a:t>
            </a:r>
            <a:r>
              <a:rPr lang="en-US" sz="3200" dirty="0" smtClean="0">
                <a:latin typeface="Times New Roman" pitchFamily="18" charset="0"/>
                <a:cs typeface="Arial" charset="0"/>
              </a:rPr>
              <a:t>Latch </a:t>
            </a:r>
            <a:endParaRPr lang="en-US" sz="3200"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Stores one bit of state (</a:t>
            </a:r>
            <a:r>
              <a:rPr lang="en-US" sz="2600" i="1" dirty="0">
                <a:latin typeface="Times New Roman" pitchFamily="18" charset="0"/>
                <a:cs typeface="Arial" charset="0"/>
              </a:rPr>
              <a:t>Q</a:t>
            </a:r>
            <a:r>
              <a:rPr lang="en-US" sz="2600" dirty="0">
                <a:latin typeface="Times New Roman" pitchFamily="18" charset="0"/>
                <a:cs typeface="Arial" charset="0"/>
              </a:rPr>
              <a:t>)</a:t>
            </a:r>
          </a:p>
          <a:p>
            <a:pPr marL="342900" indent="-342900">
              <a:spcBef>
                <a:spcPct val="20000"/>
              </a:spcBef>
              <a:buFontTx/>
              <a:buChar char="•"/>
            </a:pPr>
            <a:r>
              <a:rPr lang="en-US" sz="3200" dirty="0">
                <a:latin typeface="Times New Roman" pitchFamily="18" charset="0"/>
                <a:cs typeface="Arial" charset="0"/>
              </a:rPr>
              <a:t>Control what value is being stored with </a:t>
            </a:r>
            <a:r>
              <a:rPr lang="en-US" sz="3200" i="1" dirty="0">
                <a:latin typeface="Times New Roman" pitchFamily="18" charset="0"/>
                <a:cs typeface="Arial" charset="0"/>
              </a:rPr>
              <a:t>S</a:t>
            </a:r>
            <a:r>
              <a:rPr lang="en-US" sz="3200" dirty="0">
                <a:latin typeface="Times New Roman" pitchFamily="18" charset="0"/>
                <a:cs typeface="Arial" charset="0"/>
              </a:rPr>
              <a:t>, </a:t>
            </a:r>
            <a:r>
              <a:rPr lang="en-US" sz="3200" i="1" dirty="0">
                <a:latin typeface="Times New Roman" pitchFamily="18" charset="0"/>
                <a:cs typeface="Arial" charset="0"/>
              </a:rPr>
              <a:t>R</a:t>
            </a:r>
            <a:r>
              <a:rPr lang="en-US" sz="3200" dirty="0">
                <a:latin typeface="Times New Roman" pitchFamily="18" charset="0"/>
                <a:cs typeface="Arial" charset="0"/>
              </a:rPr>
              <a:t> inputs</a:t>
            </a:r>
          </a:p>
          <a:p>
            <a:pPr marL="742950" lvl="1" indent="-285750">
              <a:spcBef>
                <a:spcPct val="20000"/>
              </a:spcBef>
              <a:buFontTx/>
              <a:buChar char="–"/>
            </a:pPr>
            <a:r>
              <a:rPr lang="en-US" sz="3200" b="1" dirty="0">
                <a:solidFill>
                  <a:schemeClr val="accent1"/>
                </a:solidFill>
                <a:latin typeface="Times New Roman" pitchFamily="18" charset="0"/>
                <a:cs typeface="Arial" charset="0"/>
              </a:rPr>
              <a:t>Set: </a:t>
            </a:r>
            <a:r>
              <a:rPr lang="en-US" sz="3200" dirty="0">
                <a:latin typeface="Times New Roman" pitchFamily="18" charset="0"/>
                <a:cs typeface="Arial" charset="0"/>
              </a:rPr>
              <a:t>Make the output 1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1, </a:t>
            </a:r>
            <a:r>
              <a:rPr lang="en-US" sz="3200" i="1" dirty="0">
                <a:latin typeface="Times New Roman" pitchFamily="18" charset="0"/>
                <a:cs typeface="Arial" charset="0"/>
              </a:rPr>
              <a:t>R </a:t>
            </a:r>
            <a:r>
              <a:rPr lang="en-US" sz="3200" dirty="0">
                <a:latin typeface="Times New Roman" pitchFamily="18" charset="0"/>
                <a:cs typeface="Arial" charset="0"/>
              </a:rPr>
              <a:t>= 0,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1</a:t>
            </a:r>
            <a:r>
              <a:rPr lang="en-US" sz="3200" dirty="0">
                <a:latin typeface="Times New Roman" pitchFamily="18" charset="0"/>
                <a:cs typeface="Arial" charset="0"/>
              </a:rPr>
              <a:t>)</a:t>
            </a:r>
          </a:p>
          <a:p>
            <a:pPr marL="742950" lvl="1" indent="-285750">
              <a:spcBef>
                <a:spcPct val="20000"/>
              </a:spcBef>
              <a:buFontTx/>
              <a:buChar char="–"/>
            </a:pPr>
            <a:r>
              <a:rPr lang="en-US" sz="3200" b="1" dirty="0">
                <a:solidFill>
                  <a:schemeClr val="accent1"/>
                </a:solidFill>
                <a:latin typeface="Times New Roman" pitchFamily="18" charset="0"/>
                <a:cs typeface="Arial" charset="0"/>
              </a:rPr>
              <a:t>Reset: </a:t>
            </a:r>
            <a:r>
              <a:rPr lang="en-US" sz="3200" dirty="0">
                <a:latin typeface="Times New Roman" pitchFamily="18" charset="0"/>
                <a:cs typeface="Arial" charset="0"/>
              </a:rPr>
              <a:t>Make the output 0 </a:t>
            </a:r>
            <a:endParaRPr lang="en-US" sz="3200" dirty="0" smtClean="0">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a:t>
            </a:r>
            <a:r>
              <a:rPr lang="en-US" sz="3200" i="1" dirty="0">
                <a:latin typeface="Times New Roman" pitchFamily="18" charset="0"/>
                <a:cs typeface="Arial" charset="0"/>
              </a:rPr>
              <a:t>S </a:t>
            </a:r>
            <a:r>
              <a:rPr lang="en-US" sz="3200" dirty="0">
                <a:latin typeface="Times New Roman" pitchFamily="18" charset="0"/>
                <a:cs typeface="Arial" charset="0"/>
              </a:rPr>
              <a:t>= 0, </a:t>
            </a:r>
            <a:r>
              <a:rPr lang="en-US" sz="3200" i="1" dirty="0">
                <a:latin typeface="Times New Roman" pitchFamily="18" charset="0"/>
                <a:cs typeface="Arial" charset="0"/>
              </a:rPr>
              <a:t>R </a:t>
            </a:r>
            <a:r>
              <a:rPr lang="en-US" sz="3200" dirty="0">
                <a:latin typeface="Times New Roman" pitchFamily="18" charset="0"/>
                <a:cs typeface="Arial" charset="0"/>
              </a:rPr>
              <a:t>= 1,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b="1" dirty="0">
                <a:solidFill>
                  <a:schemeClr val="accent1"/>
                </a:solidFill>
                <a:latin typeface="Times New Roman" pitchFamily="18" charset="0"/>
                <a:cs typeface="Arial" charset="0"/>
              </a:rPr>
              <a:t>0</a:t>
            </a:r>
            <a:r>
              <a:rPr lang="en-US" sz="3200" dirty="0" smtClean="0">
                <a:latin typeface="Times New Roman" pitchFamily="18" charset="0"/>
                <a:cs typeface="Arial" charset="0"/>
              </a:rPr>
              <a:t>)</a:t>
            </a:r>
          </a:p>
          <a:p>
            <a:pPr marL="742950" lvl="1" indent="-285750">
              <a:spcBef>
                <a:spcPct val="20000"/>
              </a:spcBef>
            </a:pPr>
            <a:endParaRPr lang="en-US" sz="3200" dirty="0" smtClean="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r>
              <a:rPr lang="en-US" sz="3200" b="1" dirty="0">
                <a:solidFill>
                  <a:srgbClr val="FF3300"/>
                </a:solidFill>
                <a:latin typeface="Times New Roman" pitchFamily="18" charset="0"/>
                <a:cs typeface="Arial" charset="0"/>
              </a:rPr>
              <a:t>Must do something to avoid</a:t>
            </a:r>
          </a:p>
          <a:p>
            <a:pPr marL="342900" indent="-342900">
              <a:spcBef>
                <a:spcPct val="20000"/>
              </a:spcBef>
            </a:pPr>
            <a:r>
              <a:rPr lang="en-US" sz="3200" b="1" dirty="0">
                <a:solidFill>
                  <a:srgbClr val="FF3300"/>
                </a:solidFill>
                <a:latin typeface="Times New Roman" pitchFamily="18" charset="0"/>
                <a:cs typeface="Arial" charset="0"/>
              </a:rPr>
              <a:t>	invalid state (when </a:t>
            </a:r>
            <a:r>
              <a:rPr lang="en-US" sz="3200" b="1" i="1" dirty="0">
                <a:solidFill>
                  <a:srgbClr val="FF3300"/>
                </a:solidFill>
                <a:latin typeface="Times New Roman" pitchFamily="18" charset="0"/>
                <a:cs typeface="Arial" charset="0"/>
              </a:rPr>
              <a:t>S</a:t>
            </a:r>
            <a:r>
              <a:rPr lang="en-US" sz="3200" b="1" dirty="0">
                <a:solidFill>
                  <a:srgbClr val="FF3300"/>
                </a:solidFill>
                <a:latin typeface="Times New Roman" pitchFamily="18" charset="0"/>
                <a:cs typeface="Arial" charset="0"/>
              </a:rPr>
              <a:t> = </a:t>
            </a:r>
            <a:r>
              <a:rPr lang="en-US" sz="3200" b="1" i="1" dirty="0">
                <a:solidFill>
                  <a:srgbClr val="FF3300"/>
                </a:solidFill>
                <a:latin typeface="Times New Roman" pitchFamily="18" charset="0"/>
                <a:cs typeface="Arial" charset="0"/>
              </a:rPr>
              <a:t>R</a:t>
            </a:r>
            <a:r>
              <a:rPr lang="en-US" sz="3200" b="1" dirty="0">
                <a:solidFill>
                  <a:srgbClr val="FF3300"/>
                </a:solidFill>
                <a:latin typeface="Times New Roman" pitchFamily="18" charset="0"/>
                <a:cs typeface="Arial" charset="0"/>
              </a:rPr>
              <a:t> = 1)</a:t>
            </a:r>
          </a:p>
          <a:p>
            <a:pPr marL="342900" indent="-342900">
              <a:spcBef>
                <a:spcPct val="20000"/>
              </a:spcBef>
            </a:pPr>
            <a:endParaRPr lang="en-US" sz="2400" b="1" i="1" baseline="-25000" dirty="0">
              <a:solidFill>
                <a:srgbClr val="FF3300"/>
              </a:solidFill>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Symbol </a:t>
            </a:r>
            <a:r>
              <a:rPr lang="en-US" sz="2000" dirty="0" smtClean="0">
                <a:solidFill>
                  <a:schemeClr val="bg1"/>
                </a:solidFill>
                <a:latin typeface="华文中宋" pitchFamily="2" charset="-122"/>
                <a:ea typeface="华文中宋" pitchFamily="2" charset="-122"/>
              </a:rPr>
              <a:t>SR</a:t>
            </a:r>
            <a:r>
              <a:rPr lang="zh-CN" altLang="en-US" sz="2000" dirty="0" smtClean="0">
                <a:solidFill>
                  <a:schemeClr val="bg1"/>
                </a:solidFill>
                <a:latin typeface="华文中宋" pitchFamily="2" charset="-122"/>
                <a:ea typeface="华文中宋" pitchFamily="2" charset="-122"/>
              </a:rPr>
              <a:t>锁存器的电路符号</a:t>
            </a:r>
            <a:endParaRPr lang="en-US" sz="20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3383552363"/>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9493"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3400918576"/>
              </p:ext>
            </p:extLst>
          </p:nvPr>
        </p:nvGraphicFramePr>
        <p:xfrm>
          <a:off x="6422505" y="2819400"/>
          <a:ext cx="2752725" cy="2841625"/>
        </p:xfrm>
        <a:graphic>
          <a:graphicData uri="http://schemas.openxmlformats.org/presentationml/2006/ole">
            <p:oleObj spid="_x0000_s135185" name="VISIO" r:id="rId8" imgW="885444" imgH="912876" progId="Visio.Drawing.11">
              <p:embed/>
            </p:oleObj>
          </a:graphicData>
        </a:graphic>
      </p:graphicFrame>
      <p:sp>
        <p:nvSpPr>
          <p:cNvPr id="95949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9494" name="Rectangle 6"/>
          <p:cNvSpPr>
            <a:spLocks noChangeArrowheads="1"/>
          </p:cNvSpPr>
          <p:nvPr>
            <p:custDataLst>
              <p:tags r:id="rId4"/>
            </p:custDataLst>
          </p:nvPr>
        </p:nvSpPr>
        <p:spPr bwMode="auto">
          <a:xfrm>
            <a:off x="914400" y="1219200"/>
            <a:ext cx="83820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742950" lvl="1" indent="-285750">
              <a:spcBef>
                <a:spcPct val="20000"/>
              </a:spcBef>
              <a:buFontTx/>
              <a:buChar char="–"/>
            </a:pPr>
            <a:r>
              <a:rPr lang="en-US" sz="2600" b="1" i="1" dirty="0">
                <a:latin typeface="Times New Roman" pitchFamily="18" charset="0"/>
                <a:cs typeface="Arial" charset="0"/>
              </a:rPr>
              <a:t>CLK</a:t>
            </a:r>
            <a:r>
              <a:rPr lang="en-US" sz="2600" b="1" dirty="0">
                <a:latin typeface="Times New Roman" pitchFamily="18" charset="0"/>
                <a:cs typeface="Arial" charset="0"/>
              </a:rPr>
              <a:t>:</a:t>
            </a:r>
            <a:r>
              <a:rPr lang="en-US" sz="2600" dirty="0">
                <a:latin typeface="Times New Roman" pitchFamily="18" charset="0"/>
                <a:cs typeface="Arial" charset="0"/>
              </a:rPr>
              <a:t> controls </a:t>
            </a:r>
            <a:r>
              <a:rPr lang="en-US" sz="2600" i="1" dirty="0">
                <a:latin typeface="Times New Roman" pitchFamily="18" charset="0"/>
                <a:cs typeface="Arial" charset="0"/>
              </a:rPr>
              <a:t>when</a:t>
            </a:r>
            <a:r>
              <a:rPr lang="en-US" sz="2600" dirty="0">
                <a:latin typeface="Times New Roman" pitchFamily="18" charset="0"/>
                <a:cs typeface="Arial" charset="0"/>
              </a:rPr>
              <a:t> the output changes</a:t>
            </a:r>
          </a:p>
          <a:p>
            <a:pPr marL="742950" lvl="1" indent="-285750">
              <a:spcBef>
                <a:spcPct val="20000"/>
              </a:spcBef>
              <a:buFontTx/>
              <a:buChar char="–"/>
            </a:pPr>
            <a:r>
              <a:rPr lang="en-US" sz="2600" b="1" i="1" dirty="0">
                <a:latin typeface="Times New Roman" pitchFamily="18" charset="0"/>
                <a:cs typeface="Arial" charset="0"/>
              </a:rPr>
              <a:t>D</a:t>
            </a:r>
            <a:r>
              <a:rPr lang="en-US" sz="2600" dirty="0">
                <a:latin typeface="Times New Roman" pitchFamily="18" charset="0"/>
                <a:cs typeface="Arial" charset="0"/>
              </a:rPr>
              <a:t> (the data input): controls </a:t>
            </a:r>
            <a:r>
              <a:rPr lang="en-US" sz="2600" i="1" dirty="0">
                <a:latin typeface="Times New Roman" pitchFamily="18" charset="0"/>
                <a:cs typeface="Arial" charset="0"/>
              </a:rPr>
              <a:t>what</a:t>
            </a:r>
            <a:r>
              <a:rPr lang="en-US" sz="2600" dirty="0">
                <a:latin typeface="Times New Roman" pitchFamily="18" charset="0"/>
                <a:cs typeface="Arial" charset="0"/>
              </a:rPr>
              <a:t> the output changes to</a:t>
            </a:r>
          </a:p>
          <a:p>
            <a:pPr marL="342900" indent="-342900">
              <a:spcBef>
                <a:spcPct val="20000"/>
              </a:spcBef>
              <a:buFontTx/>
              <a:buChar char="•"/>
            </a:pPr>
            <a:r>
              <a:rPr lang="en-US" sz="3200" dirty="0">
                <a:latin typeface="Times New Roman" pitchFamily="18" charset="0"/>
                <a:cs typeface="Arial" charset="0"/>
              </a:rPr>
              <a:t>Function</a:t>
            </a: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1</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D</a:t>
            </a:r>
            <a:r>
              <a:rPr lang="en-US" sz="2600" dirty="0" smtClean="0">
                <a:latin typeface="Times New Roman" pitchFamily="18" charset="0"/>
                <a:cs typeface="Arial" charset="0"/>
              </a:rPr>
              <a:t> </a:t>
            </a:r>
            <a:r>
              <a:rPr lang="en-US" sz="2600" dirty="0">
                <a:latin typeface="Times New Roman" pitchFamily="18" charset="0"/>
                <a:cs typeface="Arial" charset="0"/>
              </a:rPr>
              <a:t>passes through to </a:t>
            </a:r>
            <a:r>
              <a:rPr lang="en-US" sz="2600" i="1" dirty="0">
                <a:latin typeface="Times New Roman" pitchFamily="18" charset="0"/>
                <a:cs typeface="Arial" charset="0"/>
              </a:rPr>
              <a:t>Q </a:t>
            </a:r>
            <a:r>
              <a:rPr lang="en-US" sz="2600" dirty="0" smtClean="0">
                <a:latin typeface="Times New Roman" pitchFamily="18" charset="0"/>
                <a:cs typeface="Arial" charset="0"/>
              </a:rPr>
              <a:t>(</a:t>
            </a:r>
            <a:r>
              <a:rPr lang="en-US" sz="2600" i="1" dirty="0" smtClean="0">
                <a:latin typeface="Times New Roman" pitchFamily="18" charset="0"/>
                <a:cs typeface="Arial" charset="0"/>
              </a:rPr>
              <a:t>transparent</a:t>
            </a:r>
            <a:r>
              <a:rPr lang="en-US" sz="2600" dirty="0">
                <a:latin typeface="Times New Roman" pitchFamily="18" charset="0"/>
                <a:cs typeface="Arial" charset="0"/>
              </a:rPr>
              <a:t>)</a:t>
            </a:r>
            <a:endParaRPr lang="en-US" sz="2600" i="1" dirty="0">
              <a:latin typeface="Times New Roman" pitchFamily="18" charset="0"/>
              <a:cs typeface="Arial" charset="0"/>
            </a:endParaRPr>
          </a:p>
          <a:p>
            <a:pPr marL="742950" lvl="1" indent="-285750">
              <a:spcBef>
                <a:spcPct val="20000"/>
              </a:spcBef>
              <a:buFontTx/>
              <a:buChar char="–"/>
            </a:pPr>
            <a:r>
              <a:rPr lang="en-US" sz="2600" dirty="0">
                <a:latin typeface="Times New Roman" pitchFamily="18" charset="0"/>
                <a:cs typeface="Arial" charset="0"/>
              </a:rPr>
              <a:t>When </a:t>
            </a:r>
            <a:r>
              <a:rPr lang="en-US" sz="2600" b="1" i="1" dirty="0">
                <a:latin typeface="Times New Roman" pitchFamily="18" charset="0"/>
                <a:cs typeface="Arial" charset="0"/>
              </a:rPr>
              <a:t>CLK</a:t>
            </a:r>
            <a:r>
              <a:rPr lang="en-US" sz="2600" b="1" dirty="0">
                <a:latin typeface="Times New Roman" pitchFamily="18" charset="0"/>
                <a:cs typeface="Arial" charset="0"/>
              </a:rPr>
              <a:t> = 0</a:t>
            </a:r>
            <a:r>
              <a:rPr lang="en-US" sz="2600" dirty="0">
                <a:latin typeface="Times New Roman" pitchFamily="18" charset="0"/>
                <a:cs typeface="Arial" charset="0"/>
              </a:rPr>
              <a:t>, </a:t>
            </a:r>
            <a:endParaRPr lang="en-US" sz="2600" dirty="0" smtClean="0">
              <a:latin typeface="Times New Roman" pitchFamily="18" charset="0"/>
              <a:cs typeface="Arial" charset="0"/>
            </a:endParaRPr>
          </a:p>
          <a:p>
            <a:pPr lvl="1">
              <a:spcBef>
                <a:spcPct val="20000"/>
              </a:spcBef>
            </a:pPr>
            <a:r>
              <a:rPr lang="en-US" sz="2600" i="1" dirty="0" smtClean="0">
                <a:latin typeface="Times New Roman" pitchFamily="18" charset="0"/>
                <a:cs typeface="Arial" charset="0"/>
              </a:rPr>
              <a:t>   Q</a:t>
            </a:r>
            <a:r>
              <a:rPr lang="en-US" sz="2600" dirty="0" smtClean="0">
                <a:latin typeface="Times New Roman" pitchFamily="18" charset="0"/>
                <a:cs typeface="Arial" charset="0"/>
              </a:rPr>
              <a:t> </a:t>
            </a:r>
            <a:r>
              <a:rPr lang="en-US" sz="2600" dirty="0">
                <a:latin typeface="Times New Roman" pitchFamily="18" charset="0"/>
                <a:cs typeface="Arial" charset="0"/>
              </a:rPr>
              <a:t>holds its previous value </a:t>
            </a:r>
            <a:r>
              <a:rPr lang="en-US" sz="2600" dirty="0" smtClean="0">
                <a:latin typeface="Times New Roman" pitchFamily="18" charset="0"/>
                <a:cs typeface="Arial" charset="0"/>
              </a:rPr>
              <a:t>(</a:t>
            </a:r>
            <a:r>
              <a:rPr lang="en-US" sz="2600" i="1" dirty="0" smtClean="0">
                <a:latin typeface="Times New Roman" pitchFamily="18" charset="0"/>
                <a:cs typeface="Arial" charset="0"/>
              </a:rPr>
              <a:t>opaque</a:t>
            </a:r>
            <a:r>
              <a:rPr lang="en-US" sz="2600" dirty="0">
                <a:latin typeface="Times New Roman" pitchFamily="18" charset="0"/>
                <a:cs typeface="Arial" charset="0"/>
              </a:rPr>
              <a:t>)</a:t>
            </a:r>
            <a:endParaRPr lang="en-US" sz="2600" i="1" baseline="-250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Avoids invalid case when </a:t>
            </a:r>
            <a:endParaRPr lang="en-US" sz="3200" dirty="0" smtClean="0">
              <a:latin typeface="Times New Roman" pitchFamily="18" charset="0"/>
              <a:cs typeface="Arial" charset="0"/>
            </a:endParaRPr>
          </a:p>
          <a:p>
            <a:pPr>
              <a:spcBef>
                <a:spcPct val="20000"/>
              </a:spcBef>
            </a:pPr>
            <a:r>
              <a:rPr lang="en-US" sz="3200" i="1" dirty="0">
                <a:latin typeface="Times New Roman" pitchFamily="18" charset="0"/>
                <a:cs typeface="Arial" charset="0"/>
              </a:rPr>
              <a:t> </a:t>
            </a:r>
            <a:r>
              <a:rPr lang="en-US" sz="3200" i="1" dirty="0" smtClean="0">
                <a:latin typeface="Times New Roman" pitchFamily="18" charset="0"/>
                <a:cs typeface="Arial" charset="0"/>
              </a:rPr>
              <a:t>  Q </a:t>
            </a:r>
            <a:r>
              <a:rPr lang="en-US" sz="3200" dirty="0">
                <a:latin typeface="Times New Roman" pitchFamily="18" charset="0"/>
                <a:cs typeface="Arial" charset="0"/>
              </a:rPr>
              <a:t>≠ NOT </a:t>
            </a:r>
            <a:r>
              <a:rPr lang="en-US" sz="3200" i="1" dirty="0">
                <a:latin typeface="Times New Roman" pitchFamily="18" charset="0"/>
                <a:cs typeface="Arial" charset="0"/>
              </a:rPr>
              <a:t>Q</a:t>
            </a:r>
          </a:p>
        </p:txBody>
      </p:sp>
      <p:sp>
        <p:nvSpPr>
          <p:cNvPr id="959495" name="Line 7"/>
          <p:cNvSpPr>
            <a:spLocks noChangeShapeType="1"/>
          </p:cNvSpPr>
          <p:nvPr>
            <p:custDataLst>
              <p:tags r:id="rId5"/>
            </p:custDataLst>
          </p:nvPr>
        </p:nvSpPr>
        <p:spPr bwMode="auto">
          <a:xfrm>
            <a:off x="3048000" y="59436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a:t>
            </a:r>
            <a:r>
              <a:rPr lang="en-US" sz="2400" dirty="0" smtClean="0">
                <a:solidFill>
                  <a:schemeClr val="bg1"/>
                </a:solidFill>
                <a:latin typeface="华文中宋" pitchFamily="2" charset="-122"/>
                <a:ea typeface="华文中宋" pitchFamily="2" charset="-122"/>
              </a:rPr>
              <a:t>D</a:t>
            </a:r>
            <a:r>
              <a:rPr lang="zh-CN" altLang="en-US" sz="2400" dirty="0" smtClean="0">
                <a:solidFill>
                  <a:schemeClr val="bg1"/>
                </a:solidFill>
                <a:latin typeface="华文中宋" pitchFamily="2" charset="-122"/>
                <a:ea typeface="华文中宋" pitchFamily="2" charset="-122"/>
              </a:rPr>
              <a:t>锁存器</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4714876" y="1000108"/>
            <a:ext cx="4286248"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数据输入</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用以控制以一个状态的值；</a:t>
            </a:r>
            <a:endParaRPr lang="en-US" altLang="zh-CN" sz="2000" dirty="0" smtClean="0">
              <a:latin typeface="华文中宋" pitchFamily="2" charset="-122"/>
              <a:ea typeface="华文中宋" pitchFamily="2" charset="-122"/>
            </a:endParaRPr>
          </a:p>
          <a:p>
            <a:r>
              <a:rPr lang="zh-CN" altLang="en-US" sz="2000" dirty="0" smtClean="0">
                <a:latin typeface="华文中宋" pitchFamily="2" charset="-122"/>
                <a:ea typeface="华文中宋" pitchFamily="2" charset="-122"/>
              </a:rPr>
              <a:t>时钟输入</a:t>
            </a:r>
            <a:r>
              <a:rPr lang="en-US" altLang="zh-CN" sz="2000" dirty="0" smtClean="0">
                <a:latin typeface="华文中宋" pitchFamily="2" charset="-122"/>
                <a:ea typeface="华文中宋" pitchFamily="2" charset="-122"/>
              </a:rPr>
              <a:t>CLK</a:t>
            </a:r>
            <a:r>
              <a:rPr lang="zh-CN" altLang="en-US" sz="2000" dirty="0" smtClean="0">
                <a:latin typeface="华文中宋" pitchFamily="2" charset="-122"/>
                <a:ea typeface="华文中宋" pitchFamily="2" charset="-122"/>
              </a:rPr>
              <a:t>用以控制状态发生改变的时间</a:t>
            </a:r>
            <a:endParaRPr lang="zh-CN" altLang="en-US" sz="2000" dirty="0">
              <a:latin typeface="华文中宋" pitchFamily="2" charset="-122"/>
              <a:ea typeface="华文中宋" pitchFamily="2" charset="-122"/>
            </a:endParaRPr>
          </a:p>
        </p:txBody>
      </p:sp>
      <p:sp>
        <p:nvSpPr>
          <p:cNvPr id="8" name="TextBox 7"/>
          <p:cNvSpPr txBox="1"/>
          <p:nvPr/>
        </p:nvSpPr>
        <p:spPr>
          <a:xfrm>
            <a:off x="1285852" y="885807"/>
            <a:ext cx="143020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中文书</a:t>
            </a:r>
            <a:r>
              <a:rPr lang="en-US" altLang="zh-CN" sz="2000" dirty="0" smtClean="0">
                <a:latin typeface="华文中宋" pitchFamily="2" charset="-122"/>
                <a:ea typeface="华文中宋" pitchFamily="2" charset="-122"/>
              </a:rPr>
              <a:t>p67</a:t>
            </a:r>
            <a:endParaRPr lang="zh-CN" altLang="en-US" sz="2000" dirty="0">
              <a:latin typeface="华文中宋" pitchFamily="2" charset="-122"/>
              <a:ea typeface="华文中宋" pitchFamily="2" charset="-122"/>
            </a:endParaRPr>
          </a:p>
        </p:txBody>
      </p:sp>
      <p:sp>
        <p:nvSpPr>
          <p:cNvPr id="10" name="TextBox 9"/>
          <p:cNvSpPr txBox="1"/>
          <p:nvPr/>
        </p:nvSpPr>
        <p:spPr>
          <a:xfrm>
            <a:off x="4214810" y="3500438"/>
            <a:ext cx="2185214"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锁存器是透明的</a:t>
            </a:r>
            <a:endParaRPr lang="zh-CN" altLang="en-US" sz="2000" dirty="0">
              <a:latin typeface="华文中宋" pitchFamily="2" charset="-122"/>
              <a:ea typeface="华文中宋" pitchFamily="2" charset="-122"/>
            </a:endParaRPr>
          </a:p>
        </p:txBody>
      </p:sp>
      <p:sp>
        <p:nvSpPr>
          <p:cNvPr id="11" name="TextBox 10"/>
          <p:cNvSpPr txBox="1"/>
          <p:nvPr/>
        </p:nvSpPr>
        <p:spPr>
          <a:xfrm>
            <a:off x="4214810" y="4357694"/>
            <a:ext cx="2185214"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锁存器是阻塞的</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527568524"/>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 xmlns:p14="http://schemas.microsoft.com/office/powerpoint/2010/main" val="1896262232"/>
              </p:ext>
            </p:extLst>
          </p:nvPr>
        </p:nvGraphicFramePr>
        <p:xfrm>
          <a:off x="1143000" y="1295400"/>
          <a:ext cx="4953000" cy="1693863"/>
        </p:xfrm>
        <a:graphic>
          <a:graphicData uri="http://schemas.openxmlformats.org/presentationml/2006/ole">
            <p:oleObj spid="_x0000_s137263" name="VISIO" r:id="rId8" imgW="1837959" imgH="657941" progId="Visio.Drawing.11">
              <p:embed/>
            </p:oleObj>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 xmlns:p14="http://schemas.microsoft.com/office/powerpoint/2010/main" val="3830248347"/>
              </p:ext>
            </p:extLst>
          </p:nvPr>
        </p:nvGraphicFramePr>
        <p:xfrm>
          <a:off x="6553200" y="1295400"/>
          <a:ext cx="1677987" cy="1966913"/>
        </p:xfrm>
        <a:graphic>
          <a:graphicData uri="http://schemas.openxmlformats.org/presentationml/2006/ole">
            <p:oleObj spid="_x0000_s137264" name="VISIO" r:id="rId9" imgW="491547" imgH="602985" progId="Visio.Drawing.11">
              <p:embed/>
            </p:oleObj>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 xmlns:p14="http://schemas.microsoft.com/office/powerpoint/2010/main" val="2485672352"/>
              </p:ext>
            </p:extLst>
          </p:nvPr>
        </p:nvGraphicFramePr>
        <p:xfrm>
          <a:off x="1562100" y="3505200"/>
          <a:ext cx="6019800" cy="1979613"/>
        </p:xfrm>
        <a:graphic>
          <a:graphicData uri="http://schemas.openxmlformats.org/presentationml/2006/ole">
            <p:oleObj spid="_x0000_s137265" name="VISIO" r:id="rId10" imgW="1857240" imgH="637920" progId="Visio.Drawing.11">
              <p:embed/>
            </p:oleObj>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Latch Internal Circuit </a:t>
            </a:r>
            <a:r>
              <a:rPr lang="en-US" sz="2000" dirty="0" smtClean="0">
                <a:solidFill>
                  <a:schemeClr val="bg1"/>
                </a:solidFill>
                <a:latin typeface="华文中宋" pitchFamily="2" charset="-122"/>
                <a:ea typeface="华文中宋" pitchFamily="2" charset="-122"/>
              </a:rPr>
              <a:t>D</a:t>
            </a:r>
            <a:r>
              <a:rPr lang="zh-CN" altLang="en-US" sz="2000" dirty="0" smtClean="0">
                <a:solidFill>
                  <a:schemeClr val="bg1"/>
                </a:solidFill>
                <a:latin typeface="华文中宋" pitchFamily="2" charset="-122"/>
                <a:ea typeface="华文中宋" pitchFamily="2" charset="-122"/>
              </a:rPr>
              <a:t>锁存器内部电路</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2071670" y="5572140"/>
            <a:ext cx="533351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3-7  D</a:t>
            </a:r>
            <a:r>
              <a:rPr lang="zh-CN" altLang="en-US" sz="2000" dirty="0" smtClean="0">
                <a:latin typeface="华文中宋" pitchFamily="2" charset="-122"/>
                <a:ea typeface="华文中宋" pitchFamily="2" charset="-122"/>
              </a:rPr>
              <a:t>锁存器，原理图；真值表；电路符号</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140584402"/>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0516" name="Object 4"/>
          <p:cNvGraphicFramePr>
            <a:graphicFrameLocks noGrp="1" noChangeAspect="1"/>
          </p:cNvGraphicFramePr>
          <p:nvPr>
            <p:ph sz="quarter" idx="4294967295"/>
            <p:custDataLst>
              <p:tags r:id="rId2"/>
            </p:custDataLst>
            <p:extLst>
              <p:ext uri="{D42A27DB-BD31-4B8C-83A1-F6EECF244321}">
                <p14:modId xmlns="" xmlns:p14="http://schemas.microsoft.com/office/powerpoint/2010/main" val="2595315146"/>
              </p:ext>
            </p:extLst>
          </p:nvPr>
        </p:nvGraphicFramePr>
        <p:xfrm>
          <a:off x="1143000" y="1295400"/>
          <a:ext cx="4953000" cy="1693863"/>
        </p:xfrm>
        <a:graphic>
          <a:graphicData uri="http://schemas.openxmlformats.org/presentationml/2006/ole">
            <p:oleObj spid="_x0000_s201769" name="VISIO" r:id="rId8" imgW="1837959" imgH="657941" progId="Visio.Drawing.11">
              <p:embed/>
            </p:oleObj>
          </a:graphicData>
        </a:graphic>
      </p:graphicFrame>
      <p:graphicFrame>
        <p:nvGraphicFramePr>
          <p:cNvPr id="960517" name="Object 5"/>
          <p:cNvGraphicFramePr>
            <a:graphicFrameLocks noGrp="1" noChangeAspect="1"/>
          </p:cNvGraphicFramePr>
          <p:nvPr>
            <p:ph sz="half" idx="4294967295"/>
            <p:custDataLst>
              <p:tags r:id="rId3"/>
            </p:custDataLst>
            <p:extLst>
              <p:ext uri="{D42A27DB-BD31-4B8C-83A1-F6EECF244321}">
                <p14:modId xmlns="" xmlns:p14="http://schemas.microsoft.com/office/powerpoint/2010/main" val="699947184"/>
              </p:ext>
            </p:extLst>
          </p:nvPr>
        </p:nvGraphicFramePr>
        <p:xfrm>
          <a:off x="6553200" y="1295400"/>
          <a:ext cx="1677987" cy="1966913"/>
        </p:xfrm>
        <a:graphic>
          <a:graphicData uri="http://schemas.openxmlformats.org/presentationml/2006/ole">
            <p:oleObj spid="_x0000_s201770" name="VISIO" r:id="rId9" imgW="491547" imgH="602985" progId="Visio.Drawing.11">
              <p:embed/>
            </p:oleObj>
          </a:graphicData>
        </a:graphic>
      </p:graphicFrame>
      <p:graphicFrame>
        <p:nvGraphicFramePr>
          <p:cNvPr id="960518" name="Object 6"/>
          <p:cNvGraphicFramePr>
            <a:graphicFrameLocks noGrp="1" noChangeAspect="1"/>
          </p:cNvGraphicFramePr>
          <p:nvPr>
            <p:ph sz="quarter" idx="4294967295"/>
            <p:custDataLst>
              <p:tags r:id="rId4"/>
            </p:custDataLst>
            <p:extLst>
              <p:ext uri="{D42A27DB-BD31-4B8C-83A1-F6EECF244321}">
                <p14:modId xmlns="" xmlns:p14="http://schemas.microsoft.com/office/powerpoint/2010/main" val="3326242997"/>
              </p:ext>
            </p:extLst>
          </p:nvPr>
        </p:nvGraphicFramePr>
        <p:xfrm>
          <a:off x="1562100" y="3505200"/>
          <a:ext cx="6019800" cy="1979613"/>
        </p:xfrm>
        <a:graphic>
          <a:graphicData uri="http://schemas.openxmlformats.org/presentationml/2006/ole">
            <p:oleObj spid="_x0000_s201771" name="VISIO" r:id="rId10" imgW="1859280" imgH="637032" progId="Visio.Drawing.11">
              <p:embed/>
            </p:oleObj>
          </a:graphicData>
        </a:graphic>
      </p:graphicFrame>
      <p:sp>
        <p:nvSpPr>
          <p:cNvPr id="960514"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1446550"/>
          </a:xfrm>
          <a:prstGeom prst="rect">
            <a:avLst/>
          </a:prstGeom>
          <a:noFill/>
        </p:spPr>
        <p:txBody>
          <a:bodyPr wrap="square" rtlCol="0">
            <a:spAutoFit/>
          </a:bodyPr>
          <a:lstStyle/>
          <a:p>
            <a:r>
              <a:rPr lang="en-US" sz="4400" dirty="0" smtClean="0">
                <a:solidFill>
                  <a:schemeClr val="bg1"/>
                </a:solidFill>
                <a:latin typeface="+mj-lt"/>
              </a:rPr>
              <a:t>D Latch Internal Circuit </a:t>
            </a:r>
            <a:r>
              <a:rPr lang="en-US" sz="2000" dirty="0" smtClean="0">
                <a:solidFill>
                  <a:schemeClr val="bg1"/>
                </a:solidFill>
                <a:latin typeface="华文中宋" pitchFamily="2" charset="-122"/>
                <a:ea typeface="华文中宋" pitchFamily="2" charset="-122"/>
              </a:rPr>
              <a:t>D</a:t>
            </a:r>
            <a:r>
              <a:rPr lang="zh-CN" altLang="en-US" sz="2000" dirty="0" smtClean="0">
                <a:solidFill>
                  <a:schemeClr val="bg1"/>
                </a:solidFill>
                <a:latin typeface="华文中宋" pitchFamily="2" charset="-122"/>
                <a:ea typeface="华文中宋" pitchFamily="2" charset="-122"/>
              </a:rPr>
              <a:t>锁存器内部电路</a:t>
            </a:r>
            <a:endParaRPr lang="en-US" sz="2000" dirty="0" smtClean="0">
              <a:solidFill>
                <a:schemeClr val="bg1"/>
              </a:solidFill>
              <a:latin typeface="华文中宋" pitchFamily="2" charset="-122"/>
              <a:ea typeface="华文中宋" pitchFamily="2" charset="-122"/>
            </a:endParaRPr>
          </a:p>
          <a:p>
            <a:endParaRPr lang="en-US" sz="4400" dirty="0">
              <a:solidFill>
                <a:schemeClr val="bg1"/>
              </a:solidFill>
              <a:latin typeface="+mj-lt"/>
            </a:endParaRPr>
          </a:p>
        </p:txBody>
      </p:sp>
      <p:sp>
        <p:nvSpPr>
          <p:cNvPr id="7" name="TextBox 6"/>
          <p:cNvSpPr txBox="1"/>
          <p:nvPr/>
        </p:nvSpPr>
        <p:spPr>
          <a:xfrm>
            <a:off x="2071670" y="5572140"/>
            <a:ext cx="533351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3-7  D</a:t>
            </a:r>
            <a:r>
              <a:rPr lang="zh-CN" altLang="en-US" sz="2000" dirty="0" smtClean="0">
                <a:latin typeface="华文中宋" pitchFamily="2" charset="-122"/>
                <a:ea typeface="华文中宋" pitchFamily="2" charset="-122"/>
              </a:rPr>
              <a:t>锁存器，原理图；真值表；电路符号</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844312638"/>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1543" name="Object 7"/>
          <p:cNvGraphicFramePr>
            <a:graphicFrameLocks noGrp="1" noChangeAspect="1"/>
          </p:cNvGraphicFramePr>
          <p:nvPr>
            <p:ph sz="quarter" idx="4294967295"/>
            <p:custDataLst>
              <p:tags r:id="rId2"/>
            </p:custDataLst>
            <p:extLst>
              <p:ext uri="{D42A27DB-BD31-4B8C-83A1-F6EECF244321}">
                <p14:modId xmlns="" xmlns:p14="http://schemas.microsoft.com/office/powerpoint/2010/main" val="3805268392"/>
              </p:ext>
            </p:extLst>
          </p:nvPr>
        </p:nvGraphicFramePr>
        <p:xfrm>
          <a:off x="6280150" y="1108197"/>
          <a:ext cx="2863850" cy="2719388"/>
        </p:xfrm>
        <a:graphic>
          <a:graphicData uri="http://schemas.openxmlformats.org/presentationml/2006/ole">
            <p:oleObj spid="_x0000_s138257" name="VISIO" r:id="rId7" imgW="963360" imgH="914400" progId="Visio.Drawing.11">
              <p:embed/>
            </p:oleObj>
          </a:graphicData>
        </a:graphic>
      </p:graphicFrame>
      <p:sp>
        <p:nvSpPr>
          <p:cNvPr id="9615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1541" name="Rectangle 5"/>
          <p:cNvSpPr>
            <a:spLocks noChangeArrowheads="1"/>
          </p:cNvSpPr>
          <p:nvPr>
            <p:custDataLst>
              <p:tags r:id="rId4"/>
            </p:custDataLst>
          </p:nvPr>
        </p:nvSpPr>
        <p:spPr bwMode="auto">
          <a:xfrm>
            <a:off x="914400" y="1143000"/>
            <a:ext cx="56388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latin typeface="Times New Roman" pitchFamily="18" charset="0"/>
                <a:cs typeface="Arial" charset="0"/>
              </a:rPr>
              <a:t>Inputs</a:t>
            </a:r>
            <a:r>
              <a:rPr lang="en-US" sz="3200" b="1" dirty="0">
                <a:latin typeface="Times New Roman" pitchFamily="18" charset="0"/>
                <a:cs typeface="Arial" charset="0"/>
              </a:rPr>
              <a:t>:</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500" dirty="0" smtClean="0">
                <a:latin typeface="Times New Roman" pitchFamily="18" charset="0"/>
                <a:cs typeface="Arial" charset="0"/>
              </a:rPr>
              <a:t>Samples </a:t>
            </a:r>
            <a:r>
              <a:rPr lang="en-US" sz="2500" i="1" dirty="0">
                <a:latin typeface="Times New Roman" pitchFamily="18" charset="0"/>
                <a:cs typeface="Arial" charset="0"/>
              </a:rPr>
              <a:t>D</a:t>
            </a:r>
            <a:r>
              <a:rPr lang="en-US" sz="2500" dirty="0">
                <a:latin typeface="Times New Roman" pitchFamily="18" charset="0"/>
                <a:cs typeface="Arial" charset="0"/>
              </a:rPr>
              <a:t>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1143000" lvl="2" indent="-228600">
              <a:spcBef>
                <a:spcPct val="20000"/>
              </a:spcBef>
              <a:buFontTx/>
              <a:buChar char="•"/>
            </a:pPr>
            <a:r>
              <a:rPr lang="en-US" sz="2500" dirty="0">
                <a:latin typeface="Times New Roman" pitchFamily="18" charset="0"/>
                <a:cs typeface="Arial" charset="0"/>
              </a:rPr>
              <a:t>When </a:t>
            </a:r>
            <a:r>
              <a:rPr lang="en-US" sz="2500" i="1" dirty="0">
                <a:latin typeface="Times New Roman" pitchFamily="18" charset="0"/>
                <a:cs typeface="Arial" charset="0"/>
              </a:rPr>
              <a:t>CLK</a:t>
            </a:r>
            <a:r>
              <a:rPr lang="en-US" sz="2500" dirty="0">
                <a:latin typeface="Times New Roman" pitchFamily="18" charset="0"/>
                <a:cs typeface="Arial" charset="0"/>
              </a:rPr>
              <a:t> rises from 0 to 1, </a:t>
            </a:r>
            <a:r>
              <a:rPr lang="en-US" sz="2500" i="1" dirty="0">
                <a:latin typeface="Times New Roman" pitchFamily="18" charset="0"/>
                <a:cs typeface="Arial" charset="0"/>
              </a:rPr>
              <a:t>D</a:t>
            </a:r>
            <a:r>
              <a:rPr lang="en-US" sz="2500" dirty="0">
                <a:latin typeface="Times New Roman" pitchFamily="18" charset="0"/>
                <a:cs typeface="Arial" charset="0"/>
              </a:rPr>
              <a:t> passes through to </a:t>
            </a:r>
            <a:r>
              <a:rPr lang="en-US" sz="2500" i="1" dirty="0">
                <a:latin typeface="Times New Roman" pitchFamily="18" charset="0"/>
                <a:cs typeface="Arial" charset="0"/>
              </a:rPr>
              <a:t>Q</a:t>
            </a:r>
          </a:p>
          <a:p>
            <a:pPr marL="1143000" lvl="2" indent="-228600">
              <a:spcBef>
                <a:spcPct val="20000"/>
              </a:spcBef>
              <a:buFontTx/>
              <a:buChar char="•"/>
            </a:pPr>
            <a:r>
              <a:rPr lang="en-US" sz="2500" dirty="0">
                <a:latin typeface="Times New Roman" pitchFamily="18" charset="0"/>
                <a:cs typeface="Arial" charset="0"/>
              </a:rPr>
              <a:t>Otherwise, </a:t>
            </a:r>
            <a:r>
              <a:rPr lang="en-US" sz="2500" i="1" dirty="0">
                <a:latin typeface="Times New Roman" pitchFamily="18" charset="0"/>
                <a:cs typeface="Arial" charset="0"/>
              </a:rPr>
              <a:t>Q</a:t>
            </a:r>
            <a:r>
              <a:rPr lang="en-US" sz="2500" dirty="0">
                <a:latin typeface="Times New Roman" pitchFamily="18" charset="0"/>
                <a:cs typeface="Arial" charset="0"/>
              </a:rPr>
              <a:t> holds its previous value</a:t>
            </a:r>
          </a:p>
          <a:p>
            <a:pPr marL="742950" lvl="1" indent="-285750">
              <a:spcBef>
                <a:spcPct val="20000"/>
              </a:spcBef>
              <a:buFontTx/>
              <a:buChar char="–"/>
            </a:pPr>
            <a:r>
              <a:rPr lang="en-US" sz="2500" i="1" dirty="0">
                <a:latin typeface="Times New Roman" pitchFamily="18" charset="0"/>
                <a:cs typeface="Arial" charset="0"/>
              </a:rPr>
              <a:t>Q </a:t>
            </a:r>
            <a:r>
              <a:rPr lang="en-US" sz="2500" dirty="0">
                <a:latin typeface="Times New Roman" pitchFamily="18" charset="0"/>
                <a:cs typeface="Arial" charset="0"/>
              </a:rPr>
              <a:t>changes only on </a:t>
            </a:r>
            <a:r>
              <a:rPr lang="en-US" sz="2500" dirty="0" smtClean="0">
                <a:latin typeface="Times New Roman" pitchFamily="18" charset="0"/>
                <a:cs typeface="Arial" charset="0"/>
              </a:rPr>
              <a:t>rising </a:t>
            </a:r>
            <a:r>
              <a:rPr lang="en-US" sz="2500" dirty="0">
                <a:latin typeface="Times New Roman" pitchFamily="18" charset="0"/>
                <a:cs typeface="Arial" charset="0"/>
              </a:rPr>
              <a:t>edge of </a:t>
            </a:r>
            <a:r>
              <a:rPr lang="en-US" sz="2500" i="1" dirty="0">
                <a:latin typeface="Times New Roman" pitchFamily="18" charset="0"/>
                <a:cs typeface="Arial" charset="0"/>
              </a:rPr>
              <a:t>CLK</a:t>
            </a:r>
          </a:p>
          <a:p>
            <a:pPr marL="342900" indent="-342900">
              <a:spcBef>
                <a:spcPct val="20000"/>
              </a:spcBef>
              <a:buFontTx/>
              <a:buChar char="•"/>
            </a:pPr>
            <a:r>
              <a:rPr lang="en-US" sz="3200" dirty="0" smtClean="0">
                <a:latin typeface="Times New Roman" pitchFamily="18" charset="0"/>
                <a:cs typeface="Arial" charset="0"/>
              </a:rPr>
              <a:t>Called </a:t>
            </a:r>
            <a:r>
              <a:rPr lang="en-US" sz="3200" i="1" dirty="0" smtClean="0">
                <a:latin typeface="Times New Roman" pitchFamily="18" charset="0"/>
                <a:cs typeface="Arial" charset="0"/>
              </a:rPr>
              <a:t>edge-triggered</a:t>
            </a:r>
            <a:endParaRPr lang="en-US" sz="3200" dirty="0" smtClean="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A</a:t>
            </a:r>
            <a:r>
              <a:rPr lang="en-US" sz="3200" dirty="0" smtClean="0">
                <a:latin typeface="Times New Roman" pitchFamily="18" charset="0"/>
                <a:cs typeface="Arial" charset="0"/>
              </a:rPr>
              <a:t>ctivated </a:t>
            </a:r>
            <a:r>
              <a:rPr lang="en-US" sz="3200" dirty="0">
                <a:latin typeface="Times New Roman" pitchFamily="18" charset="0"/>
                <a:cs typeface="Arial" charset="0"/>
              </a:rPr>
              <a:t>on the clock edge</a:t>
            </a:r>
          </a:p>
          <a:p>
            <a:pPr marL="342900" indent="-342900">
              <a:spcBef>
                <a:spcPct val="20000"/>
              </a:spcBef>
            </a:pPr>
            <a:endParaRPr lang="en-US" sz="2400" i="1" baseline="-25000" dirty="0">
              <a:latin typeface="Times New Roman" pitchFamily="18" charset="0"/>
              <a:cs typeface="Arial" charset="0"/>
            </a:endParaRPr>
          </a:p>
        </p:txBody>
      </p:sp>
      <p:sp>
        <p:nvSpPr>
          <p:cNvPr id="8" name="TextBox 7"/>
          <p:cNvSpPr txBox="1"/>
          <p:nvPr/>
        </p:nvSpPr>
        <p:spPr>
          <a:xfrm>
            <a:off x="1143000" y="68759"/>
            <a:ext cx="7715280" cy="1077218"/>
          </a:xfrm>
          <a:prstGeom prst="rect">
            <a:avLst/>
          </a:prstGeom>
          <a:noFill/>
        </p:spPr>
        <p:txBody>
          <a:bodyPr wrap="square" rtlCol="0">
            <a:spAutoFit/>
          </a:bodyPr>
          <a:lstStyle/>
          <a:p>
            <a:pPr marL="2695575" indent="-2695575"/>
            <a:r>
              <a:rPr lang="en-US" sz="4400" dirty="0" smtClean="0">
                <a:solidFill>
                  <a:schemeClr val="bg1"/>
                </a:solidFill>
                <a:latin typeface="+mj-lt"/>
              </a:rPr>
              <a:t>D Flip-Flop  </a:t>
            </a:r>
            <a:r>
              <a:rPr lang="en-US"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a:t>
            </a:r>
            <a:r>
              <a:rPr lang="en-US" altLang="zh-CN" sz="2000" dirty="0" smtClean="0">
                <a:latin typeface="华文中宋" pitchFamily="2" charset="-122"/>
                <a:ea typeface="华文中宋" pitchFamily="2" charset="-122"/>
              </a:rPr>
              <a:t>(</a:t>
            </a:r>
            <a:r>
              <a:rPr lang="zh-CN" altLang="en-US" sz="2000" dirty="0" smtClean="0">
                <a:latin typeface="华文中宋" pitchFamily="2" charset="-122"/>
                <a:ea typeface="华文中宋" pitchFamily="2" charset="-122"/>
              </a:rPr>
              <a:t>主从触发器、边沿触发器、正边沿触发器</a:t>
            </a:r>
            <a:r>
              <a:rPr lang="en-US" altLang="zh-CN" sz="2000" dirty="0" smtClean="0">
                <a:latin typeface="华文中宋" pitchFamily="2" charset="-122"/>
                <a:ea typeface="华文中宋" pitchFamily="2" charset="-122"/>
              </a:rPr>
              <a:t>)</a:t>
            </a:r>
            <a:endParaRPr lang="en-US" sz="2000" dirty="0">
              <a:latin typeface="华文中宋" pitchFamily="2" charset="-122"/>
              <a:ea typeface="华文中宋" pitchFamily="2" charset="-122"/>
            </a:endParaRPr>
          </a:p>
        </p:txBody>
      </p:sp>
      <p:sp>
        <p:nvSpPr>
          <p:cNvPr id="6" name="TextBox 5"/>
          <p:cNvSpPr txBox="1"/>
          <p:nvPr/>
        </p:nvSpPr>
        <p:spPr>
          <a:xfrm>
            <a:off x="6215074" y="3857628"/>
            <a:ext cx="2786082"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一个</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触发器可以由两个相反时钟控制的背靠背的</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锁存器构成</a:t>
            </a:r>
            <a:endParaRPr lang="zh-CN" altLang="en-US" sz="2000" dirty="0">
              <a:latin typeface="华文中宋" pitchFamily="2" charset="-122"/>
              <a:ea typeface="华文中宋" pitchFamily="2" charset="-122"/>
            </a:endParaRPr>
          </a:p>
        </p:txBody>
      </p:sp>
      <p:sp>
        <p:nvSpPr>
          <p:cNvPr id="7" name="TextBox 6"/>
          <p:cNvSpPr txBox="1"/>
          <p:nvPr/>
        </p:nvSpPr>
        <p:spPr>
          <a:xfrm>
            <a:off x="1428728" y="857232"/>
            <a:ext cx="143020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中文书</a:t>
            </a:r>
            <a:r>
              <a:rPr lang="en-US" altLang="zh-CN" sz="2000" dirty="0" smtClean="0">
                <a:latin typeface="华文中宋" pitchFamily="2" charset="-122"/>
                <a:ea typeface="华文中宋" pitchFamily="2" charset="-122"/>
              </a:rPr>
              <a:t>p68</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7209316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2564" name="Object 4"/>
          <p:cNvGraphicFramePr>
            <a:graphicFrameLocks noGrp="1" noChangeAspect="1"/>
          </p:cNvGraphicFramePr>
          <p:nvPr>
            <p:ph sz="quarter" idx="4294967295"/>
            <p:custDataLst>
              <p:tags r:id="rId2"/>
            </p:custDataLst>
            <p:extLst>
              <p:ext uri="{D42A27DB-BD31-4B8C-83A1-F6EECF244321}">
                <p14:modId xmlns="" xmlns:p14="http://schemas.microsoft.com/office/powerpoint/2010/main" val="3825062401"/>
              </p:ext>
            </p:extLst>
          </p:nvPr>
        </p:nvGraphicFramePr>
        <p:xfrm>
          <a:off x="4572000" y="1828800"/>
          <a:ext cx="3505200" cy="2717800"/>
        </p:xfrm>
        <a:graphic>
          <a:graphicData uri="http://schemas.openxmlformats.org/presentationml/2006/ole">
            <p:oleObj spid="_x0000_s139281" name="VISIO" r:id="rId8" imgW="1399841" imgH="1085373" progId="Visio.Drawing.11">
              <p:embed/>
            </p:oleObj>
          </a:graphicData>
        </a:graphic>
      </p:graphicFrame>
      <p:sp>
        <p:nvSpPr>
          <p:cNvPr id="9625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2569" name="Rectangle 9"/>
          <p:cNvSpPr>
            <a:spLocks noChangeArrowheads="1"/>
          </p:cNvSpPr>
          <p:nvPr>
            <p:custDataLst>
              <p:tags r:id="rId4"/>
            </p:custDataLst>
          </p:nvPr>
        </p:nvSpPr>
        <p:spPr bwMode="auto">
          <a:xfrm>
            <a:off x="964223"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Two back-to-back latches (L1 and L2) controlled by complementary clocks</a:t>
            </a: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0</a:t>
            </a:r>
          </a:p>
          <a:p>
            <a:pPr marL="742950" lvl="1" indent="-285750">
              <a:spcBef>
                <a:spcPct val="20000"/>
              </a:spcBef>
              <a:buFontTx/>
              <a:buChar char="–"/>
            </a:pPr>
            <a:r>
              <a:rPr lang="en-US" sz="2000" dirty="0">
                <a:latin typeface="Times New Roman" pitchFamily="18" charset="0"/>
                <a:cs typeface="Arial" charset="0"/>
              </a:rPr>
              <a:t>L1 is transparent</a:t>
            </a:r>
          </a:p>
          <a:p>
            <a:pPr marL="742950" lvl="1" indent="-285750">
              <a:spcBef>
                <a:spcPct val="20000"/>
              </a:spcBef>
              <a:buFontTx/>
              <a:buChar char="–"/>
            </a:pPr>
            <a:r>
              <a:rPr lang="en-US" sz="2000" dirty="0">
                <a:latin typeface="Times New Roman" pitchFamily="18" charset="0"/>
                <a:cs typeface="Arial" charset="0"/>
              </a:rPr>
              <a:t>L2 is opaque</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N1</a:t>
            </a:r>
            <a:endParaRPr lang="en-US" sz="2000" i="1"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 1</a:t>
            </a:r>
          </a:p>
          <a:p>
            <a:pPr marL="742950" lvl="1" indent="-285750">
              <a:spcBef>
                <a:spcPct val="20000"/>
              </a:spcBef>
              <a:buFontTx/>
              <a:buChar char="–"/>
            </a:pPr>
            <a:r>
              <a:rPr lang="en-US" sz="2000" dirty="0">
                <a:latin typeface="Times New Roman" pitchFamily="18" charset="0"/>
                <a:cs typeface="Arial" charset="0"/>
              </a:rPr>
              <a:t>L2 is transparent</a:t>
            </a:r>
          </a:p>
          <a:p>
            <a:pPr marL="742950" lvl="1" indent="-285750">
              <a:spcBef>
                <a:spcPct val="20000"/>
              </a:spcBef>
              <a:buFontTx/>
              <a:buChar char="–"/>
            </a:pPr>
            <a:r>
              <a:rPr lang="en-US" sz="2000" dirty="0">
                <a:latin typeface="Times New Roman" pitchFamily="18" charset="0"/>
                <a:cs typeface="Arial" charset="0"/>
              </a:rPr>
              <a:t>L1 is opaque</a:t>
            </a:r>
          </a:p>
          <a:p>
            <a:pPr marL="742950" lvl="1" indent="-285750">
              <a:spcBef>
                <a:spcPct val="20000"/>
              </a:spcBef>
              <a:buFontTx/>
              <a:buChar char="–"/>
            </a:pPr>
            <a:r>
              <a:rPr lang="en-US" sz="2000" dirty="0">
                <a:latin typeface="Times New Roman" pitchFamily="18" charset="0"/>
                <a:cs typeface="Arial" charset="0"/>
              </a:rPr>
              <a:t>N1 passes through to </a:t>
            </a:r>
            <a:r>
              <a:rPr lang="en-US" sz="2000" i="1" dirty="0">
                <a:latin typeface="Times New Roman" pitchFamily="18" charset="0"/>
                <a:cs typeface="Arial" charset="0"/>
              </a:rPr>
              <a:t>Q</a:t>
            </a:r>
          </a:p>
          <a:p>
            <a:pPr marL="342900" indent="-342900">
              <a:spcBef>
                <a:spcPct val="20000"/>
              </a:spcBef>
              <a:buFontTx/>
              <a:buChar char="•"/>
            </a:pPr>
            <a:r>
              <a:rPr lang="en-US" sz="2400" dirty="0">
                <a:latin typeface="Times New Roman" pitchFamily="18" charset="0"/>
                <a:cs typeface="Arial" charset="0"/>
              </a:rPr>
              <a:t>Thus, on the edge of the clock (when </a:t>
            </a:r>
            <a:r>
              <a:rPr lang="en-US" sz="2400" b="1" i="1" dirty="0">
                <a:solidFill>
                  <a:schemeClr val="accent1"/>
                </a:solidFill>
                <a:latin typeface="Times New Roman" pitchFamily="18" charset="0"/>
                <a:cs typeface="Arial" charset="0"/>
              </a:rPr>
              <a:t>CLK</a:t>
            </a:r>
            <a:r>
              <a:rPr lang="en-US" sz="2400" b="1" dirty="0">
                <a:solidFill>
                  <a:schemeClr val="accent1"/>
                </a:solidFill>
                <a:latin typeface="Times New Roman" pitchFamily="18" charset="0"/>
                <a:cs typeface="Arial" charset="0"/>
              </a:rPr>
              <a:t> rises from 0   1</a:t>
            </a:r>
            <a:r>
              <a:rPr lang="en-US" sz="2400" dirty="0">
                <a:solidFill>
                  <a:schemeClr val="tx2"/>
                </a:solidFill>
                <a:latin typeface="Times New Roman" pitchFamily="18" charset="0"/>
                <a:cs typeface="Arial" charset="0"/>
              </a:rPr>
              <a:t>)</a:t>
            </a:r>
          </a:p>
          <a:p>
            <a:pPr marL="742950" lvl="1" indent="-285750">
              <a:spcBef>
                <a:spcPct val="20000"/>
              </a:spcBef>
              <a:buFontTx/>
              <a:buChar char="–"/>
            </a:pPr>
            <a:r>
              <a:rPr lang="en-US" sz="2000" i="1" dirty="0">
                <a:latin typeface="Times New Roman" pitchFamily="18" charset="0"/>
                <a:cs typeface="Arial" charset="0"/>
              </a:rPr>
              <a:t>D</a:t>
            </a:r>
            <a:r>
              <a:rPr lang="en-US" sz="2000" dirty="0">
                <a:latin typeface="Times New Roman" pitchFamily="18" charset="0"/>
                <a:cs typeface="Arial" charset="0"/>
              </a:rPr>
              <a:t> passes through to </a:t>
            </a:r>
            <a:r>
              <a:rPr lang="en-US" sz="2000" i="1" dirty="0">
                <a:latin typeface="Times New Roman" pitchFamily="18" charset="0"/>
                <a:cs typeface="Arial" charset="0"/>
              </a:rPr>
              <a:t>Q</a:t>
            </a:r>
          </a:p>
          <a:p>
            <a:pPr marL="342900" indent="-342900">
              <a:spcBef>
                <a:spcPct val="20000"/>
              </a:spcBef>
            </a:pPr>
            <a:endParaRPr lang="en-US" sz="2400" i="1" baseline="-25000" dirty="0">
              <a:latin typeface="Times New Roman" pitchFamily="18" charset="0"/>
              <a:cs typeface="Arial" charset="0"/>
            </a:endParaRPr>
          </a:p>
        </p:txBody>
      </p:sp>
      <p:sp>
        <p:nvSpPr>
          <p:cNvPr id="962571" name="Line 11"/>
          <p:cNvSpPr>
            <a:spLocks noChangeShapeType="1"/>
          </p:cNvSpPr>
          <p:nvPr>
            <p:custDataLst>
              <p:tags r:id="rId5"/>
            </p:custDataLst>
          </p:nvPr>
        </p:nvSpPr>
        <p:spPr bwMode="auto">
          <a:xfrm>
            <a:off x="8215338" y="5357826"/>
            <a:ext cx="228600" cy="0"/>
          </a:xfrm>
          <a:prstGeom prst="line">
            <a:avLst/>
          </a:prstGeom>
          <a:noFill/>
          <a:ln w="9525">
            <a:solidFill>
              <a:schemeClr val="accent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 Flip-Flop Internal Circuit</a:t>
            </a:r>
            <a:endParaRPr lang="en-US" sz="4400" dirty="0">
              <a:solidFill>
                <a:schemeClr val="bg1"/>
              </a:solidFill>
              <a:latin typeface="+mj-lt"/>
            </a:endParaRPr>
          </a:p>
        </p:txBody>
      </p:sp>
      <p:sp>
        <p:nvSpPr>
          <p:cNvPr id="8" name="TextBox 7"/>
          <p:cNvSpPr txBox="1"/>
          <p:nvPr/>
        </p:nvSpPr>
        <p:spPr>
          <a:xfrm>
            <a:off x="4714876" y="4071942"/>
            <a:ext cx="4000528"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一个</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触发器可以由两个相反时钟控制的背靠背的</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锁存器构成</a:t>
            </a:r>
            <a:endParaRPr lang="zh-CN" altLang="en-US" sz="2000" dirty="0">
              <a:latin typeface="华文中宋" pitchFamily="2" charset="-122"/>
              <a:ea typeface="华文中宋" pitchFamily="2" charset="-122"/>
            </a:endParaRPr>
          </a:p>
        </p:txBody>
      </p:sp>
      <p:sp>
        <p:nvSpPr>
          <p:cNvPr id="10" name="TextBox 9"/>
          <p:cNvSpPr txBox="1"/>
          <p:nvPr/>
        </p:nvSpPr>
        <p:spPr>
          <a:xfrm>
            <a:off x="1214414" y="785794"/>
            <a:ext cx="2441694"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触发器的内部电路</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452530836"/>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3587" name="Object 3"/>
          <p:cNvGraphicFramePr>
            <a:graphicFrameLocks noGrp="1" noChangeAspect="1"/>
          </p:cNvGraphicFramePr>
          <p:nvPr>
            <p:ph sz="half" idx="4294967295"/>
            <p:custDataLst>
              <p:tags r:id="rId2"/>
            </p:custDataLst>
            <p:extLst>
              <p:ext uri="{D42A27DB-BD31-4B8C-83A1-F6EECF244321}">
                <p14:modId xmlns="" xmlns:p14="http://schemas.microsoft.com/office/powerpoint/2010/main" val="3386856971"/>
              </p:ext>
            </p:extLst>
          </p:nvPr>
        </p:nvGraphicFramePr>
        <p:xfrm>
          <a:off x="2590800" y="1066800"/>
          <a:ext cx="1366838" cy="1676400"/>
        </p:xfrm>
        <a:graphic>
          <a:graphicData uri="http://schemas.openxmlformats.org/presentationml/2006/ole">
            <p:oleObj spid="_x0000_s140339" name="VISIO" r:id="rId7" imgW="491547" imgH="602985" progId="Visio.Drawing.11">
              <p:embed/>
            </p:oleObj>
          </a:graphicData>
        </a:graphic>
      </p:graphicFrame>
      <p:graphicFrame>
        <p:nvGraphicFramePr>
          <p:cNvPr id="963588" name="Object 4"/>
          <p:cNvGraphicFramePr>
            <a:graphicFrameLocks noGrp="1" noChangeAspect="1"/>
          </p:cNvGraphicFramePr>
          <p:nvPr>
            <p:ph sz="quarter" idx="4294967295"/>
            <p:custDataLst>
              <p:tags r:id="rId3"/>
            </p:custDataLst>
            <p:extLst>
              <p:ext uri="{D42A27DB-BD31-4B8C-83A1-F6EECF244321}">
                <p14:modId xmlns="" xmlns:p14="http://schemas.microsoft.com/office/powerpoint/2010/main" val="2276601635"/>
              </p:ext>
            </p:extLst>
          </p:nvPr>
        </p:nvGraphicFramePr>
        <p:xfrm>
          <a:off x="4648200" y="1066800"/>
          <a:ext cx="1404937" cy="1711325"/>
        </p:xfrm>
        <a:graphic>
          <a:graphicData uri="http://schemas.openxmlformats.org/presentationml/2006/ole">
            <p:oleObj spid="_x0000_s140340" name="VISIO" r:id="rId8" imgW="494600" imgH="602985" progId="Visio.Drawing.11">
              <p:embed/>
            </p:oleObj>
          </a:graphicData>
        </a:graphic>
      </p:graphicFrame>
      <p:graphicFrame>
        <p:nvGraphicFramePr>
          <p:cNvPr id="963590" name="Object 6"/>
          <p:cNvGraphicFramePr>
            <a:graphicFrameLocks noGrp="1" noChangeAspect="1"/>
          </p:cNvGraphicFramePr>
          <p:nvPr>
            <p:ph sz="quarter" idx="4294967295"/>
            <p:custDataLst>
              <p:tags r:id="rId4"/>
            </p:custDataLst>
            <p:extLst>
              <p:ext uri="{D42A27DB-BD31-4B8C-83A1-F6EECF244321}">
                <p14:modId xmlns="" xmlns:p14="http://schemas.microsoft.com/office/powerpoint/2010/main" val="4010640862"/>
              </p:ext>
            </p:extLst>
          </p:nvPr>
        </p:nvGraphicFramePr>
        <p:xfrm>
          <a:off x="729824" y="3276600"/>
          <a:ext cx="8261776" cy="2203450"/>
        </p:xfrm>
        <a:graphic>
          <a:graphicData uri="http://schemas.openxmlformats.org/presentationml/2006/ole">
            <p:oleObj spid="_x0000_s140341" name="VISIO" r:id="rId9" imgW="4836092" imgH="1288403" progId="Visio.Drawing.11">
              <p:embed/>
            </p:oleObj>
          </a:graphicData>
        </a:graphic>
      </p:graphicFrame>
      <p:sp>
        <p:nvSpPr>
          <p:cNvPr id="8" name="TextBox 7"/>
          <p:cNvSpPr txBox="1"/>
          <p:nvPr/>
        </p:nvSpPr>
        <p:spPr>
          <a:xfrm>
            <a:off x="1143000" y="68759"/>
            <a:ext cx="8143908" cy="769441"/>
          </a:xfrm>
          <a:prstGeom prst="rect">
            <a:avLst/>
          </a:prstGeom>
          <a:noFill/>
        </p:spPr>
        <p:txBody>
          <a:bodyPr wrap="square" rtlCol="0">
            <a:spAutoFit/>
          </a:bodyPr>
          <a:lstStyle/>
          <a:p>
            <a:r>
              <a:rPr lang="en-US" sz="4400" dirty="0" smtClean="0">
                <a:solidFill>
                  <a:schemeClr val="bg1"/>
                </a:solidFill>
                <a:latin typeface="+mj-lt"/>
              </a:rPr>
              <a:t>D Latch vs. D Flip-Flop </a:t>
            </a:r>
            <a:r>
              <a:rPr lang="en-US"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锁存器和</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触发器对比</a:t>
            </a:r>
            <a:endParaRPr lang="en-US" sz="2000" dirty="0">
              <a:latin typeface="华文中宋" pitchFamily="2" charset="-122"/>
              <a:ea typeface="华文中宋" pitchFamily="2" charset="-122"/>
            </a:endParaRPr>
          </a:p>
        </p:txBody>
      </p:sp>
      <p:sp>
        <p:nvSpPr>
          <p:cNvPr id="6" name="TextBox 5"/>
          <p:cNvSpPr txBox="1"/>
          <p:nvPr/>
        </p:nvSpPr>
        <p:spPr>
          <a:xfrm>
            <a:off x="4786314" y="2714620"/>
            <a:ext cx="1159292"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a:t>
            </a:r>
            <a:endParaRPr lang="zh-CN" altLang="en-US" sz="2000" dirty="0">
              <a:latin typeface="华文中宋" pitchFamily="2" charset="-122"/>
              <a:ea typeface="华文中宋" pitchFamily="2" charset="-122"/>
            </a:endParaRPr>
          </a:p>
        </p:txBody>
      </p:sp>
      <p:sp>
        <p:nvSpPr>
          <p:cNvPr id="7" name="TextBox 6"/>
          <p:cNvSpPr txBox="1"/>
          <p:nvPr/>
        </p:nvSpPr>
        <p:spPr>
          <a:xfrm>
            <a:off x="2668432" y="2643182"/>
            <a:ext cx="1159292" cy="400110"/>
          </a:xfrm>
          <a:prstGeom prst="rect">
            <a:avLst/>
          </a:prstGeom>
          <a:noFill/>
        </p:spPr>
        <p:txBody>
          <a:bodyPr wrap="none" rtlCol="0">
            <a:spAutoFit/>
          </a:bodyPr>
          <a:lstStyle/>
          <a:p>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锁存器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69429558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9974" name="Object 6"/>
          <p:cNvGraphicFramePr>
            <a:graphicFrameLocks noGrp="1" noChangeAspect="1"/>
          </p:cNvGraphicFramePr>
          <p:nvPr>
            <p:ph sz="quarter" idx="4294967295"/>
            <p:custDataLst>
              <p:tags r:id="rId2"/>
            </p:custDataLst>
            <p:extLst>
              <p:ext uri="{D42A27DB-BD31-4B8C-83A1-F6EECF244321}">
                <p14:modId xmlns="" xmlns:p14="http://schemas.microsoft.com/office/powerpoint/2010/main" val="3861805708"/>
              </p:ext>
            </p:extLst>
          </p:nvPr>
        </p:nvGraphicFramePr>
        <p:xfrm>
          <a:off x="685800" y="3276599"/>
          <a:ext cx="8305800" cy="2220379"/>
        </p:xfrm>
        <a:graphic>
          <a:graphicData uri="http://schemas.openxmlformats.org/presentationml/2006/ole">
            <p:oleObj spid="_x0000_s141363" name="VISIO" r:id="rId7" imgW="4836092" imgH="1292983" progId="Visio.Drawing.11">
              <p:embed/>
            </p:oleObj>
          </a:graphicData>
        </a:graphic>
      </p:graphicFrame>
      <p:sp>
        <p:nvSpPr>
          <p:cNvPr id="8" name="TextBox 7"/>
          <p:cNvSpPr txBox="1"/>
          <p:nvPr/>
        </p:nvSpPr>
        <p:spPr>
          <a:xfrm>
            <a:off x="1143000" y="68759"/>
            <a:ext cx="8143908" cy="769441"/>
          </a:xfrm>
          <a:prstGeom prst="rect">
            <a:avLst/>
          </a:prstGeom>
          <a:noFill/>
        </p:spPr>
        <p:txBody>
          <a:bodyPr wrap="square" rtlCol="0">
            <a:spAutoFit/>
          </a:bodyPr>
          <a:lstStyle/>
          <a:p>
            <a:r>
              <a:rPr lang="en-US" sz="4400" dirty="0" smtClean="0">
                <a:solidFill>
                  <a:schemeClr val="bg1"/>
                </a:solidFill>
                <a:latin typeface="+mj-lt"/>
              </a:rPr>
              <a:t>D Latch vs. D Flip-Flop </a:t>
            </a:r>
            <a:r>
              <a:rPr lang="en-US"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锁存器和</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触发器对比</a:t>
            </a:r>
            <a:endParaRPr lang="en-US" sz="2000" dirty="0">
              <a:solidFill>
                <a:schemeClr val="bg1"/>
              </a:solidFill>
              <a:latin typeface="华文中宋" pitchFamily="2" charset="-122"/>
              <a:ea typeface="华文中宋" pitchFamily="2" charset="-122"/>
            </a:endParaRPr>
          </a:p>
        </p:txBody>
      </p:sp>
      <p:graphicFrame>
        <p:nvGraphicFramePr>
          <p:cNvPr id="4" name="Object 3"/>
          <p:cNvGraphicFramePr>
            <a:graphicFrameLocks noChangeAspect="1"/>
          </p:cNvGraphicFramePr>
          <p:nvPr>
            <p:custDataLst>
              <p:tags r:id="rId3"/>
            </p:custDataLst>
            <p:extLst>
              <p:ext uri="{D42A27DB-BD31-4B8C-83A1-F6EECF244321}">
                <p14:modId xmlns="" xmlns:p14="http://schemas.microsoft.com/office/powerpoint/2010/main" val="3386856971"/>
              </p:ext>
            </p:extLst>
          </p:nvPr>
        </p:nvGraphicFramePr>
        <p:xfrm>
          <a:off x="2590800" y="1066800"/>
          <a:ext cx="1366838" cy="1676400"/>
        </p:xfrm>
        <a:graphic>
          <a:graphicData uri="http://schemas.openxmlformats.org/presentationml/2006/ole">
            <p:oleObj spid="_x0000_s141364" name="VISIO" r:id="rId8" imgW="491547" imgH="602985" progId="Visio.Drawing.11">
              <p:embed/>
            </p:oleObj>
          </a:graphicData>
        </a:graphic>
      </p:graphicFrame>
      <p:graphicFrame>
        <p:nvGraphicFramePr>
          <p:cNvPr id="5" name="Object 4"/>
          <p:cNvGraphicFramePr>
            <a:graphicFrameLocks noChangeAspect="1"/>
          </p:cNvGraphicFramePr>
          <p:nvPr>
            <p:custDataLst>
              <p:tags r:id="rId4"/>
            </p:custDataLst>
            <p:extLst>
              <p:ext uri="{D42A27DB-BD31-4B8C-83A1-F6EECF244321}">
                <p14:modId xmlns="" xmlns:p14="http://schemas.microsoft.com/office/powerpoint/2010/main" val="2276601635"/>
              </p:ext>
            </p:extLst>
          </p:nvPr>
        </p:nvGraphicFramePr>
        <p:xfrm>
          <a:off x="4648200" y="1066800"/>
          <a:ext cx="1404938" cy="1711325"/>
        </p:xfrm>
        <a:graphic>
          <a:graphicData uri="http://schemas.openxmlformats.org/presentationml/2006/ole">
            <p:oleObj spid="_x0000_s141365" name="VISIO" r:id="rId9" imgW="494600" imgH="602985" progId="Visio.Drawing.11">
              <p:embed/>
            </p:oleObj>
          </a:graphicData>
        </a:graphic>
      </p:graphicFrame>
      <p:sp>
        <p:nvSpPr>
          <p:cNvPr id="6" name="TextBox 5"/>
          <p:cNvSpPr txBox="1"/>
          <p:nvPr/>
        </p:nvSpPr>
        <p:spPr>
          <a:xfrm>
            <a:off x="3071802" y="5857892"/>
            <a:ext cx="331212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3.2  </a:t>
            </a:r>
            <a:r>
              <a:rPr lang="zh-CN" altLang="en-US" sz="2000" dirty="0" smtClean="0">
                <a:latin typeface="华文中宋" pitchFamily="2" charset="-122"/>
                <a:ea typeface="华文中宋" pitchFamily="2" charset="-122"/>
              </a:rPr>
              <a:t>触发器和锁存器比较</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833187938"/>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Chapter 3 :: Topics</a:t>
            </a:r>
            <a:endParaRPr lang="en-US" sz="4400" dirty="0">
              <a:solidFill>
                <a:schemeClr val="bg1"/>
              </a:solidFill>
              <a:latin typeface="+mj-lt"/>
            </a:endParaRPr>
          </a:p>
        </p:txBody>
      </p:sp>
      <p:sp>
        <p:nvSpPr>
          <p:cNvPr id="8" name="Rectangle 3"/>
          <p:cNvSpPr txBox="1">
            <a:spLocks noChangeArrowheads="1"/>
          </p:cNvSpPr>
          <p:nvPr>
            <p:custDataLst>
              <p:tags r:id="rId1"/>
            </p:custDataLst>
          </p:nvPr>
        </p:nvSpPr>
        <p:spPr>
          <a:xfrm>
            <a:off x="914400" y="1219200"/>
            <a:ext cx="56388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b="1" dirty="0" smtClean="0"/>
              <a:t>Introduction</a:t>
            </a:r>
          </a:p>
          <a:p>
            <a:r>
              <a:rPr lang="en-US" b="1" dirty="0" smtClean="0"/>
              <a:t>Latches and Flip-Flops</a:t>
            </a:r>
          </a:p>
          <a:p>
            <a:pPr>
              <a:buNone/>
            </a:pPr>
            <a:r>
              <a:rPr lang="en-US" altLang="zh-CN" b="1" dirty="0" smtClean="0"/>
              <a:t>    </a:t>
            </a:r>
            <a:r>
              <a:rPr lang="zh-CN" altLang="en-US" sz="2000" b="1" dirty="0" smtClean="0">
                <a:latin typeface="华文中宋" pitchFamily="2" charset="-122"/>
                <a:ea typeface="华文中宋" pitchFamily="2" charset="-122"/>
              </a:rPr>
              <a:t>锁存器和触发器</a:t>
            </a:r>
            <a:endParaRPr lang="en-US" sz="2000" b="1" dirty="0" smtClean="0">
              <a:latin typeface="华文中宋" pitchFamily="2" charset="-122"/>
              <a:ea typeface="华文中宋" pitchFamily="2" charset="-122"/>
            </a:endParaRPr>
          </a:p>
          <a:p>
            <a:r>
              <a:rPr lang="en-US" b="1" dirty="0" smtClean="0"/>
              <a:t>Synchronous Logic Design</a:t>
            </a:r>
          </a:p>
          <a:p>
            <a:pPr>
              <a:buNone/>
            </a:pPr>
            <a:r>
              <a:rPr lang="en-US" b="1" dirty="0" smtClean="0"/>
              <a:t>    </a:t>
            </a:r>
            <a:r>
              <a:rPr lang="zh-CN" altLang="en-US" sz="2000" b="1" dirty="0" smtClean="0">
                <a:latin typeface="华文中宋" pitchFamily="2" charset="-122"/>
                <a:ea typeface="华文中宋" pitchFamily="2" charset="-122"/>
              </a:rPr>
              <a:t>同步逻辑设计</a:t>
            </a:r>
            <a:endParaRPr lang="en-US" sz="2000" b="1" dirty="0" smtClean="0">
              <a:latin typeface="华文中宋" pitchFamily="2" charset="-122"/>
              <a:ea typeface="华文中宋" pitchFamily="2" charset="-122"/>
            </a:endParaRPr>
          </a:p>
          <a:p>
            <a:r>
              <a:rPr lang="en-US" b="1" dirty="0" smtClean="0"/>
              <a:t>Finite State Machines</a:t>
            </a:r>
          </a:p>
          <a:p>
            <a:pPr>
              <a:buNone/>
            </a:pPr>
            <a:r>
              <a:rPr lang="en-US" altLang="zh-CN" b="1" dirty="0" smtClean="0"/>
              <a:t>     </a:t>
            </a:r>
            <a:r>
              <a:rPr lang="zh-CN" altLang="en-US" sz="2100" b="1" dirty="0" smtClean="0">
                <a:latin typeface="华文中宋" pitchFamily="2" charset="-122"/>
                <a:ea typeface="华文中宋" pitchFamily="2" charset="-122"/>
              </a:rPr>
              <a:t>有限状态机</a:t>
            </a:r>
            <a:endParaRPr lang="en-US" altLang="en-US" sz="2100" b="1" dirty="0" smtClean="0">
              <a:latin typeface="华文中宋" pitchFamily="2" charset="-122"/>
              <a:ea typeface="华文中宋" pitchFamily="2" charset="-122"/>
            </a:endParaRPr>
          </a:p>
          <a:p>
            <a:r>
              <a:rPr lang="en-US" b="1" dirty="0" smtClean="0"/>
              <a:t>Timing of Sequential Logic</a:t>
            </a:r>
          </a:p>
          <a:p>
            <a:pPr>
              <a:buNone/>
            </a:pPr>
            <a:r>
              <a:rPr lang="en-US" b="1" dirty="0" smtClean="0"/>
              <a:t>     </a:t>
            </a:r>
            <a:r>
              <a:rPr lang="zh-CN" altLang="en-US" sz="2100" b="1" dirty="0" smtClean="0">
                <a:latin typeface="华文中宋" pitchFamily="2" charset="-122"/>
                <a:ea typeface="华文中宋" pitchFamily="2" charset="-122"/>
              </a:rPr>
              <a:t>时序逻辑电路的时序</a:t>
            </a:r>
            <a:endParaRPr lang="en-US" altLang="en-US" sz="2100" b="1" dirty="0" smtClean="0">
              <a:latin typeface="华文中宋" pitchFamily="2" charset="-122"/>
              <a:ea typeface="华文中宋" pitchFamily="2" charset="-122"/>
            </a:endParaRPr>
          </a:p>
          <a:p>
            <a:r>
              <a:rPr lang="en-US" b="1" dirty="0" smtClean="0"/>
              <a:t>Parallelism</a:t>
            </a:r>
            <a:r>
              <a:rPr lang="zh-CN" altLang="en-US" sz="2400" b="1" dirty="0" smtClean="0">
                <a:latin typeface="华文中宋" pitchFamily="2" charset="-122"/>
                <a:ea typeface="华文中宋" pitchFamily="2" charset="-122"/>
              </a:rPr>
              <a:t>并行</a:t>
            </a:r>
            <a:endParaRPr lang="en-GB" sz="2400" b="1" dirty="0">
              <a:latin typeface="华文中宋" pitchFamily="2" charset="-122"/>
              <a:ea typeface="华文中宋" pitchFamily="2" charset="-122"/>
            </a:endParaRPr>
          </a:p>
        </p:txBody>
      </p:sp>
      <p:pic>
        <p:nvPicPr>
          <p:cNvPr id="4" name="Picture 3"/>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6878491" y="1143000"/>
            <a:ext cx="1732109" cy="4724400"/>
          </a:xfrm>
          <a:prstGeom prst="rect">
            <a:avLst/>
          </a:prstGeom>
        </p:spPr>
      </p:pic>
    </p:spTree>
    <p:extLst>
      <p:ext uri="{BB962C8B-B14F-4D97-AF65-F5344CB8AC3E}">
        <p14:creationId xmlns="" xmlns:p14="http://schemas.microsoft.com/office/powerpoint/2010/main" val="42098194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4612"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1942690955"/>
              </p:ext>
            </p:extLst>
          </p:nvPr>
        </p:nvGraphicFramePr>
        <p:xfrm>
          <a:off x="1676400" y="990600"/>
          <a:ext cx="2786063" cy="5257800"/>
        </p:xfrm>
        <a:graphic>
          <a:graphicData uri="http://schemas.openxmlformats.org/presentationml/2006/ole">
            <p:oleObj spid="_x0000_s142368" name="VISIO" r:id="rId7" imgW="1228868" imgH="2318821" progId="Visio.Drawing.11">
              <p:embed/>
            </p:oleObj>
          </a:graphicData>
        </a:graphic>
      </p:graphicFrame>
      <p:graphicFrame>
        <p:nvGraphicFramePr>
          <p:cNvPr id="964613" name="Object 5"/>
          <p:cNvGraphicFramePr>
            <a:graphicFrameLocks noGrp="1" noChangeAspect="1"/>
          </p:cNvGraphicFramePr>
          <p:nvPr>
            <p:ph sz="quarter" idx="4294967295"/>
            <p:custDataLst>
              <p:tags r:id="rId3"/>
            </p:custDataLst>
            <p:extLst>
              <p:ext uri="{D42A27DB-BD31-4B8C-83A1-F6EECF244321}">
                <p14:modId xmlns="" xmlns:p14="http://schemas.microsoft.com/office/powerpoint/2010/main" val="719244923"/>
              </p:ext>
            </p:extLst>
          </p:nvPr>
        </p:nvGraphicFramePr>
        <p:xfrm>
          <a:off x="4572000" y="2209800"/>
          <a:ext cx="3810000" cy="2000250"/>
        </p:xfrm>
        <a:graphic>
          <a:graphicData uri="http://schemas.openxmlformats.org/presentationml/2006/ole">
            <p:oleObj spid="_x0000_s142369" name="VISIO" r:id="rId8" imgW="891540" imgH="487680" progId="Visio.Drawing.11">
              <p:embed/>
            </p:oleObj>
          </a:graphicData>
        </a:graphic>
      </p:graphicFrame>
      <p:sp>
        <p:nvSpPr>
          <p:cNvPr id="96461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Registers</a:t>
            </a:r>
            <a:r>
              <a:rPr lang="zh-CN" altLang="en-US" sz="2000" dirty="0" smtClean="0">
                <a:solidFill>
                  <a:schemeClr val="bg1"/>
                </a:solidFill>
                <a:latin typeface="华文中宋" pitchFamily="2" charset="-122"/>
                <a:ea typeface="华文中宋" pitchFamily="2" charset="-122"/>
              </a:rPr>
              <a:t>寄存器</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4500562" y="1214422"/>
            <a:ext cx="4143404"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一个</a:t>
            </a:r>
            <a:r>
              <a:rPr lang="en-US" altLang="zh-CN" sz="2000" dirty="0" smtClean="0">
                <a:latin typeface="华文中宋" pitchFamily="2" charset="-122"/>
                <a:ea typeface="华文中宋" pitchFamily="2" charset="-122"/>
              </a:rPr>
              <a:t>N</a:t>
            </a:r>
            <a:r>
              <a:rPr lang="zh-CN" altLang="en-US" sz="2000" dirty="0" smtClean="0">
                <a:latin typeface="华文中宋" pitchFamily="2" charset="-122"/>
                <a:ea typeface="华文中宋" pitchFamily="2" charset="-122"/>
              </a:rPr>
              <a:t>位的寄存器由共享同一时钟</a:t>
            </a:r>
            <a:r>
              <a:rPr lang="en-US" altLang="zh-CN" sz="2000" dirty="0" smtClean="0">
                <a:latin typeface="华文中宋" pitchFamily="2" charset="-122"/>
                <a:ea typeface="华文中宋" pitchFamily="2" charset="-122"/>
              </a:rPr>
              <a:t>CLK</a:t>
            </a:r>
            <a:r>
              <a:rPr lang="zh-CN" altLang="en-US" sz="2000" dirty="0" smtClean="0">
                <a:latin typeface="华文中宋" pitchFamily="2" charset="-122"/>
                <a:ea typeface="华文中宋" pitchFamily="2" charset="-122"/>
              </a:rPr>
              <a:t>的一排</a:t>
            </a:r>
            <a:r>
              <a:rPr lang="en-US" altLang="zh-CN" sz="2000" dirty="0" smtClean="0">
                <a:latin typeface="华文中宋" pitchFamily="2" charset="-122"/>
                <a:ea typeface="华文中宋" pitchFamily="2" charset="-122"/>
              </a:rPr>
              <a:t>N</a:t>
            </a:r>
            <a:r>
              <a:rPr lang="zh-CN" altLang="en-US" sz="2000" dirty="0" smtClean="0">
                <a:latin typeface="华文中宋" pitchFamily="2" charset="-122"/>
                <a:ea typeface="华文中宋" pitchFamily="2" charset="-122"/>
              </a:rPr>
              <a:t>个触发器组成</a:t>
            </a:r>
            <a:endParaRPr lang="zh-CN" altLang="en-US" sz="2000" dirty="0">
              <a:latin typeface="华文中宋" pitchFamily="2" charset="-122"/>
              <a:ea typeface="华文中宋" pitchFamily="2" charset="-122"/>
            </a:endParaRPr>
          </a:p>
        </p:txBody>
      </p:sp>
      <p:sp>
        <p:nvSpPr>
          <p:cNvPr id="7" name="TextBox 6"/>
          <p:cNvSpPr txBox="1"/>
          <p:nvPr/>
        </p:nvSpPr>
        <p:spPr>
          <a:xfrm>
            <a:off x="4357686" y="5286388"/>
            <a:ext cx="451758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3-9  4</a:t>
            </a:r>
            <a:r>
              <a:rPr lang="zh-CN" altLang="en-US" sz="2000" dirty="0" smtClean="0">
                <a:latin typeface="华文中宋" pitchFamily="2" charset="-122"/>
                <a:ea typeface="华文中宋" pitchFamily="2" charset="-122"/>
              </a:rPr>
              <a:t>位寄存器，原理图；电路符号</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75766236"/>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1000" name="Object 8"/>
          <p:cNvGraphicFramePr>
            <a:graphicFrameLocks noGrp="1" noChangeAspect="1"/>
          </p:cNvGraphicFramePr>
          <p:nvPr>
            <p:ph idx="4294967295"/>
            <p:custDataLst>
              <p:tags r:id="rId2"/>
            </p:custDataLst>
            <p:extLst>
              <p:ext uri="{D42A27DB-BD31-4B8C-83A1-F6EECF244321}">
                <p14:modId xmlns="" xmlns:p14="http://schemas.microsoft.com/office/powerpoint/2010/main" val="1534044580"/>
              </p:ext>
            </p:extLst>
          </p:nvPr>
        </p:nvGraphicFramePr>
        <p:xfrm>
          <a:off x="2057400" y="3592512"/>
          <a:ext cx="4949825" cy="2732088"/>
        </p:xfrm>
        <a:graphic>
          <a:graphicData uri="http://schemas.openxmlformats.org/presentationml/2006/ole">
            <p:oleObj spid="_x0000_s143377" name="VISIO" r:id="rId7" imgW="2128680" imgH="1174680" progId="Visio.Drawing.11">
              <p:embed/>
            </p:oleObj>
          </a:graphicData>
        </a:graphic>
      </p:graphicFrame>
      <p:sp>
        <p:nvSpPr>
          <p:cNvPr id="98099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1002" name="Rectangle 10"/>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EN</a:t>
            </a:r>
          </a:p>
          <a:p>
            <a:pPr marL="742950" lvl="1" indent="-285750">
              <a:spcBef>
                <a:spcPct val="20000"/>
              </a:spcBef>
              <a:buFontTx/>
              <a:buChar char="–"/>
            </a:pPr>
            <a:r>
              <a:rPr lang="en-US" sz="2300" dirty="0">
                <a:latin typeface="Times New Roman" pitchFamily="18" charset="0"/>
                <a:cs typeface="Arial" charset="0"/>
              </a:rPr>
              <a:t>The enable input (</a:t>
            </a:r>
            <a:r>
              <a:rPr lang="en-US" sz="2300" i="1" dirty="0">
                <a:latin typeface="Times New Roman" pitchFamily="18" charset="0"/>
                <a:cs typeface="Arial" charset="0"/>
              </a:rPr>
              <a:t>EN</a:t>
            </a:r>
            <a:r>
              <a:rPr lang="en-US" sz="2300" dirty="0">
                <a:latin typeface="Times New Roman" pitchFamily="18" charset="0"/>
                <a:cs typeface="Arial" charset="0"/>
              </a:rPr>
              <a:t>) controls when new data (</a:t>
            </a:r>
            <a:r>
              <a:rPr lang="en-US" sz="2300" i="1" dirty="0">
                <a:latin typeface="Times New Roman" pitchFamily="18" charset="0"/>
                <a:cs typeface="Arial" charset="0"/>
              </a:rPr>
              <a:t>D</a:t>
            </a:r>
            <a:r>
              <a:rPr lang="en-US" sz="2300" dirty="0">
                <a:latin typeface="Times New Roman" pitchFamily="18" charset="0"/>
                <a:cs typeface="Arial" charset="0"/>
              </a:rPr>
              <a:t>) is stored</a:t>
            </a: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1: </a:t>
            </a:r>
            <a:r>
              <a:rPr lang="en-US" sz="2300" i="1" dirty="0" smtClean="0">
                <a:latin typeface="Times New Roman" pitchFamily="18" charset="0"/>
                <a:cs typeface="Arial" charset="0"/>
              </a:rPr>
              <a:t>D</a:t>
            </a:r>
            <a:r>
              <a:rPr lang="en-US" sz="2300" dirty="0" smtClean="0">
                <a:latin typeface="Times New Roman" pitchFamily="18" charset="0"/>
                <a:cs typeface="Arial" charset="0"/>
              </a:rPr>
              <a:t> </a:t>
            </a:r>
            <a:r>
              <a:rPr lang="en-US" sz="2300" dirty="0">
                <a:latin typeface="Times New Roman" pitchFamily="18" charset="0"/>
                <a:cs typeface="Arial" charset="0"/>
              </a:rPr>
              <a:t>passes through to </a:t>
            </a:r>
            <a:r>
              <a:rPr lang="en-US" sz="2300" i="1" dirty="0">
                <a:latin typeface="Times New Roman" pitchFamily="18" charset="0"/>
                <a:cs typeface="Arial" charset="0"/>
              </a:rPr>
              <a:t>Q</a:t>
            </a:r>
            <a:r>
              <a:rPr lang="en-US" sz="2300" dirty="0">
                <a:latin typeface="Times New Roman" pitchFamily="18" charset="0"/>
                <a:cs typeface="Arial" charset="0"/>
              </a:rPr>
              <a:t> on the clock edge </a:t>
            </a:r>
          </a:p>
          <a:p>
            <a:pPr marL="742950" lvl="1" indent="-285750">
              <a:spcBef>
                <a:spcPct val="20000"/>
              </a:spcBef>
              <a:buFontTx/>
              <a:buChar char="–"/>
            </a:pPr>
            <a:r>
              <a:rPr lang="en-US" sz="2300" b="1" i="1" dirty="0">
                <a:solidFill>
                  <a:schemeClr val="accent1"/>
                </a:solidFill>
                <a:latin typeface="Times New Roman" pitchFamily="18" charset="0"/>
                <a:cs typeface="Arial" charset="0"/>
              </a:rPr>
              <a:t>EN</a:t>
            </a:r>
            <a:r>
              <a:rPr lang="en-US" sz="2300" b="1" dirty="0">
                <a:solidFill>
                  <a:schemeClr val="accent1"/>
                </a:solidFill>
                <a:latin typeface="Times New Roman" pitchFamily="18" charset="0"/>
                <a:cs typeface="Arial" charset="0"/>
              </a:rPr>
              <a:t> = </a:t>
            </a:r>
            <a:r>
              <a:rPr lang="en-US" sz="2300" b="1" dirty="0" smtClean="0">
                <a:solidFill>
                  <a:schemeClr val="accent1"/>
                </a:solidFill>
                <a:latin typeface="Times New Roman" pitchFamily="18" charset="0"/>
                <a:cs typeface="Arial" charset="0"/>
              </a:rPr>
              <a:t>0: </a:t>
            </a:r>
            <a:r>
              <a:rPr lang="en-US" sz="2300" dirty="0" smtClean="0">
                <a:latin typeface="Times New Roman" pitchFamily="18" charset="0"/>
                <a:cs typeface="Arial" charset="0"/>
              </a:rPr>
              <a:t>the </a:t>
            </a:r>
            <a:r>
              <a:rPr lang="en-US" sz="2300" dirty="0">
                <a:latin typeface="Times New Roman" pitchFamily="18" charset="0"/>
                <a:cs typeface="Arial" charset="0"/>
              </a:rPr>
              <a:t>flip-flop retains its previous state</a:t>
            </a:r>
            <a:endParaRPr lang="en-US" sz="23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Enabled Flip-Flops</a:t>
            </a:r>
            <a:r>
              <a:rPr lang="zh-CN" altLang="en-US" sz="2000" dirty="0" smtClean="0">
                <a:solidFill>
                  <a:schemeClr val="bg1"/>
                </a:solidFill>
                <a:latin typeface="华文中宋" pitchFamily="2" charset="-122"/>
                <a:ea typeface="华文中宋" pitchFamily="2" charset="-122"/>
              </a:rPr>
              <a:t>带使能端的触发器</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1285852" y="928670"/>
            <a:ext cx="143020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中文书</a:t>
            </a:r>
            <a:r>
              <a:rPr lang="en-US" altLang="zh-CN" sz="2000" dirty="0" smtClean="0">
                <a:latin typeface="华文中宋" pitchFamily="2" charset="-122"/>
                <a:ea typeface="华文中宋" pitchFamily="2" charset="-122"/>
              </a:rPr>
              <a:t>p69</a:t>
            </a:r>
            <a:endParaRPr lang="zh-CN" altLang="en-US" sz="2000" dirty="0">
              <a:latin typeface="华文中宋" pitchFamily="2" charset="-122"/>
              <a:ea typeface="华文中宋" pitchFamily="2" charset="-122"/>
            </a:endParaRPr>
          </a:p>
        </p:txBody>
      </p:sp>
      <p:sp>
        <p:nvSpPr>
          <p:cNvPr id="7" name="TextBox 6"/>
          <p:cNvSpPr txBox="1"/>
          <p:nvPr/>
        </p:nvSpPr>
        <p:spPr>
          <a:xfrm>
            <a:off x="4812454" y="863916"/>
            <a:ext cx="4214810"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带使能端的触发器增加了另外一个输入</a:t>
            </a:r>
            <a:r>
              <a:rPr lang="en-US" altLang="zh-CN" sz="2000" dirty="0" smtClean="0">
                <a:latin typeface="华文中宋" pitchFamily="2" charset="-122"/>
                <a:ea typeface="华文中宋" pitchFamily="2" charset="-122"/>
              </a:rPr>
              <a:t>EN(ENABLE)</a:t>
            </a:r>
            <a:r>
              <a:rPr lang="zh-CN" altLang="en-US" sz="2000" dirty="0" smtClean="0">
                <a:latin typeface="华文中宋" pitchFamily="2" charset="-122"/>
                <a:ea typeface="华文中宋" pitchFamily="2" charset="-122"/>
              </a:rPr>
              <a:t>，用于确定在时钟沿是否载入数据</a:t>
            </a:r>
            <a:endParaRPr lang="zh-CN" altLang="en-US" sz="2000" dirty="0">
              <a:latin typeface="华文中宋" pitchFamily="2" charset="-122"/>
              <a:ea typeface="华文中宋" pitchFamily="2" charset="-122"/>
            </a:endParaRPr>
          </a:p>
        </p:txBody>
      </p:sp>
      <p:sp>
        <p:nvSpPr>
          <p:cNvPr id="9" name="TextBox 8"/>
          <p:cNvSpPr txBox="1"/>
          <p:nvPr/>
        </p:nvSpPr>
        <p:spPr>
          <a:xfrm>
            <a:off x="6715140" y="5000636"/>
            <a:ext cx="2428860"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3-10  </a:t>
            </a:r>
            <a:r>
              <a:rPr lang="zh-CN" altLang="en-US" sz="2000" dirty="0" smtClean="0">
                <a:latin typeface="华文中宋" pitchFamily="2" charset="-122"/>
                <a:ea typeface="华文中宋" pitchFamily="2" charset="-122"/>
              </a:rPr>
              <a:t>带使能端的触发器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14556726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48" name="Object 8"/>
          <p:cNvGraphicFramePr>
            <a:graphicFrameLocks noGrp="1" noChangeAspect="1"/>
          </p:cNvGraphicFramePr>
          <p:nvPr>
            <p:ph idx="4294967295"/>
            <p:custDataLst>
              <p:tags r:id="rId2"/>
            </p:custDataLst>
            <p:extLst>
              <p:ext uri="{D42A27DB-BD31-4B8C-83A1-F6EECF244321}">
                <p14:modId xmlns="" xmlns:p14="http://schemas.microsoft.com/office/powerpoint/2010/main" val="2762162737"/>
              </p:ext>
            </p:extLst>
          </p:nvPr>
        </p:nvGraphicFramePr>
        <p:xfrm>
          <a:off x="2766218" y="3190875"/>
          <a:ext cx="3611563" cy="3057525"/>
        </p:xfrm>
        <a:graphic>
          <a:graphicData uri="http://schemas.openxmlformats.org/presentationml/2006/ole">
            <p:oleObj spid="_x0000_s144402" name="VISIO" r:id="rId7" imgW="1067054" imgH="903714" progId="Visio.Drawing.11">
              <p:embed/>
            </p:oleObj>
          </a:graphicData>
        </a:graphic>
      </p:graphicFrame>
      <p:sp>
        <p:nvSpPr>
          <p:cNvPr id="98304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3045" name="Rectangle 5"/>
          <p:cNvSpPr>
            <a:spLocks noChangeArrowheads="1"/>
          </p:cNvSpPr>
          <p:nvPr>
            <p:custDataLst>
              <p:tags r:id="rId4"/>
            </p:custDataLst>
          </p:nvPr>
        </p:nvSpPr>
        <p:spPr bwMode="auto">
          <a:xfrm>
            <a:off x="914400" y="1225062"/>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Reset</a:t>
            </a:r>
            <a:endParaRPr lang="en-US" sz="3200" dirty="0">
              <a:latin typeface="Times New Roman" pitchFamily="18" charset="0"/>
              <a:cs typeface="Arial" charset="0"/>
            </a:endParaRPr>
          </a:p>
          <a:p>
            <a:pPr marL="342900" indent="-342900">
              <a:spcBef>
                <a:spcPct val="20000"/>
              </a:spcBef>
              <a:buFontTx/>
              <a:buChar char="•"/>
            </a:pPr>
            <a:r>
              <a:rPr lang="en-US" sz="3200" b="1" dirty="0">
                <a:latin typeface="Times New Roman" pitchFamily="18" charset="0"/>
                <a:cs typeface="Arial" charset="0"/>
              </a:rPr>
              <a:t>Function:</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forced to 0 </a:t>
            </a:r>
          </a:p>
          <a:p>
            <a:pPr marL="742950" lvl="1" indent="-285750">
              <a:spcBef>
                <a:spcPct val="20000"/>
              </a:spcBef>
              <a:buFontTx/>
              <a:buChar char="–"/>
            </a:pPr>
            <a:r>
              <a:rPr lang="en-US" sz="2600" b="1" i="1" dirty="0">
                <a:solidFill>
                  <a:schemeClr val="accent1"/>
                </a:solidFill>
                <a:latin typeface="Times New Roman" pitchFamily="18" charset="0"/>
                <a:cs typeface="Arial" charset="0"/>
              </a:rPr>
              <a:t>Reset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flip-flop </a:t>
            </a:r>
            <a:r>
              <a:rPr lang="en-US" sz="2600" dirty="0">
                <a:latin typeface="Times New Roman" pitchFamily="18" charset="0"/>
                <a:cs typeface="Arial" charset="0"/>
              </a:rPr>
              <a:t>behaves </a:t>
            </a:r>
            <a:r>
              <a:rPr lang="en-US" sz="2600" dirty="0" smtClean="0">
                <a:latin typeface="Times New Roman" pitchFamily="18" charset="0"/>
                <a:cs typeface="Arial" charset="0"/>
              </a:rPr>
              <a:t>as </a:t>
            </a:r>
            <a:r>
              <a:rPr lang="en-US" sz="2600" dirty="0">
                <a:latin typeface="Times New Roman" pitchFamily="18" charset="0"/>
                <a:cs typeface="Arial" charset="0"/>
              </a:rPr>
              <a:t>ordinary D flip-flop</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r>
              <a:rPr lang="zh-CN" altLang="en-US" sz="2000" dirty="0" smtClean="0">
                <a:solidFill>
                  <a:schemeClr val="bg1"/>
                </a:solidFill>
                <a:latin typeface="华文中宋" pitchFamily="2" charset="-122"/>
                <a:ea typeface="华文中宋" pitchFamily="2" charset="-122"/>
              </a:rPr>
              <a:t>带复位功能的触发器</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3571868" y="6072206"/>
            <a:ext cx="448071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3-11  </a:t>
            </a:r>
            <a:r>
              <a:rPr lang="zh-CN" altLang="en-US" sz="2000" dirty="0" smtClean="0">
                <a:latin typeface="华文中宋" pitchFamily="2" charset="-122"/>
                <a:ea typeface="华文中宋" pitchFamily="2" charset="-122"/>
              </a:rPr>
              <a:t>同步复位触发器，中文书</a:t>
            </a:r>
            <a:r>
              <a:rPr lang="en-US" altLang="zh-CN" sz="2000" dirty="0" smtClean="0">
                <a:latin typeface="华文中宋" pitchFamily="2" charset="-122"/>
                <a:ea typeface="华文中宋" pitchFamily="2" charset="-122"/>
              </a:rPr>
              <a:t>p70</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40211562"/>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r>
              <a:rPr lang="zh-CN" altLang="en-US" sz="2000" dirty="0" smtClean="0">
                <a:solidFill>
                  <a:schemeClr val="bg1"/>
                </a:solidFill>
                <a:latin typeface="华文中宋" pitchFamily="2" charset="-122"/>
                <a:ea typeface="华文中宋" pitchFamily="2" charset="-122"/>
              </a:rPr>
              <a:t>带复位功能的触发器</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1071538" y="4643446"/>
            <a:ext cx="7643866" cy="1323439"/>
          </a:xfrm>
          <a:prstGeom prst="rect">
            <a:avLst/>
          </a:prstGeom>
          <a:noFill/>
        </p:spPr>
        <p:txBody>
          <a:bodyPr wrap="square" rtlCol="0">
            <a:spAutoFit/>
          </a:bodyPr>
          <a:lstStyle/>
          <a:p>
            <a:r>
              <a:rPr lang="en-US" altLang="zh-CN" sz="20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触发器可能是异步复位或者同步复位；</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同步复位功能的触发器仅仅在时钟上升沿时进行复位；</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a:t>
            </a:r>
            <a:r>
              <a:rPr lang="zh-CN" altLang="en-US" sz="2000" dirty="0" smtClean="0">
                <a:latin typeface="华文中宋" pitchFamily="2" charset="-122"/>
                <a:ea typeface="华文中宋" pitchFamily="2" charset="-122"/>
              </a:rPr>
              <a:t>异步复位的触发器只要</a:t>
            </a:r>
            <a:r>
              <a:rPr lang="en-US" altLang="zh-CN" sz="2000" dirty="0" smtClean="0">
                <a:latin typeface="华文中宋" pitchFamily="2" charset="-122"/>
                <a:ea typeface="华文中宋" pitchFamily="2" charset="-122"/>
              </a:rPr>
              <a:t>Reset=1</a:t>
            </a:r>
            <a:r>
              <a:rPr lang="zh-CN" altLang="en-US" sz="2000" dirty="0" smtClean="0">
                <a:latin typeface="华文中宋" pitchFamily="2" charset="-122"/>
                <a:ea typeface="华文中宋" pitchFamily="2" charset="-122"/>
              </a:rPr>
              <a:t>就可以对它进行复位操作，而与时钟无关。</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84797303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5090"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5092"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Two types:</a:t>
            </a:r>
          </a:p>
          <a:p>
            <a:pPr marL="742950" lvl="1" indent="-285750">
              <a:spcBef>
                <a:spcPct val="20000"/>
              </a:spcBef>
              <a:buFontTx/>
              <a:buChar char="–"/>
            </a:pPr>
            <a:r>
              <a:rPr lang="en-US" sz="2600" b="1" dirty="0">
                <a:latin typeface="Times New Roman" pitchFamily="18" charset="0"/>
                <a:cs typeface="Arial" charset="0"/>
              </a:rPr>
              <a:t>Synchronous: </a:t>
            </a:r>
            <a:r>
              <a:rPr lang="en-US" sz="2600" dirty="0">
                <a:latin typeface="Times New Roman" pitchFamily="18" charset="0"/>
                <a:cs typeface="Arial" charset="0"/>
              </a:rPr>
              <a:t>resets at the clock edge only</a:t>
            </a:r>
          </a:p>
          <a:p>
            <a:pPr marL="742950" lvl="1" indent="-285750">
              <a:spcBef>
                <a:spcPct val="20000"/>
              </a:spcBef>
              <a:buFontTx/>
              <a:buChar char="–"/>
            </a:pPr>
            <a:r>
              <a:rPr lang="en-US" sz="2600" b="1" dirty="0">
                <a:latin typeface="Times New Roman" pitchFamily="18" charset="0"/>
                <a:cs typeface="Arial" charset="0"/>
              </a:rPr>
              <a:t>Asynchronous:</a:t>
            </a:r>
            <a:r>
              <a:rPr lang="en-US" sz="2600" dirty="0">
                <a:latin typeface="Times New Roman" pitchFamily="18" charset="0"/>
                <a:cs typeface="Arial" charset="0"/>
              </a:rPr>
              <a:t> resets immediately when </a:t>
            </a:r>
            <a:r>
              <a:rPr lang="en-US" sz="2600" i="1" dirty="0">
                <a:latin typeface="Times New Roman" pitchFamily="18" charset="0"/>
                <a:cs typeface="Arial" charset="0"/>
              </a:rPr>
              <a:t>Reset</a:t>
            </a:r>
            <a:r>
              <a:rPr lang="en-US" sz="2600" dirty="0">
                <a:latin typeface="Times New Roman" pitchFamily="18" charset="0"/>
                <a:cs typeface="Arial" charset="0"/>
              </a:rPr>
              <a:t> = 1</a:t>
            </a:r>
          </a:p>
          <a:p>
            <a:pPr marL="342900" indent="-342900">
              <a:spcBef>
                <a:spcPct val="20000"/>
              </a:spcBef>
              <a:buFontTx/>
              <a:buChar char="•"/>
            </a:pPr>
            <a:r>
              <a:rPr lang="en-US" sz="3200" dirty="0">
                <a:latin typeface="Times New Roman" pitchFamily="18" charset="0"/>
                <a:cs typeface="Arial" charset="0"/>
              </a:rPr>
              <a:t>Asynchronously resettable flip-flop requires changing the internal circuitry of the </a:t>
            </a:r>
            <a:r>
              <a:rPr lang="en-US" sz="3200" dirty="0" smtClean="0">
                <a:latin typeface="Times New Roman" pitchFamily="18" charset="0"/>
                <a:cs typeface="Arial" charset="0"/>
              </a:rPr>
              <a:t>flip-flop</a:t>
            </a:r>
          </a:p>
          <a:p>
            <a:pPr marL="342900" indent="-342900">
              <a:spcBef>
                <a:spcPct val="20000"/>
              </a:spcBef>
              <a:buFontTx/>
              <a:buChar char="•"/>
            </a:pPr>
            <a:r>
              <a:rPr lang="en-US" sz="3200" dirty="0" smtClean="0">
                <a:latin typeface="Times New Roman" pitchFamily="18" charset="0"/>
                <a:cs typeface="Arial" charset="0"/>
              </a:rPr>
              <a:t>Synchronously resettable flip-flop?</a:t>
            </a:r>
            <a:endParaRPr lang="en-US" sz="32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Resettable Flip-Flops</a:t>
            </a:r>
            <a:r>
              <a:rPr lang="zh-CN" altLang="en-US" sz="2000" dirty="0" smtClean="0">
                <a:solidFill>
                  <a:schemeClr val="bg1"/>
                </a:solidFill>
                <a:latin typeface="华文中宋" pitchFamily="2" charset="-122"/>
                <a:ea typeface="华文中宋" pitchFamily="2" charset="-122"/>
              </a:rPr>
              <a:t>带复位功能的触发器</a:t>
            </a:r>
            <a:endParaRPr lang="en-US" sz="2000" dirty="0">
              <a:solidFill>
                <a:schemeClr val="bg1"/>
              </a:solidFill>
              <a:latin typeface="华文中宋" pitchFamily="2" charset="-122"/>
              <a:ea typeface="华文中宋" pitchFamily="2" charset="-122"/>
            </a:endParaRPr>
          </a:p>
        </p:txBody>
      </p:sp>
      <p:graphicFrame>
        <p:nvGraphicFramePr>
          <p:cNvPr id="2" name="Object 1"/>
          <p:cNvGraphicFramePr>
            <a:graphicFrameLocks noChangeAspect="1"/>
          </p:cNvGraphicFramePr>
          <p:nvPr>
            <p:custDataLst>
              <p:tags r:id="rId4"/>
            </p:custDataLst>
            <p:extLst>
              <p:ext uri="{D42A27DB-BD31-4B8C-83A1-F6EECF244321}">
                <p14:modId xmlns="" xmlns:p14="http://schemas.microsoft.com/office/powerpoint/2010/main" val="1999996947"/>
              </p:ext>
            </p:extLst>
          </p:nvPr>
        </p:nvGraphicFramePr>
        <p:xfrm>
          <a:off x="2636206" y="4267200"/>
          <a:ext cx="3154994" cy="2209800"/>
        </p:xfrm>
        <a:graphic>
          <a:graphicData uri="http://schemas.openxmlformats.org/presentationml/2006/ole">
            <p:oleObj spid="_x0000_s202767" name="VISIO" r:id="rId7" imgW="1514332" imgH="1060948" progId="Visio.Drawing.11">
              <p:embed/>
            </p:oleObj>
          </a:graphicData>
        </a:graphic>
      </p:graphicFrame>
      <p:sp>
        <p:nvSpPr>
          <p:cNvPr id="6" name="TextBox 5"/>
          <p:cNvSpPr txBox="1"/>
          <p:nvPr/>
        </p:nvSpPr>
        <p:spPr>
          <a:xfrm>
            <a:off x="5786446" y="5500702"/>
            <a:ext cx="274947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同步复位触发器原理图</a:t>
            </a:r>
            <a:endParaRPr lang="zh-CN" altLang="en-US" sz="2000" dirty="0">
              <a:latin typeface="华文中宋" pitchFamily="2" charset="-122"/>
              <a:ea typeface="华文中宋" pitchFamily="2" charset="-122"/>
            </a:endParaRPr>
          </a:p>
        </p:txBody>
      </p:sp>
      <p:sp>
        <p:nvSpPr>
          <p:cNvPr id="8" name="TextBox 7"/>
          <p:cNvSpPr txBox="1"/>
          <p:nvPr/>
        </p:nvSpPr>
        <p:spPr>
          <a:xfrm>
            <a:off x="642910" y="1857364"/>
            <a:ext cx="697627" cy="92333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同步</a:t>
            </a:r>
            <a:endParaRPr lang="en-US" altLang="zh-CN" sz="2000" dirty="0" smtClean="0">
              <a:latin typeface="华文中宋" pitchFamily="2" charset="-122"/>
              <a:ea typeface="华文中宋" pitchFamily="2" charset="-122"/>
            </a:endParaRPr>
          </a:p>
          <a:p>
            <a:endParaRPr lang="en-US" altLang="zh-CN" sz="1400" dirty="0" smtClean="0">
              <a:latin typeface="华文中宋" pitchFamily="2" charset="-122"/>
              <a:ea typeface="华文中宋" pitchFamily="2" charset="-122"/>
            </a:endParaRPr>
          </a:p>
          <a:p>
            <a:r>
              <a:rPr lang="zh-CN" altLang="en-US" sz="2000" dirty="0" smtClean="0">
                <a:latin typeface="华文中宋" pitchFamily="2" charset="-122"/>
                <a:ea typeface="华文中宋" pitchFamily="2" charset="-122"/>
              </a:rPr>
              <a:t>异步</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22903115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4070" name="Object 6"/>
          <p:cNvGraphicFramePr>
            <a:graphicFrameLocks noGrp="1" noChangeAspect="1"/>
          </p:cNvGraphicFramePr>
          <p:nvPr>
            <p:ph idx="4294967295"/>
            <p:custDataLst>
              <p:tags r:id="rId2"/>
            </p:custDataLst>
            <p:extLst>
              <p:ext uri="{D42A27DB-BD31-4B8C-83A1-F6EECF244321}">
                <p14:modId xmlns="" xmlns:p14="http://schemas.microsoft.com/office/powerpoint/2010/main" val="3779882188"/>
              </p:ext>
            </p:extLst>
          </p:nvPr>
        </p:nvGraphicFramePr>
        <p:xfrm>
          <a:off x="2743200" y="3200400"/>
          <a:ext cx="3306763" cy="2798763"/>
        </p:xfrm>
        <a:graphic>
          <a:graphicData uri="http://schemas.openxmlformats.org/presentationml/2006/ole">
            <p:oleObj spid="_x0000_s146449" name="VISIO" r:id="rId7" imgW="1067054" imgH="903714" progId="Visio.Drawing.11">
              <p:embed/>
            </p:oleObj>
          </a:graphicData>
        </a:graphic>
      </p:graphicFrame>
      <p:sp>
        <p:nvSpPr>
          <p:cNvPr id="9840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4068" name="Rectangle 4"/>
          <p:cNvSpPr>
            <a:spLocks noChangeArrowheads="1"/>
          </p:cNvSpPr>
          <p:nvPr>
            <p:custDataLst>
              <p:tags r:id="rId4"/>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Inputs:</a:t>
            </a:r>
            <a:r>
              <a:rPr lang="en-US" sz="3200" dirty="0">
                <a:latin typeface="Times New Roman" pitchFamily="18" charset="0"/>
                <a:cs typeface="Arial" charset="0"/>
              </a:rPr>
              <a:t>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D</a:t>
            </a:r>
            <a:r>
              <a:rPr lang="en-US" sz="3200" dirty="0">
                <a:latin typeface="Times New Roman" pitchFamily="18" charset="0"/>
                <a:cs typeface="Arial" charset="0"/>
              </a:rPr>
              <a:t>, </a:t>
            </a:r>
            <a:r>
              <a:rPr lang="en-US" sz="3200" i="1" dirty="0">
                <a:latin typeface="Times New Roman" pitchFamily="18" charset="0"/>
                <a:cs typeface="Arial" charset="0"/>
              </a:rPr>
              <a:t>Set</a:t>
            </a:r>
            <a:endParaRPr lang="en-US" sz="3200" dirty="0">
              <a:latin typeface="Times New Roman" pitchFamily="18" charset="0"/>
              <a:cs typeface="Arial" charset="0"/>
            </a:endParaRPr>
          </a:p>
          <a:p>
            <a:pPr marL="342900" indent="-342900">
              <a:spcBef>
                <a:spcPct val="20000"/>
              </a:spcBef>
              <a:buFontTx/>
              <a:buChar char="•"/>
            </a:pPr>
            <a:r>
              <a:rPr lang="en-US" sz="3200" b="1" dirty="0" smtClean="0">
                <a:latin typeface="Times New Roman" pitchFamily="18" charset="0"/>
                <a:cs typeface="Arial" charset="0"/>
              </a:rPr>
              <a:t>Function</a:t>
            </a:r>
            <a:r>
              <a:rPr lang="en-US" sz="3200" b="1" dirty="0">
                <a:latin typeface="Times New Roman" pitchFamily="18" charset="0"/>
                <a:cs typeface="Arial" charset="0"/>
              </a:rPr>
              <a:t>:</a:t>
            </a: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1:  </a:t>
            </a:r>
            <a:r>
              <a:rPr lang="en-US" sz="2600" i="1" dirty="0" smtClean="0">
                <a:latin typeface="Times New Roman" pitchFamily="18" charset="0"/>
                <a:cs typeface="Arial" charset="0"/>
              </a:rPr>
              <a:t>Q</a:t>
            </a:r>
            <a:r>
              <a:rPr lang="en-US" sz="2600" dirty="0" smtClean="0">
                <a:latin typeface="Times New Roman" pitchFamily="18" charset="0"/>
                <a:cs typeface="Arial" charset="0"/>
              </a:rPr>
              <a:t> </a:t>
            </a:r>
            <a:r>
              <a:rPr lang="en-US" sz="2600" dirty="0">
                <a:latin typeface="Times New Roman" pitchFamily="18" charset="0"/>
                <a:cs typeface="Arial" charset="0"/>
              </a:rPr>
              <a:t>is set to 1 </a:t>
            </a:r>
            <a:r>
              <a:rPr lang="zh-CN" altLang="en-US" sz="2000" dirty="0" smtClean="0">
                <a:latin typeface="华文中宋" pitchFamily="2" charset="-122"/>
                <a:ea typeface="华文中宋" pitchFamily="2" charset="-122"/>
                <a:cs typeface="Arial" charset="0"/>
              </a:rPr>
              <a:t>置位时，触发器被置为</a:t>
            </a:r>
            <a:r>
              <a:rPr lang="en-US" altLang="zh-CN" sz="2000" dirty="0" smtClean="0">
                <a:latin typeface="华文中宋" pitchFamily="2" charset="-122"/>
                <a:ea typeface="华文中宋" pitchFamily="2" charset="-122"/>
                <a:cs typeface="Arial" charset="0"/>
              </a:rPr>
              <a:t>1</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b="1" i="1" dirty="0">
                <a:solidFill>
                  <a:schemeClr val="accent1"/>
                </a:solidFill>
                <a:latin typeface="Times New Roman" pitchFamily="18" charset="0"/>
                <a:cs typeface="Arial" charset="0"/>
              </a:rPr>
              <a:t>Set</a:t>
            </a:r>
            <a:r>
              <a:rPr lang="en-US" sz="2600" b="1" dirty="0">
                <a:solidFill>
                  <a:schemeClr val="accent1"/>
                </a:solidFill>
                <a:latin typeface="Times New Roman" pitchFamily="18" charset="0"/>
                <a:cs typeface="Arial" charset="0"/>
              </a:rPr>
              <a:t> = </a:t>
            </a:r>
            <a:r>
              <a:rPr lang="en-US" sz="2600" b="1" dirty="0" smtClean="0">
                <a:solidFill>
                  <a:schemeClr val="accent1"/>
                </a:solidFill>
                <a:latin typeface="Times New Roman" pitchFamily="18" charset="0"/>
                <a:cs typeface="Arial" charset="0"/>
              </a:rPr>
              <a:t>0:  </a:t>
            </a:r>
            <a:r>
              <a:rPr lang="en-US" sz="2600" dirty="0" smtClean="0">
                <a:latin typeface="Times New Roman" pitchFamily="18" charset="0"/>
                <a:cs typeface="Arial" charset="0"/>
              </a:rPr>
              <a:t>the </a:t>
            </a:r>
            <a:r>
              <a:rPr lang="en-US" sz="2600" dirty="0">
                <a:latin typeface="Times New Roman" pitchFamily="18" charset="0"/>
                <a:cs typeface="Arial" charset="0"/>
              </a:rPr>
              <a:t>flip-flop behaves </a:t>
            </a:r>
            <a:r>
              <a:rPr lang="en-US" sz="2600" dirty="0" smtClean="0">
                <a:latin typeface="Times New Roman" pitchFamily="18" charset="0"/>
                <a:cs typeface="Arial" charset="0"/>
              </a:rPr>
              <a:t>as ordinary </a:t>
            </a:r>
            <a:r>
              <a:rPr lang="en-US" sz="2600" dirty="0">
                <a:latin typeface="Times New Roman" pitchFamily="18" charset="0"/>
                <a:cs typeface="Arial" charset="0"/>
              </a:rPr>
              <a:t>D flip-flop</a:t>
            </a:r>
            <a:endParaRPr lang="en-US" sz="2600" i="1"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Settable Flip-Flops</a:t>
            </a:r>
            <a:r>
              <a:rPr lang="zh-CN" altLang="en-US" sz="2000" dirty="0" smtClean="0">
                <a:solidFill>
                  <a:schemeClr val="bg1"/>
                </a:solidFill>
                <a:latin typeface="华文中宋" pitchFamily="2" charset="-122"/>
                <a:ea typeface="华文中宋" pitchFamily="2" charset="-122"/>
              </a:rPr>
              <a:t>带置位功能的触发器</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6143636" y="3357562"/>
            <a:ext cx="192873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普通的</a:t>
            </a:r>
            <a:r>
              <a:rPr lang="en-US" altLang="zh-CN" sz="2000" dirty="0" smtClean="0">
                <a:latin typeface="华文中宋" pitchFamily="2" charset="-122"/>
                <a:ea typeface="华文中宋" pitchFamily="2" charset="-122"/>
              </a:rPr>
              <a:t>D</a:t>
            </a:r>
            <a:r>
              <a:rPr lang="zh-CN" altLang="en-US" sz="2000" dirty="0" smtClean="0">
                <a:latin typeface="华文中宋" pitchFamily="2" charset="-122"/>
                <a:ea typeface="华文中宋" pitchFamily="2" charset="-122"/>
              </a:rPr>
              <a:t>触发器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077252709"/>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3" name="Object 7"/>
          <p:cNvGraphicFramePr>
            <a:graphicFrameLocks noGrp="1" noChangeAspect="1"/>
          </p:cNvGraphicFramePr>
          <p:nvPr>
            <p:ph sz="half" idx="4294967295"/>
            <p:custDataLst>
              <p:tags r:id="rId2"/>
            </p:custDataLst>
            <p:extLst>
              <p:ext uri="{D42A27DB-BD31-4B8C-83A1-F6EECF244321}">
                <p14:modId xmlns="" xmlns:p14="http://schemas.microsoft.com/office/powerpoint/2010/main" val="4181472033"/>
              </p:ext>
            </p:extLst>
          </p:nvPr>
        </p:nvGraphicFramePr>
        <p:xfrm>
          <a:off x="5943600" y="3059112"/>
          <a:ext cx="2976562" cy="1512888"/>
        </p:xfrm>
        <a:graphic>
          <a:graphicData uri="http://schemas.openxmlformats.org/presentationml/2006/ole">
            <p:oleObj spid="_x0000_s147488" name="VISIO" r:id="rId8" imgW="1687068" imgH="858012" progId="Visio.Drawing.11">
              <p:embed/>
            </p:oleObj>
          </a:graphicData>
        </a:graphic>
      </p:graphicFrame>
      <p:graphicFrame>
        <p:nvGraphicFramePr>
          <p:cNvPr id="987142"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29756062"/>
              </p:ext>
            </p:extLst>
          </p:nvPr>
        </p:nvGraphicFramePr>
        <p:xfrm>
          <a:off x="1555750" y="3048000"/>
          <a:ext cx="3549650" cy="1049338"/>
        </p:xfrm>
        <a:graphic>
          <a:graphicData uri="http://schemas.openxmlformats.org/presentationml/2006/ole">
            <p:oleObj spid="_x0000_s147489" name="VISIO" r:id="rId9" imgW="1460903" imgH="432012" progId="Visio.Drawing.11">
              <p:embed/>
            </p:oleObj>
          </a:graphicData>
        </a:graphic>
      </p:graphicFrame>
      <p:sp>
        <p:nvSpPr>
          <p:cNvPr id="98713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5"/>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a:t>
            </a:r>
            <a:r>
              <a:rPr lang="en-US" sz="3200" dirty="0" smtClean="0">
                <a:latin typeface="Times New Roman" pitchFamily="18" charset="0"/>
                <a:cs typeface="Arial" charset="0"/>
              </a:rPr>
              <a:t>combinational</a:t>
            </a:r>
            <a:r>
              <a:rPr lang="zh-CN" altLang="en-US" sz="2000" dirty="0" smtClean="0">
                <a:latin typeface="华文中宋" pitchFamily="2" charset="-122"/>
                <a:ea typeface="华文中宋" pitchFamily="2" charset="-122"/>
                <a:cs typeface="Arial" charset="0"/>
              </a:rPr>
              <a:t>一般而言，所有不是组合电路的电路都可以称为时序电路</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 </a:t>
            </a:r>
            <a:r>
              <a:rPr lang="zh-CN" altLang="en-US" sz="2000" dirty="0" smtClean="0">
                <a:solidFill>
                  <a:schemeClr val="bg1"/>
                </a:solidFill>
                <a:latin typeface="华文中宋" pitchFamily="2" charset="-122"/>
                <a:ea typeface="华文中宋" pitchFamily="2" charset="-122"/>
              </a:rPr>
              <a:t>时序逻辑</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1428728" y="4500570"/>
            <a:ext cx="228620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3.3  </a:t>
            </a:r>
            <a:r>
              <a:rPr lang="zh-CN" altLang="en-US" sz="2000" dirty="0" smtClean="0">
                <a:latin typeface="华文中宋" pitchFamily="2" charset="-122"/>
                <a:ea typeface="华文中宋" pitchFamily="2" charset="-122"/>
              </a:rPr>
              <a:t>非稳态电路</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6420717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7142" name="Object 6"/>
          <p:cNvGraphicFramePr>
            <a:graphicFrameLocks noGrp="1" noChangeAspect="1"/>
          </p:cNvGraphicFramePr>
          <p:nvPr>
            <p:ph sz="half" idx="4294967295"/>
            <p:custDataLst>
              <p:tags r:id="rId2"/>
            </p:custDataLst>
            <p:extLst>
              <p:ext uri="{D42A27DB-BD31-4B8C-83A1-F6EECF244321}">
                <p14:modId xmlns="" xmlns:p14="http://schemas.microsoft.com/office/powerpoint/2010/main" val="2268339409"/>
              </p:ext>
            </p:extLst>
          </p:nvPr>
        </p:nvGraphicFramePr>
        <p:xfrm>
          <a:off x="1555750" y="3048000"/>
          <a:ext cx="3549650" cy="1049338"/>
        </p:xfrm>
        <a:graphic>
          <a:graphicData uri="http://schemas.openxmlformats.org/presentationml/2006/ole">
            <p:oleObj spid="_x0000_s203803" name="VISIO" r:id="rId8" imgW="1460903" imgH="432012" progId="Visio.Drawing.11">
              <p:embed/>
            </p:oleObj>
          </a:graphicData>
        </a:graphic>
      </p:graphicFrame>
      <p:sp>
        <p:nvSpPr>
          <p:cNvPr id="9871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714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Sequential circuits: all circuits that aren’t combinational</a:t>
            </a:r>
          </a:p>
          <a:p>
            <a:pPr marL="342900" indent="-342900">
              <a:spcBef>
                <a:spcPct val="20000"/>
              </a:spcBef>
              <a:buFontTx/>
              <a:buChar char="•"/>
            </a:pPr>
            <a:r>
              <a:rPr lang="en-US" sz="3200" dirty="0">
                <a:latin typeface="Times New Roman" pitchFamily="18" charset="0"/>
                <a:cs typeface="Arial" charset="0"/>
              </a:rPr>
              <a:t>A problematic circuit:</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buFontTx/>
              <a:buChar char="•"/>
            </a:pPr>
            <a:r>
              <a:rPr lang="en-US" sz="2200" dirty="0" smtClean="0">
                <a:latin typeface="Times New Roman" pitchFamily="18" charset="0"/>
                <a:cs typeface="Arial" charset="0"/>
              </a:rPr>
              <a:t>No </a:t>
            </a:r>
            <a:r>
              <a:rPr lang="en-US" sz="2200" dirty="0">
                <a:latin typeface="Times New Roman" pitchFamily="18" charset="0"/>
                <a:cs typeface="Arial" charset="0"/>
              </a:rPr>
              <a:t>inputs and 1-3 outputs</a:t>
            </a:r>
          </a:p>
          <a:p>
            <a:pPr marL="342900" indent="-342900">
              <a:spcBef>
                <a:spcPct val="20000"/>
              </a:spcBef>
              <a:buFontTx/>
              <a:buChar char="•"/>
            </a:pPr>
            <a:r>
              <a:rPr lang="en-US" sz="2200" dirty="0" err="1" smtClean="0">
                <a:latin typeface="Times New Roman" pitchFamily="18" charset="0"/>
                <a:cs typeface="Arial" charset="0"/>
              </a:rPr>
              <a:t>Astable</a:t>
            </a:r>
            <a:r>
              <a:rPr lang="en-US" sz="2200" dirty="0" smtClean="0">
                <a:latin typeface="Times New Roman" pitchFamily="18" charset="0"/>
                <a:cs typeface="Arial" charset="0"/>
              </a:rPr>
              <a:t> circuit, oscillates</a:t>
            </a:r>
            <a:r>
              <a:rPr lang="zh-CN" altLang="en-US" sz="2000" dirty="0" smtClean="0">
                <a:latin typeface="华文中宋" pitchFamily="2" charset="-122"/>
                <a:ea typeface="华文中宋" pitchFamily="2" charset="-122"/>
                <a:cs typeface="Arial" charset="0"/>
              </a:rPr>
              <a:t>非稳定电路，环形振荡器</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200" dirty="0" smtClean="0">
                <a:latin typeface="Times New Roman" pitchFamily="18" charset="0"/>
                <a:cs typeface="Arial" charset="0"/>
              </a:rPr>
              <a:t>Period </a:t>
            </a:r>
            <a:r>
              <a:rPr lang="en-US" sz="2200" dirty="0">
                <a:latin typeface="Times New Roman" pitchFamily="18" charset="0"/>
                <a:cs typeface="Arial" charset="0"/>
              </a:rPr>
              <a:t>depends on </a:t>
            </a:r>
            <a:r>
              <a:rPr lang="en-US" sz="2200" dirty="0" smtClean="0">
                <a:latin typeface="Times New Roman" pitchFamily="18" charset="0"/>
                <a:cs typeface="Arial" charset="0"/>
              </a:rPr>
              <a:t>inverter delay</a:t>
            </a:r>
            <a:r>
              <a:rPr lang="zh-CN" altLang="en-US" sz="2000" dirty="0" smtClean="0">
                <a:latin typeface="华文中宋" pitchFamily="2" charset="-122"/>
                <a:ea typeface="华文中宋" pitchFamily="2" charset="-122"/>
                <a:cs typeface="Arial" charset="0"/>
              </a:rPr>
              <a:t>周期取决于反相器的传输延迟</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200" dirty="0" smtClean="0">
                <a:latin typeface="Times New Roman" pitchFamily="18" charset="0"/>
                <a:cs typeface="Arial" charset="0"/>
              </a:rPr>
              <a:t>It </a:t>
            </a:r>
            <a:r>
              <a:rPr lang="en-US" sz="2200" dirty="0">
                <a:latin typeface="Times New Roman" pitchFamily="18" charset="0"/>
                <a:cs typeface="Arial" charset="0"/>
              </a:rPr>
              <a:t>has a </a:t>
            </a:r>
            <a:r>
              <a:rPr lang="en-US" sz="2200" b="1" i="1" dirty="0">
                <a:latin typeface="Times New Roman" pitchFamily="18" charset="0"/>
                <a:cs typeface="Arial" charset="0"/>
              </a:rPr>
              <a:t>cyclic path</a:t>
            </a:r>
            <a:r>
              <a:rPr lang="en-US" sz="2200" dirty="0">
                <a:latin typeface="Times New Roman" pitchFamily="18" charset="0"/>
                <a:cs typeface="Arial" charset="0"/>
              </a:rPr>
              <a:t>: output fed back to input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Logic</a:t>
            </a:r>
            <a:r>
              <a:rPr lang="zh-CN" altLang="en-US" sz="2400" dirty="0" smtClean="0">
                <a:solidFill>
                  <a:schemeClr val="bg1"/>
                </a:solidFill>
                <a:latin typeface="华文中宋" pitchFamily="2" charset="-122"/>
                <a:ea typeface="华文中宋" pitchFamily="2" charset="-122"/>
              </a:rPr>
              <a:t>时序逻辑</a:t>
            </a:r>
            <a:endParaRPr lang="en-US" sz="2400" dirty="0">
              <a:solidFill>
                <a:schemeClr val="bg1"/>
              </a:solidFill>
              <a:latin typeface="+mj-lt"/>
            </a:endParaRPr>
          </a:p>
        </p:txBody>
      </p:sp>
      <p:graphicFrame>
        <p:nvGraphicFramePr>
          <p:cNvPr id="2" name="Object 1"/>
          <p:cNvGraphicFramePr>
            <a:graphicFrameLocks noChangeAspect="1"/>
          </p:cNvGraphicFramePr>
          <p:nvPr>
            <p:custDataLst>
              <p:tags r:id="rId5"/>
            </p:custDataLst>
            <p:extLst>
              <p:ext uri="{D42A27DB-BD31-4B8C-83A1-F6EECF244321}">
                <p14:modId xmlns="" xmlns:p14="http://schemas.microsoft.com/office/powerpoint/2010/main" val="2807312058"/>
              </p:ext>
            </p:extLst>
          </p:nvPr>
        </p:nvGraphicFramePr>
        <p:xfrm>
          <a:off x="5943600" y="3033906"/>
          <a:ext cx="2971800" cy="1461894"/>
        </p:xfrm>
        <a:graphic>
          <a:graphicData uri="http://schemas.openxmlformats.org/presentationml/2006/ole">
            <p:oleObj spid="_x0000_s203804" name="VISIO" r:id="rId9" imgW="1744980" imgH="856488" progId="Visio.Drawing.11">
              <p:embed/>
            </p:oleObj>
          </a:graphicData>
        </a:graphic>
      </p:graphicFrame>
    </p:spTree>
    <p:extLst>
      <p:ext uri="{BB962C8B-B14F-4D97-AF65-F5344CB8AC3E}">
        <p14:creationId xmlns="" xmlns:p14="http://schemas.microsoft.com/office/powerpoint/2010/main" val="238478478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21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0212" name="Rectangle 4"/>
          <p:cNvSpPr>
            <a:spLocks noChangeArrowheads="1"/>
          </p:cNvSpPr>
          <p:nvPr>
            <p:custDataLst>
              <p:tags r:id="rId2"/>
            </p:custDataLst>
          </p:nvPr>
        </p:nvSpPr>
        <p:spPr bwMode="auto">
          <a:xfrm>
            <a:off x="914400" y="1219200"/>
            <a:ext cx="82296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Breaks cyclic paths by </a:t>
            </a:r>
            <a:r>
              <a:rPr lang="en-US" sz="2400" b="1" dirty="0">
                <a:latin typeface="Times New Roman" pitchFamily="18" charset="0"/>
                <a:cs typeface="Arial" charset="0"/>
              </a:rPr>
              <a:t>inserting </a:t>
            </a:r>
            <a:r>
              <a:rPr lang="en-US" sz="2400" b="1" dirty="0" smtClean="0">
                <a:latin typeface="Times New Roman" pitchFamily="18" charset="0"/>
                <a:cs typeface="Arial" charset="0"/>
              </a:rPr>
              <a:t>registers</a:t>
            </a:r>
            <a:r>
              <a:rPr lang="zh-CN" altLang="en-US" b="1" dirty="0" smtClean="0">
                <a:latin typeface="华文中宋" pitchFamily="2" charset="-122"/>
                <a:ea typeface="华文中宋" pitchFamily="2" charset="-122"/>
                <a:cs typeface="Arial" charset="0"/>
              </a:rPr>
              <a:t>在环路中插入寄存器以断开环路</a:t>
            </a:r>
            <a:endParaRPr lang="en-US" b="1" dirty="0">
              <a:latin typeface="华文中宋" pitchFamily="2" charset="-122"/>
              <a:ea typeface="华文中宋" pitchFamily="2" charset="-122"/>
              <a:cs typeface="Arial" charset="0"/>
            </a:endParaRPr>
          </a:p>
          <a:p>
            <a:pPr marL="342900" indent="-342900">
              <a:spcBef>
                <a:spcPct val="20000"/>
              </a:spcBef>
              <a:buFontTx/>
              <a:buChar char="•"/>
            </a:pPr>
            <a:r>
              <a:rPr lang="en-US" sz="2400" dirty="0" smtClean="0">
                <a:latin typeface="Times New Roman" pitchFamily="18" charset="0"/>
                <a:cs typeface="Arial" charset="0"/>
              </a:rPr>
              <a:t>Registers </a:t>
            </a:r>
            <a:r>
              <a:rPr lang="en-US" sz="2400" dirty="0">
                <a:latin typeface="Times New Roman" pitchFamily="18" charset="0"/>
                <a:cs typeface="Arial" charset="0"/>
              </a:rPr>
              <a:t>contain </a:t>
            </a:r>
            <a:r>
              <a:rPr lang="en-US" sz="2400" b="1" dirty="0" smtClean="0">
                <a:latin typeface="Times New Roman" pitchFamily="18" charset="0"/>
                <a:cs typeface="Arial" charset="0"/>
              </a:rPr>
              <a:t>state</a:t>
            </a:r>
            <a:r>
              <a:rPr lang="en-US" sz="2400" dirty="0" smtClean="0">
                <a:latin typeface="Times New Roman" pitchFamily="18" charset="0"/>
                <a:cs typeface="Arial" charset="0"/>
              </a:rPr>
              <a:t> </a:t>
            </a:r>
            <a:r>
              <a:rPr lang="en-US" sz="2400" dirty="0">
                <a:latin typeface="Times New Roman" pitchFamily="18" charset="0"/>
                <a:cs typeface="Arial" charset="0"/>
              </a:rPr>
              <a:t>of the </a:t>
            </a:r>
            <a:r>
              <a:rPr lang="en-US" sz="2400" dirty="0" smtClean="0">
                <a:latin typeface="Times New Roman" pitchFamily="18" charset="0"/>
                <a:cs typeface="Arial" charset="0"/>
              </a:rPr>
              <a:t>system</a:t>
            </a:r>
            <a:r>
              <a:rPr lang="zh-CN" altLang="en-US" b="1" dirty="0" smtClean="0">
                <a:latin typeface="华文中宋" pitchFamily="2" charset="-122"/>
                <a:ea typeface="华文中宋" pitchFamily="2" charset="-122"/>
                <a:cs typeface="Arial" charset="0"/>
              </a:rPr>
              <a:t>寄存器包含系统的状态</a:t>
            </a:r>
            <a:endParaRPr lang="en-US" altLang="en-US" b="1" dirty="0">
              <a:latin typeface="华文中宋" pitchFamily="2" charset="-122"/>
              <a:ea typeface="华文中宋" pitchFamily="2" charset="-122"/>
              <a:cs typeface="Arial" charset="0"/>
            </a:endParaRPr>
          </a:p>
          <a:p>
            <a:pPr marL="342900" indent="-342900">
              <a:spcBef>
                <a:spcPct val="20000"/>
              </a:spcBef>
              <a:buFontTx/>
              <a:buChar char="•"/>
            </a:pPr>
            <a:r>
              <a:rPr lang="en-US" sz="2400" dirty="0" smtClean="0">
                <a:latin typeface="Times New Roman" pitchFamily="18" charset="0"/>
                <a:cs typeface="Arial" charset="0"/>
              </a:rPr>
              <a:t>State </a:t>
            </a:r>
            <a:r>
              <a:rPr lang="en-US" sz="2400" dirty="0">
                <a:latin typeface="Times New Roman" pitchFamily="18" charset="0"/>
                <a:cs typeface="Arial" charset="0"/>
              </a:rPr>
              <a:t>changes at </a:t>
            </a:r>
            <a:r>
              <a:rPr lang="en-US" sz="2400" dirty="0" smtClean="0">
                <a:latin typeface="Times New Roman" pitchFamily="18" charset="0"/>
                <a:cs typeface="Arial" charset="0"/>
              </a:rPr>
              <a:t>clock edge</a:t>
            </a:r>
            <a:r>
              <a:rPr lang="en-US" sz="2400" dirty="0">
                <a:latin typeface="Times New Roman" pitchFamily="18" charset="0"/>
                <a:cs typeface="Arial" charset="0"/>
              </a:rPr>
              <a:t>:</a:t>
            </a:r>
            <a:r>
              <a:rPr lang="en-US" sz="2400" dirty="0" smtClean="0">
                <a:latin typeface="Times New Roman" pitchFamily="18" charset="0"/>
                <a:cs typeface="Arial" charset="0"/>
              </a:rPr>
              <a:t> system </a:t>
            </a:r>
            <a:r>
              <a:rPr lang="en-US" sz="2400" b="1" dirty="0" smtClean="0">
                <a:latin typeface="Times New Roman" pitchFamily="18" charset="0"/>
                <a:cs typeface="Arial" charset="0"/>
              </a:rPr>
              <a:t>synchronized</a:t>
            </a:r>
            <a:r>
              <a:rPr lang="en-US" sz="2400" dirty="0" smtClean="0">
                <a:latin typeface="Times New Roman" pitchFamily="18" charset="0"/>
                <a:cs typeface="Arial" charset="0"/>
              </a:rPr>
              <a:t>  to the clock</a:t>
            </a:r>
            <a:r>
              <a:rPr lang="zh-CN" altLang="en-US" b="1" dirty="0" smtClean="0">
                <a:latin typeface="华文中宋" pitchFamily="2" charset="-122"/>
                <a:ea typeface="华文中宋" pitchFamily="2" charset="-122"/>
                <a:cs typeface="Arial" charset="0"/>
              </a:rPr>
              <a:t>状态在时钟沿到达时发生改变，状态同步于时钟信号</a:t>
            </a:r>
            <a:endParaRPr lang="en-US" altLang="en-US" b="1" dirty="0">
              <a:latin typeface="华文中宋" pitchFamily="2" charset="-122"/>
              <a:ea typeface="华文中宋" pitchFamily="2" charset="-122"/>
              <a:cs typeface="Arial" charset="0"/>
            </a:endParaRPr>
          </a:p>
          <a:p>
            <a:pPr marL="342900" indent="-342900">
              <a:spcBef>
                <a:spcPct val="20000"/>
              </a:spcBef>
              <a:buFontTx/>
              <a:buChar char="•"/>
            </a:pPr>
            <a:r>
              <a:rPr lang="en-US" sz="2400" b="1" dirty="0">
                <a:latin typeface="Times New Roman" pitchFamily="18" charset="0"/>
                <a:cs typeface="Arial" charset="0"/>
              </a:rPr>
              <a:t>Rules</a:t>
            </a:r>
            <a:r>
              <a:rPr lang="en-US" sz="2400" dirty="0">
                <a:latin typeface="Times New Roman" pitchFamily="18" charset="0"/>
                <a:cs typeface="Arial" charset="0"/>
              </a:rPr>
              <a:t> of synchronous sequential circuit composition</a:t>
            </a:r>
            <a:r>
              <a:rPr lang="en-US" sz="2400" dirty="0" smtClean="0">
                <a:latin typeface="Times New Roman" pitchFamily="18" charset="0"/>
                <a:cs typeface="Arial" charset="0"/>
              </a:rPr>
              <a:t>:</a:t>
            </a:r>
            <a:r>
              <a:rPr lang="zh-CN" altLang="en-US" dirty="0" smtClean="0">
                <a:latin typeface="Times New Roman" pitchFamily="18" charset="0"/>
                <a:cs typeface="Arial" charset="0"/>
              </a:rPr>
              <a:t>同步时序电路的组成规则，中文书</a:t>
            </a:r>
            <a:r>
              <a:rPr lang="en-US" altLang="zh-CN" dirty="0" smtClean="0">
                <a:latin typeface="Times New Roman" pitchFamily="18" charset="0"/>
                <a:cs typeface="Arial" charset="0"/>
              </a:rPr>
              <a:t>p74</a:t>
            </a:r>
            <a:endParaRPr lang="en-US" dirty="0">
              <a:latin typeface="Times New Roman" pitchFamily="18" charset="0"/>
              <a:cs typeface="Arial" charset="0"/>
            </a:endParaRPr>
          </a:p>
          <a:p>
            <a:pPr marL="742950" lvl="1" indent="-285750">
              <a:spcBef>
                <a:spcPct val="20000"/>
              </a:spcBef>
              <a:buFontTx/>
              <a:buChar char="–"/>
            </a:pPr>
            <a:r>
              <a:rPr lang="en-US" sz="2000" dirty="0">
                <a:latin typeface="Times New Roman" pitchFamily="18" charset="0"/>
                <a:cs typeface="Arial" charset="0"/>
              </a:rPr>
              <a:t>Every circuit element is either a register or a combinational circuit</a:t>
            </a:r>
          </a:p>
          <a:p>
            <a:pPr marL="742950" lvl="1" indent="-285750">
              <a:spcBef>
                <a:spcPct val="20000"/>
              </a:spcBef>
              <a:buFontTx/>
              <a:buChar char="–"/>
            </a:pPr>
            <a:r>
              <a:rPr lang="en-US" sz="2000" dirty="0">
                <a:latin typeface="Times New Roman" pitchFamily="18" charset="0"/>
                <a:cs typeface="Arial" charset="0"/>
              </a:rPr>
              <a:t>At least one circuit element is a </a:t>
            </a:r>
            <a:r>
              <a:rPr lang="en-US" sz="2000" dirty="0" smtClean="0">
                <a:latin typeface="Times New Roman" pitchFamily="18" charset="0"/>
                <a:cs typeface="Arial" charset="0"/>
              </a:rPr>
              <a:t>register</a:t>
            </a:r>
            <a:r>
              <a:rPr lang="zh-CN" altLang="en-US" dirty="0" smtClean="0">
                <a:latin typeface="华文中宋" pitchFamily="2" charset="-122"/>
                <a:ea typeface="华文中宋" pitchFamily="2" charset="-122"/>
                <a:cs typeface="Arial" charset="0"/>
              </a:rPr>
              <a:t>至少有一个电路元件是寄存器</a:t>
            </a:r>
            <a:endParaRPr lang="en-US"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a:latin typeface="Times New Roman" pitchFamily="18" charset="0"/>
                <a:cs typeface="Arial" charset="0"/>
              </a:rPr>
              <a:t>All registers receive the same clock </a:t>
            </a:r>
            <a:r>
              <a:rPr lang="en-US" sz="2000" dirty="0" smtClean="0">
                <a:latin typeface="Times New Roman" pitchFamily="18" charset="0"/>
                <a:cs typeface="Arial" charset="0"/>
              </a:rPr>
              <a:t>signal</a:t>
            </a:r>
            <a:r>
              <a:rPr lang="zh-CN" altLang="en-US" sz="1600" dirty="0" smtClean="0">
                <a:latin typeface="华文中宋" pitchFamily="2" charset="-122"/>
                <a:ea typeface="华文中宋" pitchFamily="2" charset="-122"/>
                <a:cs typeface="Arial" charset="0"/>
              </a:rPr>
              <a:t>所有寄存器接收同一个时钟信号</a:t>
            </a:r>
            <a:endParaRPr lang="en-US" altLang="en-US" sz="1600"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a:latin typeface="Times New Roman" pitchFamily="18" charset="0"/>
                <a:cs typeface="Arial" charset="0"/>
              </a:rPr>
              <a:t>Every cyclic path contains at least one </a:t>
            </a:r>
            <a:r>
              <a:rPr lang="en-US" sz="2000" dirty="0" smtClean="0">
                <a:latin typeface="Times New Roman" pitchFamily="18" charset="0"/>
                <a:cs typeface="Arial" charset="0"/>
              </a:rPr>
              <a:t>register</a:t>
            </a:r>
            <a:r>
              <a:rPr lang="zh-CN" altLang="en-US" sz="1600" dirty="0" smtClean="0">
                <a:latin typeface="Times New Roman" pitchFamily="18" charset="0"/>
                <a:cs typeface="Arial" charset="0"/>
              </a:rPr>
              <a:t>每一个环路至少包含一个寄存器</a:t>
            </a:r>
            <a:endParaRPr lang="en-US" sz="16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Two common synchronous sequential circuits</a:t>
            </a:r>
          </a:p>
          <a:p>
            <a:pPr marL="742950" lvl="1" indent="-285750">
              <a:spcBef>
                <a:spcPct val="20000"/>
              </a:spcBef>
              <a:buFontTx/>
              <a:buChar char="–"/>
            </a:pPr>
            <a:r>
              <a:rPr lang="en-US" sz="2000" dirty="0">
                <a:latin typeface="Times New Roman" pitchFamily="18" charset="0"/>
                <a:cs typeface="Arial" charset="0"/>
              </a:rPr>
              <a:t>Finite State Machines (FSMs</a:t>
            </a:r>
            <a:r>
              <a:rPr lang="en-US" sz="2000" dirty="0" smtClean="0">
                <a:latin typeface="Times New Roman" pitchFamily="18" charset="0"/>
                <a:cs typeface="Arial" charset="0"/>
              </a:rPr>
              <a:t>)</a:t>
            </a:r>
            <a:r>
              <a:rPr lang="zh-CN" altLang="en-US" sz="2000" dirty="0" smtClean="0">
                <a:latin typeface="华文中宋" pitchFamily="2" charset="-122"/>
                <a:ea typeface="华文中宋" pitchFamily="2" charset="-122"/>
                <a:cs typeface="Arial" charset="0"/>
              </a:rPr>
              <a:t>有限状态机</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000" dirty="0" smtClean="0">
                <a:latin typeface="Times New Roman" pitchFamily="18" charset="0"/>
                <a:cs typeface="Arial" charset="0"/>
              </a:rPr>
              <a:t>Pipelines</a:t>
            </a:r>
            <a:r>
              <a:rPr lang="zh-CN" altLang="en-US" sz="2000" dirty="0" smtClean="0">
                <a:latin typeface="华文中宋" pitchFamily="2" charset="-122"/>
                <a:ea typeface="华文中宋" pitchFamily="2" charset="-122"/>
                <a:cs typeface="Arial" charset="0"/>
              </a:rPr>
              <a:t>流水线</a:t>
            </a:r>
            <a:endParaRPr lang="en-US" sz="2000" dirty="0">
              <a:latin typeface="华文中宋" pitchFamily="2" charset="-122"/>
              <a:ea typeface="华文中宋" pitchFamily="2" charset="-122"/>
              <a:cs typeface="Arial" charset="0"/>
            </a:endParaRPr>
          </a:p>
        </p:txBody>
      </p:sp>
      <p:sp>
        <p:nvSpPr>
          <p:cNvPr id="7" name="TextBox 6"/>
          <p:cNvSpPr txBox="1"/>
          <p:nvPr/>
        </p:nvSpPr>
        <p:spPr>
          <a:xfrm>
            <a:off x="1143000" y="68759"/>
            <a:ext cx="7924800" cy="707886"/>
          </a:xfrm>
          <a:prstGeom prst="rect">
            <a:avLst/>
          </a:prstGeom>
          <a:noFill/>
        </p:spPr>
        <p:txBody>
          <a:bodyPr wrap="square" rtlCol="0">
            <a:spAutoFit/>
          </a:bodyPr>
          <a:lstStyle/>
          <a:p>
            <a:r>
              <a:rPr lang="en-US" sz="4000" dirty="0" smtClean="0">
                <a:solidFill>
                  <a:schemeClr val="bg1"/>
                </a:solidFill>
                <a:latin typeface="+mj-lt"/>
              </a:rPr>
              <a:t>Synchronous Sequential Logic Design</a:t>
            </a:r>
            <a:endParaRPr lang="en-US" sz="4000" dirty="0">
              <a:solidFill>
                <a:schemeClr val="bg1"/>
              </a:solidFill>
              <a:latin typeface="+mj-lt"/>
            </a:endParaRPr>
          </a:p>
        </p:txBody>
      </p:sp>
      <p:sp>
        <p:nvSpPr>
          <p:cNvPr id="5" name="TextBox 4"/>
          <p:cNvSpPr txBox="1"/>
          <p:nvPr/>
        </p:nvSpPr>
        <p:spPr>
          <a:xfrm>
            <a:off x="1357290" y="785794"/>
            <a:ext cx="223651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同步时序逻辑设计</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86517698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9198" name="Object 14"/>
          <p:cNvGraphicFramePr>
            <a:graphicFrameLocks noGrp="1" noChangeAspect="1"/>
          </p:cNvGraphicFramePr>
          <p:nvPr>
            <p:ph sz="half" idx="4294967295"/>
            <p:custDataLst>
              <p:tags r:id="rId2"/>
            </p:custDataLst>
            <p:extLst>
              <p:ext uri="{D42A27DB-BD31-4B8C-83A1-F6EECF244321}">
                <p14:modId xmlns="" xmlns:p14="http://schemas.microsoft.com/office/powerpoint/2010/main" val="4270326307"/>
              </p:ext>
            </p:extLst>
          </p:nvPr>
        </p:nvGraphicFramePr>
        <p:xfrm>
          <a:off x="5867400" y="1219200"/>
          <a:ext cx="2971800" cy="1560513"/>
        </p:xfrm>
        <a:graphic>
          <a:graphicData uri="http://schemas.openxmlformats.org/presentationml/2006/ole">
            <p:oleObj spid="_x0000_s149551" name="VISIO" r:id="rId9" imgW="1485328" imgH="780064" progId="Visio.Drawing.11">
              <p:embed/>
            </p:oleObj>
          </a:graphicData>
        </a:graphic>
      </p:graphicFrame>
      <p:graphicFrame>
        <p:nvGraphicFramePr>
          <p:cNvPr id="989203" name="Object 19"/>
          <p:cNvGraphicFramePr>
            <a:graphicFrameLocks noGrp="1" noChangeAspect="1"/>
          </p:cNvGraphicFramePr>
          <p:nvPr>
            <p:ph sz="quarter" idx="4294967295"/>
            <p:custDataLst>
              <p:tags r:id="rId3"/>
            </p:custDataLst>
            <p:extLst>
              <p:ext uri="{D42A27DB-BD31-4B8C-83A1-F6EECF244321}">
                <p14:modId xmlns="" xmlns:p14="http://schemas.microsoft.com/office/powerpoint/2010/main" val="737569374"/>
              </p:ext>
            </p:extLst>
          </p:nvPr>
        </p:nvGraphicFramePr>
        <p:xfrm>
          <a:off x="1389185" y="4953000"/>
          <a:ext cx="2819400" cy="1601788"/>
        </p:xfrm>
        <a:graphic>
          <a:graphicData uri="http://schemas.openxmlformats.org/presentationml/2006/ole">
            <p:oleObj spid="_x0000_s149552" name="VISIO" r:id="rId10" imgW="1286877" imgH="729688" progId="Visio.Drawing.11">
              <p:embed/>
            </p:oleObj>
          </a:graphicData>
        </a:graphic>
      </p:graphicFrame>
      <p:graphicFrame>
        <p:nvGraphicFramePr>
          <p:cNvPr id="989204" name="Object 20"/>
          <p:cNvGraphicFramePr>
            <a:graphicFrameLocks noGrp="1" noChangeAspect="1"/>
          </p:cNvGraphicFramePr>
          <p:nvPr>
            <p:ph sz="quarter" idx="4294967295"/>
            <p:custDataLst>
              <p:tags r:id="rId4"/>
            </p:custDataLst>
            <p:extLst>
              <p:ext uri="{D42A27DB-BD31-4B8C-83A1-F6EECF244321}">
                <p14:modId xmlns="" xmlns:p14="http://schemas.microsoft.com/office/powerpoint/2010/main" val="3435212621"/>
              </p:ext>
            </p:extLst>
          </p:nvPr>
        </p:nvGraphicFramePr>
        <p:xfrm>
          <a:off x="4343400" y="4953000"/>
          <a:ext cx="3048000" cy="1635125"/>
        </p:xfrm>
        <a:graphic>
          <a:graphicData uri="http://schemas.openxmlformats.org/presentationml/2006/ole">
            <p:oleObj spid="_x0000_s149553" name="VISIO" r:id="rId11" imgW="1360151" imgH="729688" progId="Visio.Drawing.11">
              <p:embed/>
            </p:oleObj>
          </a:graphicData>
        </a:graphic>
      </p:graphicFrame>
      <p:sp>
        <p:nvSpPr>
          <p:cNvPr id="98918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89188" name="Rectangle 4"/>
          <p:cNvSpPr>
            <a:spLocks noChangeArrowheads="1"/>
          </p:cNvSpPr>
          <p:nvPr>
            <p:custDataLst>
              <p:tags r:id="rId6"/>
            </p:custDataLst>
          </p:nvPr>
        </p:nvSpPr>
        <p:spPr bwMode="auto">
          <a:xfrm>
            <a:off x="914400" y="1219200"/>
            <a:ext cx="82296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Consists of:</a:t>
            </a:r>
          </a:p>
          <a:p>
            <a:pPr marL="742950" lvl="1" indent="-285750">
              <a:spcBef>
                <a:spcPct val="20000"/>
              </a:spcBef>
              <a:buFontTx/>
              <a:buChar char="–"/>
            </a:pPr>
            <a:r>
              <a:rPr lang="en-US" sz="3200" b="1" dirty="0">
                <a:latin typeface="Times New Roman" pitchFamily="18" charset="0"/>
                <a:cs typeface="Arial" charset="0"/>
              </a:rPr>
              <a:t>State </a:t>
            </a:r>
            <a:r>
              <a:rPr lang="en-US" sz="3200" b="1" dirty="0" smtClean="0">
                <a:latin typeface="Times New Roman" pitchFamily="18" charset="0"/>
                <a:cs typeface="Arial" charset="0"/>
              </a:rPr>
              <a:t>register</a:t>
            </a:r>
            <a:r>
              <a:rPr lang="zh-CN" altLang="en-US" b="1" dirty="0" smtClean="0">
                <a:latin typeface="华文中宋" pitchFamily="2" charset="-122"/>
                <a:ea typeface="华文中宋" pitchFamily="2" charset="-122"/>
                <a:cs typeface="Arial" charset="0"/>
              </a:rPr>
              <a:t>状态寄存器</a:t>
            </a:r>
            <a:endParaRPr lang="en-US" b="1"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Stores </a:t>
            </a:r>
            <a:r>
              <a:rPr lang="en-US" sz="2600" dirty="0" smtClean="0">
                <a:latin typeface="Times New Roman" pitchFamily="18" charset="0"/>
                <a:cs typeface="Arial" charset="0"/>
              </a:rPr>
              <a:t>current state</a:t>
            </a:r>
            <a:r>
              <a:rPr lang="zh-CN" altLang="en-US" dirty="0" smtClean="0">
                <a:latin typeface="华文中宋" pitchFamily="2" charset="-122"/>
                <a:ea typeface="华文中宋" pitchFamily="2" charset="-122"/>
                <a:cs typeface="Arial" charset="0"/>
              </a:rPr>
              <a:t>存储当前状态</a:t>
            </a:r>
            <a:r>
              <a:rPr lang="en-US" dirty="0" smtClean="0">
                <a:latin typeface="华文中宋" pitchFamily="2" charset="-122"/>
                <a:ea typeface="华文中宋" pitchFamily="2" charset="-122"/>
                <a:cs typeface="Arial" charset="0"/>
              </a:rPr>
              <a:t> </a:t>
            </a:r>
            <a:endParaRPr lang="en-US"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Loads </a:t>
            </a:r>
            <a:r>
              <a:rPr lang="en-US" sz="2600" dirty="0" smtClean="0">
                <a:latin typeface="Times New Roman" pitchFamily="18" charset="0"/>
                <a:cs typeface="Arial" charset="0"/>
              </a:rPr>
              <a:t>next </a:t>
            </a:r>
            <a:r>
              <a:rPr lang="en-US" sz="2600" dirty="0">
                <a:latin typeface="Times New Roman" pitchFamily="18" charset="0"/>
                <a:cs typeface="Arial" charset="0"/>
              </a:rPr>
              <a:t>state at </a:t>
            </a:r>
            <a:r>
              <a:rPr lang="en-US" sz="2600" dirty="0" smtClean="0">
                <a:latin typeface="Times New Roman" pitchFamily="18" charset="0"/>
                <a:cs typeface="Arial" charset="0"/>
              </a:rPr>
              <a:t>clock edge</a:t>
            </a:r>
            <a:r>
              <a:rPr lang="zh-CN" altLang="en-US" dirty="0" smtClean="0">
                <a:latin typeface="华文中宋" pitchFamily="2" charset="-122"/>
                <a:ea typeface="华文中宋" pitchFamily="2" charset="-122"/>
                <a:cs typeface="Arial" charset="0"/>
              </a:rPr>
              <a:t>在时钟沿，有限状态机进入下一状态</a:t>
            </a:r>
            <a:endParaRPr lang="en-US" dirty="0">
              <a:latin typeface="华文中宋" pitchFamily="2" charset="-122"/>
              <a:ea typeface="华文中宋" pitchFamily="2" charset="-122"/>
              <a:cs typeface="Arial" charset="0"/>
            </a:endParaRPr>
          </a:p>
          <a:p>
            <a:pPr marL="742950" lvl="1" indent="-285750">
              <a:spcBef>
                <a:spcPct val="20000"/>
              </a:spcBef>
              <a:buFontTx/>
              <a:buChar char="–"/>
            </a:pPr>
            <a:r>
              <a:rPr lang="en-US" sz="3200" b="1" dirty="0">
                <a:latin typeface="Times New Roman" pitchFamily="18" charset="0"/>
                <a:cs typeface="Arial" charset="0"/>
              </a:rPr>
              <a:t>Combinational </a:t>
            </a:r>
            <a:r>
              <a:rPr lang="en-US" sz="3200" b="1" dirty="0" smtClean="0">
                <a:latin typeface="Times New Roman" pitchFamily="18" charset="0"/>
                <a:cs typeface="Arial" charset="0"/>
              </a:rPr>
              <a:t>logic</a:t>
            </a:r>
            <a:r>
              <a:rPr lang="zh-CN" altLang="en-US" sz="1600" dirty="0" smtClean="0">
                <a:latin typeface="Times New Roman" pitchFamily="18" charset="0"/>
                <a:cs typeface="Arial" charset="0"/>
              </a:rPr>
              <a:t>组合逻辑</a:t>
            </a:r>
            <a:endParaRPr lang="en-US" altLang="en-US" sz="1600"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Computes the next </a:t>
            </a:r>
            <a:r>
              <a:rPr lang="en-US" sz="2600" dirty="0" smtClean="0">
                <a:latin typeface="Times New Roman" pitchFamily="18" charset="0"/>
                <a:cs typeface="Arial" charset="0"/>
              </a:rPr>
              <a:t>state</a:t>
            </a:r>
            <a:r>
              <a:rPr lang="zh-CN" altLang="en-US" sz="1600" dirty="0" smtClean="0">
                <a:latin typeface="Times New Roman" pitchFamily="18" charset="0"/>
                <a:cs typeface="Arial" charset="0"/>
              </a:rPr>
              <a:t>计算下一状态</a:t>
            </a:r>
            <a:endParaRPr lang="en-US" altLang="en-US" sz="1600" dirty="0">
              <a:latin typeface="Times New Roman" pitchFamily="18" charset="0"/>
              <a:cs typeface="Arial" charset="0"/>
            </a:endParaRPr>
          </a:p>
          <a:p>
            <a:pPr marL="1143000" lvl="2" indent="-228600">
              <a:spcBef>
                <a:spcPct val="20000"/>
              </a:spcBef>
              <a:buFontTx/>
              <a:buChar char="•"/>
            </a:pPr>
            <a:r>
              <a:rPr lang="en-US" sz="2600" dirty="0">
                <a:latin typeface="Times New Roman" pitchFamily="18" charset="0"/>
                <a:cs typeface="Arial" charset="0"/>
              </a:rPr>
              <a:t>Computes the </a:t>
            </a:r>
            <a:r>
              <a:rPr lang="en-US" sz="2600" dirty="0" smtClean="0">
                <a:latin typeface="Times New Roman" pitchFamily="18" charset="0"/>
                <a:cs typeface="Arial" charset="0"/>
              </a:rPr>
              <a:t>outputs</a:t>
            </a:r>
            <a:r>
              <a:rPr lang="zh-CN" altLang="en-US" sz="1600" dirty="0" smtClean="0">
                <a:latin typeface="Times New Roman" pitchFamily="18" charset="0"/>
                <a:cs typeface="Arial" charset="0"/>
              </a:rPr>
              <a:t>计算输出</a:t>
            </a:r>
            <a:endParaRPr lang="en-US" altLang="en-US" sz="16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 (FSM)</a:t>
            </a:r>
            <a:r>
              <a:rPr lang="zh-CN" altLang="en-US" sz="2000" dirty="0" smtClean="0">
                <a:solidFill>
                  <a:schemeClr val="bg1"/>
                </a:solidFill>
                <a:latin typeface="华文中宋" pitchFamily="2" charset="-122"/>
                <a:ea typeface="华文中宋" pitchFamily="2" charset="-122"/>
              </a:rPr>
              <a:t>有限状态机</a:t>
            </a:r>
            <a:endParaRPr lang="en-US" sz="20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1378884621"/>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7683" name="Rectangle 3"/>
          <p:cNvSpPr>
            <a:spLocks noGrp="1" noChangeArrowheads="1"/>
          </p:cNvSpPr>
          <p:nvPr>
            <p:ph type="body" idx="4294967295"/>
            <p:custDataLst>
              <p:tags r:id="rId1"/>
            </p:custDataLst>
          </p:nvPr>
        </p:nvSpPr>
        <p:spPr>
          <a:xfrm>
            <a:off x="914400" y="1295400"/>
            <a:ext cx="8229600" cy="5419748"/>
          </a:xfrm>
        </p:spPr>
        <p:txBody>
          <a:bodyPr>
            <a:normAutofit/>
          </a:bodyPr>
          <a:lstStyle/>
          <a:p>
            <a:r>
              <a:rPr lang="en-US" dirty="0"/>
              <a:t>Outputs of sequential logic depend on current </a:t>
            </a:r>
            <a:r>
              <a:rPr lang="en-US" i="1" dirty="0"/>
              <a:t>and</a:t>
            </a:r>
            <a:r>
              <a:rPr lang="en-US" dirty="0"/>
              <a:t> prior input values – it has </a:t>
            </a:r>
            <a:r>
              <a:rPr lang="en-US" b="1" i="1" dirty="0"/>
              <a:t>memory</a:t>
            </a:r>
            <a:r>
              <a:rPr lang="en-US" dirty="0"/>
              <a:t>.</a:t>
            </a:r>
          </a:p>
          <a:p>
            <a:r>
              <a:rPr lang="en-US" dirty="0"/>
              <a:t>Some definitions:</a:t>
            </a:r>
          </a:p>
          <a:p>
            <a:pPr lvl="1"/>
            <a:r>
              <a:rPr lang="en-US" b="1" dirty="0">
                <a:solidFill>
                  <a:schemeClr val="accent1"/>
                </a:solidFill>
              </a:rPr>
              <a:t>State: </a:t>
            </a:r>
            <a:r>
              <a:rPr lang="en-US" dirty="0"/>
              <a:t>all the information about a circuit necessary to explain its future </a:t>
            </a:r>
            <a:r>
              <a:rPr lang="en-US" dirty="0" smtClean="0"/>
              <a:t>behavior</a:t>
            </a:r>
            <a:r>
              <a:rPr lang="zh-CN" altLang="en-US" sz="2000" dirty="0" smtClean="0">
                <a:latin typeface="华文中宋" pitchFamily="2" charset="-122"/>
                <a:ea typeface="华文中宋" pitchFamily="2" charset="-122"/>
              </a:rPr>
              <a:t>系统的状态</a:t>
            </a:r>
            <a:endParaRPr lang="en-US" sz="2000" dirty="0">
              <a:latin typeface="华文中宋" pitchFamily="2" charset="-122"/>
              <a:ea typeface="华文中宋" pitchFamily="2" charset="-122"/>
            </a:endParaRPr>
          </a:p>
          <a:p>
            <a:pPr lvl="1"/>
            <a:r>
              <a:rPr lang="en-US" b="1" dirty="0">
                <a:solidFill>
                  <a:schemeClr val="accent1"/>
                </a:solidFill>
              </a:rPr>
              <a:t>Latches and flip-flops: </a:t>
            </a:r>
            <a:r>
              <a:rPr lang="en-US" dirty="0"/>
              <a:t>state elements that store one bit of </a:t>
            </a:r>
            <a:r>
              <a:rPr lang="en-US" dirty="0" smtClean="0"/>
              <a:t>state</a:t>
            </a:r>
            <a:r>
              <a:rPr lang="zh-CN" altLang="en-US" sz="2000" dirty="0" smtClean="0">
                <a:latin typeface="华文中宋" pitchFamily="2" charset="-122"/>
                <a:ea typeface="华文中宋" pitchFamily="2" charset="-122"/>
              </a:rPr>
              <a:t>锁存器和触发器，存储一位状态的简单时序逻辑电路</a:t>
            </a:r>
            <a:endParaRPr lang="en-US" altLang="en-US" sz="2000" dirty="0">
              <a:latin typeface="华文中宋" pitchFamily="2" charset="-122"/>
              <a:ea typeface="华文中宋" pitchFamily="2" charset="-122"/>
            </a:endParaRPr>
          </a:p>
          <a:p>
            <a:pPr lvl="1"/>
            <a:r>
              <a:rPr lang="en-US" b="1" dirty="0">
                <a:solidFill>
                  <a:schemeClr val="accent1"/>
                </a:solidFill>
              </a:rPr>
              <a:t>Synchronous sequential circuits: </a:t>
            </a:r>
            <a:r>
              <a:rPr lang="en-US" dirty="0"/>
              <a:t>combinational logic followed by a bank of </a:t>
            </a:r>
            <a:r>
              <a:rPr lang="en-US" dirty="0" smtClean="0"/>
              <a:t>flip-flops</a:t>
            </a:r>
            <a:r>
              <a:rPr lang="zh-CN" altLang="en-US" sz="2000" dirty="0" smtClean="0">
                <a:latin typeface="华文中宋" pitchFamily="2" charset="-122"/>
                <a:ea typeface="华文中宋" pitchFamily="2" charset="-122"/>
              </a:rPr>
              <a:t>同步时序逻辑电路，由组合逻辑和一组表示电路状态的触发器组成</a:t>
            </a:r>
            <a:endParaRPr lang="en-GB" altLang="en-US" sz="2000" dirty="0">
              <a:latin typeface="华文中宋" pitchFamily="2" charset="-122"/>
              <a:ea typeface="华文中宋" pitchFamily="2" charset="-122"/>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Introduction</a:t>
            </a:r>
            <a:endParaRPr lang="en-US" sz="4400" dirty="0">
              <a:solidFill>
                <a:schemeClr val="bg1"/>
              </a:solidFill>
              <a:latin typeface="+mj-lt"/>
            </a:endParaRPr>
          </a:p>
        </p:txBody>
      </p:sp>
      <p:sp>
        <p:nvSpPr>
          <p:cNvPr id="4" name="TextBox 3"/>
          <p:cNvSpPr txBox="1"/>
          <p:nvPr/>
        </p:nvSpPr>
        <p:spPr>
          <a:xfrm>
            <a:off x="1249139" y="963395"/>
            <a:ext cx="659667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输出取决于当前的输入值和之前的输入值，具有记忆功能</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9322755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2262" name="Object 6"/>
          <p:cNvGraphicFramePr>
            <a:graphicFrameLocks noGrp="1" noChangeAspect="1"/>
          </p:cNvGraphicFramePr>
          <p:nvPr>
            <p:ph idx="4294967295"/>
            <p:custDataLst>
              <p:tags r:id="rId2"/>
            </p:custDataLst>
            <p:extLst>
              <p:ext uri="{D42A27DB-BD31-4B8C-83A1-F6EECF244321}">
                <p14:modId xmlns="" xmlns:p14="http://schemas.microsoft.com/office/powerpoint/2010/main" val="2239553577"/>
              </p:ext>
            </p:extLst>
          </p:nvPr>
        </p:nvGraphicFramePr>
        <p:xfrm>
          <a:off x="1828800" y="2904026"/>
          <a:ext cx="5638800" cy="3490912"/>
        </p:xfrm>
        <a:graphic>
          <a:graphicData uri="http://schemas.openxmlformats.org/presentationml/2006/ole">
            <p:oleObj spid="_x0000_s150546" name="VISIO" r:id="rId7" imgW="2614970" imgH="1618137" progId="Visio.Drawing.11">
              <p:embed/>
            </p:oleObj>
          </a:graphicData>
        </a:graphic>
      </p:graphicFrame>
      <p:sp>
        <p:nvSpPr>
          <p:cNvPr id="9922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2260" name="Rectangle 4"/>
          <p:cNvSpPr>
            <a:spLocks noChangeArrowheads="1"/>
          </p:cNvSpPr>
          <p:nvPr>
            <p:custDataLst>
              <p:tags r:id="rId4"/>
            </p:custDataLst>
          </p:nvPr>
        </p:nvSpPr>
        <p:spPr bwMode="auto">
          <a:xfrm>
            <a:off x="914400" y="1219200"/>
            <a:ext cx="82296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Next state </a:t>
            </a:r>
            <a:r>
              <a:rPr lang="en-US" sz="2400" dirty="0" smtClean="0">
                <a:latin typeface="Times New Roman" pitchFamily="18" charset="0"/>
                <a:cs typeface="Arial" charset="0"/>
              </a:rPr>
              <a:t>determined </a:t>
            </a:r>
            <a:r>
              <a:rPr lang="en-US" sz="2400" dirty="0">
                <a:latin typeface="Times New Roman" pitchFamily="18" charset="0"/>
                <a:cs typeface="Arial" charset="0"/>
              </a:rPr>
              <a:t>by </a:t>
            </a:r>
            <a:r>
              <a:rPr lang="en-US" sz="2400" dirty="0" smtClean="0">
                <a:latin typeface="Times New Roman" pitchFamily="18" charset="0"/>
                <a:cs typeface="Arial" charset="0"/>
              </a:rPr>
              <a:t>current </a:t>
            </a:r>
            <a:r>
              <a:rPr lang="en-US" sz="2400" dirty="0">
                <a:latin typeface="Times New Roman" pitchFamily="18" charset="0"/>
                <a:cs typeface="Arial" charset="0"/>
              </a:rPr>
              <a:t>state and </a:t>
            </a:r>
            <a:r>
              <a:rPr lang="en-US" sz="2400" dirty="0" smtClean="0">
                <a:latin typeface="Times New Roman" pitchFamily="18" charset="0"/>
                <a:cs typeface="Arial" charset="0"/>
              </a:rPr>
              <a:t>inputs</a:t>
            </a:r>
            <a:endParaRPr lang="en-US" sz="2400" dirty="0">
              <a:latin typeface="Times New Roman" pitchFamily="18" charset="0"/>
              <a:cs typeface="Arial" charset="0"/>
            </a:endParaRPr>
          </a:p>
          <a:p>
            <a:pPr marL="342900" indent="-342900">
              <a:spcBef>
                <a:spcPct val="20000"/>
              </a:spcBef>
              <a:buFontTx/>
              <a:buChar char="•"/>
            </a:pPr>
            <a:r>
              <a:rPr lang="en-US" sz="2400" dirty="0">
                <a:latin typeface="Times New Roman" pitchFamily="18" charset="0"/>
                <a:cs typeface="Arial" charset="0"/>
              </a:rPr>
              <a:t>Two types of finite state machines differ in </a:t>
            </a:r>
            <a:r>
              <a:rPr lang="en-US" sz="2400" dirty="0" smtClean="0">
                <a:latin typeface="Times New Roman" pitchFamily="18" charset="0"/>
                <a:cs typeface="Arial" charset="0"/>
              </a:rPr>
              <a:t>output </a:t>
            </a:r>
            <a:r>
              <a:rPr lang="en-US" sz="2400" dirty="0">
                <a:latin typeface="Times New Roman" pitchFamily="18" charset="0"/>
                <a:cs typeface="Arial" charset="0"/>
              </a:rPr>
              <a:t>logic:</a:t>
            </a:r>
          </a:p>
          <a:p>
            <a:pPr marL="742950" lvl="1" indent="-285750">
              <a:spcBef>
                <a:spcPct val="20000"/>
              </a:spcBef>
              <a:buFontTx/>
              <a:buChar char="–"/>
            </a:pPr>
            <a:r>
              <a:rPr lang="en-US" sz="2000" b="1" dirty="0">
                <a:solidFill>
                  <a:schemeClr val="accent1"/>
                </a:solidFill>
                <a:latin typeface="Times New Roman" pitchFamily="18" charset="0"/>
                <a:cs typeface="Arial" charset="0"/>
              </a:rPr>
              <a:t>Moore FSM: </a:t>
            </a:r>
            <a:r>
              <a:rPr lang="en-US" sz="2000" dirty="0">
                <a:latin typeface="Times New Roman" pitchFamily="18" charset="0"/>
                <a:cs typeface="Arial" charset="0"/>
              </a:rPr>
              <a:t>outputs depend only on </a:t>
            </a:r>
            <a:r>
              <a:rPr lang="en-US" sz="2000" dirty="0" smtClean="0">
                <a:latin typeface="Times New Roman" pitchFamily="18" charset="0"/>
                <a:cs typeface="Arial" charset="0"/>
              </a:rPr>
              <a:t>current state</a:t>
            </a:r>
            <a:r>
              <a:rPr lang="zh-CN" altLang="en-US" dirty="0" smtClean="0">
                <a:latin typeface="Times New Roman" pitchFamily="18" charset="0"/>
                <a:cs typeface="Arial" charset="0"/>
              </a:rPr>
              <a:t>输出仅仅取决于当前的状态</a:t>
            </a:r>
            <a:endParaRPr lang="en-US" dirty="0">
              <a:latin typeface="Times New Roman" pitchFamily="18" charset="0"/>
              <a:cs typeface="Arial" charset="0"/>
            </a:endParaRPr>
          </a:p>
          <a:p>
            <a:pPr marL="742950" lvl="1" indent="-285750">
              <a:spcBef>
                <a:spcPct val="20000"/>
              </a:spcBef>
              <a:buFontTx/>
              <a:buChar char="–"/>
            </a:pPr>
            <a:r>
              <a:rPr lang="en-US" sz="2000" b="1" dirty="0">
                <a:solidFill>
                  <a:schemeClr val="accent1"/>
                </a:solidFill>
                <a:latin typeface="Times New Roman" pitchFamily="18" charset="0"/>
                <a:cs typeface="Arial" charset="0"/>
              </a:rPr>
              <a:t>Mealy FSM: </a:t>
            </a:r>
            <a:r>
              <a:rPr lang="en-US" sz="2000" dirty="0">
                <a:latin typeface="Times New Roman" pitchFamily="18" charset="0"/>
                <a:cs typeface="Arial" charset="0"/>
              </a:rPr>
              <a:t>outputs depend on </a:t>
            </a:r>
            <a:r>
              <a:rPr lang="en-US" sz="2000" dirty="0" smtClean="0">
                <a:latin typeface="Times New Roman" pitchFamily="18" charset="0"/>
                <a:cs typeface="Arial" charset="0"/>
              </a:rPr>
              <a:t>current </a:t>
            </a:r>
            <a:r>
              <a:rPr lang="en-US" sz="2000" dirty="0">
                <a:latin typeface="Times New Roman" pitchFamily="18" charset="0"/>
                <a:cs typeface="Arial" charset="0"/>
              </a:rPr>
              <a:t>state </a:t>
            </a:r>
            <a:r>
              <a:rPr lang="en-US" sz="2000" i="1" dirty="0">
                <a:latin typeface="Times New Roman" pitchFamily="18" charset="0"/>
                <a:cs typeface="Arial" charset="0"/>
              </a:rPr>
              <a:t>and</a:t>
            </a:r>
            <a:r>
              <a:rPr lang="en-US" sz="2000" dirty="0">
                <a:latin typeface="Times New Roman" pitchFamily="18" charset="0"/>
                <a:cs typeface="Arial" charset="0"/>
              </a:rPr>
              <a:t> </a:t>
            </a:r>
            <a:r>
              <a:rPr lang="en-US" sz="2000" dirty="0" smtClean="0">
                <a:latin typeface="Times New Roman" pitchFamily="18" charset="0"/>
                <a:cs typeface="Arial" charset="0"/>
              </a:rPr>
              <a:t>inputs</a:t>
            </a:r>
            <a:endParaRPr lang="en-US" sz="2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Finite State Machines (FSMs)</a:t>
            </a:r>
            <a:r>
              <a:rPr lang="zh-CN" altLang="en-US" sz="1600" dirty="0" smtClean="0">
                <a:solidFill>
                  <a:schemeClr val="bg1"/>
                </a:solidFill>
                <a:latin typeface="华文中宋" pitchFamily="2" charset="-122"/>
                <a:ea typeface="华文中宋" pitchFamily="2" charset="-122"/>
              </a:rPr>
              <a:t>有限状态机</a:t>
            </a:r>
            <a:endParaRPr lang="en-US" sz="1600" dirty="0">
              <a:solidFill>
                <a:schemeClr val="bg1"/>
              </a:solidFill>
              <a:latin typeface="+mj-lt"/>
            </a:endParaRPr>
          </a:p>
        </p:txBody>
      </p:sp>
      <p:sp>
        <p:nvSpPr>
          <p:cNvPr id="6" name="TextBox 5"/>
          <p:cNvSpPr txBox="1"/>
          <p:nvPr/>
        </p:nvSpPr>
        <p:spPr>
          <a:xfrm>
            <a:off x="1357290" y="928670"/>
            <a:ext cx="5032147"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下一状态是根据当前的状态和输入值计算出来的</a:t>
            </a:r>
            <a:endParaRPr lang="zh-CN" altLang="en-US" dirty="0">
              <a:latin typeface="华文中宋" pitchFamily="2" charset="-122"/>
              <a:ea typeface="华文中宋" pitchFamily="2" charset="-122"/>
            </a:endParaRPr>
          </a:p>
        </p:txBody>
      </p:sp>
      <p:sp>
        <p:nvSpPr>
          <p:cNvPr id="7" name="TextBox 6"/>
          <p:cNvSpPr txBox="1"/>
          <p:nvPr/>
        </p:nvSpPr>
        <p:spPr>
          <a:xfrm>
            <a:off x="5500694" y="3071810"/>
            <a:ext cx="3416320"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输出取决于当前的状态和输入值</a:t>
            </a:r>
            <a:endParaRPr lang="zh-CN" altLang="en-US" dirty="0">
              <a:latin typeface="华文中宋" pitchFamily="2" charset="-122"/>
              <a:ea typeface="华文中宋" pitchFamily="2" charset="-122"/>
            </a:endParaRPr>
          </a:p>
        </p:txBody>
      </p:sp>
      <p:sp>
        <p:nvSpPr>
          <p:cNvPr id="9" name="TextBox 8"/>
          <p:cNvSpPr txBox="1"/>
          <p:nvPr/>
        </p:nvSpPr>
        <p:spPr>
          <a:xfrm>
            <a:off x="785786" y="4199287"/>
            <a:ext cx="1643074" cy="1015663"/>
          </a:xfrm>
          <a:prstGeom prst="rect">
            <a:avLst/>
          </a:prstGeom>
          <a:noFill/>
        </p:spPr>
        <p:txBody>
          <a:bodyPr wrap="square" rtlCol="0">
            <a:spAutoFit/>
          </a:bodyPr>
          <a:lstStyle/>
          <a:p>
            <a:r>
              <a:rPr lang="en-US" altLang="zh-CN" sz="2000" dirty="0" smtClean="0">
                <a:latin typeface="华文中宋" pitchFamily="2" charset="-122"/>
                <a:ea typeface="华文中宋" pitchFamily="2" charset="-122"/>
              </a:rPr>
              <a:t>- M</a:t>
            </a:r>
            <a:r>
              <a:rPr lang="zh-CN" altLang="en-US" sz="2000" dirty="0" smtClean="0">
                <a:latin typeface="华文中宋" pitchFamily="2" charset="-122"/>
                <a:ea typeface="华文中宋" pitchFamily="2" charset="-122"/>
              </a:rPr>
              <a:t>位输入</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N</a:t>
            </a:r>
            <a:r>
              <a:rPr lang="zh-CN" altLang="en-US" sz="2000" dirty="0" smtClean="0">
                <a:latin typeface="华文中宋" pitchFamily="2" charset="-122"/>
                <a:ea typeface="华文中宋" pitchFamily="2" charset="-122"/>
              </a:rPr>
              <a:t>位输出</a:t>
            </a:r>
            <a:endParaRPr lang="en-US" altLang="zh-CN" sz="2000" dirty="0" smtClean="0">
              <a:latin typeface="华文中宋" pitchFamily="2" charset="-122"/>
              <a:ea typeface="华文中宋" pitchFamily="2" charset="-122"/>
            </a:endParaRPr>
          </a:p>
          <a:p>
            <a:r>
              <a:rPr lang="en-US" altLang="zh-CN" sz="2000" dirty="0" smtClean="0">
                <a:latin typeface="华文中宋" pitchFamily="2" charset="-122"/>
                <a:ea typeface="华文中宋" pitchFamily="2" charset="-122"/>
              </a:rPr>
              <a:t>- k</a:t>
            </a:r>
            <a:r>
              <a:rPr lang="zh-CN" altLang="en-US" sz="2000" dirty="0" smtClean="0">
                <a:latin typeface="华文中宋" pitchFamily="2" charset="-122"/>
                <a:ea typeface="华文中宋" pitchFamily="2" charset="-122"/>
              </a:rPr>
              <a:t>位状态</a:t>
            </a:r>
            <a:endParaRPr lang="zh-CN" altLang="en-US" sz="2000" dirty="0">
              <a:latin typeface="华文中宋" pitchFamily="2" charset="-122"/>
              <a:ea typeface="华文中宋" pitchFamily="2" charset="-122"/>
            </a:endParaRPr>
          </a:p>
        </p:txBody>
      </p:sp>
      <p:sp>
        <p:nvSpPr>
          <p:cNvPr id="10" name="TextBox 9"/>
          <p:cNvSpPr txBox="1"/>
          <p:nvPr/>
        </p:nvSpPr>
        <p:spPr>
          <a:xfrm>
            <a:off x="6215074" y="4802344"/>
            <a:ext cx="2857520"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输出取决于当前的状态和输入值</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87923041"/>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5335" name="Object 7"/>
          <p:cNvGraphicFramePr>
            <a:graphicFrameLocks noGrp="1" noChangeAspect="1"/>
          </p:cNvGraphicFramePr>
          <p:nvPr>
            <p:ph idx="4294967295"/>
            <p:custDataLst>
              <p:tags r:id="rId2"/>
            </p:custDataLst>
            <p:extLst>
              <p:ext uri="{D42A27DB-BD31-4B8C-83A1-F6EECF244321}">
                <p14:modId xmlns="" xmlns:p14="http://schemas.microsoft.com/office/powerpoint/2010/main" val="2753320852"/>
              </p:ext>
            </p:extLst>
          </p:nvPr>
        </p:nvGraphicFramePr>
        <p:xfrm>
          <a:off x="3278188" y="2425700"/>
          <a:ext cx="4556125" cy="3886200"/>
        </p:xfrm>
        <a:graphic>
          <a:graphicData uri="http://schemas.openxmlformats.org/presentationml/2006/ole">
            <p:oleObj spid="_x0000_s151569" name="Visio" r:id="rId7" imgW="2277785" imgH="1943243" progId="Visio.Drawing.11">
              <p:embed/>
            </p:oleObj>
          </a:graphicData>
        </a:graphic>
      </p:graphicFrame>
      <p:sp>
        <p:nvSpPr>
          <p:cNvPr id="99533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5332"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Traffic light </a:t>
            </a:r>
            <a:r>
              <a:rPr lang="en-US" sz="3200" dirty="0" smtClean="0">
                <a:latin typeface="Times New Roman" pitchFamily="18" charset="0"/>
                <a:cs typeface="Arial" charset="0"/>
              </a:rPr>
              <a:t>controller</a:t>
            </a:r>
            <a:r>
              <a:rPr lang="zh-CN" altLang="en-US" sz="2000" dirty="0" smtClean="0">
                <a:latin typeface="华文中宋" pitchFamily="2" charset="-122"/>
                <a:ea typeface="华文中宋" pitchFamily="2" charset="-122"/>
                <a:cs typeface="Arial" charset="0"/>
              </a:rPr>
              <a:t>交通灯控制器</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a:latin typeface="Times New Roman" pitchFamily="18" charset="0"/>
                <a:cs typeface="Arial" charset="0"/>
              </a:rPr>
              <a:t>Traffic sensors: </a:t>
            </a:r>
            <a:r>
              <a:rPr lang="en-US" sz="2600" i="1" dirty="0">
                <a:latin typeface="Times New Roman" pitchFamily="18" charset="0"/>
                <a:cs typeface="Arial" charset="0"/>
              </a:rPr>
              <a:t>T</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T</a:t>
            </a:r>
            <a:r>
              <a:rPr lang="en-US" sz="2600" i="1" baseline="-25000" dirty="0">
                <a:latin typeface="Times New Roman" pitchFamily="18" charset="0"/>
                <a:cs typeface="Arial" charset="0"/>
              </a:rPr>
              <a:t>B</a:t>
            </a:r>
            <a:r>
              <a:rPr lang="en-US" sz="2600" dirty="0">
                <a:latin typeface="Times New Roman" pitchFamily="18" charset="0"/>
                <a:cs typeface="Arial" charset="0"/>
              </a:rPr>
              <a:t> (TRUE when there’s traffic)</a:t>
            </a:r>
          </a:p>
          <a:p>
            <a:pPr marL="742950" lvl="1" indent="-285750">
              <a:spcBef>
                <a:spcPct val="20000"/>
              </a:spcBef>
              <a:buFontTx/>
              <a:buChar char="–"/>
            </a:pPr>
            <a:r>
              <a:rPr lang="en-US" sz="2600" dirty="0">
                <a:latin typeface="Times New Roman" pitchFamily="18" charset="0"/>
                <a:cs typeface="Arial" charset="0"/>
              </a:rPr>
              <a:t>Lights: </a:t>
            </a:r>
            <a:r>
              <a:rPr lang="en-US" sz="2600" i="1" dirty="0">
                <a:latin typeface="Times New Roman" pitchFamily="18" charset="0"/>
                <a:cs typeface="Arial" charset="0"/>
              </a:rPr>
              <a:t>L</a:t>
            </a:r>
            <a:r>
              <a:rPr lang="en-US" sz="2600" i="1" baseline="-25000" dirty="0">
                <a:latin typeface="Times New Roman" pitchFamily="18" charset="0"/>
                <a:cs typeface="Arial" charset="0"/>
              </a:rPr>
              <a:t>A</a:t>
            </a:r>
            <a:r>
              <a:rPr lang="en-US" sz="2600" dirty="0">
                <a:latin typeface="Times New Roman" pitchFamily="18" charset="0"/>
                <a:cs typeface="Arial" charset="0"/>
              </a:rPr>
              <a:t>, </a:t>
            </a:r>
            <a:r>
              <a:rPr lang="en-US" sz="2600" i="1" dirty="0">
                <a:latin typeface="Times New Roman" pitchFamily="18" charset="0"/>
                <a:cs typeface="Arial" charset="0"/>
              </a:rPr>
              <a:t>L</a:t>
            </a:r>
            <a:r>
              <a:rPr lang="en-US" sz="26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Example</a:t>
            </a:r>
            <a:r>
              <a:rPr lang="zh-CN" altLang="en-US" sz="2000" dirty="0" smtClean="0">
                <a:solidFill>
                  <a:schemeClr val="bg1"/>
                </a:solidFill>
                <a:latin typeface="华文中宋" pitchFamily="2" charset="-122"/>
                <a:ea typeface="华文中宋" pitchFamily="2" charset="-122"/>
              </a:rPr>
              <a:t>有限状态机的例子</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4786314" y="6215082"/>
            <a:ext cx="229101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3-23   </a:t>
            </a:r>
            <a:r>
              <a:rPr lang="zh-CN" altLang="en-US" sz="2000" dirty="0" smtClean="0">
                <a:latin typeface="华文中宋" pitchFamily="2" charset="-122"/>
                <a:ea typeface="华文中宋" pitchFamily="2" charset="-122"/>
              </a:rPr>
              <a:t>校园地图</a:t>
            </a:r>
            <a:endParaRPr lang="zh-CN" altLang="en-US" sz="2000" dirty="0">
              <a:latin typeface="华文中宋" pitchFamily="2" charset="-122"/>
              <a:ea typeface="华文中宋" pitchFamily="2" charset="-122"/>
            </a:endParaRPr>
          </a:p>
        </p:txBody>
      </p:sp>
      <p:sp>
        <p:nvSpPr>
          <p:cNvPr id="7" name="TextBox 6"/>
          <p:cNvSpPr txBox="1"/>
          <p:nvPr/>
        </p:nvSpPr>
        <p:spPr>
          <a:xfrm>
            <a:off x="1285852" y="857232"/>
            <a:ext cx="143020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中文书</a:t>
            </a:r>
            <a:r>
              <a:rPr lang="en-US" altLang="zh-CN" sz="2000" dirty="0" smtClean="0">
                <a:latin typeface="华文中宋" pitchFamily="2" charset="-122"/>
                <a:ea typeface="华文中宋" pitchFamily="2" charset="-122"/>
              </a:rPr>
              <a:t>p76</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3730555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6358" name="Object 6"/>
          <p:cNvGraphicFramePr>
            <a:graphicFrameLocks noGrp="1" noChangeAspect="1"/>
          </p:cNvGraphicFramePr>
          <p:nvPr>
            <p:ph idx="4294967295"/>
            <p:custDataLst>
              <p:tags r:id="rId2"/>
            </p:custDataLst>
            <p:extLst>
              <p:ext uri="{D42A27DB-BD31-4B8C-83A1-F6EECF244321}">
                <p14:modId xmlns="" xmlns:p14="http://schemas.microsoft.com/office/powerpoint/2010/main" val="2964182797"/>
              </p:ext>
            </p:extLst>
          </p:nvPr>
        </p:nvGraphicFramePr>
        <p:xfrm>
          <a:off x="3581400" y="2057400"/>
          <a:ext cx="4679950" cy="3857625"/>
        </p:xfrm>
        <a:graphic>
          <a:graphicData uri="http://schemas.openxmlformats.org/presentationml/2006/ole">
            <p:oleObj spid="_x0000_s152593" name="VISIO" r:id="rId7" imgW="1628823" imgH="1343359" progId="Visio.Drawing.11">
              <p:embed/>
            </p:oleObj>
          </a:graphicData>
        </a:graphic>
      </p:graphicFrame>
      <p:sp>
        <p:nvSpPr>
          <p:cNvPr id="99635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6356"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Inputs: </a:t>
            </a:r>
            <a:r>
              <a:rPr lang="en-US" sz="3200" i="1" dirty="0">
                <a:latin typeface="Times New Roman" pitchFamily="18" charset="0"/>
                <a:cs typeface="Arial" charset="0"/>
              </a:rPr>
              <a:t>CLK</a:t>
            </a:r>
            <a:r>
              <a:rPr lang="en-US" sz="3200" dirty="0">
                <a:latin typeface="Times New Roman" pitchFamily="18" charset="0"/>
                <a:cs typeface="Arial" charset="0"/>
              </a:rPr>
              <a:t>, </a:t>
            </a:r>
            <a:r>
              <a:rPr lang="en-US" sz="3200" i="1" dirty="0">
                <a:latin typeface="Times New Roman" pitchFamily="18" charset="0"/>
                <a:cs typeface="Arial" charset="0"/>
              </a:rPr>
              <a:t>Reset</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T</a:t>
            </a:r>
            <a:r>
              <a:rPr lang="en-US" sz="3200" i="1" baseline="-25000" dirty="0">
                <a:latin typeface="Times New Roman" pitchFamily="18" charset="0"/>
                <a:cs typeface="Arial" charset="0"/>
              </a:rPr>
              <a:t>B</a:t>
            </a:r>
          </a:p>
          <a:p>
            <a:pPr marL="342900" indent="-342900">
              <a:spcBef>
                <a:spcPct val="20000"/>
              </a:spcBef>
              <a:buFontTx/>
              <a:buChar char="•"/>
            </a:pPr>
            <a:r>
              <a:rPr lang="en-US" sz="3200" dirty="0">
                <a:latin typeface="Times New Roman" pitchFamily="18" charset="0"/>
                <a:cs typeface="Arial" charset="0"/>
              </a:rPr>
              <a:t>Outputs: </a:t>
            </a:r>
            <a:r>
              <a:rPr lang="en-US" sz="3200" i="1" dirty="0">
                <a:latin typeface="Times New Roman" pitchFamily="18" charset="0"/>
                <a:cs typeface="Arial" charset="0"/>
              </a:rPr>
              <a:t>L</a:t>
            </a:r>
            <a:r>
              <a:rPr lang="en-US" sz="3200" i="1" baseline="-25000" dirty="0">
                <a:latin typeface="Times New Roman" pitchFamily="18" charset="0"/>
                <a:cs typeface="Arial" charset="0"/>
              </a:rPr>
              <a:t>A</a:t>
            </a:r>
            <a:r>
              <a:rPr lang="en-US" sz="3200" dirty="0">
                <a:latin typeface="Times New Roman" pitchFamily="18" charset="0"/>
                <a:cs typeface="Arial" charset="0"/>
              </a:rPr>
              <a:t>, </a:t>
            </a:r>
            <a:r>
              <a:rPr lang="en-US" sz="3200" i="1" dirty="0">
                <a:latin typeface="Times New Roman" pitchFamily="18" charset="0"/>
                <a:cs typeface="Arial" charset="0"/>
              </a:rPr>
              <a:t>L</a:t>
            </a:r>
            <a:r>
              <a:rPr lang="en-US" sz="3200" i="1" baseline="-25000" dirty="0">
                <a:latin typeface="Times New Roman" pitchFamily="18" charset="0"/>
                <a:cs typeface="Arial" charset="0"/>
              </a:rPr>
              <a:t>B</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Black Box</a:t>
            </a:r>
            <a:r>
              <a:rPr lang="zh-CN" altLang="en-US" sz="2000" dirty="0" smtClean="0">
                <a:solidFill>
                  <a:schemeClr val="bg1"/>
                </a:solidFill>
                <a:latin typeface="华文中宋" pitchFamily="2" charset="-122"/>
                <a:ea typeface="华文中宋" pitchFamily="2" charset="-122"/>
              </a:rPr>
              <a:t>有限状态机黑盒</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4154494" y="5857892"/>
            <a:ext cx="37481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3-24  </a:t>
            </a:r>
            <a:r>
              <a:rPr lang="zh-CN" altLang="en-US" sz="2000" dirty="0" smtClean="0">
                <a:latin typeface="华文中宋" pitchFamily="2" charset="-122"/>
                <a:ea typeface="华文中宋" pitchFamily="2" charset="-122"/>
              </a:rPr>
              <a:t>有限状态机的黑盒视图</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44617737"/>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97385" name="Object 9"/>
          <p:cNvGraphicFramePr>
            <a:graphicFrameLocks noGrp="1" noChangeAspect="1"/>
          </p:cNvGraphicFramePr>
          <p:nvPr>
            <p:ph idx="4294967295"/>
            <p:custDataLst>
              <p:tags r:id="rId2"/>
            </p:custDataLst>
            <p:extLst>
              <p:ext uri="{D42A27DB-BD31-4B8C-83A1-F6EECF244321}">
                <p14:modId xmlns="" xmlns:p14="http://schemas.microsoft.com/office/powerpoint/2010/main" val="1129997399"/>
              </p:ext>
            </p:extLst>
          </p:nvPr>
        </p:nvGraphicFramePr>
        <p:xfrm>
          <a:off x="4648200" y="1981200"/>
          <a:ext cx="4314825" cy="4298950"/>
        </p:xfrm>
        <a:graphic>
          <a:graphicData uri="http://schemas.openxmlformats.org/presentationml/2006/ole">
            <p:oleObj spid="_x0000_s153617" name="VISIO" r:id="rId7" imgW="1999204" imgH="1993118" progId="Visio.Drawing.11">
              <p:embed/>
            </p:oleObj>
          </a:graphicData>
        </a:graphic>
      </p:graphicFrame>
      <p:sp>
        <p:nvSpPr>
          <p:cNvPr id="99737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4"/>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sp>
        <p:nvSpPr>
          <p:cNvPr id="6" name="TextBox 5"/>
          <p:cNvSpPr txBox="1"/>
          <p:nvPr/>
        </p:nvSpPr>
        <p:spPr>
          <a:xfrm>
            <a:off x="1357290" y="841210"/>
            <a:ext cx="30059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有限状态机的状态转移图</a:t>
            </a:r>
            <a:endParaRPr lang="zh-CN" altLang="en-US" sz="2000" dirty="0">
              <a:latin typeface="华文中宋" pitchFamily="2" charset="-122"/>
              <a:ea typeface="华文中宋" pitchFamily="2" charset="-122"/>
            </a:endParaRPr>
          </a:p>
        </p:txBody>
      </p:sp>
      <p:sp>
        <p:nvSpPr>
          <p:cNvPr id="7" name="TextBox 6"/>
          <p:cNvSpPr txBox="1"/>
          <p:nvPr/>
        </p:nvSpPr>
        <p:spPr>
          <a:xfrm>
            <a:off x="928662" y="3071810"/>
            <a:ext cx="4143404"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在状态转换图中，圆圈代表状态，圆弧代表两种状态之间的转换</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892423744"/>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7378"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97380" name="Rectangle 4"/>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Moore FSM: </a:t>
            </a:r>
            <a:r>
              <a:rPr lang="en-US" sz="3200" dirty="0">
                <a:latin typeface="Times New Roman" pitchFamily="18" charset="0"/>
                <a:cs typeface="Arial" charset="0"/>
              </a:rPr>
              <a:t>outputs labeled in each state</a:t>
            </a:r>
          </a:p>
          <a:p>
            <a:pPr marL="342900" indent="-342900">
              <a:spcBef>
                <a:spcPct val="20000"/>
              </a:spcBef>
              <a:buFontTx/>
              <a:buChar char="•"/>
            </a:pPr>
            <a:r>
              <a:rPr lang="en-US" sz="3200" b="1" dirty="0">
                <a:latin typeface="Times New Roman" pitchFamily="18" charset="0"/>
                <a:cs typeface="Arial" charset="0"/>
              </a:rPr>
              <a:t>States: </a:t>
            </a:r>
            <a:r>
              <a:rPr lang="en-US" sz="3200" dirty="0">
                <a:latin typeface="Times New Roman" pitchFamily="18" charset="0"/>
                <a:cs typeface="Arial" charset="0"/>
              </a:rPr>
              <a:t>Circles</a:t>
            </a:r>
          </a:p>
          <a:p>
            <a:pPr marL="342900" indent="-342900">
              <a:spcBef>
                <a:spcPct val="20000"/>
              </a:spcBef>
              <a:buFontTx/>
              <a:buChar char="•"/>
            </a:pPr>
            <a:r>
              <a:rPr lang="en-US" sz="3200" b="1" dirty="0">
                <a:latin typeface="Times New Roman" pitchFamily="18" charset="0"/>
                <a:cs typeface="Arial" charset="0"/>
              </a:rPr>
              <a:t>Transitions: </a:t>
            </a:r>
            <a:r>
              <a:rPr lang="en-US" sz="3200" dirty="0">
                <a:latin typeface="Times New Roman" pitchFamily="18" charset="0"/>
                <a:cs typeface="Arial" charset="0"/>
              </a:rPr>
              <a:t>Arcs</a:t>
            </a:r>
            <a:endParaRPr lang="en-US" sz="3200" i="1" baseline="-25000" dirty="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Diagram</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4"/>
            </p:custDataLst>
            <p:extLst>
              <p:ext uri="{D42A27DB-BD31-4B8C-83A1-F6EECF244321}">
                <p14:modId xmlns="" xmlns:p14="http://schemas.microsoft.com/office/powerpoint/2010/main" val="1796942865"/>
              </p:ext>
            </p:extLst>
          </p:nvPr>
        </p:nvGraphicFramePr>
        <p:xfrm>
          <a:off x="4648200" y="1905000"/>
          <a:ext cx="4314825" cy="4298950"/>
        </p:xfrm>
        <a:graphic>
          <a:graphicData uri="http://schemas.openxmlformats.org/presentationml/2006/ole">
            <p:oleObj spid="_x0000_s204815" name="VISIO" r:id="rId7" imgW="2001299" imgH="1993667" progId="Visio.Drawing.11">
              <p:embed/>
            </p:oleObj>
          </a:graphicData>
        </a:graphic>
      </p:graphicFrame>
      <p:sp>
        <p:nvSpPr>
          <p:cNvPr id="6" name="TextBox 5"/>
          <p:cNvSpPr txBox="1"/>
          <p:nvPr/>
        </p:nvSpPr>
        <p:spPr>
          <a:xfrm>
            <a:off x="714348" y="3025630"/>
            <a:ext cx="4143404"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在状态转换图中，圆圈代表状态，圆弧代表两种状态之间的转换</a:t>
            </a:r>
            <a:endParaRPr lang="zh-CN" altLang="en-US" sz="2000" dirty="0">
              <a:latin typeface="华文中宋" pitchFamily="2" charset="-122"/>
              <a:ea typeface="华文中宋" pitchFamily="2" charset="-122"/>
            </a:endParaRPr>
          </a:p>
        </p:txBody>
      </p:sp>
      <p:sp>
        <p:nvSpPr>
          <p:cNvPr id="7" name="TextBox 6"/>
          <p:cNvSpPr txBox="1"/>
          <p:nvPr/>
        </p:nvSpPr>
        <p:spPr>
          <a:xfrm>
            <a:off x="5857884" y="6143644"/>
            <a:ext cx="223811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3-25  </a:t>
            </a:r>
            <a:r>
              <a:rPr lang="zh-CN" altLang="en-US" dirty="0" smtClean="0">
                <a:latin typeface="华文中宋" pitchFamily="2" charset="-122"/>
                <a:ea typeface="华文中宋" pitchFamily="2" charset="-122"/>
              </a:rPr>
              <a:t>状态转移图</a:t>
            </a:r>
            <a:endParaRPr lang="zh-CN" altLang="en-US" dirty="0">
              <a:latin typeface="华文中宋" pitchFamily="2" charset="-122"/>
              <a:ea typeface="华文中宋" pitchFamily="2" charset="-122"/>
            </a:endParaRPr>
          </a:p>
        </p:txBody>
      </p:sp>
      <p:sp>
        <p:nvSpPr>
          <p:cNvPr id="9" name="TextBox 8"/>
          <p:cNvSpPr txBox="1"/>
          <p:nvPr/>
        </p:nvSpPr>
        <p:spPr>
          <a:xfrm>
            <a:off x="1135626" y="841210"/>
            <a:ext cx="30059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有限状态机的状态转移图</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946437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 xmlns:p14="http://schemas.microsoft.com/office/powerpoint/2010/main" val="4136759396"/>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
        <p:nvSpPr>
          <p:cNvPr id="5" name="TextBox 4"/>
          <p:cNvSpPr txBox="1"/>
          <p:nvPr/>
        </p:nvSpPr>
        <p:spPr>
          <a:xfrm>
            <a:off x="1428728" y="928670"/>
            <a:ext cx="30059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有限状态机的状态转移表</a:t>
            </a:r>
            <a:endParaRPr lang="zh-CN" altLang="en-US" sz="2000" dirty="0">
              <a:latin typeface="华文中宋" pitchFamily="2" charset="-122"/>
              <a:ea typeface="华文中宋" pitchFamily="2" charset="-122"/>
            </a:endParaRPr>
          </a:p>
        </p:txBody>
      </p:sp>
      <p:sp>
        <p:nvSpPr>
          <p:cNvPr id="6" name="TextBox 5"/>
          <p:cNvSpPr txBox="1"/>
          <p:nvPr/>
        </p:nvSpPr>
        <p:spPr>
          <a:xfrm>
            <a:off x="4929190" y="1071546"/>
            <a:ext cx="23070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3-1  </a:t>
            </a:r>
            <a:r>
              <a:rPr lang="zh-CN" altLang="en-US" sz="2000" dirty="0" smtClean="0">
                <a:latin typeface="华文中宋" pitchFamily="2" charset="-122"/>
                <a:ea typeface="华文中宋" pitchFamily="2" charset="-122"/>
              </a:rPr>
              <a:t>状态转移表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083437741"/>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3268" name="Group 4"/>
          <p:cNvGraphicFramePr>
            <a:graphicFrameLocks noGrp="1"/>
          </p:cNvGraphicFramePr>
          <p:nvPr>
            <p:ph idx="4294967295"/>
            <p:custDataLst>
              <p:tags r:id="rId1"/>
            </p:custDataLst>
            <p:extLst>
              <p:ext uri="{D42A27DB-BD31-4B8C-83A1-F6EECF244321}">
                <p14:modId xmlns="" xmlns:p14="http://schemas.microsoft.com/office/powerpoint/2010/main" val="1705124145"/>
              </p:ext>
            </p:extLst>
          </p:nvPr>
        </p:nvGraphicFramePr>
        <p:xfrm>
          <a:off x="2038350" y="1447800"/>
          <a:ext cx="5429250" cy="4023360"/>
        </p:xfrm>
        <a:graphic>
          <a:graphicData uri="http://schemas.openxmlformats.org/drawingml/2006/table">
            <a:tbl>
              <a:tblPr/>
              <a:tblGrid>
                <a:gridCol w="1357313"/>
                <a:gridCol w="1357312"/>
                <a:gridCol w="1357313"/>
                <a:gridCol w="1357312"/>
              </a:tblGrid>
              <a:tr h="762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T</a:t>
                      </a:r>
                      <a:r>
                        <a:rPr kumimoji="0" lang="en-US" sz="2400" b="0" i="1" u="none" strike="noStrike" cap="none" normalizeH="0" baseline="-2500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000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49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326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Transition Table</a:t>
            </a:r>
            <a:endParaRPr lang="en-US" sz="4400" dirty="0">
              <a:solidFill>
                <a:schemeClr val="bg1"/>
              </a:solidFill>
              <a:latin typeface="+mj-lt"/>
            </a:endParaRPr>
          </a:p>
        </p:txBody>
      </p:sp>
      <p:sp>
        <p:nvSpPr>
          <p:cNvPr id="5" name="TextBox 4"/>
          <p:cNvSpPr txBox="1"/>
          <p:nvPr/>
        </p:nvSpPr>
        <p:spPr>
          <a:xfrm>
            <a:off x="1214414" y="928670"/>
            <a:ext cx="300595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latin typeface="华文中宋" pitchFamily="2" charset="-122"/>
                <a:ea typeface="华文中宋" pitchFamily="2" charset="-122"/>
              </a:rPr>
              <a:t>有限状态机的状态转移表</a:t>
            </a:r>
            <a:endParaRPr lang="zh-CN" altLang="en-US" sz="2000" dirty="0">
              <a:latin typeface="华文中宋" pitchFamily="2" charset="-122"/>
              <a:ea typeface="华文中宋" pitchFamily="2" charset="-122"/>
            </a:endParaRPr>
          </a:p>
        </p:txBody>
      </p:sp>
      <p:sp>
        <p:nvSpPr>
          <p:cNvPr id="6" name="TextBox 5"/>
          <p:cNvSpPr txBox="1"/>
          <p:nvPr/>
        </p:nvSpPr>
        <p:spPr>
          <a:xfrm>
            <a:off x="4857752" y="1000108"/>
            <a:ext cx="23887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3-1   </a:t>
            </a:r>
            <a:r>
              <a:rPr lang="zh-CN" altLang="en-US" sz="2000" dirty="0" smtClean="0">
                <a:latin typeface="华文中宋" pitchFamily="2" charset="-122"/>
                <a:ea typeface="华文中宋" pitchFamily="2" charset="-122"/>
              </a:rPr>
              <a:t>状态转移表</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335508653"/>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 xmlns:p14="http://schemas.microsoft.com/office/powerpoint/2010/main" val="2826391555"/>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 xmlns:p14="http://schemas.microsoft.com/office/powerpoint/2010/main" val="2210792558"/>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
        <p:nvSpPr>
          <p:cNvPr id="6" name="TextBox 5"/>
          <p:cNvSpPr txBox="1"/>
          <p:nvPr/>
        </p:nvSpPr>
        <p:spPr>
          <a:xfrm>
            <a:off x="1071538" y="642918"/>
            <a:ext cx="351891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有限状态机编码的状态转移表</a:t>
            </a:r>
            <a:endParaRPr lang="zh-CN" altLang="en-US" sz="2000" dirty="0">
              <a:latin typeface="华文中宋" pitchFamily="2" charset="-122"/>
              <a:ea typeface="华文中宋" pitchFamily="2" charset="-122"/>
            </a:endParaRPr>
          </a:p>
        </p:txBody>
      </p:sp>
      <p:sp>
        <p:nvSpPr>
          <p:cNvPr id="7" name="TextBox 6"/>
          <p:cNvSpPr txBox="1"/>
          <p:nvPr/>
        </p:nvSpPr>
        <p:spPr>
          <a:xfrm>
            <a:off x="1357290" y="5143512"/>
            <a:ext cx="384592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3-4  </a:t>
            </a:r>
            <a:r>
              <a:rPr lang="zh-CN" altLang="en-US" sz="2000" dirty="0" smtClean="0">
                <a:latin typeface="华文中宋" pitchFamily="2" charset="-122"/>
                <a:ea typeface="华文中宋" pitchFamily="2" charset="-122"/>
              </a:rPr>
              <a:t>二进制编码的状态转移表</a:t>
            </a:r>
            <a:endParaRPr lang="zh-CN" altLang="en-US" sz="2000" dirty="0">
              <a:latin typeface="华文中宋" pitchFamily="2" charset="-122"/>
              <a:ea typeface="华文中宋" pitchFamily="2" charset="-122"/>
            </a:endParaRPr>
          </a:p>
        </p:txBody>
      </p:sp>
      <p:sp>
        <p:nvSpPr>
          <p:cNvPr id="8" name="TextBox 7"/>
          <p:cNvSpPr txBox="1"/>
          <p:nvPr/>
        </p:nvSpPr>
        <p:spPr>
          <a:xfrm>
            <a:off x="6786578" y="1357298"/>
            <a:ext cx="205056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3-2  </a:t>
            </a:r>
            <a:r>
              <a:rPr lang="zh-CN" altLang="en-US" sz="2000" dirty="0" smtClean="0">
                <a:latin typeface="华文中宋" pitchFamily="2" charset="-122"/>
                <a:ea typeface="华文中宋" pitchFamily="2" charset="-122"/>
              </a:rPr>
              <a:t>状态编码</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848851368"/>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5316" name="Group 4"/>
          <p:cNvGraphicFramePr>
            <a:graphicFrameLocks noGrp="1"/>
          </p:cNvGraphicFramePr>
          <p:nvPr>
            <p:ph sz="half" idx="4294967295"/>
            <p:custDataLst>
              <p:tags r:id="rId1"/>
            </p:custDataLst>
            <p:extLst>
              <p:ext uri="{D42A27DB-BD31-4B8C-83A1-F6EECF244321}">
                <p14:modId xmlns="" xmlns:p14="http://schemas.microsoft.com/office/powerpoint/2010/main" val="565971182"/>
              </p:ext>
            </p:extLst>
          </p:nvPr>
        </p:nvGraphicFramePr>
        <p:xfrm>
          <a:off x="762000" y="1295400"/>
          <a:ext cx="5257800" cy="3662363"/>
        </p:xfrm>
        <a:graphic>
          <a:graphicData uri="http://schemas.openxmlformats.org/drawingml/2006/table">
            <a:tbl>
              <a:tblPr/>
              <a:tblGrid>
                <a:gridCol w="990600"/>
                <a:gridCol w="914400"/>
                <a:gridCol w="914400"/>
                <a:gridCol w="838200"/>
                <a:gridCol w="762000"/>
                <a:gridCol w="838200"/>
              </a:tblGrid>
              <a:tr h="250825">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p>
                  </a:txBody>
                  <a:tcPr anchor="b"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T</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4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4603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10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X</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5381" name="Group 69"/>
          <p:cNvGraphicFramePr>
            <a:graphicFrameLocks noGrp="1"/>
          </p:cNvGraphicFramePr>
          <p:nvPr>
            <p:ph sz="half" idx="4294967295"/>
            <p:custDataLst>
              <p:tags r:id="rId2"/>
            </p:custDataLst>
            <p:extLst>
              <p:ext uri="{D42A27DB-BD31-4B8C-83A1-F6EECF244321}">
                <p14:modId xmlns="" xmlns:p14="http://schemas.microsoft.com/office/powerpoint/2010/main" val="3560791044"/>
              </p:ext>
            </p:extLst>
          </p:nvPr>
        </p:nvGraphicFramePr>
        <p:xfrm>
          <a:off x="6324600" y="1752600"/>
          <a:ext cx="2514600" cy="285908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S3</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53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65403" name="Rectangle 91"/>
          <p:cNvSpPr>
            <a:spLocks noChangeArrowheads="1"/>
          </p:cNvSpPr>
          <p:nvPr>
            <p:custDataLst>
              <p:tags r:id="rId4"/>
            </p:custDataLst>
          </p:nvPr>
        </p:nvSpPr>
        <p:spPr bwMode="auto">
          <a:xfrm>
            <a:off x="1828800" y="5111262"/>
            <a:ext cx="3581400" cy="1295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 </a:t>
            </a:r>
            <a:r>
              <a:rPr lang="en-US" dirty="0">
                <a:latin typeface="Symbol" pitchFamily="18" charset="2"/>
                <a:cs typeface="Arial" charset="0"/>
              </a:rPr>
              <a:t>Å</a:t>
            </a:r>
            <a:r>
              <a:rPr lang="en-US" sz="2400" i="1" dirty="0">
                <a:latin typeface="Times New Roman" pitchFamily="18" charset="0"/>
                <a:cs typeface="Arial" charset="0"/>
              </a:rPr>
              <a:t> S</a:t>
            </a:r>
            <a:r>
              <a:rPr lang="en-US" sz="2400" baseline="-25000" dirty="0">
                <a:latin typeface="Times New Roman" pitchFamily="18" charset="0"/>
                <a:cs typeface="Arial" charset="0"/>
              </a:rPr>
              <a:t>0</a:t>
            </a:r>
            <a:r>
              <a:rPr lang="en-US" sz="2400" i="1" dirty="0">
                <a:latin typeface="Times New Roman" pitchFamily="18" charset="0"/>
                <a:cs typeface="Arial" charset="0"/>
              </a:rPr>
              <a:t> </a:t>
            </a:r>
          </a:p>
          <a:p>
            <a:pPr marL="342900" indent="-342900">
              <a:spcBef>
                <a:spcPct val="20000"/>
              </a:spcBef>
            </a:pPr>
            <a:r>
              <a:rPr lang="en-US" sz="2400" i="1" dirty="0">
                <a:latin typeface="Times New Roman" pitchFamily="18" charset="0"/>
                <a:cs typeface="Arial" charset="0"/>
              </a:rPr>
              <a:t>S</a:t>
            </a:r>
            <a:r>
              <a:rPr lang="en-US" sz="2400" i="1" dirty="0">
                <a:latin typeface="Times New Roman" pitchFamily="18" charset="0"/>
                <a:cs typeface="Times New Roman" pitchFamily="18" charset="0"/>
              </a:rPr>
              <a:t>'</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r>
              <a:rPr lang="en-US" sz="2400" i="1" dirty="0">
                <a:latin typeface="Times New Roman" pitchFamily="18" charset="0"/>
                <a:cs typeface="Arial" charset="0"/>
              </a:rPr>
              <a:t>T</a:t>
            </a:r>
            <a:r>
              <a:rPr lang="en-US" sz="2400" i="1" baseline="-25000" dirty="0">
                <a:latin typeface="Times New Roman" pitchFamily="18" charset="0"/>
                <a:cs typeface="Arial" charset="0"/>
              </a:rPr>
              <a:t>B</a:t>
            </a:r>
          </a:p>
        </p:txBody>
      </p:sp>
      <p:sp>
        <p:nvSpPr>
          <p:cNvPr id="1165404" name="Line 92"/>
          <p:cNvSpPr>
            <a:spLocks noChangeShapeType="1"/>
          </p:cNvSpPr>
          <p:nvPr>
            <p:custDataLst>
              <p:tags r:id="rId5"/>
            </p:custDataLst>
          </p:nvPr>
        </p:nvSpPr>
        <p:spPr bwMode="auto">
          <a:xfrm>
            <a:off x="2590800" y="5638800"/>
            <a:ext cx="228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5" name="Line 93"/>
          <p:cNvSpPr>
            <a:spLocks noChangeShapeType="1"/>
          </p:cNvSpPr>
          <p:nvPr>
            <p:custDataLst>
              <p:tags r:id="rId6"/>
            </p:custDataLst>
          </p:nvPr>
        </p:nvSpPr>
        <p:spPr bwMode="auto">
          <a:xfrm>
            <a:off x="2895600" y="5638800"/>
            <a:ext cx="228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6" name="Line 94"/>
          <p:cNvSpPr>
            <a:spLocks noChangeShapeType="1"/>
          </p:cNvSpPr>
          <p:nvPr>
            <p:custDataLst>
              <p:tags r:id="rId7"/>
            </p:custDataLst>
          </p:nvPr>
        </p:nvSpPr>
        <p:spPr bwMode="auto">
          <a:xfrm>
            <a:off x="3962400" y="5638800"/>
            <a:ext cx="228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5407" name="Line 95"/>
          <p:cNvSpPr>
            <a:spLocks noChangeShapeType="1"/>
          </p:cNvSpPr>
          <p:nvPr>
            <p:custDataLst>
              <p:tags r:id="rId8"/>
            </p:custDataLst>
          </p:nvPr>
        </p:nvSpPr>
        <p:spPr bwMode="auto">
          <a:xfrm>
            <a:off x="4267200" y="5638800"/>
            <a:ext cx="228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TextBox 13"/>
          <p:cNvSpPr txBox="1"/>
          <p:nvPr/>
        </p:nvSpPr>
        <p:spPr>
          <a:xfrm>
            <a:off x="1143000" y="68759"/>
            <a:ext cx="7924800" cy="738664"/>
          </a:xfrm>
          <a:prstGeom prst="rect">
            <a:avLst/>
          </a:prstGeom>
          <a:noFill/>
        </p:spPr>
        <p:txBody>
          <a:bodyPr wrap="square" rtlCol="0">
            <a:spAutoFit/>
          </a:bodyPr>
          <a:lstStyle/>
          <a:p>
            <a:r>
              <a:rPr lang="en-US" sz="4200" dirty="0" smtClean="0">
                <a:solidFill>
                  <a:schemeClr val="bg1"/>
                </a:solidFill>
                <a:latin typeface="+mj-lt"/>
              </a:rPr>
              <a:t>FSM Encoded State Transition Table</a:t>
            </a:r>
            <a:endParaRPr lang="en-US" sz="4200" dirty="0">
              <a:solidFill>
                <a:schemeClr val="bg1"/>
              </a:solidFill>
              <a:latin typeface="+mj-lt"/>
            </a:endParaRPr>
          </a:p>
        </p:txBody>
      </p:sp>
      <p:sp>
        <p:nvSpPr>
          <p:cNvPr id="15" name="Line 93"/>
          <p:cNvSpPr>
            <a:spLocks noChangeShapeType="1"/>
          </p:cNvSpPr>
          <p:nvPr>
            <p:custDataLst>
              <p:tags r:id="rId9"/>
            </p:custDataLst>
          </p:nvPr>
        </p:nvSpPr>
        <p:spPr bwMode="auto">
          <a:xfrm>
            <a:off x="3200400" y="5638800"/>
            <a:ext cx="228600" cy="1588"/>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TextBox 12"/>
          <p:cNvSpPr txBox="1"/>
          <p:nvPr/>
        </p:nvSpPr>
        <p:spPr>
          <a:xfrm>
            <a:off x="1500166" y="857232"/>
            <a:ext cx="384592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3-4  </a:t>
            </a:r>
            <a:r>
              <a:rPr lang="zh-CN" altLang="en-US" sz="2000" dirty="0" smtClean="0">
                <a:latin typeface="华文中宋" pitchFamily="2" charset="-122"/>
                <a:ea typeface="华文中宋" pitchFamily="2" charset="-122"/>
              </a:rPr>
              <a:t>二进制编码的状态转移表</a:t>
            </a:r>
            <a:endParaRPr lang="zh-CN" altLang="en-US" sz="2000" dirty="0">
              <a:latin typeface="华文中宋" pitchFamily="2" charset="-122"/>
              <a:ea typeface="华文中宋" pitchFamily="2" charset="-122"/>
            </a:endParaRPr>
          </a:p>
        </p:txBody>
      </p:sp>
      <p:sp>
        <p:nvSpPr>
          <p:cNvPr id="16" name="TextBox 15"/>
          <p:cNvSpPr txBox="1"/>
          <p:nvPr/>
        </p:nvSpPr>
        <p:spPr>
          <a:xfrm>
            <a:off x="6643702" y="1357298"/>
            <a:ext cx="205056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3-2  </a:t>
            </a:r>
            <a:r>
              <a:rPr lang="zh-CN" altLang="en-US" sz="2000" dirty="0" smtClean="0">
                <a:latin typeface="华文中宋" pitchFamily="2" charset="-122"/>
                <a:ea typeface="华文中宋" pitchFamily="2" charset="-122"/>
              </a:rPr>
              <a:t>状态编码</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516140558"/>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 xmlns:p14="http://schemas.microsoft.com/office/powerpoint/2010/main" val="251831977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 xmlns:p14="http://schemas.microsoft.com/office/powerpoint/2010/main" val="3618844426"/>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r>
              <a:rPr lang="zh-CN" altLang="en-US" sz="2000" dirty="0" smtClean="0">
                <a:solidFill>
                  <a:schemeClr val="bg1"/>
                </a:solidFill>
                <a:latin typeface="华文中宋" pitchFamily="2" charset="-122"/>
                <a:ea typeface="华文中宋" pitchFamily="2" charset="-122"/>
              </a:rPr>
              <a:t>有限状态机输出逻辑表</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1857356" y="1000108"/>
            <a:ext cx="23070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3-5  </a:t>
            </a:r>
            <a:r>
              <a:rPr lang="zh-CN" altLang="en-US" sz="2000" dirty="0" smtClean="0">
                <a:latin typeface="华文中宋" pitchFamily="2" charset="-122"/>
                <a:ea typeface="华文中宋" pitchFamily="2" charset="-122"/>
              </a:rPr>
              <a:t>输出逻辑表</a:t>
            </a:r>
            <a:endParaRPr lang="zh-CN" altLang="en-US" sz="2000" dirty="0">
              <a:latin typeface="华文中宋" pitchFamily="2" charset="-122"/>
              <a:ea typeface="华文中宋" pitchFamily="2" charset="-122"/>
            </a:endParaRPr>
          </a:p>
        </p:txBody>
      </p:sp>
      <p:sp>
        <p:nvSpPr>
          <p:cNvPr id="6" name="TextBox 5"/>
          <p:cNvSpPr txBox="1"/>
          <p:nvPr/>
        </p:nvSpPr>
        <p:spPr>
          <a:xfrm>
            <a:off x="6786578" y="1214422"/>
            <a:ext cx="205056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3-3  </a:t>
            </a:r>
            <a:r>
              <a:rPr lang="zh-CN" altLang="en-US" sz="2000" dirty="0" smtClean="0">
                <a:latin typeface="华文中宋" pitchFamily="2" charset="-122"/>
                <a:ea typeface="华文中宋" pitchFamily="2" charset="-122"/>
              </a:rPr>
              <a:t>输出编码</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857631447"/>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641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6420"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Give sequence to events</a:t>
            </a:r>
          </a:p>
          <a:p>
            <a:pPr marL="342900" indent="-342900">
              <a:spcBef>
                <a:spcPct val="20000"/>
              </a:spcBef>
              <a:buFontTx/>
              <a:buChar char="•"/>
            </a:pPr>
            <a:r>
              <a:rPr lang="en-US" sz="3200" dirty="0">
                <a:latin typeface="Times New Roman" pitchFamily="18" charset="0"/>
                <a:cs typeface="Arial" charset="0"/>
              </a:rPr>
              <a:t>Have memory (short-term)</a:t>
            </a:r>
          </a:p>
          <a:p>
            <a:pPr marL="342900" indent="-342900">
              <a:spcBef>
                <a:spcPct val="20000"/>
              </a:spcBef>
              <a:buFontTx/>
              <a:buChar char="•"/>
            </a:pPr>
            <a:r>
              <a:rPr lang="en-US" sz="3200" dirty="0">
                <a:latin typeface="Times New Roman" pitchFamily="18" charset="0"/>
                <a:cs typeface="Arial" charset="0"/>
              </a:rPr>
              <a:t>Use feedback from output to input to store information</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Sequential Circuits</a:t>
            </a:r>
            <a:r>
              <a:rPr lang="zh-CN" altLang="en-US" sz="2400" dirty="0" smtClean="0">
                <a:solidFill>
                  <a:schemeClr val="bg1"/>
                </a:solidFill>
                <a:latin typeface="华文中宋" pitchFamily="2" charset="-122"/>
                <a:ea typeface="华文中宋" pitchFamily="2" charset="-122"/>
              </a:rPr>
              <a:t>时序电路</a:t>
            </a:r>
            <a:endParaRPr lang="en-US" sz="24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910460138"/>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7363" name="Group 3"/>
          <p:cNvGraphicFramePr>
            <a:graphicFrameLocks noGrp="1"/>
          </p:cNvGraphicFramePr>
          <p:nvPr>
            <p:ph sz="half" idx="4294967295"/>
            <p:custDataLst>
              <p:tags r:id="rId1"/>
            </p:custDataLst>
            <p:extLst>
              <p:ext uri="{D42A27DB-BD31-4B8C-83A1-F6EECF244321}">
                <p14:modId xmlns="" xmlns:p14="http://schemas.microsoft.com/office/powerpoint/2010/main" val="2929671425"/>
              </p:ext>
            </p:extLst>
          </p:nvPr>
        </p:nvGraphicFramePr>
        <p:xfrm>
          <a:off x="800100" y="1447800"/>
          <a:ext cx="5257800" cy="2743200"/>
        </p:xfrm>
        <a:graphic>
          <a:graphicData uri="http://schemas.openxmlformats.org/drawingml/2006/table">
            <a:tbl>
              <a:tblPr/>
              <a:tblGrid>
                <a:gridCol w="990600"/>
                <a:gridCol w="914400"/>
                <a:gridCol w="914400"/>
                <a:gridCol w="838200"/>
                <a:gridCol w="762000"/>
                <a:gridCol w="838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gridSpan="4">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Outputs</a:t>
                      </a:r>
                    </a:p>
                  </a:txBody>
                  <a:tcPr anchor="b"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A</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1</a:t>
                      </a:r>
                    </a:p>
                  </a:txBody>
                  <a:tcPr anchor="b"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L</a:t>
                      </a:r>
                      <a:r>
                        <a:rPr kumimoji="0" lang="en-US" sz="2400" b="0" i="1" u="none" strike="noStrike" cap="none" normalizeH="0" baseline="-25000" dirty="0" smtClean="0">
                          <a:ln>
                            <a:noFill/>
                          </a:ln>
                          <a:solidFill>
                            <a:schemeClr val="tx1"/>
                          </a:solidFill>
                          <a:effectLst/>
                          <a:latin typeface="Times New Roman" pitchFamily="18" charset="0"/>
                          <a:cs typeface="Arial" charset="0"/>
                        </a:rPr>
                        <a:t>B</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28575"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127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7411" name="Group 51"/>
          <p:cNvGraphicFramePr>
            <a:graphicFrameLocks noGrp="1"/>
          </p:cNvGraphicFramePr>
          <p:nvPr>
            <p:ph sz="half" idx="4294967295"/>
            <p:custDataLst>
              <p:tags r:id="rId2"/>
            </p:custDataLst>
            <p:extLst>
              <p:ext uri="{D42A27DB-BD31-4B8C-83A1-F6EECF244321}">
                <p14:modId xmlns="" xmlns:p14="http://schemas.microsoft.com/office/powerpoint/2010/main" val="1694209200"/>
              </p:ext>
            </p:extLst>
          </p:nvPr>
        </p:nvGraphicFramePr>
        <p:xfrm>
          <a:off x="6400800" y="1600200"/>
          <a:ext cx="2514600" cy="2297113"/>
        </p:xfrm>
        <a:graphic>
          <a:graphicData uri="http://schemas.openxmlformats.org/drawingml/2006/table">
            <a:tbl>
              <a:tblPr/>
              <a:tblGrid>
                <a:gridCol w="1066800"/>
                <a:gridCol w="14478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green</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yellow</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red</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7430" name="Rectangle 70"/>
          <p:cNvSpPr>
            <a:spLocks noChangeArrowheads="1"/>
          </p:cNvSpPr>
          <p:nvPr>
            <p:custDataLst>
              <p:tags r:id="rId3"/>
            </p:custDataLst>
          </p:nvPr>
        </p:nvSpPr>
        <p:spPr bwMode="auto">
          <a:xfrm>
            <a:off x="2590800" y="4343400"/>
            <a:ext cx="2438400"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A</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1</a:t>
            </a:r>
            <a:r>
              <a:rPr lang="en-US" sz="2400" i="1" dirty="0">
                <a:latin typeface="Times New Roman" pitchFamily="18" charset="0"/>
                <a:cs typeface="Arial" charset="0"/>
              </a:rPr>
              <a:t> = S</a:t>
            </a:r>
            <a:r>
              <a:rPr lang="en-US" sz="2400" baseline="-25000" dirty="0">
                <a:latin typeface="Times New Roman" pitchFamily="18" charset="0"/>
                <a:cs typeface="Arial" charset="0"/>
              </a:rPr>
              <a:t>1</a:t>
            </a:r>
            <a:endParaRPr lang="en-US" sz="2400" i="1" dirty="0">
              <a:latin typeface="Times New Roman" pitchFamily="18" charset="0"/>
              <a:cs typeface="Arial" charset="0"/>
            </a:endParaRPr>
          </a:p>
          <a:p>
            <a:pPr marL="342900" indent="-342900">
              <a:spcBef>
                <a:spcPct val="20000"/>
              </a:spcBef>
            </a:pPr>
            <a:r>
              <a:rPr lang="en-US" sz="2400" i="1" dirty="0">
                <a:latin typeface="Times New Roman" pitchFamily="18" charset="0"/>
                <a:cs typeface="Arial" charset="0"/>
              </a:rPr>
              <a:t>L</a:t>
            </a:r>
            <a:r>
              <a:rPr lang="en-US" sz="2400" i="1" baseline="-25000" dirty="0">
                <a:latin typeface="Times New Roman" pitchFamily="18" charset="0"/>
                <a:cs typeface="Arial" charset="0"/>
              </a:rPr>
              <a:t>B</a:t>
            </a:r>
            <a:r>
              <a:rPr lang="en-US" sz="2400" baseline="-25000" dirty="0">
                <a:latin typeface="Times New Roman" pitchFamily="18" charset="0"/>
                <a:cs typeface="Arial" charset="0"/>
              </a:rPr>
              <a:t>0</a:t>
            </a:r>
            <a:r>
              <a:rPr lang="en-US" sz="2400" i="1" dirty="0">
                <a:latin typeface="Times New Roman" pitchFamily="18" charset="0"/>
                <a:cs typeface="Arial" charset="0"/>
              </a:rPr>
              <a:t> = S</a:t>
            </a:r>
            <a:r>
              <a:rPr lang="en-US" sz="2400" baseline="-25000" dirty="0">
                <a:latin typeface="Times New Roman" pitchFamily="18" charset="0"/>
                <a:cs typeface="Arial" charset="0"/>
              </a:rPr>
              <a:t>1</a:t>
            </a:r>
            <a:r>
              <a:rPr lang="en-US" sz="2400" i="1" dirty="0">
                <a:latin typeface="Times New Roman" pitchFamily="18" charset="0"/>
                <a:cs typeface="Arial" charset="0"/>
              </a:rPr>
              <a:t>S</a:t>
            </a:r>
            <a:r>
              <a:rPr lang="en-US" sz="2400" baseline="-25000" dirty="0">
                <a:latin typeface="Times New Roman" pitchFamily="18" charset="0"/>
                <a:cs typeface="Arial" charset="0"/>
              </a:rPr>
              <a:t>0</a:t>
            </a:r>
            <a:endParaRPr lang="en-US" sz="2400" i="1" baseline="-25000" dirty="0">
              <a:latin typeface="Times New Roman" pitchFamily="18" charset="0"/>
              <a:cs typeface="Arial" charset="0"/>
            </a:endParaRPr>
          </a:p>
        </p:txBody>
      </p:sp>
      <p:sp>
        <p:nvSpPr>
          <p:cNvPr id="1167431" name="Line 71"/>
          <p:cNvSpPr>
            <a:spLocks noChangeShapeType="1"/>
          </p:cNvSpPr>
          <p:nvPr>
            <p:custDataLst>
              <p:tags r:id="rId4"/>
            </p:custDataLst>
          </p:nvPr>
        </p:nvSpPr>
        <p:spPr bwMode="auto">
          <a:xfrm>
            <a:off x="3429000" y="48768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67432" name="Line 72"/>
          <p:cNvSpPr>
            <a:spLocks noChangeShapeType="1"/>
          </p:cNvSpPr>
          <p:nvPr>
            <p:custDataLst>
              <p:tags r:id="rId5"/>
            </p:custDataLst>
          </p:nvPr>
        </p:nvSpPr>
        <p:spPr bwMode="auto">
          <a:xfrm>
            <a:off x="3429000" y="52578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Output Table</a:t>
            </a:r>
            <a:r>
              <a:rPr lang="zh-CN" altLang="en-US" sz="2000" dirty="0" smtClean="0">
                <a:solidFill>
                  <a:schemeClr val="bg1"/>
                </a:solidFill>
                <a:latin typeface="华文中宋" pitchFamily="2" charset="-122"/>
                <a:ea typeface="华文中宋" pitchFamily="2" charset="-122"/>
              </a:rPr>
              <a:t>有限状态机输出逻辑表</a:t>
            </a:r>
            <a:endParaRPr lang="en-US" sz="2000" dirty="0">
              <a:solidFill>
                <a:schemeClr val="bg1"/>
              </a:solidFill>
              <a:latin typeface="华文中宋" pitchFamily="2" charset="-122"/>
              <a:ea typeface="华文中宋" pitchFamily="2" charset="-122"/>
            </a:endParaRPr>
          </a:p>
        </p:txBody>
      </p:sp>
      <p:sp>
        <p:nvSpPr>
          <p:cNvPr id="8" name="TextBox 7"/>
          <p:cNvSpPr txBox="1"/>
          <p:nvPr/>
        </p:nvSpPr>
        <p:spPr>
          <a:xfrm>
            <a:off x="1857356" y="1000108"/>
            <a:ext cx="23070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3-5  </a:t>
            </a:r>
            <a:r>
              <a:rPr lang="zh-CN" altLang="en-US" sz="2000" dirty="0" smtClean="0">
                <a:latin typeface="华文中宋" pitchFamily="2" charset="-122"/>
                <a:ea typeface="华文中宋" pitchFamily="2" charset="-122"/>
              </a:rPr>
              <a:t>输出逻辑表</a:t>
            </a:r>
            <a:endParaRPr lang="zh-CN" altLang="en-US" sz="2000" dirty="0">
              <a:latin typeface="华文中宋" pitchFamily="2" charset="-122"/>
              <a:ea typeface="华文中宋" pitchFamily="2" charset="-122"/>
            </a:endParaRPr>
          </a:p>
        </p:txBody>
      </p:sp>
      <p:sp>
        <p:nvSpPr>
          <p:cNvPr id="9" name="TextBox 8"/>
          <p:cNvSpPr txBox="1"/>
          <p:nvPr/>
        </p:nvSpPr>
        <p:spPr>
          <a:xfrm>
            <a:off x="6786578" y="1214422"/>
            <a:ext cx="205056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表</a:t>
            </a:r>
            <a:r>
              <a:rPr lang="en-US" altLang="zh-CN" sz="2000" dirty="0" smtClean="0">
                <a:latin typeface="华文中宋" pitchFamily="2" charset="-122"/>
                <a:ea typeface="华文中宋" pitchFamily="2" charset="-122"/>
              </a:rPr>
              <a:t>3-3  </a:t>
            </a:r>
            <a:r>
              <a:rPr lang="zh-CN" altLang="en-US" sz="2000" dirty="0" smtClean="0">
                <a:latin typeface="华文中宋" pitchFamily="2" charset="-122"/>
                <a:ea typeface="华文中宋" pitchFamily="2" charset="-122"/>
              </a:rPr>
              <a:t>输出编码</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037923777"/>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3595" name="Object 75"/>
          <p:cNvGraphicFramePr>
            <a:graphicFrameLocks noGrp="1" noChangeAspect="1"/>
          </p:cNvGraphicFramePr>
          <p:nvPr>
            <p:ph idx="4294967295"/>
            <p:custDataLst>
              <p:tags r:id="rId2"/>
            </p:custDataLst>
            <p:extLst>
              <p:ext uri="{D42A27DB-BD31-4B8C-83A1-F6EECF244321}">
                <p14:modId xmlns="" xmlns:p14="http://schemas.microsoft.com/office/powerpoint/2010/main" val="1239452427"/>
              </p:ext>
            </p:extLst>
          </p:nvPr>
        </p:nvGraphicFramePr>
        <p:xfrm>
          <a:off x="4800600" y="1371600"/>
          <a:ext cx="1922462" cy="3352800"/>
        </p:xfrm>
        <a:graphic>
          <a:graphicData uri="http://schemas.openxmlformats.org/presentationml/2006/ole">
            <p:oleObj spid="_x0000_s155665" name="VISIO" r:id="rId5" imgW="769378" imgH="1343359" progId="Visio.Drawing.11">
              <p:embed/>
            </p:oleObj>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State Register</a:t>
            </a:r>
            <a:endParaRPr lang="en-US" sz="4400" dirty="0">
              <a:solidFill>
                <a:schemeClr val="bg1"/>
              </a:solidFill>
              <a:latin typeface="+mj-lt"/>
            </a:endParaRPr>
          </a:p>
        </p:txBody>
      </p:sp>
      <p:sp>
        <p:nvSpPr>
          <p:cNvPr id="4" name="TextBox 3"/>
          <p:cNvSpPr txBox="1"/>
          <p:nvPr/>
        </p:nvSpPr>
        <p:spPr>
          <a:xfrm>
            <a:off x="1285852" y="928670"/>
            <a:ext cx="534793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有限状态机电路图：状态寄存器    中文书</a:t>
            </a:r>
            <a:r>
              <a:rPr lang="en-US" altLang="zh-CN" sz="2000" dirty="0" smtClean="0">
                <a:latin typeface="华文中宋" pitchFamily="2" charset="-122"/>
                <a:ea typeface="华文中宋" pitchFamily="2" charset="-122"/>
              </a:rPr>
              <a:t>p79</a:t>
            </a:r>
            <a:endParaRPr lang="zh-CN" altLang="en-US" sz="2000" dirty="0">
              <a:latin typeface="华文中宋" pitchFamily="2" charset="-122"/>
              <a:ea typeface="华文中宋" pitchFamily="2" charset="-122"/>
            </a:endParaRPr>
          </a:p>
        </p:txBody>
      </p:sp>
      <p:sp>
        <p:nvSpPr>
          <p:cNvPr id="5" name="TextBox 4"/>
          <p:cNvSpPr txBox="1"/>
          <p:nvPr/>
        </p:nvSpPr>
        <p:spPr>
          <a:xfrm>
            <a:off x="3857620" y="5214950"/>
            <a:ext cx="4288353" cy="400110"/>
          </a:xfrm>
          <a:prstGeom prst="rect">
            <a:avLst/>
          </a:prstGeom>
          <a:noFill/>
        </p:spPr>
        <p:txBody>
          <a:bodyPr wrap="none" rtlCol="0">
            <a:spAutoFit/>
          </a:bodyPr>
          <a:lstStyle/>
          <a:p>
            <a:r>
              <a:rPr lang="en-US" altLang="zh-CN" dirty="0" smtClean="0"/>
              <a:t> </a:t>
            </a:r>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3-26  </a:t>
            </a:r>
            <a:r>
              <a:rPr lang="zh-CN" altLang="en-US" sz="2000" dirty="0" smtClean="0">
                <a:latin typeface="华文中宋" pitchFamily="2" charset="-122"/>
                <a:ea typeface="华文中宋" pitchFamily="2" charset="-122"/>
              </a:rPr>
              <a:t>交通控制器的状态机电路图</a:t>
            </a:r>
          </a:p>
        </p:txBody>
      </p:sp>
      <p:sp>
        <p:nvSpPr>
          <p:cNvPr id="7" name="TextBox 6"/>
          <p:cNvSpPr txBox="1"/>
          <p:nvPr/>
        </p:nvSpPr>
        <p:spPr>
          <a:xfrm>
            <a:off x="5000628" y="4572008"/>
            <a:ext cx="133882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状态寄存器</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54328272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5572"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4093365772"/>
              </p:ext>
            </p:extLst>
          </p:nvPr>
        </p:nvGraphicFramePr>
        <p:xfrm>
          <a:off x="685800" y="1344612"/>
          <a:ext cx="6030913" cy="3989388"/>
        </p:xfrm>
        <a:graphic>
          <a:graphicData uri="http://schemas.openxmlformats.org/presentationml/2006/ole">
            <p:oleObj spid="_x0000_s156689" name="VISIO" r:id="rId5" imgW="2462316" imgH="1628823" progId="Visio.Drawing.11">
              <p:embed/>
            </p:oleObj>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Next State Logic</a:t>
            </a:r>
            <a:endParaRPr lang="en-US" sz="4400" dirty="0">
              <a:solidFill>
                <a:schemeClr val="bg1"/>
              </a:solidFill>
              <a:latin typeface="+mj-lt"/>
            </a:endParaRPr>
          </a:p>
        </p:txBody>
      </p:sp>
      <p:sp>
        <p:nvSpPr>
          <p:cNvPr id="4" name="TextBox 3"/>
          <p:cNvSpPr txBox="1"/>
          <p:nvPr/>
        </p:nvSpPr>
        <p:spPr>
          <a:xfrm>
            <a:off x="1785918" y="5857892"/>
            <a:ext cx="4288353" cy="400110"/>
          </a:xfrm>
          <a:prstGeom prst="rect">
            <a:avLst/>
          </a:prstGeom>
          <a:noFill/>
        </p:spPr>
        <p:txBody>
          <a:bodyPr wrap="none" rtlCol="0">
            <a:spAutoFit/>
          </a:bodyPr>
          <a:lstStyle/>
          <a:p>
            <a:r>
              <a:rPr lang="en-US" altLang="zh-CN" dirty="0" smtClean="0"/>
              <a:t> </a:t>
            </a:r>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3-26  </a:t>
            </a:r>
            <a:r>
              <a:rPr lang="zh-CN" altLang="en-US" sz="2000" dirty="0" smtClean="0">
                <a:latin typeface="华文中宋" pitchFamily="2" charset="-122"/>
                <a:ea typeface="华文中宋" pitchFamily="2" charset="-122"/>
              </a:rPr>
              <a:t>交通控制器的状态机电路图</a:t>
            </a:r>
          </a:p>
        </p:txBody>
      </p:sp>
      <p:sp>
        <p:nvSpPr>
          <p:cNvPr id="5" name="TextBox 4"/>
          <p:cNvSpPr txBox="1"/>
          <p:nvPr/>
        </p:nvSpPr>
        <p:spPr>
          <a:xfrm>
            <a:off x="5000628" y="5214950"/>
            <a:ext cx="133882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状态寄存器</a:t>
            </a:r>
            <a:endParaRPr lang="zh-CN" altLang="en-US" dirty="0">
              <a:latin typeface="华文中宋" pitchFamily="2" charset="-122"/>
              <a:ea typeface="华文中宋" pitchFamily="2" charset="-122"/>
            </a:endParaRPr>
          </a:p>
        </p:txBody>
      </p:sp>
      <p:sp>
        <p:nvSpPr>
          <p:cNvPr id="7" name="TextBox 6"/>
          <p:cNvSpPr txBox="1"/>
          <p:nvPr/>
        </p:nvSpPr>
        <p:spPr>
          <a:xfrm>
            <a:off x="785786" y="5286388"/>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输入</a:t>
            </a:r>
            <a:endParaRPr lang="zh-CN" altLang="en-US" dirty="0">
              <a:latin typeface="华文中宋" pitchFamily="2" charset="-122"/>
              <a:ea typeface="华文中宋" pitchFamily="2" charset="-122"/>
            </a:endParaRPr>
          </a:p>
        </p:txBody>
      </p:sp>
      <p:sp>
        <p:nvSpPr>
          <p:cNvPr id="8" name="TextBox 7"/>
          <p:cNvSpPr txBox="1"/>
          <p:nvPr/>
        </p:nvSpPr>
        <p:spPr>
          <a:xfrm>
            <a:off x="2500298" y="5214950"/>
            <a:ext cx="172354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下一状态逻辑</a:t>
            </a:r>
            <a:endParaRPr lang="zh-CN" altLang="en-US" sz="2000" dirty="0">
              <a:latin typeface="华文中宋" pitchFamily="2" charset="-122"/>
              <a:ea typeface="华文中宋" pitchFamily="2" charset="-122"/>
            </a:endParaRPr>
          </a:p>
        </p:txBody>
      </p:sp>
      <p:sp>
        <p:nvSpPr>
          <p:cNvPr id="9" name="TextBox 8"/>
          <p:cNvSpPr txBox="1"/>
          <p:nvPr/>
        </p:nvSpPr>
        <p:spPr>
          <a:xfrm>
            <a:off x="1285852" y="928670"/>
            <a:ext cx="403187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有限状态机电路图：下一状态逻辑</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68659886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7620" name="Object 4"/>
          <p:cNvGraphicFramePr>
            <a:graphicFrameLocks noGrp="1" noChangeAspect="1"/>
          </p:cNvGraphicFramePr>
          <p:nvPr>
            <p:ph sz="half" idx="4294967295"/>
            <p:custDataLst>
              <p:tags r:id="rId2"/>
            </p:custDataLst>
          </p:nvPr>
        </p:nvGraphicFramePr>
        <p:xfrm>
          <a:off x="685800" y="1371600"/>
          <a:ext cx="8458200" cy="3937000"/>
        </p:xfrm>
        <a:graphic>
          <a:graphicData uri="http://schemas.openxmlformats.org/presentationml/2006/ole">
            <p:oleObj spid="_x0000_s157713" name="VISIO" r:id="rId5" imgW="3500366" imgH="1628823" progId="Visio.Drawing.11">
              <p:embed/>
            </p:oleObj>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Schematic: Output Logic</a:t>
            </a:r>
            <a:endParaRPr lang="en-US" sz="4400" dirty="0">
              <a:solidFill>
                <a:schemeClr val="bg1"/>
              </a:solidFill>
              <a:latin typeface="+mj-lt"/>
            </a:endParaRPr>
          </a:p>
        </p:txBody>
      </p:sp>
      <p:sp>
        <p:nvSpPr>
          <p:cNvPr id="4" name="TextBox 3"/>
          <p:cNvSpPr txBox="1"/>
          <p:nvPr/>
        </p:nvSpPr>
        <p:spPr>
          <a:xfrm>
            <a:off x="1785918" y="5857892"/>
            <a:ext cx="4288353" cy="400110"/>
          </a:xfrm>
          <a:prstGeom prst="rect">
            <a:avLst/>
          </a:prstGeom>
          <a:noFill/>
        </p:spPr>
        <p:txBody>
          <a:bodyPr wrap="none" rtlCol="0">
            <a:spAutoFit/>
          </a:bodyPr>
          <a:lstStyle/>
          <a:p>
            <a:r>
              <a:rPr lang="en-US" altLang="zh-CN" dirty="0" smtClean="0"/>
              <a:t> </a:t>
            </a:r>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3-26  </a:t>
            </a:r>
            <a:r>
              <a:rPr lang="zh-CN" altLang="en-US" sz="2000" dirty="0" smtClean="0">
                <a:latin typeface="华文中宋" pitchFamily="2" charset="-122"/>
                <a:ea typeface="华文中宋" pitchFamily="2" charset="-122"/>
              </a:rPr>
              <a:t>交通控制器的状态机电路图</a:t>
            </a:r>
          </a:p>
        </p:txBody>
      </p:sp>
      <p:sp>
        <p:nvSpPr>
          <p:cNvPr id="5" name="TextBox 4"/>
          <p:cNvSpPr txBox="1"/>
          <p:nvPr/>
        </p:nvSpPr>
        <p:spPr>
          <a:xfrm>
            <a:off x="5000628" y="5214950"/>
            <a:ext cx="133882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状态寄存器</a:t>
            </a:r>
            <a:endParaRPr lang="zh-CN" altLang="en-US" dirty="0">
              <a:latin typeface="华文中宋" pitchFamily="2" charset="-122"/>
              <a:ea typeface="华文中宋" pitchFamily="2" charset="-122"/>
            </a:endParaRPr>
          </a:p>
        </p:txBody>
      </p:sp>
      <p:sp>
        <p:nvSpPr>
          <p:cNvPr id="7" name="TextBox 6"/>
          <p:cNvSpPr txBox="1"/>
          <p:nvPr/>
        </p:nvSpPr>
        <p:spPr>
          <a:xfrm>
            <a:off x="785786" y="5286388"/>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输入</a:t>
            </a:r>
            <a:endParaRPr lang="zh-CN" altLang="en-US" dirty="0">
              <a:latin typeface="华文中宋" pitchFamily="2" charset="-122"/>
              <a:ea typeface="华文中宋" pitchFamily="2" charset="-122"/>
            </a:endParaRPr>
          </a:p>
        </p:txBody>
      </p:sp>
      <p:sp>
        <p:nvSpPr>
          <p:cNvPr id="8" name="TextBox 7"/>
          <p:cNvSpPr txBox="1"/>
          <p:nvPr/>
        </p:nvSpPr>
        <p:spPr>
          <a:xfrm>
            <a:off x="2500298" y="5214950"/>
            <a:ext cx="172354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下一状态逻辑</a:t>
            </a:r>
            <a:endParaRPr lang="zh-CN" altLang="en-US" sz="2000" dirty="0">
              <a:latin typeface="华文中宋" pitchFamily="2" charset="-122"/>
              <a:ea typeface="华文中宋" pitchFamily="2" charset="-122"/>
            </a:endParaRPr>
          </a:p>
        </p:txBody>
      </p:sp>
      <p:sp>
        <p:nvSpPr>
          <p:cNvPr id="9" name="TextBox 8"/>
          <p:cNvSpPr txBox="1"/>
          <p:nvPr/>
        </p:nvSpPr>
        <p:spPr>
          <a:xfrm>
            <a:off x="7143768" y="5214950"/>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输出逻辑</a:t>
            </a:r>
            <a:endParaRPr lang="zh-CN" altLang="en-US" dirty="0">
              <a:latin typeface="华文中宋" pitchFamily="2" charset="-122"/>
              <a:ea typeface="华文中宋" pitchFamily="2" charset="-122"/>
            </a:endParaRPr>
          </a:p>
        </p:txBody>
      </p:sp>
      <p:sp>
        <p:nvSpPr>
          <p:cNvPr id="10" name="TextBox 9"/>
          <p:cNvSpPr txBox="1"/>
          <p:nvPr/>
        </p:nvSpPr>
        <p:spPr>
          <a:xfrm>
            <a:off x="8358214" y="5214950"/>
            <a:ext cx="646331"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输出</a:t>
            </a:r>
            <a:endParaRPr lang="zh-CN" altLang="en-US" dirty="0">
              <a:latin typeface="华文中宋" pitchFamily="2" charset="-122"/>
              <a:ea typeface="华文中宋" pitchFamily="2" charset="-122"/>
            </a:endParaRPr>
          </a:p>
        </p:txBody>
      </p:sp>
      <p:sp>
        <p:nvSpPr>
          <p:cNvPr id="11" name="TextBox 10"/>
          <p:cNvSpPr txBox="1"/>
          <p:nvPr/>
        </p:nvSpPr>
        <p:spPr>
          <a:xfrm>
            <a:off x="1285852" y="928670"/>
            <a:ext cx="351891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有限状态机电路图：输出逻辑</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867209079"/>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08644"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999151602"/>
              </p:ext>
            </p:extLst>
          </p:nvPr>
        </p:nvGraphicFramePr>
        <p:xfrm>
          <a:off x="457200" y="1143000"/>
          <a:ext cx="8839200" cy="3295650"/>
        </p:xfrm>
        <a:graphic>
          <a:graphicData uri="http://schemas.openxmlformats.org/presentationml/2006/ole">
            <p:oleObj spid="_x0000_s158752" name="VISIO" r:id="rId6" imgW="5530670" imgH="2543223" progId="Visio.Drawing.11">
              <p:embed/>
            </p:oleObj>
          </a:graphicData>
        </a:graphic>
      </p:graphicFrame>
      <p:graphicFrame>
        <p:nvGraphicFramePr>
          <p:cNvPr id="1008645" name="Object 5"/>
          <p:cNvGraphicFramePr>
            <a:graphicFrameLocks noGrp="1" noChangeAspect="1"/>
          </p:cNvGraphicFramePr>
          <p:nvPr>
            <p:ph idx="4294967295"/>
            <p:custDataLst>
              <p:tags r:id="rId3"/>
            </p:custDataLst>
            <p:extLst>
              <p:ext uri="{D42A27DB-BD31-4B8C-83A1-F6EECF244321}">
                <p14:modId xmlns="" xmlns:p14="http://schemas.microsoft.com/office/powerpoint/2010/main" val="4201977697"/>
              </p:ext>
            </p:extLst>
          </p:nvPr>
        </p:nvGraphicFramePr>
        <p:xfrm>
          <a:off x="3810000" y="4343400"/>
          <a:ext cx="2209800" cy="2201862"/>
        </p:xfrm>
        <a:graphic>
          <a:graphicData uri="http://schemas.openxmlformats.org/presentationml/2006/ole">
            <p:oleObj spid="_x0000_s158753" name="VISIO" r:id="rId7" imgW="2001299" imgH="1993667" progId="Visio.Drawing.11">
              <p:embed/>
            </p:oleObj>
          </a:graphicData>
        </a:graphic>
      </p:graphicFrame>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Timing Diagram</a:t>
            </a:r>
            <a:r>
              <a:rPr lang="zh-CN" altLang="en-US" sz="2000" dirty="0" smtClean="0">
                <a:solidFill>
                  <a:schemeClr val="bg1"/>
                </a:solidFill>
                <a:latin typeface="华文中宋" pitchFamily="2" charset="-122"/>
                <a:ea typeface="华文中宋" pitchFamily="2" charset="-122"/>
              </a:rPr>
              <a:t>有限状态机时序图</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428596" y="4357694"/>
            <a:ext cx="349166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3-27  </a:t>
            </a:r>
            <a:r>
              <a:rPr lang="zh-CN" altLang="en-US" sz="2000" dirty="0" smtClean="0">
                <a:latin typeface="华文中宋" pitchFamily="2" charset="-122"/>
                <a:ea typeface="华文中宋" pitchFamily="2" charset="-122"/>
              </a:rPr>
              <a:t>交通控制器的时序图</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11679471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9669" name="Rectangle 5"/>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Binary</a:t>
            </a:r>
            <a:r>
              <a:rPr lang="en-US" sz="3200" dirty="0">
                <a:latin typeface="Times New Roman" pitchFamily="18" charset="0"/>
                <a:cs typeface="Arial" charset="0"/>
              </a:rPr>
              <a:t> encoding: </a:t>
            </a:r>
            <a:r>
              <a:rPr lang="zh-CN" altLang="en-US" sz="2000" dirty="0" smtClean="0">
                <a:latin typeface="华文中宋" pitchFamily="2" charset="-122"/>
                <a:ea typeface="华文中宋" pitchFamily="2" charset="-122"/>
                <a:cs typeface="Arial" charset="0"/>
              </a:rPr>
              <a:t>二进制编码</a:t>
            </a:r>
            <a:endParaRPr lang="en-US" sz="2000" dirty="0" smtClean="0">
              <a:latin typeface="华文中宋" pitchFamily="2" charset="-122"/>
              <a:ea typeface="华文中宋" pitchFamily="2" charset="-122"/>
              <a:cs typeface="Arial" charset="0"/>
            </a:endParaRP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four states, 00, 01, 10, 11</a:t>
            </a:r>
          </a:p>
          <a:p>
            <a:pPr marL="342900" indent="-342900">
              <a:spcBef>
                <a:spcPct val="20000"/>
              </a:spcBef>
              <a:buFontTx/>
              <a:buChar char="•"/>
            </a:pPr>
            <a:r>
              <a:rPr lang="en-US" sz="3200" b="1" dirty="0">
                <a:latin typeface="Times New Roman" pitchFamily="18" charset="0"/>
                <a:cs typeface="Arial" charset="0"/>
              </a:rPr>
              <a:t>One-hot</a:t>
            </a:r>
            <a:r>
              <a:rPr lang="en-US" sz="3200" dirty="0">
                <a:latin typeface="Times New Roman" pitchFamily="18" charset="0"/>
                <a:cs typeface="Arial" charset="0"/>
              </a:rPr>
              <a:t> </a:t>
            </a:r>
            <a:r>
              <a:rPr lang="en-US" sz="3200" dirty="0" smtClean="0">
                <a:latin typeface="Times New Roman" pitchFamily="18" charset="0"/>
                <a:cs typeface="Arial" charset="0"/>
              </a:rPr>
              <a:t>encoding</a:t>
            </a:r>
            <a:r>
              <a:rPr lang="zh-CN" altLang="en-US" sz="2000" dirty="0" smtClean="0">
                <a:latin typeface="华文中宋" pitchFamily="2" charset="-122"/>
                <a:ea typeface="华文中宋" pitchFamily="2" charset="-122"/>
                <a:cs typeface="Arial" charset="0"/>
              </a:rPr>
              <a:t>独热编码</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a:latin typeface="Times New Roman" pitchFamily="18" charset="0"/>
                <a:cs typeface="Arial" charset="0"/>
              </a:rPr>
              <a:t>One state bit per </a:t>
            </a:r>
            <a:r>
              <a:rPr lang="en-US" sz="2600" dirty="0" smtClean="0">
                <a:latin typeface="Times New Roman" pitchFamily="18" charset="0"/>
                <a:cs typeface="Arial" charset="0"/>
              </a:rPr>
              <a:t>state</a:t>
            </a:r>
            <a:r>
              <a:rPr lang="zh-CN" altLang="en-US" sz="2000" dirty="0" smtClean="0">
                <a:latin typeface="华文中宋" pitchFamily="2" charset="-122"/>
                <a:ea typeface="华文中宋" pitchFamily="2" charset="-122"/>
                <a:cs typeface="Arial" charset="0"/>
              </a:rPr>
              <a:t>每位表示一种状态</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a:latin typeface="Times New Roman" pitchFamily="18" charset="0"/>
                <a:cs typeface="Arial" charset="0"/>
              </a:rPr>
              <a:t>Only one state bit </a:t>
            </a:r>
            <a:r>
              <a:rPr lang="en-US" sz="2600" dirty="0" smtClean="0">
                <a:latin typeface="Times New Roman" pitchFamily="18" charset="0"/>
                <a:cs typeface="Arial" charset="0"/>
              </a:rPr>
              <a:t>HIGH </a:t>
            </a:r>
            <a:r>
              <a:rPr lang="en-US" sz="2600" dirty="0">
                <a:latin typeface="Times New Roman" pitchFamily="18" charset="0"/>
                <a:cs typeface="Arial" charset="0"/>
              </a:rPr>
              <a:t>at </a:t>
            </a:r>
            <a:r>
              <a:rPr lang="en-US" sz="2600" dirty="0" smtClean="0">
                <a:latin typeface="Times New Roman" pitchFamily="18" charset="0"/>
                <a:cs typeface="Arial" charset="0"/>
              </a:rPr>
              <a:t>once</a:t>
            </a:r>
            <a:r>
              <a:rPr lang="zh-CN" altLang="en-US" sz="2000" dirty="0" smtClean="0">
                <a:latin typeface="华文中宋" pitchFamily="2" charset="-122"/>
                <a:ea typeface="华文中宋" pitchFamily="2" charset="-122"/>
                <a:cs typeface="Arial" charset="0"/>
              </a:rPr>
              <a:t>任何时候只有一个位是“热”或真</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smtClean="0">
                <a:latin typeface="Times New Roman" pitchFamily="18" charset="0"/>
                <a:cs typeface="Arial" charset="0"/>
              </a:rPr>
              <a:t>i.e</a:t>
            </a:r>
            <a:r>
              <a:rPr lang="en-US" sz="2600" dirty="0">
                <a:latin typeface="Times New Roman" pitchFamily="18" charset="0"/>
                <a:cs typeface="Arial" charset="0"/>
              </a:rPr>
              <a:t>., for </a:t>
            </a:r>
            <a:r>
              <a:rPr lang="en-US" sz="2600" dirty="0" smtClean="0">
                <a:latin typeface="Times New Roman" pitchFamily="18" charset="0"/>
                <a:cs typeface="Arial" charset="0"/>
              </a:rPr>
              <a:t>4 </a:t>
            </a:r>
            <a:r>
              <a:rPr lang="en-US" sz="2600" dirty="0">
                <a:latin typeface="Times New Roman" pitchFamily="18" charset="0"/>
                <a:cs typeface="Arial" charset="0"/>
              </a:rPr>
              <a:t>states, 0001, 0010, 0100, 1000</a:t>
            </a:r>
          </a:p>
          <a:p>
            <a:pPr marL="742950" lvl="1" indent="-285750">
              <a:spcBef>
                <a:spcPct val="20000"/>
              </a:spcBef>
              <a:buFontTx/>
              <a:buChar char="–"/>
            </a:pPr>
            <a:r>
              <a:rPr lang="en-US" sz="2600" dirty="0">
                <a:latin typeface="Times New Roman" pitchFamily="18" charset="0"/>
                <a:cs typeface="Arial" charset="0"/>
              </a:rPr>
              <a:t>Requires more </a:t>
            </a:r>
            <a:r>
              <a:rPr lang="en-US" sz="2600" dirty="0" smtClean="0">
                <a:latin typeface="Times New Roman" pitchFamily="18" charset="0"/>
                <a:cs typeface="Arial" charset="0"/>
              </a:rPr>
              <a:t>flip-flops</a:t>
            </a:r>
            <a:r>
              <a:rPr lang="zh-CN" altLang="en-US" sz="2000" dirty="0" smtClean="0">
                <a:latin typeface="华文中宋" pitchFamily="2" charset="-122"/>
                <a:ea typeface="华文中宋" pitchFamily="2" charset="-122"/>
                <a:cs typeface="Arial" charset="0"/>
              </a:rPr>
              <a:t>需要更多触发器</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a:latin typeface="Times New Roman" pitchFamily="18" charset="0"/>
                <a:cs typeface="Arial" charset="0"/>
              </a:rPr>
              <a:t>Often next state and output logic is </a:t>
            </a:r>
            <a:r>
              <a:rPr lang="en-US" sz="2600" dirty="0" smtClean="0">
                <a:latin typeface="Times New Roman" pitchFamily="18" charset="0"/>
                <a:cs typeface="Arial" charset="0"/>
              </a:rPr>
              <a:t>simpler</a:t>
            </a:r>
            <a:r>
              <a:rPr lang="zh-CN" altLang="en-US" sz="2000" dirty="0" smtClean="0">
                <a:latin typeface="华文中宋" pitchFamily="2" charset="-122"/>
                <a:ea typeface="华文中宋" pitchFamily="2" charset="-122"/>
                <a:cs typeface="Arial" charset="0"/>
              </a:rPr>
              <a:t>下一个状态和输出逻辑通常会更简化</a:t>
            </a:r>
            <a:endParaRPr lang="en-US" sz="2000" dirty="0">
              <a:latin typeface="华文中宋" pitchFamily="2" charset="-122"/>
              <a:ea typeface="华文中宋" pitchFamily="2" charset="-122"/>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State Encoding</a:t>
            </a:r>
            <a:r>
              <a:rPr lang="zh-CN" altLang="en-US" sz="2000" dirty="0" smtClean="0">
                <a:solidFill>
                  <a:schemeClr val="bg1"/>
                </a:solidFill>
                <a:latin typeface="华文中宋" pitchFamily="2" charset="-122"/>
                <a:ea typeface="华文中宋" pitchFamily="2" charset="-122"/>
              </a:rPr>
              <a:t>有限状态机的状态编码</a:t>
            </a:r>
            <a:endParaRPr lang="en-US" sz="20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2425658499"/>
      </p:ext>
    </p:extLst>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0691" name="Rectangle 3"/>
          <p:cNvSpPr>
            <a:spLocks noChangeArrowheads="1"/>
          </p:cNvSpPr>
          <p:nvPr>
            <p:custDataLst>
              <p:tags r:id="rId1"/>
            </p:custDataLst>
          </p:nvPr>
        </p:nvSpPr>
        <p:spPr bwMode="auto">
          <a:xfrm>
            <a:off x="533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smtClean="0">
                <a:latin typeface="Times New Roman" pitchFamily="18" charset="0"/>
                <a:cs typeface="Arial" charset="0"/>
              </a:rPr>
              <a:t>Alyssa P. Hacker has a snail that crawls down a paper tape with 1’s and 0’s on it. The snail smiles whenever the last two digits it has crawled over are 01.  Design Moore and Mealy FSMs of the snail’s brain.</a:t>
            </a:r>
            <a:endParaRPr lang="en-US" sz="24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vs. Mealy FSM </a:t>
            </a:r>
            <a:r>
              <a:rPr lang="zh-CN" altLang="en-US" sz="2000" dirty="0" smtClean="0">
                <a:solidFill>
                  <a:schemeClr val="bg1"/>
                </a:solidFill>
                <a:latin typeface="华文中宋" pitchFamily="2" charset="-122"/>
                <a:ea typeface="华文中宋" pitchFamily="2" charset="-122"/>
              </a:rPr>
              <a:t>状态机</a:t>
            </a:r>
            <a:endParaRPr lang="en-US" sz="2000" dirty="0">
              <a:solidFill>
                <a:schemeClr val="bg1"/>
              </a:solidFill>
              <a:latin typeface="华文中宋" pitchFamily="2" charset="-122"/>
              <a:ea typeface="华文中宋" pitchFamily="2" charset="-122"/>
            </a:endParaRPr>
          </a:p>
        </p:txBody>
      </p:sp>
      <p:pic>
        <p:nvPicPr>
          <p:cNvPr id="159749" name="Picture 5"/>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248400" y="2362200"/>
            <a:ext cx="2108200" cy="39528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928662" y="928670"/>
            <a:ext cx="26805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见中文书</a:t>
            </a:r>
            <a:r>
              <a:rPr lang="en-US" altLang="zh-CN" sz="2000" dirty="0" smtClean="0">
                <a:latin typeface="华文中宋" pitchFamily="2" charset="-122"/>
                <a:ea typeface="华文中宋" pitchFamily="2" charset="-122"/>
              </a:rPr>
              <a:t>p82</a:t>
            </a:r>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3.7 </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013341062"/>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721" name="Rectangle 9"/>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2400" dirty="0">
              <a:latin typeface="Times New Roman" pitchFamily="18" charset="0"/>
              <a:cs typeface="Arial" charset="0"/>
            </a:endParaRPr>
          </a:p>
          <a:p>
            <a:pPr marL="342900" indent="-342900">
              <a:spcBef>
                <a:spcPct val="20000"/>
              </a:spcBef>
            </a:pPr>
            <a:endParaRPr lang="en-US" sz="14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endParaRPr lang="en-US" sz="2000" dirty="0" smtClean="0">
              <a:latin typeface="Times New Roman" pitchFamily="18" charset="0"/>
              <a:cs typeface="Arial" charset="0"/>
            </a:endParaRPr>
          </a:p>
          <a:p>
            <a:pPr marL="342900" indent="-342900">
              <a:spcBef>
                <a:spcPct val="20000"/>
              </a:spcBef>
            </a:pPr>
            <a:endParaRPr lang="en-US" sz="2000" dirty="0">
              <a:latin typeface="Times New Roman" pitchFamily="18" charset="0"/>
              <a:cs typeface="Arial" charset="0"/>
            </a:endParaRPr>
          </a:p>
          <a:p>
            <a:pPr marL="342900" indent="-342900">
              <a:spcBef>
                <a:spcPct val="20000"/>
              </a:spcBef>
            </a:pPr>
            <a:r>
              <a:rPr lang="en-US" sz="2000" dirty="0" smtClean="0">
                <a:latin typeface="Times New Roman" pitchFamily="18" charset="0"/>
                <a:cs typeface="Arial" charset="0"/>
              </a:rPr>
              <a:t>Mealy </a:t>
            </a:r>
            <a:r>
              <a:rPr lang="en-US" sz="2000" dirty="0">
                <a:latin typeface="Times New Roman" pitchFamily="18" charset="0"/>
                <a:cs typeface="Arial" charset="0"/>
              </a:rPr>
              <a:t>FSM: arcs indicate input/output</a:t>
            </a: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Transition Diagrams</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 xmlns:p14="http://schemas.microsoft.com/office/powerpoint/2010/main" val="910793193"/>
              </p:ext>
            </p:extLst>
          </p:nvPr>
        </p:nvGraphicFramePr>
        <p:xfrm>
          <a:off x="990599" y="1371600"/>
          <a:ext cx="3873062" cy="2133600"/>
        </p:xfrm>
        <a:graphic>
          <a:graphicData uri="http://schemas.openxmlformats.org/presentationml/2006/ole">
            <p:oleObj spid="_x0000_s160789" name="VISIO" r:id="rId5" imgW="2339280" imgH="1289160" progId="Visio.Drawing.11">
              <p:embed/>
            </p:oleObj>
          </a:graphicData>
        </a:graphic>
      </p:graphicFrame>
      <p:pic>
        <p:nvPicPr>
          <p:cNvPr id="160776" name="Picture 8"/>
          <p:cNvPicPr>
            <a:picLocks noChangeAspect="1" noChangeArrowheads="1"/>
          </p:cNvPicPr>
          <p:nvPr/>
        </p:nvPicPr>
        <p:blipFill>
          <a:blip r:embed="rId6" cstate="print">
            <a:extLst>
              <a:ext uri="{28A0092B-C50C-407E-A947-70E740481C1C}">
                <a14:useLocalDpi xmlns="" xmlns:a14="http://schemas.microsoft.com/office/drawing/2010/main" val="0"/>
              </a:ext>
            </a:extLst>
          </a:blip>
          <a:srcRect/>
          <a:stretch>
            <a:fillRect/>
          </a:stretch>
        </p:blipFill>
        <p:spPr bwMode="auto">
          <a:xfrm>
            <a:off x="914400" y="3657600"/>
            <a:ext cx="2467381" cy="2057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1500166" y="928670"/>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状态转移图</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4288488913"/>
      </p:ext>
    </p:extLst>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 xmlns:p14="http://schemas.microsoft.com/office/powerpoint/2010/main" val="3094179296"/>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 xmlns:p14="http://schemas.microsoft.com/office/powerpoint/2010/main" val="3603286893"/>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Tree>
    <p:extLst>
      <p:ext uri="{BB962C8B-B14F-4D97-AF65-F5344CB8AC3E}">
        <p14:creationId xmlns="" xmlns:p14="http://schemas.microsoft.com/office/powerpoint/2010/main" val="2639965419"/>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69412" name="Group 4"/>
          <p:cNvGraphicFramePr>
            <a:graphicFrameLocks noGrp="1"/>
          </p:cNvGraphicFramePr>
          <p:nvPr>
            <p:ph sz="half" idx="4294967295"/>
            <p:custDataLst>
              <p:tags r:id="rId1"/>
            </p:custDataLst>
            <p:extLst>
              <p:ext uri="{D42A27DB-BD31-4B8C-83A1-F6EECF244321}">
                <p14:modId xmlns="" xmlns:p14="http://schemas.microsoft.com/office/powerpoint/2010/main" val="1305044350"/>
              </p:ext>
            </p:extLst>
          </p:nvPr>
        </p:nvGraphicFramePr>
        <p:xfrm>
          <a:off x="1295400" y="1447800"/>
          <a:ext cx="4114800" cy="3656013"/>
        </p:xfrm>
        <a:graphic>
          <a:graphicData uri="http://schemas.openxmlformats.org/drawingml/2006/table">
            <a:tbl>
              <a:tblPr/>
              <a:tblGrid>
                <a:gridCol w="762000"/>
                <a:gridCol w="762000"/>
                <a:gridCol w="990600"/>
                <a:gridCol w="838200"/>
                <a:gridCol w="762000"/>
              </a:tblGrid>
              <a:tr h="0">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Inputs</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Next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72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5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169515" name="Group 107"/>
          <p:cNvGraphicFramePr>
            <a:graphicFrameLocks noGrp="1"/>
          </p:cNvGraphicFramePr>
          <p:nvPr>
            <p:ph sz="half" idx="4294967295"/>
            <p:custDataLst>
              <p:tags r:id="rId2"/>
            </p:custDataLst>
            <p:extLst>
              <p:ext uri="{D42A27DB-BD31-4B8C-83A1-F6EECF244321}">
                <p14:modId xmlns="" xmlns:p14="http://schemas.microsoft.com/office/powerpoint/2010/main" val="384069357"/>
              </p:ext>
            </p:extLst>
          </p:nvPr>
        </p:nvGraphicFramePr>
        <p:xfrm>
          <a:off x="6019800" y="1600200"/>
          <a:ext cx="2514600" cy="2297113"/>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S2</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69410"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State Transition Table</a:t>
            </a:r>
            <a:endParaRPr lang="en-US" sz="4400" dirty="0">
              <a:solidFill>
                <a:schemeClr val="bg1"/>
              </a:solidFill>
              <a:latin typeface="+mj-lt"/>
            </a:endParaRPr>
          </a:p>
        </p:txBody>
      </p:sp>
      <p:sp>
        <p:nvSpPr>
          <p:cNvPr id="6" name="Rectangle 44"/>
          <p:cNvSpPr>
            <a:spLocks noChangeArrowheads="1"/>
          </p:cNvSpPr>
          <p:nvPr>
            <p:custDataLst>
              <p:tags r:id="rId4"/>
            </p:custDataLst>
          </p:nvPr>
        </p:nvSpPr>
        <p:spPr bwMode="auto">
          <a:xfrm>
            <a:off x="2743200" y="5486400"/>
            <a:ext cx="16764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i="1" dirty="0" smtClean="0">
                <a:latin typeface="Times New Roman" pitchFamily="18" charset="0"/>
                <a:cs typeface="Arial" charset="0"/>
              </a:rPr>
              <a:t>A</a:t>
            </a:r>
          </a:p>
          <a:p>
            <a:pPr marL="342900" indent="-342900">
              <a:spcBef>
                <a:spcPct val="20000"/>
              </a:spcBef>
            </a:pP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0</a:t>
            </a:r>
            <a:r>
              <a:rPr lang="en-US" sz="2400" baseline="30000" dirty="0" smtClean="0">
                <a:latin typeface="Courier (W1)" pitchFamily="49" charset="0"/>
                <a:cs typeface="Arial" charset="0"/>
              </a:rPr>
              <a:t>’</a:t>
            </a:r>
            <a:r>
              <a:rPr lang="en-US" sz="2400" i="1" dirty="0" smtClean="0">
                <a:latin typeface="Times New Roman" pitchFamily="18" charset="0"/>
                <a:cs typeface="Arial" charset="0"/>
              </a:rPr>
              <a:t> </a:t>
            </a:r>
            <a:r>
              <a:rPr lang="en-US" sz="2400" i="1" dirty="0">
                <a:latin typeface="Times New Roman" pitchFamily="18" charset="0"/>
                <a:cs typeface="Arial" charset="0"/>
              </a:rPr>
              <a:t>= </a:t>
            </a:r>
            <a:r>
              <a:rPr lang="en-US" sz="2400" i="1" dirty="0" smtClean="0">
                <a:latin typeface="Times New Roman" pitchFamily="18" charset="0"/>
                <a:cs typeface="Arial" charset="0"/>
              </a:rPr>
              <a:t>A</a:t>
            </a:r>
            <a:endParaRPr lang="en-US" sz="2400" i="1" baseline="-25000" dirty="0">
              <a:latin typeface="Times New Roman" pitchFamily="18" charset="0"/>
              <a:cs typeface="Arial" charset="0"/>
            </a:endParaRPr>
          </a:p>
        </p:txBody>
      </p:sp>
      <p:sp>
        <p:nvSpPr>
          <p:cNvPr id="7" name="Line 72"/>
          <p:cNvSpPr>
            <a:spLocks noChangeShapeType="1"/>
          </p:cNvSpPr>
          <p:nvPr>
            <p:custDataLst>
              <p:tags r:id="rId5"/>
            </p:custDataLst>
          </p:nvPr>
        </p:nvSpPr>
        <p:spPr bwMode="auto">
          <a:xfrm>
            <a:off x="3581400" y="601980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 xmlns:p14="http://schemas.microsoft.com/office/powerpoint/2010/main" val="264535586"/>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44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7444" name="Rectangle 4"/>
          <p:cNvSpPr>
            <a:spLocks noChangeArrowheads="1"/>
          </p:cNvSpPr>
          <p:nvPr>
            <p:custDataLst>
              <p:tags r:id="rId2"/>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The state of a circuit influences its future behavior</a:t>
            </a:r>
          </a:p>
          <a:p>
            <a:pPr marL="342900" indent="-342900">
              <a:spcBef>
                <a:spcPct val="20000"/>
              </a:spcBef>
              <a:buFontTx/>
              <a:buChar char="•"/>
            </a:pPr>
            <a:r>
              <a:rPr lang="en-US" sz="3200" dirty="0">
                <a:latin typeface="Times New Roman" pitchFamily="18" charset="0"/>
                <a:cs typeface="Arial" charset="0"/>
              </a:rPr>
              <a:t>State elements store state</a:t>
            </a:r>
          </a:p>
          <a:p>
            <a:pPr marL="742950" lvl="1" indent="-285750">
              <a:spcBef>
                <a:spcPct val="20000"/>
              </a:spcBef>
              <a:buFontTx/>
              <a:buChar char="–"/>
            </a:pPr>
            <a:r>
              <a:rPr lang="en-US" sz="2800" dirty="0" err="1">
                <a:latin typeface="Times New Roman" pitchFamily="18" charset="0"/>
                <a:cs typeface="Arial" charset="0"/>
              </a:rPr>
              <a:t>Bistable</a:t>
            </a:r>
            <a:r>
              <a:rPr lang="en-US" sz="2800" dirty="0">
                <a:latin typeface="Times New Roman" pitchFamily="18" charset="0"/>
                <a:cs typeface="Arial" charset="0"/>
              </a:rPr>
              <a:t> </a:t>
            </a:r>
            <a:r>
              <a:rPr lang="en-US" sz="2800" dirty="0" smtClean="0">
                <a:latin typeface="Times New Roman" pitchFamily="18" charset="0"/>
                <a:cs typeface="Arial" charset="0"/>
              </a:rPr>
              <a:t>circuit</a:t>
            </a:r>
            <a:r>
              <a:rPr lang="zh-CN" altLang="en-US" sz="2000" dirty="0" smtClean="0">
                <a:latin typeface="华文中宋" pitchFamily="2" charset="-122"/>
                <a:ea typeface="华文中宋" pitchFamily="2" charset="-122"/>
                <a:cs typeface="Arial" charset="0"/>
              </a:rPr>
              <a:t>双稳态电路</a:t>
            </a:r>
            <a:r>
              <a:rPr lang="en-US" altLang="zh-CN" sz="2000" dirty="0" smtClean="0">
                <a:latin typeface="华文中宋" pitchFamily="2" charset="-122"/>
                <a:ea typeface="华文中宋" pitchFamily="2" charset="-122"/>
                <a:cs typeface="Arial" charset="0"/>
              </a:rPr>
              <a:t>/</a:t>
            </a:r>
            <a:r>
              <a:rPr lang="zh-CN" altLang="en-US" sz="2000" dirty="0" smtClean="0">
                <a:latin typeface="华文中宋" pitchFamily="2" charset="-122"/>
                <a:ea typeface="华文中宋" pitchFamily="2" charset="-122"/>
                <a:cs typeface="Arial" charset="0"/>
              </a:rPr>
              <a:t>元件</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800" dirty="0">
                <a:latin typeface="Times New Roman" pitchFamily="18" charset="0"/>
                <a:cs typeface="Arial" charset="0"/>
              </a:rPr>
              <a:t>SR </a:t>
            </a:r>
            <a:r>
              <a:rPr lang="en-US" sz="2800" dirty="0" smtClean="0">
                <a:latin typeface="Times New Roman" pitchFamily="18" charset="0"/>
                <a:cs typeface="Arial" charset="0"/>
              </a:rPr>
              <a:t>Latch </a:t>
            </a:r>
            <a:r>
              <a:rPr lang="en-US" altLang="en-US" sz="2000" dirty="0" smtClean="0">
                <a:latin typeface="华文中宋" pitchFamily="2" charset="-122"/>
                <a:ea typeface="华文中宋" pitchFamily="2" charset="-122"/>
                <a:cs typeface="Arial" charset="0"/>
              </a:rPr>
              <a:t>SR</a:t>
            </a:r>
            <a:r>
              <a:rPr lang="zh-CN" altLang="en-US" sz="2000" dirty="0" smtClean="0">
                <a:latin typeface="华文中宋" pitchFamily="2" charset="-122"/>
                <a:ea typeface="华文中宋" pitchFamily="2" charset="-122"/>
                <a:cs typeface="Arial" charset="0"/>
              </a:rPr>
              <a:t>锁存器</a:t>
            </a:r>
            <a:endParaRPr lang="en-US" alt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800" dirty="0">
                <a:latin typeface="Times New Roman" pitchFamily="18" charset="0"/>
                <a:cs typeface="Arial" charset="0"/>
              </a:rPr>
              <a:t>D </a:t>
            </a:r>
            <a:r>
              <a:rPr lang="en-US" sz="2800" dirty="0" smtClean="0">
                <a:latin typeface="Times New Roman" pitchFamily="18" charset="0"/>
                <a:cs typeface="Arial" charset="0"/>
              </a:rPr>
              <a:t>Latch  </a:t>
            </a:r>
            <a:r>
              <a:rPr lang="en-US" altLang="en-US" sz="2000" dirty="0" smtClean="0">
                <a:latin typeface="华文中宋" pitchFamily="2" charset="-122"/>
                <a:ea typeface="华文中宋" pitchFamily="2" charset="-122"/>
                <a:cs typeface="Arial" charset="0"/>
              </a:rPr>
              <a:t>D</a:t>
            </a:r>
            <a:r>
              <a:rPr lang="zh-CN" altLang="en-US" sz="2000" dirty="0" smtClean="0">
                <a:latin typeface="华文中宋" pitchFamily="2" charset="-122"/>
                <a:ea typeface="华文中宋" pitchFamily="2" charset="-122"/>
                <a:cs typeface="Arial" charset="0"/>
              </a:rPr>
              <a:t>锁存器</a:t>
            </a:r>
            <a:endParaRPr lang="en-US" alt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800" dirty="0">
                <a:latin typeface="Times New Roman" pitchFamily="18" charset="0"/>
                <a:cs typeface="Arial" charset="0"/>
              </a:rPr>
              <a:t>D </a:t>
            </a:r>
            <a:r>
              <a:rPr lang="en-US" sz="2800" dirty="0" smtClean="0">
                <a:latin typeface="Times New Roman" pitchFamily="18" charset="0"/>
                <a:cs typeface="Arial" charset="0"/>
              </a:rPr>
              <a:t>Flip-flop </a:t>
            </a:r>
            <a:r>
              <a:rPr lang="en-US" altLang="en-US" sz="2000" dirty="0" smtClean="0">
                <a:latin typeface="华文中宋" pitchFamily="2" charset="-122"/>
                <a:ea typeface="华文中宋" pitchFamily="2" charset="-122"/>
                <a:cs typeface="Arial" charset="0"/>
              </a:rPr>
              <a:t>D</a:t>
            </a:r>
            <a:r>
              <a:rPr lang="zh-CN" altLang="en-US" sz="2000" dirty="0" smtClean="0">
                <a:latin typeface="华文中宋" pitchFamily="2" charset="-122"/>
                <a:ea typeface="华文中宋" pitchFamily="2" charset="-122"/>
                <a:cs typeface="Arial" charset="0"/>
              </a:rPr>
              <a:t>触发器</a:t>
            </a:r>
            <a:endParaRPr lang="en-US" altLang="en-US" sz="2000" dirty="0">
              <a:latin typeface="华文中宋" pitchFamily="2" charset="-122"/>
              <a:ea typeface="华文中宋" pitchFamily="2" charset="-122"/>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State Elements</a:t>
            </a:r>
            <a:endParaRPr lang="en-US" sz="4400" dirty="0">
              <a:solidFill>
                <a:schemeClr val="bg1"/>
              </a:solidFill>
              <a:latin typeface="+mj-lt"/>
            </a:endParaRPr>
          </a:p>
        </p:txBody>
      </p:sp>
    </p:spTree>
    <p:extLst>
      <p:ext uri="{BB962C8B-B14F-4D97-AF65-F5344CB8AC3E}">
        <p14:creationId xmlns="" xmlns:p14="http://schemas.microsoft.com/office/powerpoint/2010/main" val="19516590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 xmlns:p14="http://schemas.microsoft.com/office/powerpoint/2010/main" val="1033035104"/>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endParaRPr lang="en-US" dirty="0"/>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 xmlns:p14="http://schemas.microsoft.com/office/powerpoint/2010/main" val="2230138233"/>
      </p:ext>
    </p:extLst>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71459" name="Group 3"/>
          <p:cNvGraphicFramePr>
            <a:graphicFrameLocks noGrp="1"/>
          </p:cNvGraphicFramePr>
          <p:nvPr>
            <p:ph sz="half" idx="4294967295"/>
            <p:custDataLst>
              <p:tags r:id="rId1"/>
            </p:custDataLst>
            <p:extLst>
              <p:ext uri="{D42A27DB-BD31-4B8C-83A1-F6EECF244321}">
                <p14:modId xmlns="" xmlns:p14="http://schemas.microsoft.com/office/powerpoint/2010/main" val="1086634302"/>
              </p:ext>
            </p:extLst>
          </p:nvPr>
        </p:nvGraphicFramePr>
        <p:xfrm>
          <a:off x="1752600" y="1905000"/>
          <a:ext cx="3124200" cy="2286000"/>
        </p:xfrm>
        <a:graphic>
          <a:graphicData uri="http://schemas.openxmlformats.org/drawingml/2006/table">
            <a:tbl>
              <a:tblPr/>
              <a:tblGrid>
                <a:gridCol w="990600"/>
                <a:gridCol w="914400"/>
                <a:gridCol w="1219200"/>
              </a:tblGrid>
              <a:tr h="233363">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Output</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a:noFill/>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smtClean="0">
                          <a:ln>
                            <a:noFill/>
                          </a:ln>
                          <a:solidFill>
                            <a:schemeClr val="tx1"/>
                          </a:solidFill>
                          <a:effectLst/>
                          <a:latin typeface="Times New Roman" pitchFamily="18" charset="0"/>
                          <a:cs typeface="Arial" charset="0"/>
                        </a:rPr>
                        <a:t>S</a:t>
                      </a:r>
                      <a:r>
                        <a:rPr kumimoji="0" lang="en-US" sz="2400" b="0" i="0" u="none" strike="noStrike" cap="none" normalizeH="0" baseline="-2500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S</a:t>
                      </a:r>
                      <a:r>
                        <a:rPr kumimoji="0" lang="en-US" sz="2400" b="0" i="0" u="none" strike="noStrike" cap="none" normalizeH="0" baseline="-25000" dirty="0" smtClean="0">
                          <a:ln>
                            <a:noFill/>
                          </a:ln>
                          <a:solidFill>
                            <a:schemeClr val="tx1"/>
                          </a:solidFill>
                          <a:effectLst/>
                          <a:latin typeface="Times New Roman" pitchFamily="18" charset="0"/>
                          <a:cs typeface="Arial" charset="0"/>
                        </a:rPr>
                        <a:t>0</a:t>
                      </a:r>
                    </a:p>
                  </a:txBody>
                  <a:tcPr anchor="b" horzOverflow="overflow">
                    <a:lnL>
                      <a:noFill/>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1" u="none" strike="noStrike" cap="none" normalizeH="0" baseline="0" dirty="0" smtClean="0">
                          <a:ln>
                            <a:noFill/>
                          </a:ln>
                          <a:solidFill>
                            <a:schemeClr val="tx1"/>
                          </a:solidFill>
                          <a:effectLst/>
                          <a:latin typeface="Times New Roman" pitchFamily="18" charset="0"/>
                          <a:cs typeface="Arial" charset="0"/>
                        </a:rPr>
                        <a:t>Y</a:t>
                      </a:r>
                      <a:endParaRPr kumimoji="0" lang="en-US" sz="2400" b="0" i="0"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841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7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73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71500" name="Rectangle 44"/>
          <p:cNvSpPr>
            <a:spLocks noChangeArrowheads="1"/>
          </p:cNvSpPr>
          <p:nvPr>
            <p:custDataLst>
              <p:tags r:id="rId2"/>
            </p:custDataLst>
          </p:nvPr>
        </p:nvSpPr>
        <p:spPr bwMode="auto">
          <a:xfrm>
            <a:off x="2514600" y="4419600"/>
            <a:ext cx="1676400" cy="6858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a:latin typeface="Times New Roman" pitchFamily="18" charset="0"/>
                <a:cs typeface="Arial" charset="0"/>
              </a:rPr>
              <a:t>Y = </a:t>
            </a:r>
            <a:r>
              <a:rPr lang="en-US" sz="2400" i="1" dirty="0" smtClean="0">
                <a:latin typeface="Times New Roman" pitchFamily="18" charset="0"/>
                <a:cs typeface="Arial" charset="0"/>
              </a:rPr>
              <a:t>S</a:t>
            </a:r>
            <a:r>
              <a:rPr lang="en-US" sz="2400" baseline="-25000" dirty="0" smtClean="0">
                <a:latin typeface="Times New Roman" pitchFamily="18" charset="0"/>
                <a:cs typeface="Arial" charset="0"/>
              </a:rPr>
              <a:t>1</a:t>
            </a:r>
            <a:endParaRPr lang="en-US" sz="2400" i="1" baseline="-25000" dirty="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Output Table</a:t>
            </a:r>
            <a:endParaRPr lang="en-US" sz="4400" dirty="0">
              <a:solidFill>
                <a:schemeClr val="bg1"/>
              </a:solidFill>
              <a:latin typeface="+mj-lt"/>
            </a:endParaRPr>
          </a:p>
        </p:txBody>
      </p:sp>
    </p:spTree>
    <p:extLst>
      <p:ext uri="{BB962C8B-B14F-4D97-AF65-F5344CB8AC3E}">
        <p14:creationId xmlns="" xmlns:p14="http://schemas.microsoft.com/office/powerpoint/2010/main" val="3023218335"/>
      </p:ext>
    </p:extLst>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 xmlns:p14="http://schemas.microsoft.com/office/powerpoint/2010/main" val="2846018132"/>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900" b="0" i="0" u="none" strike="noStrike" cap="none" normalizeH="0" baseline="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 xmlns:p14="http://schemas.microsoft.com/office/powerpoint/2010/main" val="3580680101"/>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 xmlns:p14="http://schemas.microsoft.com/office/powerpoint/2010/main" val="2020159848"/>
      </p:ext>
    </p:extLst>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18119" name="Group 263"/>
          <p:cNvGraphicFramePr>
            <a:graphicFrameLocks noGrp="1"/>
          </p:cNvGraphicFramePr>
          <p:nvPr>
            <p:ph sz="half" idx="4294967295"/>
            <p:custDataLst>
              <p:tags r:id="rId1"/>
            </p:custDataLst>
            <p:extLst>
              <p:ext uri="{D42A27DB-BD31-4B8C-83A1-F6EECF244321}">
                <p14:modId xmlns="" xmlns:p14="http://schemas.microsoft.com/office/powerpoint/2010/main" val="2190142258"/>
              </p:ext>
            </p:extLst>
          </p:nvPr>
        </p:nvGraphicFramePr>
        <p:xfrm>
          <a:off x="1143000" y="1524000"/>
          <a:ext cx="4343399" cy="2621280"/>
        </p:xfrm>
        <a:graphic>
          <a:graphicData uri="http://schemas.openxmlformats.org/drawingml/2006/table">
            <a:tbl>
              <a:tblPr/>
              <a:tblGrid>
                <a:gridCol w="1295400"/>
                <a:gridCol w="838200"/>
                <a:gridCol w="1066799"/>
                <a:gridCol w="1143000"/>
              </a:tblGrid>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Current 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Input</a:t>
                      </a:r>
                      <a:endParaRPr kumimoji="0" lang="en-US" sz="2000" b="0" i="1" u="none" strike="noStrike" cap="none" normalizeH="0" baseline="-25000" dirty="0" smtClean="0">
                        <a:ln>
                          <a:noFill/>
                        </a:ln>
                        <a:solidFill>
                          <a:schemeClr val="bg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Next State</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bg1"/>
                          </a:solidFill>
                          <a:effectLst/>
                          <a:latin typeface="Times New Roman" pitchFamily="18" charset="0"/>
                          <a:cs typeface="Arial" charset="0"/>
                        </a:rPr>
                        <a:t>Output</a:t>
                      </a:r>
                      <a:endParaRPr kumimoji="0" lang="en-US" sz="2000" b="0" i="0" u="none" strike="noStrike" cap="none" normalizeH="0" baseline="-25000" dirty="0" smtClean="0">
                        <a:ln>
                          <a:noFill/>
                        </a:ln>
                        <a:solidFill>
                          <a:schemeClr val="bg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0638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smtClean="0">
                          <a:ln>
                            <a:noFill/>
                          </a:ln>
                          <a:solidFill>
                            <a:schemeClr val="tx1"/>
                          </a:solidFill>
                          <a:effectLst/>
                          <a:latin typeface="Times New Roman" pitchFamily="18" charset="0"/>
                          <a:cs typeface="Arial" charset="0"/>
                        </a:rPr>
                        <a:t>S</a:t>
                      </a:r>
                      <a:r>
                        <a:rPr kumimoji="0" lang="en-US" sz="2000" b="0" i="0" u="none" strike="noStrike" cap="none" normalizeH="0" baseline="-2500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A</a:t>
                      </a:r>
                      <a:endParaRPr kumimoji="0" lang="en-US" sz="2000" b="0" i="1" u="none" strike="noStrike" cap="none" normalizeH="0" baseline="-25000" dirty="0" smtClean="0">
                        <a:ln>
                          <a:noFill/>
                        </a:ln>
                        <a:solidFill>
                          <a:schemeClr val="tx1"/>
                        </a:solidFill>
                        <a:effectLst/>
                        <a:latin typeface="Times New Roman" pitchFamily="18" charset="0"/>
                        <a:cs typeface="Arial"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S</a:t>
                      </a:r>
                      <a:r>
                        <a:rPr kumimoji="0" lang="en-US" sz="2000" b="0" i="1" u="none" strike="noStrike" cap="none" normalizeH="0" baseline="0" dirty="0" smtClean="0">
                          <a:ln>
                            <a:noFill/>
                          </a:ln>
                          <a:solidFill>
                            <a:schemeClr val="tx1"/>
                          </a:solidFill>
                          <a:effectLst/>
                          <a:latin typeface="Times New Roman" pitchFamily="18" charset="0"/>
                          <a:cs typeface="Times New Roman" pitchFamily="18" charset="0"/>
                        </a:rPr>
                        <a:t>'</a:t>
                      </a:r>
                      <a:r>
                        <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1" u="none" strike="noStrike" cap="none" normalizeH="0" baseline="0" dirty="0" smtClean="0">
                          <a:ln>
                            <a:noFill/>
                          </a:ln>
                          <a:solidFill>
                            <a:schemeClr val="tx1"/>
                          </a:solidFill>
                          <a:effectLst/>
                          <a:latin typeface="Times New Roman" pitchFamily="18" charset="0"/>
                          <a:cs typeface="Arial" charset="0"/>
                        </a:rPr>
                        <a:t>Y</a:t>
                      </a:r>
                      <a:endParaRPr kumimoji="0" lang="en-US" sz="2000" b="0" i="0" u="none" strike="noStrike" cap="none" normalizeH="0" baseline="-25000" dirty="0" smtClean="0">
                        <a:ln>
                          <a:noFill/>
                        </a:ln>
                        <a:solidFill>
                          <a:schemeClr val="tx1"/>
                        </a:solidFill>
                        <a:effectLst/>
                        <a:latin typeface="Times New Roman" pitchFamily="18" charset="0"/>
                        <a:cs typeface="Times New Roman" pitchFamily="18" charset="0"/>
                      </a:endParaRP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3238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54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70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286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900" b="0" i="0" u="none" strike="noStrike" cap="none" normalizeH="0" baseline="0" dirty="0" smtClean="0">
                          <a:ln>
                            <a:noFill/>
                          </a:ln>
                          <a:solidFill>
                            <a:schemeClr val="tx1"/>
                          </a:solidFill>
                          <a:effectLst/>
                          <a:latin typeface="Times New Roman" pitchFamily="18" charset="0"/>
                          <a:cs typeface="Arial" charset="0"/>
                        </a:rPr>
                        <a:t>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1017988" name="Group 132"/>
          <p:cNvGraphicFramePr>
            <a:graphicFrameLocks noGrp="1"/>
          </p:cNvGraphicFramePr>
          <p:nvPr>
            <p:ph sz="half" idx="4294967295"/>
            <p:custDataLst>
              <p:tags r:id="rId2"/>
            </p:custDataLst>
            <p:extLst>
              <p:ext uri="{D42A27DB-BD31-4B8C-83A1-F6EECF244321}">
                <p14:modId xmlns="" xmlns:p14="http://schemas.microsoft.com/office/powerpoint/2010/main" val="454761240"/>
              </p:ext>
            </p:extLst>
          </p:nvPr>
        </p:nvGraphicFramePr>
        <p:xfrm>
          <a:off x="5943600" y="2133600"/>
          <a:ext cx="2514600" cy="1735138"/>
        </p:xfrm>
        <a:graphic>
          <a:graphicData uri="http://schemas.openxmlformats.org/drawingml/2006/table">
            <a:tbl>
              <a:tblPr/>
              <a:tblGrid>
                <a:gridCol w="838200"/>
                <a:gridCol w="1676400"/>
              </a:tblGrid>
              <a:tr h="6096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State</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bg1"/>
                          </a:solidFill>
                          <a:effectLst/>
                          <a:latin typeface="Times New Roman" pitchFamily="18" charset="0"/>
                          <a:cs typeface="Arial" charset="0"/>
                        </a:rPr>
                        <a:t>Encoding</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60000"/>
                        <a:lumOff val="40000"/>
                      </a:schemeClr>
                    </a:solidFill>
                  </a:tcPr>
                </a:tc>
              </a:tr>
              <a:tr h="5619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S0</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00</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smtClean="0">
                          <a:ln>
                            <a:noFill/>
                          </a:ln>
                          <a:solidFill>
                            <a:schemeClr val="tx1"/>
                          </a:solidFill>
                          <a:effectLst/>
                          <a:latin typeface="Times New Roman" pitchFamily="18" charset="0"/>
                          <a:cs typeface="Arial" charset="0"/>
                        </a:rPr>
                        <a:t>S1</a:t>
                      </a:r>
                    </a:p>
                  </a:txBody>
                  <a:tcPr anchor="b"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smtClean="0">
                          <a:ln>
                            <a:noFill/>
                          </a:ln>
                          <a:solidFill>
                            <a:schemeClr val="tx1"/>
                          </a:solidFill>
                          <a:effectLst/>
                          <a:latin typeface="Times New Roman" pitchFamily="18" charset="0"/>
                          <a:cs typeface="Arial" charset="0"/>
                        </a:rPr>
                        <a:t>01</a:t>
                      </a:r>
                    </a:p>
                  </a:txBody>
                  <a:tcPr anchor="b" horzOverflow="overflow">
                    <a:lnL w="127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01785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 name="TextBox 8"/>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Mealy FSM State Transition &amp; Output Table</a:t>
            </a:r>
            <a:endParaRPr lang="en-US" sz="3400" dirty="0">
              <a:solidFill>
                <a:schemeClr val="bg1"/>
              </a:solidFill>
              <a:latin typeface="+mj-lt"/>
            </a:endParaRPr>
          </a:p>
        </p:txBody>
      </p:sp>
    </p:spTree>
    <p:extLst>
      <p:ext uri="{BB962C8B-B14F-4D97-AF65-F5344CB8AC3E}">
        <p14:creationId xmlns="" xmlns:p14="http://schemas.microsoft.com/office/powerpoint/2010/main" val="28106569"/>
      </p:ext>
    </p:extLst>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8882"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FSM Schematic</a:t>
            </a:r>
            <a:endParaRPr lang="en-US" sz="4400" dirty="0">
              <a:solidFill>
                <a:schemeClr val="bg1"/>
              </a:solidFill>
              <a:latin typeface="+mj-lt"/>
            </a:endParaRPr>
          </a:p>
        </p:txBody>
      </p:sp>
      <p:pic>
        <p:nvPicPr>
          <p:cNvPr id="161800" name="Picture 8"/>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2106706" y="1447800"/>
            <a:ext cx="4740950" cy="3810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959832699"/>
      </p:ext>
    </p:extLst>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Mealy FSM Schematic</a:t>
            </a:r>
            <a:endParaRPr lang="en-US" sz="4400" dirty="0">
              <a:solidFill>
                <a:schemeClr val="bg1"/>
              </a:solidFill>
              <a:latin typeface="+mj-lt"/>
            </a:endParaRPr>
          </a:p>
        </p:txBody>
      </p:sp>
      <p:pic>
        <p:nvPicPr>
          <p:cNvPr id="162824" name="Picture 8"/>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1828800" y="1576547"/>
            <a:ext cx="5679488" cy="383365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 xmlns:p14="http://schemas.microsoft.com/office/powerpoint/2010/main" val="13729629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Moore &amp; Mealy Timing Diagram</a:t>
            </a:r>
            <a:endParaRPr lang="en-US" sz="4400" dirty="0">
              <a:solidFill>
                <a:schemeClr val="bg1"/>
              </a:solidFill>
              <a:latin typeface="+mj-lt"/>
            </a:endParaRPr>
          </a:p>
        </p:txBody>
      </p:sp>
      <p:graphicFrame>
        <p:nvGraphicFramePr>
          <p:cNvPr id="3" name="Object 2"/>
          <p:cNvGraphicFramePr>
            <a:graphicFrameLocks noChangeAspect="1"/>
          </p:cNvGraphicFramePr>
          <p:nvPr>
            <p:extLst>
              <p:ext uri="{D42A27DB-BD31-4B8C-83A1-F6EECF244321}">
                <p14:modId xmlns="" xmlns:p14="http://schemas.microsoft.com/office/powerpoint/2010/main" val="1687203579"/>
              </p:ext>
            </p:extLst>
          </p:nvPr>
        </p:nvGraphicFramePr>
        <p:xfrm>
          <a:off x="762000" y="1828800"/>
          <a:ext cx="8066169" cy="3232150"/>
        </p:xfrm>
        <a:graphic>
          <a:graphicData uri="http://schemas.openxmlformats.org/presentationml/2006/ole">
            <p:oleObj spid="_x0000_s163857" name="VISIO" r:id="rId4" imgW="5859000" imgH="2348280" progId="Visio.Drawing.11">
              <p:embed/>
            </p:oleObj>
          </a:graphicData>
        </a:graphic>
      </p:graphicFrame>
      <p:sp>
        <p:nvSpPr>
          <p:cNvPr id="4" name="TextBox 3"/>
          <p:cNvSpPr txBox="1"/>
          <p:nvPr/>
        </p:nvSpPr>
        <p:spPr>
          <a:xfrm>
            <a:off x="2643174" y="928670"/>
            <a:ext cx="95410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时序图</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5611841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04" name="Rectangle 4"/>
          <p:cNvSpPr>
            <a:spLocks noGrp="1" noChangeArrowheads="1"/>
          </p:cNvSpPr>
          <p:nvPr>
            <p:ph idx="4294967295"/>
            <p:custDataLst>
              <p:tags r:id="rId1"/>
            </p:custDataLst>
          </p:nvPr>
        </p:nvSpPr>
        <p:spPr>
          <a:xfrm>
            <a:off x="914400" y="1143000"/>
            <a:ext cx="8229600" cy="4525963"/>
          </a:xfrm>
        </p:spPr>
        <p:txBody>
          <a:bodyPr>
            <a:normAutofit/>
          </a:bodyPr>
          <a:lstStyle/>
          <a:p>
            <a:r>
              <a:rPr lang="en-US" dirty="0"/>
              <a:t>Break complex FSMs into smaller interacting </a:t>
            </a:r>
            <a:r>
              <a:rPr lang="en-US" dirty="0" smtClean="0"/>
              <a:t>FSMs</a:t>
            </a:r>
            <a:r>
              <a:rPr lang="zh-CN" altLang="en-US" sz="2000" dirty="0" smtClean="0">
                <a:latin typeface="华文中宋" pitchFamily="2" charset="-122"/>
                <a:ea typeface="华文中宋" pitchFamily="2" charset="-122"/>
              </a:rPr>
              <a:t>分解复杂状态机成多个互相作用的简单状态机</a:t>
            </a:r>
            <a:endParaRPr lang="en-US" sz="2000" dirty="0">
              <a:latin typeface="华文中宋" pitchFamily="2" charset="-122"/>
              <a:ea typeface="华文中宋" pitchFamily="2" charset="-122"/>
            </a:endParaRPr>
          </a:p>
          <a:p>
            <a:r>
              <a:rPr lang="en-US" dirty="0"/>
              <a:t>Example: Modify </a:t>
            </a:r>
            <a:r>
              <a:rPr lang="en-US" dirty="0" smtClean="0"/>
              <a:t>traffic </a:t>
            </a:r>
            <a:r>
              <a:rPr lang="en-US" dirty="0"/>
              <a:t>light controller to have </a:t>
            </a:r>
            <a:r>
              <a:rPr lang="en-US" dirty="0" smtClean="0"/>
              <a:t>Parade </a:t>
            </a:r>
            <a:r>
              <a:rPr lang="en-US" dirty="0"/>
              <a:t>Mode</a:t>
            </a:r>
            <a:r>
              <a:rPr lang="en-US" dirty="0" smtClean="0"/>
              <a:t>.</a:t>
            </a:r>
            <a:r>
              <a:rPr lang="zh-CN" altLang="en-US" sz="2000" dirty="0" smtClean="0">
                <a:latin typeface="华文中宋" pitchFamily="2" charset="-122"/>
                <a:ea typeface="华文中宋" pitchFamily="2" charset="-122"/>
              </a:rPr>
              <a:t>调整交通灯控制器，增加一个游行模式</a:t>
            </a:r>
            <a:endParaRPr lang="en-US" sz="2000" dirty="0">
              <a:latin typeface="华文中宋" pitchFamily="2" charset="-122"/>
              <a:ea typeface="华文中宋" pitchFamily="2" charset="-122"/>
            </a:endParaRPr>
          </a:p>
          <a:p>
            <a:pPr lvl="1"/>
            <a:r>
              <a:rPr lang="en-US" dirty="0" smtClean="0"/>
              <a:t>Two </a:t>
            </a:r>
            <a:r>
              <a:rPr lang="en-US" dirty="0"/>
              <a:t>more inputs: </a:t>
            </a:r>
            <a:r>
              <a:rPr lang="en-US" i="1" dirty="0"/>
              <a:t>P</a:t>
            </a:r>
            <a:r>
              <a:rPr lang="en-US" dirty="0"/>
              <a:t>, </a:t>
            </a:r>
            <a:r>
              <a:rPr lang="en-US" i="1" dirty="0"/>
              <a:t>R</a:t>
            </a:r>
          </a:p>
          <a:p>
            <a:pPr lvl="1"/>
            <a:r>
              <a:rPr lang="en-US" dirty="0"/>
              <a:t>When </a:t>
            </a:r>
            <a:r>
              <a:rPr lang="en-US" b="1" i="1" dirty="0"/>
              <a:t>P</a:t>
            </a:r>
            <a:r>
              <a:rPr lang="en-US" b="1" dirty="0"/>
              <a:t> = 1</a:t>
            </a:r>
            <a:r>
              <a:rPr lang="en-US" dirty="0"/>
              <a:t>, </a:t>
            </a:r>
            <a:r>
              <a:rPr lang="en-US" dirty="0" smtClean="0"/>
              <a:t>enter </a:t>
            </a:r>
            <a:r>
              <a:rPr lang="en-US" dirty="0"/>
              <a:t>Parade Mode </a:t>
            </a:r>
            <a:r>
              <a:rPr lang="en-US" dirty="0" smtClean="0"/>
              <a:t>&amp; </a:t>
            </a:r>
            <a:r>
              <a:rPr lang="en-US" dirty="0"/>
              <a:t>Bravado </a:t>
            </a:r>
            <a:r>
              <a:rPr lang="en-US" dirty="0" smtClean="0"/>
              <a:t>Blvd </a:t>
            </a:r>
            <a:r>
              <a:rPr lang="en-US" dirty="0"/>
              <a:t>light stays </a:t>
            </a:r>
            <a:r>
              <a:rPr lang="en-US" dirty="0" smtClean="0"/>
              <a:t>green</a:t>
            </a:r>
            <a:r>
              <a:rPr lang="zh-CN" altLang="en-US" sz="2000" dirty="0" smtClean="0">
                <a:latin typeface="华文中宋" pitchFamily="2" charset="-122"/>
                <a:ea typeface="华文中宋" pitchFamily="2" charset="-122"/>
              </a:rPr>
              <a:t>进入游行模式</a:t>
            </a:r>
            <a:r>
              <a:rPr lang="en-US" altLang="zh-CN" sz="2000" dirty="0" smtClean="0">
                <a:latin typeface="华文中宋" pitchFamily="2" charset="-122"/>
                <a:ea typeface="华文中宋" pitchFamily="2" charset="-122"/>
              </a:rPr>
              <a:t>Bravado</a:t>
            </a:r>
            <a:r>
              <a:rPr lang="zh-CN" altLang="en-US" sz="2000" dirty="0" smtClean="0">
                <a:latin typeface="华文中宋" pitchFamily="2" charset="-122"/>
                <a:ea typeface="华文中宋" pitchFamily="2" charset="-122"/>
              </a:rPr>
              <a:t>大道上的灯保持绿色</a:t>
            </a:r>
            <a:endParaRPr lang="en-US" sz="2000" dirty="0">
              <a:latin typeface="华文中宋" pitchFamily="2" charset="-122"/>
              <a:ea typeface="华文中宋" pitchFamily="2" charset="-122"/>
            </a:endParaRPr>
          </a:p>
          <a:p>
            <a:pPr lvl="1"/>
            <a:r>
              <a:rPr lang="en-US" dirty="0"/>
              <a:t>When </a:t>
            </a:r>
            <a:r>
              <a:rPr lang="en-US" b="1" i="1" dirty="0"/>
              <a:t>R</a:t>
            </a:r>
            <a:r>
              <a:rPr lang="en-US" b="1" dirty="0"/>
              <a:t> = 1</a:t>
            </a:r>
            <a:r>
              <a:rPr lang="en-US" dirty="0"/>
              <a:t>, </a:t>
            </a:r>
            <a:r>
              <a:rPr lang="en-US" dirty="0" smtClean="0"/>
              <a:t>leave </a:t>
            </a:r>
            <a:r>
              <a:rPr lang="en-US" dirty="0"/>
              <a:t>Parade </a:t>
            </a:r>
            <a:r>
              <a:rPr lang="en-US" dirty="0" smtClean="0"/>
              <a:t>Mode</a:t>
            </a:r>
            <a:r>
              <a:rPr lang="zh-CN" altLang="en-US" sz="2000" dirty="0" smtClean="0">
                <a:latin typeface="华文中宋" pitchFamily="2" charset="-122"/>
                <a:ea typeface="华文中宋" pitchFamily="2" charset="-122"/>
              </a:rPr>
              <a:t>离开游行模式</a:t>
            </a:r>
            <a:endParaRPr lang="en-US" sz="2000" dirty="0">
              <a:latin typeface="华文中宋" pitchFamily="2" charset="-122"/>
              <a:ea typeface="华文中宋" pitchFamily="2" charset="-122"/>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Factoring State Machines</a:t>
            </a:r>
            <a:r>
              <a:rPr lang="zh-CN" altLang="en-US" sz="2000" dirty="0" smtClean="0">
                <a:solidFill>
                  <a:schemeClr val="bg1"/>
                </a:solidFill>
                <a:latin typeface="华文中宋" pitchFamily="2" charset="-122"/>
                <a:ea typeface="华文中宋" pitchFamily="2" charset="-122"/>
              </a:rPr>
              <a:t>状态机的分解</a:t>
            </a:r>
            <a:endParaRPr lang="en-US" sz="20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8670163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7" name="Rectangle 3"/>
          <p:cNvSpPr>
            <a:spLocks noGrp="1" noChangeArrowheads="1"/>
          </p:cNvSpPr>
          <p:nvPr>
            <p:ph sz="half" idx="4294967295"/>
            <p:custDataLst>
              <p:tags r:id="rId2"/>
            </p:custDataLst>
          </p:nvPr>
        </p:nvSpPr>
        <p:spPr>
          <a:xfrm>
            <a:off x="914400" y="1219200"/>
            <a:ext cx="7696200" cy="4953000"/>
          </a:xfrm>
        </p:spPr>
        <p:txBody>
          <a:bodyPr/>
          <a:lstStyle/>
          <a:p>
            <a:pPr>
              <a:buFontTx/>
              <a:buNone/>
            </a:pPr>
            <a:r>
              <a:rPr lang="en-US" b="1" dirty="0" err="1">
                <a:solidFill>
                  <a:schemeClr val="accent1"/>
                </a:solidFill>
              </a:rPr>
              <a:t>Unfactored</a:t>
            </a:r>
            <a:r>
              <a:rPr lang="en-US" b="1" dirty="0">
                <a:solidFill>
                  <a:schemeClr val="accent1"/>
                </a:solidFill>
              </a:rPr>
              <a:t> FSM</a:t>
            </a:r>
          </a:p>
          <a:p>
            <a:pPr>
              <a:buFontTx/>
              <a:buNone/>
            </a:pPr>
            <a:endParaRPr lang="en-US" b="1" dirty="0">
              <a:solidFill>
                <a:schemeClr val="accent1"/>
              </a:solidFill>
            </a:endParaRPr>
          </a:p>
          <a:p>
            <a:pPr>
              <a:buFontTx/>
              <a:buNone/>
            </a:pPr>
            <a:endParaRPr lang="en-US" b="1" dirty="0">
              <a:solidFill>
                <a:schemeClr val="accent1"/>
              </a:solidFill>
            </a:endParaRPr>
          </a:p>
          <a:p>
            <a:pPr>
              <a:buFontTx/>
              <a:buNone/>
            </a:pPr>
            <a:r>
              <a:rPr lang="en-US" b="1" dirty="0">
                <a:solidFill>
                  <a:schemeClr val="accent1"/>
                </a:solidFill>
              </a:rPr>
              <a:t>Factored FSM</a:t>
            </a:r>
          </a:p>
        </p:txBody>
      </p:sp>
      <p:graphicFrame>
        <p:nvGraphicFramePr>
          <p:cNvPr id="1025030" name="Object 6"/>
          <p:cNvGraphicFramePr>
            <a:graphicFrameLocks noGrp="1" noChangeAspect="1"/>
          </p:cNvGraphicFramePr>
          <p:nvPr>
            <p:ph sz="quarter" idx="4294967295"/>
            <p:custDataLst>
              <p:tags r:id="rId3"/>
            </p:custDataLst>
            <p:extLst>
              <p:ext uri="{D42A27DB-BD31-4B8C-83A1-F6EECF244321}">
                <p14:modId xmlns="" xmlns:p14="http://schemas.microsoft.com/office/powerpoint/2010/main" val="4266640376"/>
              </p:ext>
            </p:extLst>
          </p:nvPr>
        </p:nvGraphicFramePr>
        <p:xfrm>
          <a:off x="3962400" y="1295400"/>
          <a:ext cx="2676525" cy="1268413"/>
        </p:xfrm>
        <a:graphic>
          <a:graphicData uri="http://schemas.openxmlformats.org/presentationml/2006/ole">
            <p:oleObj spid="_x0000_s164896" name="VISIO" r:id="rId7" imgW="1543336" imgH="732741" progId="Visio.Drawing.11">
              <p:embed/>
            </p:oleObj>
          </a:graphicData>
        </a:graphic>
      </p:graphicFrame>
      <p:graphicFrame>
        <p:nvGraphicFramePr>
          <p:cNvPr id="1025031" name="Object 7"/>
          <p:cNvGraphicFramePr>
            <a:graphicFrameLocks noGrp="1" noChangeAspect="1"/>
          </p:cNvGraphicFramePr>
          <p:nvPr>
            <p:ph sz="quarter" idx="4294967295"/>
            <p:custDataLst>
              <p:tags r:id="rId4"/>
            </p:custDataLst>
            <p:extLst>
              <p:ext uri="{D42A27DB-BD31-4B8C-83A1-F6EECF244321}">
                <p14:modId xmlns="" xmlns:p14="http://schemas.microsoft.com/office/powerpoint/2010/main" val="3699986584"/>
              </p:ext>
            </p:extLst>
          </p:nvPr>
        </p:nvGraphicFramePr>
        <p:xfrm>
          <a:off x="4114800" y="2971800"/>
          <a:ext cx="2338387" cy="3276600"/>
        </p:xfrm>
        <a:graphic>
          <a:graphicData uri="http://schemas.openxmlformats.org/presentationml/2006/ole">
            <p:oleObj spid="_x0000_s164897" name="VISIO" r:id="rId8" imgW="1543336" imgH="2161587" progId="Visio.Drawing.11">
              <p:embed/>
            </p:oleObj>
          </a:graphicData>
        </a:graphic>
      </p:graphicFrame>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Parade FSM </a:t>
            </a:r>
            <a:r>
              <a:rPr lang="zh-CN" altLang="en-US" sz="2000" dirty="0" smtClean="0">
                <a:solidFill>
                  <a:schemeClr val="bg1"/>
                </a:solidFill>
                <a:latin typeface="华文中宋" pitchFamily="2" charset="-122"/>
                <a:ea typeface="华文中宋" pitchFamily="2" charset="-122"/>
              </a:rPr>
              <a:t>游行有限状态机</a:t>
            </a:r>
            <a:endParaRPr lang="en-US" sz="2000" dirty="0">
              <a:solidFill>
                <a:schemeClr val="bg1"/>
              </a:solidFill>
              <a:latin typeface="华文中宋" pitchFamily="2" charset="-122"/>
              <a:ea typeface="华文中宋" pitchFamily="2" charset="-122"/>
            </a:endParaRPr>
          </a:p>
        </p:txBody>
      </p:sp>
      <p:sp>
        <p:nvSpPr>
          <p:cNvPr id="6" name="TextBox 5"/>
          <p:cNvSpPr txBox="1"/>
          <p:nvPr/>
        </p:nvSpPr>
        <p:spPr>
          <a:xfrm>
            <a:off x="1214414" y="1857364"/>
            <a:ext cx="146706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单个状态机</a:t>
            </a:r>
            <a:endParaRPr lang="zh-CN" altLang="en-US" sz="2000" dirty="0">
              <a:latin typeface="华文中宋" pitchFamily="2" charset="-122"/>
              <a:ea typeface="华文中宋" pitchFamily="2" charset="-122"/>
            </a:endParaRPr>
          </a:p>
        </p:txBody>
      </p:sp>
      <p:sp>
        <p:nvSpPr>
          <p:cNvPr id="7" name="TextBox 6"/>
          <p:cNvSpPr txBox="1"/>
          <p:nvPr/>
        </p:nvSpPr>
        <p:spPr>
          <a:xfrm>
            <a:off x="1000100" y="3571876"/>
            <a:ext cx="223651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分解为两个状态机</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7859034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8105" name="Object 9"/>
          <p:cNvGraphicFramePr>
            <a:graphicFrameLocks noGrp="1" noChangeAspect="1"/>
          </p:cNvGraphicFramePr>
          <p:nvPr>
            <p:ph idx="4294967295"/>
            <p:custDataLst>
              <p:tags r:id="rId2"/>
            </p:custDataLst>
            <p:extLst>
              <p:ext uri="{D42A27DB-BD31-4B8C-83A1-F6EECF244321}">
                <p14:modId xmlns="" xmlns:p14="http://schemas.microsoft.com/office/powerpoint/2010/main" val="353936333"/>
              </p:ext>
            </p:extLst>
          </p:nvPr>
        </p:nvGraphicFramePr>
        <p:xfrm>
          <a:off x="685800" y="990600"/>
          <a:ext cx="7772400" cy="5373687"/>
        </p:xfrm>
        <a:graphic>
          <a:graphicData uri="http://schemas.openxmlformats.org/presentationml/2006/ole">
            <p:oleObj spid="_x0000_s165905" name="VISIO" r:id="rId5" imgW="4288063" imgH="2964549" progId="Visio.Drawing.11">
              <p:embed/>
            </p:oleObj>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Unfactored</a:t>
            </a:r>
            <a:r>
              <a:rPr lang="en-US" sz="4400" dirty="0" smtClean="0">
                <a:solidFill>
                  <a:schemeClr val="bg1"/>
                </a:solidFill>
                <a:latin typeface="+mj-lt"/>
              </a:rPr>
              <a:t> FSM</a:t>
            </a:r>
            <a:r>
              <a:rPr lang="zh-CN" altLang="en-US" sz="2000" dirty="0" smtClean="0">
                <a:solidFill>
                  <a:schemeClr val="bg1"/>
                </a:solidFill>
                <a:latin typeface="华文中宋" pitchFamily="2" charset="-122"/>
                <a:ea typeface="华文中宋" pitchFamily="2" charset="-122"/>
              </a:rPr>
              <a:t>未分解的有限状态机</a:t>
            </a:r>
            <a:endParaRPr lang="en-US" sz="2000" dirty="0">
              <a:solidFill>
                <a:schemeClr val="bg1"/>
              </a:solidFill>
              <a:latin typeface="华文中宋" pitchFamily="2" charset="-122"/>
              <a:ea typeface="华文中宋" pitchFamily="2" charset="-122"/>
            </a:endParaRPr>
          </a:p>
        </p:txBody>
      </p:sp>
      <p:sp>
        <p:nvSpPr>
          <p:cNvPr id="4" name="TextBox 3"/>
          <p:cNvSpPr txBox="1"/>
          <p:nvPr/>
        </p:nvSpPr>
        <p:spPr>
          <a:xfrm>
            <a:off x="2857488" y="6286520"/>
            <a:ext cx="374814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3-34  </a:t>
            </a:r>
            <a:r>
              <a:rPr lang="zh-CN" altLang="en-US" sz="2000" dirty="0" smtClean="0">
                <a:latin typeface="华文中宋" pitchFamily="2" charset="-122"/>
                <a:ea typeface="华文中宋" pitchFamily="2" charset="-122"/>
              </a:rPr>
              <a:t>状态转移图，未分解的</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894933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8470" name="Object 6"/>
          <p:cNvGraphicFramePr>
            <a:graphicFrameLocks noGrp="1" noChangeAspect="1"/>
          </p:cNvGraphicFramePr>
          <p:nvPr>
            <p:ph idx="4294967295"/>
            <p:custDataLst>
              <p:tags r:id="rId2"/>
            </p:custDataLst>
            <p:extLst>
              <p:ext uri="{D42A27DB-BD31-4B8C-83A1-F6EECF244321}">
                <p14:modId xmlns="" xmlns:p14="http://schemas.microsoft.com/office/powerpoint/2010/main" val="3604959006"/>
              </p:ext>
            </p:extLst>
          </p:nvPr>
        </p:nvGraphicFramePr>
        <p:xfrm>
          <a:off x="1943100" y="3582649"/>
          <a:ext cx="5867400" cy="2051050"/>
        </p:xfrm>
        <a:graphic>
          <a:graphicData uri="http://schemas.openxmlformats.org/presentationml/2006/ole">
            <p:oleObj spid="_x0000_s126993" name="VISIO" r:id="rId8" imgW="2060835" imgH="720529" progId="Visio.Drawing.11">
              <p:embed/>
            </p:oleObj>
          </a:graphicData>
        </a:graphic>
      </p:graphicFrame>
      <p:sp>
        <p:nvSpPr>
          <p:cNvPr id="95846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58469" name="Rectangle 5"/>
          <p:cNvSpPr>
            <a:spLocks noChangeArrowheads="1"/>
          </p:cNvSpPr>
          <p:nvPr>
            <p:custDataLst>
              <p:tags r:id="rId4"/>
            </p:custDataLst>
          </p:nvPr>
        </p:nvSpPr>
        <p:spPr bwMode="auto">
          <a:xfrm>
            <a:off x="914400" y="1254177"/>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Fundamental building block of other state </a:t>
            </a:r>
            <a:r>
              <a:rPr lang="en-US" sz="3200" dirty="0" smtClean="0">
                <a:latin typeface="Times New Roman" pitchFamily="18" charset="0"/>
                <a:cs typeface="Arial" charset="0"/>
              </a:rPr>
              <a:t>elements </a:t>
            </a:r>
            <a:r>
              <a:rPr lang="zh-CN" altLang="en-US" sz="2000" dirty="0" smtClean="0">
                <a:latin typeface="华文中宋" pitchFamily="2" charset="-122"/>
                <a:ea typeface="华文中宋" pitchFamily="2" charset="-122"/>
                <a:cs typeface="Arial" charset="0"/>
              </a:rPr>
              <a:t>存储器件的基本模块</a:t>
            </a:r>
            <a:endParaRPr lang="en-US" sz="20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Two outputs: </a:t>
            </a:r>
            <a:r>
              <a:rPr lang="en-US" sz="3200" i="1" dirty="0">
                <a:latin typeface="Times New Roman" pitchFamily="18" charset="0"/>
                <a:cs typeface="Arial" charset="0"/>
              </a:rPr>
              <a:t>Q</a:t>
            </a:r>
            <a:r>
              <a:rPr lang="en-US" sz="3200" dirty="0">
                <a:latin typeface="Times New Roman" pitchFamily="18" charset="0"/>
                <a:cs typeface="Arial" charset="0"/>
              </a:rPr>
              <a:t>, </a:t>
            </a:r>
            <a:r>
              <a:rPr lang="en-US" sz="3200" i="1" dirty="0">
                <a:latin typeface="Times New Roman" pitchFamily="18" charset="0"/>
                <a:cs typeface="Arial" charset="0"/>
              </a:rPr>
              <a:t>Q</a:t>
            </a:r>
          </a:p>
          <a:p>
            <a:pPr marL="342900" indent="-342900">
              <a:spcBef>
                <a:spcPct val="20000"/>
              </a:spcBef>
              <a:buFontTx/>
              <a:buChar char="•"/>
            </a:pPr>
            <a:r>
              <a:rPr lang="en-US" sz="3200" dirty="0">
                <a:latin typeface="Times New Roman" pitchFamily="18" charset="0"/>
                <a:cs typeface="Arial" charset="0"/>
              </a:rPr>
              <a:t>No inputs</a:t>
            </a:r>
          </a:p>
        </p:txBody>
      </p:sp>
      <p:sp>
        <p:nvSpPr>
          <p:cNvPr id="958476" name="Line 12"/>
          <p:cNvSpPr>
            <a:spLocks noChangeShapeType="1"/>
          </p:cNvSpPr>
          <p:nvPr>
            <p:custDataLst>
              <p:tags r:id="rId5"/>
            </p:custDataLst>
          </p:nvPr>
        </p:nvSpPr>
        <p:spPr bwMode="auto">
          <a:xfrm>
            <a:off x="4038600" y="2438400"/>
            <a:ext cx="304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a:t>
            </a:r>
            <a:r>
              <a:rPr lang="zh-CN" altLang="en-US" sz="2400" dirty="0" smtClean="0">
                <a:solidFill>
                  <a:schemeClr val="bg1"/>
                </a:solidFill>
                <a:latin typeface="华文中宋" pitchFamily="2" charset="-122"/>
                <a:ea typeface="华文中宋" pitchFamily="2" charset="-122"/>
              </a:rPr>
              <a:t>双稳态电路</a:t>
            </a:r>
            <a:endParaRPr lang="en-US" sz="2400" dirty="0">
              <a:solidFill>
                <a:schemeClr val="bg1"/>
              </a:solidFill>
              <a:latin typeface="华文中宋" pitchFamily="2" charset="-122"/>
              <a:ea typeface="华文中宋" pitchFamily="2" charset="-122"/>
            </a:endParaRPr>
          </a:p>
        </p:txBody>
      </p:sp>
      <p:sp>
        <p:nvSpPr>
          <p:cNvPr id="7" name="TextBox 6"/>
          <p:cNvSpPr txBox="1"/>
          <p:nvPr/>
        </p:nvSpPr>
        <p:spPr>
          <a:xfrm>
            <a:off x="2786050" y="6143644"/>
            <a:ext cx="333296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3-1  </a:t>
            </a:r>
            <a:r>
              <a:rPr lang="zh-CN" altLang="en-US" sz="2000" dirty="0" smtClean="0">
                <a:latin typeface="华文中宋" pitchFamily="2" charset="-122"/>
                <a:ea typeface="华文中宋" pitchFamily="2" charset="-122"/>
              </a:rPr>
              <a:t>交叉耦合的反相器对</a:t>
            </a:r>
            <a:endParaRPr lang="zh-CN" altLang="en-US" sz="2000" dirty="0">
              <a:latin typeface="华文中宋" pitchFamily="2" charset="-122"/>
              <a:ea typeface="华文中宋" pitchFamily="2" charset="-122"/>
            </a:endParaRPr>
          </a:p>
        </p:txBody>
      </p:sp>
      <p:sp>
        <p:nvSpPr>
          <p:cNvPr id="8" name="TextBox 7"/>
          <p:cNvSpPr txBox="1"/>
          <p:nvPr/>
        </p:nvSpPr>
        <p:spPr>
          <a:xfrm>
            <a:off x="1000100" y="5000636"/>
            <a:ext cx="3786214"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一对反相器组成的环路构成了一个简单的双稳态元件</a:t>
            </a:r>
            <a:endParaRPr lang="zh-CN" altLang="en-US" sz="2000" dirty="0">
              <a:latin typeface="华文中宋" pitchFamily="2" charset="-122"/>
              <a:ea typeface="华文中宋" pitchFamily="2" charset="-122"/>
            </a:endParaRPr>
          </a:p>
        </p:txBody>
      </p:sp>
      <p:sp>
        <p:nvSpPr>
          <p:cNvPr id="10" name="TextBox 9"/>
          <p:cNvSpPr txBox="1"/>
          <p:nvPr/>
        </p:nvSpPr>
        <p:spPr>
          <a:xfrm>
            <a:off x="7420451" y="4429132"/>
            <a:ext cx="172354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突出其对称性</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623116280"/>
      </p:ext>
    </p:extLst>
  </p:cSld>
  <p:clrMapOvr>
    <a:masterClrMapping/>
  </p:clrMapOv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0148" name="Object 4"/>
          <p:cNvGraphicFramePr>
            <a:graphicFrameLocks noGrp="1" noChangeAspect="1"/>
          </p:cNvGraphicFramePr>
          <p:nvPr>
            <p:ph idx="4294967295"/>
            <p:custDataLst>
              <p:tags r:id="rId2"/>
            </p:custDataLst>
            <p:extLst>
              <p:ext uri="{D42A27DB-BD31-4B8C-83A1-F6EECF244321}">
                <p14:modId xmlns="" xmlns:p14="http://schemas.microsoft.com/office/powerpoint/2010/main" val="4084888728"/>
              </p:ext>
            </p:extLst>
          </p:nvPr>
        </p:nvGraphicFramePr>
        <p:xfrm>
          <a:off x="990600" y="1447800"/>
          <a:ext cx="7772400" cy="4027487"/>
        </p:xfrm>
        <a:graphic>
          <a:graphicData uri="http://schemas.openxmlformats.org/presentationml/2006/ole">
            <p:oleObj spid="_x0000_s166929" name="VISIO" r:id="rId5" imgW="4288063" imgH="2222648" progId="Visio.Drawing.11">
              <p:embed/>
            </p:oleObj>
          </a:graphicData>
        </a:graphic>
      </p:graphicFrame>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Factored FSM</a:t>
            </a:r>
            <a:r>
              <a:rPr lang="zh-CN" altLang="en-US" sz="2000" dirty="0" smtClean="0">
                <a:solidFill>
                  <a:schemeClr val="bg1"/>
                </a:solidFill>
                <a:latin typeface="华文中宋" pitchFamily="2" charset="-122"/>
                <a:ea typeface="华文中宋" pitchFamily="2" charset="-122"/>
              </a:rPr>
              <a:t>分解的有限状态机</a:t>
            </a:r>
            <a:endParaRPr lang="en-US" sz="2000" dirty="0">
              <a:solidFill>
                <a:schemeClr val="bg1"/>
              </a:solidFill>
              <a:latin typeface="华文中宋" pitchFamily="2" charset="-122"/>
              <a:ea typeface="华文中宋" pitchFamily="2" charset="-122"/>
            </a:endParaRPr>
          </a:p>
        </p:txBody>
      </p:sp>
      <p:sp>
        <p:nvSpPr>
          <p:cNvPr id="5" name="TextBox 3"/>
          <p:cNvSpPr txBox="1"/>
          <p:nvPr/>
        </p:nvSpPr>
        <p:spPr>
          <a:xfrm>
            <a:off x="2786050" y="6000768"/>
            <a:ext cx="3491661" cy="40011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3-34  </a:t>
            </a:r>
            <a:r>
              <a:rPr lang="zh-CN" altLang="en-US" sz="2000" dirty="0" smtClean="0">
                <a:latin typeface="华文中宋" pitchFamily="2" charset="-122"/>
                <a:ea typeface="华文中宋" pitchFamily="2" charset="-122"/>
              </a:rPr>
              <a:t>状态转移图，分解的</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3014921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636" name="Rectangle 4"/>
          <p:cNvSpPr>
            <a:spLocks noChangeArrowheads="1"/>
          </p:cNvSpPr>
          <p:nvPr>
            <p:custDataLst>
              <p:tags r:id="rId1"/>
            </p:custDataLst>
          </p:nvPr>
        </p:nvSpPr>
        <p:spPr bwMode="auto">
          <a:xfrm>
            <a:off x="685800" y="1066800"/>
            <a:ext cx="8458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2600" dirty="0">
                <a:latin typeface="Times New Roman" pitchFamily="18" charset="0"/>
                <a:cs typeface="Arial" charset="0"/>
              </a:rPr>
              <a:t>Identify </a:t>
            </a:r>
            <a:r>
              <a:rPr lang="en-US" sz="2600" dirty="0" smtClean="0">
                <a:latin typeface="Times New Roman" pitchFamily="18" charset="0"/>
                <a:cs typeface="Arial" charset="0"/>
              </a:rPr>
              <a:t>inputs </a:t>
            </a:r>
            <a:r>
              <a:rPr lang="en-US" sz="2600" dirty="0">
                <a:latin typeface="Times New Roman" pitchFamily="18" charset="0"/>
                <a:cs typeface="Arial" charset="0"/>
              </a:rPr>
              <a:t>and </a:t>
            </a:r>
            <a:r>
              <a:rPr lang="en-US" sz="2600" dirty="0" smtClean="0">
                <a:latin typeface="Times New Roman" pitchFamily="18" charset="0"/>
                <a:cs typeface="Arial" charset="0"/>
              </a:rPr>
              <a:t>outputs</a:t>
            </a:r>
            <a:r>
              <a:rPr lang="zh-CN" altLang="en-US" sz="2000" dirty="0" smtClean="0">
                <a:latin typeface="华文中宋" pitchFamily="2" charset="-122"/>
                <a:ea typeface="华文中宋" pitchFamily="2" charset="-122"/>
                <a:cs typeface="Arial" charset="0"/>
              </a:rPr>
              <a:t>确定输入和输出</a:t>
            </a:r>
            <a:endParaRPr lang="en-US" sz="2000" dirty="0">
              <a:latin typeface="华文中宋" pitchFamily="2" charset="-122"/>
              <a:ea typeface="华文中宋" pitchFamily="2" charset="-122"/>
              <a:cs typeface="Arial" charset="0"/>
            </a:endParaRPr>
          </a:p>
          <a:p>
            <a:pPr marL="533400" indent="-533400">
              <a:spcBef>
                <a:spcPct val="20000"/>
              </a:spcBef>
              <a:buFontTx/>
              <a:buChar char="•"/>
            </a:pPr>
            <a:r>
              <a:rPr lang="en-US" sz="2600" dirty="0">
                <a:latin typeface="Times New Roman" pitchFamily="18" charset="0"/>
                <a:cs typeface="Arial" charset="0"/>
              </a:rPr>
              <a:t>Sketch </a:t>
            </a:r>
            <a:r>
              <a:rPr lang="en-US" sz="2600" dirty="0" smtClean="0">
                <a:latin typeface="Times New Roman" pitchFamily="18" charset="0"/>
                <a:cs typeface="Arial" charset="0"/>
              </a:rPr>
              <a:t>state </a:t>
            </a:r>
            <a:r>
              <a:rPr lang="en-US" sz="2600" dirty="0">
                <a:latin typeface="Times New Roman" pitchFamily="18" charset="0"/>
                <a:cs typeface="Arial" charset="0"/>
              </a:rPr>
              <a:t>transition </a:t>
            </a:r>
            <a:r>
              <a:rPr lang="en-US" sz="2600" dirty="0" smtClean="0">
                <a:latin typeface="Times New Roman" pitchFamily="18" charset="0"/>
                <a:cs typeface="Arial" charset="0"/>
              </a:rPr>
              <a:t>diagram</a:t>
            </a:r>
            <a:r>
              <a:rPr lang="zh-CN" altLang="en-US" sz="2000" dirty="0" smtClean="0">
                <a:latin typeface="华文中宋" pitchFamily="2" charset="-122"/>
                <a:ea typeface="华文中宋" pitchFamily="2" charset="-122"/>
                <a:cs typeface="Arial" charset="0"/>
              </a:rPr>
              <a:t>画状态转换图</a:t>
            </a:r>
            <a:endParaRPr lang="en-US" altLang="en-US" sz="2000" dirty="0">
              <a:latin typeface="华文中宋" pitchFamily="2" charset="-122"/>
              <a:ea typeface="华文中宋" pitchFamily="2" charset="-122"/>
              <a:cs typeface="Arial" charset="0"/>
            </a:endParaRPr>
          </a:p>
          <a:p>
            <a:pPr marL="533400" indent="-533400">
              <a:spcBef>
                <a:spcPct val="20000"/>
              </a:spcBef>
              <a:buFontTx/>
              <a:buChar char="•"/>
            </a:pPr>
            <a:r>
              <a:rPr lang="en-US" sz="2600" dirty="0">
                <a:latin typeface="Times New Roman" pitchFamily="18" charset="0"/>
                <a:cs typeface="Arial" charset="0"/>
              </a:rPr>
              <a:t>Write </a:t>
            </a:r>
            <a:r>
              <a:rPr lang="en-US" sz="2600" dirty="0" smtClean="0">
                <a:latin typeface="Times New Roman" pitchFamily="18" charset="0"/>
                <a:cs typeface="Arial" charset="0"/>
              </a:rPr>
              <a:t>state </a:t>
            </a:r>
            <a:r>
              <a:rPr lang="en-US" sz="2600" dirty="0">
                <a:latin typeface="Times New Roman" pitchFamily="18" charset="0"/>
                <a:cs typeface="Arial" charset="0"/>
              </a:rPr>
              <a:t>transition </a:t>
            </a:r>
            <a:r>
              <a:rPr lang="en-US" sz="2600" dirty="0" smtClean="0">
                <a:latin typeface="Times New Roman" pitchFamily="18" charset="0"/>
                <a:cs typeface="Arial" charset="0"/>
              </a:rPr>
              <a:t>table</a:t>
            </a:r>
            <a:r>
              <a:rPr lang="zh-CN" altLang="en-US" sz="2000" dirty="0" smtClean="0">
                <a:latin typeface="华文中宋" pitchFamily="2" charset="-122"/>
                <a:ea typeface="华文中宋" pitchFamily="2" charset="-122"/>
                <a:cs typeface="Arial" charset="0"/>
              </a:rPr>
              <a:t>写出状态转移表</a:t>
            </a:r>
            <a:endParaRPr lang="en-US" altLang="en-US" sz="2000" dirty="0">
              <a:latin typeface="华文中宋" pitchFamily="2" charset="-122"/>
              <a:ea typeface="华文中宋" pitchFamily="2" charset="-122"/>
              <a:cs typeface="Arial" charset="0"/>
            </a:endParaRPr>
          </a:p>
          <a:p>
            <a:pPr marL="533400" indent="-533400">
              <a:spcBef>
                <a:spcPct val="20000"/>
              </a:spcBef>
              <a:buFontTx/>
              <a:buChar char="•"/>
            </a:pPr>
            <a:r>
              <a:rPr lang="en-US" sz="2600" dirty="0">
                <a:latin typeface="Times New Roman" pitchFamily="18" charset="0"/>
                <a:cs typeface="Arial" charset="0"/>
              </a:rPr>
              <a:t>Select state </a:t>
            </a:r>
            <a:r>
              <a:rPr lang="en-US" sz="2600" dirty="0" smtClean="0">
                <a:latin typeface="Times New Roman" pitchFamily="18" charset="0"/>
                <a:cs typeface="Arial" charset="0"/>
              </a:rPr>
              <a:t>encodings</a:t>
            </a:r>
            <a:r>
              <a:rPr lang="zh-CN" altLang="en-US" sz="2000" dirty="0" smtClean="0">
                <a:latin typeface="华文中宋" pitchFamily="2" charset="-122"/>
                <a:ea typeface="华文中宋" pitchFamily="2" charset="-122"/>
                <a:cs typeface="Arial" charset="0"/>
              </a:rPr>
              <a:t>选择状态编码</a:t>
            </a:r>
            <a:endParaRPr lang="en-US" altLang="en-US" sz="2000" dirty="0">
              <a:latin typeface="华文中宋" pitchFamily="2" charset="-122"/>
              <a:ea typeface="华文中宋" pitchFamily="2" charset="-122"/>
              <a:cs typeface="Arial" charset="0"/>
            </a:endParaRPr>
          </a:p>
          <a:p>
            <a:pPr marL="533400" indent="-533400">
              <a:spcBef>
                <a:spcPct val="20000"/>
              </a:spcBef>
              <a:buFontTx/>
              <a:buChar char="•"/>
            </a:pPr>
            <a:r>
              <a:rPr lang="en-US" sz="2600" dirty="0">
                <a:latin typeface="Times New Roman" pitchFamily="18" charset="0"/>
                <a:cs typeface="Arial" charset="0"/>
              </a:rPr>
              <a:t>For </a:t>
            </a:r>
            <a:r>
              <a:rPr lang="en-US" sz="2600" dirty="0" smtClean="0">
                <a:latin typeface="Times New Roman" pitchFamily="18" charset="0"/>
                <a:cs typeface="Arial" charset="0"/>
              </a:rPr>
              <a:t>Moore </a:t>
            </a:r>
            <a:r>
              <a:rPr lang="en-US" sz="2600" dirty="0">
                <a:latin typeface="Times New Roman" pitchFamily="18" charset="0"/>
                <a:cs typeface="Arial" charset="0"/>
              </a:rPr>
              <a:t>machine</a:t>
            </a:r>
            <a:r>
              <a:rPr lang="en-US" sz="2600" dirty="0" smtClean="0">
                <a:latin typeface="Times New Roman" pitchFamily="18" charset="0"/>
                <a:cs typeface="Arial" charset="0"/>
              </a:rPr>
              <a:t>:</a:t>
            </a:r>
            <a:r>
              <a:rPr lang="zh-CN" altLang="en-US" sz="2000" dirty="0" smtClean="0">
                <a:latin typeface="华文中宋" pitchFamily="2" charset="-122"/>
                <a:ea typeface="华文中宋" pitchFamily="2" charset="-122"/>
                <a:cs typeface="Arial" charset="0"/>
              </a:rPr>
              <a:t>对于</a:t>
            </a:r>
            <a:r>
              <a:rPr lang="en-US" altLang="zh-CN" sz="2000" dirty="0" smtClean="0">
                <a:latin typeface="华文中宋" pitchFamily="2" charset="-122"/>
                <a:ea typeface="华文中宋" pitchFamily="2" charset="-122"/>
                <a:cs typeface="Arial" charset="0"/>
              </a:rPr>
              <a:t>Moore</a:t>
            </a:r>
            <a:r>
              <a:rPr lang="zh-CN" altLang="en-US" sz="2000" dirty="0" smtClean="0">
                <a:latin typeface="华文中宋" pitchFamily="2" charset="-122"/>
                <a:ea typeface="华文中宋" pitchFamily="2" charset="-122"/>
                <a:cs typeface="Arial" charset="0"/>
              </a:rPr>
              <a:t>型状态机</a:t>
            </a:r>
            <a:endParaRPr lang="en-US" altLang="en-US" sz="2000" dirty="0">
              <a:latin typeface="华文中宋" pitchFamily="2" charset="-122"/>
              <a:ea typeface="华文中宋" pitchFamily="2" charset="-122"/>
              <a:cs typeface="Arial" charset="0"/>
            </a:endParaRPr>
          </a:p>
          <a:p>
            <a:pPr marL="914400" lvl="1" indent="-457200">
              <a:spcBef>
                <a:spcPct val="20000"/>
              </a:spcBef>
              <a:buFontTx/>
              <a:buChar char="–"/>
            </a:pPr>
            <a:r>
              <a:rPr lang="en-US" sz="2200" dirty="0">
                <a:latin typeface="Times New Roman" pitchFamily="18" charset="0"/>
                <a:cs typeface="Arial" charset="0"/>
              </a:rPr>
              <a:t>Rewrite </a:t>
            </a:r>
            <a:r>
              <a:rPr lang="en-US" sz="2200" dirty="0" smtClean="0">
                <a:latin typeface="Times New Roman" pitchFamily="18" charset="0"/>
                <a:cs typeface="Arial" charset="0"/>
              </a:rPr>
              <a:t>state </a:t>
            </a:r>
            <a:r>
              <a:rPr lang="en-US" sz="2200" dirty="0">
                <a:latin typeface="Times New Roman" pitchFamily="18" charset="0"/>
                <a:cs typeface="Arial" charset="0"/>
              </a:rPr>
              <a:t>transition table with </a:t>
            </a:r>
            <a:r>
              <a:rPr lang="en-US" sz="2200" dirty="0" smtClean="0">
                <a:latin typeface="Times New Roman" pitchFamily="18" charset="0"/>
                <a:cs typeface="Arial" charset="0"/>
              </a:rPr>
              <a:t>state encodings</a:t>
            </a:r>
            <a:r>
              <a:rPr lang="zh-CN" altLang="en-US" dirty="0" smtClean="0">
                <a:latin typeface="华文中宋" pitchFamily="2" charset="-122"/>
                <a:ea typeface="华文中宋" pitchFamily="2" charset="-122"/>
                <a:cs typeface="Arial" charset="0"/>
              </a:rPr>
              <a:t>写出状态转换表</a:t>
            </a:r>
            <a:endParaRPr lang="en-US" altLang="zh-CN" dirty="0">
              <a:latin typeface="华文中宋" pitchFamily="2" charset="-122"/>
              <a:ea typeface="华文中宋" pitchFamily="2" charset="-122"/>
              <a:cs typeface="Arial" charset="0"/>
            </a:endParaRPr>
          </a:p>
          <a:p>
            <a:pPr marL="914400" lvl="1" indent="-457200">
              <a:spcBef>
                <a:spcPct val="20000"/>
              </a:spcBef>
              <a:buFontTx/>
              <a:buChar char="–"/>
            </a:pPr>
            <a:r>
              <a:rPr lang="en-US" sz="2200" dirty="0">
                <a:latin typeface="Times New Roman" pitchFamily="18" charset="0"/>
                <a:cs typeface="Arial" charset="0"/>
              </a:rPr>
              <a:t>Write </a:t>
            </a:r>
            <a:r>
              <a:rPr lang="en-US" sz="2200" dirty="0" smtClean="0">
                <a:latin typeface="Times New Roman" pitchFamily="18" charset="0"/>
                <a:cs typeface="Arial" charset="0"/>
              </a:rPr>
              <a:t>output table</a:t>
            </a:r>
            <a:r>
              <a:rPr lang="zh-CN" altLang="en-US" sz="2000" dirty="0" smtClean="0">
                <a:latin typeface="华文中宋" pitchFamily="2" charset="-122"/>
                <a:ea typeface="华文中宋" pitchFamily="2" charset="-122"/>
                <a:cs typeface="Arial" charset="0"/>
              </a:rPr>
              <a:t>写出输出表</a:t>
            </a:r>
            <a:endParaRPr lang="en-US" altLang="en-US" sz="2000" dirty="0">
              <a:latin typeface="华文中宋" pitchFamily="2" charset="-122"/>
              <a:ea typeface="华文中宋" pitchFamily="2" charset="-122"/>
              <a:cs typeface="Arial" charset="0"/>
            </a:endParaRPr>
          </a:p>
          <a:p>
            <a:pPr marL="533400" indent="-533400">
              <a:spcBef>
                <a:spcPct val="20000"/>
              </a:spcBef>
              <a:buFontTx/>
              <a:buChar char="•"/>
            </a:pPr>
            <a:r>
              <a:rPr lang="en-US" sz="2600" dirty="0">
                <a:latin typeface="Times New Roman" pitchFamily="18" charset="0"/>
                <a:cs typeface="Arial" charset="0"/>
              </a:rPr>
              <a:t>For a Mealy machine</a:t>
            </a:r>
            <a:r>
              <a:rPr lang="en-US" sz="2600" dirty="0" smtClean="0">
                <a:latin typeface="Times New Roman" pitchFamily="18" charset="0"/>
                <a:cs typeface="Arial" charset="0"/>
              </a:rPr>
              <a:t>:</a:t>
            </a:r>
            <a:r>
              <a:rPr lang="zh-CN" altLang="en-US" sz="2000" dirty="0" smtClean="0">
                <a:latin typeface="华文中宋" pitchFamily="2" charset="-122"/>
                <a:ea typeface="华文中宋" pitchFamily="2" charset="-122"/>
                <a:cs typeface="Arial" charset="0"/>
              </a:rPr>
              <a:t>对于</a:t>
            </a:r>
            <a:r>
              <a:rPr lang="en-US" altLang="zh-CN" sz="2000" dirty="0" smtClean="0">
                <a:latin typeface="华文中宋" pitchFamily="2" charset="-122"/>
                <a:ea typeface="华文中宋" pitchFamily="2" charset="-122"/>
                <a:cs typeface="Arial" charset="0"/>
              </a:rPr>
              <a:t>Mealy</a:t>
            </a:r>
            <a:r>
              <a:rPr lang="zh-CN" altLang="en-US" sz="2000" dirty="0" smtClean="0">
                <a:latin typeface="华文中宋" pitchFamily="2" charset="-122"/>
                <a:ea typeface="华文中宋" pitchFamily="2" charset="-122"/>
                <a:cs typeface="Arial" charset="0"/>
              </a:rPr>
              <a:t>型状态机</a:t>
            </a:r>
            <a:endParaRPr lang="en-US" altLang="en-US" sz="2000" dirty="0">
              <a:latin typeface="华文中宋" pitchFamily="2" charset="-122"/>
              <a:ea typeface="华文中宋" pitchFamily="2" charset="-122"/>
              <a:cs typeface="Arial" charset="0"/>
            </a:endParaRPr>
          </a:p>
          <a:p>
            <a:pPr marL="914400" lvl="1" indent="-457200">
              <a:spcBef>
                <a:spcPct val="20000"/>
              </a:spcBef>
              <a:buFontTx/>
              <a:buChar char="–"/>
            </a:pPr>
            <a:r>
              <a:rPr lang="en-US" sz="2200" dirty="0">
                <a:latin typeface="Times New Roman" pitchFamily="18" charset="0"/>
                <a:cs typeface="Arial" charset="0"/>
              </a:rPr>
              <a:t>Rewrite </a:t>
            </a:r>
            <a:r>
              <a:rPr lang="en-US" sz="2200" dirty="0" smtClean="0">
                <a:latin typeface="Times New Roman" pitchFamily="18" charset="0"/>
                <a:cs typeface="Arial" charset="0"/>
              </a:rPr>
              <a:t>combined </a:t>
            </a:r>
            <a:r>
              <a:rPr lang="en-US" sz="2200" dirty="0">
                <a:latin typeface="Times New Roman" pitchFamily="18" charset="0"/>
                <a:cs typeface="Arial" charset="0"/>
              </a:rPr>
              <a:t>state transition and output table with </a:t>
            </a:r>
            <a:r>
              <a:rPr lang="en-US" sz="2200" dirty="0" smtClean="0">
                <a:latin typeface="Times New Roman" pitchFamily="18" charset="0"/>
                <a:cs typeface="Arial" charset="0"/>
              </a:rPr>
              <a:t>state encodings</a:t>
            </a:r>
            <a:r>
              <a:rPr lang="zh-CN" altLang="en-US" dirty="0" smtClean="0">
                <a:latin typeface="华文中宋" pitchFamily="2" charset="-122"/>
                <a:ea typeface="华文中宋" pitchFamily="2" charset="-122"/>
                <a:cs typeface="Arial" charset="0"/>
              </a:rPr>
              <a:t>写出组合的状态转换和输出表</a:t>
            </a:r>
            <a:endParaRPr lang="en-US" altLang="en-US" dirty="0">
              <a:latin typeface="华文中宋" pitchFamily="2" charset="-122"/>
              <a:ea typeface="华文中宋" pitchFamily="2" charset="-122"/>
              <a:cs typeface="Arial" charset="0"/>
            </a:endParaRPr>
          </a:p>
          <a:p>
            <a:pPr marL="533400" indent="-533400">
              <a:spcBef>
                <a:spcPct val="20000"/>
              </a:spcBef>
              <a:buFontTx/>
              <a:buChar char="•"/>
            </a:pPr>
            <a:r>
              <a:rPr lang="en-US" sz="2600" dirty="0">
                <a:latin typeface="Times New Roman" pitchFamily="18" charset="0"/>
                <a:cs typeface="Arial" charset="0"/>
              </a:rPr>
              <a:t>Write Boolean equations for </a:t>
            </a:r>
            <a:r>
              <a:rPr lang="en-US" sz="2600" dirty="0" smtClean="0">
                <a:latin typeface="Times New Roman" pitchFamily="18" charset="0"/>
                <a:cs typeface="Arial" charset="0"/>
              </a:rPr>
              <a:t>next </a:t>
            </a:r>
            <a:r>
              <a:rPr lang="en-US" sz="2600" dirty="0">
                <a:latin typeface="Times New Roman" pitchFamily="18" charset="0"/>
                <a:cs typeface="Arial" charset="0"/>
              </a:rPr>
              <a:t>state and output logic</a:t>
            </a:r>
          </a:p>
          <a:p>
            <a:pPr marL="533400" indent="-533400">
              <a:spcBef>
                <a:spcPct val="20000"/>
              </a:spcBef>
              <a:buFontTx/>
              <a:buChar char="•"/>
            </a:pPr>
            <a:r>
              <a:rPr lang="en-US" sz="2600" dirty="0">
                <a:latin typeface="Times New Roman" pitchFamily="18" charset="0"/>
                <a:cs typeface="Arial" charset="0"/>
              </a:rPr>
              <a:t>Sketch the circuit schematic</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FSM Design Procedure</a:t>
            </a:r>
            <a:r>
              <a:rPr lang="zh-CN" altLang="en-US" sz="2000" dirty="0" smtClean="0">
                <a:solidFill>
                  <a:schemeClr val="bg1"/>
                </a:solidFill>
                <a:latin typeface="华文中宋" pitchFamily="2" charset="-122"/>
                <a:ea typeface="华文中宋" pitchFamily="2" charset="-122"/>
              </a:rPr>
              <a:t>有限状态机设计步骤</a:t>
            </a:r>
            <a:endParaRPr lang="en-US" sz="2000" dirty="0">
              <a:solidFill>
                <a:schemeClr val="bg1"/>
              </a:solidFill>
              <a:latin typeface="华文中宋" pitchFamily="2" charset="-122"/>
              <a:ea typeface="华文中宋" pitchFamily="2" charset="-122"/>
            </a:endParaRPr>
          </a:p>
        </p:txBody>
      </p:sp>
      <p:sp>
        <p:nvSpPr>
          <p:cNvPr id="4" name="TextBox 3"/>
          <p:cNvSpPr txBox="1"/>
          <p:nvPr/>
        </p:nvSpPr>
        <p:spPr>
          <a:xfrm>
            <a:off x="1785918" y="6286520"/>
            <a:ext cx="1569660"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画出电路草图</a:t>
            </a:r>
            <a:endParaRPr lang="zh-CN" altLang="en-US" dirty="0">
              <a:latin typeface="华文中宋" pitchFamily="2" charset="-122"/>
              <a:ea typeface="华文中宋" pitchFamily="2" charset="-122"/>
            </a:endParaRPr>
          </a:p>
        </p:txBody>
      </p:sp>
      <p:sp>
        <p:nvSpPr>
          <p:cNvPr id="5" name="TextBox 4"/>
          <p:cNvSpPr txBox="1"/>
          <p:nvPr/>
        </p:nvSpPr>
        <p:spPr>
          <a:xfrm>
            <a:off x="5014200" y="5781554"/>
            <a:ext cx="3877985"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为下一个状态和输出写出布尔表达式</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114665085"/>
      </p:ext>
    </p:extLst>
  </p:cSld>
  <p:clrMapOvr>
    <a:masterClrMapping/>
  </p:clrMapOv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19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533400" indent="-533400">
              <a:spcBef>
                <a:spcPct val="20000"/>
              </a:spcBef>
              <a:buFontTx/>
              <a:buChar char="•"/>
            </a:pPr>
            <a:r>
              <a:rPr lang="en-US" sz="3200" dirty="0">
                <a:latin typeface="Times New Roman" pitchFamily="18" charset="0"/>
                <a:cs typeface="Arial" charset="0"/>
              </a:rPr>
              <a:t>Flip-flop samples </a:t>
            </a:r>
            <a:r>
              <a:rPr lang="en-US" sz="3200" i="1" dirty="0">
                <a:latin typeface="Times New Roman" pitchFamily="18" charset="0"/>
                <a:cs typeface="Arial" charset="0"/>
              </a:rPr>
              <a:t>D</a:t>
            </a:r>
            <a:r>
              <a:rPr lang="en-US" sz="3200" dirty="0">
                <a:latin typeface="Times New Roman" pitchFamily="18" charset="0"/>
                <a:cs typeface="Arial" charset="0"/>
              </a:rPr>
              <a:t> at clock </a:t>
            </a:r>
            <a:r>
              <a:rPr lang="en-US" sz="3200" dirty="0" smtClean="0">
                <a:latin typeface="Times New Roman" pitchFamily="18" charset="0"/>
                <a:cs typeface="Arial" charset="0"/>
              </a:rPr>
              <a:t>edge</a:t>
            </a:r>
            <a:r>
              <a:rPr lang="zh-CN" altLang="en-US" sz="2000" dirty="0" smtClean="0">
                <a:latin typeface="华文中宋" pitchFamily="2" charset="-122"/>
                <a:ea typeface="华文中宋" pitchFamily="2" charset="-122"/>
                <a:cs typeface="Arial" charset="0"/>
              </a:rPr>
              <a:t>触发在时钟沿对</a:t>
            </a:r>
            <a:r>
              <a:rPr lang="en-US" altLang="zh-CN" sz="2000" dirty="0" smtClean="0">
                <a:latin typeface="华文中宋" pitchFamily="2" charset="-122"/>
                <a:ea typeface="华文中宋" pitchFamily="2" charset="-122"/>
                <a:cs typeface="Arial" charset="0"/>
              </a:rPr>
              <a:t>D</a:t>
            </a:r>
            <a:r>
              <a:rPr lang="zh-CN" altLang="en-US" sz="2000" dirty="0" smtClean="0">
                <a:latin typeface="华文中宋" pitchFamily="2" charset="-122"/>
                <a:ea typeface="华文中宋" pitchFamily="2" charset="-122"/>
                <a:cs typeface="Arial" charset="0"/>
              </a:rPr>
              <a:t>进行采样</a:t>
            </a:r>
            <a:endParaRPr lang="en-US" sz="2000" dirty="0">
              <a:latin typeface="华文中宋" pitchFamily="2" charset="-122"/>
              <a:ea typeface="华文中宋" pitchFamily="2" charset="-122"/>
              <a:cs typeface="Arial" charset="0"/>
            </a:endParaRPr>
          </a:p>
          <a:p>
            <a:pPr marL="533400" indent="-533400">
              <a:spcBef>
                <a:spcPct val="20000"/>
              </a:spcBef>
              <a:buFontTx/>
              <a:buChar char="•"/>
            </a:pPr>
            <a:r>
              <a:rPr lang="en-US" sz="3200" i="1" dirty="0">
                <a:latin typeface="Times New Roman" pitchFamily="18" charset="0"/>
                <a:cs typeface="Arial" charset="0"/>
              </a:rPr>
              <a:t>D</a:t>
            </a:r>
            <a:r>
              <a:rPr lang="en-US" sz="3200" dirty="0">
                <a:latin typeface="Times New Roman" pitchFamily="18" charset="0"/>
                <a:cs typeface="Arial" charset="0"/>
              </a:rPr>
              <a:t> must be stable </a:t>
            </a:r>
            <a:r>
              <a:rPr lang="en-US" sz="3200" dirty="0" smtClean="0">
                <a:latin typeface="Times New Roman" pitchFamily="18" charset="0"/>
                <a:cs typeface="Arial" charset="0"/>
              </a:rPr>
              <a:t>when sampled</a:t>
            </a:r>
            <a:r>
              <a:rPr lang="zh-CN" altLang="en-US" sz="2000" dirty="0" smtClean="0">
                <a:latin typeface="华文中宋" pitchFamily="2" charset="-122"/>
                <a:ea typeface="华文中宋" pitchFamily="2" charset="-122"/>
                <a:cs typeface="Arial" charset="0"/>
              </a:rPr>
              <a:t>当在时钟上升沿时，</a:t>
            </a:r>
            <a:r>
              <a:rPr lang="en-US" altLang="zh-CN" sz="2000" dirty="0" smtClean="0">
                <a:latin typeface="华文中宋" pitchFamily="2" charset="-122"/>
                <a:ea typeface="华文中宋" pitchFamily="2" charset="-122"/>
                <a:cs typeface="Arial" charset="0"/>
              </a:rPr>
              <a:t>D</a:t>
            </a:r>
            <a:r>
              <a:rPr lang="zh-CN" altLang="en-US" sz="2000" dirty="0" smtClean="0">
                <a:latin typeface="华文中宋" pitchFamily="2" charset="-122"/>
                <a:ea typeface="华文中宋" pitchFamily="2" charset="-122"/>
                <a:cs typeface="Arial" charset="0"/>
              </a:rPr>
              <a:t>是稳定状态</a:t>
            </a:r>
            <a:endParaRPr lang="en-US" sz="2000" dirty="0">
              <a:latin typeface="华文中宋" pitchFamily="2" charset="-122"/>
              <a:ea typeface="华文中宋" pitchFamily="2" charset="-122"/>
              <a:cs typeface="Arial" charset="0"/>
            </a:endParaRPr>
          </a:p>
          <a:p>
            <a:pPr marL="533400" indent="-533400">
              <a:spcBef>
                <a:spcPct val="20000"/>
              </a:spcBef>
              <a:buFontTx/>
              <a:buChar char="•"/>
            </a:pPr>
            <a:r>
              <a:rPr lang="en-US" sz="3200" dirty="0">
                <a:latin typeface="Times New Roman" pitchFamily="18" charset="0"/>
                <a:cs typeface="Arial" charset="0"/>
              </a:rPr>
              <a:t>Similar to a photograph, </a:t>
            </a:r>
            <a:r>
              <a:rPr lang="en-US" sz="3200" i="1" dirty="0">
                <a:latin typeface="Times New Roman" pitchFamily="18" charset="0"/>
                <a:cs typeface="Arial" charset="0"/>
              </a:rPr>
              <a:t>D</a:t>
            </a:r>
            <a:r>
              <a:rPr lang="en-US" sz="3200" dirty="0">
                <a:latin typeface="Times New Roman" pitchFamily="18" charset="0"/>
                <a:cs typeface="Arial" charset="0"/>
              </a:rPr>
              <a:t> must be stable around </a:t>
            </a:r>
            <a:r>
              <a:rPr lang="en-US" sz="3200" dirty="0" smtClean="0">
                <a:latin typeface="Times New Roman" pitchFamily="18" charset="0"/>
                <a:cs typeface="Arial" charset="0"/>
              </a:rPr>
              <a:t>clock edge</a:t>
            </a:r>
            <a:r>
              <a:rPr lang="zh-CN" altLang="en-US" sz="2000" dirty="0" smtClean="0">
                <a:latin typeface="华文中宋" pitchFamily="2" charset="-122"/>
                <a:ea typeface="华文中宋" pitchFamily="2" charset="-122"/>
                <a:cs typeface="Arial" charset="0"/>
              </a:rPr>
              <a:t>类似于一张照片，</a:t>
            </a:r>
            <a:r>
              <a:rPr lang="en-US" altLang="zh-CN" sz="2000" dirty="0" smtClean="0">
                <a:latin typeface="华文中宋" pitchFamily="2" charset="-122"/>
                <a:ea typeface="华文中宋" pitchFamily="2" charset="-122"/>
                <a:cs typeface="Arial" charset="0"/>
              </a:rPr>
              <a:t>D</a:t>
            </a:r>
            <a:r>
              <a:rPr lang="zh-CN" altLang="en-US" sz="2000" dirty="0" smtClean="0">
                <a:latin typeface="华文中宋" pitchFamily="2" charset="-122"/>
                <a:ea typeface="华文中宋" pitchFamily="2" charset="-122"/>
                <a:cs typeface="Arial" charset="0"/>
              </a:rPr>
              <a:t>在时钟沿附近必须是稳定的</a:t>
            </a:r>
            <a:endParaRPr lang="en-US" altLang="en-US" sz="2000" dirty="0">
              <a:latin typeface="华文中宋" pitchFamily="2" charset="-122"/>
              <a:ea typeface="华文中宋" pitchFamily="2" charset="-122"/>
              <a:cs typeface="Arial" charset="0"/>
            </a:endParaRPr>
          </a:p>
          <a:p>
            <a:pPr marL="533400" indent="-533400">
              <a:spcBef>
                <a:spcPct val="20000"/>
              </a:spcBef>
              <a:buFontTx/>
              <a:buChar char="•"/>
            </a:pPr>
            <a:r>
              <a:rPr lang="en-US" sz="3200" dirty="0">
                <a:latin typeface="Times New Roman" pitchFamily="18" charset="0"/>
                <a:cs typeface="Arial" charset="0"/>
              </a:rPr>
              <a:t>If </a:t>
            </a:r>
            <a:r>
              <a:rPr lang="en-US" sz="3200" dirty="0" smtClean="0">
                <a:latin typeface="Times New Roman" pitchFamily="18" charset="0"/>
                <a:cs typeface="Arial" charset="0"/>
              </a:rPr>
              <a:t>not, </a:t>
            </a:r>
            <a:r>
              <a:rPr lang="en-US" sz="3200" dirty="0" err="1">
                <a:latin typeface="Times New Roman" pitchFamily="18" charset="0"/>
                <a:cs typeface="Arial" charset="0"/>
              </a:rPr>
              <a:t>metastability</a:t>
            </a:r>
            <a:r>
              <a:rPr lang="en-US" sz="3200" dirty="0">
                <a:latin typeface="Times New Roman" pitchFamily="18" charset="0"/>
                <a:cs typeface="Arial" charset="0"/>
              </a:rPr>
              <a:t> can occur</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a:t>
            </a:r>
            <a:r>
              <a:rPr lang="zh-CN" altLang="en-US" sz="2000" dirty="0" smtClean="0">
                <a:solidFill>
                  <a:schemeClr val="bg1"/>
                </a:solidFill>
                <a:latin typeface="华文中宋" pitchFamily="2" charset="-122"/>
                <a:ea typeface="华文中宋" pitchFamily="2" charset="-122"/>
              </a:rPr>
              <a:t>时序逻辑电路的时序</a:t>
            </a:r>
            <a:endParaRPr lang="en-US" sz="2000" dirty="0">
              <a:solidFill>
                <a:schemeClr val="bg1"/>
              </a:solidFill>
              <a:latin typeface="华文中宋" pitchFamily="2" charset="-122"/>
              <a:ea typeface="华文中宋" pitchFamily="2" charset="-122"/>
            </a:endParaRPr>
          </a:p>
        </p:txBody>
      </p:sp>
      <p:sp>
        <p:nvSpPr>
          <p:cNvPr id="4" name="TextBox 3"/>
          <p:cNvSpPr txBox="1"/>
          <p:nvPr/>
        </p:nvSpPr>
        <p:spPr>
          <a:xfrm>
            <a:off x="1428728" y="5000636"/>
            <a:ext cx="6429420"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触发器捕获了一个在</a:t>
            </a:r>
            <a:r>
              <a:rPr lang="en-US" altLang="zh-CN" sz="2000" dirty="0" smtClean="0">
                <a:latin typeface="华文中宋" pitchFamily="2" charset="-122"/>
                <a:ea typeface="华文中宋" pitchFamily="2" charset="-122"/>
              </a:rPr>
              <a:t>0</a:t>
            </a:r>
            <a:r>
              <a:rPr lang="zh-CN" altLang="en-US" sz="2000" dirty="0" smtClean="0">
                <a:latin typeface="华文中宋" pitchFamily="2" charset="-122"/>
                <a:ea typeface="华文中宋" pitchFamily="2" charset="-122"/>
              </a:rPr>
              <a:t>和</a:t>
            </a:r>
            <a:r>
              <a:rPr lang="en-US" altLang="zh-CN" sz="2000" dirty="0" smtClean="0">
                <a:latin typeface="华文中宋" pitchFamily="2" charset="-122"/>
                <a:ea typeface="华文中宋" pitchFamily="2" charset="-122"/>
              </a:rPr>
              <a:t>1</a:t>
            </a:r>
            <a:r>
              <a:rPr lang="zh-CN" altLang="en-US" sz="2000" dirty="0" smtClean="0">
                <a:latin typeface="华文中宋" pitchFamily="2" charset="-122"/>
                <a:ea typeface="华文中宋" pitchFamily="2" charset="-122"/>
              </a:rPr>
              <a:t>之间的值，这个值不可能稳定到一个正确的逻辑值，称为亚稳态现象</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682787846"/>
      </p:ext>
    </p:extLst>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4708"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659557700"/>
              </p:ext>
            </p:extLst>
          </p:nvPr>
        </p:nvGraphicFramePr>
        <p:xfrm>
          <a:off x="2209800" y="3733800"/>
          <a:ext cx="4572000" cy="2809875"/>
        </p:xfrm>
        <a:graphic>
          <a:graphicData uri="http://schemas.openxmlformats.org/presentationml/2006/ole">
            <p:oleObj spid="_x0000_s167954" name="VISIO" r:id="rId6" imgW="1969242" imgH="1209023" progId="Visio.Drawing.11">
              <p:embed/>
            </p:oleObj>
          </a:graphicData>
        </a:graphic>
      </p:graphicFrame>
      <p:sp>
        <p:nvSpPr>
          <p:cNvPr id="1224707"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Setup time: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before</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(i.e. not changing</a:t>
            </a:r>
            <a:r>
              <a:rPr lang="en-US" sz="2400" dirty="0" smtClean="0">
                <a:latin typeface="Times New Roman" pitchFamily="18" charset="0"/>
                <a:cs typeface="Arial" charset="0"/>
              </a:rPr>
              <a:t>)</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400" b="1" dirty="0">
                <a:solidFill>
                  <a:schemeClr val="accent1"/>
                </a:solidFill>
                <a:latin typeface="Times New Roman" pitchFamily="18" charset="0"/>
                <a:cs typeface="Arial" charset="0"/>
              </a:rPr>
              <a:t>Hold time:</a:t>
            </a:r>
            <a:r>
              <a:rPr lang="en-US" sz="2400" dirty="0">
                <a:solidFill>
                  <a:schemeClr val="accent1"/>
                </a:solidFill>
                <a:latin typeface="Times New Roman" pitchFamily="18" charset="0"/>
                <a:cs typeface="Arial" charset="0"/>
              </a:rPr>
              <a:t>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after</a:t>
            </a:r>
            <a:r>
              <a:rPr lang="en-US" sz="2400" dirty="0">
                <a:latin typeface="Times New Roman" pitchFamily="18" charset="0"/>
                <a:cs typeface="Arial" charset="0"/>
              </a:rPr>
              <a:t> </a:t>
            </a:r>
            <a:r>
              <a:rPr lang="en-US" sz="2400" dirty="0" smtClean="0">
                <a:latin typeface="Times New Roman" pitchFamily="18" charset="0"/>
                <a:cs typeface="Arial" charset="0"/>
              </a:rPr>
              <a:t>clock </a:t>
            </a:r>
            <a:r>
              <a:rPr lang="en-US" sz="2400" dirty="0">
                <a:latin typeface="Times New Roman" pitchFamily="18" charset="0"/>
                <a:cs typeface="Arial" charset="0"/>
              </a:rPr>
              <a:t>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a:t>
            </a:r>
          </a:p>
          <a:p>
            <a:pPr marL="342900" indent="-342900">
              <a:spcBef>
                <a:spcPct val="20000"/>
              </a:spcBef>
              <a:buFontTx/>
              <a:buChar char="•"/>
            </a:pPr>
            <a:r>
              <a:rPr lang="en-US" sz="2400" b="1" dirty="0">
                <a:solidFill>
                  <a:schemeClr val="accent1"/>
                </a:solidFill>
                <a:latin typeface="Times New Roman" pitchFamily="18" charset="0"/>
                <a:cs typeface="Arial" charset="0"/>
              </a:rPr>
              <a:t>Aperture time: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b="1" dirty="0">
                <a:solidFill>
                  <a:schemeClr val="accent2"/>
                </a:solidFill>
                <a:latin typeface="Times New Roman" pitchFamily="18" charset="0"/>
                <a:cs typeface="Arial" charset="0"/>
              </a:rPr>
              <a:t> </a:t>
            </a:r>
            <a:r>
              <a:rPr lang="en-US" sz="2400" dirty="0">
                <a:latin typeface="Times New Roman" pitchFamily="18" charset="0"/>
                <a:cs typeface="Arial" charset="0"/>
              </a:rPr>
              <a:t>= time </a:t>
            </a:r>
            <a:r>
              <a:rPr lang="en-US" sz="2400" i="1" dirty="0">
                <a:latin typeface="Times New Roman" pitchFamily="18" charset="0"/>
                <a:cs typeface="Arial" charset="0"/>
              </a:rPr>
              <a:t>around</a:t>
            </a:r>
            <a:r>
              <a:rPr lang="en-US" sz="2400" dirty="0">
                <a:latin typeface="Times New Roman" pitchFamily="18" charset="0"/>
                <a:cs typeface="Arial" charset="0"/>
              </a:rPr>
              <a:t> clock edge </a:t>
            </a:r>
            <a:r>
              <a:rPr lang="en-US" sz="2400" dirty="0" smtClean="0">
                <a:latin typeface="Times New Roman" pitchFamily="18" charset="0"/>
                <a:cs typeface="Arial" charset="0"/>
              </a:rPr>
              <a:t>data </a:t>
            </a:r>
            <a:r>
              <a:rPr lang="en-US" sz="2400" dirty="0">
                <a:latin typeface="Times New Roman" pitchFamily="18" charset="0"/>
                <a:cs typeface="Arial" charset="0"/>
              </a:rPr>
              <a:t>must be stable (</a:t>
            </a:r>
            <a:r>
              <a:rPr lang="en-US" sz="2400" i="1" dirty="0">
                <a:latin typeface="Times New Roman" pitchFamily="18" charset="0"/>
                <a:cs typeface="Arial" charset="0"/>
              </a:rPr>
              <a:t>t</a:t>
            </a:r>
            <a:r>
              <a:rPr lang="en-US" sz="2400" i="1" baseline="-25000" dirty="0">
                <a:latin typeface="Times New Roman" pitchFamily="18" charset="0"/>
                <a:cs typeface="Arial" charset="0"/>
              </a:rPr>
              <a:t>a</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setup</a:t>
            </a:r>
            <a:r>
              <a:rPr lang="en-US" sz="2400" dirty="0">
                <a:latin typeface="Times New Roman" pitchFamily="18" charset="0"/>
                <a:cs typeface="Arial" charset="0"/>
              </a:rPr>
              <a:t> +  </a:t>
            </a:r>
            <a:r>
              <a:rPr lang="en-US" sz="2400" i="1" dirty="0" err="1">
                <a:latin typeface="Times New Roman" pitchFamily="18" charset="0"/>
                <a:cs typeface="Arial" charset="0"/>
              </a:rPr>
              <a:t>t</a:t>
            </a:r>
            <a:r>
              <a:rPr lang="en-US" sz="2400" baseline="-25000" dirty="0" err="1">
                <a:latin typeface="Times New Roman" pitchFamily="18" charset="0"/>
                <a:cs typeface="Arial" charset="0"/>
              </a:rPr>
              <a:t>hold</a:t>
            </a:r>
            <a:r>
              <a:rPr lang="en-US" sz="2400" dirty="0">
                <a:latin typeface="Times New Roman" pitchFamily="18" charset="0"/>
                <a:cs typeface="Arial" charset="0"/>
              </a:rPr>
              <a:t>)</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Input Timing Constraints</a:t>
            </a:r>
            <a:r>
              <a:rPr lang="zh-CN" altLang="en-US" sz="2000" dirty="0" smtClean="0">
                <a:solidFill>
                  <a:schemeClr val="bg1"/>
                </a:solidFill>
                <a:latin typeface="华文中宋" pitchFamily="2" charset="-122"/>
                <a:ea typeface="华文中宋" pitchFamily="2" charset="-122"/>
              </a:rPr>
              <a:t>输入时序约束</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2781956" y="6383216"/>
            <a:ext cx="400462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3-35  </a:t>
            </a:r>
            <a:r>
              <a:rPr lang="zh-CN" altLang="en-US" sz="2000" dirty="0" smtClean="0">
                <a:latin typeface="华文中宋" pitchFamily="2" charset="-122"/>
                <a:ea typeface="华文中宋" pitchFamily="2" charset="-122"/>
              </a:rPr>
              <a:t>同步时序电路的时间规范</a:t>
            </a:r>
            <a:endParaRPr lang="zh-CN" altLang="en-US" sz="2000" dirty="0">
              <a:latin typeface="华文中宋" pitchFamily="2" charset="-122"/>
              <a:ea typeface="华文中宋" pitchFamily="2" charset="-122"/>
            </a:endParaRPr>
          </a:p>
        </p:txBody>
      </p:sp>
      <p:sp>
        <p:nvSpPr>
          <p:cNvPr id="8" name="TextBox 7"/>
          <p:cNvSpPr txBox="1"/>
          <p:nvPr/>
        </p:nvSpPr>
        <p:spPr>
          <a:xfrm>
            <a:off x="343586" y="2062442"/>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保持时间</a:t>
            </a:r>
            <a:endParaRPr lang="zh-CN" altLang="en-US" dirty="0">
              <a:latin typeface="华文中宋" pitchFamily="2" charset="-122"/>
              <a:ea typeface="华文中宋" pitchFamily="2" charset="-122"/>
            </a:endParaRPr>
          </a:p>
        </p:txBody>
      </p:sp>
      <p:sp>
        <p:nvSpPr>
          <p:cNvPr id="10" name="TextBox 9"/>
          <p:cNvSpPr txBox="1"/>
          <p:nvPr/>
        </p:nvSpPr>
        <p:spPr>
          <a:xfrm>
            <a:off x="325114" y="2544036"/>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孔径时间</a:t>
            </a:r>
            <a:endParaRPr lang="zh-CN" altLang="en-US" dirty="0">
              <a:latin typeface="华文中宋" pitchFamily="2" charset="-122"/>
              <a:ea typeface="华文中宋" pitchFamily="2" charset="-122"/>
            </a:endParaRPr>
          </a:p>
        </p:txBody>
      </p:sp>
      <p:sp>
        <p:nvSpPr>
          <p:cNvPr id="11" name="TextBox 10"/>
          <p:cNvSpPr txBox="1"/>
          <p:nvPr/>
        </p:nvSpPr>
        <p:spPr>
          <a:xfrm>
            <a:off x="3786182" y="928670"/>
            <a:ext cx="50577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在时钟上升沿到来之前，输入必须保持稳定</a:t>
            </a:r>
            <a:endParaRPr lang="zh-CN" altLang="en-US" sz="2000" dirty="0">
              <a:latin typeface="华文中宋" pitchFamily="2" charset="-122"/>
              <a:ea typeface="华文中宋" pitchFamily="2" charset="-122"/>
            </a:endParaRPr>
          </a:p>
        </p:txBody>
      </p:sp>
      <p:sp>
        <p:nvSpPr>
          <p:cNvPr id="12" name="TextBox 11"/>
          <p:cNvSpPr txBox="1"/>
          <p:nvPr/>
        </p:nvSpPr>
        <p:spPr>
          <a:xfrm>
            <a:off x="345472" y="1276624"/>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建立时间</a:t>
            </a:r>
            <a:endParaRPr lang="zh-CN" altLang="en-US" dirty="0">
              <a:latin typeface="华文中宋" pitchFamily="2" charset="-122"/>
              <a:ea typeface="华文中宋" pitchFamily="2" charset="-122"/>
            </a:endParaRPr>
          </a:p>
        </p:txBody>
      </p:sp>
      <p:sp>
        <p:nvSpPr>
          <p:cNvPr id="13" name="TextBox 12"/>
          <p:cNvSpPr txBox="1"/>
          <p:nvPr/>
        </p:nvSpPr>
        <p:spPr>
          <a:xfrm>
            <a:off x="4414424" y="1785926"/>
            <a:ext cx="454483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在时钟上升沿之后，输入必须保持稳定</a:t>
            </a:r>
            <a:endParaRPr lang="zh-CN" altLang="en-US" sz="2000" dirty="0">
              <a:latin typeface="华文中宋" pitchFamily="2" charset="-122"/>
              <a:ea typeface="华文中宋" pitchFamily="2" charset="-122"/>
            </a:endParaRPr>
          </a:p>
        </p:txBody>
      </p:sp>
      <p:sp>
        <p:nvSpPr>
          <p:cNvPr id="14" name="TextBox 13"/>
          <p:cNvSpPr txBox="1"/>
          <p:nvPr/>
        </p:nvSpPr>
        <p:spPr>
          <a:xfrm>
            <a:off x="4357686" y="2875968"/>
            <a:ext cx="4500594" cy="400110"/>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输入数据在时钟沿附近必须保持稳定</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081099904"/>
      </p:ext>
    </p:extLst>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6756"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1699424127"/>
              </p:ext>
            </p:extLst>
          </p:nvPr>
        </p:nvGraphicFramePr>
        <p:xfrm>
          <a:off x="2057400" y="3046413"/>
          <a:ext cx="4953000" cy="3354387"/>
        </p:xfrm>
        <a:graphic>
          <a:graphicData uri="http://schemas.openxmlformats.org/presentationml/2006/ole">
            <p:oleObj spid="_x0000_s168978" name="VISIO" r:id="rId6" imgW="1910959" imgH="1294766" progId="Visio.Drawing.11">
              <p:embed/>
            </p:oleObj>
          </a:graphicData>
        </a:graphic>
      </p:graphicFrame>
      <p:sp>
        <p:nvSpPr>
          <p:cNvPr id="1226755" name="Rectangle 3"/>
          <p:cNvSpPr>
            <a:spLocks noChangeArrowheads="1"/>
          </p:cNvSpPr>
          <p:nvPr>
            <p:custDataLst>
              <p:tags r:id="rId3"/>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solidFill>
                  <a:schemeClr val="accent1"/>
                </a:solidFill>
                <a:latin typeface="Times New Roman" pitchFamily="18" charset="0"/>
                <a:cs typeface="Arial" charset="0"/>
              </a:rPr>
              <a:t>Propagation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pcq</a:t>
            </a:r>
            <a:r>
              <a:rPr lang="en-US" sz="2400" dirty="0">
                <a:latin typeface="Times New Roman" pitchFamily="18" charset="0"/>
                <a:cs typeface="Arial" charset="0"/>
              </a:rPr>
              <a:t> = time after clock edge that the output </a:t>
            </a:r>
            <a:r>
              <a:rPr lang="en-US" sz="2400" i="1" dirty="0">
                <a:latin typeface="Times New Roman" pitchFamily="18" charset="0"/>
                <a:cs typeface="Arial" charset="0"/>
              </a:rPr>
              <a:t>Q</a:t>
            </a:r>
            <a:r>
              <a:rPr lang="en-US" sz="2400" dirty="0">
                <a:latin typeface="Times New Roman" pitchFamily="18" charset="0"/>
                <a:cs typeface="Arial" charset="0"/>
              </a:rPr>
              <a:t> is guaranteed to be stable (i.e., to stop changing)</a:t>
            </a:r>
          </a:p>
          <a:p>
            <a:pPr marL="342900" indent="-342900">
              <a:spcBef>
                <a:spcPct val="20000"/>
              </a:spcBef>
              <a:buFontTx/>
              <a:buChar char="•"/>
            </a:pPr>
            <a:r>
              <a:rPr lang="en-US" sz="2400" b="1" dirty="0">
                <a:solidFill>
                  <a:schemeClr val="accent1"/>
                </a:solidFill>
                <a:latin typeface="Times New Roman" pitchFamily="18" charset="0"/>
                <a:cs typeface="Arial" charset="0"/>
              </a:rPr>
              <a:t>Contamination delay:</a:t>
            </a:r>
            <a:r>
              <a:rPr lang="en-US" sz="2400" dirty="0">
                <a:solidFill>
                  <a:schemeClr val="accent1"/>
                </a:solidFill>
                <a:latin typeface="Times New Roman" pitchFamily="18" charset="0"/>
                <a:cs typeface="Arial" charset="0"/>
              </a:rPr>
              <a:t> </a:t>
            </a:r>
            <a:r>
              <a:rPr lang="en-US" sz="2400" b="1" i="1" dirty="0" err="1">
                <a:latin typeface="Times New Roman" pitchFamily="18" charset="0"/>
                <a:cs typeface="Arial" charset="0"/>
              </a:rPr>
              <a:t>t</a:t>
            </a:r>
            <a:r>
              <a:rPr lang="en-US" sz="2400" b="1" i="1" baseline="-25000" dirty="0" err="1">
                <a:latin typeface="Times New Roman" pitchFamily="18" charset="0"/>
                <a:cs typeface="Arial" charset="0"/>
              </a:rPr>
              <a:t>ccq</a:t>
            </a:r>
            <a:r>
              <a:rPr lang="en-US" sz="2400" dirty="0">
                <a:latin typeface="Times New Roman" pitchFamily="18" charset="0"/>
                <a:cs typeface="Arial" charset="0"/>
              </a:rPr>
              <a:t> = time after clock edge that </a:t>
            </a:r>
            <a:r>
              <a:rPr lang="en-US" sz="2400" i="1" dirty="0">
                <a:latin typeface="Times New Roman" pitchFamily="18" charset="0"/>
                <a:cs typeface="Arial" charset="0"/>
              </a:rPr>
              <a:t>Q</a:t>
            </a:r>
            <a:r>
              <a:rPr lang="en-US" sz="2400" dirty="0">
                <a:latin typeface="Times New Roman" pitchFamily="18" charset="0"/>
                <a:cs typeface="Arial" charset="0"/>
              </a:rPr>
              <a:t> might be unstable (i.e., start changing)</a:t>
            </a:r>
          </a:p>
        </p:txBody>
      </p:sp>
      <p:sp>
        <p:nvSpPr>
          <p:cNvPr id="7" name="TextBox 6"/>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Output Timing Constraints</a:t>
            </a:r>
            <a:r>
              <a:rPr lang="zh-CN" altLang="en-US" sz="2000" dirty="0" smtClean="0">
                <a:solidFill>
                  <a:schemeClr val="bg1"/>
                </a:solidFill>
                <a:latin typeface="华文中宋" pitchFamily="2" charset="-122"/>
                <a:ea typeface="华文中宋" pitchFamily="2" charset="-122"/>
              </a:rPr>
              <a:t>输出时序约束</a:t>
            </a:r>
            <a:endParaRPr lang="en-US" sz="2000" dirty="0">
              <a:solidFill>
                <a:schemeClr val="bg1"/>
              </a:solidFill>
              <a:latin typeface="华文中宋" pitchFamily="2" charset="-122"/>
              <a:ea typeface="华文中宋" pitchFamily="2" charset="-122"/>
            </a:endParaRPr>
          </a:p>
        </p:txBody>
      </p:sp>
      <p:sp>
        <p:nvSpPr>
          <p:cNvPr id="5" name="TextBox 4"/>
          <p:cNvSpPr txBox="1"/>
          <p:nvPr/>
        </p:nvSpPr>
        <p:spPr>
          <a:xfrm>
            <a:off x="214282" y="1217682"/>
            <a:ext cx="12105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传输延迟</a:t>
            </a:r>
            <a:endParaRPr lang="zh-CN" altLang="en-US" sz="2000" dirty="0">
              <a:latin typeface="华文中宋" pitchFamily="2" charset="-122"/>
              <a:ea typeface="华文中宋" pitchFamily="2" charset="-122"/>
            </a:endParaRPr>
          </a:p>
        </p:txBody>
      </p:sp>
      <p:sp>
        <p:nvSpPr>
          <p:cNvPr id="6" name="TextBox 5"/>
          <p:cNvSpPr txBox="1"/>
          <p:nvPr/>
        </p:nvSpPr>
        <p:spPr>
          <a:xfrm>
            <a:off x="232754" y="2062442"/>
            <a:ext cx="12105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最小延迟</a:t>
            </a:r>
            <a:endParaRPr lang="zh-CN" altLang="en-US" sz="2000" dirty="0">
              <a:latin typeface="华文中宋" pitchFamily="2" charset="-122"/>
              <a:ea typeface="华文中宋" pitchFamily="2" charset="-122"/>
            </a:endParaRPr>
          </a:p>
        </p:txBody>
      </p:sp>
      <p:sp>
        <p:nvSpPr>
          <p:cNvPr id="8" name="TextBox 7"/>
          <p:cNvSpPr txBox="1"/>
          <p:nvPr/>
        </p:nvSpPr>
        <p:spPr>
          <a:xfrm>
            <a:off x="6000760" y="5072074"/>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传输延迟</a:t>
            </a:r>
            <a:endParaRPr lang="zh-CN" altLang="en-US" dirty="0">
              <a:latin typeface="华文中宋" pitchFamily="2" charset="-122"/>
              <a:ea typeface="华文中宋" pitchFamily="2" charset="-122"/>
            </a:endParaRPr>
          </a:p>
        </p:txBody>
      </p:sp>
      <p:sp>
        <p:nvSpPr>
          <p:cNvPr id="9" name="TextBox 8"/>
          <p:cNvSpPr txBox="1"/>
          <p:nvPr/>
        </p:nvSpPr>
        <p:spPr>
          <a:xfrm>
            <a:off x="4703708" y="4283350"/>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最小延迟</a:t>
            </a:r>
          </a:p>
        </p:txBody>
      </p:sp>
      <p:sp>
        <p:nvSpPr>
          <p:cNvPr id="10" name="TextBox 9"/>
          <p:cNvSpPr txBox="1"/>
          <p:nvPr/>
        </p:nvSpPr>
        <p:spPr>
          <a:xfrm>
            <a:off x="6553956" y="3357562"/>
            <a:ext cx="251863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见中文书</a:t>
            </a:r>
            <a:r>
              <a:rPr lang="en-US" altLang="zh-CN" dirty="0" smtClean="0">
                <a:latin typeface="华文中宋" pitchFamily="2" charset="-122"/>
                <a:ea typeface="华文中宋" pitchFamily="2" charset="-122"/>
              </a:rPr>
              <a:t>p88</a:t>
            </a:r>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3-35</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31183032"/>
      </p:ext>
    </p:extLst>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5" name="Rectangle 3"/>
          <p:cNvSpPr>
            <a:spLocks noChangeArrowheads="1"/>
          </p:cNvSpPr>
          <p:nvPr>
            <p:custDataLst>
              <p:tags r:id="rId1"/>
            </p:custDataLst>
          </p:nvPr>
        </p:nvSpPr>
        <p:spPr bwMode="auto">
          <a:xfrm>
            <a:off x="9144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smtClean="0">
                <a:latin typeface="Times New Roman" pitchFamily="18" charset="0"/>
                <a:cs typeface="Arial" charset="0"/>
              </a:rPr>
              <a:t>Synchronous </a:t>
            </a:r>
            <a:r>
              <a:rPr lang="en-US" sz="3200" dirty="0">
                <a:latin typeface="Times New Roman" pitchFamily="18" charset="0"/>
                <a:cs typeface="Arial" charset="0"/>
              </a:rPr>
              <a:t>sequential circuit </a:t>
            </a:r>
            <a:r>
              <a:rPr lang="en-US" sz="3200" dirty="0" smtClean="0">
                <a:latin typeface="Times New Roman" pitchFamily="18" charset="0"/>
                <a:cs typeface="Arial" charset="0"/>
              </a:rPr>
              <a:t>inputs must </a:t>
            </a:r>
            <a:r>
              <a:rPr lang="en-US" sz="3200" dirty="0">
                <a:latin typeface="Times New Roman" pitchFamily="18" charset="0"/>
                <a:cs typeface="Arial" charset="0"/>
              </a:rPr>
              <a:t>be stable during </a:t>
            </a:r>
            <a:r>
              <a:rPr lang="en-US" sz="3200" dirty="0" smtClean="0">
                <a:latin typeface="Times New Roman" pitchFamily="18" charset="0"/>
                <a:cs typeface="Arial" charset="0"/>
              </a:rPr>
              <a:t>aperture </a:t>
            </a:r>
            <a:r>
              <a:rPr lang="en-US" sz="3200" dirty="0">
                <a:latin typeface="Times New Roman" pitchFamily="18" charset="0"/>
                <a:cs typeface="Arial" charset="0"/>
              </a:rPr>
              <a:t>(setup and hold) time around </a:t>
            </a:r>
            <a:r>
              <a:rPr lang="en-US" sz="3200" dirty="0" smtClean="0">
                <a:latin typeface="Times New Roman" pitchFamily="18" charset="0"/>
                <a:cs typeface="Arial" charset="0"/>
              </a:rPr>
              <a:t>clock edge</a:t>
            </a:r>
            <a:r>
              <a:rPr lang="zh-CN" altLang="en-US" sz="2000" dirty="0" smtClean="0">
                <a:latin typeface="华文中宋" pitchFamily="2" charset="-122"/>
                <a:ea typeface="华文中宋" pitchFamily="2" charset="-122"/>
                <a:cs typeface="Arial" charset="0"/>
              </a:rPr>
              <a:t>同步时序电路输入在孔径时间内必须稳定</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3200" dirty="0">
                <a:latin typeface="Times New Roman" pitchFamily="18" charset="0"/>
                <a:cs typeface="Arial" charset="0"/>
              </a:rPr>
              <a:t>Specifically, </a:t>
            </a:r>
            <a:r>
              <a:rPr lang="en-US" sz="3200" dirty="0" smtClean="0">
                <a:latin typeface="Times New Roman" pitchFamily="18" charset="0"/>
                <a:cs typeface="Arial" charset="0"/>
              </a:rPr>
              <a:t>inputs </a:t>
            </a:r>
            <a:r>
              <a:rPr lang="en-US" sz="3200" dirty="0">
                <a:latin typeface="Times New Roman" pitchFamily="18" charset="0"/>
                <a:cs typeface="Arial" charset="0"/>
              </a:rPr>
              <a:t>must be stable</a:t>
            </a:r>
          </a:p>
          <a:p>
            <a:pPr marL="742950" lvl="1" indent="-285750">
              <a:spcBef>
                <a:spcPct val="20000"/>
              </a:spcBef>
              <a:buFontTx/>
              <a:buChar char="–"/>
            </a:pPr>
            <a:r>
              <a:rPr lang="en-US" sz="2600" dirty="0">
                <a:latin typeface="Times New Roman" pitchFamily="18" charset="0"/>
                <a:cs typeface="Arial" charset="0"/>
              </a:rPr>
              <a:t>at least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before the clock </a:t>
            </a:r>
            <a:r>
              <a:rPr lang="en-US" sz="2600" dirty="0" smtClean="0">
                <a:latin typeface="Times New Roman" pitchFamily="18" charset="0"/>
                <a:cs typeface="Arial" charset="0"/>
              </a:rPr>
              <a:t>edge</a:t>
            </a:r>
            <a:r>
              <a:rPr lang="zh-CN" altLang="en-US" sz="2000" dirty="0" smtClean="0">
                <a:latin typeface="华文中宋" pitchFamily="2" charset="-122"/>
                <a:ea typeface="华文中宋" pitchFamily="2" charset="-122"/>
                <a:cs typeface="Arial" charset="0"/>
              </a:rPr>
              <a:t>在时钟上升沿到来之前</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dirty="0">
                <a:latin typeface="Times New Roman" pitchFamily="18" charset="0"/>
                <a:cs typeface="Arial" charset="0"/>
              </a:rPr>
              <a:t>at least until </a:t>
            </a:r>
            <a:r>
              <a:rPr lang="en-US" sz="2600" i="1" dirty="0" err="1">
                <a:latin typeface="Times New Roman" pitchFamily="18" charset="0"/>
                <a:cs typeface="Arial" charset="0"/>
              </a:rPr>
              <a:t>t</a:t>
            </a:r>
            <a:r>
              <a:rPr lang="en-US" sz="2600" baseline="-25000" dirty="0" err="1">
                <a:latin typeface="Times New Roman" pitchFamily="18" charset="0"/>
                <a:cs typeface="Arial" charset="0"/>
              </a:rPr>
              <a:t>hold</a:t>
            </a:r>
            <a:r>
              <a:rPr lang="en-US" sz="2600" dirty="0">
                <a:latin typeface="Times New Roman" pitchFamily="18" charset="0"/>
                <a:cs typeface="Arial" charset="0"/>
              </a:rPr>
              <a:t> after the clock </a:t>
            </a:r>
            <a:r>
              <a:rPr lang="en-US" sz="2600" dirty="0" smtClean="0">
                <a:latin typeface="Times New Roman" pitchFamily="18" charset="0"/>
                <a:cs typeface="Arial" charset="0"/>
              </a:rPr>
              <a:t>edge</a:t>
            </a:r>
            <a:r>
              <a:rPr lang="zh-CN" altLang="en-US" sz="2000" dirty="0" smtClean="0">
                <a:latin typeface="华文中宋" pitchFamily="2" charset="-122"/>
                <a:ea typeface="华文中宋" pitchFamily="2" charset="-122"/>
                <a:cs typeface="Arial" charset="0"/>
              </a:rPr>
              <a:t>在时钟上升沿之后</a:t>
            </a:r>
            <a:endParaRPr lang="en-US" altLang="en-US" sz="2000" dirty="0">
              <a:latin typeface="华文中宋" pitchFamily="2" charset="-122"/>
              <a:ea typeface="华文中宋" pitchFamily="2" charset="-122"/>
              <a:cs typeface="Arial" charset="0"/>
            </a:endParaRPr>
          </a:p>
        </p:txBody>
      </p:sp>
      <p:sp>
        <p:nvSpPr>
          <p:cNvPr id="6" name="TextBox 5"/>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r>
              <a:rPr lang="zh-CN" altLang="en-US" sz="2000" dirty="0" smtClean="0">
                <a:solidFill>
                  <a:schemeClr val="bg1"/>
                </a:solidFill>
                <a:latin typeface="华文中宋" pitchFamily="2" charset="-122"/>
                <a:ea typeface="华文中宋" pitchFamily="2" charset="-122"/>
              </a:rPr>
              <a:t>动态约束</a:t>
            </a:r>
            <a:endParaRPr lang="en-US" sz="2000" dirty="0">
              <a:solidFill>
                <a:schemeClr val="bg1"/>
              </a:solidFill>
              <a:latin typeface="华文中宋" pitchFamily="2" charset="-122"/>
              <a:ea typeface="华文中宋" pitchFamily="2" charset="-122"/>
            </a:endParaRPr>
          </a:p>
        </p:txBody>
      </p:sp>
      <p:sp>
        <p:nvSpPr>
          <p:cNvPr id="4" name="TextBox 3"/>
          <p:cNvSpPr txBox="1"/>
          <p:nvPr/>
        </p:nvSpPr>
        <p:spPr>
          <a:xfrm>
            <a:off x="463608" y="3714752"/>
            <a:ext cx="1107996"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建立时间</a:t>
            </a:r>
            <a:endParaRPr lang="zh-CN" altLang="en-US" dirty="0">
              <a:latin typeface="华文中宋" pitchFamily="2" charset="-122"/>
              <a:ea typeface="华文中宋" pitchFamily="2" charset="-122"/>
            </a:endParaRPr>
          </a:p>
        </p:txBody>
      </p:sp>
      <p:sp>
        <p:nvSpPr>
          <p:cNvPr id="5" name="TextBox 4"/>
          <p:cNvSpPr txBox="1"/>
          <p:nvPr/>
        </p:nvSpPr>
        <p:spPr>
          <a:xfrm>
            <a:off x="410124" y="4205582"/>
            <a:ext cx="1160895" cy="369332"/>
          </a:xfrm>
          <a:prstGeom prst="rect">
            <a:avLst/>
          </a:prstGeom>
          <a:noFill/>
        </p:spPr>
        <p:txBody>
          <a:bodyPr wrap="none" rtlCol="0">
            <a:spAutoFit/>
          </a:bodyPr>
          <a:lstStyle/>
          <a:p>
            <a:r>
              <a:rPr lang="en-US" altLang="zh-CN" dirty="0" smtClean="0"/>
              <a:t> </a:t>
            </a:r>
            <a:r>
              <a:rPr lang="zh-CN" altLang="en-US" dirty="0" smtClean="0">
                <a:latin typeface="华文中宋" pitchFamily="2" charset="-122"/>
                <a:ea typeface="华文中宋" pitchFamily="2" charset="-122"/>
              </a:rPr>
              <a:t>保持时间</a:t>
            </a:r>
            <a:endParaRPr lang="zh-CN" altLang="en-US" dirty="0">
              <a:latin typeface="华文中宋" pitchFamily="2" charset="-122"/>
              <a:ea typeface="华文中宋" pitchFamily="2" charset="-122"/>
            </a:endParaRPr>
          </a:p>
        </p:txBody>
      </p:sp>
      <p:sp>
        <p:nvSpPr>
          <p:cNvPr id="7" name="TextBox 6"/>
          <p:cNvSpPr txBox="1"/>
          <p:nvPr/>
        </p:nvSpPr>
        <p:spPr>
          <a:xfrm>
            <a:off x="6883274" y="3214686"/>
            <a:ext cx="172354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输入保持稳定</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264520970"/>
      </p:ext>
    </p:extLst>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46" name="Rectangle 6"/>
          <p:cNvSpPr>
            <a:spLocks noGrp="1" noChangeArrowheads="1"/>
          </p:cNvSpPr>
          <p:nvPr>
            <p:ph sz="half" idx="4294967295"/>
            <p:custDataLst>
              <p:tags r:id="rId2"/>
            </p:custDataLst>
          </p:nvPr>
        </p:nvSpPr>
        <p:spPr>
          <a:xfrm>
            <a:off x="914400" y="1219200"/>
            <a:ext cx="7696200" cy="4953000"/>
          </a:xfrm>
        </p:spPr>
        <p:txBody>
          <a:bodyPr>
            <a:normAutofit/>
          </a:bodyPr>
          <a:lstStyle/>
          <a:p>
            <a:r>
              <a:rPr lang="en-US" dirty="0"/>
              <a:t>The delay between registers has a </a:t>
            </a:r>
            <a:r>
              <a:rPr lang="en-US" b="1" dirty="0"/>
              <a:t>minimum</a:t>
            </a:r>
            <a:r>
              <a:rPr lang="en-US" dirty="0"/>
              <a:t> and </a:t>
            </a:r>
            <a:r>
              <a:rPr lang="en-US" b="1" dirty="0"/>
              <a:t>maximum</a:t>
            </a:r>
            <a:r>
              <a:rPr lang="en-US" dirty="0"/>
              <a:t> delay, dependent on the delays of the circuit elements</a:t>
            </a:r>
          </a:p>
        </p:txBody>
      </p:sp>
      <p:graphicFrame>
        <p:nvGraphicFramePr>
          <p:cNvPr id="1034247" name="Object 7"/>
          <p:cNvGraphicFramePr>
            <a:graphicFrameLocks noGrp="1" noChangeAspect="1"/>
          </p:cNvGraphicFramePr>
          <p:nvPr>
            <p:ph sz="half" idx="4294967295"/>
            <p:custDataLst>
              <p:tags r:id="rId3"/>
            </p:custDataLst>
            <p:extLst>
              <p:ext uri="{D42A27DB-BD31-4B8C-83A1-F6EECF244321}">
                <p14:modId xmlns="" xmlns:p14="http://schemas.microsoft.com/office/powerpoint/2010/main" val="3333005227"/>
              </p:ext>
            </p:extLst>
          </p:nvPr>
        </p:nvGraphicFramePr>
        <p:xfrm>
          <a:off x="2133600" y="2617787"/>
          <a:ext cx="4481513" cy="3935413"/>
        </p:xfrm>
        <a:graphic>
          <a:graphicData uri="http://schemas.openxmlformats.org/presentationml/2006/ole">
            <p:oleObj spid="_x0000_s170002" name="VISIO" r:id="rId8" imgW="1952450" imgH="1714309" progId="Visio.Drawing.11">
              <p:embed/>
            </p:oleObj>
          </a:graphicData>
        </a:graphic>
      </p:graphicFrame>
      <p:sp>
        <p:nvSpPr>
          <p:cNvPr id="103424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34244" name="Rectangle 4"/>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Dynamic Discipline</a:t>
            </a:r>
            <a:r>
              <a:rPr lang="zh-CN" altLang="en-US" sz="2000" dirty="0" smtClean="0">
                <a:solidFill>
                  <a:schemeClr val="bg1"/>
                </a:solidFill>
                <a:latin typeface="华文中宋" pitchFamily="2" charset="-122"/>
                <a:ea typeface="华文中宋" pitchFamily="2" charset="-122"/>
              </a:rPr>
              <a:t>动态约束</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2795286" y="6231104"/>
            <a:ext cx="426110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3-36  </a:t>
            </a:r>
            <a:r>
              <a:rPr lang="zh-CN" altLang="en-US" sz="2000" dirty="0" smtClean="0">
                <a:latin typeface="华文中宋" pitchFamily="2" charset="-122"/>
                <a:ea typeface="华文中宋" pitchFamily="2" charset="-122"/>
              </a:rPr>
              <a:t>寄存器中间的路径的时序图</a:t>
            </a:r>
            <a:endParaRPr lang="zh-CN" altLang="en-US" sz="2000" dirty="0">
              <a:latin typeface="华文中宋" pitchFamily="2" charset="-122"/>
              <a:ea typeface="华文中宋" pitchFamily="2" charset="-122"/>
            </a:endParaRPr>
          </a:p>
        </p:txBody>
      </p:sp>
      <p:sp>
        <p:nvSpPr>
          <p:cNvPr id="8" name="TextBox 7"/>
          <p:cNvSpPr txBox="1"/>
          <p:nvPr/>
        </p:nvSpPr>
        <p:spPr>
          <a:xfrm>
            <a:off x="525293" y="2781158"/>
            <a:ext cx="1975005" cy="2031325"/>
          </a:xfrm>
          <a:prstGeom prst="rect">
            <a:avLst/>
          </a:prstGeom>
          <a:noFill/>
        </p:spPr>
        <p:txBody>
          <a:bodyPr wrap="square" rtlCol="0">
            <a:spAutoFit/>
          </a:bodyPr>
          <a:lstStyle/>
          <a:p>
            <a:r>
              <a:rPr lang="zh-CN" altLang="en-US" dirty="0" smtClean="0">
                <a:latin typeface="华文中宋" pitchFamily="2" charset="-122"/>
                <a:ea typeface="华文中宋" pitchFamily="2" charset="-122"/>
              </a:rPr>
              <a:t>在时钟的上升沿，寄存器</a:t>
            </a:r>
            <a:r>
              <a:rPr lang="en-US" altLang="zh-CN" dirty="0" smtClean="0">
                <a:latin typeface="华文中宋" pitchFamily="2" charset="-122"/>
                <a:ea typeface="华文中宋" pitchFamily="2" charset="-122"/>
              </a:rPr>
              <a:t>R1</a:t>
            </a:r>
            <a:r>
              <a:rPr lang="zh-CN" altLang="en-US" dirty="0" smtClean="0">
                <a:latin typeface="华文中宋" pitchFamily="2" charset="-122"/>
                <a:ea typeface="华文中宋" pitchFamily="2" charset="-122"/>
              </a:rPr>
              <a:t>产生输出</a:t>
            </a:r>
            <a:r>
              <a:rPr lang="en-US" altLang="zh-CN" dirty="0" smtClean="0">
                <a:latin typeface="华文中宋" pitchFamily="2" charset="-122"/>
                <a:ea typeface="华文中宋" pitchFamily="2" charset="-122"/>
              </a:rPr>
              <a:t>Q1</a:t>
            </a:r>
            <a:r>
              <a:rPr lang="zh-CN" altLang="en-US" dirty="0" smtClean="0">
                <a:latin typeface="华文中宋" pitchFamily="2" charset="-122"/>
                <a:ea typeface="华文中宋" pitchFamily="2" charset="-122"/>
              </a:rPr>
              <a:t>。这些信号进入一个组合逻辑电路产生</a:t>
            </a:r>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，并作为寄存器</a:t>
            </a:r>
            <a:r>
              <a:rPr lang="en-US" altLang="zh-CN" dirty="0" smtClean="0">
                <a:latin typeface="华文中宋" pitchFamily="2" charset="-122"/>
                <a:ea typeface="华文中宋" pitchFamily="2" charset="-122"/>
              </a:rPr>
              <a:t>R2</a:t>
            </a:r>
            <a:r>
              <a:rPr lang="zh-CN" altLang="en-US" dirty="0" smtClean="0">
                <a:latin typeface="华文中宋" pitchFamily="2" charset="-122"/>
                <a:ea typeface="华文中宋" pitchFamily="2" charset="-122"/>
              </a:rPr>
              <a:t>的输入。</a:t>
            </a:r>
            <a:endParaRPr lang="zh-CN" altLang="en-US" dirty="0">
              <a:latin typeface="华文中宋" pitchFamily="2" charset="-122"/>
              <a:ea typeface="华文中宋" pitchFamily="2" charset="-122"/>
            </a:endParaRPr>
          </a:p>
        </p:txBody>
      </p:sp>
      <p:sp>
        <p:nvSpPr>
          <p:cNvPr id="10" name="TextBox 9"/>
          <p:cNvSpPr txBox="1"/>
          <p:nvPr/>
        </p:nvSpPr>
        <p:spPr>
          <a:xfrm>
            <a:off x="6643702" y="2787944"/>
            <a:ext cx="2357454" cy="2031325"/>
          </a:xfrm>
          <a:prstGeom prst="rect">
            <a:avLst/>
          </a:prstGeom>
          <a:noFill/>
        </p:spPr>
        <p:txBody>
          <a:bodyPr wrap="square" rtlCol="0">
            <a:spAutoFit/>
          </a:bodyPr>
          <a:lstStyle/>
          <a:p>
            <a:r>
              <a:rPr lang="zh-CN" altLang="en-US" dirty="0" smtClean="0">
                <a:latin typeface="华文中宋" pitchFamily="2" charset="-122"/>
                <a:ea typeface="华文中宋" pitchFamily="2" charset="-122"/>
              </a:rPr>
              <a:t>每一个输出信号在输入信号发生改变的最小延迟后开始改变，在输入信号稳定之后的传输延迟时间内输出信号稳定到最终的值。</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194261110"/>
      </p:ext>
    </p:extLst>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1431391146"/>
              </p:ext>
            </p:extLst>
          </p:nvPr>
        </p:nvGraphicFramePr>
        <p:xfrm>
          <a:off x="1160585" y="2895600"/>
          <a:ext cx="4114800" cy="3476625"/>
        </p:xfrm>
        <a:graphic>
          <a:graphicData uri="http://schemas.openxmlformats.org/presentationml/2006/ole">
            <p:oleObj spid="_x0000_s205836" name="VISIO" r:id="rId10" imgW="1952450" imgH="1650194" progId="Visio.Drawing.11">
              <p:embed/>
            </p:oleObj>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r>
              <a:rPr lang="zh-CN" altLang="en-US" sz="2000" dirty="0" smtClean="0">
                <a:solidFill>
                  <a:schemeClr val="bg1"/>
                </a:solidFill>
                <a:latin typeface="华文中宋" pitchFamily="2" charset="-122"/>
                <a:ea typeface="华文中宋" pitchFamily="2" charset="-122"/>
              </a:rPr>
              <a:t>建立时间约束</a:t>
            </a:r>
            <a:endParaRPr lang="en-US" sz="2000" dirty="0">
              <a:solidFill>
                <a:schemeClr val="bg1"/>
              </a:solidFill>
              <a:latin typeface="华文中宋" pitchFamily="2" charset="-122"/>
              <a:ea typeface="华文中宋" pitchFamily="2" charset="-122"/>
            </a:endParaRPr>
          </a:p>
        </p:txBody>
      </p:sp>
      <p:sp>
        <p:nvSpPr>
          <p:cNvPr id="9" name="TextBox 8"/>
          <p:cNvSpPr txBox="1"/>
          <p:nvPr/>
        </p:nvSpPr>
        <p:spPr>
          <a:xfrm>
            <a:off x="3786182" y="6304992"/>
            <a:ext cx="451758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3-37  </a:t>
            </a:r>
            <a:r>
              <a:rPr lang="zh-CN" altLang="en-US" sz="2000" dirty="0" smtClean="0">
                <a:latin typeface="华文中宋" pitchFamily="2" charset="-122"/>
                <a:ea typeface="华文中宋" pitchFamily="2" charset="-122"/>
              </a:rPr>
              <a:t>对于建立时间约束的最大延迟</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637148092"/>
      </p:ext>
    </p:extLst>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1431391146"/>
              </p:ext>
            </p:extLst>
          </p:nvPr>
        </p:nvGraphicFramePr>
        <p:xfrm>
          <a:off x="1160585" y="2895600"/>
          <a:ext cx="4114800" cy="3476625"/>
        </p:xfrm>
        <a:graphic>
          <a:graphicData uri="http://schemas.openxmlformats.org/presentationml/2006/ole">
            <p:oleObj spid="_x0000_s206860" name="VISIO" r:id="rId10" imgW="1952450" imgH="1650194" progId="Visio.Drawing.11">
              <p:embed/>
            </p:oleObj>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a:t>
            </a:r>
            <a:r>
              <a:rPr lang="zh-CN" altLang="en-US" sz="2000" dirty="0" smtClean="0">
                <a:solidFill>
                  <a:schemeClr val="bg1"/>
                </a:solidFill>
                <a:latin typeface="华文中宋" pitchFamily="2" charset="-122"/>
                <a:ea typeface="华文中宋" pitchFamily="2" charset="-122"/>
              </a:rPr>
              <a:t>建立时间约束</a:t>
            </a:r>
            <a:endParaRPr lang="en-US" sz="2000" dirty="0">
              <a:solidFill>
                <a:schemeClr val="bg1"/>
              </a:solidFill>
              <a:latin typeface="华文中宋" pitchFamily="2" charset="-122"/>
              <a:ea typeface="华文中宋" pitchFamily="2" charset="-122"/>
            </a:endParaRPr>
          </a:p>
        </p:txBody>
      </p:sp>
      <p:sp>
        <p:nvSpPr>
          <p:cNvPr id="9" name="TextBox 8"/>
          <p:cNvSpPr txBox="1"/>
          <p:nvPr/>
        </p:nvSpPr>
        <p:spPr>
          <a:xfrm>
            <a:off x="3610698" y="6304992"/>
            <a:ext cx="451758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3-37  </a:t>
            </a:r>
            <a:r>
              <a:rPr lang="zh-CN" altLang="en-US" sz="2000" dirty="0" smtClean="0">
                <a:latin typeface="华文中宋" pitchFamily="2" charset="-122"/>
                <a:ea typeface="华文中宋" pitchFamily="2" charset="-122"/>
              </a:rPr>
              <a:t>对于建立时间约束的最大延迟</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637148092"/>
      </p:ext>
    </p:extLst>
  </p:cSld>
  <p:clrMapOvr>
    <a:masterClrMapping/>
  </p:clrMapOv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04"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a:t>
            </a:r>
            <a:r>
              <a:rPr lang="en-US" sz="2600" dirty="0" smtClean="0"/>
              <a:t>on the </a:t>
            </a:r>
            <a:r>
              <a:rPr lang="en-US" sz="2600" b="1" dirty="0" smtClean="0">
                <a:solidFill>
                  <a:schemeClr val="accent1"/>
                </a:solidFill>
              </a:rPr>
              <a:t>maximum</a:t>
            </a:r>
            <a:r>
              <a:rPr lang="en-US" sz="2600" dirty="0" smtClean="0">
                <a:solidFill>
                  <a:schemeClr val="accent1"/>
                </a:solidFill>
              </a:rPr>
              <a:t> </a:t>
            </a:r>
            <a:r>
              <a:rPr lang="en-US" sz="2600" dirty="0"/>
              <a:t>delay from register R1 through </a:t>
            </a:r>
            <a:r>
              <a:rPr lang="en-US" sz="2600" dirty="0" smtClean="0"/>
              <a:t>combinational </a:t>
            </a:r>
            <a:r>
              <a:rPr lang="en-US" sz="2600" dirty="0"/>
              <a:t>logic to R2</a:t>
            </a:r>
          </a:p>
          <a:p>
            <a:r>
              <a:rPr lang="en-US" sz="2600" dirty="0"/>
              <a:t>The input to register R2 must be stable at least </a:t>
            </a:r>
            <a:r>
              <a:rPr lang="en-US" sz="2600" i="1" dirty="0" err="1"/>
              <a:t>t</a:t>
            </a:r>
            <a:r>
              <a:rPr lang="en-US" sz="2600" baseline="-25000" dirty="0" err="1"/>
              <a:t>setup</a:t>
            </a:r>
            <a:r>
              <a:rPr lang="en-US" sz="2600" dirty="0"/>
              <a:t> before </a:t>
            </a:r>
            <a:r>
              <a:rPr lang="en-US" sz="2600" dirty="0" smtClean="0"/>
              <a:t>clock </a:t>
            </a:r>
            <a:r>
              <a:rPr lang="en-US" sz="2600" dirty="0"/>
              <a:t>edge</a:t>
            </a:r>
          </a:p>
        </p:txBody>
      </p:sp>
      <p:graphicFrame>
        <p:nvGraphicFramePr>
          <p:cNvPr id="1177606" name="Object 6"/>
          <p:cNvGraphicFramePr>
            <a:graphicFrameLocks noGrp="1" noChangeAspect="1"/>
          </p:cNvGraphicFramePr>
          <p:nvPr>
            <p:ph sz="half" idx="4294967295"/>
            <p:custDataLst>
              <p:tags r:id="rId3"/>
            </p:custDataLst>
            <p:extLst>
              <p:ext uri="{D42A27DB-BD31-4B8C-83A1-F6EECF244321}">
                <p14:modId xmlns="" xmlns:p14="http://schemas.microsoft.com/office/powerpoint/2010/main" val="2213953698"/>
              </p:ext>
            </p:extLst>
          </p:nvPr>
        </p:nvGraphicFramePr>
        <p:xfrm>
          <a:off x="1160585" y="2895600"/>
          <a:ext cx="4114800" cy="3476625"/>
        </p:xfrm>
        <a:graphic>
          <a:graphicData uri="http://schemas.openxmlformats.org/presentationml/2006/ole">
            <p:oleObj spid="_x0000_s173075" name="VISIO" r:id="rId10" imgW="1952450" imgH="1650194" progId="Visio.Drawing.11">
              <p:embed/>
            </p:oleObj>
          </a:graphicData>
        </a:graphic>
      </p:graphicFrame>
      <p:sp>
        <p:nvSpPr>
          <p:cNvPr id="1177602"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77605"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77607" name="Rectangle 7"/>
          <p:cNvSpPr>
            <a:spLocks noChangeArrowheads="1"/>
          </p:cNvSpPr>
          <p:nvPr>
            <p:custDataLst>
              <p:tags r:id="rId6"/>
            </p:custDataLst>
          </p:nvPr>
        </p:nvSpPr>
        <p:spPr bwMode="auto">
          <a:xfrm>
            <a:off x="5562600" y="3429000"/>
            <a:ext cx="33528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pd</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pcq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setup</a:t>
            </a:r>
            <a:r>
              <a:rPr lang="en-US" sz="2800" dirty="0">
                <a:solidFill>
                  <a:schemeClr val="accent1"/>
                </a:solidFill>
                <a:latin typeface="Times New Roman" pitchFamily="18" charset="0"/>
                <a:cs typeface="Arial" charset="0"/>
              </a:rPr>
              <a:t>)</a:t>
            </a:r>
            <a:endParaRPr lang="en-US" sz="28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25000" dirty="0">
              <a:solidFill>
                <a:schemeClr val="accent1"/>
              </a:solidFill>
              <a:latin typeface="Times New Roman" pitchFamily="18" charset="0"/>
              <a:cs typeface="Times New Roman" pitchFamily="18" charset="0"/>
            </a:endParaRPr>
          </a:p>
        </p:txBody>
      </p:sp>
      <p:sp>
        <p:nvSpPr>
          <p:cNvPr id="1177608" name="Rectangle 8"/>
          <p:cNvSpPr>
            <a:spLocks noChangeArrowheads="1"/>
          </p:cNvSpPr>
          <p:nvPr>
            <p:custDataLst>
              <p:tags r:id="rId7"/>
            </p:custDataLst>
          </p:nvPr>
        </p:nvSpPr>
        <p:spPr bwMode="auto">
          <a:xfrm>
            <a:off x="5486400" y="3352800"/>
            <a:ext cx="3352800" cy="13716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1446550"/>
          </a:xfrm>
          <a:prstGeom prst="rect">
            <a:avLst/>
          </a:prstGeom>
          <a:noFill/>
        </p:spPr>
        <p:txBody>
          <a:bodyPr wrap="square" rtlCol="0">
            <a:spAutoFit/>
          </a:bodyPr>
          <a:lstStyle/>
          <a:p>
            <a:r>
              <a:rPr lang="en-US" sz="4400" dirty="0" smtClean="0">
                <a:solidFill>
                  <a:schemeClr val="bg1"/>
                </a:solidFill>
                <a:latin typeface="+mj-lt"/>
              </a:rPr>
              <a:t>Setup Time Constraint</a:t>
            </a:r>
            <a:r>
              <a:rPr lang="zh-CN" altLang="en-US" sz="2000" dirty="0" smtClean="0">
                <a:solidFill>
                  <a:schemeClr val="bg1"/>
                </a:solidFill>
                <a:latin typeface="华文中宋" pitchFamily="2" charset="-122"/>
                <a:ea typeface="华文中宋" pitchFamily="2" charset="-122"/>
              </a:rPr>
              <a:t>建立时间约束</a:t>
            </a:r>
            <a:endParaRPr lang="en-US" sz="2000" dirty="0" smtClean="0">
              <a:solidFill>
                <a:schemeClr val="bg1"/>
              </a:solidFill>
              <a:latin typeface="华文中宋" pitchFamily="2" charset="-122"/>
              <a:ea typeface="华文中宋" pitchFamily="2" charset="-122"/>
            </a:endParaRPr>
          </a:p>
          <a:p>
            <a:endParaRPr lang="en-US" sz="4400" dirty="0">
              <a:solidFill>
                <a:schemeClr val="bg1"/>
              </a:solidFill>
              <a:latin typeface="+mj-lt"/>
            </a:endParaRPr>
          </a:p>
        </p:txBody>
      </p:sp>
      <p:sp>
        <p:nvSpPr>
          <p:cNvPr id="9" name="TextBox 8"/>
          <p:cNvSpPr txBox="1"/>
          <p:nvPr/>
        </p:nvSpPr>
        <p:spPr>
          <a:xfrm>
            <a:off x="3610698" y="6304992"/>
            <a:ext cx="451758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3-37  </a:t>
            </a:r>
            <a:r>
              <a:rPr lang="zh-CN" altLang="en-US" sz="2000" dirty="0" smtClean="0">
                <a:latin typeface="华文中宋" pitchFamily="2" charset="-122"/>
                <a:ea typeface="华文中宋" pitchFamily="2" charset="-122"/>
              </a:rPr>
              <a:t>对于建立时间约束的最大延迟</a:t>
            </a:r>
            <a:endParaRPr lang="zh-CN" altLang="en-US" sz="2000" dirty="0">
              <a:latin typeface="华文中宋" pitchFamily="2" charset="-122"/>
              <a:ea typeface="华文中宋" pitchFamily="2" charset="-122"/>
            </a:endParaRPr>
          </a:p>
        </p:txBody>
      </p:sp>
      <p:sp>
        <p:nvSpPr>
          <p:cNvPr id="10" name="TextBox 9"/>
          <p:cNvSpPr txBox="1"/>
          <p:nvPr/>
        </p:nvSpPr>
        <p:spPr>
          <a:xfrm>
            <a:off x="5187234" y="4751264"/>
            <a:ext cx="4020652" cy="400110"/>
          </a:xfrm>
          <a:prstGeom prst="rect">
            <a:avLst/>
          </a:prstGeom>
          <a:noFill/>
        </p:spPr>
        <p:txBody>
          <a:bodyPr wrap="none" rtlCol="0">
            <a:spAutoFit/>
          </a:bodyPr>
          <a:lstStyle/>
          <a:p>
            <a:r>
              <a:rPr lang="en-US" sz="2000" i="1" dirty="0" smtClean="0">
                <a:latin typeface="Times New Roman" pitchFamily="18" charset="0"/>
                <a:cs typeface="Arial" charset="0"/>
              </a:rPr>
              <a:t> </a:t>
            </a:r>
            <a:r>
              <a:rPr lang="en-US" sz="2000" i="1" dirty="0" err="1" smtClean="0">
                <a:latin typeface="Times New Roman" pitchFamily="18" charset="0"/>
                <a:cs typeface="Arial" charset="0"/>
              </a:rPr>
              <a:t>t</a:t>
            </a:r>
            <a:r>
              <a:rPr lang="en-US" sz="2000" i="1" baseline="-25000" dirty="0" err="1" smtClean="0">
                <a:latin typeface="Times New Roman" pitchFamily="18" charset="0"/>
                <a:cs typeface="Arial" charset="0"/>
              </a:rPr>
              <a:t>pd</a:t>
            </a:r>
            <a:r>
              <a:rPr lang="en-US" sz="2000" i="1" baseline="-25000" dirty="0" smtClean="0">
                <a:latin typeface="Times New Roman" pitchFamily="18" charset="0"/>
                <a:cs typeface="Arial" charset="0"/>
              </a:rPr>
              <a:t> </a:t>
            </a:r>
            <a:r>
              <a:rPr lang="zh-CN" altLang="en-US" sz="2000" dirty="0" smtClean="0">
                <a:latin typeface="华文中宋" pitchFamily="2" charset="-122"/>
                <a:ea typeface="华文中宋" pitchFamily="2" charset="-122"/>
              </a:rPr>
              <a:t>：建立时间约束</a:t>
            </a:r>
            <a:r>
              <a:rPr lang="en-US" altLang="zh-CN" sz="2000" dirty="0" smtClean="0">
                <a:latin typeface="华文中宋" pitchFamily="2" charset="-122"/>
                <a:ea typeface="华文中宋" pitchFamily="2" charset="-122"/>
              </a:rPr>
              <a:t>/</a:t>
            </a:r>
            <a:r>
              <a:rPr lang="zh-CN" altLang="en-US" sz="2000" dirty="0" smtClean="0">
                <a:latin typeface="华文中宋" pitchFamily="2" charset="-122"/>
                <a:ea typeface="华文中宋" pitchFamily="2" charset="-122"/>
              </a:rPr>
              <a:t>最大延迟约束</a:t>
            </a:r>
            <a:endParaRPr lang="zh-CN" altLang="en-US" sz="2000" dirty="0">
              <a:latin typeface="华文中宋" pitchFamily="2" charset="-122"/>
              <a:ea typeface="华文中宋" pitchFamily="2" charset="-122"/>
            </a:endParaRPr>
          </a:p>
        </p:txBody>
      </p:sp>
      <p:sp>
        <p:nvSpPr>
          <p:cNvPr id="12" name="TextBox 11"/>
          <p:cNvSpPr txBox="1"/>
          <p:nvPr/>
        </p:nvSpPr>
        <p:spPr>
          <a:xfrm>
            <a:off x="785786" y="857232"/>
            <a:ext cx="7976864"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为了满足</a:t>
            </a:r>
            <a:r>
              <a:rPr lang="en-US" altLang="zh-CN" dirty="0" smtClean="0">
                <a:latin typeface="华文中宋" pitchFamily="2" charset="-122"/>
                <a:ea typeface="华文中宋" pitchFamily="2" charset="-122"/>
              </a:rPr>
              <a:t>R2</a:t>
            </a:r>
            <a:r>
              <a:rPr lang="zh-CN" altLang="en-US" dirty="0" smtClean="0">
                <a:latin typeface="华文中宋" pitchFamily="2" charset="-122"/>
                <a:ea typeface="华文中宋" pitchFamily="2" charset="-122"/>
              </a:rPr>
              <a:t>的建立时间，</a:t>
            </a:r>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应在不迟于下一个时钟沿之前的建立时间前稳定</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1156972391"/>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9739" name="Object 11"/>
          <p:cNvGraphicFramePr>
            <a:graphicFrameLocks noGrp="1" noChangeAspect="1"/>
          </p:cNvGraphicFramePr>
          <p:nvPr>
            <p:ph sz="half" idx="4294967295"/>
            <p:custDataLst>
              <p:tags r:id="rId2"/>
            </p:custDataLst>
            <p:extLst>
              <p:ext uri="{D42A27DB-BD31-4B8C-83A1-F6EECF244321}">
                <p14:modId xmlns="" xmlns:p14="http://schemas.microsoft.com/office/powerpoint/2010/main" val="492054104"/>
              </p:ext>
            </p:extLst>
          </p:nvPr>
        </p:nvGraphicFramePr>
        <p:xfrm>
          <a:off x="6553200" y="1868487"/>
          <a:ext cx="1752600" cy="1484313"/>
        </p:xfrm>
        <a:graphic>
          <a:graphicData uri="http://schemas.openxmlformats.org/presentationml/2006/ole">
            <p:oleObj spid="_x0000_s128034" name="VISIO" r:id="rId11" imgW="914400" imgH="775484" progId="Visio.Drawing.11">
              <p:embed/>
            </p:oleObj>
          </a:graphicData>
        </a:graphic>
      </p:graphicFrame>
      <p:graphicFrame>
        <p:nvGraphicFramePr>
          <p:cNvPr id="969741" name="Object 13"/>
          <p:cNvGraphicFramePr>
            <a:graphicFrameLocks noGrp="1" noChangeAspect="1"/>
          </p:cNvGraphicFramePr>
          <p:nvPr>
            <p:ph sz="half" idx="4294967295"/>
            <p:custDataLst>
              <p:tags r:id="rId3"/>
            </p:custDataLst>
            <p:extLst>
              <p:ext uri="{D42A27DB-BD31-4B8C-83A1-F6EECF244321}">
                <p14:modId xmlns="" xmlns:p14="http://schemas.microsoft.com/office/powerpoint/2010/main" val="352170361"/>
              </p:ext>
            </p:extLst>
          </p:nvPr>
        </p:nvGraphicFramePr>
        <p:xfrm>
          <a:off x="6553200" y="3697287"/>
          <a:ext cx="1752600" cy="1484313"/>
        </p:xfrm>
        <a:graphic>
          <a:graphicData uri="http://schemas.openxmlformats.org/presentationml/2006/ole">
            <p:oleObj spid="_x0000_s128035" name="VISIO" r:id="rId12" imgW="914400" imgH="775484" progId="Visio.Drawing.11">
              <p:embed/>
            </p:oleObj>
          </a:graphicData>
        </a:graphic>
      </p:graphicFrame>
      <p:sp>
        <p:nvSpPr>
          <p:cNvPr id="96973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9732" name="Rectangle 4"/>
          <p:cNvSpPr>
            <a:spLocks noChangeArrowheads="1"/>
          </p:cNvSpPr>
          <p:nvPr>
            <p:custDataLst>
              <p:tags r:id="rId5"/>
            </p:custDataLst>
          </p:nvPr>
        </p:nvSpPr>
        <p:spPr bwMode="auto">
          <a:xfrm>
            <a:off x="914400" y="1219200"/>
            <a:ext cx="8077200" cy="5181600"/>
          </a:xfrm>
          <a:prstGeom prst="rect">
            <a:avLst/>
          </a:prstGeom>
          <a:noFill/>
          <a:ln w="9525">
            <a:no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Consider the two possible cases:</a:t>
            </a: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0: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1,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0 (consistent)</a:t>
            </a:r>
          </a:p>
          <a:p>
            <a:pPr lvl="1">
              <a:spcBef>
                <a:spcPct val="20000"/>
              </a:spcBef>
            </a:pPr>
            <a:endParaRPr lang="en-US" sz="2800" dirty="0">
              <a:latin typeface="Times New Roman" pitchFamily="18" charset="0"/>
              <a:cs typeface="Arial" charset="0"/>
            </a:endParaRPr>
          </a:p>
          <a:p>
            <a:pPr marL="742950" lvl="1" indent="-285750">
              <a:spcBef>
                <a:spcPct val="20000"/>
              </a:spcBef>
              <a:buFontTx/>
              <a:buChar char="–"/>
            </a:pPr>
            <a:r>
              <a:rPr lang="en-US" sz="2800" b="1" i="1" dirty="0">
                <a:solidFill>
                  <a:schemeClr val="accent1"/>
                </a:solidFill>
                <a:latin typeface="Times New Roman" pitchFamily="18" charset="0"/>
                <a:cs typeface="Arial" charset="0"/>
              </a:rPr>
              <a:t>Q</a:t>
            </a:r>
            <a:r>
              <a:rPr lang="en-US" sz="2800" b="1" dirty="0">
                <a:solidFill>
                  <a:schemeClr val="accent1"/>
                </a:solidFill>
                <a:latin typeface="Times New Roman" pitchFamily="18" charset="0"/>
                <a:cs typeface="Arial" charset="0"/>
              </a:rPr>
              <a:t> = 1: </a:t>
            </a:r>
            <a:endParaRPr lang="en-US" sz="2800" b="1" dirty="0" smtClean="0">
              <a:solidFill>
                <a:schemeClr val="accent1"/>
              </a:solidFill>
              <a:latin typeface="Times New Roman" pitchFamily="18" charset="0"/>
              <a:cs typeface="Arial" charset="0"/>
            </a:endParaRPr>
          </a:p>
          <a:p>
            <a:pPr lvl="1">
              <a:spcBef>
                <a:spcPct val="20000"/>
              </a:spcBef>
            </a:pPr>
            <a:r>
              <a:rPr lang="en-US" sz="2800" b="1" dirty="0">
                <a:solidFill>
                  <a:schemeClr val="accent1"/>
                </a:solidFill>
                <a:latin typeface="Times New Roman" pitchFamily="18" charset="0"/>
                <a:cs typeface="Arial" charset="0"/>
              </a:rPr>
              <a:t> </a:t>
            </a:r>
            <a:r>
              <a:rPr lang="en-US" sz="2800" b="1" dirty="0" smtClean="0">
                <a:solidFill>
                  <a:schemeClr val="accent1"/>
                </a:solidFill>
                <a:latin typeface="Times New Roman" pitchFamily="18" charset="0"/>
                <a:cs typeface="Arial" charset="0"/>
              </a:rPr>
              <a:t>  </a:t>
            </a:r>
            <a:r>
              <a:rPr lang="en-US" sz="2800" dirty="0" smtClean="0">
                <a:latin typeface="Times New Roman" pitchFamily="18" charset="0"/>
                <a:cs typeface="Arial" charset="0"/>
              </a:rPr>
              <a:t>then </a:t>
            </a:r>
            <a:r>
              <a:rPr lang="en-US" sz="2800" i="1" dirty="0">
                <a:latin typeface="Times New Roman" pitchFamily="18" charset="0"/>
                <a:cs typeface="Arial" charset="0"/>
              </a:rPr>
              <a:t>Q</a:t>
            </a:r>
            <a:r>
              <a:rPr lang="en-US" sz="2800" dirty="0">
                <a:latin typeface="Times New Roman" pitchFamily="18" charset="0"/>
                <a:cs typeface="Arial" charset="0"/>
              </a:rPr>
              <a:t> = </a:t>
            </a:r>
            <a:r>
              <a:rPr lang="en-US" sz="2800" dirty="0" smtClean="0">
                <a:latin typeface="Times New Roman" pitchFamily="18" charset="0"/>
                <a:cs typeface="Arial" charset="0"/>
              </a:rPr>
              <a:t>0, </a:t>
            </a:r>
            <a:r>
              <a:rPr lang="en-US" sz="2800" i="1" dirty="0" smtClean="0">
                <a:latin typeface="Times New Roman" pitchFamily="18" charset="0"/>
                <a:cs typeface="Arial" charset="0"/>
              </a:rPr>
              <a:t>Q</a:t>
            </a:r>
            <a:r>
              <a:rPr lang="en-US" sz="2800" dirty="0" smtClean="0">
                <a:latin typeface="Times New Roman" pitchFamily="18" charset="0"/>
                <a:cs typeface="Arial" charset="0"/>
              </a:rPr>
              <a:t> </a:t>
            </a:r>
            <a:r>
              <a:rPr lang="en-US" sz="2800" dirty="0">
                <a:latin typeface="Times New Roman" pitchFamily="18" charset="0"/>
                <a:cs typeface="Arial" charset="0"/>
              </a:rPr>
              <a:t>= 1 (consistent)</a:t>
            </a:r>
          </a:p>
          <a:p>
            <a:pPr lvl="1">
              <a:spcBef>
                <a:spcPct val="20000"/>
              </a:spcBef>
            </a:pPr>
            <a:endParaRPr lang="en-US" sz="2800" dirty="0" smtClean="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Stores </a:t>
            </a:r>
            <a:r>
              <a:rPr lang="en-US" sz="2600" dirty="0">
                <a:latin typeface="Times New Roman" pitchFamily="18" charset="0"/>
                <a:cs typeface="Arial" charset="0"/>
              </a:rPr>
              <a:t>1 bit of state in the state variable, Q (or </a:t>
            </a:r>
            <a:r>
              <a:rPr lang="en-US" sz="2600" dirty="0" smtClean="0">
                <a:latin typeface="Times New Roman" pitchFamily="18" charset="0"/>
                <a:cs typeface="Arial" charset="0"/>
              </a:rPr>
              <a:t>Q)</a:t>
            </a:r>
            <a:endParaRPr lang="en-US" sz="2600" dirty="0">
              <a:latin typeface="Times New Roman" pitchFamily="18" charset="0"/>
              <a:cs typeface="Arial" charset="0"/>
            </a:endParaRPr>
          </a:p>
          <a:p>
            <a:pPr marL="342900" indent="-342900">
              <a:spcBef>
                <a:spcPct val="20000"/>
              </a:spcBef>
              <a:buFontTx/>
              <a:buChar char="•"/>
            </a:pPr>
            <a:r>
              <a:rPr lang="en-US" sz="2600" dirty="0">
                <a:latin typeface="Times New Roman" pitchFamily="18" charset="0"/>
                <a:cs typeface="Arial" charset="0"/>
              </a:rPr>
              <a:t>But there are </a:t>
            </a:r>
            <a:r>
              <a:rPr lang="en-US" sz="2600" b="1" dirty="0">
                <a:solidFill>
                  <a:srgbClr val="C00000"/>
                </a:solidFill>
                <a:latin typeface="Times New Roman" pitchFamily="18" charset="0"/>
                <a:cs typeface="Arial" charset="0"/>
              </a:rPr>
              <a:t>no inputs to control the state</a:t>
            </a:r>
          </a:p>
        </p:txBody>
      </p:sp>
      <p:sp>
        <p:nvSpPr>
          <p:cNvPr id="969735" name="Line 7"/>
          <p:cNvSpPr>
            <a:spLocks noChangeShapeType="1"/>
          </p:cNvSpPr>
          <p:nvPr>
            <p:custDataLst>
              <p:tags r:id="rId6"/>
            </p:custDataLst>
          </p:nvPr>
        </p:nvSpPr>
        <p:spPr bwMode="auto">
          <a:xfrm>
            <a:off x="2514600" y="23622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69736" name="Line 8"/>
          <p:cNvSpPr>
            <a:spLocks noChangeShapeType="1"/>
          </p:cNvSpPr>
          <p:nvPr>
            <p:custDataLst>
              <p:tags r:id="rId7"/>
            </p:custDataLst>
          </p:nvPr>
        </p:nvSpPr>
        <p:spPr bwMode="auto">
          <a:xfrm>
            <a:off x="7543800" y="53340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Box 11"/>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Bistable</a:t>
            </a:r>
            <a:r>
              <a:rPr lang="en-US" sz="4400" dirty="0" smtClean="0">
                <a:solidFill>
                  <a:schemeClr val="bg1"/>
                </a:solidFill>
                <a:latin typeface="+mj-lt"/>
              </a:rPr>
              <a:t> Circuit Analysis</a:t>
            </a:r>
            <a:r>
              <a:rPr lang="zh-CN" altLang="en-US" sz="2000" dirty="0" smtClean="0">
                <a:solidFill>
                  <a:schemeClr val="bg1"/>
                </a:solidFill>
                <a:latin typeface="华文中宋" pitchFamily="2" charset="-122"/>
                <a:ea typeface="华文中宋" pitchFamily="2" charset="-122"/>
              </a:rPr>
              <a:t>双稳态电路分析</a:t>
            </a:r>
            <a:endParaRPr lang="en-US" sz="2000" dirty="0">
              <a:solidFill>
                <a:schemeClr val="bg1"/>
              </a:solidFill>
              <a:latin typeface="华文中宋" pitchFamily="2" charset="-122"/>
              <a:ea typeface="华文中宋" pitchFamily="2" charset="-122"/>
            </a:endParaRPr>
          </a:p>
        </p:txBody>
      </p:sp>
      <p:sp>
        <p:nvSpPr>
          <p:cNvPr id="13" name="Line 7"/>
          <p:cNvSpPr>
            <a:spLocks noChangeShapeType="1"/>
          </p:cNvSpPr>
          <p:nvPr>
            <p:custDataLst>
              <p:tags r:id="rId8"/>
            </p:custDataLst>
          </p:nvPr>
        </p:nvSpPr>
        <p:spPr bwMode="auto">
          <a:xfrm>
            <a:off x="2514600" y="3886200"/>
            <a:ext cx="1524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4786314" y="2786058"/>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一致</a:t>
            </a:r>
            <a:endParaRPr lang="zh-CN" altLang="en-US" sz="2000" dirty="0">
              <a:latin typeface="华文中宋" pitchFamily="2" charset="-122"/>
              <a:ea typeface="华文中宋" pitchFamily="2" charset="-122"/>
            </a:endParaRPr>
          </a:p>
        </p:txBody>
      </p:sp>
      <p:sp>
        <p:nvSpPr>
          <p:cNvPr id="15" name="TextBox 14"/>
          <p:cNvSpPr txBox="1"/>
          <p:nvPr/>
        </p:nvSpPr>
        <p:spPr>
          <a:xfrm>
            <a:off x="4929190" y="3571876"/>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一致</a:t>
            </a:r>
            <a:endParaRPr lang="zh-CN" altLang="en-US" sz="2000" dirty="0">
              <a:latin typeface="华文中宋" pitchFamily="2" charset="-122"/>
              <a:ea typeface="华文中宋" pitchFamily="2" charset="-122"/>
            </a:endParaRPr>
          </a:p>
        </p:txBody>
      </p:sp>
      <p:sp>
        <p:nvSpPr>
          <p:cNvPr id="16" name="TextBox 15"/>
          <p:cNvSpPr txBox="1"/>
          <p:nvPr/>
        </p:nvSpPr>
        <p:spPr>
          <a:xfrm>
            <a:off x="785786" y="4500570"/>
            <a:ext cx="5500726"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双稳态元件可以存储一位信息，没有用于控制状态的输入，所以它并没有什么实用价值。</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378863221"/>
      </p:ext>
    </p:extLst>
  </p:cSld>
  <p:clrMapOvr>
    <a:masterClrMapping/>
  </p:clrMapOv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390057711"/>
              </p:ext>
            </p:extLst>
          </p:nvPr>
        </p:nvGraphicFramePr>
        <p:xfrm>
          <a:off x="1524000" y="2889250"/>
          <a:ext cx="3810000" cy="3663950"/>
        </p:xfrm>
        <a:graphic>
          <a:graphicData uri="http://schemas.openxmlformats.org/presentationml/2006/ole">
            <p:oleObj spid="_x0000_s208907" name="VISIO" r:id="rId10" imgW="1952450" imgH="1879176" progId="Visio.Drawing.11">
              <p:embed/>
            </p:oleObj>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&lt;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r>
              <a:rPr lang="zh-CN" altLang="en-US" sz="2000" dirty="0" smtClean="0">
                <a:solidFill>
                  <a:schemeClr val="bg1"/>
                </a:solidFill>
                <a:latin typeface="华文中宋" pitchFamily="2" charset="-122"/>
                <a:ea typeface="华文中宋" pitchFamily="2" charset="-122"/>
              </a:rPr>
              <a:t>保持时间约束</a:t>
            </a:r>
            <a:endParaRPr lang="en-US" sz="2000" dirty="0">
              <a:solidFill>
                <a:schemeClr val="bg1"/>
              </a:solidFill>
              <a:latin typeface="华文中宋" pitchFamily="2" charset="-122"/>
              <a:ea typeface="华文中宋" pitchFamily="2" charset="-122"/>
            </a:endParaRPr>
          </a:p>
        </p:txBody>
      </p:sp>
      <p:sp>
        <p:nvSpPr>
          <p:cNvPr id="9" name="TextBox 8"/>
          <p:cNvSpPr txBox="1"/>
          <p:nvPr/>
        </p:nvSpPr>
        <p:spPr>
          <a:xfrm>
            <a:off x="3618048" y="6368600"/>
            <a:ext cx="451758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3-38  </a:t>
            </a:r>
            <a:r>
              <a:rPr lang="zh-CN" altLang="en-US" sz="2000" dirty="0" smtClean="0">
                <a:latin typeface="华文中宋" pitchFamily="2" charset="-122"/>
                <a:ea typeface="华文中宋" pitchFamily="2" charset="-122"/>
              </a:rPr>
              <a:t>对于保持时间约束的最小延迟</a:t>
            </a:r>
            <a:endParaRPr lang="zh-CN" altLang="en-US" sz="2000" dirty="0">
              <a:latin typeface="华文中宋" pitchFamily="2" charset="-122"/>
              <a:ea typeface="华文中宋" pitchFamily="2" charset="-122"/>
            </a:endParaRPr>
          </a:p>
        </p:txBody>
      </p:sp>
      <p:sp>
        <p:nvSpPr>
          <p:cNvPr id="10" name="TextBox 9"/>
          <p:cNvSpPr txBox="1"/>
          <p:nvPr/>
        </p:nvSpPr>
        <p:spPr>
          <a:xfrm>
            <a:off x="1285852" y="857232"/>
            <a:ext cx="168668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中文版书</a:t>
            </a:r>
            <a:r>
              <a:rPr lang="en-US" altLang="zh-CN" sz="2000" dirty="0" smtClean="0">
                <a:latin typeface="华文中宋" pitchFamily="2" charset="-122"/>
                <a:ea typeface="华文中宋" pitchFamily="2" charset="-122"/>
              </a:rPr>
              <a:t>p90</a:t>
            </a:r>
            <a:endParaRPr lang="zh-CN" altLang="en-US" sz="2000" dirty="0">
              <a:latin typeface="华文中宋" pitchFamily="2" charset="-122"/>
              <a:ea typeface="华文中宋" pitchFamily="2" charset="-122"/>
            </a:endParaRPr>
          </a:p>
        </p:txBody>
      </p:sp>
      <p:sp>
        <p:nvSpPr>
          <p:cNvPr id="12" name="TextBox 11"/>
          <p:cNvSpPr txBox="1"/>
          <p:nvPr/>
        </p:nvSpPr>
        <p:spPr>
          <a:xfrm>
            <a:off x="2902540" y="1000108"/>
            <a:ext cx="6282489"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在时钟上升沿之后的保持时间内，它的输入</a:t>
            </a:r>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必须保持不变</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3930702490"/>
      </p:ext>
    </p:extLst>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390057711"/>
              </p:ext>
            </p:extLst>
          </p:nvPr>
        </p:nvGraphicFramePr>
        <p:xfrm>
          <a:off x="1524000" y="2889250"/>
          <a:ext cx="3810000" cy="3663950"/>
        </p:xfrm>
        <a:graphic>
          <a:graphicData uri="http://schemas.openxmlformats.org/presentationml/2006/ole">
            <p:oleObj spid="_x0000_s209931" name="VISIO" r:id="rId10" imgW="1952450" imgH="1879176" progId="Visio.Drawing.11">
              <p:embed/>
            </p:oleObj>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r>
              <a:rPr lang="zh-CN" altLang="en-US" sz="2000" dirty="0" smtClean="0">
                <a:solidFill>
                  <a:schemeClr val="bg1"/>
                </a:solidFill>
                <a:latin typeface="华文中宋" pitchFamily="2" charset="-122"/>
                <a:ea typeface="华文中宋" pitchFamily="2" charset="-122"/>
              </a:rPr>
              <a:t>保持时间约束</a:t>
            </a:r>
            <a:endParaRPr lang="en-US" sz="2000" dirty="0">
              <a:solidFill>
                <a:schemeClr val="bg1"/>
              </a:solidFill>
              <a:latin typeface="华文中宋" pitchFamily="2" charset="-122"/>
              <a:ea typeface="华文中宋" pitchFamily="2" charset="-122"/>
            </a:endParaRPr>
          </a:p>
        </p:txBody>
      </p:sp>
      <p:sp>
        <p:nvSpPr>
          <p:cNvPr id="9" name="TextBox 8"/>
          <p:cNvSpPr txBox="1"/>
          <p:nvPr/>
        </p:nvSpPr>
        <p:spPr>
          <a:xfrm>
            <a:off x="3618048" y="6350128"/>
            <a:ext cx="451758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3-38  </a:t>
            </a:r>
            <a:r>
              <a:rPr lang="zh-CN" altLang="en-US" sz="2000" dirty="0" smtClean="0">
                <a:latin typeface="华文中宋" pitchFamily="2" charset="-122"/>
                <a:ea typeface="华文中宋" pitchFamily="2" charset="-122"/>
              </a:rPr>
              <a:t>对于保持时间约束的最小延迟</a:t>
            </a:r>
            <a:endParaRPr lang="zh-CN" altLang="en-US" sz="2000" dirty="0">
              <a:latin typeface="华文中宋" pitchFamily="2" charset="-122"/>
              <a:ea typeface="华文中宋" pitchFamily="2" charset="-122"/>
            </a:endParaRPr>
          </a:p>
        </p:txBody>
      </p:sp>
      <p:sp>
        <p:nvSpPr>
          <p:cNvPr id="10" name="TextBox 9"/>
          <p:cNvSpPr txBox="1"/>
          <p:nvPr/>
        </p:nvSpPr>
        <p:spPr>
          <a:xfrm>
            <a:off x="1214414" y="928670"/>
            <a:ext cx="6282489"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在时钟上升沿之后的保持时间内，它的输入</a:t>
            </a:r>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必须保持不变</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3930702490"/>
      </p:ext>
    </p:extLst>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1700"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sz="2600" dirty="0"/>
              <a:t>Depends on the </a:t>
            </a:r>
            <a:r>
              <a:rPr lang="en-US" sz="2600" b="1" dirty="0">
                <a:solidFill>
                  <a:schemeClr val="accent1"/>
                </a:solidFill>
              </a:rPr>
              <a:t>minimum</a:t>
            </a:r>
            <a:r>
              <a:rPr lang="en-US" sz="2600" dirty="0"/>
              <a:t> delay from register R1 through the combinational logic to R2</a:t>
            </a:r>
          </a:p>
          <a:p>
            <a:r>
              <a:rPr lang="en-US" sz="2600" dirty="0"/>
              <a:t>The input to register R2 must be stable for at least </a:t>
            </a:r>
            <a:r>
              <a:rPr lang="en-US" sz="2600" i="1" dirty="0" err="1"/>
              <a:t>t</a:t>
            </a:r>
            <a:r>
              <a:rPr lang="en-US" sz="2600" baseline="-25000" dirty="0" err="1"/>
              <a:t>hold</a:t>
            </a:r>
            <a:r>
              <a:rPr lang="en-US" sz="2600" dirty="0"/>
              <a:t> after the clock edge</a:t>
            </a:r>
          </a:p>
        </p:txBody>
      </p:sp>
      <p:graphicFrame>
        <p:nvGraphicFramePr>
          <p:cNvPr id="1181704"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3093946005"/>
              </p:ext>
            </p:extLst>
          </p:nvPr>
        </p:nvGraphicFramePr>
        <p:xfrm>
          <a:off x="1524000" y="2889250"/>
          <a:ext cx="3810000" cy="3663950"/>
        </p:xfrm>
        <a:graphic>
          <a:graphicData uri="http://schemas.openxmlformats.org/presentationml/2006/ole">
            <p:oleObj spid="_x0000_s176146" name="VISIO" r:id="rId10" imgW="1952450" imgH="1879176" progId="Visio.Drawing.11">
              <p:embed/>
            </p:oleObj>
          </a:graphicData>
        </a:graphic>
      </p:graphicFrame>
      <p:sp>
        <p:nvSpPr>
          <p:cNvPr id="1181698"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1701"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1702" name="Rectangle 6"/>
          <p:cNvSpPr>
            <a:spLocks noChangeArrowheads="1"/>
          </p:cNvSpPr>
          <p:nvPr>
            <p:custDataLst>
              <p:tags r:id="rId6"/>
            </p:custDataLst>
          </p:nvPr>
        </p:nvSpPr>
        <p:spPr bwMode="auto">
          <a:xfrm>
            <a:off x="6172200" y="3429000"/>
            <a:ext cx="22860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dirty="0">
                <a:solidFill>
                  <a:schemeClr val="accent1"/>
                </a:solidFill>
                <a:latin typeface="Times New Roman" pitchFamily="18" charset="0"/>
                <a:cs typeface="Arial" charset="0"/>
              </a:rPr>
              <a:t> &lt;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81703" name="Rectangle 7"/>
          <p:cNvSpPr>
            <a:spLocks noChangeArrowheads="1"/>
          </p:cNvSpPr>
          <p:nvPr>
            <p:custDataLst>
              <p:tags r:id="rId7"/>
            </p:custDataLst>
          </p:nvPr>
        </p:nvSpPr>
        <p:spPr bwMode="auto">
          <a:xfrm>
            <a:off x="5943600" y="3429000"/>
            <a:ext cx="2590800" cy="12192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a:t>
            </a:r>
            <a:r>
              <a:rPr lang="zh-CN" altLang="en-US" sz="2000" dirty="0" smtClean="0">
                <a:solidFill>
                  <a:schemeClr val="bg1"/>
                </a:solidFill>
                <a:latin typeface="华文中宋" pitchFamily="2" charset="-122"/>
                <a:ea typeface="华文中宋" pitchFamily="2" charset="-122"/>
              </a:rPr>
              <a:t>保持时间约束</a:t>
            </a:r>
            <a:endParaRPr lang="en-US" sz="2000" dirty="0">
              <a:solidFill>
                <a:schemeClr val="bg1"/>
              </a:solidFill>
              <a:latin typeface="华文中宋" pitchFamily="2" charset="-122"/>
              <a:ea typeface="华文中宋" pitchFamily="2" charset="-122"/>
            </a:endParaRPr>
          </a:p>
        </p:txBody>
      </p:sp>
      <p:sp>
        <p:nvSpPr>
          <p:cNvPr id="9" name="TextBox 8"/>
          <p:cNvSpPr txBox="1"/>
          <p:nvPr/>
        </p:nvSpPr>
        <p:spPr>
          <a:xfrm>
            <a:off x="3618048" y="6350128"/>
            <a:ext cx="451758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3-38  </a:t>
            </a:r>
            <a:r>
              <a:rPr lang="zh-CN" altLang="en-US" sz="2000" dirty="0" smtClean="0">
                <a:latin typeface="华文中宋" pitchFamily="2" charset="-122"/>
                <a:ea typeface="华文中宋" pitchFamily="2" charset="-122"/>
              </a:rPr>
              <a:t>对于保持时间约束的最小延迟</a:t>
            </a:r>
            <a:endParaRPr lang="zh-CN" altLang="en-US" sz="2000" dirty="0">
              <a:latin typeface="华文中宋" pitchFamily="2" charset="-122"/>
              <a:ea typeface="华文中宋" pitchFamily="2" charset="-122"/>
            </a:endParaRPr>
          </a:p>
        </p:txBody>
      </p:sp>
      <p:sp>
        <p:nvSpPr>
          <p:cNvPr id="10" name="TextBox 11"/>
          <p:cNvSpPr txBox="1"/>
          <p:nvPr/>
        </p:nvSpPr>
        <p:spPr>
          <a:xfrm>
            <a:off x="913540" y="919434"/>
            <a:ext cx="6282489"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smtClean="0">
                <a:latin typeface="华文中宋" pitchFamily="2" charset="-122"/>
                <a:ea typeface="华文中宋" pitchFamily="2" charset="-122"/>
              </a:rPr>
              <a:t>在时钟上升沿之后的保持时间内，它的输入</a:t>
            </a:r>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必须保持不变</a:t>
            </a:r>
            <a:endParaRPr lang="zh-CN" altLang="en-US" dirty="0">
              <a:latin typeface="华文中宋" pitchFamily="2" charset="-122"/>
              <a:ea typeface="华文中宋" pitchFamily="2" charset="-122"/>
            </a:endParaRPr>
          </a:p>
        </p:txBody>
      </p:sp>
      <p:sp>
        <p:nvSpPr>
          <p:cNvPr id="12" name="TextBox 11"/>
          <p:cNvSpPr txBox="1"/>
          <p:nvPr/>
        </p:nvSpPr>
        <p:spPr>
          <a:xfrm>
            <a:off x="5786446" y="4777398"/>
            <a:ext cx="2928958"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除非特别注明，本书中总是忽略保持时间约束</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144776677"/>
      </p:ext>
    </p:extLst>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3771232194"/>
              </p:ext>
            </p:extLst>
          </p:nvPr>
        </p:nvGraphicFramePr>
        <p:xfrm>
          <a:off x="1364456" y="1143000"/>
          <a:ext cx="4205288" cy="2757488"/>
        </p:xfrm>
        <a:graphic>
          <a:graphicData uri="http://schemas.openxmlformats.org/presentationml/2006/ole">
            <p:oleObj spid="_x0000_s210973" name="VISIO" r:id="rId12" imgW="2325511" imgH="1524000" progId="Visio.Drawing.11">
              <p:embed/>
            </p:oleObj>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 xmlns:p14="http://schemas.microsoft.com/office/powerpoint/2010/main" val="1456744956"/>
              </p:ext>
            </p:extLst>
          </p:nvPr>
        </p:nvGraphicFramePr>
        <p:xfrm>
          <a:off x="6400800" y="3675185"/>
          <a:ext cx="152400" cy="731838"/>
        </p:xfrm>
        <a:graphic>
          <a:graphicData uri="http://schemas.openxmlformats.org/presentationml/2006/ole">
            <p:oleObj spid="_x0000_s210974" name="VISIO" r:id="rId13" imgW="103805" imgH="503760" progId="Visio.Drawing.11">
              <p:embed/>
            </p:oleObj>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 xmlns:p14="http://schemas.microsoft.com/office/powerpoint/2010/main" val="6511127"/>
              </p:ext>
            </p:extLst>
          </p:nvPr>
        </p:nvGraphicFramePr>
        <p:xfrm>
          <a:off x="6019800" y="3429000"/>
          <a:ext cx="495300" cy="1157288"/>
        </p:xfrm>
        <a:graphic>
          <a:graphicData uri="http://schemas.openxmlformats.org/presentationml/2006/ole">
            <p:oleObj spid="_x0000_s210975" name="VISIO" r:id="rId14" imgW="256888" imgH="600935" progId="Visio.Drawing.11">
              <p:embed/>
            </p:oleObj>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p>
          <a:p>
            <a:pPr>
              <a:spcBef>
                <a:spcPct val="50000"/>
              </a:spcBef>
            </a:pPr>
            <a:r>
              <a:rPr lang="en-US" sz="1600" i="1" dirty="0" err="1" smtClean="0"/>
              <a:t>t</a:t>
            </a:r>
            <a:r>
              <a:rPr lang="en-US" sz="1600" i="1" baseline="-25000" dirty="0" err="1" smtClean="0"/>
              <a:t>cd</a:t>
            </a:r>
            <a:r>
              <a:rPr lang="en-US" sz="1600" dirty="0" smtClean="0"/>
              <a:t> =</a:t>
            </a:r>
          </a:p>
          <a:p>
            <a:pPr>
              <a:spcBef>
                <a:spcPct val="50000"/>
              </a:spcBef>
            </a:pPr>
            <a:r>
              <a:rPr lang="en-US" sz="1600" b="1" dirty="0" smtClean="0">
                <a:solidFill>
                  <a:schemeClr val="accent1"/>
                </a:solidFill>
              </a:rPr>
              <a:t>Setup </a:t>
            </a:r>
            <a:r>
              <a:rPr lang="en-US" sz="1600" b="1" dirty="0">
                <a:solidFill>
                  <a:schemeClr val="accent1"/>
                </a:solidFill>
              </a:rPr>
              <a:t>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r>
              <a:rPr lang="zh-CN" altLang="en-US" sz="2000" dirty="0" smtClean="0">
                <a:solidFill>
                  <a:schemeClr val="bg1"/>
                </a:solidFill>
                <a:latin typeface="华文中宋" pitchFamily="2" charset="-122"/>
                <a:ea typeface="华文中宋" pitchFamily="2" charset="-122"/>
              </a:rPr>
              <a:t>时序分析</a:t>
            </a:r>
            <a:endParaRPr lang="en-US" sz="2000" dirty="0">
              <a:solidFill>
                <a:schemeClr val="bg1"/>
              </a:solidFill>
              <a:latin typeface="华文中宋" pitchFamily="2" charset="-122"/>
              <a:ea typeface="华文中宋" pitchFamily="2" charset="-122"/>
            </a:endParaRPr>
          </a:p>
        </p:txBody>
      </p:sp>
      <p:sp>
        <p:nvSpPr>
          <p:cNvPr id="11" name="TextBox 10"/>
          <p:cNvSpPr txBox="1"/>
          <p:nvPr/>
        </p:nvSpPr>
        <p:spPr>
          <a:xfrm>
            <a:off x="857224" y="3857628"/>
            <a:ext cx="400462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3-40  </a:t>
            </a:r>
            <a:r>
              <a:rPr lang="zh-CN" altLang="en-US" sz="2000" dirty="0" smtClean="0">
                <a:latin typeface="华文中宋" pitchFamily="2" charset="-122"/>
                <a:ea typeface="华文中宋" pitchFamily="2" charset="-122"/>
              </a:rPr>
              <a:t>用于时序分析的实例电路</a:t>
            </a:r>
            <a:endParaRPr lang="zh-CN" altLang="en-US" sz="2000" dirty="0">
              <a:latin typeface="华文中宋" pitchFamily="2" charset="-122"/>
              <a:ea typeface="华文中宋" pitchFamily="2" charset="-122"/>
            </a:endParaRPr>
          </a:p>
        </p:txBody>
      </p:sp>
      <p:sp>
        <p:nvSpPr>
          <p:cNvPr id="15" name="TextBox 14"/>
          <p:cNvSpPr txBox="1"/>
          <p:nvPr/>
        </p:nvSpPr>
        <p:spPr>
          <a:xfrm>
            <a:off x="1114704" y="838760"/>
            <a:ext cx="2598788"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见中文书</a:t>
            </a:r>
            <a:r>
              <a:rPr lang="en-US" altLang="zh-CN" sz="2000" dirty="0" smtClean="0">
                <a:latin typeface="华文中宋" pitchFamily="2" charset="-122"/>
                <a:ea typeface="华文中宋" pitchFamily="2" charset="-122"/>
              </a:rPr>
              <a:t>p90</a:t>
            </a:r>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3.9</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776182911"/>
      </p:ext>
    </p:extLst>
  </p:cSld>
  <p:clrMapOvr>
    <a:masterClrMapping/>
  </p:clrMapOvr>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8" name="Object 4"/>
          <p:cNvGraphicFramePr>
            <a:graphicFrameLocks noGrp="1" noChangeAspect="1"/>
          </p:cNvGraphicFramePr>
          <p:nvPr>
            <p:ph sz="half" idx="4294967295"/>
            <p:custDataLst>
              <p:tags r:id="rId2"/>
            </p:custDataLst>
            <p:extLst>
              <p:ext uri="{D42A27DB-BD31-4B8C-83A1-F6EECF244321}">
                <p14:modId xmlns="" xmlns:p14="http://schemas.microsoft.com/office/powerpoint/2010/main" val="3022501720"/>
              </p:ext>
            </p:extLst>
          </p:nvPr>
        </p:nvGraphicFramePr>
        <p:xfrm>
          <a:off x="1364456" y="1143000"/>
          <a:ext cx="4205288" cy="2757488"/>
        </p:xfrm>
        <a:graphic>
          <a:graphicData uri="http://schemas.openxmlformats.org/presentationml/2006/ole">
            <p:oleObj spid="_x0000_s178226" name="VISIO" r:id="rId12" imgW="2325511" imgH="1524000" progId="Visio.Drawing.11">
              <p:embed/>
            </p:oleObj>
          </a:graphicData>
        </a:graphic>
      </p:graphicFrame>
      <p:graphicFrame>
        <p:nvGraphicFramePr>
          <p:cNvPr id="1183749" name="Object 5"/>
          <p:cNvGraphicFramePr>
            <a:graphicFrameLocks noGrp="1" noChangeAspect="1"/>
          </p:cNvGraphicFramePr>
          <p:nvPr>
            <p:ph sz="quarter" idx="4294967295"/>
            <p:custDataLst>
              <p:tags r:id="rId3"/>
            </p:custDataLst>
            <p:extLst>
              <p:ext uri="{D42A27DB-BD31-4B8C-83A1-F6EECF244321}">
                <p14:modId xmlns="" xmlns:p14="http://schemas.microsoft.com/office/powerpoint/2010/main" val="1686509016"/>
              </p:ext>
            </p:extLst>
          </p:nvPr>
        </p:nvGraphicFramePr>
        <p:xfrm>
          <a:off x="6400800" y="3675185"/>
          <a:ext cx="152400" cy="731838"/>
        </p:xfrm>
        <a:graphic>
          <a:graphicData uri="http://schemas.openxmlformats.org/presentationml/2006/ole">
            <p:oleObj spid="_x0000_s178227" name="VISIO" r:id="rId13" imgW="103805" imgH="503760" progId="Visio.Drawing.11">
              <p:embed/>
            </p:oleObj>
          </a:graphicData>
        </a:graphic>
      </p:graphicFrame>
      <p:graphicFrame>
        <p:nvGraphicFramePr>
          <p:cNvPr id="1183752" name="Object 8"/>
          <p:cNvGraphicFramePr>
            <a:graphicFrameLocks noGrp="1" noChangeAspect="1"/>
          </p:cNvGraphicFramePr>
          <p:nvPr>
            <p:ph sz="quarter" idx="4294967295"/>
            <p:custDataLst>
              <p:tags r:id="rId4"/>
            </p:custDataLst>
            <p:extLst>
              <p:ext uri="{D42A27DB-BD31-4B8C-83A1-F6EECF244321}">
                <p14:modId xmlns="" xmlns:p14="http://schemas.microsoft.com/office/powerpoint/2010/main" val="995444499"/>
              </p:ext>
            </p:extLst>
          </p:nvPr>
        </p:nvGraphicFramePr>
        <p:xfrm>
          <a:off x="6019800" y="3429000"/>
          <a:ext cx="495300" cy="1157288"/>
        </p:xfrm>
        <a:graphic>
          <a:graphicData uri="http://schemas.openxmlformats.org/presentationml/2006/ole">
            <p:oleObj spid="_x0000_s178228" name="VISIO" r:id="rId14" imgW="256888" imgH="600935" progId="Visio.Drawing.11">
              <p:embed/>
            </p:oleObj>
          </a:graphicData>
        </a:graphic>
      </p:graphicFrame>
      <p:sp>
        <p:nvSpPr>
          <p:cNvPr id="1183746" name="Rectangle 2"/>
          <p:cNvSpPr>
            <a:spLocks noChangeArrowheads="1"/>
          </p:cNvSpPr>
          <p:nvPr>
            <p:custDataLst>
              <p:tags r:id="rId5"/>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6"/>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7"/>
            </p:custDataLst>
          </p:nvPr>
        </p:nvSpPr>
        <p:spPr bwMode="auto">
          <a:xfrm>
            <a:off x="5562600" y="1066800"/>
            <a:ext cx="3200400" cy="334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b="1" i="1" dirty="0" err="1"/>
              <a:t>t</a:t>
            </a:r>
            <a:r>
              <a:rPr lang="en-US" sz="1800" b="1" i="1" baseline="-25000" dirty="0" err="1"/>
              <a:t>pcq</a:t>
            </a:r>
            <a:r>
              <a:rPr lang="en-US" sz="1800" b="1" dirty="0"/>
              <a:t> </a:t>
            </a:r>
            <a:r>
              <a:rPr lang="en-US" sz="1800" b="1" dirty="0" smtClean="0"/>
              <a:t>   = </a:t>
            </a:r>
            <a:r>
              <a:rPr lang="en-US" sz="1800" b="1" dirty="0"/>
              <a:t>50 </a:t>
            </a:r>
            <a:r>
              <a:rPr lang="en-US" sz="1800" b="1" dirty="0" err="1"/>
              <a:t>ps</a:t>
            </a:r>
            <a:endParaRPr lang="en-US" sz="1800" b="1" dirty="0"/>
          </a:p>
          <a:p>
            <a:pPr>
              <a:spcBef>
                <a:spcPct val="50000"/>
              </a:spcBef>
            </a:pPr>
            <a:r>
              <a:rPr lang="en-US" sz="1800" i="1" dirty="0"/>
              <a:t>	</a:t>
            </a:r>
            <a:r>
              <a:rPr lang="en-US" sz="1800" b="1" i="1" dirty="0" err="1"/>
              <a:t>t</a:t>
            </a:r>
            <a:r>
              <a:rPr lang="en-US" sz="1800" b="1" baseline="-25000" dirty="0" err="1"/>
              <a:t>setup</a:t>
            </a:r>
            <a:r>
              <a:rPr lang="en-US" sz="1800" b="1" dirty="0"/>
              <a:t> </a:t>
            </a:r>
            <a:r>
              <a:rPr lang="en-US" sz="1800" b="1" dirty="0" smtClean="0"/>
              <a:t> = </a:t>
            </a:r>
            <a:r>
              <a:rPr lang="en-US" sz="1800" b="1" dirty="0"/>
              <a:t>60 </a:t>
            </a:r>
            <a:r>
              <a:rPr lang="en-US" sz="1800" b="1" dirty="0" err="1"/>
              <a:t>ps</a:t>
            </a:r>
            <a:endParaRPr lang="en-US" sz="1800" b="1"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b="1" i="1" dirty="0" err="1"/>
              <a:t>t</a:t>
            </a:r>
            <a:r>
              <a:rPr lang="en-US" sz="1800" b="1" i="1" baseline="-25000" dirty="0" err="1"/>
              <a:t>pd</a:t>
            </a:r>
            <a:r>
              <a:rPr lang="en-US" sz="1800" b="1" dirty="0"/>
              <a:t> </a:t>
            </a:r>
            <a:r>
              <a:rPr lang="en-US" sz="1800" b="1" dirty="0" smtClean="0"/>
              <a:t>     = </a:t>
            </a:r>
            <a:r>
              <a:rPr lang="en-US" sz="1800" b="1" dirty="0"/>
              <a:t>35 </a:t>
            </a:r>
            <a:r>
              <a:rPr lang="en-US" sz="1800" b="1" dirty="0" err="1"/>
              <a:t>ps</a:t>
            </a:r>
            <a:endParaRPr lang="en-US" sz="1800" b="1"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8"/>
            </p:custDataLst>
          </p:nvPr>
        </p:nvSpPr>
        <p:spPr bwMode="auto">
          <a:xfrm>
            <a:off x="1676400" y="4267200"/>
            <a:ext cx="3581400" cy="2170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25 </a:t>
            </a:r>
            <a:r>
              <a:rPr lang="en-US" sz="1600" dirty="0" err="1"/>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9"/>
            </p:custDataLst>
          </p:nvPr>
        </p:nvSpPr>
        <p:spPr bwMode="auto">
          <a:xfrm>
            <a:off x="5181600" y="5026025"/>
            <a:ext cx="3581400"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+ 25) </a:t>
            </a:r>
            <a:r>
              <a:rPr lang="en-US" sz="1600" dirty="0" err="1"/>
              <a:t>ps</a:t>
            </a:r>
            <a:r>
              <a:rPr lang="en-US" sz="1600" dirty="0"/>
              <a:t> &gt; 70 </a:t>
            </a:r>
            <a:r>
              <a:rPr lang="en-US" sz="1600" dirty="0" err="1"/>
              <a:t>ps</a:t>
            </a:r>
            <a:r>
              <a:rPr lang="en-US" sz="1600" dirty="0"/>
              <a:t> ?  </a:t>
            </a:r>
            <a:r>
              <a:rPr lang="en-US" sz="1600" b="1" dirty="0">
                <a:solidFill>
                  <a:srgbClr val="C00000"/>
                </a:solidFill>
              </a:rPr>
              <a:t>No!</a:t>
            </a:r>
          </a:p>
        </p:txBody>
      </p:sp>
      <p:sp>
        <p:nvSpPr>
          <p:cNvPr id="14" name="TextBox 13"/>
          <p:cNvSpPr txBox="1"/>
          <p:nvPr/>
        </p:nvSpPr>
        <p:spPr>
          <a:xfrm>
            <a:off x="1143000" y="68759"/>
            <a:ext cx="7924800" cy="1446550"/>
          </a:xfrm>
          <a:prstGeom prst="rect">
            <a:avLst/>
          </a:prstGeom>
          <a:noFill/>
        </p:spPr>
        <p:txBody>
          <a:bodyPr wrap="square" rtlCol="0">
            <a:spAutoFit/>
          </a:bodyPr>
          <a:lstStyle/>
          <a:p>
            <a:r>
              <a:rPr lang="en-US" sz="4400" dirty="0" smtClean="0">
                <a:solidFill>
                  <a:schemeClr val="bg1"/>
                </a:solidFill>
                <a:latin typeface="+mj-lt"/>
              </a:rPr>
              <a:t>Timing Analysis</a:t>
            </a:r>
            <a:r>
              <a:rPr lang="zh-CN" altLang="en-US" sz="2000" dirty="0" smtClean="0">
                <a:solidFill>
                  <a:schemeClr val="bg1"/>
                </a:solidFill>
                <a:latin typeface="华文中宋" pitchFamily="2" charset="-122"/>
                <a:ea typeface="华文中宋" pitchFamily="2" charset="-122"/>
              </a:rPr>
              <a:t>时序分析</a:t>
            </a:r>
            <a:endParaRPr lang="en-US" sz="2000" dirty="0" smtClean="0">
              <a:solidFill>
                <a:schemeClr val="bg1"/>
              </a:solidFill>
              <a:latin typeface="华文中宋" pitchFamily="2" charset="-122"/>
              <a:ea typeface="华文中宋" pitchFamily="2" charset="-122"/>
            </a:endParaRPr>
          </a:p>
          <a:p>
            <a:endParaRPr lang="en-US" sz="4400" dirty="0">
              <a:solidFill>
                <a:schemeClr val="bg1"/>
              </a:solidFill>
              <a:latin typeface="+mj-lt"/>
            </a:endParaRPr>
          </a:p>
        </p:txBody>
      </p:sp>
      <p:sp>
        <p:nvSpPr>
          <p:cNvPr id="11" name="TextBox 10"/>
          <p:cNvSpPr txBox="1"/>
          <p:nvPr/>
        </p:nvSpPr>
        <p:spPr>
          <a:xfrm>
            <a:off x="940348" y="3857628"/>
            <a:ext cx="400462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3-40  </a:t>
            </a:r>
            <a:r>
              <a:rPr lang="zh-CN" altLang="en-US" sz="2000" dirty="0" smtClean="0">
                <a:latin typeface="华文中宋" pitchFamily="2" charset="-122"/>
                <a:ea typeface="华文中宋" pitchFamily="2" charset="-122"/>
              </a:rPr>
              <a:t>用于时序分析的实例电路</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547664620"/>
      </p:ext>
    </p:extLst>
  </p:cSld>
  <p:clrMapOvr>
    <a:masterClrMapping/>
  </p:clrMapOvr>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 xmlns:p14="http://schemas.microsoft.com/office/powerpoint/2010/main" val="2063206597"/>
              </p:ext>
            </p:extLst>
          </p:nvPr>
        </p:nvGraphicFramePr>
        <p:xfrm>
          <a:off x="6400800" y="3675185"/>
          <a:ext cx="152400" cy="731838"/>
        </p:xfrm>
        <a:graphic>
          <a:graphicData uri="http://schemas.openxmlformats.org/presentationml/2006/ole">
            <p:oleObj spid="_x0000_s207902" name="VISIO" r:id="rId13" imgW="103805" imgH="503760" progId="Visio.Drawing.11">
              <p:embed/>
            </p:oleObj>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 xmlns:p14="http://schemas.microsoft.com/office/powerpoint/2010/main" val="286020091"/>
              </p:ext>
            </p:extLst>
          </p:nvPr>
        </p:nvGraphicFramePr>
        <p:xfrm>
          <a:off x="6019800" y="3429000"/>
          <a:ext cx="495300" cy="1157288"/>
        </p:xfrm>
        <a:graphic>
          <a:graphicData uri="http://schemas.openxmlformats.org/presentationml/2006/ole">
            <p:oleObj spid="_x0000_s207903" name="VISIO" r:id="rId14" imgW="256888" imgH="600935" progId="Visio.Drawing.11">
              <p:embed/>
            </p:oleObj>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pcq</a:t>
            </a:r>
            <a:r>
              <a:rPr lang="en-US" sz="1800" dirty="0"/>
              <a:t> </a:t>
            </a:r>
            <a:r>
              <a:rPr lang="en-US" sz="1800" dirty="0" smtClean="0"/>
              <a:t>   = </a:t>
            </a:r>
            <a:r>
              <a:rPr lang="en-US" sz="1800" dirty="0"/>
              <a:t>50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setup</a:t>
            </a:r>
            <a:r>
              <a:rPr lang="en-US" sz="1800" dirty="0"/>
              <a:t> </a:t>
            </a:r>
            <a:r>
              <a:rPr lang="en-US" sz="1800" dirty="0" smtClean="0"/>
              <a:t> = </a:t>
            </a:r>
            <a:r>
              <a:rPr lang="en-US" sz="1800" dirty="0"/>
              <a:t>60 </a:t>
            </a:r>
            <a:r>
              <a:rPr lang="en-US" sz="1800" dirty="0" err="1"/>
              <a:t>ps</a:t>
            </a:r>
            <a:endParaRPr lang="en-US" sz="1800"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i="1" dirty="0" err="1"/>
              <a:t>t</a:t>
            </a:r>
            <a:r>
              <a:rPr lang="en-US" sz="1800" i="1" baseline="-25000" dirty="0" err="1"/>
              <a:t>pd</a:t>
            </a:r>
            <a:r>
              <a:rPr lang="en-US" sz="1800" dirty="0"/>
              <a:t> </a:t>
            </a:r>
            <a:r>
              <a:rPr lang="en-US" sz="1800" dirty="0" smtClean="0"/>
              <a:t>     = </a:t>
            </a:r>
            <a:r>
              <a:rPr lang="en-US" sz="1800" dirty="0"/>
              <a:t>35 </a:t>
            </a:r>
            <a:r>
              <a:rPr lang="en-US" sz="1800" dirty="0" err="1"/>
              <a:t>ps</a:t>
            </a:r>
            <a:endParaRPr lang="en-US" sz="1800"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a:t>
            </a:r>
            <a:r>
              <a:rPr lang="en-US" sz="1600" dirty="0" smtClean="0"/>
              <a:t>=</a:t>
            </a:r>
            <a:endParaRPr lang="en-US" sz="1600" dirty="0"/>
          </a:p>
          <a:p>
            <a:pPr>
              <a:spcBef>
                <a:spcPct val="50000"/>
              </a:spcBef>
            </a:pPr>
            <a:r>
              <a:rPr lang="en-US" sz="1600" i="1" dirty="0" err="1"/>
              <a:t>t</a:t>
            </a:r>
            <a:r>
              <a:rPr lang="en-US" sz="1600" i="1" baseline="-25000" dirty="0" err="1"/>
              <a:t>cd</a:t>
            </a:r>
            <a:r>
              <a:rPr lang="en-US" sz="1600" dirty="0"/>
              <a:t> </a:t>
            </a:r>
            <a:r>
              <a:rPr lang="en-US" sz="1600" dirty="0" smtClean="0"/>
              <a:t>=</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smtClean="0">
                <a:cs typeface="Arial" charset="0"/>
              </a:rPr>
              <a:t>≥</a:t>
            </a:r>
            <a:endParaRPr lang="en-US" sz="1600" dirty="0"/>
          </a:p>
          <a:p>
            <a:pPr>
              <a:spcBef>
                <a:spcPct val="50000"/>
              </a:spcBef>
            </a:pPr>
            <a:r>
              <a:rPr lang="en-US" sz="1600" dirty="0"/>
              <a:t> </a:t>
            </a:r>
            <a:r>
              <a:rPr lang="en-US" sz="1600" i="1" dirty="0"/>
              <a:t>f</a:t>
            </a:r>
            <a:r>
              <a:rPr lang="en-US" sz="1600" i="1" baseline="-25000" dirty="0"/>
              <a:t>c</a:t>
            </a:r>
            <a:r>
              <a:rPr lang="en-US" sz="1600" dirty="0"/>
              <a:t> </a:t>
            </a:r>
            <a:r>
              <a:rPr lang="en-US" sz="1600" dirty="0" smtClean="0"/>
              <a:t>=</a:t>
            </a:r>
            <a:endParaRPr lang="en-US" sz="1600" dirty="0"/>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a:t>
            </a:r>
            <a:endParaRPr lang="en-US" sz="1600" b="1" dirty="0">
              <a:solidFill>
                <a:srgbClr val="C00000"/>
              </a:solidFill>
            </a:endParaRPr>
          </a:p>
        </p:txBody>
      </p:sp>
      <p:sp>
        <p:nvSpPr>
          <p:cNvPr id="14" name="TextBox 13"/>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Timing Analysis</a:t>
            </a:r>
            <a:r>
              <a:rPr lang="zh-CN" altLang="en-US" sz="2000" dirty="0" smtClean="0">
                <a:solidFill>
                  <a:schemeClr val="bg1"/>
                </a:solidFill>
                <a:latin typeface="华文中宋" pitchFamily="2" charset="-122"/>
                <a:ea typeface="华文中宋" pitchFamily="2" charset="-122"/>
              </a:rPr>
              <a:t>时序分析</a:t>
            </a:r>
            <a:endParaRPr lang="en-US" sz="20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 xmlns:p14="http://schemas.microsoft.com/office/powerpoint/2010/main" val="582205605"/>
              </p:ext>
            </p:extLst>
          </p:nvPr>
        </p:nvGraphicFramePr>
        <p:xfrm>
          <a:off x="1143000" y="1490662"/>
          <a:ext cx="3810000" cy="2498725"/>
        </p:xfrm>
        <a:graphic>
          <a:graphicData uri="http://schemas.openxmlformats.org/presentationml/2006/ole">
            <p:oleObj spid="_x0000_s207904" name="VISIO" r:id="rId15" imgW="2315768" imgH="1517385" progId="Visio.Drawing.11">
              <p:embed/>
            </p:oleObj>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
        <p:nvSpPr>
          <p:cNvPr id="13" name="TextBox 12"/>
          <p:cNvSpPr txBox="1"/>
          <p:nvPr/>
        </p:nvSpPr>
        <p:spPr>
          <a:xfrm>
            <a:off x="1000100" y="4000504"/>
            <a:ext cx="362310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3-42  </a:t>
            </a:r>
            <a:r>
              <a:rPr lang="zh-CN" altLang="en-US" dirty="0" smtClean="0">
                <a:latin typeface="华文中宋" pitchFamily="2" charset="-122"/>
                <a:ea typeface="华文中宋" pitchFamily="2" charset="-122"/>
              </a:rPr>
              <a:t>解决保持时间问题的电路</a:t>
            </a:r>
            <a:endParaRPr lang="zh-CN" altLang="en-US" dirty="0">
              <a:latin typeface="华文中宋" pitchFamily="2" charset="-122"/>
              <a:ea typeface="华文中宋" pitchFamily="2" charset="-122"/>
            </a:endParaRPr>
          </a:p>
        </p:txBody>
      </p:sp>
      <p:sp>
        <p:nvSpPr>
          <p:cNvPr id="15" name="TextBox 14"/>
          <p:cNvSpPr txBox="1"/>
          <p:nvPr/>
        </p:nvSpPr>
        <p:spPr>
          <a:xfrm>
            <a:off x="2928926" y="1728605"/>
            <a:ext cx="1357322" cy="1200329"/>
          </a:xfrm>
          <a:prstGeom prst="rect">
            <a:avLst/>
          </a:prstGeom>
          <a:noFill/>
        </p:spPr>
        <p:txBody>
          <a:bodyPr wrap="square" rtlCol="0">
            <a:spAutoFit/>
          </a:bodyPr>
          <a:lstStyle/>
          <a:p>
            <a:r>
              <a:rPr lang="zh-CN" altLang="en-US" dirty="0" smtClean="0">
                <a:latin typeface="华文中宋" pitchFamily="2" charset="-122"/>
                <a:ea typeface="华文中宋" pitchFamily="2" charset="-122"/>
              </a:rPr>
              <a:t>用于解决保持时间问题而增加的缓冲</a:t>
            </a:r>
            <a:endParaRPr lang="zh-CN" altLang="en-US" dirty="0">
              <a:latin typeface="华文中宋" pitchFamily="2" charset="-122"/>
              <a:ea typeface="华文中宋" pitchFamily="2" charset="-122"/>
            </a:endParaRPr>
          </a:p>
        </p:txBody>
      </p:sp>
      <p:sp>
        <p:nvSpPr>
          <p:cNvPr id="16" name="TextBox 15"/>
          <p:cNvSpPr txBox="1"/>
          <p:nvPr/>
        </p:nvSpPr>
        <p:spPr>
          <a:xfrm>
            <a:off x="1142976" y="684198"/>
            <a:ext cx="1255472"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见例</a:t>
            </a:r>
            <a:r>
              <a:rPr lang="en-US" altLang="zh-CN" sz="2000" dirty="0" smtClean="0">
                <a:latin typeface="华文中宋" pitchFamily="2" charset="-122"/>
                <a:ea typeface="华文中宋" pitchFamily="2" charset="-122"/>
              </a:rPr>
              <a:t>3.10</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569840687"/>
      </p:ext>
    </p:extLst>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83749" name="Object 5"/>
          <p:cNvGraphicFramePr>
            <a:graphicFrameLocks noGrp="1" noChangeAspect="1"/>
          </p:cNvGraphicFramePr>
          <p:nvPr>
            <p:ph sz="quarter" idx="4294967295"/>
            <p:custDataLst>
              <p:tags r:id="rId2"/>
            </p:custDataLst>
            <p:extLst>
              <p:ext uri="{D42A27DB-BD31-4B8C-83A1-F6EECF244321}">
                <p14:modId xmlns="" xmlns:p14="http://schemas.microsoft.com/office/powerpoint/2010/main" val="3763740175"/>
              </p:ext>
            </p:extLst>
          </p:nvPr>
        </p:nvGraphicFramePr>
        <p:xfrm>
          <a:off x="6400800" y="3675185"/>
          <a:ext cx="152400" cy="731838"/>
        </p:xfrm>
        <a:graphic>
          <a:graphicData uri="http://schemas.openxmlformats.org/presentationml/2006/ole">
            <p:oleObj spid="_x0000_s211997" name="VISIO" r:id="rId13" imgW="103805" imgH="503760" progId="Visio.Drawing.11">
              <p:embed/>
            </p:oleObj>
          </a:graphicData>
        </a:graphic>
      </p:graphicFrame>
      <p:graphicFrame>
        <p:nvGraphicFramePr>
          <p:cNvPr id="1183752" name="Object 8"/>
          <p:cNvGraphicFramePr>
            <a:graphicFrameLocks noGrp="1" noChangeAspect="1"/>
          </p:cNvGraphicFramePr>
          <p:nvPr>
            <p:ph sz="quarter" idx="4294967295"/>
            <p:custDataLst>
              <p:tags r:id="rId3"/>
            </p:custDataLst>
            <p:extLst>
              <p:ext uri="{D42A27DB-BD31-4B8C-83A1-F6EECF244321}">
                <p14:modId xmlns="" xmlns:p14="http://schemas.microsoft.com/office/powerpoint/2010/main" val="714478899"/>
              </p:ext>
            </p:extLst>
          </p:nvPr>
        </p:nvGraphicFramePr>
        <p:xfrm>
          <a:off x="6019800" y="3429000"/>
          <a:ext cx="495300" cy="1157288"/>
        </p:xfrm>
        <a:graphic>
          <a:graphicData uri="http://schemas.openxmlformats.org/presentationml/2006/ole">
            <p:oleObj spid="_x0000_s211998" name="VISIO" r:id="rId14" imgW="256888" imgH="600935" progId="Visio.Drawing.11">
              <p:embed/>
            </p:oleObj>
          </a:graphicData>
        </a:graphic>
      </p:graphicFrame>
      <p:sp>
        <p:nvSpPr>
          <p:cNvPr id="118374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3750" name="Rectangle 6"/>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3751" name="Text Box 7"/>
          <p:cNvSpPr txBox="1">
            <a:spLocks noChangeArrowheads="1"/>
          </p:cNvSpPr>
          <p:nvPr>
            <p:custDataLst>
              <p:tags r:id="rId6"/>
            </p:custDataLst>
          </p:nvPr>
        </p:nvSpPr>
        <p:spPr bwMode="auto">
          <a:xfrm>
            <a:off x="5562600" y="1066800"/>
            <a:ext cx="3200400" cy="3346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sz="2400" b="1" dirty="0"/>
              <a:t>Timing Characteristics</a:t>
            </a:r>
          </a:p>
          <a:p>
            <a:pPr>
              <a:spcBef>
                <a:spcPct val="50000"/>
              </a:spcBef>
            </a:pPr>
            <a:r>
              <a:rPr lang="en-US" sz="1800" i="1" dirty="0"/>
              <a:t>	</a:t>
            </a:r>
            <a:r>
              <a:rPr lang="en-US" sz="1800" i="1" dirty="0" err="1"/>
              <a:t>t</a:t>
            </a:r>
            <a:r>
              <a:rPr lang="en-US" sz="1800" i="1" baseline="-25000" dirty="0" err="1"/>
              <a:t>ccq</a:t>
            </a:r>
            <a:r>
              <a:rPr lang="en-US" sz="1800" dirty="0"/>
              <a:t> </a:t>
            </a:r>
            <a:r>
              <a:rPr lang="en-US" sz="1800" dirty="0" smtClean="0"/>
              <a:t>   = </a:t>
            </a:r>
            <a:r>
              <a:rPr lang="en-US" sz="1800" dirty="0"/>
              <a:t>30 </a:t>
            </a:r>
            <a:r>
              <a:rPr lang="en-US" sz="1800" dirty="0" err="1"/>
              <a:t>ps</a:t>
            </a:r>
            <a:endParaRPr lang="en-US" sz="1800" dirty="0"/>
          </a:p>
          <a:p>
            <a:pPr>
              <a:spcBef>
                <a:spcPct val="50000"/>
              </a:spcBef>
            </a:pPr>
            <a:r>
              <a:rPr lang="en-US" sz="1800" i="1" dirty="0"/>
              <a:t>	</a:t>
            </a:r>
            <a:r>
              <a:rPr lang="en-US" sz="1800" b="1" i="1" dirty="0" err="1"/>
              <a:t>t</a:t>
            </a:r>
            <a:r>
              <a:rPr lang="en-US" sz="1800" b="1" i="1" baseline="-25000" dirty="0" err="1"/>
              <a:t>pcq</a:t>
            </a:r>
            <a:r>
              <a:rPr lang="en-US" sz="1800" b="1" dirty="0"/>
              <a:t> </a:t>
            </a:r>
            <a:r>
              <a:rPr lang="en-US" sz="1800" b="1" dirty="0" smtClean="0"/>
              <a:t>   = </a:t>
            </a:r>
            <a:r>
              <a:rPr lang="en-US" sz="1800" b="1" dirty="0"/>
              <a:t>50 </a:t>
            </a:r>
            <a:r>
              <a:rPr lang="en-US" sz="1800" b="1" dirty="0" err="1"/>
              <a:t>ps</a:t>
            </a:r>
            <a:endParaRPr lang="en-US" sz="1800" b="1" dirty="0"/>
          </a:p>
          <a:p>
            <a:pPr>
              <a:spcBef>
                <a:spcPct val="50000"/>
              </a:spcBef>
            </a:pPr>
            <a:r>
              <a:rPr lang="en-US" sz="1800" i="1" dirty="0"/>
              <a:t>	</a:t>
            </a:r>
            <a:r>
              <a:rPr lang="en-US" sz="1800" b="1" i="1" dirty="0" err="1"/>
              <a:t>t</a:t>
            </a:r>
            <a:r>
              <a:rPr lang="en-US" sz="1800" b="1" baseline="-25000" dirty="0" err="1"/>
              <a:t>setup</a:t>
            </a:r>
            <a:r>
              <a:rPr lang="en-US" sz="1800" b="1" dirty="0"/>
              <a:t> </a:t>
            </a:r>
            <a:r>
              <a:rPr lang="en-US" sz="1800" b="1" dirty="0" smtClean="0"/>
              <a:t> = </a:t>
            </a:r>
            <a:r>
              <a:rPr lang="en-US" sz="1800" b="1" dirty="0"/>
              <a:t>60 </a:t>
            </a:r>
            <a:r>
              <a:rPr lang="en-US" sz="1800" b="1" dirty="0" err="1"/>
              <a:t>ps</a:t>
            </a:r>
            <a:endParaRPr lang="en-US" sz="1800" b="1" dirty="0"/>
          </a:p>
          <a:p>
            <a:pPr>
              <a:spcBef>
                <a:spcPct val="50000"/>
              </a:spcBef>
            </a:pPr>
            <a:r>
              <a:rPr lang="en-US" sz="1800" i="1" dirty="0"/>
              <a:t>	</a:t>
            </a:r>
            <a:r>
              <a:rPr lang="en-US" sz="1800" i="1" dirty="0" err="1"/>
              <a:t>t</a:t>
            </a:r>
            <a:r>
              <a:rPr lang="en-US" sz="1800" baseline="-25000" dirty="0" err="1"/>
              <a:t>hold</a:t>
            </a:r>
            <a:r>
              <a:rPr lang="en-US" sz="1800" dirty="0"/>
              <a:t> </a:t>
            </a:r>
            <a:r>
              <a:rPr lang="en-US" sz="1800" dirty="0" smtClean="0"/>
              <a:t>   = </a:t>
            </a:r>
            <a:r>
              <a:rPr lang="en-US" sz="1800" dirty="0"/>
              <a:t>70 </a:t>
            </a:r>
            <a:r>
              <a:rPr lang="en-US" sz="1800" dirty="0" err="1"/>
              <a:t>ps</a:t>
            </a:r>
            <a:endParaRPr lang="en-US" sz="1800" dirty="0"/>
          </a:p>
          <a:p>
            <a:pPr>
              <a:spcBef>
                <a:spcPct val="50000"/>
              </a:spcBef>
            </a:pPr>
            <a:endParaRPr lang="en-US" sz="1800" dirty="0"/>
          </a:p>
          <a:p>
            <a:pPr>
              <a:spcBef>
                <a:spcPct val="50000"/>
              </a:spcBef>
            </a:pPr>
            <a:r>
              <a:rPr lang="en-US" sz="1800" i="1" dirty="0"/>
              <a:t>	</a:t>
            </a:r>
            <a:r>
              <a:rPr lang="en-US" sz="1800" b="1" i="1" dirty="0" err="1"/>
              <a:t>t</a:t>
            </a:r>
            <a:r>
              <a:rPr lang="en-US" sz="1800" b="1" i="1" baseline="-25000" dirty="0" err="1"/>
              <a:t>pd</a:t>
            </a:r>
            <a:r>
              <a:rPr lang="en-US" sz="1800" b="1" dirty="0"/>
              <a:t> </a:t>
            </a:r>
            <a:r>
              <a:rPr lang="en-US" sz="1800" b="1" dirty="0" smtClean="0"/>
              <a:t>     = </a:t>
            </a:r>
            <a:r>
              <a:rPr lang="en-US" sz="1800" b="1" dirty="0"/>
              <a:t>35 </a:t>
            </a:r>
            <a:r>
              <a:rPr lang="en-US" sz="1800" b="1" dirty="0" err="1"/>
              <a:t>ps</a:t>
            </a:r>
            <a:endParaRPr lang="en-US" sz="1800" b="1" dirty="0"/>
          </a:p>
          <a:p>
            <a:pPr>
              <a:spcBef>
                <a:spcPct val="50000"/>
              </a:spcBef>
            </a:pPr>
            <a:r>
              <a:rPr lang="en-US" sz="1800" i="1" dirty="0"/>
              <a:t>	</a:t>
            </a:r>
            <a:r>
              <a:rPr lang="en-US" sz="1800" i="1" dirty="0" err="1"/>
              <a:t>t</a:t>
            </a:r>
            <a:r>
              <a:rPr lang="en-US" sz="1800" i="1" baseline="-25000" dirty="0" err="1"/>
              <a:t>cd</a:t>
            </a:r>
            <a:r>
              <a:rPr lang="en-US" sz="1800" dirty="0"/>
              <a:t> </a:t>
            </a:r>
            <a:r>
              <a:rPr lang="en-US" sz="1800" dirty="0" smtClean="0"/>
              <a:t>     = </a:t>
            </a:r>
            <a:r>
              <a:rPr lang="en-US" sz="1800" dirty="0"/>
              <a:t>25 </a:t>
            </a:r>
            <a:r>
              <a:rPr lang="en-US" sz="1800" dirty="0" err="1"/>
              <a:t>ps</a:t>
            </a:r>
            <a:endParaRPr lang="en-US" sz="1800" dirty="0"/>
          </a:p>
        </p:txBody>
      </p:sp>
      <p:sp>
        <p:nvSpPr>
          <p:cNvPr id="1183753" name="Text Box 9"/>
          <p:cNvSpPr txBox="1">
            <a:spLocks noChangeArrowheads="1"/>
          </p:cNvSpPr>
          <p:nvPr>
            <p:custDataLst>
              <p:tags r:id="rId7"/>
            </p:custDataLst>
          </p:nvPr>
        </p:nvSpPr>
        <p:spPr bwMode="auto">
          <a:xfrm>
            <a:off x="1676400" y="4267200"/>
            <a:ext cx="3581400" cy="21701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i="1" dirty="0" err="1"/>
              <a:t>t</a:t>
            </a:r>
            <a:r>
              <a:rPr lang="en-US" sz="1600" i="1" baseline="-25000" dirty="0" err="1"/>
              <a:t>pd</a:t>
            </a:r>
            <a:r>
              <a:rPr lang="en-US" sz="1600" dirty="0"/>
              <a:t> = 3 x 35 </a:t>
            </a:r>
            <a:r>
              <a:rPr lang="en-US" sz="1600" dirty="0" err="1"/>
              <a:t>ps</a:t>
            </a:r>
            <a:r>
              <a:rPr lang="en-US" sz="1600" dirty="0"/>
              <a:t> = 105 </a:t>
            </a:r>
            <a:r>
              <a:rPr lang="en-US" sz="1600" dirty="0" err="1"/>
              <a:t>ps</a:t>
            </a:r>
            <a:endParaRPr lang="en-US" sz="1600" dirty="0"/>
          </a:p>
          <a:p>
            <a:pPr>
              <a:spcBef>
                <a:spcPct val="50000"/>
              </a:spcBef>
            </a:pPr>
            <a:r>
              <a:rPr lang="en-US" sz="1600" i="1" dirty="0" err="1"/>
              <a:t>t</a:t>
            </a:r>
            <a:r>
              <a:rPr lang="en-US" sz="1600" i="1" baseline="-25000" dirty="0" err="1"/>
              <a:t>cd</a:t>
            </a:r>
            <a:r>
              <a:rPr lang="en-US" sz="1600" dirty="0"/>
              <a:t> = </a:t>
            </a:r>
            <a:r>
              <a:rPr lang="en-US" sz="1600" dirty="0" smtClean="0"/>
              <a:t>2 </a:t>
            </a:r>
            <a:r>
              <a:rPr lang="en-US" sz="1600" dirty="0"/>
              <a:t>x </a:t>
            </a:r>
            <a:r>
              <a:rPr lang="en-US" sz="1600" dirty="0" smtClean="0"/>
              <a:t>25 </a:t>
            </a:r>
            <a:r>
              <a:rPr lang="en-US" sz="1600" dirty="0" err="1" smtClean="0"/>
              <a:t>ps</a:t>
            </a:r>
            <a:r>
              <a:rPr lang="en-US" sz="1600" dirty="0" smtClean="0"/>
              <a:t> = 50 </a:t>
            </a:r>
            <a:r>
              <a:rPr lang="en-US" sz="1600" dirty="0" err="1" smtClean="0"/>
              <a:t>ps</a:t>
            </a:r>
            <a:endParaRPr lang="en-US" sz="1600" dirty="0"/>
          </a:p>
          <a:p>
            <a:pPr>
              <a:spcBef>
                <a:spcPct val="50000"/>
              </a:spcBef>
            </a:pPr>
            <a:r>
              <a:rPr lang="en-US" sz="1600" b="1" dirty="0">
                <a:solidFill>
                  <a:schemeClr val="accent1"/>
                </a:solidFill>
              </a:rPr>
              <a:t>Setup time constraint:</a:t>
            </a:r>
          </a:p>
          <a:p>
            <a:pPr>
              <a:spcBef>
                <a:spcPct val="50000"/>
              </a:spcBef>
            </a:pPr>
            <a:r>
              <a:rPr lang="en-US" sz="1600" i="1" dirty="0"/>
              <a:t> </a:t>
            </a:r>
            <a:r>
              <a:rPr lang="en-US" sz="1600" i="1" dirty="0" err="1"/>
              <a:t>T</a:t>
            </a:r>
            <a:r>
              <a:rPr lang="en-US" sz="1600" i="1" baseline="-25000" dirty="0" err="1"/>
              <a:t>c</a:t>
            </a:r>
            <a:r>
              <a:rPr lang="en-US" sz="1600" dirty="0"/>
              <a:t> </a:t>
            </a:r>
            <a:r>
              <a:rPr lang="en-US" sz="1600" dirty="0">
                <a:cs typeface="Arial" charset="0"/>
              </a:rPr>
              <a:t>≥</a:t>
            </a:r>
            <a:r>
              <a:rPr lang="en-US" sz="1600" dirty="0"/>
              <a:t> (50 + 105 + 60) </a:t>
            </a:r>
            <a:r>
              <a:rPr lang="en-US" sz="1600" dirty="0" err="1"/>
              <a:t>ps</a:t>
            </a:r>
            <a:r>
              <a:rPr lang="en-US" sz="1600" dirty="0"/>
              <a:t> = 215 </a:t>
            </a:r>
            <a:r>
              <a:rPr lang="en-US" sz="1600" dirty="0" err="1"/>
              <a:t>ps</a:t>
            </a:r>
            <a:endParaRPr lang="en-US" sz="1600" dirty="0"/>
          </a:p>
          <a:p>
            <a:pPr>
              <a:spcBef>
                <a:spcPct val="50000"/>
              </a:spcBef>
            </a:pPr>
            <a:r>
              <a:rPr lang="en-US" sz="1600" dirty="0"/>
              <a:t> </a:t>
            </a:r>
            <a:r>
              <a:rPr lang="en-US" sz="1600" i="1" dirty="0"/>
              <a:t>f</a:t>
            </a:r>
            <a:r>
              <a:rPr lang="en-US" sz="1600" i="1" baseline="-25000" dirty="0"/>
              <a:t>c</a:t>
            </a:r>
            <a:r>
              <a:rPr lang="en-US" sz="1600" dirty="0"/>
              <a:t> = 1/</a:t>
            </a:r>
            <a:r>
              <a:rPr lang="en-US" sz="1600" i="1" dirty="0" err="1"/>
              <a:t>T</a:t>
            </a:r>
            <a:r>
              <a:rPr lang="en-US" sz="1600" i="1" baseline="-25000" dirty="0" err="1"/>
              <a:t>c</a:t>
            </a:r>
            <a:r>
              <a:rPr lang="en-US" sz="1600" dirty="0"/>
              <a:t> = 4.65 GHz</a:t>
            </a:r>
          </a:p>
          <a:p>
            <a:pPr>
              <a:spcBef>
                <a:spcPct val="50000"/>
              </a:spcBef>
            </a:pPr>
            <a:endParaRPr lang="en-US" sz="1600" dirty="0"/>
          </a:p>
        </p:txBody>
      </p:sp>
      <p:sp>
        <p:nvSpPr>
          <p:cNvPr id="1183754" name="Text Box 10"/>
          <p:cNvSpPr txBox="1">
            <a:spLocks noChangeArrowheads="1"/>
          </p:cNvSpPr>
          <p:nvPr>
            <p:custDataLst>
              <p:tags r:id="rId8"/>
            </p:custDataLst>
          </p:nvPr>
        </p:nvSpPr>
        <p:spPr bwMode="auto">
          <a:xfrm>
            <a:off x="5181600" y="5026025"/>
            <a:ext cx="3581400" cy="1069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600" b="1" dirty="0">
                <a:solidFill>
                  <a:schemeClr val="accent1"/>
                </a:solidFill>
              </a:rPr>
              <a:t>Hold time constraint:</a:t>
            </a:r>
          </a:p>
          <a:p>
            <a:pPr>
              <a:spcBef>
                <a:spcPct val="50000"/>
              </a:spcBef>
            </a:pPr>
            <a:r>
              <a:rPr lang="en-US" sz="1600" i="1" dirty="0"/>
              <a:t> </a:t>
            </a:r>
            <a:r>
              <a:rPr lang="en-US" sz="1600" i="1" dirty="0" err="1"/>
              <a:t>t</a:t>
            </a:r>
            <a:r>
              <a:rPr lang="en-US" sz="1600" baseline="-25000" dirty="0" err="1"/>
              <a:t>ccq</a:t>
            </a:r>
            <a:r>
              <a:rPr lang="en-US" sz="1600" dirty="0"/>
              <a:t> + </a:t>
            </a:r>
            <a:r>
              <a:rPr lang="en-US" sz="1600" i="1" dirty="0" err="1"/>
              <a:t>t</a:t>
            </a:r>
            <a:r>
              <a:rPr lang="en-US" sz="1600" i="1" baseline="-25000" dirty="0" err="1"/>
              <a:t>cd</a:t>
            </a:r>
            <a:r>
              <a:rPr lang="en-US" sz="1600" dirty="0"/>
              <a:t> &gt; </a:t>
            </a:r>
            <a:r>
              <a:rPr lang="en-US" sz="1600" i="1" dirty="0" err="1"/>
              <a:t>t</a:t>
            </a:r>
            <a:r>
              <a:rPr lang="en-US" sz="1600" baseline="-25000" dirty="0" err="1"/>
              <a:t>hold</a:t>
            </a:r>
            <a:r>
              <a:rPr lang="en-US" sz="1600" dirty="0"/>
              <a:t> ?</a:t>
            </a:r>
          </a:p>
          <a:p>
            <a:pPr>
              <a:spcBef>
                <a:spcPct val="50000"/>
              </a:spcBef>
            </a:pPr>
            <a:r>
              <a:rPr lang="en-US" sz="1600" dirty="0"/>
              <a:t> (30 + </a:t>
            </a:r>
            <a:r>
              <a:rPr lang="en-US" sz="1600" dirty="0" smtClean="0"/>
              <a:t>50) </a:t>
            </a:r>
            <a:r>
              <a:rPr lang="en-US" sz="1600" dirty="0" err="1"/>
              <a:t>ps</a:t>
            </a:r>
            <a:r>
              <a:rPr lang="en-US" sz="1600" dirty="0"/>
              <a:t> &gt; 70 </a:t>
            </a:r>
            <a:r>
              <a:rPr lang="en-US" sz="1600" dirty="0" err="1"/>
              <a:t>ps</a:t>
            </a:r>
            <a:r>
              <a:rPr lang="en-US" sz="1600" dirty="0"/>
              <a:t> ?  </a:t>
            </a:r>
            <a:r>
              <a:rPr lang="en-US" sz="1600" b="1" dirty="0" smtClean="0">
                <a:solidFill>
                  <a:srgbClr val="C00000"/>
                </a:solidFill>
              </a:rPr>
              <a:t>Yes!</a:t>
            </a:r>
            <a:endParaRPr lang="en-US" sz="1600" b="1" dirty="0">
              <a:solidFill>
                <a:srgbClr val="C00000"/>
              </a:solidFill>
            </a:endParaRPr>
          </a:p>
        </p:txBody>
      </p:sp>
      <p:sp>
        <p:nvSpPr>
          <p:cNvPr id="14" name="TextBox 13"/>
          <p:cNvSpPr txBox="1"/>
          <p:nvPr/>
        </p:nvSpPr>
        <p:spPr>
          <a:xfrm>
            <a:off x="1143000" y="68759"/>
            <a:ext cx="7924800" cy="1446550"/>
          </a:xfrm>
          <a:prstGeom prst="rect">
            <a:avLst/>
          </a:prstGeom>
          <a:noFill/>
        </p:spPr>
        <p:txBody>
          <a:bodyPr wrap="square" rtlCol="0">
            <a:spAutoFit/>
          </a:bodyPr>
          <a:lstStyle/>
          <a:p>
            <a:r>
              <a:rPr lang="en-US" sz="4400" dirty="0" smtClean="0">
                <a:solidFill>
                  <a:schemeClr val="bg1"/>
                </a:solidFill>
                <a:latin typeface="+mj-lt"/>
              </a:rPr>
              <a:t>Timing Analysis</a:t>
            </a:r>
            <a:r>
              <a:rPr lang="zh-CN" altLang="en-US" sz="2000" dirty="0" smtClean="0">
                <a:solidFill>
                  <a:schemeClr val="bg1"/>
                </a:solidFill>
                <a:latin typeface="华文中宋" pitchFamily="2" charset="-122"/>
                <a:ea typeface="华文中宋" pitchFamily="2" charset="-122"/>
              </a:rPr>
              <a:t>时序分析</a:t>
            </a:r>
            <a:endParaRPr lang="en-US" sz="2000" dirty="0" smtClean="0">
              <a:solidFill>
                <a:schemeClr val="bg1"/>
              </a:solidFill>
              <a:latin typeface="华文中宋" pitchFamily="2" charset="-122"/>
              <a:ea typeface="华文中宋" pitchFamily="2" charset="-122"/>
            </a:endParaRPr>
          </a:p>
          <a:p>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9"/>
            </p:custDataLst>
            <p:extLst>
              <p:ext uri="{D42A27DB-BD31-4B8C-83A1-F6EECF244321}">
                <p14:modId xmlns="" xmlns:p14="http://schemas.microsoft.com/office/powerpoint/2010/main" val="2087528756"/>
              </p:ext>
            </p:extLst>
          </p:nvPr>
        </p:nvGraphicFramePr>
        <p:xfrm>
          <a:off x="1143000" y="1490662"/>
          <a:ext cx="3810000" cy="2498725"/>
        </p:xfrm>
        <a:graphic>
          <a:graphicData uri="http://schemas.openxmlformats.org/presentationml/2006/ole">
            <p:oleObj spid="_x0000_s211999" name="VISIO" r:id="rId15" imgW="2315768" imgH="1517385" progId="Visio.Drawing.11">
              <p:embed/>
            </p:oleObj>
          </a:graphicData>
        </a:graphic>
      </p:graphicFrame>
      <p:sp>
        <p:nvSpPr>
          <p:cNvPr id="12" name="Text Box 12"/>
          <p:cNvSpPr txBox="1">
            <a:spLocks noChangeArrowheads="1"/>
          </p:cNvSpPr>
          <p:nvPr>
            <p:custDataLst>
              <p:tags r:id="rId10"/>
            </p:custDataLst>
          </p:nvPr>
        </p:nvSpPr>
        <p:spPr bwMode="auto">
          <a:xfrm>
            <a:off x="914400" y="1081088"/>
            <a:ext cx="3581400" cy="36671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1800" b="1" dirty="0">
                <a:solidFill>
                  <a:schemeClr val="accent1"/>
                </a:solidFill>
              </a:rPr>
              <a:t>Add buffers to the short paths:</a:t>
            </a:r>
          </a:p>
        </p:txBody>
      </p:sp>
      <p:sp>
        <p:nvSpPr>
          <p:cNvPr id="13" name="TextBox 12"/>
          <p:cNvSpPr txBox="1"/>
          <p:nvPr/>
        </p:nvSpPr>
        <p:spPr>
          <a:xfrm>
            <a:off x="1000100" y="3917380"/>
            <a:ext cx="362310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3-42  </a:t>
            </a:r>
            <a:r>
              <a:rPr lang="zh-CN" altLang="en-US" dirty="0" smtClean="0">
                <a:latin typeface="华文中宋" pitchFamily="2" charset="-122"/>
                <a:ea typeface="华文中宋" pitchFamily="2" charset="-122"/>
              </a:rPr>
              <a:t>解决保持时间问题的电路</a:t>
            </a:r>
            <a:endParaRPr lang="zh-CN" altLang="en-US" dirty="0">
              <a:latin typeface="华文中宋" pitchFamily="2" charset="-122"/>
              <a:ea typeface="华文中宋" pitchFamily="2" charset="-122"/>
            </a:endParaRPr>
          </a:p>
        </p:txBody>
      </p:sp>
      <p:sp>
        <p:nvSpPr>
          <p:cNvPr id="15" name="TextBox 14"/>
          <p:cNvSpPr txBox="1"/>
          <p:nvPr/>
        </p:nvSpPr>
        <p:spPr>
          <a:xfrm>
            <a:off x="2841466" y="1943402"/>
            <a:ext cx="1571636" cy="923330"/>
          </a:xfrm>
          <a:prstGeom prst="rect">
            <a:avLst/>
          </a:prstGeom>
          <a:noFill/>
        </p:spPr>
        <p:txBody>
          <a:bodyPr wrap="square" rtlCol="0">
            <a:spAutoFit/>
          </a:bodyPr>
          <a:lstStyle/>
          <a:p>
            <a:r>
              <a:rPr lang="zh-CN" altLang="en-US" dirty="0" smtClean="0">
                <a:latin typeface="华文中宋" pitchFamily="2" charset="-122"/>
                <a:ea typeface="华文中宋" pitchFamily="2" charset="-122"/>
              </a:rPr>
              <a:t>用于解决保持时间问题而增加的缓冲</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84677101"/>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772" name="Rectangle 4"/>
          <p:cNvSpPr>
            <a:spLocks noGrp="1" noChangeArrowheads="1"/>
          </p:cNvSpPr>
          <p:nvPr>
            <p:ph sz="half" idx="4294967295"/>
            <p:custDataLst>
              <p:tags r:id="rId2"/>
            </p:custDataLst>
          </p:nvPr>
        </p:nvSpPr>
        <p:spPr>
          <a:xfrm>
            <a:off x="914400" y="1181100"/>
            <a:ext cx="7543800" cy="4953000"/>
          </a:xfrm>
        </p:spPr>
        <p:txBody>
          <a:bodyPr>
            <a:normAutofit/>
          </a:bodyPr>
          <a:lstStyle/>
          <a:p>
            <a:r>
              <a:rPr lang="en-US" sz="2600" dirty="0"/>
              <a:t>The clock doesn’t arrive at all registers at </a:t>
            </a:r>
            <a:r>
              <a:rPr lang="en-US" sz="2600" dirty="0" smtClean="0"/>
              <a:t>same </a:t>
            </a:r>
            <a:r>
              <a:rPr lang="en-US" sz="2600" dirty="0"/>
              <a:t>time</a:t>
            </a:r>
          </a:p>
          <a:p>
            <a:r>
              <a:rPr lang="en-US" sz="2600" b="1" dirty="0" smtClean="0"/>
              <a:t>Skew:</a:t>
            </a:r>
            <a:r>
              <a:rPr lang="en-US" sz="2600" dirty="0" smtClean="0"/>
              <a:t> difference </a:t>
            </a:r>
            <a:r>
              <a:rPr lang="en-US" sz="2600" dirty="0"/>
              <a:t>between two clock edges</a:t>
            </a:r>
          </a:p>
          <a:p>
            <a:r>
              <a:rPr lang="en-US" sz="2600" dirty="0" smtClean="0"/>
              <a:t>Perform </a:t>
            </a:r>
            <a:r>
              <a:rPr lang="en-US" sz="2600" b="1" dirty="0" smtClean="0"/>
              <a:t>worst </a:t>
            </a:r>
            <a:r>
              <a:rPr lang="en-US" sz="2600" b="1" dirty="0"/>
              <a:t>case </a:t>
            </a:r>
            <a:r>
              <a:rPr lang="en-US" sz="2600" b="1" dirty="0" smtClean="0"/>
              <a:t>analysis </a:t>
            </a:r>
            <a:r>
              <a:rPr lang="en-US" sz="2600" dirty="0" smtClean="0"/>
              <a:t>to </a:t>
            </a:r>
            <a:r>
              <a:rPr lang="en-US" sz="2600" dirty="0"/>
              <a:t>guarantee </a:t>
            </a:r>
            <a:r>
              <a:rPr lang="en-US" sz="2600" dirty="0" smtClean="0"/>
              <a:t>dynamic </a:t>
            </a:r>
            <a:r>
              <a:rPr lang="en-US" sz="2600" dirty="0"/>
              <a:t>discipline is not violated for any register – many registers in a system!</a:t>
            </a:r>
          </a:p>
        </p:txBody>
      </p:sp>
      <p:graphicFrame>
        <p:nvGraphicFramePr>
          <p:cNvPr id="1056778" name="Object 10"/>
          <p:cNvGraphicFramePr>
            <a:graphicFrameLocks noGrp="1" noChangeAspect="1"/>
          </p:cNvGraphicFramePr>
          <p:nvPr>
            <p:ph sz="half" idx="4294967295"/>
            <p:custDataLst>
              <p:tags r:id="rId3"/>
            </p:custDataLst>
            <p:extLst>
              <p:ext uri="{D42A27DB-BD31-4B8C-83A1-F6EECF244321}">
                <p14:modId xmlns="" xmlns:p14="http://schemas.microsoft.com/office/powerpoint/2010/main" val="876803887"/>
              </p:ext>
            </p:extLst>
          </p:nvPr>
        </p:nvGraphicFramePr>
        <p:xfrm>
          <a:off x="2514600" y="3276600"/>
          <a:ext cx="3751262" cy="3179763"/>
        </p:xfrm>
        <a:graphic>
          <a:graphicData uri="http://schemas.openxmlformats.org/presentationml/2006/ole">
            <p:oleObj spid="_x0000_s181266" name="VISIO" r:id="rId8" imgW="2321874" imgH="1967716" progId="Visio.Drawing.11">
              <p:embed/>
            </p:oleObj>
          </a:graphicData>
        </a:graphic>
      </p:graphicFrame>
      <p:sp>
        <p:nvSpPr>
          <p:cNvPr id="105677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5677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Clock Skew</a:t>
            </a:r>
            <a:r>
              <a:rPr lang="zh-CN" altLang="en-US" sz="2000" dirty="0" smtClean="0">
                <a:solidFill>
                  <a:schemeClr val="bg1"/>
                </a:solidFill>
                <a:latin typeface="华文中宋" pitchFamily="2" charset="-122"/>
                <a:ea typeface="华文中宋" pitchFamily="2" charset="-122"/>
              </a:rPr>
              <a:t>时钟偏移，</a:t>
            </a:r>
            <a:r>
              <a:rPr lang="en-US" altLang="zh-CN" sz="2000" dirty="0" smtClean="0">
                <a:solidFill>
                  <a:schemeClr val="bg1"/>
                </a:solidFill>
                <a:latin typeface="华文中宋" pitchFamily="2" charset="-122"/>
                <a:ea typeface="华文中宋" pitchFamily="2" charset="-122"/>
              </a:rPr>
              <a:t>p92</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6215074" y="3929066"/>
            <a:ext cx="2714643" cy="646331"/>
          </a:xfrm>
          <a:prstGeom prst="rect">
            <a:avLst/>
          </a:prstGeom>
          <a:noFill/>
        </p:spPr>
        <p:txBody>
          <a:bodyPr wrap="squar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3-44  </a:t>
            </a:r>
            <a:r>
              <a:rPr lang="zh-CN" altLang="en-US" dirty="0" smtClean="0">
                <a:latin typeface="华文中宋" pitchFamily="2" charset="-122"/>
                <a:ea typeface="华文中宋" pitchFamily="2" charset="-122"/>
              </a:rPr>
              <a:t>由线延迟引起的时钟偏移</a:t>
            </a:r>
            <a:endParaRPr lang="zh-CN" altLang="en-US" dirty="0">
              <a:latin typeface="华文中宋" pitchFamily="2" charset="-122"/>
              <a:ea typeface="华文中宋" pitchFamily="2" charset="-122"/>
            </a:endParaRPr>
          </a:p>
        </p:txBody>
      </p:sp>
      <p:sp>
        <p:nvSpPr>
          <p:cNvPr id="8" name="TextBox 7"/>
          <p:cNvSpPr txBox="1"/>
          <p:nvPr/>
        </p:nvSpPr>
        <p:spPr>
          <a:xfrm>
            <a:off x="5122582" y="6258812"/>
            <a:ext cx="316144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3-45  </a:t>
            </a:r>
            <a:r>
              <a:rPr lang="zh-CN" altLang="en-US" dirty="0" smtClean="0">
                <a:latin typeface="华文中宋" pitchFamily="2" charset="-122"/>
                <a:ea typeface="华文中宋" pitchFamily="2" charset="-122"/>
              </a:rPr>
              <a:t>带时钟偏移的时序图</a:t>
            </a:r>
            <a:endParaRPr lang="zh-CN" altLang="en-US" dirty="0">
              <a:latin typeface="华文中宋" pitchFamily="2" charset="-122"/>
              <a:ea typeface="华文中宋" pitchFamily="2" charset="-122"/>
            </a:endParaRPr>
          </a:p>
        </p:txBody>
      </p:sp>
      <p:sp>
        <p:nvSpPr>
          <p:cNvPr id="10" name="TextBox 9"/>
          <p:cNvSpPr txBox="1"/>
          <p:nvPr/>
        </p:nvSpPr>
        <p:spPr>
          <a:xfrm>
            <a:off x="1099246" y="882490"/>
            <a:ext cx="608371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在现实中，每个寄存器的时钟到达时间总是有所不同</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662023514"/>
      </p:ext>
    </p:extLst>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1873528785"/>
              </p:ext>
            </p:extLst>
          </p:nvPr>
        </p:nvGraphicFramePr>
        <p:xfrm>
          <a:off x="762000" y="1752600"/>
          <a:ext cx="4495800" cy="4108450"/>
        </p:xfrm>
        <a:graphic>
          <a:graphicData uri="http://schemas.openxmlformats.org/presentationml/2006/ole">
            <p:oleObj spid="_x0000_s184338" name="VISIO" r:id="rId10" imgW="2158534" imgH="1972295" progId="Visio.Drawing.11">
              <p:embed/>
            </p:oleObj>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
        <p:nvSpPr>
          <p:cNvPr id="9" name="TextBox 8"/>
          <p:cNvSpPr txBox="1"/>
          <p:nvPr/>
        </p:nvSpPr>
        <p:spPr>
          <a:xfrm>
            <a:off x="714348" y="6000768"/>
            <a:ext cx="426110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3-46  </a:t>
            </a:r>
            <a:r>
              <a:rPr lang="zh-CN" altLang="en-US" sz="2000" dirty="0" smtClean="0">
                <a:latin typeface="华文中宋" pitchFamily="2" charset="-122"/>
                <a:ea typeface="华文中宋" pitchFamily="2" charset="-122"/>
              </a:rPr>
              <a:t>带时钟偏移的建立时间约束</a:t>
            </a:r>
            <a:endParaRPr lang="zh-CN" altLang="en-US" sz="2000" dirty="0">
              <a:latin typeface="华文中宋" pitchFamily="2" charset="-122"/>
              <a:ea typeface="华文中宋" pitchFamily="2" charset="-122"/>
            </a:endParaRPr>
          </a:p>
        </p:txBody>
      </p:sp>
      <p:sp>
        <p:nvSpPr>
          <p:cNvPr id="10" name="TextBox 9"/>
          <p:cNvSpPr txBox="1"/>
          <p:nvPr/>
        </p:nvSpPr>
        <p:spPr>
          <a:xfrm>
            <a:off x="1214414" y="850446"/>
            <a:ext cx="2954655"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带时钟偏移的建立时间约束</a:t>
            </a:r>
          </a:p>
        </p:txBody>
      </p:sp>
      <p:sp>
        <p:nvSpPr>
          <p:cNvPr id="12" name="TextBox 11"/>
          <p:cNvSpPr txBox="1"/>
          <p:nvPr/>
        </p:nvSpPr>
        <p:spPr>
          <a:xfrm>
            <a:off x="6000760" y="2954192"/>
            <a:ext cx="18549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式</a:t>
            </a:r>
            <a:r>
              <a:rPr lang="en-US" altLang="zh-CN" sz="2000" dirty="0" smtClean="0">
                <a:latin typeface="华文中宋" pitchFamily="2" charset="-122"/>
                <a:ea typeface="华文中宋" pitchFamily="2" charset="-122"/>
              </a:rPr>
              <a:t>3-18</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3-19</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578715001"/>
      </p:ext>
    </p:extLst>
  </p:cSld>
  <p:clrMapOvr>
    <a:masterClrMapping/>
  </p:clrMapOvr>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4193416878"/>
              </p:ext>
            </p:extLst>
          </p:nvPr>
        </p:nvGraphicFramePr>
        <p:xfrm>
          <a:off x="762000" y="1752600"/>
          <a:ext cx="4495800" cy="4108450"/>
        </p:xfrm>
        <a:graphic>
          <a:graphicData uri="http://schemas.openxmlformats.org/presentationml/2006/ole">
            <p:oleObj spid="_x0000_s213003" name="VISIO" r:id="rId10" imgW="2158534" imgH="1972295" progId="Visio.Drawing.11">
              <p:embed/>
            </p:oleObj>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a:t>
            </a:r>
            <a:r>
              <a:rPr lang="en-US" sz="2400" dirty="0" smtClean="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
        <p:nvSpPr>
          <p:cNvPr id="9" name="TextBox 8"/>
          <p:cNvSpPr txBox="1"/>
          <p:nvPr/>
        </p:nvSpPr>
        <p:spPr>
          <a:xfrm>
            <a:off x="1214414" y="785794"/>
            <a:ext cx="2954655"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带时钟偏移的建立时间约束</a:t>
            </a:r>
          </a:p>
        </p:txBody>
      </p:sp>
      <p:sp>
        <p:nvSpPr>
          <p:cNvPr id="10" name="TextBox 9"/>
          <p:cNvSpPr txBox="1"/>
          <p:nvPr/>
        </p:nvSpPr>
        <p:spPr>
          <a:xfrm>
            <a:off x="686640" y="5954588"/>
            <a:ext cx="426110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3-46  </a:t>
            </a:r>
            <a:r>
              <a:rPr lang="zh-CN" altLang="en-US" sz="2000" dirty="0" smtClean="0">
                <a:latin typeface="华文中宋" pitchFamily="2" charset="-122"/>
                <a:ea typeface="华文中宋" pitchFamily="2" charset="-122"/>
              </a:rPr>
              <a:t>带时钟偏移的建立时间约束</a:t>
            </a:r>
            <a:endParaRPr lang="zh-CN" altLang="en-US" sz="2000" dirty="0">
              <a:latin typeface="华文中宋" pitchFamily="2" charset="-122"/>
              <a:ea typeface="华文中宋" pitchFamily="2" charset="-122"/>
            </a:endParaRPr>
          </a:p>
        </p:txBody>
      </p:sp>
      <p:sp>
        <p:nvSpPr>
          <p:cNvPr id="12" name="TextBox 11"/>
          <p:cNvSpPr txBox="1"/>
          <p:nvPr/>
        </p:nvSpPr>
        <p:spPr>
          <a:xfrm>
            <a:off x="6000760" y="2954192"/>
            <a:ext cx="18549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式</a:t>
            </a:r>
            <a:r>
              <a:rPr lang="en-US" altLang="zh-CN" sz="2000" dirty="0" smtClean="0">
                <a:latin typeface="华文中宋" pitchFamily="2" charset="-122"/>
                <a:ea typeface="华文中宋" pitchFamily="2" charset="-122"/>
              </a:rPr>
              <a:t>3-18</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3-19</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651742330"/>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68708" name="Object 4"/>
          <p:cNvGraphicFramePr>
            <a:graphicFrameLocks noGrp="1" noChangeAspect="1"/>
          </p:cNvGraphicFramePr>
          <p:nvPr>
            <p:ph idx="4294967295"/>
            <p:custDataLst>
              <p:tags r:id="rId2"/>
            </p:custDataLst>
            <p:extLst>
              <p:ext uri="{D42A27DB-BD31-4B8C-83A1-F6EECF244321}">
                <p14:modId xmlns="" xmlns:p14="http://schemas.microsoft.com/office/powerpoint/2010/main" val="3486709596"/>
              </p:ext>
            </p:extLst>
          </p:nvPr>
        </p:nvGraphicFramePr>
        <p:xfrm>
          <a:off x="4038600" y="1116767"/>
          <a:ext cx="3581400" cy="2805113"/>
        </p:xfrm>
        <a:graphic>
          <a:graphicData uri="http://schemas.openxmlformats.org/presentationml/2006/ole">
            <p:oleObj spid="_x0000_s129041" name="VISIO" r:id="rId7" imgW="1057895" imgH="828914" progId="Visio.Drawing.11">
              <p:embed/>
            </p:oleObj>
          </a:graphicData>
        </a:graphic>
      </p:graphicFrame>
      <p:sp>
        <p:nvSpPr>
          <p:cNvPr id="968706"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68709" name="Rectangle 5"/>
          <p:cNvSpPr>
            <a:spLocks noChangeArrowheads="1"/>
          </p:cNvSpPr>
          <p:nvPr>
            <p:custDataLst>
              <p:tags r:id="rId4"/>
            </p:custDataLst>
          </p:nvPr>
        </p:nvSpPr>
        <p:spPr bwMode="auto">
          <a:xfrm>
            <a:off x="9906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SR Latch</a:t>
            </a:r>
          </a:p>
          <a:p>
            <a:pPr marL="342900" indent="-342900">
              <a:spcBef>
                <a:spcPct val="20000"/>
              </a:spcBef>
              <a:buFontTx/>
              <a:buChar char="•"/>
            </a:pPr>
            <a:endParaRPr lang="en-US" sz="3200" dirty="0">
              <a:latin typeface="Times New Roman" pitchFamily="18" charset="0"/>
              <a:cs typeface="Arial" charset="0"/>
            </a:endParaRPr>
          </a:p>
          <a:p>
            <a:pPr marL="342900" indent="-342900">
              <a:spcBef>
                <a:spcPct val="20000"/>
              </a:spcBef>
              <a:buFontTx/>
              <a:buChar char="•"/>
            </a:pPr>
            <a:endParaRPr lang="en-US" sz="3200" dirty="0">
              <a:latin typeface="Times New Roman" pitchFamily="18" charset="0"/>
              <a:cs typeface="Arial" charset="0"/>
            </a:endParaRPr>
          </a:p>
          <a:p>
            <a:pPr>
              <a:spcBef>
                <a:spcPct val="20000"/>
              </a:spcBef>
            </a:pPr>
            <a:endParaRPr lang="en-US" sz="4400" dirty="0">
              <a:latin typeface="Times New Roman" pitchFamily="18" charset="0"/>
              <a:cs typeface="Arial" charset="0"/>
            </a:endParaRPr>
          </a:p>
          <a:p>
            <a:pPr marL="342900" indent="-342900">
              <a:spcBef>
                <a:spcPct val="20000"/>
              </a:spcBef>
              <a:buFontTx/>
              <a:buChar char="•"/>
            </a:pPr>
            <a:r>
              <a:rPr lang="en-US" sz="3200" dirty="0">
                <a:latin typeface="Times New Roman" pitchFamily="18" charset="0"/>
                <a:cs typeface="Arial" charset="0"/>
              </a:rPr>
              <a:t>Consider the four possible cases:</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0,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0</a:t>
            </a:r>
          </a:p>
          <a:p>
            <a:pPr marL="742950" lvl="1" indent="-285750">
              <a:spcBef>
                <a:spcPct val="20000"/>
              </a:spcBef>
              <a:buFontTx/>
              <a:buChar char="–"/>
            </a:pPr>
            <a:r>
              <a:rPr lang="en-US" sz="2600" b="1" i="1" dirty="0">
                <a:solidFill>
                  <a:schemeClr val="accent1"/>
                </a:solidFill>
                <a:latin typeface="Times New Roman" pitchFamily="18" charset="0"/>
                <a:cs typeface="Arial" charset="0"/>
              </a:rPr>
              <a:t>S</a:t>
            </a:r>
            <a:r>
              <a:rPr lang="en-US" sz="2600" b="1" dirty="0">
                <a:solidFill>
                  <a:schemeClr val="accent1"/>
                </a:solidFill>
                <a:latin typeface="Times New Roman" pitchFamily="18" charset="0"/>
                <a:cs typeface="Arial" charset="0"/>
              </a:rPr>
              <a:t> = 1, </a:t>
            </a:r>
            <a:r>
              <a:rPr lang="en-US" sz="2600" b="1" i="1" dirty="0">
                <a:solidFill>
                  <a:schemeClr val="accent1"/>
                </a:solidFill>
                <a:latin typeface="Times New Roman" pitchFamily="18" charset="0"/>
                <a:cs typeface="Arial" charset="0"/>
              </a:rPr>
              <a:t>R</a:t>
            </a:r>
            <a:r>
              <a:rPr lang="en-US" sz="2600" b="1" dirty="0">
                <a:solidFill>
                  <a:schemeClr val="accent1"/>
                </a:solidFill>
                <a:latin typeface="Times New Roman" pitchFamily="18" charset="0"/>
                <a:cs typeface="Arial" charset="0"/>
              </a:rPr>
              <a:t> = 1</a:t>
            </a:r>
          </a:p>
          <a:p>
            <a:pPr marL="342900" indent="-342900">
              <a:spcBef>
                <a:spcPct val="20000"/>
              </a:spcBef>
              <a:buFontTx/>
              <a:buChar char="•"/>
            </a:pPr>
            <a:endParaRPr lang="en-US" sz="2600" b="1" dirty="0">
              <a:solidFill>
                <a:schemeClr val="accent1"/>
              </a:solidFill>
              <a:latin typeface="Times New Roman" pitchFamily="18" charset="0"/>
              <a:cs typeface="Arial" charset="0"/>
            </a:endParaRPr>
          </a:p>
        </p:txBody>
      </p:sp>
      <p:sp>
        <p:nvSpPr>
          <p:cNvPr id="8" name="TextBox 7"/>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(Set/Reset) Latch </a:t>
            </a:r>
            <a:r>
              <a:rPr lang="en-US" sz="2400" dirty="0" smtClean="0">
                <a:solidFill>
                  <a:schemeClr val="bg1"/>
                </a:solidFill>
                <a:latin typeface="华文中宋" pitchFamily="2" charset="-122"/>
                <a:ea typeface="华文中宋" pitchFamily="2" charset="-122"/>
              </a:rPr>
              <a:t>SR</a:t>
            </a:r>
            <a:r>
              <a:rPr lang="zh-CN" altLang="en-US" sz="2400" dirty="0" smtClean="0">
                <a:solidFill>
                  <a:schemeClr val="bg1"/>
                </a:solidFill>
                <a:latin typeface="华文中宋" pitchFamily="2" charset="-122"/>
                <a:ea typeface="华文中宋" pitchFamily="2" charset="-122"/>
              </a:rPr>
              <a:t>锁存器</a:t>
            </a:r>
            <a:endParaRPr lang="en-US" sz="2400" dirty="0">
              <a:solidFill>
                <a:schemeClr val="bg1"/>
              </a:solidFill>
              <a:latin typeface="华文中宋" pitchFamily="2" charset="-122"/>
              <a:ea typeface="华文中宋" pitchFamily="2" charset="-122"/>
            </a:endParaRPr>
          </a:p>
        </p:txBody>
      </p:sp>
      <p:sp>
        <p:nvSpPr>
          <p:cNvPr id="6" name="TextBox 5"/>
          <p:cNvSpPr txBox="1"/>
          <p:nvPr/>
        </p:nvSpPr>
        <p:spPr>
          <a:xfrm>
            <a:off x="7429520" y="1928802"/>
            <a:ext cx="1571636" cy="1015663"/>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3-3  SR</a:t>
            </a:r>
            <a:r>
              <a:rPr lang="zh-CN" altLang="en-US" sz="2000" dirty="0" smtClean="0">
                <a:latin typeface="华文中宋" pitchFamily="2" charset="-122"/>
                <a:ea typeface="华文中宋" pitchFamily="2" charset="-122"/>
              </a:rPr>
              <a:t>锁存器原理图</a:t>
            </a:r>
            <a:endParaRPr lang="zh-CN" altLang="en-US" sz="2000" dirty="0">
              <a:latin typeface="华文中宋" pitchFamily="2" charset="-122"/>
              <a:ea typeface="华文中宋" pitchFamily="2" charset="-122"/>
            </a:endParaRPr>
          </a:p>
        </p:txBody>
      </p:sp>
      <p:sp>
        <p:nvSpPr>
          <p:cNvPr id="7" name="TextBox 6"/>
          <p:cNvSpPr txBox="1"/>
          <p:nvPr/>
        </p:nvSpPr>
        <p:spPr>
          <a:xfrm>
            <a:off x="1643042" y="857232"/>
            <a:ext cx="1430200"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中文书</a:t>
            </a:r>
            <a:r>
              <a:rPr lang="en-US" altLang="zh-CN" sz="2000" dirty="0" smtClean="0">
                <a:latin typeface="华文中宋" pitchFamily="2" charset="-122"/>
                <a:ea typeface="华文中宋" pitchFamily="2" charset="-122"/>
              </a:rPr>
              <a:t>p66</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03080843"/>
      </p:ext>
    </p:extLst>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9892" name="Rectangle 4"/>
          <p:cNvSpPr>
            <a:spLocks noGrp="1" noChangeArrowheads="1"/>
          </p:cNvSpPr>
          <p:nvPr>
            <p:ph sz="half" idx="4294967295"/>
            <p:custDataLst>
              <p:tags r:id="rId2"/>
            </p:custDataLst>
          </p:nvPr>
        </p:nvSpPr>
        <p:spPr>
          <a:xfrm>
            <a:off x="914400" y="1181100"/>
            <a:ext cx="7848600" cy="4953000"/>
          </a:xfrm>
        </p:spPr>
        <p:txBody>
          <a:bodyPr>
            <a:normAutofit/>
          </a:bodyPr>
          <a:lstStyle/>
          <a:p>
            <a:r>
              <a:rPr lang="en-US" dirty="0"/>
              <a:t>In the worst case, CLK2 is earlier than CLK1</a:t>
            </a:r>
          </a:p>
        </p:txBody>
      </p:sp>
      <p:graphicFrame>
        <p:nvGraphicFramePr>
          <p:cNvPr id="1189896"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4193416878"/>
              </p:ext>
            </p:extLst>
          </p:nvPr>
        </p:nvGraphicFramePr>
        <p:xfrm>
          <a:off x="762000" y="1752600"/>
          <a:ext cx="4495800" cy="4108450"/>
        </p:xfrm>
        <a:graphic>
          <a:graphicData uri="http://schemas.openxmlformats.org/presentationml/2006/ole">
            <p:oleObj spid="_x0000_s214027" name="VISIO" r:id="rId10" imgW="2158534" imgH="1972295" progId="Visio.Drawing.11">
              <p:embed/>
            </p:oleObj>
          </a:graphicData>
        </a:graphic>
      </p:graphicFrame>
      <p:sp>
        <p:nvSpPr>
          <p:cNvPr id="1189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89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89894" name="Rectangle 6"/>
          <p:cNvSpPr>
            <a:spLocks noChangeArrowheads="1"/>
          </p:cNvSpPr>
          <p:nvPr>
            <p:custDataLst>
              <p:tags r:id="rId6"/>
            </p:custDataLst>
          </p:nvPr>
        </p:nvSpPr>
        <p:spPr bwMode="auto">
          <a:xfrm>
            <a:off x="5181600" y="3429000"/>
            <a:ext cx="35814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endParaRPr lang="en-US" sz="2400" baseline="-25000" dirty="0">
              <a:solidFill>
                <a:schemeClr val="accent1"/>
              </a:solidFill>
              <a:latin typeface="Times New Roman" pitchFamily="18" charset="0"/>
              <a:cs typeface="Arial" charset="0"/>
            </a:endParaRPr>
          </a:p>
          <a:p>
            <a:pPr marL="342900" indent="-342900">
              <a:spcBef>
                <a:spcPct val="20000"/>
              </a:spcBef>
            </a:pP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pd</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c</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i="1" baseline="-25000" dirty="0" err="1">
                <a:solidFill>
                  <a:schemeClr val="accent1"/>
                </a:solidFill>
                <a:latin typeface="Times New Roman" pitchFamily="18" charset="0"/>
                <a:cs typeface="Arial" charset="0"/>
              </a:rPr>
              <a:t>pcq</a:t>
            </a:r>
            <a:r>
              <a:rPr lang="en-US" sz="2400" dirty="0">
                <a:solidFill>
                  <a:schemeClr val="accent1"/>
                </a:solidFill>
                <a:latin typeface="Times New Roman" pitchFamily="18" charset="0"/>
                <a:cs typeface="Arial" charset="0"/>
              </a:rPr>
              <a:t> +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setup</a:t>
            </a:r>
            <a:r>
              <a:rPr lang="en-US" sz="2400" baseline="-25000" dirty="0">
                <a:solidFill>
                  <a:schemeClr val="accent1"/>
                </a:solidFill>
                <a:latin typeface="Times New Roman" pitchFamily="18" charset="0"/>
                <a:cs typeface="Arial" charset="0"/>
              </a:rPr>
              <a:t> </a:t>
            </a:r>
            <a:r>
              <a:rPr lang="en-US" sz="2400" dirty="0">
                <a:solidFill>
                  <a:schemeClr val="accent1"/>
                </a:solidFill>
                <a:latin typeface="Times New Roman" pitchFamily="18" charset="0"/>
                <a:cs typeface="Arial" charset="0"/>
              </a:rPr>
              <a:t>+ </a:t>
            </a:r>
            <a:r>
              <a:rPr lang="en-US" sz="2400" i="1" dirty="0" err="1">
                <a:solidFill>
                  <a:schemeClr val="accent1"/>
                </a:solidFill>
                <a:latin typeface="Times New Roman" pitchFamily="18" charset="0"/>
                <a:cs typeface="Arial" charset="0"/>
              </a:rPr>
              <a:t>t</a:t>
            </a:r>
            <a:r>
              <a:rPr lang="en-US" sz="2400" baseline="-25000" dirty="0" err="1">
                <a:solidFill>
                  <a:schemeClr val="accent1"/>
                </a:solidFill>
                <a:latin typeface="Times New Roman" pitchFamily="18" charset="0"/>
                <a:cs typeface="Arial" charset="0"/>
              </a:rPr>
              <a:t>skew</a:t>
            </a:r>
            <a:r>
              <a:rPr lang="en-US" sz="2400" dirty="0">
                <a:solidFill>
                  <a:schemeClr val="accent1"/>
                </a:solidFill>
                <a:latin typeface="Times New Roman" pitchFamily="18" charset="0"/>
                <a:cs typeface="Arial" charset="0"/>
              </a:rPr>
              <a:t>)</a:t>
            </a:r>
            <a:endParaRPr lang="en-US" sz="2400" baseline="-25000" dirty="0">
              <a:solidFill>
                <a:schemeClr val="accent1"/>
              </a:solidFill>
              <a:latin typeface="Times New Roman" pitchFamily="18" charset="0"/>
              <a:cs typeface="Times New Roman" pitchFamily="18" charset="0"/>
            </a:endParaRPr>
          </a:p>
          <a:p>
            <a:pPr marL="342900" indent="-342900">
              <a:spcBef>
                <a:spcPct val="20000"/>
              </a:spcBef>
            </a:pPr>
            <a:endParaRPr lang="en-US" sz="2400" baseline="-25000" dirty="0">
              <a:solidFill>
                <a:schemeClr val="accent1"/>
              </a:solidFill>
              <a:latin typeface="Times New Roman" pitchFamily="18" charset="0"/>
              <a:cs typeface="Times New Roman" pitchFamily="18" charset="0"/>
            </a:endParaRPr>
          </a:p>
        </p:txBody>
      </p:sp>
      <p:sp>
        <p:nvSpPr>
          <p:cNvPr id="1189895" name="Rectangle 7"/>
          <p:cNvSpPr>
            <a:spLocks noChangeArrowheads="1"/>
          </p:cNvSpPr>
          <p:nvPr>
            <p:custDataLst>
              <p:tags r:id="rId7"/>
            </p:custDataLst>
          </p:nvPr>
        </p:nvSpPr>
        <p:spPr bwMode="auto">
          <a:xfrm>
            <a:off x="5181600" y="3352800"/>
            <a:ext cx="3733800" cy="13716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Setup Time Constraint with Skew</a:t>
            </a:r>
            <a:endParaRPr lang="en-US" sz="4400" dirty="0">
              <a:solidFill>
                <a:schemeClr val="bg1"/>
              </a:solidFill>
              <a:latin typeface="+mj-lt"/>
            </a:endParaRPr>
          </a:p>
        </p:txBody>
      </p:sp>
      <p:sp>
        <p:nvSpPr>
          <p:cNvPr id="9" name="TextBox 8"/>
          <p:cNvSpPr txBox="1"/>
          <p:nvPr/>
        </p:nvSpPr>
        <p:spPr>
          <a:xfrm>
            <a:off x="1195942" y="767322"/>
            <a:ext cx="2954655"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带时钟偏移的建立时间约束</a:t>
            </a:r>
          </a:p>
        </p:txBody>
      </p:sp>
      <p:sp>
        <p:nvSpPr>
          <p:cNvPr id="10" name="TextBox 9"/>
          <p:cNvSpPr txBox="1"/>
          <p:nvPr/>
        </p:nvSpPr>
        <p:spPr>
          <a:xfrm>
            <a:off x="686640" y="5954588"/>
            <a:ext cx="4261103"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3-46  </a:t>
            </a:r>
            <a:r>
              <a:rPr lang="zh-CN" altLang="en-US" sz="2000" dirty="0" smtClean="0">
                <a:latin typeface="华文中宋" pitchFamily="2" charset="-122"/>
                <a:ea typeface="华文中宋" pitchFamily="2" charset="-122"/>
              </a:rPr>
              <a:t>带时钟偏移的建立时间约束</a:t>
            </a:r>
            <a:endParaRPr lang="zh-CN" altLang="en-US" sz="2000" dirty="0">
              <a:latin typeface="华文中宋" pitchFamily="2" charset="-122"/>
              <a:ea typeface="华文中宋" pitchFamily="2" charset="-122"/>
            </a:endParaRPr>
          </a:p>
        </p:txBody>
      </p:sp>
      <p:sp>
        <p:nvSpPr>
          <p:cNvPr id="12" name="TextBox 11"/>
          <p:cNvSpPr txBox="1"/>
          <p:nvPr/>
        </p:nvSpPr>
        <p:spPr>
          <a:xfrm>
            <a:off x="6000760" y="2954192"/>
            <a:ext cx="18549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式</a:t>
            </a:r>
            <a:r>
              <a:rPr lang="en-US" altLang="zh-CN" sz="2000" dirty="0" smtClean="0">
                <a:latin typeface="华文中宋" pitchFamily="2" charset="-122"/>
                <a:ea typeface="华文中宋" pitchFamily="2" charset="-122"/>
              </a:rPr>
              <a:t>3-18</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3-19</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651742330"/>
      </p:ext>
    </p:extLst>
  </p:cSld>
  <p:clrMapOvr>
    <a:masterClrMapping/>
  </p:clrMapOv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4246213842"/>
              </p:ext>
            </p:extLst>
          </p:nvPr>
        </p:nvGraphicFramePr>
        <p:xfrm>
          <a:off x="906462" y="1752600"/>
          <a:ext cx="4275138" cy="4419600"/>
        </p:xfrm>
        <a:graphic>
          <a:graphicData uri="http://schemas.openxmlformats.org/presentationml/2006/ole">
            <p:oleObj spid="_x0000_s215051" name="VISIO" r:id="rId10" imgW="2129529" imgH="2201277" progId="Visio.Drawing.11">
              <p:embed/>
            </p:oleObj>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
        <p:nvSpPr>
          <p:cNvPr id="9" name="TextBox 8"/>
          <p:cNvSpPr txBox="1"/>
          <p:nvPr/>
        </p:nvSpPr>
        <p:spPr>
          <a:xfrm>
            <a:off x="1285852" y="845090"/>
            <a:ext cx="2954655"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带时钟偏移的保持时间约束</a:t>
            </a:r>
            <a:endParaRPr lang="zh-CN" altLang="en-US" dirty="0">
              <a:latin typeface="华文中宋" pitchFamily="2" charset="-122"/>
              <a:ea typeface="华文中宋" pitchFamily="2" charset="-122"/>
            </a:endParaRPr>
          </a:p>
        </p:txBody>
      </p:sp>
      <p:sp>
        <p:nvSpPr>
          <p:cNvPr id="10" name="TextBox 9"/>
          <p:cNvSpPr txBox="1"/>
          <p:nvPr/>
        </p:nvSpPr>
        <p:spPr>
          <a:xfrm>
            <a:off x="785786" y="6143644"/>
            <a:ext cx="392767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3-47   </a:t>
            </a:r>
            <a:r>
              <a:rPr lang="zh-CN" altLang="en-US" dirty="0" smtClean="0">
                <a:latin typeface="华文中宋" pitchFamily="2" charset="-122"/>
                <a:ea typeface="华文中宋" pitchFamily="2" charset="-122"/>
              </a:rPr>
              <a:t>带时钟偏移的保持时间约束</a:t>
            </a:r>
            <a:endParaRPr lang="zh-CN" altLang="en-US" dirty="0">
              <a:latin typeface="华文中宋" pitchFamily="2" charset="-122"/>
              <a:ea typeface="华文中宋" pitchFamily="2" charset="-122"/>
            </a:endParaRPr>
          </a:p>
        </p:txBody>
      </p:sp>
      <p:sp>
        <p:nvSpPr>
          <p:cNvPr id="12" name="TextBox 11"/>
          <p:cNvSpPr txBox="1"/>
          <p:nvPr/>
        </p:nvSpPr>
        <p:spPr>
          <a:xfrm>
            <a:off x="6000760" y="2954192"/>
            <a:ext cx="18549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式</a:t>
            </a:r>
            <a:r>
              <a:rPr lang="en-US" altLang="zh-CN" sz="2000" dirty="0" smtClean="0">
                <a:latin typeface="华文中宋" pitchFamily="2" charset="-122"/>
                <a:ea typeface="华文中宋" pitchFamily="2" charset="-122"/>
              </a:rPr>
              <a:t>3-20</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3-21</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765451757"/>
      </p:ext>
    </p:extLst>
  </p:cSld>
  <p:clrMapOvr>
    <a:masterClrMapping/>
  </p:clrMapOv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4246213842"/>
              </p:ext>
            </p:extLst>
          </p:nvPr>
        </p:nvGraphicFramePr>
        <p:xfrm>
          <a:off x="906462" y="1752600"/>
          <a:ext cx="4275138" cy="4419600"/>
        </p:xfrm>
        <a:graphic>
          <a:graphicData uri="http://schemas.openxmlformats.org/presentationml/2006/ole">
            <p:oleObj spid="_x0000_s216075" name="VISIO" r:id="rId10" imgW="2129529" imgH="2201277" progId="Visio.Drawing.11">
              <p:embed/>
            </p:oleObj>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a:t>
            </a:r>
            <a:r>
              <a:rPr lang="en-US" sz="2800" dirty="0" smtClean="0">
                <a:solidFill>
                  <a:schemeClr val="accent1"/>
                </a:solidFill>
                <a:latin typeface="Times New Roman" pitchFamily="18" charset="0"/>
                <a:cs typeface="Arial" charset="0"/>
              </a:rPr>
              <a:t>&gt;</a:t>
            </a:r>
            <a:endParaRPr lang="en-US" sz="2800" dirty="0">
              <a:solidFill>
                <a:schemeClr val="accent1"/>
              </a:solidFill>
              <a:latin typeface="Times New Roman" pitchFamily="18" charset="0"/>
              <a:cs typeface="Arial" charset="0"/>
            </a:endParaRP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
        <p:nvSpPr>
          <p:cNvPr id="9" name="TextBox 8"/>
          <p:cNvSpPr txBox="1"/>
          <p:nvPr/>
        </p:nvSpPr>
        <p:spPr>
          <a:xfrm>
            <a:off x="1211964" y="817382"/>
            <a:ext cx="2954655"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带时钟偏移的保持时间约束</a:t>
            </a:r>
            <a:endParaRPr lang="zh-CN" altLang="en-US" dirty="0">
              <a:latin typeface="华文中宋" pitchFamily="2" charset="-122"/>
              <a:ea typeface="华文中宋" pitchFamily="2" charset="-122"/>
            </a:endParaRPr>
          </a:p>
        </p:txBody>
      </p:sp>
      <p:sp>
        <p:nvSpPr>
          <p:cNvPr id="10" name="TextBox 9"/>
          <p:cNvSpPr txBox="1"/>
          <p:nvPr/>
        </p:nvSpPr>
        <p:spPr>
          <a:xfrm>
            <a:off x="822730" y="6115936"/>
            <a:ext cx="392767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3-47   </a:t>
            </a:r>
            <a:r>
              <a:rPr lang="zh-CN" altLang="en-US" dirty="0" smtClean="0">
                <a:latin typeface="华文中宋" pitchFamily="2" charset="-122"/>
                <a:ea typeface="华文中宋" pitchFamily="2" charset="-122"/>
              </a:rPr>
              <a:t>带时钟偏移的保持时间约束</a:t>
            </a:r>
            <a:endParaRPr lang="zh-CN" altLang="en-US" dirty="0">
              <a:latin typeface="华文中宋" pitchFamily="2" charset="-122"/>
              <a:ea typeface="华文中宋" pitchFamily="2" charset="-122"/>
            </a:endParaRPr>
          </a:p>
        </p:txBody>
      </p:sp>
      <p:sp>
        <p:nvSpPr>
          <p:cNvPr id="12" name="TextBox 11"/>
          <p:cNvSpPr txBox="1"/>
          <p:nvPr/>
        </p:nvSpPr>
        <p:spPr>
          <a:xfrm>
            <a:off x="6000760" y="2954192"/>
            <a:ext cx="18549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式</a:t>
            </a:r>
            <a:r>
              <a:rPr lang="en-US" altLang="zh-CN" sz="2000" dirty="0" smtClean="0">
                <a:latin typeface="华文中宋" pitchFamily="2" charset="-122"/>
                <a:ea typeface="华文中宋" pitchFamily="2" charset="-122"/>
              </a:rPr>
              <a:t>3-20</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3-21</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765451757"/>
      </p:ext>
    </p:extLst>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3988" name="Rectangle 4"/>
          <p:cNvSpPr>
            <a:spLocks noGrp="1" noChangeArrowheads="1"/>
          </p:cNvSpPr>
          <p:nvPr>
            <p:ph sz="half" idx="4294967295"/>
            <p:custDataLst>
              <p:tags r:id="rId2"/>
            </p:custDataLst>
          </p:nvPr>
        </p:nvSpPr>
        <p:spPr>
          <a:xfrm>
            <a:off x="914400" y="1219200"/>
            <a:ext cx="7543800" cy="4953000"/>
          </a:xfrm>
        </p:spPr>
        <p:txBody>
          <a:bodyPr>
            <a:normAutofit/>
          </a:bodyPr>
          <a:lstStyle/>
          <a:p>
            <a:r>
              <a:rPr lang="en-US" dirty="0"/>
              <a:t>In the worst case, CLK2 is later than CLK1</a:t>
            </a:r>
          </a:p>
        </p:txBody>
      </p:sp>
      <p:graphicFrame>
        <p:nvGraphicFramePr>
          <p:cNvPr id="1193992" name="Object 8"/>
          <p:cNvGraphicFramePr>
            <a:graphicFrameLocks noGrp="1" noChangeAspect="1"/>
          </p:cNvGraphicFramePr>
          <p:nvPr>
            <p:ph sz="half" idx="4294967295"/>
            <p:custDataLst>
              <p:tags r:id="rId3"/>
            </p:custDataLst>
            <p:extLst>
              <p:ext uri="{D42A27DB-BD31-4B8C-83A1-F6EECF244321}">
                <p14:modId xmlns="" xmlns:p14="http://schemas.microsoft.com/office/powerpoint/2010/main" val="960245675"/>
              </p:ext>
            </p:extLst>
          </p:nvPr>
        </p:nvGraphicFramePr>
        <p:xfrm>
          <a:off x="906462" y="1752600"/>
          <a:ext cx="4275138" cy="4419600"/>
        </p:xfrm>
        <a:graphic>
          <a:graphicData uri="http://schemas.openxmlformats.org/presentationml/2006/ole">
            <p:oleObj spid="_x0000_s187410" name="VISIO" r:id="rId10" imgW="2129529" imgH="2201277" progId="Visio.Drawing.11">
              <p:embed/>
            </p:oleObj>
          </a:graphicData>
        </a:graphic>
      </p:graphicFrame>
      <p:sp>
        <p:nvSpPr>
          <p:cNvPr id="1193986"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3989"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3990" name="Rectangle 6"/>
          <p:cNvSpPr>
            <a:spLocks noChangeArrowheads="1"/>
          </p:cNvSpPr>
          <p:nvPr>
            <p:custDataLst>
              <p:tags r:id="rId6"/>
            </p:custDataLst>
          </p:nvPr>
        </p:nvSpPr>
        <p:spPr bwMode="auto">
          <a:xfrm>
            <a:off x="5257800" y="3429000"/>
            <a:ext cx="3200400" cy="990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endParaRPr lang="en-US" sz="2800" baseline="-25000" dirty="0">
              <a:solidFill>
                <a:schemeClr val="accent1"/>
              </a:solidFill>
              <a:latin typeface="Times New Roman" pitchFamily="18" charset="0"/>
              <a:cs typeface="Arial" charset="0"/>
            </a:endParaRPr>
          </a:p>
          <a:p>
            <a:pPr marL="342900" indent="-342900">
              <a:spcBef>
                <a:spcPct val="20000"/>
              </a:spcBef>
            </a:pP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cd</a:t>
            </a:r>
            <a:r>
              <a:rPr lang="en-US" sz="2800" dirty="0">
                <a:solidFill>
                  <a:schemeClr val="accent1"/>
                </a:solidFill>
                <a:latin typeface="Times New Roman" pitchFamily="18" charset="0"/>
                <a:cs typeface="Arial" charset="0"/>
              </a:rPr>
              <a:t> &gt;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hold</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baseline="-25000" dirty="0" err="1">
                <a:solidFill>
                  <a:schemeClr val="accent1"/>
                </a:solidFill>
                <a:latin typeface="Times New Roman" pitchFamily="18" charset="0"/>
                <a:cs typeface="Arial" charset="0"/>
              </a:rPr>
              <a:t>skew</a:t>
            </a:r>
            <a:r>
              <a:rPr lang="en-US" sz="2800" baseline="-25000" dirty="0">
                <a:solidFill>
                  <a:schemeClr val="accent1"/>
                </a:solidFill>
                <a:latin typeface="Times New Roman" pitchFamily="18" charset="0"/>
                <a:cs typeface="Arial" charset="0"/>
              </a:rPr>
              <a:t> </a:t>
            </a:r>
            <a:r>
              <a:rPr lang="en-US" sz="2800" dirty="0">
                <a:solidFill>
                  <a:schemeClr val="accent1"/>
                </a:solidFill>
                <a:latin typeface="Times New Roman" pitchFamily="18" charset="0"/>
                <a:cs typeface="Arial" charset="0"/>
              </a:rPr>
              <a:t>– </a:t>
            </a:r>
            <a:r>
              <a:rPr lang="en-US" sz="2800" i="1" dirty="0" err="1">
                <a:solidFill>
                  <a:schemeClr val="accent1"/>
                </a:solidFill>
                <a:latin typeface="Times New Roman" pitchFamily="18" charset="0"/>
                <a:cs typeface="Arial" charset="0"/>
              </a:rPr>
              <a:t>t</a:t>
            </a:r>
            <a:r>
              <a:rPr lang="en-US" sz="2800" i="1" baseline="-25000" dirty="0" err="1">
                <a:solidFill>
                  <a:schemeClr val="accent1"/>
                </a:solidFill>
                <a:latin typeface="Times New Roman" pitchFamily="18" charset="0"/>
                <a:cs typeface="Arial" charset="0"/>
              </a:rPr>
              <a:t>ccq</a:t>
            </a:r>
            <a:r>
              <a:rPr lang="en-US" sz="2800" dirty="0">
                <a:solidFill>
                  <a:schemeClr val="accent1"/>
                </a:solidFill>
                <a:latin typeface="Times New Roman" pitchFamily="18" charset="0"/>
                <a:cs typeface="Arial" charset="0"/>
              </a:rPr>
              <a:t> </a:t>
            </a:r>
          </a:p>
        </p:txBody>
      </p:sp>
      <p:sp>
        <p:nvSpPr>
          <p:cNvPr id="1193991" name="Rectangle 7"/>
          <p:cNvSpPr>
            <a:spLocks noChangeArrowheads="1"/>
          </p:cNvSpPr>
          <p:nvPr>
            <p:custDataLst>
              <p:tags r:id="rId7"/>
            </p:custDataLst>
          </p:nvPr>
        </p:nvSpPr>
        <p:spPr bwMode="auto">
          <a:xfrm>
            <a:off x="5257800" y="3429000"/>
            <a:ext cx="3276600" cy="12192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Hold Time Constraint with Skew</a:t>
            </a:r>
            <a:endParaRPr lang="en-US" sz="4400" dirty="0">
              <a:solidFill>
                <a:schemeClr val="bg1"/>
              </a:solidFill>
              <a:latin typeface="+mj-lt"/>
            </a:endParaRPr>
          </a:p>
        </p:txBody>
      </p:sp>
      <p:sp>
        <p:nvSpPr>
          <p:cNvPr id="9" name="TextBox 8"/>
          <p:cNvSpPr txBox="1"/>
          <p:nvPr/>
        </p:nvSpPr>
        <p:spPr>
          <a:xfrm>
            <a:off x="1211964" y="817382"/>
            <a:ext cx="2954655"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带时钟偏移的保持时间约束</a:t>
            </a:r>
            <a:endParaRPr lang="zh-CN" altLang="en-US" dirty="0">
              <a:latin typeface="华文中宋" pitchFamily="2" charset="-122"/>
              <a:ea typeface="华文中宋" pitchFamily="2" charset="-122"/>
            </a:endParaRPr>
          </a:p>
        </p:txBody>
      </p:sp>
      <p:sp>
        <p:nvSpPr>
          <p:cNvPr id="10" name="TextBox 9"/>
          <p:cNvSpPr txBox="1"/>
          <p:nvPr/>
        </p:nvSpPr>
        <p:spPr>
          <a:xfrm>
            <a:off x="628774" y="6078992"/>
            <a:ext cx="392767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3-47   </a:t>
            </a:r>
            <a:r>
              <a:rPr lang="zh-CN" altLang="en-US" dirty="0" smtClean="0">
                <a:latin typeface="华文中宋" pitchFamily="2" charset="-122"/>
                <a:ea typeface="华文中宋" pitchFamily="2" charset="-122"/>
              </a:rPr>
              <a:t>带时钟偏移的保持时间约束</a:t>
            </a:r>
            <a:endParaRPr lang="zh-CN" altLang="en-US" dirty="0">
              <a:latin typeface="华文中宋" pitchFamily="2" charset="-122"/>
              <a:ea typeface="华文中宋" pitchFamily="2" charset="-122"/>
            </a:endParaRPr>
          </a:p>
        </p:txBody>
      </p:sp>
      <p:sp>
        <p:nvSpPr>
          <p:cNvPr id="12" name="TextBox 11"/>
          <p:cNvSpPr txBox="1"/>
          <p:nvPr/>
        </p:nvSpPr>
        <p:spPr>
          <a:xfrm>
            <a:off x="6000760" y="2954192"/>
            <a:ext cx="1854995"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式</a:t>
            </a:r>
            <a:r>
              <a:rPr lang="en-US" altLang="zh-CN" sz="2000" dirty="0" smtClean="0">
                <a:latin typeface="华文中宋" pitchFamily="2" charset="-122"/>
                <a:ea typeface="华文中宋" pitchFamily="2" charset="-122"/>
              </a:rPr>
              <a:t>3-20</a:t>
            </a:r>
            <a:r>
              <a:rPr lang="zh-CN" altLang="en-US" sz="2000" dirty="0" smtClean="0">
                <a:latin typeface="华文中宋" pitchFamily="2" charset="-122"/>
                <a:ea typeface="华文中宋" pitchFamily="2" charset="-122"/>
              </a:rPr>
              <a:t>、</a:t>
            </a:r>
            <a:r>
              <a:rPr lang="en-US" altLang="zh-CN" sz="2000" dirty="0" smtClean="0">
                <a:latin typeface="华文中宋" pitchFamily="2" charset="-122"/>
                <a:ea typeface="华文中宋" pitchFamily="2" charset="-122"/>
              </a:rPr>
              <a:t>3-21</a:t>
            </a:r>
            <a:endParaRPr lang="zh-CN" altLang="en-US" sz="2000" dirty="0">
              <a:latin typeface="华文中宋" pitchFamily="2" charset="-122"/>
              <a:ea typeface="华文中宋" pitchFamily="2" charset="-122"/>
            </a:endParaRPr>
          </a:p>
        </p:txBody>
      </p:sp>
      <p:sp>
        <p:nvSpPr>
          <p:cNvPr id="13" name="TextBox 12"/>
          <p:cNvSpPr txBox="1"/>
          <p:nvPr/>
        </p:nvSpPr>
        <p:spPr>
          <a:xfrm>
            <a:off x="4500562" y="4841174"/>
            <a:ext cx="4286280" cy="1754326"/>
          </a:xfrm>
          <a:prstGeom prst="rect">
            <a:avLst/>
          </a:prstGeom>
          <a:noFill/>
        </p:spPr>
        <p:txBody>
          <a:bodyPr wrap="square" rtlCol="0">
            <a:spAutoFit/>
          </a:bodyPr>
          <a:lstStyle/>
          <a:p>
            <a:r>
              <a:rPr lang="zh-CN" altLang="en-US" dirty="0" smtClean="0">
                <a:latin typeface="华文中宋" pitchFamily="2" charset="-122"/>
                <a:ea typeface="华文中宋" pitchFamily="2" charset="-122"/>
              </a:rPr>
              <a:t>总之，时钟偏移将显著增加建立时间和保持时间，这将使时序总开销增加，从而减少了组合逻辑的有效工作时间。它也增加了通过组合逻辑所需的最小延迟。如果</a:t>
            </a:r>
            <a:r>
              <a:rPr lang="en-US" i="1" dirty="0" err="1" smtClean="0">
                <a:latin typeface="华文中宋" pitchFamily="2" charset="-122"/>
                <a:ea typeface="华文中宋" pitchFamily="2" charset="-122"/>
                <a:cs typeface="Arial" charset="0"/>
              </a:rPr>
              <a:t>t</a:t>
            </a:r>
            <a:r>
              <a:rPr lang="en-US" baseline="-25000" dirty="0" err="1" smtClean="0">
                <a:latin typeface="华文中宋" pitchFamily="2" charset="-122"/>
                <a:ea typeface="华文中宋" pitchFamily="2" charset="-122"/>
                <a:cs typeface="Arial" charset="0"/>
              </a:rPr>
              <a:t>hold</a:t>
            </a:r>
            <a:r>
              <a:rPr lang="en-US" baseline="-25000" dirty="0" smtClean="0">
                <a:latin typeface="华文中宋" pitchFamily="2" charset="-122"/>
                <a:ea typeface="华文中宋" pitchFamily="2" charset="-122"/>
                <a:cs typeface="Arial" charset="0"/>
              </a:rPr>
              <a:t> </a:t>
            </a:r>
            <a:r>
              <a:rPr lang="en-US" altLang="en-US" dirty="0" smtClean="0">
                <a:latin typeface="华文中宋" pitchFamily="2" charset="-122"/>
                <a:ea typeface="华文中宋" pitchFamily="2" charset="-122"/>
              </a:rPr>
              <a:t>=0</a:t>
            </a:r>
            <a:r>
              <a:rPr lang="zh-CN" altLang="en-US" dirty="0" smtClean="0">
                <a:latin typeface="华文中宋" pitchFamily="2" charset="-122"/>
                <a:ea typeface="华文中宋" pitchFamily="2" charset="-122"/>
              </a:rPr>
              <a:t>，且</a:t>
            </a:r>
            <a:r>
              <a:rPr lang="en-US" i="1" dirty="0" err="1" smtClean="0">
                <a:latin typeface="华文中宋" pitchFamily="2" charset="-122"/>
                <a:ea typeface="华文中宋" pitchFamily="2" charset="-122"/>
                <a:cs typeface="Arial" charset="0"/>
              </a:rPr>
              <a:t>t</a:t>
            </a:r>
            <a:r>
              <a:rPr lang="en-US" baseline="-25000" dirty="0" err="1" smtClean="0">
                <a:latin typeface="华文中宋" pitchFamily="2" charset="-122"/>
                <a:ea typeface="华文中宋" pitchFamily="2" charset="-122"/>
                <a:cs typeface="Arial" charset="0"/>
              </a:rPr>
              <a:t>skew</a:t>
            </a:r>
            <a:r>
              <a:rPr lang="en-US" baseline="-25000" dirty="0" smtClean="0">
                <a:latin typeface="华文中宋" pitchFamily="2" charset="-122"/>
                <a:ea typeface="华文中宋" pitchFamily="2" charset="-122"/>
                <a:cs typeface="Arial" charset="0"/>
              </a:rPr>
              <a:t> </a:t>
            </a:r>
            <a:r>
              <a:rPr lang="en-US" altLang="zh-CN" dirty="0" smtClean="0">
                <a:latin typeface="华文中宋" pitchFamily="2" charset="-122"/>
                <a:ea typeface="华文中宋" pitchFamily="2" charset="-122"/>
              </a:rPr>
              <a:t>&gt;</a:t>
            </a:r>
            <a:r>
              <a:rPr lang="en-US" i="1" dirty="0" smtClean="0">
                <a:latin typeface="华文中宋" pitchFamily="2" charset="-122"/>
                <a:ea typeface="华文中宋" pitchFamily="2" charset="-122"/>
                <a:cs typeface="Arial" charset="0"/>
              </a:rPr>
              <a:t> </a:t>
            </a:r>
            <a:r>
              <a:rPr lang="en-US" i="1" dirty="0" err="1" smtClean="0">
                <a:latin typeface="华文中宋" pitchFamily="2" charset="-122"/>
                <a:ea typeface="华文中宋" pitchFamily="2" charset="-122"/>
                <a:cs typeface="Arial" charset="0"/>
              </a:rPr>
              <a:t>t</a:t>
            </a:r>
            <a:r>
              <a:rPr lang="en-US" i="1" baseline="-25000" dirty="0" err="1" smtClean="0">
                <a:latin typeface="华文中宋" pitchFamily="2" charset="-122"/>
                <a:ea typeface="华文中宋" pitchFamily="2" charset="-122"/>
                <a:cs typeface="Arial" charset="0"/>
              </a:rPr>
              <a:t>ccq</a:t>
            </a:r>
            <a:r>
              <a:rPr lang="en-US" i="1" baseline="-25000" dirty="0" smtClean="0">
                <a:latin typeface="华文中宋" pitchFamily="2" charset="-122"/>
                <a:ea typeface="华文中宋" pitchFamily="2" charset="-122"/>
                <a:cs typeface="Arial" charset="0"/>
              </a:rPr>
              <a:t> </a:t>
            </a:r>
            <a:r>
              <a:rPr lang="zh-CN" altLang="en-US" dirty="0" smtClean="0">
                <a:latin typeface="华文中宋" pitchFamily="2" charset="-122"/>
                <a:ea typeface="华文中宋" pitchFamily="2" charset="-122"/>
              </a:rPr>
              <a:t>，一对背靠背的触发器将不满足式（</a:t>
            </a:r>
            <a:r>
              <a:rPr lang="en-US" altLang="zh-CN" dirty="0" smtClean="0">
                <a:latin typeface="华文中宋" pitchFamily="2" charset="-122"/>
                <a:ea typeface="华文中宋" pitchFamily="2" charset="-122"/>
              </a:rPr>
              <a:t>3-21</a:t>
            </a:r>
            <a:r>
              <a:rPr lang="zh-CN" altLang="en-US" dirty="0" smtClean="0">
                <a:latin typeface="华文中宋" pitchFamily="2" charset="-122"/>
                <a:ea typeface="华文中宋" pitchFamily="2" charset="-122"/>
              </a:rPr>
              <a:t>）</a:t>
            </a:r>
          </a:p>
        </p:txBody>
      </p:sp>
    </p:spTree>
    <p:extLst>
      <p:ext uri="{BB962C8B-B14F-4D97-AF65-F5344CB8AC3E}">
        <p14:creationId xmlns="" xmlns:p14="http://schemas.microsoft.com/office/powerpoint/2010/main" val="984997494"/>
      </p:ext>
    </p:extLst>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1897" name="Object 9"/>
          <p:cNvGraphicFramePr>
            <a:graphicFrameLocks noGrp="1" noChangeAspect="1"/>
          </p:cNvGraphicFramePr>
          <p:nvPr>
            <p:ph sz="half" idx="4294967295"/>
            <p:custDataLst>
              <p:tags r:id="rId2"/>
            </p:custDataLst>
            <p:extLst>
              <p:ext uri="{D42A27DB-BD31-4B8C-83A1-F6EECF244321}">
                <p14:modId xmlns="" xmlns:p14="http://schemas.microsoft.com/office/powerpoint/2010/main" val="2510275837"/>
              </p:ext>
            </p:extLst>
          </p:nvPr>
        </p:nvGraphicFramePr>
        <p:xfrm>
          <a:off x="5096608" y="1485900"/>
          <a:ext cx="2747313" cy="4800600"/>
        </p:xfrm>
        <a:graphic>
          <a:graphicData uri="http://schemas.openxmlformats.org/presentationml/2006/ole">
            <p:oleObj spid="_x0000_s188452" name="VISIO" r:id="rId10" imgW="1457850" imgH="2546276" progId="Visio.Drawing.11">
              <p:embed/>
            </p:oleObj>
          </a:graphicData>
        </a:graphic>
      </p:graphicFrame>
      <p:graphicFrame>
        <p:nvGraphicFramePr>
          <p:cNvPr id="1061899" name="Object 11"/>
          <p:cNvGraphicFramePr>
            <a:graphicFrameLocks noGrp="1" noChangeAspect="1"/>
          </p:cNvGraphicFramePr>
          <p:nvPr>
            <p:ph sz="half" idx="4294967295"/>
            <p:custDataLst>
              <p:tags r:id="rId3"/>
            </p:custDataLst>
            <p:extLst>
              <p:ext uri="{D42A27DB-BD31-4B8C-83A1-F6EECF244321}">
                <p14:modId xmlns="" xmlns:p14="http://schemas.microsoft.com/office/powerpoint/2010/main" val="2323907319"/>
              </p:ext>
            </p:extLst>
          </p:nvPr>
        </p:nvGraphicFramePr>
        <p:xfrm>
          <a:off x="2095500" y="2434737"/>
          <a:ext cx="2667000" cy="2259013"/>
        </p:xfrm>
        <a:graphic>
          <a:graphicData uri="http://schemas.openxmlformats.org/presentationml/2006/ole">
            <p:oleObj spid="_x0000_s188453" name="VISIO" r:id="rId11" imgW="914400" imgH="775484" progId="Visio.Drawing.11">
              <p:embed/>
            </p:oleObj>
          </a:graphicData>
        </a:graphic>
      </p:graphicFrame>
      <p:sp>
        <p:nvSpPr>
          <p:cNvPr id="1061890" name="Rectangle 2"/>
          <p:cNvSpPr>
            <a:spLocks noChangeArrowheads="1"/>
          </p:cNvSpPr>
          <p:nvPr>
            <p:custDataLst>
              <p:tags r:id="rId4"/>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1893" name="Rectangle 5"/>
          <p:cNvSpPr>
            <a:spLocks noChangeArrowheads="1"/>
          </p:cNvSpPr>
          <p:nvPr>
            <p:custDataLst>
              <p:tags r:id="rId5"/>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1894" name="Rectangle 6"/>
          <p:cNvSpPr>
            <a:spLocks noChangeArrowheads="1"/>
          </p:cNvSpPr>
          <p:nvPr>
            <p:custDataLst>
              <p:tags r:id="rId6"/>
            </p:custDataLst>
          </p:nvPr>
        </p:nvSpPr>
        <p:spPr bwMode="auto">
          <a:xfrm>
            <a:off x="685800" y="1219200"/>
            <a:ext cx="54864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Asynchronous (for example, user) inputs might violate the dynamic discipline</a:t>
            </a:r>
          </a:p>
        </p:txBody>
      </p:sp>
      <p:pic>
        <p:nvPicPr>
          <p:cNvPr id="1061904" name="Picture 16"/>
          <p:cNvPicPr>
            <a:picLocks noChangeAspect="1" noChangeArrowheads="1"/>
          </p:cNvPicPr>
          <p:nvPr>
            <p:custDataLst>
              <p:tags r:id="rId7"/>
            </p:custDataLst>
          </p:nvPr>
        </p:nvPicPr>
        <p:blipFill>
          <a:blip r:embed="rId12" cstate="print">
            <a:extLst>
              <a:ext uri="{28A0092B-C50C-407E-A947-70E740481C1C}">
                <a14:useLocalDpi xmlns="" xmlns:a14="http://schemas.microsoft.com/office/drawing/2010/main" val="0"/>
              </a:ext>
            </a:extLst>
          </a:blip>
          <a:srcRect/>
          <a:stretch>
            <a:fillRect/>
          </a:stretch>
        </p:blipFill>
        <p:spPr bwMode="auto">
          <a:xfrm flipH="1">
            <a:off x="838199" y="3386933"/>
            <a:ext cx="1572175" cy="2639217"/>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Violating the Dynamic Discipline</a:t>
            </a:r>
            <a:endParaRPr lang="en-US" sz="4400" dirty="0">
              <a:solidFill>
                <a:schemeClr val="bg1"/>
              </a:solidFill>
              <a:latin typeface="+mj-lt"/>
            </a:endParaRPr>
          </a:p>
        </p:txBody>
      </p:sp>
      <p:sp>
        <p:nvSpPr>
          <p:cNvPr id="9" name="TextBox 8"/>
          <p:cNvSpPr txBox="1"/>
          <p:nvPr/>
        </p:nvSpPr>
        <p:spPr>
          <a:xfrm>
            <a:off x="3428992" y="6215082"/>
            <a:ext cx="5008102"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图</a:t>
            </a:r>
            <a:r>
              <a:rPr lang="en-US" altLang="zh-CN" dirty="0" smtClean="0">
                <a:latin typeface="华文中宋" pitchFamily="2" charset="-122"/>
                <a:ea typeface="华文中宋" pitchFamily="2" charset="-122"/>
              </a:rPr>
              <a:t>3-48  </a:t>
            </a:r>
            <a:r>
              <a:rPr lang="zh-CN" altLang="en-US" dirty="0" smtClean="0">
                <a:latin typeface="华文中宋" pitchFamily="2" charset="-122"/>
                <a:ea typeface="华文中宋" pitchFamily="2" charset="-122"/>
              </a:rPr>
              <a:t>输入在孔径时间之前，之后和之内改变</a:t>
            </a:r>
            <a:endParaRPr lang="zh-CN" altLang="en-US" dirty="0">
              <a:latin typeface="华文中宋" pitchFamily="2" charset="-122"/>
              <a:ea typeface="华文中宋" pitchFamily="2" charset="-122"/>
            </a:endParaRPr>
          </a:p>
        </p:txBody>
      </p:sp>
      <p:sp>
        <p:nvSpPr>
          <p:cNvPr id="10" name="TextBox 9"/>
          <p:cNvSpPr txBox="1"/>
          <p:nvPr/>
        </p:nvSpPr>
        <p:spPr>
          <a:xfrm>
            <a:off x="1152212" y="714356"/>
            <a:ext cx="172354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破坏动态约束</a:t>
            </a:r>
            <a:endParaRPr lang="zh-CN" altLang="en-US" sz="2000" dirty="0">
              <a:latin typeface="华文中宋" pitchFamily="2" charset="-122"/>
              <a:ea typeface="华文中宋" pitchFamily="2" charset="-122"/>
            </a:endParaRPr>
          </a:p>
        </p:txBody>
      </p:sp>
      <p:sp>
        <p:nvSpPr>
          <p:cNvPr id="12" name="TextBox 11"/>
          <p:cNvSpPr txBox="1"/>
          <p:nvPr/>
        </p:nvSpPr>
        <p:spPr>
          <a:xfrm>
            <a:off x="1075874" y="1053074"/>
            <a:ext cx="3185487"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异步输入可能会破坏动态约束</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667099638"/>
      </p:ext>
    </p:extLst>
  </p:cSld>
  <p:clrMapOvr>
    <a:masterClrMapping/>
  </p:clrMapOvr>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2922" name="Object 10"/>
          <p:cNvGraphicFramePr>
            <a:graphicFrameLocks noGrp="1" noChangeAspect="1"/>
          </p:cNvGraphicFramePr>
          <p:nvPr>
            <p:ph idx="4294967295"/>
            <p:custDataLst>
              <p:tags r:id="rId2"/>
            </p:custDataLst>
            <p:extLst>
              <p:ext uri="{D42A27DB-BD31-4B8C-83A1-F6EECF244321}">
                <p14:modId xmlns="" xmlns:p14="http://schemas.microsoft.com/office/powerpoint/2010/main" val="4017692313"/>
              </p:ext>
            </p:extLst>
          </p:nvPr>
        </p:nvGraphicFramePr>
        <p:xfrm>
          <a:off x="2971800" y="4038600"/>
          <a:ext cx="3676650" cy="1898650"/>
        </p:xfrm>
        <a:graphic>
          <a:graphicData uri="http://schemas.openxmlformats.org/presentationml/2006/ole">
            <p:oleObj spid="_x0000_s189458" name="VISIO" r:id="rId8" imgW="1257872" imgH="650308" progId="Visio.Drawing.11">
              <p:embed/>
            </p:oleObj>
          </a:graphicData>
        </a:graphic>
      </p:graphicFrame>
      <p:sp>
        <p:nvSpPr>
          <p:cNvPr id="1062914"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2916"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2917" name="Rectangle 5"/>
          <p:cNvSpPr>
            <a:spLocks noChangeArrowheads="1"/>
          </p:cNvSpPr>
          <p:nvPr>
            <p:custDataLst>
              <p:tags r:id="rId5"/>
            </p:custDataLst>
          </p:nvPr>
        </p:nvSpPr>
        <p:spPr bwMode="auto">
          <a:xfrm>
            <a:off x="914400" y="1219200"/>
            <a:ext cx="7543800" cy="495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b="1" dirty="0" err="1" smtClean="0">
                <a:latin typeface="Times New Roman" pitchFamily="18" charset="0"/>
                <a:cs typeface="Arial" charset="0"/>
              </a:rPr>
              <a:t>Bistable</a:t>
            </a:r>
            <a:r>
              <a:rPr lang="en-US" sz="2600" b="1" dirty="0" smtClean="0">
                <a:latin typeface="Times New Roman" pitchFamily="18" charset="0"/>
                <a:cs typeface="Arial" charset="0"/>
              </a:rPr>
              <a:t> devices: </a:t>
            </a:r>
            <a:r>
              <a:rPr lang="en-US" sz="2600" dirty="0" smtClean="0">
                <a:latin typeface="Times New Roman" pitchFamily="18" charset="0"/>
                <a:cs typeface="Arial" charset="0"/>
              </a:rPr>
              <a:t>two </a:t>
            </a:r>
            <a:r>
              <a:rPr lang="en-US" sz="2600" dirty="0">
                <a:latin typeface="Times New Roman" pitchFamily="18" charset="0"/>
                <a:cs typeface="Arial" charset="0"/>
              </a:rPr>
              <a:t>stable </a:t>
            </a:r>
            <a:r>
              <a:rPr lang="en-US" sz="2600" dirty="0" smtClean="0">
                <a:latin typeface="Times New Roman" pitchFamily="18" charset="0"/>
                <a:cs typeface="Arial" charset="0"/>
              </a:rPr>
              <a:t>states, </a:t>
            </a:r>
            <a:r>
              <a:rPr lang="en-US" sz="2600" dirty="0">
                <a:latin typeface="Times New Roman" pitchFamily="18" charset="0"/>
                <a:cs typeface="Arial" charset="0"/>
              </a:rPr>
              <a:t>and a metastable state between </a:t>
            </a:r>
            <a:r>
              <a:rPr lang="en-US" sz="2600" dirty="0" smtClean="0">
                <a:latin typeface="Times New Roman" pitchFamily="18" charset="0"/>
                <a:cs typeface="Arial" charset="0"/>
              </a:rPr>
              <a:t>them</a:t>
            </a:r>
            <a:r>
              <a:rPr lang="zh-CN" altLang="en-US" sz="2000" dirty="0" smtClean="0">
                <a:latin typeface="华文中宋" pitchFamily="2" charset="-122"/>
                <a:ea typeface="华文中宋" pitchFamily="2" charset="-122"/>
                <a:cs typeface="Arial" charset="0"/>
              </a:rPr>
              <a:t>双稳态设备</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600" b="1" dirty="0" smtClean="0">
                <a:latin typeface="Times New Roman" pitchFamily="18" charset="0"/>
                <a:cs typeface="Arial" charset="0"/>
              </a:rPr>
              <a:t>Flip-flop: </a:t>
            </a:r>
            <a:r>
              <a:rPr lang="en-US" sz="2600" dirty="0" smtClean="0">
                <a:latin typeface="Times New Roman" pitchFamily="18" charset="0"/>
                <a:cs typeface="Arial" charset="0"/>
              </a:rPr>
              <a:t>two </a:t>
            </a:r>
            <a:r>
              <a:rPr lang="en-US" sz="2600" dirty="0">
                <a:latin typeface="Times New Roman" pitchFamily="18" charset="0"/>
                <a:cs typeface="Arial" charset="0"/>
              </a:rPr>
              <a:t>stable states (1 and 0) and one </a:t>
            </a:r>
            <a:r>
              <a:rPr lang="en-US" sz="2600" dirty="0" err="1">
                <a:latin typeface="Times New Roman" pitchFamily="18" charset="0"/>
                <a:cs typeface="Arial" charset="0"/>
              </a:rPr>
              <a:t>metastable</a:t>
            </a:r>
            <a:r>
              <a:rPr lang="en-US" sz="2600" dirty="0">
                <a:latin typeface="Times New Roman" pitchFamily="18" charset="0"/>
                <a:cs typeface="Arial" charset="0"/>
              </a:rPr>
              <a:t> </a:t>
            </a:r>
            <a:r>
              <a:rPr lang="en-US" sz="2600" dirty="0" smtClean="0">
                <a:latin typeface="Times New Roman" pitchFamily="18" charset="0"/>
                <a:cs typeface="Arial" charset="0"/>
              </a:rPr>
              <a:t>state</a:t>
            </a:r>
            <a:r>
              <a:rPr lang="zh-CN" altLang="en-US" sz="2000" dirty="0" smtClean="0">
                <a:latin typeface="华文中宋" pitchFamily="2" charset="-122"/>
                <a:ea typeface="华文中宋" pitchFamily="2" charset="-122"/>
                <a:cs typeface="Arial" charset="0"/>
              </a:rPr>
              <a:t>触发器</a:t>
            </a:r>
            <a:endParaRPr lang="en-US" altLang="en-US" sz="2000" dirty="0">
              <a:latin typeface="华文中宋" pitchFamily="2" charset="-122"/>
              <a:ea typeface="华文中宋" pitchFamily="2" charset="-122"/>
              <a:cs typeface="Arial" charset="0"/>
            </a:endParaRPr>
          </a:p>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flip-flop </a:t>
            </a:r>
            <a:r>
              <a:rPr lang="en-US" sz="2600" dirty="0">
                <a:latin typeface="Times New Roman" pitchFamily="18" charset="0"/>
                <a:cs typeface="Arial" charset="0"/>
              </a:rPr>
              <a:t>lands in </a:t>
            </a:r>
            <a:r>
              <a:rPr lang="en-US" sz="2600" dirty="0" smtClean="0">
                <a:latin typeface="Times New Roman" pitchFamily="18" charset="0"/>
                <a:cs typeface="Arial" charset="0"/>
              </a:rPr>
              <a:t>metastable </a:t>
            </a:r>
            <a:r>
              <a:rPr lang="en-US" sz="2600" dirty="0">
                <a:latin typeface="Times New Roman" pitchFamily="18" charset="0"/>
                <a:cs typeface="Arial" charset="0"/>
              </a:rPr>
              <a:t>state, </a:t>
            </a:r>
            <a:r>
              <a:rPr lang="en-US" sz="2600" dirty="0" smtClean="0">
                <a:latin typeface="Times New Roman" pitchFamily="18" charset="0"/>
                <a:cs typeface="Arial" charset="0"/>
              </a:rPr>
              <a:t>could </a:t>
            </a:r>
            <a:r>
              <a:rPr lang="en-US" sz="2600" dirty="0">
                <a:latin typeface="Times New Roman" pitchFamily="18" charset="0"/>
                <a:cs typeface="Arial" charset="0"/>
              </a:rPr>
              <a:t>stay there for an undetermined amount of time</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err="1" smtClean="0">
                <a:solidFill>
                  <a:schemeClr val="bg1"/>
                </a:solidFill>
                <a:latin typeface="+mj-lt"/>
              </a:rPr>
              <a:t>Metastability</a:t>
            </a:r>
            <a:r>
              <a:rPr lang="zh-CN" altLang="en-US" sz="2000" dirty="0" smtClean="0">
                <a:solidFill>
                  <a:schemeClr val="bg1"/>
                </a:solidFill>
                <a:latin typeface="华文中宋" pitchFamily="2" charset="-122"/>
                <a:ea typeface="华文中宋" pitchFamily="2" charset="-122"/>
              </a:rPr>
              <a:t>亚稳态</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3194207" y="6000768"/>
            <a:ext cx="323518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3-49  </a:t>
            </a:r>
            <a:r>
              <a:rPr lang="zh-CN" altLang="en-US" sz="2000" dirty="0" smtClean="0">
                <a:latin typeface="华文中宋" pitchFamily="2" charset="-122"/>
                <a:ea typeface="华文中宋" pitchFamily="2" charset="-122"/>
              </a:rPr>
              <a:t>稳定和亚稳定状态</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726106562"/>
      </p:ext>
    </p:extLst>
  </p:cSld>
  <p:clrMapOvr>
    <a:masterClrMapping/>
  </p:clrMapOvr>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38341" name="Object 5"/>
          <p:cNvGraphicFramePr>
            <a:graphicFrameLocks noGrp="1" noChangeAspect="1"/>
          </p:cNvGraphicFramePr>
          <p:nvPr>
            <p:ph idx="4294967295"/>
            <p:custDataLst>
              <p:tags r:id="rId2"/>
            </p:custDataLst>
            <p:extLst>
              <p:ext uri="{D42A27DB-BD31-4B8C-83A1-F6EECF244321}">
                <p14:modId xmlns="" xmlns:p14="http://schemas.microsoft.com/office/powerpoint/2010/main" val="729665112"/>
              </p:ext>
            </p:extLst>
          </p:nvPr>
        </p:nvGraphicFramePr>
        <p:xfrm>
          <a:off x="3276600" y="2133600"/>
          <a:ext cx="1981200" cy="1484313"/>
        </p:xfrm>
        <a:graphic>
          <a:graphicData uri="http://schemas.openxmlformats.org/presentationml/2006/ole">
            <p:oleObj spid="_x0000_s190482" name="VISIO" r:id="rId9" imgW="1057656" imgH="827532" progId="Visio.Drawing.11">
              <p:embed/>
            </p:oleObj>
          </a:graphicData>
        </a:graphic>
      </p:graphicFrame>
      <p:sp>
        <p:nvSpPr>
          <p:cNvPr id="1038338"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p:txBody>
      </p:sp>
      <p:sp>
        <p:nvSpPr>
          <p:cNvPr id="103834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38342" name="Rectangle 6"/>
          <p:cNvSpPr>
            <a:spLocks noChangeArrowheads="1"/>
          </p:cNvSpPr>
          <p:nvPr>
            <p:custDataLst>
              <p:tags r:id="rId5"/>
            </p:custDataLst>
          </p:nvPr>
        </p:nvSpPr>
        <p:spPr bwMode="auto">
          <a:xfrm>
            <a:off x="685800" y="1219200"/>
            <a:ext cx="7543800" cy="137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Flip-flop </a:t>
            </a:r>
            <a:r>
              <a:rPr lang="en-US" sz="2600" dirty="0">
                <a:latin typeface="Times New Roman" pitchFamily="18" charset="0"/>
                <a:cs typeface="Arial" charset="0"/>
              </a:rPr>
              <a:t>has </a:t>
            </a:r>
            <a:r>
              <a:rPr lang="en-US" sz="2600" b="1" dirty="0" smtClean="0">
                <a:latin typeface="Times New Roman" pitchFamily="18" charset="0"/>
                <a:cs typeface="Arial" charset="0"/>
              </a:rPr>
              <a:t>feedback</a:t>
            </a:r>
            <a:r>
              <a:rPr lang="en-US" sz="2600" dirty="0" smtClean="0">
                <a:latin typeface="Times New Roman" pitchFamily="18" charset="0"/>
                <a:cs typeface="Arial" charset="0"/>
              </a:rPr>
              <a:t>: </a:t>
            </a:r>
            <a:r>
              <a:rPr lang="en-US" sz="2600" dirty="0">
                <a:latin typeface="Times New Roman" pitchFamily="18" charset="0"/>
                <a:cs typeface="Arial" charset="0"/>
              </a:rPr>
              <a:t>if </a:t>
            </a:r>
            <a:r>
              <a:rPr lang="en-US" sz="2600" i="1" dirty="0">
                <a:latin typeface="Times New Roman" pitchFamily="18" charset="0"/>
                <a:cs typeface="Arial" charset="0"/>
              </a:rPr>
              <a:t>Q</a:t>
            </a:r>
            <a:r>
              <a:rPr lang="en-US" sz="2600" dirty="0">
                <a:latin typeface="Times New Roman" pitchFamily="18" charset="0"/>
                <a:cs typeface="Arial" charset="0"/>
              </a:rPr>
              <a:t> is somewhere between 1 and 0, </a:t>
            </a:r>
            <a:r>
              <a:rPr lang="en-US" sz="2600" dirty="0" smtClean="0">
                <a:latin typeface="Times New Roman" pitchFamily="18" charset="0"/>
                <a:cs typeface="Arial" charset="0"/>
              </a:rPr>
              <a:t>cross-coupled </a:t>
            </a:r>
            <a:r>
              <a:rPr lang="en-US" sz="2600" dirty="0">
                <a:latin typeface="Times New Roman" pitchFamily="18" charset="0"/>
                <a:cs typeface="Arial" charset="0"/>
              </a:rPr>
              <a:t>gates </a:t>
            </a:r>
            <a:r>
              <a:rPr lang="en-US" sz="2600" dirty="0" smtClean="0">
                <a:latin typeface="Times New Roman" pitchFamily="18" charset="0"/>
                <a:cs typeface="Arial" charset="0"/>
              </a:rPr>
              <a:t>drive output </a:t>
            </a:r>
            <a:r>
              <a:rPr lang="en-US" sz="2600" dirty="0">
                <a:latin typeface="Times New Roman" pitchFamily="18" charset="0"/>
                <a:cs typeface="Arial" charset="0"/>
              </a:rPr>
              <a:t>to either rail (1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38343" name="Rectangle 7"/>
          <p:cNvSpPr>
            <a:spLocks noChangeArrowheads="1"/>
          </p:cNvSpPr>
          <p:nvPr>
            <p:custDataLst>
              <p:tags r:id="rId6"/>
            </p:custDataLst>
          </p:nvPr>
        </p:nvSpPr>
        <p:spPr bwMode="auto">
          <a:xfrm>
            <a:off x="762000" y="3810000"/>
            <a:ext cx="75438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smtClean="0">
                <a:latin typeface="Times New Roman" pitchFamily="18" charset="0"/>
                <a:cs typeface="Arial" charset="0"/>
              </a:rPr>
              <a:t>Metastable signal:</a:t>
            </a:r>
            <a:r>
              <a:rPr lang="en-US" sz="2400" dirty="0" smtClean="0">
                <a:latin typeface="Times New Roman" pitchFamily="18" charset="0"/>
                <a:cs typeface="Arial" charset="0"/>
              </a:rPr>
              <a:t> if </a:t>
            </a:r>
            <a:r>
              <a:rPr lang="en-US" sz="2400" dirty="0">
                <a:latin typeface="Times New Roman" pitchFamily="18" charset="0"/>
                <a:cs typeface="Arial" charset="0"/>
              </a:rPr>
              <a:t>it hasn’t resolved to 1 or 0</a:t>
            </a:r>
          </a:p>
          <a:p>
            <a:pPr marL="342900" indent="-342900">
              <a:spcBef>
                <a:spcPct val="20000"/>
              </a:spcBef>
              <a:buFontTx/>
              <a:buChar char="•"/>
            </a:pPr>
            <a:r>
              <a:rPr lang="en-US" sz="2400" dirty="0" smtClean="0">
                <a:latin typeface="Times New Roman" pitchFamily="18" charset="0"/>
                <a:cs typeface="Arial" charset="0"/>
              </a:rPr>
              <a:t>If </a:t>
            </a:r>
            <a:r>
              <a:rPr lang="en-US" sz="2400" dirty="0">
                <a:latin typeface="Times New Roman" pitchFamily="18" charset="0"/>
                <a:cs typeface="Arial" charset="0"/>
              </a:rPr>
              <a:t>flip-flop input changes at </a:t>
            </a:r>
            <a:r>
              <a:rPr lang="en-US" sz="2400" dirty="0" smtClean="0">
                <a:latin typeface="Times New Roman" pitchFamily="18" charset="0"/>
                <a:cs typeface="Arial" charset="0"/>
              </a:rPr>
              <a:t>random </a:t>
            </a:r>
            <a:r>
              <a:rPr lang="en-US" sz="2400" dirty="0">
                <a:latin typeface="Times New Roman" pitchFamily="18" charset="0"/>
                <a:cs typeface="Arial" charset="0"/>
              </a:rPr>
              <a:t>time, </a:t>
            </a:r>
            <a:r>
              <a:rPr lang="en-US" sz="2400" b="1" dirty="0" smtClean="0">
                <a:latin typeface="Times New Roman" pitchFamily="18" charset="0"/>
                <a:cs typeface="Arial" charset="0"/>
              </a:rPr>
              <a:t>probability </a:t>
            </a:r>
            <a:r>
              <a:rPr lang="en-US" sz="2400" b="1" dirty="0">
                <a:latin typeface="Times New Roman" pitchFamily="18" charset="0"/>
                <a:cs typeface="Arial" charset="0"/>
              </a:rPr>
              <a:t>that </a:t>
            </a:r>
            <a:r>
              <a:rPr lang="en-US" sz="2400" b="1" dirty="0" smtClean="0">
                <a:latin typeface="Times New Roman" pitchFamily="18" charset="0"/>
                <a:cs typeface="Arial" charset="0"/>
              </a:rPr>
              <a:t>output </a:t>
            </a:r>
            <a:r>
              <a:rPr lang="en-US" sz="2400" b="1" i="1" dirty="0">
                <a:latin typeface="Times New Roman" pitchFamily="18" charset="0"/>
                <a:cs typeface="Arial" charset="0"/>
              </a:rPr>
              <a:t>Q</a:t>
            </a:r>
            <a:r>
              <a:rPr lang="en-US" sz="2400" b="1" dirty="0">
                <a:latin typeface="Times New Roman" pitchFamily="18" charset="0"/>
                <a:cs typeface="Arial" charset="0"/>
              </a:rPr>
              <a:t> is metastable</a:t>
            </a:r>
            <a:r>
              <a:rPr lang="en-US" sz="2400" dirty="0">
                <a:latin typeface="Times New Roman" pitchFamily="18" charset="0"/>
                <a:cs typeface="Arial" charset="0"/>
              </a:rPr>
              <a:t> after waiting some time, </a:t>
            </a:r>
            <a:r>
              <a:rPr lang="en-US" sz="2400" i="1" dirty="0" smtClean="0">
                <a:latin typeface="Times New Roman" pitchFamily="18" charset="0"/>
                <a:cs typeface="Arial" charset="0"/>
              </a:rPr>
              <a:t>t</a:t>
            </a:r>
            <a:r>
              <a:rPr lang="en-US" sz="2400" dirty="0">
                <a:latin typeface="Times New Roman" pitchFamily="18" charset="0"/>
                <a:cs typeface="Arial" charset="0"/>
              </a:rPr>
              <a:t>:</a:t>
            </a:r>
          </a:p>
          <a:p>
            <a:pPr marL="342900" indent="-342900">
              <a:spcBef>
                <a:spcPct val="20000"/>
              </a:spcBef>
            </a:pPr>
            <a:r>
              <a:rPr lang="en-US" sz="2000" b="1" dirty="0">
                <a:latin typeface="Times New Roman" pitchFamily="18" charset="0"/>
                <a:cs typeface="Arial" charset="0"/>
              </a:rPr>
              <a:t>                                    P(</a:t>
            </a:r>
            <a:r>
              <a:rPr lang="en-US" sz="2000" b="1" i="1" dirty="0" err="1">
                <a:latin typeface="Times New Roman" pitchFamily="18" charset="0"/>
                <a:cs typeface="Arial" charset="0"/>
              </a:rPr>
              <a:t>t</a:t>
            </a:r>
            <a:r>
              <a:rPr lang="en-US" sz="2000" b="1" baseline="-25000" dirty="0" err="1">
                <a:latin typeface="Times New Roman" pitchFamily="18" charset="0"/>
                <a:cs typeface="Arial" charset="0"/>
              </a:rPr>
              <a:t>res</a:t>
            </a:r>
            <a:r>
              <a:rPr lang="en-US" sz="2000" b="1" dirty="0">
                <a:latin typeface="Times New Roman" pitchFamily="18" charset="0"/>
                <a:cs typeface="Arial" charset="0"/>
              </a:rPr>
              <a:t> &gt; </a:t>
            </a:r>
            <a:r>
              <a:rPr lang="en-US" sz="2000" b="1" i="1" dirty="0">
                <a:latin typeface="Times New Roman" pitchFamily="18" charset="0"/>
                <a:cs typeface="Arial" charset="0"/>
              </a:rPr>
              <a:t>t</a:t>
            </a:r>
            <a:r>
              <a:rPr lang="en-US" sz="2000" b="1" dirty="0">
                <a:latin typeface="Times New Roman" pitchFamily="18" charset="0"/>
                <a:cs typeface="Arial" charset="0"/>
              </a:rPr>
              <a:t>) = (</a:t>
            </a:r>
            <a:r>
              <a:rPr lang="en-US" sz="2000" b="1" i="1" dirty="0">
                <a:latin typeface="Times New Roman" pitchFamily="18" charset="0"/>
                <a:cs typeface="Arial" charset="0"/>
              </a:rPr>
              <a:t>T</a:t>
            </a:r>
            <a:r>
              <a:rPr lang="en-US" sz="2000" b="1" baseline="-25000" dirty="0">
                <a:latin typeface="Times New Roman" pitchFamily="18" charset="0"/>
                <a:cs typeface="Arial" charset="0"/>
              </a:rPr>
              <a:t>0</a:t>
            </a:r>
            <a:r>
              <a:rPr lang="en-US" sz="2000" b="1" dirty="0">
                <a:latin typeface="Times New Roman" pitchFamily="18" charset="0"/>
                <a:cs typeface="Arial" charset="0"/>
              </a:rPr>
              <a:t>/</a:t>
            </a:r>
            <a:r>
              <a:rPr lang="en-US" sz="2000" b="1" i="1" dirty="0" err="1">
                <a:latin typeface="Times New Roman" pitchFamily="18" charset="0"/>
                <a:cs typeface="Arial" charset="0"/>
              </a:rPr>
              <a:t>T</a:t>
            </a:r>
            <a:r>
              <a:rPr lang="en-US" sz="2000" b="1" i="1" baseline="-25000" dirty="0" err="1">
                <a:latin typeface="Times New Roman" pitchFamily="18" charset="0"/>
                <a:cs typeface="Arial" charset="0"/>
              </a:rPr>
              <a:t>c</a:t>
            </a:r>
            <a:r>
              <a:rPr lang="en-US" sz="2000" b="1" i="1" baseline="-25000" dirty="0">
                <a:latin typeface="Times New Roman" pitchFamily="18" charset="0"/>
                <a:cs typeface="Arial" charset="0"/>
              </a:rPr>
              <a:t> </a:t>
            </a:r>
            <a:r>
              <a:rPr lang="en-US" sz="2000" b="1" dirty="0">
                <a:latin typeface="Times New Roman" pitchFamily="18" charset="0"/>
                <a:cs typeface="Arial" charset="0"/>
              </a:rPr>
              <a:t>) e</a:t>
            </a:r>
            <a:r>
              <a:rPr lang="en-US" sz="2000" b="1" baseline="30000" dirty="0">
                <a:latin typeface="Times New Roman" pitchFamily="18" charset="0"/>
                <a:cs typeface="Arial" charset="0"/>
              </a:rPr>
              <a:t>-</a:t>
            </a:r>
            <a:r>
              <a:rPr lang="en-US" sz="2000" b="1" i="1" baseline="30000" dirty="0">
                <a:latin typeface="Times New Roman" pitchFamily="18" charset="0"/>
                <a:cs typeface="Arial" charset="0"/>
              </a:rPr>
              <a:t>t</a:t>
            </a:r>
            <a:r>
              <a:rPr lang="en-US" sz="2000" b="1" baseline="30000" dirty="0">
                <a:latin typeface="Times New Roman" pitchFamily="18" charset="0"/>
                <a:cs typeface="Arial" charset="0"/>
              </a:rPr>
              <a:t>/</a:t>
            </a:r>
            <a:r>
              <a:rPr lang="el-GR" sz="2000" b="1" baseline="30000" dirty="0" smtClean="0">
                <a:latin typeface="Times New Roman" pitchFamily="18" charset="0"/>
                <a:cs typeface="Times New Roman" pitchFamily="18" charset="0"/>
              </a:rPr>
              <a:t>τ</a:t>
            </a:r>
            <a:endParaRPr lang="en-US" sz="2000" b="1" baseline="30000" dirty="0" smtClean="0">
              <a:latin typeface="Times New Roman" pitchFamily="18" charset="0"/>
              <a:cs typeface="Times New Roman" pitchFamily="18" charset="0"/>
            </a:endParaRPr>
          </a:p>
          <a:p>
            <a:pPr marL="342900" indent="-342900">
              <a:spcBef>
                <a:spcPct val="20000"/>
              </a:spcBef>
            </a:pPr>
            <a:endParaRPr lang="en-US" sz="1200" i="1" dirty="0" smtClean="0">
              <a:latin typeface="Times New Roman" pitchFamily="18" charset="0"/>
              <a:cs typeface="Arial" charset="0"/>
            </a:endParaRPr>
          </a:p>
          <a:p>
            <a:pPr marL="342900" indent="-342900">
              <a:spcBef>
                <a:spcPct val="20000"/>
              </a:spcBef>
            </a:pPr>
            <a:r>
              <a:rPr lang="en-US" sz="2000" i="1" dirty="0" smtClean="0">
                <a:latin typeface="Times New Roman" pitchFamily="18" charset="0"/>
                <a:cs typeface="Arial" charset="0"/>
              </a:rPr>
              <a:t> </a:t>
            </a:r>
            <a:r>
              <a:rPr lang="en-US" sz="2000" i="1"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res</a:t>
            </a:r>
            <a:r>
              <a:rPr lang="en-US" sz="2000" dirty="0">
                <a:latin typeface="Times New Roman" pitchFamily="18" charset="0"/>
                <a:cs typeface="Arial" charset="0"/>
              </a:rPr>
              <a:t>    :  time to resolve to 1 or 0</a:t>
            </a:r>
          </a:p>
          <a:p>
            <a:pPr marL="342900" indent="-342900">
              <a:spcBef>
                <a:spcPct val="20000"/>
              </a:spcBef>
            </a:pPr>
            <a:r>
              <a:rPr lang="en-US" sz="2000" i="1" dirty="0">
                <a:latin typeface="Times New Roman" pitchFamily="18" charset="0"/>
                <a:cs typeface="Arial" charset="0"/>
              </a:rPr>
              <a:t>      		T</a:t>
            </a:r>
            <a:r>
              <a:rPr lang="en-US" sz="2000" baseline="-25000" dirty="0">
                <a:latin typeface="Times New Roman" pitchFamily="18" charset="0"/>
                <a:cs typeface="Arial" charset="0"/>
              </a:rPr>
              <a:t>0</a:t>
            </a:r>
            <a:r>
              <a:rPr lang="en-US" sz="2000" dirty="0">
                <a:latin typeface="Times New Roman" pitchFamily="18" charset="0"/>
                <a:cs typeface="Arial" charset="0"/>
              </a:rPr>
              <a:t>,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properties of the circuit</a:t>
            </a:r>
            <a:endParaRPr lang="el-GR" sz="2000" dirty="0">
              <a:latin typeface="Times New Roman" pitchFamily="18" charset="0"/>
              <a:cs typeface="Times New Roman" pitchFamily="18" charset="0"/>
            </a:endParaRPr>
          </a:p>
          <a:p>
            <a:pPr marL="342900" indent="-342900">
              <a:spcBef>
                <a:spcPct val="20000"/>
              </a:spcBef>
            </a:pPr>
            <a:endParaRPr lang="el-GR" sz="2000"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Flip-Flop Internals</a:t>
            </a:r>
            <a:r>
              <a:rPr lang="zh-CN" altLang="en-US" sz="2000" dirty="0" smtClean="0">
                <a:solidFill>
                  <a:schemeClr val="bg1"/>
                </a:solidFill>
                <a:latin typeface="华文中宋" pitchFamily="2" charset="-122"/>
                <a:ea typeface="华文中宋" pitchFamily="2" charset="-122"/>
              </a:rPr>
              <a:t>触发器内部</a:t>
            </a:r>
            <a:endParaRPr lang="en-US" sz="2000" dirty="0">
              <a:solidFill>
                <a:schemeClr val="bg1"/>
              </a:solidFill>
              <a:latin typeface="华文中宋" pitchFamily="2" charset="-122"/>
              <a:ea typeface="华文中宋" pitchFamily="2" charset="-122"/>
            </a:endParaRPr>
          </a:p>
        </p:txBody>
      </p:sp>
      <p:sp>
        <p:nvSpPr>
          <p:cNvPr id="8" name="TextBox 7"/>
          <p:cNvSpPr txBox="1"/>
          <p:nvPr/>
        </p:nvSpPr>
        <p:spPr>
          <a:xfrm>
            <a:off x="857224" y="3571876"/>
            <a:ext cx="1338828"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亚稳态信号</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0315641"/>
      </p:ext>
    </p:extLst>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3461"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2300944689"/>
              </p:ext>
            </p:extLst>
          </p:nvPr>
        </p:nvGraphicFramePr>
        <p:xfrm>
          <a:off x="3352800" y="3581400"/>
          <a:ext cx="2057400" cy="1854200"/>
        </p:xfrm>
        <a:graphic>
          <a:graphicData uri="http://schemas.openxmlformats.org/presentationml/2006/ole">
            <p:oleObj spid="_x0000_s191506" name="VISIO" r:id="rId8" imgW="829056" imgH="780288" progId="Visio.Drawing.11">
              <p:embed/>
            </p:oleObj>
          </a:graphicData>
        </a:graphic>
      </p:graphicFrame>
      <p:sp>
        <p:nvSpPr>
          <p:cNvPr id="1043458" name="Rectangle 2"/>
          <p:cNvSpPr>
            <a:spLocks noChangeArrowheads="1"/>
          </p:cNvSpPr>
          <p:nvPr>
            <p:custDataLst>
              <p:tags r:id="rId3"/>
            </p:custDataLst>
          </p:nvPr>
        </p:nvSpPr>
        <p:spPr bwMode="auto">
          <a:xfrm>
            <a:off x="533400" y="1066800"/>
            <a:ext cx="86106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3460"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3462" name="Rectangle 6"/>
          <p:cNvSpPr>
            <a:spLocks noChangeArrowheads="1"/>
          </p:cNvSpPr>
          <p:nvPr>
            <p:custDataLst>
              <p:tags r:id="rId5"/>
            </p:custDataLst>
          </p:nvPr>
        </p:nvSpPr>
        <p:spPr bwMode="auto">
          <a:xfrm>
            <a:off x="914400" y="1219200"/>
            <a:ext cx="75438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b="1" dirty="0">
                <a:latin typeface="Times New Roman" pitchFamily="18" charset="0"/>
                <a:cs typeface="Arial" charset="0"/>
              </a:rPr>
              <a:t>Asynchronous inputs </a:t>
            </a:r>
            <a:r>
              <a:rPr lang="en-US" sz="2400" b="1" dirty="0" smtClean="0">
                <a:latin typeface="Times New Roman" pitchFamily="18" charset="0"/>
                <a:cs typeface="Arial" charset="0"/>
              </a:rPr>
              <a:t>are </a:t>
            </a:r>
            <a:r>
              <a:rPr lang="en-US" sz="2400" b="1" dirty="0">
                <a:latin typeface="Times New Roman" pitchFamily="18" charset="0"/>
                <a:cs typeface="Arial" charset="0"/>
              </a:rPr>
              <a:t>inevitable </a:t>
            </a:r>
            <a:r>
              <a:rPr lang="en-US" sz="2400" dirty="0">
                <a:latin typeface="Times New Roman" pitchFamily="18" charset="0"/>
                <a:cs typeface="Arial" charset="0"/>
              </a:rPr>
              <a:t>(user interfaces, systems with different clocks interacting, etc</a:t>
            </a:r>
            <a:r>
              <a:rPr lang="en-US" sz="2400" dirty="0" smtClean="0">
                <a:latin typeface="Times New Roman" pitchFamily="18" charset="0"/>
                <a:cs typeface="Arial" charset="0"/>
              </a:rPr>
              <a:t>.)</a:t>
            </a:r>
            <a:endParaRPr lang="en-US" sz="2400" dirty="0">
              <a:latin typeface="Times New Roman" pitchFamily="18" charset="0"/>
              <a:cs typeface="Arial" charset="0"/>
            </a:endParaRPr>
          </a:p>
          <a:p>
            <a:pPr marL="342900" indent="-342900">
              <a:spcBef>
                <a:spcPct val="20000"/>
              </a:spcBef>
              <a:buFontTx/>
              <a:buChar char="•"/>
            </a:pPr>
            <a:r>
              <a:rPr lang="en-US" sz="2400" b="1" dirty="0" smtClean="0">
                <a:latin typeface="Times New Roman" pitchFamily="18" charset="0"/>
                <a:cs typeface="Arial" charset="0"/>
              </a:rPr>
              <a:t>Synchronizer goal: </a:t>
            </a:r>
            <a:r>
              <a:rPr lang="en-US" sz="2400" dirty="0" smtClean="0">
                <a:latin typeface="Times New Roman" pitchFamily="18" charset="0"/>
                <a:cs typeface="Arial" charset="0"/>
              </a:rPr>
              <a:t>make </a:t>
            </a:r>
            <a:r>
              <a:rPr lang="en-US" sz="2400" dirty="0">
                <a:latin typeface="Times New Roman" pitchFamily="18" charset="0"/>
                <a:cs typeface="Arial" charset="0"/>
              </a:rPr>
              <a:t>the probability of failure (the output </a:t>
            </a:r>
            <a:r>
              <a:rPr lang="en-US" sz="2400" i="1" dirty="0">
                <a:latin typeface="Times New Roman" pitchFamily="18" charset="0"/>
                <a:cs typeface="Arial" charset="0"/>
              </a:rPr>
              <a:t>Q</a:t>
            </a:r>
            <a:r>
              <a:rPr lang="en-US" sz="2400" dirty="0">
                <a:latin typeface="Times New Roman" pitchFamily="18" charset="0"/>
                <a:cs typeface="Arial" charset="0"/>
              </a:rPr>
              <a:t> still being metastable) </a:t>
            </a:r>
            <a:r>
              <a:rPr lang="en-US" sz="2400" dirty="0" smtClean="0">
                <a:latin typeface="Times New Roman" pitchFamily="18" charset="0"/>
                <a:cs typeface="Arial" charset="0"/>
              </a:rPr>
              <a:t>low</a:t>
            </a:r>
            <a:r>
              <a:rPr lang="zh-CN" altLang="en-US" sz="2000" dirty="0" smtClean="0">
                <a:latin typeface="华文中宋" pitchFamily="2" charset="-122"/>
                <a:ea typeface="华文中宋" pitchFamily="2" charset="-122"/>
                <a:cs typeface="Arial" charset="0"/>
              </a:rPr>
              <a:t>同步器目标：对于给定的异步输入，确保遇到的亚稳态电压的概率足够小</a:t>
            </a:r>
            <a:endParaRPr lang="en-US" sz="2000" dirty="0">
              <a:latin typeface="华文中宋" pitchFamily="2" charset="-122"/>
              <a:ea typeface="华文中宋" pitchFamily="2" charset="-122"/>
              <a:cs typeface="Arial" charset="0"/>
            </a:endParaRPr>
          </a:p>
          <a:p>
            <a:pPr marL="342900" indent="-342900">
              <a:spcBef>
                <a:spcPct val="20000"/>
              </a:spcBef>
              <a:buFontTx/>
              <a:buChar char="•"/>
            </a:pPr>
            <a:r>
              <a:rPr lang="en-US" sz="2400" dirty="0" smtClean="0">
                <a:latin typeface="Times New Roman" pitchFamily="18" charset="0"/>
                <a:cs typeface="Arial" charset="0"/>
              </a:rPr>
              <a:t>Synchronizer cannot </a:t>
            </a:r>
            <a:r>
              <a:rPr lang="en-US" sz="2400" dirty="0">
                <a:latin typeface="Times New Roman" pitchFamily="18" charset="0"/>
                <a:cs typeface="Arial" charset="0"/>
              </a:rPr>
              <a:t>make the probability of failure </a:t>
            </a:r>
            <a:r>
              <a:rPr lang="en-US" sz="2400" dirty="0" smtClean="0">
                <a:latin typeface="Times New Roman" pitchFamily="18" charset="0"/>
                <a:cs typeface="Arial" charset="0"/>
              </a:rPr>
              <a:t>0</a:t>
            </a:r>
            <a:endParaRPr lang="en-US" sz="2000" baseline="30000" dirty="0">
              <a:solidFill>
                <a:schemeClr val="accent2"/>
              </a:solidFill>
              <a:latin typeface="Times New Roman" pitchFamily="18" charset="0"/>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Synchronizers</a:t>
            </a:r>
            <a:r>
              <a:rPr lang="zh-CN" altLang="en-US" sz="2000" dirty="0" smtClean="0">
                <a:solidFill>
                  <a:schemeClr val="bg1"/>
                </a:solidFill>
                <a:latin typeface="华文中宋" pitchFamily="2" charset="-122"/>
                <a:ea typeface="华文中宋" pitchFamily="2" charset="-122"/>
              </a:rPr>
              <a:t>同步器</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1269830" y="900962"/>
            <a:ext cx="30059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异步输入是不可能避免的</a:t>
            </a:r>
            <a:endParaRPr lang="zh-CN" altLang="en-US" sz="2000" dirty="0">
              <a:latin typeface="华文中宋" pitchFamily="2" charset="-122"/>
              <a:ea typeface="华文中宋" pitchFamily="2" charset="-122"/>
            </a:endParaRPr>
          </a:p>
        </p:txBody>
      </p:sp>
      <p:sp>
        <p:nvSpPr>
          <p:cNvPr id="8" name="TextBox 7"/>
          <p:cNvSpPr txBox="1"/>
          <p:nvPr/>
        </p:nvSpPr>
        <p:spPr>
          <a:xfrm>
            <a:off x="3044094" y="5857892"/>
            <a:ext cx="448071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3-50  </a:t>
            </a:r>
            <a:r>
              <a:rPr lang="zh-CN" altLang="en-US" sz="2000" dirty="0" smtClean="0">
                <a:latin typeface="华文中宋" pitchFamily="2" charset="-122"/>
                <a:ea typeface="华文中宋" pitchFamily="2" charset="-122"/>
              </a:rPr>
              <a:t>同步器电路符号，中文书</a:t>
            </a:r>
            <a:r>
              <a:rPr lang="en-US" altLang="zh-CN" sz="2000" dirty="0" smtClean="0">
                <a:latin typeface="华文中宋" pitchFamily="2" charset="-122"/>
                <a:ea typeface="华文中宋" pitchFamily="2" charset="-122"/>
              </a:rPr>
              <a:t>p96</a:t>
            </a:r>
            <a:endParaRPr lang="zh-CN" altLang="en-US" sz="2000" dirty="0">
              <a:latin typeface="华文中宋" pitchFamily="2" charset="-122"/>
              <a:ea typeface="华文中宋" pitchFamily="2" charset="-122"/>
            </a:endParaRPr>
          </a:p>
        </p:txBody>
      </p:sp>
      <p:sp>
        <p:nvSpPr>
          <p:cNvPr id="10" name="TextBox 9"/>
          <p:cNvSpPr txBox="1"/>
          <p:nvPr/>
        </p:nvSpPr>
        <p:spPr>
          <a:xfrm>
            <a:off x="4857752" y="3571876"/>
            <a:ext cx="3302507"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同步器不能使得亚稳态概率为</a:t>
            </a:r>
            <a:r>
              <a:rPr lang="en-US" altLang="zh-CN" dirty="0" smtClean="0">
                <a:latin typeface="华文中宋" pitchFamily="2" charset="-122"/>
                <a:ea typeface="华文中宋" pitchFamily="2" charset="-122"/>
              </a:rPr>
              <a:t>0</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160343124"/>
      </p:ext>
    </p:extLst>
  </p:cSld>
  <p:clrMapOvr>
    <a:masterClrMapping/>
  </p:clrMapOvr>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44488" name="Object 8"/>
          <p:cNvGraphicFramePr>
            <a:graphicFrameLocks noGrp="1" noChangeAspect="1"/>
          </p:cNvGraphicFramePr>
          <p:nvPr>
            <p:ph sz="half" idx="4294967295"/>
            <p:custDataLst>
              <p:tags r:id="rId2"/>
            </p:custDataLst>
            <p:extLst>
              <p:ext uri="{D42A27DB-BD31-4B8C-83A1-F6EECF244321}">
                <p14:modId xmlns="" xmlns:p14="http://schemas.microsoft.com/office/powerpoint/2010/main" val="61732097"/>
              </p:ext>
            </p:extLst>
          </p:nvPr>
        </p:nvGraphicFramePr>
        <p:xfrm>
          <a:off x="2209800" y="2514600"/>
          <a:ext cx="4724400" cy="4073525"/>
        </p:xfrm>
        <a:graphic>
          <a:graphicData uri="http://schemas.openxmlformats.org/presentationml/2006/ole">
            <p:oleObj spid="_x0000_s192530" name="VISIO" r:id="rId9" imgW="2486741" imgH="2143268" progId="Visio.Drawing.11">
              <p:embed/>
            </p:oleObj>
          </a:graphicData>
        </a:graphic>
      </p:graphicFrame>
      <p:sp>
        <p:nvSpPr>
          <p:cNvPr id="10444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44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6" name="Rectangle 6"/>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4489" name="Rectangle 9"/>
          <p:cNvSpPr>
            <a:spLocks noChangeArrowheads="1"/>
          </p:cNvSpPr>
          <p:nvPr>
            <p:custDataLst>
              <p:tags r:id="rId6"/>
            </p:custDataLst>
          </p:nvPr>
        </p:nvSpPr>
        <p:spPr bwMode="auto">
          <a:xfrm>
            <a:off x="914400" y="1219200"/>
            <a:ext cx="7543800" cy="5029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smtClean="0">
                <a:latin typeface="Times New Roman" pitchFamily="18" charset="0"/>
                <a:cs typeface="Arial" charset="0"/>
              </a:rPr>
              <a:t>Synchronizer: built </a:t>
            </a:r>
            <a:r>
              <a:rPr lang="en-US" sz="2600" dirty="0">
                <a:latin typeface="Times New Roman" pitchFamily="18" charset="0"/>
                <a:cs typeface="Arial" charset="0"/>
              </a:rPr>
              <a:t>with two back-to-back </a:t>
            </a:r>
            <a:r>
              <a:rPr lang="en-US" sz="2600" dirty="0" smtClean="0">
                <a:latin typeface="Times New Roman" pitchFamily="18" charset="0"/>
                <a:cs typeface="Arial" charset="0"/>
              </a:rPr>
              <a:t>flip-flops</a:t>
            </a:r>
            <a:endParaRPr lang="en-US" sz="2600" dirty="0">
              <a:latin typeface="Times New Roman" pitchFamily="18" charset="0"/>
              <a:cs typeface="Arial" charset="0"/>
            </a:endParaRPr>
          </a:p>
          <a:p>
            <a:pPr marL="342900" indent="-342900">
              <a:spcBef>
                <a:spcPct val="20000"/>
              </a:spcBef>
              <a:buFontTx/>
              <a:buChar char="•"/>
            </a:pPr>
            <a:r>
              <a:rPr lang="en-US" sz="2600" dirty="0" smtClean="0">
                <a:latin typeface="Times New Roman" pitchFamily="18" charset="0"/>
                <a:cs typeface="Arial" charset="0"/>
              </a:rPr>
              <a:t>Suppose D is transitioning when sampled by F1</a:t>
            </a:r>
          </a:p>
          <a:p>
            <a:pPr marL="342900" indent="-342900">
              <a:spcBef>
                <a:spcPct val="20000"/>
              </a:spcBef>
              <a:buFontTx/>
              <a:buChar char="•"/>
            </a:pPr>
            <a:r>
              <a:rPr lang="en-US" sz="2600" dirty="0" smtClean="0">
                <a:latin typeface="Times New Roman" pitchFamily="18" charset="0"/>
                <a:cs typeface="Arial" charset="0"/>
              </a:rPr>
              <a:t>Internal </a:t>
            </a:r>
            <a:r>
              <a:rPr lang="en-US" sz="2600" dirty="0">
                <a:latin typeface="Times New Roman" pitchFamily="18" charset="0"/>
                <a:cs typeface="Arial" charset="0"/>
              </a:rPr>
              <a:t>signal D2 </a:t>
            </a:r>
            <a:r>
              <a:rPr lang="en-US" sz="2600" dirty="0" smtClean="0">
                <a:latin typeface="Times New Roman" pitchFamily="18" charset="0"/>
                <a:cs typeface="Arial" charset="0"/>
              </a:rPr>
              <a:t>has </a:t>
            </a:r>
            <a:r>
              <a:rPr lang="en-US" sz="2600" dirty="0">
                <a:latin typeface="Times New Roman" pitchFamily="18" charset="0"/>
                <a:cs typeface="Arial" charset="0"/>
              </a:rPr>
              <a:t>(</a:t>
            </a:r>
            <a:r>
              <a:rPr lang="en-US" sz="2600" i="1" dirty="0" err="1">
                <a:latin typeface="Times New Roman" pitchFamily="18" charset="0"/>
                <a:cs typeface="Arial" charset="0"/>
              </a:rPr>
              <a:t>T</a:t>
            </a:r>
            <a:r>
              <a:rPr lang="en-US" sz="2600" i="1" baseline="-25000" dirty="0" err="1">
                <a:latin typeface="Times New Roman" pitchFamily="18" charset="0"/>
                <a:cs typeface="Arial" charset="0"/>
              </a:rPr>
              <a:t>c</a:t>
            </a:r>
            <a:r>
              <a:rPr lang="en-US" sz="2600" dirty="0">
                <a:latin typeface="Times New Roman" pitchFamily="18" charset="0"/>
                <a:cs typeface="Arial" charset="0"/>
              </a:rPr>
              <a:t> - </a:t>
            </a:r>
            <a:r>
              <a:rPr lang="en-US" sz="2600" i="1" dirty="0" err="1">
                <a:latin typeface="Times New Roman" pitchFamily="18" charset="0"/>
                <a:cs typeface="Arial" charset="0"/>
              </a:rPr>
              <a:t>t</a:t>
            </a:r>
            <a:r>
              <a:rPr lang="en-US" sz="2600" baseline="-25000" dirty="0" err="1">
                <a:latin typeface="Times New Roman" pitchFamily="18" charset="0"/>
                <a:cs typeface="Arial" charset="0"/>
              </a:rPr>
              <a:t>setup</a:t>
            </a:r>
            <a:r>
              <a:rPr lang="en-US" sz="2600" dirty="0">
                <a:latin typeface="Times New Roman" pitchFamily="18" charset="0"/>
                <a:cs typeface="Arial" charset="0"/>
              </a:rPr>
              <a:t>) </a:t>
            </a:r>
            <a:r>
              <a:rPr lang="en-US" sz="2600" dirty="0" smtClean="0">
                <a:latin typeface="Times New Roman" pitchFamily="18" charset="0"/>
                <a:cs typeface="Arial" charset="0"/>
              </a:rPr>
              <a:t>time to resolve to </a:t>
            </a:r>
            <a:r>
              <a:rPr lang="en-US" sz="2600" dirty="0">
                <a:latin typeface="Times New Roman" pitchFamily="18" charset="0"/>
                <a:cs typeface="Arial" charset="0"/>
              </a:rPr>
              <a:t>1 or </a:t>
            </a:r>
            <a:r>
              <a:rPr lang="en-US" sz="2600" dirty="0" smtClean="0">
                <a:latin typeface="Times New Roman" pitchFamily="18" charset="0"/>
                <a:cs typeface="Arial" charset="0"/>
              </a:rPr>
              <a:t>0</a:t>
            </a:r>
            <a:endParaRPr lang="en-US" sz="2600" dirty="0">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Internals</a:t>
            </a:r>
            <a:r>
              <a:rPr lang="zh-CN" altLang="en-US" sz="2000" dirty="0" smtClean="0">
                <a:solidFill>
                  <a:schemeClr val="bg1"/>
                </a:solidFill>
                <a:latin typeface="华文中宋" pitchFamily="2" charset="-122"/>
                <a:ea typeface="华文中宋" pitchFamily="2" charset="-122"/>
              </a:rPr>
              <a:t>同步器</a:t>
            </a:r>
            <a:endParaRPr lang="en-US" sz="2000" dirty="0">
              <a:solidFill>
                <a:schemeClr val="bg1"/>
              </a:solidFill>
              <a:latin typeface="华文中宋" pitchFamily="2" charset="-122"/>
              <a:ea typeface="华文中宋" pitchFamily="2" charset="-122"/>
            </a:endParaRPr>
          </a:p>
        </p:txBody>
      </p:sp>
      <p:sp>
        <p:nvSpPr>
          <p:cNvPr id="8" name="TextBox 7"/>
          <p:cNvSpPr txBox="1"/>
          <p:nvPr/>
        </p:nvSpPr>
        <p:spPr>
          <a:xfrm>
            <a:off x="6786578" y="5609084"/>
            <a:ext cx="2000264" cy="707886"/>
          </a:xfrm>
          <a:prstGeom prst="rect">
            <a:avLst/>
          </a:prstGeom>
          <a:noFill/>
        </p:spPr>
        <p:txBody>
          <a:bodyPr wrap="squar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3-51  </a:t>
            </a:r>
            <a:r>
              <a:rPr lang="zh-CN" altLang="en-US" sz="2000" dirty="0" smtClean="0">
                <a:latin typeface="华文中宋" pitchFamily="2" charset="-122"/>
                <a:ea typeface="华文中宋" pitchFamily="2" charset="-122"/>
              </a:rPr>
              <a:t>一个简单的同步器</a:t>
            </a:r>
            <a:endParaRPr lang="zh-CN" altLang="en-US" sz="2000" dirty="0">
              <a:latin typeface="华文中宋" pitchFamily="2" charset="-122"/>
              <a:ea typeface="华文中宋" pitchFamily="2" charset="-122"/>
            </a:endParaRPr>
          </a:p>
        </p:txBody>
      </p:sp>
      <p:sp>
        <p:nvSpPr>
          <p:cNvPr id="9" name="TextBox 8"/>
          <p:cNvSpPr txBox="1"/>
          <p:nvPr/>
        </p:nvSpPr>
        <p:spPr>
          <a:xfrm>
            <a:off x="571472" y="3071810"/>
            <a:ext cx="1857388" cy="2862322"/>
          </a:xfrm>
          <a:prstGeom prst="rect">
            <a:avLst/>
          </a:prstGeom>
          <a:noFill/>
        </p:spPr>
        <p:txBody>
          <a:bodyPr wrap="square" rtlCol="0">
            <a:spAutoFit/>
          </a:bodyPr>
          <a:lstStyle/>
          <a:p>
            <a:r>
              <a:rPr lang="zh-CN" altLang="en-US" dirty="0" smtClean="0">
                <a:latin typeface="华文中宋" pitchFamily="2" charset="-122"/>
                <a:ea typeface="华文中宋" pitchFamily="2" charset="-122"/>
              </a:rPr>
              <a:t>用</a:t>
            </a:r>
            <a:r>
              <a:rPr lang="en-US" altLang="zh-CN" dirty="0" smtClean="0">
                <a:latin typeface="华文中宋" pitchFamily="2" charset="-122"/>
                <a:ea typeface="华文中宋" pitchFamily="2" charset="-122"/>
              </a:rPr>
              <a:t>2</a:t>
            </a:r>
            <a:r>
              <a:rPr lang="zh-CN" altLang="en-US" dirty="0" smtClean="0">
                <a:latin typeface="华文中宋" pitchFamily="2" charset="-122"/>
                <a:ea typeface="华文中宋" pitchFamily="2" charset="-122"/>
              </a:rPr>
              <a:t>个触发器建立同步器的简单方法，</a:t>
            </a:r>
            <a:r>
              <a:rPr lang="en-US" altLang="zh-CN" dirty="0" smtClean="0">
                <a:latin typeface="华文中宋" pitchFamily="2" charset="-122"/>
                <a:ea typeface="华文中宋" pitchFamily="2" charset="-122"/>
              </a:rPr>
              <a:t>F1</a:t>
            </a:r>
            <a:r>
              <a:rPr lang="zh-CN" altLang="en-US" dirty="0" smtClean="0">
                <a:latin typeface="华文中宋" pitchFamily="2" charset="-122"/>
                <a:ea typeface="华文中宋" pitchFamily="2" charset="-122"/>
              </a:rPr>
              <a:t>在</a:t>
            </a:r>
            <a:r>
              <a:rPr lang="en-US" altLang="zh-CN" dirty="0" smtClean="0">
                <a:latin typeface="华文中宋" pitchFamily="2" charset="-122"/>
                <a:ea typeface="华文中宋" pitchFamily="2" charset="-122"/>
              </a:rPr>
              <a:t>CLK</a:t>
            </a:r>
            <a:r>
              <a:rPr lang="zh-CN" altLang="en-US" dirty="0" smtClean="0">
                <a:latin typeface="华文中宋" pitchFamily="2" charset="-122"/>
                <a:ea typeface="华文中宋" pitchFamily="2" charset="-122"/>
              </a:rPr>
              <a:t>的上升沿对</a:t>
            </a:r>
            <a:r>
              <a:rPr lang="en-US" altLang="zh-CN" dirty="0" smtClean="0">
                <a:latin typeface="华文中宋" pitchFamily="2" charset="-122"/>
                <a:ea typeface="华文中宋" pitchFamily="2" charset="-122"/>
              </a:rPr>
              <a:t>D</a:t>
            </a:r>
            <a:r>
              <a:rPr lang="zh-CN" altLang="en-US" dirty="0" smtClean="0">
                <a:latin typeface="华文中宋" pitchFamily="2" charset="-122"/>
                <a:ea typeface="华文中宋" pitchFamily="2" charset="-122"/>
              </a:rPr>
              <a:t>进行采样。如果</a:t>
            </a:r>
            <a:r>
              <a:rPr lang="en-US" altLang="zh-CN" dirty="0" smtClean="0">
                <a:latin typeface="华文中宋" pitchFamily="2" charset="-122"/>
                <a:ea typeface="华文中宋" pitchFamily="2" charset="-122"/>
              </a:rPr>
              <a:t>D</a:t>
            </a:r>
            <a:r>
              <a:rPr lang="zh-CN" altLang="en-US" dirty="0" smtClean="0">
                <a:latin typeface="华文中宋" pitchFamily="2" charset="-122"/>
                <a:ea typeface="华文中宋" pitchFamily="2" charset="-122"/>
              </a:rPr>
              <a:t>在这个时刻发生改变，则输出</a:t>
            </a:r>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将出现暂时的亚稳态。如果时钟周期足够长，</a:t>
            </a:r>
            <a:endParaRPr lang="zh-CN" altLang="en-US" dirty="0">
              <a:latin typeface="华文中宋" pitchFamily="2" charset="-122"/>
              <a:ea typeface="华文中宋" pitchFamily="2" charset="-122"/>
            </a:endParaRPr>
          </a:p>
        </p:txBody>
      </p:sp>
      <p:sp>
        <p:nvSpPr>
          <p:cNvPr id="11" name="TextBox 10"/>
          <p:cNvSpPr txBox="1"/>
          <p:nvPr/>
        </p:nvSpPr>
        <p:spPr>
          <a:xfrm>
            <a:off x="6786578" y="2786058"/>
            <a:ext cx="2214578" cy="2031325"/>
          </a:xfrm>
          <a:prstGeom prst="rect">
            <a:avLst/>
          </a:prstGeom>
          <a:noFill/>
        </p:spPr>
        <p:txBody>
          <a:bodyPr wrap="square" rtlCol="0">
            <a:spAutoFit/>
          </a:bodyPr>
          <a:lstStyle/>
          <a:p>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在周期结束成为一个有效逻辑电平的概率很高。</a:t>
            </a:r>
            <a:r>
              <a:rPr lang="en-US" altLang="zh-CN" dirty="0" smtClean="0">
                <a:latin typeface="华文中宋" pitchFamily="2" charset="-122"/>
                <a:ea typeface="华文中宋" pitchFamily="2" charset="-122"/>
              </a:rPr>
              <a:t>F2</a:t>
            </a:r>
            <a:r>
              <a:rPr lang="zh-CN" altLang="en-US" dirty="0" smtClean="0">
                <a:latin typeface="华文中宋" pitchFamily="2" charset="-122"/>
                <a:ea typeface="华文中宋" pitchFamily="2" charset="-122"/>
              </a:rPr>
              <a:t>接着对</a:t>
            </a:r>
            <a:r>
              <a:rPr lang="en-US" altLang="zh-CN" dirty="0" smtClean="0">
                <a:latin typeface="华文中宋" pitchFamily="2" charset="-122"/>
                <a:ea typeface="华文中宋" pitchFamily="2" charset="-122"/>
              </a:rPr>
              <a:t>D2</a:t>
            </a:r>
            <a:r>
              <a:rPr lang="zh-CN" altLang="en-US" dirty="0" smtClean="0">
                <a:latin typeface="华文中宋" pitchFamily="2" charset="-122"/>
                <a:ea typeface="华文中宋" pitchFamily="2" charset="-122"/>
              </a:rPr>
              <a:t>进行采样，它现在是稳定的，将产生一个好的输出</a:t>
            </a:r>
            <a:r>
              <a:rPr lang="en-US" altLang="zh-CN" dirty="0" smtClean="0">
                <a:latin typeface="华文中宋" pitchFamily="2" charset="-122"/>
                <a:ea typeface="华文中宋" pitchFamily="2" charset="-122"/>
              </a:rPr>
              <a:t>Q</a:t>
            </a:r>
            <a:r>
              <a:rPr lang="zh-CN" altLang="en-US" dirty="0" smtClean="0">
                <a:latin typeface="华文中宋" pitchFamily="2" charset="-122"/>
                <a:ea typeface="华文中宋" pitchFamily="2" charset="-122"/>
              </a:rPr>
              <a:t>。</a:t>
            </a:r>
            <a:endParaRPr lang="zh-CN" altLang="en-US" dirty="0"/>
          </a:p>
        </p:txBody>
      </p:sp>
    </p:spTree>
    <p:extLst>
      <p:ext uri="{BB962C8B-B14F-4D97-AF65-F5344CB8AC3E}">
        <p14:creationId xmlns="" xmlns:p14="http://schemas.microsoft.com/office/powerpoint/2010/main" val="1997734218"/>
      </p:ext>
    </p:extLst>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64966" name="Object 6"/>
          <p:cNvGraphicFramePr>
            <a:graphicFrameLocks noGrp="1" noChangeAspect="1"/>
          </p:cNvGraphicFramePr>
          <p:nvPr>
            <p:ph sz="half" idx="4294967295"/>
            <p:custDataLst>
              <p:tags r:id="rId2"/>
            </p:custDataLst>
            <p:extLst>
              <p:ext uri="{D42A27DB-BD31-4B8C-83A1-F6EECF244321}">
                <p14:modId xmlns="" xmlns:p14="http://schemas.microsoft.com/office/powerpoint/2010/main" val="3539372448"/>
              </p:ext>
            </p:extLst>
          </p:nvPr>
        </p:nvGraphicFramePr>
        <p:xfrm>
          <a:off x="1981200" y="2209800"/>
          <a:ext cx="5029200" cy="4335462"/>
        </p:xfrm>
        <a:graphic>
          <a:graphicData uri="http://schemas.openxmlformats.org/presentationml/2006/ole">
            <p:oleObj spid="_x0000_s193553" name="VISIO" r:id="rId9" imgW="2486741" imgH="2143268" progId="Visio.Drawing.11">
              <p:embed/>
            </p:oleObj>
          </a:graphicData>
        </a:graphic>
      </p:graphicFrame>
      <p:sp>
        <p:nvSpPr>
          <p:cNvPr id="106496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496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5" name="Rectangle 5"/>
          <p:cNvSpPr>
            <a:spLocks noChangeArrowheads="1"/>
          </p:cNvSpPr>
          <p:nvPr>
            <p:custDataLst>
              <p:tags r:id="rId5"/>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4968" name="Rectangle 8"/>
          <p:cNvSpPr>
            <a:spLocks noChangeArrowheads="1"/>
          </p:cNvSpPr>
          <p:nvPr>
            <p:custDataLst>
              <p:tags r:id="rId6"/>
            </p:custDataLst>
          </p:nvPr>
        </p:nvSpPr>
        <p:spPr bwMode="auto">
          <a:xfrm>
            <a:off x="914400" y="1143000"/>
            <a:ext cx="8077200" cy="2514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600" dirty="0">
                <a:latin typeface="Times New Roman" pitchFamily="18" charset="0"/>
                <a:cs typeface="Arial" charset="0"/>
              </a:rPr>
              <a:t>For each sample,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latin typeface="Times New Roman" pitchFamily="18" charset="0"/>
                <a:cs typeface="Arial" charset="0"/>
              </a:rPr>
              <a:t>                   </a:t>
            </a:r>
            <a:r>
              <a:rPr lang="en-US" sz="3200" b="1" dirty="0">
                <a:latin typeface="Times New Roman" pitchFamily="18" charset="0"/>
                <a:cs typeface="Arial" charset="0"/>
              </a:rPr>
              <a:t>P(failure) = </a:t>
            </a:r>
            <a:endParaRPr lang="en-US" sz="3200" b="1" baseline="30000" dirty="0">
              <a:latin typeface="Times New Roman" pitchFamily="18" charset="0"/>
              <a:cs typeface="Times New Roman" pitchFamily="18"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Synchronizer Probability of Failure</a:t>
            </a:r>
            <a:endParaRPr lang="en-US" sz="4400" dirty="0">
              <a:solidFill>
                <a:schemeClr val="bg1"/>
              </a:solidFill>
              <a:latin typeface="+mj-lt"/>
            </a:endParaRPr>
          </a:p>
        </p:txBody>
      </p:sp>
      <p:sp>
        <p:nvSpPr>
          <p:cNvPr id="8" name="TextBox 7"/>
          <p:cNvSpPr txBox="1"/>
          <p:nvPr/>
        </p:nvSpPr>
        <p:spPr>
          <a:xfrm>
            <a:off x="1285852" y="814312"/>
            <a:ext cx="274947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同步器错误的失效概率</a:t>
            </a:r>
            <a:endParaRPr lang="zh-CN" altLang="en-US" sz="2000" dirty="0">
              <a:latin typeface="华文中宋" pitchFamily="2" charset="-122"/>
              <a:ea typeface="华文中宋" pitchFamily="2" charset="-122"/>
            </a:endParaRPr>
          </a:p>
        </p:txBody>
      </p:sp>
      <p:graphicFrame>
        <p:nvGraphicFramePr>
          <p:cNvPr id="193554" name="Object 18"/>
          <p:cNvGraphicFramePr>
            <a:graphicFrameLocks noChangeAspect="1"/>
          </p:cNvGraphicFramePr>
          <p:nvPr/>
        </p:nvGraphicFramePr>
        <p:xfrm>
          <a:off x="4182202" y="1513912"/>
          <a:ext cx="2286016" cy="914956"/>
        </p:xfrm>
        <a:graphic>
          <a:graphicData uri="http://schemas.openxmlformats.org/presentationml/2006/ole">
            <p:oleObj spid="_x0000_s193554" name="Equation" r:id="rId10" imgW="660240" imgH="469800" progId="Equation.DSMT4">
              <p:embed/>
            </p:oleObj>
          </a:graphicData>
        </a:graphic>
      </p:graphicFrame>
    </p:spTree>
    <p:extLst>
      <p:ext uri="{BB962C8B-B14F-4D97-AF65-F5344CB8AC3E}">
        <p14:creationId xmlns="" xmlns:p14="http://schemas.microsoft.com/office/powerpoint/2010/main" val="115163380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382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973828" name="Rectangle 4"/>
          <p:cNvSpPr>
            <a:spLocks noChangeArrowheads="1"/>
          </p:cNvSpPr>
          <p:nvPr>
            <p:custDataLst>
              <p:tags r:id="rId3"/>
            </p:custDataLst>
          </p:nvPr>
        </p:nvSpPr>
        <p:spPr bwMode="auto">
          <a:xfrm>
            <a:off x="457200" y="12192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1,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0: </a:t>
            </a:r>
            <a:endParaRPr lang="en-US" sz="3200" b="1" dirty="0" smtClean="0">
              <a:solidFill>
                <a:schemeClr val="accent1"/>
              </a:solidFill>
              <a:latin typeface="Times New Roman" pitchFamily="18" charset="0"/>
              <a:cs typeface="Arial" charset="0"/>
            </a:endParaRPr>
          </a:p>
          <a:p>
            <a:pPr lvl="1">
              <a:spcBef>
                <a:spcPct val="20000"/>
              </a:spcBef>
            </a:pPr>
            <a:r>
              <a:rPr lang="en-US" sz="3200" b="1" dirty="0">
                <a:solidFill>
                  <a:schemeClr val="accent1"/>
                </a:solidFill>
                <a:latin typeface="Times New Roman" pitchFamily="18" charset="0"/>
                <a:cs typeface="Arial" charset="0"/>
              </a:rPr>
              <a:t> </a:t>
            </a:r>
            <a:r>
              <a:rPr lang="en-US" sz="3200" b="1" dirty="0" smtClean="0">
                <a:solidFill>
                  <a:schemeClr val="accent1"/>
                </a:solidFill>
                <a:latin typeface="Times New Roman" pitchFamily="18" charset="0"/>
                <a:cs typeface="Arial" charset="0"/>
              </a:rPr>
              <a:t>  </a:t>
            </a:r>
            <a:r>
              <a:rPr lang="en-US" sz="3200" dirty="0" smtClean="0">
                <a:latin typeface="Times New Roman" pitchFamily="18" charset="0"/>
                <a:cs typeface="Arial" charset="0"/>
              </a:rPr>
              <a:t>then </a:t>
            </a:r>
            <a:r>
              <a:rPr lang="en-US" sz="3200" i="1" dirty="0">
                <a:latin typeface="Times New Roman" pitchFamily="18" charset="0"/>
                <a:cs typeface="Arial" charset="0"/>
              </a:rPr>
              <a:t>Q</a:t>
            </a:r>
            <a:r>
              <a:rPr lang="en-US" sz="3200" dirty="0">
                <a:latin typeface="Times New Roman" pitchFamily="18" charset="0"/>
                <a:cs typeface="Arial" charset="0"/>
              </a:rPr>
              <a:t> = 1 and </a:t>
            </a:r>
            <a:r>
              <a:rPr lang="en-US" sz="3200" i="1" dirty="0">
                <a:latin typeface="Times New Roman" pitchFamily="18" charset="0"/>
                <a:cs typeface="Arial" charset="0"/>
              </a:rPr>
              <a:t>Q</a:t>
            </a:r>
            <a:r>
              <a:rPr lang="en-US" sz="3200" dirty="0">
                <a:latin typeface="Times New Roman" pitchFamily="18" charset="0"/>
                <a:cs typeface="Arial" charset="0"/>
              </a:rPr>
              <a:t> = 0</a:t>
            </a: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lvl="1">
              <a:spcBef>
                <a:spcPct val="20000"/>
              </a:spcBef>
            </a:pPr>
            <a:endParaRPr lang="en-US" sz="20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a:p>
            <a:pPr marL="742950" lvl="1" indent="-285750">
              <a:spcBef>
                <a:spcPct val="20000"/>
              </a:spcBef>
              <a:buFontTx/>
              <a:buChar char="–"/>
            </a:pPr>
            <a:r>
              <a:rPr lang="en-US" sz="3200" b="1" i="1" dirty="0">
                <a:solidFill>
                  <a:schemeClr val="accent1"/>
                </a:solidFill>
                <a:latin typeface="Times New Roman" pitchFamily="18" charset="0"/>
                <a:cs typeface="Arial" charset="0"/>
              </a:rPr>
              <a:t>S</a:t>
            </a:r>
            <a:r>
              <a:rPr lang="en-US" sz="3200" b="1" dirty="0">
                <a:solidFill>
                  <a:schemeClr val="accent1"/>
                </a:solidFill>
                <a:latin typeface="Times New Roman" pitchFamily="18" charset="0"/>
                <a:cs typeface="Arial" charset="0"/>
              </a:rPr>
              <a:t> = 0, </a:t>
            </a:r>
            <a:r>
              <a:rPr lang="en-US" sz="3200" b="1" i="1" dirty="0">
                <a:solidFill>
                  <a:schemeClr val="accent1"/>
                </a:solidFill>
                <a:latin typeface="Times New Roman" pitchFamily="18" charset="0"/>
                <a:cs typeface="Arial" charset="0"/>
              </a:rPr>
              <a:t>R</a:t>
            </a:r>
            <a:r>
              <a:rPr lang="en-US" sz="3200" b="1" dirty="0">
                <a:solidFill>
                  <a:schemeClr val="accent1"/>
                </a:solidFill>
                <a:latin typeface="Times New Roman" pitchFamily="18" charset="0"/>
                <a:cs typeface="Arial" charset="0"/>
              </a:rPr>
              <a:t> = 1: </a:t>
            </a:r>
            <a:endParaRPr lang="en-US" sz="3200" b="1" dirty="0" smtClean="0">
              <a:solidFill>
                <a:schemeClr val="accent1"/>
              </a:solidFill>
              <a:latin typeface="Times New Roman" pitchFamily="18" charset="0"/>
              <a:cs typeface="Arial" charset="0"/>
            </a:endParaRPr>
          </a:p>
          <a:p>
            <a:pPr lvl="1">
              <a:spcBef>
                <a:spcPct val="20000"/>
              </a:spcBef>
            </a:pPr>
            <a:r>
              <a:rPr lang="en-US" sz="3200" dirty="0">
                <a:latin typeface="Times New Roman" pitchFamily="18" charset="0"/>
                <a:cs typeface="Arial" charset="0"/>
              </a:rPr>
              <a:t> </a:t>
            </a:r>
            <a:r>
              <a:rPr lang="en-US" sz="3200" dirty="0" smtClean="0">
                <a:latin typeface="Times New Roman" pitchFamily="18" charset="0"/>
                <a:cs typeface="Arial" charset="0"/>
              </a:rPr>
              <a:t>  then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1 </a:t>
            </a:r>
            <a:r>
              <a:rPr lang="en-US" sz="3200" dirty="0">
                <a:latin typeface="Times New Roman" pitchFamily="18" charset="0"/>
                <a:cs typeface="Arial" charset="0"/>
              </a:rPr>
              <a:t>and </a:t>
            </a:r>
            <a:r>
              <a:rPr lang="en-US" sz="3200" i="1" dirty="0">
                <a:latin typeface="Times New Roman" pitchFamily="18" charset="0"/>
                <a:cs typeface="Arial" charset="0"/>
              </a:rPr>
              <a:t>Q</a:t>
            </a:r>
            <a:r>
              <a:rPr lang="en-US" sz="3200" dirty="0">
                <a:latin typeface="Times New Roman" pitchFamily="18" charset="0"/>
                <a:cs typeface="Arial" charset="0"/>
              </a:rPr>
              <a:t> = </a:t>
            </a:r>
            <a:r>
              <a:rPr lang="en-US" sz="3200" dirty="0" smtClean="0">
                <a:latin typeface="Times New Roman" pitchFamily="18" charset="0"/>
                <a:cs typeface="Arial" charset="0"/>
              </a:rPr>
              <a:t>0</a:t>
            </a:r>
            <a:endParaRPr lang="en-US" sz="3200" dirty="0">
              <a:latin typeface="Times New Roman" pitchFamily="18" charset="0"/>
              <a:cs typeface="Arial" charset="0"/>
            </a:endParaRPr>
          </a:p>
          <a:p>
            <a:pPr marL="742950" lvl="1" indent="-285750">
              <a:spcBef>
                <a:spcPct val="20000"/>
              </a:spcBef>
              <a:buFontTx/>
              <a:buChar char="–"/>
            </a:pPr>
            <a:endParaRPr lang="en-US" sz="3200" dirty="0">
              <a:latin typeface="Times New Roman" pitchFamily="18" charset="0"/>
              <a:cs typeface="Arial" charset="0"/>
            </a:endParaRPr>
          </a:p>
          <a:p>
            <a:pPr marL="742950" lvl="1" indent="-285750">
              <a:spcBef>
                <a:spcPct val="20000"/>
              </a:spcBef>
              <a:buFontTx/>
              <a:buChar char="–"/>
            </a:pPr>
            <a:endParaRPr lang="en-US" sz="2000" dirty="0">
              <a:latin typeface="Times New Roman" pitchFamily="18" charset="0"/>
              <a:cs typeface="Arial" charset="0"/>
            </a:endParaRPr>
          </a:p>
        </p:txBody>
      </p:sp>
      <p:sp>
        <p:nvSpPr>
          <p:cNvPr id="973830" name="Line 6"/>
          <p:cNvSpPr>
            <a:spLocks noChangeShapeType="1"/>
          </p:cNvSpPr>
          <p:nvPr>
            <p:custDataLst>
              <p:tags r:id="rId4"/>
            </p:custDataLst>
          </p:nvPr>
        </p:nvSpPr>
        <p:spPr bwMode="auto">
          <a:xfrm>
            <a:off x="3857620" y="1857364"/>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73839" name="Line 15"/>
          <p:cNvSpPr>
            <a:spLocks noChangeShapeType="1"/>
          </p:cNvSpPr>
          <p:nvPr>
            <p:custDataLst>
              <p:tags r:id="rId5"/>
            </p:custDataLst>
          </p:nvPr>
        </p:nvSpPr>
        <p:spPr bwMode="auto">
          <a:xfrm>
            <a:off x="2143108" y="4500570"/>
            <a:ext cx="2286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TextBox 10"/>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SR Latch Analysis</a:t>
            </a:r>
            <a:endParaRPr lang="en-US" sz="4400" dirty="0">
              <a:solidFill>
                <a:schemeClr val="bg1"/>
              </a:solidFill>
              <a:latin typeface="+mj-lt"/>
            </a:endParaRPr>
          </a:p>
        </p:txBody>
      </p:sp>
      <p:graphicFrame>
        <p:nvGraphicFramePr>
          <p:cNvPr id="2" name="Object 1"/>
          <p:cNvGraphicFramePr>
            <a:graphicFrameLocks noChangeAspect="1"/>
          </p:cNvGraphicFramePr>
          <p:nvPr>
            <p:custDataLst>
              <p:tags r:id="rId6"/>
            </p:custDataLst>
            <p:extLst>
              <p:ext uri="{D42A27DB-BD31-4B8C-83A1-F6EECF244321}">
                <p14:modId xmlns="" xmlns:p14="http://schemas.microsoft.com/office/powerpoint/2010/main" val="2782452004"/>
              </p:ext>
            </p:extLst>
          </p:nvPr>
        </p:nvGraphicFramePr>
        <p:xfrm>
          <a:off x="5638800" y="1295400"/>
          <a:ext cx="2438400" cy="2043112"/>
        </p:xfrm>
        <a:graphic>
          <a:graphicData uri="http://schemas.openxmlformats.org/presentationml/2006/ole">
            <p:oleObj spid="_x0000_s130082" name="Visio" r:id="rId10" imgW="1057132" imgH="885611" progId="Visio.Drawing.11">
              <p:embed/>
            </p:oleObj>
          </a:graphicData>
        </a:graphic>
      </p:graphicFrame>
      <p:graphicFrame>
        <p:nvGraphicFramePr>
          <p:cNvPr id="3" name="Object 2"/>
          <p:cNvGraphicFramePr>
            <a:graphicFrameLocks noChangeAspect="1"/>
          </p:cNvGraphicFramePr>
          <p:nvPr>
            <p:custDataLst>
              <p:tags r:id="rId7"/>
            </p:custDataLst>
            <p:extLst>
              <p:ext uri="{D42A27DB-BD31-4B8C-83A1-F6EECF244321}">
                <p14:modId xmlns="" xmlns:p14="http://schemas.microsoft.com/office/powerpoint/2010/main" val="125602184"/>
              </p:ext>
            </p:extLst>
          </p:nvPr>
        </p:nvGraphicFramePr>
        <p:xfrm>
          <a:off x="5638800" y="3962400"/>
          <a:ext cx="2438400" cy="2043112"/>
        </p:xfrm>
        <a:graphic>
          <a:graphicData uri="http://schemas.openxmlformats.org/presentationml/2006/ole">
            <p:oleObj spid="_x0000_s130083" name="VISIO" r:id="rId11" imgW="1057895" imgH="885396" progId="Visio.Drawing.11">
              <p:embed/>
            </p:oleObj>
          </a:graphicData>
        </a:graphic>
      </p:graphicFrame>
    </p:spTree>
    <p:extLst>
      <p:ext uri="{BB962C8B-B14F-4D97-AF65-F5344CB8AC3E}">
        <p14:creationId xmlns="" xmlns:p14="http://schemas.microsoft.com/office/powerpoint/2010/main" val="2198497118"/>
      </p:ext>
    </p:extLst>
  </p:cSld>
  <p:clrMapOvr>
    <a:masterClrMapping/>
  </p:clrMapOvr>
  <p:transition/>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986"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5988"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89"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5991" name="Rectangle 7"/>
          <p:cNvSpPr>
            <a:spLocks noChangeArrowheads="1"/>
          </p:cNvSpPr>
          <p:nvPr>
            <p:custDataLst>
              <p:tags r:id="rId5"/>
            </p:custDataLst>
          </p:nvPr>
        </p:nvSpPr>
        <p:spPr bwMode="auto">
          <a:xfrm>
            <a:off x="914400" y="1295400"/>
            <a:ext cx="83058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600" dirty="0">
                <a:latin typeface="Times New Roman" pitchFamily="18" charset="0"/>
                <a:cs typeface="Arial" charset="0"/>
              </a:rPr>
              <a:t>If </a:t>
            </a:r>
            <a:r>
              <a:rPr lang="en-US" sz="2600" dirty="0" smtClean="0">
                <a:latin typeface="Times New Roman" pitchFamily="18" charset="0"/>
                <a:cs typeface="Arial" charset="0"/>
              </a:rPr>
              <a:t>asynchronous </a:t>
            </a:r>
            <a:r>
              <a:rPr lang="en-US" sz="2600" dirty="0">
                <a:latin typeface="Times New Roman" pitchFamily="18" charset="0"/>
                <a:cs typeface="Arial" charset="0"/>
              </a:rPr>
              <a:t>input changes once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 </a:t>
            </a:r>
            <a:r>
              <a:rPr lang="en-US" sz="2600" i="1" dirty="0" smtClean="0">
                <a:latin typeface="Times New Roman" pitchFamily="18" charset="0"/>
                <a:cs typeface="Arial" charset="0"/>
              </a:rPr>
              <a:t>P</a:t>
            </a:r>
            <a:r>
              <a:rPr lang="en-US" sz="2600" dirty="0" smtClean="0">
                <a:latin typeface="Times New Roman" pitchFamily="18" charset="0"/>
                <a:cs typeface="Arial" charset="0"/>
              </a:rPr>
              <a:t>(failure</a:t>
            </a:r>
            <a:r>
              <a:rPr lang="en-US" sz="2600" dirty="0">
                <a:latin typeface="Times New Roman" pitchFamily="18" charset="0"/>
                <a:cs typeface="Arial" charset="0"/>
              </a:rPr>
              <a:t>).</a:t>
            </a:r>
          </a:p>
          <a:p>
            <a:pPr marL="342900" indent="-342900">
              <a:spcBef>
                <a:spcPct val="20000"/>
              </a:spcBef>
              <a:buFontTx/>
              <a:buChar char="•"/>
            </a:pPr>
            <a:r>
              <a:rPr lang="en-US" sz="2600" dirty="0" smtClean="0">
                <a:latin typeface="Times New Roman" pitchFamily="18" charset="0"/>
                <a:cs typeface="Arial" charset="0"/>
              </a:rPr>
              <a:t>If input </a:t>
            </a:r>
            <a:r>
              <a:rPr lang="en-US" sz="2600" dirty="0">
                <a:latin typeface="Times New Roman" pitchFamily="18" charset="0"/>
                <a:cs typeface="Arial" charset="0"/>
              </a:rPr>
              <a:t>changes </a:t>
            </a:r>
            <a:r>
              <a:rPr lang="en-US" sz="2600" i="1" dirty="0">
                <a:latin typeface="Times New Roman" pitchFamily="18" charset="0"/>
                <a:cs typeface="Arial" charset="0"/>
              </a:rPr>
              <a:t>N</a:t>
            </a:r>
            <a:r>
              <a:rPr lang="en-US" sz="2600" dirty="0">
                <a:latin typeface="Times New Roman" pitchFamily="18" charset="0"/>
                <a:cs typeface="Arial" charset="0"/>
              </a:rPr>
              <a:t> times per second, </a:t>
            </a:r>
            <a:r>
              <a:rPr lang="en-US" sz="2600" dirty="0" smtClean="0">
                <a:latin typeface="Times New Roman" pitchFamily="18" charset="0"/>
                <a:cs typeface="Arial" charset="0"/>
              </a:rPr>
              <a:t>probability </a:t>
            </a:r>
            <a:r>
              <a:rPr lang="en-US" sz="2600" dirty="0">
                <a:latin typeface="Times New Roman" pitchFamily="18" charset="0"/>
                <a:cs typeface="Arial" charset="0"/>
              </a:rPr>
              <a:t>of failure per second </a:t>
            </a:r>
            <a:r>
              <a:rPr lang="en-US" sz="2600" dirty="0" smtClean="0">
                <a:latin typeface="Times New Roman" pitchFamily="18" charset="0"/>
                <a:cs typeface="Arial" charset="0"/>
              </a:rPr>
              <a:t>is</a:t>
            </a:r>
            <a:r>
              <a:rPr lang="en-US" sz="2600" dirty="0">
                <a:latin typeface="Times New Roman" pitchFamily="18" charset="0"/>
                <a:cs typeface="Arial" charset="0"/>
              </a:rPr>
              <a:t>:</a:t>
            </a:r>
          </a:p>
          <a:p>
            <a:pPr marL="342900" indent="-342900">
              <a:spcBef>
                <a:spcPct val="20000"/>
              </a:spcBef>
            </a:pPr>
            <a:r>
              <a:rPr lang="en-US" sz="2000" dirty="0">
                <a:solidFill>
                  <a:schemeClr val="accent1"/>
                </a:solidFill>
                <a:latin typeface="Times New Roman" pitchFamily="18" charset="0"/>
                <a:cs typeface="Arial" charset="0"/>
              </a:rPr>
              <a:t>         </a:t>
            </a:r>
            <a:r>
              <a:rPr lang="en-US" sz="3200" b="1" i="1" dirty="0">
                <a:solidFill>
                  <a:schemeClr val="accent1"/>
                </a:solidFill>
                <a:latin typeface="Times New Roman" pitchFamily="18" charset="0"/>
                <a:cs typeface="Arial" charset="0"/>
              </a:rPr>
              <a:t>P</a:t>
            </a:r>
            <a:r>
              <a:rPr lang="en-US" sz="3200" b="1" dirty="0">
                <a:solidFill>
                  <a:schemeClr val="accent1"/>
                </a:solidFill>
                <a:latin typeface="Times New Roman" pitchFamily="18" charset="0"/>
                <a:cs typeface="Arial" charset="0"/>
              </a:rPr>
              <a:t>(failure)/second = (</a:t>
            </a:r>
            <a:r>
              <a:rPr lang="en-US" sz="3200" b="1" i="1" dirty="0" smtClean="0">
                <a:solidFill>
                  <a:schemeClr val="accent1"/>
                </a:solidFill>
                <a:latin typeface="Times New Roman" pitchFamily="18" charset="0"/>
                <a:cs typeface="Arial" charset="0"/>
              </a:rPr>
              <a:t>NT</a:t>
            </a:r>
            <a:r>
              <a:rPr lang="en-US" sz="3200" b="1" baseline="-25000" dirty="0" smtClean="0">
                <a:solidFill>
                  <a:schemeClr val="accent1"/>
                </a:solidFill>
                <a:latin typeface="Times New Roman" pitchFamily="18" charset="0"/>
                <a:cs typeface="Arial" charset="0"/>
              </a:rPr>
              <a:t>0</a:t>
            </a:r>
            <a:r>
              <a:rPr lang="en-US" sz="3200" b="1" dirty="0" smtClean="0">
                <a:solidFill>
                  <a:schemeClr val="accent1"/>
                </a:solidFill>
                <a:latin typeface="Times New Roman" pitchFamily="18" charset="0"/>
                <a:cs typeface="Arial" charset="0"/>
              </a:rPr>
              <a:t>/</a:t>
            </a:r>
            <a:r>
              <a:rPr lang="en-US" sz="3200" b="1" i="1" dirty="0" err="1" smtClean="0">
                <a:solidFill>
                  <a:schemeClr val="accent1"/>
                </a:solidFill>
                <a:latin typeface="Times New Roman" pitchFamily="18" charset="0"/>
                <a:cs typeface="Arial" charset="0"/>
              </a:rPr>
              <a:t>T</a:t>
            </a:r>
            <a:r>
              <a:rPr lang="en-US" sz="3200" b="1" i="1" baseline="-25000" dirty="0" err="1" smtClean="0">
                <a:solidFill>
                  <a:schemeClr val="accent1"/>
                </a:solidFill>
                <a:latin typeface="Times New Roman" pitchFamily="18" charset="0"/>
                <a:cs typeface="Arial" charset="0"/>
              </a:rPr>
              <a:t>c</a:t>
            </a:r>
            <a:r>
              <a:rPr lang="en-US" sz="3200" b="1" dirty="0" smtClean="0">
                <a:solidFill>
                  <a:schemeClr val="accent1"/>
                </a:solidFill>
                <a:latin typeface="Times New Roman" pitchFamily="18" charset="0"/>
                <a:cs typeface="Arial" charset="0"/>
              </a:rPr>
              <a:t>)</a:t>
            </a:r>
            <a:endParaRPr lang="en-US" sz="32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000" baseline="30000" dirty="0">
              <a:latin typeface="Times New Roman" pitchFamily="18" charset="0"/>
              <a:cs typeface="Times New Roman" pitchFamily="18" charset="0"/>
            </a:endParaRPr>
          </a:p>
          <a:p>
            <a:pPr marL="342900" indent="-342900">
              <a:spcBef>
                <a:spcPct val="20000"/>
              </a:spcBef>
              <a:buFontTx/>
              <a:buChar char="•"/>
            </a:pPr>
            <a:r>
              <a:rPr lang="en-US" sz="2600" dirty="0" smtClean="0">
                <a:latin typeface="Times New Roman" pitchFamily="18" charset="0"/>
                <a:cs typeface="Arial" charset="0"/>
              </a:rPr>
              <a:t>Synchronizer </a:t>
            </a:r>
            <a:r>
              <a:rPr lang="en-US" sz="2600" dirty="0">
                <a:latin typeface="Times New Roman" pitchFamily="18" charset="0"/>
                <a:cs typeface="Arial" charset="0"/>
              </a:rPr>
              <a:t>fails, on average, 1/[</a:t>
            </a:r>
            <a:r>
              <a:rPr lang="en-US" sz="2600" i="1" dirty="0">
                <a:latin typeface="Times New Roman" pitchFamily="18" charset="0"/>
                <a:cs typeface="Arial" charset="0"/>
              </a:rPr>
              <a:t>P</a:t>
            </a:r>
            <a:r>
              <a:rPr lang="en-US" sz="2600" dirty="0">
                <a:latin typeface="Times New Roman" pitchFamily="18" charset="0"/>
                <a:cs typeface="Arial" charset="0"/>
              </a:rPr>
              <a:t>(failure)/second]</a:t>
            </a:r>
          </a:p>
          <a:p>
            <a:pPr marL="342900" indent="-342900">
              <a:spcBef>
                <a:spcPct val="20000"/>
              </a:spcBef>
              <a:buFontTx/>
              <a:buChar char="•"/>
            </a:pPr>
            <a:r>
              <a:rPr lang="en-US" sz="2600" dirty="0" smtClean="0">
                <a:latin typeface="Times New Roman" pitchFamily="18" charset="0"/>
                <a:cs typeface="Arial" charset="0"/>
              </a:rPr>
              <a:t>Called </a:t>
            </a:r>
            <a:r>
              <a:rPr lang="en-US" sz="2600" b="1" i="1" dirty="0">
                <a:latin typeface="Times New Roman" pitchFamily="18" charset="0"/>
                <a:cs typeface="Arial" charset="0"/>
              </a:rPr>
              <a:t>mean time between failures</a:t>
            </a:r>
            <a:r>
              <a:rPr lang="en-US" sz="2600" dirty="0">
                <a:latin typeface="Times New Roman" pitchFamily="18" charset="0"/>
                <a:cs typeface="Arial" charset="0"/>
              </a:rPr>
              <a:t>, MTBF:</a:t>
            </a:r>
          </a:p>
          <a:p>
            <a:pPr marL="342900" indent="-342900">
              <a:spcBef>
                <a:spcPct val="20000"/>
              </a:spcBef>
              <a:buFontTx/>
              <a:buChar char="•"/>
            </a:pPr>
            <a:endParaRPr lang="en-US" sz="2000" dirty="0">
              <a:latin typeface="Times New Roman" pitchFamily="18" charset="0"/>
              <a:cs typeface="Arial" charset="0"/>
            </a:endParaRPr>
          </a:p>
          <a:p>
            <a:pPr marL="342900" indent="-342900">
              <a:spcBef>
                <a:spcPct val="20000"/>
              </a:spcBef>
            </a:pPr>
            <a:r>
              <a:rPr lang="en-US" b="1" dirty="0">
                <a:latin typeface="Times New Roman" pitchFamily="18" charset="0"/>
                <a:cs typeface="Arial" charset="0"/>
              </a:rPr>
              <a:t> </a:t>
            </a:r>
            <a:r>
              <a:rPr lang="en-US" sz="2800" b="1" dirty="0">
                <a:solidFill>
                  <a:schemeClr val="accent1"/>
                </a:solidFill>
                <a:latin typeface="Times New Roman" pitchFamily="18" charset="0"/>
                <a:cs typeface="Arial" charset="0"/>
              </a:rPr>
              <a:t>MTBF = 1/[</a:t>
            </a:r>
            <a:r>
              <a:rPr lang="en-US" sz="2800" b="1" i="1" dirty="0">
                <a:solidFill>
                  <a:schemeClr val="accent1"/>
                </a:solidFill>
                <a:latin typeface="Times New Roman" pitchFamily="18" charset="0"/>
                <a:cs typeface="Arial" charset="0"/>
              </a:rPr>
              <a:t>P</a:t>
            </a:r>
            <a:r>
              <a:rPr lang="en-US" sz="2800" b="1" dirty="0">
                <a:solidFill>
                  <a:schemeClr val="accent1"/>
                </a:solidFill>
                <a:latin typeface="Times New Roman" pitchFamily="18" charset="0"/>
                <a:cs typeface="Arial" charset="0"/>
              </a:rPr>
              <a:t>(failure)/second] = (</a:t>
            </a:r>
            <a:r>
              <a:rPr lang="en-US" sz="2800" b="1" i="1" dirty="0" err="1">
                <a:solidFill>
                  <a:schemeClr val="accent1"/>
                </a:solidFill>
                <a:latin typeface="Times New Roman" pitchFamily="18" charset="0"/>
                <a:cs typeface="Arial" charset="0"/>
              </a:rPr>
              <a:t>T</a:t>
            </a:r>
            <a:r>
              <a:rPr lang="en-US" sz="2800" b="1" i="1" baseline="-25000" dirty="0" err="1">
                <a:solidFill>
                  <a:schemeClr val="accent1"/>
                </a:solidFill>
                <a:latin typeface="Times New Roman" pitchFamily="18" charset="0"/>
                <a:cs typeface="Arial" charset="0"/>
              </a:rPr>
              <a:t>c</a:t>
            </a:r>
            <a:r>
              <a:rPr lang="en-US" sz="2800" b="1" dirty="0">
                <a:solidFill>
                  <a:schemeClr val="accent1"/>
                </a:solidFill>
                <a:latin typeface="Times New Roman" pitchFamily="18" charset="0"/>
                <a:cs typeface="Arial" charset="0"/>
              </a:rPr>
              <a:t>/</a:t>
            </a:r>
            <a:r>
              <a:rPr lang="en-US" sz="2800" b="1" i="1" dirty="0">
                <a:solidFill>
                  <a:schemeClr val="accent1"/>
                </a:solidFill>
                <a:latin typeface="Times New Roman" pitchFamily="18" charset="0"/>
                <a:cs typeface="Arial" charset="0"/>
              </a:rPr>
              <a:t>NT</a:t>
            </a:r>
            <a:r>
              <a:rPr lang="en-US" sz="2800" b="1" baseline="-25000" dirty="0">
                <a:solidFill>
                  <a:schemeClr val="accent1"/>
                </a:solidFill>
                <a:latin typeface="Times New Roman" pitchFamily="18" charset="0"/>
                <a:cs typeface="Arial" charset="0"/>
              </a:rPr>
              <a:t>0</a:t>
            </a:r>
            <a:r>
              <a:rPr lang="en-US" sz="2800" b="1" dirty="0" smtClean="0">
                <a:solidFill>
                  <a:schemeClr val="accent1"/>
                </a:solidFill>
                <a:latin typeface="Times New Roman" pitchFamily="18" charset="0"/>
                <a:cs typeface="Arial" charset="0"/>
              </a:rPr>
              <a:t>)</a:t>
            </a:r>
            <a:endParaRPr lang="en-US" sz="2800" b="1" baseline="30000" dirty="0">
              <a:solidFill>
                <a:schemeClr val="accent1"/>
              </a:solidFill>
              <a:latin typeface="Times New Roman" pitchFamily="18" charset="0"/>
              <a:cs typeface="Times New Roman" pitchFamily="18" charset="0"/>
            </a:endParaRPr>
          </a:p>
          <a:p>
            <a:pPr marL="342900" indent="-342900">
              <a:spcBef>
                <a:spcPct val="20000"/>
              </a:spcBef>
            </a:pPr>
            <a:endParaRPr lang="en-US" sz="2800" baseline="30000" dirty="0">
              <a:latin typeface="Times New Roman" pitchFamily="18" charset="0"/>
              <a:cs typeface="Times New Roman" pitchFamily="18" charset="0"/>
            </a:endParaRPr>
          </a:p>
        </p:txBody>
      </p:sp>
      <p:sp>
        <p:nvSpPr>
          <p:cNvPr id="1065993" name="Rectangle 9"/>
          <p:cNvSpPr>
            <a:spLocks noChangeArrowheads="1"/>
          </p:cNvSpPr>
          <p:nvPr>
            <p:custDataLst>
              <p:tags r:id="rId6"/>
            </p:custDataLst>
          </p:nvPr>
        </p:nvSpPr>
        <p:spPr bwMode="auto">
          <a:xfrm>
            <a:off x="940777" y="5029200"/>
            <a:ext cx="8050823" cy="838200"/>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65994" name="Rectangle 10"/>
          <p:cNvSpPr>
            <a:spLocks noChangeArrowheads="1"/>
          </p:cNvSpPr>
          <p:nvPr>
            <p:custDataLst>
              <p:tags r:id="rId7"/>
            </p:custDataLst>
          </p:nvPr>
        </p:nvSpPr>
        <p:spPr bwMode="auto">
          <a:xfrm>
            <a:off x="1079988" y="2928934"/>
            <a:ext cx="7772400" cy="796074"/>
          </a:xfrm>
          <a:prstGeom prst="rect">
            <a:avLst/>
          </a:prstGeom>
          <a:noFill/>
          <a:ln w="19050">
            <a:solidFill>
              <a:schemeClr val="accent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TextBox 10"/>
          <p:cNvSpPr txBox="1"/>
          <p:nvPr/>
        </p:nvSpPr>
        <p:spPr>
          <a:xfrm>
            <a:off x="1143000" y="68759"/>
            <a:ext cx="7924800" cy="615553"/>
          </a:xfrm>
          <a:prstGeom prst="rect">
            <a:avLst/>
          </a:prstGeom>
          <a:noFill/>
        </p:spPr>
        <p:txBody>
          <a:bodyPr wrap="square" rtlCol="0">
            <a:spAutoFit/>
          </a:bodyPr>
          <a:lstStyle/>
          <a:p>
            <a:r>
              <a:rPr lang="en-US" sz="3400" dirty="0" smtClean="0">
                <a:solidFill>
                  <a:schemeClr val="bg1"/>
                </a:solidFill>
                <a:latin typeface="+mj-lt"/>
              </a:rPr>
              <a:t>Synchronizer Mean Time Between Failures</a:t>
            </a:r>
            <a:endParaRPr lang="en-US" sz="3400" dirty="0">
              <a:solidFill>
                <a:schemeClr val="bg1"/>
              </a:solidFill>
              <a:latin typeface="+mj-lt"/>
            </a:endParaRPr>
          </a:p>
        </p:txBody>
      </p:sp>
      <p:sp>
        <p:nvSpPr>
          <p:cNvPr id="9" name="TextBox 8"/>
          <p:cNvSpPr txBox="1"/>
          <p:nvPr/>
        </p:nvSpPr>
        <p:spPr>
          <a:xfrm>
            <a:off x="1142976" y="642918"/>
            <a:ext cx="300595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同步器失效平均间隔时间</a:t>
            </a:r>
            <a:endParaRPr lang="zh-CN" altLang="en-US" sz="2000" dirty="0">
              <a:latin typeface="华文中宋" pitchFamily="2" charset="-122"/>
              <a:ea typeface="华文中宋" pitchFamily="2" charset="-122"/>
            </a:endParaRPr>
          </a:p>
        </p:txBody>
      </p:sp>
      <p:graphicFrame>
        <p:nvGraphicFramePr>
          <p:cNvPr id="342017" name="Object 1"/>
          <p:cNvGraphicFramePr>
            <a:graphicFrameLocks noChangeAspect="1"/>
          </p:cNvGraphicFramePr>
          <p:nvPr/>
        </p:nvGraphicFramePr>
        <p:xfrm>
          <a:off x="6357950" y="2903676"/>
          <a:ext cx="1857388" cy="642943"/>
        </p:xfrm>
        <a:graphic>
          <a:graphicData uri="http://schemas.openxmlformats.org/presentationml/2006/ole">
            <p:oleObj spid="_x0000_s342017" name="Equation" r:id="rId10" imgW="495000" imgH="317160" progId="Equation.DSMT4">
              <p:embed/>
            </p:oleObj>
          </a:graphicData>
        </a:graphic>
      </p:graphicFrame>
      <p:graphicFrame>
        <p:nvGraphicFramePr>
          <p:cNvPr id="342018" name="Object 2"/>
          <p:cNvGraphicFramePr>
            <a:graphicFrameLocks noChangeAspect="1"/>
          </p:cNvGraphicFramePr>
          <p:nvPr/>
        </p:nvGraphicFramePr>
        <p:xfrm>
          <a:off x="7143768" y="4998186"/>
          <a:ext cx="1571636" cy="642942"/>
        </p:xfrm>
        <a:graphic>
          <a:graphicData uri="http://schemas.openxmlformats.org/presentationml/2006/ole">
            <p:oleObj spid="_x0000_s342018" name="Equation" r:id="rId11" imgW="495000" imgH="317160" progId="Equation.DSMT4">
              <p:embed/>
            </p:oleObj>
          </a:graphicData>
        </a:graphic>
      </p:graphicFrame>
    </p:spTree>
    <p:extLst>
      <p:ext uri="{BB962C8B-B14F-4D97-AF65-F5344CB8AC3E}">
        <p14:creationId xmlns="" xmlns:p14="http://schemas.microsoft.com/office/powerpoint/2010/main" val="3354980347"/>
      </p:ext>
    </p:extLst>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3460955276"/>
              </p:ext>
            </p:extLst>
          </p:nvPr>
        </p:nvGraphicFramePr>
        <p:xfrm>
          <a:off x="1752600" y="960437"/>
          <a:ext cx="5334000" cy="1506538"/>
        </p:xfrm>
        <a:graphic>
          <a:graphicData uri="http://schemas.openxmlformats.org/presentationml/2006/ole">
            <p:oleObj spid="_x0000_s217097" name="VISIO" r:id="rId8" imgW="2430780" imgH="684276" progId="Visio.Drawing.11">
              <p:embed/>
            </p:oleObj>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1 events per second</a:t>
            </a:r>
          </a:p>
          <a:p>
            <a:pPr marL="342900" indent="-342900">
              <a:spcBef>
                <a:spcPct val="20000"/>
              </a:spcBef>
              <a:buFontTx/>
              <a:buChar char="•"/>
            </a:pPr>
            <a:r>
              <a:rPr lang="en-US" sz="2000" dirty="0">
                <a:latin typeface="Times New Roman" pitchFamily="18" charset="0"/>
                <a:cs typeface="Arial" charset="0"/>
              </a:rPr>
              <a:t>What is the probability of failure? MTBF</a:t>
            </a:r>
            <a:r>
              <a:rPr lang="en-US" sz="2000" dirty="0" smtClean="0">
                <a:latin typeface="Times New Roman" pitchFamily="18" charset="0"/>
                <a:cs typeface="Arial" charset="0"/>
              </a:rPr>
              <a:t>?</a:t>
            </a:r>
            <a:endParaRPr lang="en-US" sz="20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
        <p:nvSpPr>
          <p:cNvPr id="7" name="TextBox 6"/>
          <p:cNvSpPr txBox="1"/>
          <p:nvPr/>
        </p:nvSpPr>
        <p:spPr>
          <a:xfrm>
            <a:off x="947134" y="718236"/>
            <a:ext cx="2757486"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见中文书</a:t>
            </a:r>
            <a:r>
              <a:rPr lang="en-US" altLang="zh-CN" sz="2000" dirty="0" smtClean="0">
                <a:latin typeface="华文中宋" pitchFamily="2" charset="-122"/>
                <a:ea typeface="华文中宋" pitchFamily="2" charset="-122"/>
              </a:rPr>
              <a:t>p97</a:t>
            </a:r>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3.13</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191370764"/>
      </p:ext>
    </p:extLst>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98085" name="Object 5"/>
          <p:cNvGraphicFramePr>
            <a:graphicFrameLocks noGrp="1" noChangeAspect="1"/>
          </p:cNvGraphicFramePr>
          <p:nvPr>
            <p:ph sz="half" idx="4294967295"/>
            <p:custDataLst>
              <p:tags r:id="rId2"/>
            </p:custDataLst>
            <p:extLst>
              <p:ext uri="{D42A27DB-BD31-4B8C-83A1-F6EECF244321}">
                <p14:modId xmlns="" xmlns:p14="http://schemas.microsoft.com/office/powerpoint/2010/main" val="4228183612"/>
              </p:ext>
            </p:extLst>
          </p:nvPr>
        </p:nvGraphicFramePr>
        <p:xfrm>
          <a:off x="1752600" y="960437"/>
          <a:ext cx="5334000" cy="1506538"/>
        </p:xfrm>
        <a:graphic>
          <a:graphicData uri="http://schemas.openxmlformats.org/presentationml/2006/ole">
            <p:oleObj spid="_x0000_s195601" name="VISIO" r:id="rId8" imgW="2430780" imgH="684276" progId="Visio.Drawing.11">
              <p:embed/>
            </p:oleObj>
          </a:graphicData>
        </a:graphic>
      </p:graphicFrame>
      <p:sp>
        <p:nvSpPr>
          <p:cNvPr id="1198082" name="Rectangle 2"/>
          <p:cNvSpPr>
            <a:spLocks noChangeArrowheads="1"/>
          </p:cNvSpPr>
          <p:nvPr>
            <p:custDataLst>
              <p:tags r:id="rId3"/>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198084" name="Rectangle 4"/>
          <p:cNvSpPr>
            <a:spLocks noChangeArrowheads="1"/>
          </p:cNvSpPr>
          <p:nvPr>
            <p:custDataLst>
              <p:tags r:id="rId4"/>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198086" name="Rectangle 6"/>
          <p:cNvSpPr>
            <a:spLocks noChangeArrowheads="1"/>
          </p:cNvSpPr>
          <p:nvPr>
            <p:custDataLst>
              <p:tags r:id="rId5"/>
            </p:custDataLst>
          </p:nvPr>
        </p:nvSpPr>
        <p:spPr bwMode="auto">
          <a:xfrm>
            <a:off x="685800" y="2590800"/>
            <a:ext cx="8305800" cy="3124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000" dirty="0">
                <a:latin typeface="Times New Roman" pitchFamily="18" charset="0"/>
                <a:cs typeface="Arial" charset="0"/>
              </a:rPr>
              <a:t>Suppose:  	</a:t>
            </a:r>
            <a:r>
              <a:rPr lang="en-US" sz="2000" i="1" dirty="0" err="1">
                <a:latin typeface="Times New Roman" pitchFamily="18" charset="0"/>
                <a:cs typeface="Arial" charset="0"/>
              </a:rPr>
              <a:t>T</a:t>
            </a:r>
            <a:r>
              <a:rPr lang="en-US" sz="2000" i="1" baseline="-25000" dirty="0" err="1">
                <a:latin typeface="Times New Roman" pitchFamily="18" charset="0"/>
                <a:cs typeface="Arial" charset="0"/>
              </a:rPr>
              <a:t>c</a:t>
            </a:r>
            <a:r>
              <a:rPr lang="en-US" sz="2000" dirty="0">
                <a:latin typeface="Times New Roman" pitchFamily="18" charset="0"/>
                <a:cs typeface="Arial" charset="0"/>
              </a:rPr>
              <a:t>    = 1/500 MHz = 2 ns	</a:t>
            </a:r>
            <a:r>
              <a:rPr lang="el-GR" sz="2000" dirty="0">
                <a:latin typeface="Times New Roman" pitchFamily="18" charset="0"/>
                <a:cs typeface="Times New Roman" pitchFamily="18" charset="0"/>
              </a:rPr>
              <a:t>τ</a:t>
            </a:r>
            <a:r>
              <a:rPr lang="en-US" sz="2000" dirty="0">
                <a:latin typeface="Times New Roman" pitchFamily="18" charset="0"/>
                <a:cs typeface="Times New Roman" pitchFamily="18" charset="0"/>
              </a:rPr>
              <a:t>      = 200 </a:t>
            </a:r>
            <a:r>
              <a:rPr lang="en-US" sz="2000" dirty="0" err="1">
                <a:latin typeface="Times New Roman" pitchFamily="18" charset="0"/>
                <a:cs typeface="Times New Roman" pitchFamily="18" charset="0"/>
              </a:rPr>
              <a:t>ps</a:t>
            </a:r>
            <a:endParaRPr lang="el-GR" sz="2000" dirty="0">
              <a:latin typeface="Times New Roman" pitchFamily="18" charset="0"/>
              <a:cs typeface="Times New Roman" pitchFamily="18"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T</a:t>
            </a:r>
            <a:r>
              <a:rPr lang="en-US" sz="2000" baseline="-25000" dirty="0">
                <a:latin typeface="Times New Roman" pitchFamily="18" charset="0"/>
                <a:cs typeface="Arial" charset="0"/>
              </a:rPr>
              <a:t>0</a:t>
            </a:r>
            <a:r>
              <a:rPr lang="en-US" sz="2000" dirty="0">
                <a:latin typeface="Times New Roman" pitchFamily="18" charset="0"/>
                <a:cs typeface="Arial" charset="0"/>
              </a:rPr>
              <a:t>    = 150 </a:t>
            </a:r>
            <a:r>
              <a:rPr lang="en-US" sz="2000" dirty="0" err="1">
                <a:latin typeface="Times New Roman" pitchFamily="18" charset="0"/>
                <a:cs typeface="Arial" charset="0"/>
              </a:rPr>
              <a:t>ps</a:t>
            </a:r>
            <a:r>
              <a:rPr lang="en-US" sz="2000" dirty="0">
                <a:latin typeface="Times New Roman" pitchFamily="18" charset="0"/>
                <a:cs typeface="Arial" charset="0"/>
              </a:rPr>
              <a:t>		</a:t>
            </a:r>
            <a:r>
              <a:rPr lang="en-US" sz="2000" i="1" dirty="0" err="1">
                <a:latin typeface="Times New Roman" pitchFamily="18" charset="0"/>
                <a:cs typeface="Arial" charset="0"/>
              </a:rPr>
              <a:t>t</a:t>
            </a:r>
            <a:r>
              <a:rPr lang="en-US" sz="2000" baseline="-25000" dirty="0" err="1">
                <a:latin typeface="Times New Roman" pitchFamily="18" charset="0"/>
                <a:cs typeface="Arial" charset="0"/>
              </a:rPr>
              <a:t>setup</a:t>
            </a:r>
            <a:r>
              <a:rPr lang="en-US" sz="2000" dirty="0">
                <a:latin typeface="Times New Roman" pitchFamily="18" charset="0"/>
                <a:cs typeface="Arial" charset="0"/>
              </a:rPr>
              <a:t> = 100 </a:t>
            </a:r>
            <a:r>
              <a:rPr lang="en-US" sz="2000" dirty="0" err="1">
                <a:latin typeface="Times New Roman" pitchFamily="18" charset="0"/>
                <a:cs typeface="Arial" charset="0"/>
              </a:rPr>
              <a:t>ps</a:t>
            </a:r>
            <a:endParaRPr lang="en-US" sz="2000" dirty="0">
              <a:latin typeface="Times New Roman" pitchFamily="18" charset="0"/>
              <a:cs typeface="Arial" charset="0"/>
            </a:endParaRP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N</a:t>
            </a:r>
            <a:r>
              <a:rPr lang="en-US" sz="2000" dirty="0">
                <a:latin typeface="Times New Roman" pitchFamily="18" charset="0"/>
                <a:cs typeface="Arial" charset="0"/>
              </a:rPr>
              <a:t>     = 1 events per second</a:t>
            </a:r>
          </a:p>
          <a:p>
            <a:pPr marL="342900" indent="-342900">
              <a:spcBef>
                <a:spcPct val="20000"/>
              </a:spcBef>
              <a:buFontTx/>
              <a:buChar char="•"/>
            </a:pPr>
            <a:r>
              <a:rPr lang="en-US" sz="2000" dirty="0">
                <a:latin typeface="Times New Roman" pitchFamily="18" charset="0"/>
                <a:cs typeface="Arial" charset="0"/>
              </a:rPr>
              <a:t>What is the probability of failure? MTBF?</a:t>
            </a:r>
          </a:p>
          <a:p>
            <a:pPr marL="342900" indent="-342900">
              <a:spcBef>
                <a:spcPct val="20000"/>
              </a:spcBef>
            </a:pPr>
            <a:r>
              <a:rPr lang="en-US" sz="2000" dirty="0">
                <a:latin typeface="Times New Roman" pitchFamily="18" charset="0"/>
                <a:cs typeface="Arial" charset="0"/>
              </a:rPr>
              <a:t>                                   </a:t>
            </a:r>
            <a:r>
              <a:rPr lang="en-US" sz="2000" i="1" dirty="0">
                <a:latin typeface="Times New Roman" pitchFamily="18" charset="0"/>
                <a:cs typeface="Arial" charset="0"/>
              </a:rPr>
              <a:t>P</a:t>
            </a:r>
            <a:r>
              <a:rPr lang="en-US" sz="2000" dirty="0">
                <a:latin typeface="Times New Roman" pitchFamily="18" charset="0"/>
                <a:cs typeface="Arial" charset="0"/>
              </a:rPr>
              <a:t>(failure) = (150 ps/2 ns) e</a:t>
            </a:r>
            <a:r>
              <a:rPr lang="en-US" sz="2000" baseline="30000" dirty="0">
                <a:latin typeface="Times New Roman" pitchFamily="18" charset="0"/>
                <a:cs typeface="Arial" charset="0"/>
              </a:rPr>
              <a:t>-</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1.9 ns</a:t>
            </a:r>
            <a:r>
              <a:rPr lang="en-US" sz="2000" i="1" baseline="30000" dirty="0">
                <a:latin typeface="Times New Roman" pitchFamily="18" charset="0"/>
                <a:cs typeface="Arial" charset="0"/>
              </a:rPr>
              <a:t>)</a:t>
            </a:r>
            <a:r>
              <a:rPr lang="en-US" sz="2000" baseline="30000" dirty="0">
                <a:latin typeface="Times New Roman" pitchFamily="18" charset="0"/>
                <a:cs typeface="Arial" charset="0"/>
              </a:rPr>
              <a:t>/</a:t>
            </a:r>
            <a:r>
              <a:rPr lang="en-US" sz="2000" baseline="30000" dirty="0">
                <a:latin typeface="Times New Roman" pitchFamily="18" charset="0"/>
                <a:cs typeface="Times New Roman" pitchFamily="18" charset="0"/>
              </a:rPr>
              <a:t>200 </a:t>
            </a:r>
            <a:r>
              <a:rPr lang="en-US" sz="2000" baseline="30000" dirty="0" err="1">
                <a:latin typeface="Times New Roman" pitchFamily="18" charset="0"/>
                <a:cs typeface="Times New Roman" pitchFamily="18" charset="0"/>
              </a:rPr>
              <a:t>ps</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a:t>
            </a:r>
            <a:r>
              <a:rPr lang="en-US" sz="2000" b="1" dirty="0">
                <a:solidFill>
                  <a:schemeClr val="accent1"/>
                </a:solidFill>
                <a:latin typeface="Times New Roman" pitchFamily="18" charset="0"/>
                <a:cs typeface="Times New Roman" pitchFamily="18" charset="0"/>
              </a:rPr>
              <a:t>5.6 × 10</a:t>
            </a:r>
            <a:r>
              <a:rPr lang="en-US" sz="2000" b="1" baseline="30000" dirty="0">
                <a:solidFill>
                  <a:schemeClr val="accent1"/>
                </a:solidFill>
                <a:latin typeface="Times New Roman" pitchFamily="18" charset="0"/>
                <a:cs typeface="Times New Roman" pitchFamily="18" charset="0"/>
              </a:rPr>
              <a:t>-6</a:t>
            </a:r>
          </a:p>
          <a:p>
            <a:pPr marL="342900" indent="-342900">
              <a:spcBef>
                <a:spcPct val="20000"/>
              </a:spcBef>
            </a:pPr>
            <a:r>
              <a:rPr lang="en-US" sz="2000" baseline="30000" dirty="0">
                <a:latin typeface="Times New Roman" pitchFamily="18" charset="0"/>
                <a:cs typeface="Times New Roman" pitchFamily="18" charset="0"/>
              </a:rPr>
              <a:t>                                  </a:t>
            </a:r>
            <a:r>
              <a:rPr lang="en-US" sz="2000" i="1" dirty="0">
                <a:latin typeface="Times New Roman" pitchFamily="18" charset="0"/>
                <a:cs typeface="Arial" charset="0"/>
              </a:rPr>
              <a:t>P</a:t>
            </a:r>
            <a:r>
              <a:rPr lang="en-US" sz="2000" dirty="0">
                <a:latin typeface="Times New Roman" pitchFamily="18" charset="0"/>
                <a:cs typeface="Arial" charset="0"/>
              </a:rPr>
              <a:t>(failure)/second = 10 </a:t>
            </a:r>
            <a:r>
              <a:rPr lang="en-US" sz="2000" dirty="0">
                <a:latin typeface="Times New Roman" pitchFamily="18" charset="0"/>
                <a:cs typeface="Times New Roman" pitchFamily="18" charset="0"/>
              </a:rPr>
              <a:t>× </a:t>
            </a:r>
            <a:r>
              <a:rPr lang="en-US" sz="2000" dirty="0">
                <a:latin typeface="Times New Roman" pitchFamily="18" charset="0"/>
                <a:cs typeface="Arial" charset="0"/>
              </a:rPr>
              <a:t>(</a:t>
            </a:r>
            <a:r>
              <a:rPr lang="en-US" sz="2000" dirty="0">
                <a:latin typeface="Times New Roman" pitchFamily="18" charset="0"/>
                <a:cs typeface="Times New Roman" pitchFamily="18" charset="0"/>
              </a:rPr>
              <a:t>5.6 × 10</a:t>
            </a:r>
            <a:r>
              <a:rPr lang="en-US" sz="2000" baseline="30000" dirty="0">
                <a:latin typeface="Times New Roman" pitchFamily="18" charset="0"/>
                <a:cs typeface="Times New Roman" pitchFamily="18" charset="0"/>
              </a:rPr>
              <a:t>-6 </a:t>
            </a:r>
            <a:r>
              <a:rPr lang="en-US" sz="2000" dirty="0">
                <a:latin typeface="Times New Roman" pitchFamily="18" charset="0"/>
                <a:cs typeface="Arial" charset="0"/>
              </a:rPr>
              <a:t>)</a:t>
            </a:r>
            <a:endParaRPr lang="en-US" sz="2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Times New Roman" pitchFamily="18" charset="0"/>
              </a:rPr>
              <a:t>= 5.6 × 10</a:t>
            </a:r>
            <a:r>
              <a:rPr lang="en-US" sz="2000" baseline="30000" dirty="0">
                <a:latin typeface="Times New Roman" pitchFamily="18" charset="0"/>
                <a:cs typeface="Times New Roman" pitchFamily="18" charset="0"/>
              </a:rPr>
              <a:t>-5</a:t>
            </a:r>
            <a:r>
              <a:rPr lang="en-US" sz="2000" dirty="0">
                <a:latin typeface="Times New Roman" pitchFamily="18" charset="0"/>
                <a:cs typeface="Times New Roman" pitchFamily="18" charset="0"/>
              </a:rPr>
              <a:t> / second</a:t>
            </a:r>
            <a:endParaRPr lang="en-US" sz="2000" baseline="30000" dirty="0">
              <a:latin typeface="Times New Roman" pitchFamily="18" charset="0"/>
              <a:cs typeface="Times New Roman" pitchFamily="18" charset="0"/>
            </a:endParaRPr>
          </a:p>
          <a:p>
            <a:pPr marL="342900" indent="-342900">
              <a:spcBef>
                <a:spcPct val="20000"/>
              </a:spcBef>
            </a:pPr>
            <a:r>
              <a:rPr lang="en-US" sz="2000" baseline="30000" dirty="0">
                <a:latin typeface="Times New Roman" pitchFamily="18" charset="0"/>
                <a:cs typeface="Times New Roman" pitchFamily="18" charset="0"/>
              </a:rPr>
              <a:t>      			            </a:t>
            </a:r>
            <a:r>
              <a:rPr lang="en-US" sz="2000" dirty="0">
                <a:latin typeface="Times New Roman" pitchFamily="18" charset="0"/>
                <a:cs typeface="Arial" charset="0"/>
              </a:rPr>
              <a:t>MTBF    = 1/[P(failure)/second] ≈ </a:t>
            </a:r>
            <a:r>
              <a:rPr lang="en-US" sz="2000" b="1" dirty="0">
                <a:solidFill>
                  <a:schemeClr val="accent1"/>
                </a:solidFill>
                <a:latin typeface="Times New Roman" pitchFamily="18" charset="0"/>
                <a:cs typeface="Arial" charset="0"/>
              </a:rPr>
              <a:t>5 hours</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Example Synchronizer</a:t>
            </a:r>
            <a:endParaRPr lang="en-US" sz="4400" dirty="0">
              <a:solidFill>
                <a:schemeClr val="bg1"/>
              </a:solidFill>
              <a:latin typeface="+mj-lt"/>
            </a:endParaRPr>
          </a:p>
        </p:txBody>
      </p:sp>
    </p:spTree>
    <p:extLst>
      <p:ext uri="{BB962C8B-B14F-4D97-AF65-F5344CB8AC3E}">
        <p14:creationId xmlns="" xmlns:p14="http://schemas.microsoft.com/office/powerpoint/2010/main" val="95360744"/>
      </p:ext>
    </p:extLst>
  </p:cSld>
  <p:clrMapOvr>
    <a:masterClrMapping/>
  </p:clrMapOvr>
  <p:transition/>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465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4" name="Rectangle 6"/>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46536" name="Rectangle 8"/>
          <p:cNvSpPr>
            <a:spLocks noChangeArrowheads="1"/>
          </p:cNvSpPr>
          <p:nvPr>
            <p:custDataLst>
              <p:tags r:id="rId4"/>
            </p:custDataLst>
          </p:nvPr>
        </p:nvSpPr>
        <p:spPr bwMode="auto">
          <a:xfrm>
            <a:off x="861646" y="1295400"/>
            <a:ext cx="83058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a:latin typeface="Times New Roman" pitchFamily="18" charset="0"/>
                <a:cs typeface="Arial" charset="0"/>
              </a:rPr>
              <a:t>Two types of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a:t>
            </a:r>
            <a:r>
              <a:rPr lang="en-US" sz="2600" b="1" dirty="0" smtClean="0">
                <a:solidFill>
                  <a:schemeClr val="accent1"/>
                </a:solidFill>
                <a:latin typeface="Times New Roman" pitchFamily="18" charset="0"/>
                <a:cs typeface="Arial" charset="0"/>
              </a:rPr>
              <a:t>parallelism</a:t>
            </a:r>
            <a:r>
              <a:rPr lang="zh-CN" altLang="en-US" sz="2000" b="1" dirty="0" smtClean="0">
                <a:latin typeface="华文中宋" pitchFamily="2" charset="-122"/>
                <a:ea typeface="华文中宋" pitchFamily="2" charset="-122"/>
                <a:cs typeface="Arial" charset="0"/>
              </a:rPr>
              <a:t>空间并行</a:t>
            </a:r>
            <a:endParaRPr lang="en-US" sz="2000" b="1"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duplicate hardware performs multiple tasks at </a:t>
            </a:r>
            <a:r>
              <a:rPr lang="en-US" sz="2600" dirty="0" smtClean="0">
                <a:latin typeface="Times New Roman" pitchFamily="18" charset="0"/>
                <a:cs typeface="Arial" charset="0"/>
              </a:rPr>
              <a:t>once</a:t>
            </a:r>
          </a:p>
          <a:p>
            <a:pPr marL="1143000" lvl="2" indent="-228600">
              <a:spcBef>
                <a:spcPct val="20000"/>
              </a:spcBef>
            </a:pPr>
            <a:r>
              <a:rPr lang="zh-CN" altLang="en-US" sz="2000" dirty="0" smtClean="0">
                <a:latin typeface="华文中宋" pitchFamily="2" charset="-122"/>
                <a:ea typeface="华文中宋" pitchFamily="2" charset="-122"/>
                <a:cs typeface="Arial" charset="0"/>
              </a:rPr>
              <a:t>提供多个相同的硬件，多个任务在同一时间一起处理</a:t>
            </a:r>
            <a:endParaRPr lang="en-US" sz="2000" dirty="0">
              <a:latin typeface="华文中宋" pitchFamily="2" charset="-122"/>
              <a:ea typeface="华文中宋" pitchFamily="2" charset="-122"/>
              <a:cs typeface="Arial" charset="0"/>
            </a:endParaRPr>
          </a:p>
          <a:p>
            <a:pPr marL="742950" lvl="1" indent="-285750">
              <a:spcBef>
                <a:spcPct val="20000"/>
              </a:spcBef>
              <a:buFontTx/>
              <a:buChar char="–"/>
            </a:pPr>
            <a:r>
              <a:rPr lang="en-US" sz="2600" b="1" dirty="0">
                <a:solidFill>
                  <a:schemeClr val="accent1"/>
                </a:solidFill>
                <a:latin typeface="Times New Roman" pitchFamily="18" charset="0"/>
                <a:cs typeface="Arial" charset="0"/>
              </a:rPr>
              <a:t>Temporal </a:t>
            </a:r>
            <a:r>
              <a:rPr lang="en-US" sz="2600" b="1" dirty="0" smtClean="0">
                <a:solidFill>
                  <a:schemeClr val="accent1"/>
                </a:solidFill>
                <a:latin typeface="Times New Roman" pitchFamily="18" charset="0"/>
                <a:cs typeface="Arial" charset="0"/>
              </a:rPr>
              <a:t>parallelism</a:t>
            </a:r>
            <a:r>
              <a:rPr lang="zh-CN" altLang="en-US" sz="2000" b="1" dirty="0" smtClean="0">
                <a:latin typeface="华文中宋" pitchFamily="2" charset="-122"/>
                <a:ea typeface="华文中宋" pitchFamily="2" charset="-122"/>
                <a:cs typeface="Arial" charset="0"/>
              </a:rPr>
              <a:t>时间并行</a:t>
            </a:r>
            <a:endParaRPr lang="en-US" sz="2000" b="1"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task is broken into multiple </a:t>
            </a:r>
            <a:r>
              <a:rPr lang="en-US" sz="2600" dirty="0" smtClean="0">
                <a:latin typeface="Times New Roman" pitchFamily="18" charset="0"/>
                <a:cs typeface="Arial" charset="0"/>
              </a:rPr>
              <a:t>stages</a:t>
            </a:r>
            <a:r>
              <a:rPr lang="zh-CN" altLang="en-US" sz="2000" dirty="0" smtClean="0">
                <a:latin typeface="华文中宋" pitchFamily="2" charset="-122"/>
                <a:ea typeface="华文中宋" pitchFamily="2" charset="-122"/>
                <a:cs typeface="Arial" charset="0"/>
              </a:rPr>
              <a:t>一个任务被分成多个阶段</a:t>
            </a:r>
            <a:endParaRPr lang="en-US" sz="2000"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also called </a:t>
            </a:r>
            <a:r>
              <a:rPr lang="en-US" sz="2600" dirty="0" smtClean="0">
                <a:latin typeface="Times New Roman" pitchFamily="18" charset="0"/>
                <a:cs typeface="Arial" charset="0"/>
              </a:rPr>
              <a:t>pipelining</a:t>
            </a:r>
            <a:r>
              <a:rPr lang="zh-CN" altLang="en-US" sz="2000" dirty="0" smtClean="0">
                <a:latin typeface="华文中宋" pitchFamily="2" charset="-122"/>
                <a:ea typeface="华文中宋" pitchFamily="2" charset="-122"/>
                <a:cs typeface="Arial" charset="0"/>
              </a:rPr>
              <a:t>流水线</a:t>
            </a:r>
            <a:endParaRPr lang="en-US" sz="2000" dirty="0">
              <a:latin typeface="华文中宋" pitchFamily="2" charset="-122"/>
              <a:ea typeface="华文中宋" pitchFamily="2" charset="-122"/>
              <a:cs typeface="Arial" charset="0"/>
            </a:endParaRPr>
          </a:p>
          <a:p>
            <a:pPr marL="1143000" lvl="2" indent="-228600">
              <a:spcBef>
                <a:spcPct val="20000"/>
              </a:spcBef>
              <a:buFontTx/>
              <a:buChar char="•"/>
            </a:pPr>
            <a:r>
              <a:rPr lang="en-US" sz="2600" dirty="0">
                <a:latin typeface="Times New Roman" pitchFamily="18" charset="0"/>
                <a:cs typeface="Arial" charset="0"/>
              </a:rPr>
              <a:t>for example, an assembly </a:t>
            </a:r>
            <a:r>
              <a:rPr lang="en-US" sz="2600" dirty="0" smtClean="0">
                <a:latin typeface="Times New Roman" pitchFamily="18" charset="0"/>
                <a:cs typeface="Arial" charset="0"/>
              </a:rPr>
              <a:t>line</a:t>
            </a:r>
            <a:r>
              <a:rPr lang="zh-CN" altLang="en-US" sz="2000" dirty="0" smtClean="0">
                <a:latin typeface="华文中宋" pitchFamily="2" charset="-122"/>
                <a:ea typeface="华文中宋" pitchFamily="2" charset="-122"/>
                <a:cs typeface="Arial" charset="0"/>
              </a:rPr>
              <a:t>类似于流水线</a:t>
            </a:r>
            <a:endParaRPr lang="en-US" sz="2000" baseline="30000" dirty="0">
              <a:latin typeface="华文中宋" pitchFamily="2" charset="-122"/>
              <a:ea typeface="华文中宋" pitchFamily="2" charset="-122"/>
              <a:cs typeface="Times New Roman" pitchFamily="18"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a:t>
            </a:r>
            <a:r>
              <a:rPr lang="zh-CN" altLang="en-US" sz="2000" dirty="0" smtClean="0">
                <a:solidFill>
                  <a:schemeClr val="bg1"/>
                </a:solidFill>
                <a:latin typeface="华文中宋" pitchFamily="2" charset="-122"/>
                <a:ea typeface="华文中宋" pitchFamily="2" charset="-122"/>
              </a:rPr>
              <a:t>并行</a:t>
            </a:r>
            <a:endParaRPr lang="en-US" sz="2000" dirty="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618467690"/>
      </p:ext>
    </p:extLst>
  </p:cSld>
  <p:clrMapOvr>
    <a:masterClrMapping/>
  </p:clrMapOvr>
  <p:transition/>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658"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22660"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1"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22662" name="Rectangle 6"/>
          <p:cNvSpPr>
            <a:spLocks noChangeArrowheads="1"/>
          </p:cNvSpPr>
          <p:nvPr>
            <p:custDataLst>
              <p:tags r:id="rId4"/>
            </p:custDataLst>
          </p:nvPr>
        </p:nvSpPr>
        <p:spPr bwMode="auto">
          <a:xfrm>
            <a:off x="952500" y="1295400"/>
            <a:ext cx="79629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b="1" dirty="0" smtClean="0">
                <a:solidFill>
                  <a:schemeClr val="accent1"/>
                </a:solidFill>
                <a:latin typeface="Times New Roman" pitchFamily="18" charset="0"/>
                <a:cs typeface="Arial" charset="0"/>
              </a:rPr>
              <a:t>Token</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Group of </a:t>
            </a:r>
            <a:r>
              <a:rPr lang="en-US" sz="3200" dirty="0">
                <a:latin typeface="Times New Roman" pitchFamily="18" charset="0"/>
                <a:cs typeface="Arial" charset="0"/>
              </a:rPr>
              <a:t>inputs processed to produce </a:t>
            </a:r>
            <a:r>
              <a:rPr lang="en-US" sz="3200" dirty="0" smtClean="0">
                <a:latin typeface="Times New Roman" pitchFamily="18" charset="0"/>
                <a:cs typeface="Arial" charset="0"/>
              </a:rPr>
              <a:t>group </a:t>
            </a:r>
            <a:r>
              <a:rPr lang="en-US" sz="3200" dirty="0">
                <a:latin typeface="Times New Roman" pitchFamily="18" charset="0"/>
                <a:cs typeface="Arial" charset="0"/>
              </a:rPr>
              <a:t>of </a:t>
            </a:r>
            <a:r>
              <a:rPr lang="en-US" sz="3200" dirty="0" smtClean="0">
                <a:latin typeface="Times New Roman" pitchFamily="18" charset="0"/>
                <a:cs typeface="Arial" charset="0"/>
              </a:rPr>
              <a:t>outputs</a:t>
            </a:r>
            <a:r>
              <a:rPr lang="zh-CN" altLang="en-US" dirty="0" smtClean="0">
                <a:latin typeface="华文中宋" pitchFamily="2" charset="-122"/>
                <a:ea typeface="华文中宋" pitchFamily="2" charset="-122"/>
                <a:cs typeface="Arial" charset="0"/>
              </a:rPr>
              <a:t>任务：经过处理后能产生一组输出的一组输入</a:t>
            </a:r>
            <a:endParaRPr lang="en-US" dirty="0" smtClean="0">
              <a:latin typeface="华文中宋" pitchFamily="2" charset="-122"/>
              <a:ea typeface="华文中宋" pitchFamily="2" charset="-122"/>
              <a:cs typeface="Arial" charset="0"/>
            </a:endParaRPr>
          </a:p>
          <a:p>
            <a:pPr marL="342900" indent="-342900">
              <a:spcBef>
                <a:spcPct val="20000"/>
              </a:spcBef>
              <a:buFontTx/>
              <a:buChar char="•"/>
            </a:pPr>
            <a:r>
              <a:rPr lang="en-US" sz="3200" b="1" dirty="0" smtClean="0">
                <a:solidFill>
                  <a:schemeClr val="accent1"/>
                </a:solidFill>
                <a:latin typeface="Times New Roman" pitchFamily="18" charset="0"/>
                <a:cs typeface="Arial" charset="0"/>
              </a:rPr>
              <a:t>Latency</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a:latin typeface="Times New Roman" pitchFamily="18" charset="0"/>
                <a:cs typeface="Arial" charset="0"/>
              </a:rPr>
              <a:t>Time for one token to pass from start to </a:t>
            </a:r>
            <a:r>
              <a:rPr lang="en-US" sz="3200" dirty="0" smtClean="0">
                <a:latin typeface="Times New Roman" pitchFamily="18" charset="0"/>
                <a:cs typeface="Arial" charset="0"/>
              </a:rPr>
              <a:t>end</a:t>
            </a:r>
            <a:r>
              <a:rPr lang="zh-CN" altLang="en-US" sz="2000" dirty="0" smtClean="0">
                <a:latin typeface="华文中宋" pitchFamily="2" charset="-122"/>
                <a:ea typeface="华文中宋" pitchFamily="2" charset="-122"/>
                <a:cs typeface="Arial" charset="0"/>
              </a:rPr>
              <a:t>延迟：一个任务从开始到结束需要的时间</a:t>
            </a:r>
            <a:endParaRPr lang="en-US" sz="2000" dirty="0" smtClean="0">
              <a:latin typeface="华文中宋" pitchFamily="2" charset="-122"/>
              <a:ea typeface="华文中宋" pitchFamily="2" charset="-122"/>
              <a:cs typeface="Arial" charset="0"/>
            </a:endParaRPr>
          </a:p>
          <a:p>
            <a:pPr marL="342900" indent="-342900">
              <a:spcBef>
                <a:spcPct val="20000"/>
              </a:spcBef>
              <a:buFontTx/>
              <a:buChar char="•"/>
            </a:pPr>
            <a:r>
              <a:rPr lang="en-US" sz="3200" b="1" dirty="0" smtClean="0">
                <a:solidFill>
                  <a:schemeClr val="accent1"/>
                </a:solidFill>
                <a:latin typeface="Times New Roman" pitchFamily="18" charset="0"/>
                <a:cs typeface="Arial" charset="0"/>
              </a:rPr>
              <a:t>Throughput</a:t>
            </a:r>
            <a:r>
              <a:rPr lang="en-US" sz="3200" b="1" dirty="0">
                <a:solidFill>
                  <a:schemeClr val="accent1"/>
                </a:solidFill>
                <a:latin typeface="Times New Roman" pitchFamily="18" charset="0"/>
                <a:cs typeface="Arial" charset="0"/>
              </a:rPr>
              <a:t>:</a:t>
            </a:r>
            <a:r>
              <a:rPr lang="en-US" sz="3200" dirty="0">
                <a:solidFill>
                  <a:schemeClr val="accent1"/>
                </a:solidFill>
                <a:latin typeface="Times New Roman" pitchFamily="18" charset="0"/>
                <a:cs typeface="Arial" charset="0"/>
              </a:rPr>
              <a:t> </a:t>
            </a:r>
            <a:r>
              <a:rPr lang="en-US" sz="3200" dirty="0" smtClean="0">
                <a:latin typeface="Times New Roman" pitchFamily="18" charset="0"/>
                <a:cs typeface="Arial" charset="0"/>
              </a:rPr>
              <a:t>Number </a:t>
            </a:r>
            <a:r>
              <a:rPr lang="en-US" sz="3200" dirty="0">
                <a:latin typeface="Times New Roman" pitchFamily="18" charset="0"/>
                <a:cs typeface="Arial" charset="0"/>
              </a:rPr>
              <a:t>of tokens </a:t>
            </a:r>
            <a:r>
              <a:rPr lang="en-US" sz="3200" dirty="0" smtClean="0">
                <a:latin typeface="Times New Roman" pitchFamily="18" charset="0"/>
                <a:cs typeface="Arial" charset="0"/>
              </a:rPr>
              <a:t>produced </a:t>
            </a:r>
            <a:r>
              <a:rPr lang="en-US" sz="3200" dirty="0">
                <a:latin typeface="Times New Roman" pitchFamily="18" charset="0"/>
                <a:cs typeface="Arial" charset="0"/>
              </a:rPr>
              <a:t>per unit </a:t>
            </a:r>
            <a:r>
              <a:rPr lang="en-US" sz="3200" dirty="0" smtClean="0">
                <a:latin typeface="Times New Roman" pitchFamily="18" charset="0"/>
                <a:cs typeface="Arial" charset="0"/>
              </a:rPr>
              <a:t>time</a:t>
            </a:r>
            <a:r>
              <a:rPr lang="zh-CN" altLang="en-US" sz="2000" dirty="0" smtClean="0">
                <a:latin typeface="华文中宋" pitchFamily="2" charset="-122"/>
                <a:ea typeface="华文中宋" pitchFamily="2" charset="-122"/>
                <a:cs typeface="Arial" charset="0"/>
              </a:rPr>
              <a:t>吞吐量：系统单位时间内产生任务的数量</a:t>
            </a:r>
            <a:endParaRPr lang="en-US" sz="2000" dirty="0" smtClean="0">
              <a:latin typeface="华文中宋" pitchFamily="2" charset="-122"/>
              <a:ea typeface="华文中宋" pitchFamily="2" charset="-122"/>
              <a:cs typeface="Arial" charset="0"/>
            </a:endParaRPr>
          </a:p>
          <a:p>
            <a:pPr marL="342900" indent="-342900">
              <a:spcBef>
                <a:spcPct val="20000"/>
              </a:spcBef>
              <a:buFontTx/>
              <a:buChar char="•"/>
            </a:pPr>
            <a:endParaRPr lang="en-US" sz="3200" dirty="0">
              <a:latin typeface="Times New Roman" pitchFamily="18" charset="0"/>
              <a:cs typeface="Arial" charset="0"/>
            </a:endParaRPr>
          </a:p>
          <a:p>
            <a:pPr>
              <a:spcBef>
                <a:spcPct val="20000"/>
              </a:spcBef>
            </a:pPr>
            <a:r>
              <a:rPr lang="en-US" sz="3200" dirty="0" smtClean="0">
                <a:latin typeface="Times New Roman" pitchFamily="18" charset="0"/>
                <a:cs typeface="Arial" charset="0"/>
              </a:rPr>
              <a:t>         </a:t>
            </a:r>
            <a:r>
              <a:rPr lang="en-US" sz="3200" b="1" dirty="0" smtClean="0">
                <a:latin typeface="Times New Roman" pitchFamily="18" charset="0"/>
                <a:cs typeface="Arial" charset="0"/>
              </a:rPr>
              <a:t>Parallelism </a:t>
            </a:r>
            <a:r>
              <a:rPr lang="en-US" sz="3200" b="1" dirty="0">
                <a:latin typeface="Times New Roman" pitchFamily="18" charset="0"/>
                <a:cs typeface="Arial" charset="0"/>
              </a:rPr>
              <a:t>increases </a:t>
            </a:r>
            <a:r>
              <a:rPr lang="en-US" sz="3200" b="1" dirty="0" smtClean="0">
                <a:latin typeface="Times New Roman" pitchFamily="18" charset="0"/>
                <a:cs typeface="Arial" charset="0"/>
              </a:rPr>
              <a:t>throughput</a:t>
            </a:r>
            <a:endParaRPr lang="en-US" sz="3200" b="1"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Definitions</a:t>
            </a:r>
            <a:r>
              <a:rPr lang="zh-CN" altLang="en-US" sz="2000" dirty="0" smtClean="0">
                <a:solidFill>
                  <a:schemeClr val="bg1"/>
                </a:solidFill>
                <a:latin typeface="华文中宋" pitchFamily="2" charset="-122"/>
                <a:ea typeface="华文中宋" pitchFamily="2" charset="-122"/>
              </a:rPr>
              <a:t>并行定义</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2786050" y="5650364"/>
            <a:ext cx="1980029"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并行增加吞吐量</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2248274728"/>
      </p:ext>
    </p:extLst>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endParaRPr lang="en-US" sz="2400" b="1" dirty="0">
              <a:solidFill>
                <a:schemeClr val="accent1"/>
              </a:solidFill>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r>
              <a:rPr lang="zh-CN" altLang="en-US" sz="2000" dirty="0" smtClean="0">
                <a:solidFill>
                  <a:schemeClr val="bg1"/>
                </a:solidFill>
                <a:latin typeface="华文中宋" pitchFamily="2" charset="-122"/>
                <a:ea typeface="华文中宋" pitchFamily="2" charset="-122"/>
              </a:rPr>
              <a:t>并行的例子</a:t>
            </a:r>
            <a:endParaRPr lang="en-US" sz="2000" dirty="0">
              <a:solidFill>
                <a:schemeClr val="bg1"/>
              </a:solidFill>
              <a:latin typeface="华文中宋" pitchFamily="2" charset="-122"/>
              <a:ea typeface="华文中宋" pitchFamily="2" charset="-122"/>
            </a:endParaRPr>
          </a:p>
        </p:txBody>
      </p:sp>
      <p:sp>
        <p:nvSpPr>
          <p:cNvPr id="7" name="TextBox 6"/>
          <p:cNvSpPr txBox="1"/>
          <p:nvPr/>
        </p:nvSpPr>
        <p:spPr>
          <a:xfrm>
            <a:off x="1171572" y="947142"/>
            <a:ext cx="2757486"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见中文书</a:t>
            </a:r>
            <a:r>
              <a:rPr lang="en-US" altLang="zh-CN" sz="2000" dirty="0" smtClean="0">
                <a:latin typeface="华文中宋" pitchFamily="2" charset="-122"/>
                <a:ea typeface="华文中宋" pitchFamily="2" charset="-122"/>
              </a:rPr>
              <a:t>p99</a:t>
            </a:r>
            <a:r>
              <a:rPr lang="zh-CN" altLang="en-US" sz="2000" dirty="0" smtClean="0">
                <a:latin typeface="华文中宋" pitchFamily="2" charset="-122"/>
                <a:ea typeface="华文中宋" pitchFamily="2" charset="-122"/>
              </a:rPr>
              <a:t>，例</a:t>
            </a:r>
            <a:r>
              <a:rPr lang="en-US" altLang="zh-CN" sz="2000" dirty="0" smtClean="0">
                <a:latin typeface="华文中宋" pitchFamily="2" charset="-122"/>
                <a:ea typeface="华文中宋" pitchFamily="2" charset="-122"/>
              </a:rPr>
              <a:t>3.14</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3176426528"/>
      </p:ext>
    </p:extLst>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130"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200132"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3"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200134" name="Rectangle 6"/>
          <p:cNvSpPr>
            <a:spLocks noChangeArrowheads="1"/>
          </p:cNvSpPr>
          <p:nvPr>
            <p:custDataLst>
              <p:tags r:id="rId4"/>
            </p:custDataLst>
          </p:nvPr>
        </p:nvSpPr>
        <p:spPr bwMode="auto">
          <a:xfrm>
            <a:off x="914400" y="1295400"/>
            <a:ext cx="80010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2400" dirty="0">
                <a:latin typeface="Times New Roman" pitchFamily="18" charset="0"/>
                <a:cs typeface="Arial" charset="0"/>
              </a:rPr>
              <a:t>Ben </a:t>
            </a:r>
            <a:r>
              <a:rPr lang="en-US" sz="2400" dirty="0" err="1">
                <a:latin typeface="Times New Roman" pitchFamily="18" charset="0"/>
                <a:cs typeface="Arial" charset="0"/>
              </a:rPr>
              <a:t>Bitdiddle</a:t>
            </a:r>
            <a:r>
              <a:rPr lang="en-US" sz="2400" dirty="0">
                <a:latin typeface="Times New Roman" pitchFamily="18" charset="0"/>
                <a:cs typeface="Arial" charset="0"/>
              </a:rPr>
              <a:t> </a:t>
            </a:r>
            <a:r>
              <a:rPr lang="en-US" sz="2400" dirty="0" smtClean="0">
                <a:latin typeface="Times New Roman" pitchFamily="18" charset="0"/>
                <a:cs typeface="Arial" charset="0"/>
              </a:rPr>
              <a:t>bakes cookies to </a:t>
            </a:r>
            <a:r>
              <a:rPr lang="en-US" sz="2400" dirty="0">
                <a:latin typeface="Times New Roman" pitchFamily="18" charset="0"/>
                <a:cs typeface="Arial" charset="0"/>
              </a:rPr>
              <a:t>celebrate </a:t>
            </a:r>
            <a:r>
              <a:rPr lang="en-US" sz="2400" dirty="0" smtClean="0">
                <a:latin typeface="Times New Roman" pitchFamily="18" charset="0"/>
                <a:cs typeface="Arial" charset="0"/>
              </a:rPr>
              <a:t>traffic </a:t>
            </a:r>
            <a:r>
              <a:rPr lang="en-US" sz="2400" dirty="0">
                <a:latin typeface="Times New Roman" pitchFamily="18" charset="0"/>
                <a:cs typeface="Arial" charset="0"/>
              </a:rPr>
              <a:t>light </a:t>
            </a:r>
            <a:r>
              <a:rPr lang="en-US" sz="2400" dirty="0" smtClean="0">
                <a:latin typeface="Times New Roman" pitchFamily="18" charset="0"/>
                <a:cs typeface="Arial" charset="0"/>
              </a:rPr>
              <a:t>controller installation </a:t>
            </a:r>
          </a:p>
          <a:p>
            <a:pPr marL="342900" indent="-342900">
              <a:spcBef>
                <a:spcPct val="20000"/>
              </a:spcBef>
              <a:buFontTx/>
              <a:buChar char="•"/>
            </a:pPr>
            <a:r>
              <a:rPr lang="en-US" sz="2400" dirty="0" smtClean="0">
                <a:latin typeface="Times New Roman" pitchFamily="18" charset="0"/>
                <a:cs typeface="Arial" charset="0"/>
              </a:rPr>
              <a:t>5 </a:t>
            </a:r>
            <a:r>
              <a:rPr lang="en-US" sz="2400" dirty="0">
                <a:latin typeface="Times New Roman" pitchFamily="18" charset="0"/>
                <a:cs typeface="Arial" charset="0"/>
              </a:rPr>
              <a:t>minutes to roll </a:t>
            </a:r>
            <a:r>
              <a:rPr lang="en-US" sz="2400" dirty="0" smtClean="0">
                <a:latin typeface="Times New Roman" pitchFamily="18" charset="0"/>
                <a:cs typeface="Arial" charset="0"/>
              </a:rPr>
              <a:t>cookies</a:t>
            </a:r>
          </a:p>
          <a:p>
            <a:pPr marL="342900" indent="-342900">
              <a:spcBef>
                <a:spcPct val="20000"/>
              </a:spcBef>
              <a:buFontTx/>
              <a:buChar char="•"/>
            </a:pPr>
            <a:r>
              <a:rPr lang="en-US" sz="2400" dirty="0" smtClean="0">
                <a:latin typeface="Times New Roman" pitchFamily="18" charset="0"/>
                <a:cs typeface="Arial" charset="0"/>
              </a:rPr>
              <a:t>15 </a:t>
            </a:r>
            <a:r>
              <a:rPr lang="en-US" sz="2400" dirty="0">
                <a:latin typeface="Times New Roman" pitchFamily="18" charset="0"/>
                <a:cs typeface="Arial" charset="0"/>
              </a:rPr>
              <a:t>minutes to </a:t>
            </a:r>
            <a:r>
              <a:rPr lang="en-US" sz="2400" dirty="0" smtClean="0">
                <a:latin typeface="Times New Roman" pitchFamily="18" charset="0"/>
                <a:cs typeface="Arial" charset="0"/>
              </a:rPr>
              <a:t>bake</a:t>
            </a:r>
          </a:p>
          <a:p>
            <a:pPr marL="342900" indent="-342900">
              <a:spcBef>
                <a:spcPct val="20000"/>
              </a:spcBef>
              <a:buFontTx/>
              <a:buChar char="•"/>
            </a:pPr>
            <a:r>
              <a:rPr lang="en-US" sz="2400" dirty="0" smtClean="0">
                <a:latin typeface="Times New Roman" pitchFamily="18" charset="0"/>
                <a:cs typeface="Arial" charset="0"/>
              </a:rPr>
              <a:t>What </a:t>
            </a:r>
            <a:r>
              <a:rPr lang="en-US" sz="2400" dirty="0">
                <a:latin typeface="Times New Roman" pitchFamily="18" charset="0"/>
                <a:cs typeface="Arial" charset="0"/>
              </a:rPr>
              <a:t>is the latency and throughput </a:t>
            </a:r>
            <a:r>
              <a:rPr lang="en-US" sz="2400" dirty="0" smtClean="0">
                <a:latin typeface="Times New Roman" pitchFamily="18" charset="0"/>
                <a:cs typeface="Arial" charset="0"/>
              </a:rPr>
              <a:t>without </a:t>
            </a:r>
            <a:r>
              <a:rPr lang="en-US" sz="2400" dirty="0">
                <a:latin typeface="Times New Roman" pitchFamily="18" charset="0"/>
                <a:cs typeface="Arial" charset="0"/>
              </a:rPr>
              <a:t>parallelism?</a:t>
            </a:r>
          </a:p>
          <a:p>
            <a:pPr marL="342900" indent="-342900">
              <a:spcBef>
                <a:spcPct val="20000"/>
              </a:spcBef>
              <a:buFontTx/>
              <a:buChar char="•"/>
            </a:pPr>
            <a:endParaRPr lang="en-US" sz="2400" dirty="0">
              <a:latin typeface="Times New Roman" pitchFamily="18" charset="0"/>
              <a:cs typeface="Arial" charset="0"/>
            </a:endParaRPr>
          </a:p>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1 tray/ 1/3 hour = </a:t>
            </a:r>
            <a:r>
              <a:rPr lang="en-US" sz="2400" b="1" dirty="0">
                <a:solidFill>
                  <a:schemeClr val="accent1"/>
                </a:solidFill>
                <a:latin typeface="Times New Roman" pitchFamily="18" charset="0"/>
                <a:cs typeface="Arial" charset="0"/>
              </a:rPr>
              <a:t>3 trays/hour</a:t>
            </a: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r>
              <a:rPr lang="zh-CN" altLang="en-US" sz="2000" dirty="0" smtClean="0">
                <a:solidFill>
                  <a:schemeClr val="bg1"/>
                </a:solidFill>
                <a:latin typeface="华文中宋" pitchFamily="2" charset="-122"/>
                <a:ea typeface="华文中宋" pitchFamily="2" charset="-122"/>
              </a:rPr>
              <a:t>并行的例子</a:t>
            </a:r>
            <a:endParaRPr lang="en-US" sz="2000" dirty="0" smtClean="0">
              <a:solidFill>
                <a:schemeClr val="bg1"/>
              </a:solidFill>
              <a:latin typeface="华文中宋" pitchFamily="2" charset="-122"/>
              <a:ea typeface="华文中宋" pitchFamily="2" charset="-122"/>
            </a:endParaRPr>
          </a:p>
        </p:txBody>
      </p:sp>
    </p:spTree>
    <p:extLst>
      <p:ext uri="{BB962C8B-B14F-4D97-AF65-F5344CB8AC3E}">
        <p14:creationId xmlns="" xmlns:p14="http://schemas.microsoft.com/office/powerpoint/2010/main" val="1227589637"/>
      </p:ext>
    </p:extLst>
  </p:cSld>
  <p:clrMapOvr>
    <a:masterClrMapping/>
  </p:clrMapOvr>
  <p:transition/>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034" name="Rectangle 2"/>
          <p:cNvSpPr>
            <a:spLocks noChangeArrowheads="1"/>
          </p:cNvSpPr>
          <p:nvPr>
            <p:custDataLst>
              <p:tags r:id="rId1"/>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68036" name="Rectangle 4"/>
          <p:cNvSpPr>
            <a:spLocks noChangeArrowheads="1"/>
          </p:cNvSpPr>
          <p:nvPr>
            <p:custDataLst>
              <p:tags r:id="rId2"/>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7" name="Rectangle 5"/>
          <p:cNvSpPr>
            <a:spLocks noChangeArrowheads="1"/>
          </p:cNvSpPr>
          <p:nvPr>
            <p:custDataLst>
              <p:tags r:id="rId3"/>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68038" name="Rectangle 6"/>
          <p:cNvSpPr>
            <a:spLocks noChangeArrowheads="1"/>
          </p:cNvSpPr>
          <p:nvPr>
            <p:custDataLst>
              <p:tags r:id="rId4"/>
            </p:custDataLst>
          </p:nvPr>
        </p:nvSpPr>
        <p:spPr bwMode="auto">
          <a:xfrm>
            <a:off x="952500" y="1295400"/>
            <a:ext cx="7658100" cy="46482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buFontTx/>
              <a:buChar char="•"/>
            </a:pPr>
            <a:r>
              <a:rPr lang="en-US" sz="3200" dirty="0">
                <a:latin typeface="Times New Roman" pitchFamily="18" charset="0"/>
                <a:cs typeface="Arial" charset="0"/>
              </a:rPr>
              <a:t>What is the latency and throughput if Ben uses parallelism?</a:t>
            </a:r>
          </a:p>
          <a:p>
            <a:pPr marL="742950" lvl="1" indent="-285750">
              <a:spcBef>
                <a:spcPct val="20000"/>
              </a:spcBef>
              <a:buFontTx/>
              <a:buChar char="–"/>
            </a:pPr>
            <a:r>
              <a:rPr lang="en-US" sz="2600" b="1" dirty="0">
                <a:solidFill>
                  <a:schemeClr val="accent1"/>
                </a:solidFill>
                <a:latin typeface="Times New Roman" pitchFamily="18" charset="0"/>
                <a:cs typeface="Arial" charset="0"/>
              </a:rPr>
              <a:t>Spatial parallelism:</a:t>
            </a:r>
            <a:r>
              <a:rPr lang="en-US" sz="2600" dirty="0">
                <a:solidFill>
                  <a:schemeClr val="accent1"/>
                </a:solidFill>
                <a:latin typeface="Times New Roman" pitchFamily="18" charset="0"/>
                <a:cs typeface="Arial" charset="0"/>
              </a:rPr>
              <a:t> </a:t>
            </a:r>
            <a:r>
              <a:rPr lang="en-US" sz="2600" dirty="0">
                <a:latin typeface="Times New Roman" pitchFamily="18" charset="0"/>
                <a:cs typeface="Arial" charset="0"/>
              </a:rPr>
              <a:t>Ben asks </a:t>
            </a:r>
            <a:r>
              <a:rPr lang="en-US" sz="2600" dirty="0" err="1">
                <a:latin typeface="Times New Roman" pitchFamily="18" charset="0"/>
                <a:cs typeface="Arial" charset="0"/>
              </a:rPr>
              <a:t>Allysa</a:t>
            </a:r>
            <a:r>
              <a:rPr lang="en-US" sz="2600" dirty="0">
                <a:latin typeface="Times New Roman" pitchFamily="18" charset="0"/>
                <a:cs typeface="Arial" charset="0"/>
              </a:rPr>
              <a:t> P. Hacker to help, using her own oven</a:t>
            </a:r>
          </a:p>
          <a:p>
            <a:pPr marL="742950" lvl="1" indent="-285750">
              <a:spcBef>
                <a:spcPct val="20000"/>
              </a:spcBef>
              <a:buFontTx/>
              <a:buChar char="–"/>
            </a:pPr>
            <a:r>
              <a:rPr lang="en-US" sz="2600" b="1" dirty="0">
                <a:solidFill>
                  <a:schemeClr val="accent1"/>
                </a:solidFill>
                <a:latin typeface="Times New Roman" pitchFamily="18" charset="0"/>
                <a:cs typeface="Arial" charset="0"/>
              </a:rPr>
              <a:t>Temporal parallelism:</a:t>
            </a:r>
            <a:r>
              <a:rPr lang="en-US" sz="2600" dirty="0">
                <a:solidFill>
                  <a:schemeClr val="accent1"/>
                </a:solidFill>
                <a:latin typeface="Times New Roman" pitchFamily="18" charset="0"/>
                <a:cs typeface="Arial" charset="0"/>
              </a:rPr>
              <a:t> </a:t>
            </a:r>
            <a:endParaRPr lang="en-US" sz="2600" dirty="0" smtClean="0">
              <a:solidFill>
                <a:schemeClr val="accent1"/>
              </a:solidFill>
              <a:latin typeface="Times New Roman" pitchFamily="18" charset="0"/>
              <a:cs typeface="Arial" charset="0"/>
            </a:endParaRPr>
          </a:p>
          <a:p>
            <a:pPr marL="1371600" lvl="2" indent="-457200">
              <a:spcBef>
                <a:spcPct val="20000"/>
              </a:spcBef>
              <a:buFont typeface="Arial" pitchFamily="34" charset="0"/>
              <a:buChar char="•"/>
            </a:pPr>
            <a:r>
              <a:rPr lang="en-US" sz="2600" dirty="0" smtClean="0">
                <a:latin typeface="Times New Roman" pitchFamily="18" charset="0"/>
                <a:cs typeface="Arial" charset="0"/>
              </a:rPr>
              <a:t>two </a:t>
            </a:r>
            <a:r>
              <a:rPr lang="en-US" sz="2600" dirty="0">
                <a:latin typeface="Times New Roman" pitchFamily="18" charset="0"/>
                <a:cs typeface="Arial" charset="0"/>
              </a:rPr>
              <a:t>stages: </a:t>
            </a:r>
            <a:r>
              <a:rPr lang="en-US" sz="2600" dirty="0" smtClean="0">
                <a:latin typeface="Times New Roman" pitchFamily="18" charset="0"/>
                <a:cs typeface="Arial" charset="0"/>
              </a:rPr>
              <a:t>rolling </a:t>
            </a:r>
            <a:r>
              <a:rPr lang="en-US" sz="2600" dirty="0">
                <a:latin typeface="Times New Roman" pitchFamily="18" charset="0"/>
                <a:cs typeface="Arial" charset="0"/>
              </a:rPr>
              <a:t>and </a:t>
            </a:r>
            <a:r>
              <a:rPr lang="en-US" sz="2600" dirty="0" smtClean="0">
                <a:latin typeface="Times New Roman" pitchFamily="18" charset="0"/>
                <a:cs typeface="Arial" charset="0"/>
              </a:rPr>
              <a:t>baking </a:t>
            </a:r>
          </a:p>
          <a:p>
            <a:pPr marL="1371600" lvl="2" indent="-457200">
              <a:spcBef>
                <a:spcPct val="20000"/>
              </a:spcBef>
              <a:buFont typeface="Arial" pitchFamily="34" charset="0"/>
              <a:buChar char="•"/>
            </a:pPr>
            <a:r>
              <a:rPr lang="en-US" sz="2600" dirty="0" smtClean="0">
                <a:latin typeface="Times New Roman" pitchFamily="18" charset="0"/>
                <a:cs typeface="Arial" charset="0"/>
              </a:rPr>
              <a:t>He </a:t>
            </a:r>
            <a:r>
              <a:rPr lang="en-US" sz="2600" dirty="0">
                <a:latin typeface="Times New Roman" pitchFamily="18" charset="0"/>
                <a:cs typeface="Arial" charset="0"/>
              </a:rPr>
              <a:t>uses two </a:t>
            </a:r>
            <a:r>
              <a:rPr lang="en-US" sz="2600" dirty="0" smtClean="0">
                <a:latin typeface="Times New Roman" pitchFamily="18" charset="0"/>
                <a:cs typeface="Arial" charset="0"/>
              </a:rPr>
              <a:t>trays  </a:t>
            </a:r>
          </a:p>
          <a:p>
            <a:pPr marL="1371600" lvl="2" indent="-457200">
              <a:spcBef>
                <a:spcPct val="20000"/>
              </a:spcBef>
              <a:buFont typeface="Arial" pitchFamily="34" charset="0"/>
              <a:buChar char="•"/>
            </a:pPr>
            <a:r>
              <a:rPr lang="en-US" sz="2600" dirty="0" smtClean="0">
                <a:latin typeface="Times New Roman" pitchFamily="18" charset="0"/>
                <a:cs typeface="Arial" charset="0"/>
              </a:rPr>
              <a:t>While first </a:t>
            </a:r>
            <a:r>
              <a:rPr lang="en-US" sz="2600" dirty="0">
                <a:latin typeface="Times New Roman" pitchFamily="18" charset="0"/>
                <a:cs typeface="Arial" charset="0"/>
              </a:rPr>
              <a:t>batch is </a:t>
            </a:r>
            <a:r>
              <a:rPr lang="en-US" sz="2600" dirty="0" smtClean="0">
                <a:latin typeface="Times New Roman" pitchFamily="18" charset="0"/>
                <a:cs typeface="Arial" charset="0"/>
              </a:rPr>
              <a:t>baking, </a:t>
            </a:r>
            <a:r>
              <a:rPr lang="en-US" sz="2600" dirty="0">
                <a:latin typeface="Times New Roman" pitchFamily="18" charset="0"/>
                <a:cs typeface="Arial" charset="0"/>
              </a:rPr>
              <a:t>he rolls the second batch, </a:t>
            </a:r>
            <a:r>
              <a:rPr lang="en-US" sz="2600" dirty="0" smtClean="0">
                <a:latin typeface="Times New Roman" pitchFamily="18" charset="0"/>
                <a:cs typeface="Arial" charset="0"/>
              </a:rPr>
              <a:t>etc.</a:t>
            </a:r>
            <a:endParaRPr lang="en-US" sz="2600" dirty="0">
              <a:latin typeface="Times New Roman" pitchFamily="18" charset="0"/>
              <a:cs typeface="Arial" charset="0"/>
            </a:endParaRPr>
          </a:p>
          <a:p>
            <a:pPr marL="342900" indent="-342900">
              <a:spcBef>
                <a:spcPct val="20000"/>
              </a:spcBef>
            </a:pPr>
            <a:endParaRPr lang="en-US" sz="3200" dirty="0">
              <a:latin typeface="Times New Roman" pitchFamily="18" charset="0"/>
              <a:cs typeface="Arial" charset="0"/>
            </a:endParaRPr>
          </a:p>
        </p:txBody>
      </p:sp>
      <p:sp>
        <p:nvSpPr>
          <p:cNvPr id="9" name="TextBox 8"/>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Parallelism Example</a:t>
            </a:r>
            <a:r>
              <a:rPr lang="zh-CN" altLang="en-US" sz="2000" dirty="0" smtClean="0">
                <a:solidFill>
                  <a:schemeClr val="bg1"/>
                </a:solidFill>
                <a:latin typeface="华文中宋" pitchFamily="2" charset="-122"/>
                <a:ea typeface="华文中宋" pitchFamily="2" charset="-122"/>
              </a:rPr>
              <a:t>并行的例子</a:t>
            </a:r>
            <a:endParaRPr lang="en-US" sz="2000" dirty="0">
              <a:solidFill>
                <a:schemeClr val="bg1"/>
              </a:solidFill>
              <a:latin typeface="+mj-lt"/>
            </a:endParaRPr>
          </a:p>
        </p:txBody>
      </p:sp>
      <p:sp>
        <p:nvSpPr>
          <p:cNvPr id="7" name="TextBox 6"/>
          <p:cNvSpPr txBox="1"/>
          <p:nvPr/>
        </p:nvSpPr>
        <p:spPr>
          <a:xfrm>
            <a:off x="1221200" y="1016130"/>
            <a:ext cx="2537874"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见例</a:t>
            </a:r>
            <a:r>
              <a:rPr lang="en-US" altLang="zh-CN" sz="2000" dirty="0" smtClean="0">
                <a:latin typeface="华文中宋" pitchFamily="2" charset="-122"/>
                <a:ea typeface="华文中宋" pitchFamily="2" charset="-122"/>
              </a:rPr>
              <a:t>3.15</a:t>
            </a:r>
            <a:r>
              <a:rPr lang="zh-CN" altLang="en-US" sz="2000" dirty="0" smtClean="0">
                <a:latin typeface="华文中宋" pitchFamily="2" charset="-122"/>
                <a:ea typeface="华文中宋" pitchFamily="2" charset="-122"/>
              </a:rPr>
              <a:t>，饼干并行</a:t>
            </a:r>
            <a:endParaRPr lang="zh-CN" altLang="en-US" sz="2000" dirty="0">
              <a:latin typeface="华文中宋" pitchFamily="2" charset="-122"/>
              <a:ea typeface="华文中宋" pitchFamily="2" charset="-122"/>
            </a:endParaRPr>
          </a:p>
        </p:txBody>
      </p:sp>
    </p:spTree>
    <p:extLst>
      <p:ext uri="{BB962C8B-B14F-4D97-AF65-F5344CB8AC3E}">
        <p14:creationId xmlns="" xmlns:p14="http://schemas.microsoft.com/office/powerpoint/2010/main" val="1459528467"/>
      </p:ext>
    </p:extLst>
  </p:cSld>
  <p:clrMapOvr>
    <a:masterClrMapping/>
  </p:clrMapOvr>
  <p:transition/>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a:t>
            </a:r>
            <a:r>
              <a:rPr lang="en-US" sz="2400" dirty="0" smtClean="0">
                <a:latin typeface="Times New Roman" pitchFamily="18" charset="0"/>
                <a:cs typeface="Arial" charset="0"/>
              </a:rPr>
              <a:t>?</a:t>
            </a:r>
            <a:endParaRPr lang="en-US" sz="2400" b="1" dirty="0">
              <a:solidFill>
                <a:schemeClr val="accent1"/>
              </a:solidFill>
              <a:latin typeface="Times New Roman" pitchFamily="18" charset="0"/>
              <a:cs typeface="Arial" charset="0"/>
            </a:endParaRP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r>
              <a:rPr lang="zh-CN" altLang="en-US" sz="2000" dirty="0" smtClean="0">
                <a:solidFill>
                  <a:schemeClr val="bg1"/>
                </a:solidFill>
                <a:latin typeface="华文中宋" pitchFamily="2" charset="-122"/>
                <a:ea typeface="华文中宋" pitchFamily="2" charset="-122"/>
              </a:rPr>
              <a:t>空间并行</a:t>
            </a:r>
            <a:endParaRPr lang="en-US" sz="2000" dirty="0">
              <a:solidFill>
                <a:schemeClr val="bg1"/>
              </a:solidFill>
              <a:latin typeface="华文中宋" pitchFamily="2" charset="-122"/>
              <a:ea typeface="华文中宋" pitchFamily="2" charset="-122"/>
            </a:endParaRPr>
          </a:p>
        </p:txBody>
      </p:sp>
      <p:graphicFrame>
        <p:nvGraphicFramePr>
          <p:cNvPr id="2" name="Object 1"/>
          <p:cNvGraphicFramePr>
            <a:graphicFrameLocks noChangeAspect="1"/>
          </p:cNvGraphicFramePr>
          <p:nvPr>
            <p:custDataLst>
              <p:tags r:id="rId6"/>
            </p:custDataLst>
            <p:extLst>
              <p:ext uri="{D42A27DB-BD31-4B8C-83A1-F6EECF244321}">
                <p14:modId xmlns="" xmlns:p14="http://schemas.microsoft.com/office/powerpoint/2010/main" val="241314311"/>
              </p:ext>
            </p:extLst>
          </p:nvPr>
        </p:nvGraphicFramePr>
        <p:xfrm>
          <a:off x="685800" y="1262063"/>
          <a:ext cx="8458200" cy="2632075"/>
        </p:xfrm>
        <a:graphic>
          <a:graphicData uri="http://schemas.openxmlformats.org/presentationml/2006/ole">
            <p:oleObj spid="_x0000_s197649" name="VISIO" r:id="rId9" imgW="5784076" imgH="1799796" progId="Visio.Drawing.11">
              <p:embed/>
            </p:oleObj>
          </a:graphicData>
        </a:graphic>
      </p:graphicFrame>
      <p:sp>
        <p:nvSpPr>
          <p:cNvPr id="8" name="TextBox 7"/>
          <p:cNvSpPr txBox="1"/>
          <p:nvPr/>
        </p:nvSpPr>
        <p:spPr>
          <a:xfrm>
            <a:off x="3194207" y="5929330"/>
            <a:ext cx="323518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3-55  </a:t>
            </a:r>
            <a:r>
              <a:rPr lang="zh-CN" altLang="en-US" sz="2000" dirty="0" smtClean="0">
                <a:latin typeface="华文中宋" pitchFamily="2" charset="-122"/>
                <a:ea typeface="华文中宋" pitchFamily="2" charset="-122"/>
              </a:rPr>
              <a:t>烤饼干的空间并行</a:t>
            </a:r>
            <a:endParaRPr lang="zh-CN" altLang="en-US" sz="2000" dirty="0">
              <a:latin typeface="华文中宋" pitchFamily="2" charset="-122"/>
              <a:ea typeface="华文中宋" pitchFamily="2" charset="-122"/>
            </a:endParaRPr>
          </a:p>
        </p:txBody>
      </p:sp>
      <p:sp>
        <p:nvSpPr>
          <p:cNvPr id="9" name="TextBox 8"/>
          <p:cNvSpPr txBox="1"/>
          <p:nvPr/>
        </p:nvSpPr>
        <p:spPr>
          <a:xfrm>
            <a:off x="571472" y="4394638"/>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延迟</a:t>
            </a:r>
            <a:endParaRPr lang="zh-CN" altLang="en-US" sz="2000" dirty="0">
              <a:latin typeface="华文中宋" pitchFamily="2" charset="-122"/>
              <a:ea typeface="华文中宋" pitchFamily="2" charset="-122"/>
            </a:endParaRPr>
          </a:p>
        </p:txBody>
      </p:sp>
      <p:sp>
        <p:nvSpPr>
          <p:cNvPr id="11" name="TextBox 10"/>
          <p:cNvSpPr txBox="1"/>
          <p:nvPr/>
        </p:nvSpPr>
        <p:spPr>
          <a:xfrm>
            <a:off x="546214" y="4823266"/>
            <a:ext cx="87716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吞吐量</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783898596"/>
      </p:ext>
    </p:extLst>
  </p:cSld>
  <p:clrMapOvr>
    <a:masterClrMapping/>
  </p:clrMapOvr>
  <p:transition/>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0082" name="Rectangle 2"/>
          <p:cNvSpPr>
            <a:spLocks noChangeArrowheads="1"/>
          </p:cNvSpPr>
          <p:nvPr>
            <p:custDataLst>
              <p:tags r:id="rId2"/>
            </p:custDataLst>
          </p:nvPr>
        </p:nvSpPr>
        <p:spPr bwMode="auto">
          <a:xfrm>
            <a:off x="533400" y="1066800"/>
            <a:ext cx="8077200" cy="51816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a:p>
            <a:pPr marL="342900" indent="-342900">
              <a:spcBef>
                <a:spcPct val="20000"/>
              </a:spcBef>
            </a:pPr>
            <a:endParaRPr lang="en-US" sz="3200">
              <a:latin typeface="Times New Roman" pitchFamily="18" charset="0"/>
              <a:cs typeface="Arial" charset="0"/>
            </a:endParaRPr>
          </a:p>
        </p:txBody>
      </p:sp>
      <p:sp>
        <p:nvSpPr>
          <p:cNvPr id="1070084" name="Rectangle 4"/>
          <p:cNvSpPr>
            <a:spLocks noChangeArrowheads="1"/>
          </p:cNvSpPr>
          <p:nvPr>
            <p:custDataLst>
              <p:tags r:id="rId3"/>
            </p:custDataLst>
          </p:nvPr>
        </p:nvSpPr>
        <p:spPr bwMode="auto">
          <a:xfrm>
            <a:off x="0" y="24669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5" name="Rectangle 5"/>
          <p:cNvSpPr>
            <a:spLocks noChangeArrowheads="1"/>
          </p:cNvSpPr>
          <p:nvPr>
            <p:custDataLst>
              <p:tags r:id="rId4"/>
            </p:custDataLst>
          </p:nvPr>
        </p:nvSpPr>
        <p:spPr bwMode="auto">
          <a:xfrm>
            <a:off x="0" y="3076575"/>
            <a:ext cx="9144000" cy="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US"/>
          </a:p>
        </p:txBody>
      </p:sp>
      <p:sp>
        <p:nvSpPr>
          <p:cNvPr id="1070086" name="Rectangle 6"/>
          <p:cNvSpPr>
            <a:spLocks noChangeArrowheads="1"/>
          </p:cNvSpPr>
          <p:nvPr>
            <p:custDataLst>
              <p:tags r:id="rId5"/>
            </p:custDataLst>
          </p:nvPr>
        </p:nvSpPr>
        <p:spPr bwMode="auto">
          <a:xfrm>
            <a:off x="381000" y="4343400"/>
            <a:ext cx="8305800" cy="762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pPr marL="342900" indent="-342900">
              <a:spcBef>
                <a:spcPct val="20000"/>
              </a:spcBef>
            </a:pPr>
            <a:r>
              <a:rPr lang="en-US" sz="2400" baseline="30000" dirty="0">
                <a:latin typeface="Times New Roman" pitchFamily="18" charset="0"/>
                <a:cs typeface="Times New Roman" pitchFamily="18" charset="0"/>
              </a:rPr>
              <a:t>		</a:t>
            </a:r>
            <a:r>
              <a:rPr lang="en-US" sz="2400" b="1" dirty="0">
                <a:latin typeface="Times New Roman" pitchFamily="18" charset="0"/>
                <a:cs typeface="Arial" charset="0"/>
              </a:rPr>
              <a:t>Latency</a:t>
            </a:r>
            <a:r>
              <a:rPr lang="en-US" sz="2400" dirty="0">
                <a:latin typeface="Times New Roman" pitchFamily="18" charset="0"/>
                <a:cs typeface="Arial" charset="0"/>
              </a:rPr>
              <a:t> = 5 + 15 = 20 minutes = </a:t>
            </a:r>
            <a:r>
              <a:rPr lang="en-US" sz="2400" b="1" dirty="0">
                <a:solidFill>
                  <a:schemeClr val="accent1"/>
                </a:solidFill>
                <a:latin typeface="Times New Roman" pitchFamily="18" charset="0"/>
                <a:cs typeface="Arial" charset="0"/>
              </a:rPr>
              <a:t>1/3 hour</a:t>
            </a:r>
          </a:p>
          <a:p>
            <a:pPr marL="342900" indent="-342900">
              <a:spcBef>
                <a:spcPct val="20000"/>
              </a:spcBef>
            </a:pPr>
            <a:r>
              <a:rPr lang="en-US" sz="2400" dirty="0">
                <a:latin typeface="Times New Roman" pitchFamily="18" charset="0"/>
                <a:cs typeface="Arial" charset="0"/>
              </a:rPr>
              <a:t>            </a:t>
            </a:r>
            <a:r>
              <a:rPr lang="en-US" sz="2400" b="1" dirty="0">
                <a:latin typeface="Times New Roman" pitchFamily="18" charset="0"/>
                <a:cs typeface="Arial" charset="0"/>
              </a:rPr>
              <a:t>Throughput</a:t>
            </a:r>
            <a:r>
              <a:rPr lang="en-US" sz="2400" dirty="0">
                <a:latin typeface="Times New Roman" pitchFamily="18" charset="0"/>
                <a:cs typeface="Arial" charset="0"/>
              </a:rPr>
              <a:t> = 2 trays/ 1/3 hour = </a:t>
            </a:r>
            <a:r>
              <a:rPr lang="en-US" sz="2400" b="1" dirty="0">
                <a:solidFill>
                  <a:schemeClr val="accent1"/>
                </a:solidFill>
                <a:latin typeface="Times New Roman" pitchFamily="18" charset="0"/>
                <a:cs typeface="Arial" charset="0"/>
              </a:rPr>
              <a:t>6 trays/hour</a:t>
            </a:r>
          </a:p>
        </p:txBody>
      </p:sp>
      <p:sp>
        <p:nvSpPr>
          <p:cNvPr id="10" name="TextBox 9"/>
          <p:cNvSpPr txBox="1"/>
          <p:nvPr/>
        </p:nvSpPr>
        <p:spPr>
          <a:xfrm>
            <a:off x="1143000" y="68759"/>
            <a:ext cx="7924800" cy="769441"/>
          </a:xfrm>
          <a:prstGeom prst="rect">
            <a:avLst/>
          </a:prstGeom>
          <a:noFill/>
        </p:spPr>
        <p:txBody>
          <a:bodyPr wrap="square" rtlCol="0">
            <a:spAutoFit/>
          </a:bodyPr>
          <a:lstStyle/>
          <a:p>
            <a:r>
              <a:rPr lang="en-US" sz="4400" dirty="0" smtClean="0">
                <a:solidFill>
                  <a:schemeClr val="bg1"/>
                </a:solidFill>
                <a:latin typeface="+mj-lt"/>
              </a:rPr>
              <a:t>Spatial Parallelism</a:t>
            </a:r>
            <a:r>
              <a:rPr lang="zh-CN" altLang="en-US" sz="2000" dirty="0" smtClean="0">
                <a:solidFill>
                  <a:schemeClr val="bg1"/>
                </a:solidFill>
                <a:latin typeface="华文中宋" pitchFamily="2" charset="-122"/>
                <a:ea typeface="华文中宋" pitchFamily="2" charset="-122"/>
              </a:rPr>
              <a:t>空间并行</a:t>
            </a:r>
            <a:endParaRPr lang="en-US" sz="2000" dirty="0" smtClean="0">
              <a:solidFill>
                <a:schemeClr val="bg1"/>
              </a:solidFill>
              <a:latin typeface="华文中宋" pitchFamily="2" charset="-122"/>
              <a:ea typeface="华文中宋" pitchFamily="2" charset="-122"/>
            </a:endParaRPr>
          </a:p>
        </p:txBody>
      </p:sp>
      <p:graphicFrame>
        <p:nvGraphicFramePr>
          <p:cNvPr id="2" name="Object 1"/>
          <p:cNvGraphicFramePr>
            <a:graphicFrameLocks noChangeAspect="1"/>
          </p:cNvGraphicFramePr>
          <p:nvPr>
            <p:custDataLst>
              <p:tags r:id="rId6"/>
            </p:custDataLst>
            <p:extLst>
              <p:ext uri="{D42A27DB-BD31-4B8C-83A1-F6EECF244321}">
                <p14:modId xmlns="" xmlns:p14="http://schemas.microsoft.com/office/powerpoint/2010/main" val="1684887919"/>
              </p:ext>
            </p:extLst>
          </p:nvPr>
        </p:nvGraphicFramePr>
        <p:xfrm>
          <a:off x="685800" y="1262063"/>
          <a:ext cx="8458200" cy="2632075"/>
        </p:xfrm>
        <a:graphic>
          <a:graphicData uri="http://schemas.openxmlformats.org/presentationml/2006/ole">
            <p:oleObj spid="_x0000_s219143" name="VISIO" r:id="rId9" imgW="5784076" imgH="1799796" progId="Visio.Drawing.11">
              <p:embed/>
            </p:oleObj>
          </a:graphicData>
        </a:graphic>
      </p:graphicFrame>
      <p:sp>
        <p:nvSpPr>
          <p:cNvPr id="8" name="TextBox 7"/>
          <p:cNvSpPr txBox="1"/>
          <p:nvPr/>
        </p:nvSpPr>
        <p:spPr>
          <a:xfrm>
            <a:off x="3194207" y="5929330"/>
            <a:ext cx="3235181"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图</a:t>
            </a:r>
            <a:r>
              <a:rPr lang="en-US" altLang="zh-CN" sz="2000" dirty="0" smtClean="0">
                <a:latin typeface="华文中宋" pitchFamily="2" charset="-122"/>
                <a:ea typeface="华文中宋" pitchFamily="2" charset="-122"/>
              </a:rPr>
              <a:t>3-55  </a:t>
            </a:r>
            <a:r>
              <a:rPr lang="zh-CN" altLang="en-US" sz="2000" dirty="0" smtClean="0">
                <a:latin typeface="华文中宋" pitchFamily="2" charset="-122"/>
                <a:ea typeface="华文中宋" pitchFamily="2" charset="-122"/>
              </a:rPr>
              <a:t>烤饼干的空间并行</a:t>
            </a:r>
            <a:endParaRPr lang="zh-CN" altLang="en-US" sz="2000" dirty="0">
              <a:latin typeface="华文中宋" pitchFamily="2" charset="-122"/>
              <a:ea typeface="华文中宋" pitchFamily="2" charset="-122"/>
            </a:endParaRPr>
          </a:p>
        </p:txBody>
      </p:sp>
      <p:sp>
        <p:nvSpPr>
          <p:cNvPr id="9" name="TextBox 8"/>
          <p:cNvSpPr txBox="1"/>
          <p:nvPr/>
        </p:nvSpPr>
        <p:spPr>
          <a:xfrm>
            <a:off x="571472" y="4394638"/>
            <a:ext cx="697627" cy="400110"/>
          </a:xfrm>
          <a:prstGeom prst="rect">
            <a:avLst/>
          </a:prstGeom>
          <a:noFill/>
        </p:spPr>
        <p:txBody>
          <a:bodyPr wrap="none" rtlCol="0">
            <a:spAutoFit/>
          </a:bodyPr>
          <a:lstStyle/>
          <a:p>
            <a:r>
              <a:rPr lang="zh-CN" altLang="en-US" sz="2000" dirty="0" smtClean="0">
                <a:latin typeface="华文中宋" pitchFamily="2" charset="-122"/>
                <a:ea typeface="华文中宋" pitchFamily="2" charset="-122"/>
              </a:rPr>
              <a:t>延迟</a:t>
            </a:r>
            <a:endParaRPr lang="zh-CN" altLang="en-US" sz="2000" dirty="0">
              <a:latin typeface="华文中宋" pitchFamily="2" charset="-122"/>
              <a:ea typeface="华文中宋" pitchFamily="2" charset="-122"/>
            </a:endParaRPr>
          </a:p>
        </p:txBody>
      </p:sp>
      <p:sp>
        <p:nvSpPr>
          <p:cNvPr id="11" name="TextBox 10"/>
          <p:cNvSpPr txBox="1"/>
          <p:nvPr/>
        </p:nvSpPr>
        <p:spPr>
          <a:xfrm>
            <a:off x="546214" y="4823266"/>
            <a:ext cx="877163" cy="369332"/>
          </a:xfrm>
          <a:prstGeom prst="rect">
            <a:avLst/>
          </a:prstGeom>
          <a:noFill/>
        </p:spPr>
        <p:txBody>
          <a:bodyPr wrap="none" rtlCol="0">
            <a:spAutoFit/>
          </a:bodyPr>
          <a:lstStyle/>
          <a:p>
            <a:r>
              <a:rPr lang="zh-CN" altLang="en-US" dirty="0" smtClean="0">
                <a:latin typeface="华文中宋" pitchFamily="2" charset="-122"/>
                <a:ea typeface="华文中宋" pitchFamily="2" charset="-122"/>
              </a:rPr>
              <a:t>吞吐量</a:t>
            </a:r>
            <a:endParaRPr lang="zh-CN" altLang="en-US" dirty="0">
              <a:latin typeface="华文中宋" pitchFamily="2" charset="-122"/>
              <a:ea typeface="华文中宋" pitchFamily="2" charset="-122"/>
            </a:endParaRPr>
          </a:p>
        </p:txBody>
      </p:sp>
    </p:spTree>
    <p:extLst>
      <p:ext uri="{BB962C8B-B14F-4D97-AF65-F5344CB8AC3E}">
        <p14:creationId xmlns="" xmlns:p14="http://schemas.microsoft.com/office/powerpoint/2010/main" val="2412592379"/>
      </p:ext>
    </p:extLst>
  </p:cSld>
  <p:clrMapOvr>
    <a:masterClrMapping/>
  </p:clrMapOvr>
  <p:transition/>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CCE8C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14953</TotalTime>
  <Words>5292</Words>
  <Application>Microsoft Office PowerPoint</Application>
  <PresentationFormat>全屏显示(4:3)</PresentationFormat>
  <Paragraphs>1273</Paragraphs>
  <Slides>101</Slides>
  <Notes>100</Notes>
  <HiddenSlides>0</HiddenSlides>
  <MMClips>0</MMClips>
  <ScaleCrop>false</ScaleCrop>
  <HeadingPairs>
    <vt:vector size="6" baseType="variant">
      <vt:variant>
        <vt:lpstr>主题</vt:lpstr>
      </vt:variant>
      <vt:variant>
        <vt:i4>1</vt:i4>
      </vt:variant>
      <vt:variant>
        <vt:lpstr>嵌入 OLE 服务器</vt:lpstr>
      </vt:variant>
      <vt:variant>
        <vt:i4>3</vt:i4>
      </vt:variant>
      <vt:variant>
        <vt:lpstr>幻灯片标题</vt:lpstr>
      </vt:variant>
      <vt:variant>
        <vt:i4>101</vt:i4>
      </vt:variant>
    </vt:vector>
  </HeadingPairs>
  <TitlesOfParts>
    <vt:vector size="105" baseType="lpstr">
      <vt:lpstr>Office Theme</vt:lpstr>
      <vt:lpstr>VISIO</vt:lpstr>
      <vt:lpstr>Visio</vt:lpstr>
      <vt:lpstr>MathType 6.0 Equation</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幻灯片 31</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幻灯片 44</vt:lpstr>
      <vt:lpstr>幻灯片 45</vt:lpstr>
      <vt:lpstr>幻灯片 46</vt:lpstr>
      <vt:lpstr>幻灯片 47</vt:lpstr>
      <vt:lpstr>幻灯片 48</vt:lpstr>
      <vt:lpstr>幻灯片 49</vt:lpstr>
      <vt:lpstr>幻灯片 50</vt:lpstr>
      <vt:lpstr>幻灯片 51</vt:lpstr>
      <vt:lpstr>幻灯片 52</vt:lpstr>
      <vt:lpstr>幻灯片 53</vt:lpstr>
      <vt:lpstr>幻灯片 54</vt:lpstr>
      <vt:lpstr>幻灯片 55</vt:lpstr>
      <vt:lpstr>幻灯片 56</vt:lpstr>
      <vt:lpstr>幻灯片 57</vt:lpstr>
      <vt:lpstr>幻灯片 58</vt:lpstr>
      <vt:lpstr>幻灯片 59</vt:lpstr>
      <vt:lpstr>幻灯片 60</vt:lpstr>
      <vt:lpstr>幻灯片 61</vt:lpstr>
      <vt:lpstr>幻灯片 62</vt:lpstr>
      <vt:lpstr>幻灯片 63</vt:lpstr>
      <vt:lpstr>幻灯片 64</vt:lpstr>
      <vt:lpstr>幻灯片 65</vt:lpstr>
      <vt:lpstr>幻灯片 66</vt:lpstr>
      <vt:lpstr>幻灯片 67</vt:lpstr>
      <vt:lpstr>幻灯片 68</vt:lpstr>
      <vt:lpstr>幻灯片 69</vt:lpstr>
      <vt:lpstr>幻灯片 70</vt:lpstr>
      <vt:lpstr>幻灯片 71</vt:lpstr>
      <vt:lpstr>幻灯片 72</vt:lpstr>
      <vt:lpstr>幻灯片 73</vt:lpstr>
      <vt:lpstr>幻灯片 74</vt:lpstr>
      <vt:lpstr>幻灯片 75</vt:lpstr>
      <vt:lpstr>幻灯片 76</vt:lpstr>
      <vt:lpstr>幻灯片 77</vt:lpstr>
      <vt:lpstr>幻灯片 78</vt:lpstr>
      <vt:lpstr>幻灯片 79</vt:lpstr>
      <vt:lpstr>幻灯片 80</vt:lpstr>
      <vt:lpstr>幻灯片 81</vt:lpstr>
      <vt:lpstr>幻灯片 82</vt:lpstr>
      <vt:lpstr>幻灯片 83</vt:lpstr>
      <vt:lpstr>幻灯片 84</vt:lpstr>
      <vt:lpstr>幻灯片 85</vt:lpstr>
      <vt:lpstr>幻灯片 86</vt:lpstr>
      <vt:lpstr>幻灯片 87</vt:lpstr>
      <vt:lpstr>幻灯片 88</vt:lpstr>
      <vt:lpstr>幻灯片 89</vt:lpstr>
      <vt:lpstr>幻灯片 90</vt:lpstr>
      <vt:lpstr>幻灯片 91</vt:lpstr>
      <vt:lpstr>幻灯片 92</vt:lpstr>
      <vt:lpstr>幻灯片 93</vt:lpstr>
      <vt:lpstr>幻灯片 94</vt:lpstr>
      <vt:lpstr>幻灯片 95</vt:lpstr>
      <vt:lpstr>幻灯片 96</vt:lpstr>
      <vt:lpstr>幻灯片 97</vt:lpstr>
      <vt:lpstr>幻灯片 98</vt:lpstr>
      <vt:lpstr>幻灯片 99</vt:lpstr>
      <vt:lpstr>幻灯片 100</vt:lpstr>
      <vt:lpstr>幻灯片 101</vt:lpstr>
    </vt:vector>
  </TitlesOfParts>
  <Company>Harvey Mudd 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sharris</dc:creator>
  <cp:lastModifiedBy>番茄花园</cp:lastModifiedBy>
  <cp:revision>386</cp:revision>
  <dcterms:created xsi:type="dcterms:W3CDTF">2012-08-07T04:56:47Z</dcterms:created>
  <dcterms:modified xsi:type="dcterms:W3CDTF">2015-05-04T12:33:33Z</dcterms:modified>
</cp:coreProperties>
</file>