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178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slides/slide77.xml" ContentType="application/vnd.openxmlformats-officedocument.presentationml.slide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Default Extension="emf" ContentType="image/x-emf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213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notesSlides/notesSlide60.xml" ContentType="application/vnd.openxmlformats-officedocument.presentationml.notesSlide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tags/tag131.xml" ContentType="application/vnd.openxmlformats-officedocument.presentationml.tag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notesSlides/notesSlide65.xml" ContentType="application/vnd.openxmlformats-officedocument.presentationml.notes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215.xml" ContentType="application/vnd.openxmlformats-officedocument.presentationml.tags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62.xml" ContentType="application/vnd.openxmlformats-officedocument.presentationml.notesSlide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notesSlides/notesSlide73.xml" ContentType="application/vnd.openxmlformats-officedocument.presentationml.notesSlide+xml"/>
  <Override PartName="/ppt/tags/tag204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notesSlides/notesSlide51.xml" ContentType="application/vnd.openxmlformats-officedocument.presentationml.notesSlide+xml"/>
  <Override PartName="/ppt/tags/tag177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notesSlides/notesSlide70.xml" ContentType="application/vnd.openxmlformats-officedocument.presentationml.notesSlide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notesSlides/notesSlide64.xml" ContentType="application/vnd.openxmlformats-officedocument.presentationml.notesSlide+xml"/>
  <Override PartName="/ppt/tags/tag206.xml" ContentType="application/vnd.openxmlformats-officedocument.presentationml.tags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notesSlides/notesSlide53.xml" ContentType="application/vnd.openxmlformats-officedocument.presentationml.notesSlide+xml"/>
  <Override PartName="/ppt/tags/tag179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tags/tag168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slides/slide78.xml" ContentType="application/vnd.openxmlformats-officedocument.presentationml.slide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notesSlides/notesSlide72.xml" ContentType="application/vnd.openxmlformats-officedocument.presentationml.notesSlide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slides/slide12.xml" ContentType="application/vnd.openxmlformats-officedocument.presentationml.slide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notesSlides/notesSlide61.xml" ContentType="application/vnd.openxmlformats-officedocument.presentationml.notesSlide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notesSlides/notesSlide50.xml" ContentType="application/vnd.openxmlformats-officedocument.presentationml.notesSlide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66.xml" ContentType="application/vnd.openxmlformats-officedocument.presentationml.notesSlide+xml"/>
  <Override PartName="/ppt/tags/tag208.xml" ContentType="application/vnd.openxmlformats-officedocument.presentationml.tags+xml"/>
  <Override PartName="/ppt/notesSlides/notesSlide77.xml" ContentType="application/vnd.openxmlformats-officedocument.presentationml.notes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55.xml" ContentType="application/vnd.openxmlformats-officedocument.presentationml.notes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Override PartName="/ppt/notesSlides/notesSlide74.xml" ContentType="application/vnd.openxmlformats-officedocument.presentationml.notesSlide+xml"/>
  <Override PartName="/ppt/tags/tag205.xml" ContentType="application/vnd.openxmlformats-officedocument.presentationml.tags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457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443" r:id="rId20"/>
    <p:sldId id="371" r:id="rId21"/>
    <p:sldId id="372" r:id="rId22"/>
    <p:sldId id="373" r:id="rId23"/>
    <p:sldId id="376" r:id="rId24"/>
    <p:sldId id="377" r:id="rId25"/>
    <p:sldId id="379" r:id="rId26"/>
    <p:sldId id="444" r:id="rId27"/>
    <p:sldId id="381" r:id="rId28"/>
    <p:sldId id="445" r:id="rId29"/>
    <p:sldId id="383" r:id="rId30"/>
    <p:sldId id="446" r:id="rId31"/>
    <p:sldId id="385" r:id="rId32"/>
    <p:sldId id="447" r:id="rId33"/>
    <p:sldId id="387" r:id="rId34"/>
    <p:sldId id="448" r:id="rId35"/>
    <p:sldId id="388" r:id="rId36"/>
    <p:sldId id="389" r:id="rId37"/>
    <p:sldId id="391" r:id="rId38"/>
    <p:sldId id="449" r:id="rId39"/>
    <p:sldId id="393" r:id="rId40"/>
    <p:sldId id="450" r:id="rId41"/>
    <p:sldId id="394" r:id="rId42"/>
    <p:sldId id="395" r:id="rId43"/>
    <p:sldId id="396" r:id="rId44"/>
    <p:sldId id="397" r:id="rId45"/>
    <p:sldId id="398" r:id="rId46"/>
    <p:sldId id="399" r:id="rId47"/>
    <p:sldId id="402" r:id="rId48"/>
    <p:sldId id="451" r:id="rId49"/>
    <p:sldId id="452" r:id="rId50"/>
    <p:sldId id="403" r:id="rId51"/>
    <p:sldId id="404" r:id="rId52"/>
    <p:sldId id="405" r:id="rId53"/>
    <p:sldId id="453" r:id="rId54"/>
    <p:sldId id="454" r:id="rId55"/>
    <p:sldId id="408" r:id="rId56"/>
    <p:sldId id="409" r:id="rId57"/>
    <p:sldId id="411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24" r:id="rId69"/>
    <p:sldId id="455" r:id="rId70"/>
    <p:sldId id="456" r:id="rId71"/>
    <p:sldId id="425" r:id="rId72"/>
    <p:sldId id="427" r:id="rId73"/>
    <p:sldId id="428" r:id="rId74"/>
    <p:sldId id="429" r:id="rId75"/>
    <p:sldId id="430" r:id="rId76"/>
    <p:sldId id="431" r:id="rId77"/>
    <p:sldId id="432" r:id="rId78"/>
    <p:sldId id="433" r:id="rId79"/>
    <p:sldId id="434" r:id="rId80"/>
    <p:sldId id="435" r:id="rId81"/>
    <p:sldId id="436" r:id="rId82"/>
    <p:sldId id="437" r:id="rId83"/>
    <p:sldId id="438" r:id="rId84"/>
    <p:sldId id="439" r:id="rId85"/>
    <p:sldId id="440" r:id="rId86"/>
    <p:sldId id="441" r:id="rId8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561" autoAdjust="0"/>
    <p:restoredTop sz="92780" autoAdjust="0"/>
  </p:normalViewPr>
  <p:slideViewPr>
    <p:cSldViewPr>
      <p:cViewPr varScale="1">
        <p:scale>
          <a:sx n="99" d="100"/>
          <a:sy n="99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6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62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3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ABD5E47-F045-4C01-A154-66E3997AD16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C3EC52C-64D1-4EF5-AC14-14AF6A3FC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17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18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19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20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21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C8260-E6FC-4FC9-9129-393CDEFF3025}" type="slidenum">
              <a:rPr lang="en-US"/>
              <a:pPr/>
              <a:t>22</a:t>
            </a:fld>
            <a:endParaRPr 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23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25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26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PLD</a:t>
            </a:r>
            <a:r>
              <a:rPr lang="zh-CN" altLang="en-US" dirty="0" smtClean="0"/>
              <a:t>是可编程逻辑器件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27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28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29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30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31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32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33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34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07401-3CDF-4CAC-B507-A65556E6B569}" type="slidenum">
              <a:rPr lang="en-US"/>
              <a:pPr/>
              <a:t>35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37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38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40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41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42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43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B3656-CEDE-4908-861A-E5D9BC9DCB30}" type="slidenum">
              <a:rPr lang="en-US"/>
              <a:pPr/>
              <a:t>44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45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DF54-CBDA-46DA-89C3-5B1365E808E1}" type="slidenum">
              <a:rPr lang="en-US"/>
              <a:pPr/>
              <a:t>46</a:t>
            </a:fld>
            <a:endParaRPr 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11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47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48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49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50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51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52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53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54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55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56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12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57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58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59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BF315-DAD1-4AEC-AFA4-5AD972D61A28}" type="slidenum">
              <a:rPr lang="en-US"/>
              <a:pPr/>
              <a:t>60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61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1DDF-0851-4BDB-816F-D3AD7BFBDC35}" type="slidenum">
              <a:rPr lang="en-US"/>
              <a:pPr/>
              <a:t>62</a:t>
            </a:fld>
            <a:endParaRPr lang="en-US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C3BA6-32FA-4004-987D-6B1385B80AD8}" type="slidenum">
              <a:rPr lang="en-US"/>
              <a:pPr/>
              <a:t>63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64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65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D040-7A13-4572-BBEB-899D3F78339D}" type="slidenum">
              <a:rPr lang="en-US"/>
              <a:pPr/>
              <a:t>66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13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67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68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69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70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7163-3C85-455D-974E-FC7970630275}" type="slidenum">
              <a:rPr lang="en-US"/>
              <a:pPr/>
              <a:t>71</a:t>
            </a:fld>
            <a:endParaRPr 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72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73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74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9EDCC-B73F-4303-9888-A34FB7DF2A0D}" type="slidenum">
              <a:rPr lang="en-US"/>
              <a:pPr/>
              <a:t>75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76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14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77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78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79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80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81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82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83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84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85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86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15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16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813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87FC-FC5E-42A6-9E44-FCC5FBB9864E}" type="datetimeFigureOut">
              <a:rPr lang="zh-CN" altLang="en-US" smtClean="0"/>
              <a:pPr/>
              <a:t>2015-04-09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8078-77D4-4E91-8191-F97DD2333E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oleObject" Target="../embeddings/oleObject6.bin"/><Relationship Id="rId2" Type="http://schemas.openxmlformats.org/officeDocument/2006/relationships/tags" Target="../tags/tag29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3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8.v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42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1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46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50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oleObject" Target="../embeddings/oleObject12.bin"/><Relationship Id="rId2" Type="http://schemas.openxmlformats.org/officeDocument/2006/relationships/tags" Target="../tags/tag58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63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oleObject" Target="../embeddings/oleObject14.bin"/><Relationship Id="rId2" Type="http://schemas.openxmlformats.org/officeDocument/2006/relationships/tags" Target="../tags/tag68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75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74.xml"/><Relationship Id="rId1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vmlDrawing" Target="../drawings/vmlDrawing16.v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oleObject" Target="../embeddings/oleObject1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notesSlide" Target="../notesSlides/notesSlide34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oleObject" Target="../embeddings/oleObject18.bin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107.xml"/><Relationship Id="rId7" Type="http://schemas.openxmlformats.org/officeDocument/2006/relationships/oleObject" Target="../embeddings/oleObject19.bin"/><Relationship Id="rId2" Type="http://schemas.openxmlformats.org/officeDocument/2006/relationships/tags" Target="../tags/tag106.xml"/><Relationship Id="rId1" Type="http://schemas.openxmlformats.org/officeDocument/2006/relationships/vmlDrawing" Target="../drawings/vmlDrawing18.v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oleObject" Target="../embeddings/oleObject22.bin"/><Relationship Id="rId2" Type="http://schemas.openxmlformats.org/officeDocument/2006/relationships/tags" Target="../tags/tag111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oleObject" Target="../embeddings/oleObject28.bin"/><Relationship Id="rId2" Type="http://schemas.openxmlformats.org/officeDocument/2006/relationships/tags" Target="../tags/tag120.xml"/><Relationship Id="rId1" Type="http://schemas.openxmlformats.org/officeDocument/2006/relationships/vmlDrawing" Target="../drawings/vmlDrawing26.vml"/><Relationship Id="rId6" Type="http://schemas.openxmlformats.org/officeDocument/2006/relationships/tags" Target="../tags/tag124.xml"/><Relationship Id="rId11" Type="http://schemas.openxmlformats.org/officeDocument/2006/relationships/notesSlide" Target="../notesSlides/notesSlide43.xml"/><Relationship Id="rId5" Type="http://schemas.openxmlformats.org/officeDocument/2006/relationships/tags" Target="../tags/tag12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9.bin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tags" Target="../tags/tag132.xml"/><Relationship Id="rId7" Type="http://schemas.openxmlformats.org/officeDocument/2006/relationships/oleObject" Target="../embeddings/oleObject30.bin"/><Relationship Id="rId2" Type="http://schemas.openxmlformats.org/officeDocument/2006/relationships/tags" Target="../tags/tag131.xml"/><Relationship Id="rId1" Type="http://schemas.openxmlformats.org/officeDocument/2006/relationships/vmlDrawing" Target="../drawings/vmlDrawing28.v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tags" Target="../tags/tag135.xml"/><Relationship Id="rId7" Type="http://schemas.openxmlformats.org/officeDocument/2006/relationships/oleObject" Target="../embeddings/oleObject32.bin"/><Relationship Id="rId2" Type="http://schemas.openxmlformats.org/officeDocument/2006/relationships/tags" Target="../tags/tag134.xml"/><Relationship Id="rId1" Type="http://schemas.openxmlformats.org/officeDocument/2006/relationships/vmlDrawing" Target="../drawings/vmlDrawing29.v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oleObject" Target="../embeddings/oleObject35.bin"/><Relationship Id="rId2" Type="http://schemas.openxmlformats.org/officeDocument/2006/relationships/tags" Target="../tags/tag13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4.bin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7" Type="http://schemas.openxmlformats.org/officeDocument/2006/relationships/oleObject" Target="../embeddings/oleObject37.bin"/><Relationship Id="rId2" Type="http://schemas.openxmlformats.org/officeDocument/2006/relationships/tags" Target="../tags/tag139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6.bin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8.bin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9.bin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oleObject" Target="../embeddings/oleObject40.bin"/><Relationship Id="rId2" Type="http://schemas.openxmlformats.org/officeDocument/2006/relationships/tags" Target="../tags/tag145.xml"/><Relationship Id="rId1" Type="http://schemas.openxmlformats.org/officeDocument/2006/relationships/vmlDrawing" Target="../drawings/vmlDrawing34.v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3.xml"/><Relationship Id="rId3" Type="http://schemas.openxmlformats.org/officeDocument/2006/relationships/tags" Target="../tags/tag14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" Type="http://schemas.openxmlformats.org/officeDocument/2006/relationships/vmlDrawing" Target="../drawings/vmlDrawing35.v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10" Type="http://schemas.openxmlformats.org/officeDocument/2006/relationships/oleObject" Target="../embeddings/oleObject42.bin"/><Relationship Id="rId4" Type="http://schemas.openxmlformats.org/officeDocument/2006/relationships/tags" Target="../tags/tag150.xml"/><Relationship Id="rId9" Type="http://schemas.openxmlformats.org/officeDocument/2006/relationships/oleObject" Target="../embeddings/oleObject4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oleObject" Target="../embeddings/oleObject44.bin"/><Relationship Id="rId2" Type="http://schemas.openxmlformats.org/officeDocument/2006/relationships/tags" Target="../tags/tag153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3.bin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5.xml"/><Relationship Id="rId3" Type="http://schemas.openxmlformats.org/officeDocument/2006/relationships/tags" Target="../tags/tag1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vmlDrawing" Target="../drawings/vmlDrawing37.v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10" Type="http://schemas.openxmlformats.org/officeDocument/2006/relationships/oleObject" Target="../embeddings/oleObject46.bin"/><Relationship Id="rId4" Type="http://schemas.openxmlformats.org/officeDocument/2006/relationships/tags" Target="../tags/tag157.xml"/><Relationship Id="rId9" Type="http://schemas.openxmlformats.org/officeDocument/2006/relationships/oleObject" Target="../embeddings/oleObject45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notesSlide" Target="../notesSlides/notesSlide56.xml"/><Relationship Id="rId5" Type="http://schemas.openxmlformats.org/officeDocument/2006/relationships/tags" Target="../tags/tag16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3.xml"/><Relationship Id="rId9" Type="http://schemas.openxmlformats.org/officeDocument/2006/relationships/tags" Target="../tags/tag16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170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47.bin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17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9.bin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7" Type="http://schemas.openxmlformats.org/officeDocument/2006/relationships/oleObject" Target="../embeddings/oleObject52.bin"/><Relationship Id="rId2" Type="http://schemas.openxmlformats.org/officeDocument/2006/relationships/tags" Target="../tags/tag174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51.bin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7" Type="http://schemas.openxmlformats.org/officeDocument/2006/relationships/oleObject" Target="../embeddings/oleObject54.bin"/><Relationship Id="rId2" Type="http://schemas.openxmlformats.org/officeDocument/2006/relationships/tags" Target="../tags/tag17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53.bin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7" Type="http://schemas.openxmlformats.org/officeDocument/2006/relationships/oleObject" Target="../embeddings/oleObject56.bin"/><Relationship Id="rId2" Type="http://schemas.openxmlformats.org/officeDocument/2006/relationships/tags" Target="../tags/tag178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55.bin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7" Type="http://schemas.openxmlformats.org/officeDocument/2006/relationships/oleObject" Target="../embeddings/oleObject58.bin"/><Relationship Id="rId2" Type="http://schemas.openxmlformats.org/officeDocument/2006/relationships/tags" Target="../tags/tag180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57.bin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59.bin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tags" Target="../tags/tag186.xml"/><Relationship Id="rId7" Type="http://schemas.openxmlformats.org/officeDocument/2006/relationships/notesSlide" Target="../notesSlides/notesSlide66.xml"/><Relationship Id="rId2" Type="http://schemas.openxmlformats.org/officeDocument/2006/relationships/tags" Target="../tags/tag185.xml"/><Relationship Id="rId1" Type="http://schemas.openxmlformats.org/officeDocument/2006/relationships/vmlDrawing" Target="../drawings/vmlDrawing4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9" Type="http://schemas.openxmlformats.org/officeDocument/2006/relationships/oleObject" Target="../embeddings/oleObject6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62.bin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63.bin"/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64.bin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5.xml"/><Relationship Id="rId1" Type="http://schemas.openxmlformats.org/officeDocument/2006/relationships/vmlDrawing" Target="../drawings/vmlDrawing49.vml"/><Relationship Id="rId5" Type="http://schemas.openxmlformats.org/officeDocument/2006/relationships/oleObject" Target="../embeddings/oleObject65.bin"/><Relationship Id="rId4" Type="http://schemas.openxmlformats.org/officeDocument/2006/relationships/notesSlide" Target="../notesSlides/notesSlide7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66.bin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67.bin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68.bin"/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4" Type="http://schemas.openxmlformats.org/officeDocument/2006/relationships/notesSlide" Target="../notesSlides/notesSlide7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7" Type="http://schemas.openxmlformats.org/officeDocument/2006/relationships/oleObject" Target="../embeddings/oleObject69.bin"/><Relationship Id="rId2" Type="http://schemas.openxmlformats.org/officeDocument/2006/relationships/tags" Target="../tags/tag204.xml"/><Relationship Id="rId1" Type="http://schemas.openxmlformats.org/officeDocument/2006/relationships/vmlDrawing" Target="../drawings/vmlDrawing53.v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4" Type="http://schemas.openxmlformats.org/officeDocument/2006/relationships/notesSlide" Target="../notesSlides/notesSlide7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7" Type="http://schemas.openxmlformats.org/officeDocument/2006/relationships/oleObject" Target="../embeddings/oleObject70.bin"/><Relationship Id="rId2" Type="http://schemas.openxmlformats.org/officeDocument/2006/relationships/tags" Target="../tags/tag209.xml"/><Relationship Id="rId1" Type="http://schemas.openxmlformats.org/officeDocument/2006/relationships/vmlDrawing" Target="../drawings/vmlDrawing54.v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vmlDrawing" Target="../drawings/vmlDrawing55.vml"/><Relationship Id="rId5" Type="http://schemas.openxmlformats.org/officeDocument/2006/relationships/oleObject" Target="../embeddings/oleObject71.bin"/><Relationship Id="rId4" Type="http://schemas.openxmlformats.org/officeDocument/2006/relationships/notesSlide" Target="../notesSlides/notesSlide78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tags" Target="../tags/tag214.xml"/><Relationship Id="rId7" Type="http://schemas.openxmlformats.org/officeDocument/2006/relationships/oleObject" Target="../embeddings/oleObject72.bin"/><Relationship Id="rId2" Type="http://schemas.openxmlformats.org/officeDocument/2006/relationships/tags" Target="../tags/tag213.xml"/><Relationship Id="rId1" Type="http://schemas.openxmlformats.org/officeDocument/2006/relationships/vmlDrawing" Target="../drawings/vmlDrawing56.v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Boolean Equations</a:t>
            </a:r>
          </a:p>
          <a:p>
            <a:r>
              <a:rPr lang="en-US" b="1" dirty="0" smtClean="0"/>
              <a:t>Boolean Algebra</a:t>
            </a:r>
          </a:p>
          <a:p>
            <a:r>
              <a:rPr lang="en-US" b="1" dirty="0" smtClean="0"/>
              <a:t>From Logic to Gates</a:t>
            </a:r>
          </a:p>
          <a:p>
            <a:r>
              <a:rPr lang="en-US" b="1" dirty="0" smtClean="0"/>
              <a:t>Multilevel Combinational Logic</a:t>
            </a:r>
          </a:p>
          <a:p>
            <a:r>
              <a:rPr lang="en-US" b="1" dirty="0" smtClean="0"/>
              <a:t>X’s and Z’s, Oh My</a:t>
            </a:r>
          </a:p>
          <a:p>
            <a:r>
              <a:rPr lang="en-US" b="1" dirty="0" err="1" smtClean="0"/>
              <a:t>Karnaugh</a:t>
            </a:r>
            <a:r>
              <a:rPr lang="en-US" b="1" dirty="0" smtClean="0"/>
              <a:t> Maps</a:t>
            </a:r>
          </a:p>
          <a:p>
            <a:r>
              <a:rPr lang="en-US" b="1" dirty="0" smtClean="0"/>
              <a:t>Combinational Building Blocks</a:t>
            </a:r>
          </a:p>
          <a:p>
            <a:r>
              <a:rPr lang="en-US" b="1" dirty="0" smtClean="0"/>
              <a:t>Timing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2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8491" y="11430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98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20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A logic circuit is composed of:</a:t>
            </a:r>
          </a:p>
          <a:p>
            <a:r>
              <a:rPr lang="en-US" sz="2400" dirty="0" smtClean="0"/>
              <a:t>Inputs</a:t>
            </a:r>
          </a:p>
          <a:p>
            <a:r>
              <a:rPr lang="en-US" sz="2400" dirty="0" smtClean="0"/>
              <a:t>Outputs</a:t>
            </a:r>
          </a:p>
          <a:p>
            <a:r>
              <a:rPr lang="en-US" sz="2400" dirty="0" smtClean="0"/>
              <a:t>Functional specification</a:t>
            </a:r>
            <a:r>
              <a:rPr lang="zh-CN" altLang="en-US" sz="2400" dirty="0" smtClean="0"/>
              <a:t>功能规范</a:t>
            </a:r>
            <a:endParaRPr lang="en-US" sz="2400" dirty="0" smtClean="0"/>
          </a:p>
          <a:p>
            <a:r>
              <a:rPr lang="en-US" sz="2400" dirty="0" smtClean="0"/>
              <a:t>Timing specification</a:t>
            </a:r>
            <a:r>
              <a:rPr lang="zh-CN" altLang="en-US" sz="2400" dirty="0" smtClean="0"/>
              <a:t>时序规范</a:t>
            </a:r>
            <a:endParaRPr lang="en-US" sz="2400" dirty="0"/>
          </a:p>
        </p:txBody>
      </p:sp>
      <p:graphicFrame>
        <p:nvGraphicFramePr>
          <p:cNvPr id="7577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3901001834"/>
              </p:ext>
            </p:extLst>
          </p:nvPr>
        </p:nvGraphicFramePr>
        <p:xfrm>
          <a:off x="1371600" y="3886200"/>
          <a:ext cx="6585172" cy="1752600"/>
        </p:xfrm>
        <a:graphic>
          <a:graphicData uri="http://schemas.openxmlformats.org/presentationml/2006/ole">
            <p:oleObj spid="_x0000_s53270" name="VISIO" r:id="rId6" imgW="1889862" imgH="503760" progId="Visio.Drawing.11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44" y="5857892"/>
            <a:ext cx="214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- </a:t>
            </a:r>
            <a:r>
              <a:rPr lang="zh-CN" altLang="en-US" sz="2800" dirty="0" smtClean="0"/>
              <a:t>功能规范</a:t>
            </a:r>
            <a:endParaRPr lang="en-US" altLang="zh-CN" sz="2800" dirty="0" smtClean="0"/>
          </a:p>
          <a:p>
            <a:r>
              <a:rPr lang="en-US" altLang="zh-CN" sz="2800" dirty="0" smtClean="0"/>
              <a:t>- </a:t>
            </a:r>
            <a:r>
              <a:rPr lang="zh-CN" altLang="en-US" sz="2800" dirty="0" smtClean="0"/>
              <a:t>时序规范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893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90600" y="1219200"/>
            <a:ext cx="7620000" cy="4953000"/>
          </a:xfrm>
        </p:spPr>
        <p:txBody>
          <a:bodyPr/>
          <a:lstStyle/>
          <a:p>
            <a:r>
              <a:rPr lang="en-US" dirty="0" smtClean="0"/>
              <a:t>Nodes</a:t>
            </a:r>
          </a:p>
          <a:p>
            <a:pPr lvl="1"/>
            <a:r>
              <a:rPr lang="en-US" sz="2400" dirty="0" smtClean="0"/>
              <a:t>Inputs: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C</a:t>
            </a:r>
          </a:p>
          <a:p>
            <a:pPr lvl="1"/>
            <a:r>
              <a:rPr lang="en-US" sz="2400" dirty="0" smtClean="0"/>
              <a:t>Outputs: 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Z</a:t>
            </a:r>
          </a:p>
          <a:p>
            <a:pPr lvl="1"/>
            <a:r>
              <a:rPr lang="en-US" sz="2400" dirty="0" smtClean="0"/>
              <a:t>Internal: n1</a:t>
            </a:r>
          </a:p>
          <a:p>
            <a:r>
              <a:rPr lang="en-US" dirty="0" smtClean="0"/>
              <a:t>Circuit elements</a:t>
            </a:r>
          </a:p>
          <a:p>
            <a:pPr lvl="1"/>
            <a:r>
              <a:rPr lang="en-US" sz="2400" dirty="0" smtClean="0"/>
              <a:t>E1, E2, E3</a:t>
            </a:r>
          </a:p>
          <a:p>
            <a:pPr lvl="1"/>
            <a:r>
              <a:rPr lang="en-US" sz="2400" dirty="0" smtClean="0"/>
              <a:t>Each a circuit</a:t>
            </a:r>
            <a:endParaRPr lang="en-US" sz="2400" dirty="0"/>
          </a:p>
        </p:txBody>
      </p:sp>
      <p:graphicFrame>
        <p:nvGraphicFramePr>
          <p:cNvPr id="85914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5902572"/>
              </p:ext>
            </p:extLst>
          </p:nvPr>
        </p:nvGraphicFramePr>
        <p:xfrm>
          <a:off x="4267200" y="1981200"/>
          <a:ext cx="4495800" cy="1914525"/>
        </p:xfrm>
        <a:graphic>
          <a:graphicData uri="http://schemas.openxmlformats.org/presentationml/2006/ole">
            <p:oleObj spid="_x0000_s54293" name="VISIO" r:id="rId6" imgW="1990614" imgH="847232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4683445"/>
            <a:ext cx="80724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在黑盒内部，电路由一些节点和组件组成。组件本身又是一个带有输入、输出、功能规范和时序规范的电路。节点是一段导线，它通过电压传递离散变量。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6785" y="400050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图</a:t>
            </a:r>
            <a:r>
              <a:rPr lang="en-US" altLang="zh-CN" sz="2400" dirty="0" smtClean="0">
                <a:latin typeface="+mn-ea"/>
              </a:rPr>
              <a:t>2-2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2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7620000" cy="4953000"/>
          </a:xfrm>
        </p:spPr>
        <p:txBody>
          <a:bodyPr/>
          <a:lstStyle/>
          <a:p>
            <a:r>
              <a:rPr lang="en-US" b="1" dirty="0" smtClean="0"/>
              <a:t>Combinational Logic</a:t>
            </a:r>
            <a:r>
              <a:rPr lang="zh-CN" altLang="en-US" b="1" dirty="0" smtClean="0"/>
              <a:t>组合逻辑</a:t>
            </a:r>
            <a:endParaRPr lang="en-US" b="1" dirty="0" smtClean="0"/>
          </a:p>
          <a:p>
            <a:pPr lvl="1"/>
            <a:r>
              <a:rPr lang="en-US" sz="2400" dirty="0" err="1" smtClean="0"/>
              <a:t>Memoryless</a:t>
            </a:r>
            <a:r>
              <a:rPr lang="zh-CN" altLang="en-US" sz="2000" dirty="0" smtClean="0"/>
              <a:t>没有记忆</a:t>
            </a:r>
            <a:endParaRPr lang="en-US" altLang="en-US" sz="2000" dirty="0" smtClean="0"/>
          </a:p>
          <a:p>
            <a:pPr lvl="1"/>
            <a:r>
              <a:rPr lang="en-US" sz="2400" dirty="0" smtClean="0"/>
              <a:t>Outputs determined by current values of inputs</a:t>
            </a:r>
          </a:p>
          <a:p>
            <a:pPr lvl="1">
              <a:buNone/>
            </a:pPr>
            <a:r>
              <a:rPr lang="en-US" altLang="zh-CN" sz="2400" dirty="0" smtClean="0"/>
              <a:t>     </a:t>
            </a:r>
            <a:r>
              <a:rPr lang="zh-CN" altLang="en-US" sz="2000" dirty="0" smtClean="0"/>
              <a:t>输出仅仅取决于输入的值</a:t>
            </a:r>
            <a:endParaRPr lang="en-US" sz="2000" dirty="0" smtClean="0"/>
          </a:p>
          <a:p>
            <a:r>
              <a:rPr lang="en-US" b="1" dirty="0" smtClean="0"/>
              <a:t>Sequential Logic</a:t>
            </a:r>
            <a:r>
              <a:rPr lang="zh-CN" altLang="en-US" b="1" dirty="0" smtClean="0"/>
              <a:t>时序逻辑</a:t>
            </a:r>
            <a:endParaRPr lang="en-US" b="1" dirty="0" smtClean="0"/>
          </a:p>
          <a:p>
            <a:pPr lvl="1"/>
            <a:r>
              <a:rPr lang="en-US" sz="2400" dirty="0" smtClean="0"/>
              <a:t>Has memory</a:t>
            </a:r>
            <a:r>
              <a:rPr lang="zh-CN" altLang="en-US" sz="2000" dirty="0" smtClean="0"/>
              <a:t>有记忆</a:t>
            </a:r>
            <a:endParaRPr lang="en-US" altLang="en-US" sz="2000" dirty="0" smtClean="0"/>
          </a:p>
          <a:p>
            <a:pPr lvl="1"/>
            <a:r>
              <a:rPr lang="en-US" sz="2400" dirty="0" smtClean="0"/>
              <a:t>Outputs determined by previous and current values of inputs</a:t>
            </a:r>
            <a:r>
              <a:rPr lang="zh-CN" altLang="en-US" sz="2000" dirty="0" smtClean="0"/>
              <a:t>输出取决于当前输入值和之前的输入值</a:t>
            </a:r>
            <a:endParaRPr lang="en-US" sz="2000" dirty="0"/>
          </a:p>
        </p:txBody>
      </p:sp>
      <p:graphicFrame>
        <p:nvGraphicFramePr>
          <p:cNvPr id="8601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754024568"/>
              </p:ext>
            </p:extLst>
          </p:nvPr>
        </p:nvGraphicFramePr>
        <p:xfrm>
          <a:off x="2461419" y="5063675"/>
          <a:ext cx="5287962" cy="1408112"/>
        </p:xfrm>
        <a:graphic>
          <a:graphicData uri="http://schemas.openxmlformats.org/presentationml/2006/ole">
            <p:oleObj spid="_x0000_s55317" name="VISIO" r:id="rId6" imgW="1889862" imgH="5037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Types of Logic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06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96200" cy="4953000"/>
          </a:xfrm>
        </p:spPr>
        <p:txBody>
          <a:bodyPr/>
          <a:lstStyle/>
          <a:p>
            <a:r>
              <a:rPr lang="en-US" dirty="0" smtClean="0"/>
              <a:t>Every element is combinational</a:t>
            </a:r>
            <a:r>
              <a:rPr lang="zh-CN" altLang="en-US" sz="2000" dirty="0" smtClean="0"/>
              <a:t>每一个电路组件本身都是组合电路</a:t>
            </a:r>
            <a:endParaRPr lang="en-US" sz="2000" dirty="0" smtClean="0"/>
          </a:p>
          <a:p>
            <a:r>
              <a:rPr lang="en-US" dirty="0" smtClean="0"/>
              <a:t>Every node is either an input or connects to </a:t>
            </a:r>
            <a:r>
              <a:rPr lang="en-US" i="1" dirty="0" smtClean="0"/>
              <a:t>exactly one </a:t>
            </a:r>
            <a:r>
              <a:rPr lang="en-US" dirty="0" smtClean="0"/>
              <a:t>output</a:t>
            </a:r>
            <a:r>
              <a:rPr lang="zh-CN" altLang="en-US" sz="2000" dirty="0" smtClean="0"/>
              <a:t>每一个电路节点或者是一个电路的输出，或者仅仅连接到一个电路组件的一个输出端口</a:t>
            </a:r>
            <a:endParaRPr lang="en-US" altLang="en-US" sz="2000" dirty="0" smtClean="0"/>
          </a:p>
          <a:p>
            <a:r>
              <a:rPr lang="en-US" dirty="0" smtClean="0"/>
              <a:t>The circuit contains no cyclic paths</a:t>
            </a:r>
            <a:r>
              <a:rPr lang="zh-CN" altLang="en-US" sz="2000" dirty="0" smtClean="0"/>
              <a:t>电路不能包含回路</a:t>
            </a:r>
            <a:endParaRPr lang="en-US" altLang="en-US" sz="2000" dirty="0" smtClean="0"/>
          </a:p>
          <a:p>
            <a:r>
              <a:rPr lang="en-US" b="1" dirty="0" smtClean="0"/>
              <a:t>Example</a:t>
            </a:r>
            <a:r>
              <a:rPr lang="zh-CN" altLang="en-US" sz="2000" dirty="0" smtClean="0"/>
              <a:t>（例</a:t>
            </a:r>
            <a:r>
              <a:rPr lang="en-US" altLang="zh-CN" sz="2000" dirty="0" smtClean="0"/>
              <a:t>2.1</a:t>
            </a:r>
            <a:r>
              <a:rPr lang="zh-CN" altLang="en-US" sz="2000" dirty="0" smtClean="0"/>
              <a:t>）</a:t>
            </a:r>
            <a:r>
              <a:rPr lang="en-US" altLang="en-US" sz="2000" dirty="0" smtClean="0"/>
              <a:t>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76698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1629818513"/>
              </p:ext>
            </p:extLst>
          </p:nvPr>
        </p:nvGraphicFramePr>
        <p:xfrm>
          <a:off x="4059255" y="4757761"/>
          <a:ext cx="3084513" cy="2028825"/>
        </p:xfrm>
        <a:graphic>
          <a:graphicData uri="http://schemas.openxmlformats.org/presentationml/2006/ole">
            <p:oleObj spid="_x0000_s56341" name="VISIO" r:id="rId6" imgW="835020" imgH="549556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Rules of Combinational Composition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5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specification of outputs in terms of inputs</a:t>
            </a:r>
          </a:p>
          <a:p>
            <a:r>
              <a:rPr lang="en-US" b="1" dirty="0" smtClean="0"/>
              <a:t>Example:    </a:t>
            </a:r>
            <a:r>
              <a:rPr lang="en-US" sz="2800" i="1" dirty="0" smtClean="0"/>
              <a:t>S</a:t>
            </a:r>
            <a:r>
              <a:rPr lang="en-US" sz="2800" dirty="0" smtClean="0"/>
              <a:t>    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</a:t>
            </a:r>
          </a:p>
          <a:p>
            <a:pPr>
              <a:buFontTx/>
              <a:buNone/>
            </a:pPr>
            <a:r>
              <a:rPr lang="en-US" sz="2800" i="1" dirty="0" smtClean="0"/>
              <a:t>                  	    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out</a:t>
            </a:r>
            <a:r>
              <a:rPr lang="en-US" sz="2800" dirty="0" smtClean="0"/>
              <a:t>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graphicFrame>
        <p:nvGraphicFramePr>
          <p:cNvPr id="8888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652702607"/>
              </p:ext>
            </p:extLst>
          </p:nvPr>
        </p:nvGraphicFramePr>
        <p:xfrm>
          <a:off x="2362200" y="3276600"/>
          <a:ext cx="4755116" cy="3067050"/>
        </p:xfrm>
        <a:graphic>
          <a:graphicData uri="http://schemas.openxmlformats.org/presentationml/2006/ole">
            <p:oleObj spid="_x0000_s57365" name="VISIO" r:id="rId6" imgW="1247187" imgH="806015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</a:t>
            </a:r>
            <a:r>
              <a:rPr lang="zh-CN" altLang="en-US" sz="2000" dirty="0" smtClean="0">
                <a:solidFill>
                  <a:schemeClr val="bg1"/>
                </a:solidFill>
                <a:latin typeface="+mj-lt"/>
              </a:rPr>
              <a:t>布尔表达式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6578" y="3857628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2-5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全加器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2198" y="52149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异或门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3761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762000" y="1371600"/>
            <a:ext cx="7667652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Complement: variable with a bar over it</a:t>
            </a:r>
            <a:r>
              <a:rPr lang="zh-CN" altLang="en-US" sz="2200" dirty="0" smtClean="0"/>
              <a:t>补</a:t>
            </a:r>
            <a:endParaRPr lang="en-US" sz="2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/>
              <a:t>Implicant</a:t>
            </a:r>
            <a:r>
              <a:rPr lang="en-US" dirty="0" smtClean="0"/>
              <a:t>: product of literals</a:t>
            </a:r>
            <a:r>
              <a:rPr lang="zh-CN" altLang="en-US" sz="2200" dirty="0" smtClean="0"/>
              <a:t>蕴涵项</a:t>
            </a:r>
            <a:endParaRPr lang="en-US" altLang="en-US" sz="2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Minterm</a:t>
            </a:r>
            <a:r>
              <a:rPr lang="en-US" dirty="0" smtClean="0"/>
              <a:t>: product that includes all input variables</a:t>
            </a:r>
            <a:r>
              <a:rPr lang="zh-CN" altLang="en-US" sz="2200" dirty="0" smtClean="0"/>
              <a:t>最小项</a:t>
            </a:r>
            <a:endParaRPr lang="en-US" altLang="en-US" sz="2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Maxterm</a:t>
            </a:r>
            <a:r>
              <a:rPr lang="en-US" dirty="0" smtClean="0"/>
              <a:t>: sum that includes all input variables</a:t>
            </a:r>
            <a:r>
              <a:rPr lang="zh-CN" altLang="en-US" sz="2200" dirty="0" smtClean="0"/>
              <a:t>最大项</a:t>
            </a:r>
            <a:endParaRPr lang="en-US" altLang="en-US" sz="2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19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600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004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600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362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76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57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6764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2860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5146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7526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19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581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648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Some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1163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6221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r>
              <a:rPr lang="zh-CN" altLang="en-US" sz="2000" b="1" dirty="0" smtClean="0">
                <a:solidFill>
                  <a:schemeClr val="bg1"/>
                </a:solidFill>
                <a:latin typeface="+mj-lt"/>
              </a:rPr>
              <a:t>与或式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1679891"/>
              </p:ext>
            </p:extLst>
          </p:nvPr>
        </p:nvGraphicFramePr>
        <p:xfrm>
          <a:off x="2514600" y="3962400"/>
          <a:ext cx="4332174" cy="1981200"/>
        </p:xfrm>
        <a:graphic>
          <a:graphicData uri="http://schemas.openxmlformats.org/presentationml/2006/ole">
            <p:oleObj spid="_x0000_s58394" name="VISIO" r:id="rId7" imgW="1766520" imgH="8085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27021" y="801928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中文书，</a:t>
            </a:r>
            <a:r>
              <a:rPr lang="en-US" altLang="zh-CN" sz="2000" dirty="0" smtClean="0"/>
              <a:t>2.2.2</a:t>
            </a:r>
            <a:r>
              <a:rPr lang="zh-CN" altLang="en-US" sz="2000" dirty="0" smtClean="0"/>
              <a:t>节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69256" y="492919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真值表和最小项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37034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p:oleObj spid="_x0000_s59416" name="VISIO" r:id="rId8" imgW="1766520" imgH="80856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1111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AB + AB 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267200" y="609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p:oleObj spid="_x0000_s114706" name="VISIO" r:id="rId9" imgW="1766520" imgH="80856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51053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05380" y="464097"/>
            <a:ext cx="439371" cy="477379"/>
          </a:xfrm>
          <a:custGeom>
            <a:avLst/>
            <a:gdLst/>
            <a:ahLst/>
            <a:cxnLst/>
            <a:rect l="0" t="0" r="0" b="0"/>
            <a:pathLst>
              <a:path w="438151" h="474727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2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9931" y="888603"/>
            <a:ext cx="423325" cy="477378"/>
          </a:xfrm>
          <a:custGeom>
            <a:avLst/>
            <a:gdLst/>
            <a:ahLst/>
            <a:cxnLst/>
            <a:rect l="0" t="0" r="0" b="0"/>
            <a:pathLst>
              <a:path w="422149" h="474726">
                <a:moveTo>
                  <a:pt x="0" y="0"/>
                </a:moveTo>
                <a:lnTo>
                  <a:pt x="0" y="474725"/>
                </a:lnTo>
                <a:lnTo>
                  <a:pt x="422148" y="474725"/>
                </a:lnTo>
                <a:lnTo>
                  <a:pt x="422148" y="0"/>
                </a:lnTo>
                <a:close/>
              </a:path>
            </a:pathLst>
          </a:custGeom>
          <a:solidFill>
            <a:srgbClr val="3434C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67193" y="355288"/>
            <a:ext cx="1" cy="1058202"/>
          </a:xfrm>
          <a:custGeom>
            <a:avLst/>
            <a:gdLst/>
            <a:ahLst/>
            <a:cxnLst/>
            <a:rect l="0" t="0" r="0" b="0"/>
            <a:pathLst>
              <a:path w="1" h="1052323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50800" cap="flat" cmpd="sng" algn="ctr">
            <a:solidFill>
              <a:srgbClr val="1D1D1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3F2.tmp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3" y="446983"/>
            <a:ext cx="8596379" cy="932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8893" y="6538982"/>
            <a:ext cx="97784" cy="2180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93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ahoma"/>
              </a:rPr>
              <a:t>2</a:t>
            </a:r>
            <a:endParaRPr lang="zh-CN" altLang="en-US" sz="14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3682" y="505744"/>
            <a:ext cx="6530634" cy="588622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917966">
              <a:lnSpc>
                <a:spcPts val="4411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r>
              <a:rPr lang="zh-CN" altLang="en-US" sz="4400" dirty="0" smtClean="0">
                <a:solidFill>
                  <a:srgbClr val="33339A"/>
                </a:solidFill>
                <a:latin typeface="Times New Roman"/>
              </a:rPr>
              <a:t>课程回顾</a:t>
            </a:r>
          </a:p>
          <a:p>
            <a:pPr defTabSz="917966">
              <a:lnSpc>
                <a:spcPts val="1004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endParaRPr lang="zh-CN" altLang="en-US" sz="4400" dirty="0" smtClean="0">
              <a:solidFill>
                <a:srgbClr val="33339A"/>
              </a:solidFill>
              <a:latin typeface="Times New Roman"/>
            </a:endParaRPr>
          </a:p>
          <a:p>
            <a:pPr defTabSz="917966">
              <a:lnSpc>
                <a:spcPts val="1004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endParaRPr lang="zh-CN" altLang="en-US" sz="4400" dirty="0" smtClean="0">
              <a:solidFill>
                <a:srgbClr val="33339A"/>
              </a:solidFill>
              <a:latin typeface="Times New Roman"/>
            </a:endParaRPr>
          </a:p>
          <a:p>
            <a:pPr defTabSz="917966">
              <a:lnSpc>
                <a:spcPts val="3492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r>
              <a:rPr lang="zh-CN" altLang="en-US" sz="4400" dirty="0" smtClean="0">
                <a:solidFill>
                  <a:srgbClr val="33339A"/>
                </a:solidFill>
                <a:latin typeface="Times New Roman"/>
              </a:rPr>
              <a:t>	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数字系统和数字设计</a:t>
            </a:r>
          </a:p>
          <a:p>
            <a:pPr defTabSz="917966">
              <a:lnSpc>
                <a:spcPts val="1004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231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	逻辑门</a:t>
            </a:r>
            <a:endParaRPr lang="en-US" altLang="zh-CN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231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数制</a:t>
            </a:r>
          </a:p>
          <a:p>
            <a:pPr defTabSz="917966">
              <a:lnSpc>
                <a:spcPts val="1004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225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	数字电路的基础</a:t>
            </a:r>
          </a:p>
          <a:p>
            <a:pPr defTabSz="917966">
              <a:lnSpc>
                <a:spcPts val="3703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布尔代数</a:t>
            </a:r>
          </a:p>
          <a:p>
            <a:pPr defTabSz="917966">
              <a:lnSpc>
                <a:spcPts val="3716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		开关函数</a:t>
            </a:r>
          </a:p>
          <a:p>
            <a:pPr defTabSz="917966">
              <a:lnSpc>
                <a:spcPts val="3716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		开关电路</a:t>
            </a:r>
          </a:p>
          <a:p>
            <a:pPr defTabSz="917966">
              <a:lnSpc>
                <a:spcPts val="3710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		数字电路基础知识（逻辑门的实现）</a:t>
            </a:r>
          </a:p>
          <a:p>
            <a:pPr defTabSz="917966">
              <a:lnSpc>
                <a:spcPts val="3184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二极管</a:t>
            </a:r>
          </a:p>
          <a:p>
            <a:pPr defTabSz="917966">
              <a:lnSpc>
                <a:spcPts val="3243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Tahoma"/>
              </a:rPr>
              <a:t>TTL</a:t>
            </a:r>
          </a:p>
          <a:p>
            <a:pPr defTabSz="917966">
              <a:lnSpc>
                <a:spcPts val="3180"/>
              </a:lnSpc>
              <a:tabLst>
                <a:tab pos="382486" algn="l"/>
                <a:tab pos="777721" algn="l"/>
                <a:tab pos="1185706" algn="l"/>
              </a:tabLst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ahoma"/>
              </a:rPr>
              <a:t>			CMOS</a:t>
            </a:r>
            <a:endParaRPr lang="zh-CN" altLang="en-US" sz="2400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6096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(0, 2)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617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Boolean equations can be written in POS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maxterm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sum (OR)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FALSE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</a:t>
            </a:r>
            <a:r>
              <a:rPr lang="en-US" sz="2400" dirty="0">
                <a:latin typeface="Times New Roman" pitchFamily="18" charset="0"/>
                <a:cs typeface="Arial" charset="0"/>
              </a:rPr>
              <a:t>function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ANDing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maxterms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which the output is FALSE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product (AND) of sums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r>
              <a:rPr lang="zh-CN" altLang="en-US" sz="2000" b="1" dirty="0" smtClean="0">
                <a:solidFill>
                  <a:schemeClr val="bg1"/>
                </a:solidFill>
                <a:latin typeface="+mj-lt"/>
              </a:rPr>
              <a:t>或与式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6018451"/>
              </p:ext>
            </p:extLst>
          </p:nvPr>
        </p:nvGraphicFramePr>
        <p:xfrm>
          <a:off x="1981200" y="4102336"/>
          <a:ext cx="4724400" cy="2222264"/>
        </p:xfrm>
        <a:graphic>
          <a:graphicData uri="http://schemas.openxmlformats.org/presentationml/2006/ole">
            <p:oleObj spid="_x0000_s61462" name="VISIO" r:id="rId8" imgW="1794960" imgH="844560" progId="Visio.Drawing.11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85852" y="785794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中文书，</a:t>
            </a:r>
            <a:r>
              <a:rPr lang="en-US" altLang="zh-CN" sz="2000" dirty="0" smtClean="0"/>
              <a:t>2.2.3</a:t>
            </a:r>
            <a:r>
              <a:rPr lang="zh-CN" altLang="en-US" sz="2000" dirty="0" smtClean="0"/>
              <a:t>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97642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(E) </a:t>
            </a:r>
          </a:p>
          <a:p>
            <a:pPr lvl="1"/>
            <a:r>
              <a:rPr lang="en-US" dirty="0" smtClean="0"/>
              <a:t>If it’s not open (O) or</a:t>
            </a:r>
          </a:p>
          <a:p>
            <a:pPr lvl="1"/>
            <a:r>
              <a:rPr lang="en-US" dirty="0" smtClean="0"/>
              <a:t>If they only serve corndogs (C)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865292" name="Object 12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267373391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p:oleObj spid="_x0000_s62485" name="VISIO" r:id="rId8" imgW="731824" imgH="751603" progId="Visio.Drawing.11">
              <p:embed/>
            </p:oleObj>
          </a:graphicData>
        </a:graphic>
      </p:graphicFrame>
      <p:sp>
        <p:nvSpPr>
          <p:cNvPr id="865284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05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114800" y="175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190" y="1000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自助餐厅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143636" y="29289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玉米“热狗”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8251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(E) </a:t>
            </a:r>
          </a:p>
          <a:p>
            <a:pPr lvl="1"/>
            <a:r>
              <a:rPr lang="en-US" dirty="0" smtClean="0"/>
              <a:t>If it’s not open (O) or</a:t>
            </a:r>
          </a:p>
          <a:p>
            <a:pPr lvl="1"/>
            <a:r>
              <a:rPr lang="en-US" dirty="0" smtClean="0"/>
              <a:t>If they only serve corndogs (C)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102503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1458662208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p:oleObj spid="_x0000_s63509" name="VISIO" r:id="rId8" imgW="732741" imgH="752586" progId="Visio.Drawing.11">
              <p:embed/>
            </p:oleObj>
          </a:graphicData>
        </a:graphic>
      </p:graphicFrame>
      <p:sp>
        <p:nvSpPr>
          <p:cNvPr id="102502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05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2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114800" y="175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4857760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看中文书 例</a:t>
            </a:r>
            <a:r>
              <a:rPr lang="en-US" altLang="zh-CN" sz="2000" dirty="0" smtClean="0"/>
              <a:t>2.2</a:t>
            </a:r>
            <a:r>
              <a:rPr lang="zh-CN" altLang="en-US" sz="2000" dirty="0" smtClean="0"/>
              <a:t>更好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9627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Axioms and theorems to </a:t>
            </a:r>
            <a:r>
              <a:rPr lang="en-US" b="1" dirty="0" smtClean="0"/>
              <a:t>simplify</a:t>
            </a:r>
            <a:r>
              <a:rPr lang="en-US" dirty="0" smtClean="0"/>
              <a:t> Boolean equations</a:t>
            </a:r>
          </a:p>
          <a:p>
            <a:r>
              <a:rPr lang="en-US" dirty="0" smtClean="0"/>
              <a:t>Like regular algebra, but simpler: variables have only two values (1 or 0)</a:t>
            </a:r>
          </a:p>
          <a:p>
            <a:r>
              <a:rPr lang="en-US" b="1" dirty="0" smtClean="0"/>
              <a:t>Duality</a:t>
            </a:r>
            <a:r>
              <a:rPr lang="en-US" dirty="0" smtClean="0"/>
              <a:t> in axioms and theorems:</a:t>
            </a:r>
          </a:p>
          <a:p>
            <a:pPr lvl="1"/>
            <a:r>
              <a:rPr lang="en-US" sz="2600" dirty="0" smtClean="0"/>
              <a:t>ANDs and ORs, 0’s and 1’s interchanged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Algebra</a:t>
            </a:r>
            <a:r>
              <a:rPr lang="zh-CN" altLang="en-US" sz="2000" b="1" dirty="0" smtClean="0">
                <a:solidFill>
                  <a:schemeClr val="bg1"/>
                </a:solidFill>
                <a:latin typeface="+mj-lt"/>
              </a:rPr>
              <a:t>布尔代数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928670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公理和定理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4429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对偶原理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236582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176" name="Picture 8"/>
          <p:cNvPicPr>
            <a:picLocks noGrp="1" noChangeAspect="1" noChangeArrowheads="1"/>
          </p:cNvPicPr>
          <p:nvPr>
            <p:ph sz="half" idx="4294967295"/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219200" y="3733800"/>
            <a:ext cx="6629400" cy="22955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03174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05600" cy="23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Axioms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</a:rPr>
              <a:t>公理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8148" y="1357298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表</a:t>
            </a:r>
            <a:r>
              <a:rPr lang="en-US" altLang="zh-CN" sz="2000" dirty="0" smtClean="0"/>
              <a:t>2-1</a:t>
            </a:r>
          </a:p>
          <a:p>
            <a:r>
              <a:rPr lang="zh-CN" altLang="en-US" sz="2000" dirty="0" smtClean="0"/>
              <a:t>表</a:t>
            </a:r>
            <a:r>
              <a:rPr lang="en-US" altLang="zh-CN" sz="2000" dirty="0" smtClean="0"/>
              <a:t>2-2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63019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</a:rPr>
              <a:t>同一性定理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76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792817532"/>
              </p:ext>
            </p:extLst>
          </p:nvPr>
        </p:nvGraphicFramePr>
        <p:xfrm>
          <a:off x="2590800" y="2490788"/>
          <a:ext cx="4114800" cy="2828925"/>
        </p:xfrm>
        <a:graphic>
          <a:graphicData uri="http://schemas.openxmlformats.org/presentationml/2006/ole">
            <p:oleObj spid="_x0000_s115726" name="VISIO" r:id="rId7" imgW="1412053" imgH="970882" progId="Visio.Drawing.11">
              <p:embed/>
            </p:oleObj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8926" y="5500702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altLang="zh-CN" sz="2000" dirty="0" smtClean="0"/>
              <a:t>2-14 </a:t>
            </a:r>
            <a:r>
              <a:rPr lang="zh-CN" altLang="en-US" sz="2000" dirty="0" smtClean="0"/>
              <a:t>同一性定理的硬件解释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70275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r>
              <a:rPr lang="zh-CN" altLang="en-US" sz="2000" b="1" dirty="0" smtClean="0">
                <a:solidFill>
                  <a:schemeClr val="bg1"/>
                </a:solidFill>
                <a:latin typeface="+mj-lt"/>
              </a:rPr>
              <a:t>零元定理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626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562137341"/>
              </p:ext>
            </p:extLst>
          </p:nvPr>
        </p:nvGraphicFramePr>
        <p:xfrm>
          <a:off x="2514600" y="2514600"/>
          <a:ext cx="4440238" cy="3052763"/>
        </p:xfrm>
        <a:graphic>
          <a:graphicData uri="http://schemas.openxmlformats.org/presentationml/2006/ole">
            <p:oleObj spid="_x0000_s116750" name="VISIO" r:id="rId7" imgW="1412053" imgH="970882" progId="Visio.Drawing.11">
              <p:embed/>
            </p:oleObj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8926" y="5429264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altLang="zh-CN" sz="2000" dirty="0" smtClean="0"/>
              <a:t>2-15 </a:t>
            </a:r>
            <a:r>
              <a:rPr lang="zh-CN" altLang="en-US" sz="2000" dirty="0" smtClean="0"/>
              <a:t>零元定理的硬件解释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5398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</a:rPr>
              <a:t>重叠定理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7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3F3.tmp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3" name="图片 2" descr="ws_3F5.tmp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3" y="446983"/>
            <a:ext cx="8596379" cy="932279"/>
          </a:xfrm>
          <a:prstGeom prst="rect">
            <a:avLst/>
          </a:prstGeom>
        </p:spPr>
      </p:pic>
      <p:pic>
        <p:nvPicPr>
          <p:cNvPr id="4" name="图片 3" descr="ws_3F6.tmp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13" y="1902872"/>
            <a:ext cx="866006" cy="140480"/>
          </a:xfrm>
          <a:prstGeom prst="rect">
            <a:avLst/>
          </a:prstGeom>
        </p:spPr>
      </p:pic>
      <p:pic>
        <p:nvPicPr>
          <p:cNvPr id="5" name="图片 4" descr="ws_3F7.tmp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13" y="2515877"/>
            <a:ext cx="866006" cy="140480"/>
          </a:xfrm>
          <a:prstGeom prst="rect">
            <a:avLst/>
          </a:prstGeom>
        </p:spPr>
      </p:pic>
      <p:pic>
        <p:nvPicPr>
          <p:cNvPr id="6" name="图片 5" descr="ws_3F8.tmp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183844" y="2209375"/>
            <a:ext cx="942418" cy="140480"/>
          </a:xfrm>
          <a:prstGeom prst="rect">
            <a:avLst/>
          </a:prstGeom>
        </p:spPr>
      </p:pic>
      <p:pic>
        <p:nvPicPr>
          <p:cNvPr id="7" name="图片 6" descr="ws_3F9.tmp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170563" y="1800704"/>
            <a:ext cx="3820613" cy="35120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08893" y="6538982"/>
            <a:ext cx="97784" cy="2180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93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ahoma"/>
              </a:rPr>
              <a:t>3</a:t>
            </a:r>
            <a:endParaRPr lang="zh-CN" altLang="en-US" sz="14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3683" y="505744"/>
            <a:ext cx="6224116" cy="5674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11"/>
              </a:lnSpc>
            </a:pPr>
            <a:r>
              <a:rPr lang="zh-CN" altLang="en-US" sz="4400" dirty="0" smtClean="0">
                <a:solidFill>
                  <a:srgbClr val="33339A"/>
                </a:solidFill>
                <a:latin typeface="Times New Roman"/>
              </a:rPr>
              <a:t>课程回顾：基础部分总结</a:t>
            </a:r>
            <a:endParaRPr lang="zh-CN" altLang="en-US" sz="4400" dirty="0">
              <a:solidFill>
                <a:srgbClr val="33339A"/>
              </a:solid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9325" y="3478275"/>
            <a:ext cx="125382" cy="1838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48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/>
              </a:rPr>
              <a:t>Z</a:t>
            </a:r>
            <a:endParaRPr lang="zh-CN" altLang="en-US" sz="16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56687" y="3569460"/>
            <a:ext cx="149495" cy="1838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48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/>
              </a:rPr>
              <a:t>X</a:t>
            </a:r>
            <a:endParaRPr lang="zh-CN" altLang="en-US" sz="16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6687" y="4307357"/>
            <a:ext cx="149495" cy="1838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48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/>
              </a:rPr>
              <a:t>Y</a:t>
            </a:r>
            <a:endParaRPr lang="zh-CN" altLang="en-US" sz="16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979" y="1875388"/>
            <a:ext cx="223439" cy="9026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X</a:t>
            </a:r>
          </a:p>
          <a:p>
            <a:pPr>
              <a:lnSpc>
                <a:spcPts val="1004"/>
              </a:lnSpc>
            </a:pPr>
            <a:endParaRPr lang="en-US" altLang="zh-CN" sz="2400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4"/>
              </a:lnSpc>
            </a:pPr>
            <a:endParaRPr lang="en-US" altLang="zh-CN" sz="2400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811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Y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5948" y="1533635"/>
            <a:ext cx="1319538" cy="2853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Z=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/>
              </a:rPr>
              <a:t>f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(X, Y)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983" y="1382376"/>
            <a:ext cx="925902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逻辑门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600" y="4008225"/>
            <a:ext cx="2588850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8"/>
              </a:lnSpc>
            </a:pPr>
            <a:r>
              <a:rPr lang="es-ES" altLang="zh-CN" sz="3000" i="1" dirty="0" smtClean="0">
                <a:solidFill>
                  <a:srgbClr val="000000"/>
                </a:solidFill>
                <a:latin typeface="Times New Roman"/>
              </a:rPr>
              <a:t>f </a:t>
            </a:r>
            <a:r>
              <a:rPr lang="es-ES" altLang="zh-CN" sz="3000" dirty="0" smtClean="0">
                <a:solidFill>
                  <a:srgbClr val="000000"/>
                </a:solidFill>
                <a:latin typeface="Times New Roman"/>
              </a:rPr>
              <a:t>( </a:t>
            </a:r>
            <a:r>
              <a:rPr lang="es-ES" altLang="zh-CN" sz="3000" i="1" dirty="0" smtClean="0">
                <a:solidFill>
                  <a:srgbClr val="000000"/>
                </a:solidFill>
                <a:latin typeface="Times New Roman"/>
              </a:rPr>
              <a:t>X </a:t>
            </a:r>
            <a:r>
              <a:rPr lang="es-ES" altLang="zh-CN" sz="3000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s-ES" altLang="zh-CN" sz="3000" i="1" dirty="0" smtClean="0">
                <a:solidFill>
                  <a:srgbClr val="000000"/>
                </a:solidFill>
                <a:latin typeface="Times New Roman"/>
              </a:rPr>
              <a:t>Y </a:t>
            </a:r>
            <a:r>
              <a:rPr lang="es-ES" altLang="zh-CN" sz="3000" dirty="0" smtClean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s-ES" altLang="zh-CN" sz="3000" dirty="0" smtClean="0">
                <a:solidFill>
                  <a:srgbClr val="000000"/>
                </a:solidFill>
                <a:latin typeface="Symbol"/>
              </a:rPr>
              <a:t>= </a:t>
            </a:r>
            <a:r>
              <a:rPr lang="es-ES" altLang="zh-CN" sz="3000" i="1" dirty="0" smtClean="0">
                <a:solidFill>
                  <a:srgbClr val="000000"/>
                </a:solidFill>
                <a:latin typeface="Times New Roman"/>
              </a:rPr>
              <a:t>X </a:t>
            </a:r>
            <a:r>
              <a:rPr lang="es-ES" altLang="zh-CN" sz="1200" i="1" baseline="30000" dirty="0" smtClean="0">
                <a:solidFill>
                  <a:srgbClr val="000000"/>
                </a:solidFill>
                <a:latin typeface="楷体_GB2312"/>
                <a:ea typeface="楷体_GB2312"/>
              </a:rPr>
              <a:t>●</a:t>
            </a:r>
            <a:r>
              <a:rPr lang="es-ES" altLang="zh-CN" sz="3000" dirty="0" smtClean="0">
                <a:solidFill>
                  <a:srgbClr val="000000"/>
                </a:solidFill>
                <a:latin typeface="Symbol"/>
              </a:rPr>
              <a:t> </a:t>
            </a:r>
            <a:r>
              <a:rPr lang="es-ES" altLang="zh-CN" sz="3000" i="1" dirty="0" smtClean="0">
                <a:solidFill>
                  <a:srgbClr val="000000"/>
                </a:solidFill>
                <a:latin typeface="Times New Roman"/>
              </a:rPr>
              <a:t>Y</a:t>
            </a:r>
            <a:endParaRPr lang="zh-CN" altLang="en-US" sz="3000" i="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0304" y="5211648"/>
            <a:ext cx="15388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1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6866" y="5211648"/>
            <a:ext cx="297189" cy="2853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11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3007" y="4751905"/>
            <a:ext cx="153888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0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6866" y="4751905"/>
            <a:ext cx="307777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10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7591" y="3832419"/>
            <a:ext cx="181645" cy="7479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917966">
              <a:lnSpc>
                <a:spcPts val="2168"/>
              </a:lnSpc>
              <a:tabLst>
                <a:tab pos="25499" algn="l"/>
              </a:tabLst>
              <a:defRPr/>
            </a:pPr>
            <a:r>
              <a:rPr lang="zh-CN" altLang="en-US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0</a:t>
            </a:r>
          </a:p>
          <a:p>
            <a:pPr defTabSz="917966">
              <a:lnSpc>
                <a:spcPts val="1004"/>
              </a:lnSpc>
              <a:tabLst>
                <a:tab pos="25499" algn="l"/>
              </a:tabLst>
              <a:defRPr/>
            </a:pPr>
            <a:endParaRPr lang="en-US" altLang="zh-CN" sz="24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2610"/>
              </a:lnSpc>
              <a:tabLst>
                <a:tab pos="25499" algn="l"/>
              </a:tabLst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0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85141" y="3832419"/>
            <a:ext cx="311849" cy="7479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00</a:t>
            </a:r>
          </a:p>
          <a:p>
            <a:pPr>
              <a:lnSpc>
                <a:spcPts val="1004"/>
              </a:lnSpc>
            </a:pPr>
            <a:endParaRPr lang="en-US" altLang="zh-CN" sz="2400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61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01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0487" y="3372677"/>
            <a:ext cx="1132880" cy="292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/>
              </a:rPr>
              <a:t>f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(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/>
              </a:rPr>
              <a:t>X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/>
              </a:rPr>
              <a:t>Y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4163" y="3372676"/>
            <a:ext cx="360073" cy="2853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/>
              </a:rPr>
              <a:t>XY</a:t>
            </a:r>
            <a:endParaRPr lang="zh-CN" altLang="en-US" sz="2400" i="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1150" y="5137035"/>
            <a:ext cx="1234535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开关函数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2074" y="5269600"/>
            <a:ext cx="1493338" cy="3352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92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CMOS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实现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41991" y="5750040"/>
            <a:ext cx="925902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真值表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667977718"/>
              </p:ext>
            </p:extLst>
          </p:nvPr>
        </p:nvGraphicFramePr>
        <p:xfrm>
          <a:off x="2514600" y="2743200"/>
          <a:ext cx="4211638" cy="2895600"/>
        </p:xfrm>
        <a:graphic>
          <a:graphicData uri="http://schemas.openxmlformats.org/presentationml/2006/ole">
            <p:oleObj spid="_x0000_s117774" name="VISIO" r:id="rId7" imgW="1412053" imgH="970882" progId="Visio.Drawing.11">
              <p:embed/>
            </p:oleObj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0364" y="5500702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altLang="zh-CN" sz="2000" dirty="0" smtClean="0"/>
              <a:t>2-16 </a:t>
            </a:r>
            <a:r>
              <a:rPr lang="zh-CN" altLang="en-US" sz="2000" dirty="0" smtClean="0"/>
              <a:t>重叠定理的硬件解释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7966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Involution Theorem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</a:rPr>
              <a:t>回旋定理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915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443308676"/>
              </p:ext>
            </p:extLst>
          </p:nvPr>
        </p:nvGraphicFramePr>
        <p:xfrm>
          <a:off x="1981200" y="3276600"/>
          <a:ext cx="5867400" cy="1212850"/>
        </p:xfrm>
        <a:graphic>
          <a:graphicData uri="http://schemas.openxmlformats.org/presentationml/2006/ole">
            <p:oleObj spid="_x0000_s118798" name="VISIO" r:id="rId8" imgW="1613557" imgH="332787" progId="Visio.Drawing.11">
              <p:embed/>
            </p:oleObj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</a:t>
            </a:r>
            <a:r>
              <a:rPr lang="en-US" sz="4400" dirty="0" smtClean="0">
                <a:solidFill>
                  <a:schemeClr val="bg1"/>
                </a:solidFill>
              </a:rPr>
              <a:t>Involution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8860" y="5143512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2-17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回旋定理的硬件解释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81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</a:rPr>
              <a:t>互补定理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9121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663118539"/>
              </p:ext>
            </p:extLst>
          </p:nvPr>
        </p:nvGraphicFramePr>
        <p:xfrm>
          <a:off x="2743200" y="2743200"/>
          <a:ext cx="3890963" cy="2525713"/>
        </p:xfrm>
        <a:graphic>
          <a:graphicData uri="http://schemas.openxmlformats.org/presentationml/2006/ole">
            <p:oleObj spid="_x0000_s119822" name="VISIO" r:id="rId9" imgW="1299089" imgH="842652" progId="Visio.Drawing.11">
              <p:embed/>
            </p:oleObj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612" y="5572140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2-18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互补定理的硬件解释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396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221" name="Picture 5"/>
          <p:cNvPicPr>
            <a:picLocks noGrp="1" noChangeAspect="1" noChangeArrowheads="1"/>
          </p:cNvPicPr>
          <p:nvPr>
            <p:ph sz="half" idx="4294967295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16930" y="1371600"/>
            <a:ext cx="7922270" cy="2743200"/>
          </a:xfrm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488" y="4786322"/>
            <a:ext cx="413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2-2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单变量的布尔代数定理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092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501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4400"/>
            <a:ext cx="8305800" cy="311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928670"/>
            <a:ext cx="411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表</a:t>
            </a:r>
            <a:r>
              <a:rPr lang="en-US" altLang="zh-CN" sz="2400" dirty="0" smtClean="0"/>
              <a:t>2-3  </a:t>
            </a:r>
            <a:r>
              <a:rPr lang="zh-CN" altLang="en-US" sz="2400" dirty="0" smtClean="0"/>
              <a:t>含多个变量的布尔定理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4572008"/>
            <a:ext cx="22145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- </a:t>
            </a:r>
            <a:r>
              <a:rPr lang="zh-CN" altLang="en-US" sz="2800" b="1" dirty="0" smtClean="0">
                <a:latin typeface="+mn-ea"/>
              </a:rPr>
              <a:t>交换律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- </a:t>
            </a:r>
            <a:r>
              <a:rPr lang="zh-CN" altLang="en-US" sz="2800" b="1" dirty="0" smtClean="0">
                <a:latin typeface="+mn-ea"/>
              </a:rPr>
              <a:t>结合律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- </a:t>
            </a:r>
            <a:r>
              <a:rPr lang="zh-CN" altLang="en-US" sz="2800" b="1" dirty="0" smtClean="0">
                <a:latin typeface="+mn-ea"/>
              </a:rPr>
              <a:t>分配律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- </a:t>
            </a:r>
            <a:r>
              <a:rPr lang="zh-CN" altLang="en-US" sz="2800" b="1" dirty="0" smtClean="0">
                <a:latin typeface="+mn-ea"/>
              </a:rPr>
              <a:t>吸收律</a:t>
            </a:r>
          </a:p>
        </p:txBody>
      </p:sp>
      <p:sp>
        <p:nvSpPr>
          <p:cNvPr id="7" name="矩形 6"/>
          <p:cNvSpPr/>
          <p:nvPr/>
        </p:nvSpPr>
        <p:spPr>
          <a:xfrm>
            <a:off x="3652359" y="456244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- </a:t>
            </a:r>
            <a:r>
              <a:rPr lang="zh-CN" altLang="en-US" sz="2800" b="1" dirty="0" smtClean="0">
                <a:latin typeface="+mn-ea"/>
              </a:rPr>
              <a:t>合并律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- </a:t>
            </a:r>
            <a:r>
              <a:rPr lang="zh-CN" altLang="en-US" sz="2800" b="1" dirty="0" smtClean="0">
                <a:latin typeface="+mn-ea"/>
              </a:rPr>
              <a:t>一致律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- </a:t>
            </a:r>
            <a:r>
              <a:rPr lang="zh-CN" altLang="en-US" sz="2800" b="1" dirty="0" smtClean="0">
                <a:latin typeface="+mn-ea"/>
              </a:rPr>
              <a:t>摩根定律</a:t>
            </a:r>
          </a:p>
        </p:txBody>
      </p:sp>
    </p:spTree>
    <p:extLst>
      <p:ext uri="{BB962C8B-B14F-4D97-AF65-F5344CB8AC3E}">
        <p14:creationId xmlns:p14="http://schemas.microsoft.com/office/powerpoint/2010/main" xmlns="" val="161178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124200" y="1798637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58200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dirty="0" smtClean="0"/>
              <a:t>)	T8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(1)		T5’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		T1</a:t>
            </a:r>
            <a:endParaRPr lang="en-US" dirty="0"/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124200" y="1798637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00400" y="240823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2466223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i="1" dirty="0" smtClean="0">
                <a:solidFill>
                  <a:schemeClr val="accent2"/>
                </a:solidFill>
              </a:rPr>
              <a:t>A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i="1" dirty="0" smtClean="0">
                <a:solidFill>
                  <a:schemeClr val="accent2"/>
                </a:solidFill>
              </a:rPr>
              <a:t>ABC)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9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3FB.tmp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3" y="344816"/>
            <a:ext cx="8774674" cy="6130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8893" y="6538982"/>
            <a:ext cx="97784" cy="2180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93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ahoma"/>
              </a:rPr>
              <a:t>4</a:t>
            </a:r>
            <a:endParaRPr lang="zh-CN" altLang="en-US" sz="14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3682" y="505744"/>
            <a:ext cx="2829144" cy="5674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11"/>
              </a:lnSpc>
            </a:pPr>
            <a:r>
              <a:rPr lang="zh-CN" altLang="en-US" sz="4400" dirty="0" smtClean="0">
                <a:solidFill>
                  <a:srgbClr val="33339A"/>
                </a:solidFill>
                <a:latin typeface="Times New Roman"/>
              </a:rPr>
              <a:t>分析与设计</a:t>
            </a:r>
            <a:endParaRPr lang="zh-CN" altLang="en-US" sz="4400" dirty="0">
              <a:solidFill>
                <a:srgbClr val="33339A"/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7841" y="1864355"/>
            <a:ext cx="308634" cy="10574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模</a:t>
            </a:r>
          </a:p>
          <a:p>
            <a:pPr>
              <a:lnSpc>
                <a:spcPts val="2885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拟</a:t>
            </a:r>
          </a:p>
          <a:p>
            <a:pPr>
              <a:lnSpc>
                <a:spcPts val="2885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世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7841" y="2965477"/>
            <a:ext cx="308634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界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5753" y="1686867"/>
            <a:ext cx="532072" cy="2853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A/D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7990" y="2911072"/>
            <a:ext cx="308634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界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5753" y="3027815"/>
            <a:ext cx="532072" cy="2853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D/A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7989" y="1809952"/>
            <a:ext cx="692497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数</a:t>
            </a:r>
          </a:p>
          <a:p>
            <a:pPr>
              <a:lnSpc>
                <a:spcPts val="2885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字 编</a:t>
            </a:r>
          </a:p>
          <a:p>
            <a:pPr>
              <a:lnSpc>
                <a:spcPts val="2885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世 码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1448" y="2935581"/>
            <a:ext cx="617268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实现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4364" y="5060411"/>
            <a:ext cx="2607314" cy="10832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917966">
              <a:lnSpc>
                <a:spcPts val="2443"/>
              </a:lnSpc>
              <a:tabLst>
                <a:tab pos="726723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输入 门级网络 输出</a:t>
            </a:r>
          </a:p>
          <a:p>
            <a:pPr defTabSz="917966">
              <a:lnSpc>
                <a:spcPts val="3071"/>
              </a:lnSpc>
              <a:tabLst>
                <a:tab pos="726723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•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组合电路</a:t>
            </a:r>
          </a:p>
          <a:p>
            <a:pPr defTabSz="917966">
              <a:lnSpc>
                <a:spcPts val="2885"/>
              </a:lnSpc>
              <a:tabLst>
                <a:tab pos="726723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•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时序电路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4899" y="4447407"/>
            <a:ext cx="1234535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数字系统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919" y="3685747"/>
            <a:ext cx="7021421" cy="7737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917966">
              <a:lnSpc>
                <a:spcPts val="2407"/>
              </a:lnSpc>
              <a:tabLst>
                <a:tab pos="6349266" algn="l"/>
              </a:tabLst>
              <a:defRPr/>
            </a:pPr>
            <a:r>
              <a:rPr lang="zh-CN" altLang="en-US" dirty="0" smtClean="0"/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存储</a:t>
            </a:r>
          </a:p>
          <a:p>
            <a:pPr defTabSz="917966">
              <a:lnSpc>
                <a:spcPts val="1004"/>
              </a:lnSpc>
              <a:tabLst>
                <a:tab pos="6349266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2574"/>
              </a:lnSpc>
              <a:tabLst>
                <a:tab pos="6349266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应用问题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9707" y="4677284"/>
            <a:ext cx="617268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设计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11768" y="5673418"/>
            <a:ext cx="617268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分析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7344" y="5430704"/>
            <a:ext cx="631736" cy="6963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Times New Roman"/>
              </a:rPr>
              <a:t>设计者</a:t>
            </a:r>
          </a:p>
          <a:p>
            <a:pPr>
              <a:lnSpc>
                <a:spcPts val="1949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/>
              </a:rPr>
              <a:t>•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/>
              </a:rPr>
              <a:t>知识</a:t>
            </a:r>
          </a:p>
          <a:p>
            <a:pPr>
              <a:lnSpc>
                <a:spcPts val="1934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/>
              </a:rPr>
              <a:t>•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/>
              </a:rPr>
              <a:t>方法</a:t>
            </a:r>
            <a:endParaRPr lang="zh-CN" altLang="en-US" sz="16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7344" y="6154787"/>
            <a:ext cx="535287" cy="219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1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/>
              </a:rPr>
              <a:t>•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/>
              </a:rPr>
              <a:t>工具</a:t>
            </a:r>
            <a:endParaRPr lang="zh-CN" altLang="en-US" sz="16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9629" y="5137038"/>
            <a:ext cx="617268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分析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i="1" dirty="0" smtClean="0">
                <a:solidFill>
                  <a:schemeClr val="accent2"/>
                </a:solidFill>
              </a:rPr>
              <a:t>A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i="1" dirty="0" smtClean="0">
                <a:solidFill>
                  <a:schemeClr val="accent2"/>
                </a:solidFill>
              </a:rPr>
              <a:t>ABC)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AB(</a:t>
            </a:r>
            <a:r>
              <a:rPr lang="en-US" dirty="0" smtClean="0"/>
              <a:t>1 + </a:t>
            </a:r>
            <a:r>
              <a:rPr lang="en-US" i="1" dirty="0" smtClean="0"/>
              <a:t>C</a:t>
            </a:r>
            <a:r>
              <a:rPr lang="en-US" dirty="0" smtClean="0"/>
              <a:t>))		T8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(1))			T2’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)			T1</a:t>
            </a:r>
          </a:p>
          <a:p>
            <a:pPr>
              <a:buFontTx/>
              <a:buNone/>
            </a:pPr>
            <a:r>
              <a:rPr lang="en-US" dirty="0" smtClean="0"/>
              <a:t>	   = (</a:t>
            </a:r>
            <a:r>
              <a:rPr lang="en-US" i="1" dirty="0" smtClean="0"/>
              <a:t>AA</a:t>
            </a:r>
            <a:r>
              <a:rPr lang="en-US" dirty="0" smtClean="0"/>
              <a:t>)</a:t>
            </a:r>
            <a:r>
              <a:rPr lang="en-US" i="1" dirty="0" smtClean="0"/>
              <a:t>B	</a:t>
            </a:r>
            <a:r>
              <a:rPr lang="en-US" dirty="0" smtClean="0"/>
              <a:t>		T7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AB</a:t>
            </a:r>
            <a:r>
              <a:rPr lang="en-US" dirty="0" smtClean="0"/>
              <a:t>				T3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0338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  </a:t>
            </a:r>
            <a:r>
              <a:rPr lang="en-US" i="1" dirty="0" smtClean="0"/>
              <a:t>B</a:t>
            </a:r>
            <a:endParaRPr lang="en-US" i="1" dirty="0"/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636768318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p:oleObj spid="_x0000_s71720" name="VISIO" r:id="rId14" imgW="839599" imgH="714423" progId="Visio.Drawing.11">
              <p:embed/>
            </p:oleObj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1024019701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p:oleObj spid="_x0000_s71721" name="VISIO" r:id="rId15" imgW="839599" imgH="714423" progId="Visio.Drawing.11">
              <p:embed/>
            </p:oleObj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24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6576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050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5984" y="3214686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2-19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摩根定理的等价电路，中文书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p38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117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  <a:noFill/>
          <a:ln/>
        </p:spPr>
        <p:txBody>
          <a:bodyPr/>
          <a:lstStyle/>
          <a:p>
            <a:r>
              <a:rPr lang="en-US" b="1" dirty="0" smtClean="0"/>
              <a:t>Backward: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bubbles to inputs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r>
              <a:rPr lang="en-US" b="1" dirty="0" smtClean="0"/>
              <a:t>Forward: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 to output</a:t>
            </a:r>
            <a:endParaRPr lang="en-US" sz="2000" dirty="0"/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679970975"/>
              </p:ext>
            </p:extLst>
          </p:nvPr>
        </p:nvGraphicFramePr>
        <p:xfrm>
          <a:off x="2209800" y="2438400"/>
          <a:ext cx="5029200" cy="1109662"/>
        </p:xfrm>
        <a:graphic>
          <a:graphicData uri="http://schemas.openxmlformats.org/presentationml/2006/ole">
            <p:oleObj spid="_x0000_s72744" name="VISIO" r:id="rId7" imgW="1686831" imgH="370950" progId="Visio.Drawing.11">
              <p:embed/>
            </p:oleObj>
          </a:graphicData>
        </a:graphic>
      </p:graphicFrame>
      <p:graphicFrame>
        <p:nvGraphicFramePr>
          <p:cNvPr id="877575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3469020293"/>
              </p:ext>
            </p:extLst>
          </p:nvPr>
        </p:nvGraphicFramePr>
        <p:xfrm>
          <a:off x="2209800" y="5029200"/>
          <a:ext cx="4957763" cy="1092200"/>
        </p:xfrm>
        <a:graphic>
          <a:graphicData uri="http://schemas.openxmlformats.org/presentationml/2006/ole">
            <p:oleObj spid="_x0000_s72745" name="VISIO" r:id="rId8" imgW="1687068" imgH="371856" progId="Visio.Drawing.11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</a:rPr>
              <a:t>推气泡的规则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4810" y="1285860"/>
            <a:ext cx="47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向后推输出端的气泡或者向前推输入端的气泡，需要将与门换成或门，反之亦然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43372" y="3929066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从输出端推气泡到输入端，把气泡放置在门的输入端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786" y="6121772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从门的所有输入端向前推气泡，把气泡放置在门的输出端</a:t>
            </a:r>
          </a:p>
        </p:txBody>
      </p:sp>
    </p:spTree>
    <p:extLst>
      <p:ext uri="{BB962C8B-B14F-4D97-AF65-F5344CB8AC3E}">
        <p14:creationId xmlns:p14="http://schemas.microsoft.com/office/powerpoint/2010/main" xmlns="" val="177083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057210589"/>
              </p:ext>
            </p:extLst>
          </p:nvPr>
        </p:nvGraphicFramePr>
        <p:xfrm>
          <a:off x="2438400" y="2514600"/>
          <a:ext cx="4495800" cy="2184400"/>
        </p:xfrm>
        <a:graphic>
          <a:graphicData uri="http://schemas.openxmlformats.org/presentationml/2006/ole">
            <p:oleObj spid="_x0000_s73749" name="VISIO" r:id="rId6" imgW="1407474" imgH="714423" progId="Visio.Drawing.11">
              <p:embed/>
            </p:oleObj>
          </a:graphicData>
        </a:graphic>
      </p:graphicFrame>
      <p:sp>
        <p:nvSpPr>
          <p:cNvPr id="8785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5180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43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124802386"/>
              </p:ext>
            </p:extLst>
          </p:nvPr>
        </p:nvGraphicFramePr>
        <p:xfrm>
          <a:off x="2438400" y="2554287"/>
          <a:ext cx="4419600" cy="2246313"/>
        </p:xfrm>
        <a:graphic>
          <a:graphicData uri="http://schemas.openxmlformats.org/presentationml/2006/ole">
            <p:oleObj spid="_x0000_s74773" name="VISIO" r:id="rId7" imgW="1407474" imgH="714423" progId="Visio.Drawing.11">
              <p:embed/>
            </p:oleObj>
          </a:graphicData>
        </a:graphic>
      </p:graphicFrame>
      <p:sp>
        <p:nvSpPr>
          <p:cNvPr id="9144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51054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1096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450718751"/>
              </p:ext>
            </p:extLst>
          </p:nvPr>
        </p:nvGraphicFramePr>
        <p:xfrm>
          <a:off x="1828800" y="3124200"/>
          <a:ext cx="6289675" cy="2349500"/>
        </p:xfrm>
        <a:graphic>
          <a:graphicData uri="http://schemas.openxmlformats.org/presentationml/2006/ole">
            <p:oleObj spid="_x0000_s75797" name="VISIO" r:id="rId6" imgW="2065414" imgH="770905" progId="Visio.Drawing.11">
              <p:embed/>
            </p:oleObj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Begin at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output, then work </a:t>
            </a:r>
            <a:r>
              <a:rPr lang="en-US" sz="3200" dirty="0">
                <a:latin typeface="Times New Roman" pitchFamily="18" charset="0"/>
                <a:cs typeface="Arial" charset="0"/>
              </a:rPr>
              <a:t>toward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inputs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Push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bubbles </a:t>
            </a:r>
            <a:r>
              <a:rPr lang="en-US" sz="3200" dirty="0">
                <a:latin typeface="Times New Roman" pitchFamily="18" charset="0"/>
                <a:cs typeface="Arial" charset="0"/>
              </a:rPr>
              <a:t>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final </a:t>
            </a:r>
            <a:r>
              <a:rPr lang="en-US" sz="3200" dirty="0">
                <a:latin typeface="Times New Roman" pitchFamily="18" charset="0"/>
                <a:cs typeface="Arial" charset="0"/>
              </a:rPr>
              <a:t>output back 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Draw gates </a:t>
            </a:r>
            <a:r>
              <a:rPr lang="en-US" sz="3200" dirty="0">
                <a:latin typeface="Times New Roman" pitchFamily="18" charset="0"/>
                <a:cs typeface="Arial" charset="0"/>
              </a:rPr>
              <a:t>in a form so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bubbles cancel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848179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见中文书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p38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30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77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376725097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p:oleObj spid="_x0000_s76821" name="VISIO" r:id="rId5" imgW="2235031" imgH="2708206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00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14065662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p:oleObj spid="_x0000_s79893" name="VISIO" r:id="rId5" imgW="2235960" imgH="2709000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570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622462790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p:oleObj spid="_x0000_s120846" name="VISIO" r:id="rId5" imgW="2235960" imgH="2709000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49516156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p:oleObj spid="_x0000_s121870" name="VISIO" r:id="rId5" imgW="2236387" imgH="2709616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05380" y="464097"/>
            <a:ext cx="439371" cy="477379"/>
          </a:xfrm>
          <a:custGeom>
            <a:avLst/>
            <a:gdLst/>
            <a:ahLst/>
            <a:cxnLst/>
            <a:rect l="0" t="0" r="0" b="0"/>
            <a:pathLst>
              <a:path w="438151" h="474727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2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9931" y="888603"/>
            <a:ext cx="423325" cy="477378"/>
          </a:xfrm>
          <a:custGeom>
            <a:avLst/>
            <a:gdLst/>
            <a:ahLst/>
            <a:cxnLst/>
            <a:rect l="0" t="0" r="0" b="0"/>
            <a:pathLst>
              <a:path w="422149" h="474726">
                <a:moveTo>
                  <a:pt x="0" y="0"/>
                </a:moveTo>
                <a:lnTo>
                  <a:pt x="0" y="474725"/>
                </a:lnTo>
                <a:lnTo>
                  <a:pt x="422148" y="474725"/>
                </a:lnTo>
                <a:lnTo>
                  <a:pt x="422148" y="0"/>
                </a:lnTo>
                <a:close/>
              </a:path>
            </a:pathLst>
          </a:custGeom>
          <a:solidFill>
            <a:srgbClr val="3434C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67193" y="355288"/>
            <a:ext cx="1" cy="1058202"/>
          </a:xfrm>
          <a:custGeom>
            <a:avLst/>
            <a:gdLst/>
            <a:ahLst/>
            <a:cxnLst/>
            <a:rect l="0" t="0" r="0" b="0"/>
            <a:pathLst>
              <a:path w="1" h="1052323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50800" cap="flat" cmpd="sng" algn="ctr">
            <a:solidFill>
              <a:srgbClr val="1D1D1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342903" y="2202733"/>
            <a:ext cx="3973426" cy="1"/>
          </a:xfrm>
          <a:custGeom>
            <a:avLst/>
            <a:gdLst/>
            <a:ahLst/>
            <a:cxnLst/>
            <a:rect l="0" t="0" r="0" b="0"/>
            <a:pathLst>
              <a:path w="3962389" h="1">
                <a:moveTo>
                  <a:pt x="0" y="0"/>
                </a:moveTo>
                <a:lnTo>
                  <a:pt x="3962388" y="0"/>
                </a:lnTo>
              </a:path>
            </a:pathLst>
          </a:custGeom>
          <a:ln w="38100" cap="flat" cmpd="sng" algn="ctr">
            <a:solidFill>
              <a:srgbClr val="FF010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33589" y="2662487"/>
            <a:ext cx="1604658" cy="1"/>
          </a:xfrm>
          <a:custGeom>
            <a:avLst/>
            <a:gdLst/>
            <a:ahLst/>
            <a:cxnLst/>
            <a:rect l="0" t="0" r="0" b="0"/>
            <a:pathLst>
              <a:path w="1600201" h="1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8100" cap="flat" cmpd="sng" algn="ctr">
            <a:solidFill>
              <a:srgbClr val="FF010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3FD.tmp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3" y="446983"/>
            <a:ext cx="8596379" cy="932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08893" y="6538982"/>
            <a:ext cx="97784" cy="2180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93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ahoma"/>
              </a:rPr>
              <a:t>5</a:t>
            </a:r>
            <a:endParaRPr lang="zh-CN" altLang="en-US" sz="14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851" y="6503426"/>
            <a:ext cx="3343534" cy="2708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2"/>
              </a:lnSpc>
            </a:pPr>
            <a:r>
              <a:rPr lang="zh-CN" altLang="en-US" sz="2000" dirty="0" smtClean="0">
                <a:solidFill>
                  <a:srgbClr val="33339A"/>
                </a:solidFill>
                <a:latin typeface="华文琥珀"/>
              </a:rPr>
              <a:t>数字逻辑</a:t>
            </a:r>
            <a:r>
              <a:rPr lang="en-US" altLang="zh-CN" sz="2000" dirty="0" smtClean="0">
                <a:solidFill>
                  <a:srgbClr val="33339A"/>
                </a:solidFill>
                <a:latin typeface="Times New Roman"/>
              </a:rPr>
              <a:t>——</a:t>
            </a:r>
            <a:r>
              <a:rPr lang="zh-CN" altLang="en-US" sz="2000" dirty="0" smtClean="0">
                <a:solidFill>
                  <a:srgbClr val="33339A"/>
                </a:solidFill>
                <a:latin typeface="华文琥珀"/>
              </a:rPr>
              <a:t>组合电路（一）</a:t>
            </a:r>
            <a:endParaRPr lang="zh-CN" altLang="en-US" sz="2000" dirty="0">
              <a:solidFill>
                <a:srgbClr val="33339A"/>
              </a:solidFill>
              <a:latin typeface="华文琥珀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1423" y="505743"/>
            <a:ext cx="7360597" cy="56096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917966">
              <a:lnSpc>
                <a:spcPts val="4411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dirty="0" smtClean="0"/>
              <a:t>	</a:t>
            </a:r>
            <a:r>
              <a:rPr lang="zh-CN" altLang="en-US" sz="4400" dirty="0" smtClean="0">
                <a:solidFill>
                  <a:srgbClr val="33339A"/>
                </a:solidFill>
                <a:latin typeface="Times New Roman"/>
              </a:rPr>
              <a:t>电路分析与设计</a:t>
            </a:r>
          </a:p>
          <a:p>
            <a:pPr defTabSz="917966">
              <a:lnSpc>
                <a:spcPts val="1004"/>
              </a:lnSpc>
              <a:tabLst>
                <a:tab pos="114746" algn="l"/>
                <a:tab pos="395235" algn="l"/>
              </a:tabLst>
              <a:defRPr/>
            </a:pPr>
            <a:endParaRPr lang="zh-CN" altLang="en-US" sz="4400" dirty="0" smtClean="0">
              <a:solidFill>
                <a:srgbClr val="33339A"/>
              </a:solidFill>
              <a:latin typeface="Times New Roman"/>
            </a:endParaRPr>
          </a:p>
          <a:p>
            <a:pPr defTabSz="917966">
              <a:lnSpc>
                <a:spcPts val="1004"/>
              </a:lnSpc>
              <a:tabLst>
                <a:tab pos="114746" algn="l"/>
                <a:tab pos="395235" algn="l"/>
              </a:tabLst>
              <a:defRPr/>
            </a:pPr>
            <a:endParaRPr lang="zh-CN" altLang="en-US" sz="4400" dirty="0" smtClean="0">
              <a:solidFill>
                <a:srgbClr val="33339A"/>
              </a:solidFill>
              <a:latin typeface="Times New Roman"/>
            </a:endParaRPr>
          </a:p>
          <a:p>
            <a:pPr defTabSz="917966">
              <a:lnSpc>
                <a:spcPts val="3492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电路设计：从一个电路功能的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描述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到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一</a:t>
            </a:r>
          </a:p>
          <a:p>
            <a:pPr defTabSz="917966">
              <a:lnSpc>
                <a:spcPts val="3561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组开关函数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进而到门级、</a:t>
            </a:r>
            <a:r>
              <a:rPr lang="en-US" altLang="zh-CN" sz="3200" dirty="0" smtClean="0">
                <a:solidFill>
                  <a:srgbClr val="000000"/>
                </a:solidFill>
                <a:latin typeface="Tahoma"/>
              </a:rPr>
              <a:t>PLD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或其它逻辑</a:t>
            </a:r>
          </a:p>
          <a:p>
            <a:pPr defTabSz="917966">
              <a:lnSpc>
                <a:spcPts val="3366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单元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实现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的转化过程。</a:t>
            </a:r>
          </a:p>
          <a:p>
            <a:pPr defTabSz="917966">
              <a:lnSpc>
                <a:spcPts val="1004"/>
              </a:lnSpc>
              <a:tabLst>
                <a:tab pos="114746" algn="l"/>
                <a:tab pos="395235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231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电路分析：从一个数字电路的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实现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出</a:t>
            </a:r>
          </a:p>
          <a:p>
            <a:pPr defTabSz="917966">
              <a:lnSpc>
                <a:spcPts val="3463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发，得到电路的某种形式的功能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描述</a:t>
            </a:r>
          </a:p>
          <a:p>
            <a:pPr defTabSz="917966">
              <a:lnSpc>
                <a:spcPts val="3805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		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开关表达式</a:t>
            </a: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(Switch expression)</a:t>
            </a:r>
          </a:p>
          <a:p>
            <a:pPr defTabSz="917966">
              <a:lnSpc>
                <a:spcPts val="3716"/>
              </a:lnSpc>
              <a:tabLst>
                <a:tab pos="114746" algn="l"/>
                <a:tab pos="395235" algn="l"/>
              </a:tabLst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		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真值表</a:t>
            </a: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(Truth table)</a:t>
            </a:r>
          </a:p>
          <a:p>
            <a:pPr defTabSz="917966">
              <a:lnSpc>
                <a:spcPts val="3716"/>
              </a:lnSpc>
              <a:tabLst>
                <a:tab pos="114746" algn="l"/>
                <a:tab pos="395235" algn="l"/>
              </a:tabLst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		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时序图</a:t>
            </a: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(Timing diagram)</a:t>
            </a:r>
          </a:p>
          <a:p>
            <a:pPr defTabSz="917966">
              <a:lnSpc>
                <a:spcPts val="3710"/>
              </a:lnSpc>
              <a:tabLst>
                <a:tab pos="114746" algn="l"/>
                <a:tab pos="395235" algn="l"/>
              </a:tabLst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		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其它行为描述</a:t>
            </a: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(behavioral description)</a:t>
            </a:r>
          </a:p>
          <a:p>
            <a:pPr defTabSz="917966">
              <a:lnSpc>
                <a:spcPts val="4135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设计与分析是相反的过程</a:t>
            </a:r>
            <a:endParaRPr lang="zh-CN" altLang="en-US" sz="32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 smtClean="0"/>
              <a:t>Two-level logic: ANDs followed by ORs</a:t>
            </a:r>
          </a:p>
          <a:p>
            <a:r>
              <a:rPr lang="en-US" sz="2400" dirty="0" smtClean="0"/>
              <a:t>Example: </a:t>
            </a:r>
            <a:r>
              <a:rPr lang="en-US" sz="2400" i="1" dirty="0" smtClean="0"/>
              <a:t>Y</a:t>
            </a:r>
            <a:r>
              <a:rPr lang="en-US" sz="2400" dirty="0" smtClean="0"/>
              <a:t> =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endParaRPr lang="en-US" sz="2400" i="1" dirty="0"/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1983217646"/>
              </p:ext>
            </p:extLst>
          </p:nvPr>
        </p:nvGraphicFramePr>
        <p:xfrm>
          <a:off x="1981200" y="2209800"/>
          <a:ext cx="6324600" cy="3981450"/>
        </p:xfrm>
        <a:graphic>
          <a:graphicData uri="http://schemas.openxmlformats.org/presentationml/2006/ole">
            <p:oleObj spid="_x0000_s80917" name="VISIO" r:id="rId12" imgW="3042403" imgH="1914286" progId="Visio.Drawing.11">
              <p:embed/>
            </p:oleObj>
          </a:graphicData>
        </a:graphic>
      </p:graphicFrame>
      <p:sp>
        <p:nvSpPr>
          <p:cNvPr id="8990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048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766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819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962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191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876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From Logic to Gates</a:t>
            </a:r>
            <a:r>
              <a:rPr lang="zh-CN" altLang="en-US" sz="2800" b="1" dirty="0" smtClean="0">
                <a:solidFill>
                  <a:schemeClr val="bg1"/>
                </a:solidFill>
                <a:latin typeface="+mj-lt"/>
              </a:rPr>
              <a:t>从逻辑到门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54" y="6072206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2-23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电路原理图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72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Inputs on the left (or top)</a:t>
            </a:r>
          </a:p>
          <a:p>
            <a:pPr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输入在原理图的左边或者顶部</a:t>
            </a:r>
            <a:endParaRPr lang="en-US" sz="2000" dirty="0" smtClean="0"/>
          </a:p>
          <a:p>
            <a:r>
              <a:rPr lang="en-US" dirty="0" smtClean="0"/>
              <a:t>Outputs on right (or bottom)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输出在原理图的右边或者顶部</a:t>
            </a:r>
            <a:endParaRPr lang="en-US" altLang="en-US" sz="2000" dirty="0" smtClean="0"/>
          </a:p>
          <a:p>
            <a:r>
              <a:rPr lang="en-US" dirty="0" smtClean="0"/>
              <a:t>Gates flow from left to right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zh-CN" altLang="en-US" sz="2000" dirty="0" smtClean="0"/>
              <a:t>门必须从左输入、从右输出</a:t>
            </a:r>
            <a:endParaRPr lang="en-US" altLang="en-US" sz="2000" dirty="0" smtClean="0"/>
          </a:p>
          <a:p>
            <a:r>
              <a:rPr lang="en-US" dirty="0" smtClean="0"/>
              <a:t>Straight wires are best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zh-CN" altLang="en-US" sz="2000" dirty="0" smtClean="0"/>
              <a:t>最好使用直线而不是使用有很多拐角的线</a:t>
            </a:r>
            <a:endParaRPr lang="en-US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Schematics Rules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</a:rPr>
              <a:t>电路原理图规则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56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Wires always connect at a T junction</a:t>
            </a:r>
            <a:r>
              <a:rPr lang="zh-CN" altLang="en-US" sz="2000" dirty="0" smtClean="0"/>
              <a:t>走线总是在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交叉点连接</a:t>
            </a:r>
            <a:endParaRPr lang="en-US" sz="2000" dirty="0" smtClean="0"/>
          </a:p>
          <a:p>
            <a:r>
              <a:rPr lang="en-US" dirty="0" smtClean="0"/>
              <a:t>A dot where wires cross indicates a connection between the wires</a:t>
            </a:r>
            <a:r>
              <a:rPr lang="zh-CN" altLang="en-US" sz="2000" dirty="0" smtClean="0"/>
              <a:t>在两条线交叉的地方有一个点，表示它们之间有连接</a:t>
            </a:r>
            <a:endParaRPr lang="en-US" altLang="en-US" sz="2000" dirty="0" smtClean="0"/>
          </a:p>
          <a:p>
            <a:r>
              <a:rPr lang="en-US" dirty="0" smtClean="0"/>
              <a:t>Wires crossing </a:t>
            </a:r>
            <a:r>
              <a:rPr lang="en-US" i="1" dirty="0" smtClean="0"/>
              <a:t>without</a:t>
            </a:r>
            <a:r>
              <a:rPr lang="en-US" dirty="0" smtClean="0"/>
              <a:t> a dot make no connection</a:t>
            </a:r>
            <a:r>
              <a:rPr lang="zh-CN" altLang="en-US" sz="2000" dirty="0" smtClean="0"/>
              <a:t>没有点，表示它们没有连接</a:t>
            </a:r>
            <a:endParaRPr lang="en-US" altLang="en-US" sz="2000" dirty="0"/>
          </a:p>
        </p:txBody>
      </p:sp>
      <p:graphicFrame>
        <p:nvGraphicFramePr>
          <p:cNvPr id="917514" name="Object 10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1647078797"/>
              </p:ext>
            </p:extLst>
          </p:nvPr>
        </p:nvGraphicFramePr>
        <p:xfrm>
          <a:off x="1136754" y="4403747"/>
          <a:ext cx="7391400" cy="2168525"/>
        </p:xfrm>
        <a:graphic>
          <a:graphicData uri="http://schemas.openxmlformats.org/presentationml/2006/ole">
            <p:oleObj spid="_x0000_s81940" name="VISIO" r:id="rId6" imgW="3121783" imgH="915927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 Rules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0683" y="400050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2-24 </a:t>
            </a:r>
            <a:r>
              <a:rPr lang="zh-CN" altLang="en-US" dirty="0" smtClean="0"/>
              <a:t>线的连接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869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58177928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p:oleObj spid="_x0000_s122904" name="VISIO" r:id="rId7" imgW="1873440" imgH="2105640" progId="Visio.Drawing.11">
              <p:embed/>
            </p:oleObj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99645438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p:oleObj spid="_x0000_s122905" name="VISIO" r:id="rId8" imgW="1405947" imgH="1178492" progId="Visio.Drawing.11">
              <p:embed/>
            </p:oleObj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r>
              <a:rPr lang="zh-CN" altLang="en-US" sz="2000" dirty="0" smtClean="0">
                <a:solidFill>
                  <a:schemeClr val="bg1"/>
                </a:solidFill>
                <a:latin typeface="+mj-lt"/>
              </a:rPr>
              <a:t>多输出电路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928670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例</a:t>
            </a:r>
            <a:r>
              <a:rPr lang="en-US" altLang="zh-CN" sz="2000" dirty="0" smtClean="0"/>
              <a:t>2.7 </a:t>
            </a:r>
            <a:r>
              <a:rPr lang="zh-CN" altLang="en-US" sz="2000" dirty="0" smtClean="0"/>
              <a:t>多输出电路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143108" y="61436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优先级电路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42788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02301221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p:oleObj spid="_x0000_s123928" name="VISIO" r:id="rId7" imgW="1874596" imgH="2106631" progId="Visio.Drawing.11">
              <p:embed/>
            </p:oleObj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84846621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p:oleObj spid="_x0000_s123929" name="VISIO" r:id="rId8" imgW="1405947" imgH="1178492" progId="Visio.Drawing.11">
              <p:embed/>
            </p:oleObj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533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556528807"/>
              </p:ext>
            </p:extLst>
          </p:nvPr>
        </p:nvGraphicFramePr>
        <p:xfrm>
          <a:off x="1295400" y="1447800"/>
          <a:ext cx="3594100" cy="3859213"/>
        </p:xfrm>
        <a:graphic>
          <a:graphicData uri="http://schemas.openxmlformats.org/presentationml/2006/ole">
            <p:oleObj spid="_x0000_s85030" name="VISIO" r:id="rId6" imgW="1874596" imgH="2106631" progId="Visio.Drawing.11">
              <p:embed/>
            </p:oleObj>
          </a:graphicData>
        </a:graphic>
      </p:graphicFrame>
      <p:graphicFrame>
        <p:nvGraphicFramePr>
          <p:cNvPr id="90112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4024613183"/>
              </p:ext>
            </p:extLst>
          </p:nvPr>
        </p:nvGraphicFramePr>
        <p:xfrm>
          <a:off x="5105400" y="1828800"/>
          <a:ext cx="3429000" cy="3151187"/>
        </p:xfrm>
        <a:graphic>
          <a:graphicData uri="http://schemas.openxmlformats.org/presentationml/2006/ole">
            <p:oleObj spid="_x0000_s85031" name="VISIO" r:id="rId7" imgW="1199864" imgH="1154067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Priority Circuit Hardware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121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063579347"/>
              </p:ext>
            </p:extLst>
          </p:nvPr>
        </p:nvGraphicFramePr>
        <p:xfrm>
          <a:off x="990600" y="1447800"/>
          <a:ext cx="3594100" cy="3859213"/>
        </p:xfrm>
        <a:graphic>
          <a:graphicData uri="http://schemas.openxmlformats.org/presentationml/2006/ole">
            <p:oleObj spid="_x0000_s86054" name="VISIO" r:id="rId6" imgW="1874596" imgH="2106631" progId="Visio.Drawing.11">
              <p:embed/>
            </p:oleObj>
          </a:graphicData>
        </a:graphic>
      </p:graphicFrame>
      <p:graphicFrame>
        <p:nvGraphicFramePr>
          <p:cNvPr id="90214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55102238"/>
              </p:ext>
            </p:extLst>
          </p:nvPr>
        </p:nvGraphicFramePr>
        <p:xfrm>
          <a:off x="4724400" y="2362200"/>
          <a:ext cx="4191000" cy="1936750"/>
        </p:xfrm>
        <a:graphic>
          <a:graphicData uri="http://schemas.openxmlformats.org/presentationml/2006/ole">
            <p:oleObj spid="_x0000_s86055" name="VISIO" r:id="rId7" imgW="1914286" imgH="885396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2066" y="4572008"/>
            <a:ext cx="4071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5350" indent="-895350"/>
            <a:r>
              <a:rPr lang="zh-CN" altLang="en-US" sz="2000" dirty="0" smtClean="0"/>
              <a:t>图</a:t>
            </a:r>
            <a:r>
              <a:rPr lang="en-US" altLang="zh-CN" sz="2000" dirty="0" smtClean="0"/>
              <a:t>2-29  </a:t>
            </a:r>
            <a:r>
              <a:rPr lang="zh-CN" altLang="en-US" sz="2000" dirty="0" smtClean="0"/>
              <a:t>带有无关项（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）的优先级电路真值表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03865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543800" cy="4953000"/>
          </a:xfrm>
        </p:spPr>
        <p:txBody>
          <a:bodyPr/>
          <a:lstStyle/>
          <a:p>
            <a:r>
              <a:rPr lang="en-US" dirty="0" smtClean="0"/>
              <a:t>Floating, high impedance, open, high Z</a:t>
            </a:r>
          </a:p>
          <a:p>
            <a:r>
              <a:rPr lang="en-US" dirty="0" smtClean="0"/>
              <a:t>Floating output might be 0, 1, or somewhere in between</a:t>
            </a:r>
          </a:p>
          <a:p>
            <a:pPr lvl="1"/>
            <a:r>
              <a:rPr lang="en-US" sz="2400" dirty="0" smtClean="0"/>
              <a:t>A voltmeter won’t indicate whether a node is floating</a:t>
            </a:r>
            <a:endParaRPr lang="en-US" sz="800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    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Tristate Buffer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3082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1916128974"/>
              </p:ext>
            </p:extLst>
          </p:nvPr>
        </p:nvGraphicFramePr>
        <p:xfrm>
          <a:off x="2991833" y="3504100"/>
          <a:ext cx="2113567" cy="3185626"/>
        </p:xfrm>
        <a:graphic>
          <a:graphicData uri="http://schemas.openxmlformats.org/presentationml/2006/ole">
            <p:oleObj spid="_x0000_s88084" name="VISIO" r:id="rId6" imgW="829056" imgH="1306068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Floating: Z</a:t>
            </a:r>
            <a:r>
              <a:rPr lang="zh-CN" altLang="en-US" sz="2000" dirty="0" smtClean="0">
                <a:solidFill>
                  <a:schemeClr val="bg1"/>
                </a:solidFill>
                <a:latin typeface="+mj-lt"/>
              </a:rPr>
              <a:t>浮空值</a:t>
            </a:r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Z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857232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中文书</a:t>
            </a:r>
            <a:r>
              <a:rPr lang="en-US" altLang="zh-CN" sz="2000" dirty="0" smtClean="0"/>
              <a:t>p45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2.6.2</a:t>
            </a:r>
            <a:r>
              <a:rPr lang="zh-CN" altLang="en-US" sz="2000" dirty="0" smtClean="0"/>
              <a:t>节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29058" y="10715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高阻态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357562"/>
            <a:ext cx="1875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2000" dirty="0" smtClean="0"/>
              <a:t>伏特表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电压表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29190" y="4500570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altLang="zh-CN" sz="2000" dirty="0" smtClean="0"/>
              <a:t>2-40  </a:t>
            </a:r>
            <a:r>
              <a:rPr lang="zh-CN" altLang="en-US" sz="2000" dirty="0" smtClean="0"/>
              <a:t>三态缓冲器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42131581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dirty="0" smtClean="0"/>
              <a:t>Floating nodes are used in </a:t>
            </a:r>
            <a:r>
              <a:rPr lang="en-US" dirty="0" err="1" smtClean="0"/>
              <a:t>tristate</a:t>
            </a:r>
            <a:r>
              <a:rPr lang="en-US" dirty="0" smtClean="0"/>
              <a:t> busses</a:t>
            </a:r>
          </a:p>
          <a:p>
            <a:pPr lvl="1"/>
            <a:r>
              <a:rPr lang="en-US" sz="2600" dirty="0" smtClean="0"/>
              <a:t>Many different drivers</a:t>
            </a:r>
          </a:p>
          <a:p>
            <a:pPr lvl="1"/>
            <a:r>
              <a:rPr lang="en-US" sz="2600" dirty="0" smtClean="0"/>
              <a:t>Exactly one is active at </a:t>
            </a:r>
          </a:p>
          <a:p>
            <a:pPr marL="45720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once</a:t>
            </a:r>
            <a:endParaRPr lang="en-US" sz="2600" dirty="0"/>
          </a:p>
        </p:txBody>
      </p:sp>
      <p:graphicFrame>
        <p:nvGraphicFramePr>
          <p:cNvPr id="105882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1555984955"/>
              </p:ext>
            </p:extLst>
          </p:nvPr>
        </p:nvGraphicFramePr>
        <p:xfrm>
          <a:off x="5334000" y="1905000"/>
          <a:ext cx="2257425" cy="4419600"/>
        </p:xfrm>
        <a:graphic>
          <a:graphicData uri="http://schemas.openxmlformats.org/presentationml/2006/ole">
            <p:oleObj spid="_x0000_s89108" name="VISIO" r:id="rId6" imgW="1286933" imgH="2106507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Tristate Busses</a:t>
            </a:r>
            <a:r>
              <a:rPr lang="zh-CN" altLang="en-US" sz="2000" dirty="0" smtClean="0">
                <a:solidFill>
                  <a:schemeClr val="bg1"/>
                </a:solidFill>
                <a:latin typeface="+mj-lt"/>
              </a:rPr>
              <a:t>三态总线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8083" y="3500438"/>
            <a:ext cx="1571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2-42  </a:t>
            </a:r>
            <a:r>
              <a:rPr lang="zh-CN" altLang="en-US" sz="2000" b="1" dirty="0" smtClean="0"/>
              <a:t>通过三态总线互连多个芯片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180214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Boolean expressions can be minimized by combining terms</a:t>
            </a:r>
          </a:p>
          <a:p>
            <a:r>
              <a:rPr lang="en-US" dirty="0" smtClean="0"/>
              <a:t>K-maps minimize equations graphically</a:t>
            </a:r>
          </a:p>
          <a:p>
            <a:r>
              <a:rPr lang="en-US" i="1" dirty="0" smtClean="0"/>
              <a:t>PA</a:t>
            </a:r>
            <a:r>
              <a:rPr lang="en-US" dirty="0" smtClean="0"/>
              <a:t> + </a:t>
            </a:r>
            <a:r>
              <a:rPr lang="en-US" i="1" dirty="0" smtClean="0"/>
              <a:t>PA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endParaRPr lang="en-US" dirty="0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958878664"/>
              </p:ext>
            </p:extLst>
          </p:nvPr>
        </p:nvGraphicFramePr>
        <p:xfrm>
          <a:off x="685800" y="3886200"/>
          <a:ext cx="8077200" cy="2106389"/>
        </p:xfrm>
        <a:graphic>
          <a:graphicData uri="http://schemas.openxmlformats.org/presentationml/2006/ole">
            <p:oleObj spid="_x0000_s90132" name="VISIO" r:id="rId7" imgW="4891048" imgH="1274664" progId="Visio.Drawing.11">
              <p:embed/>
            </p:oleObj>
          </a:graphicData>
        </a:graphic>
      </p:graphicFrame>
      <p:sp>
        <p:nvSpPr>
          <p:cNvPr id="91853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Karnaugh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Maps (K-Maps)</a:t>
            </a:r>
            <a:r>
              <a:rPr lang="zh-CN" altLang="en-US" sz="2400" b="1" dirty="0" smtClean="0">
                <a:solidFill>
                  <a:schemeClr val="bg1"/>
                </a:solidFill>
                <a:latin typeface="+mj-lt"/>
              </a:rPr>
              <a:t>卡诺图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9058" y="2857496"/>
            <a:ext cx="492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卡诺图是一个图形化的化简布尔表达式方法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48128" y="5857892"/>
            <a:ext cx="6667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altLang="zh-CN" sz="2000" dirty="0" smtClean="0"/>
              <a:t>2-43  </a:t>
            </a:r>
            <a:r>
              <a:rPr lang="zh-CN" altLang="en-US" sz="2000" dirty="0" smtClean="0"/>
              <a:t>三输入函数，真值表、卡诺图、卡诺图中的最小项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0587377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05380" y="464097"/>
            <a:ext cx="439371" cy="477379"/>
          </a:xfrm>
          <a:custGeom>
            <a:avLst/>
            <a:gdLst/>
            <a:ahLst/>
            <a:cxnLst/>
            <a:rect l="0" t="0" r="0" b="0"/>
            <a:pathLst>
              <a:path w="438151" h="474727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2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9931" y="888603"/>
            <a:ext cx="423325" cy="477378"/>
          </a:xfrm>
          <a:custGeom>
            <a:avLst/>
            <a:gdLst/>
            <a:ahLst/>
            <a:cxnLst/>
            <a:rect l="0" t="0" r="0" b="0"/>
            <a:pathLst>
              <a:path w="422149" h="474726">
                <a:moveTo>
                  <a:pt x="0" y="0"/>
                </a:moveTo>
                <a:lnTo>
                  <a:pt x="0" y="474725"/>
                </a:lnTo>
                <a:lnTo>
                  <a:pt x="422148" y="474725"/>
                </a:lnTo>
                <a:lnTo>
                  <a:pt x="422148" y="0"/>
                </a:lnTo>
                <a:close/>
              </a:path>
            </a:pathLst>
          </a:custGeom>
          <a:solidFill>
            <a:srgbClr val="3434C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67193" y="355288"/>
            <a:ext cx="1" cy="1058202"/>
          </a:xfrm>
          <a:custGeom>
            <a:avLst/>
            <a:gdLst/>
            <a:ahLst/>
            <a:cxnLst/>
            <a:rect l="0" t="0" r="0" b="0"/>
            <a:pathLst>
              <a:path w="1" h="1052323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50800" cap="flat" cmpd="sng" algn="ctr">
            <a:solidFill>
              <a:srgbClr val="1D1D1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342903" y="2202733"/>
            <a:ext cx="3973426" cy="1"/>
          </a:xfrm>
          <a:custGeom>
            <a:avLst/>
            <a:gdLst/>
            <a:ahLst/>
            <a:cxnLst/>
            <a:rect l="0" t="0" r="0" b="0"/>
            <a:pathLst>
              <a:path w="3962389" h="1">
                <a:moveTo>
                  <a:pt x="0" y="0"/>
                </a:moveTo>
                <a:lnTo>
                  <a:pt x="3962388" y="0"/>
                </a:lnTo>
              </a:path>
            </a:pathLst>
          </a:custGeom>
          <a:ln w="38100" cap="flat" cmpd="sng" algn="ctr">
            <a:solidFill>
              <a:srgbClr val="FF010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33589" y="2662487"/>
            <a:ext cx="1604658" cy="1"/>
          </a:xfrm>
          <a:custGeom>
            <a:avLst/>
            <a:gdLst/>
            <a:ahLst/>
            <a:cxnLst/>
            <a:rect l="0" t="0" r="0" b="0"/>
            <a:pathLst>
              <a:path w="1600201" h="1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8100" cap="flat" cmpd="sng" algn="ctr">
            <a:solidFill>
              <a:srgbClr val="FF010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3FD.tmp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3" y="446983"/>
            <a:ext cx="8596379" cy="932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08893" y="6538982"/>
            <a:ext cx="97784" cy="2180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93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ahoma"/>
              </a:rPr>
              <a:t>5</a:t>
            </a:r>
            <a:endParaRPr lang="zh-CN" altLang="en-US" sz="14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1423" y="505743"/>
            <a:ext cx="7360597" cy="56096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917966">
              <a:lnSpc>
                <a:spcPts val="4411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dirty="0" smtClean="0"/>
              <a:t>	</a:t>
            </a:r>
            <a:r>
              <a:rPr lang="zh-CN" altLang="en-US" sz="4400" dirty="0" smtClean="0">
                <a:solidFill>
                  <a:srgbClr val="33339A"/>
                </a:solidFill>
                <a:latin typeface="Times New Roman"/>
              </a:rPr>
              <a:t>电路分析与设计</a:t>
            </a:r>
          </a:p>
          <a:p>
            <a:pPr defTabSz="917966">
              <a:lnSpc>
                <a:spcPts val="1004"/>
              </a:lnSpc>
              <a:tabLst>
                <a:tab pos="114746" algn="l"/>
                <a:tab pos="395235" algn="l"/>
              </a:tabLst>
              <a:defRPr/>
            </a:pPr>
            <a:endParaRPr lang="zh-CN" altLang="en-US" sz="4400" dirty="0" smtClean="0">
              <a:solidFill>
                <a:srgbClr val="33339A"/>
              </a:solidFill>
              <a:latin typeface="Times New Roman"/>
            </a:endParaRPr>
          </a:p>
          <a:p>
            <a:pPr defTabSz="917966">
              <a:lnSpc>
                <a:spcPts val="1004"/>
              </a:lnSpc>
              <a:tabLst>
                <a:tab pos="114746" algn="l"/>
                <a:tab pos="395235" algn="l"/>
              </a:tabLst>
              <a:defRPr/>
            </a:pPr>
            <a:endParaRPr lang="zh-CN" altLang="en-US" sz="4400" dirty="0" smtClean="0">
              <a:solidFill>
                <a:srgbClr val="33339A"/>
              </a:solidFill>
              <a:latin typeface="Times New Roman"/>
            </a:endParaRPr>
          </a:p>
          <a:p>
            <a:pPr defTabSz="917966">
              <a:lnSpc>
                <a:spcPts val="3492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电路设计：从一个电路功能的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描述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到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一</a:t>
            </a:r>
          </a:p>
          <a:p>
            <a:pPr defTabSz="917966">
              <a:lnSpc>
                <a:spcPts val="3561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组开关函数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进而到门级、</a:t>
            </a:r>
            <a:r>
              <a:rPr lang="en-US" altLang="zh-CN" sz="3200" dirty="0" smtClean="0">
                <a:solidFill>
                  <a:srgbClr val="000000"/>
                </a:solidFill>
                <a:latin typeface="Tahoma"/>
              </a:rPr>
              <a:t>PLD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或其它逻辑</a:t>
            </a:r>
          </a:p>
          <a:p>
            <a:pPr defTabSz="917966">
              <a:lnSpc>
                <a:spcPts val="3366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单元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实现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的转化过程。</a:t>
            </a:r>
          </a:p>
          <a:p>
            <a:pPr defTabSz="917966">
              <a:lnSpc>
                <a:spcPts val="1004"/>
              </a:lnSpc>
              <a:tabLst>
                <a:tab pos="114746" algn="l"/>
                <a:tab pos="395235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231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电路分析：从一个数字电路的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实现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出</a:t>
            </a:r>
          </a:p>
          <a:p>
            <a:pPr defTabSz="917966">
              <a:lnSpc>
                <a:spcPts val="3463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发，得到电路的某种形式的功能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描述</a:t>
            </a:r>
          </a:p>
          <a:p>
            <a:pPr defTabSz="917966">
              <a:lnSpc>
                <a:spcPts val="3805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Times New Roman"/>
              </a:rPr>
              <a:t>		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开关表达式</a:t>
            </a: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(Switch expression)</a:t>
            </a:r>
          </a:p>
          <a:p>
            <a:pPr defTabSz="917966">
              <a:lnSpc>
                <a:spcPts val="3716"/>
              </a:lnSpc>
              <a:tabLst>
                <a:tab pos="114746" algn="l"/>
                <a:tab pos="395235" algn="l"/>
              </a:tabLst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		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真值表</a:t>
            </a: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(Truth table)</a:t>
            </a:r>
          </a:p>
          <a:p>
            <a:pPr defTabSz="917966">
              <a:lnSpc>
                <a:spcPts val="3716"/>
              </a:lnSpc>
              <a:tabLst>
                <a:tab pos="114746" algn="l"/>
                <a:tab pos="395235" algn="l"/>
              </a:tabLst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		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时序图</a:t>
            </a: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(Timing diagram)</a:t>
            </a:r>
          </a:p>
          <a:p>
            <a:pPr defTabSz="917966">
              <a:lnSpc>
                <a:spcPts val="3710"/>
              </a:lnSpc>
              <a:tabLst>
                <a:tab pos="114746" algn="l"/>
                <a:tab pos="395235" algn="l"/>
              </a:tabLst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		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其它行为描述</a:t>
            </a: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(behavioral description)</a:t>
            </a:r>
          </a:p>
          <a:p>
            <a:pPr defTabSz="917966">
              <a:lnSpc>
                <a:spcPts val="4135"/>
              </a:lnSpc>
              <a:tabLst>
                <a:tab pos="114746" algn="l"/>
                <a:tab pos="395235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设计与分析是相反的过程</a:t>
            </a:r>
            <a:endParaRPr lang="zh-CN" altLang="en-US" sz="32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972114810"/>
              </p:ext>
            </p:extLst>
          </p:nvPr>
        </p:nvGraphicFramePr>
        <p:xfrm>
          <a:off x="4267200" y="3200400"/>
          <a:ext cx="3810000" cy="2312987"/>
        </p:xfrm>
        <a:graphic>
          <a:graphicData uri="http://schemas.openxmlformats.org/presentationml/2006/ole">
            <p:oleObj spid="_x0000_s91174" name="VISIO" r:id="rId9" imgW="1746367" imgH="1060948" progId="Visio.Drawing.11">
              <p:embed/>
            </p:oleObj>
          </a:graphicData>
        </a:graphic>
      </p:graphicFrame>
      <p:graphicFrame>
        <p:nvGraphicFramePr>
          <p:cNvPr id="919563" name="Object 11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412574849"/>
              </p:ext>
            </p:extLst>
          </p:nvPr>
        </p:nvGraphicFramePr>
        <p:xfrm>
          <a:off x="1981200" y="3352800"/>
          <a:ext cx="1785938" cy="2209800"/>
        </p:xfrm>
        <a:graphic>
          <a:graphicData uri="http://schemas.openxmlformats.org/presentationml/2006/ole">
            <p:oleObj spid="_x0000_s91175" name="VISIO" r:id="rId10" imgW="947872" imgH="1174570" progId="Visio.Drawing.11">
              <p:embed/>
            </p:oleObj>
          </a:graphicData>
        </a:graphic>
      </p:graphicFrame>
      <p:sp>
        <p:nvSpPr>
          <p:cNvPr id="91955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6300" y="1216269"/>
            <a:ext cx="82677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Circle 1’s in adjacent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squares</a:t>
            </a:r>
            <a:r>
              <a:rPr lang="zh-CN" altLang="en-US" sz="2000" dirty="0" smtClean="0">
                <a:latin typeface="Times New Roman" pitchFamily="18" charset="0"/>
                <a:cs typeface="Arial" charset="0"/>
              </a:rPr>
              <a:t>将值为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cs typeface="Arial" charset="0"/>
              </a:rPr>
              <a:t>的相邻方格圈起来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Boolean </a:t>
            </a:r>
            <a:r>
              <a:rPr lang="en-US" sz="3200" dirty="0">
                <a:latin typeface="Times New Roman" pitchFamily="18" charset="0"/>
                <a:cs typeface="Arial" charset="0"/>
              </a:rPr>
              <a:t>expression, include only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literals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whose true and complement form are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                                        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</a:p>
        </p:txBody>
      </p:sp>
      <p:sp>
        <p:nvSpPr>
          <p:cNvPr id="91956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56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5929330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altLang="zh-CN" sz="2000" dirty="0" smtClean="0"/>
              <a:t>2-44  </a:t>
            </a:r>
            <a:r>
              <a:rPr lang="zh-CN" altLang="en-US" sz="2000" dirty="0" smtClean="0"/>
              <a:t>卡诺图化简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00166" y="92867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画圈的原理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08798233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153582734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p:oleObj spid="_x0000_s92198" name="VISIO" r:id="rId6" imgW="1749778" imgH="1061156" progId="Visio.Drawing.11">
              <p:embed/>
            </p:oleObj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304674171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p:oleObj spid="_x0000_s92199" name="VISIO" r:id="rId7" imgW="3015542" imgH="1367796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r>
              <a:rPr lang="zh-CN" altLang="en-US" sz="2000" dirty="0" smtClean="0">
                <a:solidFill>
                  <a:schemeClr val="bg1"/>
                </a:solidFill>
                <a:latin typeface="+mj-lt"/>
              </a:rPr>
              <a:t>三输入卡诺图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16801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0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027640030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p:oleObj spid="_x0000_s93222" name="VISIO" r:id="rId9" imgW="1749778" imgH="1061156" progId="Visio.Drawing.11">
              <p:embed/>
            </p:oleObj>
          </a:graphicData>
        </a:graphic>
      </p:graphicFrame>
      <p:graphicFrame>
        <p:nvGraphicFramePr>
          <p:cNvPr id="10680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3814568828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p:oleObj spid="_x0000_s93223" name="Visio" r:id="rId10" imgW="3017877" imgH="1368171" progId="Visio.Drawing.11">
              <p:embed/>
            </p:oleObj>
          </a:graphicData>
        </a:graphic>
      </p:graphicFrame>
      <p:sp>
        <p:nvSpPr>
          <p:cNvPr id="10680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05200" y="6019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n-US" sz="2400" i="1">
                <a:latin typeface="Times New Roman" pitchFamily="18" charset="0"/>
              </a:rPr>
              <a:t>AB + BC</a:t>
            </a:r>
          </a:p>
        </p:txBody>
      </p:sp>
      <p:sp>
        <p:nvSpPr>
          <p:cNvPr id="106803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803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1910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6935593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6962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Complement: </a:t>
            </a:r>
            <a:r>
              <a:rPr lang="en-US" dirty="0" smtClean="0"/>
              <a:t>variable with a bar over it</a:t>
            </a:r>
            <a:r>
              <a:rPr lang="zh-CN" altLang="en-US" dirty="0" smtClean="0"/>
              <a:t>补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</a:p>
          <a:p>
            <a:r>
              <a:rPr lang="en-US" b="1" dirty="0" smtClean="0"/>
              <a:t>Literal: </a:t>
            </a:r>
            <a:r>
              <a:rPr lang="en-US" dirty="0" smtClean="0"/>
              <a:t>variable or its complement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/>
              <a:t>Implicant</a:t>
            </a:r>
            <a:r>
              <a:rPr lang="en-US" b="1" dirty="0" smtClean="0"/>
              <a:t>: </a:t>
            </a:r>
            <a:r>
              <a:rPr lang="en-US" dirty="0" smtClean="0"/>
              <a:t>product of literals</a:t>
            </a:r>
            <a:r>
              <a:rPr lang="zh-CN" altLang="en-US" dirty="0" smtClean="0"/>
              <a:t>蕴含项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BC</a:t>
            </a:r>
          </a:p>
          <a:p>
            <a:r>
              <a:rPr lang="en-US" sz="3600" b="1" dirty="0" smtClean="0"/>
              <a:t>Prime </a:t>
            </a:r>
            <a:r>
              <a:rPr lang="en-US" sz="3600" b="1" dirty="0" err="1" smtClean="0"/>
              <a:t>implicant</a:t>
            </a:r>
            <a:r>
              <a:rPr lang="en-US" sz="3600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implicant</a:t>
            </a:r>
            <a:r>
              <a:rPr lang="en-US" dirty="0" smtClean="0"/>
              <a:t> corresponding to the largest circle in a K-map</a:t>
            </a:r>
            <a:r>
              <a:rPr lang="zh-CN" altLang="en-US" dirty="0" smtClean="0"/>
              <a:t>主蕴含项</a:t>
            </a:r>
            <a:endParaRPr lang="en-US" dirty="0"/>
          </a:p>
        </p:txBody>
      </p:sp>
      <p:sp>
        <p:nvSpPr>
          <p:cNvPr id="92160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098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52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098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00200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42038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77683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Every 1 must be circled at least once</a:t>
            </a:r>
          </a:p>
          <a:p>
            <a:r>
              <a:rPr lang="en-US" dirty="0" smtClean="0"/>
              <a:t>Each circle must span a power of 2 (i.e. 1, 2, 4) squares in each direction</a:t>
            </a:r>
          </a:p>
          <a:p>
            <a:r>
              <a:rPr lang="en-US" dirty="0" smtClean="0"/>
              <a:t>Each circle must be as large as possible</a:t>
            </a:r>
          </a:p>
          <a:p>
            <a:r>
              <a:rPr lang="en-US" dirty="0" smtClean="0"/>
              <a:t>A circle may wrap around the edges</a:t>
            </a:r>
          </a:p>
          <a:p>
            <a:r>
              <a:rPr lang="en-US" dirty="0" smtClean="0"/>
              <a:t>A “don't care” (X) is circled only if it helps minimize the equation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Rules</a:t>
            </a:r>
            <a:r>
              <a:rPr lang="zh-CN" altLang="en-US" sz="2400" dirty="0" smtClean="0">
                <a:solidFill>
                  <a:schemeClr val="bg1"/>
                </a:solidFill>
                <a:latin typeface="+mj-lt"/>
              </a:rPr>
              <a:t>卡诺图规则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785794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见中文版 </a:t>
            </a:r>
            <a:r>
              <a:rPr lang="en-US" altLang="zh-CN" sz="2000" dirty="0" smtClean="0"/>
              <a:t>p48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0671439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05975255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p:oleObj spid="_x0000_s94246" name="VISIO" r:id="rId6" imgW="1731426" imgH="1988554" progId="Visio.Drawing.11">
              <p:embed/>
            </p:oleObj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3346806730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p:oleObj spid="_x0000_s94247" name="VISIO" r:id="rId7" imgW="1176092" imgH="208897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  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+mj-lt"/>
              </a:rPr>
              <a:t>输入卡诺图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58769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2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617922444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p:oleObj spid="_x0000_s95270" name="VISIO" r:id="rId6" imgW="1731426" imgH="1988554" progId="Visio.Drawing.11">
              <p:embed/>
            </p:oleObj>
          </a:graphicData>
        </a:graphic>
      </p:graphicFrame>
      <p:graphicFrame>
        <p:nvGraphicFramePr>
          <p:cNvPr id="107622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1177551214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p:oleObj spid="_x0000_s95271" name="VISIO" r:id="rId7" imgW="1176092" imgH="208897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497779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470972858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p:oleObj spid="_x0000_s96294" name="VISIO" r:id="rId6" imgW="1732628" imgH="1989087" progId="Visio.Drawing.11">
              <p:embed/>
            </p:oleObj>
          </a:graphicData>
        </a:graphic>
      </p:graphicFrame>
      <p:graphicFrame>
        <p:nvGraphicFramePr>
          <p:cNvPr id="1072132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1040203783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p:oleObj spid="_x0000_s96295" name="VISIO" r:id="rId7" imgW="1176092" imgH="208897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30949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090363353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p:oleObj spid="_x0000_s99366" name="VISIO" r:id="rId6" imgW="1176092" imgH="2088970" progId="Visio.Drawing.11">
              <p:embed/>
            </p:oleObj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1831624290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p:oleObj spid="_x0000_s99367" name="VISIO" r:id="rId7" imgW="1732320" imgH="198828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</a:p>
          <a:p>
            <a:r>
              <a:rPr lang="zh-CN" altLang="en-US" sz="2400" b="1" dirty="0" smtClean="0">
                <a:latin typeface="+mj-lt"/>
              </a:rPr>
              <a:t>带无关项的卡诺图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70187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p:oleObj spid="_x0000_s124950" name="VISIO" r:id="rId6" imgW="1176092" imgH="2088970" progId="Visio.Drawing.11">
              <p:embed/>
            </p:oleObj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870789762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p:oleObj spid="_x0000_s124951" name="VISIO" r:id="rId7" imgW="1732320" imgH="198828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2033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05380" y="464097"/>
            <a:ext cx="439371" cy="477379"/>
          </a:xfrm>
          <a:custGeom>
            <a:avLst/>
            <a:gdLst/>
            <a:ahLst/>
            <a:cxnLst/>
            <a:rect l="0" t="0" r="0" b="0"/>
            <a:pathLst>
              <a:path w="438151" h="474727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2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9931" y="888603"/>
            <a:ext cx="423325" cy="477378"/>
          </a:xfrm>
          <a:custGeom>
            <a:avLst/>
            <a:gdLst/>
            <a:ahLst/>
            <a:cxnLst/>
            <a:rect l="0" t="0" r="0" b="0"/>
            <a:pathLst>
              <a:path w="422149" h="474726">
                <a:moveTo>
                  <a:pt x="0" y="0"/>
                </a:moveTo>
                <a:lnTo>
                  <a:pt x="0" y="474725"/>
                </a:lnTo>
                <a:lnTo>
                  <a:pt x="422148" y="474725"/>
                </a:lnTo>
                <a:lnTo>
                  <a:pt x="422148" y="0"/>
                </a:lnTo>
                <a:close/>
              </a:path>
            </a:pathLst>
          </a:custGeom>
          <a:solidFill>
            <a:srgbClr val="3434C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67193" y="355288"/>
            <a:ext cx="1" cy="1058202"/>
          </a:xfrm>
          <a:custGeom>
            <a:avLst/>
            <a:gdLst/>
            <a:ahLst/>
            <a:cxnLst/>
            <a:rect l="0" t="0" r="0" b="0"/>
            <a:pathLst>
              <a:path w="1" h="1052323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50800" cap="flat" cmpd="sng" algn="ctr">
            <a:solidFill>
              <a:srgbClr val="1D1D1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3FE.tmp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3" y="446983"/>
            <a:ext cx="8596379" cy="932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8893" y="6538982"/>
            <a:ext cx="97784" cy="2180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93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ahoma"/>
              </a:rPr>
              <a:t>6</a:t>
            </a:r>
            <a:endParaRPr lang="zh-CN" altLang="en-US" sz="14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3682" y="505744"/>
            <a:ext cx="7381493" cy="48745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917966">
              <a:lnSpc>
                <a:spcPts val="4411"/>
              </a:lnSpc>
              <a:tabLst>
                <a:tab pos="382486" algn="l"/>
              </a:tabLst>
              <a:defRPr/>
            </a:pPr>
            <a:r>
              <a:rPr lang="zh-CN" altLang="en-US" sz="4400" dirty="0" smtClean="0">
                <a:solidFill>
                  <a:srgbClr val="33339A"/>
                </a:solidFill>
                <a:latin typeface="Times New Roman"/>
              </a:rPr>
              <a:t>电路分析的目的</a:t>
            </a: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4400" dirty="0" smtClean="0">
              <a:solidFill>
                <a:srgbClr val="33339A"/>
              </a:solidFill>
              <a:latin typeface="Times New Roman"/>
            </a:endParaRP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4400" dirty="0" smtClean="0">
              <a:solidFill>
                <a:srgbClr val="33339A"/>
              </a:solidFill>
              <a:latin typeface="Times New Roman"/>
            </a:endParaRPr>
          </a:p>
          <a:p>
            <a:pPr defTabSz="917966">
              <a:lnSpc>
                <a:spcPts val="3817"/>
              </a:lnSpc>
              <a:tabLst>
                <a:tab pos="382486" algn="l"/>
              </a:tabLst>
              <a:defRPr/>
            </a:pPr>
            <a:r>
              <a:rPr lang="zh-CN" altLang="en-US" sz="4400" dirty="0" smtClean="0">
                <a:solidFill>
                  <a:srgbClr val="33339A"/>
                </a:solidFill>
                <a:latin typeface="Times New Roman"/>
              </a:rPr>
              <a:t>	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确定逻辑电路的行为功能</a:t>
            </a: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616"/>
              </a:lnSpc>
              <a:tabLst>
                <a:tab pos="382486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	验证电路的行为和规范说明是否一致</a:t>
            </a: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610"/>
              </a:lnSpc>
              <a:tabLst>
                <a:tab pos="382486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	协助将电路转变为另一种形式</a:t>
            </a: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616"/>
              </a:lnSpc>
              <a:tabLst>
                <a:tab pos="382486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	减少电路中门的个数</a:t>
            </a: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616"/>
              </a:lnSpc>
              <a:tabLst>
                <a:tab pos="382486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	采用不同的逻辑单元实现电路</a:t>
            </a: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210"/>
              </a:lnSpc>
              <a:tabLst>
                <a:tab pos="382486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	获取前人电路设计的知识、方法和经验</a:t>
            </a:r>
            <a:endParaRPr lang="zh-CN" altLang="en-US" sz="32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p:oleObj spid="_x0000_s125974" name="VISIO" r:id="rId6" imgW="1176092" imgH="2088970" progId="Visio.Drawing.11">
              <p:embed/>
            </p:oleObj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775218005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p:oleObj spid="_x0000_s125975" name="VISIO" r:id="rId7" imgW="1732628" imgH="1989087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203364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36885" y="1371600"/>
            <a:ext cx="7673715" cy="4525963"/>
          </a:xfrm>
        </p:spPr>
        <p:txBody>
          <a:bodyPr/>
          <a:lstStyle/>
          <a:p>
            <a:r>
              <a:rPr lang="en-US" dirty="0" smtClean="0"/>
              <a:t>Multiplexers</a:t>
            </a:r>
            <a:r>
              <a:rPr lang="zh-CN" altLang="en-US" sz="2000" dirty="0" smtClean="0"/>
              <a:t>多路选择器</a:t>
            </a:r>
            <a:endParaRPr lang="en-US" sz="2000" dirty="0" smtClean="0"/>
          </a:p>
          <a:p>
            <a:r>
              <a:rPr lang="en-US" dirty="0" smtClean="0"/>
              <a:t>Decoders</a:t>
            </a:r>
            <a:r>
              <a:rPr lang="zh-CN" altLang="en-US" sz="2000" dirty="0" smtClean="0"/>
              <a:t>译码器</a:t>
            </a:r>
            <a:endParaRPr lang="en-US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Building Blocks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928670"/>
            <a:ext cx="3578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2000" dirty="0" smtClean="0"/>
              <a:t>中文书</a:t>
            </a:r>
            <a:r>
              <a:rPr lang="en-US" altLang="zh-CN" sz="2000" dirty="0" smtClean="0"/>
              <a:t>p51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2.8 </a:t>
            </a:r>
            <a:r>
              <a:rPr lang="zh-CN" altLang="en-US" sz="2000" dirty="0" smtClean="0"/>
              <a:t>组合逻辑模块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83602888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372508" cy="4953000"/>
          </a:xfrm>
        </p:spPr>
        <p:txBody>
          <a:bodyPr/>
          <a:lstStyle/>
          <a:p>
            <a:r>
              <a:rPr lang="en-US" dirty="0" smtClean="0"/>
              <a:t>Selects between one of </a:t>
            </a:r>
            <a:r>
              <a:rPr lang="en-US" i="1" dirty="0" smtClean="0"/>
              <a:t>N</a:t>
            </a:r>
            <a:r>
              <a:rPr lang="en-US" dirty="0" smtClean="0"/>
              <a:t> inputs to connect to output</a:t>
            </a:r>
            <a:r>
              <a:rPr lang="zh-CN" altLang="en-US" sz="2000" dirty="0" smtClean="0"/>
              <a:t>从几个可能的输入中根据选择信号的值来选择一个作为输出</a:t>
            </a:r>
            <a:endParaRPr lang="en-US" sz="2000" dirty="0" smtClean="0"/>
          </a:p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-bit select input – control input</a:t>
            </a:r>
          </a:p>
          <a:p>
            <a:r>
              <a:rPr lang="en-US" sz="2400" b="1" dirty="0" smtClean="0"/>
              <a:t>Example:</a:t>
            </a:r>
            <a:r>
              <a:rPr lang="en-US" sz="2400" dirty="0" smtClean="0"/>
              <a:t>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2:1 Mux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4208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1580767212"/>
              </p:ext>
            </p:extLst>
          </p:nvPr>
        </p:nvGraphicFramePr>
        <p:xfrm>
          <a:off x="3048000" y="3124200"/>
          <a:ext cx="2621537" cy="3352800"/>
        </p:xfrm>
        <a:graphic>
          <a:graphicData uri="http://schemas.openxmlformats.org/presentationml/2006/ole">
            <p:oleObj spid="_x0000_s101396" name="VISIO" r:id="rId6" imgW="1517385" imgH="1943291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(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Mux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 </a:t>
            </a:r>
            <a:r>
              <a:rPr lang="zh-CN" altLang="en-US" sz="2400" dirty="0" smtClean="0">
                <a:solidFill>
                  <a:schemeClr val="bg1"/>
                </a:solidFill>
                <a:latin typeface="+mj-lt"/>
              </a:rPr>
              <a:t>多路选择器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6446" y="3500438"/>
            <a:ext cx="3357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宋体" pitchFamily="2" charset="-122"/>
                <a:ea typeface="华文宋体" pitchFamily="2" charset="-122"/>
              </a:rPr>
              <a:t>多路选择器根据信号的值在</a:t>
            </a:r>
            <a:r>
              <a:rPr lang="en-US" altLang="zh-CN" sz="2400" b="1" dirty="0" smtClean="0">
                <a:latin typeface="华文宋体" pitchFamily="2" charset="-122"/>
                <a:ea typeface="华文宋体" pitchFamily="2" charset="-122"/>
              </a:rPr>
              <a:t>2</a:t>
            </a:r>
            <a:r>
              <a:rPr lang="zh-CN" altLang="en-US" sz="2400" b="1" dirty="0" smtClean="0">
                <a:latin typeface="华文宋体" pitchFamily="2" charset="-122"/>
                <a:ea typeface="华文宋体" pitchFamily="2" charset="-122"/>
              </a:rPr>
              <a:t>个输入数据中选择一个数据输出。</a:t>
            </a:r>
            <a:endParaRPr lang="zh-CN" altLang="en-US" sz="24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3508593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r>
              <a:rPr lang="en-US" smtClean="0"/>
              <a:t>2-&lt;</a:t>
            </a:r>
            <a:fld id="{4A5C0BFF-4629-4BAF-A722-EBD678215DEC}" type="slidenum">
              <a:rPr lang="en-US" smtClean="0"/>
              <a:pPr/>
              <a:t>73</a:t>
            </a:fld>
            <a:r>
              <a:rPr lang="en-US" smtClean="0"/>
              <a:t>&gt;</a:t>
            </a:r>
          </a:p>
          <a:p>
            <a:endParaRPr lang="en-GB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81856" y="1239187"/>
            <a:ext cx="3810000" cy="4953000"/>
          </a:xfrm>
        </p:spPr>
        <p:txBody>
          <a:bodyPr/>
          <a:lstStyle/>
          <a:p>
            <a:r>
              <a:rPr lang="en-US" b="1" dirty="0" smtClean="0"/>
              <a:t>Logic gates</a:t>
            </a:r>
          </a:p>
          <a:p>
            <a:pPr lvl="1"/>
            <a:r>
              <a:rPr lang="en-US" sz="2000" dirty="0" smtClean="0"/>
              <a:t>Sum-of-products form</a:t>
            </a:r>
            <a:endParaRPr lang="en-US" sz="2000" dirty="0"/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2070635470"/>
              </p:ext>
            </p:extLst>
          </p:nvPr>
        </p:nvGraphicFramePr>
        <p:xfrm>
          <a:off x="6096000" y="3352800"/>
          <a:ext cx="1647825" cy="2133600"/>
        </p:xfrm>
        <a:graphic>
          <a:graphicData uri="http://schemas.openxmlformats.org/presentationml/2006/ole">
            <p:oleObj spid="_x0000_s102438" name="VISIO" r:id="rId8" imgW="1040296" imgH="1126435" progId="Visio.Drawing.11">
              <p:embed/>
            </p:oleObj>
          </a:graphicData>
        </a:graphic>
      </p:graphicFrame>
      <p:graphicFrame>
        <p:nvGraphicFramePr>
          <p:cNvPr id="1092614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3464350091"/>
              </p:ext>
            </p:extLst>
          </p:nvPr>
        </p:nvGraphicFramePr>
        <p:xfrm>
          <a:off x="1447800" y="2514600"/>
          <a:ext cx="2413000" cy="3962400"/>
        </p:xfrm>
        <a:graphic>
          <a:graphicData uri="http://schemas.openxmlformats.org/presentationml/2006/ole">
            <p:oleObj spid="_x0000_s102439" name="VISIO" r:id="rId9" imgW="1975638" imgH="2703153" progId="Visio.Drawing.11">
              <p:embed/>
            </p:oleObj>
          </a:graphicData>
        </a:graphic>
      </p:graphicFrame>
      <p:sp>
        <p:nvSpPr>
          <p:cNvPr id="109261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1219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 smtClean="0">
                <a:latin typeface="Times New Roman" pitchFamily="18" charset="0"/>
                <a:cs typeface="Arial" charset="0"/>
              </a:rPr>
              <a:t>Tristates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zh-CN" altLang="en-US" sz="2000" b="1" dirty="0" smtClean="0">
                <a:latin typeface="Times New Roman" pitchFamily="18" charset="0"/>
                <a:cs typeface="Arial" charset="0"/>
              </a:rPr>
              <a:t>三态</a:t>
            </a:r>
            <a:endParaRPr lang="en-US" sz="2000" b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For an N-input mux, use N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tristates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Implementations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0232" y="214311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与或式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604" y="85723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多路选择器的实现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7885" y="5214950"/>
            <a:ext cx="2571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2-56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使用三态缓冲实现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2:1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多路选择器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0672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89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153897710"/>
              </p:ext>
            </p:extLst>
          </p:nvPr>
        </p:nvGraphicFramePr>
        <p:xfrm>
          <a:off x="3396911" y="1943100"/>
          <a:ext cx="1709738" cy="3505200"/>
        </p:xfrm>
        <a:graphic>
          <a:graphicData uri="http://schemas.openxmlformats.org/presentationml/2006/ole">
            <p:oleObj spid="_x0000_s103444" name="VISIO" r:id="rId6" imgW="772431" imgH="1584553" progId="Visio.Drawing.11">
              <p:embed/>
            </p:oleObj>
          </a:graphicData>
        </a:graphic>
      </p:graphicFrame>
      <p:sp>
        <p:nvSpPr>
          <p:cNvPr id="933898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Using the mux as a lookup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table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  <a:cs typeface="Arial" charset="0"/>
              </a:rPr>
              <a:t>查找表</a:t>
            </a:r>
            <a:endParaRPr lang="en-US" sz="2000" dirty="0">
              <a:solidFill>
                <a:schemeClr val="accent2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</a:p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用多路选择器实现逻辑</a:t>
            </a:r>
            <a:endParaRPr 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736" y="5572140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2-59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用一个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4:1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多路选择器实现二输入的与门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9097582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832833732"/>
              </p:ext>
            </p:extLst>
          </p:nvPr>
        </p:nvGraphicFramePr>
        <p:xfrm>
          <a:off x="1476375" y="2438400"/>
          <a:ext cx="6572250" cy="1970088"/>
        </p:xfrm>
        <a:graphic>
          <a:graphicData uri="http://schemas.openxmlformats.org/presentationml/2006/ole">
            <p:oleObj spid="_x0000_s104468" name="VISIO" r:id="rId6" imgW="2323400" imgH="697631" progId="Visio.Drawing.11">
              <p:embed/>
            </p:oleObj>
          </a:graphicData>
        </a:graphic>
      </p:graphicFrame>
      <p:sp>
        <p:nvSpPr>
          <p:cNvPr id="9431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Reducing the size of the mux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</a:p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用多路选择器实现逻辑</a:t>
            </a:r>
            <a:endParaRPr lang="en-US" sz="2000" dirty="0" smtClean="0">
              <a:latin typeface="华文中宋" pitchFamily="2" charset="-122"/>
              <a:ea typeface="华文中宋" pitchFamily="2" charset="-122"/>
            </a:endParaRPr>
          </a:p>
          <a:p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8894071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511856228"/>
              </p:ext>
            </p:extLst>
          </p:nvPr>
        </p:nvGraphicFramePr>
        <p:xfrm>
          <a:off x="2870200" y="2438400"/>
          <a:ext cx="3327400" cy="3962400"/>
        </p:xfrm>
        <a:graphic>
          <a:graphicData uri="http://schemas.openxmlformats.org/presentationml/2006/ole">
            <p:oleObj spid="_x0000_s105492" name="VISIO" r:id="rId6" imgW="1422739" imgH="1694464" progId="Visio.Drawing.11">
              <p:embed/>
            </p:oleObj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inputs, 2</a:t>
            </a:r>
            <a:r>
              <a:rPr lang="en-US" sz="3200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outputs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  <a:cs typeface="Arial" charset="0"/>
              </a:rPr>
              <a:t>每个输出都取决于输入的组合</a:t>
            </a:r>
            <a:endParaRPr lang="en-US" sz="2000" dirty="0"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One-hot outputs: only one output HIGH at once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Decoders</a:t>
            </a:r>
            <a:r>
              <a:rPr lang="zh-CN" altLang="en-US" sz="2400" dirty="0" smtClean="0">
                <a:solidFill>
                  <a:schemeClr val="bg1"/>
                </a:solidFill>
                <a:latin typeface="+mj-lt"/>
              </a:rPr>
              <a:t>译码器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8" y="2428868"/>
            <a:ext cx="34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输出成为“独热”状态，在给定的条件下恰好只有一个输出为高电平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0760" y="6000768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2-63  2:4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译码器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5473493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46341550"/>
              </p:ext>
            </p:extLst>
          </p:nvPr>
        </p:nvGraphicFramePr>
        <p:xfrm>
          <a:off x="2438400" y="1219200"/>
          <a:ext cx="4343400" cy="4667534"/>
        </p:xfrm>
        <a:graphic>
          <a:graphicData uri="http://schemas.openxmlformats.org/presentationml/2006/ole">
            <p:oleObj spid="_x0000_s106516" name="VISIO" r:id="rId5" imgW="1871401" imgH="2011376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 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Implementation</a:t>
            </a:r>
            <a:r>
              <a:rPr lang="zh-CN" altLang="en-US" sz="24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译码器实现</a:t>
            </a:r>
            <a:endParaRPr lang="en-US" sz="24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678" y="6000768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图</a:t>
            </a:r>
            <a:r>
              <a:rPr lang="en-US" altLang="zh-CN" sz="24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2-64   2:4</a:t>
            </a:r>
            <a:r>
              <a:rPr lang="zh-CN" altLang="en-US" sz="24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译码器实现，中文书</a:t>
            </a:r>
            <a:r>
              <a:rPr lang="en-US" altLang="zh-CN" sz="24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p55</a:t>
            </a:r>
            <a:endParaRPr lang="zh-CN" altLang="en-US" sz="240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6754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457466514"/>
              </p:ext>
            </p:extLst>
          </p:nvPr>
        </p:nvGraphicFramePr>
        <p:xfrm>
          <a:off x="2514600" y="2133600"/>
          <a:ext cx="4038600" cy="3778250"/>
        </p:xfrm>
        <a:graphic>
          <a:graphicData uri="http://schemas.openxmlformats.org/presentationml/2006/ole">
            <p:oleObj spid="_x0000_s107539" name="VISIO" r:id="rId6" imgW="1442348" imgH="1351060" progId="Visio.Drawing.11">
              <p:embed/>
            </p:oleObj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OR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minterms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Decoders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用译码器实现逻辑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860" y="5857892"/>
            <a:ext cx="503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2-65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使用译码器的逻辑函数，异或非门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8001581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4249345480"/>
              </p:ext>
            </p:extLst>
          </p:nvPr>
        </p:nvGraphicFramePr>
        <p:xfrm>
          <a:off x="2590800" y="2836883"/>
          <a:ext cx="3886200" cy="3592513"/>
        </p:xfrm>
        <a:graphic>
          <a:graphicData uri="http://schemas.openxmlformats.org/presentationml/2006/ole">
            <p:oleObj spid="_x0000_s108564" name="VISIO" r:id="rId6" imgW="1735681" imgH="1602871" progId="Visio.Drawing.11">
              <p:embed/>
            </p:oleObj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between input change and output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changing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  <a:cs typeface="Arial" charset="0"/>
              </a:rPr>
              <a:t>输出响应输入的改变而改变需要一定时间</a:t>
            </a:r>
            <a:endParaRPr lang="en-US" sz="2000" dirty="0"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Timing</a:t>
            </a:r>
            <a:r>
              <a:rPr lang="zh-CN" altLang="en-US" sz="24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时序</a:t>
            </a:r>
            <a:endParaRPr lang="en-US" sz="24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6446" y="242886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如何使电路运行的最快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5140" y="4857760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2-66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电路延迟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3575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05380" y="464097"/>
            <a:ext cx="439371" cy="477379"/>
          </a:xfrm>
          <a:custGeom>
            <a:avLst/>
            <a:gdLst/>
            <a:ahLst/>
            <a:cxnLst/>
            <a:rect l="0" t="0" r="0" b="0"/>
            <a:pathLst>
              <a:path w="438151" h="474727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2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9931" y="888603"/>
            <a:ext cx="423325" cy="477378"/>
          </a:xfrm>
          <a:custGeom>
            <a:avLst/>
            <a:gdLst/>
            <a:ahLst/>
            <a:cxnLst/>
            <a:rect l="0" t="0" r="0" b="0"/>
            <a:pathLst>
              <a:path w="422149" h="474726">
                <a:moveTo>
                  <a:pt x="0" y="0"/>
                </a:moveTo>
                <a:lnTo>
                  <a:pt x="0" y="474725"/>
                </a:lnTo>
                <a:lnTo>
                  <a:pt x="422148" y="474725"/>
                </a:lnTo>
                <a:lnTo>
                  <a:pt x="422148" y="0"/>
                </a:lnTo>
                <a:close/>
              </a:path>
            </a:pathLst>
          </a:custGeom>
          <a:solidFill>
            <a:srgbClr val="3434C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67193" y="355288"/>
            <a:ext cx="1" cy="1058202"/>
          </a:xfrm>
          <a:custGeom>
            <a:avLst/>
            <a:gdLst/>
            <a:ahLst/>
            <a:cxnLst/>
            <a:rect l="0" t="0" r="0" b="0"/>
            <a:pathLst>
              <a:path w="1" h="1052323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50800" cap="flat" cmpd="sng" algn="ctr">
            <a:solidFill>
              <a:srgbClr val="1D1D1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3FF.tmp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3" y="446983"/>
            <a:ext cx="8596379" cy="932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8893" y="6538982"/>
            <a:ext cx="97784" cy="2180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93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ahoma"/>
              </a:rPr>
              <a:t>7</a:t>
            </a:r>
            <a:endParaRPr lang="zh-CN" altLang="en-US" sz="14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3682" y="505744"/>
            <a:ext cx="7681768" cy="54419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917966">
              <a:lnSpc>
                <a:spcPts val="4411"/>
              </a:lnSpc>
              <a:tabLst>
                <a:tab pos="382486" algn="l"/>
                <a:tab pos="777721" algn="l"/>
              </a:tabLst>
              <a:defRPr/>
            </a:pPr>
            <a:r>
              <a:rPr lang="zh-CN" altLang="en-US" sz="4400" dirty="0" smtClean="0">
                <a:solidFill>
                  <a:srgbClr val="33339A"/>
                </a:solidFill>
                <a:latin typeface="Times New Roman"/>
              </a:rPr>
              <a:t>组合电路和时序电路</a:t>
            </a:r>
          </a:p>
          <a:p>
            <a:pPr defTabSz="917966">
              <a:lnSpc>
                <a:spcPts val="1004"/>
              </a:lnSpc>
              <a:tabLst>
                <a:tab pos="382486" algn="l"/>
                <a:tab pos="777721" algn="l"/>
              </a:tabLst>
              <a:defRPr/>
            </a:pPr>
            <a:endParaRPr lang="zh-CN" altLang="en-US" sz="4400" dirty="0" smtClean="0">
              <a:solidFill>
                <a:srgbClr val="33339A"/>
              </a:solidFill>
              <a:latin typeface="Times New Roman"/>
            </a:endParaRPr>
          </a:p>
          <a:p>
            <a:pPr defTabSz="917966">
              <a:lnSpc>
                <a:spcPts val="1004"/>
              </a:lnSpc>
              <a:tabLst>
                <a:tab pos="382486" algn="l"/>
                <a:tab pos="777721" algn="l"/>
              </a:tabLst>
              <a:defRPr/>
            </a:pPr>
            <a:endParaRPr lang="zh-CN" altLang="en-US" sz="4400" dirty="0" smtClean="0">
              <a:solidFill>
                <a:srgbClr val="33339A"/>
              </a:solidFill>
              <a:latin typeface="Times New Roman"/>
            </a:endParaRPr>
          </a:p>
          <a:p>
            <a:pPr defTabSz="917966">
              <a:lnSpc>
                <a:spcPts val="3817"/>
              </a:lnSpc>
              <a:tabLst>
                <a:tab pos="382486" algn="l"/>
                <a:tab pos="777721" algn="l"/>
              </a:tabLst>
              <a:defRPr/>
            </a:pPr>
            <a:r>
              <a:rPr lang="zh-CN" altLang="en-US" sz="4400" dirty="0" smtClean="0">
                <a:solidFill>
                  <a:srgbClr val="33339A"/>
                </a:solidFill>
                <a:latin typeface="Times New Roman"/>
              </a:rPr>
              <a:t>	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组合电路</a:t>
            </a:r>
          </a:p>
          <a:p>
            <a:pPr defTabSz="917966">
              <a:lnSpc>
                <a:spcPts val="1004"/>
              </a:lnSpc>
              <a:tabLst>
                <a:tab pos="382486" algn="l"/>
                <a:tab pos="777721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061"/>
              </a:lnSpc>
              <a:tabLst>
                <a:tab pos="382486" algn="l"/>
                <a:tab pos="777721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输出是输入的逻辑函数</a:t>
            </a:r>
          </a:p>
          <a:p>
            <a:pPr defTabSz="917966">
              <a:lnSpc>
                <a:spcPts val="1004"/>
              </a:lnSpc>
              <a:tabLst>
                <a:tab pos="382486" algn="l"/>
                <a:tab pos="777721" algn="l"/>
              </a:tabLst>
              <a:defRPr/>
            </a:pPr>
            <a:endParaRPr lang="zh-CN" altLang="en-US" sz="28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050"/>
              </a:lnSpc>
              <a:tabLst>
                <a:tab pos="382486" algn="l"/>
                <a:tab pos="777721" algn="l"/>
              </a:tabLst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		输入变化一定时间后出现相应的输出</a:t>
            </a:r>
          </a:p>
          <a:p>
            <a:pPr defTabSz="917966">
              <a:lnSpc>
                <a:spcPts val="4137"/>
              </a:lnSpc>
              <a:tabLst>
                <a:tab pos="382486" algn="l"/>
                <a:tab pos="777721" algn="l"/>
              </a:tabLst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		电路中没有循环反馈 </a:t>
            </a: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(feedback loop)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和时钟</a:t>
            </a:r>
          </a:p>
          <a:p>
            <a:pPr defTabSz="917966">
              <a:lnSpc>
                <a:spcPts val="3373"/>
              </a:lnSpc>
              <a:tabLst>
                <a:tab pos="382486" algn="l"/>
                <a:tab pos="777721" algn="l"/>
              </a:tabLst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(Clock)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信号</a:t>
            </a:r>
          </a:p>
          <a:p>
            <a:pPr defTabSz="917966">
              <a:lnSpc>
                <a:spcPts val="1004"/>
              </a:lnSpc>
              <a:tabLst>
                <a:tab pos="382486" algn="l"/>
                <a:tab pos="777721" algn="l"/>
              </a:tabLst>
              <a:defRPr/>
            </a:pPr>
            <a:endParaRPr lang="zh-CN" altLang="en-US" sz="28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523"/>
              </a:lnSpc>
              <a:tabLst>
                <a:tab pos="382486" algn="l"/>
                <a:tab pos="777721" algn="l"/>
              </a:tabLst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时序电路</a:t>
            </a:r>
          </a:p>
          <a:p>
            <a:pPr defTabSz="917966">
              <a:lnSpc>
                <a:spcPts val="1004"/>
              </a:lnSpc>
              <a:tabLst>
                <a:tab pos="382486" algn="l"/>
                <a:tab pos="777721" algn="l"/>
              </a:tabLst>
              <a:defRPr/>
            </a:pPr>
            <a:endParaRPr lang="zh-CN" altLang="en-US" sz="32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061"/>
              </a:lnSpc>
              <a:tabLst>
                <a:tab pos="382486" algn="l"/>
                <a:tab pos="777721" algn="l"/>
              </a:tabLst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输出是输入和电路的历史输入序列的函数</a:t>
            </a:r>
          </a:p>
          <a:p>
            <a:pPr defTabSz="917966">
              <a:lnSpc>
                <a:spcPts val="1004"/>
              </a:lnSpc>
              <a:tabLst>
                <a:tab pos="382486" algn="l"/>
                <a:tab pos="777721" algn="l"/>
              </a:tabLst>
              <a:defRPr/>
            </a:pPr>
            <a:endParaRPr lang="zh-CN" altLang="en-US" sz="28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050"/>
              </a:lnSpc>
              <a:tabLst>
                <a:tab pos="382486" algn="l"/>
                <a:tab pos="777721" algn="l"/>
              </a:tabLst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		输入变化后新的输出出现在下一个时钟周期</a:t>
            </a:r>
          </a:p>
          <a:p>
            <a:pPr defTabSz="917966">
              <a:lnSpc>
                <a:spcPts val="1004"/>
              </a:lnSpc>
              <a:tabLst>
                <a:tab pos="382486" algn="l"/>
                <a:tab pos="777721" algn="l"/>
              </a:tabLst>
              <a:defRPr/>
            </a:pPr>
            <a:endParaRPr lang="zh-CN" altLang="en-US" sz="2800" dirty="0" smtClean="0">
              <a:solidFill>
                <a:srgbClr val="000000"/>
              </a:solidFill>
              <a:latin typeface="Times New Roman"/>
            </a:endParaRPr>
          </a:p>
          <a:p>
            <a:pPr defTabSz="917966">
              <a:lnSpc>
                <a:spcPts val="3050"/>
              </a:lnSpc>
              <a:tabLst>
                <a:tab pos="382486" algn="l"/>
                <a:tab pos="777721" algn="l"/>
              </a:tabLst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		有循环反馈电路</a:t>
            </a:r>
            <a:endParaRPr lang="zh-CN" altLang="en-US" sz="28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932085186"/>
              </p:ext>
            </p:extLst>
          </p:nvPr>
        </p:nvGraphicFramePr>
        <p:xfrm>
          <a:off x="2438400" y="2362200"/>
          <a:ext cx="4541838" cy="4191000"/>
        </p:xfrm>
        <a:graphic>
          <a:graphicData uri="http://schemas.openxmlformats.org/presentationml/2006/ole">
            <p:oleObj spid="_x0000_s109588" name="VISIO" r:id="rId6" imgW="1769265" imgH="1631876" progId="Visio.Drawing.11">
              <p:embed/>
            </p:oleObj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Propagation delay: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max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Contamination delay: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min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785794"/>
            <a:ext cx="3995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传输延迟和最小延迟，中文书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p56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9455" y="4643446"/>
            <a:ext cx="207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2-67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传输延迟和最小延迟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254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5649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Capacitance and resistance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Reasons </a:t>
            </a:r>
            <a:r>
              <a:rPr lang="en-US" sz="3200" dirty="0">
                <a:latin typeface="Times New Roman" pitchFamily="18" charset="0"/>
                <a:cs typeface="Arial" charset="0"/>
              </a:rPr>
              <a:t>why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32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3200" dirty="0">
                <a:latin typeface="Times New Roman" pitchFamily="18" charset="0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Multiple inputs and outputs, some of which are faster than others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78579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传输延迟和最小延迟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6" y="1571612"/>
            <a:ext cx="228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电路中电容充电所需要的时间和电信号以光速传播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84" y="5143512"/>
            <a:ext cx="5929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不同的上升和下降延迟；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多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个输入和输出之间的延迟可能有所不同；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当电路较热时速度会变慢，较冷时会变快。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7309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739740426"/>
              </p:ext>
            </p:extLst>
          </p:nvPr>
        </p:nvGraphicFramePr>
        <p:xfrm>
          <a:off x="2057400" y="1371600"/>
          <a:ext cx="5343525" cy="3146425"/>
        </p:xfrm>
        <a:graphic>
          <a:graphicData uri="http://schemas.openxmlformats.org/presentationml/2006/ole">
            <p:oleObj spid="_x0000_s110612" name="VISIO" r:id="rId7" imgW="2001299" imgH="1178492" progId="Visio.Drawing.11">
              <p:embed/>
            </p:oleObj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Critical (Long) Path: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_AND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_OR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        Short Path: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_AND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Critical (Long) &amp; Short Paths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78579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最短路径和关键路径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5715016"/>
            <a:ext cx="6858048" cy="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组合电路的传输延迟是关键路径上每一个元件的传输 延迟之和；最小延迟是在最短路径上每个元件的最小延迟之和。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85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a single input change causes multiple output changes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Glitches</a:t>
            </a:r>
            <a:r>
              <a:rPr lang="zh-CN" altLang="en-US" sz="24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毛刺</a:t>
            </a:r>
            <a:endParaRPr lang="en-US" sz="24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2428868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一个输入信号的改变可能会导致多个输出信号的改变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018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219105253"/>
              </p:ext>
            </p:extLst>
          </p:nvPr>
        </p:nvGraphicFramePr>
        <p:xfrm>
          <a:off x="2133600" y="1905000"/>
          <a:ext cx="4800600" cy="4607719"/>
        </p:xfrm>
        <a:graphic>
          <a:graphicData uri="http://schemas.openxmlformats.org/presentationml/2006/ole">
            <p:oleObj spid="_x0000_s111635" name="VISIO" r:id="rId7" imgW="2143268" imgH="2057782" progId="Visio.Drawing.11">
              <p:embed/>
            </p:oleObj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happens when A = 0, C = 1, B falls?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703" y="4357694"/>
            <a:ext cx="2357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2-75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产生毛刺的画圈方式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806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987043421"/>
              </p:ext>
            </p:extLst>
          </p:nvPr>
        </p:nvGraphicFramePr>
        <p:xfrm>
          <a:off x="1981200" y="1066800"/>
          <a:ext cx="5137150" cy="5375275"/>
        </p:xfrm>
        <a:graphic>
          <a:graphicData uri="http://schemas.openxmlformats.org/presentationml/2006/ole">
            <p:oleObj spid="_x0000_s112659" name="VISIO" r:id="rId5" imgW="2630236" imgH="2750833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0893" y="4000504"/>
            <a:ext cx="192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2-76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产生毛刺的时序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8194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532171344"/>
              </p:ext>
            </p:extLst>
          </p:nvPr>
        </p:nvGraphicFramePr>
        <p:xfrm>
          <a:off x="2743200" y="1143000"/>
          <a:ext cx="3387725" cy="2549525"/>
        </p:xfrm>
        <a:graphic>
          <a:graphicData uri="http://schemas.openxmlformats.org/presentationml/2006/ole">
            <p:oleObj spid="_x0000_s113700" name="VISIO" r:id="rId7" imgW="1746367" imgH="1314355" progId="Visio.Drawing.11">
              <p:embed/>
            </p:oleObj>
          </a:graphicData>
        </a:graphic>
      </p:graphicFrame>
      <p:graphicFrame>
        <p:nvGraphicFramePr>
          <p:cNvPr id="941065" name="Object 9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1914532236"/>
              </p:ext>
            </p:extLst>
          </p:nvPr>
        </p:nvGraphicFramePr>
        <p:xfrm>
          <a:off x="2133600" y="3886200"/>
          <a:ext cx="5105400" cy="2265363"/>
        </p:xfrm>
        <a:graphic>
          <a:graphicData uri="http://schemas.openxmlformats.org/presentationml/2006/ole">
            <p:oleObj spid="_x0000_s113701" name="VISIO" r:id="rId8" imgW="2286763" imgH="1015152" progId="Visio.Drawing.11">
              <p:embed/>
            </p:oleObj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Fixing the Glitch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950" y="2285992"/>
            <a:ext cx="2214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2-78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无毛刺的卡诺图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868" y="6215082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2-79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无毛刺的电路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16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05380" y="464097"/>
            <a:ext cx="439371" cy="477379"/>
          </a:xfrm>
          <a:custGeom>
            <a:avLst/>
            <a:gdLst/>
            <a:ahLst/>
            <a:cxnLst/>
            <a:rect l="0" t="0" r="0" b="0"/>
            <a:pathLst>
              <a:path w="438151" h="474727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2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9931" y="888603"/>
            <a:ext cx="423325" cy="477378"/>
          </a:xfrm>
          <a:custGeom>
            <a:avLst/>
            <a:gdLst/>
            <a:ahLst/>
            <a:cxnLst/>
            <a:rect l="0" t="0" r="0" b="0"/>
            <a:pathLst>
              <a:path w="422149" h="474726">
                <a:moveTo>
                  <a:pt x="0" y="0"/>
                </a:moveTo>
                <a:lnTo>
                  <a:pt x="0" y="474725"/>
                </a:lnTo>
                <a:lnTo>
                  <a:pt x="422148" y="474725"/>
                </a:lnTo>
                <a:lnTo>
                  <a:pt x="422148" y="0"/>
                </a:lnTo>
                <a:close/>
              </a:path>
            </a:pathLst>
          </a:custGeom>
          <a:solidFill>
            <a:srgbClr val="3434C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67193" y="355288"/>
            <a:ext cx="1" cy="1058202"/>
          </a:xfrm>
          <a:custGeom>
            <a:avLst/>
            <a:gdLst/>
            <a:ahLst/>
            <a:cxnLst/>
            <a:rect l="0" t="0" r="0" b="0"/>
            <a:pathLst>
              <a:path w="1" h="1052323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50800" cap="flat" cmpd="sng" algn="ctr">
            <a:solidFill>
              <a:srgbClr val="1D1D1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439238" y="3004238"/>
            <a:ext cx="1604658" cy="1149386"/>
          </a:xfrm>
          <a:custGeom>
            <a:avLst/>
            <a:gdLst/>
            <a:ahLst/>
            <a:cxnLst/>
            <a:rect l="0" t="0" r="0" b="0"/>
            <a:pathLst>
              <a:path w="1600201" h="1143001">
                <a:moveTo>
                  <a:pt x="0" y="0"/>
                </a:moveTo>
                <a:lnTo>
                  <a:pt x="0" y="1143000"/>
                </a:lnTo>
                <a:lnTo>
                  <a:pt x="1600200" y="1143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1010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412674" y="3004238"/>
            <a:ext cx="1604659" cy="1149386"/>
          </a:xfrm>
          <a:custGeom>
            <a:avLst/>
            <a:gdLst/>
            <a:ahLst/>
            <a:cxnLst/>
            <a:rect l="0" t="0" r="0" b="0"/>
            <a:pathLst>
              <a:path w="1600202" h="1143001">
                <a:moveTo>
                  <a:pt x="0" y="0"/>
                </a:moveTo>
                <a:lnTo>
                  <a:pt x="0" y="1143000"/>
                </a:lnTo>
                <a:lnTo>
                  <a:pt x="1600201" y="1143000"/>
                </a:lnTo>
                <a:lnTo>
                  <a:pt x="1600201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1010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057176" y="3387366"/>
            <a:ext cx="1" cy="383129"/>
          </a:xfrm>
          <a:custGeom>
            <a:avLst/>
            <a:gdLst/>
            <a:ahLst/>
            <a:cxnLst/>
            <a:rect l="0" t="0" r="0" b="0"/>
            <a:pathLst>
              <a:path w="1" h="381001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 cap="rnd" cmpd="sng" algn="ctr">
            <a:solidFill>
              <a:srgbClr val="010101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425956" y="3387366"/>
            <a:ext cx="1" cy="383129"/>
          </a:xfrm>
          <a:custGeom>
            <a:avLst/>
            <a:gdLst/>
            <a:ahLst/>
            <a:cxnLst/>
            <a:rect l="0" t="0" r="0" b="0"/>
            <a:pathLst>
              <a:path w="1" h="381001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 cap="rnd" cmpd="sng" algn="ctr">
            <a:solidFill>
              <a:srgbClr val="010101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030613" y="3387366"/>
            <a:ext cx="1" cy="383129"/>
          </a:xfrm>
          <a:custGeom>
            <a:avLst/>
            <a:gdLst/>
            <a:ahLst/>
            <a:cxnLst/>
            <a:rect l="0" t="0" r="0" b="0"/>
            <a:pathLst>
              <a:path w="1" h="381001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 cap="rnd" cmpd="sng" algn="ctr">
            <a:solidFill>
              <a:srgbClr val="010101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7322969" y="3387366"/>
            <a:ext cx="1" cy="383129"/>
          </a:xfrm>
          <a:custGeom>
            <a:avLst/>
            <a:gdLst/>
            <a:ahLst/>
            <a:cxnLst/>
            <a:rect l="0" t="0" r="0" b="0"/>
            <a:pathLst>
              <a:path w="1" h="381001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 cap="rnd" cmpd="sng" algn="ctr">
            <a:solidFill>
              <a:srgbClr val="010101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322969" y="4000372"/>
            <a:ext cx="1" cy="807636"/>
          </a:xfrm>
          <a:custGeom>
            <a:avLst/>
            <a:gdLst/>
            <a:ahLst/>
            <a:cxnLst/>
            <a:rect l="0" t="0" r="0" b="0"/>
            <a:pathLst>
              <a:path w="1" h="803149">
                <a:moveTo>
                  <a:pt x="0" y="0"/>
                </a:moveTo>
                <a:lnTo>
                  <a:pt x="0" y="803148"/>
                </a:lnTo>
              </a:path>
            </a:pathLst>
          </a:custGeom>
          <a:ln w="12700" cap="flat" cmpd="sng" algn="ctr">
            <a:solidFill>
              <a:srgbClr val="01010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641898" y="4501504"/>
            <a:ext cx="1222598" cy="536381"/>
          </a:xfrm>
          <a:custGeom>
            <a:avLst/>
            <a:gdLst/>
            <a:ahLst/>
            <a:cxnLst/>
            <a:rect l="0" t="0" r="0" b="0"/>
            <a:pathLst>
              <a:path w="1219202" h="533401">
                <a:moveTo>
                  <a:pt x="0" y="0"/>
                </a:moveTo>
                <a:lnTo>
                  <a:pt x="0" y="533400"/>
                </a:lnTo>
                <a:lnTo>
                  <a:pt x="1219201" y="533400"/>
                </a:lnTo>
                <a:lnTo>
                  <a:pt x="1219201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1010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5030613" y="4808007"/>
            <a:ext cx="611286" cy="1"/>
          </a:xfrm>
          <a:custGeom>
            <a:avLst/>
            <a:gdLst/>
            <a:ahLst/>
            <a:cxnLst/>
            <a:rect l="0" t="0" r="0" b="0"/>
            <a:pathLst>
              <a:path w="609588" h="1">
                <a:moveTo>
                  <a:pt x="0" y="0"/>
                </a:moveTo>
                <a:lnTo>
                  <a:pt x="609587" y="0"/>
                </a:lnTo>
              </a:path>
            </a:pathLst>
          </a:custGeom>
          <a:ln w="12700" cap="flat" cmpd="sng" algn="ctr">
            <a:solidFill>
              <a:srgbClr val="01010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864495" y="4808007"/>
            <a:ext cx="458475" cy="1"/>
          </a:xfrm>
          <a:custGeom>
            <a:avLst/>
            <a:gdLst/>
            <a:ahLst/>
            <a:cxnLst/>
            <a:rect l="0" t="0" r="0" b="0"/>
            <a:pathLst>
              <a:path w="457201" h="1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2700" cap="flat" cmpd="sng" algn="ctr">
            <a:solidFill>
              <a:srgbClr val="01010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97" tIns="45898" rIns="91797" bIns="45898"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ws_400.tmp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3" y="446983"/>
            <a:ext cx="8596379" cy="932279"/>
          </a:xfrm>
          <a:prstGeom prst="rect">
            <a:avLst/>
          </a:prstGeom>
        </p:spPr>
      </p:pic>
      <p:pic>
        <p:nvPicPr>
          <p:cNvPr id="16" name="图片 15" descr="ws_401.tmp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8652" y="3103341"/>
            <a:ext cx="713181" cy="102168"/>
          </a:xfrm>
          <a:prstGeom prst="rect">
            <a:avLst/>
          </a:prstGeom>
        </p:spPr>
      </p:pic>
      <p:pic>
        <p:nvPicPr>
          <p:cNvPr id="17" name="图片 16" descr="ws_402.tmp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8652" y="3946223"/>
            <a:ext cx="713181" cy="102168"/>
          </a:xfrm>
          <a:prstGeom prst="rect">
            <a:avLst/>
          </a:prstGeom>
        </p:spPr>
      </p:pic>
      <p:pic>
        <p:nvPicPr>
          <p:cNvPr id="18" name="图片 17" descr="ws_403.tmp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31019" y="3103341"/>
            <a:ext cx="866006" cy="102168"/>
          </a:xfrm>
          <a:prstGeom prst="rect">
            <a:avLst/>
          </a:prstGeom>
        </p:spPr>
      </p:pic>
      <p:pic>
        <p:nvPicPr>
          <p:cNvPr id="19" name="图片 18" descr="ws_404.tmp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31019" y="3869598"/>
            <a:ext cx="866006" cy="102168"/>
          </a:xfrm>
          <a:prstGeom prst="rect">
            <a:avLst/>
          </a:prstGeom>
        </p:spPr>
      </p:pic>
      <p:pic>
        <p:nvPicPr>
          <p:cNvPr id="20" name="图片 19" descr="ws_405.tmp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12089" y="3103341"/>
            <a:ext cx="713181" cy="102168"/>
          </a:xfrm>
          <a:prstGeom prst="rect">
            <a:avLst/>
          </a:prstGeom>
        </p:spPr>
      </p:pic>
      <p:pic>
        <p:nvPicPr>
          <p:cNvPr id="21" name="图片 20" descr="ws_406.tmp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712089" y="3946223"/>
            <a:ext cx="713181" cy="881196"/>
          </a:xfrm>
          <a:prstGeom prst="rect">
            <a:avLst/>
          </a:prstGeom>
        </p:spPr>
      </p:pic>
      <p:pic>
        <p:nvPicPr>
          <p:cNvPr id="22" name="图片 21" descr="ws_407.tmp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004457" y="3103341"/>
            <a:ext cx="713181" cy="102168"/>
          </a:xfrm>
          <a:prstGeom prst="rect">
            <a:avLst/>
          </a:prstGeom>
        </p:spPr>
      </p:pic>
      <p:pic>
        <p:nvPicPr>
          <p:cNvPr id="23" name="图片 22" descr="ws_408.tmp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004457" y="3946223"/>
            <a:ext cx="713181" cy="1021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508893" y="6538982"/>
            <a:ext cx="97784" cy="2180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93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ahoma"/>
              </a:rPr>
              <a:t>8</a:t>
            </a:r>
            <a:endParaRPr lang="zh-CN" altLang="en-US" sz="14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3682" y="505744"/>
            <a:ext cx="6789945" cy="13425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917966">
              <a:lnSpc>
                <a:spcPts val="4411"/>
              </a:lnSpc>
              <a:tabLst>
                <a:tab pos="382486" algn="l"/>
              </a:tabLst>
              <a:defRPr/>
            </a:pPr>
            <a:r>
              <a:rPr lang="zh-CN" altLang="en-US" sz="4400" dirty="0" smtClean="0">
                <a:solidFill>
                  <a:srgbClr val="33339A"/>
                </a:solidFill>
                <a:latin typeface="Times New Roman"/>
              </a:rPr>
              <a:t>组合电路和时序电路</a:t>
            </a: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4400" dirty="0" smtClean="0">
              <a:solidFill>
                <a:srgbClr val="33339A"/>
              </a:solidFill>
              <a:latin typeface="Times New Roman"/>
            </a:endParaRPr>
          </a:p>
          <a:p>
            <a:pPr defTabSz="917966">
              <a:lnSpc>
                <a:spcPts val="1004"/>
              </a:lnSpc>
              <a:tabLst>
                <a:tab pos="382486" algn="l"/>
              </a:tabLst>
              <a:defRPr/>
            </a:pPr>
            <a:endParaRPr lang="zh-CN" altLang="en-US" sz="4400" dirty="0" smtClean="0">
              <a:solidFill>
                <a:srgbClr val="33339A"/>
              </a:solidFill>
              <a:latin typeface="Times New Roman"/>
            </a:endParaRPr>
          </a:p>
          <a:p>
            <a:pPr defTabSz="917966">
              <a:lnSpc>
                <a:spcPts val="3817"/>
              </a:lnSpc>
              <a:tabLst>
                <a:tab pos="382486" algn="l"/>
              </a:tabLst>
              <a:defRPr/>
            </a:pPr>
            <a:r>
              <a:rPr lang="zh-CN" altLang="en-US" sz="4400" dirty="0" smtClean="0">
                <a:solidFill>
                  <a:srgbClr val="33339A"/>
                </a:solidFill>
                <a:latin typeface="Times New Roman"/>
              </a:rPr>
              <a:t>	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/>
              </a:rPr>
              <a:t>时序电路是组合电路加上存储部件</a:t>
            </a:r>
            <a:endParaRPr lang="zh-CN" altLang="en-US" sz="32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0757" y="2718248"/>
            <a:ext cx="223439" cy="2853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X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4194" y="2718248"/>
            <a:ext cx="223439" cy="2853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X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46562" y="2718248"/>
            <a:ext cx="223439" cy="2853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Y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5596" y="2752734"/>
            <a:ext cx="223439" cy="2853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Y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8102" y="3485754"/>
            <a:ext cx="1234535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门级网络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1539" y="3485754"/>
            <a:ext cx="1234535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组合电路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63601" y="4677284"/>
            <a:ext cx="617268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存储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4514" y="5290289"/>
            <a:ext cx="1234535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组合电路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1539" y="5366915"/>
            <a:ext cx="1234535" cy="3094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7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/>
              </a:rPr>
              <a:t>时序电路</a:t>
            </a:r>
            <a:endParaRPr lang="zh-CN" altLang="en-US" sz="24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10969</TotalTime>
  <Words>2616</Words>
  <Application>Microsoft Office PowerPoint</Application>
  <PresentationFormat>全屏显示(4:3)</PresentationFormat>
  <Paragraphs>646</Paragraphs>
  <Slides>86</Slides>
  <Notes>79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86</vt:i4>
      </vt:variant>
    </vt:vector>
  </HeadingPairs>
  <TitlesOfParts>
    <vt:vector size="89" baseType="lpstr">
      <vt:lpstr>Office Theme</vt:lpstr>
      <vt:lpstr>VISIO</vt:lpstr>
      <vt:lpstr>Microsoft Visio 绘图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Sum-of-Products Form</vt:lpstr>
      <vt:lpstr>Sum-of-Products Form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</vt:vector>
  </TitlesOfParts>
  <Company>Harvey Mudd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番茄花园</cp:lastModifiedBy>
  <cp:revision>222</cp:revision>
  <dcterms:created xsi:type="dcterms:W3CDTF">2012-08-07T04:56:47Z</dcterms:created>
  <dcterms:modified xsi:type="dcterms:W3CDTF">2015-04-09T11:05:35Z</dcterms:modified>
</cp:coreProperties>
</file>