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tags/tag38.xml" ContentType="application/vnd.openxmlformats-officedocument.presentationml.tags+xml"/>
  <Override PartName="/ppt/tags/tag85.xml" ContentType="application/vnd.openxmlformats-officedocument.presentationml.tags+xml"/>
  <Override PartName="/ppt/notesSlides/notesSlide63.xml" ContentType="application/vnd.openxmlformats-officedocument.presentationml.notesSlide+xml"/>
  <Override PartName="/ppt/tags/tag241.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notesSlides/notesSlide41.xml" ContentType="application/vnd.openxmlformats-officedocument.presentationml.notesSlide+xml"/>
  <Override PartName="/ppt/tags/tag178.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notesSlides/notesSlide68.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tags/tag68.xml" ContentType="application/vnd.openxmlformats-officedocument.presentationml.tags+xml"/>
  <Override PartName="/ppt/notesSlides/notesSlide46.xml" ContentType="application/vnd.openxmlformats-officedocument.presentationml.notesSlide+xml"/>
  <Override PartName="/ppt/tags/tag224.xml" ContentType="application/vnd.openxmlformats-officedocument.presentationml.tags+xml"/>
  <Override PartName="/ppt/tags/tag235.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tags/tag213.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notesSlides/notesSlide60.xml" ContentType="application/vnd.openxmlformats-officedocument.presentationml.notesSlide+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tags/tag87.xml" ContentType="application/vnd.openxmlformats-officedocument.presentationml.tags+xml"/>
  <Override PartName="/ppt/notesSlides/notesSlide65.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tags/tag232.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notesSlides/notesSlide32.xml" ContentType="application/vnd.openxmlformats-officedocument.presentationml.notesSlide+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notesSlides/notesSlide59.xml" ContentType="application/vnd.openxmlformats-officedocument.presentationml.notesSlide+xml"/>
  <Override PartName="/ppt/slides/slide46.xml" ContentType="application/vnd.openxmlformats-officedocument.presentationml.slide+xml"/>
  <Override PartName="/ppt/notesSlides/notesSlide48.xml" ContentType="application/vnd.openxmlformats-officedocument.presentationml.notesSlide+xml"/>
  <Override PartName="/ppt/tags/tag226.xml" ContentType="application/vnd.openxmlformats-officedocument.presentationml.tags+xml"/>
  <Override PartName="/ppt/tags/tag237.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notesSlides/notesSlide37.xml" ContentType="application/vnd.openxmlformats-officedocument.presentationml.notesSlide+xml"/>
  <Override PartName="/ppt/tags/tag215.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26.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notesSlides/notesSlide62.xml" ContentType="application/vnd.openxmlformats-officedocument.presentationml.notesSlide+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notesSlides/notesSlide73.xml" ContentType="application/vnd.openxmlformats-officedocument.presentationml.notesSlide+xml"/>
  <Override PartName="/ppt/tags/tag26.xml" ContentType="application/vnd.openxmlformats-officedocument.presentationml.tags+xml"/>
  <Override PartName="/ppt/tags/tag73.xml" ContentType="application/vnd.openxmlformats-officedocument.presentationml.tags+xml"/>
  <Override PartName="/ppt/notesSlides/notesSlide51.xml" ContentType="application/vnd.openxmlformats-officedocument.presentationml.notesSlide+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notesSlides/notesSlide40.xml" ContentType="application/vnd.openxmlformats-officedocument.presentationml.notesSlide+xml"/>
  <Override PartName="/ppt/tags/tag119.xml" ContentType="application/vnd.openxmlformats-officedocument.presentationml.tags+xml"/>
  <Override PartName="/ppt/tags/tag166.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notesSlides/notesSlide45.xml" ContentType="application/vnd.openxmlformats-officedocument.presentationml.notesSlide+xml"/>
  <Override PartName="/ppt/tags/tag100.xml" ContentType="application/vnd.openxmlformats-officedocument.presentationml.tags+xml"/>
  <Override PartName="/ppt/notesSlides/notesSlide56.xml" ContentType="application/vnd.openxmlformats-officedocument.presentationml.notesSlide+xml"/>
  <Override PartName="/ppt/tags/tag234.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tags/tag223.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notesSlides/notesSlide70.xml" ContentType="application/vnd.openxmlformats-officedocument.presentationml.notesSlide+xml"/>
  <Override PartName="/ppt/tags/tag212.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tags/tag130.xml" ContentType="application/vnd.openxmlformats-officedocument.presentationml.tags+xml"/>
  <Override PartName="/ppt/tags/tag217.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notesSlides/notesSlide64.xml" ContentType="application/vnd.openxmlformats-officedocument.presentationml.notesSlide+xml"/>
  <Override PartName="/ppt/tags/tag206.xml" ContentType="application/vnd.openxmlformats-officedocument.presentationml.tags+xml"/>
  <Override PartName="/ppt/notesSlides/notesSlide75.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notesSlides/notesSlide53.xml" ContentType="application/vnd.openxmlformats-officedocument.presentationml.notesSlide+xml"/>
  <Override PartName="/ppt/tags/tag179.xml" ContentType="application/vnd.openxmlformats-officedocument.presentationml.tags+xml"/>
  <Override PartName="/ppt/tags/tag231.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tags/tag168.xml" ContentType="application/vnd.openxmlformats-officedocument.presentationml.tags+xml"/>
  <Override PartName="/ppt/tags/tag220.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31.xml" ContentType="application/vnd.openxmlformats-officedocument.presentationml.notesSlide+xml"/>
  <Override PartName="/ppt/tags/tag157.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slides/slide78.xml" ContentType="application/vnd.openxmlformats-officedocument.presentationml.slide+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tags/tag236.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Override PartName="/ppt/tags/tag225.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notesSlides/notesSlide25.xml" ContentType="application/vnd.openxmlformats-officedocument.presentationml.notesSlide+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notesSlides/notesSlide72.xml" ContentType="application/vnd.openxmlformats-officedocument.presentationml.notesSlide+xml"/>
  <Override PartName="/ppt/slides/slide12.xml" ContentType="application/vnd.openxmlformats-officedocument.presentationml.slide+xml"/>
  <Override PartName="/ppt/notesSlides/notesSlide14.xml" ContentType="application/vnd.openxmlformats-officedocument.presentationml.notesSlide+xml"/>
  <Override PartName="/ppt/tags/tag36.xml" ContentType="application/vnd.openxmlformats-officedocument.presentationml.tags+xml"/>
  <Override PartName="/ppt/tags/tag83.xml" ContentType="application/vnd.openxmlformats-officedocument.presentationml.tags+xml"/>
  <Override PartName="/ppt/notesSlides/notesSlide61.xml" ContentType="application/vnd.openxmlformats-officedocument.presentationml.notesSlide+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notesSlides/notesSlide50.xml" ContentType="application/vnd.openxmlformats-officedocument.presentationml.notesSlide+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notesSlides/notesSlide66.xml" ContentType="application/vnd.openxmlformats-officedocument.presentationml.notesSlide+xml"/>
  <Override PartName="/ppt/tags/tag208.xml" ContentType="application/vnd.openxmlformats-officedocument.presentationml.tags+xml"/>
  <Override PartName="/ppt/notesSlides/notesSlide77.xml" ContentType="application/vnd.openxmlformats-officedocument.presentationml.notes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notesSlides/notesSlide55.xml" ContentType="application/vnd.openxmlformats-officedocument.presentationml.notesSlide+xml"/>
  <Override PartName="/ppt/tags/tag233.xml" ContentType="application/vnd.openxmlformats-officedocument.presentationml.tags+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notesSlides/notesSlide44.xml" ContentType="application/vnd.openxmlformats-officedocument.presentationml.notesSlide+xml"/>
  <Override PartName="/ppt/tags/tag222.xml" ContentType="application/vnd.openxmlformats-officedocument.presentationml.tags+xml"/>
  <Override PartName="/ppt/slides/slide20.xml" ContentType="application/vnd.openxmlformats-officedocument.presentationml.slide+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33.xml" ContentType="application/vnd.openxmlformats-officedocument.presentationml.notesSlide+xml"/>
  <Override PartName="/ppt/tags/tag159.xml" ContentType="application/vnd.openxmlformats-officedocument.presentationml.tags+xml"/>
  <Override PartName="/ppt/tags/tag211.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notesSlides/notesSlide49.xml" ContentType="application/vnd.openxmlformats-officedocument.presentationml.notesSlide+xml"/>
  <Override PartName="/ppt/tags/tag227.xml" ContentType="application/vnd.openxmlformats-officedocument.presentationml.tags+xml"/>
  <Override PartName="/ppt/tags/tag49.xml" ContentType="application/vnd.openxmlformats-officedocument.presentationml.tags+xml"/>
  <Override PartName="/ppt/notesSlides/notesSlide27.xml" ContentType="application/vnd.openxmlformats-officedocument.presentationml.notesSlide+xml"/>
  <Override PartName="/ppt/tags/tag96.xml" ContentType="application/vnd.openxmlformats-officedocument.presentationml.tags+xml"/>
  <Override PartName="/ppt/tags/tag205.xml" ContentType="application/vnd.openxmlformats-officedocument.presentationml.tags+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notesSlides/notesSlide52.xml" ContentType="application/vnd.openxmlformats-officedocument.presentationml.notesSlide+xml"/>
  <Override PartName="/ppt/tags/tag230.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tags/tag167.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367" r:id="rId4"/>
    <p:sldId id="260" r:id="rId5"/>
    <p:sldId id="261" r:id="rId6"/>
    <p:sldId id="262" r:id="rId7"/>
    <p:sldId id="263" r:id="rId8"/>
    <p:sldId id="264" r:id="rId9"/>
    <p:sldId id="265" r:id="rId10"/>
    <p:sldId id="266" r:id="rId11"/>
    <p:sldId id="267" r:id="rId12"/>
    <p:sldId id="268" r:id="rId13"/>
    <p:sldId id="269" r:id="rId14"/>
    <p:sldId id="270" r:id="rId15"/>
    <p:sldId id="278" r:id="rId16"/>
    <p:sldId id="279" r:id="rId17"/>
    <p:sldId id="280" r:id="rId18"/>
    <p:sldId id="281" r:id="rId19"/>
    <p:sldId id="282" r:id="rId20"/>
    <p:sldId id="358" r:id="rId21"/>
    <p:sldId id="284" r:id="rId22"/>
    <p:sldId id="285" r:id="rId23"/>
    <p:sldId id="286" r:id="rId24"/>
    <p:sldId id="287" r:id="rId25"/>
    <p:sldId id="288" r:id="rId26"/>
    <p:sldId id="289" r:id="rId27"/>
    <p:sldId id="290" r:id="rId28"/>
    <p:sldId id="291" r:id="rId29"/>
    <p:sldId id="292" r:id="rId30"/>
    <p:sldId id="293" r:id="rId31"/>
    <p:sldId id="359" r:id="rId32"/>
    <p:sldId id="295" r:id="rId33"/>
    <p:sldId id="360" r:id="rId34"/>
    <p:sldId id="298" r:id="rId35"/>
    <p:sldId id="299" r:id="rId36"/>
    <p:sldId id="300" r:id="rId37"/>
    <p:sldId id="301" r:id="rId38"/>
    <p:sldId id="302" r:id="rId39"/>
    <p:sldId id="303" r:id="rId40"/>
    <p:sldId id="361" r:id="rId41"/>
    <p:sldId id="306" r:id="rId42"/>
    <p:sldId id="307" r:id="rId43"/>
    <p:sldId id="308" r:id="rId44"/>
    <p:sldId id="309" r:id="rId45"/>
    <p:sldId id="310" r:id="rId46"/>
    <p:sldId id="315" r:id="rId47"/>
    <p:sldId id="316" r:id="rId48"/>
    <p:sldId id="318" r:id="rId49"/>
    <p:sldId id="319" r:id="rId50"/>
    <p:sldId id="320" r:id="rId51"/>
    <p:sldId id="321" r:id="rId52"/>
    <p:sldId id="362" r:id="rId53"/>
    <p:sldId id="323" r:id="rId54"/>
    <p:sldId id="324" r:id="rId55"/>
    <p:sldId id="325" r:id="rId56"/>
    <p:sldId id="326" r:id="rId57"/>
    <p:sldId id="327" r:id="rId58"/>
    <p:sldId id="328" r:id="rId59"/>
    <p:sldId id="330" r:id="rId60"/>
    <p:sldId id="331" r:id="rId61"/>
    <p:sldId id="332" r:id="rId62"/>
    <p:sldId id="333" r:id="rId63"/>
    <p:sldId id="334" r:id="rId64"/>
    <p:sldId id="336" r:id="rId65"/>
    <p:sldId id="337" r:id="rId66"/>
    <p:sldId id="363" r:id="rId67"/>
    <p:sldId id="339" r:id="rId68"/>
    <p:sldId id="340" r:id="rId69"/>
    <p:sldId id="364" r:id="rId70"/>
    <p:sldId id="341" r:id="rId71"/>
    <p:sldId id="342" r:id="rId72"/>
    <p:sldId id="345" r:id="rId73"/>
    <p:sldId id="346" r:id="rId74"/>
    <p:sldId id="347" r:id="rId75"/>
    <p:sldId id="348" r:id="rId76"/>
    <p:sldId id="349" r:id="rId77"/>
    <p:sldId id="350" r:id="rId78"/>
    <p:sldId id="365" r:id="rId7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0EF"/>
    <a:srgbClr val="32A6D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61" autoAdjust="0"/>
    <p:restoredTop sz="95668" autoAdjust="0"/>
  </p:normalViewPr>
  <p:slideViewPr>
    <p:cSldViewPr>
      <p:cViewPr varScale="1">
        <p:scale>
          <a:sx n="102" d="100"/>
          <a:sy n="102" d="100"/>
        </p:scale>
        <p:origin x="-112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8ABD5E47-F045-4C01-A154-66E3997AD169}" type="datetimeFigureOut">
              <a:rPr lang="en-US" smtClean="0"/>
              <a:pPr/>
              <a:t>6/15/2015</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C3EC52C-64D1-4EF5-AC14-14AF6A3FC30C}" type="slidenum">
              <a:rPr lang="en-US" smtClean="0"/>
              <a:pPr/>
              <a:t>‹#›</a:t>
            </a:fld>
            <a:endParaRPr lang="en-US"/>
          </a:p>
        </p:txBody>
      </p:sp>
    </p:spTree>
    <p:extLst>
      <p:ext uri="{BB962C8B-B14F-4D97-AF65-F5344CB8AC3E}">
        <p14:creationId xmlns=""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1047225" eaLnBrk="0" hangingPunct="0">
              <a:defRPr sz="3000">
                <a:solidFill>
                  <a:schemeClr val="tx1"/>
                </a:solidFill>
                <a:latin typeface="Arial" charset="0"/>
                <a:cs typeface="Arial" charset="0"/>
              </a:defRPr>
            </a:lvl1pPr>
            <a:lvl2pPr marL="804763" indent="-309524" defTabSz="1047225" eaLnBrk="0" hangingPunct="0">
              <a:defRPr sz="3000">
                <a:solidFill>
                  <a:schemeClr val="tx1"/>
                </a:solidFill>
                <a:latin typeface="Arial" charset="0"/>
                <a:cs typeface="Arial" charset="0"/>
              </a:defRPr>
            </a:lvl2pPr>
            <a:lvl3pPr marL="1238098" indent="-247620" defTabSz="1047225" eaLnBrk="0" hangingPunct="0">
              <a:defRPr sz="3000">
                <a:solidFill>
                  <a:schemeClr val="tx1"/>
                </a:solidFill>
                <a:latin typeface="Arial" charset="0"/>
                <a:cs typeface="Arial" charset="0"/>
              </a:defRPr>
            </a:lvl3pPr>
            <a:lvl4pPr marL="1733337" indent="-247620" defTabSz="1047225" eaLnBrk="0" hangingPunct="0">
              <a:defRPr sz="3000">
                <a:solidFill>
                  <a:schemeClr val="tx1"/>
                </a:solidFill>
                <a:latin typeface="Arial" charset="0"/>
                <a:cs typeface="Arial" charset="0"/>
              </a:defRPr>
            </a:lvl4pPr>
            <a:lvl5pPr marL="2228576" indent="-247620" defTabSz="1047225" eaLnBrk="0" hangingPunct="0">
              <a:defRPr sz="3000">
                <a:solidFill>
                  <a:schemeClr val="tx1"/>
                </a:solidFill>
                <a:latin typeface="Arial" charset="0"/>
                <a:cs typeface="Arial" charset="0"/>
              </a:defRPr>
            </a:lvl5pPr>
            <a:lvl6pPr marL="2723815" indent="-247620" defTabSz="1047225" eaLnBrk="0" fontAlgn="base" hangingPunct="0">
              <a:spcBef>
                <a:spcPct val="0"/>
              </a:spcBef>
              <a:spcAft>
                <a:spcPct val="0"/>
              </a:spcAft>
              <a:defRPr sz="3000">
                <a:solidFill>
                  <a:schemeClr val="tx1"/>
                </a:solidFill>
                <a:latin typeface="Arial" charset="0"/>
                <a:cs typeface="Arial" charset="0"/>
              </a:defRPr>
            </a:lvl6pPr>
            <a:lvl7pPr marL="3219054" indent="-247620" defTabSz="1047225" eaLnBrk="0" fontAlgn="base" hangingPunct="0">
              <a:spcBef>
                <a:spcPct val="0"/>
              </a:spcBef>
              <a:spcAft>
                <a:spcPct val="0"/>
              </a:spcAft>
              <a:defRPr sz="3000">
                <a:solidFill>
                  <a:schemeClr val="tx1"/>
                </a:solidFill>
                <a:latin typeface="Arial" charset="0"/>
                <a:cs typeface="Arial" charset="0"/>
              </a:defRPr>
            </a:lvl7pPr>
            <a:lvl8pPr marL="3714293" indent="-247620" defTabSz="1047225" eaLnBrk="0" fontAlgn="base" hangingPunct="0">
              <a:spcBef>
                <a:spcPct val="0"/>
              </a:spcBef>
              <a:spcAft>
                <a:spcPct val="0"/>
              </a:spcAft>
              <a:defRPr sz="3000">
                <a:solidFill>
                  <a:schemeClr val="tx1"/>
                </a:solidFill>
                <a:latin typeface="Arial" charset="0"/>
                <a:cs typeface="Arial" charset="0"/>
              </a:defRPr>
            </a:lvl8pPr>
            <a:lvl9pPr marL="4209532" indent="-247620" defTabSz="1047225" eaLnBrk="0" fontAlgn="base" hangingPunct="0">
              <a:spcBef>
                <a:spcPct val="0"/>
              </a:spcBef>
              <a:spcAft>
                <a:spcPct val="0"/>
              </a:spcAft>
              <a:defRPr sz="3000">
                <a:solidFill>
                  <a:schemeClr val="tx1"/>
                </a:solidFill>
                <a:latin typeface="Arial" charset="0"/>
                <a:cs typeface="Arial" charset="0"/>
              </a:defRPr>
            </a:lvl9pPr>
          </a:lstStyle>
          <a:p>
            <a:pPr eaLnBrk="1" hangingPunct="1"/>
            <a:fld id="{E107E65D-A422-4C30-B3F0-AE1AD199FA59}" type="slidenum">
              <a:rPr lang="en-US" sz="1300">
                <a:latin typeface="Times New Roman" pitchFamily="18" charset="0"/>
              </a:rPr>
              <a:pPr eaLnBrk="1" hangingPunct="1"/>
              <a:t>2</a:t>
            </a:fld>
            <a:endParaRPr lang="en-US" sz="1300" dirty="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14C3C-B74A-4ECB-B885-5AE821768BD6}" type="slidenum">
              <a:rPr lang="en-US"/>
              <a:pPr/>
              <a:t>11</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97BC9-FEA8-47EA-B037-7B3CB99BEE6E}" type="slidenum">
              <a:rPr lang="en-US"/>
              <a:pPr/>
              <a:t>12</a:t>
            </a:fld>
            <a:endParaRPr lang="en-US"/>
          </a:p>
        </p:txBody>
      </p:sp>
      <p:sp>
        <p:nvSpPr>
          <p:cNvPr id="1036290" name="Rectangle 2"/>
          <p:cNvSpPr>
            <a:spLocks noGrp="1" noRot="1" noChangeAspect="1" noChangeArrowheads="1" noTextEdit="1"/>
          </p:cNvSpPr>
          <p:nvPr>
            <p:ph type="sldImg"/>
          </p:nvPr>
        </p:nvSpPr>
        <p:spPr>
          <a:ln/>
        </p:spPr>
      </p:sp>
      <p:sp>
        <p:nvSpPr>
          <p:cNvPr id="1036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4519E-3DE2-45FA-86A8-B7016CD6A7FE}" type="slidenum">
              <a:rPr lang="en-US"/>
              <a:pPr/>
              <a:t>13</a:t>
            </a:fld>
            <a:endParaRPr lang="en-US"/>
          </a:p>
        </p:txBody>
      </p:sp>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52E84-640A-48FA-B2F0-6D35A310DE59}" type="slidenum">
              <a:rPr lang="en-US"/>
              <a:pPr/>
              <a:t>14</a:t>
            </a:fld>
            <a:endParaRPr lang="en-US"/>
          </a:p>
        </p:txBody>
      </p:sp>
      <p:sp>
        <p:nvSpPr>
          <p:cNvPr id="1038338" name="Rectangle 2"/>
          <p:cNvSpPr>
            <a:spLocks noGrp="1" noRot="1" noChangeAspect="1" noChangeArrowheads="1" noTextEdit="1"/>
          </p:cNvSpPr>
          <p:nvPr>
            <p:ph type="sldImg"/>
          </p:nvPr>
        </p:nvSpPr>
        <p:spPr>
          <a:ln/>
        </p:spPr>
      </p:sp>
      <p:sp>
        <p:nvSpPr>
          <p:cNvPr id="1038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25379-E41C-4A88-8AB6-884E5A8DBFFC}" type="slidenum">
              <a:rPr lang="en-US"/>
              <a:pPr/>
              <a:t>15</a:t>
            </a:fld>
            <a:endParaRPr lang="en-US"/>
          </a:p>
        </p:txBody>
      </p:sp>
      <p:sp>
        <p:nvSpPr>
          <p:cNvPr id="1046530" name="Rectangle 2"/>
          <p:cNvSpPr>
            <a:spLocks noGrp="1" noRot="1" noChangeAspect="1" noChangeArrowheads="1" noTextEdit="1"/>
          </p:cNvSpPr>
          <p:nvPr>
            <p:ph type="sldImg"/>
          </p:nvPr>
        </p:nvSpPr>
        <p:spPr>
          <a:ln/>
        </p:spPr>
      </p:sp>
      <p:sp>
        <p:nvSpPr>
          <p:cNvPr id="1046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BD64D-7A28-4C09-AD28-0A2A9F5E855C}" type="slidenum">
              <a:rPr lang="en-US"/>
              <a:pPr/>
              <a:t>16</a:t>
            </a:fld>
            <a:endParaRPr lang="en-US"/>
          </a:p>
        </p:txBody>
      </p:sp>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0382E3-B6AE-4D9F-9B06-90BBF200EB8D}" type="slidenum">
              <a:rPr lang="en-US"/>
              <a:pPr/>
              <a:t>17</a:t>
            </a:fld>
            <a:endParaRPr lang="en-US"/>
          </a:p>
        </p:txBody>
      </p:sp>
      <p:sp>
        <p:nvSpPr>
          <p:cNvPr id="1048578" name="Rectangle 2"/>
          <p:cNvSpPr>
            <a:spLocks noGrp="1" noRot="1" noChangeAspect="1" noChangeArrowheads="1" noTextEdit="1"/>
          </p:cNvSpPr>
          <p:nvPr>
            <p:ph type="sldImg"/>
          </p:nvPr>
        </p:nvSpPr>
        <p:spPr>
          <a:ln/>
        </p:spPr>
      </p:sp>
      <p:sp>
        <p:nvSpPr>
          <p:cNvPr id="104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C70EF-051D-402A-AFF5-124EE51B8B05}" type="slidenum">
              <a:rPr lang="en-US"/>
              <a:pPr/>
              <a:t>18</a:t>
            </a:fld>
            <a:endParaRPr lang="en-US"/>
          </a:p>
        </p:txBody>
      </p:sp>
      <p:sp>
        <p:nvSpPr>
          <p:cNvPr id="1049602" name="Rectangle 2"/>
          <p:cNvSpPr>
            <a:spLocks noGrp="1" noRot="1" noChangeAspect="1" noChangeArrowheads="1" noTextEdit="1"/>
          </p:cNvSpPr>
          <p:nvPr>
            <p:ph type="sldImg"/>
          </p:nvPr>
        </p:nvSpPr>
        <p:spPr>
          <a:ln/>
        </p:spPr>
      </p:sp>
      <p:sp>
        <p:nvSpPr>
          <p:cNvPr id="1049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1D9AF-1759-4C51-9C78-6948CCEB84AD}" type="slidenum">
              <a:rPr lang="en-US"/>
              <a:pPr/>
              <a:t>19</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6B35-CBE0-429D-AB08-87527CD85AE5}" type="slidenum">
              <a:rPr lang="en-US"/>
              <a:pPr/>
              <a:t>20</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5336C-91C1-452D-9A2C-BC27032E8BFC}" type="slidenum">
              <a:rPr lang="en-US"/>
              <a:pPr/>
              <a:t>3</a:t>
            </a:fld>
            <a:endParaRPr 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6B35-CBE0-429D-AB08-87527CD85AE5}" type="slidenum">
              <a:rPr lang="en-US"/>
              <a:pPr/>
              <a:t>21</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D3818-C691-4462-91B3-1A84E4E8F0B6}" type="slidenum">
              <a:rPr lang="en-US"/>
              <a:pPr/>
              <a:t>22</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9BCB5-463B-43A3-8426-04655F46849E}" type="slidenum">
              <a:rPr lang="en-US"/>
              <a:pPr/>
              <a:t>23</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77750-E0F0-4F51-AE77-6C21D8562040}" type="slidenum">
              <a:rPr lang="en-US"/>
              <a:pPr/>
              <a:t>24</a:t>
            </a:fld>
            <a:endParaRPr lang="en-US"/>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69010-F3BB-4668-BEDA-1437D9B3C51A}" type="slidenum">
              <a:rPr lang="en-US"/>
              <a:pPr/>
              <a:t>25</a:t>
            </a:fld>
            <a:endParaRPr lang="en-US"/>
          </a:p>
        </p:txBody>
      </p:sp>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4A4CB-4B48-4164-AE41-0C102DFCE321}" type="slidenum">
              <a:rPr lang="en-US"/>
              <a:pPr/>
              <a:t>26</a:t>
            </a:fld>
            <a:endParaRPr 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359FB-2417-487A-BF74-4237540605BD}" type="slidenum">
              <a:rPr lang="en-US"/>
              <a:pPr/>
              <a:t>27</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9AE404-AC6E-4BB2-A1B0-D727B91D93E6}" type="slidenum">
              <a:rPr lang="en-US"/>
              <a:pPr/>
              <a:t>28</a:t>
            </a:fld>
            <a:endParaRPr 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CF4E0-26B8-42A5-BD73-2A09CF620B70}" type="slidenum">
              <a:rPr lang="en-US"/>
              <a:pPr/>
              <a:t>29</a:t>
            </a:fld>
            <a:endParaRPr lang="en-US"/>
          </a:p>
        </p:txBody>
      </p:sp>
      <p:sp>
        <p:nvSpPr>
          <p:cNvPr id="1062914" name="Rectangle 2"/>
          <p:cNvSpPr>
            <a:spLocks noGrp="1" noRot="1" noChangeAspect="1" noChangeArrowheads="1" noTextEdit="1"/>
          </p:cNvSpPr>
          <p:nvPr>
            <p:ph type="sldImg"/>
          </p:nvPr>
        </p:nvSpPr>
        <p:spPr>
          <a:ln/>
        </p:spPr>
      </p:sp>
      <p:sp>
        <p:nvSpPr>
          <p:cNvPr id="1062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0A32C-35BC-4591-B532-2FC89FF01549}" type="slidenum">
              <a:rPr lang="en-US"/>
              <a:pPr/>
              <a:t>30</a:t>
            </a:fld>
            <a:endParaRPr lang="en-US"/>
          </a:p>
        </p:txBody>
      </p:sp>
      <p:sp>
        <p:nvSpPr>
          <p:cNvPr id="1063938" name="Rectangle 2"/>
          <p:cNvSpPr>
            <a:spLocks noGrp="1" noRot="1" noChangeAspect="1" noChangeArrowheads="1" noTextEdit="1"/>
          </p:cNvSpPr>
          <p:nvPr>
            <p:ph type="sldImg"/>
          </p:nvPr>
        </p:nvSpPr>
        <p:spPr>
          <a:ln/>
        </p:spPr>
      </p:sp>
      <p:sp>
        <p:nvSpPr>
          <p:cNvPr id="1063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338EE-F671-41D4-A503-4C79E389435C}" type="slidenum">
              <a:rPr lang="en-US"/>
              <a:pPr/>
              <a:t>4</a:t>
            </a:fld>
            <a:endParaRPr 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23AB6-2A37-405E-90E9-CB240893B04C}" type="slidenum">
              <a:rPr lang="en-US"/>
              <a:pPr/>
              <a:t>31</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23AB6-2A37-405E-90E9-CB240893B04C}" type="slidenum">
              <a:rPr lang="en-US"/>
              <a:pPr/>
              <a:t>32</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D984F-F7A1-4BB7-AC8D-C7877406EE02}" type="slidenum">
              <a:rPr lang="en-US"/>
              <a:pPr/>
              <a:t>33</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D984F-F7A1-4BB7-AC8D-C7877406EE02}" type="slidenum">
              <a:rPr lang="en-US"/>
              <a:pPr/>
              <a:t>34</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D99AD-16E0-4622-A761-67829316BF10}" type="slidenum">
              <a:rPr lang="en-US"/>
              <a:pPr/>
              <a:t>35</a:t>
            </a:fld>
            <a:endParaRPr lang="en-US"/>
          </a:p>
        </p:txBody>
      </p:sp>
      <p:sp>
        <p:nvSpPr>
          <p:cNvPr id="1067010" name="Rectangle 2"/>
          <p:cNvSpPr>
            <a:spLocks noGrp="1" noRot="1" noChangeAspect="1" noChangeArrowheads="1" noTextEdit="1"/>
          </p:cNvSpPr>
          <p:nvPr>
            <p:ph type="sldImg"/>
          </p:nvPr>
        </p:nvSpPr>
        <p:spPr>
          <a:ln/>
        </p:spPr>
      </p:sp>
      <p:sp>
        <p:nvSpPr>
          <p:cNvPr id="1067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CB88D-48E1-4C9F-8E6B-B887321DF1BE}" type="slidenum">
              <a:rPr lang="en-US"/>
              <a:pPr/>
              <a:t>36</a:t>
            </a:fld>
            <a:endParaRPr 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D4713A-7E9A-4C91-8A48-BE39F6996402}" type="slidenum">
              <a:rPr lang="en-US"/>
              <a:pPr/>
              <a:t>37</a:t>
            </a:fld>
            <a:endParaRPr lang="en-US"/>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5CA2F-47EA-418F-9EBD-97A4155A41AF}" type="slidenum">
              <a:rPr lang="en-US"/>
              <a:pPr/>
              <a:t>38</a:t>
            </a:fld>
            <a:endParaRPr lang="en-US"/>
          </a:p>
        </p:txBody>
      </p:sp>
      <p:sp>
        <p:nvSpPr>
          <p:cNvPr id="1070082" name="Rectangle 2"/>
          <p:cNvSpPr>
            <a:spLocks noGrp="1" noRot="1" noChangeAspect="1" noChangeArrowheads="1" noTextEdit="1"/>
          </p:cNvSpPr>
          <p:nvPr>
            <p:ph type="sldImg"/>
          </p:nvPr>
        </p:nvSpPr>
        <p:spPr>
          <a:ln/>
        </p:spPr>
      </p:sp>
      <p:sp>
        <p:nvSpPr>
          <p:cNvPr id="1070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8AF5EA-38D5-463F-AD6E-F016E4A7D6C4}" type="slidenum">
              <a:rPr lang="en-US"/>
              <a:pPr/>
              <a:t>39</a:t>
            </a:fld>
            <a:endParaRPr lang="en-US"/>
          </a:p>
        </p:txBody>
      </p:sp>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0D89E-CCED-4853-AC56-E7F03886E2BB}" type="slidenum">
              <a:rPr lang="en-US"/>
              <a:pPr/>
              <a:t>40</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1498A-41AD-42FB-8C1C-248BA32E06E0}" type="slidenum">
              <a:rPr lang="en-US"/>
              <a:pPr/>
              <a:t>5</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0D89E-CCED-4853-AC56-E7F03886E2BB}" type="slidenum">
              <a:rPr lang="en-US"/>
              <a:pPr/>
              <a:t>41</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F57E4-111B-4A79-9711-F08BB682276C}" type="slidenum">
              <a:rPr lang="en-US"/>
              <a:pPr/>
              <a:t>42</a:t>
            </a:fld>
            <a:endParaRPr lang="en-US"/>
          </a:p>
        </p:txBody>
      </p:sp>
      <p:sp>
        <p:nvSpPr>
          <p:cNvPr id="1073154" name="Rectangle 2"/>
          <p:cNvSpPr>
            <a:spLocks noGrp="1" noRot="1" noChangeAspect="1" noChangeArrowheads="1" noTextEdit="1"/>
          </p:cNvSpPr>
          <p:nvPr>
            <p:ph type="sldImg"/>
          </p:nvPr>
        </p:nvSpPr>
        <p:spPr>
          <a:ln/>
        </p:spPr>
      </p:sp>
      <p:sp>
        <p:nvSpPr>
          <p:cNvPr id="107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0E757-B907-4AF5-A770-2BCD353F0876}" type="slidenum">
              <a:rPr lang="en-US"/>
              <a:pPr/>
              <a:t>43</a:t>
            </a:fld>
            <a:endParaRPr 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EE945-2A13-42D4-8649-AE2459320D7B}" type="slidenum">
              <a:rPr lang="en-US"/>
              <a:pPr/>
              <a:t>44</a:t>
            </a:fld>
            <a:endParaRPr lang="en-US"/>
          </a:p>
        </p:txBody>
      </p:sp>
      <p:sp>
        <p:nvSpPr>
          <p:cNvPr id="1075202" name="Rectangle 2"/>
          <p:cNvSpPr>
            <a:spLocks noGrp="1" noRot="1" noChangeAspect="1" noChangeArrowheads="1" noTextEdit="1"/>
          </p:cNvSpPr>
          <p:nvPr>
            <p:ph type="sldImg"/>
          </p:nvPr>
        </p:nvSpPr>
        <p:spPr>
          <a:ln/>
        </p:spPr>
      </p:sp>
      <p:sp>
        <p:nvSpPr>
          <p:cNvPr id="107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8E63B-A642-4B35-9A61-C4859844CC84}" type="slidenum">
              <a:rPr lang="en-US"/>
              <a:pPr/>
              <a:t>45</a:t>
            </a:fld>
            <a:endParaRPr lang="en-US"/>
          </a:p>
        </p:txBody>
      </p:sp>
      <p:sp>
        <p:nvSpPr>
          <p:cNvPr id="1076226" name="Rectangle 2"/>
          <p:cNvSpPr>
            <a:spLocks noGrp="1" noRot="1" noChangeAspect="1" noChangeArrowheads="1" noTextEdit="1"/>
          </p:cNvSpPr>
          <p:nvPr>
            <p:ph type="sldImg"/>
          </p:nvPr>
        </p:nvSpPr>
        <p:spPr>
          <a:ln/>
        </p:spPr>
      </p:sp>
      <p:sp>
        <p:nvSpPr>
          <p:cNvPr id="1076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6EF90-3E99-43F2-9967-5F868BB1AA65}" type="slidenum">
              <a:rPr lang="en-US"/>
              <a:pPr/>
              <a:t>46</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E8D55-B231-4F82-B1B3-291EF4402AA5}" type="slidenum">
              <a:rPr lang="en-US"/>
              <a:pPr/>
              <a:t>47</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DFE8A-59B2-404B-9C54-ABC234F7C21A}" type="slidenum">
              <a:rPr lang="en-US"/>
              <a:pPr/>
              <a:t>48</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6B225-9BA0-4D81-A673-25BAA900EFB3}" type="slidenum">
              <a:rPr lang="en-US"/>
              <a:pPr/>
              <a:t>49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A17D2-8124-4E02-9AB8-6E3B46DD299A}" type="slidenum">
              <a:rPr lang="en-US"/>
              <a:pPr/>
              <a:t>50</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718FF-AF39-48F7-B750-786A551C3749}" type="slidenum">
              <a:rPr lang="en-US"/>
              <a:pPr/>
              <a:t>6</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B5CE3-F338-4CE5-80A6-E610D201E598}" type="slidenum">
              <a:rPr lang="en-US"/>
              <a:pPr/>
              <a:t>51</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52</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53</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EE5B8-3213-4D7F-82B5-4AD46421790A}" type="slidenum">
              <a:rPr lang="en-US"/>
              <a:pPr/>
              <a:t>54</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137F3-3757-4E0E-9FBA-19E0766179D6}" type="slidenum">
              <a:rPr lang="en-US"/>
              <a:pPr/>
              <a:t>55</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3EE72-9E01-4B50-9708-723A79C0A277}" type="slidenum">
              <a:rPr lang="en-US"/>
              <a:pPr/>
              <a:t>56</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777-7DFA-44EC-9609-B6BFC825C739}" type="slidenum">
              <a:rPr lang="en-US"/>
              <a:pPr/>
              <a:t>57</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BFE4F-8561-448B-915C-4E5FC6C9C108}" type="slidenum">
              <a:rPr lang="en-US"/>
              <a:pPr/>
              <a:t>58</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315AE-C12C-42FD-8E59-7B2ACF03AFB8}" type="slidenum">
              <a:rPr lang="en-US"/>
              <a:pPr/>
              <a:t>59</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81F28-0BDC-4D50-B348-C50F71506836}" type="slidenum">
              <a:rPr lang="en-US"/>
              <a:pPr/>
              <a:t>60</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E8FEB-9610-4353-91E1-389CFA465293}" type="slidenum">
              <a:rPr lang="en-US"/>
              <a:pPr/>
              <a:t>7</a:t>
            </a:fld>
            <a:endParaRPr lang="en-US"/>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7ED7E-2EA9-4B3C-9F39-A8E9AFB3D200}" type="slidenum">
              <a:rPr lang="en-US"/>
              <a:pPr/>
              <a:t>61</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9D5FA-B6D3-43D4-8DB1-C8D77CE930CF}" type="slidenum">
              <a:rPr lang="en-US"/>
              <a:pPr/>
              <a:t>62</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784FA-4DD1-41D4-A90A-6937309F07FB}" type="slidenum">
              <a:rPr lang="en-US"/>
              <a:pPr/>
              <a:t>63</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113BD-61BE-4C1F-8A4C-D8B3BE4390B3}" type="slidenum">
              <a:rPr lang="en-US"/>
              <a:pPr/>
              <a:t>64</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601C5-5610-4FDE-8125-40A5E2156B1D}" type="slidenum">
              <a:rPr lang="en-US"/>
              <a:pPr/>
              <a:t>65</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66</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67</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F6704-BE68-4F83-859F-46AFB63E3AE7}" type="slidenum">
              <a:rPr lang="en-US"/>
              <a:pPr/>
              <a:t>68</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69</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70</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71EAE-9A32-47E3-B7E2-2AC940931EA8}" type="slidenum">
              <a:rPr lang="en-US"/>
              <a:pPr/>
              <a:t>8</a:t>
            </a:fld>
            <a:endParaRPr lang="en-US"/>
          </a:p>
        </p:txBody>
      </p:sp>
      <p:sp>
        <p:nvSpPr>
          <p:cNvPr id="1033218" name="Rectangle 2"/>
          <p:cNvSpPr>
            <a:spLocks noGrp="1" noRot="1" noChangeAspect="1" noChangeArrowheads="1" noTextEdit="1"/>
          </p:cNvSpPr>
          <p:nvPr>
            <p:ph type="sldImg"/>
          </p:nvPr>
        </p:nvSpPr>
        <p:spPr>
          <a:ln/>
        </p:spPr>
      </p:sp>
      <p:sp>
        <p:nvSpPr>
          <p:cNvPr id="103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E4182-C7B3-4535-944D-C2A14EFC6F22}" type="slidenum">
              <a:rPr lang="en-US"/>
              <a:pPr/>
              <a:t>71</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87190-899B-4EE7-962C-D711EB0F34E5}" type="slidenum">
              <a:rPr lang="en-US"/>
              <a:pPr/>
              <a:t>72</a:t>
            </a:fld>
            <a:endParaRPr lang="en-US"/>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61C4C-0C8B-40D1-916D-005C2252EB8B}" type="slidenum">
              <a:rPr lang="en-US"/>
              <a:pPr/>
              <a:t>73</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60BE5-F6AC-4694-9B80-074544A4EE49}" type="slidenum">
              <a:rPr lang="en-US"/>
              <a:pPr/>
              <a:t>74</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E4A05-ACAA-4EDE-858B-3582F38803B5}" type="slidenum">
              <a:rPr lang="en-US"/>
              <a:pPr/>
              <a:t>75</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2017A-8B53-46AD-BAFE-552B098EF027}" type="slidenum">
              <a:rPr lang="en-US"/>
              <a:pPr/>
              <a:t>76</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FA9A2-97C6-4734-B8BB-7FBEF9A520F2}" type="slidenum">
              <a:rPr lang="en-US"/>
              <a:pPr/>
              <a:t>77</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E7814-AC97-43F0-A06C-4C12976A6BD7}" type="slidenum">
              <a:rPr lang="en-US"/>
              <a:pPr/>
              <a:t>78</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0A13E-EC31-4E98-999D-132225AB71A7}" type="slidenum">
              <a:rPr lang="en-US"/>
              <a:pPr/>
              <a:t>9</a:t>
            </a:fld>
            <a:endParaRPr lang="en-US"/>
          </a:p>
        </p:txBody>
      </p:sp>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84B4A-A12C-4060-8BE7-658470E3060E}" type="slidenum">
              <a:rPr lang="en-US"/>
              <a:pPr/>
              <a:t>10</a:t>
            </a:fld>
            <a:endParaRPr lang="en-US"/>
          </a:p>
        </p:txBody>
      </p:sp>
      <p:sp>
        <p:nvSpPr>
          <p:cNvPr id="1035266" name="Rectangle 2"/>
          <p:cNvSpPr>
            <a:spLocks noGrp="1" noRot="1" noChangeAspect="1" noChangeArrowheads="1" noTextEdit="1"/>
          </p:cNvSpPr>
          <p:nvPr>
            <p:ph type="sldImg"/>
          </p:nvPr>
        </p:nvSpPr>
        <p:spPr>
          <a:ln/>
        </p:spPr>
      </p:sp>
      <p:sp>
        <p:nvSpPr>
          <p:cNvPr id="10352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 xmlns:p14="http://schemas.microsoft.com/office/powerpoint/2010/main"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
        <p:nvSpPr>
          <p:cNvPr id="5" name="Rectangle 4"/>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 xmlns:p14="http://schemas.microsoft.com/office/powerpoint/2010/main"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CC12C447-90FA-420C-B74C-1A635C444937}" type="slidenum">
              <a:rPr lang="en-US"/>
              <a:pPr>
                <a:defRPr/>
              </a:pPr>
              <a:t>‹#›</a:t>
            </a:fld>
            <a:r>
              <a:rPr lang="en-US"/>
              <a:t>&gt;</a:t>
            </a:r>
          </a:p>
          <a:p>
            <a:pPr>
              <a:defRPr/>
            </a:pPr>
            <a:endParaRPr lang="en-GB"/>
          </a:p>
        </p:txBody>
      </p:sp>
    </p:spTree>
    <p:extLst>
      <p:ext uri="{BB962C8B-B14F-4D97-AF65-F5344CB8AC3E}">
        <p14:creationId xmlns="" xmlns:p14="http://schemas.microsoft.com/office/powerpoint/2010/main" val="29642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7" name="Slide Number Placeholder 6"/>
          <p:cNvSpPr>
            <a:spLocks noGrp="1"/>
          </p:cNvSpPr>
          <p:nvPr>
            <p:ph type="sldNum" sz="quarter" idx="11"/>
          </p:nvPr>
        </p:nvSpPr>
        <p:spPr/>
        <p:txBody>
          <a:bodyPr/>
          <a:lstStyle>
            <a:lvl1pPr>
              <a:defRPr smtClean="0"/>
            </a:lvl1pPr>
          </a:lstStyle>
          <a:p>
            <a:pPr>
              <a:defRPr/>
            </a:pPr>
            <a:r>
              <a:rPr lang="en-US"/>
              <a:t>1-&lt;</a:t>
            </a:r>
            <a:fld id="{E7ED6BBA-2425-4A43-B586-383F2BB07C4C}" type="slidenum">
              <a:rPr lang="en-US"/>
              <a:pPr>
                <a:defRPr/>
              </a:pPr>
              <a:t>‹#›</a:t>
            </a:fld>
            <a:r>
              <a:rPr lang="en-US"/>
              <a:t>&gt;</a:t>
            </a:r>
          </a:p>
          <a:p>
            <a:pPr>
              <a:defRPr/>
            </a:pPr>
            <a:endParaRPr lang="en-GB"/>
          </a:p>
        </p:txBody>
      </p:sp>
    </p:spTree>
    <p:extLst>
      <p:ext uri="{BB962C8B-B14F-4D97-AF65-F5344CB8AC3E}">
        <p14:creationId xmlns="" xmlns:p14="http://schemas.microsoft.com/office/powerpoint/2010/main" val="1101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 xmlns:p14="http://schemas.microsoft.com/office/powerpoint/2010/main" val="1513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8" name="Slide Number Placeholder 7"/>
          <p:cNvSpPr>
            <a:spLocks noGrp="1"/>
          </p:cNvSpPr>
          <p:nvPr>
            <p:ph type="sldNum" sz="quarter" idx="11"/>
          </p:nvPr>
        </p:nvSpPr>
        <p:spPr/>
        <p:txBody>
          <a:bodyPr/>
          <a:lstStyle>
            <a:lvl1pPr>
              <a:defRPr smtClean="0"/>
            </a:lvl1pPr>
          </a:lstStyle>
          <a:p>
            <a:pPr>
              <a:defRPr/>
            </a:pPr>
            <a:r>
              <a:rPr lang="en-US"/>
              <a:t>1-&lt;</a:t>
            </a:r>
            <a:fld id="{CCDCC2DC-EBCD-44EE-92DB-9C06DDE632FD}" type="slidenum">
              <a:rPr lang="en-US"/>
              <a:pPr>
                <a:defRPr/>
              </a:pPr>
              <a:t>‹#›</a:t>
            </a:fld>
            <a:r>
              <a:rPr lang="en-US"/>
              <a:t>&gt;</a:t>
            </a:r>
          </a:p>
          <a:p>
            <a:pPr>
              <a:defRPr/>
            </a:pPr>
            <a:endParaRPr lang="en-GB"/>
          </a:p>
        </p:txBody>
      </p:sp>
    </p:spTree>
    <p:extLst>
      <p:ext uri="{BB962C8B-B14F-4D97-AF65-F5344CB8AC3E}">
        <p14:creationId xmlns="" xmlns:p14="http://schemas.microsoft.com/office/powerpoint/2010/main" val="22934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sz="quarter" idx="10"/>
          </p:nvPr>
        </p:nvSpPr>
        <p:spPr>
          <a:ln/>
        </p:spPr>
        <p:txBody>
          <a:bodyPr/>
          <a:lstStyle>
            <a:lvl1pPr>
              <a:defRPr/>
            </a:lvl1pPr>
          </a:lstStyle>
          <a:p>
            <a:pPr>
              <a:defRPr/>
            </a:pPr>
            <a:r>
              <a:rPr lang="en-US" smtClean="0"/>
              <a:t>Copyright © 2012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1-&lt;</a:t>
            </a:r>
            <a:fld id="{B4FEF99E-A19F-4A0B-A62E-3729EECDD901}" type="slidenum">
              <a:rPr lang="en-US"/>
              <a:pPr>
                <a:defRPr/>
              </a:pPr>
              <a:t>‹#›</a:t>
            </a:fld>
            <a:r>
              <a:rPr lang="en-US"/>
              <a:t>&gt;</a:t>
            </a:r>
          </a:p>
          <a:p>
            <a:pPr>
              <a:defRPr/>
            </a:pPr>
            <a:endParaRPr lang="en-GB"/>
          </a:p>
        </p:txBody>
      </p:sp>
    </p:spTree>
    <p:extLst>
      <p:ext uri="{BB962C8B-B14F-4D97-AF65-F5344CB8AC3E}">
        <p14:creationId xmlns="" xmlns:p14="http://schemas.microsoft.com/office/powerpoint/2010/main" val="362950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6" name="Slide Number Placeholder 5"/>
          <p:cNvSpPr>
            <a:spLocks noGrp="1"/>
          </p:cNvSpPr>
          <p:nvPr>
            <p:ph type="sldNum" sz="quarter" idx="11"/>
          </p:nvPr>
        </p:nvSpPr>
        <p:spPr/>
        <p:txBody>
          <a:bodyPr/>
          <a:lstStyle>
            <a:lvl1pPr>
              <a:defRPr smtClean="0"/>
            </a:lvl1pPr>
          </a:lstStyle>
          <a:p>
            <a:pPr>
              <a:defRPr/>
            </a:pPr>
            <a:r>
              <a:rPr lang="en-US"/>
              <a:t>1-&lt;</a:t>
            </a:r>
            <a:fld id="{9F7ADD3E-E1D6-46D5-BCAD-B4AEBA813F75}" type="slidenum">
              <a:rPr lang="en-US"/>
              <a:pPr>
                <a:defRPr/>
              </a:pPr>
              <a:t>‹#›</a:t>
            </a:fld>
            <a:r>
              <a:rPr lang="en-US"/>
              <a:t>&gt;</a:t>
            </a:r>
          </a:p>
          <a:p>
            <a:pPr>
              <a:defRPr/>
            </a:pPr>
            <a:endParaRPr lang="en-GB"/>
          </a:p>
        </p:txBody>
      </p:sp>
    </p:spTree>
    <p:extLst>
      <p:ext uri="{BB962C8B-B14F-4D97-AF65-F5344CB8AC3E}">
        <p14:creationId xmlns="" xmlns:p14="http://schemas.microsoft.com/office/powerpoint/2010/main" val="82766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pPr/>
              <a:t>6/15/2015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pPr/>
              <a:t>‹#›</a:t>
            </a:fld>
            <a:endParaRPr lang="en-US"/>
          </a:p>
        </p:txBody>
      </p:sp>
    </p:spTree>
    <p:extLst>
      <p:ext uri="{BB962C8B-B14F-4D97-AF65-F5344CB8AC3E}">
        <p14:creationId xmlns=""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oleObject" Target="../embeddings/oleObject10.bin"/><Relationship Id="rId2" Type="http://schemas.openxmlformats.org/officeDocument/2006/relationships/tags" Target="../tags/tag26.xml"/><Relationship Id="rId1" Type="http://schemas.openxmlformats.org/officeDocument/2006/relationships/vmlDrawing" Target="../drawings/vmlDrawing10.v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28.xml"/></Relationships>
</file>

<file path=ppt/slides/_rels/slide19.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oleObject" Target="../embeddings/oleObject11.bin"/><Relationship Id="rId2" Type="http://schemas.openxmlformats.org/officeDocument/2006/relationships/tags" Target="../tags/tag29.xml"/><Relationship Id="rId1" Type="http://schemas.openxmlformats.org/officeDocument/2006/relationships/vmlDrawing" Target="../drawings/vmlDrawing11.v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oleObject" Target="../embeddings/oleObject12.bin"/><Relationship Id="rId2" Type="http://schemas.openxmlformats.org/officeDocument/2006/relationships/tags" Target="../tags/tag32.xml"/><Relationship Id="rId1" Type="http://schemas.openxmlformats.org/officeDocument/2006/relationships/vmlDrawing" Target="../drawings/vmlDrawing12.v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oleObject" Target="../embeddings/oleObject13.bin"/><Relationship Id="rId2" Type="http://schemas.openxmlformats.org/officeDocument/2006/relationships/tags" Target="../tags/tag35.xml"/><Relationship Id="rId1" Type="http://schemas.openxmlformats.org/officeDocument/2006/relationships/vmlDrawing" Target="../drawings/vmlDrawing13.v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43.xml"/><Relationship Id="rId7" Type="http://schemas.openxmlformats.org/officeDocument/2006/relationships/oleObject" Target="../embeddings/oleObject14.bin"/><Relationship Id="rId2" Type="http://schemas.openxmlformats.org/officeDocument/2006/relationships/tags" Target="../tags/tag42.xml"/><Relationship Id="rId1" Type="http://schemas.openxmlformats.org/officeDocument/2006/relationships/vmlDrawing" Target="../drawings/vmlDrawing14.v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4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oleObject" Target="../embeddings/oleObject16.bin"/><Relationship Id="rId2" Type="http://schemas.openxmlformats.org/officeDocument/2006/relationships/tags" Target="../tags/tag47.xml"/><Relationship Id="rId1" Type="http://schemas.openxmlformats.org/officeDocument/2006/relationships/vmlDrawing" Target="../drawings/vmlDrawing15.v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4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0.xml"/><Relationship Id="rId5" Type="http://schemas.openxmlformats.org/officeDocument/2006/relationships/image" Target="../media/image19.emf"/><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oleObject" Target="../embeddings/oleObject17.bin"/><Relationship Id="rId2" Type="http://schemas.openxmlformats.org/officeDocument/2006/relationships/tags" Target="../tags/tag55.xml"/><Relationship Id="rId1" Type="http://schemas.openxmlformats.org/officeDocument/2006/relationships/vmlDrawing" Target="../drawings/vmlDrawing16.vml"/><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tags" Target="../tags/tag5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33.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7.vml"/><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ags" Target="../tags/tag71.xml"/></Relationships>
</file>

<file path=ppt/slides/_rels/slide37.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8.vml"/><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tags" Target="../tags/tag74.xml"/></Relationships>
</file>

<file path=ppt/slides/_rels/slide38.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oleObject" Target="../embeddings/oleObject20.bin"/><Relationship Id="rId2" Type="http://schemas.openxmlformats.org/officeDocument/2006/relationships/tags" Target="../tags/tag75.xml"/><Relationship Id="rId1" Type="http://schemas.openxmlformats.org/officeDocument/2006/relationships/vmlDrawing" Target="../drawings/vmlDrawing19.vml"/><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39.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oleObject" Target="../embeddings/oleObject21.bin"/><Relationship Id="rId2" Type="http://schemas.openxmlformats.org/officeDocument/2006/relationships/tags" Target="../tags/tag78.xml"/><Relationship Id="rId1" Type="http://schemas.openxmlformats.org/officeDocument/2006/relationships/vmlDrawing" Target="../drawings/vmlDrawing20.v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80.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oleObject" Target="../embeddings/oleObject22.bin"/><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ags" Target="../tags/tag85.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95.xml"/><Relationship Id="rId7" Type="http://schemas.openxmlformats.org/officeDocument/2006/relationships/notesSlide" Target="../notesSlides/notesSlide45.xml"/><Relationship Id="rId2" Type="http://schemas.openxmlformats.org/officeDocument/2006/relationships/tags" Target="../tags/tag94.xml"/><Relationship Id="rId1" Type="http://schemas.openxmlformats.org/officeDocument/2006/relationships/vmlDrawing" Target="../drawings/vmlDrawing22.vml"/><Relationship Id="rId6" Type="http://schemas.openxmlformats.org/officeDocument/2006/relationships/slideLayout" Target="../slideLayouts/slideLayout2.xml"/><Relationship Id="rId5" Type="http://schemas.openxmlformats.org/officeDocument/2006/relationships/tags" Target="../tags/tag97.xml"/><Relationship Id="rId4" Type="http://schemas.openxmlformats.org/officeDocument/2006/relationships/tags" Target="../tags/tag96.xml"/></Relationships>
</file>

<file path=ppt/slides/_rels/slide47.xml.rels><?xml version="1.0" encoding="UTF-8" standalone="yes"?>
<Relationships xmlns="http://schemas.openxmlformats.org/package/2006/relationships"><Relationship Id="rId8" Type="http://schemas.openxmlformats.org/officeDocument/2006/relationships/tags" Target="../tags/tag104.xml"/><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oleObject" Target="../embeddings/oleObject25.bin"/><Relationship Id="rId2" Type="http://schemas.openxmlformats.org/officeDocument/2006/relationships/tags" Target="../tags/tag98.xml"/><Relationship Id="rId1" Type="http://schemas.openxmlformats.org/officeDocument/2006/relationships/vmlDrawing" Target="../drawings/vmlDrawing23.vml"/><Relationship Id="rId6" Type="http://schemas.openxmlformats.org/officeDocument/2006/relationships/tags" Target="../tags/tag102.xml"/><Relationship Id="rId11" Type="http://schemas.openxmlformats.org/officeDocument/2006/relationships/oleObject" Target="../embeddings/oleObject24.bin"/><Relationship Id="rId5" Type="http://schemas.openxmlformats.org/officeDocument/2006/relationships/tags" Target="../tags/tag101.xml"/><Relationship Id="rId10" Type="http://schemas.openxmlformats.org/officeDocument/2006/relationships/notesSlide" Target="../notesSlides/notesSlide46.xml"/><Relationship Id="rId4" Type="http://schemas.openxmlformats.org/officeDocument/2006/relationships/tags" Target="../tags/tag100.xml"/><Relationship Id="rId9"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106.xml"/><Relationship Id="rId7" Type="http://schemas.openxmlformats.org/officeDocument/2006/relationships/notesSlide" Target="../notesSlides/notesSlide47.xml"/><Relationship Id="rId2" Type="http://schemas.openxmlformats.org/officeDocument/2006/relationships/tags" Target="../tags/tag105.xml"/><Relationship Id="rId1" Type="http://schemas.openxmlformats.org/officeDocument/2006/relationships/vmlDrawing" Target="../drawings/vmlDrawing24.vml"/><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tags" Target="../tags/tag107.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110.xml"/><Relationship Id="rId7" Type="http://schemas.openxmlformats.org/officeDocument/2006/relationships/notesSlide" Target="../notesSlides/notesSlide48.xml"/><Relationship Id="rId2" Type="http://schemas.openxmlformats.org/officeDocument/2006/relationships/tags" Target="../tags/tag109.xml"/><Relationship Id="rId1" Type="http://schemas.openxmlformats.org/officeDocument/2006/relationships/vmlDrawing" Target="../drawings/vmlDrawing25.vml"/><Relationship Id="rId6" Type="http://schemas.openxmlformats.org/officeDocument/2006/relationships/slideLayout" Target="../slideLayouts/slideLayout2.xml"/><Relationship Id="rId5" Type="http://schemas.openxmlformats.org/officeDocument/2006/relationships/tags" Target="../tags/tag112.xml"/><Relationship Id="rId4" Type="http://schemas.openxmlformats.org/officeDocument/2006/relationships/tags" Target="../tags/tag111.xml"/><Relationship Id="rId9"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114.xml"/><Relationship Id="rId7" Type="http://schemas.openxmlformats.org/officeDocument/2006/relationships/notesSlide" Target="../notesSlides/notesSlide49.xml"/><Relationship Id="rId2" Type="http://schemas.openxmlformats.org/officeDocument/2006/relationships/tags" Target="../tags/tag113.xml"/><Relationship Id="rId1" Type="http://schemas.openxmlformats.org/officeDocument/2006/relationships/vmlDrawing" Target="../drawings/vmlDrawing26.vml"/><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tags" Target="../tags/tag115.xml"/></Relationships>
</file>

<file path=ppt/slides/_rels/slide51.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oleObject" Target="../embeddings/oleObject30.bin"/><Relationship Id="rId2" Type="http://schemas.openxmlformats.org/officeDocument/2006/relationships/tags" Target="../tags/tag117.xml"/><Relationship Id="rId1" Type="http://schemas.openxmlformats.org/officeDocument/2006/relationships/vmlDrawing" Target="../drawings/vmlDrawing27.vml"/><Relationship Id="rId6" Type="http://schemas.openxmlformats.org/officeDocument/2006/relationships/notesSlide" Target="../notesSlides/notesSlide50.xml"/><Relationship Id="rId5" Type="http://schemas.openxmlformats.org/officeDocument/2006/relationships/slideLayout" Target="../slideLayouts/slideLayout2.xml"/><Relationship Id="rId4" Type="http://schemas.openxmlformats.org/officeDocument/2006/relationships/tags" Target="../tags/tag119.xml"/></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121.xml"/><Relationship Id="rId7"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vmlDrawing" Target="../drawings/vmlDrawing28.vml"/><Relationship Id="rId6" Type="http://schemas.openxmlformats.org/officeDocument/2006/relationships/tags" Target="../tags/tag124.xml"/><Relationship Id="rId5" Type="http://schemas.openxmlformats.org/officeDocument/2006/relationships/tags" Target="../tags/tag123.xml"/><Relationship Id="rId10" Type="http://schemas.openxmlformats.org/officeDocument/2006/relationships/oleObject" Target="../embeddings/oleObject32.bin"/><Relationship Id="rId4" Type="http://schemas.openxmlformats.org/officeDocument/2006/relationships/tags" Target="../tags/tag122.xml"/><Relationship Id="rId9" Type="http://schemas.openxmlformats.org/officeDocument/2006/relationships/oleObject" Target="../embeddings/oleObject31.bin"/></Relationships>
</file>

<file path=ppt/slides/_rels/slide53.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oleObject" Target="../embeddings/oleObject34.bin"/><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oleObject" Target="../embeddings/oleObject33.bin"/><Relationship Id="rId2" Type="http://schemas.openxmlformats.org/officeDocument/2006/relationships/tags" Target="../tags/tag125.xml"/><Relationship Id="rId1" Type="http://schemas.openxmlformats.org/officeDocument/2006/relationships/vmlDrawing" Target="../drawings/vmlDrawing29.vml"/><Relationship Id="rId6" Type="http://schemas.openxmlformats.org/officeDocument/2006/relationships/tags" Target="../tags/tag129.xml"/><Relationship Id="rId11" Type="http://schemas.openxmlformats.org/officeDocument/2006/relationships/notesSlide" Target="../notesSlides/notesSlide52.xml"/><Relationship Id="rId5" Type="http://schemas.openxmlformats.org/officeDocument/2006/relationships/tags" Target="../tags/tag128.xml"/><Relationship Id="rId10" Type="http://schemas.openxmlformats.org/officeDocument/2006/relationships/slideLayout" Target="../slideLayouts/slideLayout2.xml"/><Relationship Id="rId4" Type="http://schemas.openxmlformats.org/officeDocument/2006/relationships/tags" Target="../tags/tag127.xml"/><Relationship Id="rId9" Type="http://schemas.openxmlformats.org/officeDocument/2006/relationships/tags" Target="../tags/tag13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134.xml"/><Relationship Id="rId7" Type="http://schemas.openxmlformats.org/officeDocument/2006/relationships/notesSlide" Target="../notesSlides/notesSlide53.xml"/><Relationship Id="rId2" Type="http://schemas.openxmlformats.org/officeDocument/2006/relationships/tags" Target="../tags/tag133.xml"/><Relationship Id="rId1" Type="http://schemas.openxmlformats.org/officeDocument/2006/relationships/vmlDrawing" Target="../drawings/vmlDrawing30.vml"/><Relationship Id="rId6" Type="http://schemas.openxmlformats.org/officeDocument/2006/relationships/slideLayout" Target="../slideLayouts/slideLayout2.xml"/><Relationship Id="rId5" Type="http://schemas.openxmlformats.org/officeDocument/2006/relationships/tags" Target="../tags/tag136.xml"/><Relationship Id="rId4" Type="http://schemas.openxmlformats.org/officeDocument/2006/relationships/tags" Target="../tags/tag135.xml"/></Relationships>
</file>

<file path=ppt/slides/_rels/slide55.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notesSlide" Target="../notesSlides/notesSlide54.xml"/><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notesSlide" Target="../notesSlides/notesSlide55.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notesSlide" Target="../notesSlides/notesSlide56.xml"/><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notesSlide" Target="../notesSlides/notesSlide57.xml"/><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tags" Target="../tags/tag150.xml"/><Relationship Id="rId7" Type="http://schemas.openxmlformats.org/officeDocument/2006/relationships/notesSlide" Target="../notesSlides/notesSlide58.xml"/><Relationship Id="rId2" Type="http://schemas.openxmlformats.org/officeDocument/2006/relationships/tags" Target="../tags/tag149.xml"/><Relationship Id="rId1" Type="http://schemas.openxmlformats.org/officeDocument/2006/relationships/vmlDrawing" Target="../drawings/vmlDrawing31.vml"/><Relationship Id="rId6" Type="http://schemas.openxmlformats.org/officeDocument/2006/relationships/slideLayout" Target="../slideLayouts/slideLayout2.xml"/><Relationship Id="rId5" Type="http://schemas.openxmlformats.org/officeDocument/2006/relationships/tags" Target="../tags/tag152.xml"/><Relationship Id="rId4" Type="http://schemas.openxmlformats.org/officeDocument/2006/relationships/tags" Target="../tags/tag151.xml"/><Relationship Id="rId9" Type="http://schemas.openxmlformats.org/officeDocument/2006/relationships/oleObject" Target="../embeddings/oleObject37.bin"/></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oleObject" Target="../embeddings/oleObject38.bin"/><Relationship Id="rId2" Type="http://schemas.openxmlformats.org/officeDocument/2006/relationships/tags" Target="../tags/tag153.xml"/><Relationship Id="rId1" Type="http://schemas.openxmlformats.org/officeDocument/2006/relationships/vmlDrawing" Target="../drawings/vmlDrawing32.vml"/><Relationship Id="rId6" Type="http://schemas.openxmlformats.org/officeDocument/2006/relationships/notesSlide" Target="../notesSlides/notesSlide59.xml"/><Relationship Id="rId5" Type="http://schemas.openxmlformats.org/officeDocument/2006/relationships/slideLayout" Target="../slideLayouts/slideLayout2.xml"/><Relationship Id="rId4" Type="http://schemas.openxmlformats.org/officeDocument/2006/relationships/tags" Target="../tags/tag155.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tags" Target="../tags/tag157.xml"/><Relationship Id="rId7" Type="http://schemas.openxmlformats.org/officeDocument/2006/relationships/notesSlide" Target="../notesSlides/notesSlide60.xml"/><Relationship Id="rId2" Type="http://schemas.openxmlformats.org/officeDocument/2006/relationships/tags" Target="../tags/tag156.xml"/><Relationship Id="rId1" Type="http://schemas.openxmlformats.org/officeDocument/2006/relationships/vmlDrawing" Target="../drawings/vmlDrawing33.vml"/><Relationship Id="rId6" Type="http://schemas.openxmlformats.org/officeDocument/2006/relationships/slideLayout" Target="../slideLayouts/slideLayout2.xml"/><Relationship Id="rId5" Type="http://schemas.openxmlformats.org/officeDocument/2006/relationships/tags" Target="../tags/tag159.xml"/><Relationship Id="rId4" Type="http://schemas.openxmlformats.org/officeDocument/2006/relationships/tags" Target="../tags/tag158.xml"/><Relationship Id="rId9" Type="http://schemas.openxmlformats.org/officeDocument/2006/relationships/oleObject" Target="../embeddings/oleObject40.bin"/></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oleObject" Target="../embeddings/oleObject43.bin"/><Relationship Id="rId2" Type="http://schemas.openxmlformats.org/officeDocument/2006/relationships/tags" Target="../tags/tag160.xml"/><Relationship Id="rId1" Type="http://schemas.openxmlformats.org/officeDocument/2006/relationships/vmlDrawing" Target="../drawings/vmlDrawing34.vml"/><Relationship Id="rId6" Type="http://schemas.openxmlformats.org/officeDocument/2006/relationships/tags" Target="../tags/tag164.xml"/><Relationship Id="rId11" Type="http://schemas.openxmlformats.org/officeDocument/2006/relationships/oleObject" Target="../embeddings/oleObject42.bin"/><Relationship Id="rId5" Type="http://schemas.openxmlformats.org/officeDocument/2006/relationships/tags" Target="../tags/tag163.xml"/><Relationship Id="rId10" Type="http://schemas.openxmlformats.org/officeDocument/2006/relationships/oleObject" Target="../embeddings/oleObject41.bin"/><Relationship Id="rId4" Type="http://schemas.openxmlformats.org/officeDocument/2006/relationships/tags" Target="../tags/tag162.xml"/><Relationship Id="rId9"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tags" Target="../tags/tag167.xml"/><Relationship Id="rId7" Type="http://schemas.openxmlformats.org/officeDocument/2006/relationships/notesSlide" Target="../notesSlides/notesSlide62.xml"/><Relationship Id="rId2" Type="http://schemas.openxmlformats.org/officeDocument/2006/relationships/tags" Target="../tags/tag166.xml"/><Relationship Id="rId1" Type="http://schemas.openxmlformats.org/officeDocument/2006/relationships/vmlDrawing" Target="../drawings/vmlDrawing35.vml"/><Relationship Id="rId6" Type="http://schemas.openxmlformats.org/officeDocument/2006/relationships/slideLayout" Target="../slideLayouts/slideLayout2.xml"/><Relationship Id="rId5" Type="http://schemas.openxmlformats.org/officeDocument/2006/relationships/tags" Target="../tags/tag169.xml"/><Relationship Id="rId4" Type="http://schemas.openxmlformats.org/officeDocument/2006/relationships/tags" Target="../tags/tag168.xml"/><Relationship Id="rId9" Type="http://schemas.openxmlformats.org/officeDocument/2006/relationships/oleObject" Target="../embeddings/oleObject45.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tags" Target="../tags/tag171.xml"/><Relationship Id="rId7" Type="http://schemas.openxmlformats.org/officeDocument/2006/relationships/notesSlide" Target="../notesSlides/notesSlide63.xml"/><Relationship Id="rId2" Type="http://schemas.openxmlformats.org/officeDocument/2006/relationships/tags" Target="../tags/tag170.xml"/><Relationship Id="rId1" Type="http://schemas.openxmlformats.org/officeDocument/2006/relationships/vmlDrawing" Target="../drawings/vmlDrawing36.vml"/><Relationship Id="rId6" Type="http://schemas.openxmlformats.org/officeDocument/2006/relationships/slideLayout" Target="../slideLayouts/slideLayout2.xml"/><Relationship Id="rId5" Type="http://schemas.openxmlformats.org/officeDocument/2006/relationships/tags" Target="../tags/tag173.xml"/><Relationship Id="rId4" Type="http://schemas.openxmlformats.org/officeDocument/2006/relationships/tags" Target="../tags/tag172.xml"/><Relationship Id="rId9" Type="http://schemas.openxmlformats.org/officeDocument/2006/relationships/oleObject" Target="../embeddings/oleObject47.bin"/></Relationships>
</file>

<file path=ppt/slides/_rels/slide6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5.xml"/><Relationship Id="rId7" Type="http://schemas.openxmlformats.org/officeDocument/2006/relationships/tags" Target="../tags/tag179.xml"/><Relationship Id="rId2" Type="http://schemas.openxmlformats.org/officeDocument/2006/relationships/tags" Target="../tags/tag174.xml"/><Relationship Id="rId1" Type="http://schemas.openxmlformats.org/officeDocument/2006/relationships/vmlDrawing" Target="../drawings/vmlDrawing37.vml"/><Relationship Id="rId6" Type="http://schemas.openxmlformats.org/officeDocument/2006/relationships/tags" Target="../tags/tag178.xml"/><Relationship Id="rId5" Type="http://schemas.openxmlformats.org/officeDocument/2006/relationships/tags" Target="../tags/tag177.xml"/><Relationship Id="rId10" Type="http://schemas.openxmlformats.org/officeDocument/2006/relationships/oleObject" Target="../embeddings/oleObject48.bin"/><Relationship Id="rId4" Type="http://schemas.openxmlformats.org/officeDocument/2006/relationships/tags" Target="../tags/tag176.xml"/><Relationship Id="rId9"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65.xml"/><Relationship Id="rId3" Type="http://schemas.openxmlformats.org/officeDocument/2006/relationships/tags" Target="../tags/tag181.xml"/><Relationship Id="rId7" Type="http://schemas.openxmlformats.org/officeDocument/2006/relationships/slideLayout" Target="../slideLayouts/slideLayout2.xml"/><Relationship Id="rId2" Type="http://schemas.openxmlformats.org/officeDocument/2006/relationships/tags" Target="../tags/tag180.xml"/><Relationship Id="rId1" Type="http://schemas.openxmlformats.org/officeDocument/2006/relationships/vmlDrawing" Target="../drawings/vmlDrawing38.v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9" Type="http://schemas.openxmlformats.org/officeDocument/2006/relationships/oleObject" Target="../embeddings/oleObject49.bin"/></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66.xml"/><Relationship Id="rId3" Type="http://schemas.openxmlformats.org/officeDocument/2006/relationships/tags" Target="../tags/tag186.xml"/><Relationship Id="rId7" Type="http://schemas.openxmlformats.org/officeDocument/2006/relationships/slideLayout" Target="../slideLayouts/slideLayout2.xml"/><Relationship Id="rId2" Type="http://schemas.openxmlformats.org/officeDocument/2006/relationships/tags" Target="../tags/tag185.xml"/><Relationship Id="rId1" Type="http://schemas.openxmlformats.org/officeDocument/2006/relationships/vmlDrawing" Target="../drawings/vmlDrawing39.v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9" Type="http://schemas.openxmlformats.org/officeDocument/2006/relationships/oleObject" Target="../embeddings/oleObject50.bin"/></Relationships>
</file>

<file path=ppt/slides/_rels/slide68.xml.rels><?xml version="1.0" encoding="UTF-8" standalone="yes"?>
<Relationships xmlns="http://schemas.openxmlformats.org/package/2006/relationships"><Relationship Id="rId8" Type="http://schemas.openxmlformats.org/officeDocument/2006/relationships/tags" Target="../tags/tag196.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vmlDrawing" Target="../drawings/vmlDrawing40.vml"/><Relationship Id="rId6" Type="http://schemas.openxmlformats.org/officeDocument/2006/relationships/tags" Target="../tags/tag194.xml"/><Relationship Id="rId11" Type="http://schemas.openxmlformats.org/officeDocument/2006/relationships/oleObject" Target="../embeddings/oleObject51.bin"/><Relationship Id="rId5" Type="http://schemas.openxmlformats.org/officeDocument/2006/relationships/tags" Target="../tags/tag193.xml"/><Relationship Id="rId10" Type="http://schemas.openxmlformats.org/officeDocument/2006/relationships/notesSlide" Target="../notesSlides/notesSlide67.xml"/><Relationship Id="rId4" Type="http://schemas.openxmlformats.org/officeDocument/2006/relationships/tags" Target="../tags/tag192.xml"/><Relationship Id="rId9"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5" Type="http://schemas.openxmlformats.org/officeDocument/2006/relationships/notesSlide" Target="../notesSlides/notesSlide68.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oleObject" Target="../embeddings/oleObject4.bin"/><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tags" Target="../tags/tag201.xml"/><Relationship Id="rId7" Type="http://schemas.openxmlformats.org/officeDocument/2006/relationships/notesSlide" Target="../notesSlides/notesSlide69.xml"/><Relationship Id="rId2" Type="http://schemas.openxmlformats.org/officeDocument/2006/relationships/tags" Target="../tags/tag200.xml"/><Relationship Id="rId1" Type="http://schemas.openxmlformats.org/officeDocument/2006/relationships/vmlDrawing" Target="../drawings/vmlDrawing41.vml"/><Relationship Id="rId6" Type="http://schemas.openxmlformats.org/officeDocument/2006/relationships/slideLayout" Target="../slideLayouts/slideLayout2.xml"/><Relationship Id="rId5" Type="http://schemas.openxmlformats.org/officeDocument/2006/relationships/tags" Target="../tags/tag203.xml"/><Relationship Id="rId4" Type="http://schemas.openxmlformats.org/officeDocument/2006/relationships/tags" Target="../tags/tag202.xml"/></Relationships>
</file>

<file path=ppt/slides/_rels/slide71.xml.rels><?xml version="1.0" encoding="UTF-8" standalone="yes"?>
<Relationships xmlns="http://schemas.openxmlformats.org/package/2006/relationships"><Relationship Id="rId3" Type="http://schemas.openxmlformats.org/officeDocument/2006/relationships/tags" Target="../tags/tag205.xml"/><Relationship Id="rId7" Type="http://schemas.openxmlformats.org/officeDocument/2006/relationships/oleObject" Target="../embeddings/oleObject53.bin"/><Relationship Id="rId2" Type="http://schemas.openxmlformats.org/officeDocument/2006/relationships/tags" Target="../tags/tag204.xml"/><Relationship Id="rId1" Type="http://schemas.openxmlformats.org/officeDocument/2006/relationships/vmlDrawing" Target="../drawings/vmlDrawing42.vml"/><Relationship Id="rId6" Type="http://schemas.openxmlformats.org/officeDocument/2006/relationships/notesSlide" Target="../notesSlides/notesSlide70.xml"/><Relationship Id="rId5" Type="http://schemas.openxmlformats.org/officeDocument/2006/relationships/slideLayout" Target="../slideLayouts/slideLayout2.xml"/><Relationship Id="rId4" Type="http://schemas.openxmlformats.org/officeDocument/2006/relationships/tags" Target="../tags/tag206.xml"/></Relationships>
</file>

<file path=ppt/slides/_rels/slide72.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notesSlide" Target="../notesSlides/notesSlide71.xml"/><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tags" Target="../tags/tag216.xml"/><Relationship Id="rId13" Type="http://schemas.openxmlformats.org/officeDocument/2006/relationships/oleObject" Target="../embeddings/oleObject55.bin"/><Relationship Id="rId3" Type="http://schemas.openxmlformats.org/officeDocument/2006/relationships/tags" Target="../tags/tag211.xml"/><Relationship Id="rId7" Type="http://schemas.openxmlformats.org/officeDocument/2006/relationships/tags" Target="../tags/tag215.xml"/><Relationship Id="rId12" Type="http://schemas.openxmlformats.org/officeDocument/2006/relationships/oleObject" Target="../embeddings/oleObject54.bin"/><Relationship Id="rId2" Type="http://schemas.openxmlformats.org/officeDocument/2006/relationships/tags" Target="../tags/tag210.xml"/><Relationship Id="rId1" Type="http://schemas.openxmlformats.org/officeDocument/2006/relationships/vmlDrawing" Target="../drawings/vmlDrawing43.vml"/><Relationship Id="rId6" Type="http://schemas.openxmlformats.org/officeDocument/2006/relationships/tags" Target="../tags/tag214.xml"/><Relationship Id="rId11" Type="http://schemas.openxmlformats.org/officeDocument/2006/relationships/notesSlide" Target="../notesSlides/notesSlide72.xml"/><Relationship Id="rId5" Type="http://schemas.openxmlformats.org/officeDocument/2006/relationships/tags" Target="../tags/tag213.xml"/><Relationship Id="rId10" Type="http://schemas.openxmlformats.org/officeDocument/2006/relationships/slideLayout" Target="../slideLayouts/slideLayout2.xml"/><Relationship Id="rId4" Type="http://schemas.openxmlformats.org/officeDocument/2006/relationships/tags" Target="../tags/tag212.xml"/><Relationship Id="rId9" Type="http://schemas.openxmlformats.org/officeDocument/2006/relationships/tags" Target="../tags/tag217.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tags" Target="../tags/tag219.xml"/><Relationship Id="rId7" Type="http://schemas.openxmlformats.org/officeDocument/2006/relationships/notesSlide" Target="../notesSlides/notesSlide73.xml"/><Relationship Id="rId2" Type="http://schemas.openxmlformats.org/officeDocument/2006/relationships/tags" Target="../tags/tag218.xml"/><Relationship Id="rId1" Type="http://schemas.openxmlformats.org/officeDocument/2006/relationships/vmlDrawing" Target="../drawings/vmlDrawing44.vml"/><Relationship Id="rId6" Type="http://schemas.openxmlformats.org/officeDocument/2006/relationships/slideLayout" Target="../slideLayouts/slideLayout2.xml"/><Relationship Id="rId5" Type="http://schemas.openxmlformats.org/officeDocument/2006/relationships/tags" Target="../tags/tag221.xml"/><Relationship Id="rId4" Type="http://schemas.openxmlformats.org/officeDocument/2006/relationships/tags" Target="../tags/tag220.xml"/><Relationship Id="rId9" Type="http://schemas.openxmlformats.org/officeDocument/2006/relationships/oleObject" Target="../embeddings/oleObject57.bin"/></Relationships>
</file>

<file path=ppt/slides/_rels/slide75.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notesSlide" Target="../notesSlides/notesSlide74.xml"/><Relationship Id="rId5" Type="http://schemas.openxmlformats.org/officeDocument/2006/relationships/slideLayout" Target="../slideLayouts/slideLayout2.xml"/><Relationship Id="rId4" Type="http://schemas.openxmlformats.org/officeDocument/2006/relationships/tags" Target="../tags/tag225.xml"/></Relationships>
</file>

<file path=ppt/slides/_rels/slide76.xml.rels><?xml version="1.0" encoding="UTF-8" standalone="yes"?>
<Relationships xmlns="http://schemas.openxmlformats.org/package/2006/relationships"><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image" Target="../media/image52.png"/><Relationship Id="rId5" Type="http://schemas.openxmlformats.org/officeDocument/2006/relationships/notesSlide" Target="../notesSlides/notesSlide75.xml"/><Relationship Id="rId4"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notesSlide" Target="../notesSlides/notesSlide76.xml"/><Relationship Id="rId5" Type="http://schemas.openxmlformats.org/officeDocument/2006/relationships/slideLayout" Target="../slideLayouts/slideLayout2.xml"/><Relationship Id="rId4" Type="http://schemas.openxmlformats.org/officeDocument/2006/relationships/tags" Target="../tags/tag232.xml"/></Relationships>
</file>

<file path=ppt/slides/_rels/slide78.xml.rels><?xml version="1.0" encoding="UTF-8" standalone="yes"?>
<Relationships xmlns="http://schemas.openxmlformats.org/package/2006/relationships"><Relationship Id="rId8" Type="http://schemas.openxmlformats.org/officeDocument/2006/relationships/tags" Target="../tags/tag240.xml"/><Relationship Id="rId3" Type="http://schemas.openxmlformats.org/officeDocument/2006/relationships/tags" Target="../tags/tag235.xml"/><Relationship Id="rId7" Type="http://schemas.openxmlformats.org/officeDocument/2006/relationships/tags" Target="../tags/tag239.xml"/><Relationship Id="rId12" Type="http://schemas.openxmlformats.org/officeDocument/2006/relationships/image" Target="../media/image53.emf"/><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11" Type="http://schemas.openxmlformats.org/officeDocument/2006/relationships/notesSlide" Target="../notesSlides/notesSlide77.xml"/><Relationship Id="rId5" Type="http://schemas.openxmlformats.org/officeDocument/2006/relationships/tags" Target="../tags/tag237.xml"/><Relationship Id="rId10" Type="http://schemas.openxmlformats.org/officeDocument/2006/relationships/slideLayout" Target="../slideLayouts/slideLayout2.xml"/><Relationship Id="rId4" Type="http://schemas.openxmlformats.org/officeDocument/2006/relationships/tags" Target="../tags/tag236.xml"/><Relationship Id="rId9" Type="http://schemas.openxmlformats.org/officeDocument/2006/relationships/tags" Target="../tags/tag241.xml"/></Relationships>
</file>

<file path=ppt/slides/_rels/slide8.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smtClean="0"/>
              <a:t>Digital Design and Computer Architecture</a:t>
            </a:r>
            <a:r>
              <a:rPr lang="en-US" sz="2600" b="1" dirty="0" smtClean="0"/>
              <a:t>, 2</a:t>
            </a:r>
            <a:r>
              <a:rPr lang="en-US" sz="2600" b="1" baseline="30000" dirty="0" smtClean="0"/>
              <a:t>nd</a:t>
            </a:r>
            <a:r>
              <a:rPr lang="en-US" sz="2600" b="1" dirty="0" smtClean="0"/>
              <a:t> Edition</a:t>
            </a:r>
            <a:endParaRPr lang="en-US" sz="2600" b="1" dirty="0"/>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a:t>
            </a:r>
            <a:endParaRPr lang="en-US" sz="4400" dirty="0">
              <a:solidFill>
                <a:schemeClr val="bg1"/>
              </a:solidFill>
              <a:latin typeface="+mj-lt"/>
            </a:endParaRP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smtClean="0"/>
              <a:t>David Money Harris and Sarah L. Harris</a:t>
            </a:r>
            <a:endParaRPr lang="en-US" sz="2200" dirty="0"/>
          </a:p>
        </p:txBody>
      </p:sp>
      <p:sp>
        <p:nvSpPr>
          <p:cNvPr id="6" name="TextBox 5"/>
          <p:cNvSpPr txBox="1"/>
          <p:nvPr/>
        </p:nvSpPr>
        <p:spPr>
          <a:xfrm>
            <a:off x="3214678" y="4071942"/>
            <a:ext cx="2646878" cy="584775"/>
          </a:xfrm>
          <a:prstGeom prst="rect">
            <a:avLst/>
          </a:prstGeom>
          <a:noFill/>
        </p:spPr>
        <p:txBody>
          <a:bodyPr wrap="none" rtlCol="0">
            <a:spAutoFit/>
          </a:bodyPr>
          <a:lstStyle/>
          <a:p>
            <a:r>
              <a:rPr lang="zh-CN" altLang="en-US" sz="3200" dirty="0" smtClean="0">
                <a:latin typeface="华文中宋" pitchFamily="2" charset="-122"/>
                <a:ea typeface="华文中宋" pitchFamily="2" charset="-122"/>
              </a:rPr>
              <a:t>常见数字模块</a:t>
            </a:r>
            <a:endParaRPr lang="zh-CN" altLang="en-US" sz="3200" dirty="0">
              <a:latin typeface="华文中宋" pitchFamily="2" charset="-122"/>
              <a:ea typeface="华文中宋" pitchFamily="2" charset="-122"/>
            </a:endParaRPr>
          </a:p>
        </p:txBody>
      </p:sp>
    </p:spTree>
    <p:extLst>
      <p:ext uri="{BB962C8B-B14F-4D97-AF65-F5344CB8AC3E}">
        <p14:creationId xmlns="" xmlns:p14="http://schemas.microsoft.com/office/powerpoint/2010/main"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ChangeArrowheads="1"/>
          </p:cNvSpPr>
          <p:nvPr>
            <p:custDataLst>
              <p:tags r:id="rId1"/>
            </p:custDataLst>
          </p:nvPr>
        </p:nvSpPr>
        <p:spPr bwMode="auto">
          <a:xfrm>
            <a:off x="914400" y="1143000"/>
            <a:ext cx="82296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Compute carry out (</a:t>
            </a:r>
            <a:r>
              <a:rPr lang="en-US" sz="2400" i="1" dirty="0" err="1">
                <a:latin typeface="Times New Roman" pitchFamily="18" charset="0"/>
                <a:cs typeface="Arial" charset="0"/>
              </a:rPr>
              <a:t>C</a:t>
            </a:r>
            <a:r>
              <a:rPr lang="en-US" sz="2400" baseline="-25000" dirty="0" err="1">
                <a:latin typeface="Times New Roman" pitchFamily="18" charset="0"/>
                <a:cs typeface="Arial" charset="0"/>
              </a:rPr>
              <a:t>out</a:t>
            </a:r>
            <a:r>
              <a:rPr lang="en-US" sz="2400" dirty="0">
                <a:latin typeface="Times New Roman" pitchFamily="18" charset="0"/>
                <a:cs typeface="Arial" charset="0"/>
              </a:rPr>
              <a:t>) for </a:t>
            </a:r>
            <a:r>
              <a:rPr lang="en-US" sz="2400" i="1" dirty="0">
                <a:latin typeface="Times New Roman" pitchFamily="18" charset="0"/>
                <a:cs typeface="Arial" charset="0"/>
              </a:rPr>
              <a:t>k</a:t>
            </a:r>
            <a:r>
              <a:rPr lang="en-US" sz="2400" dirty="0">
                <a:latin typeface="Times New Roman" pitchFamily="18" charset="0"/>
                <a:cs typeface="Arial" charset="0"/>
              </a:rPr>
              <a:t>-bit blocks using </a:t>
            </a:r>
            <a:r>
              <a:rPr lang="en-US" sz="2400" i="1" dirty="0">
                <a:latin typeface="Times New Roman" pitchFamily="18" charset="0"/>
                <a:cs typeface="Arial" charset="0"/>
              </a:rPr>
              <a:t>generate </a:t>
            </a:r>
            <a:r>
              <a:rPr lang="en-US" sz="2400" dirty="0">
                <a:latin typeface="Times New Roman" pitchFamily="18" charset="0"/>
                <a:cs typeface="Arial" charset="0"/>
              </a:rPr>
              <a:t>and </a:t>
            </a:r>
            <a:r>
              <a:rPr lang="en-US" sz="2400" i="1" dirty="0">
                <a:latin typeface="Times New Roman" pitchFamily="18" charset="0"/>
                <a:cs typeface="Arial" charset="0"/>
              </a:rPr>
              <a:t>propagate </a:t>
            </a:r>
            <a:r>
              <a:rPr lang="en-US" sz="2400" dirty="0" smtClean="0">
                <a:latin typeface="Times New Roman" pitchFamily="18" charset="0"/>
                <a:cs typeface="Arial" charset="0"/>
              </a:rPr>
              <a:t>signals</a:t>
            </a:r>
            <a:r>
              <a:rPr lang="zh-CN" altLang="en-US" sz="2000" dirty="0" smtClean="0">
                <a:latin typeface="华文中宋" pitchFamily="2" charset="-122"/>
                <a:ea typeface="华文中宋" pitchFamily="2" charset="-122"/>
                <a:cs typeface="Arial" charset="0"/>
              </a:rPr>
              <a:t>计算输出进位</a:t>
            </a:r>
            <a:r>
              <a:rPr lang="en-US" sz="2000" i="1" dirty="0" err="1" smtClean="0">
                <a:latin typeface="华文中宋" pitchFamily="2" charset="-122"/>
                <a:ea typeface="华文中宋" pitchFamily="2" charset="-122"/>
                <a:cs typeface="Arial" charset="0"/>
              </a:rPr>
              <a:t>C</a:t>
            </a:r>
            <a:r>
              <a:rPr lang="en-US" sz="2000" baseline="-25000" dirty="0" err="1" smtClean="0">
                <a:latin typeface="华文中宋" pitchFamily="2" charset="-122"/>
                <a:ea typeface="华文中宋" pitchFamily="2" charset="-122"/>
                <a:cs typeface="Arial" charset="0"/>
              </a:rPr>
              <a:t>out</a:t>
            </a:r>
            <a:r>
              <a:rPr lang="zh-CN" altLang="en-US" sz="2000" baseline="-25000" dirty="0" smtClean="0">
                <a:latin typeface="华文中宋" pitchFamily="2" charset="-122"/>
                <a:ea typeface="华文中宋" pitchFamily="2" charset="-122"/>
                <a:cs typeface="Arial" charset="0"/>
              </a:rPr>
              <a:t> </a:t>
            </a:r>
            <a:r>
              <a:rPr lang="zh-CN" altLang="en-US" sz="2000" dirty="0" smtClean="0">
                <a:latin typeface="华文中宋" pitchFamily="2" charset="-122"/>
                <a:ea typeface="华文中宋" pitchFamily="2" charset="-122"/>
                <a:cs typeface="Arial" charset="0"/>
              </a:rPr>
              <a:t>对</a:t>
            </a:r>
            <a:r>
              <a:rPr lang="en-US" altLang="zh-CN" sz="2000" dirty="0" smtClean="0">
                <a:latin typeface="华文中宋" pitchFamily="2" charset="-122"/>
                <a:ea typeface="华文中宋" pitchFamily="2" charset="-122"/>
                <a:cs typeface="Arial" charset="0"/>
              </a:rPr>
              <a:t>k</a:t>
            </a:r>
            <a:r>
              <a:rPr lang="zh-CN" altLang="en-US" sz="2000" dirty="0" smtClean="0">
                <a:latin typeface="华文中宋" pitchFamily="2" charset="-122"/>
                <a:ea typeface="华文中宋" pitchFamily="2" charset="-122"/>
                <a:cs typeface="Arial" charset="0"/>
              </a:rPr>
              <a:t>位块用</a:t>
            </a:r>
            <a:r>
              <a:rPr lang="en-US" altLang="zh-CN" sz="2000" dirty="0" smtClean="0">
                <a:latin typeface="华文中宋" pitchFamily="2" charset="-122"/>
                <a:ea typeface="华文中宋" pitchFamily="2" charset="-122"/>
                <a:cs typeface="Arial" charset="0"/>
              </a:rPr>
              <a:t>G</a:t>
            </a:r>
            <a:r>
              <a:rPr lang="zh-CN" altLang="en-US" sz="2000" dirty="0" smtClean="0">
                <a:latin typeface="华文中宋" pitchFamily="2" charset="-122"/>
                <a:ea typeface="华文中宋" pitchFamily="2" charset="-122"/>
                <a:cs typeface="Arial" charset="0"/>
              </a:rPr>
              <a:t>和</a:t>
            </a:r>
            <a:r>
              <a:rPr lang="en-US" altLang="zh-CN" sz="2000" dirty="0" smtClean="0">
                <a:latin typeface="华文中宋" pitchFamily="2" charset="-122"/>
                <a:ea typeface="华文中宋" pitchFamily="2" charset="-122"/>
                <a:cs typeface="Arial" charset="0"/>
              </a:rPr>
              <a:t>P</a:t>
            </a:r>
            <a:r>
              <a:rPr lang="zh-CN" altLang="en-US" sz="2000" dirty="0" smtClean="0">
                <a:latin typeface="华文中宋" pitchFamily="2" charset="-122"/>
                <a:ea typeface="华文中宋" pitchFamily="2" charset="-122"/>
                <a:cs typeface="Arial" charset="0"/>
              </a:rPr>
              <a:t>两个信号</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400" b="1" dirty="0">
                <a:latin typeface="Times New Roman" pitchFamily="18" charset="0"/>
                <a:cs typeface="Arial" charset="0"/>
              </a:rPr>
              <a:t>Some definitions</a:t>
            </a:r>
            <a:r>
              <a:rPr lang="en-US" sz="2400" b="1" dirty="0" smtClean="0">
                <a:latin typeface="Times New Roman" pitchFamily="18" charset="0"/>
                <a:cs typeface="Arial" charset="0"/>
              </a:rPr>
              <a:t>:</a:t>
            </a:r>
            <a:r>
              <a:rPr lang="zh-CN" altLang="en-US" sz="2000" b="1" dirty="0" smtClean="0">
                <a:latin typeface="华文中宋" pitchFamily="2" charset="-122"/>
                <a:ea typeface="华文中宋" pitchFamily="2" charset="-122"/>
                <a:cs typeface="Arial" charset="0"/>
              </a:rPr>
              <a:t>一些定义</a:t>
            </a:r>
            <a:endParaRPr lang="en-US" sz="2000" b="1" dirty="0">
              <a:latin typeface="华文中宋" pitchFamily="2" charset="-122"/>
              <a:ea typeface="华文中宋" pitchFamily="2" charset="-122"/>
              <a:cs typeface="Arial" charset="0"/>
            </a:endParaRPr>
          </a:p>
          <a:p>
            <a:pPr marL="742950" lvl="1" indent="-285750">
              <a:spcBef>
                <a:spcPct val="20000"/>
              </a:spcBef>
              <a:buFontTx/>
              <a:buChar char="–"/>
            </a:pPr>
            <a:r>
              <a:rPr lang="en-US" sz="2000" dirty="0">
                <a:latin typeface="Times New Roman" pitchFamily="18" charset="0"/>
                <a:cs typeface="Arial" charset="0"/>
              </a:rPr>
              <a:t>C</a:t>
            </a:r>
            <a:r>
              <a:rPr lang="en-US" sz="2000" dirty="0" smtClean="0">
                <a:latin typeface="Times New Roman" pitchFamily="18" charset="0"/>
                <a:cs typeface="Arial" charset="0"/>
              </a:rPr>
              <a:t>olumn </a:t>
            </a:r>
            <a:r>
              <a:rPr lang="en-US" sz="2000" i="1" dirty="0" err="1" smtClean="0">
                <a:latin typeface="Times New Roman" pitchFamily="18" charset="0"/>
                <a:cs typeface="Arial" charset="0"/>
              </a:rPr>
              <a:t>i</a:t>
            </a:r>
            <a:r>
              <a:rPr lang="en-US" sz="2000" dirty="0" smtClean="0">
                <a:latin typeface="Times New Roman" pitchFamily="18" charset="0"/>
                <a:cs typeface="Arial" charset="0"/>
              </a:rPr>
              <a:t> </a:t>
            </a:r>
            <a:r>
              <a:rPr lang="en-US" sz="2000" dirty="0">
                <a:latin typeface="Times New Roman" pitchFamily="18" charset="0"/>
                <a:cs typeface="Arial" charset="0"/>
              </a:rPr>
              <a:t>produces a carry out by either </a:t>
            </a:r>
            <a:r>
              <a:rPr lang="en-US" sz="2000" i="1" dirty="0">
                <a:latin typeface="Times New Roman" pitchFamily="18" charset="0"/>
                <a:cs typeface="Arial" charset="0"/>
              </a:rPr>
              <a:t>generating</a:t>
            </a:r>
            <a:r>
              <a:rPr lang="en-US" sz="2000" dirty="0">
                <a:latin typeface="Times New Roman" pitchFamily="18" charset="0"/>
                <a:cs typeface="Arial" charset="0"/>
              </a:rPr>
              <a:t> a </a:t>
            </a:r>
            <a:r>
              <a:rPr lang="en-US" sz="2000" dirty="0" smtClean="0">
                <a:latin typeface="Times New Roman" pitchFamily="18" charset="0"/>
                <a:cs typeface="Arial" charset="0"/>
              </a:rPr>
              <a:t>carry out </a:t>
            </a:r>
            <a:r>
              <a:rPr lang="en-US" sz="2000" dirty="0">
                <a:latin typeface="Times New Roman" pitchFamily="18" charset="0"/>
                <a:cs typeface="Arial" charset="0"/>
              </a:rPr>
              <a:t>or </a:t>
            </a:r>
            <a:r>
              <a:rPr lang="en-US" sz="2000" i="1" dirty="0">
                <a:latin typeface="Times New Roman" pitchFamily="18" charset="0"/>
                <a:cs typeface="Arial" charset="0"/>
              </a:rPr>
              <a:t>propagating</a:t>
            </a:r>
            <a:r>
              <a:rPr lang="en-US" sz="2000" dirty="0">
                <a:latin typeface="Times New Roman" pitchFamily="18" charset="0"/>
                <a:cs typeface="Arial" charset="0"/>
              </a:rPr>
              <a:t> a carry in to the carry </a:t>
            </a:r>
            <a:r>
              <a:rPr lang="en-US" sz="2000" dirty="0" smtClean="0">
                <a:latin typeface="Times New Roman" pitchFamily="18" charset="0"/>
                <a:cs typeface="Arial" charset="0"/>
              </a:rPr>
              <a:t>out</a:t>
            </a:r>
            <a:endParaRPr lang="en-US" sz="2000" dirty="0">
              <a:latin typeface="Times New Roman" pitchFamily="18" charset="0"/>
              <a:cs typeface="Arial" charset="0"/>
            </a:endParaRPr>
          </a:p>
          <a:p>
            <a:pPr marL="742950" lvl="1" indent="-285750">
              <a:spcBef>
                <a:spcPct val="20000"/>
              </a:spcBef>
              <a:buFontTx/>
              <a:buChar char="–"/>
            </a:pPr>
            <a:r>
              <a:rPr lang="en-US" sz="2000" dirty="0">
                <a:latin typeface="Times New Roman" pitchFamily="18" charset="0"/>
                <a:cs typeface="Arial" charset="0"/>
              </a:rPr>
              <a:t>Generate (</a:t>
            </a:r>
            <a:r>
              <a:rPr lang="en-US" sz="2000" i="1" dirty="0" err="1">
                <a:latin typeface="Times New Roman" pitchFamily="18" charset="0"/>
                <a:cs typeface="Arial" charset="0"/>
              </a:rPr>
              <a:t>G</a:t>
            </a:r>
            <a:r>
              <a:rPr lang="en-US" sz="2000" i="1" baseline="-25000" dirty="0" err="1">
                <a:latin typeface="Times New Roman" pitchFamily="18" charset="0"/>
                <a:cs typeface="Arial" charset="0"/>
              </a:rPr>
              <a:t>i</a:t>
            </a:r>
            <a:r>
              <a:rPr lang="en-US" sz="2000" dirty="0">
                <a:latin typeface="Times New Roman" pitchFamily="18" charset="0"/>
                <a:cs typeface="Arial" charset="0"/>
              </a:rPr>
              <a:t>) and propagate (</a:t>
            </a:r>
            <a:r>
              <a:rPr lang="en-US" sz="2000" i="1" dirty="0">
                <a:latin typeface="Times New Roman" pitchFamily="18" charset="0"/>
                <a:cs typeface="Arial" charset="0"/>
              </a:rPr>
              <a:t>P</a:t>
            </a:r>
            <a:r>
              <a:rPr lang="en-US" sz="2000" i="1" baseline="-25000" dirty="0">
                <a:latin typeface="Times New Roman" pitchFamily="18" charset="0"/>
                <a:cs typeface="Arial" charset="0"/>
              </a:rPr>
              <a:t>i</a:t>
            </a:r>
            <a:r>
              <a:rPr lang="en-US" sz="2000" dirty="0">
                <a:latin typeface="Times New Roman" pitchFamily="18" charset="0"/>
                <a:cs typeface="Arial" charset="0"/>
              </a:rPr>
              <a:t>) signals for each column:</a:t>
            </a:r>
          </a:p>
          <a:p>
            <a:pPr marL="1143000" lvl="2" indent="-228600">
              <a:spcBef>
                <a:spcPct val="20000"/>
              </a:spcBef>
              <a:buFontTx/>
              <a:buChar char="•"/>
            </a:pP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will </a:t>
            </a:r>
            <a:r>
              <a:rPr lang="en-US" sz="1800" dirty="0">
                <a:latin typeface="Times New Roman" pitchFamily="18" charset="0"/>
                <a:cs typeface="Arial" charset="0"/>
              </a:rPr>
              <a:t>generate a carry out if </a:t>
            </a:r>
            <a:r>
              <a:rPr lang="en-US" sz="1800" i="1" dirty="0">
                <a:latin typeface="Times New Roman" pitchFamily="18" charset="0"/>
                <a:cs typeface="Arial" charset="0"/>
              </a:rPr>
              <a:t>A</a:t>
            </a:r>
            <a:r>
              <a:rPr lang="en-US" sz="1800" i="1" baseline="-25000" dirty="0">
                <a:latin typeface="Times New Roman" pitchFamily="18" charset="0"/>
                <a:cs typeface="Arial" charset="0"/>
              </a:rPr>
              <a:t>i</a:t>
            </a:r>
            <a:r>
              <a:rPr lang="en-US" sz="1800" dirty="0">
                <a:latin typeface="Times New Roman" pitchFamily="18" charset="0"/>
                <a:cs typeface="Arial" charset="0"/>
              </a:rPr>
              <a:t> AND </a:t>
            </a:r>
            <a:r>
              <a:rPr lang="en-US" sz="1800" i="1" dirty="0">
                <a:latin typeface="Times New Roman" pitchFamily="18" charset="0"/>
                <a:cs typeface="Arial" charset="0"/>
              </a:rPr>
              <a:t>B</a:t>
            </a:r>
            <a:r>
              <a:rPr lang="en-US" sz="1800" i="1" baseline="-25000" dirty="0">
                <a:latin typeface="Times New Roman" pitchFamily="18" charset="0"/>
                <a:cs typeface="Arial" charset="0"/>
              </a:rPr>
              <a:t>i</a:t>
            </a:r>
            <a:r>
              <a:rPr lang="en-US" sz="1800" dirty="0">
                <a:latin typeface="Times New Roman" pitchFamily="18" charset="0"/>
                <a:cs typeface="Arial" charset="0"/>
              </a:rPr>
              <a:t> are both 1. </a:t>
            </a:r>
          </a:p>
          <a:p>
            <a:pPr marL="742950" lvl="1" indent="-285750">
              <a:spcBef>
                <a:spcPct val="20000"/>
              </a:spcBef>
            </a:pPr>
            <a:r>
              <a:rPr lang="en-US" sz="2000" i="1" dirty="0">
                <a:latin typeface="Times New Roman" pitchFamily="18" charset="0"/>
                <a:cs typeface="Arial" charset="0"/>
              </a:rPr>
              <a:t>			</a:t>
            </a:r>
            <a:r>
              <a:rPr lang="en-US" sz="3000" i="1" dirty="0">
                <a:latin typeface="Times New Roman" pitchFamily="18" charset="0"/>
                <a:cs typeface="Arial" charset="0"/>
              </a:rPr>
              <a:t>	</a:t>
            </a:r>
            <a:r>
              <a:rPr lang="en-US" sz="3000" b="1" i="1" dirty="0" err="1">
                <a:solidFill>
                  <a:schemeClr val="accent1"/>
                </a:solidFill>
                <a:latin typeface="Times New Roman" pitchFamily="18" charset="0"/>
                <a:cs typeface="Arial" charset="0"/>
              </a:rPr>
              <a:t>G</a:t>
            </a:r>
            <a:r>
              <a:rPr lang="en-US" sz="3000" b="1" i="1" baseline="-25000" dirty="0" err="1">
                <a:solidFill>
                  <a:schemeClr val="accent1"/>
                </a:solidFill>
                <a:latin typeface="Times New Roman" pitchFamily="18" charset="0"/>
                <a:cs typeface="Arial" charset="0"/>
              </a:rPr>
              <a:t>i</a:t>
            </a:r>
            <a:r>
              <a:rPr lang="en-US" sz="3000" b="1" dirty="0">
                <a:solidFill>
                  <a:schemeClr val="accent1"/>
                </a:solidFill>
                <a:latin typeface="Times New Roman" pitchFamily="18" charset="0"/>
                <a:cs typeface="Arial" charset="0"/>
              </a:rPr>
              <a:t> = </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a:t>
            </a:r>
          </a:p>
          <a:p>
            <a:pPr marL="1143000" lvl="2" indent="-228600">
              <a:spcBef>
                <a:spcPct val="20000"/>
              </a:spcBef>
              <a:buFontTx/>
              <a:buChar char="•"/>
            </a:pP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will </a:t>
            </a:r>
            <a:r>
              <a:rPr lang="en-US" sz="1800" dirty="0">
                <a:latin typeface="Times New Roman" pitchFamily="18" charset="0"/>
                <a:cs typeface="Arial" charset="0"/>
              </a:rPr>
              <a:t>propagate a carry in to the carry out if </a:t>
            </a:r>
            <a:r>
              <a:rPr lang="en-US" sz="1800" i="1" dirty="0">
                <a:latin typeface="Times New Roman" pitchFamily="18" charset="0"/>
                <a:cs typeface="Arial" charset="0"/>
              </a:rPr>
              <a:t>A</a:t>
            </a:r>
            <a:r>
              <a:rPr lang="en-US" sz="1800" i="1" baseline="-25000" dirty="0">
                <a:latin typeface="Times New Roman" pitchFamily="18" charset="0"/>
                <a:cs typeface="Arial" charset="0"/>
              </a:rPr>
              <a:t>i</a:t>
            </a:r>
            <a:r>
              <a:rPr lang="en-US" sz="1800" dirty="0">
                <a:latin typeface="Times New Roman" pitchFamily="18" charset="0"/>
                <a:cs typeface="Arial" charset="0"/>
              </a:rPr>
              <a:t> OR </a:t>
            </a:r>
            <a:r>
              <a:rPr lang="en-US" sz="1800" i="1" dirty="0">
                <a:latin typeface="Times New Roman" pitchFamily="18" charset="0"/>
                <a:cs typeface="Arial" charset="0"/>
              </a:rPr>
              <a:t>B</a:t>
            </a:r>
            <a:r>
              <a:rPr lang="en-US" sz="1800" i="1" baseline="-25000" dirty="0">
                <a:latin typeface="Times New Roman" pitchFamily="18" charset="0"/>
                <a:cs typeface="Arial" charset="0"/>
              </a:rPr>
              <a:t>i</a:t>
            </a:r>
            <a:r>
              <a:rPr lang="en-US" sz="1800" dirty="0">
                <a:latin typeface="Times New Roman" pitchFamily="18" charset="0"/>
                <a:cs typeface="Arial" charset="0"/>
              </a:rPr>
              <a:t> is 1.</a:t>
            </a:r>
          </a:p>
          <a:p>
            <a:pPr marL="742950" lvl="1" indent="-285750">
              <a:spcBef>
                <a:spcPct val="20000"/>
              </a:spcBef>
            </a:pPr>
            <a:r>
              <a:rPr lang="en-US" sz="2000" i="1" dirty="0">
                <a:latin typeface="Times New Roman" pitchFamily="18" charset="0"/>
                <a:cs typeface="Arial" charset="0"/>
              </a:rPr>
              <a:t>			</a:t>
            </a:r>
            <a:r>
              <a:rPr lang="en-US" sz="3200" b="1" i="1" dirty="0">
                <a:latin typeface="Times New Roman" pitchFamily="18" charset="0"/>
                <a:cs typeface="Arial" charset="0"/>
              </a:rPr>
              <a:t>	</a:t>
            </a:r>
            <a:r>
              <a:rPr lang="en-US" sz="3000" b="1" i="1" dirty="0">
                <a:solidFill>
                  <a:schemeClr val="accent1"/>
                </a:solidFill>
                <a:latin typeface="Times New Roman" pitchFamily="18" charset="0"/>
                <a:cs typeface="Arial" charset="0"/>
              </a:rPr>
              <a:t>P</a:t>
            </a:r>
            <a:r>
              <a:rPr lang="en-US" sz="3000" b="1" i="1" baseline="-25000" dirty="0">
                <a:solidFill>
                  <a:schemeClr val="accent1"/>
                </a:solidFill>
                <a:latin typeface="Times New Roman" pitchFamily="18" charset="0"/>
                <a:cs typeface="Arial" charset="0"/>
              </a:rPr>
              <a:t>i</a:t>
            </a:r>
            <a:r>
              <a:rPr lang="en-US" sz="3000" b="1" dirty="0">
                <a:solidFill>
                  <a:schemeClr val="accent1"/>
                </a:solidFill>
                <a:latin typeface="Times New Roman" pitchFamily="18" charset="0"/>
                <a:cs typeface="Arial" charset="0"/>
              </a:rPr>
              <a:t> = </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a:t>
            </a:r>
          </a:p>
          <a:p>
            <a:pPr marL="1143000" lvl="2" indent="-228600">
              <a:spcBef>
                <a:spcPct val="20000"/>
              </a:spcBef>
              <a:buFontTx/>
              <a:buChar char="•"/>
            </a:pPr>
            <a:r>
              <a:rPr lang="en-US" sz="1800" dirty="0">
                <a:latin typeface="Times New Roman" pitchFamily="18" charset="0"/>
                <a:cs typeface="Arial" charset="0"/>
              </a:rPr>
              <a:t>The carry out of </a:t>
            </a: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a:t>
            </a:r>
            <a:r>
              <a:rPr lang="en-US" sz="1800" dirty="0">
                <a:latin typeface="Times New Roman" pitchFamily="18" charset="0"/>
                <a:cs typeface="Arial" charset="0"/>
              </a:rPr>
              <a:t>(</a:t>
            </a:r>
            <a:r>
              <a:rPr lang="en-US" sz="1800" i="1" dirty="0" err="1">
                <a:latin typeface="Times New Roman" pitchFamily="18" charset="0"/>
                <a:cs typeface="Arial" charset="0"/>
              </a:rPr>
              <a:t>C</a:t>
            </a:r>
            <a:r>
              <a:rPr lang="en-US" sz="1800" i="1" baseline="-25000" dirty="0" err="1">
                <a:latin typeface="Times New Roman" pitchFamily="18" charset="0"/>
                <a:cs typeface="Arial" charset="0"/>
              </a:rPr>
              <a:t>i</a:t>
            </a:r>
            <a:r>
              <a:rPr lang="en-US" sz="1800" dirty="0">
                <a:latin typeface="Times New Roman" pitchFamily="18" charset="0"/>
                <a:cs typeface="Arial" charset="0"/>
              </a:rPr>
              <a:t>) is:</a:t>
            </a:r>
          </a:p>
          <a:p>
            <a:pPr marL="742950" lvl="1" indent="-285750">
              <a:spcBef>
                <a:spcPct val="20000"/>
              </a:spcBef>
            </a:pPr>
            <a:r>
              <a:rPr lang="en-US" sz="3200" b="1" i="1" dirty="0">
                <a:latin typeface="Times New Roman" pitchFamily="18" charset="0"/>
                <a:cs typeface="Arial" charset="0"/>
              </a:rPr>
              <a:t>	    </a:t>
            </a:r>
            <a:r>
              <a:rPr lang="en-US" sz="3000" b="1" i="1" dirty="0" err="1" smtClean="0">
                <a:solidFill>
                  <a:schemeClr val="accent1"/>
                </a:solidFill>
                <a:latin typeface="Times New Roman" pitchFamily="18" charset="0"/>
                <a:cs typeface="Arial" charset="0"/>
              </a:rPr>
              <a:t>C</a:t>
            </a:r>
            <a:r>
              <a:rPr lang="en-US" sz="3000" b="1" i="1" baseline="-25000" dirty="0" err="1" smtClean="0">
                <a:solidFill>
                  <a:schemeClr val="accent1"/>
                </a:solidFill>
                <a:latin typeface="Times New Roman" pitchFamily="18" charset="0"/>
                <a:cs typeface="Arial" charset="0"/>
              </a:rPr>
              <a:t>i</a:t>
            </a:r>
            <a:r>
              <a:rPr lang="en-US" sz="3000" b="1" dirty="0" smtClean="0">
                <a:solidFill>
                  <a:schemeClr val="accent1"/>
                </a:solidFill>
                <a:latin typeface="Times New Roman" pitchFamily="18" charset="0"/>
                <a:cs typeface="Arial" charset="0"/>
              </a:rPr>
              <a:t> = </a:t>
            </a:r>
            <a:r>
              <a:rPr lang="en-US" sz="3000" b="1" i="1" dirty="0" smtClean="0">
                <a:solidFill>
                  <a:schemeClr val="accent1"/>
                </a:solidFill>
                <a:latin typeface="Times New Roman" pitchFamily="18" charset="0"/>
                <a:cs typeface="Arial" charset="0"/>
              </a:rPr>
              <a:t>A</a:t>
            </a:r>
            <a:r>
              <a:rPr lang="en-US" sz="3000" b="1" i="1" baseline="-25000" dirty="0" smtClean="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 + </a:t>
            </a:r>
            <a:r>
              <a:rPr lang="en-US" sz="3000" b="1" dirty="0">
                <a:solidFill>
                  <a:schemeClr val="accent1"/>
                </a:solidFill>
                <a:latin typeface="Times New Roman" pitchFamily="18" charset="0"/>
                <a:cs typeface="Arial" charset="0"/>
              </a:rPr>
              <a:t>(</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a:t>
            </a:r>
            <a:r>
              <a:rPr lang="en-US" sz="3000" b="1" i="1" dirty="0">
                <a:solidFill>
                  <a:schemeClr val="accent1"/>
                </a:solidFill>
                <a:latin typeface="Times New Roman" pitchFamily="18" charset="0"/>
                <a:cs typeface="Arial" charset="0"/>
              </a:rPr>
              <a:t>C</a:t>
            </a:r>
            <a:r>
              <a:rPr lang="en-US" sz="3000" b="1" i="1" baseline="-25000" dirty="0">
                <a:solidFill>
                  <a:schemeClr val="accent1"/>
                </a:solidFill>
                <a:latin typeface="Times New Roman" pitchFamily="18" charset="0"/>
                <a:cs typeface="Arial" charset="0"/>
              </a:rPr>
              <a:t>i-1 </a:t>
            </a:r>
            <a:r>
              <a:rPr lang="en-US" sz="3000" b="1" dirty="0">
                <a:solidFill>
                  <a:schemeClr val="accent1"/>
                </a:solidFill>
                <a:latin typeface="Times New Roman" pitchFamily="18" charset="0"/>
                <a:cs typeface="Arial" charset="0"/>
              </a:rPr>
              <a:t>= </a:t>
            </a:r>
            <a:r>
              <a:rPr lang="en-US" sz="3000" b="1" i="1" dirty="0" err="1">
                <a:solidFill>
                  <a:schemeClr val="accent1"/>
                </a:solidFill>
                <a:latin typeface="Times New Roman" pitchFamily="18" charset="0"/>
                <a:cs typeface="Arial" charset="0"/>
              </a:rPr>
              <a:t>G</a:t>
            </a:r>
            <a:r>
              <a:rPr lang="en-US" sz="3000" b="1" i="1" baseline="-25000" dirty="0" err="1">
                <a:solidFill>
                  <a:schemeClr val="accent1"/>
                </a:solidFill>
                <a:latin typeface="Times New Roman" pitchFamily="18" charset="0"/>
                <a:cs typeface="Arial" charset="0"/>
              </a:rPr>
              <a:t>i</a:t>
            </a:r>
            <a:r>
              <a:rPr lang="en-US" sz="3000" b="1" i="1" baseline="-25000"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 + P</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C</a:t>
            </a:r>
            <a:r>
              <a:rPr lang="en-US" sz="3000" b="1" i="1" baseline="-25000" dirty="0">
                <a:solidFill>
                  <a:schemeClr val="accent1"/>
                </a:solidFill>
                <a:latin typeface="Times New Roman" pitchFamily="18" charset="0"/>
                <a:cs typeface="Arial" charset="0"/>
              </a:rPr>
              <a:t>i-1</a:t>
            </a:r>
            <a:endParaRPr lang="en-US" sz="3000" b="1" dirty="0">
              <a:solidFill>
                <a:schemeClr val="accent1"/>
              </a:solidFill>
              <a:latin typeface="Times New Roman" pitchFamily="18" charset="0"/>
              <a:cs typeface="Arial" charset="0"/>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a:t>
            </a:r>
            <a:r>
              <a:rPr lang="zh-CN" altLang="en-US" sz="2000" dirty="0" smtClean="0">
                <a:solidFill>
                  <a:schemeClr val="bg1"/>
                </a:solidFill>
                <a:latin typeface="华文中宋" pitchFamily="2" charset="-122"/>
                <a:ea typeface="华文中宋" pitchFamily="2" charset="-122"/>
              </a:rPr>
              <a:t>先行进位加法器</a:t>
            </a:r>
            <a:endParaRPr lang="en-US" sz="2000" dirty="0">
              <a:solidFill>
                <a:schemeClr val="bg1"/>
              </a:solidFill>
              <a:latin typeface="华文中宋" pitchFamily="2" charset="-122"/>
              <a:ea typeface="华文中宋" pitchFamily="2" charset="-122"/>
            </a:endParaRPr>
          </a:p>
        </p:txBody>
      </p:sp>
      <p:sp>
        <p:nvSpPr>
          <p:cNvPr id="4" name="TextBox 3"/>
          <p:cNvSpPr txBox="1"/>
          <p:nvPr/>
        </p:nvSpPr>
        <p:spPr>
          <a:xfrm>
            <a:off x="546689" y="3714752"/>
            <a:ext cx="3025179" cy="646331"/>
          </a:xfrm>
          <a:prstGeom prst="rect">
            <a:avLst/>
          </a:prstGeom>
          <a:noFill/>
        </p:spPr>
        <p:txBody>
          <a:bodyPr wrap="square" rtlCol="0">
            <a:spAutoFit/>
          </a:bodyPr>
          <a:lstStyle/>
          <a:p>
            <a:r>
              <a:rPr lang="zh-CN" altLang="en-US" dirty="0" smtClean="0">
                <a:latin typeface="华文中宋" pitchFamily="2" charset="-122"/>
                <a:ea typeface="华文中宋" pitchFamily="2" charset="-122"/>
              </a:rPr>
              <a:t>如果</a:t>
            </a:r>
            <a:r>
              <a:rPr lang="en-US" i="1" dirty="0" smtClean="0">
                <a:latin typeface="华文中宋" pitchFamily="2" charset="-122"/>
                <a:ea typeface="华文中宋" pitchFamily="2" charset="-122"/>
                <a:cs typeface="Arial" charset="0"/>
              </a:rPr>
              <a:t>A</a:t>
            </a:r>
            <a:r>
              <a:rPr lang="en-US" i="1" baseline="-25000" dirty="0" smtClean="0">
                <a:latin typeface="华文中宋" pitchFamily="2" charset="-122"/>
                <a:ea typeface="华文中宋" pitchFamily="2" charset="-122"/>
                <a:cs typeface="Arial" charset="0"/>
              </a:rPr>
              <a:t>i</a:t>
            </a:r>
            <a:r>
              <a:rPr lang="zh-CN" altLang="en-US" dirty="0" smtClean="0">
                <a:latin typeface="华文中宋" pitchFamily="2" charset="-122"/>
                <a:ea typeface="华文中宋" pitchFamily="2" charset="-122"/>
              </a:rPr>
              <a:t>和</a:t>
            </a:r>
            <a:r>
              <a:rPr lang="en-US" i="1" dirty="0" smtClean="0">
                <a:latin typeface="华文中宋" pitchFamily="2" charset="-122"/>
                <a:ea typeface="华文中宋" pitchFamily="2" charset="-122"/>
                <a:cs typeface="Arial" charset="0"/>
              </a:rPr>
              <a:t>B</a:t>
            </a:r>
            <a:r>
              <a:rPr lang="en-US" i="1" baseline="-25000" dirty="0" smtClean="0">
                <a:latin typeface="华文中宋" pitchFamily="2" charset="-122"/>
                <a:ea typeface="华文中宋" pitchFamily="2" charset="-122"/>
                <a:cs typeface="Arial" charset="0"/>
              </a:rPr>
              <a:t>i</a:t>
            </a:r>
            <a:r>
              <a:rPr lang="zh-CN" altLang="en-US" dirty="0" smtClean="0">
                <a:latin typeface="华文中宋" pitchFamily="2" charset="-122"/>
                <a:ea typeface="华文中宋" pitchFamily="2" charset="-122"/>
              </a:rPr>
              <a:t>都是</a:t>
            </a:r>
            <a:r>
              <a:rPr lang="en-US" altLang="zh-CN" dirty="0" smtClean="0">
                <a:latin typeface="华文中宋" pitchFamily="2" charset="-122"/>
                <a:ea typeface="华文中宋" pitchFamily="2" charset="-122"/>
              </a:rPr>
              <a:t>1</a:t>
            </a:r>
            <a:r>
              <a:rPr lang="zh-CN" altLang="en-US" dirty="0" smtClean="0">
                <a:latin typeface="华文中宋" pitchFamily="2" charset="-122"/>
                <a:ea typeface="华文中宋" pitchFamily="2" charset="-122"/>
              </a:rPr>
              <a:t>，第</a:t>
            </a:r>
            <a:r>
              <a:rPr lang="en-US" altLang="zh-CN" dirty="0" err="1" smtClean="0">
                <a:latin typeface="华文中宋" pitchFamily="2" charset="-122"/>
                <a:ea typeface="华文中宋" pitchFamily="2" charset="-122"/>
              </a:rPr>
              <a:t>i</a:t>
            </a:r>
            <a:r>
              <a:rPr lang="zh-CN" altLang="en-US" dirty="0" smtClean="0">
                <a:latin typeface="华文中宋" pitchFamily="2" charset="-122"/>
                <a:ea typeface="华文中宋" pitchFamily="2" charset="-122"/>
              </a:rPr>
              <a:t>列产生一个输出</a:t>
            </a:r>
            <a:endParaRPr lang="zh-CN" altLang="en-US" dirty="0">
              <a:latin typeface="华文中宋" pitchFamily="2" charset="-122"/>
              <a:ea typeface="华文中宋" pitchFamily="2" charset="-122"/>
            </a:endParaRPr>
          </a:p>
        </p:txBody>
      </p:sp>
      <p:sp>
        <p:nvSpPr>
          <p:cNvPr id="5" name="TextBox 4"/>
          <p:cNvSpPr txBox="1"/>
          <p:nvPr/>
        </p:nvSpPr>
        <p:spPr>
          <a:xfrm>
            <a:off x="571472" y="4572008"/>
            <a:ext cx="3000396" cy="646331"/>
          </a:xfrm>
          <a:prstGeom prst="rect">
            <a:avLst/>
          </a:prstGeom>
          <a:noFill/>
        </p:spPr>
        <p:txBody>
          <a:bodyPr wrap="square" rtlCol="0">
            <a:spAutoFit/>
          </a:bodyPr>
          <a:lstStyle/>
          <a:p>
            <a:r>
              <a:rPr lang="zh-CN" altLang="en-US" dirty="0" smtClean="0">
                <a:latin typeface="华文中宋" pitchFamily="2" charset="-122"/>
                <a:ea typeface="华文中宋" pitchFamily="2" charset="-122"/>
              </a:rPr>
              <a:t>如果</a:t>
            </a:r>
            <a:r>
              <a:rPr lang="en-US" i="1" dirty="0" smtClean="0">
                <a:latin typeface="华文中宋" pitchFamily="2" charset="-122"/>
                <a:ea typeface="华文中宋" pitchFamily="2" charset="-122"/>
                <a:cs typeface="Arial" charset="0"/>
              </a:rPr>
              <a:t>A</a:t>
            </a:r>
            <a:r>
              <a:rPr lang="en-US" i="1" baseline="-25000" dirty="0" smtClean="0">
                <a:latin typeface="华文中宋" pitchFamily="2" charset="-122"/>
                <a:ea typeface="华文中宋" pitchFamily="2" charset="-122"/>
                <a:cs typeface="Arial" charset="0"/>
              </a:rPr>
              <a:t>i</a:t>
            </a:r>
            <a:r>
              <a:rPr lang="zh-CN" altLang="en-US" dirty="0" smtClean="0">
                <a:latin typeface="华文中宋" pitchFamily="2" charset="-122"/>
                <a:ea typeface="华文中宋" pitchFamily="2" charset="-122"/>
              </a:rPr>
              <a:t>或者</a:t>
            </a:r>
            <a:r>
              <a:rPr lang="en-US" i="1" dirty="0" smtClean="0">
                <a:latin typeface="华文中宋" pitchFamily="2" charset="-122"/>
                <a:ea typeface="华文中宋" pitchFamily="2" charset="-122"/>
                <a:cs typeface="Arial" charset="0"/>
              </a:rPr>
              <a:t>B</a:t>
            </a:r>
            <a:r>
              <a:rPr lang="en-US" i="1" baseline="-25000" dirty="0" smtClean="0">
                <a:latin typeface="华文中宋" pitchFamily="2" charset="-122"/>
                <a:ea typeface="华文中宋" pitchFamily="2" charset="-122"/>
                <a:cs typeface="Arial" charset="0"/>
              </a:rPr>
              <a:t>i</a:t>
            </a:r>
            <a:r>
              <a:rPr lang="zh-CN" altLang="en-US" dirty="0" smtClean="0">
                <a:latin typeface="华文中宋" pitchFamily="2" charset="-122"/>
                <a:ea typeface="华文中宋" pitchFamily="2" charset="-122"/>
              </a:rPr>
              <a:t>为</a:t>
            </a:r>
            <a:r>
              <a:rPr lang="en-US" altLang="zh-CN" dirty="0" smtClean="0">
                <a:latin typeface="华文中宋" pitchFamily="2" charset="-122"/>
                <a:ea typeface="华文中宋" pitchFamily="2" charset="-122"/>
              </a:rPr>
              <a:t>1</a:t>
            </a:r>
            <a:r>
              <a:rPr lang="zh-CN" altLang="en-US" dirty="0" smtClean="0">
                <a:latin typeface="华文中宋" pitchFamily="2" charset="-122"/>
                <a:ea typeface="华文中宋" pitchFamily="2" charset="-122"/>
              </a:rPr>
              <a:t>，第</a:t>
            </a:r>
            <a:r>
              <a:rPr lang="en-US" altLang="zh-CN" dirty="0" err="1" smtClean="0">
                <a:latin typeface="华文中宋" pitchFamily="2" charset="-122"/>
                <a:ea typeface="华文中宋" pitchFamily="2" charset="-122"/>
              </a:rPr>
              <a:t>i</a:t>
            </a:r>
            <a:r>
              <a:rPr lang="zh-CN" altLang="en-US" dirty="0" smtClean="0">
                <a:latin typeface="华文中宋" pitchFamily="2" charset="-122"/>
                <a:ea typeface="华文中宋" pitchFamily="2" charset="-122"/>
              </a:rPr>
              <a:t>列会产生一个进位输出</a:t>
            </a:r>
            <a:endParaRPr lang="zh-CN" altLang="en-US" dirty="0">
              <a:latin typeface="华文中宋" pitchFamily="2" charset="-122"/>
              <a:ea typeface="华文中宋" pitchFamily="2" charset="-122"/>
            </a:endParaRPr>
          </a:p>
        </p:txBody>
      </p:sp>
      <p:sp>
        <p:nvSpPr>
          <p:cNvPr id="7" name="TextBox 6"/>
          <p:cNvSpPr txBox="1"/>
          <p:nvPr/>
        </p:nvSpPr>
        <p:spPr>
          <a:xfrm>
            <a:off x="571472" y="6028761"/>
            <a:ext cx="7215238" cy="646331"/>
          </a:xfrm>
          <a:prstGeom prst="rect">
            <a:avLst/>
          </a:prstGeom>
          <a:noFill/>
        </p:spPr>
        <p:txBody>
          <a:bodyPr wrap="square" rtlCol="0">
            <a:spAutoFit/>
          </a:bodyPr>
          <a:lstStyle/>
          <a:p>
            <a:r>
              <a:rPr lang="zh-CN" altLang="en-US" dirty="0" smtClean="0">
                <a:latin typeface="华文中宋" pitchFamily="2" charset="-122"/>
                <a:ea typeface="华文中宋" pitchFamily="2" charset="-122"/>
              </a:rPr>
              <a:t>如果加法器的第</a:t>
            </a:r>
            <a:r>
              <a:rPr lang="en-US" altLang="zh-CN" dirty="0" err="1" smtClean="0">
                <a:latin typeface="华文中宋" pitchFamily="2" charset="-122"/>
                <a:ea typeface="华文中宋" pitchFamily="2" charset="-122"/>
              </a:rPr>
              <a:t>i</a:t>
            </a:r>
            <a:r>
              <a:rPr lang="zh-CN" altLang="en-US" dirty="0" smtClean="0">
                <a:latin typeface="华文中宋" pitchFamily="2" charset="-122"/>
                <a:ea typeface="华文中宋" pitchFamily="2" charset="-122"/>
              </a:rPr>
              <a:t>列会产生一个进位</a:t>
            </a:r>
            <a:r>
              <a:rPr lang="en-US" altLang="zh-CN" dirty="0" err="1" smtClean="0">
                <a:latin typeface="华文中宋" pitchFamily="2" charset="-122"/>
                <a:ea typeface="华文中宋" pitchFamily="2" charset="-122"/>
              </a:rPr>
              <a:t>Gi</a:t>
            </a:r>
            <a:r>
              <a:rPr lang="zh-CN" altLang="en-US" dirty="0" smtClean="0">
                <a:latin typeface="华文中宋" pitchFamily="2" charset="-122"/>
                <a:ea typeface="华文中宋" pitchFamily="2" charset="-122"/>
              </a:rPr>
              <a:t>，或者传播进位输入</a:t>
            </a:r>
            <a:r>
              <a:rPr lang="en-US" b="1" i="1" dirty="0" smtClean="0">
                <a:latin typeface="华文中宋" pitchFamily="2" charset="-122"/>
                <a:ea typeface="华文中宋" pitchFamily="2" charset="-122"/>
                <a:cs typeface="Arial" charset="0"/>
              </a:rPr>
              <a:t>P</a:t>
            </a:r>
            <a:r>
              <a:rPr lang="en-US" b="1" i="1" baseline="-25000" dirty="0" smtClean="0">
                <a:latin typeface="华文中宋" pitchFamily="2" charset="-122"/>
                <a:ea typeface="华文中宋" pitchFamily="2" charset="-122"/>
                <a:cs typeface="Arial" charset="0"/>
              </a:rPr>
              <a:t>i </a:t>
            </a:r>
            <a:r>
              <a:rPr lang="en-US" b="1" i="1" dirty="0" smtClean="0">
                <a:latin typeface="华文中宋" pitchFamily="2" charset="-122"/>
                <a:ea typeface="华文中宋" pitchFamily="2" charset="-122"/>
                <a:cs typeface="Arial" charset="0"/>
              </a:rPr>
              <a:t>C</a:t>
            </a:r>
            <a:r>
              <a:rPr lang="en-US" b="1" i="1" baseline="-25000" dirty="0" smtClean="0">
                <a:latin typeface="华文中宋" pitchFamily="2" charset="-122"/>
                <a:ea typeface="华文中宋" pitchFamily="2" charset="-122"/>
                <a:cs typeface="Arial" charset="0"/>
              </a:rPr>
              <a:t>i-1 </a:t>
            </a:r>
            <a:r>
              <a:rPr lang="zh-CN" altLang="en-US" dirty="0" smtClean="0">
                <a:latin typeface="华文中宋" pitchFamily="2" charset="-122"/>
                <a:ea typeface="华文中宋" pitchFamily="2" charset="-122"/>
              </a:rPr>
              <a:t>，它就会产生进位输出</a:t>
            </a:r>
            <a:r>
              <a:rPr lang="en-US" b="1" i="1" dirty="0" err="1" smtClean="0">
                <a:latin typeface="华文中宋" pitchFamily="2" charset="-122"/>
                <a:ea typeface="华文中宋" pitchFamily="2" charset="-122"/>
                <a:cs typeface="Arial" charset="0"/>
              </a:rPr>
              <a:t>C</a:t>
            </a:r>
            <a:r>
              <a:rPr lang="en-US" b="1" i="1" baseline="-25000" dirty="0" err="1" smtClean="0">
                <a:latin typeface="华文中宋" pitchFamily="2" charset="-122"/>
                <a:ea typeface="华文中宋" pitchFamily="2" charset="-122"/>
                <a:cs typeface="Arial" charset="0"/>
              </a:rPr>
              <a:t>i</a:t>
            </a:r>
            <a:r>
              <a:rPr lang="en-US" b="1" dirty="0" smtClean="0">
                <a:latin typeface="华文中宋" pitchFamily="2" charset="-122"/>
                <a:ea typeface="华文中宋" pitchFamily="2" charset="-122"/>
                <a:cs typeface="Arial" charset="0"/>
              </a:rPr>
              <a:t> </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19946265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ChangeArrowheads="1"/>
          </p:cNvSpPr>
          <p:nvPr>
            <p:custDataLst>
              <p:tags r:id="rId1"/>
            </p:custDataLst>
          </p:nvPr>
        </p:nvSpPr>
        <p:spPr bwMode="auto">
          <a:xfrm>
            <a:off x="917331" y="1219200"/>
            <a:ext cx="7845669"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Step 1: </a:t>
            </a:r>
            <a:r>
              <a:rPr lang="en-US" sz="3200" dirty="0" smtClean="0">
                <a:latin typeface="Times New Roman" pitchFamily="18" charset="0"/>
                <a:cs typeface="Arial" charset="0"/>
              </a:rPr>
              <a:t>Compute </a:t>
            </a:r>
            <a:r>
              <a:rPr lang="en-US" sz="3200" i="1" dirty="0" err="1" smtClean="0">
                <a:latin typeface="Times New Roman" pitchFamily="18" charset="0"/>
                <a:cs typeface="Arial" charset="0"/>
              </a:rPr>
              <a:t>G</a:t>
            </a:r>
            <a:r>
              <a:rPr lang="en-US" sz="3200" i="1" baseline="-25000" dirty="0" err="1" smtClean="0">
                <a:latin typeface="Times New Roman" pitchFamily="18" charset="0"/>
                <a:cs typeface="Arial" charset="0"/>
              </a:rPr>
              <a:t>i</a:t>
            </a:r>
            <a:r>
              <a:rPr lang="en-US" sz="3200" dirty="0" smtClean="0">
                <a:latin typeface="Times New Roman" pitchFamily="18" charset="0"/>
                <a:cs typeface="Arial" charset="0"/>
              </a:rPr>
              <a:t> </a:t>
            </a:r>
            <a:r>
              <a:rPr lang="en-US" sz="3200" dirty="0">
                <a:latin typeface="Times New Roman" pitchFamily="18" charset="0"/>
                <a:cs typeface="Arial" charset="0"/>
              </a:rPr>
              <a:t>and </a:t>
            </a:r>
            <a:r>
              <a:rPr lang="en-US" sz="3200" i="1" dirty="0" smtClean="0">
                <a:latin typeface="Times New Roman" pitchFamily="18" charset="0"/>
                <a:cs typeface="Arial" charset="0"/>
              </a:rPr>
              <a:t>P</a:t>
            </a:r>
            <a:r>
              <a:rPr lang="en-US" sz="3200" i="1" baseline="-25000" dirty="0">
                <a:latin typeface="Times New Roman" pitchFamily="18" charset="0"/>
                <a:cs typeface="Arial" charset="0"/>
              </a:rPr>
              <a:t>i</a:t>
            </a:r>
            <a:r>
              <a:rPr lang="en-US" sz="3200" dirty="0" smtClean="0">
                <a:latin typeface="Times New Roman" pitchFamily="18" charset="0"/>
                <a:cs typeface="Arial" charset="0"/>
              </a:rPr>
              <a:t> for all columns </a:t>
            </a:r>
            <a:endParaRPr lang="en-US" sz="3200" dirty="0">
              <a:latin typeface="Times New Roman" pitchFamily="18" charset="0"/>
              <a:cs typeface="Arial" charset="0"/>
            </a:endParaRPr>
          </a:p>
          <a:p>
            <a:pPr marL="342900" indent="-342900">
              <a:spcBef>
                <a:spcPct val="20000"/>
              </a:spcBef>
              <a:buFontTx/>
              <a:buChar char="•"/>
            </a:pPr>
            <a:r>
              <a:rPr lang="en-US" sz="3200" b="1" dirty="0">
                <a:latin typeface="Times New Roman" pitchFamily="18" charset="0"/>
                <a:cs typeface="Arial" charset="0"/>
              </a:rPr>
              <a:t>Step 2:</a:t>
            </a:r>
            <a:r>
              <a:rPr lang="en-US" sz="3200" dirty="0">
                <a:latin typeface="Times New Roman" pitchFamily="18" charset="0"/>
                <a:cs typeface="Arial" charset="0"/>
              </a:rPr>
              <a:t> </a:t>
            </a:r>
            <a:r>
              <a:rPr lang="en-US" sz="3200" dirty="0" smtClean="0">
                <a:latin typeface="Times New Roman" pitchFamily="18" charset="0"/>
                <a:cs typeface="Arial" charset="0"/>
              </a:rPr>
              <a:t>Compute </a:t>
            </a:r>
            <a:r>
              <a:rPr lang="en-US" sz="3200" i="1" dirty="0">
                <a:latin typeface="Times New Roman" pitchFamily="18" charset="0"/>
                <a:cs typeface="Arial" charset="0"/>
              </a:rPr>
              <a:t>G</a:t>
            </a:r>
            <a:r>
              <a:rPr lang="en-US" sz="3200" dirty="0">
                <a:latin typeface="Times New Roman" pitchFamily="18" charset="0"/>
                <a:cs typeface="Arial" charset="0"/>
              </a:rPr>
              <a:t> and </a:t>
            </a:r>
            <a:r>
              <a:rPr lang="en-US" sz="3200" i="1" dirty="0">
                <a:latin typeface="Times New Roman" pitchFamily="18" charset="0"/>
                <a:cs typeface="Arial" charset="0"/>
              </a:rPr>
              <a:t>P</a:t>
            </a:r>
            <a:r>
              <a:rPr lang="en-US" sz="3200" dirty="0">
                <a:latin typeface="Times New Roman" pitchFamily="18" charset="0"/>
                <a:cs typeface="Arial" charset="0"/>
              </a:rPr>
              <a:t> for </a:t>
            </a:r>
            <a:r>
              <a:rPr lang="en-US" sz="3200" i="1" dirty="0">
                <a:latin typeface="Times New Roman" pitchFamily="18" charset="0"/>
                <a:cs typeface="Arial" charset="0"/>
              </a:rPr>
              <a:t>k</a:t>
            </a:r>
            <a:r>
              <a:rPr lang="en-US" sz="3200" dirty="0">
                <a:latin typeface="Times New Roman" pitchFamily="18" charset="0"/>
                <a:cs typeface="Arial" charset="0"/>
              </a:rPr>
              <a:t>-bit blocks</a:t>
            </a:r>
          </a:p>
          <a:p>
            <a:pPr marL="342900" indent="-342900">
              <a:spcBef>
                <a:spcPct val="20000"/>
              </a:spcBef>
              <a:buFontTx/>
              <a:buChar char="•"/>
            </a:pPr>
            <a:r>
              <a:rPr lang="en-US" sz="3200" b="1" dirty="0">
                <a:latin typeface="Times New Roman" pitchFamily="18" charset="0"/>
                <a:cs typeface="Arial" charset="0"/>
              </a:rPr>
              <a:t>Step 3:</a:t>
            </a:r>
            <a:r>
              <a:rPr lang="en-US" sz="3200" dirty="0">
                <a:latin typeface="Times New Roman" pitchFamily="18" charset="0"/>
                <a:cs typeface="Arial" charset="0"/>
              </a:rPr>
              <a:t> </a:t>
            </a:r>
            <a:r>
              <a:rPr lang="en-US" sz="3200" i="1" dirty="0" err="1">
                <a:latin typeface="Times New Roman" pitchFamily="18" charset="0"/>
                <a:cs typeface="Arial" charset="0"/>
              </a:rPr>
              <a:t>C</a:t>
            </a:r>
            <a:r>
              <a:rPr lang="en-US" sz="3200" i="1" baseline="-25000" dirty="0" err="1">
                <a:latin typeface="Times New Roman" pitchFamily="18" charset="0"/>
                <a:cs typeface="Arial" charset="0"/>
              </a:rPr>
              <a:t>in</a:t>
            </a:r>
            <a:r>
              <a:rPr lang="en-US" sz="3200" dirty="0">
                <a:latin typeface="Times New Roman" pitchFamily="18" charset="0"/>
                <a:cs typeface="Arial" charset="0"/>
              </a:rPr>
              <a:t> propagates through each </a:t>
            </a:r>
            <a:r>
              <a:rPr lang="en-US" sz="3200" i="1" dirty="0">
                <a:latin typeface="Times New Roman" pitchFamily="18" charset="0"/>
                <a:cs typeface="Arial" charset="0"/>
              </a:rPr>
              <a:t>k</a:t>
            </a:r>
            <a:r>
              <a:rPr lang="en-US" sz="3200" dirty="0">
                <a:latin typeface="Times New Roman" pitchFamily="18" charset="0"/>
                <a:cs typeface="Arial" charset="0"/>
              </a:rPr>
              <a:t>-bit propagate/generate block</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Addition</a:t>
            </a:r>
            <a:r>
              <a:rPr lang="zh-CN" altLang="en-US" sz="2000" dirty="0" smtClean="0">
                <a:solidFill>
                  <a:schemeClr val="bg1"/>
                </a:solidFill>
                <a:latin typeface="华文中宋" pitchFamily="2" charset="-122"/>
                <a:ea typeface="华文中宋" pitchFamily="2" charset="-122"/>
              </a:rPr>
              <a:t>先行进位加法</a:t>
            </a:r>
            <a:endParaRPr lang="en-US" sz="2000" dirty="0">
              <a:solidFill>
                <a:schemeClr val="bg1"/>
              </a:solidFill>
              <a:latin typeface="华文中宋" pitchFamily="2" charset="-122"/>
              <a:ea typeface="华文中宋" pitchFamily="2" charset="-122"/>
            </a:endParaRPr>
          </a:p>
        </p:txBody>
      </p:sp>
      <p:sp>
        <p:nvSpPr>
          <p:cNvPr id="4" name="TextBox 3"/>
          <p:cNvSpPr txBox="1"/>
          <p:nvPr/>
        </p:nvSpPr>
        <p:spPr>
          <a:xfrm>
            <a:off x="1000100" y="3571876"/>
            <a:ext cx="7858180" cy="1908215"/>
          </a:xfrm>
          <a:prstGeom prst="rect">
            <a:avLst/>
          </a:prstGeom>
          <a:noFill/>
        </p:spPr>
        <p:txBody>
          <a:bodyPr wrap="square" rtlCol="0">
            <a:spAutoFit/>
          </a:bodyPr>
          <a:lstStyle/>
          <a:p>
            <a:pPr>
              <a:buFontTx/>
              <a:buChar char="-"/>
            </a:pPr>
            <a:r>
              <a:rPr lang="zh-CN" altLang="en-US" sz="2000" dirty="0" smtClean="0">
                <a:latin typeface="华文中宋" pitchFamily="2" charset="-122"/>
                <a:ea typeface="华文中宋" pitchFamily="2" charset="-122"/>
              </a:rPr>
              <a:t> 由输入的</a:t>
            </a:r>
            <a:r>
              <a:rPr lang="en-US" altLang="zh-CN" sz="2000" dirty="0" smtClean="0">
                <a:latin typeface="华文中宋" pitchFamily="2" charset="-122"/>
                <a:ea typeface="华文中宋" pitchFamily="2" charset="-122"/>
              </a:rPr>
              <a:t>A</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B</a:t>
            </a:r>
            <a:r>
              <a:rPr lang="zh-CN" altLang="en-US" sz="2000" dirty="0" smtClean="0">
                <a:latin typeface="华文中宋" pitchFamily="2" charset="-122"/>
                <a:ea typeface="华文中宋" pitchFamily="2" charset="-122"/>
              </a:rPr>
              <a:t>算出每一位的</a:t>
            </a:r>
            <a:r>
              <a:rPr lang="en-US" altLang="zh-CN" sz="2000" dirty="0" smtClean="0">
                <a:latin typeface="华文中宋" pitchFamily="2" charset="-122"/>
                <a:ea typeface="华文中宋" pitchFamily="2" charset="-122"/>
              </a:rPr>
              <a:t>G</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P</a:t>
            </a:r>
          </a:p>
          <a:p>
            <a:pPr>
              <a:buFontTx/>
              <a:buChar char="-"/>
            </a:pPr>
            <a:r>
              <a:rPr lang="zh-CN" altLang="en-US" sz="2000" dirty="0" smtClean="0">
                <a:latin typeface="华文中宋" pitchFamily="2" charset="-122"/>
                <a:ea typeface="华文中宋" pitchFamily="2" charset="-122"/>
              </a:rPr>
              <a:t> 计算</a:t>
            </a:r>
            <a:r>
              <a:rPr lang="en-US" altLang="zh-CN" sz="2000" dirty="0" smtClean="0">
                <a:latin typeface="华文中宋" pitchFamily="2" charset="-122"/>
                <a:ea typeface="华文中宋" pitchFamily="2" charset="-122"/>
              </a:rPr>
              <a:t>k</a:t>
            </a:r>
            <a:r>
              <a:rPr lang="zh-CN" altLang="en-US" sz="2000" dirty="0" smtClean="0">
                <a:latin typeface="华文中宋" pitchFamily="2" charset="-122"/>
                <a:ea typeface="华文中宋" pitchFamily="2" charset="-122"/>
              </a:rPr>
              <a:t>位块的</a:t>
            </a:r>
            <a:r>
              <a:rPr lang="en-US" altLang="zh-CN" sz="2000" dirty="0" smtClean="0">
                <a:latin typeface="华文中宋" pitchFamily="2" charset="-122"/>
                <a:ea typeface="华文中宋" pitchFamily="2" charset="-122"/>
              </a:rPr>
              <a:t>G</a:t>
            </a:r>
            <a:r>
              <a:rPr lang="zh-CN" altLang="en-US" sz="2000" dirty="0" smtClean="0">
                <a:latin typeface="华文中宋" pitchFamily="2" charset="-122"/>
                <a:ea typeface="华文中宋" pitchFamily="2" charset="-122"/>
              </a:rPr>
              <a:t>和</a:t>
            </a:r>
            <a:r>
              <a:rPr lang="en-US" altLang="zh-CN" sz="2000" dirty="0" smtClean="0">
                <a:latin typeface="华文中宋" pitchFamily="2" charset="-122"/>
                <a:ea typeface="华文中宋" pitchFamily="2" charset="-122"/>
              </a:rPr>
              <a:t>P</a:t>
            </a:r>
            <a:r>
              <a:rPr lang="zh-CN" altLang="en-US" sz="2000" dirty="0" smtClean="0">
                <a:latin typeface="华文中宋" pitchFamily="2" charset="-122"/>
                <a:ea typeface="华文中宋" pitchFamily="2" charset="-122"/>
              </a:rPr>
              <a:t>  </a:t>
            </a:r>
            <a:r>
              <a:rPr lang="en-US" altLang="zh-CN" sz="2000" dirty="0" smtClean="0">
                <a:latin typeface="华文中宋" pitchFamily="2" charset="-122"/>
                <a:ea typeface="华文中宋" pitchFamily="2" charset="-122"/>
              </a:rPr>
              <a:t>(</a:t>
            </a:r>
            <a:r>
              <a:rPr lang="zh-CN" altLang="en-US" sz="2000" dirty="0" smtClean="0">
                <a:latin typeface="华文中宋" pitchFamily="2" charset="-122"/>
                <a:ea typeface="华文中宋" pitchFamily="2" charset="-122"/>
              </a:rPr>
              <a:t>由各位的</a:t>
            </a:r>
            <a:r>
              <a:rPr lang="en-US" altLang="zh-CN" sz="2000" dirty="0" smtClean="0">
                <a:latin typeface="华文中宋" pitchFamily="2" charset="-122"/>
                <a:ea typeface="华文中宋" pitchFamily="2" charset="-122"/>
              </a:rPr>
              <a:t>G</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P</a:t>
            </a:r>
            <a:r>
              <a:rPr lang="zh-CN" altLang="en-US" sz="2000" dirty="0" smtClean="0">
                <a:latin typeface="华文中宋" pitchFamily="2" charset="-122"/>
                <a:ea typeface="华文中宋" pitchFamily="2" charset="-122"/>
              </a:rPr>
              <a:t>算出每一位的</a:t>
            </a:r>
            <a:r>
              <a:rPr lang="en-US" altLang="zh-CN" sz="2000" dirty="0" smtClean="0">
                <a:latin typeface="华文中宋" pitchFamily="2" charset="-122"/>
                <a:ea typeface="华文中宋" pitchFamily="2" charset="-122"/>
              </a:rPr>
              <a:t>G</a:t>
            </a:r>
            <a:r>
              <a:rPr lang="en-US" altLang="zh-CN" sz="1200" dirty="0" smtClean="0">
                <a:latin typeface="华文中宋" pitchFamily="2" charset="-122"/>
                <a:ea typeface="华文中宋" pitchFamily="2" charset="-122"/>
              </a:rPr>
              <a:t>N:0</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P</a:t>
            </a:r>
            <a:r>
              <a:rPr lang="en-US" altLang="zh-CN" sz="1200" dirty="0" smtClean="0">
                <a:latin typeface="华文中宋" pitchFamily="2" charset="-122"/>
                <a:ea typeface="华文中宋" pitchFamily="2" charset="-122"/>
              </a:rPr>
              <a:t>N:0 </a:t>
            </a:r>
            <a:r>
              <a:rPr lang="zh-CN" altLang="en-US" sz="2000" dirty="0" smtClean="0">
                <a:latin typeface="华文中宋" pitchFamily="2" charset="-122"/>
                <a:ea typeface="华文中宋" pitchFamily="2" charset="-122"/>
              </a:rPr>
              <a:t>）</a:t>
            </a:r>
            <a:endParaRPr lang="en-US" altLang="zh-CN" sz="2000" dirty="0" smtClean="0">
              <a:latin typeface="华文中宋" pitchFamily="2" charset="-122"/>
              <a:ea typeface="华文中宋" pitchFamily="2" charset="-122"/>
            </a:endParaRPr>
          </a:p>
          <a:p>
            <a:pPr>
              <a:buFontTx/>
              <a:buChar char="-"/>
            </a:pPr>
            <a:r>
              <a:rPr lang="zh-CN" altLang="en-US" sz="2000" dirty="0" smtClean="0">
                <a:latin typeface="华文中宋" pitchFamily="2" charset="-122"/>
                <a:ea typeface="华文中宋" pitchFamily="2" charset="-122"/>
              </a:rPr>
              <a:t> 由每一位的</a:t>
            </a:r>
            <a:r>
              <a:rPr lang="en-US" altLang="zh-CN" sz="2000" dirty="0" smtClean="0">
                <a:latin typeface="华文中宋" pitchFamily="2" charset="-122"/>
                <a:ea typeface="华文中宋" pitchFamily="2" charset="-122"/>
              </a:rPr>
              <a:t>G</a:t>
            </a:r>
            <a:r>
              <a:rPr lang="en-US" altLang="zh-CN" sz="1200" dirty="0" smtClean="0">
                <a:latin typeface="华文中宋" pitchFamily="2" charset="-122"/>
                <a:ea typeface="华文中宋" pitchFamily="2" charset="-122"/>
              </a:rPr>
              <a:t>N</a:t>
            </a:r>
            <a:r>
              <a:rPr lang="zh-CN" altLang="en-US" sz="1200" dirty="0" smtClean="0">
                <a:latin typeface="华文中宋" pitchFamily="2" charset="-122"/>
                <a:ea typeface="华文中宋" pitchFamily="2" charset="-122"/>
              </a:rPr>
              <a:t>：</a:t>
            </a:r>
            <a:r>
              <a:rPr lang="en-US" altLang="zh-CN" sz="1200" dirty="0" smtClean="0">
                <a:latin typeface="华文中宋" pitchFamily="2" charset="-122"/>
                <a:ea typeface="华文中宋" pitchFamily="2" charset="-122"/>
              </a:rPr>
              <a:t>0</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P</a:t>
            </a:r>
            <a:r>
              <a:rPr lang="en-US" altLang="zh-CN" sz="1200" dirty="0" smtClean="0">
                <a:latin typeface="华文中宋" pitchFamily="2" charset="-122"/>
                <a:ea typeface="华文中宋" pitchFamily="2" charset="-122"/>
              </a:rPr>
              <a:t>N</a:t>
            </a:r>
            <a:r>
              <a:rPr lang="zh-CN" altLang="en-US" sz="1200" dirty="0" smtClean="0">
                <a:latin typeface="华文中宋" pitchFamily="2" charset="-122"/>
                <a:ea typeface="华文中宋" pitchFamily="2" charset="-122"/>
              </a:rPr>
              <a:t>：</a:t>
            </a:r>
            <a:r>
              <a:rPr lang="en-US" altLang="zh-CN" sz="1200" dirty="0" smtClean="0">
                <a:latin typeface="华文中宋" pitchFamily="2" charset="-122"/>
                <a:ea typeface="华文中宋" pitchFamily="2" charset="-122"/>
              </a:rPr>
              <a:t>0</a:t>
            </a:r>
            <a:r>
              <a:rPr lang="zh-CN" altLang="en-US" sz="2000" dirty="0" smtClean="0">
                <a:latin typeface="华文中宋" pitchFamily="2" charset="-122"/>
                <a:ea typeface="华文中宋" pitchFamily="2" charset="-122"/>
              </a:rPr>
              <a:t>与</a:t>
            </a:r>
            <a:r>
              <a:rPr lang="en-US" altLang="zh-CN" sz="2000" dirty="0" err="1" smtClean="0">
                <a:latin typeface="华文中宋" pitchFamily="2" charset="-122"/>
                <a:ea typeface="华文中宋" pitchFamily="2" charset="-122"/>
              </a:rPr>
              <a:t>C</a:t>
            </a:r>
            <a:r>
              <a:rPr lang="en-US" altLang="zh-CN" sz="1200" dirty="0" err="1" smtClean="0">
                <a:latin typeface="华文中宋" pitchFamily="2" charset="-122"/>
                <a:ea typeface="华文中宋" pitchFamily="2" charset="-122"/>
              </a:rPr>
              <a:t>in</a:t>
            </a:r>
            <a:r>
              <a:rPr lang="zh-CN" altLang="en-US" sz="2000" dirty="0" smtClean="0">
                <a:latin typeface="华文中宋" pitchFamily="2" charset="-122"/>
                <a:ea typeface="华文中宋" pitchFamily="2" charset="-122"/>
              </a:rPr>
              <a:t>算出每一位的</a:t>
            </a:r>
            <a:r>
              <a:rPr lang="en-US" altLang="zh-CN" sz="2000" dirty="0" err="1" smtClean="0">
                <a:latin typeface="华文中宋" pitchFamily="2" charset="-122"/>
                <a:ea typeface="华文中宋" pitchFamily="2" charset="-122"/>
              </a:rPr>
              <a:t>C</a:t>
            </a:r>
            <a:r>
              <a:rPr lang="en-US" altLang="zh-CN" sz="1200" dirty="0" err="1" smtClean="0">
                <a:latin typeface="华文中宋" pitchFamily="2" charset="-122"/>
                <a:ea typeface="华文中宋" pitchFamily="2" charset="-122"/>
              </a:rPr>
              <a:t>out</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S</a:t>
            </a:r>
            <a:r>
              <a:rPr lang="zh-CN" altLang="en-US" sz="2000" dirty="0" smtClean="0">
                <a:latin typeface="华文中宋" pitchFamily="2" charset="-122"/>
                <a:ea typeface="华文中宋" pitchFamily="2" charset="-122"/>
              </a:rPr>
              <a:t>。</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  </a:t>
            </a:r>
            <a:r>
              <a:rPr lang="zh-CN" altLang="en-US" sz="2000" dirty="0" smtClean="0">
                <a:latin typeface="华文中宋" pitchFamily="2" charset="-122"/>
                <a:ea typeface="华文中宋" pitchFamily="2" charset="-122"/>
              </a:rPr>
              <a:t>其中第</a:t>
            </a:r>
            <a:r>
              <a:rPr lang="en-US" altLang="zh-CN" sz="2000" dirty="0" smtClean="0">
                <a:latin typeface="华文中宋" pitchFamily="2" charset="-122"/>
                <a:ea typeface="华文中宋" pitchFamily="2" charset="-122"/>
              </a:rPr>
              <a:t>1</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a:t>
            </a:r>
            <a:r>
              <a:rPr lang="zh-CN" altLang="en-US" sz="2000" dirty="0" smtClean="0">
                <a:latin typeface="华文中宋" pitchFamily="2" charset="-122"/>
                <a:ea typeface="华文中宋" pitchFamily="2" charset="-122"/>
              </a:rPr>
              <a:t>步显然是可以并行处理的，计算的主要复杂度集中在了第</a:t>
            </a:r>
            <a:r>
              <a:rPr lang="en-US" altLang="zh-CN" sz="2000" dirty="0" smtClean="0">
                <a:latin typeface="华文中宋" pitchFamily="2" charset="-122"/>
                <a:ea typeface="华文中宋" pitchFamily="2" charset="-122"/>
              </a:rPr>
              <a:t>2</a:t>
            </a:r>
            <a:r>
              <a:rPr lang="zh-CN" altLang="en-US" sz="2000" dirty="0" smtClean="0">
                <a:latin typeface="华文中宋" pitchFamily="2" charset="-122"/>
                <a:ea typeface="华文中宋" pitchFamily="2" charset="-122"/>
              </a:rPr>
              <a:t>步。</a:t>
            </a:r>
          </a:p>
          <a:p>
            <a:pPr>
              <a:buFontTx/>
              <a:buChar char="-"/>
            </a:pPr>
            <a:endParaRPr lang="zh-CN" altLang="en-US" dirty="0"/>
          </a:p>
        </p:txBody>
      </p:sp>
    </p:spTree>
    <p:extLst>
      <p:ext uri="{BB962C8B-B14F-4D97-AF65-F5344CB8AC3E}">
        <p14:creationId xmlns="" xmlns:p14="http://schemas.microsoft.com/office/powerpoint/2010/main" val="41089350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ChangeArrowheads="1"/>
          </p:cNvSpPr>
          <p:nvPr>
            <p:custDataLst>
              <p:tags r:id="rId1"/>
            </p:custDataLst>
          </p:nvPr>
        </p:nvSpPr>
        <p:spPr bwMode="auto">
          <a:xfrm>
            <a:off x="914400" y="1219200"/>
            <a:ext cx="79248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Example: </a:t>
            </a:r>
            <a:r>
              <a:rPr lang="en-US" sz="3200" dirty="0" smtClean="0">
                <a:latin typeface="Times New Roman" pitchFamily="18" charset="0"/>
                <a:cs typeface="Arial" charset="0"/>
              </a:rPr>
              <a:t>4-bit blocks (</a:t>
            </a:r>
            <a:r>
              <a:rPr lang="en-US" sz="3200" i="1" dirty="0" smtClean="0">
                <a:latin typeface="Times New Roman" pitchFamily="18" charset="0"/>
                <a:cs typeface="Arial" charset="0"/>
              </a:rPr>
              <a:t>G</a:t>
            </a:r>
            <a:r>
              <a:rPr lang="en-US" sz="3200" baseline="-25000" dirty="0" smtClean="0">
                <a:latin typeface="Times New Roman" pitchFamily="18" charset="0"/>
                <a:cs typeface="Arial" charset="0"/>
              </a:rPr>
              <a:t>3:0</a:t>
            </a:r>
            <a:r>
              <a:rPr lang="en-US" sz="3200" dirty="0" smtClean="0">
                <a:latin typeface="Times New Roman" pitchFamily="18" charset="0"/>
                <a:cs typeface="Arial" charset="0"/>
              </a:rPr>
              <a:t> </a:t>
            </a:r>
            <a:r>
              <a:rPr lang="en-US" sz="3200" dirty="0">
                <a:latin typeface="Times New Roman" pitchFamily="18" charset="0"/>
                <a:cs typeface="Arial" charset="0"/>
              </a:rPr>
              <a:t>and </a:t>
            </a:r>
            <a:r>
              <a:rPr lang="en-US" sz="3200" i="1" dirty="0">
                <a:latin typeface="Times New Roman" pitchFamily="18" charset="0"/>
                <a:cs typeface="Arial" charset="0"/>
              </a:rPr>
              <a:t>P</a:t>
            </a:r>
            <a:r>
              <a:rPr lang="en-US" sz="3200" baseline="-25000" dirty="0">
                <a:latin typeface="Times New Roman" pitchFamily="18" charset="0"/>
                <a:cs typeface="Arial" charset="0"/>
              </a:rPr>
              <a:t>3:0</a:t>
            </a:r>
            <a:r>
              <a:rPr lang="en-US" sz="3200" dirty="0">
                <a:latin typeface="Times New Roman" pitchFamily="18" charset="0"/>
                <a:cs typeface="Arial" charset="0"/>
              </a:rPr>
              <a:t>) :</a:t>
            </a:r>
          </a:p>
          <a:p>
            <a:pPr marL="742950" lvl="1" indent="-285750">
              <a:spcBef>
                <a:spcPct val="20000"/>
              </a:spcBef>
            </a:pPr>
            <a:r>
              <a:rPr lang="en-US" b="1" i="1" dirty="0">
                <a:latin typeface="Times New Roman" pitchFamily="18" charset="0"/>
                <a:cs typeface="Arial" charset="0"/>
              </a:rPr>
              <a:t>		  </a:t>
            </a:r>
            <a:r>
              <a:rPr lang="en-US" b="1" i="1" dirty="0" smtClean="0">
                <a:latin typeface="Times New Roman" pitchFamily="18" charset="0"/>
                <a:cs typeface="Arial" charset="0"/>
              </a:rPr>
              <a:t>	</a:t>
            </a:r>
            <a:r>
              <a:rPr lang="en-US" sz="2800" b="1" i="1" dirty="0" smtClean="0">
                <a:solidFill>
                  <a:schemeClr val="accent1"/>
                </a:solidFill>
                <a:latin typeface="Times New Roman" pitchFamily="18" charset="0"/>
                <a:cs typeface="Arial" charset="0"/>
              </a:rPr>
              <a:t>G</a:t>
            </a:r>
            <a:r>
              <a:rPr lang="en-US" sz="2800" b="1" baseline="-25000" dirty="0" smtClean="0">
                <a:solidFill>
                  <a:schemeClr val="accent1"/>
                </a:solidFill>
                <a:latin typeface="Times New Roman" pitchFamily="18" charset="0"/>
                <a:cs typeface="Arial" charset="0"/>
              </a:rPr>
              <a:t>3:0</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3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3</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2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2</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1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1</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0</a:t>
            </a:r>
            <a:r>
              <a:rPr lang="en-US" sz="2800" b="1" i="1" baseline="-25000" dirty="0">
                <a:solidFill>
                  <a:schemeClr val="accent1"/>
                </a:solidFill>
                <a:latin typeface="Times New Roman" pitchFamily="18" charset="0"/>
                <a:cs typeface="Arial" charset="0"/>
              </a:rPr>
              <a:t> </a:t>
            </a:r>
            <a:r>
              <a:rPr lang="en-US" sz="2800" b="1" dirty="0" smtClean="0">
                <a:solidFill>
                  <a:schemeClr val="accent1"/>
                </a:solidFill>
                <a:latin typeface="Times New Roman" pitchFamily="18" charset="0"/>
                <a:cs typeface="Arial" charset="0"/>
              </a:rPr>
              <a:t>)</a:t>
            </a:r>
            <a:endParaRPr lang="en-US" sz="2800" b="1" i="1" baseline="-25000" dirty="0" smtClean="0">
              <a:solidFill>
                <a:schemeClr val="accent1"/>
              </a:solidFill>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	P</a:t>
            </a:r>
            <a:r>
              <a:rPr lang="en-US" sz="2800" b="1" baseline="-25000" dirty="0" smtClean="0">
                <a:solidFill>
                  <a:schemeClr val="accent1"/>
                </a:solidFill>
                <a:latin typeface="Times New Roman" pitchFamily="18" charset="0"/>
                <a:cs typeface="Arial" charset="0"/>
              </a:rPr>
              <a:t>3:0</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3</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2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1</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0</a:t>
            </a:r>
          </a:p>
          <a:p>
            <a:pPr lvl="1">
              <a:spcBef>
                <a:spcPct val="20000"/>
              </a:spcBef>
            </a:pPr>
            <a:r>
              <a:rPr lang="en-US" b="1" i="1" dirty="0" smtClean="0">
                <a:solidFill>
                  <a:schemeClr val="accent2"/>
                </a:solidFill>
                <a:latin typeface="Times New Roman" pitchFamily="18" charset="0"/>
                <a:cs typeface="Arial" charset="0"/>
              </a:rPr>
              <a:t>		</a:t>
            </a:r>
          </a:p>
          <a:p>
            <a:pPr marL="342900" indent="-342900">
              <a:spcBef>
                <a:spcPct val="20000"/>
              </a:spcBef>
              <a:buFontTx/>
              <a:buChar char="•"/>
            </a:pPr>
            <a:r>
              <a:rPr lang="en-US" sz="3200" b="1" dirty="0" smtClean="0">
                <a:latin typeface="Times New Roman" pitchFamily="18" charset="0"/>
                <a:cs typeface="Arial" charset="0"/>
              </a:rPr>
              <a:t>Generally,</a:t>
            </a:r>
            <a:endParaRPr lang="en-US" sz="3200" dirty="0">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G</a:t>
            </a:r>
            <a:r>
              <a:rPr lang="en-US" sz="2800" b="1" i="1" baseline="-25000" dirty="0" err="1" smtClean="0">
                <a:solidFill>
                  <a:schemeClr val="accent1"/>
                </a:solidFill>
                <a:latin typeface="Times New Roman" pitchFamily="18" charset="0"/>
                <a:cs typeface="Arial" charset="0"/>
              </a:rPr>
              <a:t>i</a:t>
            </a:r>
            <a:r>
              <a:rPr lang="en-US" sz="2800" b="1" baseline="-25000" dirty="0" err="1" smtClean="0">
                <a:solidFill>
                  <a:schemeClr val="accent1"/>
                </a:solidFill>
                <a:latin typeface="Times New Roman" pitchFamily="18" charset="0"/>
                <a:cs typeface="Arial" charset="0"/>
              </a:rPr>
              <a:t>:</a:t>
            </a:r>
            <a:r>
              <a:rPr lang="en-US" sz="2800" b="1" i="1" baseline="-25000" dirty="0" err="1" smtClean="0">
                <a:solidFill>
                  <a:schemeClr val="accent1"/>
                </a:solidFill>
                <a:latin typeface="Times New Roman" pitchFamily="18" charset="0"/>
                <a:cs typeface="Arial" charset="0"/>
              </a:rPr>
              <a:t>j</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r>
              <a:rPr lang="en-US" sz="2800" b="1" i="1" dirty="0" smtClean="0">
                <a:solidFill>
                  <a:schemeClr val="accent1"/>
                </a:solidFill>
                <a:latin typeface="Times New Roman" pitchFamily="18" charset="0"/>
                <a:cs typeface="Arial" charset="0"/>
              </a:rPr>
              <a:t>G</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r>
              <a:rPr lang="en-US" sz="2800" b="1" i="1" dirty="0" smtClean="0">
                <a:solidFill>
                  <a:schemeClr val="accent1"/>
                </a:solidFill>
                <a:latin typeface="Times New Roman" pitchFamily="18" charset="0"/>
                <a:cs typeface="Arial" charset="0"/>
              </a:rPr>
              <a:t>G</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a:t>
            </a:r>
            <a:r>
              <a:rPr lang="en-US" sz="2800" b="1" i="1" dirty="0" smtClean="0">
                <a:solidFill>
                  <a:schemeClr val="accent1"/>
                </a:solidFill>
                <a:latin typeface="Times New Roman" pitchFamily="18" charset="0"/>
                <a:cs typeface="Arial" charset="0"/>
              </a:rPr>
              <a:t>G</a:t>
            </a:r>
            <a:r>
              <a:rPr lang="en-US" sz="2800" b="1" i="1" baseline="-25000" dirty="0">
                <a:solidFill>
                  <a:schemeClr val="accent1"/>
                </a:solidFill>
                <a:latin typeface="Times New Roman" pitchFamily="18" charset="0"/>
                <a:cs typeface="Arial" charset="0"/>
              </a:rPr>
              <a:t>j</a:t>
            </a:r>
            <a:r>
              <a:rPr lang="en-US" sz="2800" b="1" i="1" baseline="-25000"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endParaRPr lang="en-US" sz="2800" b="1" i="1" baseline="-25000" dirty="0">
              <a:solidFill>
                <a:schemeClr val="accent1"/>
              </a:solidFill>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P</a:t>
            </a:r>
            <a:r>
              <a:rPr lang="en-US" sz="2800" b="1" i="1" baseline="-25000" dirty="0" err="1" smtClean="0">
                <a:solidFill>
                  <a:schemeClr val="accent1"/>
                </a:solidFill>
                <a:latin typeface="Times New Roman" pitchFamily="18" charset="0"/>
                <a:cs typeface="Arial" charset="0"/>
              </a:rPr>
              <a:t>i</a:t>
            </a:r>
            <a:r>
              <a:rPr lang="en-US" sz="2800" b="1" baseline="-25000" dirty="0" err="1" smtClean="0">
                <a:solidFill>
                  <a:schemeClr val="accent1"/>
                </a:solidFill>
                <a:latin typeface="Times New Roman" pitchFamily="18" charset="0"/>
                <a:cs typeface="Arial" charset="0"/>
              </a:rPr>
              <a:t>:</a:t>
            </a:r>
            <a:r>
              <a:rPr lang="en-US" sz="2800" b="1" i="1" baseline="-25000" dirty="0" err="1" smtClean="0">
                <a:solidFill>
                  <a:schemeClr val="accent1"/>
                </a:solidFill>
                <a:latin typeface="Times New Roman" pitchFamily="18" charset="0"/>
                <a:cs typeface="Arial" charset="0"/>
              </a:rPr>
              <a:t>j</a:t>
            </a:r>
            <a:r>
              <a:rPr lang="en-US" sz="2800" b="1" dirty="0" smtClean="0">
                <a:solidFill>
                  <a:schemeClr val="accent1"/>
                </a:solidFill>
                <a:latin typeface="Times New Roman" pitchFamily="18" charset="0"/>
                <a:cs typeface="Arial" charset="0"/>
              </a:rPr>
              <a:t> =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j</a:t>
            </a:r>
            <a:endParaRPr lang="en-US" b="1" i="1" dirty="0">
              <a:solidFill>
                <a:schemeClr val="accent2"/>
              </a:solidFill>
              <a:latin typeface="Times New Roman" pitchFamily="18" charset="0"/>
              <a:cs typeface="Arial" charset="0"/>
            </a:endParaRPr>
          </a:p>
          <a:p>
            <a:pPr lvl="1">
              <a:spcBef>
                <a:spcPct val="20000"/>
              </a:spcBef>
            </a:pPr>
            <a:r>
              <a:rPr lang="en-US" sz="2800" b="1" i="1" dirty="0" smtClean="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C</a:t>
            </a:r>
            <a:r>
              <a:rPr lang="en-US" sz="2800" b="1" i="1" baseline="-25000" dirty="0" err="1" smtClean="0">
                <a:solidFill>
                  <a:schemeClr val="accent1"/>
                </a:solidFill>
                <a:latin typeface="Times New Roman" pitchFamily="18" charset="0"/>
                <a:cs typeface="Arial" charset="0"/>
              </a:rPr>
              <a:t>i</a:t>
            </a:r>
            <a:r>
              <a:rPr lang="en-US" sz="2800" b="1" dirty="0" smtClean="0">
                <a:solidFill>
                  <a:schemeClr val="accent1"/>
                </a:solidFill>
                <a:latin typeface="Times New Roman" pitchFamily="18" charset="0"/>
                <a:cs typeface="Arial" charset="0"/>
              </a:rPr>
              <a:t>  = </a:t>
            </a:r>
            <a:r>
              <a:rPr lang="en-US" sz="2800" b="1" i="1" dirty="0" err="1">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i:j</a:t>
            </a:r>
            <a:r>
              <a:rPr lang="en-US" sz="2800" b="1" i="1" baseline="-25000"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 + </a:t>
            </a:r>
            <a:r>
              <a:rPr lang="en-US" sz="2800" b="1" i="1" dirty="0" err="1">
                <a:solidFill>
                  <a:schemeClr val="accent1"/>
                </a:solidFill>
                <a:latin typeface="Times New Roman" pitchFamily="18" charset="0"/>
                <a:cs typeface="Arial" charset="0"/>
              </a:rPr>
              <a:t>P</a:t>
            </a:r>
            <a:r>
              <a:rPr lang="en-US" sz="2800" b="1" i="1" baseline="-25000" dirty="0" err="1">
                <a:solidFill>
                  <a:schemeClr val="accent1"/>
                </a:solidFill>
                <a:latin typeface="Times New Roman" pitchFamily="18" charset="0"/>
                <a:cs typeface="Arial" charset="0"/>
              </a:rPr>
              <a:t>i:j</a:t>
            </a:r>
            <a:r>
              <a:rPr lang="en-US" sz="2800" b="1" i="1" baseline="-25000"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C</a:t>
            </a:r>
            <a:r>
              <a:rPr lang="en-US" sz="2800" b="1" i="1" baseline="-25000" dirty="0">
                <a:solidFill>
                  <a:schemeClr val="accent1"/>
                </a:solidFill>
                <a:latin typeface="Times New Roman" pitchFamily="18" charset="0"/>
                <a:cs typeface="Arial" charset="0"/>
              </a:rPr>
              <a:t>i-1</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a:t>
            </a:r>
            <a:r>
              <a:rPr lang="zh-CN" altLang="en-US" sz="2000" dirty="0" smtClean="0">
                <a:solidFill>
                  <a:schemeClr val="bg1"/>
                </a:solidFill>
                <a:latin typeface="华文中宋" pitchFamily="2" charset="-122"/>
                <a:ea typeface="华文中宋" pitchFamily="2" charset="-122"/>
              </a:rPr>
              <a:t>先行进位加法器</a:t>
            </a:r>
            <a:endParaRPr lang="en-US" sz="2000" dirty="0">
              <a:solidFill>
                <a:schemeClr val="bg1"/>
              </a:solidFill>
              <a:latin typeface="华文中宋" pitchFamily="2" charset="-122"/>
              <a:ea typeface="华文中宋" pitchFamily="2" charset="-122"/>
            </a:endParaRPr>
          </a:p>
        </p:txBody>
      </p:sp>
      <p:sp>
        <p:nvSpPr>
          <p:cNvPr id="4" name="TextBox 3"/>
          <p:cNvSpPr txBox="1"/>
          <p:nvPr/>
        </p:nvSpPr>
        <p:spPr>
          <a:xfrm>
            <a:off x="1142976" y="742874"/>
            <a:ext cx="184537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见中文书</a:t>
            </a:r>
            <a:r>
              <a:rPr lang="en-US" altLang="zh-CN" sz="2000" dirty="0" smtClean="0">
                <a:latin typeface="华文中宋" pitchFamily="2" charset="-122"/>
                <a:ea typeface="华文中宋" pitchFamily="2" charset="-122"/>
              </a:rPr>
              <a:t>p173</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92708156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868" name="Object 4"/>
          <p:cNvGraphicFramePr>
            <a:graphicFrameLocks noGrp="1" noChangeAspect="1"/>
          </p:cNvGraphicFramePr>
          <p:nvPr>
            <p:ph idx="4294967295"/>
            <p:custDataLst>
              <p:tags r:id="rId2"/>
            </p:custDataLst>
            <p:extLst>
              <p:ext uri="{D42A27DB-BD31-4B8C-83A1-F6EECF244321}">
                <p14:modId xmlns="" xmlns:p14="http://schemas.microsoft.com/office/powerpoint/2010/main" val="1634610828"/>
              </p:ext>
            </p:extLst>
          </p:nvPr>
        </p:nvGraphicFramePr>
        <p:xfrm>
          <a:off x="1752600" y="1143000"/>
          <a:ext cx="5562600" cy="5048250"/>
        </p:xfrm>
        <a:graphic>
          <a:graphicData uri="http://schemas.openxmlformats.org/presentationml/2006/ole">
            <p:oleObj spid="_x0000_s58389" name="VISIO" r:id="rId5" imgW="3914640" imgH="3552480" progId="Visio.Drawing.11">
              <p:embed/>
            </p:oleObj>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32-bit CLA with 4-bit Blocks</a:t>
            </a:r>
            <a:endParaRPr lang="en-US" sz="4400" dirty="0">
              <a:solidFill>
                <a:schemeClr val="bg1"/>
              </a:solidFill>
              <a:latin typeface="+mj-lt"/>
            </a:endParaRPr>
          </a:p>
        </p:txBody>
      </p:sp>
      <p:sp>
        <p:nvSpPr>
          <p:cNvPr id="4" name="TextBox 3"/>
          <p:cNvSpPr txBox="1"/>
          <p:nvPr/>
        </p:nvSpPr>
        <p:spPr>
          <a:xfrm>
            <a:off x="1000100" y="714356"/>
            <a:ext cx="466666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由</a:t>
            </a:r>
            <a:r>
              <a:rPr lang="en-US" altLang="zh-CN" sz="2000" dirty="0" smtClean="0">
                <a:latin typeface="华文中宋" pitchFamily="2" charset="-122"/>
                <a:ea typeface="华文中宋" pitchFamily="2" charset="-122"/>
              </a:rPr>
              <a:t>8</a:t>
            </a:r>
            <a:r>
              <a:rPr lang="zh-CN" altLang="en-US" sz="2000" dirty="0" smtClean="0">
                <a:latin typeface="华文中宋" pitchFamily="2" charset="-122"/>
                <a:ea typeface="华文中宋" pitchFamily="2" charset="-122"/>
              </a:rPr>
              <a:t>个</a:t>
            </a:r>
            <a:r>
              <a:rPr lang="en-US" altLang="zh-CN" sz="2000" dirty="0" smtClean="0">
                <a:latin typeface="华文中宋" pitchFamily="2" charset="-122"/>
                <a:ea typeface="华文中宋" pitchFamily="2" charset="-122"/>
              </a:rPr>
              <a:t>4</a:t>
            </a:r>
            <a:r>
              <a:rPr lang="zh-CN" altLang="en-US" sz="2000" dirty="0" smtClean="0">
                <a:latin typeface="华文中宋" pitchFamily="2" charset="-122"/>
                <a:ea typeface="华文中宋" pitchFamily="2" charset="-122"/>
              </a:rPr>
              <a:t>位块组成的</a:t>
            </a:r>
            <a:r>
              <a:rPr lang="en-US" altLang="zh-CN" sz="2000" dirty="0" smtClean="0">
                <a:latin typeface="华文中宋" pitchFamily="2" charset="-122"/>
                <a:ea typeface="华文中宋" pitchFamily="2" charset="-122"/>
              </a:rPr>
              <a:t>32</a:t>
            </a:r>
            <a:r>
              <a:rPr lang="zh-CN" altLang="en-US" sz="2000" dirty="0" smtClean="0">
                <a:latin typeface="华文中宋" pitchFamily="2" charset="-122"/>
                <a:ea typeface="华文中宋" pitchFamily="2" charset="-122"/>
              </a:rPr>
              <a:t>位先行进位加法器</a:t>
            </a:r>
            <a:endParaRPr lang="zh-CN" altLang="en-US" sz="2000" dirty="0">
              <a:latin typeface="华文中宋" pitchFamily="2" charset="-122"/>
              <a:ea typeface="华文中宋" pitchFamily="2" charset="-122"/>
            </a:endParaRPr>
          </a:p>
        </p:txBody>
      </p:sp>
      <p:sp>
        <p:nvSpPr>
          <p:cNvPr id="5" name="TextBox 4"/>
          <p:cNvSpPr txBox="1"/>
          <p:nvPr/>
        </p:nvSpPr>
        <p:spPr>
          <a:xfrm>
            <a:off x="1500166" y="6162306"/>
            <a:ext cx="620875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5-6   32</a:t>
            </a:r>
            <a:r>
              <a:rPr lang="zh-CN" altLang="en-US" sz="2000" dirty="0" smtClean="0">
                <a:latin typeface="华文中宋" pitchFamily="2" charset="-122"/>
                <a:ea typeface="华文中宋" pitchFamily="2" charset="-122"/>
              </a:rPr>
              <a:t>位先行进位加法器（</a:t>
            </a:r>
            <a:r>
              <a:rPr lang="en-US" altLang="zh-CN" sz="2000" dirty="0" smtClean="0">
                <a:latin typeface="华文中宋" pitchFamily="2" charset="-122"/>
                <a:ea typeface="华文中宋" pitchFamily="2" charset="-122"/>
              </a:rPr>
              <a:t>CLA</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4</a:t>
            </a:r>
            <a:r>
              <a:rPr lang="zh-CN" altLang="en-US" sz="2000" dirty="0" smtClean="0">
                <a:latin typeface="华文中宋" pitchFamily="2" charset="-122"/>
                <a:ea typeface="华文中宋" pitchFamily="2" charset="-122"/>
              </a:rPr>
              <a:t>位</a:t>
            </a:r>
            <a:r>
              <a:rPr lang="en-US" altLang="zh-CN" sz="2000" dirty="0" smtClean="0">
                <a:latin typeface="华文中宋" pitchFamily="2" charset="-122"/>
                <a:ea typeface="华文中宋" pitchFamily="2" charset="-122"/>
              </a:rPr>
              <a:t>CLA</a:t>
            </a:r>
            <a:r>
              <a:rPr lang="zh-CN" altLang="en-US" sz="2000" dirty="0" smtClean="0">
                <a:latin typeface="华文中宋" pitchFamily="2" charset="-122"/>
                <a:ea typeface="华文中宋" pitchFamily="2" charset="-122"/>
              </a:rPr>
              <a:t>模块</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3182578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ChangeArrowheads="1"/>
          </p:cNvSpPr>
          <p:nvPr>
            <p:custDataLst>
              <p:tags r:id="rId1"/>
            </p:custDataLst>
          </p:nvPr>
        </p:nvSpPr>
        <p:spPr bwMode="auto">
          <a:xfrm>
            <a:off x="914400" y="1295400"/>
            <a:ext cx="8086756"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For </a:t>
            </a:r>
            <a:r>
              <a:rPr lang="en-US" sz="2400" i="1" dirty="0" smtClean="0">
                <a:latin typeface="Times New Roman" pitchFamily="18" charset="0"/>
                <a:cs typeface="Arial" charset="0"/>
              </a:rPr>
              <a:t>N</a:t>
            </a:r>
            <a:r>
              <a:rPr lang="en-US" sz="2400" dirty="0" smtClean="0">
                <a:latin typeface="Times New Roman" pitchFamily="18" charset="0"/>
                <a:cs typeface="Arial" charset="0"/>
              </a:rPr>
              <a:t>-bit CLA </a:t>
            </a:r>
            <a:r>
              <a:rPr lang="en-US" sz="2400" dirty="0">
                <a:latin typeface="Times New Roman" pitchFamily="18" charset="0"/>
                <a:cs typeface="Arial" charset="0"/>
              </a:rPr>
              <a:t>with </a:t>
            </a:r>
            <a:r>
              <a:rPr lang="en-US" sz="2400" i="1" dirty="0">
                <a:latin typeface="Times New Roman" pitchFamily="18" charset="0"/>
                <a:cs typeface="Arial" charset="0"/>
              </a:rPr>
              <a:t>k</a:t>
            </a:r>
            <a:r>
              <a:rPr lang="en-US" sz="2400" dirty="0">
                <a:latin typeface="Times New Roman" pitchFamily="18" charset="0"/>
                <a:cs typeface="Arial" charset="0"/>
              </a:rPr>
              <a:t>-bit blocks</a:t>
            </a:r>
            <a:r>
              <a:rPr lang="en-US" sz="2400" dirty="0" smtClean="0">
                <a:latin typeface="Times New Roman" pitchFamily="18" charset="0"/>
                <a:cs typeface="Arial" charset="0"/>
              </a:rPr>
              <a:t>:</a:t>
            </a:r>
            <a:r>
              <a:rPr lang="zh-CN" altLang="en-US" dirty="0" smtClean="0">
                <a:latin typeface="华文中宋" pitchFamily="2" charset="-122"/>
                <a:ea typeface="华文中宋" pitchFamily="2" charset="-122"/>
                <a:cs typeface="Arial" charset="0"/>
              </a:rPr>
              <a:t>一个分解成</a:t>
            </a:r>
            <a:r>
              <a:rPr lang="en-US" altLang="zh-CN" dirty="0" smtClean="0">
                <a:latin typeface="华文中宋" pitchFamily="2" charset="-122"/>
                <a:ea typeface="华文中宋" pitchFamily="2" charset="-122"/>
                <a:cs typeface="Arial" charset="0"/>
              </a:rPr>
              <a:t>k</a:t>
            </a:r>
            <a:r>
              <a:rPr lang="zh-CN" altLang="en-US" dirty="0" smtClean="0">
                <a:latin typeface="华文中宋" pitchFamily="2" charset="-122"/>
                <a:ea typeface="华文中宋" pitchFamily="2" charset="-122"/>
                <a:cs typeface="Arial" charset="0"/>
              </a:rPr>
              <a:t>位块的</a:t>
            </a:r>
            <a:r>
              <a:rPr lang="en-US" altLang="zh-CN" dirty="0" smtClean="0">
                <a:latin typeface="华文中宋" pitchFamily="2" charset="-122"/>
                <a:ea typeface="华文中宋" pitchFamily="2" charset="-122"/>
                <a:cs typeface="Arial" charset="0"/>
              </a:rPr>
              <a:t>N</a:t>
            </a:r>
            <a:r>
              <a:rPr lang="zh-CN" altLang="en-US" dirty="0" smtClean="0">
                <a:latin typeface="华文中宋" pitchFamily="2" charset="-122"/>
                <a:ea typeface="华文中宋" pitchFamily="2" charset="-122"/>
                <a:cs typeface="Arial" charset="0"/>
              </a:rPr>
              <a:t>位加法器延迟为</a:t>
            </a:r>
            <a:endParaRPr lang="en-US" dirty="0">
              <a:latin typeface="华文中宋" pitchFamily="2" charset="-122"/>
              <a:ea typeface="华文中宋" pitchFamily="2" charset="-122"/>
              <a:cs typeface="Arial" charset="0"/>
            </a:endParaRPr>
          </a:p>
          <a:p>
            <a:pPr marL="342900" indent="-342900">
              <a:spcBef>
                <a:spcPct val="20000"/>
              </a:spcBef>
            </a:pPr>
            <a:r>
              <a:rPr lang="en-US" sz="2400" i="1" dirty="0">
                <a:latin typeface="Times New Roman" pitchFamily="18" charset="0"/>
                <a:cs typeface="Arial" charset="0"/>
              </a:rPr>
              <a:t>  </a:t>
            </a:r>
            <a:r>
              <a:rPr lang="en-US" sz="3200" b="1" i="1" dirty="0">
                <a:latin typeface="Times New Roman" pitchFamily="18" charset="0"/>
                <a:cs typeface="Arial" charset="0"/>
              </a:rPr>
              <a:t>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CLA</a:t>
            </a:r>
            <a:r>
              <a:rPr lang="en-US" sz="3200" b="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a:t>
            </a:r>
            <a:r>
              <a:rPr lang="en-US" sz="3200" b="1" i="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pg_</a:t>
            </a:r>
            <a:r>
              <a:rPr lang="en-US" sz="3200" b="1" baseline="-25000" dirty="0" err="1">
                <a:solidFill>
                  <a:schemeClr val="accent1"/>
                </a:solidFill>
                <a:latin typeface="Times New Roman" pitchFamily="18" charset="0"/>
                <a:cs typeface="Arial" charset="0"/>
              </a:rPr>
              <a:t>block</a:t>
            </a:r>
            <a:r>
              <a:rPr lang="en-US" sz="3200" b="1" i="1" baseline="-25000" dirty="0">
                <a:solidFill>
                  <a:schemeClr val="accent1"/>
                </a:solidFill>
                <a:latin typeface="Times New Roman" pitchFamily="18" charset="0"/>
                <a:cs typeface="Arial" charset="0"/>
              </a:rPr>
              <a:t> </a:t>
            </a:r>
            <a:r>
              <a:rPr lang="en-US" sz="3200" b="1" i="1" dirty="0">
                <a:solidFill>
                  <a:schemeClr val="accent1"/>
                </a:solidFill>
                <a:latin typeface="Times New Roman" pitchFamily="18" charset="0"/>
                <a:cs typeface="Arial" charset="0"/>
              </a:rPr>
              <a:t>+ </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N/k</a:t>
            </a:r>
            <a:r>
              <a:rPr lang="en-US" sz="3200" b="1" dirty="0">
                <a:solidFill>
                  <a:schemeClr val="accent1"/>
                </a:solidFill>
                <a:latin typeface="Times New Roman" pitchFamily="18" charset="0"/>
                <a:cs typeface="Arial" charset="0"/>
              </a:rPr>
              <a:t> – 1)</a:t>
            </a:r>
            <a:r>
              <a:rPr lang="en-US" sz="3200" b="1" i="1" dirty="0" err="1">
                <a:solidFill>
                  <a:schemeClr val="accent1"/>
                </a:solidFill>
                <a:latin typeface="Times New Roman" pitchFamily="18" charset="0"/>
                <a:cs typeface="Arial" charset="0"/>
              </a:rPr>
              <a:t>t</a:t>
            </a:r>
            <a:r>
              <a:rPr lang="en-US" sz="3200" b="1" baseline="-25000" dirty="0" err="1">
                <a:solidFill>
                  <a:schemeClr val="accent1"/>
                </a:solidFill>
                <a:latin typeface="Times New Roman" pitchFamily="18" charset="0"/>
                <a:cs typeface="Arial" charset="0"/>
              </a:rPr>
              <a:t>AND_OR</a:t>
            </a:r>
            <a:r>
              <a:rPr lang="en-US" sz="3200" b="1" i="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kt</a:t>
            </a:r>
            <a:r>
              <a:rPr lang="en-US" sz="3200" b="1" i="1" baseline="-25000" dirty="0" err="1">
                <a:solidFill>
                  <a:schemeClr val="accent1"/>
                </a:solidFill>
                <a:latin typeface="Times New Roman" pitchFamily="18" charset="0"/>
                <a:cs typeface="Arial" charset="0"/>
              </a:rPr>
              <a:t>FA</a:t>
            </a:r>
            <a:endParaRPr lang="en-US" sz="3200" b="1" i="1" baseline="-25000" dirty="0">
              <a:solidFill>
                <a:schemeClr val="accent1"/>
              </a:solidFill>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endParaRPr lang="en-US" sz="2400" dirty="0" smtClean="0">
              <a:latin typeface="Times New Roman" pitchFamily="18" charset="0"/>
              <a:cs typeface="Arial" charset="0"/>
            </a:endParaRPr>
          </a:p>
          <a:p>
            <a:pPr marL="742950" lvl="1" indent="-285750">
              <a:spcBef>
                <a:spcPct val="20000"/>
              </a:spcBef>
              <a:buFontTx/>
              <a:buChar char="–"/>
            </a:pPr>
            <a:r>
              <a:rPr lang="en-US" sz="2000" i="1" dirty="0" err="1" smtClean="0">
                <a:latin typeface="Times New Roman" pitchFamily="18" charset="0"/>
                <a:cs typeface="Arial" charset="0"/>
              </a:rPr>
              <a:t>t</a:t>
            </a:r>
            <a:r>
              <a:rPr lang="en-US" sz="2000" i="1" baseline="-25000" dirty="0" err="1" smtClean="0">
                <a:latin typeface="Times New Roman" pitchFamily="18" charset="0"/>
                <a:cs typeface="Arial" charset="0"/>
              </a:rPr>
              <a:t>pg</a:t>
            </a:r>
            <a:r>
              <a:rPr lang="en-US" sz="2000" dirty="0" smtClean="0">
                <a:latin typeface="Times New Roman" pitchFamily="18" charset="0"/>
                <a:cs typeface="Arial" charset="0"/>
              </a:rPr>
              <a:t> : 	delay to generate all </a:t>
            </a:r>
            <a:r>
              <a:rPr lang="en-US" sz="2000" i="1" dirty="0" smtClean="0">
                <a:latin typeface="Times New Roman" pitchFamily="18" charset="0"/>
                <a:cs typeface="Arial" charset="0"/>
              </a:rPr>
              <a:t>P</a:t>
            </a:r>
            <a:r>
              <a:rPr lang="en-US" sz="2000" i="1" baseline="-25000" dirty="0" smtClean="0">
                <a:latin typeface="Times New Roman" pitchFamily="18" charset="0"/>
                <a:cs typeface="Arial" charset="0"/>
              </a:rPr>
              <a:t>i</a:t>
            </a:r>
            <a:r>
              <a:rPr lang="en-US" sz="2000" dirty="0" smtClean="0">
                <a:latin typeface="Times New Roman" pitchFamily="18" charset="0"/>
                <a:cs typeface="Arial" charset="0"/>
              </a:rPr>
              <a:t>, </a:t>
            </a:r>
            <a:r>
              <a:rPr lang="en-US" sz="2000" i="1" dirty="0" err="1" smtClean="0">
                <a:latin typeface="Times New Roman" pitchFamily="18" charset="0"/>
                <a:cs typeface="Arial" charset="0"/>
              </a:rPr>
              <a:t>G</a:t>
            </a:r>
            <a:r>
              <a:rPr lang="en-US" sz="2000" i="1" baseline="-25000" dirty="0" err="1" smtClean="0">
                <a:latin typeface="Times New Roman" pitchFamily="18" charset="0"/>
                <a:cs typeface="Arial" charset="0"/>
              </a:rPr>
              <a:t>i</a:t>
            </a:r>
            <a:r>
              <a:rPr lang="en-US" sz="2000" i="1" baseline="-25000" dirty="0" smtClean="0">
                <a:latin typeface="Times New Roman" pitchFamily="18" charset="0"/>
                <a:cs typeface="Arial" charset="0"/>
              </a:rPr>
              <a:t> </a:t>
            </a:r>
            <a:r>
              <a:rPr lang="en-US" sz="2000" i="1" dirty="0" smtClean="0">
                <a:latin typeface="Times New Roman" pitchFamily="18" charset="0"/>
                <a:cs typeface="Arial" charset="0"/>
              </a:rPr>
              <a:t>     </a:t>
            </a:r>
            <a:r>
              <a:rPr lang="zh-CN" altLang="en-US" dirty="0" smtClean="0">
                <a:latin typeface="华文中宋" pitchFamily="2" charset="-122"/>
                <a:ea typeface="华文中宋" pitchFamily="2" charset="-122"/>
                <a:cs typeface="Arial" charset="0"/>
              </a:rPr>
              <a:t>为单独一个生成产生信号</a:t>
            </a:r>
            <a:r>
              <a:rPr lang="en-US" altLang="zh-CN" dirty="0" smtClean="0">
                <a:latin typeface="华文中宋" pitchFamily="2" charset="-122"/>
                <a:ea typeface="华文中宋" pitchFamily="2" charset="-122"/>
                <a:cs typeface="Arial" charset="0"/>
              </a:rPr>
              <a:t>P</a:t>
            </a:r>
            <a:r>
              <a:rPr lang="zh-CN" altLang="en-US" dirty="0" smtClean="0">
                <a:latin typeface="华文中宋" pitchFamily="2" charset="-122"/>
                <a:ea typeface="华文中宋" pitchFamily="2" charset="-122"/>
                <a:cs typeface="Arial" charset="0"/>
              </a:rPr>
              <a:t>和传播</a:t>
            </a:r>
            <a:r>
              <a:rPr lang="en-US" altLang="zh-CN" dirty="0" smtClean="0">
                <a:latin typeface="华文中宋" pitchFamily="2" charset="-122"/>
                <a:ea typeface="华文中宋" pitchFamily="2" charset="-122"/>
                <a:cs typeface="Arial" charset="0"/>
              </a:rPr>
              <a:t>G</a:t>
            </a:r>
            <a:r>
              <a:rPr lang="zh-CN" altLang="en-US" dirty="0" smtClean="0">
                <a:latin typeface="华文中宋" pitchFamily="2" charset="-122"/>
                <a:ea typeface="华文中宋" pitchFamily="2" charset="-122"/>
                <a:cs typeface="Arial" charset="0"/>
              </a:rPr>
              <a:t>的门电路（一个单独的</a:t>
            </a:r>
            <a:r>
              <a:rPr lang="en-US" altLang="zh-CN" dirty="0" smtClean="0">
                <a:latin typeface="华文中宋" pitchFamily="2" charset="-122"/>
                <a:ea typeface="华文中宋" pitchFamily="2" charset="-122"/>
                <a:cs typeface="Arial" charset="0"/>
              </a:rPr>
              <a:t>AND</a:t>
            </a:r>
            <a:r>
              <a:rPr lang="zh-CN" altLang="en-US" dirty="0" smtClean="0">
                <a:latin typeface="华文中宋" pitchFamily="2" charset="-122"/>
                <a:ea typeface="华文中宋" pitchFamily="2" charset="-122"/>
                <a:cs typeface="Arial" charset="0"/>
              </a:rPr>
              <a:t>或者</a:t>
            </a:r>
            <a:r>
              <a:rPr lang="en-US" altLang="zh-CN" dirty="0" smtClean="0">
                <a:latin typeface="华文中宋" pitchFamily="2" charset="-122"/>
                <a:ea typeface="华文中宋" pitchFamily="2" charset="-122"/>
                <a:cs typeface="Arial" charset="0"/>
              </a:rPr>
              <a:t>OR</a:t>
            </a:r>
            <a:r>
              <a:rPr lang="zh-CN" altLang="en-US" dirty="0" smtClean="0">
                <a:latin typeface="华文中宋" pitchFamily="2" charset="-122"/>
                <a:ea typeface="华文中宋" pitchFamily="2" charset="-122"/>
                <a:cs typeface="Arial" charset="0"/>
              </a:rPr>
              <a:t>门电路）</a:t>
            </a:r>
            <a:endParaRPr lang="en-US" altLang="en-US" dirty="0" smtClean="0">
              <a:latin typeface="华文中宋" pitchFamily="2" charset="-122"/>
              <a:ea typeface="华文中宋" pitchFamily="2" charset="-122"/>
              <a:cs typeface="Arial" charset="0"/>
            </a:endParaRPr>
          </a:p>
          <a:p>
            <a:pPr marL="742950" lvl="1" indent="-285750">
              <a:spcBef>
                <a:spcPct val="20000"/>
              </a:spcBef>
              <a:buFontTx/>
              <a:buChar char="–"/>
            </a:pPr>
            <a:r>
              <a:rPr lang="en-US" sz="2000" i="1" dirty="0" err="1" smtClean="0">
                <a:latin typeface="Times New Roman" pitchFamily="18" charset="0"/>
                <a:cs typeface="Arial" charset="0"/>
              </a:rPr>
              <a:t>t</a:t>
            </a:r>
            <a:r>
              <a:rPr lang="en-US" sz="2000" i="1" baseline="-25000" dirty="0" err="1" smtClean="0">
                <a:latin typeface="Times New Roman" pitchFamily="18" charset="0"/>
                <a:cs typeface="Arial" charset="0"/>
              </a:rPr>
              <a:t>pg_</a:t>
            </a:r>
            <a:r>
              <a:rPr lang="en-US" sz="2000" baseline="-25000" dirty="0" err="1" smtClean="0">
                <a:latin typeface="Times New Roman" pitchFamily="18" charset="0"/>
                <a:cs typeface="Arial" charset="0"/>
              </a:rPr>
              <a:t>block</a:t>
            </a:r>
            <a:r>
              <a:rPr lang="en-US" sz="2000" dirty="0" smtClean="0">
                <a:latin typeface="Times New Roman" pitchFamily="18" charset="0"/>
                <a:cs typeface="Arial" charset="0"/>
              </a:rPr>
              <a:t> </a:t>
            </a:r>
            <a:r>
              <a:rPr lang="en-US" sz="2000" dirty="0">
                <a:latin typeface="Times New Roman" pitchFamily="18" charset="0"/>
                <a:cs typeface="Arial" charset="0"/>
              </a:rPr>
              <a:t>:	delay </a:t>
            </a:r>
            <a:r>
              <a:rPr lang="en-US" sz="2000" dirty="0" smtClean="0">
                <a:latin typeface="Times New Roman" pitchFamily="18" charset="0"/>
                <a:cs typeface="Arial" charset="0"/>
              </a:rPr>
              <a:t>to generate all </a:t>
            </a:r>
            <a:r>
              <a:rPr lang="en-US" sz="2000" i="1" dirty="0" err="1" smtClean="0">
                <a:latin typeface="Times New Roman" pitchFamily="18" charset="0"/>
                <a:cs typeface="Arial" charset="0"/>
              </a:rPr>
              <a:t>P</a:t>
            </a:r>
            <a:r>
              <a:rPr lang="en-US" sz="2000" i="1" baseline="-25000" dirty="0" err="1" smtClean="0">
                <a:latin typeface="Times New Roman" pitchFamily="18" charset="0"/>
                <a:cs typeface="Arial" charset="0"/>
              </a:rPr>
              <a:t>i</a:t>
            </a:r>
            <a:r>
              <a:rPr lang="en-US" sz="2000" baseline="-25000" dirty="0" err="1" smtClean="0">
                <a:latin typeface="Times New Roman" pitchFamily="18" charset="0"/>
                <a:cs typeface="Arial" charset="0"/>
              </a:rPr>
              <a:t>:</a:t>
            </a:r>
            <a:r>
              <a:rPr lang="en-US" sz="2000" i="1" baseline="-25000" dirty="0" err="1" smtClean="0">
                <a:latin typeface="Times New Roman" pitchFamily="18" charset="0"/>
                <a:cs typeface="Arial" charset="0"/>
              </a:rPr>
              <a:t>j</a:t>
            </a:r>
            <a:r>
              <a:rPr lang="en-US" sz="2000" dirty="0" smtClean="0">
                <a:latin typeface="Times New Roman" pitchFamily="18" charset="0"/>
                <a:cs typeface="Arial" charset="0"/>
              </a:rPr>
              <a:t>, </a:t>
            </a:r>
            <a:r>
              <a:rPr lang="en-US" sz="2000" i="1" dirty="0" err="1" smtClean="0">
                <a:latin typeface="Times New Roman" pitchFamily="18" charset="0"/>
                <a:cs typeface="Arial" charset="0"/>
              </a:rPr>
              <a:t>G</a:t>
            </a:r>
            <a:r>
              <a:rPr lang="en-US" sz="2000" i="1" baseline="-25000" dirty="0" err="1" smtClean="0">
                <a:latin typeface="Times New Roman" pitchFamily="18" charset="0"/>
                <a:cs typeface="Arial" charset="0"/>
              </a:rPr>
              <a:t>i</a:t>
            </a:r>
            <a:r>
              <a:rPr lang="en-US" sz="2000" baseline="-25000" dirty="0" err="1" smtClean="0">
                <a:latin typeface="Times New Roman" pitchFamily="18" charset="0"/>
                <a:cs typeface="Arial" charset="0"/>
              </a:rPr>
              <a:t>:</a:t>
            </a:r>
            <a:r>
              <a:rPr lang="en-US" sz="2000" i="1" baseline="-25000" dirty="0" err="1" smtClean="0">
                <a:latin typeface="Times New Roman" pitchFamily="18" charset="0"/>
                <a:cs typeface="Arial" charset="0"/>
              </a:rPr>
              <a:t>j</a:t>
            </a:r>
            <a:r>
              <a:rPr lang="en-US" sz="2000" i="1" baseline="-25000" dirty="0" smtClean="0">
                <a:latin typeface="Times New Roman" pitchFamily="18" charset="0"/>
                <a:cs typeface="Arial" charset="0"/>
              </a:rPr>
              <a:t>     </a:t>
            </a:r>
            <a:r>
              <a:rPr lang="zh-CN" altLang="en-US" dirty="0" smtClean="0">
                <a:latin typeface="华文中宋" pitchFamily="2" charset="-122"/>
                <a:ea typeface="华文中宋" pitchFamily="2" charset="-122"/>
                <a:cs typeface="Arial" charset="0"/>
              </a:rPr>
              <a:t>为在</a:t>
            </a:r>
            <a:r>
              <a:rPr lang="en-US" altLang="zh-CN" dirty="0" smtClean="0">
                <a:latin typeface="华文中宋" pitchFamily="2" charset="-122"/>
                <a:ea typeface="华文中宋" pitchFamily="2" charset="-122"/>
                <a:cs typeface="Arial" charset="0"/>
              </a:rPr>
              <a:t>k</a:t>
            </a:r>
            <a:r>
              <a:rPr lang="zh-CN" altLang="en-US" dirty="0" smtClean="0">
                <a:latin typeface="华文中宋" pitchFamily="2" charset="-122"/>
                <a:ea typeface="华文中宋" pitchFamily="2" charset="-122"/>
                <a:cs typeface="Arial" charset="0"/>
              </a:rPr>
              <a:t>位块中生成产生信号</a:t>
            </a:r>
            <a:r>
              <a:rPr lang="en-US" i="1" dirty="0" err="1" smtClean="0">
                <a:latin typeface="Times New Roman" pitchFamily="18" charset="0"/>
                <a:cs typeface="Arial" charset="0"/>
              </a:rPr>
              <a:t>P</a:t>
            </a:r>
            <a:r>
              <a:rPr lang="en-US" i="1" baseline="-25000" dirty="0" err="1" smtClean="0">
                <a:latin typeface="Times New Roman" pitchFamily="18" charset="0"/>
                <a:cs typeface="Arial" charset="0"/>
              </a:rPr>
              <a:t>i</a:t>
            </a:r>
            <a:r>
              <a:rPr lang="en-US" baseline="-25000" dirty="0" err="1" smtClean="0">
                <a:latin typeface="Times New Roman" pitchFamily="18" charset="0"/>
                <a:cs typeface="Arial" charset="0"/>
              </a:rPr>
              <a:t>:</a:t>
            </a:r>
            <a:r>
              <a:rPr lang="en-US" i="1" baseline="-25000" dirty="0" err="1" smtClean="0">
                <a:latin typeface="Times New Roman" pitchFamily="18" charset="0"/>
                <a:cs typeface="Arial" charset="0"/>
              </a:rPr>
              <a:t>j</a:t>
            </a:r>
            <a:r>
              <a:rPr lang="zh-CN" altLang="en-US" dirty="0" smtClean="0">
                <a:latin typeface="华文中宋" pitchFamily="2" charset="-122"/>
                <a:ea typeface="华文中宋" pitchFamily="2" charset="-122"/>
                <a:cs typeface="Arial" charset="0"/>
              </a:rPr>
              <a:t>和输出信号</a:t>
            </a:r>
            <a:r>
              <a:rPr lang="en-US" i="1" dirty="0" err="1" smtClean="0">
                <a:latin typeface="Times New Roman" pitchFamily="18" charset="0"/>
                <a:cs typeface="Arial" charset="0"/>
              </a:rPr>
              <a:t>G</a:t>
            </a:r>
            <a:r>
              <a:rPr lang="en-US" i="1" baseline="-25000" dirty="0" err="1" smtClean="0">
                <a:latin typeface="Times New Roman" pitchFamily="18" charset="0"/>
                <a:cs typeface="Arial" charset="0"/>
              </a:rPr>
              <a:t>i</a:t>
            </a:r>
            <a:r>
              <a:rPr lang="en-US" baseline="-25000" dirty="0" err="1" smtClean="0">
                <a:latin typeface="Times New Roman" pitchFamily="18" charset="0"/>
                <a:cs typeface="Arial" charset="0"/>
              </a:rPr>
              <a:t>:</a:t>
            </a:r>
            <a:r>
              <a:rPr lang="en-US" i="1" baseline="-25000" dirty="0" err="1" smtClean="0">
                <a:latin typeface="Times New Roman" pitchFamily="18" charset="0"/>
                <a:cs typeface="Arial" charset="0"/>
              </a:rPr>
              <a:t>j</a:t>
            </a:r>
            <a:r>
              <a:rPr lang="zh-CN" altLang="en-US" dirty="0" smtClean="0">
                <a:latin typeface="华文中宋" pitchFamily="2" charset="-122"/>
                <a:ea typeface="华文中宋" pitchFamily="2" charset="-122"/>
                <a:cs typeface="Arial" charset="0"/>
              </a:rPr>
              <a:t>的延迟</a:t>
            </a:r>
            <a:endParaRPr lang="en-US" altLang="en-US" dirty="0">
              <a:latin typeface="华文中宋" pitchFamily="2" charset="-122"/>
              <a:ea typeface="华文中宋" pitchFamily="2" charset="-122"/>
              <a:cs typeface="Arial" charset="0"/>
            </a:endParaRPr>
          </a:p>
          <a:p>
            <a:pPr marL="742950" lvl="1" indent="-285750">
              <a:spcBef>
                <a:spcPct val="20000"/>
              </a:spcBef>
              <a:buFontTx/>
              <a:buChar char="–"/>
            </a:pPr>
            <a:r>
              <a:rPr lang="en-US" sz="2000" i="1" dirty="0" err="1">
                <a:latin typeface="Times New Roman" pitchFamily="18" charset="0"/>
                <a:cs typeface="Arial" charset="0"/>
              </a:rPr>
              <a:t>t</a:t>
            </a:r>
            <a:r>
              <a:rPr lang="en-US" sz="2000" baseline="-25000" dirty="0" err="1">
                <a:latin typeface="Times New Roman" pitchFamily="18" charset="0"/>
                <a:cs typeface="Arial" charset="0"/>
              </a:rPr>
              <a:t>AND</a:t>
            </a:r>
            <a:r>
              <a:rPr lang="en-US" sz="2000" i="1" baseline="-25000" dirty="0" err="1">
                <a:latin typeface="Times New Roman" pitchFamily="18" charset="0"/>
                <a:cs typeface="Arial" charset="0"/>
              </a:rPr>
              <a:t>_</a:t>
            </a:r>
            <a:r>
              <a:rPr lang="en-US" sz="2000" baseline="-25000" dirty="0" err="1">
                <a:latin typeface="Times New Roman" pitchFamily="18" charset="0"/>
                <a:cs typeface="Arial" charset="0"/>
              </a:rPr>
              <a:t>OR</a:t>
            </a:r>
            <a:r>
              <a:rPr lang="en-US" sz="2000" dirty="0">
                <a:latin typeface="Times New Roman" pitchFamily="18" charset="0"/>
                <a:cs typeface="Arial" charset="0"/>
              </a:rPr>
              <a:t> :	delay from </a:t>
            </a:r>
            <a:r>
              <a:rPr lang="en-US" sz="2000" i="1" dirty="0" err="1">
                <a:latin typeface="Times New Roman" pitchFamily="18" charset="0"/>
                <a:cs typeface="Arial" charset="0"/>
              </a:rPr>
              <a:t>C</a:t>
            </a:r>
            <a:r>
              <a:rPr lang="en-US" sz="2000" baseline="-25000" dirty="0" err="1">
                <a:latin typeface="Times New Roman" pitchFamily="18" charset="0"/>
                <a:cs typeface="Arial" charset="0"/>
              </a:rPr>
              <a:t>in</a:t>
            </a:r>
            <a:r>
              <a:rPr lang="en-US" sz="2000" dirty="0">
                <a:latin typeface="Times New Roman" pitchFamily="18" charset="0"/>
                <a:cs typeface="Arial" charset="0"/>
              </a:rPr>
              <a:t> to </a:t>
            </a:r>
            <a:r>
              <a:rPr lang="en-US" sz="2000" i="1" dirty="0" err="1">
                <a:latin typeface="Times New Roman" pitchFamily="18" charset="0"/>
                <a:cs typeface="Arial" charset="0"/>
              </a:rPr>
              <a:t>C</a:t>
            </a:r>
            <a:r>
              <a:rPr lang="en-US" sz="2000" baseline="-25000" dirty="0" err="1">
                <a:latin typeface="Times New Roman" pitchFamily="18" charset="0"/>
                <a:cs typeface="Arial" charset="0"/>
              </a:rPr>
              <a:t>out</a:t>
            </a:r>
            <a:r>
              <a:rPr lang="en-US" sz="2000" dirty="0">
                <a:latin typeface="Times New Roman" pitchFamily="18" charset="0"/>
                <a:cs typeface="Arial" charset="0"/>
              </a:rPr>
              <a:t> of </a:t>
            </a:r>
            <a:r>
              <a:rPr lang="en-US" sz="2000" dirty="0" smtClean="0">
                <a:latin typeface="Times New Roman" pitchFamily="18" charset="0"/>
                <a:cs typeface="Arial" charset="0"/>
              </a:rPr>
              <a:t>final </a:t>
            </a:r>
            <a:r>
              <a:rPr lang="en-US" sz="2000" dirty="0">
                <a:latin typeface="Times New Roman" pitchFamily="18" charset="0"/>
                <a:cs typeface="Arial" charset="0"/>
              </a:rPr>
              <a:t>AND/OR gate in </a:t>
            </a:r>
            <a:r>
              <a:rPr lang="en-US" sz="2000" i="1" dirty="0" smtClean="0">
                <a:latin typeface="Times New Roman" pitchFamily="18" charset="0"/>
                <a:cs typeface="Arial" charset="0"/>
              </a:rPr>
              <a:t>k</a:t>
            </a:r>
            <a:r>
              <a:rPr lang="en-US" sz="2000" dirty="0" smtClean="0">
                <a:latin typeface="Times New Roman" pitchFamily="18" charset="0"/>
                <a:cs typeface="Arial" charset="0"/>
              </a:rPr>
              <a:t>-bit </a:t>
            </a:r>
            <a:r>
              <a:rPr lang="en-US" sz="2000" dirty="0">
                <a:latin typeface="Times New Roman" pitchFamily="18" charset="0"/>
                <a:cs typeface="Arial" charset="0"/>
              </a:rPr>
              <a:t>CLA </a:t>
            </a:r>
            <a:r>
              <a:rPr lang="en-US" sz="2000" dirty="0" smtClean="0">
                <a:latin typeface="Times New Roman" pitchFamily="18" charset="0"/>
                <a:cs typeface="Arial" charset="0"/>
              </a:rPr>
              <a:t>block         </a:t>
            </a:r>
            <a:r>
              <a:rPr lang="zh-CN" altLang="en-US" dirty="0" smtClean="0">
                <a:latin typeface="华文中宋" pitchFamily="2" charset="-122"/>
                <a:ea typeface="华文中宋" pitchFamily="2" charset="-122"/>
                <a:cs typeface="Arial" charset="0"/>
              </a:rPr>
              <a:t>为在</a:t>
            </a:r>
            <a:r>
              <a:rPr lang="en-US" altLang="zh-CN" dirty="0" smtClean="0">
                <a:latin typeface="华文中宋" pitchFamily="2" charset="-122"/>
                <a:ea typeface="华文中宋" pitchFamily="2" charset="-122"/>
                <a:cs typeface="Arial" charset="0"/>
              </a:rPr>
              <a:t>k</a:t>
            </a:r>
            <a:r>
              <a:rPr lang="zh-CN" altLang="en-US" dirty="0" smtClean="0">
                <a:latin typeface="华文中宋" pitchFamily="2" charset="-122"/>
                <a:ea typeface="华文中宋" pitchFamily="2" charset="-122"/>
                <a:cs typeface="Arial" charset="0"/>
              </a:rPr>
              <a:t>位</a:t>
            </a:r>
            <a:r>
              <a:rPr lang="en-US" altLang="zh-CN" dirty="0" smtClean="0">
                <a:latin typeface="华文中宋" pitchFamily="2" charset="-122"/>
                <a:ea typeface="华文中宋" pitchFamily="2" charset="-122"/>
                <a:cs typeface="Arial" charset="0"/>
              </a:rPr>
              <a:t>CLA</a:t>
            </a:r>
            <a:r>
              <a:rPr lang="zh-CN" altLang="en-US" dirty="0" smtClean="0">
                <a:latin typeface="华文中宋" pitchFamily="2" charset="-122"/>
                <a:ea typeface="华文中宋" pitchFamily="2" charset="-122"/>
                <a:cs typeface="Arial" charset="0"/>
              </a:rPr>
              <a:t>块中</a:t>
            </a:r>
            <a:r>
              <a:rPr lang="en-US" i="1" dirty="0" err="1" smtClean="0">
                <a:latin typeface="华文中宋" pitchFamily="2" charset="-122"/>
                <a:ea typeface="华文中宋" pitchFamily="2" charset="-122"/>
                <a:cs typeface="Arial" charset="0"/>
              </a:rPr>
              <a:t>C</a:t>
            </a:r>
            <a:r>
              <a:rPr lang="en-US" baseline="-25000" dirty="0" err="1" smtClean="0">
                <a:latin typeface="华文中宋" pitchFamily="2" charset="-122"/>
                <a:ea typeface="华文中宋" pitchFamily="2" charset="-122"/>
                <a:cs typeface="Arial" charset="0"/>
              </a:rPr>
              <a:t>in</a:t>
            </a:r>
            <a:r>
              <a:rPr lang="zh-CN" altLang="en-US" dirty="0" smtClean="0">
                <a:latin typeface="华文中宋" pitchFamily="2" charset="-122"/>
                <a:ea typeface="华文中宋" pitchFamily="2" charset="-122"/>
                <a:cs typeface="Arial" charset="0"/>
              </a:rPr>
              <a:t>从</a:t>
            </a:r>
            <a:r>
              <a:rPr lang="en-US" altLang="zh-CN" dirty="0" smtClean="0">
                <a:latin typeface="华文中宋" pitchFamily="2" charset="-122"/>
                <a:ea typeface="华文中宋" pitchFamily="2" charset="-122"/>
                <a:cs typeface="Arial" charset="0"/>
              </a:rPr>
              <a:t>AND/OR</a:t>
            </a:r>
            <a:r>
              <a:rPr lang="zh-CN" altLang="en-US" dirty="0" smtClean="0">
                <a:latin typeface="华文中宋" pitchFamily="2" charset="-122"/>
                <a:ea typeface="华文中宋" pitchFamily="2" charset="-122"/>
                <a:cs typeface="Arial" charset="0"/>
              </a:rPr>
              <a:t>逻辑到</a:t>
            </a:r>
            <a:r>
              <a:rPr lang="en-US" i="1" dirty="0" err="1" smtClean="0">
                <a:latin typeface="华文中宋" pitchFamily="2" charset="-122"/>
                <a:ea typeface="华文中宋" pitchFamily="2" charset="-122"/>
                <a:cs typeface="Arial" charset="0"/>
              </a:rPr>
              <a:t>C</a:t>
            </a:r>
            <a:r>
              <a:rPr lang="en-US" baseline="-25000" dirty="0" err="1" smtClean="0">
                <a:latin typeface="华文中宋" pitchFamily="2" charset="-122"/>
                <a:ea typeface="华文中宋" pitchFamily="2" charset="-122"/>
                <a:cs typeface="Arial" charset="0"/>
              </a:rPr>
              <a:t>out</a:t>
            </a:r>
            <a:r>
              <a:rPr lang="zh-CN" altLang="en-US" dirty="0" smtClean="0">
                <a:latin typeface="华文中宋" pitchFamily="2" charset="-122"/>
                <a:ea typeface="华文中宋" pitchFamily="2" charset="-122"/>
                <a:cs typeface="Arial" charset="0"/>
              </a:rPr>
              <a:t>的延迟</a:t>
            </a:r>
            <a:endParaRPr lang="en-US" dirty="0">
              <a:latin typeface="华文中宋" pitchFamily="2" charset="-122"/>
              <a:ea typeface="华文中宋" pitchFamily="2" charset="-122"/>
              <a:cs typeface="Arial" charset="0"/>
            </a:endParaRPr>
          </a:p>
          <a:p>
            <a:pPr marL="342900" indent="-342900">
              <a:spcBef>
                <a:spcPct val="20000"/>
              </a:spcBef>
              <a:buFontTx/>
              <a:buChar char="•"/>
            </a:pPr>
            <a:endParaRPr lang="en-US" sz="2400" dirty="0">
              <a:latin typeface="Times New Roman" pitchFamily="18" charset="0"/>
              <a:cs typeface="Arial" charset="0"/>
            </a:endParaRPr>
          </a:p>
          <a:p>
            <a:pPr>
              <a:spcBef>
                <a:spcPct val="20000"/>
              </a:spcBef>
            </a:pPr>
            <a:r>
              <a:rPr lang="en-US" sz="2400" dirty="0">
                <a:latin typeface="Times New Roman" pitchFamily="18" charset="0"/>
                <a:cs typeface="Arial" charset="0"/>
              </a:rPr>
              <a:t>An </a:t>
            </a:r>
            <a:r>
              <a:rPr lang="en-US" sz="2400" i="1" dirty="0">
                <a:latin typeface="Times New Roman" pitchFamily="18" charset="0"/>
                <a:cs typeface="Arial" charset="0"/>
              </a:rPr>
              <a:t>N</a:t>
            </a:r>
            <a:r>
              <a:rPr lang="en-US" sz="2400" dirty="0">
                <a:latin typeface="Times New Roman" pitchFamily="18" charset="0"/>
                <a:cs typeface="Arial" charset="0"/>
              </a:rPr>
              <a:t>-bit carry-</a:t>
            </a:r>
            <a:r>
              <a:rPr lang="en-US" sz="2400" dirty="0" err="1">
                <a:latin typeface="Times New Roman" pitchFamily="18" charset="0"/>
                <a:cs typeface="Arial" charset="0"/>
              </a:rPr>
              <a:t>lookahead</a:t>
            </a:r>
            <a:r>
              <a:rPr lang="en-US" sz="2400" dirty="0">
                <a:latin typeface="Times New Roman" pitchFamily="18" charset="0"/>
                <a:cs typeface="Arial" charset="0"/>
              </a:rPr>
              <a:t> adder is generally much faster than a ripple-carry adder for </a:t>
            </a:r>
            <a:r>
              <a:rPr lang="en-US" sz="2400" i="1" dirty="0">
                <a:latin typeface="Times New Roman" pitchFamily="18" charset="0"/>
                <a:cs typeface="Arial" charset="0"/>
              </a:rPr>
              <a:t>N</a:t>
            </a:r>
            <a:r>
              <a:rPr lang="en-US" sz="2400" dirty="0">
                <a:latin typeface="Times New Roman" pitchFamily="18" charset="0"/>
                <a:cs typeface="Arial" charset="0"/>
              </a:rPr>
              <a:t>  &gt; 16</a:t>
            </a:r>
          </a:p>
          <a:p>
            <a:pPr marL="742950" lvl="1" indent="-285750">
              <a:spcBef>
                <a:spcPct val="20000"/>
              </a:spcBef>
              <a:buFontTx/>
              <a:buChar char="–"/>
            </a:pPr>
            <a:endParaRPr lang="en-US" sz="2000" dirty="0">
              <a:latin typeface="Times New Roman" pitchFamily="18" charset="0"/>
              <a:cs typeface="Arial" charset="0"/>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 Delay</a:t>
            </a:r>
            <a:endParaRPr lang="en-US" sz="4400" dirty="0">
              <a:solidFill>
                <a:schemeClr val="bg1"/>
              </a:solidFill>
              <a:latin typeface="+mj-lt"/>
            </a:endParaRPr>
          </a:p>
        </p:txBody>
      </p:sp>
      <p:sp>
        <p:nvSpPr>
          <p:cNvPr id="4" name="TextBox 3"/>
          <p:cNvSpPr txBox="1"/>
          <p:nvPr/>
        </p:nvSpPr>
        <p:spPr>
          <a:xfrm>
            <a:off x="1124314" y="690098"/>
            <a:ext cx="274947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先行进位加法器的延迟</a:t>
            </a:r>
            <a:endParaRPr lang="zh-CN" altLang="en-US" sz="2000" dirty="0">
              <a:latin typeface="华文中宋" pitchFamily="2" charset="-122"/>
              <a:ea typeface="华文中宋" pitchFamily="2" charset="-122"/>
            </a:endParaRPr>
          </a:p>
        </p:txBody>
      </p:sp>
      <p:sp>
        <p:nvSpPr>
          <p:cNvPr id="5" name="TextBox 4"/>
          <p:cNvSpPr txBox="1"/>
          <p:nvPr/>
        </p:nvSpPr>
        <p:spPr>
          <a:xfrm>
            <a:off x="838562" y="5957323"/>
            <a:ext cx="750237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当</a:t>
            </a:r>
            <a:r>
              <a:rPr lang="en-US" sz="2000" i="1" dirty="0" smtClean="0">
                <a:latin typeface="华文中宋" pitchFamily="2" charset="-122"/>
                <a:ea typeface="华文中宋" pitchFamily="2" charset="-122"/>
                <a:cs typeface="Arial" charset="0"/>
              </a:rPr>
              <a:t>N</a:t>
            </a:r>
            <a:r>
              <a:rPr lang="en-US" sz="2000" dirty="0" smtClean="0">
                <a:latin typeface="华文中宋" pitchFamily="2" charset="-122"/>
                <a:ea typeface="华文中宋" pitchFamily="2" charset="-122"/>
                <a:cs typeface="Arial" charset="0"/>
              </a:rPr>
              <a:t>  &gt; 16</a:t>
            </a:r>
            <a:r>
              <a:rPr lang="zh-CN" altLang="en-US" sz="2000" dirty="0" smtClean="0">
                <a:latin typeface="华文中宋" pitchFamily="2" charset="-122"/>
                <a:ea typeface="华文中宋" pitchFamily="2" charset="-122"/>
              </a:rPr>
              <a:t>时，先行进位加法器一般总会比行波进位加法器块很多</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93387477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0581" name="Object 5"/>
          <p:cNvGraphicFramePr>
            <a:graphicFrameLocks noGrp="1" noChangeAspect="1"/>
          </p:cNvGraphicFramePr>
          <p:nvPr>
            <p:ph idx="4294967295"/>
            <p:custDataLst>
              <p:tags r:id="rId2"/>
            </p:custDataLst>
            <p:extLst>
              <p:ext uri="{D42A27DB-BD31-4B8C-83A1-F6EECF244321}">
                <p14:modId xmlns="" xmlns:p14="http://schemas.microsoft.com/office/powerpoint/2010/main" val="3201045106"/>
              </p:ext>
            </p:extLst>
          </p:nvPr>
        </p:nvGraphicFramePr>
        <p:xfrm>
          <a:off x="1600200" y="1093177"/>
          <a:ext cx="6338888" cy="4660900"/>
        </p:xfrm>
        <a:graphic>
          <a:graphicData uri="http://schemas.openxmlformats.org/presentationml/2006/ole">
            <p:oleObj spid="_x0000_s60438" name="VISIO" r:id="rId6" imgW="1943291" imgH="1428845" progId="Visio.Drawing.11">
              <p:embed/>
            </p:oleObj>
          </a:graphicData>
        </a:graphic>
      </p:graphicFrame>
      <p:sp>
        <p:nvSpPr>
          <p:cNvPr id="9205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Subtracter</a:t>
            </a:r>
            <a:r>
              <a:rPr lang="zh-CN" altLang="en-US" sz="2000" dirty="0" smtClean="0">
                <a:solidFill>
                  <a:schemeClr val="bg1"/>
                </a:solidFill>
                <a:latin typeface="华文中宋" pitchFamily="2" charset="-122"/>
                <a:ea typeface="华文中宋" pitchFamily="2" charset="-122"/>
              </a:rPr>
              <a:t>减法器</a:t>
            </a:r>
            <a:endParaRPr lang="en-US" sz="2000" dirty="0">
              <a:solidFill>
                <a:schemeClr val="bg1"/>
              </a:solidFill>
              <a:latin typeface="华文中宋" pitchFamily="2" charset="-122"/>
              <a:ea typeface="华文中宋" pitchFamily="2" charset="-122"/>
            </a:endParaRPr>
          </a:p>
        </p:txBody>
      </p:sp>
      <p:sp>
        <p:nvSpPr>
          <p:cNvPr id="5" name="TextBox 4"/>
          <p:cNvSpPr txBox="1"/>
          <p:nvPr/>
        </p:nvSpPr>
        <p:spPr>
          <a:xfrm>
            <a:off x="2500298" y="5557213"/>
            <a:ext cx="384592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5-9  </a:t>
            </a:r>
            <a:r>
              <a:rPr lang="zh-CN" altLang="en-US" sz="2000" dirty="0" smtClean="0">
                <a:latin typeface="华文中宋" pitchFamily="2" charset="-122"/>
                <a:ea typeface="华文中宋" pitchFamily="2" charset="-122"/>
              </a:rPr>
              <a:t>减法器；电路符号、实现</a:t>
            </a:r>
            <a:endParaRPr lang="zh-CN" altLang="en-US" sz="2000" dirty="0">
              <a:latin typeface="华文中宋" pitchFamily="2" charset="-122"/>
              <a:ea typeface="华文中宋" pitchFamily="2" charset="-122"/>
            </a:endParaRPr>
          </a:p>
        </p:txBody>
      </p:sp>
      <p:sp>
        <p:nvSpPr>
          <p:cNvPr id="6" name="TextBox 5"/>
          <p:cNvSpPr txBox="1"/>
          <p:nvPr/>
        </p:nvSpPr>
        <p:spPr>
          <a:xfrm>
            <a:off x="928662" y="928670"/>
            <a:ext cx="8215338"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减法非常简单：改变减数的符号，然后做加法。改变二进制补码的符号就是翻转所有的位，然后加一</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42641141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05" name="Object 5"/>
          <p:cNvGraphicFramePr>
            <a:graphicFrameLocks noGrp="1" noChangeAspect="1"/>
          </p:cNvGraphicFramePr>
          <p:nvPr>
            <p:ph idx="4294967295"/>
            <p:custDataLst>
              <p:tags r:id="rId2"/>
            </p:custDataLst>
            <p:extLst>
              <p:ext uri="{D42A27DB-BD31-4B8C-83A1-F6EECF244321}">
                <p14:modId xmlns="" xmlns:p14="http://schemas.microsoft.com/office/powerpoint/2010/main" val="966299119"/>
              </p:ext>
            </p:extLst>
          </p:nvPr>
        </p:nvGraphicFramePr>
        <p:xfrm>
          <a:off x="1143000" y="1063869"/>
          <a:ext cx="7772400" cy="4627563"/>
        </p:xfrm>
        <a:graphic>
          <a:graphicData uri="http://schemas.openxmlformats.org/presentationml/2006/ole">
            <p:oleObj spid="_x0000_s61462" name="VISIO" r:id="rId6" imgW="2836319" imgH="1689884" progId="Visio.Drawing.11">
              <p:embed/>
            </p:oleObj>
          </a:graphicData>
        </a:graphic>
      </p:graphicFrame>
      <p:sp>
        <p:nvSpPr>
          <p:cNvPr id="92160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Comparator: Equality</a:t>
            </a:r>
            <a:r>
              <a:rPr lang="zh-CN" altLang="en-US" sz="2000" dirty="0" smtClean="0">
                <a:solidFill>
                  <a:schemeClr val="bg1"/>
                </a:solidFill>
                <a:latin typeface="华文中宋" pitchFamily="2" charset="-122"/>
                <a:ea typeface="华文中宋" pitchFamily="2" charset="-122"/>
              </a:rPr>
              <a:t>相等比较器</a:t>
            </a:r>
            <a:endParaRPr lang="en-US" sz="2000" dirty="0">
              <a:solidFill>
                <a:schemeClr val="bg1"/>
              </a:solidFill>
              <a:latin typeface="华文中宋" pitchFamily="2" charset="-122"/>
              <a:ea typeface="华文中宋" pitchFamily="2" charset="-122"/>
            </a:endParaRPr>
          </a:p>
        </p:txBody>
      </p:sp>
      <p:sp>
        <p:nvSpPr>
          <p:cNvPr id="5" name="TextBox 4"/>
          <p:cNvSpPr txBox="1"/>
          <p:nvPr/>
        </p:nvSpPr>
        <p:spPr>
          <a:xfrm>
            <a:off x="2214546" y="6029286"/>
            <a:ext cx="493276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5-11  4</a:t>
            </a:r>
            <a:r>
              <a:rPr lang="zh-CN" altLang="en-US" sz="2000" dirty="0" smtClean="0">
                <a:latin typeface="华文中宋" pitchFamily="2" charset="-122"/>
                <a:ea typeface="华文中宋" pitchFamily="2" charset="-122"/>
              </a:rPr>
              <a:t>位相等比较器；电路符号，实现</a:t>
            </a:r>
            <a:endParaRPr lang="zh-CN" altLang="en-US" sz="2000" dirty="0">
              <a:latin typeface="华文中宋" pitchFamily="2" charset="-122"/>
              <a:ea typeface="华文中宋" pitchFamily="2" charset="-122"/>
            </a:endParaRPr>
          </a:p>
        </p:txBody>
      </p:sp>
      <p:sp>
        <p:nvSpPr>
          <p:cNvPr id="6" name="TextBox 5"/>
          <p:cNvSpPr txBox="1"/>
          <p:nvPr/>
        </p:nvSpPr>
        <p:spPr>
          <a:xfrm>
            <a:off x="1535178" y="2000240"/>
            <a:ext cx="121058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电路符号</a:t>
            </a:r>
            <a:endParaRPr lang="zh-CN" altLang="en-US" sz="2000" dirty="0">
              <a:latin typeface="华文中宋" pitchFamily="2" charset="-122"/>
              <a:ea typeface="华文中宋" pitchFamily="2" charset="-122"/>
            </a:endParaRPr>
          </a:p>
        </p:txBody>
      </p:sp>
      <p:sp>
        <p:nvSpPr>
          <p:cNvPr id="8" name="TextBox 7"/>
          <p:cNvSpPr txBox="1"/>
          <p:nvPr/>
        </p:nvSpPr>
        <p:spPr>
          <a:xfrm>
            <a:off x="7143768" y="1866695"/>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实现</a:t>
            </a:r>
            <a:endParaRPr lang="zh-CN" altLang="en-US" sz="2000" dirty="0">
              <a:latin typeface="华文中宋" pitchFamily="2" charset="-122"/>
              <a:ea typeface="华文中宋" pitchFamily="2" charset="-122"/>
            </a:endParaRPr>
          </a:p>
        </p:txBody>
      </p:sp>
      <p:sp>
        <p:nvSpPr>
          <p:cNvPr id="9" name="TextBox 8"/>
          <p:cNvSpPr txBox="1"/>
          <p:nvPr/>
        </p:nvSpPr>
        <p:spPr>
          <a:xfrm>
            <a:off x="1802671" y="4929198"/>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相等</a:t>
            </a:r>
            <a:endParaRPr lang="zh-CN" altLang="en-US" sz="2000" dirty="0">
              <a:latin typeface="华文中宋" pitchFamily="2" charset="-122"/>
              <a:ea typeface="华文中宋" pitchFamily="2" charset="-122"/>
            </a:endParaRPr>
          </a:p>
        </p:txBody>
      </p:sp>
      <p:sp>
        <p:nvSpPr>
          <p:cNvPr id="10" name="TextBox 9"/>
          <p:cNvSpPr txBox="1"/>
          <p:nvPr/>
        </p:nvSpPr>
        <p:spPr>
          <a:xfrm>
            <a:off x="8001024" y="4000504"/>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相等</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270090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4616EC90-A69E-4B91-B120-0ABD8D554FF2}" type="slidenum">
              <a:rPr lang="en-US"/>
              <a:pPr/>
              <a:t>17</a:t>
            </a:fld>
            <a:r>
              <a:rPr lang="en-US"/>
              <a:t>&gt;</a:t>
            </a:r>
          </a:p>
          <a:p>
            <a:endParaRPr lang="en-GB"/>
          </a:p>
        </p:txBody>
      </p:sp>
      <p:graphicFrame>
        <p:nvGraphicFramePr>
          <p:cNvPr id="922628" name="Object 4"/>
          <p:cNvGraphicFramePr>
            <a:graphicFrameLocks noGrp="1" noChangeAspect="1"/>
          </p:cNvGraphicFramePr>
          <p:nvPr>
            <p:ph idx="4294967295"/>
            <p:custDataLst>
              <p:tags r:id="rId2"/>
            </p:custDataLst>
            <p:extLst>
              <p:ext uri="{D42A27DB-BD31-4B8C-83A1-F6EECF244321}">
                <p14:modId xmlns="" xmlns:p14="http://schemas.microsoft.com/office/powerpoint/2010/main" val="3844599987"/>
              </p:ext>
            </p:extLst>
          </p:nvPr>
        </p:nvGraphicFramePr>
        <p:xfrm>
          <a:off x="3124200" y="1295400"/>
          <a:ext cx="2401888" cy="3852863"/>
        </p:xfrm>
        <a:graphic>
          <a:graphicData uri="http://schemas.openxmlformats.org/presentationml/2006/ole">
            <p:oleObj spid="_x0000_s62485" name="VISIO" r:id="rId6" imgW="592299" imgH="990727" progId="Visio.Drawing.11">
              <p:embed/>
            </p:oleObj>
          </a:graphicData>
        </a:graphic>
      </p:graphicFrame>
      <p:sp>
        <p:nvSpPr>
          <p:cNvPr id="9226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Comparator: Less Than</a:t>
            </a:r>
            <a:r>
              <a:rPr lang="zh-CN" altLang="en-US" sz="2000" dirty="0" smtClean="0">
                <a:solidFill>
                  <a:schemeClr val="bg1"/>
                </a:solidFill>
                <a:latin typeface="华文中宋" pitchFamily="2" charset="-122"/>
                <a:ea typeface="华文中宋" pitchFamily="2" charset="-122"/>
              </a:rPr>
              <a:t>小于比较器</a:t>
            </a:r>
            <a:endParaRPr lang="en-US" sz="2000" dirty="0">
              <a:solidFill>
                <a:schemeClr val="bg1"/>
              </a:solidFill>
              <a:latin typeface="华文中宋" pitchFamily="2" charset="-122"/>
              <a:ea typeface="华文中宋" pitchFamily="2" charset="-122"/>
            </a:endParaRPr>
          </a:p>
        </p:txBody>
      </p:sp>
      <p:sp>
        <p:nvSpPr>
          <p:cNvPr id="9" name="TextBox 8"/>
          <p:cNvSpPr txBox="1"/>
          <p:nvPr/>
        </p:nvSpPr>
        <p:spPr>
          <a:xfrm>
            <a:off x="2857488" y="5715016"/>
            <a:ext cx="291137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5-12  N</a:t>
            </a:r>
            <a:r>
              <a:rPr lang="zh-CN" altLang="en-US" sz="2000" dirty="0" smtClean="0">
                <a:latin typeface="华文中宋" pitchFamily="2" charset="-122"/>
                <a:ea typeface="华文中宋" pitchFamily="2" charset="-122"/>
              </a:rPr>
              <a:t>位数量比较器</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92793461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38" name="Slide Number Placeholder 5"/>
          <p:cNvSpPr>
            <a:spLocks noGrp="1"/>
          </p:cNvSpPr>
          <p:nvPr>
            <p:ph type="sldNum" sz="quarter" idx="4294967295"/>
          </p:nvPr>
        </p:nvSpPr>
        <p:spPr>
          <a:xfrm>
            <a:off x="7010400" y="6356350"/>
            <a:ext cx="2133600" cy="365125"/>
          </a:xfrm>
        </p:spPr>
        <p:txBody>
          <a:bodyPr/>
          <a:lstStyle/>
          <a:p>
            <a:r>
              <a:rPr lang="en-US"/>
              <a:t>5-&lt;</a:t>
            </a:r>
            <a:fld id="{AE5FBD9F-C462-46D0-BA77-1AC05521CD17}" type="slidenum">
              <a:rPr lang="en-US"/>
              <a:pPr/>
              <a:t>18</a:t>
            </a:fld>
            <a:r>
              <a:rPr lang="en-US"/>
              <a:t>&gt;</a:t>
            </a:r>
          </a:p>
          <a:p>
            <a:endParaRPr lang="en-GB"/>
          </a:p>
        </p:txBody>
      </p:sp>
      <p:graphicFrame>
        <p:nvGraphicFramePr>
          <p:cNvPr id="923652"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915011442"/>
              </p:ext>
            </p:extLst>
          </p:nvPr>
        </p:nvGraphicFramePr>
        <p:xfrm>
          <a:off x="1676400" y="1828800"/>
          <a:ext cx="2968625" cy="3132137"/>
        </p:xfrm>
        <a:graphic>
          <a:graphicData uri="http://schemas.openxmlformats.org/presentationml/2006/ole">
            <p:oleObj spid="_x0000_s63509" name="VISIO" r:id="rId7" imgW="641604" imgH="705612" progId="Visio.Drawing.11">
              <p:embed/>
            </p:oleObj>
          </a:graphicData>
        </a:graphic>
      </p:graphicFrame>
      <p:graphicFrame>
        <p:nvGraphicFramePr>
          <p:cNvPr id="923685" name="Group 37"/>
          <p:cNvGraphicFramePr>
            <a:graphicFrameLocks noGrp="1"/>
          </p:cNvGraphicFramePr>
          <p:nvPr>
            <p:ph sz="half" idx="4294967295"/>
            <p:custDataLst>
              <p:tags r:id="rId3"/>
            </p:custDataLst>
            <p:extLst>
              <p:ext uri="{D42A27DB-BD31-4B8C-83A1-F6EECF244321}">
                <p14:modId xmlns="" xmlns:p14="http://schemas.microsoft.com/office/powerpoint/2010/main" val="2040019323"/>
              </p:ext>
            </p:extLst>
          </p:nvPr>
        </p:nvGraphicFramePr>
        <p:xfrm>
          <a:off x="5076092" y="1514475"/>
          <a:ext cx="2743200" cy="4286250"/>
        </p:xfrm>
        <a:graphic>
          <a:graphicData uri="http://schemas.openxmlformats.org/drawingml/2006/table">
            <a:tbl>
              <a:tblPr/>
              <a:tblGrid>
                <a:gridCol w="1066800"/>
                <a:gridCol w="1676400"/>
              </a:tblGrid>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a:t>
                      </a:r>
                      <a:r>
                        <a:rPr kumimoji="0" lang="en-US" sz="2400" b="1" i="0" u="none" strike="noStrike" cap="none" normalizeH="0" baseline="-25000" dirty="0" smtClean="0">
                          <a:ln>
                            <a:noFill/>
                          </a:ln>
                          <a:solidFill>
                            <a:schemeClr val="bg1"/>
                          </a:solidFill>
                          <a:effectLst/>
                          <a:latin typeface="Times New Roman" pitchFamily="18" charset="0"/>
                          <a:cs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365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Arithmetic Logic Unit (ALU)</a:t>
            </a:r>
            <a:endParaRPr lang="en-US" sz="4400" dirty="0">
              <a:solidFill>
                <a:schemeClr val="bg1"/>
              </a:solidFill>
              <a:latin typeface="+mj-lt"/>
            </a:endParaRPr>
          </a:p>
        </p:txBody>
      </p:sp>
      <p:sp>
        <p:nvSpPr>
          <p:cNvPr id="9" name="TextBox 8"/>
          <p:cNvSpPr txBox="1"/>
          <p:nvPr/>
        </p:nvSpPr>
        <p:spPr>
          <a:xfrm>
            <a:off x="1142976" y="714356"/>
            <a:ext cx="172354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算术逻辑单元</a:t>
            </a:r>
            <a:endParaRPr lang="zh-CN" altLang="en-US" sz="2000" dirty="0">
              <a:latin typeface="华文中宋" pitchFamily="2" charset="-122"/>
              <a:ea typeface="华文中宋" pitchFamily="2" charset="-122"/>
            </a:endParaRPr>
          </a:p>
        </p:txBody>
      </p:sp>
      <p:sp>
        <p:nvSpPr>
          <p:cNvPr id="10" name="TextBox 9"/>
          <p:cNvSpPr txBox="1"/>
          <p:nvPr/>
        </p:nvSpPr>
        <p:spPr>
          <a:xfrm>
            <a:off x="1142976" y="5143512"/>
            <a:ext cx="374814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5-14  </a:t>
            </a:r>
            <a:r>
              <a:rPr lang="zh-CN" altLang="en-US" sz="2000" dirty="0" smtClean="0">
                <a:latin typeface="华文中宋" pitchFamily="2" charset="-122"/>
                <a:ea typeface="华文中宋" pitchFamily="2" charset="-122"/>
              </a:rPr>
              <a:t>算术逻辑单元电路符号</a:t>
            </a:r>
            <a:endParaRPr lang="zh-CN" altLang="en-US" sz="2000" dirty="0">
              <a:latin typeface="华文中宋" pitchFamily="2" charset="-122"/>
              <a:ea typeface="华文中宋" pitchFamily="2" charset="-122"/>
            </a:endParaRPr>
          </a:p>
        </p:txBody>
      </p:sp>
      <p:sp>
        <p:nvSpPr>
          <p:cNvPr id="11" name="TextBox 10"/>
          <p:cNvSpPr txBox="1"/>
          <p:nvPr/>
        </p:nvSpPr>
        <p:spPr>
          <a:xfrm>
            <a:off x="5519356" y="1071546"/>
            <a:ext cx="206659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5-1  ALU</a:t>
            </a:r>
            <a:r>
              <a:rPr lang="zh-CN" altLang="en-US" sz="2000" dirty="0" smtClean="0">
                <a:latin typeface="华文中宋" pitchFamily="2" charset="-122"/>
                <a:ea typeface="华文中宋" pitchFamily="2" charset="-122"/>
              </a:rPr>
              <a:t>操作</a:t>
            </a:r>
            <a:endParaRPr lang="zh-CN" altLang="en-US" sz="2000" dirty="0">
              <a:latin typeface="华文中宋" pitchFamily="2" charset="-122"/>
              <a:ea typeface="华文中宋" pitchFamily="2" charset="-122"/>
            </a:endParaRPr>
          </a:p>
        </p:txBody>
      </p:sp>
      <p:sp>
        <p:nvSpPr>
          <p:cNvPr id="12" name="TextBox 11"/>
          <p:cNvSpPr txBox="1"/>
          <p:nvPr/>
        </p:nvSpPr>
        <p:spPr>
          <a:xfrm>
            <a:off x="5023017" y="5857892"/>
            <a:ext cx="2906569" cy="707886"/>
          </a:xfrm>
          <a:prstGeom prst="rect">
            <a:avLst/>
          </a:prstGeom>
          <a:noFill/>
        </p:spPr>
        <p:txBody>
          <a:bodyPr wrap="square" rtlCol="0">
            <a:spAutoFit/>
          </a:bodyPr>
          <a:lstStyle/>
          <a:p>
            <a:r>
              <a:rPr lang="en-US" altLang="zh-CN" sz="2000" dirty="0" smtClean="0">
                <a:latin typeface="华文中宋" pitchFamily="2" charset="-122"/>
                <a:ea typeface="华文中宋" pitchFamily="2" charset="-122"/>
              </a:rPr>
              <a:t>SLT</a:t>
            </a:r>
            <a:r>
              <a:rPr lang="zh-CN" altLang="en-US" sz="2000" dirty="0" smtClean="0">
                <a:latin typeface="华文中宋" pitchFamily="2" charset="-122"/>
                <a:ea typeface="华文中宋" pitchFamily="2" charset="-122"/>
              </a:rPr>
              <a:t>：小于置位操作，</a:t>
            </a:r>
            <a:r>
              <a:rPr lang="en-US" altLang="zh-CN" sz="2000" dirty="0" smtClean="0">
                <a:latin typeface="华文中宋" pitchFamily="2" charset="-122"/>
                <a:ea typeface="华文中宋" pitchFamily="2" charset="-122"/>
              </a:rPr>
              <a:t>set if less than</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95710902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38" name="Slide Number Placeholder 5"/>
          <p:cNvSpPr>
            <a:spLocks noGrp="1"/>
          </p:cNvSpPr>
          <p:nvPr>
            <p:ph type="sldNum" sz="quarter" idx="4294967295"/>
          </p:nvPr>
        </p:nvSpPr>
        <p:spPr>
          <a:xfrm>
            <a:off x="7010400" y="6356350"/>
            <a:ext cx="2133600" cy="365125"/>
          </a:xfrm>
        </p:spPr>
        <p:txBody>
          <a:bodyPr/>
          <a:lstStyle/>
          <a:p>
            <a:r>
              <a:rPr lang="en-US"/>
              <a:t>5-&lt;</a:t>
            </a:r>
            <a:fld id="{9FD105D3-C6E7-4DB8-83BA-B5AD48D7B153}" type="slidenum">
              <a:rPr lang="en-US"/>
              <a:pPr/>
              <a:t>19</a:t>
            </a:fld>
            <a:r>
              <a:rPr lang="en-US"/>
              <a:t>&gt;</a:t>
            </a:r>
          </a:p>
          <a:p>
            <a:endParaRPr lang="en-GB"/>
          </a:p>
        </p:txBody>
      </p:sp>
      <p:graphicFrame>
        <p:nvGraphicFramePr>
          <p:cNvPr id="925700"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3261246184"/>
              </p:ext>
            </p:extLst>
          </p:nvPr>
        </p:nvGraphicFramePr>
        <p:xfrm>
          <a:off x="761999" y="1055076"/>
          <a:ext cx="5096883" cy="5345723"/>
        </p:xfrm>
        <a:graphic>
          <a:graphicData uri="http://schemas.openxmlformats.org/presentationml/2006/ole">
            <p:oleObj spid="_x0000_s64533" name="VISIO" r:id="rId7" imgW="2667000" imgH="2790444" progId="Visio.Drawing.11">
              <p:embed/>
            </p:oleObj>
          </a:graphicData>
        </a:graphic>
      </p:graphicFrame>
      <p:graphicFrame>
        <p:nvGraphicFramePr>
          <p:cNvPr id="925733" name="Group 37"/>
          <p:cNvGraphicFramePr>
            <a:graphicFrameLocks noGrp="1"/>
          </p:cNvGraphicFramePr>
          <p:nvPr>
            <p:ph sz="half" idx="4294967295"/>
            <p:custDataLst>
              <p:tags r:id="rId3"/>
            </p:custDataLst>
            <p:extLst>
              <p:ext uri="{D42A27DB-BD31-4B8C-83A1-F6EECF244321}">
                <p14:modId xmlns="" xmlns:p14="http://schemas.microsoft.com/office/powerpoint/2010/main" val="2135330276"/>
              </p:ext>
            </p:extLst>
          </p:nvPr>
        </p:nvGraphicFramePr>
        <p:xfrm>
          <a:off x="5105400" y="1295400"/>
          <a:ext cx="3048000" cy="4495803"/>
        </p:xfrm>
        <a:graphic>
          <a:graphicData uri="http://schemas.openxmlformats.org/drawingml/2006/table">
            <a:tbl>
              <a:tblPr/>
              <a:tblGrid>
                <a:gridCol w="1184910"/>
                <a:gridCol w="1863090"/>
              </a:tblGrid>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a:t>
                      </a:r>
                      <a:r>
                        <a:rPr kumimoji="0" lang="en-US" sz="2400" b="1" i="0" u="none" strike="noStrike" cap="none" normalizeH="0" baseline="-25000" dirty="0" smtClean="0">
                          <a:ln>
                            <a:noFill/>
                          </a:ln>
                          <a:solidFill>
                            <a:schemeClr val="bg1"/>
                          </a:solidFill>
                          <a:effectLst/>
                          <a:latin typeface="Times New Roman" pitchFamily="18" charset="0"/>
                          <a:cs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5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ALU Design</a:t>
            </a:r>
            <a:r>
              <a:rPr lang="zh-CN" altLang="en-US" sz="2000" dirty="0" smtClean="0">
                <a:solidFill>
                  <a:schemeClr val="bg1"/>
                </a:solidFill>
                <a:latin typeface="华文中宋" pitchFamily="2" charset="-122"/>
                <a:ea typeface="华文中宋" pitchFamily="2" charset="-122"/>
              </a:rPr>
              <a:t>算术逻辑单元设计</a:t>
            </a:r>
            <a:endParaRPr lang="en-US" sz="2000" dirty="0">
              <a:solidFill>
                <a:schemeClr val="bg1"/>
              </a:solidFill>
              <a:latin typeface="华文中宋" pitchFamily="2" charset="-122"/>
              <a:ea typeface="华文中宋" pitchFamily="2" charset="-122"/>
            </a:endParaRPr>
          </a:p>
        </p:txBody>
      </p:sp>
      <p:sp>
        <p:nvSpPr>
          <p:cNvPr id="9" name="TextBox 8"/>
          <p:cNvSpPr txBox="1"/>
          <p:nvPr/>
        </p:nvSpPr>
        <p:spPr>
          <a:xfrm>
            <a:off x="965986" y="6215082"/>
            <a:ext cx="316785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5-15  N</a:t>
            </a:r>
            <a:r>
              <a:rPr lang="zh-CN" altLang="en-US" sz="2000" dirty="0" smtClean="0">
                <a:latin typeface="华文中宋" pitchFamily="2" charset="-122"/>
                <a:ea typeface="华文中宋" pitchFamily="2" charset="-122"/>
              </a:rPr>
              <a:t>位算术逻辑单元</a:t>
            </a:r>
            <a:endParaRPr lang="zh-CN" altLang="en-US" sz="2000" dirty="0">
              <a:latin typeface="华文中宋" pitchFamily="2" charset="-122"/>
              <a:ea typeface="华文中宋" pitchFamily="2" charset="-122"/>
            </a:endParaRPr>
          </a:p>
        </p:txBody>
      </p:sp>
      <p:sp>
        <p:nvSpPr>
          <p:cNvPr id="10" name="TextBox 9"/>
          <p:cNvSpPr txBox="1"/>
          <p:nvPr/>
        </p:nvSpPr>
        <p:spPr>
          <a:xfrm>
            <a:off x="5519356" y="885750"/>
            <a:ext cx="206659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5-1  ALU</a:t>
            </a:r>
            <a:r>
              <a:rPr lang="zh-CN" altLang="en-US" sz="2000" dirty="0" smtClean="0">
                <a:latin typeface="华文中宋" pitchFamily="2" charset="-122"/>
                <a:ea typeface="华文中宋" pitchFamily="2" charset="-122"/>
              </a:rPr>
              <a:t>操作</a:t>
            </a:r>
            <a:endParaRPr lang="zh-CN" altLang="en-US" sz="2000" dirty="0">
              <a:latin typeface="华文中宋" pitchFamily="2" charset="-122"/>
              <a:ea typeface="华文中宋" pitchFamily="2" charset="-122"/>
            </a:endParaRPr>
          </a:p>
        </p:txBody>
      </p:sp>
      <p:sp>
        <p:nvSpPr>
          <p:cNvPr id="11" name="TextBox 10"/>
          <p:cNvSpPr txBox="1"/>
          <p:nvPr/>
        </p:nvSpPr>
        <p:spPr>
          <a:xfrm>
            <a:off x="5023017" y="5857892"/>
            <a:ext cx="3120883" cy="707886"/>
          </a:xfrm>
          <a:prstGeom prst="rect">
            <a:avLst/>
          </a:prstGeom>
          <a:noFill/>
        </p:spPr>
        <p:txBody>
          <a:bodyPr wrap="square" rtlCol="0">
            <a:spAutoFit/>
          </a:bodyPr>
          <a:lstStyle/>
          <a:p>
            <a:r>
              <a:rPr lang="en-US" altLang="zh-CN" sz="2000" dirty="0" smtClean="0">
                <a:latin typeface="华文中宋" pitchFamily="2" charset="-122"/>
                <a:ea typeface="华文中宋" pitchFamily="2" charset="-122"/>
              </a:rPr>
              <a:t>SLT</a:t>
            </a:r>
            <a:r>
              <a:rPr lang="zh-CN" altLang="en-US" sz="2000" dirty="0" smtClean="0">
                <a:latin typeface="华文中宋" pitchFamily="2" charset="-122"/>
                <a:ea typeface="华文中宋" pitchFamily="2" charset="-122"/>
              </a:rPr>
              <a:t>：小于置位操作，</a:t>
            </a:r>
            <a:r>
              <a:rPr lang="en-US" altLang="zh-CN" sz="2000" dirty="0" smtClean="0">
                <a:latin typeface="华文中宋" pitchFamily="2" charset="-122"/>
                <a:ea typeface="华文中宋" pitchFamily="2" charset="-122"/>
              </a:rPr>
              <a:t>set if less than</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3162319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 :: Topics</a:t>
            </a:r>
            <a:endParaRPr lang="en-US" sz="4400" dirty="0">
              <a:solidFill>
                <a:schemeClr val="bg1"/>
              </a:solidFill>
              <a:latin typeface="+mj-lt"/>
            </a:endParaRPr>
          </a:p>
        </p:txBody>
      </p:sp>
      <p:sp>
        <p:nvSpPr>
          <p:cNvPr id="4" name="Rectangle 3"/>
          <p:cNvSpPr txBox="1">
            <a:spLocks noChangeArrowheads="1"/>
          </p:cNvSpPr>
          <p:nvPr>
            <p:custDataLst>
              <p:tags r:id="rId1"/>
            </p:custDataLst>
          </p:nvPr>
        </p:nvSpPr>
        <p:spPr>
          <a:xfrm>
            <a:off x="977705" y="1295400"/>
            <a:ext cx="633749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r>
              <a:rPr lang="zh-CN" altLang="en-US" sz="2000" b="1" dirty="0" smtClean="0">
                <a:latin typeface="华文中宋" pitchFamily="2" charset="-122"/>
                <a:ea typeface="华文中宋" pitchFamily="2" charset="-122"/>
              </a:rPr>
              <a:t>引言</a:t>
            </a:r>
            <a:endParaRPr lang="en-US" sz="2000" dirty="0" smtClean="0">
              <a:latin typeface="华文中宋" pitchFamily="2" charset="-122"/>
              <a:ea typeface="华文中宋" pitchFamily="2" charset="-122"/>
            </a:endParaRPr>
          </a:p>
          <a:p>
            <a:r>
              <a:rPr lang="en-US" b="1" dirty="0" smtClean="0"/>
              <a:t>Arithmetic Circuits</a:t>
            </a:r>
            <a:r>
              <a:rPr lang="zh-CN" altLang="en-US" sz="2000" b="1" dirty="0" smtClean="0">
                <a:latin typeface="华文中宋" pitchFamily="2" charset="-122"/>
                <a:ea typeface="华文中宋" pitchFamily="2" charset="-122"/>
              </a:rPr>
              <a:t>算术电路</a:t>
            </a:r>
            <a:endParaRPr lang="en-US" sz="2000" b="1" dirty="0" smtClean="0">
              <a:latin typeface="华文中宋" pitchFamily="2" charset="-122"/>
              <a:ea typeface="华文中宋" pitchFamily="2" charset="-122"/>
            </a:endParaRPr>
          </a:p>
          <a:p>
            <a:r>
              <a:rPr lang="en-US" b="1" dirty="0" smtClean="0"/>
              <a:t>Number Systems</a:t>
            </a:r>
            <a:r>
              <a:rPr lang="zh-CN" altLang="en-US" sz="2000" b="1" dirty="0" smtClean="0">
                <a:latin typeface="华文中宋" pitchFamily="2" charset="-122"/>
                <a:ea typeface="华文中宋" pitchFamily="2" charset="-122"/>
              </a:rPr>
              <a:t>数制系统</a:t>
            </a:r>
            <a:endParaRPr lang="en-US" altLang="en-US" sz="2000" b="1" dirty="0" smtClean="0">
              <a:latin typeface="华文中宋" pitchFamily="2" charset="-122"/>
              <a:ea typeface="华文中宋" pitchFamily="2" charset="-122"/>
            </a:endParaRPr>
          </a:p>
          <a:p>
            <a:r>
              <a:rPr lang="en-US" b="1" dirty="0" smtClean="0"/>
              <a:t>Sequential Building Blocks</a:t>
            </a:r>
          </a:p>
          <a:p>
            <a:pPr>
              <a:buNone/>
            </a:pPr>
            <a:r>
              <a:rPr lang="en-US" altLang="zh-CN" b="1" dirty="0" smtClean="0"/>
              <a:t>      </a:t>
            </a:r>
            <a:r>
              <a:rPr lang="zh-CN" altLang="en-US" sz="2000" b="1" dirty="0" smtClean="0">
                <a:latin typeface="华文中宋" pitchFamily="2" charset="-122"/>
                <a:ea typeface="华文中宋" pitchFamily="2" charset="-122"/>
              </a:rPr>
              <a:t>时序电路模块</a:t>
            </a:r>
            <a:endParaRPr lang="en-US" sz="2000" b="1" dirty="0" smtClean="0">
              <a:latin typeface="华文中宋" pitchFamily="2" charset="-122"/>
              <a:ea typeface="华文中宋" pitchFamily="2" charset="-122"/>
            </a:endParaRPr>
          </a:p>
          <a:p>
            <a:r>
              <a:rPr lang="en-US" b="1" dirty="0" smtClean="0"/>
              <a:t>Memory Arrays</a:t>
            </a:r>
            <a:r>
              <a:rPr lang="zh-CN" altLang="en-US" sz="2000" b="1" dirty="0" smtClean="0">
                <a:latin typeface="华文中宋" pitchFamily="2" charset="-122"/>
                <a:ea typeface="华文中宋" pitchFamily="2" charset="-122"/>
              </a:rPr>
              <a:t>存储器阵列</a:t>
            </a:r>
            <a:endParaRPr lang="en-US" sz="2000" b="1" dirty="0" smtClean="0">
              <a:latin typeface="华文中宋" pitchFamily="2" charset="-122"/>
              <a:ea typeface="华文中宋" pitchFamily="2" charset="-122"/>
            </a:endParaRPr>
          </a:p>
          <a:p>
            <a:r>
              <a:rPr lang="en-US" b="1" dirty="0" smtClean="0"/>
              <a:t>Logic Arrays</a:t>
            </a:r>
            <a:r>
              <a:rPr lang="zh-CN" altLang="en-US" sz="2000" b="1" dirty="0" smtClean="0">
                <a:latin typeface="华文中宋" pitchFamily="2" charset="-122"/>
                <a:ea typeface="华文中宋" pitchFamily="2" charset="-122"/>
              </a:rPr>
              <a:t>逻辑阵列</a:t>
            </a:r>
            <a:endParaRPr lang="en-US" sz="2000" dirty="0" smtClean="0">
              <a:latin typeface="华文中宋" pitchFamily="2" charset="-122"/>
              <a:ea typeface="华文中宋" pitchFamily="2" charset="-122"/>
            </a:endParaRPr>
          </a:p>
          <a:p>
            <a:endParaRPr lang="en-GB" dirty="0"/>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781800" y="1066800"/>
            <a:ext cx="1743168" cy="4754563"/>
          </a:xfrm>
          <a:prstGeom prst="rect">
            <a:avLst/>
          </a:prstGeom>
        </p:spPr>
      </p:pic>
    </p:spTree>
    <p:extLst>
      <p:ext uri="{BB962C8B-B14F-4D97-AF65-F5344CB8AC3E}">
        <p14:creationId xmlns="" xmlns:p14="http://schemas.microsoft.com/office/powerpoint/2010/main" val="73752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D83AFDEC-D5A3-44D3-BED8-3A1EAB31DF82}" type="slidenum">
              <a:rPr lang="en-US"/>
              <a:pPr/>
              <a:t>20</a:t>
            </a:fld>
            <a:r>
              <a:rPr lang="en-US"/>
              <a:t>&gt;</a:t>
            </a:r>
          </a:p>
          <a:p>
            <a:endParaRPr lang="en-GB"/>
          </a:p>
        </p:txBody>
      </p:sp>
      <p:graphicFrame>
        <p:nvGraphicFramePr>
          <p:cNvPr id="945156" name="Object 4"/>
          <p:cNvGraphicFramePr>
            <a:graphicFrameLocks noGrp="1" noChangeAspect="1"/>
          </p:cNvGraphicFramePr>
          <p:nvPr>
            <p:ph idx="4294967295"/>
            <p:custDataLst>
              <p:tags r:id="rId2"/>
            </p:custDataLst>
            <p:extLst>
              <p:ext uri="{D42A27DB-BD31-4B8C-83A1-F6EECF244321}">
                <p14:modId xmlns="" xmlns:p14="http://schemas.microsoft.com/office/powerpoint/2010/main" val="2621311700"/>
              </p:ext>
            </p:extLst>
          </p:nvPr>
        </p:nvGraphicFramePr>
        <p:xfrm>
          <a:off x="919162" y="990600"/>
          <a:ext cx="4719638" cy="4953000"/>
        </p:xfrm>
        <a:graphic>
          <a:graphicData uri="http://schemas.openxmlformats.org/presentationml/2006/ole">
            <p:oleObj spid="_x0000_s110604" name="VISIO" r:id="rId7" imgW="2667000" imgH="2790444" progId="Visio.Drawing.11">
              <p:embed/>
            </p:oleObj>
          </a:graphicData>
        </a:graphic>
      </p:graphicFrame>
      <p:sp>
        <p:nvSpPr>
          <p:cNvPr id="9451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45157" name="Rectangle 5"/>
          <p:cNvSpPr>
            <a:spLocks noChangeArrowheads="1"/>
          </p:cNvSpPr>
          <p:nvPr>
            <p:custDataLst>
              <p:tags r:id="rId4"/>
            </p:custDataLst>
          </p:nvPr>
        </p:nvSpPr>
        <p:spPr bwMode="auto">
          <a:xfrm>
            <a:off x="4191000" y="1219200"/>
            <a:ext cx="472440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Configure </a:t>
            </a:r>
            <a:r>
              <a:rPr lang="en-US" sz="2600" dirty="0" smtClean="0">
                <a:latin typeface="Times New Roman" pitchFamily="18" charset="0"/>
                <a:cs typeface="Arial" charset="0"/>
              </a:rPr>
              <a:t>32-bit </a:t>
            </a:r>
            <a:r>
              <a:rPr lang="en-US" sz="2600" dirty="0">
                <a:latin typeface="Times New Roman" pitchFamily="18" charset="0"/>
                <a:cs typeface="Arial" charset="0"/>
              </a:rPr>
              <a:t>ALU for </a:t>
            </a:r>
            <a:r>
              <a:rPr lang="en-US" sz="2600" dirty="0" smtClean="0">
                <a:latin typeface="Times New Roman" pitchFamily="18" charset="0"/>
                <a:cs typeface="Arial" charset="0"/>
              </a:rPr>
              <a:t>SLT operation: </a:t>
            </a:r>
            <a:r>
              <a:rPr lang="en-US" sz="2600" i="1" dirty="0">
                <a:latin typeface="Times New Roman" pitchFamily="18" charset="0"/>
                <a:cs typeface="Arial" charset="0"/>
              </a:rPr>
              <a:t>A</a:t>
            </a:r>
            <a:r>
              <a:rPr lang="en-US" sz="2600" dirty="0">
                <a:latin typeface="Times New Roman" pitchFamily="18" charset="0"/>
                <a:cs typeface="Arial" charset="0"/>
              </a:rPr>
              <a:t> = 25 and</a:t>
            </a:r>
            <a:r>
              <a:rPr lang="en-US" sz="2600" i="1" dirty="0">
                <a:latin typeface="Times New Roman" pitchFamily="18" charset="0"/>
                <a:cs typeface="Arial" charset="0"/>
              </a:rPr>
              <a:t> B</a:t>
            </a:r>
            <a:r>
              <a:rPr lang="en-US" sz="2600" dirty="0">
                <a:latin typeface="Times New Roman" pitchFamily="18" charset="0"/>
                <a:cs typeface="Arial" charset="0"/>
              </a:rPr>
              <a:t> = </a:t>
            </a:r>
            <a:r>
              <a:rPr lang="en-US" sz="2600" dirty="0" smtClean="0">
                <a:latin typeface="Times New Roman" pitchFamily="18" charset="0"/>
                <a:cs typeface="Arial" charset="0"/>
              </a:rPr>
              <a:t>32</a:t>
            </a:r>
            <a:endParaRPr lang="en-US" sz="26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 Less Than (SLT) Example</a:t>
            </a:r>
            <a:endParaRPr lang="en-US" sz="4400" dirty="0">
              <a:solidFill>
                <a:schemeClr val="bg1"/>
              </a:solidFill>
              <a:latin typeface="+mj-lt"/>
            </a:endParaRPr>
          </a:p>
        </p:txBody>
      </p:sp>
      <p:sp>
        <p:nvSpPr>
          <p:cNvPr id="8" name="TextBox 7"/>
          <p:cNvSpPr txBox="1"/>
          <p:nvPr/>
        </p:nvSpPr>
        <p:spPr>
          <a:xfrm>
            <a:off x="1071538" y="6000768"/>
            <a:ext cx="316785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5-15  N</a:t>
            </a:r>
            <a:r>
              <a:rPr lang="zh-CN" altLang="en-US" sz="2000" dirty="0" smtClean="0">
                <a:latin typeface="华文中宋" pitchFamily="2" charset="-122"/>
                <a:ea typeface="华文中宋" pitchFamily="2" charset="-122"/>
              </a:rPr>
              <a:t>位算术逻辑单元</a:t>
            </a:r>
            <a:endParaRPr lang="zh-CN" altLang="en-US" sz="2000" dirty="0">
              <a:latin typeface="华文中宋" pitchFamily="2" charset="-122"/>
              <a:ea typeface="华文中宋" pitchFamily="2" charset="-122"/>
            </a:endParaRPr>
          </a:p>
        </p:txBody>
      </p:sp>
      <p:sp>
        <p:nvSpPr>
          <p:cNvPr id="10" name="TextBox 9"/>
          <p:cNvSpPr txBox="1"/>
          <p:nvPr/>
        </p:nvSpPr>
        <p:spPr>
          <a:xfrm>
            <a:off x="1138606" y="642918"/>
            <a:ext cx="501291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小于置位操作</a:t>
            </a:r>
            <a:r>
              <a:rPr lang="en-US" altLang="zh-CN" sz="2000" dirty="0" smtClean="0">
                <a:latin typeface="华文中宋" pitchFamily="2" charset="-122"/>
                <a:ea typeface="华文中宋" pitchFamily="2" charset="-122"/>
              </a:rPr>
              <a:t>SLT</a:t>
            </a:r>
            <a:r>
              <a:rPr lang="zh-CN" altLang="en-US" sz="2000" dirty="0" smtClean="0">
                <a:latin typeface="华文中宋" pitchFamily="2" charset="-122"/>
                <a:ea typeface="华文中宋" pitchFamily="2" charset="-122"/>
              </a:rPr>
              <a:t>例子      见</a:t>
            </a:r>
            <a:r>
              <a:rPr lang="en-US" altLang="zh-CN" sz="2000" dirty="0" smtClean="0">
                <a:latin typeface="华文中宋" pitchFamily="2" charset="-122"/>
                <a:ea typeface="华文中宋" pitchFamily="2" charset="-122"/>
              </a:rPr>
              <a:t>p179</a:t>
            </a:r>
            <a:r>
              <a:rPr lang="zh-CN" altLang="en-US" sz="2000" dirty="0" smtClean="0">
                <a:latin typeface="华文中宋" pitchFamily="2" charset="-122"/>
                <a:ea typeface="华文中宋" pitchFamily="2" charset="-122"/>
              </a:rPr>
              <a:t>，例</a:t>
            </a:r>
            <a:r>
              <a:rPr lang="en-US" altLang="zh-CN" sz="2000" dirty="0" smtClean="0">
                <a:latin typeface="华文中宋" pitchFamily="2" charset="-122"/>
                <a:ea typeface="华文中宋" pitchFamily="2" charset="-122"/>
              </a:rPr>
              <a:t>5.3</a:t>
            </a:r>
            <a:endParaRPr lang="zh-CN" altLang="en-US" sz="2000" dirty="0">
              <a:latin typeface="华文中宋" pitchFamily="2" charset="-122"/>
              <a:ea typeface="华文中宋" pitchFamily="2" charset="-122"/>
            </a:endParaRPr>
          </a:p>
        </p:txBody>
      </p:sp>
      <p:sp>
        <p:nvSpPr>
          <p:cNvPr id="11" name="TextBox 10"/>
          <p:cNvSpPr txBox="1"/>
          <p:nvPr/>
        </p:nvSpPr>
        <p:spPr>
          <a:xfrm>
            <a:off x="4643438" y="2143116"/>
            <a:ext cx="4286279" cy="1015663"/>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配置一个</a:t>
            </a:r>
            <a:r>
              <a:rPr lang="en-US" altLang="zh-CN" sz="2000" dirty="0" smtClean="0">
                <a:latin typeface="华文中宋" pitchFamily="2" charset="-122"/>
                <a:ea typeface="华文中宋" pitchFamily="2" charset="-122"/>
              </a:rPr>
              <a:t>32</a:t>
            </a:r>
            <a:r>
              <a:rPr lang="zh-CN" altLang="en-US" sz="2000" dirty="0" smtClean="0">
                <a:latin typeface="华文中宋" pitchFamily="2" charset="-122"/>
                <a:ea typeface="华文中宋" pitchFamily="2" charset="-122"/>
              </a:rPr>
              <a:t>位算术逻辑单元用于</a:t>
            </a:r>
            <a:r>
              <a:rPr lang="en-US" altLang="zh-CN" sz="2000" dirty="0" smtClean="0">
                <a:latin typeface="华文中宋" pitchFamily="2" charset="-122"/>
                <a:ea typeface="华文中宋" pitchFamily="2" charset="-122"/>
              </a:rPr>
              <a:t>SLT</a:t>
            </a:r>
            <a:r>
              <a:rPr lang="zh-CN" altLang="en-US" sz="2000" dirty="0" smtClean="0">
                <a:latin typeface="华文中宋" pitchFamily="2" charset="-122"/>
                <a:ea typeface="华文中宋" pitchFamily="2" charset="-122"/>
              </a:rPr>
              <a:t>操作，假设</a:t>
            </a:r>
            <a:r>
              <a:rPr lang="en-US" altLang="zh-CN" sz="2000" dirty="0" smtClean="0">
                <a:latin typeface="华文中宋" pitchFamily="2" charset="-122"/>
                <a:ea typeface="华文中宋" pitchFamily="2" charset="-122"/>
              </a:rPr>
              <a:t>A=25</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B=32</a:t>
            </a:r>
            <a:r>
              <a:rPr lang="zh-CN" altLang="en-US" sz="2000" dirty="0" smtClean="0">
                <a:latin typeface="华文中宋" pitchFamily="2" charset="-122"/>
                <a:ea typeface="华文中宋" pitchFamily="2" charset="-122"/>
              </a:rPr>
              <a:t>，写出控制信号和输出</a:t>
            </a:r>
            <a:r>
              <a:rPr lang="en-US" altLang="zh-CN" sz="2000" dirty="0" smtClean="0">
                <a:latin typeface="华文中宋" pitchFamily="2" charset="-122"/>
                <a:ea typeface="华文中宋" pitchFamily="2" charset="-122"/>
              </a:rPr>
              <a:t>Y</a:t>
            </a:r>
            <a:r>
              <a:rPr lang="zh-CN" altLang="en-US" sz="2000" dirty="0" smtClean="0">
                <a:latin typeface="华文中宋" pitchFamily="2" charset="-122"/>
                <a:ea typeface="华文中宋" pitchFamily="2" charset="-122"/>
              </a:rPr>
              <a:t>。</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42629955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D83AFDEC-D5A3-44D3-BED8-3A1EAB31DF82}" type="slidenum">
              <a:rPr lang="en-US"/>
              <a:pPr/>
              <a:t>21</a:t>
            </a:fld>
            <a:r>
              <a:rPr lang="en-US"/>
              <a:t>&gt;</a:t>
            </a:r>
          </a:p>
          <a:p>
            <a:endParaRPr lang="en-GB"/>
          </a:p>
        </p:txBody>
      </p:sp>
      <p:graphicFrame>
        <p:nvGraphicFramePr>
          <p:cNvPr id="945156" name="Object 4"/>
          <p:cNvGraphicFramePr>
            <a:graphicFrameLocks noGrp="1" noChangeAspect="1"/>
          </p:cNvGraphicFramePr>
          <p:nvPr>
            <p:ph idx="4294967295"/>
            <p:custDataLst>
              <p:tags r:id="rId2"/>
            </p:custDataLst>
            <p:extLst>
              <p:ext uri="{D42A27DB-BD31-4B8C-83A1-F6EECF244321}">
                <p14:modId xmlns="" xmlns:p14="http://schemas.microsoft.com/office/powerpoint/2010/main" val="1357801357"/>
              </p:ext>
            </p:extLst>
          </p:nvPr>
        </p:nvGraphicFramePr>
        <p:xfrm>
          <a:off x="919162" y="990600"/>
          <a:ext cx="4719638" cy="4953000"/>
        </p:xfrm>
        <a:graphic>
          <a:graphicData uri="http://schemas.openxmlformats.org/presentationml/2006/ole">
            <p:oleObj spid="_x0000_s66582" name="VISIO" r:id="rId7" imgW="2667000" imgH="2790444" progId="Visio.Drawing.11">
              <p:embed/>
            </p:oleObj>
          </a:graphicData>
        </a:graphic>
      </p:graphicFrame>
      <p:sp>
        <p:nvSpPr>
          <p:cNvPr id="9451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45157" name="Rectangle 5"/>
          <p:cNvSpPr>
            <a:spLocks noChangeArrowheads="1"/>
          </p:cNvSpPr>
          <p:nvPr>
            <p:custDataLst>
              <p:tags r:id="rId4"/>
            </p:custDataLst>
          </p:nvPr>
        </p:nvSpPr>
        <p:spPr bwMode="auto">
          <a:xfrm>
            <a:off x="4191000" y="1219200"/>
            <a:ext cx="472440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Configure </a:t>
            </a:r>
            <a:r>
              <a:rPr lang="en-US" sz="2600" dirty="0" smtClean="0">
                <a:latin typeface="Times New Roman" pitchFamily="18" charset="0"/>
                <a:cs typeface="Arial" charset="0"/>
              </a:rPr>
              <a:t>32-bit </a:t>
            </a:r>
            <a:r>
              <a:rPr lang="en-US" sz="2600" dirty="0">
                <a:latin typeface="Times New Roman" pitchFamily="18" charset="0"/>
                <a:cs typeface="Arial" charset="0"/>
              </a:rPr>
              <a:t>ALU for </a:t>
            </a:r>
            <a:r>
              <a:rPr lang="en-US" sz="2600" dirty="0" smtClean="0">
                <a:latin typeface="Times New Roman" pitchFamily="18" charset="0"/>
                <a:cs typeface="Arial" charset="0"/>
              </a:rPr>
              <a:t>SLT operation: </a:t>
            </a:r>
            <a:r>
              <a:rPr lang="en-US" sz="2600" i="1" dirty="0">
                <a:latin typeface="Times New Roman" pitchFamily="18" charset="0"/>
                <a:cs typeface="Arial" charset="0"/>
              </a:rPr>
              <a:t>A</a:t>
            </a:r>
            <a:r>
              <a:rPr lang="en-US" sz="2600" dirty="0">
                <a:latin typeface="Times New Roman" pitchFamily="18" charset="0"/>
                <a:cs typeface="Arial" charset="0"/>
              </a:rPr>
              <a:t> = 25 and</a:t>
            </a:r>
            <a:r>
              <a:rPr lang="en-US" sz="2600" i="1" dirty="0">
                <a:latin typeface="Times New Roman" pitchFamily="18" charset="0"/>
                <a:cs typeface="Arial" charset="0"/>
              </a:rPr>
              <a:t> B</a:t>
            </a:r>
            <a:r>
              <a:rPr lang="en-US" sz="2600" dirty="0">
                <a:latin typeface="Times New Roman" pitchFamily="18" charset="0"/>
                <a:cs typeface="Arial" charset="0"/>
              </a:rPr>
              <a:t> = </a:t>
            </a:r>
            <a:r>
              <a:rPr lang="en-US" sz="2600" dirty="0" smtClean="0">
                <a:latin typeface="Times New Roman" pitchFamily="18" charset="0"/>
                <a:cs typeface="Arial" charset="0"/>
              </a:rPr>
              <a:t>32</a:t>
            </a:r>
            <a:endParaRPr lang="en-US" sz="2600" dirty="0">
              <a:latin typeface="Times New Roman" pitchFamily="18" charset="0"/>
              <a:cs typeface="Arial" charset="0"/>
            </a:endParaRPr>
          </a:p>
          <a:p>
            <a:pPr marL="742950" lvl="1" indent="-285750">
              <a:spcBef>
                <a:spcPct val="20000"/>
              </a:spcBef>
              <a:buFontTx/>
              <a:buChar char="–"/>
            </a:pPr>
            <a:r>
              <a:rPr lang="en-US" sz="2200" b="1" i="1" dirty="0">
                <a:solidFill>
                  <a:schemeClr val="accent1"/>
                </a:solidFill>
                <a:latin typeface="Times New Roman" pitchFamily="18" charset="0"/>
                <a:cs typeface="Arial" charset="0"/>
              </a:rPr>
              <a:t>A</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&lt; </a:t>
            </a:r>
            <a:r>
              <a:rPr lang="en-US" sz="2200" b="1" i="1" dirty="0">
                <a:solidFill>
                  <a:schemeClr val="accent1"/>
                </a:solidFill>
                <a:latin typeface="Times New Roman" pitchFamily="18" charset="0"/>
                <a:cs typeface="Arial" charset="0"/>
              </a:rPr>
              <a:t>B</a:t>
            </a:r>
            <a:r>
              <a:rPr lang="en-US" sz="2200" dirty="0">
                <a:solidFill>
                  <a:schemeClr val="accent1"/>
                </a:solidFill>
                <a:latin typeface="Times New Roman" pitchFamily="18" charset="0"/>
                <a:cs typeface="Arial" charset="0"/>
              </a:rPr>
              <a:t>, so </a:t>
            </a:r>
            <a:r>
              <a:rPr lang="en-US" sz="2200" i="1" dirty="0" smtClean="0">
                <a:solidFill>
                  <a:schemeClr val="accent1"/>
                </a:solidFill>
                <a:latin typeface="Times New Roman" pitchFamily="18" charset="0"/>
                <a:cs typeface="Arial" charset="0"/>
              </a:rPr>
              <a:t>Y</a:t>
            </a:r>
            <a:r>
              <a:rPr lang="en-US" sz="2200" dirty="0" smtClean="0">
                <a:solidFill>
                  <a:schemeClr val="accent1"/>
                </a:solidFill>
                <a:latin typeface="Times New Roman" pitchFamily="18" charset="0"/>
                <a:cs typeface="Arial" charset="0"/>
              </a:rPr>
              <a:t> should </a:t>
            </a:r>
            <a:r>
              <a:rPr lang="en-US" sz="2200" dirty="0">
                <a:solidFill>
                  <a:schemeClr val="accent1"/>
                </a:solidFill>
                <a:latin typeface="Times New Roman" pitchFamily="18" charset="0"/>
                <a:cs typeface="Arial" charset="0"/>
              </a:rPr>
              <a:t>be </a:t>
            </a:r>
            <a:r>
              <a:rPr lang="en-US" sz="2200" dirty="0" smtClean="0">
                <a:solidFill>
                  <a:schemeClr val="accent1"/>
                </a:solidFill>
                <a:latin typeface="Times New Roman" pitchFamily="18" charset="0"/>
                <a:cs typeface="Arial" charset="0"/>
              </a:rPr>
              <a:t>32-bit </a:t>
            </a:r>
            <a:r>
              <a:rPr lang="en-US" sz="2200" dirty="0">
                <a:solidFill>
                  <a:schemeClr val="accent1"/>
                </a:solidFill>
                <a:latin typeface="Times New Roman" pitchFamily="18" charset="0"/>
                <a:cs typeface="Arial" charset="0"/>
              </a:rPr>
              <a:t>representation of 1 (0x00000001</a:t>
            </a:r>
            <a:r>
              <a:rPr lang="en-US" sz="2200" dirty="0" smtClean="0">
                <a:solidFill>
                  <a:schemeClr val="accent1"/>
                </a:solidFill>
                <a:latin typeface="Times New Roman" pitchFamily="18" charset="0"/>
                <a:cs typeface="Arial" charset="0"/>
              </a:rPr>
              <a:t>)</a:t>
            </a:r>
            <a:endParaRPr lang="en-US" sz="2200" dirty="0">
              <a:solidFill>
                <a:schemeClr val="accent1"/>
              </a:solidFill>
              <a:latin typeface="Times New Roman" pitchFamily="18" charset="0"/>
              <a:cs typeface="Arial" charset="0"/>
            </a:endParaRPr>
          </a:p>
          <a:p>
            <a:pPr marL="742950" lvl="1" indent="-285750">
              <a:spcBef>
                <a:spcPct val="20000"/>
              </a:spcBef>
              <a:buFontTx/>
              <a:buChar char="–"/>
            </a:pPr>
            <a:r>
              <a:rPr lang="en-US" sz="2200" b="1" i="1" dirty="0" smtClean="0">
                <a:solidFill>
                  <a:schemeClr val="accent1"/>
                </a:solidFill>
                <a:latin typeface="Times New Roman" pitchFamily="18" charset="0"/>
                <a:cs typeface="Arial" charset="0"/>
              </a:rPr>
              <a:t>F</a:t>
            </a:r>
            <a:r>
              <a:rPr lang="en-US" sz="2200" b="1" baseline="-25000" dirty="0" smtClean="0">
                <a:solidFill>
                  <a:schemeClr val="accent1"/>
                </a:solidFill>
                <a:latin typeface="Times New Roman" pitchFamily="18" charset="0"/>
                <a:cs typeface="Arial" charset="0"/>
              </a:rPr>
              <a:t>2:0</a:t>
            </a:r>
            <a:r>
              <a:rPr lang="en-US" sz="2200" b="1" dirty="0" smtClean="0">
                <a:solidFill>
                  <a:schemeClr val="accent1"/>
                </a:solidFill>
                <a:latin typeface="Times New Roman" pitchFamily="18" charset="0"/>
                <a:cs typeface="Arial" charset="0"/>
              </a:rPr>
              <a:t> </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111</a:t>
            </a:r>
            <a:endParaRPr lang="en-US" sz="2200" b="1" dirty="0">
              <a:solidFill>
                <a:schemeClr val="accent1"/>
              </a:solidFill>
              <a:latin typeface="Times New Roman" pitchFamily="18" charset="0"/>
              <a:cs typeface="Arial" charset="0"/>
            </a:endParaRPr>
          </a:p>
          <a:p>
            <a:pPr marL="1200150" lvl="2" indent="-285750">
              <a:spcBef>
                <a:spcPct val="20000"/>
              </a:spcBef>
              <a:buFontTx/>
              <a:buChar char="–"/>
            </a:pPr>
            <a:r>
              <a:rPr lang="en-US" sz="2200" b="1" i="1" dirty="0">
                <a:solidFill>
                  <a:schemeClr val="accent1"/>
                </a:solidFill>
                <a:latin typeface="Times New Roman" pitchFamily="18" charset="0"/>
                <a:cs typeface="Arial" charset="0"/>
              </a:rPr>
              <a:t>F</a:t>
            </a:r>
            <a:r>
              <a:rPr lang="en-US" sz="2200" b="1" baseline="-25000" dirty="0">
                <a:solidFill>
                  <a:schemeClr val="accent1"/>
                </a:solidFill>
                <a:latin typeface="Times New Roman" pitchFamily="18" charset="0"/>
                <a:cs typeface="Arial" charset="0"/>
              </a:rPr>
              <a:t>2</a:t>
            </a:r>
            <a:r>
              <a:rPr lang="en-US" sz="2200" b="1" dirty="0">
                <a:solidFill>
                  <a:schemeClr val="accent1"/>
                </a:solidFill>
                <a:latin typeface="Times New Roman" pitchFamily="18" charset="0"/>
                <a:cs typeface="Arial" charset="0"/>
              </a:rPr>
              <a:t> = 1 </a:t>
            </a:r>
            <a:r>
              <a:rPr lang="en-US" sz="2200" dirty="0" smtClean="0">
                <a:solidFill>
                  <a:schemeClr val="accent1"/>
                </a:solidFill>
                <a:latin typeface="Times New Roman" pitchFamily="18" charset="0"/>
                <a:cs typeface="Arial" charset="0"/>
              </a:rPr>
              <a:t>(adder acts </a:t>
            </a:r>
            <a:r>
              <a:rPr lang="en-US" sz="2200" dirty="0">
                <a:solidFill>
                  <a:schemeClr val="accent1"/>
                </a:solidFill>
                <a:latin typeface="Times New Roman" pitchFamily="18" charset="0"/>
                <a:cs typeface="Arial" charset="0"/>
              </a:rPr>
              <a:t>as </a:t>
            </a:r>
            <a:r>
              <a:rPr lang="en-US" sz="2200" dirty="0" err="1" smtClean="0">
                <a:solidFill>
                  <a:schemeClr val="accent1"/>
                </a:solidFill>
                <a:latin typeface="Times New Roman" pitchFamily="18" charset="0"/>
                <a:cs typeface="Arial" charset="0"/>
              </a:rPr>
              <a:t>subtracter</a:t>
            </a:r>
            <a:r>
              <a:rPr lang="en-US" sz="2200" dirty="0" smtClean="0">
                <a:solidFill>
                  <a:schemeClr val="accent1"/>
                </a:solidFill>
                <a:latin typeface="Times New Roman" pitchFamily="18" charset="0"/>
                <a:cs typeface="Arial" charset="0"/>
              </a:rPr>
              <a:t>), so </a:t>
            </a:r>
            <a:r>
              <a:rPr lang="en-US" sz="2200" dirty="0">
                <a:solidFill>
                  <a:schemeClr val="accent1"/>
                </a:solidFill>
                <a:latin typeface="Times New Roman" pitchFamily="18" charset="0"/>
                <a:cs typeface="Arial" charset="0"/>
              </a:rPr>
              <a:t>25 - 32 = -</a:t>
            </a:r>
            <a:r>
              <a:rPr lang="en-US" sz="2200" dirty="0" smtClean="0">
                <a:solidFill>
                  <a:schemeClr val="accent1"/>
                </a:solidFill>
                <a:latin typeface="Times New Roman" pitchFamily="18" charset="0"/>
                <a:cs typeface="Arial" charset="0"/>
              </a:rPr>
              <a:t>7</a:t>
            </a:r>
            <a:endParaRPr lang="en-US" sz="2200" dirty="0">
              <a:solidFill>
                <a:schemeClr val="accent1"/>
              </a:solidFill>
              <a:latin typeface="Times New Roman" pitchFamily="18" charset="0"/>
              <a:cs typeface="Arial" charset="0"/>
            </a:endParaRPr>
          </a:p>
          <a:p>
            <a:pPr marL="1200150" lvl="2" indent="-285750">
              <a:spcBef>
                <a:spcPct val="20000"/>
              </a:spcBef>
              <a:buFontTx/>
              <a:buChar char="–"/>
            </a:pPr>
            <a:r>
              <a:rPr lang="en-US" sz="2200" dirty="0" smtClean="0">
                <a:solidFill>
                  <a:schemeClr val="accent1"/>
                </a:solidFill>
                <a:latin typeface="Times New Roman" pitchFamily="18" charset="0"/>
                <a:cs typeface="Arial" charset="0"/>
              </a:rPr>
              <a:t>-</a:t>
            </a:r>
            <a:r>
              <a:rPr lang="en-US" sz="2200" dirty="0">
                <a:solidFill>
                  <a:schemeClr val="accent1"/>
                </a:solidFill>
                <a:latin typeface="Times New Roman" pitchFamily="18" charset="0"/>
                <a:cs typeface="Arial" charset="0"/>
              </a:rPr>
              <a:t>7 has </a:t>
            </a:r>
            <a:r>
              <a:rPr lang="en-US" sz="2200" dirty="0" smtClean="0">
                <a:solidFill>
                  <a:schemeClr val="accent1"/>
                </a:solidFill>
                <a:latin typeface="Times New Roman" pitchFamily="18" charset="0"/>
                <a:cs typeface="Arial" charset="0"/>
              </a:rPr>
              <a:t>1 </a:t>
            </a:r>
            <a:r>
              <a:rPr lang="en-US" sz="2200" dirty="0">
                <a:solidFill>
                  <a:schemeClr val="accent1"/>
                </a:solidFill>
                <a:latin typeface="Times New Roman" pitchFamily="18" charset="0"/>
                <a:cs typeface="Arial" charset="0"/>
              </a:rPr>
              <a:t>in the most significant </a:t>
            </a:r>
            <a:r>
              <a:rPr lang="en-US" sz="2200" dirty="0" smtClean="0">
                <a:solidFill>
                  <a:schemeClr val="accent1"/>
                </a:solidFill>
                <a:latin typeface="Times New Roman" pitchFamily="18" charset="0"/>
                <a:cs typeface="Arial" charset="0"/>
              </a:rPr>
              <a:t>bit (</a:t>
            </a:r>
            <a:r>
              <a:rPr lang="en-US" sz="2200" i="1" dirty="0" smtClean="0">
                <a:solidFill>
                  <a:schemeClr val="accent1"/>
                </a:solidFill>
                <a:latin typeface="Times New Roman" pitchFamily="18" charset="0"/>
                <a:cs typeface="Arial" charset="0"/>
              </a:rPr>
              <a:t>S</a:t>
            </a:r>
            <a:r>
              <a:rPr lang="en-US" sz="2200" baseline="-25000" dirty="0" smtClean="0">
                <a:solidFill>
                  <a:schemeClr val="accent1"/>
                </a:solidFill>
                <a:latin typeface="Times New Roman" pitchFamily="18" charset="0"/>
                <a:cs typeface="Arial" charset="0"/>
              </a:rPr>
              <a:t>31</a:t>
            </a:r>
            <a:r>
              <a:rPr lang="en-US" sz="2200" dirty="0" smtClean="0">
                <a:solidFill>
                  <a:schemeClr val="accent1"/>
                </a:solidFill>
                <a:latin typeface="Times New Roman" pitchFamily="18" charset="0"/>
                <a:cs typeface="Arial" charset="0"/>
              </a:rPr>
              <a:t> </a:t>
            </a:r>
            <a:r>
              <a:rPr lang="en-US" sz="2200" dirty="0">
                <a:solidFill>
                  <a:schemeClr val="accent1"/>
                </a:solidFill>
                <a:latin typeface="Times New Roman" pitchFamily="18" charset="0"/>
                <a:cs typeface="Arial" charset="0"/>
              </a:rPr>
              <a:t>= </a:t>
            </a:r>
            <a:r>
              <a:rPr lang="en-US" sz="2200" dirty="0" smtClean="0">
                <a:solidFill>
                  <a:schemeClr val="accent1"/>
                </a:solidFill>
                <a:latin typeface="Times New Roman" pitchFamily="18" charset="0"/>
                <a:cs typeface="Arial" charset="0"/>
              </a:rPr>
              <a:t>1)</a:t>
            </a:r>
            <a:endParaRPr lang="en-US" sz="2200" dirty="0">
              <a:solidFill>
                <a:schemeClr val="accent1"/>
              </a:solidFill>
              <a:latin typeface="Times New Roman" pitchFamily="18" charset="0"/>
              <a:cs typeface="Arial" charset="0"/>
            </a:endParaRPr>
          </a:p>
          <a:p>
            <a:pPr marL="1200150" lvl="2" indent="-285750">
              <a:spcBef>
                <a:spcPct val="20000"/>
              </a:spcBef>
              <a:buFontTx/>
              <a:buChar char="–"/>
            </a:pPr>
            <a:r>
              <a:rPr lang="en-US" sz="2200" b="1" i="1" dirty="0" smtClean="0">
                <a:solidFill>
                  <a:schemeClr val="accent1"/>
                </a:solidFill>
                <a:latin typeface="Times New Roman" pitchFamily="18" charset="0"/>
                <a:cs typeface="Arial" charset="0"/>
              </a:rPr>
              <a:t>F</a:t>
            </a:r>
            <a:r>
              <a:rPr lang="en-US" sz="2200" b="1" baseline="-25000" dirty="0" smtClean="0">
                <a:solidFill>
                  <a:schemeClr val="accent1"/>
                </a:solidFill>
                <a:latin typeface="Times New Roman" pitchFamily="18" charset="0"/>
                <a:cs typeface="Arial" charset="0"/>
              </a:rPr>
              <a:t>1:0</a:t>
            </a:r>
            <a:r>
              <a:rPr lang="en-US" sz="2200" b="1" dirty="0" smtClean="0">
                <a:solidFill>
                  <a:schemeClr val="accent1"/>
                </a:solidFill>
                <a:latin typeface="Times New Roman" pitchFamily="18" charset="0"/>
                <a:cs typeface="Arial" charset="0"/>
              </a:rPr>
              <a:t> </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11 </a:t>
            </a:r>
            <a:r>
              <a:rPr lang="en-US" sz="2200" dirty="0" smtClean="0">
                <a:solidFill>
                  <a:schemeClr val="accent1"/>
                </a:solidFill>
                <a:latin typeface="Times New Roman" pitchFamily="18" charset="0"/>
                <a:cs typeface="Arial" charset="0"/>
              </a:rPr>
              <a:t>multiplexer </a:t>
            </a:r>
            <a:r>
              <a:rPr lang="en-US" sz="2200" dirty="0">
                <a:solidFill>
                  <a:schemeClr val="accent1"/>
                </a:solidFill>
                <a:latin typeface="Times New Roman" pitchFamily="18" charset="0"/>
                <a:cs typeface="Arial" charset="0"/>
              </a:rPr>
              <a:t>selects </a:t>
            </a:r>
            <a:r>
              <a:rPr lang="en-US" sz="2200" i="1" dirty="0">
                <a:solidFill>
                  <a:schemeClr val="accent1"/>
                </a:solidFill>
                <a:latin typeface="Times New Roman" pitchFamily="18" charset="0"/>
                <a:cs typeface="Arial" charset="0"/>
              </a:rPr>
              <a:t>Y</a:t>
            </a:r>
            <a:r>
              <a:rPr lang="en-US" sz="2200" dirty="0">
                <a:solidFill>
                  <a:schemeClr val="accent1"/>
                </a:solidFill>
                <a:latin typeface="Times New Roman" pitchFamily="18" charset="0"/>
                <a:cs typeface="Arial" charset="0"/>
              </a:rPr>
              <a:t> = </a:t>
            </a:r>
            <a:r>
              <a:rPr lang="en-US" sz="2200" i="1" dirty="0">
                <a:solidFill>
                  <a:schemeClr val="accent1"/>
                </a:solidFill>
                <a:latin typeface="Times New Roman" pitchFamily="18" charset="0"/>
                <a:cs typeface="Arial" charset="0"/>
              </a:rPr>
              <a:t>S</a:t>
            </a:r>
            <a:r>
              <a:rPr lang="en-US" sz="2200" baseline="-25000" dirty="0">
                <a:solidFill>
                  <a:schemeClr val="accent1"/>
                </a:solidFill>
                <a:latin typeface="Times New Roman" pitchFamily="18" charset="0"/>
                <a:cs typeface="Arial" charset="0"/>
              </a:rPr>
              <a:t>31</a:t>
            </a:r>
            <a:r>
              <a:rPr lang="en-US" sz="2200" dirty="0">
                <a:solidFill>
                  <a:schemeClr val="accent1"/>
                </a:solidFill>
                <a:latin typeface="Times New Roman" pitchFamily="18" charset="0"/>
                <a:cs typeface="Arial" charset="0"/>
              </a:rPr>
              <a:t> (zero extended) = 0x00000001</a:t>
            </a:r>
            <a:r>
              <a:rPr lang="en-US" sz="2600" dirty="0" smtClean="0">
                <a:solidFill>
                  <a:schemeClr val="accent1"/>
                </a:solidFill>
                <a:latin typeface="Times New Roman" pitchFamily="18" charset="0"/>
                <a:cs typeface="Arial" charset="0"/>
              </a:rPr>
              <a:t>.</a:t>
            </a:r>
            <a:endParaRPr lang="en-US" sz="2600" dirty="0">
              <a:solidFill>
                <a:schemeClr val="accent1"/>
              </a:solidFill>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 Less Than (SLT) Example</a:t>
            </a:r>
            <a:endParaRPr lang="en-US" sz="4400" dirty="0">
              <a:solidFill>
                <a:schemeClr val="bg1"/>
              </a:solidFill>
              <a:latin typeface="+mj-lt"/>
            </a:endParaRPr>
          </a:p>
        </p:txBody>
      </p:sp>
      <p:sp>
        <p:nvSpPr>
          <p:cNvPr id="8" name="TextBox 7"/>
          <p:cNvSpPr txBox="1"/>
          <p:nvPr/>
        </p:nvSpPr>
        <p:spPr>
          <a:xfrm>
            <a:off x="1138606" y="642918"/>
            <a:ext cx="271901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小于置位操作</a:t>
            </a:r>
            <a:r>
              <a:rPr lang="en-US" altLang="zh-CN" sz="2000" dirty="0" smtClean="0">
                <a:latin typeface="华文中宋" pitchFamily="2" charset="-122"/>
                <a:ea typeface="华文中宋" pitchFamily="2" charset="-122"/>
              </a:rPr>
              <a:t>SLT</a:t>
            </a:r>
            <a:r>
              <a:rPr lang="zh-CN" altLang="en-US" sz="2000" dirty="0" smtClean="0">
                <a:latin typeface="华文中宋" pitchFamily="2" charset="-122"/>
                <a:ea typeface="华文中宋" pitchFamily="2" charset="-122"/>
              </a:rPr>
              <a:t>例子</a:t>
            </a:r>
            <a:endParaRPr lang="zh-CN" altLang="en-US" sz="2000" dirty="0">
              <a:latin typeface="华文中宋" pitchFamily="2" charset="-122"/>
              <a:ea typeface="华文中宋" pitchFamily="2" charset="-122"/>
            </a:endParaRPr>
          </a:p>
        </p:txBody>
      </p:sp>
      <p:sp>
        <p:nvSpPr>
          <p:cNvPr id="10" name="TextBox 9"/>
          <p:cNvSpPr txBox="1"/>
          <p:nvPr/>
        </p:nvSpPr>
        <p:spPr>
          <a:xfrm>
            <a:off x="1071538" y="6000768"/>
            <a:ext cx="316785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5-15  N</a:t>
            </a:r>
            <a:r>
              <a:rPr lang="zh-CN" altLang="en-US" sz="2000" dirty="0" smtClean="0">
                <a:latin typeface="华文中宋" pitchFamily="2" charset="-122"/>
                <a:ea typeface="华文中宋" pitchFamily="2" charset="-122"/>
              </a:rPr>
              <a:t>位算术逻辑单元</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12151424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6" name="Slide Number Placeholder 4"/>
          <p:cNvSpPr>
            <a:spLocks noGrp="1"/>
          </p:cNvSpPr>
          <p:nvPr>
            <p:ph type="sldNum" sz="quarter" idx="4294967295"/>
          </p:nvPr>
        </p:nvSpPr>
        <p:spPr>
          <a:xfrm>
            <a:off x="7010400" y="6356350"/>
            <a:ext cx="2133600" cy="365125"/>
          </a:xfrm>
        </p:spPr>
        <p:txBody>
          <a:bodyPr/>
          <a:lstStyle/>
          <a:p>
            <a:r>
              <a:rPr lang="en-US"/>
              <a:t>5-&lt;</a:t>
            </a:r>
            <a:fld id="{E7EE011B-AC2D-4460-83BE-C50325B444AD}" type="slidenum">
              <a:rPr lang="en-US"/>
              <a:pPr/>
              <a:t>22</a:t>
            </a:fld>
            <a:r>
              <a:rPr lang="en-US"/>
              <a:t>&gt;</a:t>
            </a:r>
          </a:p>
          <a:p>
            <a:endParaRPr lang="en-GB"/>
          </a:p>
        </p:txBody>
      </p:sp>
      <p:sp>
        <p:nvSpPr>
          <p:cNvPr id="927748" name="Rectangle 4"/>
          <p:cNvSpPr>
            <a:spLocks noGrp="1" noChangeArrowheads="1"/>
          </p:cNvSpPr>
          <p:nvPr>
            <p:ph idx="4294967295"/>
            <p:custDataLst>
              <p:tags r:id="rId1"/>
            </p:custDataLst>
          </p:nvPr>
        </p:nvSpPr>
        <p:spPr>
          <a:xfrm>
            <a:off x="893885" y="1295400"/>
            <a:ext cx="8021515" cy="4525963"/>
          </a:xfrm>
        </p:spPr>
        <p:txBody>
          <a:bodyPr/>
          <a:lstStyle/>
          <a:p>
            <a:r>
              <a:rPr lang="en-US" sz="2000" b="1" dirty="0"/>
              <a:t>Logical shifter: </a:t>
            </a:r>
            <a:r>
              <a:rPr lang="en-US" sz="2000" dirty="0"/>
              <a:t>shifts value to left or right and fills empty spaces with 0’s</a:t>
            </a: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&gt;&gt; 2 =</a:t>
            </a:r>
            <a:endParaRPr lang="en-US" sz="1800" dirty="0">
              <a:solidFill>
                <a:srgbClr val="FF3300"/>
              </a:solidFill>
            </a:endParaRP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&lt;&lt; 2 =</a:t>
            </a:r>
          </a:p>
          <a:p>
            <a:endParaRPr lang="en-US" sz="2000" dirty="0"/>
          </a:p>
          <a:p>
            <a:r>
              <a:rPr lang="en-US" sz="2000" b="1" dirty="0"/>
              <a:t>Arithmetic shifter:</a:t>
            </a:r>
            <a:r>
              <a:rPr lang="en-US" sz="2000" dirty="0"/>
              <a:t> same as logical shifter, but on right shift, fills empty spaces with the old most significant bit (</a:t>
            </a:r>
            <a:r>
              <a:rPr lang="en-US" sz="2000" dirty="0" err="1"/>
              <a:t>msb</a:t>
            </a:r>
            <a:r>
              <a:rPr lang="en-US" sz="2000" dirty="0"/>
              <a:t>).</a:t>
            </a: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chemeClr val="accent2"/>
                </a:solidFill>
              </a:rPr>
              <a:t>01</a:t>
            </a:r>
            <a:r>
              <a:rPr lang="en-US" sz="1800" dirty="0"/>
              <a:t> &gt;&gt;&gt; 2 =</a:t>
            </a:r>
            <a:endParaRPr lang="en-US" sz="1800" dirty="0">
              <a:solidFill>
                <a:srgbClr val="FF3300"/>
              </a:solidFill>
            </a:endParaRP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chemeClr val="accent2"/>
                </a:solidFill>
              </a:rPr>
              <a:t>01</a:t>
            </a:r>
            <a:r>
              <a:rPr lang="en-US" sz="1800" dirty="0"/>
              <a:t> &lt;&lt;&lt; 2 =</a:t>
            </a:r>
          </a:p>
          <a:p>
            <a:endParaRPr lang="en-US" sz="2000" dirty="0"/>
          </a:p>
          <a:p>
            <a:r>
              <a:rPr lang="en-US" sz="2000" b="1" dirty="0"/>
              <a:t>Rotator:</a:t>
            </a:r>
            <a:r>
              <a:rPr lang="en-US" sz="2000" dirty="0"/>
              <a:t> rotates bits in a circle, such that bits shifted off one end are shifted into the other end</a:t>
            </a: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rgbClr val="00CC99"/>
                </a:solidFill>
              </a:rPr>
              <a:t>01</a:t>
            </a:r>
            <a:r>
              <a:rPr lang="en-US" sz="1800" dirty="0"/>
              <a:t> ROR 2 =</a:t>
            </a:r>
            <a:endParaRPr lang="en-US" sz="1800" dirty="0">
              <a:solidFill>
                <a:srgbClr val="FF3300"/>
              </a:solidFill>
            </a:endParaRPr>
          </a:p>
          <a:p>
            <a:pPr lvl="1"/>
            <a:r>
              <a:rPr lang="en-US" sz="1800" dirty="0"/>
              <a:t>Ex: </a:t>
            </a:r>
            <a:r>
              <a:rPr lang="en-US" sz="1800" dirty="0">
                <a:solidFill>
                  <a:srgbClr val="00CC99"/>
                </a:solidFill>
              </a:rPr>
              <a:t>11</a:t>
            </a:r>
            <a:r>
              <a:rPr lang="en-US" sz="1800" dirty="0">
                <a:solidFill>
                  <a:srgbClr val="FF3300"/>
                </a:solidFill>
              </a:rPr>
              <a:t>0</a:t>
            </a:r>
            <a:r>
              <a:rPr lang="en-US" sz="1800" dirty="0">
                <a:solidFill>
                  <a:schemeClr val="accent2"/>
                </a:solidFill>
              </a:rPr>
              <a:t>01</a:t>
            </a:r>
            <a:r>
              <a:rPr lang="en-US" sz="1800" dirty="0"/>
              <a:t> ROL 2 =</a:t>
            </a:r>
            <a:endParaRPr lang="en-US" sz="1800" dirty="0">
              <a:solidFill>
                <a:srgbClr val="00CC99"/>
              </a:solidFill>
            </a:endParaRPr>
          </a:p>
        </p:txBody>
      </p:sp>
      <p:sp>
        <p:nvSpPr>
          <p:cNvPr id="92774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a:t>
            </a:r>
            <a:r>
              <a:rPr lang="zh-CN" altLang="en-US" sz="2400" dirty="0" smtClean="0">
                <a:solidFill>
                  <a:schemeClr val="bg1"/>
                </a:solidFill>
                <a:latin typeface="华文中宋" pitchFamily="2" charset="-122"/>
                <a:ea typeface="华文中宋" pitchFamily="2" charset="-122"/>
              </a:rPr>
              <a:t>移位器          </a:t>
            </a:r>
            <a:r>
              <a:rPr lang="zh-CN" altLang="en-US" sz="2000" dirty="0" smtClean="0">
                <a:solidFill>
                  <a:schemeClr val="bg1"/>
                </a:solidFill>
                <a:latin typeface="华文中宋" pitchFamily="2" charset="-122"/>
                <a:ea typeface="华文中宋" pitchFamily="2" charset="-122"/>
              </a:rPr>
              <a:t>见中文书</a:t>
            </a:r>
            <a:r>
              <a:rPr lang="en-US" altLang="zh-CN" sz="2000" dirty="0" smtClean="0">
                <a:solidFill>
                  <a:schemeClr val="bg1"/>
                </a:solidFill>
                <a:latin typeface="华文中宋" pitchFamily="2" charset="-122"/>
                <a:ea typeface="华文中宋" pitchFamily="2" charset="-122"/>
              </a:rPr>
              <a:t>p179</a:t>
            </a:r>
            <a:endParaRPr lang="en-US" sz="2000" dirty="0">
              <a:solidFill>
                <a:schemeClr val="bg1"/>
              </a:solidFill>
              <a:latin typeface="华文中宋" pitchFamily="2" charset="-122"/>
              <a:ea typeface="华文中宋" pitchFamily="2" charset="-122"/>
            </a:endParaRPr>
          </a:p>
        </p:txBody>
      </p:sp>
      <p:sp>
        <p:nvSpPr>
          <p:cNvPr id="8" name="TextBox 7"/>
          <p:cNvSpPr txBox="1"/>
          <p:nvPr/>
        </p:nvSpPr>
        <p:spPr>
          <a:xfrm>
            <a:off x="1238213" y="1000108"/>
            <a:ext cx="521649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逻辑移位器：左移或者右移数，以</a:t>
            </a:r>
            <a:r>
              <a:rPr lang="en-US" altLang="zh-CN" sz="2000" dirty="0" smtClean="0">
                <a:latin typeface="华文中宋" pitchFamily="2" charset="-122"/>
                <a:ea typeface="华文中宋" pitchFamily="2" charset="-122"/>
              </a:rPr>
              <a:t>0</a:t>
            </a:r>
            <a:r>
              <a:rPr lang="zh-CN" altLang="en-US" sz="2000" dirty="0" smtClean="0">
                <a:latin typeface="华文中宋" pitchFamily="2" charset="-122"/>
                <a:ea typeface="华文中宋" pitchFamily="2" charset="-122"/>
              </a:rPr>
              <a:t>填充空位</a:t>
            </a:r>
            <a:endParaRPr lang="zh-CN" altLang="en-US" sz="2000" dirty="0">
              <a:latin typeface="华文中宋" pitchFamily="2" charset="-122"/>
              <a:ea typeface="华文中宋" pitchFamily="2" charset="-122"/>
            </a:endParaRPr>
          </a:p>
        </p:txBody>
      </p:sp>
      <p:sp>
        <p:nvSpPr>
          <p:cNvPr id="10" name="TextBox 9"/>
          <p:cNvSpPr txBox="1"/>
          <p:nvPr/>
        </p:nvSpPr>
        <p:spPr>
          <a:xfrm>
            <a:off x="4000496" y="3357562"/>
            <a:ext cx="5286412" cy="1015663"/>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算术移位器：和逻辑移位器一样，不过在算术右移时会把原先数据的最高标志位填充在新数据的最高标志位上。</a:t>
            </a:r>
            <a:endParaRPr lang="zh-CN" altLang="en-US" sz="2000" dirty="0">
              <a:latin typeface="华文中宋" pitchFamily="2" charset="-122"/>
              <a:ea typeface="华文中宋" pitchFamily="2" charset="-122"/>
            </a:endParaRPr>
          </a:p>
        </p:txBody>
      </p:sp>
      <p:sp>
        <p:nvSpPr>
          <p:cNvPr id="12" name="TextBox 11"/>
          <p:cNvSpPr txBox="1"/>
          <p:nvPr/>
        </p:nvSpPr>
        <p:spPr>
          <a:xfrm>
            <a:off x="857224" y="5715016"/>
            <a:ext cx="864852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循环移位器：循环转换数字，从一端移走的位重新填充到另一端的空位上。</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91170507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2" name="Rectangle 4"/>
          <p:cNvSpPr>
            <a:spLocks noGrp="1" noChangeArrowheads="1"/>
          </p:cNvSpPr>
          <p:nvPr>
            <p:ph idx="4294967295"/>
            <p:custDataLst>
              <p:tags r:id="rId1"/>
            </p:custDataLst>
          </p:nvPr>
        </p:nvSpPr>
        <p:spPr>
          <a:xfrm>
            <a:off x="943708" y="1295400"/>
            <a:ext cx="8229600" cy="4525963"/>
          </a:xfrm>
        </p:spPr>
        <p:txBody>
          <a:bodyPr>
            <a:noAutofit/>
          </a:bodyPr>
          <a:lstStyle/>
          <a:p>
            <a:r>
              <a:rPr lang="en-US" sz="2400" b="1" dirty="0"/>
              <a:t>Logical shifter</a:t>
            </a:r>
            <a:r>
              <a:rPr lang="en-US" sz="2400" b="1" dirty="0" smtClean="0"/>
              <a:t>: </a:t>
            </a:r>
            <a:r>
              <a:rPr lang="zh-CN" altLang="en-US" sz="2000" b="1" dirty="0" smtClean="0">
                <a:latin typeface="华文中宋" pitchFamily="2" charset="-122"/>
                <a:ea typeface="华文中宋" pitchFamily="2" charset="-122"/>
              </a:rPr>
              <a:t>逻辑移位器</a:t>
            </a:r>
            <a:endParaRPr lang="en-US" sz="2000" dirty="0" smtClean="0">
              <a:latin typeface="华文中宋" pitchFamily="2" charset="-122"/>
              <a:ea typeface="华文中宋" pitchFamily="2" charset="-122"/>
            </a:endParaRPr>
          </a:p>
          <a:p>
            <a:pPr lvl="1"/>
            <a:r>
              <a:rPr lang="en-US" sz="2400" dirty="0" smtClean="0"/>
              <a:t>Ex: </a:t>
            </a:r>
            <a:r>
              <a:rPr lang="en-US" sz="2400" dirty="0" smtClean="0">
                <a:solidFill>
                  <a:schemeClr val="accent1"/>
                </a:solidFill>
              </a:rPr>
              <a:t>11</a:t>
            </a:r>
            <a:r>
              <a:rPr lang="en-US" sz="2400" dirty="0" smtClean="0">
                <a:solidFill>
                  <a:srgbClr val="FF3300"/>
                </a:solidFill>
              </a:rPr>
              <a:t>0</a:t>
            </a:r>
            <a:r>
              <a:rPr lang="en-US" sz="2400" dirty="0" smtClean="0">
                <a:solidFill>
                  <a:schemeClr val="accent1"/>
                </a:solidFill>
              </a:rPr>
              <a:t>01</a:t>
            </a:r>
            <a:r>
              <a:rPr lang="en-US" sz="2400" dirty="0" smtClean="0"/>
              <a:t> &gt;&gt; 2 = 00</a:t>
            </a:r>
            <a:r>
              <a:rPr lang="en-US" sz="2400" dirty="0" smtClean="0">
                <a:solidFill>
                  <a:schemeClr val="accent1"/>
                </a:solidFill>
              </a:rPr>
              <a:t>11</a:t>
            </a:r>
            <a:r>
              <a:rPr lang="en-US" sz="2400" dirty="0" smtClean="0">
                <a:solidFill>
                  <a:srgbClr val="FF3300"/>
                </a:solidFill>
              </a:rPr>
              <a:t>0</a:t>
            </a:r>
          </a:p>
          <a:p>
            <a:pPr lvl="1"/>
            <a:r>
              <a:rPr lang="en-US" sz="2400" dirty="0" smtClean="0"/>
              <a:t>Ex</a:t>
            </a:r>
            <a:r>
              <a:rPr lang="en-US" sz="2400" dirty="0"/>
              <a:t>: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 2 = </a:t>
            </a:r>
            <a:r>
              <a:rPr lang="en-US" sz="2400" dirty="0" smtClean="0">
                <a:solidFill>
                  <a:srgbClr val="FF3300"/>
                </a:solidFill>
              </a:rPr>
              <a:t>0</a:t>
            </a:r>
            <a:r>
              <a:rPr lang="en-US" sz="2400" dirty="0" smtClean="0">
                <a:solidFill>
                  <a:schemeClr val="accent1"/>
                </a:solidFill>
              </a:rPr>
              <a:t>01</a:t>
            </a:r>
            <a:r>
              <a:rPr lang="en-US" sz="2400" dirty="0" smtClean="0"/>
              <a:t>00</a:t>
            </a:r>
            <a:endParaRPr lang="en-US" sz="2400" dirty="0"/>
          </a:p>
          <a:p>
            <a:r>
              <a:rPr lang="en-US" sz="2400" b="1" dirty="0"/>
              <a:t>Arithmetic shifter</a:t>
            </a:r>
            <a:r>
              <a:rPr lang="en-US" sz="2400" b="1" dirty="0" smtClean="0"/>
              <a:t>: </a:t>
            </a:r>
            <a:r>
              <a:rPr lang="zh-CN" altLang="en-US" sz="2000" b="1" dirty="0" smtClean="0">
                <a:latin typeface="华文中宋" pitchFamily="2" charset="-122"/>
                <a:ea typeface="华文中宋" pitchFamily="2" charset="-122"/>
              </a:rPr>
              <a:t>算术移位器</a:t>
            </a:r>
            <a:endParaRPr lang="en-US" sz="2000" dirty="0">
              <a:latin typeface="华文中宋" pitchFamily="2" charset="-122"/>
              <a:ea typeface="华文中宋" pitchFamily="2" charset="-122"/>
            </a:endParaRPr>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&gt;&gt;&gt; 2 = </a:t>
            </a:r>
            <a:r>
              <a:rPr lang="en-US" sz="2400" b="1" dirty="0"/>
              <a:t>11</a:t>
            </a:r>
            <a:r>
              <a:rPr lang="en-US" sz="2400" dirty="0">
                <a:solidFill>
                  <a:schemeClr val="accent1"/>
                </a:solidFill>
              </a:rPr>
              <a:t>11</a:t>
            </a:r>
            <a:r>
              <a:rPr lang="en-US" sz="2400" dirty="0">
                <a:solidFill>
                  <a:srgbClr val="FF3300"/>
                </a:solidFill>
              </a:rPr>
              <a:t>0</a:t>
            </a:r>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&lt;&lt;&lt; 2 = </a:t>
            </a:r>
            <a:r>
              <a:rPr lang="en-US" sz="2400" dirty="0" smtClean="0">
                <a:solidFill>
                  <a:schemeClr val="accent1"/>
                </a:solidFill>
              </a:rPr>
              <a:t>00</a:t>
            </a:r>
            <a:r>
              <a:rPr lang="en-US" sz="2400" dirty="0" smtClean="0">
                <a:solidFill>
                  <a:srgbClr val="FF3300"/>
                </a:solidFill>
              </a:rPr>
              <a:t>1</a:t>
            </a:r>
            <a:r>
              <a:rPr lang="en-US" sz="2400" dirty="0" smtClean="0"/>
              <a:t>00</a:t>
            </a:r>
            <a:endParaRPr lang="en-US" sz="2400" dirty="0"/>
          </a:p>
          <a:p>
            <a:r>
              <a:rPr lang="en-US" sz="2400" b="1" dirty="0"/>
              <a:t>Rotator</a:t>
            </a:r>
            <a:r>
              <a:rPr lang="en-US" sz="2400" b="1" dirty="0" smtClean="0"/>
              <a:t>:  </a:t>
            </a:r>
            <a:r>
              <a:rPr lang="zh-CN" altLang="en-US" sz="2000" b="1" dirty="0" smtClean="0">
                <a:latin typeface="华文中宋" pitchFamily="2" charset="-122"/>
                <a:ea typeface="华文中宋" pitchFamily="2" charset="-122"/>
              </a:rPr>
              <a:t>循环移位器</a:t>
            </a:r>
            <a:endParaRPr lang="en-US" sz="2000" dirty="0">
              <a:latin typeface="华文中宋" pitchFamily="2" charset="-122"/>
              <a:ea typeface="华文中宋" pitchFamily="2" charset="-122"/>
            </a:endParaRPr>
          </a:p>
          <a:p>
            <a:pPr lvl="1"/>
            <a:r>
              <a:rPr lang="en-US" sz="2400" dirty="0"/>
              <a:t>Ex: </a:t>
            </a:r>
            <a:r>
              <a:rPr lang="en-US" sz="2400" dirty="0">
                <a:solidFill>
                  <a:schemeClr val="accent1"/>
                </a:solidFill>
              </a:rPr>
              <a:t>11</a:t>
            </a:r>
            <a:r>
              <a:rPr lang="en-US" sz="2400" dirty="0">
                <a:solidFill>
                  <a:srgbClr val="FF3300"/>
                </a:solidFill>
              </a:rPr>
              <a:t>0</a:t>
            </a:r>
            <a:r>
              <a:rPr lang="en-US" sz="2400" dirty="0"/>
              <a:t>01 ROR 2 = 01</a:t>
            </a:r>
            <a:r>
              <a:rPr lang="en-US" sz="2400" dirty="0">
                <a:solidFill>
                  <a:schemeClr val="accent1"/>
                </a:solidFill>
              </a:rPr>
              <a:t>11</a:t>
            </a:r>
            <a:r>
              <a:rPr lang="en-US" sz="2400" dirty="0">
                <a:solidFill>
                  <a:srgbClr val="FF3300"/>
                </a:solidFill>
              </a:rPr>
              <a:t>0</a:t>
            </a:r>
          </a:p>
          <a:p>
            <a:pPr lvl="1"/>
            <a:r>
              <a:rPr lang="en-US" sz="2400" dirty="0"/>
              <a:t>Ex: 11</a:t>
            </a:r>
            <a:r>
              <a:rPr lang="en-US" sz="2400" dirty="0">
                <a:solidFill>
                  <a:srgbClr val="FF3300"/>
                </a:solidFill>
              </a:rPr>
              <a:t>0</a:t>
            </a:r>
            <a:r>
              <a:rPr lang="en-US" sz="2400" dirty="0">
                <a:solidFill>
                  <a:schemeClr val="accent1"/>
                </a:solidFill>
              </a:rPr>
              <a:t>01</a:t>
            </a:r>
            <a:r>
              <a:rPr lang="en-US" sz="2400" dirty="0"/>
              <a:t> ROL 2 = </a:t>
            </a:r>
            <a:r>
              <a:rPr lang="en-US" sz="2400" dirty="0">
                <a:solidFill>
                  <a:srgbClr val="FF3300"/>
                </a:solidFill>
              </a:rPr>
              <a:t>0</a:t>
            </a:r>
            <a:r>
              <a:rPr lang="en-US" sz="2400" dirty="0">
                <a:solidFill>
                  <a:schemeClr val="accent1"/>
                </a:solidFill>
              </a:rPr>
              <a:t>01</a:t>
            </a:r>
            <a:r>
              <a:rPr lang="en-US" sz="2400" dirty="0"/>
              <a:t>11</a:t>
            </a:r>
          </a:p>
        </p:txBody>
      </p:sp>
      <p:sp>
        <p:nvSpPr>
          <p:cNvPr id="113357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a:t>
            </a:r>
            <a:r>
              <a:rPr lang="zh-CN" altLang="en-US" sz="2400" dirty="0" smtClean="0">
                <a:solidFill>
                  <a:schemeClr val="bg1"/>
                </a:solidFill>
                <a:latin typeface="华文中宋" pitchFamily="2" charset="-122"/>
                <a:ea typeface="华文中宋" pitchFamily="2" charset="-122"/>
              </a:rPr>
              <a:t>移位器</a:t>
            </a:r>
            <a:endParaRPr lang="en-US" sz="2400" dirty="0">
              <a:solidFill>
                <a:schemeClr val="bg1"/>
              </a:solidFill>
              <a:latin typeface="华文中宋" pitchFamily="2" charset="-122"/>
              <a:ea typeface="华文中宋" pitchFamily="2" charset="-122"/>
            </a:endParaRPr>
          </a:p>
        </p:txBody>
      </p:sp>
    </p:spTree>
    <p:extLst>
      <p:ext uri="{BB962C8B-B14F-4D97-AF65-F5344CB8AC3E}">
        <p14:creationId xmlns="" xmlns:p14="http://schemas.microsoft.com/office/powerpoint/2010/main" val="1934779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8772"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3595379155"/>
              </p:ext>
            </p:extLst>
          </p:nvPr>
        </p:nvGraphicFramePr>
        <p:xfrm>
          <a:off x="1447800" y="2133600"/>
          <a:ext cx="3810000" cy="1797050"/>
        </p:xfrm>
        <a:graphic>
          <a:graphicData uri="http://schemas.openxmlformats.org/presentationml/2006/ole">
            <p:oleObj spid="_x0000_s67624" name="VISIO" r:id="rId7" imgW="1046767" imgH="514255" progId="Visio.Drawing.11">
              <p:embed/>
            </p:oleObj>
          </a:graphicData>
        </a:graphic>
      </p:graphicFrame>
      <p:graphicFrame>
        <p:nvGraphicFramePr>
          <p:cNvPr id="928773" name="Object 5"/>
          <p:cNvGraphicFramePr>
            <a:graphicFrameLocks noGrp="1" noChangeAspect="1"/>
          </p:cNvGraphicFramePr>
          <p:nvPr>
            <p:ph sz="half" idx="4294967295"/>
            <p:custDataLst>
              <p:tags r:id="rId3"/>
            </p:custDataLst>
            <p:extLst>
              <p:ext uri="{D42A27DB-BD31-4B8C-83A1-F6EECF244321}">
                <p14:modId xmlns="" xmlns:p14="http://schemas.microsoft.com/office/powerpoint/2010/main" val="423033983"/>
              </p:ext>
            </p:extLst>
          </p:nvPr>
        </p:nvGraphicFramePr>
        <p:xfrm>
          <a:off x="5334000" y="1181100"/>
          <a:ext cx="2765425" cy="4953000"/>
        </p:xfrm>
        <a:graphic>
          <a:graphicData uri="http://schemas.openxmlformats.org/presentationml/2006/ole">
            <p:oleObj spid="_x0000_s67625" name="VISIO" r:id="rId8" imgW="1356360" imgH="2532888" progId="Visio.Drawing.11">
              <p:embed/>
            </p:oleObj>
          </a:graphicData>
        </a:graphic>
      </p:graphicFrame>
      <p:sp>
        <p:nvSpPr>
          <p:cNvPr id="928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 Design</a:t>
            </a:r>
            <a:r>
              <a:rPr lang="zh-CN" altLang="en-US" sz="2400" dirty="0" smtClean="0">
                <a:solidFill>
                  <a:schemeClr val="bg1"/>
                </a:solidFill>
                <a:latin typeface="华文中宋" pitchFamily="2" charset="-122"/>
                <a:ea typeface="华文中宋" pitchFamily="2" charset="-122"/>
              </a:rPr>
              <a:t>移位器设计</a:t>
            </a:r>
            <a:endParaRPr lang="en-US" sz="2400" dirty="0">
              <a:solidFill>
                <a:schemeClr val="bg1"/>
              </a:solidFill>
              <a:latin typeface="华文中宋" pitchFamily="2" charset="-122"/>
              <a:ea typeface="华文中宋" pitchFamily="2" charset="-122"/>
            </a:endParaRPr>
          </a:p>
        </p:txBody>
      </p:sp>
      <p:sp>
        <p:nvSpPr>
          <p:cNvPr id="6" name="TextBox 5"/>
          <p:cNvSpPr txBox="1"/>
          <p:nvPr/>
        </p:nvSpPr>
        <p:spPr>
          <a:xfrm>
            <a:off x="2928926" y="6072206"/>
            <a:ext cx="313739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5-16  4</a:t>
            </a:r>
            <a:r>
              <a:rPr lang="zh-CN" altLang="en-US" sz="2000" dirty="0" smtClean="0">
                <a:latin typeface="华文中宋" pitchFamily="2" charset="-122"/>
                <a:ea typeface="华文中宋" pitchFamily="2" charset="-122"/>
              </a:rPr>
              <a:t>位移位器，左移</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16989108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4" name="Rectangle 4"/>
          <p:cNvSpPr>
            <a:spLocks noGrp="1" noChangeArrowheads="1"/>
          </p:cNvSpPr>
          <p:nvPr>
            <p:ph idx="4294967295"/>
            <p:custDataLst>
              <p:tags r:id="rId1"/>
            </p:custDataLst>
          </p:nvPr>
        </p:nvSpPr>
        <p:spPr>
          <a:xfrm>
            <a:off x="914400" y="1394618"/>
            <a:ext cx="8229600" cy="4525963"/>
          </a:xfrm>
        </p:spPr>
        <p:txBody>
          <a:bodyPr/>
          <a:lstStyle/>
          <a:p>
            <a:r>
              <a:rPr lang="en-US" b="1" i="1" dirty="0" smtClean="0">
                <a:solidFill>
                  <a:schemeClr val="accent1"/>
                </a:solidFill>
              </a:rPr>
              <a:t>A</a:t>
            </a:r>
            <a:r>
              <a:rPr lang="en-US" b="1" dirty="0" smtClean="0">
                <a:solidFill>
                  <a:schemeClr val="accent1"/>
                </a:solidFill>
              </a:rPr>
              <a:t> &lt;&lt; </a:t>
            </a:r>
            <a:r>
              <a:rPr lang="en-US" b="1" i="1" dirty="0" smtClean="0">
                <a:solidFill>
                  <a:schemeClr val="accent1"/>
                </a:solidFill>
              </a:rPr>
              <a:t>N</a:t>
            </a:r>
            <a:r>
              <a:rPr lang="en-US" b="1" dirty="0" smtClean="0">
                <a:solidFill>
                  <a:schemeClr val="accent1"/>
                </a:solidFill>
              </a:rPr>
              <a:t> = </a:t>
            </a:r>
            <a:r>
              <a:rPr lang="en-US" b="1" i="1" dirty="0" smtClean="0">
                <a:solidFill>
                  <a:schemeClr val="accent1"/>
                </a:solidFill>
              </a:rPr>
              <a:t>A</a:t>
            </a:r>
            <a:r>
              <a:rPr lang="en-US" b="1" dirty="0" smtClean="0">
                <a:solidFill>
                  <a:schemeClr val="accent1"/>
                </a:solidFill>
              </a:rPr>
              <a:t> </a:t>
            </a:r>
            <a:r>
              <a:rPr lang="en-US" b="1" dirty="0">
                <a:solidFill>
                  <a:schemeClr val="accent1"/>
                </a:solidFill>
                <a:cs typeface="Times New Roman" pitchFamily="18" charset="0"/>
              </a:rPr>
              <a:t>×</a:t>
            </a:r>
            <a:r>
              <a:rPr lang="en-US" b="1" dirty="0" smtClean="0">
                <a:solidFill>
                  <a:schemeClr val="accent1"/>
                </a:solidFill>
              </a:rPr>
              <a:t> 2</a:t>
            </a:r>
            <a:r>
              <a:rPr lang="en-US" b="1" i="1" baseline="30000" dirty="0" smtClean="0">
                <a:solidFill>
                  <a:schemeClr val="accent1"/>
                </a:solidFill>
              </a:rPr>
              <a:t>N    </a:t>
            </a:r>
            <a:endParaRPr lang="en-US" b="1" i="1" baseline="30000" dirty="0">
              <a:solidFill>
                <a:schemeClr val="accent1"/>
              </a:solidFill>
            </a:endParaRPr>
          </a:p>
          <a:p>
            <a:pPr lvl="1"/>
            <a:r>
              <a:rPr lang="en-US" sz="2600" b="1" dirty="0" smtClean="0"/>
              <a:t>Example:</a:t>
            </a:r>
            <a:r>
              <a:rPr lang="en-US" sz="2600" dirty="0" smtClean="0"/>
              <a:t> </a:t>
            </a:r>
            <a:r>
              <a:rPr lang="en-US" sz="2600" dirty="0"/>
              <a:t>00001 &lt;&lt; 2  = 00100  (1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a:p>
            <a:pPr lvl="1"/>
            <a:r>
              <a:rPr lang="en-US" sz="2600" b="1" dirty="0" smtClean="0"/>
              <a:t>Example: </a:t>
            </a:r>
            <a:r>
              <a:rPr lang="en-US" sz="2600" dirty="0"/>
              <a:t>11101 &lt;&lt; 2  = 10100  (-3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-12</a:t>
            </a:r>
            <a:r>
              <a:rPr lang="en-US" sz="2600" dirty="0" smtClean="0">
                <a:cs typeface="Times New Roman" pitchFamily="18" charset="0"/>
              </a:rPr>
              <a:t>)</a:t>
            </a:r>
            <a:endParaRPr lang="en-US" sz="2600" dirty="0"/>
          </a:p>
          <a:p>
            <a:r>
              <a:rPr lang="en-US" b="1" i="1" dirty="0" smtClean="0">
                <a:solidFill>
                  <a:schemeClr val="accent1"/>
                </a:solidFill>
              </a:rPr>
              <a:t>A</a:t>
            </a:r>
            <a:r>
              <a:rPr lang="en-US" b="1" dirty="0" smtClean="0">
                <a:solidFill>
                  <a:schemeClr val="accent1"/>
                </a:solidFill>
              </a:rPr>
              <a:t> &gt;&gt;&gt; </a:t>
            </a:r>
            <a:r>
              <a:rPr lang="en-US" b="1" i="1" dirty="0" smtClean="0">
                <a:solidFill>
                  <a:schemeClr val="accent1"/>
                </a:solidFill>
              </a:rPr>
              <a:t>N</a:t>
            </a:r>
            <a:r>
              <a:rPr lang="en-US" b="1" dirty="0" smtClean="0">
                <a:solidFill>
                  <a:schemeClr val="accent1"/>
                </a:solidFill>
              </a:rPr>
              <a:t> = </a:t>
            </a:r>
            <a:r>
              <a:rPr lang="en-US" b="1" i="1" dirty="0" smtClean="0">
                <a:solidFill>
                  <a:schemeClr val="accent1"/>
                </a:solidFill>
              </a:rPr>
              <a:t>A</a:t>
            </a:r>
            <a:r>
              <a:rPr lang="en-US" b="1" dirty="0" smtClean="0">
                <a:solidFill>
                  <a:schemeClr val="accent1"/>
                </a:solidFill>
              </a:rPr>
              <a:t> </a:t>
            </a:r>
            <a:r>
              <a:rPr lang="en-US" b="1" dirty="0">
                <a:solidFill>
                  <a:schemeClr val="accent1"/>
                </a:solidFill>
                <a:cs typeface="Times New Roman" pitchFamily="18" charset="0"/>
              </a:rPr>
              <a:t>÷</a:t>
            </a:r>
            <a:r>
              <a:rPr lang="en-US" b="1" dirty="0" smtClean="0">
                <a:solidFill>
                  <a:schemeClr val="accent1"/>
                </a:solidFill>
              </a:rPr>
              <a:t> 2</a:t>
            </a:r>
            <a:r>
              <a:rPr lang="en-US" b="1" i="1" baseline="30000" dirty="0" smtClean="0">
                <a:solidFill>
                  <a:schemeClr val="accent1"/>
                </a:solidFill>
              </a:rPr>
              <a:t>N  </a:t>
            </a:r>
            <a:endParaRPr lang="en-US" b="1" i="1" baseline="30000" dirty="0">
              <a:solidFill>
                <a:schemeClr val="accent1"/>
              </a:solidFill>
            </a:endParaRPr>
          </a:p>
          <a:p>
            <a:pPr lvl="1"/>
            <a:r>
              <a:rPr lang="en-US" sz="2600" b="1" dirty="0"/>
              <a:t>Example:</a:t>
            </a:r>
            <a:r>
              <a:rPr lang="en-US" sz="2600" dirty="0" smtClean="0"/>
              <a:t> </a:t>
            </a:r>
            <a:r>
              <a:rPr lang="en-US" sz="2600" dirty="0"/>
              <a:t>01000 &gt;&gt;&gt; 2 = 00010  (8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2)</a:t>
            </a:r>
            <a:endParaRPr lang="en-US" sz="2600" dirty="0"/>
          </a:p>
          <a:p>
            <a:pPr lvl="1"/>
            <a:r>
              <a:rPr lang="en-US" sz="2600" b="1" dirty="0"/>
              <a:t>Example:</a:t>
            </a:r>
            <a:r>
              <a:rPr lang="en-US" sz="2600" dirty="0" smtClean="0"/>
              <a:t> </a:t>
            </a:r>
            <a:r>
              <a:rPr lang="en-US" sz="2600" dirty="0"/>
              <a:t>10000 &gt;&gt;&gt; 2 = 11100  (-16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p:txBody>
      </p:sp>
      <p:sp>
        <p:nvSpPr>
          <p:cNvPr id="94720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 as Multipliers, Dividers</a:t>
            </a:r>
            <a:endParaRPr lang="en-US" sz="4400" dirty="0">
              <a:solidFill>
                <a:schemeClr val="bg1"/>
              </a:solidFill>
              <a:latin typeface="+mj-lt"/>
            </a:endParaRPr>
          </a:p>
        </p:txBody>
      </p:sp>
      <p:sp>
        <p:nvSpPr>
          <p:cNvPr id="5" name="TextBox 4"/>
          <p:cNvSpPr txBox="1"/>
          <p:nvPr/>
        </p:nvSpPr>
        <p:spPr>
          <a:xfrm>
            <a:off x="1142976" y="814312"/>
            <a:ext cx="300595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移位器相当于乘法、除法</a:t>
            </a:r>
            <a:endParaRPr lang="zh-CN" altLang="en-US" sz="2000" dirty="0">
              <a:latin typeface="华文中宋" pitchFamily="2" charset="-122"/>
              <a:ea typeface="华文中宋" pitchFamily="2" charset="-122"/>
            </a:endParaRPr>
          </a:p>
        </p:txBody>
      </p:sp>
      <p:sp>
        <p:nvSpPr>
          <p:cNvPr id="6" name="TextBox 5"/>
          <p:cNvSpPr txBox="1"/>
          <p:nvPr/>
        </p:nvSpPr>
        <p:spPr>
          <a:xfrm>
            <a:off x="4205180" y="1481512"/>
            <a:ext cx="3993401" cy="400110"/>
          </a:xfrm>
          <a:prstGeom prst="rect">
            <a:avLst/>
          </a:prstGeom>
          <a:noFill/>
        </p:spPr>
        <p:txBody>
          <a:bodyPr wrap="none" rtlCol="0">
            <a:spAutoFit/>
          </a:bodyPr>
          <a:lstStyle/>
          <a:p>
            <a:r>
              <a:rPr lang="en-US" altLang="zh-CN" sz="2000" dirty="0" smtClean="0">
                <a:latin typeface="华文中宋" pitchFamily="2" charset="-122"/>
                <a:ea typeface="华文中宋" pitchFamily="2" charset="-122"/>
              </a:rPr>
              <a:t>N</a:t>
            </a:r>
            <a:r>
              <a:rPr lang="zh-CN" altLang="en-US" sz="2000" dirty="0" smtClean="0">
                <a:latin typeface="华文中宋" pitchFamily="2" charset="-122"/>
                <a:ea typeface="华文中宋" pitchFamily="2" charset="-122"/>
              </a:rPr>
              <a:t>位左移相当于对一个数乘以</a:t>
            </a:r>
            <a:r>
              <a:rPr lang="en-US" sz="2000" b="1" dirty="0" smtClean="0">
                <a:latin typeface="华文中宋" pitchFamily="2" charset="-122"/>
                <a:ea typeface="华文中宋" pitchFamily="2" charset="-122"/>
              </a:rPr>
              <a:t>2</a:t>
            </a:r>
            <a:r>
              <a:rPr lang="en-US" sz="2000" b="1" i="1" baseline="30000" dirty="0" smtClean="0">
                <a:latin typeface="华文中宋" pitchFamily="2" charset="-122"/>
                <a:ea typeface="华文中宋" pitchFamily="2" charset="-122"/>
              </a:rPr>
              <a:t>N</a:t>
            </a:r>
            <a:r>
              <a:rPr lang="zh-CN" altLang="en-US" sz="2000" dirty="0" smtClean="0">
                <a:latin typeface="华文中宋" pitchFamily="2" charset="-122"/>
                <a:ea typeface="华文中宋" pitchFamily="2" charset="-122"/>
              </a:rPr>
              <a:t>倍</a:t>
            </a:r>
            <a:endParaRPr lang="zh-CN" altLang="en-US" sz="2000" dirty="0">
              <a:latin typeface="华文中宋" pitchFamily="2" charset="-122"/>
              <a:ea typeface="华文中宋" pitchFamily="2" charset="-122"/>
            </a:endParaRPr>
          </a:p>
        </p:txBody>
      </p:sp>
      <p:sp>
        <p:nvSpPr>
          <p:cNvPr id="8" name="TextBox 7"/>
          <p:cNvSpPr txBox="1"/>
          <p:nvPr/>
        </p:nvSpPr>
        <p:spPr>
          <a:xfrm>
            <a:off x="4214810" y="3009703"/>
            <a:ext cx="4817344" cy="400110"/>
          </a:xfrm>
          <a:prstGeom prst="rect">
            <a:avLst/>
          </a:prstGeom>
          <a:noFill/>
        </p:spPr>
        <p:txBody>
          <a:bodyPr wrap="none" rtlCol="0">
            <a:spAutoFit/>
          </a:bodyPr>
          <a:lstStyle/>
          <a:p>
            <a:r>
              <a:rPr lang="en-US" altLang="zh-CN" sz="2000" dirty="0" smtClean="0">
                <a:latin typeface="华文中宋" pitchFamily="2" charset="-122"/>
                <a:ea typeface="华文中宋" pitchFamily="2" charset="-122"/>
              </a:rPr>
              <a:t>N</a:t>
            </a:r>
            <a:r>
              <a:rPr lang="zh-CN" altLang="en-US" sz="2000" dirty="0" smtClean="0">
                <a:latin typeface="华文中宋" pitchFamily="2" charset="-122"/>
                <a:ea typeface="华文中宋" pitchFamily="2" charset="-122"/>
              </a:rPr>
              <a:t>位的算术右移相当于对一个数除以</a:t>
            </a:r>
            <a:r>
              <a:rPr lang="en-US" sz="2000" b="1" dirty="0" smtClean="0">
                <a:latin typeface="华文中宋" pitchFamily="2" charset="-122"/>
                <a:ea typeface="华文中宋" pitchFamily="2" charset="-122"/>
              </a:rPr>
              <a:t>2</a:t>
            </a:r>
            <a:r>
              <a:rPr lang="en-US" sz="2000" b="1" i="1" baseline="30000" dirty="0" smtClean="0">
                <a:latin typeface="华文中宋" pitchFamily="2" charset="-122"/>
                <a:ea typeface="华文中宋" pitchFamily="2" charset="-122"/>
              </a:rPr>
              <a:t>N </a:t>
            </a:r>
            <a:r>
              <a:rPr lang="zh-CN" altLang="en-US" sz="2000" dirty="0" smtClean="0">
                <a:latin typeface="华文中宋" pitchFamily="2" charset="-122"/>
                <a:ea typeface="华文中宋" pitchFamily="2" charset="-122"/>
              </a:rPr>
              <a:t>。</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28320333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80" name="Rectangle 4"/>
          <p:cNvSpPr>
            <a:spLocks noGrp="1" noChangeArrowheads="1"/>
          </p:cNvSpPr>
          <p:nvPr>
            <p:ph sz="half" idx="4294967295"/>
            <p:custDataLst>
              <p:tags r:id="rId2"/>
            </p:custDataLst>
          </p:nvPr>
        </p:nvSpPr>
        <p:spPr>
          <a:xfrm>
            <a:off x="914400" y="1283677"/>
            <a:ext cx="7467600" cy="4953000"/>
          </a:xfrm>
        </p:spPr>
        <p:txBody>
          <a:bodyPr>
            <a:normAutofit/>
          </a:bodyPr>
          <a:lstStyle/>
          <a:p>
            <a:r>
              <a:rPr lang="en-US" sz="2800" b="1" dirty="0" smtClean="0"/>
              <a:t>Partial </a:t>
            </a:r>
            <a:r>
              <a:rPr lang="en-US" sz="2800" b="1" dirty="0"/>
              <a:t>products </a:t>
            </a:r>
            <a:r>
              <a:rPr lang="en-US" sz="2800" dirty="0" smtClean="0"/>
              <a:t>formed </a:t>
            </a:r>
            <a:r>
              <a:rPr lang="en-US" sz="2800" dirty="0"/>
              <a:t>by multiplying a single digit of the multiplier </a:t>
            </a:r>
            <a:r>
              <a:rPr lang="en-US" sz="2800" dirty="0" smtClean="0"/>
              <a:t>with multiplicand</a:t>
            </a:r>
          </a:p>
          <a:p>
            <a:r>
              <a:rPr lang="en-US" sz="2800" b="1" dirty="0" smtClean="0"/>
              <a:t>Shifted</a:t>
            </a:r>
            <a:r>
              <a:rPr lang="en-US" sz="2800" dirty="0" smtClean="0"/>
              <a:t> </a:t>
            </a:r>
            <a:r>
              <a:rPr lang="en-US" sz="2800" dirty="0"/>
              <a:t>partial products </a:t>
            </a:r>
            <a:r>
              <a:rPr lang="en-US" sz="2800" b="1" dirty="0" smtClean="0"/>
              <a:t>summed</a:t>
            </a:r>
            <a:r>
              <a:rPr lang="en-US" sz="2800" dirty="0" smtClean="0"/>
              <a:t> </a:t>
            </a:r>
            <a:r>
              <a:rPr lang="en-US" sz="2800" dirty="0"/>
              <a:t>to form </a:t>
            </a:r>
            <a:r>
              <a:rPr lang="en-US" sz="2800" dirty="0" smtClean="0"/>
              <a:t>result</a:t>
            </a:r>
            <a:endParaRPr lang="en-US" sz="2800" dirty="0">
              <a:solidFill>
                <a:schemeClr val="accent2"/>
              </a:solidFill>
            </a:endParaRPr>
          </a:p>
        </p:txBody>
      </p:sp>
      <p:graphicFrame>
        <p:nvGraphicFramePr>
          <p:cNvPr id="946183" name="Object 7"/>
          <p:cNvGraphicFramePr>
            <a:graphicFrameLocks noGrp="1" noChangeAspect="1"/>
          </p:cNvGraphicFramePr>
          <p:nvPr>
            <p:ph sz="half" idx="4294967295"/>
            <p:custDataLst>
              <p:tags r:id="rId3"/>
            </p:custDataLst>
            <p:extLst>
              <p:ext uri="{D42A27DB-BD31-4B8C-83A1-F6EECF244321}">
                <p14:modId xmlns="" xmlns:p14="http://schemas.microsoft.com/office/powerpoint/2010/main" val="4096000481"/>
              </p:ext>
            </p:extLst>
          </p:nvPr>
        </p:nvGraphicFramePr>
        <p:xfrm>
          <a:off x="1828800" y="2514600"/>
          <a:ext cx="5446565" cy="3581400"/>
        </p:xfrm>
        <a:graphic>
          <a:graphicData uri="http://schemas.openxmlformats.org/presentationml/2006/ole">
            <p:oleObj spid="_x0000_s68630" name="VISIO" r:id="rId7" imgW="2224175" imgH="1462429" progId="Visio.Drawing.11">
              <p:embed/>
            </p:oleObj>
          </a:graphicData>
        </a:graphic>
      </p:graphicFrame>
      <p:sp>
        <p:nvSpPr>
          <p:cNvPr id="94617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Multipliers</a:t>
            </a:r>
            <a:endParaRPr lang="en-US" sz="4400" dirty="0">
              <a:solidFill>
                <a:schemeClr val="bg1"/>
              </a:solidFill>
              <a:latin typeface="+mj-lt"/>
            </a:endParaRPr>
          </a:p>
        </p:txBody>
      </p:sp>
      <p:sp>
        <p:nvSpPr>
          <p:cNvPr id="6" name="TextBox 5"/>
          <p:cNvSpPr txBox="1"/>
          <p:nvPr/>
        </p:nvSpPr>
        <p:spPr>
          <a:xfrm>
            <a:off x="1214414" y="714356"/>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乘法</a:t>
            </a:r>
            <a:endParaRPr lang="zh-CN" altLang="en-US" sz="2000" dirty="0">
              <a:latin typeface="华文中宋" pitchFamily="2" charset="-122"/>
              <a:ea typeface="华文中宋" pitchFamily="2" charset="-122"/>
            </a:endParaRPr>
          </a:p>
        </p:txBody>
      </p:sp>
      <p:sp>
        <p:nvSpPr>
          <p:cNvPr id="7" name="TextBox 6"/>
          <p:cNvSpPr txBox="1"/>
          <p:nvPr/>
        </p:nvSpPr>
        <p:spPr>
          <a:xfrm>
            <a:off x="2571736" y="6072206"/>
            <a:ext cx="374814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5-17  </a:t>
            </a:r>
            <a:r>
              <a:rPr lang="zh-CN" altLang="en-US" sz="2000" dirty="0" smtClean="0">
                <a:latin typeface="华文中宋" pitchFamily="2" charset="-122"/>
                <a:ea typeface="华文中宋" pitchFamily="2" charset="-122"/>
              </a:rPr>
              <a:t>乘法；十进制，二进制</a:t>
            </a:r>
            <a:endParaRPr lang="zh-CN" altLang="en-US" sz="2000" dirty="0">
              <a:latin typeface="华文中宋" pitchFamily="2" charset="-122"/>
              <a:ea typeface="华文中宋" pitchFamily="2" charset="-122"/>
            </a:endParaRPr>
          </a:p>
        </p:txBody>
      </p:sp>
      <p:sp>
        <p:nvSpPr>
          <p:cNvPr id="9" name="TextBox 8"/>
          <p:cNvSpPr txBox="1"/>
          <p:nvPr/>
        </p:nvSpPr>
        <p:spPr>
          <a:xfrm>
            <a:off x="6643702" y="2737490"/>
            <a:ext cx="2500298" cy="1477328"/>
          </a:xfrm>
          <a:prstGeom prst="rect">
            <a:avLst/>
          </a:prstGeom>
          <a:noFill/>
        </p:spPr>
        <p:txBody>
          <a:bodyPr wrap="square" rtlCol="0">
            <a:spAutoFit/>
          </a:bodyPr>
          <a:lstStyle/>
          <a:p>
            <a:r>
              <a:rPr lang="zh-CN" altLang="en-US" dirty="0" smtClean="0">
                <a:latin typeface="华文中宋" pitchFamily="2" charset="-122"/>
                <a:ea typeface="华文中宋" pitchFamily="2" charset="-122"/>
              </a:rPr>
              <a:t>部分积为乘数的一位乘以被乘数的所有位。</a:t>
            </a:r>
            <a:endParaRPr lang="en-US" altLang="zh-CN" dirty="0" smtClean="0">
              <a:latin typeface="华文中宋" pitchFamily="2" charset="-122"/>
              <a:ea typeface="华文中宋" pitchFamily="2" charset="-122"/>
            </a:endParaRPr>
          </a:p>
          <a:p>
            <a:r>
              <a:rPr lang="zh-CN" altLang="en-US" dirty="0" smtClean="0">
                <a:latin typeface="华文中宋" pitchFamily="2" charset="-122"/>
                <a:ea typeface="华文中宋" pitchFamily="2" charset="-122"/>
              </a:rPr>
              <a:t>移位这些部分积，并将它们相加就可以得到最后结果。</a:t>
            </a:r>
            <a:endParaRPr lang="zh-CN" altLang="en-US" dirty="0">
              <a:latin typeface="华文中宋" pitchFamily="2" charset="-122"/>
              <a:ea typeface="华文中宋" pitchFamily="2" charset="-122"/>
            </a:endParaRPr>
          </a:p>
        </p:txBody>
      </p:sp>
      <p:sp>
        <p:nvSpPr>
          <p:cNvPr id="10" name="TextBox 9"/>
          <p:cNvSpPr txBox="1"/>
          <p:nvPr/>
        </p:nvSpPr>
        <p:spPr>
          <a:xfrm>
            <a:off x="3071802" y="857232"/>
            <a:ext cx="184537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见中文书</a:t>
            </a:r>
            <a:r>
              <a:rPr lang="en-US" altLang="zh-CN" sz="2000" dirty="0" smtClean="0">
                <a:latin typeface="华文中宋" pitchFamily="2" charset="-122"/>
                <a:ea typeface="华文中宋" pitchFamily="2" charset="-122"/>
              </a:rPr>
              <a:t>p180</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05270221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4 x 4 Multiplier  </a:t>
            </a:r>
            <a:r>
              <a:rPr lang="en-US" sz="2400" dirty="0" smtClean="0">
                <a:solidFill>
                  <a:schemeClr val="bg1"/>
                </a:solidFill>
                <a:latin typeface="华文中宋" pitchFamily="2" charset="-122"/>
                <a:ea typeface="华文中宋" pitchFamily="2" charset="-122"/>
              </a:rPr>
              <a:t>4</a:t>
            </a:r>
            <a:r>
              <a:rPr lang="zh-CN" altLang="en-US" sz="2400" dirty="0" smtClean="0">
                <a:solidFill>
                  <a:schemeClr val="bg1"/>
                </a:solidFill>
                <a:latin typeface="华文中宋" pitchFamily="2" charset="-122"/>
                <a:ea typeface="华文中宋" pitchFamily="2" charset="-122"/>
              </a:rPr>
              <a:t>*</a:t>
            </a:r>
            <a:r>
              <a:rPr lang="en-US" altLang="zh-CN" sz="2400" dirty="0" smtClean="0">
                <a:solidFill>
                  <a:schemeClr val="bg1"/>
                </a:solidFill>
                <a:latin typeface="华文中宋" pitchFamily="2" charset="-122"/>
                <a:ea typeface="华文中宋" pitchFamily="2" charset="-122"/>
              </a:rPr>
              <a:t>4</a:t>
            </a:r>
            <a:r>
              <a:rPr lang="zh-CN" altLang="en-US" sz="2400" dirty="0" smtClean="0">
                <a:solidFill>
                  <a:schemeClr val="bg1"/>
                </a:solidFill>
                <a:latin typeface="华文中宋" pitchFamily="2" charset="-122"/>
                <a:ea typeface="华文中宋" pitchFamily="2" charset="-122"/>
              </a:rPr>
              <a:t>乘法器</a:t>
            </a:r>
            <a:endParaRPr lang="en-US" sz="2400" dirty="0">
              <a:solidFill>
                <a:schemeClr val="bg1"/>
              </a:solidFill>
              <a:latin typeface="华文中宋" pitchFamily="2" charset="-122"/>
              <a:ea typeface="华文中宋" pitchFamily="2" charset="-122"/>
            </a:endParaRPr>
          </a:p>
        </p:txBody>
      </p:sp>
      <p:pic>
        <p:nvPicPr>
          <p:cNvPr id="69643" name="Picture 1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62000" y="2819400"/>
            <a:ext cx="7911991" cy="2989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9644" name="Picture 1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225926" y="1066801"/>
            <a:ext cx="92906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28860" y="6072206"/>
            <a:ext cx="469070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5-18  4*4</a:t>
            </a:r>
            <a:r>
              <a:rPr lang="zh-CN" altLang="en-US" sz="2000" dirty="0" smtClean="0">
                <a:latin typeface="华文中宋" pitchFamily="2" charset="-122"/>
                <a:ea typeface="华文中宋" pitchFamily="2" charset="-122"/>
              </a:rPr>
              <a:t>乘法器；符号，原理，实现</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54637552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1300" name="Rectangle 4"/>
          <p:cNvSpPr>
            <a:spLocks noChangeArrowheads="1"/>
          </p:cNvSpPr>
          <p:nvPr>
            <p:custDataLst>
              <p:tags r:id="rId2"/>
            </p:custDataLst>
          </p:nvPr>
        </p:nvSpPr>
        <p:spPr bwMode="auto">
          <a:xfrm>
            <a:off x="914400" y="1216269"/>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Numbers we can </a:t>
            </a:r>
            <a:r>
              <a:rPr lang="en-US" sz="3200" dirty="0">
                <a:latin typeface="Times New Roman" pitchFamily="18" charset="0"/>
                <a:cs typeface="Arial" charset="0"/>
              </a:rPr>
              <a:t>represent using binary </a:t>
            </a:r>
            <a:r>
              <a:rPr lang="en-US" sz="3200" dirty="0" smtClean="0">
                <a:latin typeface="Times New Roman" pitchFamily="18" charset="0"/>
                <a:cs typeface="Arial" charset="0"/>
              </a:rPr>
              <a:t>representations</a:t>
            </a:r>
            <a:r>
              <a:rPr lang="zh-CN" altLang="en-US" sz="2000" dirty="0" smtClean="0">
                <a:latin typeface="华文中宋" pitchFamily="2" charset="-122"/>
                <a:ea typeface="华文中宋" pitchFamily="2" charset="-122"/>
                <a:cs typeface="Arial" charset="0"/>
              </a:rPr>
              <a:t>我们可以用二进制表示数字</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b="1" dirty="0">
                <a:latin typeface="Times New Roman" pitchFamily="18" charset="0"/>
                <a:cs typeface="Arial" charset="0"/>
              </a:rPr>
              <a:t>Positive </a:t>
            </a:r>
            <a:r>
              <a:rPr lang="en-US" sz="2600" b="1" dirty="0" smtClean="0">
                <a:latin typeface="Times New Roman" pitchFamily="18" charset="0"/>
                <a:cs typeface="Arial" charset="0"/>
              </a:rPr>
              <a:t>numbers</a:t>
            </a:r>
            <a:r>
              <a:rPr lang="zh-CN" altLang="en-US" sz="2000" b="1" dirty="0" smtClean="0">
                <a:latin typeface="华文中宋" pitchFamily="2" charset="-122"/>
                <a:ea typeface="华文中宋" pitchFamily="2" charset="-122"/>
                <a:cs typeface="Arial" charset="0"/>
              </a:rPr>
              <a:t>正数</a:t>
            </a:r>
            <a:endParaRPr lang="en-US" sz="2000" b="1" dirty="0">
              <a:latin typeface="华文中宋" pitchFamily="2" charset="-122"/>
              <a:ea typeface="华文中宋" pitchFamily="2" charset="-122"/>
              <a:cs typeface="Arial" charset="0"/>
            </a:endParaRPr>
          </a:p>
          <a:p>
            <a:pPr marL="1143000" lvl="2" indent="-228600">
              <a:spcBef>
                <a:spcPct val="20000"/>
              </a:spcBef>
              <a:buFontTx/>
              <a:buChar char="•"/>
            </a:pPr>
            <a:r>
              <a:rPr lang="en-US" sz="2600" dirty="0">
                <a:latin typeface="Times New Roman" pitchFamily="18" charset="0"/>
                <a:cs typeface="Arial" charset="0"/>
              </a:rPr>
              <a:t>Unsigned </a:t>
            </a:r>
            <a:r>
              <a:rPr lang="en-US" sz="2600" dirty="0" smtClean="0">
                <a:latin typeface="Times New Roman" pitchFamily="18" charset="0"/>
                <a:cs typeface="Arial" charset="0"/>
              </a:rPr>
              <a:t>binary</a:t>
            </a:r>
            <a:r>
              <a:rPr lang="zh-CN" altLang="en-US" sz="2000" dirty="0" smtClean="0">
                <a:latin typeface="华文中宋" pitchFamily="2" charset="-122"/>
                <a:ea typeface="华文中宋" pitchFamily="2" charset="-122"/>
                <a:cs typeface="Arial" charset="0"/>
              </a:rPr>
              <a:t>无符号二进制数</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b="1" dirty="0">
                <a:latin typeface="Times New Roman" pitchFamily="18" charset="0"/>
                <a:cs typeface="Arial" charset="0"/>
              </a:rPr>
              <a:t>Negative </a:t>
            </a:r>
            <a:r>
              <a:rPr lang="en-US" sz="2600" b="1" dirty="0" smtClean="0">
                <a:latin typeface="Times New Roman" pitchFamily="18" charset="0"/>
                <a:cs typeface="Arial" charset="0"/>
              </a:rPr>
              <a:t>numbers</a:t>
            </a:r>
            <a:r>
              <a:rPr lang="zh-CN" altLang="en-US" sz="2000" b="1" dirty="0" smtClean="0">
                <a:latin typeface="华文中宋" pitchFamily="2" charset="-122"/>
                <a:ea typeface="华文中宋" pitchFamily="2" charset="-122"/>
                <a:cs typeface="Arial" charset="0"/>
              </a:rPr>
              <a:t>负数</a:t>
            </a:r>
            <a:endParaRPr lang="en-US" sz="2000" b="1" dirty="0">
              <a:latin typeface="华文中宋" pitchFamily="2" charset="-122"/>
              <a:ea typeface="华文中宋" pitchFamily="2" charset="-122"/>
              <a:cs typeface="Arial" charset="0"/>
            </a:endParaRPr>
          </a:p>
          <a:p>
            <a:pPr marL="1143000" lvl="2" indent="-228600">
              <a:spcBef>
                <a:spcPct val="20000"/>
              </a:spcBef>
              <a:buFontTx/>
              <a:buChar char="•"/>
            </a:pPr>
            <a:r>
              <a:rPr lang="en-US" sz="2600" dirty="0">
                <a:latin typeface="Times New Roman" pitchFamily="18" charset="0"/>
                <a:cs typeface="Arial" charset="0"/>
              </a:rPr>
              <a:t>Two’s </a:t>
            </a:r>
            <a:r>
              <a:rPr lang="en-US" sz="2600" dirty="0" smtClean="0">
                <a:latin typeface="Times New Roman" pitchFamily="18" charset="0"/>
                <a:cs typeface="Arial" charset="0"/>
              </a:rPr>
              <a:t>complement</a:t>
            </a:r>
            <a:r>
              <a:rPr lang="zh-CN" altLang="en-US" sz="2000" dirty="0" smtClean="0">
                <a:latin typeface="华文中宋" pitchFamily="2" charset="-122"/>
                <a:ea typeface="华文中宋" pitchFamily="2" charset="-122"/>
                <a:cs typeface="Arial" charset="0"/>
              </a:rPr>
              <a:t>二进制补码</a:t>
            </a:r>
            <a:endParaRPr lang="en-US" sz="2000" dirty="0">
              <a:latin typeface="华文中宋" pitchFamily="2" charset="-122"/>
              <a:ea typeface="华文中宋" pitchFamily="2" charset="-122"/>
              <a:cs typeface="Arial" charset="0"/>
            </a:endParaRPr>
          </a:p>
          <a:p>
            <a:pPr marL="1143000" lvl="2" indent="-228600">
              <a:spcBef>
                <a:spcPct val="20000"/>
              </a:spcBef>
              <a:buFontTx/>
              <a:buChar char="•"/>
            </a:pPr>
            <a:r>
              <a:rPr lang="en-US" sz="2600" dirty="0">
                <a:latin typeface="Times New Roman" pitchFamily="18" charset="0"/>
                <a:cs typeface="Arial" charset="0"/>
              </a:rPr>
              <a:t>Sign/magnitude </a:t>
            </a:r>
            <a:r>
              <a:rPr lang="en-US" sz="2600" dirty="0" smtClean="0">
                <a:latin typeface="Times New Roman" pitchFamily="18" charset="0"/>
                <a:cs typeface="Arial" charset="0"/>
              </a:rPr>
              <a:t>numbers</a:t>
            </a:r>
            <a:r>
              <a:rPr lang="zh-CN" altLang="en-US" sz="2000" dirty="0" smtClean="0">
                <a:latin typeface="华文中宋" pitchFamily="2" charset="-122"/>
                <a:ea typeface="华文中宋" pitchFamily="2" charset="-122"/>
                <a:cs typeface="Arial" charset="0"/>
              </a:rPr>
              <a:t>带符号的原码</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What about </a:t>
            </a:r>
            <a:r>
              <a:rPr lang="en-US" sz="3200" b="1" dirty="0">
                <a:latin typeface="Times New Roman" pitchFamily="18" charset="0"/>
                <a:cs typeface="Arial" charset="0"/>
              </a:rPr>
              <a:t>fractions</a:t>
            </a:r>
            <a:r>
              <a:rPr lang="en-US" sz="3200" dirty="0">
                <a:latin typeface="Times New Roman" pitchFamily="18" charset="0"/>
                <a:cs typeface="Arial" charset="0"/>
              </a:rPr>
              <a:t>?</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Number Systems</a:t>
            </a:r>
            <a:r>
              <a:rPr lang="zh-CN" altLang="en-US" sz="2400" dirty="0" smtClean="0">
                <a:solidFill>
                  <a:schemeClr val="bg1"/>
                </a:solidFill>
                <a:latin typeface="华文中宋" pitchFamily="2" charset="-122"/>
                <a:ea typeface="华文中宋" pitchFamily="2" charset="-122"/>
              </a:rPr>
              <a:t>数制系统</a:t>
            </a:r>
            <a:endParaRPr lang="en-US" sz="2400" dirty="0">
              <a:solidFill>
                <a:schemeClr val="bg1"/>
              </a:solidFill>
              <a:latin typeface="华文中宋" pitchFamily="2" charset="-122"/>
              <a:ea typeface="华文中宋" pitchFamily="2" charset="-122"/>
            </a:endParaRPr>
          </a:p>
        </p:txBody>
      </p:sp>
      <p:sp>
        <p:nvSpPr>
          <p:cNvPr id="6" name="TextBox 5"/>
          <p:cNvSpPr txBox="1"/>
          <p:nvPr/>
        </p:nvSpPr>
        <p:spPr>
          <a:xfrm>
            <a:off x="3929058" y="5000636"/>
            <a:ext cx="121058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小数部分</a:t>
            </a:r>
            <a:endParaRPr lang="zh-CN" altLang="en-US" sz="2000" dirty="0">
              <a:latin typeface="华文中宋" pitchFamily="2" charset="-122"/>
              <a:ea typeface="华文中宋" pitchFamily="2" charset="-122"/>
            </a:endParaRPr>
          </a:p>
        </p:txBody>
      </p:sp>
      <p:sp>
        <p:nvSpPr>
          <p:cNvPr id="8" name="TextBox 7"/>
          <p:cNvSpPr txBox="1"/>
          <p:nvPr/>
        </p:nvSpPr>
        <p:spPr>
          <a:xfrm>
            <a:off x="732133" y="4702742"/>
            <a:ext cx="634019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有符号定点数可以用二进制补码或者带符号的原码表示</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22204494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232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common notations</a:t>
            </a:r>
            <a:r>
              <a:rPr lang="en-US" sz="2000" dirty="0" smtClean="0">
                <a:latin typeface="华文中宋" pitchFamily="2" charset="-122"/>
                <a:ea typeface="华文中宋" pitchFamily="2" charset="-122"/>
                <a:cs typeface="Arial" charset="0"/>
              </a:rPr>
              <a:t>:</a:t>
            </a:r>
            <a:r>
              <a:rPr lang="zh-CN" altLang="en-US" sz="2000" dirty="0" smtClean="0">
                <a:latin typeface="华文中宋" pitchFamily="2" charset="-122"/>
                <a:ea typeface="华文中宋" pitchFamily="2" charset="-122"/>
                <a:cs typeface="Arial" charset="0"/>
              </a:rPr>
              <a:t>两种常用表示法</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b="1" dirty="0">
                <a:solidFill>
                  <a:schemeClr val="accent1"/>
                </a:solidFill>
                <a:latin typeface="Times New Roman" pitchFamily="18" charset="0"/>
                <a:cs typeface="Arial" charset="0"/>
              </a:rPr>
              <a:t>Fixed-point: </a:t>
            </a:r>
            <a:r>
              <a:rPr lang="en-US" sz="2600" dirty="0" smtClean="0">
                <a:latin typeface="Times New Roman" pitchFamily="18" charset="0"/>
                <a:cs typeface="Arial" charset="0"/>
              </a:rPr>
              <a:t>binary </a:t>
            </a:r>
            <a:r>
              <a:rPr lang="en-US" sz="2600" dirty="0">
                <a:latin typeface="Times New Roman" pitchFamily="18" charset="0"/>
                <a:cs typeface="Arial" charset="0"/>
              </a:rPr>
              <a:t>point </a:t>
            </a:r>
            <a:r>
              <a:rPr lang="en-US" sz="2600" dirty="0" smtClean="0">
                <a:latin typeface="Times New Roman" pitchFamily="18" charset="0"/>
                <a:cs typeface="Arial" charset="0"/>
              </a:rPr>
              <a:t>fixed</a:t>
            </a:r>
            <a:endParaRPr lang="en-US" sz="2600" dirty="0">
              <a:latin typeface="Times New Roman" pitchFamily="18" charset="0"/>
              <a:cs typeface="Arial" charset="0"/>
            </a:endParaRPr>
          </a:p>
          <a:p>
            <a:pPr marL="742950" lvl="1" indent="-285750">
              <a:spcBef>
                <a:spcPct val="20000"/>
              </a:spcBef>
              <a:buFontTx/>
              <a:buChar char="–"/>
            </a:pPr>
            <a:r>
              <a:rPr lang="en-US" sz="2600" b="1" dirty="0" smtClean="0">
                <a:solidFill>
                  <a:schemeClr val="accent1"/>
                </a:solidFill>
                <a:latin typeface="Times New Roman" pitchFamily="18" charset="0"/>
                <a:cs typeface="Arial" charset="0"/>
              </a:rPr>
              <a:t>Floating-point: </a:t>
            </a:r>
            <a:r>
              <a:rPr lang="en-US" sz="2600" dirty="0" smtClean="0">
                <a:latin typeface="Times New Roman" pitchFamily="18" charset="0"/>
                <a:cs typeface="Arial" charset="0"/>
              </a:rPr>
              <a:t>binary </a:t>
            </a:r>
            <a:r>
              <a:rPr lang="en-US" sz="2600" dirty="0">
                <a:latin typeface="Times New Roman" pitchFamily="18" charset="0"/>
                <a:cs typeface="Arial" charset="0"/>
              </a:rPr>
              <a:t>point floats to the right of the most </a:t>
            </a:r>
            <a:r>
              <a:rPr lang="en-US" sz="2600" dirty="0" smtClean="0">
                <a:latin typeface="Times New Roman" pitchFamily="18" charset="0"/>
                <a:cs typeface="Arial" charset="0"/>
              </a:rPr>
              <a:t>significant </a:t>
            </a:r>
            <a:r>
              <a:rPr lang="en-US" sz="2600" dirty="0">
                <a:latin typeface="Times New Roman" pitchFamily="18" charset="0"/>
                <a:cs typeface="Arial" charset="0"/>
              </a:rPr>
              <a:t>1</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Numbers with Fractions</a:t>
            </a:r>
            <a:endParaRPr lang="en-US" sz="4400" dirty="0">
              <a:solidFill>
                <a:schemeClr val="bg1"/>
              </a:solidFill>
              <a:latin typeface="+mj-lt"/>
            </a:endParaRPr>
          </a:p>
        </p:txBody>
      </p:sp>
      <p:sp>
        <p:nvSpPr>
          <p:cNvPr id="5" name="TextBox 4"/>
          <p:cNvSpPr txBox="1"/>
          <p:nvPr/>
        </p:nvSpPr>
        <p:spPr>
          <a:xfrm>
            <a:off x="1285852" y="742874"/>
            <a:ext cx="146706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带小数的数</a:t>
            </a:r>
            <a:endParaRPr lang="zh-CN" altLang="en-US" sz="2000" dirty="0">
              <a:latin typeface="华文中宋" pitchFamily="2" charset="-122"/>
              <a:ea typeface="华文中宋" pitchFamily="2" charset="-122"/>
            </a:endParaRPr>
          </a:p>
        </p:txBody>
      </p:sp>
      <p:sp>
        <p:nvSpPr>
          <p:cNvPr id="6" name="TextBox 5"/>
          <p:cNvSpPr txBox="1"/>
          <p:nvPr/>
        </p:nvSpPr>
        <p:spPr>
          <a:xfrm>
            <a:off x="1142976" y="3143248"/>
            <a:ext cx="7072362" cy="3139321"/>
          </a:xfrm>
          <a:prstGeom prst="rect">
            <a:avLst/>
          </a:prstGeom>
          <a:noFill/>
        </p:spPr>
        <p:txBody>
          <a:bodyPr wrap="square" rtlCol="0">
            <a:spAutoFit/>
          </a:bodyPr>
          <a:lstStyle/>
          <a:p>
            <a:r>
              <a:rPr lang="en-US" altLang="zh-CN" sz="2000" dirty="0" smtClean="0">
                <a:latin typeface="华文中宋" pitchFamily="2" charset="-122"/>
                <a:ea typeface="华文中宋" pitchFamily="2" charset="-122"/>
              </a:rPr>
              <a:t>- </a:t>
            </a:r>
            <a:r>
              <a:rPr lang="zh-CN" altLang="en-US" sz="2000" dirty="0" smtClean="0">
                <a:latin typeface="华文中宋" pitchFamily="2" charset="-122"/>
                <a:ea typeface="华文中宋" pitchFamily="2" charset="-122"/>
              </a:rPr>
              <a:t>定点数表示法有一个位于整数和小数位之间的隐含二进制小数点，类似于通常十进制数中位于整数和小数位之间的十进制小数点。</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 </a:t>
            </a:r>
            <a:r>
              <a:rPr lang="zh-CN" altLang="en-US" sz="2000" dirty="0" smtClean="0">
                <a:latin typeface="华文中宋" pitchFamily="2" charset="-122"/>
                <a:ea typeface="华文中宋" pitchFamily="2" charset="-122"/>
              </a:rPr>
              <a:t>浮点数：二进制浮点的最右边用</a:t>
            </a:r>
            <a:r>
              <a:rPr lang="en-US" altLang="zh-CN" sz="2000" dirty="0" smtClean="0">
                <a:latin typeface="华文中宋" pitchFamily="2" charset="-122"/>
                <a:ea typeface="华文中宋" pitchFamily="2" charset="-122"/>
              </a:rPr>
              <a:t>1</a:t>
            </a:r>
            <a:r>
              <a:rPr lang="zh-CN" altLang="en-US" sz="2000" dirty="0" smtClean="0">
                <a:latin typeface="华文中宋" pitchFamily="2" charset="-122"/>
                <a:ea typeface="华文中宋" pitchFamily="2" charset="-122"/>
              </a:rPr>
              <a:t>位表示符号。</a:t>
            </a:r>
            <a:endParaRPr lang="en-US" altLang="zh-CN" sz="2000" dirty="0" smtClean="0">
              <a:latin typeface="华文中宋" pitchFamily="2" charset="-122"/>
              <a:ea typeface="华文中宋" pitchFamily="2" charset="-122"/>
            </a:endParaRPr>
          </a:p>
          <a:p>
            <a:endParaRPr lang="en-US" altLang="zh-CN" sz="2000" dirty="0" smtClean="0">
              <a:latin typeface="华文中宋" pitchFamily="2" charset="-122"/>
              <a:ea typeface="华文中宋" pitchFamily="2" charset="-122"/>
            </a:endParaRPr>
          </a:p>
          <a:p>
            <a:r>
              <a:rPr lang="zh-CN" altLang="en-US" sz="2000" dirty="0" smtClean="0">
                <a:latin typeface="华文中宋" pitchFamily="2" charset="-122"/>
                <a:ea typeface="华文中宋" pitchFamily="2" charset="-122"/>
              </a:rPr>
              <a:t>浮点数与科学计数法相似，它解决了整数和小数位长度固定的限制，允许表示一个非常大或者非常小的数。如科学计数法一样，浮点数包含了符号、尾数、基数和阶码。</a:t>
            </a:r>
            <a:endParaRPr lang="en-US" altLang="zh-CN" sz="2000" dirty="0" smtClean="0">
              <a:latin typeface="华文中宋" pitchFamily="2" charset="-122"/>
              <a:ea typeface="华文中宋" pitchFamily="2" charset="-122"/>
            </a:endParaRPr>
          </a:p>
          <a:p>
            <a:endParaRPr lang="en-US" altLang="zh-CN" sz="2000" dirty="0" smtClean="0">
              <a:latin typeface="华文中宋" pitchFamily="2" charset="-122"/>
              <a:ea typeface="华文中宋" pitchFamily="2" charset="-122"/>
            </a:endParaRPr>
          </a:p>
          <a:p>
            <a:endParaRPr lang="zh-CN" altLang="en-US" dirty="0"/>
          </a:p>
        </p:txBody>
      </p:sp>
    </p:spTree>
    <p:extLst>
      <p:ext uri="{BB962C8B-B14F-4D97-AF65-F5344CB8AC3E}">
        <p14:creationId xmlns="" xmlns:p14="http://schemas.microsoft.com/office/powerpoint/2010/main" val="11847172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3" name="Rectangle 3"/>
          <p:cNvSpPr>
            <a:spLocks noGrp="1" noChangeArrowheads="1"/>
          </p:cNvSpPr>
          <p:nvPr>
            <p:ph type="body" idx="4294967295"/>
            <p:custDataLst>
              <p:tags r:id="rId1"/>
            </p:custDataLst>
          </p:nvPr>
        </p:nvSpPr>
        <p:spPr>
          <a:xfrm>
            <a:off x="914400" y="1295400"/>
            <a:ext cx="8086756" cy="4491054"/>
          </a:xfrm>
        </p:spPr>
        <p:txBody>
          <a:bodyPr>
            <a:normAutofit fontScale="92500" lnSpcReduction="10000"/>
          </a:bodyPr>
          <a:lstStyle/>
          <a:p>
            <a:r>
              <a:rPr lang="en-US" sz="3500" b="1" dirty="0"/>
              <a:t>Digital building blocks</a:t>
            </a:r>
            <a:r>
              <a:rPr lang="en-US" sz="3500" b="1" dirty="0" smtClean="0"/>
              <a:t>:</a:t>
            </a:r>
            <a:r>
              <a:rPr lang="zh-CN" altLang="en-US" sz="2200" b="1" dirty="0" smtClean="0">
                <a:latin typeface="华文中宋" pitchFamily="2" charset="-122"/>
                <a:ea typeface="华文中宋" pitchFamily="2" charset="-122"/>
              </a:rPr>
              <a:t>数字模块</a:t>
            </a:r>
            <a:endParaRPr lang="en-US" sz="2200" b="1" dirty="0">
              <a:latin typeface="华文中宋" pitchFamily="2" charset="-122"/>
              <a:ea typeface="华文中宋" pitchFamily="2" charset="-122"/>
            </a:endParaRPr>
          </a:p>
          <a:p>
            <a:pPr lvl="1"/>
            <a:r>
              <a:rPr lang="en-US" dirty="0"/>
              <a:t>Gates, multiplexers, decoders, registers, arithmetic circuits, counters, memory arrays, logic </a:t>
            </a:r>
            <a:r>
              <a:rPr lang="en-US" dirty="0" smtClean="0"/>
              <a:t>arrays</a:t>
            </a:r>
            <a:r>
              <a:rPr lang="zh-CN" altLang="en-US" sz="2200" dirty="0" smtClean="0">
                <a:latin typeface="华文中宋" pitchFamily="2" charset="-122"/>
                <a:ea typeface="华文中宋" pitchFamily="2" charset="-122"/>
              </a:rPr>
              <a:t>逻辑门电路、多路选择器、译码器、寄存器、算术运算电路、计算器、存储器阵列、逻辑阵列</a:t>
            </a:r>
            <a:endParaRPr lang="en-US" sz="2200" dirty="0">
              <a:latin typeface="华文中宋" pitchFamily="2" charset="-122"/>
              <a:ea typeface="华文中宋" pitchFamily="2" charset="-122"/>
            </a:endParaRPr>
          </a:p>
          <a:p>
            <a:r>
              <a:rPr lang="en-US" sz="3500" b="1" dirty="0"/>
              <a:t>Building blocks demonstrate hierarchy, modularity, and regularity:</a:t>
            </a:r>
          </a:p>
          <a:p>
            <a:pPr lvl="1"/>
            <a:r>
              <a:rPr lang="en-US" dirty="0"/>
              <a:t>Hierarchy of simpler components</a:t>
            </a:r>
          </a:p>
          <a:p>
            <a:pPr lvl="1"/>
            <a:r>
              <a:rPr lang="en-US" dirty="0"/>
              <a:t>Well-defined interfaces and functions</a:t>
            </a:r>
          </a:p>
          <a:p>
            <a:pPr lvl="1"/>
            <a:r>
              <a:rPr lang="en-US" dirty="0"/>
              <a:t>Regular structure easily </a:t>
            </a:r>
            <a:r>
              <a:rPr lang="en-US" dirty="0" smtClean="0"/>
              <a:t>extends </a:t>
            </a:r>
            <a:r>
              <a:rPr lang="en-US" dirty="0"/>
              <a:t>to different sizes</a:t>
            </a:r>
          </a:p>
          <a:p>
            <a:pPr>
              <a:buFontTx/>
              <a:buNone/>
            </a:pPr>
            <a:endParaRPr lang="en-US" sz="2000" dirty="0"/>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Introduction</a:t>
            </a:r>
            <a:r>
              <a:rPr lang="zh-CN" altLang="en-US" sz="2400" dirty="0" smtClean="0">
                <a:solidFill>
                  <a:schemeClr val="bg1"/>
                </a:solidFill>
                <a:latin typeface="华文中宋" pitchFamily="2" charset="-122"/>
                <a:ea typeface="华文中宋" pitchFamily="2" charset="-122"/>
              </a:rPr>
              <a:t>引言</a:t>
            </a:r>
            <a:endParaRPr lang="en-US" sz="2400" dirty="0">
              <a:solidFill>
                <a:schemeClr val="bg1"/>
              </a:solidFill>
              <a:latin typeface="华文中宋" pitchFamily="2" charset="-122"/>
              <a:ea typeface="华文中宋" pitchFamily="2" charset="-122"/>
            </a:endParaRPr>
          </a:p>
        </p:txBody>
      </p:sp>
      <p:sp>
        <p:nvSpPr>
          <p:cNvPr id="4" name="TextBox 3"/>
          <p:cNvSpPr txBox="1"/>
          <p:nvPr/>
        </p:nvSpPr>
        <p:spPr>
          <a:xfrm>
            <a:off x="6215075" y="3571876"/>
            <a:ext cx="2786081" cy="646331"/>
          </a:xfrm>
          <a:prstGeom prst="rect">
            <a:avLst/>
          </a:prstGeom>
          <a:noFill/>
        </p:spPr>
        <p:txBody>
          <a:bodyPr wrap="square" rtlCol="0">
            <a:spAutoFit/>
          </a:bodyPr>
          <a:lstStyle/>
          <a:p>
            <a:r>
              <a:rPr lang="zh-CN" altLang="en-US" dirty="0" smtClean="0">
                <a:latin typeface="华文中宋" pitchFamily="2" charset="-122"/>
                <a:ea typeface="华文中宋" pitchFamily="2" charset="-122"/>
              </a:rPr>
              <a:t>说明了层次化、模块化、规整化的原则</a:t>
            </a:r>
            <a:endParaRPr lang="zh-CN" altLang="en-US" dirty="0">
              <a:latin typeface="华文中宋" pitchFamily="2" charset="-122"/>
              <a:ea typeface="华文中宋" pitchFamily="2" charset="-122"/>
            </a:endParaRPr>
          </a:p>
        </p:txBody>
      </p:sp>
      <p:sp>
        <p:nvSpPr>
          <p:cNvPr id="5" name="TextBox 4"/>
          <p:cNvSpPr txBox="1"/>
          <p:nvPr/>
        </p:nvSpPr>
        <p:spPr>
          <a:xfrm>
            <a:off x="714348" y="5323712"/>
            <a:ext cx="7786743" cy="1323439"/>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复杂模块可以用层次化的方法由更简单的模块（如逻辑门电路、多路选择器、译码器等）组成。每个模块都有定义好的接口，当底层实现不重要时，可以被视为黑盒。每一个规整结构的模块都应易于扩展为不同规模。</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528562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3349" name="Object 5"/>
          <p:cNvGraphicFramePr>
            <a:graphicFrameLocks noGrp="1" noChangeAspect="1"/>
          </p:cNvGraphicFramePr>
          <p:nvPr>
            <p:ph idx="4294967295"/>
            <p:custDataLst>
              <p:tags r:id="rId2"/>
            </p:custDataLst>
          </p:nvPr>
        </p:nvGraphicFramePr>
        <p:xfrm>
          <a:off x="2743200" y="2209800"/>
          <a:ext cx="6400800" cy="2243138"/>
        </p:xfrm>
        <a:graphic>
          <a:graphicData uri="http://schemas.openxmlformats.org/presentationml/2006/ole">
            <p:oleObj spid="_x0000_s70677" name="VISIO" r:id="rId7" imgW="1390682" imgH="488494" progId="Visio.Drawing.11">
              <p:embed/>
            </p:oleObj>
          </a:graphicData>
        </a:graphic>
      </p:graphicFrame>
      <p:sp>
        <p:nvSpPr>
          <p:cNvPr id="95334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3348"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6.75 </a:t>
            </a:r>
            <a:r>
              <a:rPr lang="en-US" sz="3200" dirty="0">
                <a:latin typeface="Times New Roman" pitchFamily="18" charset="0"/>
                <a:cs typeface="Arial" charset="0"/>
              </a:rPr>
              <a:t>using 4 integer bits and 4 fraction bits:</a:t>
            </a: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smtClean="0">
              <a:latin typeface="Times New Roman" pitchFamily="18" charset="0"/>
              <a:cs typeface="Arial" charset="0"/>
            </a:endParaRPr>
          </a:p>
          <a:p>
            <a:pPr marL="800100" lvl="1" indent="-342900">
              <a:spcBef>
                <a:spcPct val="20000"/>
              </a:spcBef>
              <a:buFontTx/>
              <a:buChar char="•"/>
            </a:pPr>
            <a:r>
              <a:rPr lang="en-US" sz="2600" dirty="0" smtClean="0">
                <a:latin typeface="Times New Roman" pitchFamily="18" charset="0"/>
                <a:cs typeface="Arial" charset="0"/>
              </a:rPr>
              <a:t>Binary point is implied</a:t>
            </a:r>
            <a:r>
              <a:rPr lang="zh-CN" altLang="en-US" sz="2000" dirty="0" smtClean="0">
                <a:latin typeface="华文中宋" pitchFamily="2" charset="-122"/>
                <a:ea typeface="华文中宋" pitchFamily="2" charset="-122"/>
                <a:cs typeface="Arial" charset="0"/>
              </a:rPr>
              <a:t>二进制小数点隐含了</a:t>
            </a:r>
            <a:endParaRPr lang="en-US" sz="2000" dirty="0" smtClean="0">
              <a:latin typeface="华文中宋" pitchFamily="2" charset="-122"/>
              <a:ea typeface="华文中宋" pitchFamily="2" charset="-122"/>
              <a:cs typeface="Arial" charset="0"/>
            </a:endParaRPr>
          </a:p>
          <a:p>
            <a:pPr marL="800100" lvl="1" indent="-342900">
              <a:spcBef>
                <a:spcPct val="20000"/>
              </a:spcBef>
            </a:pPr>
            <a:endParaRPr lang="en-US" sz="26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Numbers</a:t>
            </a:r>
            <a:r>
              <a:rPr lang="zh-CN" altLang="en-US" sz="2000" dirty="0" smtClean="0">
                <a:solidFill>
                  <a:schemeClr val="bg1"/>
                </a:solidFill>
                <a:latin typeface="华文中宋" pitchFamily="2" charset="-122"/>
                <a:ea typeface="华文中宋" pitchFamily="2" charset="-122"/>
              </a:rPr>
              <a:t>定点数系统</a:t>
            </a:r>
            <a:endParaRPr lang="en-US" sz="2000" dirty="0">
              <a:solidFill>
                <a:schemeClr val="bg1"/>
              </a:solidFill>
              <a:latin typeface="华文中宋" pitchFamily="2" charset="-122"/>
              <a:ea typeface="华文中宋" pitchFamily="2" charset="-122"/>
            </a:endParaRPr>
          </a:p>
        </p:txBody>
      </p:sp>
      <p:sp>
        <p:nvSpPr>
          <p:cNvPr id="6" name="TextBox 5"/>
          <p:cNvSpPr txBox="1"/>
          <p:nvPr/>
        </p:nvSpPr>
        <p:spPr>
          <a:xfrm>
            <a:off x="1285852" y="1000108"/>
            <a:ext cx="3881191" cy="400110"/>
          </a:xfrm>
          <a:prstGeom prst="rect">
            <a:avLst/>
          </a:prstGeom>
          <a:noFill/>
        </p:spPr>
        <p:txBody>
          <a:bodyPr wrap="none" rtlCol="0">
            <a:spAutoFit/>
          </a:bodyPr>
          <a:lstStyle/>
          <a:p>
            <a:r>
              <a:rPr lang="en-US" altLang="zh-CN" sz="2000" dirty="0" smtClean="0">
                <a:latin typeface="华文中宋" pitchFamily="2" charset="-122"/>
                <a:ea typeface="华文中宋" pitchFamily="2" charset="-122"/>
              </a:rPr>
              <a:t>6.75</a:t>
            </a:r>
            <a:r>
              <a:rPr lang="zh-CN" altLang="en-US" sz="2000" dirty="0" smtClean="0">
                <a:latin typeface="华文中宋" pitchFamily="2" charset="-122"/>
                <a:ea typeface="华文中宋" pitchFamily="2" charset="-122"/>
              </a:rPr>
              <a:t>用</a:t>
            </a:r>
            <a:r>
              <a:rPr lang="en-US" altLang="zh-CN" sz="2000" dirty="0" smtClean="0">
                <a:latin typeface="华文中宋" pitchFamily="2" charset="-122"/>
                <a:ea typeface="华文中宋" pitchFamily="2" charset="-122"/>
              </a:rPr>
              <a:t>4</a:t>
            </a:r>
            <a:r>
              <a:rPr lang="zh-CN" altLang="en-US" sz="2000" dirty="0" smtClean="0">
                <a:latin typeface="华文中宋" pitchFamily="2" charset="-122"/>
                <a:ea typeface="华文中宋" pitchFamily="2" charset="-122"/>
              </a:rPr>
              <a:t>位整数和</a:t>
            </a:r>
            <a:r>
              <a:rPr lang="en-US" altLang="zh-CN" sz="2000" dirty="0" smtClean="0">
                <a:latin typeface="华文中宋" pitchFamily="2" charset="-122"/>
                <a:ea typeface="华文中宋" pitchFamily="2" charset="-122"/>
              </a:rPr>
              <a:t>4</a:t>
            </a:r>
            <a:r>
              <a:rPr lang="zh-CN" altLang="en-US" sz="2000" dirty="0" smtClean="0">
                <a:latin typeface="华文中宋" pitchFamily="2" charset="-122"/>
                <a:ea typeface="华文中宋" pitchFamily="2" charset="-122"/>
              </a:rPr>
              <a:t>位小数位表示</a:t>
            </a:r>
            <a:endParaRPr lang="zh-CN" altLang="en-US" sz="2000" dirty="0">
              <a:latin typeface="华文中宋" pitchFamily="2" charset="-122"/>
              <a:ea typeface="华文中宋" pitchFamily="2" charset="-122"/>
            </a:endParaRPr>
          </a:p>
        </p:txBody>
      </p:sp>
      <p:sp>
        <p:nvSpPr>
          <p:cNvPr id="7" name="TextBox 6"/>
          <p:cNvSpPr txBox="1"/>
          <p:nvPr/>
        </p:nvSpPr>
        <p:spPr>
          <a:xfrm>
            <a:off x="1611551" y="4357694"/>
            <a:ext cx="667522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5-21  6.75</a:t>
            </a:r>
            <a:r>
              <a:rPr lang="zh-CN" altLang="en-US" sz="2000" dirty="0" smtClean="0">
                <a:latin typeface="华文中宋" pitchFamily="2" charset="-122"/>
                <a:ea typeface="华文中宋" pitchFamily="2" charset="-122"/>
              </a:rPr>
              <a:t>用</a:t>
            </a:r>
            <a:r>
              <a:rPr lang="en-US" altLang="zh-CN" sz="2000" dirty="0" smtClean="0">
                <a:latin typeface="华文中宋" pitchFamily="2" charset="-122"/>
                <a:ea typeface="华文中宋" pitchFamily="2" charset="-122"/>
              </a:rPr>
              <a:t>4</a:t>
            </a:r>
            <a:r>
              <a:rPr lang="zh-CN" altLang="en-US" sz="2000" dirty="0" smtClean="0">
                <a:latin typeface="华文中宋" pitchFamily="2" charset="-122"/>
                <a:ea typeface="华文中宋" pitchFamily="2" charset="-122"/>
              </a:rPr>
              <a:t>个整数位和</a:t>
            </a:r>
            <a:r>
              <a:rPr lang="en-US" altLang="zh-CN" sz="2000" dirty="0" smtClean="0">
                <a:latin typeface="华文中宋" pitchFamily="2" charset="-122"/>
                <a:ea typeface="华文中宋" pitchFamily="2" charset="-122"/>
              </a:rPr>
              <a:t>4</a:t>
            </a:r>
            <a:r>
              <a:rPr lang="zh-CN" altLang="en-US" sz="2000" dirty="0" smtClean="0">
                <a:latin typeface="华文中宋" pitchFamily="2" charset="-122"/>
                <a:ea typeface="华文中宋" pitchFamily="2" charset="-122"/>
              </a:rPr>
              <a:t>个小数点位表示的定点表示</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06494344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2640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Represent </a:t>
            </a:r>
            <a:r>
              <a:rPr lang="en-US" sz="3200" dirty="0">
                <a:latin typeface="Times New Roman" pitchFamily="18" charset="0"/>
                <a:cs typeface="Arial" charset="0"/>
              </a:rPr>
              <a:t>7.5</a:t>
            </a:r>
            <a:r>
              <a:rPr lang="en-US" sz="3200" baseline="-25000" dirty="0">
                <a:latin typeface="Times New Roman" pitchFamily="18" charset="0"/>
                <a:cs typeface="Arial" charset="0"/>
              </a:rPr>
              <a:t>10</a:t>
            </a:r>
            <a:r>
              <a:rPr lang="en-US" sz="3200" dirty="0">
                <a:latin typeface="Times New Roman" pitchFamily="18" charset="0"/>
                <a:cs typeface="Arial" charset="0"/>
              </a:rPr>
              <a:t> using </a:t>
            </a:r>
            <a:r>
              <a:rPr lang="en-US" sz="3200" dirty="0" smtClean="0">
                <a:latin typeface="Times New Roman" pitchFamily="18" charset="0"/>
                <a:cs typeface="Arial" charset="0"/>
              </a:rPr>
              <a:t>4 </a:t>
            </a:r>
            <a:r>
              <a:rPr lang="en-US" sz="3200" dirty="0">
                <a:latin typeface="Times New Roman" pitchFamily="18" charset="0"/>
                <a:cs typeface="Arial" charset="0"/>
              </a:rPr>
              <a:t>integer bits and 4 fraction bits.</a:t>
            </a:r>
          </a:p>
          <a:p>
            <a:pPr marL="342900" indent="-342900">
              <a:spcBef>
                <a:spcPct val="20000"/>
              </a:spcBef>
              <a:buFontTx/>
              <a:buChar char="•"/>
            </a:pPr>
            <a:endParaRPr lang="en-US" sz="3200" dirty="0">
              <a:latin typeface="Times New Roman" pitchFamily="18" charset="0"/>
              <a:cs typeface="Arial" charset="0"/>
            </a:endParaRPr>
          </a:p>
          <a:p>
            <a:pPr marL="742950" lvl="1" indent="-285750">
              <a:spcBef>
                <a:spcPct val="20000"/>
              </a:spcBef>
            </a:pPr>
            <a:r>
              <a:rPr lang="en-US" sz="3200" dirty="0">
                <a:latin typeface="Times New Roman" pitchFamily="18" charset="0"/>
                <a:cs typeface="Arial" charset="0"/>
              </a:rPr>
              <a:t>			</a:t>
            </a:r>
            <a:endParaRPr lang="en-US" sz="3200" b="1"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 Example</a:t>
            </a:r>
            <a:endParaRPr lang="en-US" sz="4400" dirty="0">
              <a:solidFill>
                <a:schemeClr val="bg1"/>
              </a:solidFill>
              <a:latin typeface="+mj-lt"/>
            </a:endParaRPr>
          </a:p>
        </p:txBody>
      </p:sp>
      <p:sp>
        <p:nvSpPr>
          <p:cNvPr id="5" name="TextBox 4"/>
          <p:cNvSpPr txBox="1"/>
          <p:nvPr/>
        </p:nvSpPr>
        <p:spPr>
          <a:xfrm>
            <a:off x="1214414" y="714356"/>
            <a:ext cx="198002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定点数系统例子</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04045588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2640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Represent </a:t>
            </a:r>
            <a:r>
              <a:rPr lang="en-US" sz="3200" dirty="0">
                <a:latin typeface="Times New Roman" pitchFamily="18" charset="0"/>
                <a:cs typeface="Arial" charset="0"/>
              </a:rPr>
              <a:t>7.5</a:t>
            </a:r>
            <a:r>
              <a:rPr lang="en-US" sz="3200" baseline="-25000" dirty="0">
                <a:latin typeface="Times New Roman" pitchFamily="18" charset="0"/>
                <a:cs typeface="Arial" charset="0"/>
              </a:rPr>
              <a:t>10</a:t>
            </a:r>
            <a:r>
              <a:rPr lang="en-US" sz="3200" dirty="0">
                <a:latin typeface="Times New Roman" pitchFamily="18" charset="0"/>
                <a:cs typeface="Arial" charset="0"/>
              </a:rPr>
              <a:t> using </a:t>
            </a:r>
            <a:r>
              <a:rPr lang="en-US" sz="3200" dirty="0" smtClean="0">
                <a:latin typeface="Times New Roman" pitchFamily="18" charset="0"/>
                <a:cs typeface="Arial" charset="0"/>
              </a:rPr>
              <a:t>4 </a:t>
            </a:r>
            <a:r>
              <a:rPr lang="en-US" sz="3200" dirty="0">
                <a:latin typeface="Times New Roman" pitchFamily="18" charset="0"/>
                <a:cs typeface="Arial" charset="0"/>
              </a:rPr>
              <a:t>integer bits and 4 fraction bits.</a:t>
            </a:r>
          </a:p>
          <a:p>
            <a:pPr marL="342900" indent="-342900">
              <a:spcBef>
                <a:spcPct val="20000"/>
              </a:spcBef>
              <a:buFontTx/>
              <a:buChar char="•"/>
            </a:pPr>
            <a:endParaRPr lang="en-US" sz="3200" dirty="0">
              <a:latin typeface="Times New Roman" pitchFamily="18" charset="0"/>
              <a:cs typeface="Arial" charset="0"/>
            </a:endParaRPr>
          </a:p>
          <a:p>
            <a:pPr marL="742950" lvl="1" indent="-285750">
              <a:spcBef>
                <a:spcPct val="20000"/>
              </a:spcBef>
            </a:pPr>
            <a:r>
              <a:rPr lang="en-US" sz="3200" dirty="0">
                <a:latin typeface="Times New Roman" pitchFamily="18" charset="0"/>
                <a:cs typeface="Arial" charset="0"/>
              </a:rPr>
              <a:t>			</a:t>
            </a:r>
            <a:r>
              <a:rPr lang="en-US" sz="3200" b="1" dirty="0">
                <a:solidFill>
                  <a:schemeClr val="accent1"/>
                </a:solidFill>
                <a:latin typeface="Times New Roman" pitchFamily="18" charset="0"/>
                <a:cs typeface="Arial" charset="0"/>
              </a:rPr>
              <a:t>01111000</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 Example</a:t>
            </a:r>
            <a:endParaRPr lang="en-US" sz="4400" dirty="0">
              <a:solidFill>
                <a:schemeClr val="bg1"/>
              </a:solidFill>
              <a:latin typeface="+mj-lt"/>
            </a:endParaRPr>
          </a:p>
        </p:txBody>
      </p:sp>
      <p:sp>
        <p:nvSpPr>
          <p:cNvPr id="5" name="TextBox 4"/>
          <p:cNvSpPr txBox="1"/>
          <p:nvPr/>
        </p:nvSpPr>
        <p:spPr>
          <a:xfrm>
            <a:off x="1214414" y="714356"/>
            <a:ext cx="198002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定点数系统例子</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38589614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56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smtClean="0">
                <a:latin typeface="Times New Roman" pitchFamily="18" charset="0"/>
                <a:cs typeface="Arial" charset="0"/>
              </a:rPr>
              <a:t>Representations:</a:t>
            </a:r>
            <a:r>
              <a:rPr lang="zh-CN" altLang="en-US" sz="2000" b="1" dirty="0" smtClean="0">
                <a:latin typeface="华文中宋" pitchFamily="2" charset="-122"/>
                <a:ea typeface="华文中宋" pitchFamily="2" charset="-122"/>
                <a:cs typeface="Arial" charset="0"/>
              </a:rPr>
              <a:t>表示</a:t>
            </a:r>
            <a:endParaRPr lang="en-US" sz="2000" b="1" dirty="0">
              <a:latin typeface="华文中宋" pitchFamily="2" charset="-122"/>
              <a:ea typeface="华文中宋" pitchFamily="2" charset="-122"/>
              <a:cs typeface="Arial" charset="0"/>
            </a:endParaRPr>
          </a:p>
          <a:p>
            <a:pPr marL="742950" lvl="1" indent="-285750">
              <a:spcBef>
                <a:spcPct val="20000"/>
              </a:spcBef>
              <a:buFontTx/>
              <a:buChar char="–"/>
            </a:pPr>
            <a:r>
              <a:rPr lang="en-US" sz="2200" dirty="0" smtClean="0">
                <a:latin typeface="Times New Roman" pitchFamily="18" charset="0"/>
                <a:cs typeface="Arial" charset="0"/>
              </a:rPr>
              <a:t>Sign/magnitude</a:t>
            </a:r>
            <a:r>
              <a:rPr lang="zh-CN" altLang="en-US" sz="2000" dirty="0" smtClean="0">
                <a:latin typeface="华文中宋" pitchFamily="2" charset="-122"/>
                <a:ea typeface="华文中宋" pitchFamily="2" charset="-122"/>
                <a:cs typeface="Arial" charset="0"/>
              </a:rPr>
              <a:t>符号数值</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200" dirty="0">
                <a:latin typeface="Times New Roman" pitchFamily="18" charset="0"/>
                <a:cs typeface="Arial" charset="0"/>
              </a:rPr>
              <a:t>Two’s </a:t>
            </a:r>
            <a:r>
              <a:rPr lang="en-US" sz="2200" dirty="0" smtClean="0">
                <a:latin typeface="Times New Roman" pitchFamily="18" charset="0"/>
                <a:cs typeface="Arial" charset="0"/>
              </a:rPr>
              <a:t>complement</a:t>
            </a:r>
            <a:r>
              <a:rPr lang="zh-CN" altLang="en-US" sz="2000" dirty="0" smtClean="0">
                <a:latin typeface="华文中宋" pitchFamily="2" charset="-122"/>
                <a:ea typeface="华文中宋" pitchFamily="2" charset="-122"/>
                <a:cs typeface="Arial" charset="0"/>
              </a:rPr>
              <a:t>二进制补码</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600" b="1" dirty="0" smtClean="0">
                <a:latin typeface="Times New Roman" pitchFamily="18" charset="0"/>
                <a:cs typeface="Arial" charset="0"/>
              </a:rPr>
              <a:t>Example: </a:t>
            </a:r>
            <a:r>
              <a:rPr lang="en-US" sz="2600" dirty="0" smtClean="0">
                <a:latin typeface="Times New Roman" pitchFamily="18" charset="0"/>
                <a:cs typeface="Arial" charset="0"/>
              </a:rPr>
              <a:t>Represent </a:t>
            </a:r>
            <a:r>
              <a:rPr lang="en-US" sz="2600" dirty="0">
                <a:latin typeface="Times New Roman" pitchFamily="18" charset="0"/>
                <a:cs typeface="Arial" charset="0"/>
              </a:rPr>
              <a:t>-7.5</a:t>
            </a:r>
            <a:r>
              <a:rPr lang="en-US" sz="2600" baseline="-25000" dirty="0">
                <a:latin typeface="Times New Roman" pitchFamily="18" charset="0"/>
                <a:cs typeface="Arial" charset="0"/>
              </a:rPr>
              <a:t>10</a:t>
            </a:r>
            <a:r>
              <a:rPr lang="en-US" sz="2600" dirty="0">
                <a:latin typeface="Times New Roman" pitchFamily="18" charset="0"/>
                <a:cs typeface="Arial" charset="0"/>
              </a:rPr>
              <a:t> </a:t>
            </a:r>
            <a:r>
              <a:rPr lang="en-US" sz="2600" dirty="0" smtClean="0">
                <a:latin typeface="Times New Roman" pitchFamily="18" charset="0"/>
                <a:cs typeface="Arial" charset="0"/>
              </a:rPr>
              <a:t>using </a:t>
            </a:r>
            <a:r>
              <a:rPr lang="en-US" sz="2600" dirty="0">
                <a:latin typeface="Times New Roman" pitchFamily="18" charset="0"/>
                <a:cs typeface="Arial" charset="0"/>
              </a:rPr>
              <a:t>4 integer </a:t>
            </a:r>
            <a:r>
              <a:rPr lang="en-US" sz="2600" dirty="0" smtClean="0">
                <a:latin typeface="Times New Roman" pitchFamily="18" charset="0"/>
                <a:cs typeface="Arial" charset="0"/>
              </a:rPr>
              <a:t>and </a:t>
            </a:r>
            <a:r>
              <a:rPr lang="en-US" sz="2600" dirty="0">
                <a:latin typeface="Times New Roman" pitchFamily="18" charset="0"/>
                <a:cs typeface="Arial" charset="0"/>
              </a:rPr>
              <a:t>4 fraction </a:t>
            </a:r>
            <a:r>
              <a:rPr lang="en-US" sz="2600" dirty="0" smtClean="0">
                <a:latin typeface="Times New Roman" pitchFamily="18" charset="0"/>
                <a:cs typeface="Arial" charset="0"/>
              </a:rPr>
              <a:t>bits</a:t>
            </a:r>
            <a:endParaRPr lang="en-US" sz="26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Sign/magnitude:</a:t>
            </a:r>
          </a:p>
          <a:p>
            <a:pPr marL="742950" lvl="1" indent="-285750">
              <a:spcBef>
                <a:spcPct val="20000"/>
              </a:spcBef>
            </a:pPr>
            <a:r>
              <a:rPr lang="en-US" sz="2400" dirty="0">
                <a:latin typeface="Times New Roman" pitchFamily="18" charset="0"/>
                <a:cs typeface="Arial" charset="0"/>
              </a:rPr>
              <a:t>			</a:t>
            </a:r>
            <a:endParaRPr lang="en-US" sz="20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Two’s complement:</a:t>
            </a:r>
          </a:p>
          <a:p>
            <a:pPr marL="742950" lvl="1" indent="-285750">
              <a:spcBef>
                <a:spcPct val="20000"/>
              </a:spcBef>
            </a:pPr>
            <a:r>
              <a:rPr lang="en-US" sz="2400" dirty="0">
                <a:latin typeface="Times New Roman" pitchFamily="18" charset="0"/>
                <a:cs typeface="Arial" charset="0"/>
              </a:rPr>
              <a:t>			</a:t>
            </a:r>
            <a:endParaRPr lang="en-US" sz="20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Signed Fixed-Point Numbers</a:t>
            </a:r>
            <a:endParaRPr lang="en-US" sz="4400" dirty="0">
              <a:solidFill>
                <a:schemeClr val="bg1"/>
              </a:solidFill>
              <a:latin typeface="+mj-lt"/>
            </a:endParaRPr>
          </a:p>
        </p:txBody>
      </p:sp>
      <p:sp>
        <p:nvSpPr>
          <p:cNvPr id="5" name="TextBox 4"/>
          <p:cNvSpPr txBox="1"/>
          <p:nvPr/>
        </p:nvSpPr>
        <p:spPr>
          <a:xfrm>
            <a:off x="1214414" y="714356"/>
            <a:ext cx="198002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带符号的定点数</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60660373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56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smtClean="0">
                <a:latin typeface="Times New Roman" pitchFamily="18" charset="0"/>
                <a:cs typeface="Arial" charset="0"/>
              </a:rPr>
              <a:t>Representations:</a:t>
            </a:r>
            <a:r>
              <a:rPr lang="zh-CN" altLang="en-US" sz="2000" b="1" dirty="0" smtClean="0">
                <a:latin typeface="华文中宋" pitchFamily="2" charset="-122"/>
                <a:ea typeface="华文中宋" pitchFamily="2" charset="-122"/>
                <a:cs typeface="Arial" charset="0"/>
              </a:rPr>
              <a:t>表示</a:t>
            </a:r>
            <a:endParaRPr lang="en-US" sz="2000" b="1" dirty="0">
              <a:latin typeface="华文中宋" pitchFamily="2" charset="-122"/>
              <a:ea typeface="华文中宋" pitchFamily="2" charset="-122"/>
              <a:cs typeface="Arial" charset="0"/>
            </a:endParaRPr>
          </a:p>
          <a:p>
            <a:pPr marL="742950" lvl="1" indent="-285750">
              <a:spcBef>
                <a:spcPct val="20000"/>
              </a:spcBef>
              <a:buFontTx/>
              <a:buChar char="–"/>
            </a:pPr>
            <a:r>
              <a:rPr lang="en-US" sz="2200" dirty="0" smtClean="0">
                <a:latin typeface="Times New Roman" pitchFamily="18" charset="0"/>
                <a:cs typeface="Arial" charset="0"/>
              </a:rPr>
              <a:t>Sign/magnitude</a:t>
            </a:r>
            <a:r>
              <a:rPr lang="zh-CN" altLang="en-US" sz="2000" dirty="0" smtClean="0">
                <a:latin typeface="华文中宋" pitchFamily="2" charset="-122"/>
                <a:ea typeface="华文中宋" pitchFamily="2" charset="-122"/>
                <a:cs typeface="Arial" charset="0"/>
              </a:rPr>
              <a:t>符号数值</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200" dirty="0">
                <a:latin typeface="Times New Roman" pitchFamily="18" charset="0"/>
                <a:cs typeface="Arial" charset="0"/>
              </a:rPr>
              <a:t>Two’s </a:t>
            </a:r>
            <a:r>
              <a:rPr lang="en-US" sz="2200" dirty="0" smtClean="0">
                <a:latin typeface="Times New Roman" pitchFamily="18" charset="0"/>
                <a:cs typeface="Arial" charset="0"/>
              </a:rPr>
              <a:t>complement</a:t>
            </a:r>
            <a:r>
              <a:rPr lang="zh-CN" altLang="en-US" sz="2000" dirty="0" smtClean="0">
                <a:latin typeface="华文中宋" pitchFamily="2" charset="-122"/>
                <a:ea typeface="华文中宋" pitchFamily="2" charset="-122"/>
                <a:cs typeface="Arial" charset="0"/>
              </a:rPr>
              <a:t>二进制补码</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600" b="1" dirty="0" smtClean="0">
                <a:latin typeface="Times New Roman" pitchFamily="18" charset="0"/>
                <a:cs typeface="Arial" charset="0"/>
              </a:rPr>
              <a:t>Example: </a:t>
            </a:r>
            <a:r>
              <a:rPr lang="en-US" sz="2600" dirty="0" smtClean="0">
                <a:latin typeface="Times New Roman" pitchFamily="18" charset="0"/>
                <a:cs typeface="Arial" charset="0"/>
              </a:rPr>
              <a:t>Represent </a:t>
            </a:r>
            <a:r>
              <a:rPr lang="en-US" sz="2600" dirty="0">
                <a:latin typeface="Times New Roman" pitchFamily="18" charset="0"/>
                <a:cs typeface="Arial" charset="0"/>
              </a:rPr>
              <a:t>-7.5</a:t>
            </a:r>
            <a:r>
              <a:rPr lang="en-US" sz="2600" baseline="-25000" dirty="0">
                <a:latin typeface="Times New Roman" pitchFamily="18" charset="0"/>
                <a:cs typeface="Arial" charset="0"/>
              </a:rPr>
              <a:t>10</a:t>
            </a:r>
            <a:r>
              <a:rPr lang="en-US" sz="2600" dirty="0">
                <a:latin typeface="Times New Roman" pitchFamily="18" charset="0"/>
                <a:cs typeface="Arial" charset="0"/>
              </a:rPr>
              <a:t> </a:t>
            </a:r>
            <a:r>
              <a:rPr lang="en-US" sz="2600" dirty="0" smtClean="0">
                <a:latin typeface="Times New Roman" pitchFamily="18" charset="0"/>
                <a:cs typeface="Arial" charset="0"/>
              </a:rPr>
              <a:t>using </a:t>
            </a:r>
            <a:r>
              <a:rPr lang="en-US" sz="2600" dirty="0">
                <a:latin typeface="Times New Roman" pitchFamily="18" charset="0"/>
                <a:cs typeface="Arial" charset="0"/>
              </a:rPr>
              <a:t>4 integer </a:t>
            </a:r>
            <a:r>
              <a:rPr lang="en-US" sz="2600" dirty="0" smtClean="0">
                <a:latin typeface="Times New Roman" pitchFamily="18" charset="0"/>
                <a:cs typeface="Arial" charset="0"/>
              </a:rPr>
              <a:t>and </a:t>
            </a:r>
            <a:r>
              <a:rPr lang="en-US" sz="2600" dirty="0">
                <a:latin typeface="Times New Roman" pitchFamily="18" charset="0"/>
                <a:cs typeface="Arial" charset="0"/>
              </a:rPr>
              <a:t>4 fraction </a:t>
            </a:r>
            <a:r>
              <a:rPr lang="en-US" sz="2600" dirty="0" smtClean="0">
                <a:latin typeface="Times New Roman" pitchFamily="18" charset="0"/>
                <a:cs typeface="Arial" charset="0"/>
              </a:rPr>
              <a:t>bits</a:t>
            </a:r>
            <a:endParaRPr lang="en-US" sz="26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Sign/magnitude</a:t>
            </a:r>
            <a:r>
              <a:rPr lang="en-US" sz="2200" b="1" dirty="0" smtClean="0">
                <a:solidFill>
                  <a:schemeClr val="accent1"/>
                </a:solidFill>
                <a:latin typeface="Times New Roman" pitchFamily="18" charset="0"/>
                <a:cs typeface="Arial" charset="0"/>
              </a:rPr>
              <a:t>:</a:t>
            </a:r>
            <a:r>
              <a:rPr lang="zh-CN" altLang="en-US" sz="2000" b="1" dirty="0" smtClean="0">
                <a:latin typeface="华文中宋" pitchFamily="2" charset="-122"/>
                <a:ea typeface="华文中宋" pitchFamily="2" charset="-122"/>
                <a:cs typeface="Arial" charset="0"/>
              </a:rPr>
              <a:t>符号数值</a:t>
            </a:r>
            <a:endParaRPr lang="en-US" sz="2000" b="1" dirty="0">
              <a:latin typeface="华文中宋" pitchFamily="2" charset="-122"/>
              <a:ea typeface="华文中宋" pitchFamily="2" charset="-122"/>
              <a:cs typeface="Arial" charset="0"/>
            </a:endParaRPr>
          </a:p>
          <a:p>
            <a:pPr marL="742950" lvl="1" indent="-285750">
              <a:spcBef>
                <a:spcPct val="20000"/>
              </a:spcBef>
            </a:pPr>
            <a:r>
              <a:rPr lang="en-US" sz="2400" dirty="0">
                <a:latin typeface="Times New Roman" pitchFamily="18" charset="0"/>
                <a:cs typeface="Arial" charset="0"/>
              </a:rPr>
              <a:t>			</a:t>
            </a:r>
            <a:r>
              <a:rPr lang="en-US" sz="2000" dirty="0">
                <a:solidFill>
                  <a:schemeClr val="accent1"/>
                </a:solidFill>
                <a:latin typeface="Times New Roman" pitchFamily="18" charset="0"/>
                <a:cs typeface="Arial" charset="0"/>
              </a:rPr>
              <a:t>1</a:t>
            </a:r>
            <a:r>
              <a:rPr lang="en-US" sz="2000" dirty="0">
                <a:latin typeface="Times New Roman" pitchFamily="18" charset="0"/>
                <a:cs typeface="Arial" charset="0"/>
              </a:rPr>
              <a:t>1111000</a:t>
            </a:r>
          </a:p>
          <a:p>
            <a:pPr marL="742950" lvl="1" indent="-285750">
              <a:spcBef>
                <a:spcPct val="20000"/>
              </a:spcBef>
              <a:buFontTx/>
              <a:buChar char="–"/>
            </a:pPr>
            <a:r>
              <a:rPr lang="en-US" sz="2200" b="1" dirty="0">
                <a:solidFill>
                  <a:schemeClr val="accent1"/>
                </a:solidFill>
                <a:latin typeface="Times New Roman" pitchFamily="18" charset="0"/>
                <a:cs typeface="Arial" charset="0"/>
              </a:rPr>
              <a:t>Two’s complement</a:t>
            </a:r>
            <a:r>
              <a:rPr lang="en-US" sz="2200" b="1" dirty="0" smtClean="0">
                <a:solidFill>
                  <a:schemeClr val="accent1"/>
                </a:solidFill>
                <a:latin typeface="Times New Roman" pitchFamily="18" charset="0"/>
                <a:cs typeface="Arial" charset="0"/>
              </a:rPr>
              <a:t>:</a:t>
            </a:r>
            <a:r>
              <a:rPr lang="zh-CN" altLang="en-US" sz="2000" b="1" dirty="0" smtClean="0">
                <a:latin typeface="华文中宋" pitchFamily="2" charset="-122"/>
                <a:ea typeface="华文中宋" pitchFamily="2" charset="-122"/>
                <a:cs typeface="Arial" charset="0"/>
              </a:rPr>
              <a:t>补码</a:t>
            </a:r>
            <a:endParaRPr lang="en-US" sz="2000" b="1" dirty="0">
              <a:latin typeface="华文中宋" pitchFamily="2" charset="-122"/>
              <a:ea typeface="华文中宋" pitchFamily="2" charset="-122"/>
              <a:cs typeface="Arial" charset="0"/>
            </a:endParaRPr>
          </a:p>
          <a:p>
            <a:pPr marL="742950" lvl="1" indent="-285750">
              <a:spcBef>
                <a:spcPct val="20000"/>
              </a:spcBef>
            </a:pPr>
            <a:r>
              <a:rPr lang="en-US" sz="2400" dirty="0">
                <a:latin typeface="Times New Roman" pitchFamily="18" charset="0"/>
                <a:cs typeface="Arial" charset="0"/>
              </a:rPr>
              <a:t>			</a:t>
            </a:r>
            <a:r>
              <a:rPr lang="en-US" sz="2000" dirty="0">
                <a:latin typeface="Times New Roman" pitchFamily="18" charset="0"/>
                <a:cs typeface="Arial" charset="0"/>
              </a:rPr>
              <a:t>1. +7.5:		01111000</a:t>
            </a:r>
          </a:p>
          <a:p>
            <a:pPr marL="742950" lvl="1" indent="-285750">
              <a:spcBef>
                <a:spcPct val="20000"/>
              </a:spcBef>
            </a:pPr>
            <a:r>
              <a:rPr lang="en-US" sz="2000" dirty="0">
                <a:latin typeface="Times New Roman" pitchFamily="18" charset="0"/>
                <a:cs typeface="Arial" charset="0"/>
              </a:rPr>
              <a:t>			2. Invert bits: 	10000111</a:t>
            </a:r>
          </a:p>
          <a:p>
            <a:pPr marL="742950" lvl="1" indent="-285750">
              <a:spcBef>
                <a:spcPct val="20000"/>
              </a:spcBef>
            </a:pPr>
            <a:r>
              <a:rPr lang="en-US" sz="2000" dirty="0">
                <a:latin typeface="Times New Roman" pitchFamily="18" charset="0"/>
                <a:cs typeface="Arial" charset="0"/>
              </a:rPr>
              <a:t>                  	3. Add 1 to </a:t>
            </a:r>
            <a:r>
              <a:rPr lang="en-US" sz="2000" dirty="0" err="1">
                <a:latin typeface="Times New Roman" pitchFamily="18" charset="0"/>
                <a:cs typeface="Arial" charset="0"/>
              </a:rPr>
              <a:t>lsb</a:t>
            </a:r>
            <a:r>
              <a:rPr lang="en-US" sz="2000" dirty="0">
                <a:latin typeface="Times New Roman" pitchFamily="18" charset="0"/>
                <a:cs typeface="Arial" charset="0"/>
              </a:rPr>
              <a:t>:	+           </a:t>
            </a:r>
            <a:r>
              <a:rPr lang="en-US" sz="2000" dirty="0" smtClean="0">
                <a:latin typeface="Times New Roman" pitchFamily="18" charset="0"/>
                <a:cs typeface="Arial" charset="0"/>
              </a:rPr>
              <a:t>1</a:t>
            </a:r>
            <a:endParaRPr lang="en-US" sz="2000" dirty="0">
              <a:latin typeface="Times New Roman" pitchFamily="18" charset="0"/>
              <a:cs typeface="Arial" charset="0"/>
            </a:endParaRPr>
          </a:p>
          <a:p>
            <a:pPr marL="742950" lvl="1" indent="-285750">
              <a:spcBef>
                <a:spcPct val="20000"/>
              </a:spcBef>
            </a:pPr>
            <a:r>
              <a:rPr lang="en-US" sz="2000" dirty="0">
                <a:latin typeface="Times New Roman" pitchFamily="18" charset="0"/>
                <a:cs typeface="Arial" charset="0"/>
              </a:rPr>
              <a:t>                      	            	</a:t>
            </a:r>
            <a:r>
              <a:rPr lang="en-US" sz="2000" dirty="0">
                <a:solidFill>
                  <a:schemeClr val="accent1"/>
                </a:solidFill>
                <a:latin typeface="Times New Roman" pitchFamily="18" charset="0"/>
                <a:cs typeface="Arial" charset="0"/>
              </a:rPr>
              <a:t>10001000</a:t>
            </a:r>
          </a:p>
          <a:p>
            <a:pPr marL="342900" indent="-342900">
              <a:spcBef>
                <a:spcPct val="20000"/>
              </a:spcBef>
              <a:buFontTx/>
              <a:buChar char="•"/>
            </a:pPr>
            <a:endParaRPr lang="en-US" sz="2000" dirty="0">
              <a:latin typeface="Times New Roman" pitchFamily="18" charset="0"/>
              <a:cs typeface="Arial" charset="0"/>
            </a:endParaRPr>
          </a:p>
        </p:txBody>
      </p:sp>
      <p:sp>
        <p:nvSpPr>
          <p:cNvPr id="1135621" name="Line 5"/>
          <p:cNvSpPr>
            <a:spLocks noChangeShapeType="1"/>
          </p:cNvSpPr>
          <p:nvPr>
            <p:custDataLst>
              <p:tags r:id="rId3"/>
            </p:custDataLst>
          </p:nvPr>
        </p:nvSpPr>
        <p:spPr bwMode="auto">
          <a:xfrm flipH="1">
            <a:off x="4572000" y="5791200"/>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Signed Fixed-Point Numbers</a:t>
            </a:r>
            <a:endParaRPr lang="en-US" sz="4400" dirty="0">
              <a:solidFill>
                <a:schemeClr val="bg1"/>
              </a:solidFill>
              <a:latin typeface="+mj-lt"/>
            </a:endParaRPr>
          </a:p>
        </p:txBody>
      </p:sp>
      <p:sp>
        <p:nvSpPr>
          <p:cNvPr id="6" name="TextBox 5"/>
          <p:cNvSpPr txBox="1"/>
          <p:nvPr/>
        </p:nvSpPr>
        <p:spPr>
          <a:xfrm>
            <a:off x="1214414" y="714356"/>
            <a:ext cx="198002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带符号的定点数</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51317338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539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Similar </a:t>
            </a:r>
            <a:r>
              <a:rPr lang="en-US" sz="2400" dirty="0">
                <a:latin typeface="Times New Roman" pitchFamily="18" charset="0"/>
                <a:cs typeface="Arial" charset="0"/>
              </a:rPr>
              <a:t>to decimal scientific </a:t>
            </a:r>
            <a:r>
              <a:rPr lang="en-US" sz="2400" dirty="0" smtClean="0">
                <a:latin typeface="Times New Roman" pitchFamily="18" charset="0"/>
                <a:cs typeface="Arial" charset="0"/>
              </a:rPr>
              <a:t>notation</a:t>
            </a:r>
          </a:p>
          <a:p>
            <a:pPr>
              <a:spcBef>
                <a:spcPct val="20000"/>
              </a:spcBef>
            </a:pPr>
            <a:endParaRPr lang="en-US" sz="2400" dirty="0" smtClean="0">
              <a:latin typeface="Times New Roman" pitchFamily="18" charset="0"/>
              <a:cs typeface="Arial" charset="0"/>
            </a:endParaRPr>
          </a:p>
          <a:p>
            <a:pPr>
              <a:spcBef>
                <a:spcPct val="20000"/>
              </a:spcBef>
            </a:pPr>
            <a:endParaRPr lang="en-US" sz="24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For example, write 273</a:t>
            </a:r>
            <a:r>
              <a:rPr lang="en-US" sz="2400" baseline="-25000" dirty="0">
                <a:latin typeface="Times New Roman" pitchFamily="18" charset="0"/>
                <a:cs typeface="Arial" charset="0"/>
              </a:rPr>
              <a:t>10</a:t>
            </a:r>
            <a:r>
              <a:rPr lang="en-US" sz="2400" dirty="0">
                <a:latin typeface="Times New Roman" pitchFamily="18" charset="0"/>
                <a:cs typeface="Arial" charset="0"/>
              </a:rPr>
              <a:t> in scientific notation:</a:t>
            </a:r>
          </a:p>
          <a:p>
            <a:pPr marL="742950" lvl="1" indent="-285750">
              <a:spcBef>
                <a:spcPct val="20000"/>
              </a:spcBef>
            </a:pPr>
            <a:r>
              <a:rPr lang="en-US" sz="2000" b="1" dirty="0">
                <a:solidFill>
                  <a:schemeClr val="accent1"/>
                </a:solidFill>
                <a:latin typeface="Times New Roman" pitchFamily="18" charset="0"/>
                <a:cs typeface="Arial" charset="0"/>
              </a:rPr>
              <a:t>				</a:t>
            </a:r>
            <a:r>
              <a:rPr lang="en-US" sz="2400" b="1" dirty="0">
                <a:solidFill>
                  <a:schemeClr val="accent1"/>
                </a:solidFill>
                <a:latin typeface="Times New Roman" pitchFamily="18" charset="0"/>
                <a:cs typeface="Arial" charset="0"/>
              </a:rPr>
              <a:t>273 = 2.73 </a:t>
            </a:r>
            <a:r>
              <a:rPr lang="en-US" sz="2400" b="1" dirty="0">
                <a:solidFill>
                  <a:schemeClr val="accent1"/>
                </a:solidFill>
                <a:latin typeface="Times New Roman" pitchFamily="18" charset="0"/>
                <a:cs typeface="Times New Roman" pitchFamily="18" charset="0"/>
              </a:rPr>
              <a:t>× 10</a:t>
            </a:r>
            <a:r>
              <a:rPr lang="en-US" sz="2400" b="1" baseline="30000" dirty="0">
                <a:solidFill>
                  <a:schemeClr val="accent1"/>
                </a:solidFill>
                <a:latin typeface="Times New Roman" pitchFamily="18" charset="0"/>
                <a:cs typeface="Times New Roman" pitchFamily="18" charset="0"/>
              </a:rPr>
              <a:t>2</a:t>
            </a:r>
          </a:p>
          <a:p>
            <a:pPr marL="342900" indent="-342900">
              <a:spcBef>
                <a:spcPct val="20000"/>
              </a:spcBef>
              <a:buFontTx/>
              <a:buChar char="•"/>
            </a:pPr>
            <a:r>
              <a:rPr lang="en-US" sz="2400" dirty="0">
                <a:latin typeface="Times New Roman" pitchFamily="18" charset="0"/>
                <a:cs typeface="Arial" charset="0"/>
              </a:rPr>
              <a:t>In general, a number is written in scientific notation as:</a:t>
            </a:r>
          </a:p>
          <a:p>
            <a:pPr marL="342900" indent="-342900">
              <a:spcBef>
                <a:spcPct val="20000"/>
              </a:spcBef>
            </a:pPr>
            <a:r>
              <a:rPr lang="en-US" sz="2400" dirty="0">
                <a:latin typeface="Times New Roman" pitchFamily="18" charset="0"/>
                <a:cs typeface="Arial" charset="0"/>
              </a:rPr>
              <a:t>				</a:t>
            </a:r>
            <a:r>
              <a:rPr lang="en-US" sz="2400" b="1" dirty="0">
                <a:solidFill>
                  <a:schemeClr val="accent1"/>
                </a:solidFill>
                <a:latin typeface="Times New Roman" pitchFamily="18" charset="0"/>
                <a:cs typeface="Times New Roman" pitchFamily="18" charset="0"/>
              </a:rPr>
              <a:t>± </a:t>
            </a:r>
            <a:r>
              <a:rPr lang="en-US" sz="2400" b="1" dirty="0">
                <a:solidFill>
                  <a:schemeClr val="accent1"/>
                </a:solidFill>
                <a:latin typeface="Times New Roman" pitchFamily="18" charset="0"/>
                <a:cs typeface="Arial" charset="0"/>
              </a:rPr>
              <a:t>M </a:t>
            </a:r>
            <a:r>
              <a:rPr lang="en-US" sz="2400" b="1" dirty="0">
                <a:solidFill>
                  <a:schemeClr val="accent1"/>
                </a:solidFill>
                <a:latin typeface="Times New Roman" pitchFamily="18" charset="0"/>
                <a:cs typeface="Times New Roman" pitchFamily="18" charset="0"/>
              </a:rPr>
              <a:t>× </a:t>
            </a:r>
            <a:r>
              <a:rPr lang="en-US" sz="2400" b="1" dirty="0" smtClean="0">
                <a:solidFill>
                  <a:schemeClr val="accent1"/>
                </a:solidFill>
                <a:latin typeface="Times New Roman" pitchFamily="18" charset="0"/>
                <a:cs typeface="Times New Roman" pitchFamily="18" charset="0"/>
              </a:rPr>
              <a:t>B</a:t>
            </a:r>
            <a:r>
              <a:rPr lang="en-US" sz="2400" b="1" baseline="30000" dirty="0" smtClean="0">
                <a:solidFill>
                  <a:schemeClr val="accent1"/>
                </a:solidFill>
                <a:latin typeface="Times New Roman" pitchFamily="18" charset="0"/>
                <a:cs typeface="Times New Roman" pitchFamily="18" charset="0"/>
              </a:rPr>
              <a:t>E</a:t>
            </a:r>
            <a:endParaRPr lang="en-US" sz="2000" dirty="0" smtClean="0">
              <a:latin typeface="Times New Roman" pitchFamily="18" charset="0"/>
              <a:cs typeface="Arial" charset="0"/>
            </a:endParaRPr>
          </a:p>
          <a:p>
            <a:pPr marL="742950" lvl="1" indent="-285750">
              <a:spcBef>
                <a:spcPct val="20000"/>
              </a:spcBef>
              <a:buFontTx/>
              <a:buChar char="–"/>
            </a:pPr>
            <a:r>
              <a:rPr lang="en-US" sz="2000" b="1" dirty="0" smtClean="0">
                <a:solidFill>
                  <a:schemeClr val="accent1"/>
                </a:solidFill>
                <a:latin typeface="Times New Roman" pitchFamily="18" charset="0"/>
                <a:cs typeface="Arial" charset="0"/>
              </a:rPr>
              <a:t>M</a:t>
            </a:r>
            <a:r>
              <a:rPr lang="en-US" sz="2000" dirty="0" smtClean="0">
                <a:latin typeface="Times New Roman" pitchFamily="18" charset="0"/>
                <a:cs typeface="Arial" charset="0"/>
              </a:rPr>
              <a:t> = mantissa</a:t>
            </a:r>
            <a:r>
              <a:rPr lang="zh-CN" altLang="en-US" sz="2000" dirty="0" smtClean="0">
                <a:latin typeface="华文中宋" pitchFamily="2" charset="-122"/>
                <a:ea typeface="华文中宋" pitchFamily="2" charset="-122"/>
                <a:cs typeface="Arial" charset="0"/>
              </a:rPr>
              <a:t>尾数</a:t>
            </a:r>
            <a:endParaRPr lang="en-US" sz="2000" dirty="0" smtClean="0">
              <a:latin typeface="华文中宋" pitchFamily="2" charset="-122"/>
              <a:ea typeface="华文中宋" pitchFamily="2" charset="-122"/>
              <a:cs typeface="Arial" charset="0"/>
            </a:endParaRPr>
          </a:p>
          <a:p>
            <a:pPr marL="742950" lvl="1" indent="-285750">
              <a:spcBef>
                <a:spcPct val="20000"/>
              </a:spcBef>
              <a:buFontTx/>
              <a:buChar char="–"/>
            </a:pPr>
            <a:r>
              <a:rPr lang="en-US" sz="2000" b="1" dirty="0" smtClean="0">
                <a:solidFill>
                  <a:schemeClr val="accent1"/>
                </a:solidFill>
                <a:latin typeface="Times New Roman" pitchFamily="18" charset="0"/>
                <a:cs typeface="Arial" charset="0"/>
              </a:rPr>
              <a:t>B</a:t>
            </a:r>
            <a:r>
              <a:rPr lang="en-US" sz="2000" dirty="0" smtClean="0">
                <a:latin typeface="Times New Roman" pitchFamily="18" charset="0"/>
                <a:cs typeface="Arial" charset="0"/>
              </a:rPr>
              <a:t>  = base</a:t>
            </a:r>
            <a:r>
              <a:rPr lang="zh-CN" altLang="en-US" sz="2000" dirty="0" smtClean="0">
                <a:latin typeface="华文中宋" pitchFamily="2" charset="-122"/>
                <a:ea typeface="华文中宋" pitchFamily="2" charset="-122"/>
                <a:cs typeface="Arial" charset="0"/>
              </a:rPr>
              <a:t>基数</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000" b="1" dirty="0">
                <a:solidFill>
                  <a:schemeClr val="accent1"/>
                </a:solidFill>
                <a:latin typeface="Times New Roman" pitchFamily="18" charset="0"/>
                <a:cs typeface="Arial" charset="0"/>
              </a:rPr>
              <a:t>E</a:t>
            </a:r>
            <a:r>
              <a:rPr lang="en-US" sz="2000" dirty="0">
                <a:latin typeface="Times New Roman" pitchFamily="18" charset="0"/>
                <a:cs typeface="Arial" charset="0"/>
              </a:rPr>
              <a:t> </a:t>
            </a:r>
            <a:r>
              <a:rPr lang="en-US" sz="2000" dirty="0" smtClean="0">
                <a:latin typeface="Times New Roman" pitchFamily="18" charset="0"/>
                <a:cs typeface="Arial" charset="0"/>
              </a:rPr>
              <a:t> = exponent</a:t>
            </a:r>
            <a:r>
              <a:rPr lang="zh-CN" altLang="en-US" sz="2000" dirty="0" smtClean="0">
                <a:latin typeface="华文中宋" pitchFamily="2" charset="-122"/>
                <a:ea typeface="华文中宋" pitchFamily="2" charset="-122"/>
                <a:cs typeface="Arial" charset="0"/>
              </a:rPr>
              <a:t>阶码</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000" dirty="0">
                <a:latin typeface="Times New Roman" pitchFamily="18" charset="0"/>
                <a:cs typeface="Arial" charset="0"/>
              </a:rPr>
              <a:t>In the example, M = 2.73, B = 10, and E = 2</a:t>
            </a:r>
            <a:endParaRPr lang="en-US" sz="18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Numbers</a:t>
            </a:r>
            <a:endParaRPr lang="en-US" sz="4400" dirty="0">
              <a:solidFill>
                <a:schemeClr val="bg1"/>
              </a:solidFill>
              <a:latin typeface="+mj-lt"/>
            </a:endParaRPr>
          </a:p>
        </p:txBody>
      </p:sp>
      <p:sp>
        <p:nvSpPr>
          <p:cNvPr id="5" name="TextBox 4"/>
          <p:cNvSpPr txBox="1"/>
          <p:nvPr/>
        </p:nvSpPr>
        <p:spPr>
          <a:xfrm>
            <a:off x="1142976" y="714356"/>
            <a:ext cx="146706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浮点数系统</a:t>
            </a:r>
            <a:endParaRPr lang="zh-CN" altLang="en-US" sz="2000" dirty="0">
              <a:latin typeface="华文中宋" pitchFamily="2" charset="-122"/>
              <a:ea typeface="华文中宋" pitchFamily="2" charset="-122"/>
            </a:endParaRPr>
          </a:p>
        </p:txBody>
      </p:sp>
      <p:sp>
        <p:nvSpPr>
          <p:cNvPr id="6" name="TextBox 5"/>
          <p:cNvSpPr txBox="1"/>
          <p:nvPr/>
        </p:nvSpPr>
        <p:spPr>
          <a:xfrm>
            <a:off x="903879" y="1571612"/>
            <a:ext cx="8001056" cy="1015663"/>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浮点数与科学计数法相似。它解决了整数和小数位长度固定的限制，允许表示非常大或者非常小的数。浮点数包含了符号，尾数，基数和阶码</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44726836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6424" name="Object 8"/>
          <p:cNvGraphicFramePr>
            <a:graphicFrameLocks noGrp="1" noChangeAspect="1"/>
          </p:cNvGraphicFramePr>
          <p:nvPr>
            <p:ph idx="4294967295"/>
            <p:custDataLst>
              <p:tags r:id="rId2"/>
            </p:custDataLst>
            <p:extLst>
              <p:ext uri="{D42A27DB-BD31-4B8C-83A1-F6EECF244321}">
                <p14:modId xmlns="" xmlns:p14="http://schemas.microsoft.com/office/powerpoint/2010/main" val="2051191646"/>
              </p:ext>
            </p:extLst>
          </p:nvPr>
        </p:nvGraphicFramePr>
        <p:xfrm>
          <a:off x="1037492" y="1447800"/>
          <a:ext cx="7772400" cy="1295400"/>
        </p:xfrm>
        <a:graphic>
          <a:graphicData uri="http://schemas.openxmlformats.org/presentationml/2006/ole">
            <p:oleObj spid="_x0000_s71701" name="VISIO" r:id="rId7" imgW="2763045" imgH="461016" progId="Visio.Drawing.11">
              <p:embed/>
            </p:oleObj>
          </a:graphicData>
        </a:graphic>
      </p:graphicFrame>
      <p:sp>
        <p:nvSpPr>
          <p:cNvPr id="95641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r>
              <a:rPr lang="en-US" sz="2400" b="1" dirty="0">
                <a:solidFill>
                  <a:schemeClr val="accent1"/>
                </a:solidFill>
                <a:latin typeface="Times New Roman" pitchFamily="18" charset="0"/>
                <a:cs typeface="Arial" charset="0"/>
              </a:rPr>
              <a:t>Example:</a:t>
            </a:r>
            <a:r>
              <a:rPr lang="en-US" sz="2400" dirty="0">
                <a:solidFill>
                  <a:schemeClr val="accent1"/>
                </a:solidFill>
                <a:latin typeface="Times New Roman" pitchFamily="18" charset="0"/>
                <a:cs typeface="Arial" charset="0"/>
              </a:rPr>
              <a:t> </a:t>
            </a:r>
            <a:r>
              <a:rPr lang="en-US" sz="2400" dirty="0">
                <a:latin typeface="Times New Roman" pitchFamily="18" charset="0"/>
                <a:cs typeface="Arial" charset="0"/>
              </a:rPr>
              <a:t>represent the value 228</a:t>
            </a:r>
            <a:r>
              <a:rPr lang="en-US" sz="2400" baseline="-25000" dirty="0">
                <a:latin typeface="Times New Roman" pitchFamily="18" charset="0"/>
                <a:cs typeface="Arial" charset="0"/>
              </a:rPr>
              <a:t>10</a:t>
            </a:r>
            <a:r>
              <a:rPr lang="en-US" sz="2400" dirty="0">
                <a:latin typeface="Times New Roman" pitchFamily="18" charset="0"/>
                <a:cs typeface="Arial" charset="0"/>
              </a:rPr>
              <a:t> using a 32-bit floating point </a:t>
            </a:r>
            <a:r>
              <a:rPr lang="en-US" sz="2400" dirty="0" smtClean="0">
                <a:latin typeface="Times New Roman" pitchFamily="18" charset="0"/>
                <a:cs typeface="Arial" charset="0"/>
              </a:rPr>
              <a:t>representation</a:t>
            </a:r>
          </a:p>
          <a:p>
            <a:pPr>
              <a:spcBef>
                <a:spcPct val="20000"/>
              </a:spcBef>
            </a:pPr>
            <a:endParaRPr lang="en-US" sz="2400" dirty="0">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000" dirty="0" smtClean="0">
                <a:latin typeface="Times New Roman" pitchFamily="18" charset="0"/>
                <a:cs typeface="Arial" charset="0"/>
              </a:rPr>
              <a:t>We </a:t>
            </a:r>
            <a:r>
              <a:rPr lang="en-US" sz="2000" dirty="0">
                <a:latin typeface="Times New Roman" pitchFamily="18" charset="0"/>
                <a:cs typeface="Arial" charset="0"/>
              </a:rPr>
              <a:t>show three versions </a:t>
            </a:r>
            <a:r>
              <a:rPr lang="en-US" sz="2000" dirty="0" smtClean="0">
                <a:latin typeface="Times New Roman" pitchFamily="18" charset="0"/>
                <a:cs typeface="Arial" charset="0"/>
              </a:rPr>
              <a:t>–final </a:t>
            </a:r>
            <a:r>
              <a:rPr lang="en-US" sz="2000" dirty="0">
                <a:latin typeface="Times New Roman" pitchFamily="18" charset="0"/>
                <a:cs typeface="Arial" charset="0"/>
              </a:rPr>
              <a:t>version is called the </a:t>
            </a:r>
            <a:r>
              <a:rPr lang="en-US" sz="2000" b="1" dirty="0">
                <a:latin typeface="Times New Roman" pitchFamily="18" charset="0"/>
                <a:cs typeface="Arial" charset="0"/>
              </a:rPr>
              <a:t>IEEE 754 	floating-point standard</a:t>
            </a:r>
            <a:endParaRPr lang="en-US" sz="2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Numbers</a:t>
            </a:r>
            <a:endParaRPr lang="en-US" sz="4400" dirty="0">
              <a:solidFill>
                <a:schemeClr val="bg1"/>
              </a:solidFill>
              <a:latin typeface="+mj-lt"/>
            </a:endParaRPr>
          </a:p>
        </p:txBody>
      </p:sp>
      <p:sp>
        <p:nvSpPr>
          <p:cNvPr id="6" name="TextBox 5"/>
          <p:cNvSpPr txBox="1"/>
          <p:nvPr/>
        </p:nvSpPr>
        <p:spPr>
          <a:xfrm>
            <a:off x="1142976" y="714356"/>
            <a:ext cx="444384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浮点数系统    见中文书</a:t>
            </a:r>
            <a:r>
              <a:rPr lang="en-US" altLang="zh-CN" sz="2000" dirty="0" smtClean="0">
                <a:latin typeface="华文中宋" pitchFamily="2" charset="-122"/>
                <a:ea typeface="华文中宋" pitchFamily="2" charset="-122"/>
              </a:rPr>
              <a:t>p184</a:t>
            </a:r>
            <a:r>
              <a:rPr lang="zh-CN" altLang="en-US" sz="2000" dirty="0" smtClean="0">
                <a:latin typeface="华文中宋" pitchFamily="2" charset="-122"/>
                <a:ea typeface="华文中宋" pitchFamily="2" charset="-122"/>
              </a:rPr>
              <a:t>，例</a:t>
            </a:r>
            <a:r>
              <a:rPr lang="en-US" altLang="zh-CN" sz="2000" dirty="0" smtClean="0">
                <a:latin typeface="华文中宋" pitchFamily="2" charset="-122"/>
                <a:ea typeface="华文中宋" pitchFamily="2" charset="-122"/>
              </a:rPr>
              <a:t>184</a:t>
            </a:r>
            <a:endParaRPr lang="zh-CN" altLang="en-US" sz="2000" dirty="0">
              <a:latin typeface="华文中宋" pitchFamily="2" charset="-122"/>
              <a:ea typeface="华文中宋" pitchFamily="2" charset="-122"/>
            </a:endParaRPr>
          </a:p>
        </p:txBody>
      </p:sp>
      <p:sp>
        <p:nvSpPr>
          <p:cNvPr id="7" name="TextBox 6"/>
          <p:cNvSpPr txBox="1"/>
          <p:nvPr/>
        </p:nvSpPr>
        <p:spPr>
          <a:xfrm>
            <a:off x="1099531" y="2643182"/>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符号</a:t>
            </a:r>
            <a:endParaRPr lang="zh-CN" altLang="en-US" sz="2000" dirty="0">
              <a:latin typeface="华文中宋" pitchFamily="2" charset="-122"/>
              <a:ea typeface="华文中宋" pitchFamily="2" charset="-122"/>
            </a:endParaRPr>
          </a:p>
        </p:txBody>
      </p:sp>
      <p:sp>
        <p:nvSpPr>
          <p:cNvPr id="9" name="TextBox 8"/>
          <p:cNvSpPr txBox="1"/>
          <p:nvPr/>
        </p:nvSpPr>
        <p:spPr>
          <a:xfrm>
            <a:off x="2302737" y="2643182"/>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阶码</a:t>
            </a:r>
            <a:endParaRPr lang="zh-CN" altLang="en-US" sz="2000" dirty="0">
              <a:latin typeface="华文中宋" pitchFamily="2" charset="-122"/>
              <a:ea typeface="华文中宋" pitchFamily="2" charset="-122"/>
            </a:endParaRPr>
          </a:p>
        </p:txBody>
      </p:sp>
      <p:sp>
        <p:nvSpPr>
          <p:cNvPr id="10" name="TextBox 9"/>
          <p:cNvSpPr txBox="1"/>
          <p:nvPr/>
        </p:nvSpPr>
        <p:spPr>
          <a:xfrm>
            <a:off x="5938653" y="2581075"/>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尾数</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17761122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7446" name="Object 6"/>
          <p:cNvGraphicFramePr>
            <a:graphicFrameLocks noGrp="1" noChangeAspect="1"/>
          </p:cNvGraphicFramePr>
          <p:nvPr>
            <p:ph sz="half" idx="4294967295"/>
            <p:custDataLst>
              <p:tags r:id="rId2"/>
            </p:custDataLst>
            <p:extLst>
              <p:ext uri="{D42A27DB-BD31-4B8C-83A1-F6EECF244321}">
                <p14:modId xmlns="" xmlns:p14="http://schemas.microsoft.com/office/powerpoint/2010/main" val="798414618"/>
              </p:ext>
            </p:extLst>
          </p:nvPr>
        </p:nvGraphicFramePr>
        <p:xfrm>
          <a:off x="990600" y="4965700"/>
          <a:ext cx="7696200" cy="1282700"/>
        </p:xfrm>
        <a:graphic>
          <a:graphicData uri="http://schemas.openxmlformats.org/presentationml/2006/ole">
            <p:oleObj spid="_x0000_s72725" name="VISIO" r:id="rId7" imgW="2763045" imgH="461016" progId="Visio.Drawing.11">
              <p:embed/>
            </p:oleObj>
          </a:graphicData>
        </a:graphic>
      </p:graphicFrame>
      <p:sp>
        <p:nvSpPr>
          <p:cNvPr id="9574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457200" indent="-457200">
              <a:spcBef>
                <a:spcPts val="600"/>
              </a:spcBef>
              <a:spcAft>
                <a:spcPts val="600"/>
              </a:spcAft>
              <a:buFont typeface="+mj-lt"/>
              <a:buAutoNum type="arabicPeriod"/>
            </a:pPr>
            <a:r>
              <a:rPr lang="en-US" sz="2400" dirty="0">
                <a:latin typeface="Times New Roman" pitchFamily="18" charset="0"/>
                <a:cs typeface="Arial" charset="0"/>
              </a:rPr>
              <a:t>Convert </a:t>
            </a:r>
            <a:r>
              <a:rPr lang="en-US" sz="2400" dirty="0" smtClean="0">
                <a:latin typeface="Times New Roman" pitchFamily="18" charset="0"/>
                <a:cs typeface="Arial" charset="0"/>
              </a:rPr>
              <a:t>decimal to </a:t>
            </a:r>
            <a:r>
              <a:rPr lang="en-US" sz="2400" dirty="0">
                <a:latin typeface="Times New Roman" pitchFamily="18" charset="0"/>
                <a:cs typeface="Arial" charset="0"/>
              </a:rPr>
              <a:t>binary </a:t>
            </a:r>
            <a:r>
              <a:rPr lang="en-US" sz="2400" dirty="0" smtClean="0">
                <a:latin typeface="Times New Roman" pitchFamily="18" charset="0"/>
                <a:cs typeface="Arial" charset="0"/>
              </a:rPr>
              <a:t>(</a:t>
            </a:r>
            <a:r>
              <a:rPr lang="en-US" sz="2400" b="1" dirty="0" smtClean="0">
                <a:solidFill>
                  <a:srgbClr val="C00000"/>
                </a:solidFill>
                <a:latin typeface="Times New Roman" pitchFamily="18" charset="0"/>
                <a:cs typeface="Arial" charset="0"/>
              </a:rPr>
              <a:t>don’t reverse  steps 1 &amp; 2!</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lvl="1">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228</a:t>
            </a:r>
            <a:r>
              <a:rPr lang="en-US" sz="2000" b="1" baseline="-25000" dirty="0" smtClean="0">
                <a:solidFill>
                  <a:schemeClr val="accent1"/>
                </a:solidFill>
                <a:latin typeface="Times New Roman" pitchFamily="18" charset="0"/>
                <a:cs typeface="Arial" charset="0"/>
              </a:rPr>
              <a:t>10</a:t>
            </a:r>
            <a:r>
              <a:rPr lang="en-US" sz="2000" b="1" dirty="0" smtClean="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Arial" charset="0"/>
              </a:rPr>
              <a:t>= 11100100</a:t>
            </a:r>
            <a:r>
              <a:rPr lang="en-US" sz="2000" b="1" baseline="-25000" dirty="0">
                <a:solidFill>
                  <a:schemeClr val="accent1"/>
                </a:solidFill>
                <a:latin typeface="Times New Roman" pitchFamily="18" charset="0"/>
                <a:cs typeface="Arial" charset="0"/>
              </a:rPr>
              <a:t>2</a:t>
            </a:r>
            <a:r>
              <a:rPr lang="en-US" sz="2000" b="1" dirty="0">
                <a:solidFill>
                  <a:schemeClr val="accent1"/>
                </a:solidFill>
                <a:latin typeface="Times New Roman" pitchFamily="18" charset="0"/>
                <a:cs typeface="Arial" charset="0"/>
              </a:rPr>
              <a:t> </a:t>
            </a:r>
          </a:p>
          <a:p>
            <a:pPr marL="457200" indent="-457200">
              <a:spcBef>
                <a:spcPts val="600"/>
              </a:spcBef>
              <a:spcAft>
                <a:spcPts val="600"/>
              </a:spcAft>
              <a:buFont typeface="+mj-lt"/>
              <a:buAutoNum type="arabicPeriod"/>
            </a:pPr>
            <a:r>
              <a:rPr lang="en-US" sz="2400" dirty="0">
                <a:latin typeface="Times New Roman" pitchFamily="18" charset="0"/>
                <a:cs typeface="Arial" charset="0"/>
              </a:rPr>
              <a:t>W</a:t>
            </a:r>
            <a:r>
              <a:rPr lang="en-US" sz="2400" dirty="0" smtClean="0">
                <a:latin typeface="Times New Roman" pitchFamily="18" charset="0"/>
                <a:cs typeface="Arial" charset="0"/>
              </a:rPr>
              <a:t>rite </a:t>
            </a:r>
            <a:r>
              <a:rPr lang="en-US" sz="2400" dirty="0">
                <a:latin typeface="Times New Roman" pitchFamily="18" charset="0"/>
                <a:cs typeface="Arial" charset="0"/>
              </a:rPr>
              <a:t>the number in “binary scientific notation”:</a:t>
            </a:r>
          </a:p>
          <a:p>
            <a:pPr lvl="1">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11100100</a:t>
            </a:r>
            <a:r>
              <a:rPr lang="en-US" sz="2000" b="1" baseline="-25000" dirty="0" smtClean="0">
                <a:solidFill>
                  <a:schemeClr val="accent1"/>
                </a:solidFill>
                <a:latin typeface="Times New Roman" pitchFamily="18" charset="0"/>
                <a:cs typeface="Arial" charset="0"/>
              </a:rPr>
              <a:t>2</a:t>
            </a:r>
            <a:r>
              <a:rPr lang="en-US" sz="2000" b="1" dirty="0" smtClean="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Arial" charset="0"/>
              </a:rPr>
              <a:t>= 1.11001</a:t>
            </a:r>
            <a:r>
              <a:rPr lang="en-US" sz="2000" b="1" baseline="-25000" dirty="0">
                <a:solidFill>
                  <a:schemeClr val="accent1"/>
                </a:solidFill>
                <a:latin typeface="Times New Roman" pitchFamily="18" charset="0"/>
                <a:cs typeface="Arial" charset="0"/>
              </a:rPr>
              <a:t>2</a:t>
            </a:r>
            <a:r>
              <a:rPr lang="en-US" sz="2000" b="1" dirty="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Times New Roman" pitchFamily="18" charset="0"/>
              </a:rPr>
              <a:t>×</a:t>
            </a:r>
            <a:r>
              <a:rPr lang="en-US" sz="2000" b="1" dirty="0">
                <a:solidFill>
                  <a:schemeClr val="accent1"/>
                </a:solidFill>
                <a:latin typeface="Times New Roman" pitchFamily="18" charset="0"/>
                <a:cs typeface="Arial" charset="0"/>
              </a:rPr>
              <a:t> 2</a:t>
            </a:r>
            <a:r>
              <a:rPr lang="en-US" sz="2000" b="1" baseline="30000" dirty="0">
                <a:solidFill>
                  <a:schemeClr val="accent1"/>
                </a:solidFill>
                <a:latin typeface="Times New Roman" pitchFamily="18" charset="0"/>
                <a:cs typeface="Arial" charset="0"/>
              </a:rPr>
              <a:t>7</a:t>
            </a:r>
            <a:r>
              <a:rPr lang="en-US" sz="2000" b="1" dirty="0">
                <a:solidFill>
                  <a:schemeClr val="accent1"/>
                </a:solidFill>
                <a:latin typeface="Times New Roman" pitchFamily="18" charset="0"/>
                <a:cs typeface="Arial" charset="0"/>
              </a:rPr>
              <a:t> </a:t>
            </a:r>
          </a:p>
          <a:p>
            <a:pPr marL="457200" indent="-457200">
              <a:spcBef>
                <a:spcPts val="600"/>
              </a:spcBef>
              <a:spcAft>
                <a:spcPts val="600"/>
              </a:spcAft>
              <a:buFont typeface="+mj-lt"/>
              <a:buAutoNum type="arabicPeriod"/>
            </a:pPr>
            <a:r>
              <a:rPr lang="en-US" sz="2400" dirty="0">
                <a:latin typeface="Times New Roman" pitchFamily="18" charset="0"/>
                <a:cs typeface="Arial" charset="0"/>
              </a:rPr>
              <a:t>Fill in each field of the 32-bit </a:t>
            </a:r>
            <a:r>
              <a:rPr lang="en-US" sz="2400" dirty="0" smtClean="0">
                <a:latin typeface="Times New Roman" pitchFamily="18" charset="0"/>
                <a:cs typeface="Arial" charset="0"/>
              </a:rPr>
              <a:t>floating point number</a:t>
            </a:r>
            <a:r>
              <a:rPr lang="en-US" sz="2400" dirty="0">
                <a:latin typeface="Times New Roman" pitchFamily="18" charset="0"/>
                <a:cs typeface="Arial" charset="0"/>
              </a:rPr>
              <a:t>:</a:t>
            </a:r>
          </a:p>
          <a:p>
            <a:pPr marL="742950" lvl="1" indent="-285750">
              <a:spcBef>
                <a:spcPts val="600"/>
              </a:spcBef>
              <a:spcAft>
                <a:spcPts val="600"/>
              </a:spcAft>
              <a:buFontTx/>
              <a:buChar char="–"/>
            </a:pPr>
            <a:r>
              <a:rPr lang="en-US" sz="2000" dirty="0">
                <a:latin typeface="Times New Roman" pitchFamily="18" charset="0"/>
                <a:cs typeface="Arial" charset="0"/>
              </a:rPr>
              <a:t>The sign bit is positive (0)</a:t>
            </a:r>
          </a:p>
          <a:p>
            <a:pPr marL="742950" lvl="1" indent="-285750">
              <a:spcBef>
                <a:spcPts val="600"/>
              </a:spcBef>
              <a:spcAft>
                <a:spcPts val="600"/>
              </a:spcAft>
              <a:buFontTx/>
              <a:buChar char="–"/>
            </a:pPr>
            <a:r>
              <a:rPr lang="en-US" sz="2000" dirty="0">
                <a:latin typeface="Times New Roman" pitchFamily="18" charset="0"/>
                <a:cs typeface="Arial" charset="0"/>
              </a:rPr>
              <a:t>The 8 exponent bits represent the value 7</a:t>
            </a:r>
          </a:p>
          <a:p>
            <a:pPr marL="742950" lvl="1" indent="-285750">
              <a:spcBef>
                <a:spcPts val="600"/>
              </a:spcBef>
              <a:spcAft>
                <a:spcPts val="600"/>
              </a:spcAft>
              <a:buFontTx/>
              <a:buChar char="–"/>
            </a:pPr>
            <a:r>
              <a:rPr lang="en-US" sz="2000" dirty="0">
                <a:latin typeface="Times New Roman" pitchFamily="18" charset="0"/>
                <a:cs typeface="Arial" charset="0"/>
              </a:rPr>
              <a:t>The remaining 23 bits are the mantissa</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1</a:t>
            </a:r>
            <a:endParaRPr lang="en-US" sz="4400" dirty="0">
              <a:solidFill>
                <a:schemeClr val="bg1"/>
              </a:solidFill>
              <a:latin typeface="+mj-lt"/>
            </a:endParaRPr>
          </a:p>
        </p:txBody>
      </p:sp>
      <p:sp>
        <p:nvSpPr>
          <p:cNvPr id="6" name="TextBox 5"/>
          <p:cNvSpPr txBox="1"/>
          <p:nvPr/>
        </p:nvSpPr>
        <p:spPr>
          <a:xfrm>
            <a:off x="1000100" y="6072206"/>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符号</a:t>
            </a:r>
            <a:endParaRPr lang="zh-CN" altLang="en-US" sz="2000" dirty="0">
              <a:latin typeface="华文中宋" pitchFamily="2" charset="-122"/>
              <a:ea typeface="华文中宋" pitchFamily="2" charset="-122"/>
            </a:endParaRPr>
          </a:p>
        </p:txBody>
      </p:sp>
      <p:sp>
        <p:nvSpPr>
          <p:cNvPr id="7" name="TextBox 6"/>
          <p:cNvSpPr txBox="1"/>
          <p:nvPr/>
        </p:nvSpPr>
        <p:spPr>
          <a:xfrm>
            <a:off x="2214546" y="6072206"/>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阶码</a:t>
            </a:r>
            <a:endParaRPr lang="zh-CN" altLang="en-US" sz="2000" dirty="0">
              <a:latin typeface="华文中宋" pitchFamily="2" charset="-122"/>
              <a:ea typeface="华文中宋" pitchFamily="2" charset="-122"/>
            </a:endParaRPr>
          </a:p>
        </p:txBody>
      </p:sp>
      <p:sp>
        <p:nvSpPr>
          <p:cNvPr id="9" name="TextBox 8"/>
          <p:cNvSpPr txBox="1"/>
          <p:nvPr/>
        </p:nvSpPr>
        <p:spPr>
          <a:xfrm>
            <a:off x="5874637" y="6100724"/>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尾数</a:t>
            </a:r>
            <a:endParaRPr lang="zh-CN" altLang="en-US" sz="2000" dirty="0">
              <a:latin typeface="华文中宋" pitchFamily="2" charset="-122"/>
              <a:ea typeface="华文中宋" pitchFamily="2" charset="-122"/>
            </a:endParaRPr>
          </a:p>
        </p:txBody>
      </p:sp>
      <p:sp>
        <p:nvSpPr>
          <p:cNvPr id="10" name="TextBox 9"/>
          <p:cNvSpPr txBox="1"/>
          <p:nvPr/>
        </p:nvSpPr>
        <p:spPr>
          <a:xfrm>
            <a:off x="1214414" y="714356"/>
            <a:ext cx="146706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浮点数表示</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80461082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10" name="Object 6"/>
          <p:cNvGraphicFramePr>
            <a:graphicFrameLocks noGrp="1" noChangeAspect="1"/>
          </p:cNvGraphicFramePr>
          <p:nvPr>
            <p:ph sz="half" idx="4294967295"/>
            <p:custDataLst>
              <p:tags r:id="rId2"/>
            </p:custDataLst>
            <p:extLst>
              <p:ext uri="{D42A27DB-BD31-4B8C-83A1-F6EECF244321}">
                <p14:modId xmlns="" xmlns:p14="http://schemas.microsoft.com/office/powerpoint/2010/main" val="3343623348"/>
              </p:ext>
            </p:extLst>
          </p:nvPr>
        </p:nvGraphicFramePr>
        <p:xfrm>
          <a:off x="838200" y="4724400"/>
          <a:ext cx="8077200" cy="1346200"/>
        </p:xfrm>
        <a:graphic>
          <a:graphicData uri="http://schemas.openxmlformats.org/presentationml/2006/ole">
            <p:oleObj spid="_x0000_s73749" name="VISIO" r:id="rId7" imgW="2759936" imgH="461004" progId="Visio.Drawing.11">
              <p:embed/>
            </p:oleObj>
          </a:graphicData>
        </a:graphic>
      </p:graphicFrame>
      <p:sp>
        <p:nvSpPr>
          <p:cNvPr id="9687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8"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ts val="600"/>
              </a:spcBef>
              <a:spcAft>
                <a:spcPts val="600"/>
              </a:spcAft>
              <a:buFontTx/>
              <a:buChar char="•"/>
            </a:pPr>
            <a:r>
              <a:rPr lang="en-US" sz="2400" dirty="0" smtClean="0">
                <a:latin typeface="Times New Roman" pitchFamily="18" charset="0"/>
                <a:cs typeface="Arial" charset="0"/>
              </a:rPr>
              <a:t>First </a:t>
            </a:r>
            <a:r>
              <a:rPr lang="en-US" sz="2400" dirty="0">
                <a:latin typeface="Times New Roman" pitchFamily="18" charset="0"/>
                <a:cs typeface="Arial" charset="0"/>
              </a:rPr>
              <a:t>bit of the mantissa is always 1:</a:t>
            </a:r>
          </a:p>
          <a:p>
            <a:pPr marL="742950" lvl="1" indent="-285750">
              <a:spcBef>
                <a:spcPts val="600"/>
              </a:spcBef>
              <a:spcAft>
                <a:spcPts val="600"/>
              </a:spcAft>
              <a:buFontTx/>
              <a:buChar char="–"/>
            </a:pPr>
            <a:r>
              <a:rPr lang="en-US" sz="2000" dirty="0">
                <a:latin typeface="Times New Roman" pitchFamily="18" charset="0"/>
                <a:cs typeface="Arial" charset="0"/>
              </a:rPr>
              <a:t>228</a:t>
            </a:r>
            <a:r>
              <a:rPr lang="en-US" sz="2000" baseline="-25000" dirty="0">
                <a:latin typeface="Times New Roman" pitchFamily="18" charset="0"/>
                <a:cs typeface="Arial" charset="0"/>
              </a:rPr>
              <a:t>10</a:t>
            </a:r>
            <a:r>
              <a:rPr lang="en-US" sz="2000" dirty="0">
                <a:latin typeface="Times New Roman" pitchFamily="18" charset="0"/>
                <a:cs typeface="Arial" charset="0"/>
              </a:rPr>
              <a:t> = 11100100</a:t>
            </a:r>
            <a:r>
              <a:rPr lang="en-US" sz="2000" baseline="-25000" dirty="0">
                <a:latin typeface="Times New Roman" pitchFamily="18" charset="0"/>
                <a:cs typeface="Arial" charset="0"/>
              </a:rPr>
              <a:t>2</a:t>
            </a:r>
            <a:r>
              <a:rPr lang="en-US" sz="2000" dirty="0">
                <a:latin typeface="Times New Roman" pitchFamily="18" charset="0"/>
                <a:cs typeface="Arial" charset="0"/>
              </a:rPr>
              <a:t> = </a:t>
            </a:r>
            <a:r>
              <a:rPr lang="en-US" sz="2000" b="1" dirty="0">
                <a:solidFill>
                  <a:srgbClr val="C00000"/>
                </a:solidFill>
                <a:latin typeface="Times New Roman" pitchFamily="18" charset="0"/>
                <a:cs typeface="Arial" charset="0"/>
              </a:rPr>
              <a:t>1</a:t>
            </a:r>
            <a:r>
              <a:rPr lang="en-US" sz="2000" dirty="0">
                <a:solidFill>
                  <a:schemeClr val="accent1"/>
                </a:solidFill>
                <a:latin typeface="Times New Roman" pitchFamily="18" charset="0"/>
                <a:cs typeface="Arial" charset="0"/>
              </a:rPr>
              <a:t>.</a:t>
            </a:r>
            <a:r>
              <a:rPr lang="en-US" sz="2000" b="1" dirty="0">
                <a:solidFill>
                  <a:schemeClr val="accent1"/>
                </a:solidFill>
                <a:latin typeface="Times New Roman" pitchFamily="18" charset="0"/>
                <a:cs typeface="Arial" charset="0"/>
              </a:rPr>
              <a:t>11001</a:t>
            </a:r>
            <a:r>
              <a:rPr lang="en-US" sz="2000" dirty="0">
                <a:latin typeface="Times New Roman" pitchFamily="18" charset="0"/>
                <a:cs typeface="Arial" charset="0"/>
              </a:rPr>
              <a:t> </a:t>
            </a:r>
            <a:r>
              <a:rPr lang="en-US" sz="2000" dirty="0">
                <a:latin typeface="Times New Roman" pitchFamily="18" charset="0"/>
                <a:cs typeface="Times New Roman" pitchFamily="18" charset="0"/>
              </a:rPr>
              <a:t>×</a:t>
            </a:r>
            <a:r>
              <a:rPr lang="en-US" sz="2000" dirty="0">
                <a:latin typeface="Times New Roman" pitchFamily="18" charset="0"/>
                <a:cs typeface="Arial" charset="0"/>
              </a:rPr>
              <a:t> 2</a:t>
            </a:r>
            <a:r>
              <a:rPr lang="en-US" sz="2000" baseline="30000" dirty="0">
                <a:latin typeface="Times New Roman" pitchFamily="18" charset="0"/>
                <a:cs typeface="Arial" charset="0"/>
              </a:rPr>
              <a:t>7</a:t>
            </a:r>
            <a:r>
              <a:rPr lang="en-US" sz="2000" dirty="0">
                <a:latin typeface="Times New Roman" pitchFamily="18" charset="0"/>
                <a:cs typeface="Arial" charset="0"/>
              </a:rPr>
              <a:t> </a:t>
            </a:r>
          </a:p>
          <a:p>
            <a:pPr marL="342900" indent="-342900">
              <a:spcBef>
                <a:spcPts val="600"/>
              </a:spcBef>
              <a:spcAft>
                <a:spcPts val="600"/>
              </a:spcAft>
              <a:buFontTx/>
              <a:buChar char="•"/>
            </a:pPr>
            <a:r>
              <a:rPr lang="en-US" sz="2400" dirty="0" smtClean="0">
                <a:latin typeface="Times New Roman" pitchFamily="18" charset="0"/>
                <a:cs typeface="Arial" charset="0"/>
              </a:rPr>
              <a:t>So, no need to store it: </a:t>
            </a:r>
            <a:r>
              <a:rPr lang="en-US" sz="2400" i="1" dirty="0" smtClean="0">
                <a:latin typeface="Times New Roman" pitchFamily="18" charset="0"/>
                <a:cs typeface="Arial" charset="0"/>
              </a:rPr>
              <a:t>implicit </a:t>
            </a:r>
            <a:r>
              <a:rPr lang="en-US" sz="2400" i="1" dirty="0">
                <a:latin typeface="Times New Roman" pitchFamily="18" charset="0"/>
                <a:cs typeface="Arial" charset="0"/>
              </a:rPr>
              <a:t>leading </a:t>
            </a:r>
            <a:r>
              <a:rPr lang="en-US" sz="2400" i="1" dirty="0" smtClean="0">
                <a:latin typeface="Times New Roman" pitchFamily="18" charset="0"/>
                <a:cs typeface="Arial" charset="0"/>
              </a:rPr>
              <a:t>1</a:t>
            </a:r>
            <a:endParaRPr lang="en-US" sz="2400" dirty="0">
              <a:latin typeface="Times New Roman" pitchFamily="18" charset="0"/>
              <a:cs typeface="Arial" charset="0"/>
            </a:endParaRPr>
          </a:p>
          <a:p>
            <a:pPr marL="342900" indent="-342900">
              <a:spcBef>
                <a:spcPts val="600"/>
              </a:spcBef>
              <a:spcAft>
                <a:spcPts val="600"/>
              </a:spcAft>
              <a:buFontTx/>
              <a:buChar char="•"/>
            </a:pPr>
            <a:r>
              <a:rPr lang="en-US" sz="2400" dirty="0" smtClean="0">
                <a:latin typeface="Times New Roman" pitchFamily="18" charset="0"/>
                <a:cs typeface="Arial" charset="0"/>
              </a:rPr>
              <a:t>Store </a:t>
            </a:r>
            <a:r>
              <a:rPr lang="en-US" sz="2400" dirty="0">
                <a:latin typeface="Times New Roman" pitchFamily="18" charset="0"/>
                <a:cs typeface="Arial" charset="0"/>
              </a:rPr>
              <a:t>just </a:t>
            </a:r>
            <a:r>
              <a:rPr lang="en-US" sz="2400" dirty="0" smtClean="0">
                <a:latin typeface="Times New Roman" pitchFamily="18" charset="0"/>
                <a:cs typeface="Arial" charset="0"/>
              </a:rPr>
              <a:t>fraction </a:t>
            </a:r>
            <a:r>
              <a:rPr lang="en-US" sz="2400" dirty="0">
                <a:latin typeface="Times New Roman" pitchFamily="18" charset="0"/>
                <a:cs typeface="Arial" charset="0"/>
              </a:rPr>
              <a:t>bits in </a:t>
            </a:r>
            <a:r>
              <a:rPr lang="en-US" sz="2400" dirty="0" smtClean="0">
                <a:latin typeface="Times New Roman" pitchFamily="18" charset="0"/>
                <a:cs typeface="Arial" charset="0"/>
              </a:rPr>
              <a:t>23-bit field</a:t>
            </a: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2</a:t>
            </a:r>
            <a:endParaRPr lang="en-US" sz="4400" dirty="0">
              <a:solidFill>
                <a:schemeClr val="bg1"/>
              </a:solidFill>
              <a:latin typeface="+mj-lt"/>
            </a:endParaRPr>
          </a:p>
        </p:txBody>
      </p:sp>
      <p:sp>
        <p:nvSpPr>
          <p:cNvPr id="6" name="TextBox 5"/>
          <p:cNvSpPr txBox="1"/>
          <p:nvPr/>
        </p:nvSpPr>
        <p:spPr>
          <a:xfrm>
            <a:off x="1214414" y="714356"/>
            <a:ext cx="146706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浮点数表示</a:t>
            </a:r>
            <a:endParaRPr lang="zh-CN" altLang="en-US" sz="2000" dirty="0">
              <a:latin typeface="华文中宋" pitchFamily="2" charset="-122"/>
              <a:ea typeface="华文中宋" pitchFamily="2" charset="-122"/>
            </a:endParaRPr>
          </a:p>
        </p:txBody>
      </p:sp>
      <p:sp>
        <p:nvSpPr>
          <p:cNvPr id="7" name="TextBox 6"/>
          <p:cNvSpPr txBox="1"/>
          <p:nvPr/>
        </p:nvSpPr>
        <p:spPr>
          <a:xfrm>
            <a:off x="873977" y="6072206"/>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符号</a:t>
            </a:r>
            <a:endParaRPr lang="zh-CN" altLang="en-US" sz="2000" dirty="0">
              <a:latin typeface="华文中宋" pitchFamily="2" charset="-122"/>
              <a:ea typeface="华文中宋" pitchFamily="2" charset="-122"/>
            </a:endParaRPr>
          </a:p>
        </p:txBody>
      </p:sp>
      <p:sp>
        <p:nvSpPr>
          <p:cNvPr id="8" name="TextBox 7"/>
          <p:cNvSpPr txBox="1"/>
          <p:nvPr/>
        </p:nvSpPr>
        <p:spPr>
          <a:xfrm>
            <a:off x="2143108" y="6029286"/>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阶码</a:t>
            </a:r>
            <a:endParaRPr lang="zh-CN" altLang="en-US" sz="2000" dirty="0">
              <a:latin typeface="华文中宋" pitchFamily="2" charset="-122"/>
              <a:ea typeface="华文中宋" pitchFamily="2" charset="-122"/>
            </a:endParaRPr>
          </a:p>
        </p:txBody>
      </p:sp>
      <p:sp>
        <p:nvSpPr>
          <p:cNvPr id="10" name="TextBox 9"/>
          <p:cNvSpPr txBox="1"/>
          <p:nvPr/>
        </p:nvSpPr>
        <p:spPr>
          <a:xfrm>
            <a:off x="6000760" y="6047423"/>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小数</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09540923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4" name="Object 6"/>
          <p:cNvGraphicFramePr>
            <a:graphicFrameLocks noGrp="1" noChangeAspect="1"/>
          </p:cNvGraphicFramePr>
          <p:nvPr>
            <p:ph sz="half" idx="4294967295"/>
            <p:custDataLst>
              <p:tags r:id="rId2"/>
            </p:custDataLst>
            <p:extLst>
              <p:ext uri="{D42A27DB-BD31-4B8C-83A1-F6EECF244321}">
                <p14:modId xmlns="" xmlns:p14="http://schemas.microsoft.com/office/powerpoint/2010/main" val="955747003"/>
              </p:ext>
            </p:extLst>
          </p:nvPr>
        </p:nvGraphicFramePr>
        <p:xfrm>
          <a:off x="990600" y="3924028"/>
          <a:ext cx="7924800" cy="1694135"/>
        </p:xfrm>
        <a:graphic>
          <a:graphicData uri="http://schemas.openxmlformats.org/presentationml/2006/ole">
            <p:oleObj spid="_x0000_s74773" name="VISIO" r:id="rId7" imgW="2763045" imgH="590773" progId="Visio.Drawing.11">
              <p:embed/>
            </p:oleObj>
          </a:graphicData>
        </a:graphic>
      </p:graphicFrame>
      <p:sp>
        <p:nvSpPr>
          <p:cNvPr id="9697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gn="just">
              <a:spcBef>
                <a:spcPts val="600"/>
              </a:spcBef>
              <a:spcAft>
                <a:spcPts val="600"/>
              </a:spcAft>
              <a:buFontTx/>
              <a:buChar char="•"/>
            </a:pPr>
            <a:r>
              <a:rPr lang="en-US" sz="2400" i="1" dirty="0">
                <a:latin typeface="Times New Roman" pitchFamily="18" charset="0"/>
                <a:cs typeface="Arial" charset="0"/>
              </a:rPr>
              <a:t>Biased exponent</a:t>
            </a:r>
            <a:r>
              <a:rPr lang="en-US" sz="2400" dirty="0">
                <a:latin typeface="Times New Roman" pitchFamily="18" charset="0"/>
                <a:cs typeface="Arial" charset="0"/>
              </a:rPr>
              <a:t>:</a:t>
            </a:r>
            <a:r>
              <a:rPr lang="en-US" sz="2400" i="1" dirty="0">
                <a:latin typeface="Times New Roman" pitchFamily="18" charset="0"/>
                <a:cs typeface="Arial" charset="0"/>
              </a:rPr>
              <a:t> </a:t>
            </a:r>
            <a:r>
              <a:rPr lang="en-US" sz="2400" dirty="0">
                <a:latin typeface="Times New Roman" pitchFamily="18" charset="0"/>
                <a:cs typeface="Arial" charset="0"/>
              </a:rPr>
              <a:t>bias = 127 (01111111</a:t>
            </a:r>
            <a:r>
              <a:rPr lang="en-US" sz="2400" baseline="-25000" dirty="0">
                <a:latin typeface="Times New Roman" pitchFamily="18" charset="0"/>
                <a:cs typeface="Arial" charset="0"/>
              </a:rPr>
              <a:t>2</a:t>
            </a:r>
            <a:r>
              <a:rPr lang="en-US" sz="2400" dirty="0">
                <a:latin typeface="Times New Roman" pitchFamily="18" charset="0"/>
                <a:cs typeface="Arial" charset="0"/>
              </a:rPr>
              <a:t>)  </a:t>
            </a:r>
          </a:p>
          <a:p>
            <a:pPr marL="742950" lvl="1" indent="-285750" algn="just">
              <a:spcBef>
                <a:spcPts val="600"/>
              </a:spcBef>
              <a:spcAft>
                <a:spcPts val="600"/>
              </a:spcAft>
              <a:buFontTx/>
              <a:buChar char="–"/>
            </a:pPr>
            <a:r>
              <a:rPr lang="en-US" sz="2000" dirty="0">
                <a:latin typeface="Times New Roman" pitchFamily="18" charset="0"/>
                <a:cs typeface="Arial" charset="0"/>
              </a:rPr>
              <a:t>Biased exponent = bias + exponent</a:t>
            </a:r>
          </a:p>
          <a:p>
            <a:pPr marL="742950" lvl="1" indent="-285750" algn="just">
              <a:spcBef>
                <a:spcPts val="600"/>
              </a:spcBef>
              <a:spcAft>
                <a:spcPts val="600"/>
              </a:spcAft>
              <a:buFontTx/>
              <a:buChar char="–"/>
            </a:pPr>
            <a:r>
              <a:rPr lang="en-US" sz="2000" dirty="0">
                <a:latin typeface="Times New Roman" pitchFamily="18" charset="0"/>
                <a:cs typeface="Arial" charset="0"/>
              </a:rPr>
              <a:t>Exponent of 7 is stored as:</a:t>
            </a:r>
          </a:p>
          <a:p>
            <a:pPr marL="742950" lvl="1" indent="-285750" algn="just">
              <a:spcBef>
                <a:spcPts val="600"/>
              </a:spcBef>
              <a:spcAft>
                <a:spcPts val="600"/>
              </a:spcAft>
            </a:pPr>
            <a:r>
              <a:rPr lang="en-US" sz="2000" dirty="0">
                <a:latin typeface="Times New Roman" pitchFamily="18" charset="0"/>
                <a:cs typeface="Arial" charset="0"/>
              </a:rPr>
              <a:t>			127 + 7 = 134 = 0x10000110</a:t>
            </a:r>
            <a:r>
              <a:rPr lang="en-US" sz="2000" baseline="-25000" dirty="0">
                <a:latin typeface="Times New Roman" pitchFamily="18" charset="0"/>
                <a:cs typeface="Arial" charset="0"/>
              </a:rPr>
              <a:t>2</a:t>
            </a:r>
          </a:p>
          <a:p>
            <a:pPr marL="342900" indent="-342900" algn="just">
              <a:spcBef>
                <a:spcPts val="600"/>
              </a:spcBef>
              <a:spcAft>
                <a:spcPts val="600"/>
              </a:spcAft>
              <a:buFontTx/>
              <a:buChar char="•"/>
            </a:pPr>
            <a:r>
              <a:rPr lang="en-US" sz="2400" dirty="0">
                <a:latin typeface="Times New Roman" pitchFamily="18" charset="0"/>
                <a:cs typeface="Arial" charset="0"/>
              </a:rPr>
              <a:t>The </a:t>
            </a:r>
            <a:r>
              <a:rPr lang="en-US" sz="2400" b="1" dirty="0">
                <a:latin typeface="Times New Roman" pitchFamily="18" charset="0"/>
                <a:cs typeface="Arial" charset="0"/>
              </a:rPr>
              <a:t>IEEE 754 32-bit floating-point representation</a:t>
            </a:r>
            <a:r>
              <a:rPr lang="en-US" sz="2400" dirty="0">
                <a:latin typeface="Times New Roman" pitchFamily="18" charset="0"/>
                <a:cs typeface="Arial" charset="0"/>
              </a:rPr>
              <a:t> of 228</a:t>
            </a:r>
            <a:r>
              <a:rPr lang="en-US" sz="2400" baseline="-25000" dirty="0">
                <a:latin typeface="Times New Roman" pitchFamily="18" charset="0"/>
                <a:cs typeface="Arial" charset="0"/>
              </a:rPr>
              <a:t>10</a:t>
            </a: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algn="just">
              <a:spcBef>
                <a:spcPts val="600"/>
              </a:spcBef>
              <a:spcAft>
                <a:spcPts val="600"/>
              </a:spcAft>
            </a:pPr>
            <a:r>
              <a:rPr lang="en-US" sz="2000" dirty="0" smtClean="0">
                <a:latin typeface="Times New Roman" pitchFamily="18" charset="0"/>
                <a:cs typeface="Arial" charset="0"/>
              </a:rPr>
              <a:t>		   </a:t>
            </a:r>
            <a:r>
              <a:rPr lang="en-US" sz="2800" dirty="0">
                <a:latin typeface="Times New Roman" pitchFamily="18" charset="0"/>
                <a:cs typeface="Arial" charset="0"/>
              </a:rPr>
              <a:t>i</a:t>
            </a:r>
            <a:r>
              <a:rPr lang="en-US" sz="2800" dirty="0" smtClean="0">
                <a:latin typeface="Times New Roman" pitchFamily="18" charset="0"/>
                <a:cs typeface="Arial" charset="0"/>
              </a:rPr>
              <a:t>n </a:t>
            </a:r>
            <a:r>
              <a:rPr lang="en-US" sz="2800" dirty="0">
                <a:latin typeface="Times New Roman" pitchFamily="18" charset="0"/>
                <a:cs typeface="Arial" charset="0"/>
              </a:rPr>
              <a:t>hexadecimal: </a:t>
            </a:r>
            <a:r>
              <a:rPr lang="en-US" sz="2800" b="1" dirty="0">
                <a:solidFill>
                  <a:schemeClr val="accent1"/>
                </a:solidFill>
                <a:latin typeface="Times New Roman" pitchFamily="18" charset="0"/>
                <a:cs typeface="Arial" charset="0"/>
              </a:rPr>
              <a:t>0x43640000</a:t>
            </a:r>
          </a:p>
          <a:p>
            <a:pPr marL="342900" indent="-342900" algn="just">
              <a:spcBef>
                <a:spcPts val="600"/>
              </a:spcBef>
              <a:spcAft>
                <a:spcPts val="600"/>
              </a:spcAft>
              <a:buFontTx/>
              <a:buChar char="•"/>
            </a:pPr>
            <a:endParaRPr lang="en-US" sz="2400"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3</a:t>
            </a:r>
            <a:endParaRPr lang="en-US" sz="4400" dirty="0">
              <a:solidFill>
                <a:schemeClr val="bg1"/>
              </a:solidFill>
              <a:latin typeface="+mj-lt"/>
            </a:endParaRPr>
          </a:p>
        </p:txBody>
      </p:sp>
      <p:sp>
        <p:nvSpPr>
          <p:cNvPr id="6" name="TextBox 5"/>
          <p:cNvSpPr txBox="1"/>
          <p:nvPr/>
        </p:nvSpPr>
        <p:spPr>
          <a:xfrm>
            <a:off x="1214414" y="714356"/>
            <a:ext cx="146706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浮点数表示</a:t>
            </a:r>
            <a:endParaRPr lang="zh-CN" altLang="en-US" sz="2000" dirty="0">
              <a:latin typeface="华文中宋" pitchFamily="2" charset="-122"/>
              <a:ea typeface="华文中宋" pitchFamily="2" charset="-122"/>
            </a:endParaRPr>
          </a:p>
        </p:txBody>
      </p:sp>
      <p:sp>
        <p:nvSpPr>
          <p:cNvPr id="7" name="TextBox 6"/>
          <p:cNvSpPr txBox="1"/>
          <p:nvPr/>
        </p:nvSpPr>
        <p:spPr>
          <a:xfrm>
            <a:off x="1071538" y="5286388"/>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符号</a:t>
            </a:r>
            <a:endParaRPr lang="zh-CN" altLang="en-US" sz="2000" dirty="0">
              <a:latin typeface="华文中宋" pitchFamily="2" charset="-122"/>
              <a:ea typeface="华文中宋" pitchFamily="2" charset="-122"/>
            </a:endParaRPr>
          </a:p>
        </p:txBody>
      </p:sp>
      <p:sp>
        <p:nvSpPr>
          <p:cNvPr id="8" name="TextBox 7"/>
          <p:cNvSpPr txBox="1"/>
          <p:nvPr/>
        </p:nvSpPr>
        <p:spPr>
          <a:xfrm>
            <a:off x="2053008" y="5410602"/>
            <a:ext cx="121058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偏置阶</a:t>
            </a:r>
            <a:r>
              <a:rPr lang="zh-CN" altLang="en-US" sz="2000" dirty="0" smtClean="0">
                <a:latin typeface="华文中宋" pitchFamily="2" charset="-122"/>
                <a:ea typeface="华文中宋" pitchFamily="2" charset="-122"/>
              </a:rPr>
              <a:t>码</a:t>
            </a:r>
            <a:endParaRPr lang="zh-CN" altLang="en-US" sz="2000" dirty="0">
              <a:latin typeface="华文中宋" pitchFamily="2" charset="-122"/>
              <a:ea typeface="华文中宋" pitchFamily="2" charset="-122"/>
            </a:endParaRPr>
          </a:p>
        </p:txBody>
      </p:sp>
      <p:sp>
        <p:nvSpPr>
          <p:cNvPr id="9" name="TextBox 8"/>
          <p:cNvSpPr txBox="1"/>
          <p:nvPr/>
        </p:nvSpPr>
        <p:spPr>
          <a:xfrm>
            <a:off x="5947984" y="5162699"/>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小数</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9649704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7511" name="Object 7"/>
          <p:cNvGraphicFramePr>
            <a:graphicFrameLocks noGrp="1" noChangeAspect="1"/>
          </p:cNvGraphicFramePr>
          <p:nvPr>
            <p:ph sz="half" idx="4294967295"/>
            <p:custDataLst>
              <p:tags r:id="rId2"/>
            </p:custDataLst>
            <p:extLst>
              <p:ext uri="{D42A27DB-BD31-4B8C-83A1-F6EECF244321}">
                <p14:modId xmlns="" xmlns:p14="http://schemas.microsoft.com/office/powerpoint/2010/main" val="362863927"/>
              </p:ext>
            </p:extLst>
          </p:nvPr>
        </p:nvGraphicFramePr>
        <p:xfrm>
          <a:off x="2091531" y="1090246"/>
          <a:ext cx="4960938" cy="5257800"/>
        </p:xfrm>
        <a:graphic>
          <a:graphicData uri="http://schemas.openxmlformats.org/presentationml/2006/ole">
            <p:oleObj spid="_x0000_s53268" name="VISIO" r:id="rId6" imgW="2508895" imgH="2659519" progId="Visio.Drawing.11">
              <p:embed/>
            </p:oleObj>
          </a:graphicData>
        </a:graphic>
      </p:graphicFrame>
      <p:sp>
        <p:nvSpPr>
          <p:cNvPr id="9175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r>
              <a:rPr lang="zh-CN" altLang="en-US" sz="2400" dirty="0" smtClean="0">
                <a:solidFill>
                  <a:schemeClr val="bg1"/>
                </a:solidFill>
                <a:latin typeface="华文中宋" pitchFamily="2" charset="-122"/>
                <a:ea typeface="华文中宋" pitchFamily="2" charset="-122"/>
              </a:rPr>
              <a:t>一位加法器</a:t>
            </a:r>
            <a:endParaRPr lang="en-US" sz="2400" dirty="0">
              <a:solidFill>
                <a:schemeClr val="bg1"/>
              </a:solidFill>
              <a:latin typeface="华文中宋" pitchFamily="2" charset="-122"/>
              <a:ea typeface="华文中宋" pitchFamily="2" charset="-122"/>
            </a:endParaRPr>
          </a:p>
        </p:txBody>
      </p:sp>
      <p:sp>
        <p:nvSpPr>
          <p:cNvPr id="5" name="TextBox 4"/>
          <p:cNvSpPr txBox="1"/>
          <p:nvPr/>
        </p:nvSpPr>
        <p:spPr>
          <a:xfrm>
            <a:off x="1500166" y="5715016"/>
            <a:ext cx="229101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  1 </a:t>
            </a:r>
            <a:r>
              <a:rPr lang="zh-CN" altLang="en-US" sz="2000" dirty="0" smtClean="0">
                <a:latin typeface="华文中宋" pitchFamily="2" charset="-122"/>
                <a:ea typeface="华文中宋" pitchFamily="2" charset="-122"/>
              </a:rPr>
              <a:t>位半加器</a:t>
            </a:r>
            <a:endParaRPr lang="zh-CN" altLang="en-US" sz="2000" dirty="0">
              <a:latin typeface="华文中宋" pitchFamily="2" charset="-122"/>
              <a:ea typeface="华文中宋" pitchFamily="2" charset="-122"/>
            </a:endParaRPr>
          </a:p>
        </p:txBody>
      </p:sp>
      <p:sp>
        <p:nvSpPr>
          <p:cNvPr id="6" name="TextBox 5"/>
          <p:cNvSpPr txBox="1"/>
          <p:nvPr/>
        </p:nvSpPr>
        <p:spPr>
          <a:xfrm>
            <a:off x="4500562" y="6286520"/>
            <a:ext cx="220925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5-3  1</a:t>
            </a:r>
            <a:r>
              <a:rPr lang="zh-CN" altLang="en-US" sz="2000" dirty="0" smtClean="0">
                <a:latin typeface="华文中宋" pitchFamily="2" charset="-122"/>
                <a:ea typeface="华文中宋" pitchFamily="2" charset="-122"/>
              </a:rPr>
              <a:t>位全加器</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87956607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971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Write </a:t>
            </a:r>
            <a:r>
              <a:rPr lang="en-US" sz="2400" dirty="0">
                <a:latin typeface="Times New Roman" pitchFamily="18" charset="0"/>
                <a:cs typeface="Arial" charset="0"/>
              </a:rPr>
              <a:t>-58.25</a:t>
            </a:r>
            <a:r>
              <a:rPr lang="en-US" sz="2400" baseline="-25000" dirty="0">
                <a:latin typeface="Times New Roman" pitchFamily="18" charset="0"/>
                <a:cs typeface="Arial" charset="0"/>
              </a:rPr>
              <a:t>10</a:t>
            </a:r>
            <a:r>
              <a:rPr lang="en-US" sz="2400" dirty="0">
                <a:latin typeface="Times New Roman" pitchFamily="18" charset="0"/>
                <a:cs typeface="Arial" charset="0"/>
              </a:rPr>
              <a:t> </a:t>
            </a:r>
            <a:r>
              <a:rPr lang="en-US" sz="2400" dirty="0" smtClean="0">
                <a:latin typeface="Times New Roman" pitchFamily="18" charset="0"/>
                <a:cs typeface="Arial" charset="0"/>
              </a:rPr>
              <a:t>in floating point (IEEE 754)</a:t>
            </a:r>
          </a:p>
          <a:p>
            <a:pPr marL="342900" indent="-342900">
              <a:spcBef>
                <a:spcPct val="20000"/>
              </a:spcBef>
              <a:buFontTx/>
              <a:buChar char="•"/>
            </a:pPr>
            <a:endParaRPr lang="en-US" sz="18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p:txBody>
      </p:sp>
      <p:sp>
        <p:nvSpPr>
          <p:cNvPr id="8" name="TextBox 7"/>
          <p:cNvSpPr txBox="1"/>
          <p:nvPr/>
        </p:nvSpPr>
        <p:spPr>
          <a:xfrm>
            <a:off x="1143000" y="87791"/>
            <a:ext cx="7924800" cy="769441"/>
          </a:xfrm>
          <a:prstGeom prst="rect">
            <a:avLst/>
          </a:prstGeom>
          <a:noFill/>
        </p:spPr>
        <p:txBody>
          <a:bodyPr wrap="square" rtlCol="0">
            <a:spAutoFit/>
          </a:bodyPr>
          <a:lstStyle/>
          <a:p>
            <a:r>
              <a:rPr lang="en-US" sz="4400" dirty="0" smtClean="0">
                <a:solidFill>
                  <a:schemeClr val="bg1"/>
                </a:solidFill>
                <a:latin typeface="+mj-lt"/>
              </a:rPr>
              <a:t>Floating-Point Example</a:t>
            </a:r>
            <a:r>
              <a:rPr lang="zh-CN" altLang="en-US" sz="2400" dirty="0" smtClean="0">
                <a:solidFill>
                  <a:schemeClr val="bg1"/>
                </a:solidFill>
                <a:latin typeface="华文中宋" pitchFamily="2" charset="-122"/>
                <a:ea typeface="华文中宋" pitchFamily="2" charset="-122"/>
              </a:rPr>
              <a:t>浮点数例子</a:t>
            </a:r>
            <a:endParaRPr lang="en-US" sz="2400" dirty="0">
              <a:solidFill>
                <a:schemeClr val="bg1"/>
              </a:solidFill>
              <a:latin typeface="华文中宋" pitchFamily="2" charset="-122"/>
              <a:ea typeface="华文中宋" pitchFamily="2" charset="-122"/>
            </a:endParaRPr>
          </a:p>
        </p:txBody>
      </p:sp>
    </p:spTree>
    <p:extLst>
      <p:ext uri="{BB962C8B-B14F-4D97-AF65-F5344CB8AC3E}">
        <p14:creationId xmlns="" xmlns:p14="http://schemas.microsoft.com/office/powerpoint/2010/main" val="182249719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9717" name="Object 5"/>
          <p:cNvGraphicFramePr>
            <a:graphicFrameLocks noGrp="1" noChangeAspect="1"/>
          </p:cNvGraphicFramePr>
          <p:nvPr>
            <p:ph idx="4294967295"/>
            <p:custDataLst>
              <p:tags r:id="rId2"/>
            </p:custDataLst>
            <p:extLst>
              <p:ext uri="{D42A27DB-BD31-4B8C-83A1-F6EECF244321}">
                <p14:modId xmlns="" xmlns:p14="http://schemas.microsoft.com/office/powerpoint/2010/main" val="591344643"/>
              </p:ext>
            </p:extLst>
          </p:nvPr>
        </p:nvGraphicFramePr>
        <p:xfrm>
          <a:off x="1181100" y="4572000"/>
          <a:ext cx="7315200" cy="1219200"/>
        </p:xfrm>
        <a:graphic>
          <a:graphicData uri="http://schemas.openxmlformats.org/presentationml/2006/ole">
            <p:oleObj spid="_x0000_s76822" name="VISIO" r:id="rId7" imgW="2759936" imgH="461004" progId="Visio.Drawing.11">
              <p:embed/>
            </p:oleObj>
          </a:graphicData>
        </a:graphic>
      </p:graphicFrame>
      <p:sp>
        <p:nvSpPr>
          <p:cNvPr id="11397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9716"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Write </a:t>
            </a:r>
            <a:r>
              <a:rPr lang="en-US" sz="2400" dirty="0">
                <a:latin typeface="Times New Roman" pitchFamily="18" charset="0"/>
                <a:cs typeface="Arial" charset="0"/>
              </a:rPr>
              <a:t>-58.25</a:t>
            </a:r>
            <a:r>
              <a:rPr lang="en-US" sz="2400" baseline="-25000" dirty="0">
                <a:latin typeface="Times New Roman" pitchFamily="18" charset="0"/>
                <a:cs typeface="Arial" charset="0"/>
              </a:rPr>
              <a:t>10</a:t>
            </a:r>
            <a:r>
              <a:rPr lang="en-US" sz="2400" dirty="0">
                <a:latin typeface="Times New Roman" pitchFamily="18" charset="0"/>
                <a:cs typeface="Arial" charset="0"/>
              </a:rPr>
              <a:t> </a:t>
            </a:r>
            <a:r>
              <a:rPr lang="en-US" sz="2400" dirty="0" smtClean="0">
                <a:latin typeface="Times New Roman" pitchFamily="18" charset="0"/>
                <a:cs typeface="Arial" charset="0"/>
              </a:rPr>
              <a:t>in floating point (IEEE 754)</a:t>
            </a:r>
          </a:p>
          <a:p>
            <a:pPr marL="457200" indent="-457200" algn="just">
              <a:spcBef>
                <a:spcPts val="600"/>
              </a:spcBef>
              <a:spcAft>
                <a:spcPts val="600"/>
              </a:spcAft>
              <a:buFont typeface="+mj-lt"/>
              <a:buAutoNum type="arabicPeriod"/>
            </a:pPr>
            <a:r>
              <a:rPr lang="en-US" sz="2000" dirty="0" smtClean="0">
                <a:latin typeface="Times New Roman" pitchFamily="18" charset="0"/>
                <a:cs typeface="Arial" charset="0"/>
              </a:rPr>
              <a:t>Convert decimal to binary: </a:t>
            </a:r>
          </a:p>
          <a:p>
            <a:pPr lvl="1" algn="just">
              <a:spcBef>
                <a:spcPts val="600"/>
              </a:spcBef>
              <a:spcAft>
                <a:spcPts val="600"/>
              </a:spcAft>
            </a:pPr>
            <a:r>
              <a:rPr lang="en-US" sz="1800" dirty="0" smtClean="0">
                <a:latin typeface="Times New Roman" pitchFamily="18" charset="0"/>
                <a:cs typeface="Arial" charset="0"/>
              </a:rPr>
              <a:t>	58.25</a:t>
            </a:r>
            <a:r>
              <a:rPr lang="en-US" sz="1800" baseline="-25000" dirty="0" smtClean="0">
                <a:latin typeface="Times New Roman" pitchFamily="18" charset="0"/>
                <a:cs typeface="Arial" charset="0"/>
              </a:rPr>
              <a:t>10</a:t>
            </a:r>
            <a:r>
              <a:rPr lang="en-US" sz="1800" dirty="0" smtClean="0">
                <a:latin typeface="Times New Roman" pitchFamily="18" charset="0"/>
                <a:cs typeface="Arial" charset="0"/>
              </a:rPr>
              <a:t> </a:t>
            </a:r>
            <a:r>
              <a:rPr lang="en-US" sz="1800" dirty="0">
                <a:latin typeface="Times New Roman" pitchFamily="18" charset="0"/>
                <a:cs typeface="Arial" charset="0"/>
              </a:rPr>
              <a:t>= </a:t>
            </a:r>
            <a:r>
              <a:rPr lang="en-US" sz="1800" b="1" dirty="0" smtClean="0">
                <a:solidFill>
                  <a:schemeClr val="accent1"/>
                </a:solidFill>
                <a:latin typeface="Times New Roman" pitchFamily="18" charset="0"/>
                <a:cs typeface="Arial" charset="0"/>
              </a:rPr>
              <a:t>111010.01</a:t>
            </a:r>
            <a:r>
              <a:rPr lang="en-US" sz="1800" b="1" baseline="-25000" dirty="0" smtClean="0">
                <a:solidFill>
                  <a:schemeClr val="accent1"/>
                </a:solidFill>
                <a:latin typeface="Times New Roman" pitchFamily="18" charset="0"/>
                <a:cs typeface="Arial" charset="0"/>
              </a:rPr>
              <a:t>2</a:t>
            </a:r>
            <a:endParaRPr lang="en-US" sz="1800" b="1" dirty="0">
              <a:solidFill>
                <a:schemeClr val="accent1"/>
              </a:solidFill>
              <a:latin typeface="Times New Roman" pitchFamily="18" charset="0"/>
              <a:cs typeface="Arial" charset="0"/>
            </a:endParaRPr>
          </a:p>
          <a:p>
            <a:pPr marL="457200" indent="-457200" algn="just">
              <a:spcBef>
                <a:spcPts val="600"/>
              </a:spcBef>
              <a:spcAft>
                <a:spcPts val="600"/>
              </a:spcAft>
              <a:buFont typeface="+mj-lt"/>
              <a:buAutoNum type="arabicPeriod"/>
            </a:pPr>
            <a:r>
              <a:rPr lang="en-US" sz="2000" dirty="0" smtClean="0">
                <a:latin typeface="Times New Roman" pitchFamily="18" charset="0"/>
                <a:cs typeface="Arial" charset="0"/>
              </a:rPr>
              <a:t>Write in binary scientific notation:</a:t>
            </a:r>
          </a:p>
          <a:p>
            <a:pPr algn="just">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1.1101001 </a:t>
            </a:r>
            <a:r>
              <a:rPr lang="en-US" sz="2000" b="1" dirty="0">
                <a:solidFill>
                  <a:schemeClr val="accent1"/>
                </a:solidFill>
                <a:latin typeface="Times New Roman" pitchFamily="18" charset="0"/>
                <a:cs typeface="Times New Roman" pitchFamily="18" charset="0"/>
              </a:rPr>
              <a:t>×</a:t>
            </a:r>
            <a:r>
              <a:rPr lang="en-US" sz="2000" b="1" dirty="0">
                <a:solidFill>
                  <a:schemeClr val="accent1"/>
                </a:solidFill>
                <a:latin typeface="Times New Roman" pitchFamily="18" charset="0"/>
                <a:cs typeface="Arial" charset="0"/>
              </a:rPr>
              <a:t> 2</a:t>
            </a:r>
            <a:r>
              <a:rPr lang="en-US" sz="2000" b="1" baseline="30000" dirty="0">
                <a:solidFill>
                  <a:schemeClr val="accent1"/>
                </a:solidFill>
                <a:latin typeface="Times New Roman" pitchFamily="18" charset="0"/>
                <a:cs typeface="Arial" charset="0"/>
              </a:rPr>
              <a:t>5</a:t>
            </a:r>
            <a:endParaRPr lang="en-US" sz="2000" b="1" dirty="0" smtClean="0">
              <a:solidFill>
                <a:schemeClr val="accent1"/>
              </a:solidFill>
              <a:latin typeface="Times New Roman" pitchFamily="18" charset="0"/>
              <a:cs typeface="Arial" charset="0"/>
            </a:endParaRPr>
          </a:p>
          <a:p>
            <a:pPr marL="457200" indent="-457200" algn="just">
              <a:buFont typeface="+mj-lt"/>
              <a:buAutoNum type="arabicPeriod" startAt="3"/>
            </a:pPr>
            <a:r>
              <a:rPr lang="en-US" sz="2000" dirty="0" smtClean="0">
                <a:latin typeface="Times New Roman" pitchFamily="18" charset="0"/>
                <a:cs typeface="Arial" charset="0"/>
              </a:rPr>
              <a:t>Fill </a:t>
            </a:r>
            <a:r>
              <a:rPr lang="en-US" sz="2000" dirty="0">
                <a:latin typeface="Times New Roman" pitchFamily="18" charset="0"/>
                <a:cs typeface="Arial" charset="0"/>
              </a:rPr>
              <a:t>in </a:t>
            </a:r>
            <a:r>
              <a:rPr lang="en-US" sz="2000" dirty="0" smtClean="0">
                <a:latin typeface="Times New Roman" pitchFamily="18" charset="0"/>
                <a:cs typeface="Arial" charset="0"/>
              </a:rPr>
              <a:t>fields:</a:t>
            </a:r>
            <a:endParaRPr lang="en-US" sz="2000" dirty="0">
              <a:latin typeface="Times New Roman" pitchFamily="18" charset="0"/>
              <a:cs typeface="Arial" charset="0"/>
            </a:endParaRP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Sign </a:t>
            </a:r>
            <a:r>
              <a:rPr lang="en-US" sz="1800" b="1" dirty="0">
                <a:latin typeface="Times New Roman" pitchFamily="18" charset="0"/>
                <a:cs typeface="Arial" charset="0"/>
              </a:rPr>
              <a:t>bit: </a:t>
            </a:r>
            <a:r>
              <a:rPr lang="en-US" sz="1800" b="1" dirty="0">
                <a:solidFill>
                  <a:schemeClr val="accent1"/>
                </a:solidFill>
                <a:latin typeface="Times New Roman" pitchFamily="18" charset="0"/>
                <a:cs typeface="Arial" charset="0"/>
              </a:rPr>
              <a:t>1</a:t>
            </a:r>
            <a:r>
              <a:rPr lang="en-US" sz="1800" dirty="0">
                <a:latin typeface="Times New Roman" pitchFamily="18" charset="0"/>
                <a:cs typeface="Arial" charset="0"/>
              </a:rPr>
              <a:t> (negative)</a:t>
            </a: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8 </a:t>
            </a:r>
            <a:r>
              <a:rPr lang="en-US" sz="1800" b="1" dirty="0">
                <a:latin typeface="Times New Roman" pitchFamily="18" charset="0"/>
                <a:cs typeface="Arial" charset="0"/>
              </a:rPr>
              <a:t>exponent bits: </a:t>
            </a:r>
            <a:r>
              <a:rPr lang="en-US" sz="1800" dirty="0">
                <a:latin typeface="Times New Roman" pitchFamily="18" charset="0"/>
                <a:cs typeface="Arial" charset="0"/>
              </a:rPr>
              <a:t>(127 + 5) = 132 = </a:t>
            </a:r>
            <a:r>
              <a:rPr lang="en-US" sz="1800" b="1" dirty="0">
                <a:solidFill>
                  <a:schemeClr val="accent1"/>
                </a:solidFill>
                <a:latin typeface="Times New Roman" pitchFamily="18" charset="0"/>
                <a:cs typeface="Arial" charset="0"/>
              </a:rPr>
              <a:t>10000100</a:t>
            </a:r>
            <a:r>
              <a:rPr lang="en-US" sz="1800" b="1" baseline="-25000" dirty="0">
                <a:solidFill>
                  <a:schemeClr val="accent1"/>
                </a:solidFill>
                <a:latin typeface="Times New Roman" pitchFamily="18" charset="0"/>
                <a:cs typeface="Arial" charset="0"/>
              </a:rPr>
              <a:t>2</a:t>
            </a: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23 </a:t>
            </a:r>
            <a:r>
              <a:rPr lang="en-US" sz="1800" b="1" dirty="0">
                <a:latin typeface="Times New Roman" pitchFamily="18" charset="0"/>
                <a:cs typeface="Arial" charset="0"/>
              </a:rPr>
              <a:t>fraction bits: </a:t>
            </a:r>
            <a:r>
              <a:rPr lang="en-US" sz="1800" b="1" dirty="0">
                <a:solidFill>
                  <a:schemeClr val="accent1"/>
                </a:solidFill>
                <a:latin typeface="Times New Roman" pitchFamily="18" charset="0"/>
                <a:cs typeface="Arial" charset="0"/>
              </a:rPr>
              <a:t>110 1001 0000 0000 0000 0000</a:t>
            </a:r>
          </a:p>
          <a:p>
            <a:pPr marL="742950" lvl="1" indent="-285750" algn="just">
              <a:spcBef>
                <a:spcPts val="600"/>
              </a:spcBef>
              <a:spcAft>
                <a:spcPts val="600"/>
              </a:spcAft>
              <a:buFontTx/>
              <a:buChar char="–"/>
            </a:pPr>
            <a:endParaRPr lang="en-US" sz="1800" dirty="0">
              <a:latin typeface="Times New Roman" pitchFamily="18" charset="0"/>
              <a:cs typeface="Arial" charset="0"/>
            </a:endParaRPr>
          </a:p>
          <a:p>
            <a:pPr marL="742950" lvl="1" indent="-285750" algn="just">
              <a:spcBef>
                <a:spcPts val="600"/>
              </a:spcBef>
              <a:spcAft>
                <a:spcPts val="600"/>
              </a:spcAft>
              <a:buFontTx/>
              <a:buChar char="–"/>
            </a:pPr>
            <a:endParaRPr lang="en-US" sz="1800" dirty="0">
              <a:latin typeface="Times New Roman" pitchFamily="18" charset="0"/>
              <a:cs typeface="Arial" charset="0"/>
            </a:endParaRPr>
          </a:p>
          <a:p>
            <a:pPr marL="742950" lvl="1" indent="-285750" algn="just">
              <a:spcBef>
                <a:spcPts val="600"/>
              </a:spcBef>
              <a:spcAft>
                <a:spcPts val="600"/>
              </a:spcAft>
              <a:buFontTx/>
              <a:buChar char="–"/>
            </a:pPr>
            <a:endParaRPr lang="en-US" sz="800" dirty="0">
              <a:latin typeface="Times New Roman" pitchFamily="18" charset="0"/>
              <a:cs typeface="Arial" charset="0"/>
            </a:endParaRPr>
          </a:p>
          <a:p>
            <a:pPr algn="just">
              <a:spcBef>
                <a:spcPts val="600"/>
              </a:spcBef>
              <a:spcAft>
                <a:spcPts val="600"/>
              </a:spcAft>
            </a:pPr>
            <a:r>
              <a:rPr lang="en-US" sz="2000" dirty="0" smtClean="0">
                <a:latin typeface="Times New Roman" pitchFamily="18" charset="0"/>
                <a:cs typeface="Arial" charset="0"/>
              </a:rPr>
              <a:t>		in </a:t>
            </a:r>
            <a:r>
              <a:rPr lang="en-US" sz="2000" dirty="0">
                <a:latin typeface="Times New Roman" pitchFamily="18" charset="0"/>
                <a:cs typeface="Arial" charset="0"/>
              </a:rPr>
              <a:t>hexadecimal: </a:t>
            </a:r>
            <a:r>
              <a:rPr lang="en-US" sz="2000" b="1" dirty="0">
                <a:solidFill>
                  <a:schemeClr val="accent1"/>
                </a:solidFill>
                <a:latin typeface="Times New Roman" pitchFamily="18" charset="0"/>
                <a:cs typeface="Arial" charset="0"/>
              </a:rPr>
              <a:t>0xC2690000</a:t>
            </a:r>
          </a:p>
          <a:p>
            <a:pPr marL="342900" indent="-342900">
              <a:spcBef>
                <a:spcPct val="20000"/>
              </a:spcBef>
              <a:buFontTx/>
              <a:buChar char="•"/>
            </a:pPr>
            <a:endParaRPr lang="en-US" sz="18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Example</a:t>
            </a:r>
            <a:r>
              <a:rPr lang="zh-CN" altLang="en-US" sz="2400" dirty="0" smtClean="0">
                <a:solidFill>
                  <a:schemeClr val="bg1"/>
                </a:solidFill>
                <a:latin typeface="华文中宋" pitchFamily="2" charset="-122"/>
                <a:ea typeface="华文中宋" pitchFamily="2" charset="-122"/>
              </a:rPr>
              <a:t>浮点数例子</a:t>
            </a:r>
            <a:endParaRPr lang="en-US" sz="2400" dirty="0">
              <a:solidFill>
                <a:schemeClr val="bg1"/>
              </a:solidFill>
              <a:latin typeface="华文中宋" pitchFamily="2" charset="-122"/>
              <a:ea typeface="华文中宋" pitchFamily="2" charset="-122"/>
            </a:endParaRPr>
          </a:p>
        </p:txBody>
      </p:sp>
      <p:sp>
        <p:nvSpPr>
          <p:cNvPr id="6" name="TextBox 5"/>
          <p:cNvSpPr txBox="1"/>
          <p:nvPr/>
        </p:nvSpPr>
        <p:spPr>
          <a:xfrm>
            <a:off x="1214414" y="5715016"/>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符号</a:t>
            </a:r>
            <a:endParaRPr lang="zh-CN" altLang="en-US" sz="2000" dirty="0">
              <a:latin typeface="华文中宋" pitchFamily="2" charset="-122"/>
              <a:ea typeface="华文中宋" pitchFamily="2" charset="-122"/>
            </a:endParaRPr>
          </a:p>
        </p:txBody>
      </p:sp>
      <p:sp>
        <p:nvSpPr>
          <p:cNvPr id="7" name="TextBox 6"/>
          <p:cNvSpPr txBox="1"/>
          <p:nvPr/>
        </p:nvSpPr>
        <p:spPr>
          <a:xfrm>
            <a:off x="2218404" y="6072206"/>
            <a:ext cx="121058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偏置阶码</a:t>
            </a:r>
            <a:endParaRPr lang="zh-CN" altLang="en-US" sz="2000" dirty="0">
              <a:latin typeface="华文中宋" pitchFamily="2" charset="-122"/>
              <a:ea typeface="华文中宋" pitchFamily="2" charset="-122"/>
            </a:endParaRPr>
          </a:p>
        </p:txBody>
      </p:sp>
      <p:sp>
        <p:nvSpPr>
          <p:cNvPr id="9" name="TextBox 8"/>
          <p:cNvSpPr txBox="1"/>
          <p:nvPr/>
        </p:nvSpPr>
        <p:spPr>
          <a:xfrm>
            <a:off x="6143636" y="5643578"/>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小数</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12024008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575" name="Group 87"/>
          <p:cNvGraphicFramePr>
            <a:graphicFrameLocks noGrp="1"/>
          </p:cNvGraphicFramePr>
          <p:nvPr>
            <p:ph sz="half" idx="4294967295"/>
            <p:custDataLst>
              <p:tags r:id="rId1"/>
            </p:custDataLst>
            <p:extLst>
              <p:ext uri="{D42A27DB-BD31-4B8C-83A1-F6EECF244321}">
                <p14:modId xmlns="" xmlns:p14="http://schemas.microsoft.com/office/powerpoint/2010/main" val="524082987"/>
              </p:ext>
            </p:extLst>
          </p:nvPr>
        </p:nvGraphicFramePr>
        <p:xfrm>
          <a:off x="1157654" y="1828800"/>
          <a:ext cx="7534275" cy="2878139"/>
        </p:xfrm>
        <a:graphic>
          <a:graphicData uri="http://schemas.openxmlformats.org/drawingml/2006/table">
            <a:tbl>
              <a:tblPr/>
              <a:tblGrid>
                <a:gridCol w="1371600"/>
                <a:gridCol w="838200"/>
                <a:gridCol w="1524000"/>
                <a:gridCol w="3800475"/>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Exponent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Fraction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Arial" charset="0"/>
                        </a:rPr>
                        <a:t>NaN</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non-zero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94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Special Cases</a:t>
            </a:r>
            <a:endParaRPr lang="en-US" sz="4400" dirty="0">
              <a:solidFill>
                <a:schemeClr val="bg1"/>
              </a:solidFill>
              <a:latin typeface="+mj-lt"/>
            </a:endParaRPr>
          </a:p>
        </p:txBody>
      </p:sp>
      <p:sp>
        <p:nvSpPr>
          <p:cNvPr id="5" name="TextBox 4"/>
          <p:cNvSpPr txBox="1"/>
          <p:nvPr/>
        </p:nvSpPr>
        <p:spPr>
          <a:xfrm>
            <a:off x="1214414" y="714356"/>
            <a:ext cx="223651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浮点数：特殊情况</a:t>
            </a:r>
            <a:endParaRPr lang="zh-CN" altLang="en-US" sz="2000" dirty="0">
              <a:latin typeface="华文中宋" pitchFamily="2" charset="-122"/>
              <a:ea typeface="华文中宋" pitchFamily="2" charset="-122"/>
            </a:endParaRPr>
          </a:p>
        </p:txBody>
      </p:sp>
      <p:sp>
        <p:nvSpPr>
          <p:cNvPr id="6" name="TextBox 5"/>
          <p:cNvSpPr txBox="1"/>
          <p:nvPr/>
        </p:nvSpPr>
        <p:spPr>
          <a:xfrm>
            <a:off x="1500166" y="1462850"/>
            <a:ext cx="441146"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数</a:t>
            </a:r>
            <a:endParaRPr lang="zh-CN" altLang="en-US" sz="2000" dirty="0">
              <a:latin typeface="华文中宋" pitchFamily="2" charset="-122"/>
              <a:ea typeface="华文中宋" pitchFamily="2" charset="-122"/>
            </a:endParaRPr>
          </a:p>
        </p:txBody>
      </p:sp>
      <p:sp>
        <p:nvSpPr>
          <p:cNvPr id="7" name="TextBox 6"/>
          <p:cNvSpPr txBox="1"/>
          <p:nvPr/>
        </p:nvSpPr>
        <p:spPr>
          <a:xfrm>
            <a:off x="2667957" y="1456729"/>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符号</a:t>
            </a:r>
            <a:endParaRPr lang="zh-CN" altLang="en-US" sz="2000" dirty="0">
              <a:latin typeface="华文中宋" pitchFamily="2" charset="-122"/>
              <a:ea typeface="华文中宋" pitchFamily="2" charset="-122"/>
            </a:endParaRPr>
          </a:p>
        </p:txBody>
      </p:sp>
      <p:sp>
        <p:nvSpPr>
          <p:cNvPr id="9" name="TextBox 8"/>
          <p:cNvSpPr txBox="1"/>
          <p:nvPr/>
        </p:nvSpPr>
        <p:spPr>
          <a:xfrm>
            <a:off x="3714744" y="1428736"/>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阶码</a:t>
            </a:r>
            <a:endParaRPr lang="zh-CN" altLang="en-US" sz="2000" dirty="0">
              <a:latin typeface="华文中宋" pitchFamily="2" charset="-122"/>
              <a:ea typeface="华文中宋" pitchFamily="2" charset="-122"/>
            </a:endParaRPr>
          </a:p>
        </p:txBody>
      </p:sp>
      <p:sp>
        <p:nvSpPr>
          <p:cNvPr id="10" name="TextBox 9"/>
          <p:cNvSpPr txBox="1"/>
          <p:nvPr/>
        </p:nvSpPr>
        <p:spPr>
          <a:xfrm>
            <a:off x="5088819" y="1457254"/>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小数</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17157195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051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a:latin typeface="Times New Roman" pitchFamily="18" charset="0"/>
                <a:cs typeface="Arial" charset="0"/>
              </a:rPr>
              <a:t>Single-Precision</a:t>
            </a:r>
            <a:r>
              <a:rPr lang="en-US" sz="2600" b="1" dirty="0" smtClean="0">
                <a:latin typeface="Times New Roman" pitchFamily="18" charset="0"/>
                <a:cs typeface="Arial" charset="0"/>
              </a:rPr>
              <a:t>:</a:t>
            </a:r>
            <a:r>
              <a:rPr lang="zh-CN" altLang="en-US" sz="2000" b="1" dirty="0" smtClean="0">
                <a:latin typeface="华文中宋" pitchFamily="2" charset="-122"/>
                <a:ea typeface="华文中宋" pitchFamily="2" charset="-122"/>
                <a:cs typeface="Arial" charset="0"/>
              </a:rPr>
              <a:t>单精度</a:t>
            </a:r>
            <a:endParaRPr lang="en-US" sz="2000" b="1" dirty="0">
              <a:latin typeface="华文中宋" pitchFamily="2" charset="-122"/>
              <a:ea typeface="华文中宋" pitchFamily="2" charset="-122"/>
              <a:cs typeface="Arial" charset="0"/>
            </a:endParaRPr>
          </a:p>
          <a:p>
            <a:pPr marL="742950" lvl="1" indent="-285750">
              <a:spcBef>
                <a:spcPct val="20000"/>
              </a:spcBef>
              <a:buFontTx/>
              <a:buChar char="–"/>
            </a:pPr>
            <a:r>
              <a:rPr lang="en-US" sz="2600" dirty="0" smtClean="0">
                <a:latin typeface="Times New Roman" pitchFamily="18" charset="0"/>
                <a:cs typeface="Arial" charset="0"/>
              </a:rPr>
              <a:t>32-bit</a:t>
            </a:r>
          </a:p>
          <a:p>
            <a:pPr marL="742950" lvl="1" indent="-285750">
              <a:spcBef>
                <a:spcPct val="20000"/>
              </a:spcBef>
              <a:buFontTx/>
              <a:buChar char="–"/>
            </a:pPr>
            <a:r>
              <a:rPr lang="en-US" sz="2600" dirty="0" smtClean="0">
                <a:latin typeface="Times New Roman" pitchFamily="18" charset="0"/>
                <a:cs typeface="Arial" charset="0"/>
              </a:rPr>
              <a:t>1 sign bit, 8 exponent bits, 23 fraction bits</a:t>
            </a:r>
          </a:p>
          <a:p>
            <a:pPr marL="742950" lvl="1" indent="-285750">
              <a:spcBef>
                <a:spcPct val="20000"/>
              </a:spcBef>
              <a:buFontTx/>
              <a:buChar char="–"/>
            </a:pPr>
            <a:r>
              <a:rPr lang="en-US" sz="2600" dirty="0" smtClean="0">
                <a:latin typeface="Times New Roman" pitchFamily="18" charset="0"/>
                <a:cs typeface="Arial" charset="0"/>
              </a:rPr>
              <a:t>bias </a:t>
            </a:r>
            <a:r>
              <a:rPr lang="en-US" sz="2600" dirty="0">
                <a:latin typeface="Times New Roman" pitchFamily="18" charset="0"/>
                <a:cs typeface="Arial" charset="0"/>
              </a:rPr>
              <a:t>= 127</a:t>
            </a:r>
          </a:p>
          <a:p>
            <a:pPr marL="742950" lvl="1" indent="-285750">
              <a:spcBef>
                <a:spcPct val="20000"/>
              </a:spcBef>
            </a:pPr>
            <a:endParaRPr lang="en-US" sz="2600" dirty="0">
              <a:latin typeface="Times New Roman" pitchFamily="18" charset="0"/>
              <a:cs typeface="Arial" charset="0"/>
            </a:endParaRPr>
          </a:p>
          <a:p>
            <a:pPr marL="342900" indent="-342900">
              <a:spcBef>
                <a:spcPct val="20000"/>
              </a:spcBef>
              <a:buFontTx/>
              <a:buChar char="•"/>
            </a:pPr>
            <a:r>
              <a:rPr lang="en-US" sz="2600" b="1" dirty="0">
                <a:latin typeface="Times New Roman" pitchFamily="18" charset="0"/>
                <a:cs typeface="Arial" charset="0"/>
              </a:rPr>
              <a:t>Double-Precision</a:t>
            </a:r>
            <a:r>
              <a:rPr lang="en-US" sz="2600" b="1" dirty="0" smtClean="0">
                <a:latin typeface="Times New Roman" pitchFamily="18" charset="0"/>
                <a:cs typeface="Arial" charset="0"/>
              </a:rPr>
              <a:t>:</a:t>
            </a:r>
            <a:r>
              <a:rPr lang="zh-CN" altLang="en-US" sz="2000" b="1" dirty="0" smtClean="0">
                <a:latin typeface="华文中宋" pitchFamily="2" charset="-122"/>
                <a:ea typeface="华文中宋" pitchFamily="2" charset="-122"/>
                <a:cs typeface="Arial" charset="0"/>
              </a:rPr>
              <a:t>双精度</a:t>
            </a:r>
            <a:endParaRPr lang="en-US" sz="2000" b="1" dirty="0">
              <a:latin typeface="华文中宋" pitchFamily="2" charset="-122"/>
              <a:ea typeface="华文中宋" pitchFamily="2" charset="-122"/>
              <a:cs typeface="Arial" charset="0"/>
            </a:endParaRPr>
          </a:p>
          <a:p>
            <a:pPr marL="742950" lvl="1" indent="-285750">
              <a:spcBef>
                <a:spcPct val="20000"/>
              </a:spcBef>
              <a:buFontTx/>
              <a:buChar char="–"/>
            </a:pPr>
            <a:r>
              <a:rPr lang="en-US" sz="2600" dirty="0" smtClean="0">
                <a:latin typeface="Times New Roman" pitchFamily="18" charset="0"/>
                <a:cs typeface="Arial" charset="0"/>
              </a:rPr>
              <a:t>64-bit</a:t>
            </a:r>
            <a:endParaRPr lang="en-US" sz="26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1 sign bit, 11 exponent bits, 52 fraction bits</a:t>
            </a:r>
          </a:p>
          <a:p>
            <a:pPr marL="742950" lvl="1" indent="-285750">
              <a:spcBef>
                <a:spcPct val="20000"/>
              </a:spcBef>
              <a:buFontTx/>
              <a:buChar char="–"/>
            </a:pPr>
            <a:r>
              <a:rPr lang="en-US" sz="2600" dirty="0">
                <a:latin typeface="Times New Roman" pitchFamily="18" charset="0"/>
                <a:cs typeface="Arial" charset="0"/>
              </a:rPr>
              <a:t>bias = 1023</a:t>
            </a:r>
          </a:p>
          <a:p>
            <a:pPr marL="342900" indent="-342900">
              <a:spcBef>
                <a:spcPct val="20000"/>
              </a:spcBef>
            </a:pPr>
            <a:endParaRPr lang="en-US" sz="26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Precision</a:t>
            </a:r>
            <a:r>
              <a:rPr lang="zh-CN" altLang="en-US" sz="2400" dirty="0" smtClean="0">
                <a:solidFill>
                  <a:schemeClr val="bg1"/>
                </a:solidFill>
                <a:latin typeface="华文中宋" pitchFamily="2" charset="-122"/>
                <a:ea typeface="华文中宋" pitchFamily="2" charset="-122"/>
              </a:rPr>
              <a:t>浮点数精度</a:t>
            </a:r>
            <a:endParaRPr lang="en-US" sz="2400" dirty="0">
              <a:solidFill>
                <a:schemeClr val="bg1"/>
              </a:solidFill>
              <a:latin typeface="华文中宋" pitchFamily="2" charset="-122"/>
              <a:ea typeface="华文中宋" pitchFamily="2" charset="-122"/>
            </a:endParaRPr>
          </a:p>
        </p:txBody>
      </p:sp>
      <p:sp>
        <p:nvSpPr>
          <p:cNvPr id="5" name="TextBox 4"/>
          <p:cNvSpPr txBox="1"/>
          <p:nvPr/>
        </p:nvSpPr>
        <p:spPr>
          <a:xfrm>
            <a:off x="1214414" y="714356"/>
            <a:ext cx="184537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见中文书</a:t>
            </a:r>
            <a:r>
              <a:rPr lang="en-US" altLang="zh-CN" sz="2000" dirty="0" smtClean="0">
                <a:latin typeface="华文中宋" pitchFamily="2" charset="-122"/>
                <a:ea typeface="华文中宋" pitchFamily="2" charset="-122"/>
              </a:rPr>
              <a:t>p185</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90391009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Times New Roman" pitchFamily="18" charset="0"/>
                <a:cs typeface="Arial" charset="0"/>
              </a:rPr>
              <a:t>Overflow:</a:t>
            </a:r>
            <a:r>
              <a:rPr lang="en-US" sz="2400" dirty="0">
                <a:latin typeface="Times New Roman" pitchFamily="18" charset="0"/>
                <a:cs typeface="Arial" charset="0"/>
              </a:rPr>
              <a:t> 	</a:t>
            </a:r>
            <a:r>
              <a:rPr lang="en-US" sz="2400" dirty="0" smtClean="0">
                <a:latin typeface="Times New Roman" pitchFamily="18" charset="0"/>
                <a:cs typeface="Arial" charset="0"/>
              </a:rPr>
              <a:t> number too </a:t>
            </a:r>
            <a:r>
              <a:rPr lang="en-US" sz="2400" dirty="0">
                <a:latin typeface="Times New Roman" pitchFamily="18" charset="0"/>
                <a:cs typeface="Arial" charset="0"/>
              </a:rPr>
              <a:t>large to be </a:t>
            </a:r>
            <a:r>
              <a:rPr lang="en-US" sz="2400" dirty="0" smtClean="0">
                <a:latin typeface="Times New Roman" pitchFamily="18" charset="0"/>
                <a:cs typeface="Arial" charset="0"/>
              </a:rPr>
              <a:t>represented</a:t>
            </a:r>
            <a:r>
              <a:rPr lang="zh-CN" altLang="en-US" sz="2000" dirty="0" smtClean="0">
                <a:latin typeface="华文中宋" pitchFamily="2" charset="-122"/>
                <a:ea typeface="华文中宋" pitchFamily="2" charset="-122"/>
                <a:cs typeface="Arial" charset="0"/>
              </a:rPr>
              <a:t>上溢</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400" b="1" dirty="0" smtClean="0">
                <a:latin typeface="Times New Roman" pitchFamily="18" charset="0"/>
                <a:cs typeface="Arial" charset="0"/>
              </a:rPr>
              <a:t>Underflow: </a:t>
            </a:r>
            <a:r>
              <a:rPr lang="en-US" sz="2400" dirty="0" smtClean="0">
                <a:latin typeface="Times New Roman" pitchFamily="18" charset="0"/>
                <a:cs typeface="Arial" charset="0"/>
              </a:rPr>
              <a:t>number too </a:t>
            </a:r>
            <a:r>
              <a:rPr lang="en-US" sz="2400" dirty="0">
                <a:latin typeface="Times New Roman" pitchFamily="18" charset="0"/>
                <a:cs typeface="Arial" charset="0"/>
              </a:rPr>
              <a:t>small to be </a:t>
            </a:r>
            <a:r>
              <a:rPr lang="en-US" sz="2400" dirty="0" smtClean="0">
                <a:latin typeface="Times New Roman" pitchFamily="18" charset="0"/>
                <a:cs typeface="Arial" charset="0"/>
              </a:rPr>
              <a:t>represented</a:t>
            </a:r>
            <a:r>
              <a:rPr lang="zh-CN" altLang="en-US" sz="2000" dirty="0" smtClean="0">
                <a:latin typeface="华文中宋" pitchFamily="2" charset="-122"/>
                <a:ea typeface="华文中宋" pitchFamily="2" charset="-122"/>
                <a:cs typeface="Arial" charset="0"/>
              </a:rPr>
              <a:t>下溢</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400" b="1" dirty="0">
                <a:latin typeface="Times New Roman" pitchFamily="18" charset="0"/>
                <a:cs typeface="Arial" charset="0"/>
              </a:rPr>
              <a:t>Rounding modes:</a:t>
            </a:r>
            <a:r>
              <a:rPr lang="en-US" sz="2400" dirty="0">
                <a:latin typeface="Times New Roman" pitchFamily="18" charset="0"/>
                <a:cs typeface="Arial" charset="0"/>
              </a:rPr>
              <a:t> </a:t>
            </a:r>
            <a:r>
              <a:rPr lang="zh-CN" altLang="en-US" sz="2000" dirty="0" smtClean="0">
                <a:latin typeface="华文中宋" pitchFamily="2" charset="-122"/>
                <a:ea typeface="华文中宋" pitchFamily="2" charset="-122"/>
                <a:cs typeface="Arial" charset="0"/>
              </a:rPr>
              <a:t>舍入的模式有</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000" dirty="0">
                <a:latin typeface="Times New Roman" pitchFamily="18" charset="0"/>
                <a:cs typeface="Arial" charset="0"/>
              </a:rPr>
              <a:t>Down</a:t>
            </a:r>
          </a:p>
          <a:p>
            <a:pPr marL="742950" lvl="1" indent="-285750">
              <a:spcBef>
                <a:spcPct val="20000"/>
              </a:spcBef>
              <a:buFontTx/>
              <a:buChar char="–"/>
            </a:pPr>
            <a:r>
              <a:rPr lang="en-US" sz="2000" dirty="0">
                <a:latin typeface="Times New Roman" pitchFamily="18" charset="0"/>
                <a:cs typeface="Arial" charset="0"/>
              </a:rPr>
              <a:t>Up</a:t>
            </a:r>
          </a:p>
          <a:p>
            <a:pPr marL="742950" lvl="1" indent="-285750">
              <a:spcBef>
                <a:spcPct val="20000"/>
              </a:spcBef>
              <a:buFontTx/>
              <a:buChar char="–"/>
            </a:pPr>
            <a:r>
              <a:rPr lang="en-US" sz="2000" dirty="0">
                <a:latin typeface="Times New Roman" pitchFamily="18" charset="0"/>
                <a:cs typeface="Arial" charset="0"/>
              </a:rPr>
              <a:t>Toward zero</a:t>
            </a:r>
          </a:p>
          <a:p>
            <a:pPr marL="742950" lvl="1" indent="-285750">
              <a:spcBef>
                <a:spcPct val="20000"/>
              </a:spcBef>
              <a:buFontTx/>
              <a:buChar char="–"/>
            </a:pPr>
            <a:r>
              <a:rPr lang="en-US" sz="2000" dirty="0">
                <a:latin typeface="Times New Roman" pitchFamily="18" charset="0"/>
                <a:cs typeface="Arial" charset="0"/>
              </a:rPr>
              <a:t>To nearest</a:t>
            </a:r>
          </a:p>
          <a:p>
            <a:pPr marL="342900" indent="-342900">
              <a:spcBef>
                <a:spcPct val="20000"/>
              </a:spcBef>
              <a:buFontTx/>
              <a:buChar char="•"/>
            </a:pPr>
            <a:r>
              <a:rPr lang="en-US" sz="2400" b="1" dirty="0">
                <a:latin typeface="Times New Roman" pitchFamily="18" charset="0"/>
                <a:cs typeface="Arial" charset="0"/>
              </a:rPr>
              <a:t>Example:</a:t>
            </a:r>
            <a:r>
              <a:rPr lang="en-US" sz="2400" dirty="0">
                <a:latin typeface="Times New Roman" pitchFamily="18" charset="0"/>
                <a:cs typeface="Arial" charset="0"/>
              </a:rPr>
              <a:t> round 1.100101 (1.578125) </a:t>
            </a:r>
            <a:r>
              <a:rPr lang="en-US" sz="2400" dirty="0" smtClean="0">
                <a:latin typeface="Times New Roman" pitchFamily="18" charset="0"/>
                <a:cs typeface="Arial" charset="0"/>
              </a:rPr>
              <a:t> to only </a:t>
            </a:r>
            <a:r>
              <a:rPr lang="en-US" sz="2400" dirty="0">
                <a:latin typeface="Times New Roman" pitchFamily="18" charset="0"/>
                <a:cs typeface="Arial" charset="0"/>
              </a:rPr>
              <a:t>3 fraction </a:t>
            </a:r>
            <a:r>
              <a:rPr lang="en-US" sz="2400" dirty="0" smtClean="0">
                <a:latin typeface="Times New Roman" pitchFamily="18" charset="0"/>
                <a:cs typeface="Arial" charset="0"/>
              </a:rPr>
              <a:t>bits</a:t>
            </a:r>
            <a:endParaRPr lang="en-US" sz="2400" dirty="0">
              <a:latin typeface="Times New Roman" pitchFamily="18" charset="0"/>
              <a:cs typeface="Arial" charset="0"/>
            </a:endParaRPr>
          </a:p>
          <a:p>
            <a:pPr marL="742950" lvl="1" indent="-285750">
              <a:spcBef>
                <a:spcPct val="20000"/>
              </a:spcBef>
              <a:buFontTx/>
              <a:buChar char="–"/>
            </a:pPr>
            <a:r>
              <a:rPr lang="en-US" sz="2000" dirty="0">
                <a:latin typeface="Times New Roman" pitchFamily="18" charset="0"/>
                <a:cs typeface="Arial" charset="0"/>
              </a:rPr>
              <a:t>Down: 		1.100</a:t>
            </a:r>
          </a:p>
          <a:p>
            <a:pPr marL="742950" lvl="1" indent="-285750">
              <a:spcBef>
                <a:spcPct val="20000"/>
              </a:spcBef>
              <a:buFontTx/>
              <a:buChar char="–"/>
            </a:pPr>
            <a:r>
              <a:rPr lang="en-US" sz="2000" dirty="0">
                <a:latin typeface="Times New Roman" pitchFamily="18" charset="0"/>
                <a:cs typeface="Arial" charset="0"/>
              </a:rPr>
              <a:t>Up: 		1.101</a:t>
            </a:r>
          </a:p>
          <a:p>
            <a:pPr marL="742950" lvl="1" indent="-285750">
              <a:spcBef>
                <a:spcPct val="20000"/>
              </a:spcBef>
              <a:buFontTx/>
              <a:buChar char="–"/>
            </a:pPr>
            <a:r>
              <a:rPr lang="en-US" sz="2000" dirty="0">
                <a:latin typeface="Times New Roman" pitchFamily="18" charset="0"/>
                <a:cs typeface="Arial" charset="0"/>
              </a:rPr>
              <a:t>Toward zero:	1.100</a:t>
            </a:r>
          </a:p>
          <a:p>
            <a:pPr marL="742950" lvl="1" indent="-285750">
              <a:spcBef>
                <a:spcPct val="20000"/>
              </a:spcBef>
              <a:buFontTx/>
              <a:buChar char="–"/>
            </a:pPr>
            <a:r>
              <a:rPr lang="en-US" sz="2000" dirty="0">
                <a:latin typeface="Times New Roman" pitchFamily="18" charset="0"/>
                <a:cs typeface="Arial" charset="0"/>
              </a:rPr>
              <a:t>To nearest:	1.101 (1.625 is closer to 1.578125 than 1.5 is)</a:t>
            </a:r>
          </a:p>
          <a:p>
            <a:pPr marL="342900" indent="-342900">
              <a:spcBef>
                <a:spcPct val="20000"/>
              </a:spcBef>
            </a:pP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Rounding</a:t>
            </a:r>
            <a:endParaRPr lang="en-US" sz="4400" dirty="0">
              <a:solidFill>
                <a:schemeClr val="bg1"/>
              </a:solidFill>
              <a:latin typeface="+mj-lt"/>
            </a:endParaRPr>
          </a:p>
        </p:txBody>
      </p:sp>
      <p:sp>
        <p:nvSpPr>
          <p:cNvPr id="5" name="TextBox 4"/>
          <p:cNvSpPr txBox="1"/>
          <p:nvPr/>
        </p:nvSpPr>
        <p:spPr>
          <a:xfrm>
            <a:off x="1214414" y="714356"/>
            <a:ext cx="172354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浮点数：舍入</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60744259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4" name="Rectangle 4"/>
          <p:cNvSpPr>
            <a:spLocks noChangeArrowheads="1"/>
          </p:cNvSpPr>
          <p:nvPr>
            <p:custDataLst>
              <p:tags r:id="rId2"/>
            </p:custDataLst>
          </p:nvPr>
        </p:nvSpPr>
        <p:spPr bwMode="auto">
          <a:xfrm>
            <a:off x="914400" y="1219200"/>
            <a:ext cx="8372508"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AutoNum type="arabicPeriod"/>
            </a:pPr>
            <a:r>
              <a:rPr lang="en-US" sz="2400" dirty="0">
                <a:latin typeface="Times New Roman" pitchFamily="18" charset="0"/>
                <a:cs typeface="Arial" charset="0"/>
              </a:rPr>
              <a:t>Extract exponent and fraction </a:t>
            </a:r>
            <a:r>
              <a:rPr lang="en-US" sz="2400" dirty="0" smtClean="0">
                <a:latin typeface="Times New Roman" pitchFamily="18" charset="0"/>
                <a:cs typeface="Arial" charset="0"/>
              </a:rPr>
              <a:t>bits</a:t>
            </a:r>
            <a:r>
              <a:rPr lang="zh-CN" altLang="en-US" sz="2000" dirty="0" smtClean="0">
                <a:latin typeface="华文中宋" pitchFamily="2" charset="-122"/>
                <a:ea typeface="华文中宋" pitchFamily="2" charset="-122"/>
                <a:cs typeface="Arial" charset="0"/>
              </a:rPr>
              <a:t>分开阶码和小数位</a:t>
            </a:r>
            <a:endParaRPr lang="en-US" sz="2000" dirty="0">
              <a:latin typeface="华文中宋" pitchFamily="2" charset="-122"/>
              <a:ea typeface="华文中宋" pitchFamily="2" charset="-122"/>
              <a:cs typeface="Arial" charset="0"/>
            </a:endParaRPr>
          </a:p>
          <a:p>
            <a:pPr marL="533400" indent="-533400">
              <a:spcBef>
                <a:spcPct val="20000"/>
              </a:spcBef>
              <a:buFontTx/>
              <a:buAutoNum type="arabicPeriod"/>
            </a:pPr>
            <a:r>
              <a:rPr lang="en-US" sz="2400" dirty="0">
                <a:latin typeface="Times New Roman" pitchFamily="18" charset="0"/>
                <a:cs typeface="Arial" charset="0"/>
              </a:rPr>
              <a:t>Prepend leading 1 to form </a:t>
            </a:r>
            <a:r>
              <a:rPr lang="en-US" sz="2400" dirty="0" smtClean="0">
                <a:latin typeface="Times New Roman" pitchFamily="18" charset="0"/>
                <a:cs typeface="Arial" charset="0"/>
              </a:rPr>
              <a:t>mantissa</a:t>
            </a:r>
            <a:r>
              <a:rPr lang="zh-CN" altLang="en-US" sz="2000" dirty="0" smtClean="0">
                <a:latin typeface="华文中宋" pitchFamily="2" charset="-122"/>
                <a:ea typeface="华文中宋" pitchFamily="2" charset="-122"/>
                <a:cs typeface="Arial" charset="0"/>
              </a:rPr>
              <a:t>加上前导</a:t>
            </a:r>
            <a:r>
              <a:rPr lang="en-US" altLang="zh-CN" sz="2000" dirty="0" smtClean="0">
                <a:latin typeface="华文中宋" pitchFamily="2" charset="-122"/>
                <a:ea typeface="华文中宋" pitchFamily="2" charset="-122"/>
                <a:cs typeface="Arial" charset="0"/>
              </a:rPr>
              <a:t>1</a:t>
            </a:r>
            <a:r>
              <a:rPr lang="zh-CN" altLang="en-US" sz="2000" dirty="0" smtClean="0">
                <a:latin typeface="华文中宋" pitchFamily="2" charset="-122"/>
                <a:ea typeface="华文中宋" pitchFamily="2" charset="-122"/>
                <a:cs typeface="Arial" charset="0"/>
              </a:rPr>
              <a:t>，形成尾数</a:t>
            </a:r>
            <a:endParaRPr lang="en-US" sz="2000" dirty="0">
              <a:latin typeface="华文中宋" pitchFamily="2" charset="-122"/>
              <a:ea typeface="华文中宋" pitchFamily="2" charset="-122"/>
              <a:cs typeface="Arial" charset="0"/>
            </a:endParaRPr>
          </a:p>
          <a:p>
            <a:pPr marL="533400" indent="-533400">
              <a:spcBef>
                <a:spcPct val="20000"/>
              </a:spcBef>
              <a:buFontTx/>
              <a:buAutoNum type="arabicPeriod"/>
            </a:pPr>
            <a:r>
              <a:rPr lang="en-US" sz="2400" dirty="0">
                <a:latin typeface="Times New Roman" pitchFamily="18" charset="0"/>
                <a:cs typeface="Arial" charset="0"/>
              </a:rPr>
              <a:t>Compare </a:t>
            </a:r>
            <a:r>
              <a:rPr lang="en-US" sz="2400" dirty="0" smtClean="0">
                <a:latin typeface="Times New Roman" pitchFamily="18" charset="0"/>
                <a:cs typeface="Arial" charset="0"/>
              </a:rPr>
              <a:t>exponents</a:t>
            </a:r>
            <a:r>
              <a:rPr lang="zh-CN" altLang="en-US" sz="2000" dirty="0" smtClean="0">
                <a:latin typeface="华文中宋" pitchFamily="2" charset="-122"/>
                <a:ea typeface="华文中宋" pitchFamily="2" charset="-122"/>
                <a:cs typeface="Arial" charset="0"/>
              </a:rPr>
              <a:t>比较阶码</a:t>
            </a:r>
            <a:endParaRPr lang="en-US" sz="2000" dirty="0">
              <a:latin typeface="华文中宋" pitchFamily="2" charset="-122"/>
              <a:ea typeface="华文中宋" pitchFamily="2" charset="-122"/>
              <a:cs typeface="Arial" charset="0"/>
            </a:endParaRPr>
          </a:p>
          <a:p>
            <a:pPr marL="533400" indent="-533400">
              <a:spcBef>
                <a:spcPct val="20000"/>
              </a:spcBef>
              <a:buFontTx/>
              <a:buAutoNum type="arabicPeriod"/>
            </a:pPr>
            <a:r>
              <a:rPr lang="en-US" sz="2400" dirty="0">
                <a:latin typeface="Times New Roman" pitchFamily="18" charset="0"/>
                <a:cs typeface="Arial" charset="0"/>
              </a:rPr>
              <a:t>Shift smaller mantissa if </a:t>
            </a:r>
            <a:r>
              <a:rPr lang="en-US" sz="2400" dirty="0" smtClean="0">
                <a:latin typeface="Times New Roman" pitchFamily="18" charset="0"/>
                <a:cs typeface="Arial" charset="0"/>
              </a:rPr>
              <a:t>necessary</a:t>
            </a:r>
            <a:r>
              <a:rPr lang="zh-CN" altLang="en-US" sz="2000" dirty="0" smtClean="0">
                <a:latin typeface="华文中宋" pitchFamily="2" charset="-122"/>
                <a:ea typeface="华文中宋" pitchFamily="2" charset="-122"/>
                <a:cs typeface="Arial" charset="0"/>
              </a:rPr>
              <a:t>如果需要，对较小的尾数移位</a:t>
            </a:r>
            <a:endParaRPr lang="en-US" sz="2000" dirty="0">
              <a:latin typeface="华文中宋" pitchFamily="2" charset="-122"/>
              <a:ea typeface="华文中宋" pitchFamily="2" charset="-122"/>
              <a:cs typeface="Arial" charset="0"/>
            </a:endParaRPr>
          </a:p>
          <a:p>
            <a:pPr marL="533400" indent="-533400">
              <a:spcBef>
                <a:spcPct val="20000"/>
              </a:spcBef>
              <a:buFontTx/>
              <a:buAutoNum type="arabicPeriod"/>
            </a:pPr>
            <a:r>
              <a:rPr lang="en-US" sz="2400" dirty="0">
                <a:latin typeface="Times New Roman" pitchFamily="18" charset="0"/>
                <a:cs typeface="Arial" charset="0"/>
              </a:rPr>
              <a:t>Add </a:t>
            </a:r>
            <a:r>
              <a:rPr lang="en-US" sz="2400" dirty="0" smtClean="0">
                <a:latin typeface="Times New Roman" pitchFamily="18" charset="0"/>
                <a:cs typeface="Arial" charset="0"/>
              </a:rPr>
              <a:t>mantissas</a:t>
            </a:r>
            <a:r>
              <a:rPr lang="zh-CN" altLang="en-US" sz="2000" dirty="0" smtClean="0">
                <a:latin typeface="华文中宋" pitchFamily="2" charset="-122"/>
                <a:ea typeface="华文中宋" pitchFamily="2" charset="-122"/>
                <a:cs typeface="Arial" charset="0"/>
              </a:rPr>
              <a:t>位数相加</a:t>
            </a:r>
            <a:endParaRPr lang="en-US" sz="2000" dirty="0">
              <a:latin typeface="华文中宋" pitchFamily="2" charset="-122"/>
              <a:ea typeface="华文中宋" pitchFamily="2" charset="-122"/>
              <a:cs typeface="Arial" charset="0"/>
            </a:endParaRPr>
          </a:p>
          <a:p>
            <a:pPr marL="533400" indent="-533400">
              <a:spcBef>
                <a:spcPct val="20000"/>
              </a:spcBef>
              <a:buFontTx/>
              <a:buAutoNum type="arabicPeriod"/>
            </a:pPr>
            <a:r>
              <a:rPr lang="en-US" sz="2400" dirty="0">
                <a:latin typeface="Times New Roman" pitchFamily="18" charset="0"/>
                <a:cs typeface="Arial" charset="0"/>
              </a:rPr>
              <a:t>Normalize mantissa and adjust exponent if </a:t>
            </a:r>
            <a:r>
              <a:rPr lang="en-US" sz="2400" dirty="0" smtClean="0">
                <a:latin typeface="Times New Roman" pitchFamily="18" charset="0"/>
                <a:cs typeface="Arial" charset="0"/>
              </a:rPr>
              <a:t>necessary</a:t>
            </a:r>
          </a:p>
          <a:p>
            <a:pPr marL="533400" indent="-533400">
              <a:spcBef>
                <a:spcPct val="20000"/>
              </a:spcBef>
            </a:pPr>
            <a:r>
              <a:rPr lang="zh-CN" altLang="en-US" sz="2000" dirty="0" smtClean="0">
                <a:latin typeface="华文中宋" pitchFamily="2" charset="-122"/>
                <a:ea typeface="华文中宋" pitchFamily="2" charset="-122"/>
                <a:cs typeface="Arial" charset="0"/>
              </a:rPr>
              <a:t>       规整化尾数，并在需要时调整阶码</a:t>
            </a:r>
            <a:endParaRPr lang="en-US" sz="2000" dirty="0">
              <a:latin typeface="华文中宋" pitchFamily="2" charset="-122"/>
              <a:ea typeface="华文中宋" pitchFamily="2" charset="-122"/>
              <a:cs typeface="Arial" charset="0"/>
            </a:endParaRPr>
          </a:p>
          <a:p>
            <a:pPr marL="533400" indent="-533400">
              <a:spcBef>
                <a:spcPct val="20000"/>
              </a:spcBef>
            </a:pPr>
            <a:r>
              <a:rPr lang="en-US" sz="2400" dirty="0" smtClean="0">
                <a:latin typeface="Times New Roman" pitchFamily="18" charset="0"/>
                <a:cs typeface="Arial" charset="0"/>
              </a:rPr>
              <a:t>8.    Round result</a:t>
            </a:r>
            <a:r>
              <a:rPr lang="zh-CN" altLang="en-US" sz="2000" dirty="0" smtClean="0">
                <a:latin typeface="华文中宋" pitchFamily="2" charset="-122"/>
                <a:ea typeface="华文中宋" pitchFamily="2" charset="-122"/>
                <a:cs typeface="Arial" charset="0"/>
              </a:rPr>
              <a:t>结果舍入</a:t>
            </a:r>
            <a:endParaRPr lang="en-US" altLang="en-US" sz="2000" dirty="0" smtClean="0">
              <a:latin typeface="华文中宋" pitchFamily="2" charset="-122"/>
              <a:ea typeface="华文中宋" pitchFamily="2" charset="-122"/>
              <a:cs typeface="Arial" charset="0"/>
            </a:endParaRPr>
          </a:p>
          <a:p>
            <a:pPr marL="533400" indent="-533400">
              <a:spcBef>
                <a:spcPct val="20000"/>
              </a:spcBef>
            </a:pPr>
            <a:r>
              <a:rPr lang="en-US" sz="2400" dirty="0" smtClean="0">
                <a:latin typeface="Times New Roman" pitchFamily="18" charset="0"/>
                <a:cs typeface="Arial" charset="0"/>
              </a:rPr>
              <a:t>9.     Assemble </a:t>
            </a:r>
            <a:r>
              <a:rPr lang="en-US" sz="2400" dirty="0">
                <a:latin typeface="Times New Roman" pitchFamily="18" charset="0"/>
                <a:cs typeface="Arial" charset="0"/>
              </a:rPr>
              <a:t>exponent and fraction back into floating-point </a:t>
            </a:r>
            <a:r>
              <a:rPr lang="en-US" sz="2400" dirty="0" smtClean="0">
                <a:latin typeface="Times New Roman" pitchFamily="18" charset="0"/>
                <a:cs typeface="Arial" charset="0"/>
              </a:rPr>
              <a:t>format</a:t>
            </a:r>
            <a:r>
              <a:rPr lang="zh-CN" altLang="en-US" sz="2000" dirty="0" smtClean="0">
                <a:latin typeface="华文中宋" pitchFamily="2" charset="-122"/>
                <a:ea typeface="华文中宋" pitchFamily="2" charset="-122"/>
                <a:cs typeface="Arial" charset="0"/>
              </a:rPr>
              <a:t>把阶码和小数组合成浮点数</a:t>
            </a:r>
            <a:endParaRPr lang="en-US" altLang="en-US" sz="2000" dirty="0" smtClean="0">
              <a:latin typeface="华文中宋" pitchFamily="2" charset="-122"/>
              <a:ea typeface="华文中宋" pitchFamily="2" charset="-122"/>
              <a:cs typeface="Arial" charset="0"/>
            </a:endParaRPr>
          </a:p>
          <a:p>
            <a:pPr marL="533400" indent="-533400">
              <a:spcBef>
                <a:spcPct val="20000"/>
              </a:spcBef>
            </a:pP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a:t>
            </a:r>
            <a:r>
              <a:rPr lang="zh-CN" altLang="en-US" sz="2000" dirty="0" smtClean="0">
                <a:solidFill>
                  <a:schemeClr val="bg1"/>
                </a:solidFill>
                <a:latin typeface="华文中宋" pitchFamily="2" charset="-122"/>
                <a:ea typeface="华文中宋" pitchFamily="2" charset="-122"/>
              </a:rPr>
              <a:t>浮点数加法</a:t>
            </a:r>
            <a:endParaRPr lang="en-US" sz="2000" dirty="0">
              <a:solidFill>
                <a:schemeClr val="bg1"/>
              </a:solidFill>
              <a:latin typeface="华文中宋" pitchFamily="2" charset="-122"/>
              <a:ea typeface="华文中宋" pitchFamily="2" charset="-122"/>
            </a:endParaRPr>
          </a:p>
        </p:txBody>
      </p:sp>
    </p:spTree>
    <p:extLst>
      <p:ext uri="{BB962C8B-B14F-4D97-AF65-F5344CB8AC3E}">
        <p14:creationId xmlns="" xmlns:p14="http://schemas.microsoft.com/office/powerpoint/2010/main" val="318058896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5878" name="Object 6"/>
          <p:cNvGraphicFramePr>
            <a:graphicFrameLocks noGrp="1" noChangeAspect="1"/>
          </p:cNvGraphicFramePr>
          <p:nvPr>
            <p:ph idx="4294967295"/>
            <p:custDataLst>
              <p:tags r:id="rId2"/>
            </p:custDataLst>
            <p:extLst>
              <p:ext uri="{D42A27DB-BD31-4B8C-83A1-F6EECF244321}">
                <p14:modId xmlns="" xmlns:p14="http://schemas.microsoft.com/office/powerpoint/2010/main" val="3601996622"/>
              </p:ext>
            </p:extLst>
          </p:nvPr>
        </p:nvGraphicFramePr>
        <p:xfrm>
          <a:off x="2438400" y="3505200"/>
          <a:ext cx="4697413" cy="2744788"/>
        </p:xfrm>
        <a:graphic>
          <a:graphicData uri="http://schemas.openxmlformats.org/presentationml/2006/ole">
            <p:oleObj spid="_x0000_s79893" name="VISIO" r:id="rId8" imgW="2080680" imgH="1216656" progId="Visio.Drawing.11">
              <p:embed/>
            </p:oleObj>
          </a:graphicData>
        </a:graphic>
      </p:graphicFrame>
      <p:sp>
        <p:nvSpPr>
          <p:cNvPr id="9758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58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dirty="0">
              <a:latin typeface="Times New Roman" pitchFamily="18" charset="0"/>
              <a:cs typeface="Arial" charset="0"/>
            </a:endParaRPr>
          </a:p>
        </p:txBody>
      </p:sp>
      <p:sp>
        <p:nvSpPr>
          <p:cNvPr id="975877" name="Rectangle 5"/>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Increments on each clock </a:t>
            </a:r>
            <a:r>
              <a:rPr lang="en-US" sz="2600" dirty="0" smtClean="0">
                <a:latin typeface="Times New Roman" pitchFamily="18" charset="0"/>
                <a:cs typeface="Arial" charset="0"/>
              </a:rPr>
              <a:t>edge</a:t>
            </a:r>
            <a:endParaRPr lang="en-US" sz="2600" dirty="0">
              <a:latin typeface="Times New Roman" pitchFamily="18" charset="0"/>
              <a:cs typeface="Arial" charset="0"/>
            </a:endParaRPr>
          </a:p>
          <a:p>
            <a:pPr marL="342900" indent="-342900">
              <a:spcBef>
                <a:spcPct val="20000"/>
              </a:spcBef>
              <a:buFontTx/>
              <a:buChar char="•"/>
            </a:pPr>
            <a:r>
              <a:rPr lang="en-US" sz="2600" dirty="0">
                <a:latin typeface="Times New Roman" pitchFamily="18" charset="0"/>
                <a:cs typeface="Arial" charset="0"/>
              </a:rPr>
              <a:t>Used to cycle through numbers. For example, </a:t>
            </a:r>
          </a:p>
          <a:p>
            <a:pPr marL="742950" lvl="1" indent="-285750">
              <a:spcBef>
                <a:spcPct val="20000"/>
              </a:spcBef>
              <a:buFontTx/>
              <a:buChar char="–"/>
            </a:pPr>
            <a:r>
              <a:rPr lang="en-US" sz="2000" dirty="0">
                <a:latin typeface="Times New Roman" pitchFamily="18" charset="0"/>
                <a:cs typeface="Arial" charset="0"/>
              </a:rPr>
              <a:t>000, 001, 010, 011, 100, 101, 110, 111, 000, 001…</a:t>
            </a:r>
          </a:p>
          <a:p>
            <a:pPr marL="342900" indent="-342900">
              <a:spcBef>
                <a:spcPct val="20000"/>
              </a:spcBef>
              <a:buFontTx/>
              <a:buChar char="•"/>
            </a:pPr>
            <a:r>
              <a:rPr lang="en-US" sz="2600" dirty="0">
                <a:latin typeface="Times New Roman" pitchFamily="18" charset="0"/>
                <a:cs typeface="Arial" charset="0"/>
              </a:rPr>
              <a:t>Example uses:</a:t>
            </a:r>
          </a:p>
          <a:p>
            <a:pPr marL="742950" lvl="1" indent="-285750">
              <a:spcBef>
                <a:spcPct val="20000"/>
              </a:spcBef>
              <a:buFontTx/>
              <a:buChar char="–"/>
            </a:pPr>
            <a:r>
              <a:rPr lang="en-US" sz="2000" dirty="0">
                <a:latin typeface="Times New Roman" pitchFamily="18" charset="0"/>
                <a:cs typeface="Arial" charset="0"/>
              </a:rPr>
              <a:t>Digital clock displays</a:t>
            </a:r>
          </a:p>
          <a:p>
            <a:pPr marL="742950" lvl="1" indent="-285750">
              <a:spcBef>
                <a:spcPct val="20000"/>
              </a:spcBef>
              <a:buFontTx/>
              <a:buChar char="–"/>
            </a:pPr>
            <a:r>
              <a:rPr lang="en-US" sz="2000" dirty="0">
                <a:latin typeface="Times New Roman" pitchFamily="18" charset="0"/>
                <a:cs typeface="Arial" charset="0"/>
              </a:rPr>
              <a:t>Program counter: keeps track of current instruction executing</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Counters</a:t>
            </a:r>
            <a:r>
              <a:rPr lang="zh-CN" altLang="en-US" sz="2400" dirty="0" smtClean="0">
                <a:solidFill>
                  <a:schemeClr val="bg1"/>
                </a:solidFill>
                <a:latin typeface="华文中宋" pitchFamily="2" charset="-122"/>
                <a:ea typeface="华文中宋" pitchFamily="2" charset="-122"/>
              </a:rPr>
              <a:t>计数器</a:t>
            </a:r>
            <a:endParaRPr lang="en-US" sz="2400" dirty="0">
              <a:solidFill>
                <a:schemeClr val="bg1"/>
              </a:solidFill>
              <a:latin typeface="华文中宋" pitchFamily="2" charset="-122"/>
              <a:ea typeface="华文中宋" pitchFamily="2" charset="-122"/>
            </a:endParaRPr>
          </a:p>
        </p:txBody>
      </p:sp>
      <p:sp>
        <p:nvSpPr>
          <p:cNvPr id="7" name="TextBox 6"/>
          <p:cNvSpPr txBox="1"/>
          <p:nvPr/>
        </p:nvSpPr>
        <p:spPr>
          <a:xfrm>
            <a:off x="1785918" y="6143644"/>
            <a:ext cx="289694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5-30 </a:t>
            </a:r>
            <a:r>
              <a:rPr lang="zh-CN" altLang="en-US" sz="2000" dirty="0" smtClean="0">
                <a:latin typeface="华文中宋" pitchFamily="2" charset="-122"/>
                <a:ea typeface="华文中宋" pitchFamily="2" charset="-122"/>
              </a:rPr>
              <a:t>计数器电路符号</a:t>
            </a:r>
            <a:endParaRPr lang="zh-CN" altLang="en-US" sz="2000" dirty="0">
              <a:latin typeface="华文中宋" pitchFamily="2" charset="-122"/>
              <a:ea typeface="华文中宋" pitchFamily="2" charset="-122"/>
            </a:endParaRPr>
          </a:p>
        </p:txBody>
      </p:sp>
      <p:sp>
        <p:nvSpPr>
          <p:cNvPr id="8" name="TextBox 7"/>
          <p:cNvSpPr txBox="1"/>
          <p:nvPr/>
        </p:nvSpPr>
        <p:spPr>
          <a:xfrm>
            <a:off x="4786314" y="6143644"/>
            <a:ext cx="231666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5-31 N</a:t>
            </a:r>
            <a:r>
              <a:rPr lang="zh-CN" altLang="en-US" sz="2000" dirty="0" smtClean="0">
                <a:latin typeface="华文中宋" pitchFamily="2" charset="-122"/>
                <a:ea typeface="华文中宋" pitchFamily="2" charset="-122"/>
              </a:rPr>
              <a:t>位计数器</a:t>
            </a:r>
            <a:endParaRPr lang="zh-CN" altLang="en-US" sz="2000" dirty="0">
              <a:latin typeface="华文中宋" pitchFamily="2" charset="-122"/>
              <a:ea typeface="华文中宋" pitchFamily="2" charset="-122"/>
            </a:endParaRPr>
          </a:p>
        </p:txBody>
      </p:sp>
      <p:sp>
        <p:nvSpPr>
          <p:cNvPr id="10" name="TextBox 9"/>
          <p:cNvSpPr txBox="1"/>
          <p:nvPr/>
        </p:nvSpPr>
        <p:spPr>
          <a:xfrm>
            <a:off x="714348" y="4452002"/>
            <a:ext cx="2000264" cy="1477328"/>
          </a:xfrm>
          <a:prstGeom prst="rect">
            <a:avLst/>
          </a:prstGeom>
          <a:noFill/>
        </p:spPr>
        <p:txBody>
          <a:bodyPr wrap="square" rtlCol="0">
            <a:spAutoFit/>
          </a:bodyPr>
          <a:lstStyle/>
          <a:p>
            <a:r>
              <a:rPr lang="en-US" altLang="zh-CN" dirty="0" smtClean="0">
                <a:latin typeface="华文中宋" pitchFamily="2" charset="-122"/>
                <a:ea typeface="华文中宋" pitchFamily="2" charset="-122"/>
              </a:rPr>
              <a:t>N</a:t>
            </a:r>
            <a:r>
              <a:rPr lang="zh-CN" altLang="en-US" dirty="0" smtClean="0">
                <a:latin typeface="华文中宋" pitchFamily="2" charset="-122"/>
                <a:ea typeface="华文中宋" pitchFamily="2" charset="-122"/>
              </a:rPr>
              <a:t>位二进制计数器是包含了时钟和复位输入，</a:t>
            </a:r>
            <a:r>
              <a:rPr lang="en-US" altLang="zh-CN" dirty="0" smtClean="0">
                <a:latin typeface="华文中宋" pitchFamily="2" charset="-122"/>
                <a:ea typeface="华文中宋" pitchFamily="2" charset="-122"/>
              </a:rPr>
              <a:t>N</a:t>
            </a:r>
            <a:r>
              <a:rPr lang="zh-CN" altLang="en-US" dirty="0" smtClean="0">
                <a:latin typeface="华文中宋" pitchFamily="2" charset="-122"/>
                <a:ea typeface="华文中宋" pitchFamily="2" charset="-122"/>
              </a:rPr>
              <a:t>位输出</a:t>
            </a:r>
            <a:r>
              <a:rPr lang="en-US" altLang="zh-CN" dirty="0" smtClean="0">
                <a:latin typeface="华文中宋" pitchFamily="2" charset="-122"/>
                <a:ea typeface="华文中宋" pitchFamily="2" charset="-122"/>
              </a:rPr>
              <a:t>Q</a:t>
            </a:r>
            <a:r>
              <a:rPr lang="zh-CN" altLang="en-US" dirty="0" smtClean="0">
                <a:latin typeface="华文中宋" pitchFamily="2" charset="-122"/>
                <a:ea typeface="华文中宋" pitchFamily="2" charset="-122"/>
              </a:rPr>
              <a:t>的时序算术电路。</a:t>
            </a:r>
            <a:endParaRPr lang="zh-CN" altLang="en-US" dirty="0">
              <a:latin typeface="华文中宋" pitchFamily="2" charset="-122"/>
              <a:ea typeface="华文中宋" pitchFamily="2" charset="-122"/>
            </a:endParaRPr>
          </a:p>
        </p:txBody>
      </p:sp>
      <p:sp>
        <p:nvSpPr>
          <p:cNvPr id="11" name="TextBox 10"/>
          <p:cNvSpPr txBox="1"/>
          <p:nvPr/>
        </p:nvSpPr>
        <p:spPr>
          <a:xfrm>
            <a:off x="1105652" y="857232"/>
            <a:ext cx="505779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计数器是产生特定的二进制计数序列的电路</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87863549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900"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148382988"/>
              </p:ext>
            </p:extLst>
          </p:nvPr>
        </p:nvGraphicFramePr>
        <p:xfrm>
          <a:off x="1981200" y="4267200"/>
          <a:ext cx="1360488" cy="1528762"/>
        </p:xfrm>
        <a:graphic>
          <a:graphicData uri="http://schemas.openxmlformats.org/presentationml/2006/ole">
            <p:oleObj spid="_x0000_s80936" name="VISIO" r:id="rId11" imgW="612648" imgH="719328" progId="Visio.Drawing.11">
              <p:embed/>
            </p:oleObj>
          </a:graphicData>
        </a:graphic>
      </p:graphicFrame>
      <p:graphicFrame>
        <p:nvGraphicFramePr>
          <p:cNvPr id="976904" name="Object 8"/>
          <p:cNvGraphicFramePr>
            <a:graphicFrameLocks noGrp="1" noChangeAspect="1"/>
          </p:cNvGraphicFramePr>
          <p:nvPr>
            <p:ph sz="half" idx="4294967295"/>
            <p:custDataLst>
              <p:tags r:id="rId3"/>
            </p:custDataLst>
            <p:extLst>
              <p:ext uri="{D42A27DB-BD31-4B8C-83A1-F6EECF244321}">
                <p14:modId xmlns="" xmlns:p14="http://schemas.microsoft.com/office/powerpoint/2010/main" val="1165689875"/>
              </p:ext>
            </p:extLst>
          </p:nvPr>
        </p:nvGraphicFramePr>
        <p:xfrm>
          <a:off x="3499338" y="4036036"/>
          <a:ext cx="5257800" cy="1949450"/>
        </p:xfrm>
        <a:graphic>
          <a:graphicData uri="http://schemas.openxmlformats.org/presentationml/2006/ole">
            <p:oleObj spid="_x0000_s80937" name="VISIO" r:id="rId12" imgW="1915668" imgH="742188" progId="Visio.Drawing.11">
              <p:embed/>
            </p:oleObj>
          </a:graphicData>
        </a:graphic>
      </p:graphicFrame>
      <p:sp>
        <p:nvSpPr>
          <p:cNvPr id="9768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690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6903" name="Text Box 7"/>
          <p:cNvSpPr txBox="1">
            <a:spLocks noChangeArrowheads="1"/>
          </p:cNvSpPr>
          <p:nvPr>
            <p:custDataLst>
              <p:tags r:id="rId6"/>
            </p:custDataLst>
          </p:nvPr>
        </p:nvSpPr>
        <p:spPr bwMode="auto">
          <a:xfrm>
            <a:off x="4495800" y="3595687"/>
            <a:ext cx="30480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solidFill>
                  <a:srgbClr val="1D40EF"/>
                </a:solidFill>
              </a:rPr>
              <a:t>Implementation:</a:t>
            </a:r>
          </a:p>
        </p:txBody>
      </p:sp>
      <p:sp>
        <p:nvSpPr>
          <p:cNvPr id="976905" name="Rectangle 9"/>
          <p:cNvSpPr>
            <a:spLocks noChangeArrowheads="1"/>
          </p:cNvSpPr>
          <p:nvPr>
            <p:custDataLst>
              <p:tags r:id="rId7"/>
            </p:custDataLst>
          </p:nvPr>
        </p:nvSpPr>
        <p:spPr bwMode="auto">
          <a:xfrm>
            <a:off x="914400" y="11430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Shift a new </a:t>
            </a:r>
            <a:r>
              <a:rPr lang="en-US" sz="2600" dirty="0" smtClean="0">
                <a:latin typeface="Times New Roman" pitchFamily="18" charset="0"/>
                <a:cs typeface="Arial" charset="0"/>
              </a:rPr>
              <a:t>bit </a:t>
            </a:r>
            <a:r>
              <a:rPr lang="en-US" sz="2600" dirty="0">
                <a:latin typeface="Times New Roman" pitchFamily="18" charset="0"/>
                <a:cs typeface="Arial" charset="0"/>
              </a:rPr>
              <a:t>in on each clock edge</a:t>
            </a:r>
          </a:p>
          <a:p>
            <a:pPr marL="342900" indent="-342900">
              <a:spcBef>
                <a:spcPct val="20000"/>
              </a:spcBef>
              <a:buFontTx/>
              <a:buChar char="•"/>
            </a:pPr>
            <a:r>
              <a:rPr lang="en-US" sz="2600" dirty="0">
                <a:latin typeface="Times New Roman" pitchFamily="18" charset="0"/>
                <a:cs typeface="Arial" charset="0"/>
              </a:rPr>
              <a:t>Shift a </a:t>
            </a:r>
            <a:r>
              <a:rPr lang="en-US" sz="2600" dirty="0" smtClean="0">
                <a:latin typeface="Times New Roman" pitchFamily="18" charset="0"/>
                <a:cs typeface="Arial" charset="0"/>
              </a:rPr>
              <a:t>bit </a:t>
            </a:r>
            <a:r>
              <a:rPr lang="en-US" sz="2600" dirty="0">
                <a:latin typeface="Times New Roman" pitchFamily="18" charset="0"/>
                <a:cs typeface="Arial" charset="0"/>
              </a:rPr>
              <a:t>out on each clock </a:t>
            </a:r>
            <a:r>
              <a:rPr lang="en-US" sz="2600" dirty="0" smtClean="0">
                <a:latin typeface="Times New Roman" pitchFamily="18" charset="0"/>
                <a:cs typeface="Arial" charset="0"/>
              </a:rPr>
              <a:t>edge</a:t>
            </a:r>
            <a:r>
              <a:rPr lang="zh-CN" altLang="en-US" sz="2000" dirty="0" smtClean="0">
                <a:latin typeface="华文中宋" pitchFamily="2" charset="-122"/>
                <a:ea typeface="华文中宋" pitchFamily="2" charset="-122"/>
                <a:cs typeface="Arial" charset="0"/>
              </a:rPr>
              <a:t>同时，移出一位</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600" i="1" dirty="0">
                <a:latin typeface="Times New Roman" pitchFamily="18" charset="0"/>
                <a:cs typeface="Arial" charset="0"/>
              </a:rPr>
              <a:t>Serial-to-parallel converter</a:t>
            </a:r>
            <a:r>
              <a:rPr lang="en-US" sz="2600" dirty="0">
                <a:latin typeface="Times New Roman" pitchFamily="18" charset="0"/>
                <a:cs typeface="Arial" charset="0"/>
              </a:rPr>
              <a:t>: converts serial input (</a:t>
            </a:r>
            <a:r>
              <a:rPr lang="en-US" sz="2600" i="1" dirty="0">
                <a:latin typeface="Times New Roman" pitchFamily="18" charset="0"/>
                <a:cs typeface="Arial" charset="0"/>
              </a:rPr>
              <a:t>S</a:t>
            </a:r>
            <a:r>
              <a:rPr lang="en-US" sz="2600" baseline="-25000" dirty="0">
                <a:latin typeface="Times New Roman" pitchFamily="18" charset="0"/>
                <a:cs typeface="Arial" charset="0"/>
              </a:rPr>
              <a:t>in</a:t>
            </a:r>
            <a:r>
              <a:rPr lang="en-US" sz="2600" dirty="0">
                <a:latin typeface="Times New Roman" pitchFamily="18" charset="0"/>
                <a:cs typeface="Arial" charset="0"/>
              </a:rPr>
              <a:t>) to parallel output (</a:t>
            </a:r>
            <a:r>
              <a:rPr lang="en-US" sz="2600" i="1" dirty="0">
                <a:latin typeface="Times New Roman" pitchFamily="18" charset="0"/>
                <a:cs typeface="Arial" charset="0"/>
              </a:rPr>
              <a:t>Q</a:t>
            </a:r>
            <a:r>
              <a:rPr lang="en-US" sz="2600" baseline="-25000" dirty="0">
                <a:latin typeface="Times New Roman" pitchFamily="18" charset="0"/>
                <a:cs typeface="Arial" charset="0"/>
              </a:rPr>
              <a:t>0:</a:t>
            </a:r>
            <a:r>
              <a:rPr lang="en-US" sz="2600" i="1" baseline="-25000" dirty="0">
                <a:latin typeface="Times New Roman" pitchFamily="18" charset="0"/>
                <a:cs typeface="Arial" charset="0"/>
              </a:rPr>
              <a:t>N</a:t>
            </a:r>
            <a:r>
              <a:rPr lang="en-US" sz="2600" baseline="-25000" dirty="0">
                <a:latin typeface="Times New Roman" pitchFamily="18" charset="0"/>
                <a:cs typeface="Arial" charset="0"/>
              </a:rPr>
              <a:t>-1</a:t>
            </a:r>
            <a:r>
              <a:rPr lang="en-US" sz="2600" dirty="0">
                <a:latin typeface="Times New Roman" pitchFamily="18" charset="0"/>
                <a:cs typeface="Arial" charset="0"/>
              </a:rPr>
              <a:t>)</a:t>
            </a:r>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Registers</a:t>
            </a:r>
            <a:r>
              <a:rPr lang="zh-CN" altLang="en-US" sz="2400" dirty="0" smtClean="0">
                <a:solidFill>
                  <a:schemeClr val="bg1"/>
                </a:solidFill>
                <a:latin typeface="华文中宋" pitchFamily="2" charset="-122"/>
                <a:ea typeface="华文中宋" pitchFamily="2" charset="-122"/>
              </a:rPr>
              <a:t>移位寄存器</a:t>
            </a:r>
            <a:endParaRPr lang="en-US" sz="2400" dirty="0">
              <a:solidFill>
                <a:schemeClr val="bg1"/>
              </a:solidFill>
              <a:latin typeface="华文中宋" pitchFamily="2" charset="-122"/>
              <a:ea typeface="华文中宋" pitchFamily="2" charset="-122"/>
            </a:endParaRPr>
          </a:p>
        </p:txBody>
      </p:sp>
      <p:sp>
        <p:nvSpPr>
          <p:cNvPr id="13" name="Text Box 7"/>
          <p:cNvSpPr txBox="1">
            <a:spLocks noChangeArrowheads="1"/>
          </p:cNvSpPr>
          <p:nvPr>
            <p:custDataLst>
              <p:tags r:id="rId8"/>
            </p:custDataLst>
          </p:nvPr>
        </p:nvSpPr>
        <p:spPr bwMode="auto">
          <a:xfrm>
            <a:off x="1981200" y="3591580"/>
            <a:ext cx="19050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smtClean="0">
                <a:solidFill>
                  <a:srgbClr val="1D40EF"/>
                </a:solidFill>
              </a:rPr>
              <a:t>Symbol:</a:t>
            </a:r>
            <a:endParaRPr lang="en-US" sz="2800" b="1" dirty="0">
              <a:solidFill>
                <a:srgbClr val="1D40EF"/>
              </a:solidFill>
            </a:endParaRPr>
          </a:p>
        </p:txBody>
      </p:sp>
      <p:sp>
        <p:nvSpPr>
          <p:cNvPr id="10" name="TextBox 9"/>
          <p:cNvSpPr txBox="1"/>
          <p:nvPr/>
        </p:nvSpPr>
        <p:spPr>
          <a:xfrm>
            <a:off x="1428728" y="5857892"/>
            <a:ext cx="2357454"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5-33  </a:t>
            </a:r>
            <a:r>
              <a:rPr lang="zh-CN" altLang="en-US" sz="2000" dirty="0" smtClean="0">
                <a:latin typeface="华文中宋" pitchFamily="2" charset="-122"/>
                <a:ea typeface="华文中宋" pitchFamily="2" charset="-122"/>
              </a:rPr>
              <a:t>移位寄存器电路符号</a:t>
            </a:r>
            <a:endParaRPr lang="zh-CN" altLang="en-US" sz="2000" dirty="0">
              <a:latin typeface="华文中宋" pitchFamily="2" charset="-122"/>
              <a:ea typeface="华文中宋" pitchFamily="2" charset="-122"/>
            </a:endParaRPr>
          </a:p>
        </p:txBody>
      </p:sp>
      <p:sp>
        <p:nvSpPr>
          <p:cNvPr id="11" name="TextBox 10"/>
          <p:cNvSpPr txBox="1"/>
          <p:nvPr/>
        </p:nvSpPr>
        <p:spPr>
          <a:xfrm>
            <a:off x="4500562" y="5929330"/>
            <a:ext cx="374814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5-34  </a:t>
            </a:r>
            <a:r>
              <a:rPr lang="zh-CN" altLang="en-US" sz="2000" dirty="0" smtClean="0">
                <a:latin typeface="华文中宋" pitchFamily="2" charset="-122"/>
                <a:ea typeface="华文中宋" pitchFamily="2" charset="-122"/>
              </a:rPr>
              <a:t>移位寄存器电路原理图</a:t>
            </a:r>
            <a:endParaRPr lang="zh-CN" altLang="en-US" sz="2000" dirty="0">
              <a:latin typeface="华文中宋" pitchFamily="2" charset="-122"/>
              <a:ea typeface="华文中宋" pitchFamily="2" charset="-122"/>
            </a:endParaRPr>
          </a:p>
        </p:txBody>
      </p:sp>
      <p:sp>
        <p:nvSpPr>
          <p:cNvPr id="14" name="TextBox 13"/>
          <p:cNvSpPr txBox="1"/>
          <p:nvPr/>
        </p:nvSpPr>
        <p:spPr>
          <a:xfrm>
            <a:off x="1071538" y="875894"/>
            <a:ext cx="539121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在每一个时钟上升沿，会从</a:t>
            </a:r>
            <a:r>
              <a:rPr lang="en-US" altLang="zh-CN" sz="2000" dirty="0" smtClean="0">
                <a:latin typeface="华文中宋" pitchFamily="2" charset="-122"/>
                <a:ea typeface="华文中宋" pitchFamily="2" charset="-122"/>
              </a:rPr>
              <a:t>S</a:t>
            </a:r>
            <a:r>
              <a:rPr lang="en-US" altLang="zh-CN" sz="2000" baseline="-25000" dirty="0" smtClean="0">
                <a:latin typeface="华文中宋" pitchFamily="2" charset="-122"/>
                <a:ea typeface="华文中宋" pitchFamily="2" charset="-122"/>
              </a:rPr>
              <a:t>in</a:t>
            </a:r>
            <a:r>
              <a:rPr lang="zh-CN" altLang="en-US" sz="2000" dirty="0" smtClean="0">
                <a:latin typeface="华文中宋" pitchFamily="2" charset="-122"/>
                <a:ea typeface="华文中宋" pitchFamily="2" charset="-122"/>
              </a:rPr>
              <a:t>移入一个新的位</a:t>
            </a:r>
            <a:endParaRPr lang="zh-CN" altLang="en-US" sz="2000" dirty="0">
              <a:latin typeface="华文中宋" pitchFamily="2" charset="-122"/>
              <a:ea typeface="华文中宋" pitchFamily="2" charset="-122"/>
            </a:endParaRPr>
          </a:p>
        </p:txBody>
      </p:sp>
      <p:sp>
        <p:nvSpPr>
          <p:cNvPr id="15" name="TextBox 14"/>
          <p:cNvSpPr txBox="1"/>
          <p:nvPr/>
        </p:nvSpPr>
        <p:spPr>
          <a:xfrm>
            <a:off x="1000100" y="3000372"/>
            <a:ext cx="480131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移位寄存器可以看作串行到并行的转换器</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92611781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8949"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1876989264"/>
              </p:ext>
            </p:extLst>
          </p:nvPr>
        </p:nvGraphicFramePr>
        <p:xfrm>
          <a:off x="1752600" y="3733800"/>
          <a:ext cx="3962400" cy="2897188"/>
        </p:xfrm>
        <a:graphic>
          <a:graphicData uri="http://schemas.openxmlformats.org/presentationml/2006/ole">
            <p:oleObj spid="_x0000_s82965" name="VISIO" r:id="rId8" imgW="1213104" imgH="925068" progId="Visio.Drawing.11">
              <p:embed/>
            </p:oleObj>
          </a:graphicData>
        </a:graphic>
      </p:graphicFrame>
      <p:sp>
        <p:nvSpPr>
          <p:cNvPr id="97894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8948"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8950" name="Rectangle 6"/>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Efficiently store large amounts of data</a:t>
            </a:r>
          </a:p>
          <a:p>
            <a:pPr marL="342900" indent="-342900">
              <a:spcBef>
                <a:spcPct val="20000"/>
              </a:spcBef>
              <a:buFontTx/>
              <a:buChar char="•"/>
            </a:pPr>
            <a:r>
              <a:rPr lang="en-US" sz="2400" dirty="0" smtClean="0">
                <a:latin typeface="Times New Roman" pitchFamily="18" charset="0"/>
                <a:cs typeface="Arial" charset="0"/>
              </a:rPr>
              <a:t>3 </a:t>
            </a:r>
            <a:r>
              <a:rPr lang="en-US" sz="2400" dirty="0">
                <a:latin typeface="Times New Roman" pitchFamily="18" charset="0"/>
                <a:cs typeface="Arial" charset="0"/>
              </a:rPr>
              <a:t>common types:</a:t>
            </a:r>
          </a:p>
          <a:p>
            <a:pPr marL="742950" lvl="1" indent="-285750">
              <a:spcBef>
                <a:spcPct val="20000"/>
              </a:spcBef>
              <a:buFontTx/>
              <a:buChar char="–"/>
            </a:pPr>
            <a:r>
              <a:rPr lang="en-US" sz="2000" dirty="0">
                <a:latin typeface="Times New Roman" pitchFamily="18" charset="0"/>
                <a:cs typeface="Arial" charset="0"/>
              </a:rPr>
              <a:t>Dynamic random access memory (DRAM</a:t>
            </a:r>
            <a:r>
              <a:rPr lang="en-US" sz="2000" dirty="0" smtClean="0">
                <a:latin typeface="Times New Roman" pitchFamily="18" charset="0"/>
                <a:cs typeface="Arial" charset="0"/>
              </a:rPr>
              <a:t>)</a:t>
            </a:r>
            <a:r>
              <a:rPr lang="zh-CN" altLang="en-US" sz="2000" dirty="0" smtClean="0">
                <a:latin typeface="华文中宋" pitchFamily="2" charset="-122"/>
                <a:ea typeface="华文中宋" pitchFamily="2" charset="-122"/>
                <a:cs typeface="Arial" charset="0"/>
              </a:rPr>
              <a:t>动态随机存储器</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000" dirty="0">
                <a:latin typeface="Times New Roman" pitchFamily="18" charset="0"/>
                <a:cs typeface="Arial" charset="0"/>
              </a:rPr>
              <a:t>Static random access memory (SRAM</a:t>
            </a:r>
            <a:r>
              <a:rPr lang="en-US" sz="2000" dirty="0" smtClean="0">
                <a:latin typeface="Times New Roman" pitchFamily="18" charset="0"/>
                <a:cs typeface="Arial" charset="0"/>
              </a:rPr>
              <a:t>)</a:t>
            </a:r>
            <a:r>
              <a:rPr lang="zh-CN" altLang="en-US" sz="2000" dirty="0" smtClean="0">
                <a:latin typeface="华文中宋" pitchFamily="2" charset="-122"/>
                <a:ea typeface="华文中宋" pitchFamily="2" charset="-122"/>
                <a:cs typeface="Arial" charset="0"/>
              </a:rPr>
              <a:t>静态随机存储器</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000" dirty="0">
                <a:latin typeface="Times New Roman" pitchFamily="18" charset="0"/>
                <a:cs typeface="Arial" charset="0"/>
              </a:rPr>
              <a:t>Read only memory (ROM</a:t>
            </a:r>
            <a:r>
              <a:rPr lang="en-US" sz="2000" dirty="0" smtClean="0">
                <a:latin typeface="Times New Roman" pitchFamily="18" charset="0"/>
                <a:cs typeface="Arial" charset="0"/>
              </a:rPr>
              <a:t>)</a:t>
            </a:r>
            <a:r>
              <a:rPr lang="zh-CN" altLang="en-US" sz="2000" dirty="0" smtClean="0">
                <a:latin typeface="华文中宋" pitchFamily="2" charset="-122"/>
                <a:ea typeface="华文中宋" pitchFamily="2" charset="-122"/>
                <a:cs typeface="Arial" charset="0"/>
              </a:rPr>
              <a:t>只读存储器</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400" i="1" dirty="0" smtClean="0">
                <a:latin typeface="Times New Roman" pitchFamily="18" charset="0"/>
                <a:cs typeface="Arial" charset="0"/>
              </a:rPr>
              <a:t>M</a:t>
            </a:r>
            <a:r>
              <a:rPr lang="en-US" sz="2400" dirty="0" smtClean="0">
                <a:latin typeface="Times New Roman" pitchFamily="18" charset="0"/>
                <a:cs typeface="Arial" charset="0"/>
              </a:rPr>
              <a:t>-bit </a:t>
            </a:r>
            <a:r>
              <a:rPr lang="en-US" sz="2400" dirty="0">
                <a:latin typeface="Times New Roman" pitchFamily="18" charset="0"/>
                <a:cs typeface="Arial" charset="0"/>
              </a:rPr>
              <a:t>data value </a:t>
            </a:r>
            <a:r>
              <a:rPr lang="en-US" sz="2400" dirty="0" smtClean="0">
                <a:latin typeface="Times New Roman" pitchFamily="18" charset="0"/>
                <a:cs typeface="Arial" charset="0"/>
              </a:rPr>
              <a:t>read/ written </a:t>
            </a:r>
            <a:r>
              <a:rPr lang="en-US" sz="2400" dirty="0">
                <a:latin typeface="Times New Roman" pitchFamily="18" charset="0"/>
                <a:cs typeface="Arial" charset="0"/>
              </a:rPr>
              <a:t>at each unique </a:t>
            </a:r>
            <a:r>
              <a:rPr lang="en-US" sz="2400" i="1" dirty="0">
                <a:latin typeface="Times New Roman" pitchFamily="18" charset="0"/>
                <a:cs typeface="Arial" charset="0"/>
              </a:rPr>
              <a:t>N</a:t>
            </a:r>
            <a:r>
              <a:rPr lang="en-US" sz="2400" dirty="0">
                <a:latin typeface="Times New Roman" pitchFamily="18" charset="0"/>
                <a:cs typeface="Arial" charset="0"/>
              </a:rPr>
              <a:t>-bit </a:t>
            </a:r>
            <a:r>
              <a:rPr lang="en-US" sz="2400" dirty="0" smtClean="0">
                <a:latin typeface="Times New Roman" pitchFamily="18" charset="0"/>
                <a:cs typeface="Arial" charset="0"/>
              </a:rPr>
              <a:t>address</a:t>
            </a: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r>
              <a:rPr lang="zh-CN" altLang="en-US" sz="2000" dirty="0" smtClean="0">
                <a:solidFill>
                  <a:schemeClr val="bg1"/>
                </a:solidFill>
                <a:latin typeface="华文中宋" pitchFamily="2" charset="-122"/>
                <a:ea typeface="华文中宋" pitchFamily="2" charset="-122"/>
              </a:rPr>
              <a:t>存储器阵列</a:t>
            </a:r>
            <a:endParaRPr lang="en-US" sz="2000" dirty="0">
              <a:solidFill>
                <a:schemeClr val="bg1"/>
              </a:solidFill>
              <a:latin typeface="华文中宋" pitchFamily="2" charset="-122"/>
              <a:ea typeface="华文中宋" pitchFamily="2" charset="-122"/>
            </a:endParaRPr>
          </a:p>
        </p:txBody>
      </p:sp>
      <p:sp>
        <p:nvSpPr>
          <p:cNvPr id="7" name="TextBox 6"/>
          <p:cNvSpPr txBox="1"/>
          <p:nvPr/>
        </p:nvSpPr>
        <p:spPr>
          <a:xfrm>
            <a:off x="5643570" y="5357826"/>
            <a:ext cx="2071702" cy="1015663"/>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5-38  </a:t>
            </a:r>
            <a:r>
              <a:rPr lang="zh-CN" altLang="en-US" sz="2000" dirty="0" smtClean="0">
                <a:latin typeface="华文中宋" pitchFamily="2" charset="-122"/>
                <a:ea typeface="华文中宋" pitchFamily="2" charset="-122"/>
              </a:rPr>
              <a:t>一般存储器阵列电路符号</a:t>
            </a:r>
            <a:endParaRPr lang="zh-CN" altLang="en-US" sz="2000" dirty="0">
              <a:latin typeface="华文中宋" pitchFamily="2" charset="-122"/>
              <a:ea typeface="华文中宋" pitchFamily="2" charset="-122"/>
            </a:endParaRPr>
          </a:p>
        </p:txBody>
      </p:sp>
      <p:sp>
        <p:nvSpPr>
          <p:cNvPr id="8" name="TextBox 7"/>
          <p:cNvSpPr txBox="1"/>
          <p:nvPr/>
        </p:nvSpPr>
        <p:spPr>
          <a:xfrm>
            <a:off x="1112072" y="838570"/>
            <a:ext cx="377539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存储器阵列：有效存储大量数据</a:t>
            </a:r>
            <a:endParaRPr lang="zh-CN" altLang="en-US" sz="2000" dirty="0">
              <a:latin typeface="华文中宋" pitchFamily="2" charset="-122"/>
              <a:ea typeface="华文中宋" pitchFamily="2" charset="-122"/>
            </a:endParaRPr>
          </a:p>
        </p:txBody>
      </p:sp>
      <p:sp>
        <p:nvSpPr>
          <p:cNvPr id="10" name="TextBox 9"/>
          <p:cNvSpPr txBox="1"/>
          <p:nvPr/>
        </p:nvSpPr>
        <p:spPr>
          <a:xfrm>
            <a:off x="2214546" y="4696222"/>
            <a:ext cx="646331"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地址</a:t>
            </a:r>
            <a:endParaRPr lang="zh-CN" altLang="en-US" dirty="0">
              <a:latin typeface="华文中宋" pitchFamily="2" charset="-122"/>
              <a:ea typeface="华文中宋" pitchFamily="2" charset="-122"/>
            </a:endParaRPr>
          </a:p>
        </p:txBody>
      </p:sp>
      <p:sp>
        <p:nvSpPr>
          <p:cNvPr id="11" name="TextBox 10"/>
          <p:cNvSpPr txBox="1"/>
          <p:nvPr/>
        </p:nvSpPr>
        <p:spPr>
          <a:xfrm>
            <a:off x="4572000" y="4559866"/>
            <a:ext cx="646331"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阵列</a:t>
            </a:r>
            <a:endParaRPr lang="zh-CN" altLang="en-US" dirty="0">
              <a:latin typeface="华文中宋" pitchFamily="2" charset="-122"/>
              <a:ea typeface="华文中宋" pitchFamily="2" charset="-122"/>
            </a:endParaRPr>
          </a:p>
        </p:txBody>
      </p:sp>
      <p:sp>
        <p:nvSpPr>
          <p:cNvPr id="12" name="TextBox 11"/>
          <p:cNvSpPr txBox="1"/>
          <p:nvPr/>
        </p:nvSpPr>
        <p:spPr>
          <a:xfrm>
            <a:off x="5929323" y="3643314"/>
            <a:ext cx="3214678" cy="1477328"/>
          </a:xfrm>
          <a:prstGeom prst="rect">
            <a:avLst/>
          </a:prstGeom>
          <a:noFill/>
        </p:spPr>
        <p:txBody>
          <a:bodyPr wrap="square" rtlCol="0">
            <a:spAutoFit/>
          </a:bodyPr>
          <a:lstStyle/>
          <a:p>
            <a:r>
              <a:rPr lang="zh-CN" altLang="en-US" dirty="0" smtClean="0">
                <a:latin typeface="华文中宋" pitchFamily="2" charset="-122"/>
                <a:ea typeface="华文中宋" pitchFamily="2" charset="-122"/>
              </a:rPr>
              <a:t>存储器由一个二维存储器单元阵列构成。存储器可以读取或者写入内容到阵列中的一行。这一行由地址指定。读出或者写入的值称为数据。</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137636434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half" idx="4294967295"/>
            <p:custDataLst>
              <p:tags r:id="rId2"/>
            </p:custDataLst>
            <p:extLst>
              <p:ext uri="{D42A27DB-BD31-4B8C-83A1-F6EECF244321}">
                <p14:modId xmlns="" xmlns:p14="http://schemas.microsoft.com/office/powerpoint/2010/main" val="731715531"/>
              </p:ext>
            </p:extLst>
          </p:nvPr>
        </p:nvGraphicFramePr>
        <p:xfrm>
          <a:off x="6148420" y="2408708"/>
          <a:ext cx="2438400" cy="1784350"/>
        </p:xfrm>
        <a:graphic>
          <a:graphicData uri="http://schemas.openxmlformats.org/presentationml/2006/ole">
            <p:oleObj spid="_x0000_s84008" name="VISIO" r:id="rId8" imgW="1213104" imgH="925068" progId="Visio.Drawing.11">
              <p:embed/>
            </p:oleObj>
          </a:graphicData>
        </a:graphic>
      </p:graphicFrame>
      <p:graphicFrame>
        <p:nvGraphicFramePr>
          <p:cNvPr id="979979" name="Object 11"/>
          <p:cNvGraphicFramePr>
            <a:graphicFrameLocks noGrp="1" noChangeAspect="1"/>
          </p:cNvGraphicFramePr>
          <p:nvPr>
            <p:ph sz="half" idx="4294967295"/>
            <p:custDataLst>
              <p:tags r:id="rId3"/>
            </p:custDataLst>
            <p:extLst>
              <p:ext uri="{D42A27DB-BD31-4B8C-83A1-F6EECF244321}">
                <p14:modId xmlns="" xmlns:p14="http://schemas.microsoft.com/office/powerpoint/2010/main" val="2312969568"/>
              </p:ext>
            </p:extLst>
          </p:nvPr>
        </p:nvGraphicFramePr>
        <p:xfrm>
          <a:off x="1600200" y="4114800"/>
          <a:ext cx="5257800" cy="2454275"/>
        </p:xfrm>
        <a:graphic>
          <a:graphicData uri="http://schemas.openxmlformats.org/presentationml/2006/ole">
            <p:oleObj spid="_x0000_s84009" name="VISIO" r:id="rId9" imgW="2554224" imgH="1245108" progId="Visio.Drawing.11">
              <p:embed/>
            </p:oleObj>
          </a:graphicData>
        </a:graphic>
      </p:graphicFrame>
      <p:sp>
        <p:nvSpPr>
          <p:cNvPr id="979976" name="Rectangle 8"/>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dirty="0" smtClean="0">
                <a:latin typeface="Times New Roman" pitchFamily="18" charset="0"/>
                <a:cs typeface="Arial" charset="0"/>
              </a:rPr>
              <a:t>-dimensional </a:t>
            </a:r>
            <a:r>
              <a:rPr lang="en-US" sz="2400" dirty="0">
                <a:latin typeface="Times New Roman" pitchFamily="18" charset="0"/>
                <a:cs typeface="Arial" charset="0"/>
              </a:rPr>
              <a:t>array of bit cells </a:t>
            </a:r>
          </a:p>
          <a:p>
            <a:pPr marL="342900" indent="-342900">
              <a:spcBef>
                <a:spcPct val="20000"/>
              </a:spcBef>
              <a:buFontTx/>
              <a:buChar char="•"/>
            </a:pPr>
            <a:r>
              <a:rPr lang="en-US" sz="2400" dirty="0">
                <a:latin typeface="Times New Roman" pitchFamily="18" charset="0"/>
                <a:cs typeface="Arial" charset="0"/>
              </a:rPr>
              <a:t>Each bit cell stores one bit</a:t>
            </a:r>
          </a:p>
          <a:p>
            <a:pPr marL="342900" indent="-342900">
              <a:spcBef>
                <a:spcPct val="20000"/>
              </a:spcBef>
              <a:buFontTx/>
              <a:buChar char="•"/>
            </a:pPr>
            <a:r>
              <a:rPr lang="en-US" sz="2400" i="1" dirty="0" smtClean="0">
                <a:latin typeface="Times New Roman" pitchFamily="18" charset="0"/>
                <a:cs typeface="Arial" charset="0"/>
              </a:rPr>
              <a:t>N</a:t>
            </a:r>
            <a:r>
              <a:rPr lang="en-US" sz="2400" dirty="0" smtClean="0">
                <a:latin typeface="Times New Roman" pitchFamily="18" charset="0"/>
                <a:cs typeface="Arial" charset="0"/>
              </a:rPr>
              <a:t> </a:t>
            </a:r>
            <a:r>
              <a:rPr lang="en-US" sz="2400" dirty="0">
                <a:latin typeface="Times New Roman" pitchFamily="18" charset="0"/>
                <a:cs typeface="Arial" charset="0"/>
              </a:rPr>
              <a:t>address bits and </a:t>
            </a:r>
            <a:r>
              <a:rPr lang="en-US" sz="2400" i="1" dirty="0">
                <a:latin typeface="Times New Roman" pitchFamily="18" charset="0"/>
                <a:cs typeface="Arial" charset="0"/>
              </a:rPr>
              <a:t>M</a:t>
            </a:r>
            <a:r>
              <a:rPr lang="en-US" sz="2400" dirty="0">
                <a:latin typeface="Times New Roman" pitchFamily="18" charset="0"/>
                <a:cs typeface="Arial" charset="0"/>
              </a:rPr>
              <a:t> data bits:</a:t>
            </a:r>
          </a:p>
          <a:p>
            <a:pPr marL="742950" lvl="1" indent="-285750">
              <a:spcBef>
                <a:spcPct val="20000"/>
              </a:spcBef>
              <a:buFontTx/>
              <a:buChar char="–"/>
            </a:pPr>
            <a:r>
              <a:rPr lang="en-US" sz="2000" dirty="0">
                <a:latin typeface="Times New Roman" pitchFamily="18" charset="0"/>
                <a:cs typeface="Arial" charset="0"/>
              </a:rPr>
              <a:t>2</a:t>
            </a:r>
            <a:r>
              <a:rPr lang="en-US" sz="2000" i="1" baseline="30000" dirty="0">
                <a:latin typeface="Times New Roman" pitchFamily="18" charset="0"/>
                <a:cs typeface="Arial" charset="0"/>
              </a:rPr>
              <a:t>N</a:t>
            </a:r>
            <a:r>
              <a:rPr lang="en-US" sz="2000" dirty="0">
                <a:latin typeface="Times New Roman" pitchFamily="18" charset="0"/>
                <a:cs typeface="Arial" charset="0"/>
              </a:rPr>
              <a:t> rows and </a:t>
            </a:r>
            <a:r>
              <a:rPr lang="en-US" sz="2000" i="1" dirty="0">
                <a:latin typeface="Times New Roman" pitchFamily="18" charset="0"/>
                <a:cs typeface="Arial" charset="0"/>
              </a:rPr>
              <a:t>M</a:t>
            </a:r>
            <a:r>
              <a:rPr lang="en-US" sz="2000" dirty="0">
                <a:latin typeface="Times New Roman" pitchFamily="18" charset="0"/>
                <a:cs typeface="Arial" charset="0"/>
              </a:rPr>
              <a:t> columns</a:t>
            </a:r>
          </a:p>
          <a:p>
            <a:pPr marL="742950" lvl="1" indent="-285750">
              <a:spcBef>
                <a:spcPct val="20000"/>
              </a:spcBef>
              <a:buFontTx/>
              <a:buChar char="–"/>
            </a:pPr>
            <a:r>
              <a:rPr lang="en-US" sz="2000" b="1" dirty="0">
                <a:solidFill>
                  <a:schemeClr val="accent1"/>
                </a:solidFill>
                <a:latin typeface="Times New Roman" pitchFamily="18" charset="0"/>
                <a:cs typeface="Arial" charset="0"/>
              </a:rPr>
              <a:t>Depth:</a:t>
            </a:r>
            <a:r>
              <a:rPr lang="en-US" sz="2000" dirty="0">
                <a:latin typeface="Times New Roman" pitchFamily="18" charset="0"/>
                <a:cs typeface="Arial" charset="0"/>
              </a:rPr>
              <a:t> number of rows (number of words)</a:t>
            </a:r>
          </a:p>
          <a:p>
            <a:pPr marL="742950" lvl="1" indent="-285750">
              <a:spcBef>
                <a:spcPct val="20000"/>
              </a:spcBef>
              <a:buFontTx/>
              <a:buChar char="–"/>
            </a:pPr>
            <a:r>
              <a:rPr lang="en-US" sz="2000" b="1" dirty="0">
                <a:solidFill>
                  <a:schemeClr val="accent1"/>
                </a:solidFill>
                <a:latin typeface="Times New Roman" pitchFamily="18" charset="0"/>
                <a:cs typeface="Arial" charset="0"/>
              </a:rPr>
              <a:t>Width:</a:t>
            </a:r>
            <a:r>
              <a:rPr lang="en-US" sz="2000" dirty="0">
                <a:latin typeface="Times New Roman" pitchFamily="18" charset="0"/>
                <a:cs typeface="Arial" charset="0"/>
              </a:rPr>
              <a:t> number of columns (size of word)</a:t>
            </a:r>
          </a:p>
          <a:p>
            <a:pPr marL="742950" lvl="1" indent="-285750">
              <a:spcBef>
                <a:spcPct val="20000"/>
              </a:spcBef>
              <a:buFontTx/>
              <a:buChar char="–"/>
            </a:pPr>
            <a:r>
              <a:rPr lang="en-US" sz="2000" b="1" dirty="0">
                <a:solidFill>
                  <a:schemeClr val="accent1"/>
                </a:solidFill>
                <a:latin typeface="Times New Roman" pitchFamily="18" charset="0"/>
                <a:cs typeface="Arial" charset="0"/>
              </a:rPr>
              <a:t>Array size:</a:t>
            </a:r>
            <a:r>
              <a:rPr lang="en-US" sz="2000" dirty="0">
                <a:solidFill>
                  <a:schemeClr val="accent1"/>
                </a:solidFill>
                <a:latin typeface="Times New Roman" pitchFamily="18" charset="0"/>
                <a:cs typeface="Arial" charset="0"/>
              </a:rPr>
              <a:t> </a:t>
            </a:r>
            <a:r>
              <a:rPr lang="en-US" sz="2000" dirty="0">
                <a:latin typeface="Times New Roman" pitchFamily="18" charset="0"/>
                <a:cs typeface="Arial" charset="0"/>
              </a:rPr>
              <a:t>depth </a:t>
            </a:r>
            <a:r>
              <a:rPr lang="en-US" sz="2000" dirty="0">
                <a:latin typeface="Times New Roman" pitchFamily="18" charset="0"/>
                <a:cs typeface="Times New Roman" pitchFamily="18" charset="0"/>
              </a:rPr>
              <a:t>× width = 2</a:t>
            </a:r>
            <a:r>
              <a:rPr lang="en-US" sz="2000" i="1" baseline="30000" dirty="0">
                <a:latin typeface="Times New Roman" pitchFamily="18" charset="0"/>
                <a:cs typeface="Arial" charset="0"/>
              </a:rPr>
              <a:t>N</a:t>
            </a:r>
            <a:r>
              <a:rPr lang="en-US" sz="2000" dirty="0">
                <a:latin typeface="Times New Roman" pitchFamily="18" charset="0"/>
                <a:cs typeface="Arial" charset="0"/>
              </a:rPr>
              <a:t>  </a:t>
            </a:r>
            <a:r>
              <a:rPr lang="en-US" sz="2000" dirty="0">
                <a:latin typeface="Times New Roman" pitchFamily="18" charset="0"/>
                <a:cs typeface="Times New Roman" pitchFamily="18" charset="0"/>
              </a:rPr>
              <a:t>× </a:t>
            </a:r>
            <a:r>
              <a:rPr lang="en-US" sz="2000" dirty="0">
                <a:latin typeface="Times New Roman" pitchFamily="18" charset="0"/>
                <a:cs typeface="Arial" charset="0"/>
              </a:rPr>
              <a:t> </a:t>
            </a:r>
            <a:r>
              <a:rPr lang="en-US" sz="2000" i="1" dirty="0">
                <a:latin typeface="Times New Roman" pitchFamily="18" charset="0"/>
                <a:cs typeface="Arial" charset="0"/>
              </a:rPr>
              <a:t>M</a:t>
            </a:r>
            <a:r>
              <a:rPr lang="en-US" sz="2000" dirty="0">
                <a:latin typeface="Times New Roman" pitchFamily="18" charset="0"/>
                <a:cs typeface="Arial" charset="0"/>
              </a:rPr>
              <a:t> </a:t>
            </a:r>
            <a:endParaRPr lang="en-US" sz="20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7997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r>
              <a:rPr lang="zh-CN" altLang="en-US" sz="2000" dirty="0" smtClean="0">
                <a:solidFill>
                  <a:schemeClr val="bg1"/>
                </a:solidFill>
                <a:latin typeface="华文中宋" pitchFamily="2" charset="-122"/>
                <a:ea typeface="华文中宋" pitchFamily="2" charset="-122"/>
              </a:rPr>
              <a:t>存储器阵列</a:t>
            </a:r>
            <a:endParaRPr lang="en-US" sz="2000" dirty="0">
              <a:solidFill>
                <a:schemeClr val="bg1"/>
              </a:solidFill>
              <a:latin typeface="华文中宋" pitchFamily="2" charset="-122"/>
              <a:ea typeface="华文中宋" pitchFamily="2" charset="-122"/>
            </a:endParaRPr>
          </a:p>
        </p:txBody>
      </p:sp>
      <p:sp>
        <p:nvSpPr>
          <p:cNvPr id="7" name="TextBox 6"/>
          <p:cNvSpPr txBox="1"/>
          <p:nvPr/>
        </p:nvSpPr>
        <p:spPr>
          <a:xfrm>
            <a:off x="7200918" y="4127849"/>
            <a:ext cx="2071702" cy="1015663"/>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5-38  </a:t>
            </a:r>
            <a:r>
              <a:rPr lang="zh-CN" altLang="en-US" sz="2000" dirty="0" smtClean="0">
                <a:latin typeface="华文中宋" pitchFamily="2" charset="-122"/>
                <a:ea typeface="华文中宋" pitchFamily="2" charset="-122"/>
              </a:rPr>
              <a:t>一般存储器阵列电路符号</a:t>
            </a:r>
            <a:endParaRPr lang="zh-CN" altLang="en-US" sz="2000" dirty="0">
              <a:latin typeface="华文中宋" pitchFamily="2" charset="-122"/>
              <a:ea typeface="华文中宋" pitchFamily="2" charset="-122"/>
            </a:endParaRPr>
          </a:p>
        </p:txBody>
      </p:sp>
      <p:sp>
        <p:nvSpPr>
          <p:cNvPr id="8" name="TextBox 7"/>
          <p:cNvSpPr txBox="1"/>
          <p:nvPr/>
        </p:nvSpPr>
        <p:spPr>
          <a:xfrm>
            <a:off x="2000232" y="6162306"/>
            <a:ext cx="494718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5-39  4*3</a:t>
            </a:r>
            <a:r>
              <a:rPr lang="zh-CN" altLang="en-US" sz="2000" dirty="0" smtClean="0">
                <a:latin typeface="华文中宋" pitchFamily="2" charset="-122"/>
                <a:ea typeface="华文中宋" pitchFamily="2" charset="-122"/>
              </a:rPr>
              <a:t>存储器阵列；电路符号，功能</a:t>
            </a:r>
            <a:endParaRPr lang="zh-CN" altLang="en-US" sz="2000" dirty="0">
              <a:latin typeface="华文中宋" pitchFamily="2" charset="-122"/>
              <a:ea typeface="华文中宋" pitchFamily="2" charset="-122"/>
            </a:endParaRPr>
          </a:p>
        </p:txBody>
      </p:sp>
      <p:sp>
        <p:nvSpPr>
          <p:cNvPr id="10" name="TextBox 9"/>
          <p:cNvSpPr txBox="1"/>
          <p:nvPr/>
        </p:nvSpPr>
        <p:spPr>
          <a:xfrm>
            <a:off x="1214414" y="857232"/>
            <a:ext cx="4339650"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存储器由一个二维存储器单元阵列构成。</a:t>
            </a:r>
            <a:endParaRPr lang="zh-CN" altLang="en-US" dirty="0"/>
          </a:p>
        </p:txBody>
      </p:sp>
      <p:sp>
        <p:nvSpPr>
          <p:cNvPr id="11" name="TextBox 10"/>
          <p:cNvSpPr txBox="1"/>
          <p:nvPr/>
        </p:nvSpPr>
        <p:spPr>
          <a:xfrm>
            <a:off x="5643570" y="942787"/>
            <a:ext cx="3500430" cy="1200329"/>
          </a:xfrm>
          <a:prstGeom prst="rect">
            <a:avLst/>
          </a:prstGeom>
          <a:noFill/>
        </p:spPr>
        <p:txBody>
          <a:bodyPr wrap="square" rtlCol="0">
            <a:spAutoFit/>
          </a:bodyPr>
          <a:lstStyle/>
          <a:p>
            <a:r>
              <a:rPr lang="zh-CN" altLang="en-US" dirty="0" smtClean="0">
                <a:latin typeface="华文中宋" pitchFamily="2" charset="-122"/>
                <a:ea typeface="华文中宋" pitchFamily="2" charset="-122"/>
              </a:rPr>
              <a:t>一个有</a:t>
            </a:r>
            <a:r>
              <a:rPr lang="en-US" altLang="zh-CN" dirty="0" smtClean="0">
                <a:latin typeface="华文中宋" pitchFamily="2" charset="-122"/>
                <a:ea typeface="华文中宋" pitchFamily="2" charset="-122"/>
              </a:rPr>
              <a:t>N</a:t>
            </a:r>
            <a:r>
              <a:rPr lang="zh-CN" altLang="en-US" dirty="0" smtClean="0">
                <a:latin typeface="华文中宋" pitchFamily="2" charset="-122"/>
                <a:ea typeface="华文中宋" pitchFamily="2" charset="-122"/>
              </a:rPr>
              <a:t>位地址和</a:t>
            </a:r>
            <a:r>
              <a:rPr lang="en-US" altLang="zh-CN" dirty="0" smtClean="0">
                <a:latin typeface="华文中宋" pitchFamily="2" charset="-122"/>
                <a:ea typeface="华文中宋" pitchFamily="2" charset="-122"/>
              </a:rPr>
              <a:t>M</a:t>
            </a:r>
            <a:r>
              <a:rPr lang="zh-CN" altLang="en-US" dirty="0" smtClean="0">
                <a:latin typeface="华文中宋" pitchFamily="2" charset="-122"/>
                <a:ea typeface="华文中宋" pitchFamily="2" charset="-122"/>
              </a:rPr>
              <a:t>位数据的阵列就有</a:t>
            </a:r>
            <a:r>
              <a:rPr lang="en-US" altLang="zh-CN" dirty="0" smtClean="0">
                <a:latin typeface="华文中宋" pitchFamily="2" charset="-122"/>
                <a:ea typeface="华文中宋" pitchFamily="2" charset="-122"/>
              </a:rPr>
              <a:t>2</a:t>
            </a:r>
            <a:r>
              <a:rPr lang="en-US" altLang="zh-CN" baseline="30000" dirty="0" smtClean="0">
                <a:latin typeface="华文中宋" pitchFamily="2" charset="-122"/>
                <a:ea typeface="华文中宋" pitchFamily="2" charset="-122"/>
              </a:rPr>
              <a:t>N</a:t>
            </a:r>
            <a:r>
              <a:rPr lang="zh-CN" altLang="en-US" dirty="0" smtClean="0">
                <a:latin typeface="华文中宋" pitchFamily="2" charset="-122"/>
                <a:ea typeface="华文中宋" pitchFamily="2" charset="-122"/>
              </a:rPr>
              <a:t>行和</a:t>
            </a:r>
            <a:r>
              <a:rPr lang="en-US" altLang="zh-CN" dirty="0" smtClean="0">
                <a:latin typeface="华文中宋" pitchFamily="2" charset="-122"/>
                <a:ea typeface="华文中宋" pitchFamily="2" charset="-122"/>
              </a:rPr>
              <a:t>M</a:t>
            </a:r>
            <a:r>
              <a:rPr lang="zh-CN" altLang="en-US" dirty="0" smtClean="0">
                <a:latin typeface="华文中宋" pitchFamily="2" charset="-122"/>
                <a:ea typeface="华文中宋" pitchFamily="2" charset="-122"/>
              </a:rPr>
              <a:t>列。阵列的深度是行数，宽度是列数，也称为字大小。阵列的大小就是深度</a:t>
            </a:r>
            <a:r>
              <a:rPr lang="en-US" altLang="zh-CN"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宽度</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232014558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4356"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883397575"/>
              </p:ext>
            </p:extLst>
          </p:nvPr>
        </p:nvGraphicFramePr>
        <p:xfrm>
          <a:off x="2091531" y="1066800"/>
          <a:ext cx="4960938" cy="5257800"/>
        </p:xfrm>
        <a:graphic>
          <a:graphicData uri="http://schemas.openxmlformats.org/presentationml/2006/ole">
            <p:oleObj spid="_x0000_s54292" name="VISIO" r:id="rId6" imgW="2508895" imgH="2659519" progId="Visio.Drawing.11">
              <p:embed/>
            </p:oleObj>
          </a:graphicData>
        </a:graphic>
      </p:graphicFrame>
      <p:sp>
        <p:nvSpPr>
          <p:cNvPr id="11243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r>
              <a:rPr lang="zh-CN" altLang="en-US" sz="2000" dirty="0" smtClean="0">
                <a:solidFill>
                  <a:schemeClr val="bg1"/>
                </a:solidFill>
                <a:latin typeface="华文中宋" pitchFamily="2" charset="-122"/>
                <a:ea typeface="华文中宋" pitchFamily="2" charset="-122"/>
              </a:rPr>
              <a:t>一位加法器</a:t>
            </a:r>
            <a:endParaRPr lang="en-US" sz="2000" dirty="0">
              <a:solidFill>
                <a:schemeClr val="bg1"/>
              </a:solidFill>
              <a:latin typeface="华文中宋" pitchFamily="2" charset="-122"/>
              <a:ea typeface="华文中宋" pitchFamily="2" charset="-122"/>
            </a:endParaRPr>
          </a:p>
        </p:txBody>
      </p:sp>
      <p:sp>
        <p:nvSpPr>
          <p:cNvPr id="5" name="TextBox 4"/>
          <p:cNvSpPr txBox="1"/>
          <p:nvPr/>
        </p:nvSpPr>
        <p:spPr>
          <a:xfrm>
            <a:off x="1500166" y="5715016"/>
            <a:ext cx="229101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  1 </a:t>
            </a:r>
            <a:r>
              <a:rPr lang="zh-CN" altLang="en-US" sz="2000" dirty="0" smtClean="0">
                <a:latin typeface="华文中宋" pitchFamily="2" charset="-122"/>
                <a:ea typeface="华文中宋" pitchFamily="2" charset="-122"/>
              </a:rPr>
              <a:t>位半加器</a:t>
            </a:r>
            <a:endParaRPr lang="zh-CN" altLang="en-US" sz="2000" dirty="0">
              <a:latin typeface="华文中宋" pitchFamily="2" charset="-122"/>
              <a:ea typeface="华文中宋" pitchFamily="2" charset="-122"/>
            </a:endParaRPr>
          </a:p>
        </p:txBody>
      </p:sp>
      <p:sp>
        <p:nvSpPr>
          <p:cNvPr id="6" name="TextBox 5"/>
          <p:cNvSpPr txBox="1"/>
          <p:nvPr/>
        </p:nvSpPr>
        <p:spPr>
          <a:xfrm>
            <a:off x="4500562" y="6286520"/>
            <a:ext cx="220925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5-3  1</a:t>
            </a:r>
            <a:r>
              <a:rPr lang="zh-CN" altLang="en-US" sz="2000" dirty="0" smtClean="0">
                <a:latin typeface="华文中宋" pitchFamily="2" charset="-122"/>
                <a:ea typeface="华文中宋" pitchFamily="2" charset="-122"/>
              </a:rPr>
              <a:t>位全加器</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24985834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3" name="Object 7"/>
          <p:cNvGraphicFramePr>
            <a:graphicFrameLocks noGrp="1" noChangeAspect="1"/>
          </p:cNvGraphicFramePr>
          <p:nvPr>
            <p:ph sz="half" idx="4294967295"/>
            <p:custDataLst>
              <p:tags r:id="rId2"/>
            </p:custDataLst>
            <p:extLst>
              <p:ext uri="{D42A27DB-BD31-4B8C-83A1-F6EECF244321}">
                <p14:modId xmlns="" xmlns:p14="http://schemas.microsoft.com/office/powerpoint/2010/main" val="2523482276"/>
              </p:ext>
            </p:extLst>
          </p:nvPr>
        </p:nvGraphicFramePr>
        <p:xfrm>
          <a:off x="1600200" y="3473450"/>
          <a:ext cx="5943600" cy="2774950"/>
        </p:xfrm>
        <a:graphic>
          <a:graphicData uri="http://schemas.openxmlformats.org/presentationml/2006/ole">
            <p:oleObj spid="_x0000_s85013" name="VISIO" r:id="rId8" imgW="2554224" imgH="1245108" progId="Visio.Drawing.11">
              <p:embed/>
            </p:oleObj>
          </a:graphicData>
        </a:graphic>
      </p:graphicFrame>
      <p:sp>
        <p:nvSpPr>
          <p:cNvPr id="997384" name="Rectangle 8"/>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a:t>
            </a:r>
            <a:r>
              <a:rPr lang="en-US" sz="2400" dirty="0">
                <a:latin typeface="Times New Roman" pitchFamily="18" charset="0"/>
                <a:cs typeface="Arial" charset="0"/>
              </a:rPr>
              <a:t> 3-bit array</a:t>
            </a:r>
          </a:p>
          <a:p>
            <a:pPr marL="342900" indent="-342900">
              <a:spcBef>
                <a:spcPct val="20000"/>
              </a:spcBef>
              <a:buFontTx/>
              <a:buChar char="•"/>
            </a:pPr>
            <a:r>
              <a:rPr lang="en-US" sz="2400" dirty="0">
                <a:latin typeface="Times New Roman" pitchFamily="18" charset="0"/>
                <a:cs typeface="Arial" charset="0"/>
              </a:rPr>
              <a:t>Number of words: 4</a:t>
            </a:r>
          </a:p>
          <a:p>
            <a:pPr marL="342900" indent="-342900">
              <a:spcBef>
                <a:spcPct val="20000"/>
              </a:spcBef>
              <a:buFontTx/>
              <a:buChar char="•"/>
            </a:pPr>
            <a:r>
              <a:rPr lang="en-US" sz="2400" dirty="0">
                <a:latin typeface="Times New Roman" pitchFamily="18" charset="0"/>
                <a:cs typeface="Arial" charset="0"/>
              </a:rPr>
              <a:t>Word size: 3-bits</a:t>
            </a:r>
          </a:p>
          <a:p>
            <a:pPr marL="342900" indent="-342900">
              <a:spcBef>
                <a:spcPct val="20000"/>
              </a:spcBef>
              <a:buFontTx/>
              <a:buChar char="•"/>
            </a:pPr>
            <a:r>
              <a:rPr lang="en-US" sz="2400" dirty="0">
                <a:latin typeface="Times New Roman" pitchFamily="18" charset="0"/>
                <a:cs typeface="Arial" charset="0"/>
              </a:rPr>
              <a:t>For example, the 3-bit word stored at address 10 is 100</a:t>
            </a:r>
            <a:endParaRPr lang="en-US" sz="24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9737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Example</a:t>
            </a:r>
            <a:r>
              <a:rPr lang="zh-CN" altLang="en-US" sz="2400" dirty="0" smtClean="0">
                <a:solidFill>
                  <a:schemeClr val="bg1"/>
                </a:solidFill>
                <a:latin typeface="华文中宋" pitchFamily="2" charset="-122"/>
                <a:ea typeface="华文中宋" pitchFamily="2" charset="-122"/>
              </a:rPr>
              <a:t>存储器阵列例子</a:t>
            </a:r>
            <a:endParaRPr lang="en-US" sz="2400" dirty="0">
              <a:solidFill>
                <a:schemeClr val="bg1"/>
              </a:solidFill>
              <a:latin typeface="华文中宋" pitchFamily="2" charset="-122"/>
              <a:ea typeface="华文中宋" pitchFamily="2" charset="-122"/>
            </a:endParaRPr>
          </a:p>
        </p:txBody>
      </p:sp>
      <p:sp>
        <p:nvSpPr>
          <p:cNvPr id="7" name="TextBox 6"/>
          <p:cNvSpPr txBox="1"/>
          <p:nvPr/>
        </p:nvSpPr>
        <p:spPr>
          <a:xfrm>
            <a:off x="2125142" y="5929330"/>
            <a:ext cx="494718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5-39  4*3</a:t>
            </a:r>
            <a:r>
              <a:rPr lang="zh-CN" altLang="en-US" sz="2000" dirty="0" smtClean="0">
                <a:latin typeface="华文中宋" pitchFamily="2" charset="-122"/>
                <a:ea typeface="华文中宋" pitchFamily="2" charset="-122"/>
              </a:rPr>
              <a:t>存储器阵列；电路符号，功能</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52583836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0997" name="Object 5"/>
          <p:cNvGraphicFramePr>
            <a:graphicFrameLocks noGrp="1" noChangeAspect="1"/>
          </p:cNvGraphicFramePr>
          <p:nvPr>
            <p:ph idx="4294967295"/>
            <p:custDataLst>
              <p:tags r:id="rId2"/>
            </p:custDataLst>
            <p:extLst>
              <p:ext uri="{D42A27DB-BD31-4B8C-83A1-F6EECF244321}">
                <p14:modId xmlns="" xmlns:p14="http://schemas.microsoft.com/office/powerpoint/2010/main" val="3838552989"/>
              </p:ext>
            </p:extLst>
          </p:nvPr>
        </p:nvGraphicFramePr>
        <p:xfrm>
          <a:off x="2209800" y="1371600"/>
          <a:ext cx="4122738" cy="3017838"/>
        </p:xfrm>
        <a:graphic>
          <a:graphicData uri="http://schemas.openxmlformats.org/presentationml/2006/ole">
            <p:oleObj spid="_x0000_s86037" name="VISIO" r:id="rId7" imgW="1391412" imgH="1060704" progId="Visio.Drawing.11">
              <p:embed/>
            </p:oleObj>
          </a:graphicData>
        </a:graphic>
      </p:graphicFrame>
      <p:sp>
        <p:nvSpPr>
          <p:cNvPr id="98099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099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r>
              <a:rPr lang="zh-CN" altLang="en-US" sz="2400" dirty="0" smtClean="0">
                <a:solidFill>
                  <a:schemeClr val="bg1"/>
                </a:solidFill>
                <a:latin typeface="华文中宋" pitchFamily="2" charset="-122"/>
                <a:ea typeface="华文中宋" pitchFamily="2" charset="-122"/>
              </a:rPr>
              <a:t>存储器阵列</a:t>
            </a:r>
            <a:endParaRPr lang="en-US" sz="2400" dirty="0">
              <a:solidFill>
                <a:schemeClr val="bg1"/>
              </a:solidFill>
              <a:latin typeface="华文中宋" pitchFamily="2" charset="-122"/>
              <a:ea typeface="华文中宋" pitchFamily="2" charset="-122"/>
            </a:endParaRPr>
          </a:p>
        </p:txBody>
      </p:sp>
      <p:sp>
        <p:nvSpPr>
          <p:cNvPr id="6" name="TextBox 5"/>
          <p:cNvSpPr txBox="1"/>
          <p:nvPr/>
        </p:nvSpPr>
        <p:spPr>
          <a:xfrm>
            <a:off x="2094055" y="5214950"/>
            <a:ext cx="619272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5-40  32Kb</a:t>
            </a:r>
            <a:r>
              <a:rPr lang="zh-CN" altLang="en-US" sz="2000" dirty="0" smtClean="0">
                <a:latin typeface="华文中宋" pitchFamily="2" charset="-122"/>
                <a:ea typeface="华文中宋" pitchFamily="2" charset="-122"/>
              </a:rPr>
              <a:t>阵列：深度</a:t>
            </a:r>
            <a:r>
              <a:rPr lang="en-US" altLang="zh-CN" sz="2000" dirty="0" smtClean="0">
                <a:latin typeface="华文中宋" pitchFamily="2" charset="-122"/>
                <a:ea typeface="华文中宋" pitchFamily="2" charset="-122"/>
              </a:rPr>
              <a:t>=2</a:t>
            </a:r>
            <a:r>
              <a:rPr lang="en-US" altLang="zh-CN" sz="2000" baseline="30000" dirty="0" smtClean="0">
                <a:latin typeface="华文中宋" pitchFamily="2" charset="-122"/>
                <a:ea typeface="华文中宋" pitchFamily="2" charset="-122"/>
              </a:rPr>
              <a:t>10</a:t>
            </a:r>
            <a:r>
              <a:rPr lang="en-US" altLang="zh-CN" sz="2000" dirty="0" smtClean="0">
                <a:latin typeface="华文中宋" pitchFamily="2" charset="-122"/>
                <a:ea typeface="华文中宋" pitchFamily="2" charset="-122"/>
              </a:rPr>
              <a:t>=1024</a:t>
            </a:r>
            <a:r>
              <a:rPr lang="zh-CN" altLang="en-US" sz="2000" dirty="0" smtClean="0">
                <a:latin typeface="华文中宋" pitchFamily="2" charset="-122"/>
                <a:ea typeface="华文中宋" pitchFamily="2" charset="-122"/>
              </a:rPr>
              <a:t>字，宽度</a:t>
            </a:r>
            <a:r>
              <a:rPr lang="en-US" altLang="zh-CN" sz="2000" dirty="0" smtClean="0">
                <a:latin typeface="华文中宋" pitchFamily="2" charset="-122"/>
                <a:ea typeface="华文中宋" pitchFamily="2" charset="-122"/>
              </a:rPr>
              <a:t>=32</a:t>
            </a:r>
            <a:r>
              <a:rPr lang="zh-CN" altLang="en-US" sz="2000" dirty="0" smtClean="0">
                <a:latin typeface="华文中宋" pitchFamily="2" charset="-122"/>
                <a:ea typeface="华文中宋" pitchFamily="2" charset="-122"/>
              </a:rPr>
              <a:t>位</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884429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539957749"/>
              </p:ext>
            </p:extLst>
          </p:nvPr>
        </p:nvGraphicFramePr>
        <p:xfrm>
          <a:off x="2794793" y="1168523"/>
          <a:ext cx="3402013" cy="1733550"/>
        </p:xfrm>
        <a:graphic>
          <a:graphicData uri="http://schemas.openxmlformats.org/presentationml/2006/ole">
            <p:oleObj spid="_x0000_s111634" name="Visio" r:id="rId9" imgW="1164946" imgH="620573" progId="Visio.Drawing.11">
              <p:embed/>
            </p:oleObj>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 xmlns:p14="http://schemas.microsoft.com/office/powerpoint/2010/main" val="1015707984"/>
              </p:ext>
            </p:extLst>
          </p:nvPr>
        </p:nvGraphicFramePr>
        <p:xfrm>
          <a:off x="1905000" y="3489325"/>
          <a:ext cx="5715000" cy="2673350"/>
        </p:xfrm>
        <a:graphic>
          <a:graphicData uri="http://schemas.openxmlformats.org/presentationml/2006/ole">
            <p:oleObj spid="_x0000_s111635" name="Visio" r:id="rId10" imgW="3077870" imgH="1506322" progId="Visio.Drawing.11">
              <p:embed/>
            </p:oleObj>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7" name="Text Box 11"/>
          <p:cNvSpPr txBox="1">
            <a:spLocks noChangeArrowheads="1"/>
          </p:cNvSpPr>
          <p:nvPr>
            <p:custDataLst>
              <p:tags r:id="rId6"/>
            </p:custDataLst>
          </p:nvPr>
        </p:nvSpPr>
        <p:spPr bwMode="auto">
          <a:xfrm>
            <a:off x="7391400" y="3413125"/>
            <a:ext cx="533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Z</a:t>
            </a: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r>
              <a:rPr lang="zh-CN" altLang="en-US" sz="2400" dirty="0" smtClean="0">
                <a:solidFill>
                  <a:schemeClr val="bg1"/>
                </a:solidFill>
                <a:latin typeface="华文中宋" pitchFamily="2" charset="-122"/>
                <a:ea typeface="华文中宋" pitchFamily="2" charset="-122"/>
              </a:rPr>
              <a:t>存储器阵列位单元</a:t>
            </a:r>
            <a:endParaRPr lang="en-US" sz="2400" dirty="0">
              <a:solidFill>
                <a:schemeClr val="bg1"/>
              </a:solidFill>
              <a:latin typeface="华文中宋" pitchFamily="2" charset="-122"/>
              <a:ea typeface="华文中宋" pitchFamily="2" charset="-122"/>
            </a:endParaRPr>
          </a:p>
        </p:txBody>
      </p:sp>
      <p:sp>
        <p:nvSpPr>
          <p:cNvPr id="8" name="TextBox 7"/>
          <p:cNvSpPr txBox="1"/>
          <p:nvPr/>
        </p:nvSpPr>
        <p:spPr>
          <a:xfrm>
            <a:off x="4071934" y="2928934"/>
            <a:ext cx="177644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5-41  </a:t>
            </a:r>
            <a:r>
              <a:rPr lang="zh-CN" altLang="en-US" dirty="0" smtClean="0">
                <a:latin typeface="华文中宋" pitchFamily="2" charset="-122"/>
                <a:ea typeface="华文中宋" pitchFamily="2" charset="-122"/>
              </a:rPr>
              <a:t>位单元</a:t>
            </a:r>
            <a:endParaRPr lang="zh-CN" altLang="en-US" dirty="0">
              <a:latin typeface="华文中宋" pitchFamily="2" charset="-122"/>
              <a:ea typeface="华文中宋" pitchFamily="2" charset="-122"/>
            </a:endParaRPr>
          </a:p>
        </p:txBody>
      </p:sp>
      <p:sp>
        <p:nvSpPr>
          <p:cNvPr id="9" name="TextBox 8"/>
          <p:cNvSpPr txBox="1"/>
          <p:nvPr/>
        </p:nvSpPr>
        <p:spPr>
          <a:xfrm>
            <a:off x="2143108" y="1643050"/>
            <a:ext cx="646331"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字线</a:t>
            </a:r>
            <a:endParaRPr lang="zh-CN" altLang="en-US" dirty="0">
              <a:latin typeface="华文中宋" pitchFamily="2" charset="-122"/>
              <a:ea typeface="华文中宋" pitchFamily="2" charset="-122"/>
            </a:endParaRPr>
          </a:p>
        </p:txBody>
      </p:sp>
      <p:sp>
        <p:nvSpPr>
          <p:cNvPr id="10" name="TextBox 9"/>
          <p:cNvSpPr txBox="1"/>
          <p:nvPr/>
        </p:nvSpPr>
        <p:spPr>
          <a:xfrm>
            <a:off x="3480523" y="2202412"/>
            <a:ext cx="877163"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存储位</a:t>
            </a:r>
            <a:endParaRPr lang="zh-CN" altLang="en-US" dirty="0">
              <a:latin typeface="华文中宋" pitchFamily="2" charset="-122"/>
              <a:ea typeface="华文中宋" pitchFamily="2" charset="-122"/>
            </a:endParaRPr>
          </a:p>
        </p:txBody>
      </p:sp>
      <p:sp>
        <p:nvSpPr>
          <p:cNvPr id="11" name="TextBox 10"/>
          <p:cNvSpPr txBox="1"/>
          <p:nvPr/>
        </p:nvSpPr>
        <p:spPr>
          <a:xfrm>
            <a:off x="6072198" y="1223753"/>
            <a:ext cx="646331"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位线</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223372046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2307517620"/>
              </p:ext>
            </p:extLst>
          </p:nvPr>
        </p:nvGraphicFramePr>
        <p:xfrm>
          <a:off x="2794793" y="1168523"/>
          <a:ext cx="3402013" cy="1733550"/>
        </p:xfrm>
        <a:graphic>
          <a:graphicData uri="http://schemas.openxmlformats.org/presentationml/2006/ole">
            <p:oleObj spid="_x0000_s88104" name="Visio" r:id="rId12" imgW="1164946" imgH="620573" progId="Visio.Drawing.11">
              <p:embed/>
            </p:oleObj>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 xmlns:p14="http://schemas.microsoft.com/office/powerpoint/2010/main" val="3585090267"/>
              </p:ext>
            </p:extLst>
          </p:nvPr>
        </p:nvGraphicFramePr>
        <p:xfrm>
          <a:off x="1905000" y="3489325"/>
          <a:ext cx="5715000" cy="2673350"/>
        </p:xfrm>
        <a:graphic>
          <a:graphicData uri="http://schemas.openxmlformats.org/presentationml/2006/ole">
            <p:oleObj spid="_x0000_s88105" name="Visio" r:id="rId13" imgW="3077870" imgH="1506322" progId="Visio.Drawing.11">
              <p:embed/>
            </p:oleObj>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5" name="Text Box 9"/>
          <p:cNvSpPr txBox="1">
            <a:spLocks noChangeArrowheads="1"/>
          </p:cNvSpPr>
          <p:nvPr>
            <p:custDataLst>
              <p:tags r:id="rId6"/>
            </p:custDataLst>
          </p:nvPr>
        </p:nvSpPr>
        <p:spPr bwMode="auto">
          <a:xfrm>
            <a:off x="4648200" y="3429000"/>
            <a:ext cx="533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0</a:t>
            </a:r>
          </a:p>
        </p:txBody>
      </p:sp>
      <p:sp>
        <p:nvSpPr>
          <p:cNvPr id="982026" name="Text Box 10"/>
          <p:cNvSpPr txBox="1">
            <a:spLocks noChangeArrowheads="1"/>
          </p:cNvSpPr>
          <p:nvPr>
            <p:custDataLst>
              <p:tags r:id="rId7"/>
            </p:custDataLst>
          </p:nvPr>
        </p:nvSpPr>
        <p:spPr bwMode="auto">
          <a:xfrm>
            <a:off x="4648200" y="4648200"/>
            <a:ext cx="533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1</a:t>
            </a:r>
          </a:p>
        </p:txBody>
      </p:sp>
      <p:sp>
        <p:nvSpPr>
          <p:cNvPr id="982027" name="Text Box 11"/>
          <p:cNvSpPr txBox="1">
            <a:spLocks noChangeArrowheads="1"/>
          </p:cNvSpPr>
          <p:nvPr>
            <p:custDataLst>
              <p:tags r:id="rId8"/>
            </p:custDataLst>
          </p:nvPr>
        </p:nvSpPr>
        <p:spPr bwMode="auto">
          <a:xfrm>
            <a:off x="7391400" y="3413125"/>
            <a:ext cx="533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982028" name="Text Box 12"/>
          <p:cNvSpPr txBox="1">
            <a:spLocks noChangeArrowheads="1"/>
          </p:cNvSpPr>
          <p:nvPr>
            <p:custDataLst>
              <p:tags r:id="rId9"/>
            </p:custDataLst>
          </p:nvPr>
        </p:nvSpPr>
        <p:spPr bwMode="auto">
          <a:xfrm>
            <a:off x="7391400" y="4632325"/>
            <a:ext cx="533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r>
              <a:rPr lang="zh-CN" altLang="en-US" dirty="0" smtClean="0">
                <a:solidFill>
                  <a:schemeClr val="bg1"/>
                </a:solidFill>
                <a:latin typeface="华文中宋" pitchFamily="2" charset="-122"/>
                <a:ea typeface="华文中宋" pitchFamily="2" charset="-122"/>
              </a:rPr>
              <a:t>存储器阵列位单元</a:t>
            </a:r>
            <a:endParaRPr lang="en-US" dirty="0">
              <a:solidFill>
                <a:schemeClr val="bg1"/>
              </a:solidFill>
              <a:latin typeface="华文中宋" pitchFamily="2" charset="-122"/>
              <a:ea typeface="华文中宋" pitchFamily="2" charset="-122"/>
            </a:endParaRPr>
          </a:p>
        </p:txBody>
      </p:sp>
      <p:sp>
        <p:nvSpPr>
          <p:cNvPr id="11" name="TextBox 10"/>
          <p:cNvSpPr txBox="1"/>
          <p:nvPr/>
        </p:nvSpPr>
        <p:spPr>
          <a:xfrm>
            <a:off x="4071934" y="2928934"/>
            <a:ext cx="177644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5-41  </a:t>
            </a:r>
            <a:r>
              <a:rPr lang="zh-CN" altLang="en-US" dirty="0" smtClean="0">
                <a:latin typeface="华文中宋" pitchFamily="2" charset="-122"/>
                <a:ea typeface="华文中宋" pitchFamily="2" charset="-122"/>
              </a:rPr>
              <a:t>位单元</a:t>
            </a:r>
            <a:endParaRPr lang="zh-CN" altLang="en-US" dirty="0">
              <a:latin typeface="华文中宋" pitchFamily="2" charset="-122"/>
              <a:ea typeface="华文中宋" pitchFamily="2" charset="-122"/>
            </a:endParaRPr>
          </a:p>
        </p:txBody>
      </p:sp>
      <p:sp>
        <p:nvSpPr>
          <p:cNvPr id="12" name="TextBox 11"/>
          <p:cNvSpPr txBox="1"/>
          <p:nvPr/>
        </p:nvSpPr>
        <p:spPr>
          <a:xfrm>
            <a:off x="2143108" y="1643050"/>
            <a:ext cx="646331"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字线</a:t>
            </a:r>
            <a:endParaRPr lang="zh-CN" altLang="en-US" dirty="0">
              <a:latin typeface="华文中宋" pitchFamily="2" charset="-122"/>
              <a:ea typeface="华文中宋" pitchFamily="2" charset="-122"/>
            </a:endParaRPr>
          </a:p>
        </p:txBody>
      </p:sp>
      <p:sp>
        <p:nvSpPr>
          <p:cNvPr id="13" name="TextBox 12"/>
          <p:cNvSpPr txBox="1"/>
          <p:nvPr/>
        </p:nvSpPr>
        <p:spPr>
          <a:xfrm>
            <a:off x="3480523" y="2202412"/>
            <a:ext cx="877163"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存储位</a:t>
            </a:r>
            <a:endParaRPr lang="zh-CN" altLang="en-US" dirty="0">
              <a:latin typeface="华文中宋" pitchFamily="2" charset="-122"/>
              <a:ea typeface="华文中宋" pitchFamily="2" charset="-122"/>
            </a:endParaRPr>
          </a:p>
        </p:txBody>
      </p:sp>
      <p:sp>
        <p:nvSpPr>
          <p:cNvPr id="14" name="TextBox 13"/>
          <p:cNvSpPr txBox="1"/>
          <p:nvPr/>
        </p:nvSpPr>
        <p:spPr>
          <a:xfrm>
            <a:off x="6072198" y="1223753"/>
            <a:ext cx="646331"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位线</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95730815"/>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5"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1247932455"/>
              </p:ext>
            </p:extLst>
          </p:nvPr>
        </p:nvGraphicFramePr>
        <p:xfrm>
          <a:off x="1219200" y="3054005"/>
          <a:ext cx="6553200" cy="3499195"/>
        </p:xfrm>
        <a:graphic>
          <a:graphicData uri="http://schemas.openxmlformats.org/presentationml/2006/ole">
            <p:oleObj spid="_x0000_s89110" name="VISIO" r:id="rId8" imgW="4037710" imgH="2256232" progId="Visio.Drawing.11">
              <p:embed/>
            </p:oleObj>
          </a:graphicData>
        </a:graphic>
      </p:graphicFrame>
      <p:sp>
        <p:nvSpPr>
          <p:cNvPr id="983046" name="Rectangle 6"/>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a:solidFill>
                  <a:schemeClr val="accent1"/>
                </a:solidFill>
                <a:latin typeface="Times New Roman" pitchFamily="18" charset="0"/>
                <a:cs typeface="Arial" charset="0"/>
              </a:rPr>
              <a:t>Wordline</a:t>
            </a:r>
            <a:r>
              <a:rPr lang="en-US" sz="2600" b="1" dirty="0">
                <a:solidFill>
                  <a:schemeClr val="accent1"/>
                </a:solidFill>
                <a:latin typeface="Times New Roman" pitchFamily="18" charset="0"/>
                <a:cs typeface="Arial" charset="0"/>
              </a:rPr>
              <a:t>: </a:t>
            </a:r>
            <a:r>
              <a:rPr lang="zh-CN" altLang="en-US" b="1" dirty="0" smtClean="0">
                <a:latin typeface="华文中宋" pitchFamily="2" charset="-122"/>
                <a:ea typeface="华文中宋" pitchFamily="2" charset="-122"/>
                <a:cs typeface="Arial" charset="0"/>
              </a:rPr>
              <a:t>字线</a:t>
            </a:r>
            <a:endParaRPr lang="en-US" b="1" dirty="0">
              <a:latin typeface="华文中宋" pitchFamily="2" charset="-122"/>
              <a:ea typeface="华文中宋" pitchFamily="2" charset="-122"/>
              <a:cs typeface="Arial" charset="0"/>
            </a:endParaRPr>
          </a:p>
          <a:p>
            <a:pPr marL="742950" lvl="1" indent="-285750">
              <a:spcBef>
                <a:spcPct val="20000"/>
              </a:spcBef>
              <a:buFontTx/>
              <a:buChar char="–"/>
            </a:pPr>
            <a:r>
              <a:rPr lang="en-US" sz="1800" dirty="0" smtClean="0">
                <a:latin typeface="Times New Roman" pitchFamily="18" charset="0"/>
                <a:cs typeface="Arial" charset="0"/>
              </a:rPr>
              <a:t>like an enable</a:t>
            </a:r>
            <a:endParaRPr lang="en-US" sz="1800" dirty="0">
              <a:latin typeface="Times New Roman" pitchFamily="18" charset="0"/>
              <a:cs typeface="Arial" charset="0"/>
            </a:endParaRPr>
          </a:p>
          <a:p>
            <a:pPr marL="742950" lvl="1" indent="-285750">
              <a:spcBef>
                <a:spcPct val="20000"/>
              </a:spcBef>
              <a:buFontTx/>
              <a:buChar char="–"/>
            </a:pPr>
            <a:r>
              <a:rPr lang="en-US" sz="1800" dirty="0" smtClean="0">
                <a:latin typeface="Times New Roman" pitchFamily="18" charset="0"/>
                <a:cs typeface="Arial" charset="0"/>
              </a:rPr>
              <a:t>single </a:t>
            </a:r>
            <a:r>
              <a:rPr lang="en-US" sz="1800" dirty="0">
                <a:latin typeface="Times New Roman" pitchFamily="18" charset="0"/>
                <a:cs typeface="Arial" charset="0"/>
              </a:rPr>
              <a:t>row in </a:t>
            </a:r>
            <a:r>
              <a:rPr lang="en-US" sz="1800" dirty="0" smtClean="0">
                <a:latin typeface="Times New Roman" pitchFamily="18" charset="0"/>
                <a:cs typeface="Arial" charset="0"/>
              </a:rPr>
              <a:t>memory </a:t>
            </a:r>
            <a:r>
              <a:rPr lang="en-US" sz="1800" dirty="0">
                <a:latin typeface="Times New Roman" pitchFamily="18" charset="0"/>
                <a:cs typeface="Arial" charset="0"/>
              </a:rPr>
              <a:t>array </a:t>
            </a:r>
            <a:r>
              <a:rPr lang="en-US" sz="1800" dirty="0" smtClean="0">
                <a:latin typeface="Times New Roman" pitchFamily="18" charset="0"/>
                <a:cs typeface="Arial" charset="0"/>
              </a:rPr>
              <a:t>read/written</a:t>
            </a:r>
            <a:endParaRPr lang="en-US" sz="1800" dirty="0">
              <a:latin typeface="Times New Roman" pitchFamily="18" charset="0"/>
              <a:cs typeface="Arial" charset="0"/>
            </a:endParaRPr>
          </a:p>
          <a:p>
            <a:pPr marL="742950" lvl="1" indent="-285750">
              <a:spcBef>
                <a:spcPct val="20000"/>
              </a:spcBef>
              <a:buFontTx/>
              <a:buChar char="–"/>
            </a:pPr>
            <a:r>
              <a:rPr lang="en-US" sz="1800" dirty="0">
                <a:latin typeface="Times New Roman" pitchFamily="18" charset="0"/>
                <a:cs typeface="Arial" charset="0"/>
              </a:rPr>
              <a:t>corresponds to </a:t>
            </a:r>
            <a:r>
              <a:rPr lang="en-US" sz="1800" dirty="0" smtClean="0">
                <a:latin typeface="Times New Roman" pitchFamily="18" charset="0"/>
                <a:cs typeface="Arial" charset="0"/>
              </a:rPr>
              <a:t>unique </a:t>
            </a:r>
            <a:r>
              <a:rPr lang="en-US" sz="1800" dirty="0">
                <a:latin typeface="Times New Roman" pitchFamily="18" charset="0"/>
                <a:cs typeface="Arial" charset="0"/>
              </a:rPr>
              <a:t>address</a:t>
            </a:r>
          </a:p>
          <a:p>
            <a:pPr marL="742950" lvl="1" indent="-285750">
              <a:spcBef>
                <a:spcPct val="20000"/>
              </a:spcBef>
              <a:buFontTx/>
              <a:buChar char="–"/>
            </a:pPr>
            <a:r>
              <a:rPr lang="en-US" sz="1800" dirty="0">
                <a:latin typeface="Times New Roman" pitchFamily="18" charset="0"/>
                <a:cs typeface="Arial" charset="0"/>
              </a:rPr>
              <a:t>only one </a:t>
            </a:r>
            <a:r>
              <a:rPr lang="en-US" sz="1800" dirty="0" err="1">
                <a:latin typeface="Times New Roman" pitchFamily="18" charset="0"/>
                <a:cs typeface="Arial" charset="0"/>
              </a:rPr>
              <a:t>wordline</a:t>
            </a:r>
            <a:r>
              <a:rPr lang="en-US" sz="1800" dirty="0">
                <a:latin typeface="Times New Roman" pitchFamily="18" charset="0"/>
                <a:cs typeface="Arial" charset="0"/>
              </a:rPr>
              <a:t> </a:t>
            </a:r>
            <a:r>
              <a:rPr lang="en-US" sz="1800" dirty="0" smtClean="0">
                <a:latin typeface="Times New Roman" pitchFamily="18" charset="0"/>
                <a:cs typeface="Arial" charset="0"/>
              </a:rPr>
              <a:t>HIGH </a:t>
            </a:r>
            <a:r>
              <a:rPr lang="en-US" sz="1800" dirty="0">
                <a:latin typeface="Times New Roman" pitchFamily="18" charset="0"/>
                <a:cs typeface="Arial" charset="0"/>
              </a:rPr>
              <a:t>at </a:t>
            </a:r>
            <a:r>
              <a:rPr lang="en-US" sz="1800" dirty="0" smtClean="0">
                <a:latin typeface="Times New Roman" pitchFamily="18" charset="0"/>
                <a:cs typeface="Arial" charset="0"/>
              </a:rPr>
              <a:t>once</a:t>
            </a:r>
            <a:endParaRPr lang="en-US" sz="2000" dirty="0">
              <a:latin typeface="Times New Roman" pitchFamily="18" charset="0"/>
              <a:cs typeface="Arial" charset="0"/>
            </a:endParaRPr>
          </a:p>
        </p:txBody>
      </p:sp>
      <p:sp>
        <p:nvSpPr>
          <p:cNvPr id="9830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a:t>
            </a:r>
            <a:r>
              <a:rPr lang="zh-CN" altLang="en-US" sz="2400" dirty="0" smtClean="0">
                <a:solidFill>
                  <a:schemeClr val="bg1"/>
                </a:solidFill>
                <a:latin typeface="华文中宋" pitchFamily="2" charset="-122"/>
                <a:ea typeface="华文中宋" pitchFamily="2" charset="-122"/>
              </a:rPr>
              <a:t>存储器阵列</a:t>
            </a:r>
            <a:endParaRPr lang="en-US" sz="2400" dirty="0">
              <a:solidFill>
                <a:schemeClr val="bg1"/>
              </a:solidFill>
              <a:latin typeface="华文中宋" pitchFamily="2" charset="-122"/>
              <a:ea typeface="华文中宋" pitchFamily="2" charset="-122"/>
            </a:endParaRPr>
          </a:p>
        </p:txBody>
      </p:sp>
      <p:sp>
        <p:nvSpPr>
          <p:cNvPr id="7" name="TextBox 6"/>
          <p:cNvSpPr txBox="1"/>
          <p:nvPr/>
        </p:nvSpPr>
        <p:spPr>
          <a:xfrm>
            <a:off x="1643042" y="6143644"/>
            <a:ext cx="289534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5-42  4</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a:t>
            </a:r>
            <a:r>
              <a:rPr lang="zh-CN" altLang="en-US" sz="2000" dirty="0" smtClean="0">
                <a:latin typeface="华文中宋" pitchFamily="2" charset="-122"/>
                <a:ea typeface="华文中宋" pitchFamily="2" charset="-122"/>
              </a:rPr>
              <a:t>存储器阵列</a:t>
            </a:r>
            <a:endParaRPr lang="zh-CN" altLang="en-US" sz="2000" dirty="0">
              <a:latin typeface="华文中宋" pitchFamily="2" charset="-122"/>
              <a:ea typeface="华文中宋" pitchFamily="2" charset="-122"/>
            </a:endParaRPr>
          </a:p>
        </p:txBody>
      </p:sp>
      <p:sp>
        <p:nvSpPr>
          <p:cNvPr id="8" name="TextBox 7"/>
          <p:cNvSpPr txBox="1"/>
          <p:nvPr/>
        </p:nvSpPr>
        <p:spPr>
          <a:xfrm>
            <a:off x="5572132" y="1071546"/>
            <a:ext cx="3429024" cy="2031325"/>
          </a:xfrm>
          <a:prstGeom prst="rect">
            <a:avLst/>
          </a:prstGeom>
          <a:noFill/>
        </p:spPr>
        <p:txBody>
          <a:bodyPr wrap="square" rtlCol="0">
            <a:spAutoFit/>
          </a:bodyPr>
          <a:lstStyle/>
          <a:p>
            <a:r>
              <a:rPr lang="zh-CN" altLang="en-US" dirty="0" smtClean="0">
                <a:latin typeface="华文中宋" pitchFamily="2" charset="-122"/>
                <a:ea typeface="华文中宋" pitchFamily="2" charset="-122"/>
              </a:rPr>
              <a:t>存储器阵列以位单元构成的阵列组成，其中每个位单元存储</a:t>
            </a:r>
            <a:r>
              <a:rPr lang="en-US" altLang="zh-CN" dirty="0" smtClean="0">
                <a:latin typeface="华文中宋" pitchFamily="2" charset="-122"/>
                <a:ea typeface="华文中宋" pitchFamily="2" charset="-122"/>
              </a:rPr>
              <a:t>1</a:t>
            </a:r>
            <a:r>
              <a:rPr lang="zh-CN" altLang="en-US" dirty="0" smtClean="0">
                <a:latin typeface="华文中宋" pitchFamily="2" charset="-122"/>
                <a:ea typeface="华文中宋" pitchFamily="2" charset="-122"/>
              </a:rPr>
              <a:t>位数据。每一个位单元与特定字线和特定位线相连。对于每一个地址位的组合，存储器将字线设置为高电平，并激活此行中的位单元</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296005468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298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2981"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Random access memory (RAM): </a:t>
            </a:r>
            <a:r>
              <a:rPr lang="en-US" sz="3200" b="1" dirty="0">
                <a:solidFill>
                  <a:schemeClr val="accent1"/>
                </a:solidFill>
                <a:latin typeface="Times New Roman" pitchFamily="18" charset="0"/>
                <a:cs typeface="Arial" charset="0"/>
              </a:rPr>
              <a:t>volatile</a:t>
            </a:r>
          </a:p>
          <a:p>
            <a:pPr marL="342900" indent="-342900">
              <a:spcBef>
                <a:spcPct val="20000"/>
              </a:spcBef>
              <a:buFontTx/>
              <a:buChar char="•"/>
            </a:pPr>
            <a:r>
              <a:rPr lang="en-US" sz="3200" dirty="0">
                <a:latin typeface="Times New Roman" pitchFamily="18" charset="0"/>
                <a:cs typeface="Times New Roman" pitchFamily="18" charset="0"/>
              </a:rPr>
              <a:t>Read only memory (ROM): </a:t>
            </a:r>
            <a:r>
              <a:rPr lang="en-US" sz="3200" b="1" dirty="0">
                <a:solidFill>
                  <a:schemeClr val="accent1"/>
                </a:solidFill>
                <a:latin typeface="Times New Roman" pitchFamily="18" charset="0"/>
                <a:cs typeface="Times New Roman" pitchFamily="18" charset="0"/>
              </a:rPr>
              <a:t>nonvolatile</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Memory</a:t>
            </a:r>
            <a:r>
              <a:rPr lang="zh-CN" altLang="en-US" sz="2400" dirty="0" smtClean="0">
                <a:solidFill>
                  <a:schemeClr val="bg1"/>
                </a:solidFill>
                <a:latin typeface="华文中宋" pitchFamily="2" charset="-122"/>
                <a:ea typeface="华文中宋" pitchFamily="2" charset="-122"/>
              </a:rPr>
              <a:t>存储器类型</a:t>
            </a:r>
            <a:endParaRPr lang="en-US" sz="2400" dirty="0">
              <a:solidFill>
                <a:schemeClr val="bg1"/>
              </a:solidFill>
              <a:latin typeface="华文中宋" pitchFamily="2" charset="-122"/>
              <a:ea typeface="华文中宋" pitchFamily="2" charset="-122"/>
            </a:endParaRPr>
          </a:p>
        </p:txBody>
      </p:sp>
      <p:sp>
        <p:nvSpPr>
          <p:cNvPr id="6" name="TextBox 5"/>
          <p:cNvSpPr txBox="1"/>
          <p:nvPr/>
        </p:nvSpPr>
        <p:spPr>
          <a:xfrm>
            <a:off x="1000100" y="2500306"/>
            <a:ext cx="7879080" cy="830997"/>
          </a:xfrm>
          <a:prstGeom prst="rect">
            <a:avLst/>
          </a:prstGeom>
          <a:noFill/>
        </p:spPr>
        <p:txBody>
          <a:bodyPr wrap="none" rtlCol="0">
            <a:spAutoFit/>
          </a:bodyPr>
          <a:lstStyle/>
          <a:p>
            <a:r>
              <a:rPr lang="zh-CN" altLang="en-US" sz="2400" dirty="0" smtClean="0">
                <a:latin typeface="华文中宋" pitchFamily="2" charset="-122"/>
                <a:ea typeface="华文中宋" pitchFamily="2" charset="-122"/>
              </a:rPr>
              <a:t>随机访问存储器：是易失的，即关掉电源时就会丢失数据</a:t>
            </a:r>
            <a:endParaRPr lang="en-US" altLang="zh-CN" sz="2400" dirty="0" smtClean="0">
              <a:latin typeface="华文中宋" pitchFamily="2" charset="-122"/>
              <a:ea typeface="华文中宋" pitchFamily="2" charset="-122"/>
            </a:endParaRPr>
          </a:p>
          <a:p>
            <a:r>
              <a:rPr lang="zh-CN" altLang="en-US" sz="2400" dirty="0" smtClean="0">
                <a:latin typeface="华文中宋" pitchFamily="2" charset="-122"/>
                <a:ea typeface="华文中宋" pitchFamily="2" charset="-122"/>
              </a:rPr>
              <a:t>只读存储器：是非易失的，即没有电源时也可以保存数据</a:t>
            </a:r>
            <a:endParaRPr lang="zh-CN" altLang="en-US" sz="2400" dirty="0">
              <a:latin typeface="华文中宋" pitchFamily="2" charset="-122"/>
              <a:ea typeface="华文中宋" pitchFamily="2" charset="-122"/>
            </a:endParaRPr>
          </a:p>
        </p:txBody>
      </p:sp>
    </p:spTree>
    <p:extLst>
      <p:ext uri="{BB962C8B-B14F-4D97-AF65-F5344CB8AC3E}">
        <p14:creationId xmlns="" xmlns:p14="http://schemas.microsoft.com/office/powerpoint/2010/main" val="345678434"/>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942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9430"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Volatile:</a:t>
            </a:r>
            <a:r>
              <a:rPr lang="en-US" sz="3200" dirty="0">
                <a:latin typeface="Times New Roman" pitchFamily="18" charset="0"/>
                <a:cs typeface="Times New Roman" pitchFamily="18" charset="0"/>
              </a:rPr>
              <a:t> loses its data when </a:t>
            </a:r>
            <a:r>
              <a:rPr lang="en-US" sz="3200" dirty="0" smtClean="0">
                <a:latin typeface="Times New Roman" pitchFamily="18" charset="0"/>
                <a:cs typeface="Times New Roman" pitchFamily="18" charset="0"/>
              </a:rPr>
              <a:t>power 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and written </a:t>
            </a:r>
            <a:r>
              <a:rPr lang="en-US" sz="3200" dirty="0" smtClean="0">
                <a:latin typeface="Times New Roman" pitchFamily="18" charset="0"/>
                <a:cs typeface="Times New Roman" pitchFamily="18" charset="0"/>
              </a:rPr>
              <a:t>quickly</a:t>
            </a:r>
            <a:r>
              <a:rPr lang="zh-CN" altLang="en-US" sz="2000" dirty="0" smtClean="0">
                <a:latin typeface="华文中宋" pitchFamily="2" charset="-122"/>
                <a:ea typeface="华文中宋" pitchFamily="2" charset="-122"/>
                <a:cs typeface="Times New Roman" pitchFamily="18" charset="0"/>
              </a:rPr>
              <a:t>快速地读写</a:t>
            </a:r>
            <a:endParaRPr lang="en-US" sz="2000" dirty="0">
              <a:latin typeface="华文中宋" pitchFamily="2" charset="-122"/>
              <a:ea typeface="华文中宋" pitchFamily="2" charset="-122"/>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Main memory in your computer is RAM (DRAM)</a:t>
            </a:r>
          </a:p>
          <a:p>
            <a:pPr marL="342900" indent="-342900">
              <a:spcBef>
                <a:spcPct val="20000"/>
              </a:spcBef>
            </a:pPr>
            <a:endParaRPr lang="en-US" sz="3200" dirty="0">
              <a:latin typeface="Times New Roman" pitchFamily="18" charset="0"/>
              <a:cs typeface="Times New Roman" pitchFamily="18" charset="0"/>
            </a:endParaRPr>
          </a:p>
          <a:p>
            <a:pPr marL="342900" indent="-342900">
              <a:spcBef>
                <a:spcPct val="20000"/>
              </a:spcBef>
            </a:pPr>
            <a:r>
              <a:rPr lang="en-US" sz="2400" dirty="0">
                <a:solidFill>
                  <a:schemeClr val="accent1"/>
                </a:solidFill>
                <a:latin typeface="Times New Roman" pitchFamily="18" charset="0"/>
                <a:cs typeface="Times New Roman" pitchFamily="18" charset="0"/>
              </a:rPr>
              <a:t>	Historically called </a:t>
            </a:r>
            <a:r>
              <a:rPr lang="en-US" sz="2400" i="1" dirty="0">
                <a:solidFill>
                  <a:schemeClr val="accent1"/>
                </a:solidFill>
                <a:latin typeface="Times New Roman" pitchFamily="18" charset="0"/>
                <a:cs typeface="Times New Roman" pitchFamily="18" charset="0"/>
              </a:rPr>
              <a:t>random</a:t>
            </a:r>
            <a:r>
              <a:rPr lang="en-US" sz="2400" dirty="0">
                <a:solidFill>
                  <a:schemeClr val="accent1"/>
                </a:solidFill>
                <a:latin typeface="Times New Roman" pitchFamily="18" charset="0"/>
                <a:cs typeface="Times New Roman" pitchFamily="18" charset="0"/>
              </a:rPr>
              <a:t> access memory because any data word </a:t>
            </a:r>
            <a:r>
              <a:rPr lang="en-US" sz="2400" dirty="0" smtClean="0">
                <a:solidFill>
                  <a:schemeClr val="accent1"/>
                </a:solidFill>
                <a:latin typeface="Times New Roman" pitchFamily="18" charset="0"/>
                <a:cs typeface="Times New Roman" pitchFamily="18" charset="0"/>
              </a:rPr>
              <a:t>accessed </a:t>
            </a:r>
            <a:r>
              <a:rPr lang="en-US" sz="2400" dirty="0">
                <a:solidFill>
                  <a:schemeClr val="accent1"/>
                </a:solidFill>
                <a:latin typeface="Times New Roman" pitchFamily="18" charset="0"/>
                <a:cs typeface="Times New Roman" pitchFamily="18" charset="0"/>
              </a:rPr>
              <a:t>as easily as any other (in contrast to sequential access memories </a:t>
            </a:r>
            <a:r>
              <a:rPr lang="en-US" sz="2400" dirty="0" smtClean="0">
                <a:solidFill>
                  <a:schemeClr val="accent1"/>
                </a:solidFill>
                <a:latin typeface="Times New Roman" pitchFamily="18" charset="0"/>
                <a:cs typeface="Times New Roman" pitchFamily="18" charset="0"/>
              </a:rPr>
              <a:t>such as a </a:t>
            </a:r>
            <a:r>
              <a:rPr lang="en-US" sz="2400" dirty="0">
                <a:solidFill>
                  <a:schemeClr val="accent1"/>
                </a:solidFill>
                <a:latin typeface="Times New Roman" pitchFamily="18" charset="0"/>
                <a:cs typeface="Times New Roman" pitchFamily="18" charset="0"/>
              </a:rPr>
              <a:t>tape recorder)</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RAM: Random Access Memory</a:t>
            </a:r>
            <a:endParaRPr lang="en-US" sz="4400" dirty="0">
              <a:solidFill>
                <a:schemeClr val="bg1"/>
              </a:solidFill>
              <a:latin typeface="+mj-lt"/>
            </a:endParaRPr>
          </a:p>
        </p:txBody>
      </p:sp>
      <p:sp>
        <p:nvSpPr>
          <p:cNvPr id="6" name="TextBox 5"/>
          <p:cNvSpPr txBox="1"/>
          <p:nvPr/>
        </p:nvSpPr>
        <p:spPr>
          <a:xfrm>
            <a:off x="1214414" y="714356"/>
            <a:ext cx="198002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随机访问存储器</a:t>
            </a:r>
            <a:endParaRPr lang="zh-CN" altLang="en-US" sz="2000" dirty="0">
              <a:latin typeface="华文中宋" pitchFamily="2" charset="-122"/>
              <a:ea typeface="华文中宋" pitchFamily="2" charset="-122"/>
            </a:endParaRPr>
          </a:p>
        </p:txBody>
      </p:sp>
      <p:sp>
        <p:nvSpPr>
          <p:cNvPr id="7" name="矩形 6"/>
          <p:cNvSpPr/>
          <p:nvPr/>
        </p:nvSpPr>
        <p:spPr>
          <a:xfrm>
            <a:off x="142844" y="1357298"/>
            <a:ext cx="877163" cy="369332"/>
          </a:xfrm>
          <a:prstGeom prst="rect">
            <a:avLst/>
          </a:prstGeom>
        </p:spPr>
        <p:txBody>
          <a:bodyPr wrap="none">
            <a:spAutoFit/>
          </a:bodyPr>
          <a:lstStyle/>
          <a:p>
            <a:r>
              <a:rPr lang="zh-CN" altLang="en-US" dirty="0" smtClean="0">
                <a:latin typeface="华文中宋" pitchFamily="2" charset="-122"/>
                <a:ea typeface="华文中宋" pitchFamily="2" charset="-122"/>
              </a:rPr>
              <a:t>易失的</a:t>
            </a:r>
            <a:endParaRPr lang="zh-CN" altLang="en-US" dirty="0">
              <a:latin typeface="华文中宋" pitchFamily="2" charset="-122"/>
              <a:ea typeface="华文中宋" pitchFamily="2" charset="-122"/>
            </a:endParaRPr>
          </a:p>
        </p:txBody>
      </p:sp>
      <p:sp>
        <p:nvSpPr>
          <p:cNvPr id="9" name="TextBox 8"/>
          <p:cNvSpPr txBox="1"/>
          <p:nvPr/>
        </p:nvSpPr>
        <p:spPr>
          <a:xfrm>
            <a:off x="714348" y="5214950"/>
            <a:ext cx="8286808" cy="1200329"/>
          </a:xfrm>
          <a:prstGeom prst="rect">
            <a:avLst/>
          </a:prstGeom>
          <a:noFill/>
        </p:spPr>
        <p:txBody>
          <a:bodyPr wrap="square" rtlCol="0">
            <a:spAutoFit/>
          </a:bodyPr>
          <a:lstStyle/>
          <a:p>
            <a:r>
              <a:rPr lang="en-US" altLang="zh-CN" dirty="0" smtClean="0">
                <a:latin typeface="华文中宋" pitchFamily="2" charset="-122"/>
                <a:ea typeface="华文中宋" pitchFamily="2" charset="-122"/>
              </a:rPr>
              <a:t>RAM</a:t>
            </a:r>
            <a:r>
              <a:rPr lang="zh-CN" altLang="en-US" dirty="0" smtClean="0">
                <a:latin typeface="华文中宋" pitchFamily="2" charset="-122"/>
                <a:ea typeface="华文中宋" pitchFamily="2" charset="-122"/>
              </a:rPr>
              <a:t>和</a:t>
            </a:r>
            <a:r>
              <a:rPr lang="en-US" altLang="zh-CN" dirty="0" smtClean="0">
                <a:latin typeface="华文中宋" pitchFamily="2" charset="-122"/>
                <a:ea typeface="华文中宋" pitchFamily="2" charset="-122"/>
              </a:rPr>
              <a:t>ROM</a:t>
            </a:r>
            <a:r>
              <a:rPr lang="zh-CN" altLang="en-US" dirty="0" smtClean="0">
                <a:latin typeface="华文中宋" pitchFamily="2" charset="-122"/>
                <a:ea typeface="华文中宋" pitchFamily="2" charset="-122"/>
              </a:rPr>
              <a:t>因为一些历史的原因获得现在的名字，但是现在也不再有意义了。</a:t>
            </a:r>
            <a:r>
              <a:rPr lang="en-US" altLang="zh-CN" dirty="0" smtClean="0">
                <a:latin typeface="华文中宋" pitchFamily="2" charset="-122"/>
                <a:ea typeface="华文中宋" pitchFamily="2" charset="-122"/>
              </a:rPr>
              <a:t>RAM</a:t>
            </a:r>
            <a:r>
              <a:rPr lang="zh-CN" altLang="en-US" dirty="0" smtClean="0">
                <a:latin typeface="华文中宋" pitchFamily="2" charset="-122"/>
                <a:ea typeface="华文中宋" pitchFamily="2" charset="-122"/>
              </a:rPr>
              <a:t>之所以称为随机访问存储器，是因为访问任何数据字的延迟都是相同。</a:t>
            </a:r>
            <a:r>
              <a:rPr lang="en-US" altLang="zh-CN" dirty="0" smtClean="0">
                <a:latin typeface="华文中宋" pitchFamily="2" charset="-122"/>
                <a:ea typeface="华文中宋" pitchFamily="2" charset="-122"/>
              </a:rPr>
              <a:t>ROM</a:t>
            </a:r>
            <a:r>
              <a:rPr lang="zh-CN" altLang="en-US" dirty="0" smtClean="0">
                <a:latin typeface="华文中宋" pitchFamily="2" charset="-122"/>
                <a:ea typeface="华文中宋" pitchFamily="2" charset="-122"/>
              </a:rPr>
              <a:t>之所以称为只读存储器，因为在历史上它只能读，而不能被写入。</a:t>
            </a:r>
            <a:endParaRPr lang="en-US" altLang="zh-CN" dirty="0" smtClean="0">
              <a:latin typeface="华文中宋" pitchFamily="2" charset="-122"/>
              <a:ea typeface="华文中宋" pitchFamily="2" charset="-122"/>
            </a:endParaRPr>
          </a:p>
          <a:p>
            <a:r>
              <a:rPr lang="zh-CN" altLang="en-US" dirty="0" smtClean="0">
                <a:latin typeface="华文中宋" pitchFamily="2" charset="-122"/>
                <a:ea typeface="华文中宋" pitchFamily="2" charset="-122"/>
              </a:rPr>
              <a:t>现在大部分</a:t>
            </a:r>
            <a:r>
              <a:rPr lang="en-US" altLang="zh-CN" dirty="0" smtClean="0">
                <a:latin typeface="华文中宋" pitchFamily="2" charset="-122"/>
                <a:ea typeface="华文中宋" pitchFamily="2" charset="-122"/>
              </a:rPr>
              <a:t>ROM</a:t>
            </a:r>
            <a:r>
              <a:rPr lang="zh-CN" altLang="en-US" dirty="0" smtClean="0">
                <a:latin typeface="华文中宋" pitchFamily="2" charset="-122"/>
                <a:ea typeface="华文中宋" pitchFamily="2" charset="-122"/>
              </a:rPr>
              <a:t>可以读也可以写。</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70391301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400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4005"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Nonvolatile:</a:t>
            </a:r>
            <a:r>
              <a:rPr lang="en-US" sz="3200" dirty="0">
                <a:solidFill>
                  <a:schemeClr val="accent1"/>
                </a:solidFill>
                <a:latin typeface="Times New Roman" pitchFamily="18" charset="0"/>
                <a:cs typeface="Times New Roman" pitchFamily="18" charset="0"/>
              </a:rPr>
              <a:t> </a:t>
            </a:r>
            <a:r>
              <a:rPr lang="en-US" sz="3200" dirty="0">
                <a:latin typeface="Times New Roman" pitchFamily="18" charset="0"/>
                <a:cs typeface="Times New Roman" pitchFamily="18" charset="0"/>
              </a:rPr>
              <a:t>retains data when power </a:t>
            </a:r>
            <a:r>
              <a:rPr lang="en-US" sz="3200" dirty="0" smtClean="0">
                <a:latin typeface="Times New Roman" pitchFamily="18" charset="0"/>
                <a:cs typeface="Times New Roman" pitchFamily="18" charset="0"/>
              </a:rPr>
              <a:t>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quickly, but writing is impossible or </a:t>
            </a:r>
            <a:r>
              <a:rPr lang="en-US" sz="3200" dirty="0" smtClean="0">
                <a:latin typeface="Times New Roman" pitchFamily="18" charset="0"/>
                <a:cs typeface="Times New Roman" pitchFamily="18" charset="0"/>
              </a:rPr>
              <a:t>slow</a:t>
            </a:r>
            <a:r>
              <a:rPr lang="zh-CN" altLang="en-US" sz="2000" dirty="0" smtClean="0">
                <a:latin typeface="华文中宋" pitchFamily="2" charset="-122"/>
                <a:ea typeface="华文中宋" pitchFamily="2" charset="-122"/>
                <a:cs typeface="Times New Roman" pitchFamily="18" charset="0"/>
              </a:rPr>
              <a:t>读快，但是不能写或写的慢</a:t>
            </a:r>
            <a:endParaRPr lang="en-US" sz="2000" dirty="0">
              <a:latin typeface="华文中宋" pitchFamily="2" charset="-122"/>
              <a:ea typeface="华文中宋" pitchFamily="2" charset="-122"/>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Flash memory in cameras, thumb drives, and digital cameras are all ROMs</a:t>
            </a:r>
          </a:p>
          <a:p>
            <a:pPr marL="742950" lvl="1" indent="-285750">
              <a:spcBef>
                <a:spcPct val="20000"/>
              </a:spcBef>
            </a:pPr>
            <a:endParaRPr lang="en-US" sz="1500" dirty="0" smtClean="0">
              <a:latin typeface="Times New Roman" pitchFamily="18" charset="0"/>
              <a:cs typeface="Times New Roman" pitchFamily="18" charset="0"/>
            </a:endParaRPr>
          </a:p>
          <a:p>
            <a:pPr marL="742950" lvl="1" indent="-285750">
              <a:spcBef>
                <a:spcPct val="20000"/>
              </a:spcBef>
            </a:pPr>
            <a:r>
              <a:rPr lang="en-US" sz="3200" dirty="0">
                <a:latin typeface="Times New Roman" pitchFamily="18" charset="0"/>
                <a:cs typeface="Times New Roman" pitchFamily="18" charset="0"/>
              </a:rPr>
              <a:t>	</a:t>
            </a:r>
            <a:r>
              <a:rPr lang="en-US" sz="2400" dirty="0">
                <a:solidFill>
                  <a:schemeClr val="accent1"/>
                </a:solidFill>
                <a:latin typeface="Times New Roman" pitchFamily="18" charset="0"/>
                <a:cs typeface="Times New Roman" pitchFamily="18" charset="0"/>
              </a:rPr>
              <a:t>Historically called </a:t>
            </a:r>
            <a:r>
              <a:rPr lang="en-US" sz="2400" i="1" dirty="0">
                <a:solidFill>
                  <a:schemeClr val="accent1"/>
                </a:solidFill>
                <a:latin typeface="Times New Roman" pitchFamily="18" charset="0"/>
                <a:cs typeface="Times New Roman" pitchFamily="18" charset="0"/>
              </a:rPr>
              <a:t>read only</a:t>
            </a:r>
            <a:r>
              <a:rPr lang="en-US" sz="2400" dirty="0">
                <a:solidFill>
                  <a:schemeClr val="accent1"/>
                </a:solidFill>
                <a:latin typeface="Times New Roman" pitchFamily="18" charset="0"/>
                <a:cs typeface="Times New Roman" pitchFamily="18" charset="0"/>
              </a:rPr>
              <a:t> memory because ROMs were written at manufacturing time or by burning fuses. Once ROM was configured, it could not be written again. This is no longer the case for Flash memory and other types of ROMs.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Read Only Memory</a:t>
            </a:r>
            <a:endParaRPr lang="en-US" sz="4400" dirty="0">
              <a:solidFill>
                <a:schemeClr val="bg1"/>
              </a:solidFill>
              <a:latin typeface="+mj-lt"/>
            </a:endParaRPr>
          </a:p>
        </p:txBody>
      </p:sp>
      <p:sp>
        <p:nvSpPr>
          <p:cNvPr id="6" name="TextBox 5"/>
          <p:cNvSpPr txBox="1"/>
          <p:nvPr/>
        </p:nvSpPr>
        <p:spPr>
          <a:xfrm>
            <a:off x="1285852" y="742874"/>
            <a:ext cx="146706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只读存储器</a:t>
            </a:r>
            <a:endParaRPr lang="zh-CN" altLang="en-US" sz="2000" dirty="0">
              <a:latin typeface="华文中宋" pitchFamily="2" charset="-122"/>
              <a:ea typeface="华文中宋" pitchFamily="2" charset="-122"/>
            </a:endParaRPr>
          </a:p>
        </p:txBody>
      </p:sp>
      <p:sp>
        <p:nvSpPr>
          <p:cNvPr id="7" name="TextBox 6"/>
          <p:cNvSpPr txBox="1"/>
          <p:nvPr/>
        </p:nvSpPr>
        <p:spPr>
          <a:xfrm>
            <a:off x="3071802" y="1000108"/>
            <a:ext cx="121058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非易失的</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12295455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045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0453"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DRAM</a:t>
            </a:r>
            <a:r>
              <a:rPr lang="en-US" sz="3200" dirty="0" smtClean="0">
                <a:latin typeface="Times New Roman" pitchFamily="18" charset="0"/>
                <a:cs typeface="Arial" charset="0"/>
              </a:rPr>
              <a:t> (Dynamic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p>
          <a:p>
            <a:pPr marL="342900" indent="-342900">
              <a:spcBef>
                <a:spcPct val="20000"/>
              </a:spcBef>
              <a:buFontTx/>
              <a:buChar char="•"/>
            </a:pPr>
            <a:r>
              <a:rPr lang="en-US" sz="3200" b="1" dirty="0" smtClean="0">
                <a:latin typeface="Times New Roman" pitchFamily="18" charset="0"/>
                <a:cs typeface="Arial" charset="0"/>
              </a:rPr>
              <a:t>SRAM</a:t>
            </a:r>
            <a:r>
              <a:rPr lang="en-US" sz="3200" dirty="0" smtClean="0">
                <a:latin typeface="Times New Roman" pitchFamily="18" charset="0"/>
                <a:cs typeface="Arial" charset="0"/>
              </a:rPr>
              <a:t> (Static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Differ in how they store data:</a:t>
            </a:r>
          </a:p>
          <a:p>
            <a:pPr marL="742950" lvl="1" indent="-285750">
              <a:spcBef>
                <a:spcPct val="20000"/>
              </a:spcBef>
              <a:buFontTx/>
              <a:buChar char="–"/>
            </a:pPr>
            <a:r>
              <a:rPr lang="en-US" sz="2600" dirty="0">
                <a:latin typeface="Times New Roman" pitchFamily="18" charset="0"/>
                <a:cs typeface="Times New Roman" pitchFamily="18" charset="0"/>
              </a:rPr>
              <a:t>DRAM uses a capacitor</a:t>
            </a:r>
          </a:p>
          <a:p>
            <a:pPr marL="742950" lvl="1" indent="-285750">
              <a:spcBef>
                <a:spcPct val="20000"/>
              </a:spcBef>
              <a:buFontTx/>
              <a:buChar char="–"/>
            </a:pPr>
            <a:r>
              <a:rPr lang="en-US" sz="2600" dirty="0">
                <a:latin typeface="Times New Roman" pitchFamily="18" charset="0"/>
                <a:cs typeface="Times New Roman" pitchFamily="18" charset="0"/>
              </a:rPr>
              <a:t>SRAM uses cross-coupled inverters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RAM  </a:t>
            </a:r>
            <a:r>
              <a:rPr lang="en-US" sz="2400" dirty="0" err="1" smtClean="0">
                <a:solidFill>
                  <a:schemeClr val="bg1"/>
                </a:solidFill>
                <a:latin typeface="华文中宋" pitchFamily="2" charset="-122"/>
                <a:ea typeface="华文中宋" pitchFamily="2" charset="-122"/>
              </a:rPr>
              <a:t>RAM</a:t>
            </a:r>
            <a:r>
              <a:rPr lang="zh-CN" altLang="en-US" sz="2400" dirty="0" smtClean="0">
                <a:solidFill>
                  <a:schemeClr val="bg1"/>
                </a:solidFill>
                <a:latin typeface="华文中宋" pitchFamily="2" charset="-122"/>
                <a:ea typeface="华文中宋" pitchFamily="2" charset="-122"/>
              </a:rPr>
              <a:t>的类型</a:t>
            </a:r>
            <a:endParaRPr lang="en-US" sz="2400" dirty="0">
              <a:solidFill>
                <a:schemeClr val="bg1"/>
              </a:solidFill>
              <a:latin typeface="华文中宋" pitchFamily="2" charset="-122"/>
              <a:ea typeface="华文中宋" pitchFamily="2" charset="-122"/>
            </a:endParaRPr>
          </a:p>
        </p:txBody>
      </p:sp>
      <p:sp>
        <p:nvSpPr>
          <p:cNvPr id="6" name="TextBox 5"/>
          <p:cNvSpPr txBox="1"/>
          <p:nvPr/>
        </p:nvSpPr>
        <p:spPr>
          <a:xfrm>
            <a:off x="785786" y="4000504"/>
            <a:ext cx="8072494" cy="1877437"/>
          </a:xfrm>
          <a:prstGeom prst="rect">
            <a:avLst/>
          </a:prstGeom>
          <a:noFill/>
        </p:spPr>
        <p:txBody>
          <a:bodyPr wrap="square" rtlCol="0">
            <a:spAutoFit/>
          </a:bodyPr>
          <a:lstStyle/>
          <a:p>
            <a:r>
              <a:rPr lang="en-US" altLang="zh-CN" sz="2400" dirty="0" smtClean="0">
                <a:latin typeface="华文中宋" pitchFamily="2" charset="-122"/>
                <a:ea typeface="华文中宋" pitchFamily="2" charset="-122"/>
              </a:rPr>
              <a:t>- </a:t>
            </a:r>
            <a:r>
              <a:rPr lang="zh-CN" altLang="en-US" sz="2400" dirty="0" smtClean="0">
                <a:latin typeface="华文中宋" pitchFamily="2" charset="-122"/>
                <a:ea typeface="华文中宋" pitchFamily="2" charset="-122"/>
              </a:rPr>
              <a:t>动态随机访问存储器</a:t>
            </a:r>
            <a:r>
              <a:rPr lang="en-US" altLang="zh-CN" sz="2400" dirty="0" smtClean="0">
                <a:latin typeface="华文中宋" pitchFamily="2" charset="-122"/>
                <a:ea typeface="华文中宋" pitchFamily="2" charset="-122"/>
              </a:rPr>
              <a:t>DRAM</a:t>
            </a:r>
          </a:p>
          <a:p>
            <a:r>
              <a:rPr lang="en-US" altLang="zh-CN" sz="2400" dirty="0" smtClean="0">
                <a:latin typeface="华文中宋" pitchFamily="2" charset="-122"/>
                <a:ea typeface="华文中宋" pitchFamily="2" charset="-122"/>
              </a:rPr>
              <a:t>- </a:t>
            </a:r>
            <a:r>
              <a:rPr lang="zh-CN" altLang="en-US" sz="2400" dirty="0" smtClean="0">
                <a:latin typeface="华文中宋" pitchFamily="2" charset="-122"/>
                <a:ea typeface="华文中宋" pitchFamily="2" charset="-122"/>
              </a:rPr>
              <a:t>静态随机访问存储器</a:t>
            </a:r>
            <a:r>
              <a:rPr lang="en-US" altLang="zh-CN" sz="2400" dirty="0" smtClean="0">
                <a:latin typeface="华文中宋" pitchFamily="2" charset="-122"/>
                <a:ea typeface="华文中宋" pitchFamily="2" charset="-122"/>
              </a:rPr>
              <a:t>SRAM</a:t>
            </a:r>
          </a:p>
          <a:p>
            <a:r>
              <a:rPr lang="en-US" altLang="zh-CN" sz="2400" dirty="0" smtClean="0">
                <a:latin typeface="华文中宋" pitchFamily="2" charset="-122"/>
                <a:ea typeface="华文中宋" pitchFamily="2" charset="-122"/>
              </a:rPr>
              <a:t>- </a:t>
            </a:r>
            <a:r>
              <a:rPr lang="zh-CN" altLang="en-US" sz="2400" dirty="0" smtClean="0">
                <a:latin typeface="华文中宋" pitchFamily="2" charset="-122"/>
                <a:ea typeface="华文中宋" pitchFamily="2" charset="-122"/>
              </a:rPr>
              <a:t>动态</a:t>
            </a:r>
            <a:r>
              <a:rPr lang="en-US" altLang="zh-CN" sz="2400" dirty="0" smtClean="0">
                <a:latin typeface="华文中宋" pitchFamily="2" charset="-122"/>
                <a:ea typeface="华文中宋" pitchFamily="2" charset="-122"/>
              </a:rPr>
              <a:t>RAM</a:t>
            </a:r>
            <a:r>
              <a:rPr lang="zh-CN" altLang="en-US" sz="2400" dirty="0" smtClean="0">
                <a:latin typeface="华文中宋" pitchFamily="2" charset="-122"/>
                <a:ea typeface="华文中宋" pitchFamily="2" charset="-122"/>
              </a:rPr>
              <a:t>以电容充放电存储数据，静态</a:t>
            </a:r>
            <a:r>
              <a:rPr lang="en-US" altLang="zh-CN" sz="2400" dirty="0" smtClean="0">
                <a:latin typeface="华文中宋" pitchFamily="2" charset="-122"/>
                <a:ea typeface="华文中宋" pitchFamily="2" charset="-122"/>
              </a:rPr>
              <a:t>RAM</a:t>
            </a:r>
            <a:r>
              <a:rPr lang="zh-CN" altLang="en-US" sz="2400" dirty="0" smtClean="0">
                <a:latin typeface="华文中宋" pitchFamily="2" charset="-122"/>
                <a:ea typeface="华文中宋" pitchFamily="2" charset="-122"/>
              </a:rPr>
              <a:t>使用交叉耦合的反向器对存储</a:t>
            </a:r>
            <a:endParaRPr lang="en-US" altLang="zh-CN" sz="2400" dirty="0" smtClean="0">
              <a:latin typeface="华文中宋" pitchFamily="2" charset="-122"/>
              <a:ea typeface="华文中宋" pitchFamily="2" charset="-122"/>
            </a:endParaRPr>
          </a:p>
          <a:p>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40310404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5092"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3624947406"/>
              </p:ext>
            </p:extLst>
          </p:nvPr>
        </p:nvGraphicFramePr>
        <p:xfrm>
          <a:off x="1219200" y="3851031"/>
          <a:ext cx="3097213" cy="1422400"/>
        </p:xfrm>
        <a:graphic>
          <a:graphicData uri="http://schemas.openxmlformats.org/presentationml/2006/ole">
            <p:oleObj spid="_x0000_s91176" name="Visio" r:id="rId8" imgW="1292047" imgH="620573" progId="Visio.Drawing.11">
              <p:embed/>
            </p:oleObj>
          </a:graphicData>
        </a:graphic>
      </p:graphicFrame>
      <p:graphicFrame>
        <p:nvGraphicFramePr>
          <p:cNvPr id="985094" name="Object 6"/>
          <p:cNvGraphicFramePr>
            <a:graphicFrameLocks noGrp="1" noChangeAspect="1"/>
          </p:cNvGraphicFramePr>
          <p:nvPr>
            <p:ph sz="half" idx="4294967295"/>
            <p:custDataLst>
              <p:tags r:id="rId3"/>
            </p:custDataLst>
            <p:extLst>
              <p:ext uri="{D42A27DB-BD31-4B8C-83A1-F6EECF244321}">
                <p14:modId xmlns="" xmlns:p14="http://schemas.microsoft.com/office/powerpoint/2010/main" val="3519354257"/>
              </p:ext>
            </p:extLst>
          </p:nvPr>
        </p:nvGraphicFramePr>
        <p:xfrm>
          <a:off x="4545013" y="3784600"/>
          <a:ext cx="3352800" cy="2006600"/>
        </p:xfrm>
        <a:graphic>
          <a:graphicData uri="http://schemas.openxmlformats.org/presentationml/2006/ole">
            <p:oleObj spid="_x0000_s91177" name="VISIO" r:id="rId9" imgW="1383792" imgH="864108" progId="Visio.Drawing.11">
              <p:embed/>
            </p:oleObj>
          </a:graphicData>
        </a:graphic>
      </p:graphicFrame>
      <p:sp>
        <p:nvSpPr>
          <p:cNvPr id="985093" name="Rectangle 5"/>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Data bits stored on </a:t>
            </a:r>
            <a:r>
              <a:rPr lang="en-US" sz="2600" dirty="0" smtClean="0">
                <a:latin typeface="Times New Roman" pitchFamily="18" charset="0"/>
                <a:cs typeface="Arial" charset="0"/>
              </a:rPr>
              <a:t>capacitor</a:t>
            </a:r>
            <a:r>
              <a:rPr lang="zh-CN" altLang="en-US" sz="2000" dirty="0" smtClean="0">
                <a:latin typeface="华文中宋" pitchFamily="2" charset="-122"/>
                <a:ea typeface="华文中宋" pitchFamily="2" charset="-122"/>
                <a:cs typeface="Arial" charset="0"/>
              </a:rPr>
              <a:t>数据位存储在电容上</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600" i="1" dirty="0">
                <a:latin typeface="Times New Roman" pitchFamily="18" charset="0"/>
                <a:cs typeface="Arial" charset="0"/>
              </a:rPr>
              <a:t>D</a:t>
            </a:r>
            <a:r>
              <a:rPr lang="en-US" sz="2600" i="1" dirty="0" smtClean="0">
                <a:latin typeface="Times New Roman" pitchFamily="18" charset="0"/>
                <a:cs typeface="Arial" charset="0"/>
              </a:rPr>
              <a:t>ynamic</a:t>
            </a:r>
            <a:r>
              <a:rPr lang="en-US" sz="2600" dirty="0" smtClean="0">
                <a:latin typeface="Times New Roman" pitchFamily="18" charset="0"/>
                <a:cs typeface="Arial" charset="0"/>
              </a:rPr>
              <a:t> </a:t>
            </a:r>
            <a:r>
              <a:rPr lang="en-US" sz="2600" dirty="0">
                <a:latin typeface="Times New Roman" pitchFamily="18" charset="0"/>
                <a:cs typeface="Arial" charset="0"/>
              </a:rPr>
              <a:t>because the value needs to be refreshed (rewritten) periodically and after </a:t>
            </a:r>
            <a:r>
              <a:rPr lang="en-US" sz="2600" dirty="0" smtClean="0">
                <a:latin typeface="Times New Roman" pitchFamily="18" charset="0"/>
                <a:cs typeface="Arial" charset="0"/>
              </a:rPr>
              <a:t>read</a:t>
            </a:r>
            <a:r>
              <a:rPr lang="en-US" sz="2600" dirty="0">
                <a:latin typeface="Times New Roman" pitchFamily="18" charset="0"/>
                <a:cs typeface="Arial" charset="0"/>
              </a:rPr>
              <a:t>:</a:t>
            </a:r>
          </a:p>
          <a:p>
            <a:pPr marL="742950" lvl="1" indent="-285750">
              <a:spcBef>
                <a:spcPct val="20000"/>
              </a:spcBef>
              <a:buFontTx/>
              <a:buChar char="–"/>
            </a:pPr>
            <a:r>
              <a:rPr lang="en-US" sz="2200" dirty="0">
                <a:latin typeface="Times New Roman" pitchFamily="18" charset="0"/>
                <a:cs typeface="Arial" charset="0"/>
              </a:rPr>
              <a:t>Charge leakage from the capacitor degrades the value</a:t>
            </a:r>
          </a:p>
          <a:p>
            <a:pPr marL="742950" lvl="1" indent="-285750">
              <a:spcBef>
                <a:spcPct val="20000"/>
              </a:spcBef>
              <a:buFontTx/>
              <a:buChar char="–"/>
            </a:pPr>
            <a:r>
              <a:rPr lang="en-US" sz="2200" dirty="0">
                <a:latin typeface="Times New Roman" pitchFamily="18" charset="0"/>
                <a:cs typeface="Arial" charset="0"/>
              </a:rPr>
              <a:t>Reading destroys the stored value</a:t>
            </a:r>
          </a:p>
        </p:txBody>
      </p:sp>
      <p:sp>
        <p:nvSpPr>
          <p:cNvPr id="98509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r>
              <a:rPr lang="zh-CN" altLang="en-US" sz="2400" dirty="0" smtClean="0">
                <a:solidFill>
                  <a:schemeClr val="bg1"/>
                </a:solidFill>
                <a:latin typeface="华文中宋" pitchFamily="2" charset="-122"/>
                <a:ea typeface="华文中宋" pitchFamily="2" charset="-122"/>
              </a:rPr>
              <a:t>动态随机访问存储器</a:t>
            </a:r>
            <a:endParaRPr lang="en-US" sz="2400" dirty="0">
              <a:solidFill>
                <a:schemeClr val="bg1"/>
              </a:solidFill>
              <a:latin typeface="华文中宋" pitchFamily="2" charset="-122"/>
              <a:ea typeface="华文中宋" pitchFamily="2" charset="-122"/>
            </a:endParaRPr>
          </a:p>
        </p:txBody>
      </p:sp>
      <p:sp>
        <p:nvSpPr>
          <p:cNvPr id="7" name="TextBox 6"/>
          <p:cNvSpPr txBox="1"/>
          <p:nvPr/>
        </p:nvSpPr>
        <p:spPr>
          <a:xfrm>
            <a:off x="3143240" y="6072206"/>
            <a:ext cx="275267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5-45  DRAM</a:t>
            </a:r>
            <a:r>
              <a:rPr lang="zh-CN" altLang="en-US" sz="2000" dirty="0" smtClean="0">
                <a:latin typeface="华文中宋" pitchFamily="2" charset="-122"/>
                <a:ea typeface="华文中宋" pitchFamily="2" charset="-122"/>
              </a:rPr>
              <a:t>存储值</a:t>
            </a:r>
            <a:endParaRPr lang="zh-CN" altLang="en-US" sz="2000" dirty="0">
              <a:latin typeface="华文中宋" pitchFamily="2" charset="-122"/>
              <a:ea typeface="华文中宋" pitchFamily="2" charset="-122"/>
            </a:endParaRPr>
          </a:p>
        </p:txBody>
      </p:sp>
      <p:sp>
        <p:nvSpPr>
          <p:cNvPr id="8" name="TextBox 7"/>
          <p:cNvSpPr txBox="1"/>
          <p:nvPr/>
        </p:nvSpPr>
        <p:spPr>
          <a:xfrm>
            <a:off x="431806" y="2674485"/>
            <a:ext cx="1107996"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充电泄漏</a:t>
            </a:r>
            <a:endParaRPr lang="zh-CN" altLang="en-US" dirty="0">
              <a:latin typeface="华文中宋" pitchFamily="2" charset="-122"/>
              <a:ea typeface="华文中宋" pitchFamily="2" charset="-122"/>
            </a:endParaRPr>
          </a:p>
        </p:txBody>
      </p:sp>
      <p:sp>
        <p:nvSpPr>
          <p:cNvPr id="10" name="TextBox 9"/>
          <p:cNvSpPr txBox="1"/>
          <p:nvPr/>
        </p:nvSpPr>
        <p:spPr>
          <a:xfrm>
            <a:off x="1652373" y="3376224"/>
            <a:ext cx="3185487"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读会破坏存储在电容中的位值</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251637074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2308"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2374333038"/>
              </p:ext>
            </p:extLst>
          </p:nvPr>
        </p:nvGraphicFramePr>
        <p:xfrm>
          <a:off x="2057400" y="1066800"/>
          <a:ext cx="4960938" cy="5257800"/>
        </p:xfrm>
        <a:graphic>
          <a:graphicData uri="http://schemas.openxmlformats.org/presentationml/2006/ole">
            <p:oleObj spid="_x0000_s55316" name="VISIO" r:id="rId6" imgW="2511165" imgH="2660767" progId="Visio.Drawing.11">
              <p:embed/>
            </p:oleObj>
          </a:graphicData>
        </a:graphic>
      </p:graphicFrame>
      <p:sp>
        <p:nvSpPr>
          <p:cNvPr id="11223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r>
              <a:rPr lang="zh-CN" altLang="en-US" sz="2000" dirty="0" smtClean="0">
                <a:solidFill>
                  <a:schemeClr val="bg1"/>
                </a:solidFill>
                <a:latin typeface="华文中宋" pitchFamily="2" charset="-122"/>
                <a:ea typeface="华文中宋" pitchFamily="2" charset="-122"/>
              </a:rPr>
              <a:t>一位加法器</a:t>
            </a:r>
            <a:endParaRPr lang="en-US" sz="2000" dirty="0">
              <a:solidFill>
                <a:schemeClr val="bg1"/>
              </a:solidFill>
              <a:latin typeface="华文中宋" pitchFamily="2" charset="-122"/>
              <a:ea typeface="华文中宋" pitchFamily="2" charset="-122"/>
            </a:endParaRPr>
          </a:p>
        </p:txBody>
      </p:sp>
      <p:sp>
        <p:nvSpPr>
          <p:cNvPr id="5" name="TextBox 4"/>
          <p:cNvSpPr txBox="1"/>
          <p:nvPr/>
        </p:nvSpPr>
        <p:spPr>
          <a:xfrm>
            <a:off x="1571604" y="5715016"/>
            <a:ext cx="229101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5-1  1 </a:t>
            </a:r>
            <a:r>
              <a:rPr lang="zh-CN" altLang="en-US" sz="2000" dirty="0" smtClean="0">
                <a:latin typeface="华文中宋" pitchFamily="2" charset="-122"/>
                <a:ea typeface="华文中宋" pitchFamily="2" charset="-122"/>
              </a:rPr>
              <a:t>位半加器</a:t>
            </a:r>
            <a:endParaRPr lang="zh-CN" altLang="en-US" sz="2000" dirty="0">
              <a:latin typeface="华文中宋" pitchFamily="2" charset="-122"/>
              <a:ea typeface="华文中宋" pitchFamily="2" charset="-122"/>
            </a:endParaRPr>
          </a:p>
        </p:txBody>
      </p:sp>
      <p:sp>
        <p:nvSpPr>
          <p:cNvPr id="6" name="TextBox 5"/>
          <p:cNvSpPr txBox="1"/>
          <p:nvPr/>
        </p:nvSpPr>
        <p:spPr>
          <a:xfrm>
            <a:off x="4572000" y="6286520"/>
            <a:ext cx="220925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5-3  1</a:t>
            </a:r>
            <a:r>
              <a:rPr lang="zh-CN" altLang="en-US" sz="2000" dirty="0" smtClean="0">
                <a:latin typeface="华文中宋" pitchFamily="2" charset="-122"/>
                <a:ea typeface="华文中宋" pitchFamily="2" charset="-122"/>
              </a:rPr>
              <a:t>位全加器</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60324764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6117"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1391565983"/>
              </p:ext>
            </p:extLst>
          </p:nvPr>
        </p:nvGraphicFramePr>
        <p:xfrm>
          <a:off x="685800" y="1752600"/>
          <a:ext cx="7924800" cy="2641600"/>
        </p:xfrm>
        <a:graphic>
          <a:graphicData uri="http://schemas.openxmlformats.org/presentationml/2006/ole">
            <p:oleObj spid="_x0000_s92181" name="VISIO" r:id="rId7" imgW="2982468" imgH="992124" progId="Visio.Drawing.11">
              <p:embed/>
            </p:oleObj>
          </a:graphicData>
        </a:graphic>
      </p:graphicFrame>
      <p:sp>
        <p:nvSpPr>
          <p:cNvPr id="9861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611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r>
              <a:rPr lang="zh-CN" altLang="en-US" sz="2400" dirty="0" smtClean="0">
                <a:solidFill>
                  <a:schemeClr val="bg1"/>
                </a:solidFill>
                <a:latin typeface="华文中宋" pitchFamily="2" charset="-122"/>
                <a:ea typeface="华文中宋" pitchFamily="2" charset="-122"/>
              </a:rPr>
              <a:t>动态随机访问存储器</a:t>
            </a:r>
            <a:endParaRPr lang="en-US" sz="2400" dirty="0">
              <a:solidFill>
                <a:schemeClr val="bg1"/>
              </a:solidFill>
              <a:latin typeface="华文中宋" pitchFamily="2" charset="-122"/>
              <a:ea typeface="华文中宋" pitchFamily="2" charset="-122"/>
            </a:endParaRPr>
          </a:p>
        </p:txBody>
      </p:sp>
      <p:sp>
        <p:nvSpPr>
          <p:cNvPr id="7" name="TextBox 6"/>
          <p:cNvSpPr txBox="1"/>
          <p:nvPr/>
        </p:nvSpPr>
        <p:spPr>
          <a:xfrm>
            <a:off x="3143240" y="5715016"/>
            <a:ext cx="275267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5-45  DRAM</a:t>
            </a:r>
            <a:r>
              <a:rPr lang="zh-CN" altLang="en-US" sz="2000" dirty="0" smtClean="0">
                <a:latin typeface="华文中宋" pitchFamily="2" charset="-122"/>
                <a:ea typeface="华文中宋" pitchFamily="2" charset="-122"/>
              </a:rPr>
              <a:t>存储值</a:t>
            </a:r>
            <a:endParaRPr lang="zh-CN" altLang="en-US" sz="2000" dirty="0">
              <a:latin typeface="华文中宋" pitchFamily="2" charset="-122"/>
              <a:ea typeface="华文中宋" pitchFamily="2" charset="-122"/>
            </a:endParaRPr>
          </a:p>
        </p:txBody>
      </p:sp>
      <p:sp>
        <p:nvSpPr>
          <p:cNvPr id="9" name="TextBox 8"/>
          <p:cNvSpPr txBox="1"/>
          <p:nvPr/>
        </p:nvSpPr>
        <p:spPr>
          <a:xfrm>
            <a:off x="928662" y="4243336"/>
            <a:ext cx="381226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当电容充电到</a:t>
            </a:r>
            <a:r>
              <a:rPr lang="en-US" altLang="zh-CN" sz="2000" dirty="0" err="1" smtClean="0">
                <a:latin typeface="华文中宋" pitchFamily="2" charset="-122"/>
                <a:ea typeface="华文中宋" pitchFamily="2" charset="-122"/>
              </a:rPr>
              <a:t>V</a:t>
            </a:r>
            <a:r>
              <a:rPr lang="en-US" altLang="zh-CN" sz="2000" baseline="-25000" dirty="0" err="1" smtClean="0">
                <a:latin typeface="华文中宋" pitchFamily="2" charset="-122"/>
                <a:ea typeface="华文中宋" pitchFamily="2" charset="-122"/>
              </a:rPr>
              <a:t>dd</a:t>
            </a:r>
            <a:r>
              <a:rPr lang="zh-CN" altLang="en-US" sz="2000" dirty="0" smtClean="0">
                <a:latin typeface="华文中宋" pitchFamily="2" charset="-122"/>
                <a:ea typeface="华文中宋" pitchFamily="2" charset="-122"/>
              </a:rPr>
              <a:t>时，存储位为</a:t>
            </a:r>
            <a:r>
              <a:rPr lang="en-US" altLang="zh-CN" sz="2000" dirty="0" smtClean="0">
                <a:latin typeface="华文中宋" pitchFamily="2" charset="-122"/>
                <a:ea typeface="华文中宋" pitchFamily="2" charset="-122"/>
              </a:rPr>
              <a:t>1</a:t>
            </a:r>
            <a:endParaRPr lang="zh-CN" altLang="en-US" sz="2000" dirty="0">
              <a:latin typeface="华文中宋" pitchFamily="2" charset="-122"/>
              <a:ea typeface="华文中宋" pitchFamily="2" charset="-122"/>
            </a:endParaRPr>
          </a:p>
        </p:txBody>
      </p:sp>
      <p:sp>
        <p:nvSpPr>
          <p:cNvPr id="10" name="TextBox 9"/>
          <p:cNvSpPr txBox="1"/>
          <p:nvPr/>
        </p:nvSpPr>
        <p:spPr>
          <a:xfrm>
            <a:off x="5357818" y="4357694"/>
            <a:ext cx="350769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当放电到</a:t>
            </a:r>
            <a:r>
              <a:rPr lang="en-US" altLang="zh-CN" sz="2000" dirty="0" smtClean="0">
                <a:latin typeface="华文中宋" pitchFamily="2" charset="-122"/>
                <a:ea typeface="华文中宋" pitchFamily="2" charset="-122"/>
              </a:rPr>
              <a:t>GND</a:t>
            </a:r>
            <a:r>
              <a:rPr lang="zh-CN" altLang="en-US" sz="2000" dirty="0" smtClean="0">
                <a:latin typeface="华文中宋" pitchFamily="2" charset="-122"/>
                <a:ea typeface="华文中宋" pitchFamily="2" charset="-122"/>
              </a:rPr>
              <a:t>时，存储位为</a:t>
            </a:r>
            <a:r>
              <a:rPr lang="en-US" altLang="zh-CN" sz="2000" dirty="0" smtClean="0">
                <a:latin typeface="华文中宋" pitchFamily="2" charset="-122"/>
                <a:ea typeface="华文中宋" pitchFamily="2" charset="-122"/>
              </a:rPr>
              <a:t>0</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36345496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1"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4272031396"/>
              </p:ext>
            </p:extLst>
          </p:nvPr>
        </p:nvGraphicFramePr>
        <p:xfrm>
          <a:off x="2438400" y="1219200"/>
          <a:ext cx="3657600" cy="1757363"/>
        </p:xfrm>
        <a:graphic>
          <a:graphicData uri="http://schemas.openxmlformats.org/presentationml/2006/ole">
            <p:oleObj spid="_x0000_s93224" name="Visio" r:id="rId8" imgW="1292047" imgH="620573" progId="Visio.Drawing.11">
              <p:embed/>
            </p:oleObj>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 xmlns:p14="http://schemas.microsoft.com/office/powerpoint/2010/main" val="3918047731"/>
              </p:ext>
            </p:extLst>
          </p:nvPr>
        </p:nvGraphicFramePr>
        <p:xfrm>
          <a:off x="1676400" y="3352800"/>
          <a:ext cx="5486400" cy="2190750"/>
        </p:xfrm>
        <a:graphic>
          <a:graphicData uri="http://schemas.openxmlformats.org/presentationml/2006/ole">
            <p:oleObj spid="_x0000_s93225" name="VISIO" r:id="rId9" imgW="1877568" imgH="783336" progId="Visio.Drawing.11">
              <p:embed/>
            </p:oleObj>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SRAM</a:t>
            </a:r>
            <a:r>
              <a:rPr lang="zh-CN" altLang="en-US" sz="2400" dirty="0" smtClean="0">
                <a:solidFill>
                  <a:schemeClr val="bg1"/>
                </a:solidFill>
                <a:latin typeface="华文中宋" pitchFamily="2" charset="-122"/>
                <a:ea typeface="华文中宋" pitchFamily="2" charset="-122"/>
              </a:rPr>
              <a:t>静态随机访问存储器</a:t>
            </a:r>
            <a:endParaRPr lang="en-US" sz="2400" dirty="0">
              <a:solidFill>
                <a:schemeClr val="bg1"/>
              </a:solidFill>
              <a:latin typeface="华文中宋" pitchFamily="2" charset="-122"/>
              <a:ea typeface="华文中宋" pitchFamily="2" charset="-122"/>
            </a:endParaRPr>
          </a:p>
        </p:txBody>
      </p:sp>
      <p:sp>
        <p:nvSpPr>
          <p:cNvPr id="7" name="TextBox 6"/>
          <p:cNvSpPr txBox="1"/>
          <p:nvPr/>
        </p:nvSpPr>
        <p:spPr>
          <a:xfrm>
            <a:off x="3571868" y="6000768"/>
            <a:ext cx="271741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5-46  SRAM</a:t>
            </a:r>
            <a:r>
              <a:rPr lang="zh-CN" altLang="en-US" sz="2000" dirty="0" smtClean="0">
                <a:latin typeface="华文中宋" pitchFamily="2" charset="-122"/>
                <a:ea typeface="华文中宋" pitchFamily="2" charset="-122"/>
              </a:rPr>
              <a:t>位单元</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06911223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8162" name="Object 2"/>
          <p:cNvGraphicFramePr>
            <a:graphicFrameLocks noGrp="1" noChangeAspect="1"/>
          </p:cNvGraphicFramePr>
          <p:nvPr>
            <p:ph sz="half" idx="4294967295"/>
            <p:custDataLst>
              <p:tags r:id="rId2"/>
            </p:custDataLst>
            <p:extLst>
              <p:ext uri="{D42A27DB-BD31-4B8C-83A1-F6EECF244321}">
                <p14:modId xmlns="" xmlns:p14="http://schemas.microsoft.com/office/powerpoint/2010/main" val="3688884112"/>
              </p:ext>
            </p:extLst>
          </p:nvPr>
        </p:nvGraphicFramePr>
        <p:xfrm>
          <a:off x="1219200" y="1003300"/>
          <a:ext cx="6248400" cy="3492500"/>
        </p:xfrm>
        <a:graphic>
          <a:graphicData uri="http://schemas.openxmlformats.org/presentationml/2006/ole">
            <p:oleObj spid="_x0000_s94267" name="VISIO" r:id="rId10" imgW="4040124" imgH="2252472" progId="Visio.Drawing.11">
              <p:embed/>
            </p:oleObj>
          </a:graphicData>
        </a:graphic>
      </p:graphicFrame>
      <p:graphicFrame>
        <p:nvGraphicFramePr>
          <p:cNvPr id="988165" name="Object 5"/>
          <p:cNvGraphicFramePr>
            <a:graphicFrameLocks noGrp="1" noChangeAspect="1"/>
          </p:cNvGraphicFramePr>
          <p:nvPr>
            <p:ph sz="quarter" idx="4294967295"/>
            <p:custDataLst>
              <p:tags r:id="rId3"/>
            </p:custDataLst>
            <p:extLst>
              <p:ext uri="{D42A27DB-BD31-4B8C-83A1-F6EECF244321}">
                <p14:modId xmlns="" xmlns:p14="http://schemas.microsoft.com/office/powerpoint/2010/main" val="2937685493"/>
              </p:ext>
            </p:extLst>
          </p:nvPr>
        </p:nvGraphicFramePr>
        <p:xfrm>
          <a:off x="4114800" y="4648200"/>
          <a:ext cx="3505200" cy="1530350"/>
        </p:xfrm>
        <a:graphic>
          <a:graphicData uri="http://schemas.openxmlformats.org/presentationml/2006/ole">
            <p:oleObj spid="_x0000_s94268" name="VISIO" r:id="rId11" imgW="2129028" imgH="972312" progId="Visio.Drawing.11">
              <p:embed/>
            </p:oleObj>
          </a:graphicData>
        </a:graphic>
      </p:graphicFrame>
      <p:graphicFrame>
        <p:nvGraphicFramePr>
          <p:cNvPr id="988167" name="Object 7"/>
          <p:cNvGraphicFramePr>
            <a:graphicFrameLocks noGrp="1" noChangeAspect="1"/>
          </p:cNvGraphicFramePr>
          <p:nvPr>
            <p:ph sz="quarter" idx="4294967295"/>
            <p:custDataLst>
              <p:tags r:id="rId4"/>
            </p:custDataLst>
            <p:extLst>
              <p:ext uri="{D42A27DB-BD31-4B8C-83A1-F6EECF244321}">
                <p14:modId xmlns="" xmlns:p14="http://schemas.microsoft.com/office/powerpoint/2010/main" val="2844323105"/>
              </p:ext>
            </p:extLst>
          </p:nvPr>
        </p:nvGraphicFramePr>
        <p:xfrm>
          <a:off x="1447800" y="4980781"/>
          <a:ext cx="2519363" cy="1577975"/>
        </p:xfrm>
        <a:graphic>
          <a:graphicData uri="http://schemas.openxmlformats.org/presentationml/2006/ole">
            <p:oleObj spid="_x0000_s94269" name="VISIO" r:id="rId12" imgW="1382268" imgH="865632" progId="Visio.Drawing.11">
              <p:embed/>
            </p:oleObj>
          </a:graphicData>
        </a:graphic>
      </p:graphicFrame>
      <p:sp>
        <p:nvSpPr>
          <p:cNvPr id="988163" name="Rectangle 3"/>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8168" name="Text Box 8"/>
          <p:cNvSpPr txBox="1">
            <a:spLocks noChangeArrowheads="1"/>
          </p:cNvSpPr>
          <p:nvPr>
            <p:custDataLst>
              <p:tags r:id="rId6"/>
            </p:custDataLst>
          </p:nvPr>
        </p:nvSpPr>
        <p:spPr bwMode="auto">
          <a:xfrm>
            <a:off x="2057400" y="4586287"/>
            <a:ext cx="2819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DRAM bit cell:</a:t>
            </a:r>
          </a:p>
        </p:txBody>
      </p:sp>
      <p:sp>
        <p:nvSpPr>
          <p:cNvPr id="988169" name="Text Box 9"/>
          <p:cNvSpPr txBox="1">
            <a:spLocks noChangeArrowheads="1"/>
          </p:cNvSpPr>
          <p:nvPr>
            <p:custDataLst>
              <p:tags r:id="rId7"/>
            </p:custDataLst>
          </p:nvPr>
        </p:nvSpPr>
        <p:spPr bwMode="auto">
          <a:xfrm>
            <a:off x="5410200" y="4586287"/>
            <a:ext cx="2819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SRAM bit cell:</a:t>
            </a:r>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 Review</a:t>
            </a:r>
            <a:r>
              <a:rPr lang="zh-CN" altLang="en-US" sz="2400" dirty="0" smtClean="0">
                <a:solidFill>
                  <a:schemeClr val="bg1"/>
                </a:solidFill>
                <a:latin typeface="华文中宋" pitchFamily="2" charset="-122"/>
                <a:ea typeface="华文中宋" pitchFamily="2" charset="-122"/>
              </a:rPr>
              <a:t>存储器阵列回顾</a:t>
            </a:r>
            <a:endParaRPr lang="en-US" sz="2400" dirty="0">
              <a:solidFill>
                <a:schemeClr val="bg1"/>
              </a:solidFill>
              <a:latin typeface="华文中宋" pitchFamily="2" charset="-122"/>
              <a:ea typeface="华文中宋" pitchFamily="2" charset="-122"/>
            </a:endParaRPr>
          </a:p>
        </p:txBody>
      </p:sp>
      <p:sp>
        <p:nvSpPr>
          <p:cNvPr id="9" name="TextBox 8"/>
          <p:cNvSpPr txBox="1"/>
          <p:nvPr/>
        </p:nvSpPr>
        <p:spPr>
          <a:xfrm>
            <a:off x="857224" y="3864122"/>
            <a:ext cx="1928826"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5-42  4</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a:t>
            </a:r>
            <a:r>
              <a:rPr lang="zh-CN" altLang="en-US" sz="2000" dirty="0" smtClean="0">
                <a:latin typeface="华文中宋" pitchFamily="2" charset="-122"/>
                <a:ea typeface="华文中宋" pitchFamily="2" charset="-122"/>
              </a:rPr>
              <a:t>存储器阵列</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941263642"/>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88"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3307484428"/>
              </p:ext>
            </p:extLst>
          </p:nvPr>
        </p:nvGraphicFramePr>
        <p:xfrm>
          <a:off x="1295400" y="1752600"/>
          <a:ext cx="3810000" cy="3116263"/>
        </p:xfrm>
        <a:graphic>
          <a:graphicData uri="http://schemas.openxmlformats.org/presentationml/2006/ole">
            <p:oleObj spid="_x0000_s95272" name="Visio" r:id="rId8" imgW="2120798" imgH="1734922" progId="Visio.Drawing.11">
              <p:embed/>
            </p:oleObj>
          </a:graphicData>
        </a:graphic>
      </p:graphicFrame>
      <p:graphicFrame>
        <p:nvGraphicFramePr>
          <p:cNvPr id="989190" name="Object 6"/>
          <p:cNvGraphicFramePr>
            <a:graphicFrameLocks noGrp="1" noChangeAspect="1"/>
          </p:cNvGraphicFramePr>
          <p:nvPr>
            <p:ph sz="half" idx="4294967295"/>
            <p:custDataLst>
              <p:tags r:id="rId3"/>
            </p:custDataLst>
            <p:extLst>
              <p:ext uri="{D42A27DB-BD31-4B8C-83A1-F6EECF244321}">
                <p14:modId xmlns="" xmlns:p14="http://schemas.microsoft.com/office/powerpoint/2010/main" val="1804240938"/>
              </p:ext>
            </p:extLst>
          </p:nvPr>
        </p:nvGraphicFramePr>
        <p:xfrm>
          <a:off x="5334000" y="1582738"/>
          <a:ext cx="2728912" cy="3714750"/>
        </p:xfrm>
        <a:graphic>
          <a:graphicData uri="http://schemas.openxmlformats.org/presentationml/2006/ole">
            <p:oleObj spid="_x0000_s95273" name="VISIO" r:id="rId9" imgW="1249680" imgH="1776984" progId="Visio.Drawing.11">
              <p:embed/>
            </p:oleObj>
          </a:graphicData>
        </a:graphic>
      </p:graphicFrame>
      <p:sp>
        <p:nvSpPr>
          <p:cNvPr id="9891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9"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Dot Notation</a:t>
            </a:r>
            <a:endParaRPr lang="en-US" sz="4400" dirty="0">
              <a:solidFill>
                <a:schemeClr val="bg1"/>
              </a:solidFill>
              <a:latin typeface="+mj-lt"/>
            </a:endParaRPr>
          </a:p>
        </p:txBody>
      </p:sp>
      <p:sp>
        <p:nvSpPr>
          <p:cNvPr id="7" name="TextBox 6"/>
          <p:cNvSpPr txBox="1"/>
          <p:nvPr/>
        </p:nvSpPr>
        <p:spPr>
          <a:xfrm>
            <a:off x="1428728" y="5500702"/>
            <a:ext cx="3776996"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5-49  4*3</a:t>
            </a:r>
            <a:r>
              <a:rPr lang="zh-CN" altLang="en-US" sz="2000" dirty="0" smtClean="0">
                <a:latin typeface="华文中宋" pitchFamily="2" charset="-122"/>
                <a:ea typeface="华文中宋" pitchFamily="2" charset="-122"/>
              </a:rPr>
              <a:t>的</a:t>
            </a:r>
            <a:r>
              <a:rPr lang="en-US" altLang="zh-CN" sz="2000" dirty="0" smtClean="0">
                <a:latin typeface="华文中宋" pitchFamily="2" charset="-122"/>
                <a:ea typeface="华文中宋" pitchFamily="2" charset="-122"/>
              </a:rPr>
              <a:t>ROM</a:t>
            </a:r>
            <a:r>
              <a:rPr lang="zh-CN" altLang="en-US" sz="2000" dirty="0" smtClean="0">
                <a:latin typeface="华文中宋" pitchFamily="2" charset="-122"/>
                <a:ea typeface="华文中宋" pitchFamily="2" charset="-122"/>
              </a:rPr>
              <a:t>：点表示法</a:t>
            </a:r>
            <a:endParaRPr lang="zh-CN" altLang="en-US" sz="2000" dirty="0">
              <a:latin typeface="华文中宋" pitchFamily="2" charset="-122"/>
              <a:ea typeface="华文中宋" pitchFamily="2" charset="-122"/>
            </a:endParaRPr>
          </a:p>
        </p:txBody>
      </p:sp>
      <p:sp>
        <p:nvSpPr>
          <p:cNvPr id="8" name="TextBox 7"/>
          <p:cNvSpPr txBox="1"/>
          <p:nvPr/>
        </p:nvSpPr>
        <p:spPr>
          <a:xfrm>
            <a:off x="5929322" y="5333043"/>
            <a:ext cx="2571768"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5-48  </a:t>
            </a:r>
            <a:r>
              <a:rPr lang="zh-CN" altLang="en-US" sz="2000" dirty="0" smtClean="0">
                <a:latin typeface="华文中宋" pitchFamily="2" charset="-122"/>
                <a:ea typeface="华文中宋" pitchFamily="2" charset="-122"/>
              </a:rPr>
              <a:t>包含</a:t>
            </a:r>
            <a:r>
              <a:rPr lang="en-US" altLang="zh-CN" sz="2000" dirty="0" smtClean="0">
                <a:latin typeface="华文中宋" pitchFamily="2" charset="-122"/>
                <a:ea typeface="华文中宋" pitchFamily="2" charset="-122"/>
              </a:rPr>
              <a:t>0</a:t>
            </a:r>
            <a:r>
              <a:rPr lang="zh-CN" altLang="en-US" sz="2000" dirty="0" smtClean="0">
                <a:latin typeface="华文中宋" pitchFamily="2" charset="-122"/>
                <a:ea typeface="华文中宋" pitchFamily="2" charset="-122"/>
              </a:rPr>
              <a:t>和</a:t>
            </a:r>
            <a:r>
              <a:rPr lang="en-US" altLang="zh-CN" sz="2000" dirty="0" smtClean="0">
                <a:latin typeface="华文中宋" pitchFamily="2" charset="-122"/>
                <a:ea typeface="华文中宋" pitchFamily="2" charset="-122"/>
              </a:rPr>
              <a:t>1</a:t>
            </a:r>
            <a:r>
              <a:rPr lang="zh-CN" altLang="en-US" sz="2000" dirty="0" smtClean="0">
                <a:latin typeface="华文中宋" pitchFamily="2" charset="-122"/>
                <a:ea typeface="华文中宋" pitchFamily="2" charset="-122"/>
              </a:rPr>
              <a:t>的</a:t>
            </a:r>
            <a:r>
              <a:rPr lang="en-US" altLang="zh-CN" sz="2000" dirty="0" smtClean="0">
                <a:latin typeface="华文中宋" pitchFamily="2" charset="-122"/>
                <a:ea typeface="华文中宋" pitchFamily="2" charset="-122"/>
              </a:rPr>
              <a:t>ROM</a:t>
            </a:r>
            <a:r>
              <a:rPr lang="zh-CN" altLang="en-US" sz="2000" dirty="0" smtClean="0">
                <a:latin typeface="华文中宋" pitchFamily="2" charset="-122"/>
                <a:ea typeface="华文中宋" pitchFamily="2" charset="-122"/>
              </a:rPr>
              <a:t>位单元</a:t>
            </a:r>
            <a:endParaRPr lang="zh-CN" altLang="en-US" sz="2000" dirty="0">
              <a:latin typeface="华文中宋" pitchFamily="2" charset="-122"/>
              <a:ea typeface="华文中宋" pitchFamily="2" charset="-122"/>
            </a:endParaRPr>
          </a:p>
        </p:txBody>
      </p:sp>
      <p:sp>
        <p:nvSpPr>
          <p:cNvPr id="10" name="TextBox 9"/>
          <p:cNvSpPr txBox="1"/>
          <p:nvPr/>
        </p:nvSpPr>
        <p:spPr>
          <a:xfrm>
            <a:off x="1161638" y="733018"/>
            <a:ext cx="326243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随机访问存储器：点表示法</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04103951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0213"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533364407"/>
              </p:ext>
            </p:extLst>
          </p:nvPr>
        </p:nvGraphicFramePr>
        <p:xfrm>
          <a:off x="1225550" y="1947863"/>
          <a:ext cx="3879850" cy="3033712"/>
        </p:xfrm>
        <a:graphic>
          <a:graphicData uri="http://schemas.openxmlformats.org/presentationml/2006/ole">
            <p:oleObj spid="_x0000_s96298" name="Visio" r:id="rId8" imgW="2120798" imgH="1734922" progId="Visio.Drawing.11">
              <p:embed/>
            </p:oleObj>
          </a:graphicData>
        </a:graphic>
      </p:graphicFrame>
      <p:graphicFrame>
        <p:nvGraphicFramePr>
          <p:cNvPr id="990214" name="Object 6"/>
          <p:cNvGraphicFramePr>
            <a:graphicFrameLocks noGrp="1" noChangeAspect="1"/>
          </p:cNvGraphicFramePr>
          <p:nvPr>
            <p:ph sz="half" idx="4294967295"/>
            <p:custDataLst>
              <p:tags r:id="rId3"/>
            </p:custDataLst>
            <p:extLst>
              <p:ext uri="{D42A27DB-BD31-4B8C-83A1-F6EECF244321}">
                <p14:modId xmlns="" xmlns:p14="http://schemas.microsoft.com/office/powerpoint/2010/main" val="493936267"/>
              </p:ext>
            </p:extLst>
          </p:nvPr>
        </p:nvGraphicFramePr>
        <p:xfrm>
          <a:off x="5105400" y="1905000"/>
          <a:ext cx="3657600" cy="3338513"/>
        </p:xfrm>
        <a:graphic>
          <a:graphicData uri="http://schemas.openxmlformats.org/presentationml/2006/ole">
            <p:oleObj spid="_x0000_s96299" name="VISIO" r:id="rId9" imgW="1199864" imgH="1096059" progId="Visio.Drawing.11">
              <p:embed/>
            </p:oleObj>
          </a:graphicData>
        </a:graphic>
      </p:graphicFrame>
      <p:sp>
        <p:nvSpPr>
          <p:cNvPr id="9902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Storage</a:t>
            </a:r>
            <a:r>
              <a:rPr lang="zh-CN" altLang="en-US" sz="2400" dirty="0" smtClean="0">
                <a:solidFill>
                  <a:schemeClr val="bg1"/>
                </a:solidFill>
                <a:latin typeface="华文中宋" pitchFamily="2" charset="-122"/>
                <a:ea typeface="华文中宋" pitchFamily="2" charset="-122"/>
              </a:rPr>
              <a:t>只读存储器的存储</a:t>
            </a:r>
            <a:endParaRPr lang="en-US" sz="2400" dirty="0">
              <a:solidFill>
                <a:schemeClr val="bg1"/>
              </a:solidFill>
              <a:latin typeface="华文中宋" pitchFamily="2" charset="-122"/>
              <a:ea typeface="华文中宋" pitchFamily="2" charset="-122"/>
            </a:endParaRPr>
          </a:p>
        </p:txBody>
      </p:sp>
      <p:sp>
        <p:nvSpPr>
          <p:cNvPr id="7" name="TextBox 6"/>
          <p:cNvSpPr txBox="1"/>
          <p:nvPr/>
        </p:nvSpPr>
        <p:spPr>
          <a:xfrm>
            <a:off x="1571604" y="5429264"/>
            <a:ext cx="3776996"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5-49  4</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a:t>
            </a:r>
            <a:r>
              <a:rPr lang="zh-CN" altLang="en-US" sz="2000" dirty="0" smtClean="0">
                <a:latin typeface="华文中宋" pitchFamily="2" charset="-122"/>
                <a:ea typeface="华文中宋" pitchFamily="2" charset="-122"/>
              </a:rPr>
              <a:t>的</a:t>
            </a:r>
            <a:r>
              <a:rPr lang="en-US" altLang="zh-CN" sz="2000" dirty="0" smtClean="0">
                <a:latin typeface="华文中宋" pitchFamily="2" charset="-122"/>
                <a:ea typeface="华文中宋" pitchFamily="2" charset="-122"/>
              </a:rPr>
              <a:t>ROM</a:t>
            </a:r>
            <a:r>
              <a:rPr lang="zh-CN" altLang="en-US" sz="2000" dirty="0" smtClean="0">
                <a:latin typeface="华文中宋" pitchFamily="2" charset="-122"/>
                <a:ea typeface="华文中宋" pitchFamily="2" charset="-122"/>
              </a:rPr>
              <a:t>：点表示法</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81431203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1237"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4217647885"/>
              </p:ext>
            </p:extLst>
          </p:nvPr>
        </p:nvGraphicFramePr>
        <p:xfrm>
          <a:off x="1377950" y="1947863"/>
          <a:ext cx="3879850" cy="3033712"/>
        </p:xfrm>
        <a:graphic>
          <a:graphicData uri="http://schemas.openxmlformats.org/presentationml/2006/ole">
            <p:oleObj spid="_x0000_s97301" name="Visio" r:id="rId10" imgW="2120798" imgH="1734922" progId="Visio.Drawing.11">
              <p:embed/>
            </p:oleObj>
          </a:graphicData>
        </a:graphic>
      </p:graphicFrame>
      <p:sp>
        <p:nvSpPr>
          <p:cNvPr id="99123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1238" name="Text Box 6"/>
          <p:cNvSpPr txBox="1">
            <a:spLocks noChangeArrowheads="1"/>
          </p:cNvSpPr>
          <p:nvPr>
            <p:custDataLst>
              <p:tags r:id="rId4"/>
            </p:custDataLst>
          </p:nvPr>
        </p:nvSpPr>
        <p:spPr bwMode="auto">
          <a:xfrm>
            <a:off x="5486400" y="2362200"/>
            <a:ext cx="3048000" cy="20621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1240" name="Line 8"/>
          <p:cNvSpPr>
            <a:spLocks noChangeShapeType="1"/>
          </p:cNvSpPr>
          <p:nvPr>
            <p:custDataLst>
              <p:tags r:id="rId5"/>
            </p:custDataLst>
          </p:nvPr>
        </p:nvSpPr>
        <p:spPr bwMode="auto">
          <a:xfrm>
            <a:off x="6825762" y="3219207"/>
            <a:ext cx="381000" cy="15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Logic</a:t>
            </a:r>
            <a:r>
              <a:rPr lang="zh-CN" altLang="en-US" sz="2400" dirty="0" smtClean="0">
                <a:solidFill>
                  <a:schemeClr val="bg1"/>
                </a:solidFill>
                <a:latin typeface="华文中宋" pitchFamily="2" charset="-122"/>
                <a:ea typeface="华文中宋" pitchFamily="2" charset="-122"/>
              </a:rPr>
              <a:t>只读存储器的逻辑</a:t>
            </a:r>
            <a:endParaRPr lang="en-US" sz="2400" dirty="0">
              <a:solidFill>
                <a:schemeClr val="bg1"/>
              </a:solidFill>
              <a:latin typeface="华文中宋" pitchFamily="2" charset="-122"/>
              <a:ea typeface="华文中宋" pitchFamily="2" charset="-122"/>
            </a:endParaRPr>
          </a:p>
        </p:txBody>
      </p:sp>
      <p:sp>
        <p:nvSpPr>
          <p:cNvPr id="9" name="TextBox 8"/>
          <p:cNvSpPr txBox="1"/>
          <p:nvPr/>
        </p:nvSpPr>
        <p:spPr>
          <a:xfrm>
            <a:off x="1714480" y="5572140"/>
            <a:ext cx="3776996"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5-49  4*3</a:t>
            </a:r>
            <a:r>
              <a:rPr lang="zh-CN" altLang="en-US" sz="2000" dirty="0" smtClean="0">
                <a:latin typeface="华文中宋" pitchFamily="2" charset="-122"/>
                <a:ea typeface="华文中宋" pitchFamily="2" charset="-122"/>
              </a:rPr>
              <a:t>的</a:t>
            </a:r>
            <a:r>
              <a:rPr lang="en-US" altLang="zh-CN" sz="2000" dirty="0" smtClean="0">
                <a:latin typeface="华文中宋" pitchFamily="2" charset="-122"/>
                <a:ea typeface="华文中宋" pitchFamily="2" charset="-122"/>
              </a:rPr>
              <a:t>ROM</a:t>
            </a:r>
            <a:r>
              <a:rPr lang="zh-CN" altLang="en-US" sz="2000" dirty="0" smtClean="0">
                <a:latin typeface="华文中宋" pitchFamily="2" charset="-122"/>
                <a:ea typeface="华文中宋" pitchFamily="2" charset="-122"/>
              </a:rPr>
              <a:t>：点表示法</a:t>
            </a:r>
            <a:endParaRPr lang="zh-CN" altLang="en-US" sz="2000" dirty="0">
              <a:latin typeface="华文中宋" pitchFamily="2" charset="-122"/>
              <a:ea typeface="华文中宋" pitchFamily="2" charset="-122"/>
            </a:endParaRPr>
          </a:p>
        </p:txBody>
      </p:sp>
      <p:sp>
        <p:nvSpPr>
          <p:cNvPr id="10" name="Line 9"/>
          <p:cNvSpPr>
            <a:spLocks noChangeShapeType="1"/>
          </p:cNvSpPr>
          <p:nvPr>
            <p:custDataLst>
              <p:tags r:id="rId6"/>
            </p:custDataLst>
          </p:nvPr>
        </p:nvSpPr>
        <p:spPr bwMode="auto">
          <a:xfrm>
            <a:off x="6847117" y="3929066"/>
            <a:ext cx="381000"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 name="Line 10"/>
          <p:cNvSpPr>
            <a:spLocks noChangeShapeType="1"/>
          </p:cNvSpPr>
          <p:nvPr>
            <p:custDataLst>
              <p:tags r:id="rId7"/>
            </p:custDataLst>
          </p:nvPr>
        </p:nvSpPr>
        <p:spPr bwMode="auto">
          <a:xfrm>
            <a:off x="7315200" y="3927479"/>
            <a:ext cx="381000"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 xmlns:p14="http://schemas.microsoft.com/office/powerpoint/2010/main" val="125143899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2"/>
            </p:custDataLst>
            <p:extLst>
              <p:ext uri="{D42A27DB-BD31-4B8C-83A1-F6EECF244321}">
                <p14:modId xmlns="" xmlns:p14="http://schemas.microsoft.com/office/powerpoint/2010/main" val="1204924689"/>
              </p:ext>
            </p:extLst>
          </p:nvPr>
        </p:nvGraphicFramePr>
        <p:xfrm>
          <a:off x="3429000" y="2101850"/>
          <a:ext cx="4495800" cy="3568700"/>
        </p:xfrm>
        <a:graphic>
          <a:graphicData uri="http://schemas.openxmlformats.org/presentationml/2006/ole">
            <p:oleObj spid="_x0000_s112650" name="VISIO" r:id="rId9" imgW="2192040" imgH="1740240" progId="Visio.Drawing.11">
              <p:embed/>
            </p:oleObj>
          </a:graphicData>
        </a:graphic>
      </p:graphicFrame>
      <p:sp>
        <p:nvSpPr>
          <p:cNvPr id="10014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6"/>
            </p:custDataLst>
          </p:nvPr>
        </p:nvSpPr>
        <p:spPr bwMode="auto">
          <a:xfrm>
            <a:off x="2358588" y="289482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Logic with ROMs</a:t>
            </a:r>
            <a:endParaRPr lang="en-US" sz="4400" dirty="0">
              <a:solidFill>
                <a:schemeClr val="bg1"/>
              </a:solidFill>
              <a:latin typeface="+mj-lt"/>
            </a:endParaRPr>
          </a:p>
        </p:txBody>
      </p:sp>
      <p:sp>
        <p:nvSpPr>
          <p:cNvPr id="8" name="TextBox 7"/>
          <p:cNvSpPr txBox="1"/>
          <p:nvPr/>
        </p:nvSpPr>
        <p:spPr>
          <a:xfrm>
            <a:off x="1142976" y="714356"/>
            <a:ext cx="326243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例子：带只读存储器的逻辑</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05623566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2"/>
            </p:custDataLst>
            <p:extLst>
              <p:ext uri="{D42A27DB-BD31-4B8C-83A1-F6EECF244321}">
                <p14:modId xmlns="" xmlns:p14="http://schemas.microsoft.com/office/powerpoint/2010/main" val="2852309239"/>
              </p:ext>
            </p:extLst>
          </p:nvPr>
        </p:nvGraphicFramePr>
        <p:xfrm>
          <a:off x="3429000" y="2101850"/>
          <a:ext cx="4495800" cy="3568700"/>
        </p:xfrm>
        <a:graphic>
          <a:graphicData uri="http://schemas.openxmlformats.org/presentationml/2006/ole">
            <p:oleObj spid="_x0000_s99349" name="VISIO" r:id="rId9" imgW="2192118" imgH="1740260" progId="Visio.Drawing.11">
              <p:embed/>
            </p:oleObj>
          </a:graphicData>
        </a:graphic>
      </p:graphicFrame>
      <p:sp>
        <p:nvSpPr>
          <p:cNvPr id="10014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6"/>
            </p:custDataLst>
          </p:nvPr>
        </p:nvSpPr>
        <p:spPr bwMode="auto">
          <a:xfrm>
            <a:off x="2357422" y="289482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Logic with ROMs</a:t>
            </a:r>
            <a:endParaRPr lang="en-US" sz="4400" dirty="0">
              <a:solidFill>
                <a:schemeClr val="bg1"/>
              </a:solidFill>
              <a:latin typeface="+mj-lt"/>
            </a:endParaRPr>
          </a:p>
        </p:txBody>
      </p:sp>
      <p:sp>
        <p:nvSpPr>
          <p:cNvPr id="8" name="TextBox 7"/>
          <p:cNvSpPr txBox="1"/>
          <p:nvPr/>
        </p:nvSpPr>
        <p:spPr>
          <a:xfrm>
            <a:off x="1142976" y="714356"/>
            <a:ext cx="326243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例子：带只读存储器的逻辑</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16057042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285"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2917051368"/>
              </p:ext>
            </p:extLst>
          </p:nvPr>
        </p:nvGraphicFramePr>
        <p:xfrm>
          <a:off x="1447800" y="1143000"/>
          <a:ext cx="6400800" cy="3417888"/>
        </p:xfrm>
        <a:graphic>
          <a:graphicData uri="http://schemas.openxmlformats.org/presentationml/2006/ole">
            <p:oleObj spid="_x0000_s100373" name="VISIO" r:id="rId11" imgW="4040124" imgH="2252472" progId="Visio.Drawing.11">
              <p:embed/>
            </p:oleObj>
          </a:graphicData>
        </a:graphic>
      </p:graphicFrame>
      <p:sp>
        <p:nvSpPr>
          <p:cNvPr id="9932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328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3286" name="Text Box 6"/>
          <p:cNvSpPr txBox="1">
            <a:spLocks noChangeArrowheads="1"/>
          </p:cNvSpPr>
          <p:nvPr>
            <p:custDataLst>
              <p:tags r:id="rId5"/>
            </p:custDataLst>
          </p:nvPr>
        </p:nvSpPr>
        <p:spPr bwMode="auto">
          <a:xfrm>
            <a:off x="2286000" y="4414897"/>
            <a:ext cx="3048000" cy="20621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3287" name="Line 7"/>
          <p:cNvSpPr>
            <a:spLocks noChangeShapeType="1"/>
          </p:cNvSpPr>
          <p:nvPr>
            <p:custDataLst>
              <p:tags r:id="rId6"/>
            </p:custDataLst>
          </p:nvPr>
        </p:nvSpPr>
        <p:spPr bwMode="auto">
          <a:xfrm>
            <a:off x="3733800" y="5226109"/>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Any Memory Array</a:t>
            </a:r>
            <a:endParaRPr lang="en-US" sz="4400" dirty="0">
              <a:solidFill>
                <a:schemeClr val="bg1"/>
              </a:solidFill>
              <a:latin typeface="+mj-lt"/>
            </a:endParaRPr>
          </a:p>
        </p:txBody>
      </p:sp>
      <p:sp>
        <p:nvSpPr>
          <p:cNvPr id="16" name="Line 7"/>
          <p:cNvSpPr>
            <a:spLocks noChangeShapeType="1"/>
          </p:cNvSpPr>
          <p:nvPr>
            <p:custDataLst>
              <p:tags r:id="rId7"/>
            </p:custDataLst>
          </p:nvPr>
        </p:nvSpPr>
        <p:spPr bwMode="auto">
          <a:xfrm>
            <a:off x="3733800" y="5988109"/>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7"/>
          <p:cNvSpPr>
            <a:spLocks noChangeShapeType="1"/>
          </p:cNvSpPr>
          <p:nvPr>
            <p:custDataLst>
              <p:tags r:id="rId8"/>
            </p:custDataLst>
          </p:nvPr>
        </p:nvSpPr>
        <p:spPr bwMode="auto">
          <a:xfrm>
            <a:off x="4114800" y="5988109"/>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071538" y="714356"/>
            <a:ext cx="300595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带任意存储器阵列的逻辑</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03284312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Rectangle 4"/>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2"/>
            </p:custDataLst>
          </p:nvPr>
        </p:nvSpPr>
        <p:spPr bwMode="auto">
          <a:xfrm>
            <a:off x="914400" y="11430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3"/>
            </p:custDataLst>
          </p:nvPr>
        </p:nvSpPr>
        <p:spPr bwMode="auto">
          <a:xfrm>
            <a:off x="2349257" y="27432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
        <p:nvSpPr>
          <p:cNvPr id="6" name="TextBox 5"/>
          <p:cNvSpPr txBox="1"/>
          <p:nvPr/>
        </p:nvSpPr>
        <p:spPr>
          <a:xfrm>
            <a:off x="1090200" y="733543"/>
            <a:ext cx="249299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带存储器阵列的逻辑</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6537090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8532"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2810857090"/>
              </p:ext>
            </p:extLst>
          </p:nvPr>
        </p:nvGraphicFramePr>
        <p:xfrm>
          <a:off x="3352800" y="4395788"/>
          <a:ext cx="2743200" cy="2005012"/>
        </p:xfrm>
        <a:graphic>
          <a:graphicData uri="http://schemas.openxmlformats.org/presentationml/2006/ole">
            <p:oleObj spid="_x0000_s56340" name="VISIO" r:id="rId7" imgW="1051560" imgH="800100" progId="Visio.Drawing.11">
              <p:embed/>
            </p:oleObj>
          </a:graphicData>
        </a:graphic>
      </p:graphicFrame>
      <p:sp>
        <p:nvSpPr>
          <p:cNvPr id="9185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18534"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Types of </a:t>
            </a:r>
            <a:r>
              <a:rPr lang="en-US" sz="3200" dirty="0">
                <a:latin typeface="Times New Roman" pitchFamily="18" charset="0"/>
                <a:cs typeface="Arial" charset="0"/>
              </a:rPr>
              <a:t>carry propagate adders (CPAs</a:t>
            </a:r>
            <a:r>
              <a:rPr lang="en-US" sz="3200" dirty="0" smtClean="0">
                <a:latin typeface="Times New Roman" pitchFamily="18" charset="0"/>
                <a:cs typeface="Arial" charset="0"/>
              </a:rPr>
              <a:t>):</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Ripple-carry 	</a:t>
            </a:r>
            <a:r>
              <a:rPr lang="en-US" sz="2600" dirty="0" smtClean="0">
                <a:latin typeface="Times New Roman" pitchFamily="18" charset="0"/>
                <a:cs typeface="Arial" charset="0"/>
              </a:rPr>
              <a:t>	(</a:t>
            </a:r>
            <a:r>
              <a:rPr lang="en-US" sz="2600" dirty="0">
                <a:latin typeface="Times New Roman" pitchFamily="18" charset="0"/>
                <a:cs typeface="Arial" charset="0"/>
              </a:rPr>
              <a:t>slow)</a:t>
            </a:r>
          </a:p>
          <a:p>
            <a:pPr marL="742950" lvl="1" indent="-285750">
              <a:spcBef>
                <a:spcPct val="20000"/>
              </a:spcBef>
              <a:buFontTx/>
              <a:buChar char="–"/>
            </a:pPr>
            <a:r>
              <a:rPr lang="en-US" sz="2600" dirty="0">
                <a:latin typeface="Times New Roman" pitchFamily="18" charset="0"/>
                <a:cs typeface="Arial" charset="0"/>
              </a:rPr>
              <a:t>Carry-</a:t>
            </a:r>
            <a:r>
              <a:rPr lang="en-US" sz="2600" dirty="0" err="1">
                <a:latin typeface="Times New Roman" pitchFamily="18" charset="0"/>
                <a:cs typeface="Arial" charset="0"/>
              </a:rPr>
              <a:t>lookahead</a:t>
            </a:r>
            <a:r>
              <a:rPr lang="en-US" sz="2600" dirty="0">
                <a:latin typeface="Times New Roman" pitchFamily="18" charset="0"/>
                <a:cs typeface="Arial" charset="0"/>
              </a:rPr>
              <a:t> 	(fast</a:t>
            </a:r>
            <a:r>
              <a:rPr lang="en-US" sz="2600" dirty="0" smtClean="0">
                <a:latin typeface="Times New Roman" pitchFamily="18" charset="0"/>
                <a:cs typeface="Arial" charset="0"/>
              </a:rPr>
              <a:t>)     </a:t>
            </a:r>
            <a:r>
              <a:rPr lang="zh-CN" altLang="en-US" sz="2000" dirty="0" smtClean="0">
                <a:latin typeface="华文中宋" pitchFamily="2" charset="-122"/>
                <a:ea typeface="华文中宋" pitchFamily="2" charset="-122"/>
                <a:cs typeface="Arial" charset="0"/>
              </a:rPr>
              <a:t>先行进位加法器</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dirty="0">
                <a:latin typeface="Times New Roman" pitchFamily="18" charset="0"/>
                <a:cs typeface="Arial" charset="0"/>
              </a:rPr>
              <a:t>Prefix 		</a:t>
            </a:r>
            <a:r>
              <a:rPr lang="en-US" sz="2600" dirty="0" smtClean="0">
                <a:latin typeface="Times New Roman" pitchFamily="18" charset="0"/>
                <a:cs typeface="Arial" charset="0"/>
              </a:rPr>
              <a:t>	(</a:t>
            </a:r>
            <a:r>
              <a:rPr lang="en-US" sz="2600" dirty="0">
                <a:latin typeface="Times New Roman" pitchFamily="18" charset="0"/>
                <a:cs typeface="Arial" charset="0"/>
              </a:rPr>
              <a:t>faster</a:t>
            </a:r>
            <a:r>
              <a:rPr lang="en-US" sz="2600" dirty="0" smtClean="0">
                <a:latin typeface="Times New Roman" pitchFamily="18" charset="0"/>
                <a:cs typeface="Arial" charset="0"/>
              </a:rPr>
              <a:t>)   </a:t>
            </a:r>
            <a:r>
              <a:rPr lang="zh-CN" altLang="en-US" sz="2000" dirty="0" smtClean="0">
                <a:latin typeface="华文中宋" pitchFamily="2" charset="-122"/>
                <a:ea typeface="华文中宋" pitchFamily="2" charset="-122"/>
                <a:cs typeface="Arial" charset="0"/>
              </a:rPr>
              <a:t>前缀加法器</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600" dirty="0">
                <a:latin typeface="Times New Roman" pitchFamily="18" charset="0"/>
                <a:cs typeface="Arial" charset="0"/>
              </a:rPr>
              <a:t>Carry-</a:t>
            </a:r>
            <a:r>
              <a:rPr lang="en-US" sz="2600" dirty="0" err="1">
                <a:latin typeface="Times New Roman" pitchFamily="18" charset="0"/>
                <a:cs typeface="Arial" charset="0"/>
              </a:rPr>
              <a:t>lookahead</a:t>
            </a:r>
            <a:r>
              <a:rPr lang="en-US" sz="2600" dirty="0">
                <a:latin typeface="Times New Roman" pitchFamily="18" charset="0"/>
                <a:cs typeface="Arial" charset="0"/>
              </a:rPr>
              <a:t> and prefix adders </a:t>
            </a:r>
            <a:r>
              <a:rPr lang="en-US" sz="2600" dirty="0" smtClean="0">
                <a:latin typeface="Times New Roman" pitchFamily="18" charset="0"/>
                <a:cs typeface="Arial" charset="0"/>
              </a:rPr>
              <a:t>faster </a:t>
            </a:r>
            <a:r>
              <a:rPr lang="en-US" sz="2600" dirty="0">
                <a:latin typeface="Times New Roman" pitchFamily="18" charset="0"/>
                <a:cs typeface="Arial" charset="0"/>
              </a:rPr>
              <a:t>for large adders but require more </a:t>
            </a:r>
            <a:r>
              <a:rPr lang="en-US" sz="2600" dirty="0" smtClean="0">
                <a:latin typeface="Times New Roman" pitchFamily="18" charset="0"/>
                <a:cs typeface="Arial" charset="0"/>
              </a:rPr>
              <a:t>hardware</a:t>
            </a:r>
            <a:endParaRPr lang="en-US" sz="2600" dirty="0">
              <a:latin typeface="Times New Roman" pitchFamily="18" charset="0"/>
              <a:cs typeface="Arial" charset="0"/>
            </a:endParaRPr>
          </a:p>
          <a:p>
            <a:pPr marL="742950" lvl="1" indent="-285750">
              <a:spcBef>
                <a:spcPct val="20000"/>
              </a:spcBef>
            </a:pPr>
            <a:r>
              <a:rPr lang="en-US" sz="2000" dirty="0">
                <a:latin typeface="Times New Roman" pitchFamily="18" charset="0"/>
                <a:cs typeface="Arial" charset="0"/>
              </a:rPr>
              <a:t> 				</a:t>
            </a:r>
            <a:r>
              <a:rPr lang="en-US" sz="2600" b="1" dirty="0">
                <a:solidFill>
                  <a:schemeClr val="accent1"/>
                </a:solidFill>
                <a:latin typeface="Times New Roman" pitchFamily="18" charset="0"/>
                <a:cs typeface="Arial" charset="0"/>
              </a:rPr>
              <a:t>       Symbol</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Multibit</a:t>
            </a:r>
            <a:r>
              <a:rPr lang="en-US" sz="4400" dirty="0" smtClean="0">
                <a:solidFill>
                  <a:schemeClr val="bg1"/>
                </a:solidFill>
                <a:latin typeface="+mj-lt"/>
              </a:rPr>
              <a:t> Adders (CPAs)</a:t>
            </a:r>
            <a:r>
              <a:rPr lang="zh-CN" altLang="en-US" sz="2000" dirty="0" smtClean="0">
                <a:solidFill>
                  <a:schemeClr val="bg1"/>
                </a:solidFill>
                <a:latin typeface="华文中宋" pitchFamily="2" charset="-122"/>
                <a:ea typeface="华文中宋" pitchFamily="2" charset="-122"/>
              </a:rPr>
              <a:t>多位加法器</a:t>
            </a:r>
            <a:endParaRPr lang="en-US" sz="2000" dirty="0">
              <a:solidFill>
                <a:schemeClr val="bg1"/>
              </a:solidFill>
              <a:latin typeface="华文中宋" pitchFamily="2" charset="-122"/>
              <a:ea typeface="华文中宋" pitchFamily="2" charset="-122"/>
            </a:endParaRPr>
          </a:p>
        </p:txBody>
      </p:sp>
      <p:sp>
        <p:nvSpPr>
          <p:cNvPr id="6" name="TextBox 5"/>
          <p:cNvSpPr txBox="1"/>
          <p:nvPr/>
        </p:nvSpPr>
        <p:spPr>
          <a:xfrm>
            <a:off x="1251025" y="857232"/>
            <a:ext cx="274947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进位传播加法器的类型</a:t>
            </a:r>
            <a:endParaRPr lang="zh-CN" altLang="en-US" sz="2000" dirty="0">
              <a:latin typeface="华文中宋" pitchFamily="2" charset="-122"/>
              <a:ea typeface="华文中宋" pitchFamily="2" charset="-122"/>
            </a:endParaRPr>
          </a:p>
        </p:txBody>
      </p:sp>
      <p:sp>
        <p:nvSpPr>
          <p:cNvPr id="7" name="TextBox 6"/>
          <p:cNvSpPr txBox="1"/>
          <p:nvPr/>
        </p:nvSpPr>
        <p:spPr>
          <a:xfrm>
            <a:off x="5643570" y="1795257"/>
            <a:ext cx="198002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行波进位加法器</a:t>
            </a:r>
            <a:endParaRPr lang="zh-CN" altLang="en-US" sz="2000" dirty="0">
              <a:latin typeface="华文中宋" pitchFamily="2" charset="-122"/>
              <a:ea typeface="华文中宋" pitchFamily="2" charset="-122"/>
            </a:endParaRPr>
          </a:p>
        </p:txBody>
      </p:sp>
      <p:sp>
        <p:nvSpPr>
          <p:cNvPr id="9" name="TextBox 8"/>
          <p:cNvSpPr txBox="1"/>
          <p:nvPr/>
        </p:nvSpPr>
        <p:spPr>
          <a:xfrm>
            <a:off x="3357554" y="6357958"/>
            <a:ext cx="282000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  </a:t>
            </a:r>
            <a:r>
              <a:rPr lang="zh-CN" altLang="en-US" sz="2000" dirty="0" smtClean="0">
                <a:latin typeface="华文中宋" pitchFamily="2" charset="-122"/>
                <a:ea typeface="华文中宋" pitchFamily="2" charset="-122"/>
              </a:rPr>
              <a:t>进位传播加法器</a:t>
            </a:r>
            <a:endParaRPr lang="zh-CN" altLang="en-US" sz="2000" dirty="0">
              <a:latin typeface="华文中宋" pitchFamily="2" charset="-122"/>
              <a:ea typeface="华文中宋" pitchFamily="2" charset="-122"/>
            </a:endParaRPr>
          </a:p>
        </p:txBody>
      </p:sp>
      <p:sp>
        <p:nvSpPr>
          <p:cNvPr id="10" name="TextBox 9"/>
          <p:cNvSpPr txBox="1"/>
          <p:nvPr/>
        </p:nvSpPr>
        <p:spPr>
          <a:xfrm>
            <a:off x="5786446" y="3786190"/>
            <a:ext cx="3357554" cy="1015663"/>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对于大位数相加，先行进位加法器和前缀加法器更快，但是需要更多的硬件</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885722496"/>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4312" name="Object 8"/>
          <p:cNvGraphicFramePr>
            <a:graphicFrameLocks noGrp="1" noChangeAspect="1"/>
          </p:cNvGraphicFramePr>
          <p:nvPr>
            <p:ph sz="half" idx="4294967295"/>
            <p:custDataLst>
              <p:tags r:id="rId2"/>
            </p:custDataLst>
            <p:extLst>
              <p:ext uri="{D42A27DB-BD31-4B8C-83A1-F6EECF244321}">
                <p14:modId xmlns="" xmlns:p14="http://schemas.microsoft.com/office/powerpoint/2010/main" val="3833032324"/>
              </p:ext>
            </p:extLst>
          </p:nvPr>
        </p:nvGraphicFramePr>
        <p:xfrm>
          <a:off x="2438400" y="2081213"/>
          <a:ext cx="6629400" cy="3709987"/>
        </p:xfrm>
        <a:graphic>
          <a:graphicData uri="http://schemas.openxmlformats.org/presentationml/2006/ole">
            <p:oleObj spid="_x0000_s101397" name="VISIO" r:id="rId8" imgW="3993440" imgH="2234861" progId="Visio.Drawing.11">
              <p:embed/>
            </p:oleObj>
          </a:graphicData>
        </a:graphic>
      </p:graphicFrame>
      <p:sp>
        <p:nvSpPr>
          <p:cNvPr id="994308"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5"/>
            </p:custDataLst>
          </p:nvPr>
        </p:nvSpPr>
        <p:spPr bwMode="auto">
          <a:xfrm>
            <a:off x="2361798" y="27432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
        <p:nvSpPr>
          <p:cNvPr id="7" name="TextBox 6"/>
          <p:cNvSpPr txBox="1"/>
          <p:nvPr/>
        </p:nvSpPr>
        <p:spPr>
          <a:xfrm>
            <a:off x="1090200" y="733543"/>
            <a:ext cx="249299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带存储器阵列的逻辑</a:t>
            </a:r>
            <a:endParaRPr lang="zh-CN" altLang="en-US" sz="2000" dirty="0">
              <a:latin typeface="华文中宋" pitchFamily="2" charset="-122"/>
              <a:ea typeface="华文中宋" pitchFamily="2" charset="-122"/>
            </a:endParaRPr>
          </a:p>
        </p:txBody>
      </p:sp>
      <p:sp>
        <p:nvSpPr>
          <p:cNvPr id="8" name="TextBox 7"/>
          <p:cNvSpPr txBox="1"/>
          <p:nvPr/>
        </p:nvSpPr>
        <p:spPr>
          <a:xfrm>
            <a:off x="4677052" y="5929330"/>
            <a:ext cx="289534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5-42  4</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a:t>
            </a:r>
            <a:r>
              <a:rPr lang="zh-CN" altLang="en-US" sz="2000" dirty="0" smtClean="0">
                <a:latin typeface="华文中宋" pitchFamily="2" charset="-122"/>
                <a:ea typeface="华文中宋" pitchFamily="2" charset="-122"/>
              </a:rPr>
              <a:t>存储器阵列</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445130367"/>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67" name="Object 7"/>
          <p:cNvGraphicFramePr>
            <a:graphicFrameLocks noGrp="1" noChangeAspect="1"/>
          </p:cNvGraphicFramePr>
          <p:nvPr>
            <p:ph sz="half" idx="4294967295"/>
            <p:custDataLst>
              <p:tags r:id="rId2"/>
            </p:custDataLst>
            <p:extLst>
              <p:ext uri="{D42A27DB-BD31-4B8C-83A1-F6EECF244321}">
                <p14:modId xmlns="" xmlns:p14="http://schemas.microsoft.com/office/powerpoint/2010/main" val="2518192814"/>
              </p:ext>
            </p:extLst>
          </p:nvPr>
        </p:nvGraphicFramePr>
        <p:xfrm>
          <a:off x="2133600" y="1981200"/>
          <a:ext cx="5181600" cy="4348162"/>
        </p:xfrm>
        <a:graphic>
          <a:graphicData uri="http://schemas.openxmlformats.org/presentationml/2006/ole">
            <p:oleObj spid="_x0000_s102421" name="VISIO" r:id="rId7" imgW="2898908" imgH="2431785" progId="Visio.Drawing.11">
              <p:embed/>
            </p:oleObj>
          </a:graphicData>
        </a:graphic>
      </p:graphicFrame>
      <p:sp>
        <p:nvSpPr>
          <p:cNvPr id="1013763" name="Rectangle 3"/>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dirty="0">
              <a:latin typeface="Times New Roman" pitchFamily="18" charset="0"/>
              <a:cs typeface="Arial" charset="0"/>
            </a:endParaRPr>
          </a:p>
        </p:txBody>
      </p:sp>
      <p:sp>
        <p:nvSpPr>
          <p:cNvPr id="1013764" name="Rectangle 4"/>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Called </a:t>
            </a:r>
            <a:r>
              <a:rPr lang="en-US" sz="2400" i="1" dirty="0">
                <a:latin typeface="Times New Roman" pitchFamily="18" charset="0"/>
                <a:cs typeface="Arial" charset="0"/>
              </a:rPr>
              <a:t>lookup tables </a:t>
            </a:r>
            <a:r>
              <a:rPr lang="en-US" sz="2400" dirty="0">
                <a:latin typeface="Times New Roman" pitchFamily="18" charset="0"/>
                <a:cs typeface="Arial" charset="0"/>
              </a:rPr>
              <a:t>(LUTs): look up output at each input combination (address)</a:t>
            </a:r>
            <a:endParaRPr lang="en-US" sz="2400" i="1" dirty="0">
              <a:latin typeface="Times New Roman" pitchFamily="18" charset="0"/>
              <a:cs typeface="Times New Roman" pitchFamily="18"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
        <p:nvSpPr>
          <p:cNvPr id="6" name="TextBox 5"/>
          <p:cNvSpPr txBox="1"/>
          <p:nvPr/>
        </p:nvSpPr>
        <p:spPr>
          <a:xfrm>
            <a:off x="1090200" y="733543"/>
            <a:ext cx="249299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带存储器阵列的逻辑</a:t>
            </a:r>
            <a:endParaRPr lang="zh-CN" altLang="en-US" sz="2000" dirty="0">
              <a:latin typeface="华文中宋" pitchFamily="2" charset="-122"/>
              <a:ea typeface="华文中宋" pitchFamily="2" charset="-122"/>
            </a:endParaRPr>
          </a:p>
        </p:txBody>
      </p:sp>
      <p:sp>
        <p:nvSpPr>
          <p:cNvPr id="7" name="TextBox 6"/>
          <p:cNvSpPr txBox="1"/>
          <p:nvPr/>
        </p:nvSpPr>
        <p:spPr>
          <a:xfrm>
            <a:off x="2152439" y="6234269"/>
            <a:ext cx="494718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5-52  </a:t>
            </a:r>
            <a:r>
              <a:rPr lang="zh-CN" altLang="en-US" sz="2000" dirty="0" smtClean="0">
                <a:latin typeface="华文中宋" pitchFamily="2" charset="-122"/>
                <a:ea typeface="华文中宋" pitchFamily="2" charset="-122"/>
              </a:rPr>
              <a:t>用作查找表的</a:t>
            </a:r>
            <a:r>
              <a:rPr lang="en-US" altLang="zh-CN" sz="2000" dirty="0" smtClean="0">
                <a:latin typeface="华文中宋" pitchFamily="2" charset="-122"/>
                <a:ea typeface="华文中宋" pitchFamily="2" charset="-122"/>
              </a:rPr>
              <a:t>4</a:t>
            </a:r>
            <a:r>
              <a:rPr lang="zh-CN" altLang="en-US" sz="2000" dirty="0" smtClean="0">
                <a:latin typeface="华文中宋" pitchFamily="2" charset="-122"/>
                <a:ea typeface="华文中宋" pitchFamily="2" charset="-122"/>
              </a:rPr>
              <a:t>字*</a:t>
            </a:r>
            <a:r>
              <a:rPr lang="en-US" altLang="zh-CN" sz="2000" dirty="0" smtClean="0">
                <a:latin typeface="华文中宋" pitchFamily="2" charset="-122"/>
                <a:ea typeface="华文中宋" pitchFamily="2" charset="-122"/>
              </a:rPr>
              <a:t>1</a:t>
            </a:r>
            <a:r>
              <a:rPr lang="zh-CN" altLang="en-US" sz="2000" dirty="0" smtClean="0">
                <a:latin typeface="华文中宋" pitchFamily="2" charset="-122"/>
                <a:ea typeface="华文中宋" pitchFamily="2" charset="-122"/>
              </a:rPr>
              <a:t>位存储器阵列</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82076878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069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0694" name="Rectangle 6"/>
          <p:cNvSpPr>
            <a:spLocks noChangeArrowheads="1"/>
          </p:cNvSpPr>
          <p:nvPr>
            <p:custDataLst>
              <p:tags r:id="rId3"/>
            </p:custDataLst>
          </p:nvPr>
        </p:nvSpPr>
        <p:spPr bwMode="auto">
          <a:xfrm>
            <a:off x="914400" y="1219200"/>
            <a:ext cx="82296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PLAs </a:t>
            </a:r>
            <a:r>
              <a:rPr lang="en-US" sz="3200" dirty="0" smtClean="0">
                <a:latin typeface="Times New Roman" pitchFamily="18" charset="0"/>
                <a:cs typeface="Arial" charset="0"/>
              </a:rPr>
              <a:t>(Programmable </a:t>
            </a:r>
            <a:r>
              <a:rPr lang="en-US" sz="3200" dirty="0">
                <a:latin typeface="Times New Roman" pitchFamily="18" charset="0"/>
                <a:cs typeface="Arial" charset="0"/>
              </a:rPr>
              <a:t>logic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AND array followed by OR </a:t>
            </a:r>
            <a:r>
              <a:rPr lang="en-US" sz="2600" dirty="0" smtClean="0">
                <a:latin typeface="Times New Roman" pitchFamily="18" charset="0"/>
                <a:cs typeface="Arial" charset="0"/>
              </a:rPr>
              <a:t>array</a:t>
            </a:r>
            <a:r>
              <a:rPr lang="zh-CN" altLang="en-US" dirty="0" smtClean="0">
                <a:latin typeface="华文中宋" pitchFamily="2" charset="-122"/>
                <a:ea typeface="华文中宋" pitchFamily="2" charset="-122"/>
                <a:cs typeface="Arial" charset="0"/>
              </a:rPr>
              <a:t>一个</a:t>
            </a:r>
            <a:r>
              <a:rPr lang="en-US" altLang="zh-CN" dirty="0" smtClean="0">
                <a:latin typeface="华文中宋" pitchFamily="2" charset="-122"/>
                <a:ea typeface="华文中宋" pitchFamily="2" charset="-122"/>
                <a:cs typeface="Arial" charset="0"/>
              </a:rPr>
              <a:t>AND</a:t>
            </a:r>
            <a:r>
              <a:rPr lang="zh-CN" altLang="en-US" dirty="0" smtClean="0">
                <a:latin typeface="华文中宋" pitchFamily="2" charset="-122"/>
                <a:ea typeface="华文中宋" pitchFamily="2" charset="-122"/>
                <a:cs typeface="Arial" charset="0"/>
              </a:rPr>
              <a:t>阵列和跟随它的</a:t>
            </a:r>
            <a:r>
              <a:rPr lang="en-US" altLang="zh-CN" dirty="0" smtClean="0">
                <a:latin typeface="华文中宋" pitchFamily="2" charset="-122"/>
                <a:ea typeface="华文中宋" pitchFamily="2" charset="-122"/>
                <a:cs typeface="Arial" charset="0"/>
              </a:rPr>
              <a:t>OR</a:t>
            </a:r>
            <a:r>
              <a:rPr lang="zh-CN" altLang="en-US" dirty="0" smtClean="0">
                <a:latin typeface="华文中宋" pitchFamily="2" charset="-122"/>
                <a:ea typeface="华文中宋" pitchFamily="2" charset="-122"/>
                <a:cs typeface="Arial" charset="0"/>
              </a:rPr>
              <a:t>阵列组成</a:t>
            </a:r>
            <a:endParaRPr lang="en-US" altLang="zh-CN" dirty="0">
              <a:latin typeface="华文中宋" pitchFamily="2" charset="-122"/>
              <a:ea typeface="华文中宋" pitchFamily="2" charset="-122"/>
              <a:cs typeface="Arial" charset="0"/>
            </a:endParaRPr>
          </a:p>
          <a:p>
            <a:pPr marL="742950" lvl="1" indent="-285750">
              <a:spcBef>
                <a:spcPct val="20000"/>
              </a:spcBef>
              <a:buFontTx/>
              <a:buChar char="–"/>
            </a:pPr>
            <a:r>
              <a:rPr lang="en-US" sz="2600" dirty="0" smtClean="0">
                <a:latin typeface="Times New Roman" pitchFamily="18" charset="0"/>
                <a:cs typeface="Arial" charset="0"/>
              </a:rPr>
              <a:t>Combinational </a:t>
            </a:r>
            <a:r>
              <a:rPr lang="en-US" sz="2600" dirty="0">
                <a:latin typeface="Times New Roman" pitchFamily="18" charset="0"/>
                <a:cs typeface="Arial" charset="0"/>
              </a:rPr>
              <a:t>logic </a:t>
            </a:r>
            <a:r>
              <a:rPr lang="en-US" sz="2600" dirty="0" smtClean="0">
                <a:latin typeface="Times New Roman" pitchFamily="18" charset="0"/>
                <a:cs typeface="Arial" charset="0"/>
              </a:rPr>
              <a:t>only</a:t>
            </a:r>
            <a:r>
              <a:rPr lang="zh-CN" altLang="en-US" dirty="0" smtClean="0">
                <a:latin typeface="华文中宋" pitchFamily="2" charset="-122"/>
                <a:ea typeface="华文中宋" pitchFamily="2" charset="-122"/>
                <a:cs typeface="Arial" charset="0"/>
              </a:rPr>
              <a:t>只能实现组合逻辑</a:t>
            </a:r>
            <a:endParaRPr lang="en-US" dirty="0">
              <a:latin typeface="华文中宋" pitchFamily="2" charset="-122"/>
              <a:ea typeface="华文中宋" pitchFamily="2" charset="-122"/>
              <a:cs typeface="Arial" charset="0"/>
            </a:endParaRPr>
          </a:p>
          <a:p>
            <a:pPr marL="742950" lvl="1" indent="-285750">
              <a:spcBef>
                <a:spcPct val="20000"/>
              </a:spcBef>
              <a:buFontTx/>
              <a:buChar char="–"/>
            </a:pPr>
            <a:r>
              <a:rPr lang="en-US" sz="2600" dirty="0">
                <a:latin typeface="Times New Roman" pitchFamily="18" charset="0"/>
                <a:cs typeface="Arial" charset="0"/>
              </a:rPr>
              <a:t>Fixed internal </a:t>
            </a:r>
            <a:r>
              <a:rPr lang="en-US" sz="2600" dirty="0" smtClean="0">
                <a:latin typeface="Times New Roman" pitchFamily="18" charset="0"/>
                <a:cs typeface="Arial" charset="0"/>
              </a:rPr>
              <a:t>connections</a:t>
            </a:r>
            <a:r>
              <a:rPr lang="zh-CN" altLang="en-US" dirty="0" smtClean="0">
                <a:latin typeface="华文中宋" pitchFamily="2" charset="-122"/>
                <a:ea typeface="华文中宋" pitchFamily="2" charset="-122"/>
                <a:cs typeface="Arial" charset="0"/>
              </a:rPr>
              <a:t>固定内部连接</a:t>
            </a:r>
            <a:endParaRPr lang="en-US" dirty="0">
              <a:latin typeface="华文中宋" pitchFamily="2" charset="-122"/>
              <a:ea typeface="华文中宋" pitchFamily="2" charset="-122"/>
              <a:cs typeface="Arial" charset="0"/>
            </a:endParaRPr>
          </a:p>
          <a:p>
            <a:pPr marL="342900" indent="-342900">
              <a:spcBef>
                <a:spcPct val="20000"/>
              </a:spcBef>
              <a:buFontTx/>
              <a:buChar char="•"/>
            </a:pPr>
            <a:r>
              <a:rPr lang="en-US" sz="3200" b="1" dirty="0" smtClean="0">
                <a:latin typeface="Times New Roman" pitchFamily="18" charset="0"/>
                <a:cs typeface="Arial" charset="0"/>
              </a:rPr>
              <a:t>FPGAs </a:t>
            </a:r>
            <a:r>
              <a:rPr lang="en-US" sz="3200" dirty="0" smtClean="0">
                <a:latin typeface="Times New Roman" pitchFamily="18" charset="0"/>
                <a:cs typeface="Arial" charset="0"/>
              </a:rPr>
              <a:t>(Field </a:t>
            </a:r>
            <a:r>
              <a:rPr lang="en-US" sz="3200" dirty="0">
                <a:latin typeface="Times New Roman" pitchFamily="18" charset="0"/>
                <a:cs typeface="Arial" charset="0"/>
              </a:rPr>
              <a:t>programmable gate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Times New Roman" pitchFamily="18" charset="0"/>
              </a:rPr>
              <a:t>Array of </a:t>
            </a:r>
            <a:r>
              <a:rPr lang="en-US" sz="2600" dirty="0" smtClean="0">
                <a:latin typeface="Times New Roman" pitchFamily="18" charset="0"/>
                <a:cs typeface="Times New Roman" pitchFamily="18" charset="0"/>
              </a:rPr>
              <a:t>Logic Elements (LEs)</a:t>
            </a:r>
            <a:r>
              <a:rPr lang="zh-CN" altLang="en-US" dirty="0" smtClean="0">
                <a:latin typeface="华文中宋" pitchFamily="2" charset="-122"/>
                <a:ea typeface="华文中宋" pitchFamily="2" charset="-122"/>
                <a:cs typeface="Times New Roman" pitchFamily="18" charset="0"/>
              </a:rPr>
              <a:t>逻辑阵列单元</a:t>
            </a:r>
            <a:endParaRPr lang="en-US" dirty="0">
              <a:latin typeface="华文中宋" pitchFamily="2" charset="-122"/>
              <a:ea typeface="华文中宋" pitchFamily="2" charset="-122"/>
              <a:cs typeface="Times New Roman" pitchFamily="18" charset="0"/>
            </a:endParaRPr>
          </a:p>
          <a:p>
            <a:pPr marL="742950" lvl="1" indent="-285750">
              <a:spcBef>
                <a:spcPct val="20000"/>
              </a:spcBef>
              <a:buFontTx/>
              <a:buChar char="–"/>
            </a:pPr>
            <a:r>
              <a:rPr lang="en-US" sz="2600" dirty="0" smtClean="0">
                <a:latin typeface="Times New Roman" pitchFamily="18" charset="0"/>
                <a:cs typeface="Times New Roman" pitchFamily="18" charset="0"/>
              </a:rPr>
              <a:t>Combinational </a:t>
            </a:r>
            <a:r>
              <a:rPr lang="en-US" sz="2600" dirty="0">
                <a:latin typeface="Times New Roman" pitchFamily="18" charset="0"/>
                <a:cs typeface="Times New Roman" pitchFamily="18" charset="0"/>
              </a:rPr>
              <a:t>and sequential </a:t>
            </a:r>
            <a:r>
              <a:rPr lang="en-US" sz="2600" dirty="0" smtClean="0">
                <a:latin typeface="Times New Roman" pitchFamily="18" charset="0"/>
                <a:cs typeface="Times New Roman" pitchFamily="18" charset="0"/>
              </a:rPr>
              <a:t>logic</a:t>
            </a:r>
            <a:r>
              <a:rPr lang="zh-CN" altLang="en-US" dirty="0" smtClean="0">
                <a:latin typeface="华文中宋" pitchFamily="2" charset="-122"/>
                <a:ea typeface="华文中宋" pitchFamily="2" charset="-122"/>
                <a:cs typeface="Times New Roman" pitchFamily="18" charset="0"/>
              </a:rPr>
              <a:t>可以实现组合和时序逻辑</a:t>
            </a:r>
            <a:endParaRPr lang="en-US" dirty="0">
              <a:latin typeface="华文中宋" pitchFamily="2" charset="-122"/>
              <a:ea typeface="华文中宋" pitchFamily="2" charset="-122"/>
              <a:cs typeface="Times New Roman" pitchFamily="18" charset="0"/>
            </a:endParaRPr>
          </a:p>
          <a:p>
            <a:pPr marL="742950" lvl="1" indent="-285750">
              <a:spcBef>
                <a:spcPct val="20000"/>
              </a:spcBef>
              <a:buFontTx/>
              <a:buChar char="–"/>
            </a:pPr>
            <a:r>
              <a:rPr lang="en-US" sz="2600" dirty="0">
                <a:latin typeface="Times New Roman" pitchFamily="18" charset="0"/>
                <a:cs typeface="Times New Roman" pitchFamily="18" charset="0"/>
              </a:rPr>
              <a:t>Programmable internal </a:t>
            </a:r>
            <a:r>
              <a:rPr lang="en-US" sz="2600" dirty="0" smtClean="0">
                <a:latin typeface="Times New Roman" pitchFamily="18" charset="0"/>
                <a:cs typeface="Times New Roman" pitchFamily="18" charset="0"/>
              </a:rPr>
              <a:t>connections</a:t>
            </a:r>
            <a:r>
              <a:rPr lang="zh-CN" altLang="en-US" sz="2000" dirty="0" smtClean="0">
                <a:latin typeface="华文中宋" pitchFamily="2" charset="-122"/>
                <a:ea typeface="华文中宋" pitchFamily="2" charset="-122"/>
              </a:rPr>
              <a:t>可编程内部连接</a:t>
            </a:r>
          </a:p>
          <a:p>
            <a:pPr marL="742950" lvl="1" indent="-285750">
              <a:spcBef>
                <a:spcPct val="20000"/>
              </a:spcBef>
              <a:buFontTx/>
              <a:buChar char="–"/>
            </a:pPr>
            <a:endParaRPr lang="en-US" sz="2600" dirty="0">
              <a:latin typeface="Times New Roman" pitchFamily="18" charset="0"/>
              <a:cs typeface="Times New Roman" pitchFamily="18"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Arrays</a:t>
            </a:r>
            <a:r>
              <a:rPr lang="zh-CN" altLang="en-US" sz="2400" dirty="0" smtClean="0">
                <a:solidFill>
                  <a:schemeClr val="bg1"/>
                </a:solidFill>
                <a:latin typeface="华文中宋" pitchFamily="2" charset="-122"/>
                <a:ea typeface="华文中宋" pitchFamily="2" charset="-122"/>
              </a:rPr>
              <a:t>逻辑阵列</a:t>
            </a:r>
            <a:endParaRPr lang="en-US" sz="2400" dirty="0">
              <a:solidFill>
                <a:schemeClr val="bg1"/>
              </a:solidFill>
              <a:latin typeface="华文中宋" pitchFamily="2" charset="-122"/>
              <a:ea typeface="华文中宋" pitchFamily="2" charset="-122"/>
            </a:endParaRPr>
          </a:p>
        </p:txBody>
      </p:sp>
      <p:sp>
        <p:nvSpPr>
          <p:cNvPr id="6" name="TextBox 5"/>
          <p:cNvSpPr txBox="1"/>
          <p:nvPr/>
        </p:nvSpPr>
        <p:spPr>
          <a:xfrm>
            <a:off x="1306087" y="1000108"/>
            <a:ext cx="198002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可编程逻辑阵列</a:t>
            </a:r>
            <a:endParaRPr lang="zh-CN" altLang="en-US" sz="2000" dirty="0">
              <a:latin typeface="华文中宋" pitchFamily="2" charset="-122"/>
              <a:ea typeface="华文中宋" pitchFamily="2" charset="-122"/>
            </a:endParaRPr>
          </a:p>
        </p:txBody>
      </p:sp>
      <p:sp>
        <p:nvSpPr>
          <p:cNvPr id="7" name="TextBox 6"/>
          <p:cNvSpPr txBox="1"/>
          <p:nvPr/>
        </p:nvSpPr>
        <p:spPr>
          <a:xfrm>
            <a:off x="6715140" y="3314642"/>
            <a:ext cx="223651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现场可编程门阵列</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0295761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idx="4294967295"/>
            <p:custDataLst>
              <p:tags r:id="rId2"/>
            </p:custDataLst>
          </p:nvPr>
        </p:nvSpPr>
        <p:spPr>
          <a:xfrm>
            <a:off x="0" y="274638"/>
            <a:ext cx="8229600" cy="1143000"/>
          </a:xfrm>
        </p:spPr>
        <p:txBody>
          <a:bodyPr/>
          <a:lstStyle/>
          <a:p>
            <a:r>
              <a:rPr lang="en-US" dirty="0"/>
              <a:t>PLAs</a:t>
            </a:r>
          </a:p>
        </p:txBody>
      </p:sp>
      <p:graphicFrame>
        <p:nvGraphicFramePr>
          <p:cNvPr id="1128453" name="Object 5"/>
          <p:cNvGraphicFramePr>
            <a:graphicFrameLocks noGrp="1" noChangeAspect="1"/>
          </p:cNvGraphicFramePr>
          <p:nvPr>
            <p:ph sz="half" idx="4294967295"/>
            <p:custDataLst>
              <p:tags r:id="rId3"/>
            </p:custDataLst>
            <p:extLst>
              <p:ext uri="{D42A27DB-BD31-4B8C-83A1-F6EECF244321}">
                <p14:modId xmlns="" xmlns:p14="http://schemas.microsoft.com/office/powerpoint/2010/main" val="4048989112"/>
              </p:ext>
            </p:extLst>
          </p:nvPr>
        </p:nvGraphicFramePr>
        <p:xfrm>
          <a:off x="2209800" y="3581400"/>
          <a:ext cx="4267200" cy="2622550"/>
        </p:xfrm>
        <a:graphic>
          <a:graphicData uri="http://schemas.openxmlformats.org/presentationml/2006/ole">
            <p:oleObj spid="_x0000_s104488" name="VISIO" r:id="rId12" imgW="3672815" imgH="2259374" progId="Visio.Drawing.11">
              <p:embed/>
            </p:oleObj>
          </a:graphicData>
        </a:graphic>
      </p:graphicFrame>
      <p:graphicFrame>
        <p:nvGraphicFramePr>
          <p:cNvPr id="1128460" name="Object 12"/>
          <p:cNvGraphicFramePr>
            <a:graphicFrameLocks noGrp="1" noChangeAspect="1"/>
          </p:cNvGraphicFramePr>
          <p:nvPr>
            <p:ph sz="half" idx="4294967295"/>
            <p:custDataLst>
              <p:tags r:id="rId4"/>
            </p:custDataLst>
            <p:extLst>
              <p:ext uri="{D42A27DB-BD31-4B8C-83A1-F6EECF244321}">
                <p14:modId xmlns="" xmlns:p14="http://schemas.microsoft.com/office/powerpoint/2010/main" val="2746519943"/>
              </p:ext>
            </p:extLst>
          </p:nvPr>
        </p:nvGraphicFramePr>
        <p:xfrm>
          <a:off x="2667000" y="1828800"/>
          <a:ext cx="3200400" cy="1747838"/>
        </p:xfrm>
        <a:graphic>
          <a:graphicData uri="http://schemas.openxmlformats.org/presentationml/2006/ole">
            <p:oleObj spid="_x0000_s104489" name="VISIO" r:id="rId13" imgW="2449068" imgH="1333500" progId="Visio.Drawing.11">
              <p:embed/>
            </p:oleObj>
          </a:graphicData>
        </a:graphic>
      </p:graphicFrame>
      <p:sp>
        <p:nvSpPr>
          <p:cNvPr id="1128455" name="Rectangle 7"/>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X = ABC + ABC</a:t>
            </a:r>
          </a:p>
          <a:p>
            <a:pPr marL="342900" indent="-342900">
              <a:spcBef>
                <a:spcPct val="20000"/>
              </a:spcBef>
              <a:buFontTx/>
              <a:buChar char="•"/>
            </a:pPr>
            <a:r>
              <a:rPr lang="en-US" sz="2400" dirty="0">
                <a:latin typeface="Times New Roman" pitchFamily="18" charset="0"/>
                <a:cs typeface="Arial" charset="0"/>
              </a:rPr>
              <a:t>Y = AB</a:t>
            </a:r>
            <a:endParaRPr lang="en-US" sz="2400" dirty="0">
              <a:latin typeface="Times New Roman" pitchFamily="18" charset="0"/>
              <a:cs typeface="Times New Roman" pitchFamily="18" charset="0"/>
            </a:endParaRPr>
          </a:p>
        </p:txBody>
      </p:sp>
      <p:sp>
        <p:nvSpPr>
          <p:cNvPr id="1128456" name="Line 8"/>
          <p:cNvSpPr>
            <a:spLocks noChangeShapeType="1"/>
          </p:cNvSpPr>
          <p:nvPr>
            <p:custDataLst>
              <p:tags r:id="rId6"/>
            </p:custDataLst>
          </p:nvPr>
        </p:nvSpPr>
        <p:spPr bwMode="auto">
          <a:xfrm>
            <a:off x="2057400" y="18288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7" name="Line 9"/>
          <p:cNvSpPr>
            <a:spLocks noChangeShapeType="1"/>
          </p:cNvSpPr>
          <p:nvPr>
            <p:custDataLst>
              <p:tags r:id="rId7"/>
            </p:custDataLst>
          </p:nvPr>
        </p:nvSpPr>
        <p:spPr bwMode="auto">
          <a:xfrm>
            <a:off x="1905000" y="13716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8" name="Line 10"/>
          <p:cNvSpPr>
            <a:spLocks noChangeShapeType="1"/>
          </p:cNvSpPr>
          <p:nvPr>
            <p:custDataLst>
              <p:tags r:id="rId8"/>
            </p:custDataLst>
          </p:nvPr>
        </p:nvSpPr>
        <p:spPr bwMode="auto">
          <a:xfrm>
            <a:off x="2133600" y="13716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9" name="Line 11"/>
          <p:cNvSpPr>
            <a:spLocks noChangeShapeType="1"/>
          </p:cNvSpPr>
          <p:nvPr>
            <p:custDataLst>
              <p:tags r:id="rId9"/>
            </p:custDataLst>
          </p:nvPr>
        </p:nvSpPr>
        <p:spPr bwMode="auto">
          <a:xfrm>
            <a:off x="3276600" y="13716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PLAs</a:t>
            </a:r>
            <a:r>
              <a:rPr lang="zh-CN" altLang="en-US" sz="2400" dirty="0" smtClean="0">
                <a:solidFill>
                  <a:schemeClr val="bg1"/>
                </a:solidFill>
                <a:latin typeface="华文中宋" pitchFamily="2" charset="-122"/>
                <a:ea typeface="华文中宋" pitchFamily="2" charset="-122"/>
              </a:rPr>
              <a:t>可编程逻辑阵列</a:t>
            </a:r>
            <a:endParaRPr lang="en-US" sz="2400" dirty="0">
              <a:solidFill>
                <a:schemeClr val="bg1"/>
              </a:solidFill>
              <a:latin typeface="华文中宋" pitchFamily="2" charset="-122"/>
              <a:ea typeface="华文中宋" pitchFamily="2" charset="-122"/>
            </a:endParaRPr>
          </a:p>
        </p:txBody>
      </p:sp>
      <p:sp>
        <p:nvSpPr>
          <p:cNvPr id="11" name="TextBox 10"/>
          <p:cNvSpPr txBox="1"/>
          <p:nvPr/>
        </p:nvSpPr>
        <p:spPr>
          <a:xfrm>
            <a:off x="2000232" y="6190299"/>
            <a:ext cx="493596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5-56  </a:t>
            </a:r>
            <a:r>
              <a:rPr lang="zh-CN" altLang="en-US" sz="2000" dirty="0" smtClean="0">
                <a:latin typeface="华文中宋" pitchFamily="2" charset="-122"/>
                <a:ea typeface="华文中宋" pitchFamily="2" charset="-122"/>
              </a:rPr>
              <a:t>使用两层逻辑构成的</a:t>
            </a:r>
            <a:r>
              <a:rPr lang="en-US" altLang="zh-CN" sz="2000" dirty="0" smtClean="0">
                <a:latin typeface="华文中宋" pitchFamily="2" charset="-122"/>
                <a:ea typeface="华文中宋" pitchFamily="2" charset="-122"/>
              </a:rPr>
              <a:t>3</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2</a:t>
            </a:r>
            <a:r>
              <a:rPr lang="zh-CN" altLang="en-US" sz="2000" dirty="0" smtClean="0">
                <a:latin typeface="华文中宋" pitchFamily="2" charset="-122"/>
                <a:ea typeface="华文中宋" pitchFamily="2" charset="-122"/>
              </a:rPr>
              <a:t>位</a:t>
            </a:r>
            <a:r>
              <a:rPr lang="en-US" altLang="zh-CN" sz="2000" dirty="0" smtClean="0">
                <a:latin typeface="华文中宋" pitchFamily="2" charset="-122"/>
                <a:ea typeface="华文中宋" pitchFamily="2" charset="-122"/>
              </a:rPr>
              <a:t>PLA</a:t>
            </a:r>
            <a:endParaRPr lang="zh-CN" altLang="en-US" sz="2000" dirty="0">
              <a:latin typeface="华文中宋" pitchFamily="2" charset="-122"/>
              <a:ea typeface="华文中宋" pitchFamily="2" charset="-122"/>
            </a:endParaRPr>
          </a:p>
        </p:txBody>
      </p:sp>
      <p:sp>
        <p:nvSpPr>
          <p:cNvPr id="13" name="TextBox 12"/>
          <p:cNvSpPr txBox="1"/>
          <p:nvPr/>
        </p:nvSpPr>
        <p:spPr>
          <a:xfrm>
            <a:off x="5929322" y="3171766"/>
            <a:ext cx="273504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5-54  M*N*P</a:t>
            </a:r>
            <a:r>
              <a:rPr lang="zh-CN" altLang="en-US" sz="2000" dirty="0" smtClean="0">
                <a:latin typeface="华文中宋" pitchFamily="2" charset="-122"/>
                <a:ea typeface="华文中宋" pitchFamily="2" charset="-122"/>
              </a:rPr>
              <a:t>位</a:t>
            </a:r>
            <a:r>
              <a:rPr lang="en-US" altLang="zh-CN" sz="2000" dirty="0" smtClean="0">
                <a:latin typeface="华文中宋" pitchFamily="2" charset="-122"/>
                <a:ea typeface="华文中宋" pitchFamily="2" charset="-122"/>
              </a:rPr>
              <a:t>PLA</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5350270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25"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461358894"/>
              </p:ext>
            </p:extLst>
          </p:nvPr>
        </p:nvGraphicFramePr>
        <p:xfrm>
          <a:off x="2286000" y="986562"/>
          <a:ext cx="4191000" cy="2290038"/>
        </p:xfrm>
        <a:graphic>
          <a:graphicData uri="http://schemas.openxmlformats.org/presentationml/2006/ole">
            <p:oleObj spid="_x0000_s105512" name="VISIO" r:id="rId8" imgW="2449068" imgH="1333500" progId="Visio.Drawing.11">
              <p:embed/>
            </p:oleObj>
          </a:graphicData>
        </a:graphic>
      </p:graphicFrame>
      <p:graphicFrame>
        <p:nvGraphicFramePr>
          <p:cNvPr id="1003526" name="Object 6"/>
          <p:cNvGraphicFramePr>
            <a:graphicFrameLocks noGrp="1" noChangeAspect="1"/>
          </p:cNvGraphicFramePr>
          <p:nvPr>
            <p:ph sz="half" idx="4294967295"/>
            <p:custDataLst>
              <p:tags r:id="rId3"/>
            </p:custDataLst>
            <p:extLst>
              <p:ext uri="{D42A27DB-BD31-4B8C-83A1-F6EECF244321}">
                <p14:modId xmlns="" xmlns:p14="http://schemas.microsoft.com/office/powerpoint/2010/main" val="3375391442"/>
              </p:ext>
            </p:extLst>
          </p:nvPr>
        </p:nvGraphicFramePr>
        <p:xfrm>
          <a:off x="1600200" y="3124200"/>
          <a:ext cx="5289638" cy="3343275"/>
        </p:xfrm>
        <a:graphic>
          <a:graphicData uri="http://schemas.openxmlformats.org/presentationml/2006/ole">
            <p:oleObj spid="_x0000_s105513" name="VISIO" r:id="rId9" imgW="3593592" imgH="2267712" progId="Visio.Drawing.11">
              <p:embed/>
            </p:oleObj>
          </a:graphicData>
        </a:graphic>
      </p:graphicFrame>
      <p:sp>
        <p:nvSpPr>
          <p:cNvPr id="100352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352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PLAs: Dot Notation</a:t>
            </a:r>
            <a:r>
              <a:rPr lang="zh-CN" altLang="en-US" sz="2400" dirty="0" smtClean="0">
                <a:solidFill>
                  <a:schemeClr val="bg1"/>
                </a:solidFill>
                <a:latin typeface="华文中宋" pitchFamily="2" charset="-122"/>
                <a:ea typeface="华文中宋" pitchFamily="2" charset="-122"/>
              </a:rPr>
              <a:t>可编程阵列：点号表示法</a:t>
            </a:r>
            <a:endParaRPr lang="en-US" sz="2400" dirty="0">
              <a:solidFill>
                <a:schemeClr val="bg1"/>
              </a:solidFill>
              <a:latin typeface="华文中宋" pitchFamily="2" charset="-122"/>
              <a:ea typeface="华文中宋" pitchFamily="2" charset="-122"/>
            </a:endParaRPr>
          </a:p>
        </p:txBody>
      </p:sp>
      <p:sp>
        <p:nvSpPr>
          <p:cNvPr id="7" name="TextBox 6"/>
          <p:cNvSpPr txBox="1"/>
          <p:nvPr/>
        </p:nvSpPr>
        <p:spPr>
          <a:xfrm>
            <a:off x="6266112" y="2767396"/>
            <a:ext cx="273504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5-54  M*N*P</a:t>
            </a:r>
            <a:r>
              <a:rPr lang="zh-CN" altLang="en-US" sz="2000" dirty="0" smtClean="0">
                <a:latin typeface="华文中宋" pitchFamily="2" charset="-122"/>
                <a:ea typeface="华文中宋" pitchFamily="2" charset="-122"/>
              </a:rPr>
              <a:t>位</a:t>
            </a:r>
            <a:r>
              <a:rPr lang="en-US" altLang="zh-CN" sz="2000" dirty="0" smtClean="0">
                <a:latin typeface="华文中宋" pitchFamily="2" charset="-122"/>
                <a:ea typeface="华文中宋" pitchFamily="2" charset="-122"/>
              </a:rPr>
              <a:t>PLA</a:t>
            </a:r>
            <a:endParaRPr lang="zh-CN" altLang="en-US" sz="2000" dirty="0">
              <a:latin typeface="华文中宋" pitchFamily="2" charset="-122"/>
              <a:ea typeface="华文中宋" pitchFamily="2" charset="-122"/>
            </a:endParaRPr>
          </a:p>
        </p:txBody>
      </p:sp>
      <p:sp>
        <p:nvSpPr>
          <p:cNvPr id="8" name="TextBox 7"/>
          <p:cNvSpPr txBox="1"/>
          <p:nvPr/>
        </p:nvSpPr>
        <p:spPr>
          <a:xfrm>
            <a:off x="6929454" y="4857760"/>
            <a:ext cx="2000264" cy="1015663"/>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5-55  3*3*2</a:t>
            </a:r>
            <a:r>
              <a:rPr lang="zh-CN" altLang="en-US" sz="2000" dirty="0" smtClean="0">
                <a:latin typeface="华文中宋" pitchFamily="2" charset="-122"/>
                <a:ea typeface="华文中宋" pitchFamily="2" charset="-122"/>
              </a:rPr>
              <a:t>位</a:t>
            </a:r>
            <a:r>
              <a:rPr lang="en-US" altLang="zh-CN" sz="2000" dirty="0" smtClean="0">
                <a:latin typeface="华文中宋" pitchFamily="2" charset="-122"/>
                <a:ea typeface="华文中宋" pitchFamily="2" charset="-122"/>
              </a:rPr>
              <a:t>PLA</a:t>
            </a:r>
            <a:r>
              <a:rPr lang="zh-CN" altLang="en-US" sz="2000" dirty="0" smtClean="0">
                <a:latin typeface="华文中宋" pitchFamily="2" charset="-122"/>
                <a:ea typeface="华文中宋" pitchFamily="2" charset="-122"/>
              </a:rPr>
              <a:t>：点号表示法</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622521007"/>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888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8885"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8886" name="Rectangle 6"/>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Composed of:</a:t>
            </a: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LEs</a:t>
            </a:r>
            <a:r>
              <a:rPr lang="en-US" sz="2600" dirty="0" smtClean="0">
                <a:solidFill>
                  <a:schemeClr val="accent2"/>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(Logic elements</a:t>
            </a:r>
            <a:r>
              <a:rPr lang="en-US" sz="2600" dirty="0">
                <a:latin typeface="Times New Roman" pitchFamily="18" charset="0"/>
                <a:cs typeface="Times New Roman" pitchFamily="18" charset="0"/>
              </a:rPr>
              <a:t>): perform </a:t>
            </a:r>
            <a:r>
              <a:rPr lang="en-US" sz="2600" dirty="0" smtClean="0">
                <a:latin typeface="Times New Roman" pitchFamily="18" charset="0"/>
                <a:cs typeface="Times New Roman" pitchFamily="18" charset="0"/>
              </a:rPr>
              <a:t>logic</a:t>
            </a:r>
            <a:r>
              <a:rPr lang="zh-CN" altLang="en-US" sz="2000" dirty="0" smtClean="0">
                <a:latin typeface="华文中宋" pitchFamily="2" charset="-122"/>
                <a:ea typeface="华文中宋" pitchFamily="2" charset="-122"/>
                <a:cs typeface="Times New Roman" pitchFamily="18" charset="0"/>
              </a:rPr>
              <a:t>逻辑单元</a:t>
            </a:r>
            <a:endParaRPr lang="en-US" sz="2000" dirty="0">
              <a:latin typeface="华文中宋" pitchFamily="2" charset="-122"/>
              <a:ea typeface="华文中宋" pitchFamily="2" charset="-122"/>
              <a:cs typeface="Times New Roman" pitchFamily="18" charset="0"/>
            </a:endParaRP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IOEs</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(Input/output </a:t>
            </a:r>
            <a:r>
              <a:rPr lang="en-US" sz="2600" dirty="0" smtClean="0">
                <a:latin typeface="Times New Roman" pitchFamily="18" charset="0"/>
                <a:cs typeface="Times New Roman" pitchFamily="18" charset="0"/>
              </a:rPr>
              <a:t>elements): </a:t>
            </a:r>
            <a:r>
              <a:rPr lang="en-US" sz="2600" dirty="0">
                <a:latin typeface="Times New Roman" pitchFamily="18" charset="0"/>
                <a:cs typeface="Times New Roman" pitchFamily="18" charset="0"/>
              </a:rPr>
              <a:t>interface with outside </a:t>
            </a:r>
            <a:r>
              <a:rPr lang="en-US" sz="2600" dirty="0" smtClean="0">
                <a:latin typeface="Times New Roman" pitchFamily="18" charset="0"/>
                <a:cs typeface="Times New Roman" pitchFamily="18" charset="0"/>
              </a:rPr>
              <a:t>world</a:t>
            </a:r>
            <a:r>
              <a:rPr lang="zh-CN" altLang="en-US" sz="2000" dirty="0" smtClean="0">
                <a:latin typeface="华文中宋" pitchFamily="2" charset="-122"/>
                <a:ea typeface="华文中宋" pitchFamily="2" charset="-122"/>
                <a:cs typeface="Times New Roman" pitchFamily="18" charset="0"/>
              </a:rPr>
              <a:t>输入输出单元：与外部的接口</a:t>
            </a:r>
            <a:endParaRPr lang="en-US" sz="2000" dirty="0">
              <a:latin typeface="华文中宋" pitchFamily="2" charset="-122"/>
              <a:ea typeface="华文中宋" pitchFamily="2" charset="-122"/>
              <a:cs typeface="Times New Roman" pitchFamily="18" charset="0"/>
            </a:endParaRP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Programmable interconnection:</a:t>
            </a:r>
            <a:r>
              <a:rPr lang="en-US" sz="2600" dirty="0">
                <a:latin typeface="Times New Roman" pitchFamily="18" charset="0"/>
                <a:cs typeface="Times New Roman" pitchFamily="18" charset="0"/>
              </a:rPr>
              <a:t> connect </a:t>
            </a:r>
            <a:r>
              <a:rPr lang="en-US" sz="2600" dirty="0" smtClean="0">
                <a:latin typeface="Times New Roman" pitchFamily="18" charset="0"/>
                <a:cs typeface="Times New Roman" pitchFamily="18" charset="0"/>
              </a:rPr>
              <a:t>LEs and IOEs</a:t>
            </a:r>
            <a:r>
              <a:rPr lang="zh-CN" altLang="en-US" sz="2000" dirty="0" smtClean="0">
                <a:latin typeface="华文中宋" pitchFamily="2" charset="-122"/>
                <a:ea typeface="华文中宋" pitchFamily="2" charset="-122"/>
                <a:cs typeface="Times New Roman" pitchFamily="18" charset="0"/>
              </a:rPr>
              <a:t>可编程内部互联：连接逻辑单元与输入输出单元</a:t>
            </a:r>
            <a:endParaRPr lang="en-US" sz="2000" dirty="0">
              <a:latin typeface="华文中宋" pitchFamily="2" charset="-122"/>
              <a:ea typeface="华文中宋" pitchFamily="2" charset="-122"/>
              <a:cs typeface="Times New Roman" pitchFamily="18" charset="0"/>
            </a:endParaRPr>
          </a:p>
          <a:p>
            <a:pPr marL="742950" lvl="1" indent="-285750">
              <a:spcBef>
                <a:spcPct val="20000"/>
              </a:spcBef>
              <a:buFontTx/>
              <a:buChar char="–"/>
            </a:pPr>
            <a:r>
              <a:rPr lang="en-US" sz="2600" dirty="0">
                <a:latin typeface="Times New Roman" pitchFamily="18" charset="0"/>
                <a:cs typeface="Times New Roman" pitchFamily="18" charset="0"/>
              </a:rPr>
              <a:t>Some FPGAs include other building blocks such as multipliers and RAMs</a:t>
            </a:r>
          </a:p>
        </p:txBody>
      </p:sp>
      <p:sp>
        <p:nvSpPr>
          <p:cNvPr id="9" name="TextBox 8"/>
          <p:cNvSpPr txBox="1"/>
          <p:nvPr/>
        </p:nvSpPr>
        <p:spPr>
          <a:xfrm>
            <a:off x="1143000" y="68759"/>
            <a:ext cx="7924800" cy="692497"/>
          </a:xfrm>
          <a:prstGeom prst="rect">
            <a:avLst/>
          </a:prstGeom>
          <a:noFill/>
        </p:spPr>
        <p:txBody>
          <a:bodyPr wrap="square" rtlCol="0">
            <a:spAutoFit/>
          </a:bodyPr>
          <a:lstStyle/>
          <a:p>
            <a:r>
              <a:rPr lang="en-US" sz="3900" dirty="0" smtClean="0">
                <a:solidFill>
                  <a:schemeClr val="bg1"/>
                </a:solidFill>
                <a:latin typeface="+mj-lt"/>
              </a:rPr>
              <a:t>FPGA: Field Programmable Gate Array</a:t>
            </a:r>
            <a:endParaRPr lang="en-US" sz="3900" dirty="0">
              <a:solidFill>
                <a:schemeClr val="bg1"/>
              </a:solidFill>
              <a:latin typeface="+mj-lt"/>
            </a:endParaRPr>
          </a:p>
        </p:txBody>
      </p:sp>
      <p:sp>
        <p:nvSpPr>
          <p:cNvPr id="7" name="TextBox 6"/>
          <p:cNvSpPr txBox="1"/>
          <p:nvPr/>
        </p:nvSpPr>
        <p:spPr>
          <a:xfrm>
            <a:off x="1142976" y="642918"/>
            <a:ext cx="3195105" cy="400110"/>
          </a:xfrm>
          <a:prstGeom prst="rect">
            <a:avLst/>
          </a:prstGeom>
          <a:noFill/>
        </p:spPr>
        <p:txBody>
          <a:bodyPr wrap="none" rtlCol="0">
            <a:spAutoFit/>
          </a:bodyPr>
          <a:lstStyle/>
          <a:p>
            <a:r>
              <a:rPr lang="en-US" altLang="zh-CN" sz="2000" dirty="0" smtClean="0">
                <a:latin typeface="华文中宋" pitchFamily="2" charset="-122"/>
                <a:ea typeface="华文中宋" pitchFamily="2" charset="-122"/>
              </a:rPr>
              <a:t>FPGA</a:t>
            </a:r>
            <a:r>
              <a:rPr lang="zh-CN" altLang="en-US" sz="2000" dirty="0" smtClean="0">
                <a:latin typeface="华文中宋" pitchFamily="2" charset="-122"/>
                <a:ea typeface="华文中宋" pitchFamily="2" charset="-122"/>
              </a:rPr>
              <a:t>：现场可编程门阵列</a:t>
            </a:r>
            <a:endParaRPr lang="zh-CN" altLang="en-US" sz="2000" dirty="0">
              <a:latin typeface="华文中宋" pitchFamily="2" charset="-122"/>
              <a:ea typeface="华文中宋" pitchFamily="2" charset="-122"/>
            </a:endParaRPr>
          </a:p>
        </p:txBody>
      </p:sp>
      <p:sp>
        <p:nvSpPr>
          <p:cNvPr id="8" name="TextBox 7"/>
          <p:cNvSpPr txBox="1"/>
          <p:nvPr/>
        </p:nvSpPr>
        <p:spPr>
          <a:xfrm>
            <a:off x="1428728" y="5007130"/>
            <a:ext cx="7143800"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现在的</a:t>
            </a:r>
            <a:r>
              <a:rPr lang="en-US" altLang="zh-CN" sz="2000" dirty="0" smtClean="0">
                <a:latin typeface="华文中宋" pitchFamily="2" charset="-122"/>
                <a:ea typeface="华文中宋" pitchFamily="2" charset="-122"/>
              </a:rPr>
              <a:t>FPGA</a:t>
            </a:r>
            <a:r>
              <a:rPr lang="zh-CN" altLang="en-US" sz="2000" dirty="0" smtClean="0">
                <a:latin typeface="华文中宋" pitchFamily="2" charset="-122"/>
                <a:ea typeface="华文中宋" pitchFamily="2" charset="-122"/>
              </a:rPr>
              <a:t>还集成了其他有用的模块，如内部乘法器、大型</a:t>
            </a:r>
            <a:r>
              <a:rPr lang="en-US" altLang="zh-CN" sz="2000" dirty="0" smtClean="0">
                <a:latin typeface="华文中宋" pitchFamily="2" charset="-122"/>
                <a:ea typeface="华文中宋" pitchFamily="2" charset="-122"/>
              </a:rPr>
              <a:t>RAM</a:t>
            </a:r>
            <a:r>
              <a:rPr lang="zh-CN" altLang="en-US" sz="2000" dirty="0" smtClean="0">
                <a:latin typeface="华文中宋" pitchFamily="2" charset="-122"/>
                <a:ea typeface="华文中宋" pitchFamily="2" charset="-122"/>
              </a:rPr>
              <a:t>阵列</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07190788"/>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171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1717"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General FPGA Layout</a:t>
            </a:r>
            <a:r>
              <a:rPr lang="zh-CN" altLang="en-US" sz="2400" dirty="0" smtClean="0">
                <a:solidFill>
                  <a:schemeClr val="bg1"/>
                </a:solidFill>
                <a:latin typeface="华文中宋" pitchFamily="2" charset="-122"/>
                <a:ea typeface="华文中宋" pitchFamily="2" charset="-122"/>
              </a:rPr>
              <a:t>一般</a:t>
            </a:r>
            <a:r>
              <a:rPr lang="en-US" altLang="zh-CN" sz="2400" dirty="0" smtClean="0">
                <a:solidFill>
                  <a:schemeClr val="bg1"/>
                </a:solidFill>
                <a:latin typeface="华文中宋" pitchFamily="2" charset="-122"/>
                <a:ea typeface="华文中宋" pitchFamily="2" charset="-122"/>
              </a:rPr>
              <a:t>FPGA</a:t>
            </a:r>
            <a:r>
              <a:rPr lang="zh-CN" altLang="en-US" sz="2400" dirty="0" smtClean="0">
                <a:solidFill>
                  <a:schemeClr val="bg1"/>
                </a:solidFill>
                <a:latin typeface="华文中宋" pitchFamily="2" charset="-122"/>
                <a:ea typeface="华文中宋" pitchFamily="2" charset="-122"/>
              </a:rPr>
              <a:t>结构图</a:t>
            </a:r>
            <a:endParaRPr lang="en-US" sz="2400" dirty="0">
              <a:solidFill>
                <a:schemeClr val="bg1"/>
              </a:solidFill>
              <a:latin typeface="华文中宋" pitchFamily="2" charset="-122"/>
              <a:ea typeface="华文中宋" pitchFamily="2" charset="-122"/>
            </a:endParaRPr>
          </a:p>
        </p:txBody>
      </p:sp>
      <p:pic>
        <p:nvPicPr>
          <p:cNvPr id="106509" name="Picture 13"/>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2065469" y="1247774"/>
            <a:ext cx="4716331" cy="469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5016079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274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274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2742" name="Rectangle 6"/>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Composed of:</a:t>
            </a: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LUTs</a:t>
            </a:r>
            <a:r>
              <a:rPr lang="en-US" sz="2600" dirty="0" smtClean="0">
                <a:solidFill>
                  <a:schemeClr val="accent2"/>
                </a:solidFill>
                <a:latin typeface="Times New Roman" pitchFamily="18" charset="0"/>
                <a:cs typeface="Times New Roman" pitchFamily="18" charset="0"/>
              </a:rPr>
              <a:t> </a:t>
            </a:r>
            <a:r>
              <a:rPr lang="en-US" sz="2600" dirty="0">
                <a:latin typeface="Times New Roman" pitchFamily="18" charset="0"/>
                <a:cs typeface="Times New Roman" pitchFamily="18" charset="0"/>
              </a:rPr>
              <a:t>(lookup tables): perform combinational logic</a:t>
            </a: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Flip-flops:</a:t>
            </a:r>
            <a:r>
              <a:rPr lang="en-US" sz="2600" dirty="0">
                <a:latin typeface="Times New Roman" pitchFamily="18" charset="0"/>
                <a:cs typeface="Times New Roman" pitchFamily="18" charset="0"/>
              </a:rPr>
              <a:t> perform sequential </a:t>
            </a:r>
            <a:r>
              <a:rPr lang="en-US" sz="2600" dirty="0" smtClean="0">
                <a:latin typeface="Times New Roman" pitchFamily="18" charset="0"/>
                <a:cs typeface="Times New Roman" pitchFamily="18" charset="0"/>
              </a:rPr>
              <a:t>logic</a:t>
            </a:r>
            <a:endParaRPr lang="en-US" sz="2600" dirty="0">
              <a:latin typeface="Times New Roman" pitchFamily="18" charset="0"/>
              <a:cs typeface="Times New Roman" pitchFamily="18" charset="0"/>
            </a:endParaRP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Multiplexers:</a:t>
            </a:r>
            <a:r>
              <a:rPr lang="en-US" sz="2600" dirty="0">
                <a:latin typeface="Times New Roman" pitchFamily="18" charset="0"/>
                <a:cs typeface="Times New Roman" pitchFamily="18" charset="0"/>
              </a:rPr>
              <a:t> connect LUTs and flip-flops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LE: Logic Element</a:t>
            </a:r>
            <a:r>
              <a:rPr lang="zh-CN" altLang="en-US" sz="2400" dirty="0" smtClean="0">
                <a:solidFill>
                  <a:schemeClr val="bg1"/>
                </a:solidFill>
                <a:latin typeface="华文中宋" pitchFamily="2" charset="-122"/>
                <a:ea typeface="华文中宋" pitchFamily="2" charset="-122"/>
              </a:rPr>
              <a:t>逻辑单元</a:t>
            </a:r>
            <a:endParaRPr lang="en-US" sz="2400" dirty="0">
              <a:solidFill>
                <a:schemeClr val="bg1"/>
              </a:solidFill>
              <a:latin typeface="华文中宋" pitchFamily="2" charset="-122"/>
              <a:ea typeface="华文中宋" pitchFamily="2" charset="-122"/>
            </a:endParaRPr>
          </a:p>
        </p:txBody>
      </p:sp>
      <p:sp>
        <p:nvSpPr>
          <p:cNvPr id="7" name="TextBox 6"/>
          <p:cNvSpPr txBox="1"/>
          <p:nvPr/>
        </p:nvSpPr>
        <p:spPr>
          <a:xfrm>
            <a:off x="1451877" y="3214686"/>
            <a:ext cx="7263527" cy="1200329"/>
          </a:xfrm>
          <a:prstGeom prst="rect">
            <a:avLst/>
          </a:prstGeom>
          <a:noFill/>
        </p:spPr>
        <p:txBody>
          <a:bodyPr wrap="none" rtlCol="0">
            <a:spAutoFit/>
          </a:bodyPr>
          <a:lstStyle/>
          <a:p>
            <a:r>
              <a:rPr lang="zh-CN" altLang="en-US" sz="2400" dirty="0" smtClean="0">
                <a:latin typeface="华文中宋" pitchFamily="2" charset="-122"/>
                <a:ea typeface="华文中宋" pitchFamily="2" charset="-122"/>
              </a:rPr>
              <a:t>查找表：执行组合逻辑</a:t>
            </a:r>
            <a:endParaRPr lang="en-US" altLang="zh-CN" sz="2400" dirty="0" smtClean="0">
              <a:latin typeface="华文中宋" pitchFamily="2" charset="-122"/>
              <a:ea typeface="华文中宋" pitchFamily="2" charset="-122"/>
            </a:endParaRPr>
          </a:p>
          <a:p>
            <a:r>
              <a:rPr lang="zh-CN" altLang="en-US" sz="2400" dirty="0" smtClean="0">
                <a:latin typeface="华文中宋" pitchFamily="2" charset="-122"/>
                <a:ea typeface="华文中宋" pitchFamily="2" charset="-122"/>
              </a:rPr>
              <a:t>触发器：执行时序逻辑</a:t>
            </a:r>
            <a:endParaRPr lang="en-US" altLang="zh-CN" sz="2400" dirty="0" smtClean="0">
              <a:latin typeface="华文中宋" pitchFamily="2" charset="-122"/>
              <a:ea typeface="华文中宋" pitchFamily="2" charset="-122"/>
            </a:endParaRPr>
          </a:p>
          <a:p>
            <a:r>
              <a:rPr lang="zh-CN" altLang="en-US" sz="2400" dirty="0" smtClean="0">
                <a:latin typeface="华文中宋" pitchFamily="2" charset="-122"/>
                <a:ea typeface="华文中宋" pitchFamily="2" charset="-122"/>
              </a:rPr>
              <a:t>可配置多路选择器：连接查找表和触发器（寄存器）</a:t>
            </a:r>
            <a:endParaRPr lang="zh-CN" altLang="en-US" sz="2400" dirty="0">
              <a:latin typeface="华文中宋" pitchFamily="2" charset="-122"/>
              <a:ea typeface="华文中宋" pitchFamily="2" charset="-122"/>
            </a:endParaRPr>
          </a:p>
        </p:txBody>
      </p:sp>
    </p:spTree>
    <p:extLst>
      <p:ext uri="{BB962C8B-B14F-4D97-AF65-F5344CB8AC3E}">
        <p14:creationId xmlns="" xmlns:p14="http://schemas.microsoft.com/office/powerpoint/2010/main" val="2392160329"/>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762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762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2"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6" name="Rectangle 10"/>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Show how to configure </a:t>
            </a:r>
            <a:r>
              <a:rPr lang="en-US" sz="2400" dirty="0" smtClean="0">
                <a:latin typeface="Times New Roman" pitchFamily="18" charset="0"/>
                <a:cs typeface="Arial" charset="0"/>
              </a:rPr>
              <a:t>a Cyclone IV LE to </a:t>
            </a:r>
            <a:r>
              <a:rPr lang="en-US" sz="2400" dirty="0">
                <a:latin typeface="Times New Roman" pitchFamily="18" charset="0"/>
                <a:cs typeface="Arial" charset="0"/>
              </a:rPr>
              <a:t>perform the following functions:</a:t>
            </a:r>
          </a:p>
          <a:p>
            <a:pPr marL="742950" lvl="1" indent="-285750">
              <a:spcBef>
                <a:spcPct val="20000"/>
              </a:spcBef>
              <a:buFontTx/>
              <a:buChar char="–"/>
            </a:pPr>
            <a:r>
              <a:rPr lang="en-US" sz="2000" i="1" dirty="0">
                <a:latin typeface="Times New Roman" pitchFamily="18" charset="0"/>
                <a:cs typeface="Times New Roman" pitchFamily="18" charset="0"/>
              </a:rPr>
              <a:t>X = ABC + ABC</a:t>
            </a:r>
          </a:p>
          <a:p>
            <a:pPr marL="742950" lvl="1" indent="-285750">
              <a:spcBef>
                <a:spcPct val="20000"/>
              </a:spcBef>
              <a:buFontTx/>
              <a:buChar char="–"/>
            </a:pPr>
            <a:r>
              <a:rPr lang="en-US" sz="2000" i="1" dirty="0">
                <a:latin typeface="Times New Roman" pitchFamily="18" charset="0"/>
                <a:cs typeface="Times New Roman" pitchFamily="18" charset="0"/>
              </a:rPr>
              <a:t>Y = AB</a:t>
            </a:r>
          </a:p>
        </p:txBody>
      </p:sp>
      <p:sp>
        <p:nvSpPr>
          <p:cNvPr id="1007627" name="Line 11"/>
          <p:cNvSpPr>
            <a:spLocks noChangeShapeType="1"/>
          </p:cNvSpPr>
          <p:nvPr>
            <p:custDataLst>
              <p:tags r:id="rId6"/>
            </p:custDataLst>
          </p:nvPr>
        </p:nvSpPr>
        <p:spPr bwMode="auto">
          <a:xfrm>
            <a:off x="2209800" y="20574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8" name="Line 12"/>
          <p:cNvSpPr>
            <a:spLocks noChangeShapeType="1"/>
          </p:cNvSpPr>
          <p:nvPr>
            <p:custDataLst>
              <p:tags r:id="rId7"/>
            </p:custDataLst>
          </p:nvPr>
        </p:nvSpPr>
        <p:spPr bwMode="auto">
          <a:xfrm>
            <a:off x="2438400" y="20574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9" name="Line 13"/>
          <p:cNvSpPr>
            <a:spLocks noChangeShapeType="1"/>
          </p:cNvSpPr>
          <p:nvPr>
            <p:custDataLst>
              <p:tags r:id="rId8"/>
            </p:custDataLst>
          </p:nvPr>
        </p:nvSpPr>
        <p:spPr bwMode="auto">
          <a:xfrm>
            <a:off x="3352800" y="20574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30" name="Line 14"/>
          <p:cNvSpPr>
            <a:spLocks noChangeShapeType="1"/>
          </p:cNvSpPr>
          <p:nvPr>
            <p:custDataLst>
              <p:tags r:id="rId9"/>
            </p:custDataLst>
          </p:nvPr>
        </p:nvSpPr>
        <p:spPr bwMode="auto">
          <a:xfrm>
            <a:off x="2362200" y="24384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LE Configuration Example</a:t>
            </a:r>
            <a:endParaRPr lang="en-US" sz="4400" dirty="0">
              <a:solidFill>
                <a:schemeClr val="bg1"/>
              </a:solidFill>
              <a:latin typeface="+mj-lt"/>
            </a:endParaRPr>
          </a:p>
        </p:txBody>
      </p:sp>
      <p:pic>
        <p:nvPicPr>
          <p:cNvPr id="113666" name="Picture 2"/>
          <p:cNvPicPr>
            <a:picLocks noChangeAspect="1"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1866626" y="2743200"/>
            <a:ext cx="5972060" cy="3429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214414" y="785794"/>
            <a:ext cx="514756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逻辑单元配置例子， 见中文书</a:t>
            </a:r>
            <a:r>
              <a:rPr lang="en-US" altLang="zh-CN" sz="2000" dirty="0" smtClean="0">
                <a:latin typeface="华文中宋" pitchFamily="2" charset="-122"/>
                <a:ea typeface="华文中宋" pitchFamily="2" charset="-122"/>
              </a:rPr>
              <a:t>p200</a:t>
            </a:r>
            <a:r>
              <a:rPr lang="zh-CN" altLang="en-US" sz="2000" dirty="0" smtClean="0">
                <a:latin typeface="华文中宋" pitchFamily="2" charset="-122"/>
                <a:ea typeface="华文中宋" pitchFamily="2" charset="-122"/>
              </a:rPr>
              <a:t>，例</a:t>
            </a:r>
            <a:r>
              <a:rPr lang="en-US" altLang="zh-CN" sz="2000" dirty="0" smtClean="0">
                <a:latin typeface="华文中宋" pitchFamily="2" charset="-122"/>
                <a:ea typeface="华文中宋" pitchFamily="2" charset="-122"/>
              </a:rPr>
              <a:t>5.6</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44933699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9556"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3163161891"/>
              </p:ext>
            </p:extLst>
          </p:nvPr>
        </p:nvGraphicFramePr>
        <p:xfrm>
          <a:off x="838200" y="3429000"/>
          <a:ext cx="8153400" cy="1779588"/>
        </p:xfrm>
        <a:graphic>
          <a:graphicData uri="http://schemas.openxmlformats.org/presentationml/2006/ole">
            <p:oleObj spid="_x0000_s57364" name="VISIO" r:id="rId6" imgW="3139440" imgH="682752" progId="Visio.Drawing.11">
              <p:embed/>
            </p:oleObj>
          </a:graphicData>
        </a:graphic>
      </p:graphicFrame>
      <p:sp>
        <p:nvSpPr>
          <p:cNvPr id="919554" name="Rectangle 2"/>
          <p:cNvSpPr>
            <a:spLocks noChangeArrowheads="1"/>
          </p:cNvSpPr>
          <p:nvPr>
            <p:custDataLst>
              <p:tags r:id="rId3"/>
            </p:custDataLst>
          </p:nvPr>
        </p:nvSpPr>
        <p:spPr bwMode="auto">
          <a:xfrm>
            <a:off x="914400" y="1134208"/>
            <a:ext cx="8372508"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Chain 1-bit adders </a:t>
            </a:r>
            <a:r>
              <a:rPr lang="en-US" sz="3200" dirty="0" smtClean="0">
                <a:latin typeface="Times New Roman" pitchFamily="18" charset="0"/>
                <a:cs typeface="Arial" charset="0"/>
              </a:rPr>
              <a:t>together</a:t>
            </a:r>
            <a:r>
              <a:rPr lang="zh-CN" altLang="en-US" sz="2000" dirty="0" smtClean="0">
                <a:latin typeface="华文中宋" pitchFamily="2" charset="-122"/>
                <a:ea typeface="华文中宋" pitchFamily="2" charset="-122"/>
                <a:cs typeface="Arial" charset="0"/>
              </a:rPr>
              <a:t>连续串联一位全加器</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3200" dirty="0">
                <a:latin typeface="Times New Roman" pitchFamily="18" charset="0"/>
                <a:cs typeface="Arial" charset="0"/>
              </a:rPr>
              <a:t>Carry ripples through entire </a:t>
            </a:r>
            <a:r>
              <a:rPr lang="en-US" sz="3200" dirty="0" smtClean="0">
                <a:latin typeface="Times New Roman" pitchFamily="18" charset="0"/>
                <a:cs typeface="Arial" charset="0"/>
              </a:rPr>
              <a:t>chain</a:t>
            </a:r>
            <a:r>
              <a:rPr lang="zh-CN" altLang="en-US" sz="2000" dirty="0" smtClean="0">
                <a:latin typeface="华文中宋" pitchFamily="2" charset="-122"/>
                <a:ea typeface="华文中宋" pitchFamily="2" charset="-122"/>
                <a:cs typeface="Arial" charset="0"/>
              </a:rPr>
              <a:t>行波进位通过整个链</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3200" dirty="0">
                <a:latin typeface="Times New Roman" pitchFamily="18" charset="0"/>
                <a:cs typeface="Arial" charset="0"/>
              </a:rPr>
              <a:t>Disadvantage: </a:t>
            </a:r>
            <a:r>
              <a:rPr lang="en-US" sz="3200" b="1" dirty="0" smtClean="0">
                <a:solidFill>
                  <a:schemeClr val="accent1"/>
                </a:solidFill>
                <a:latin typeface="Times New Roman" pitchFamily="18" charset="0"/>
                <a:cs typeface="Arial" charset="0"/>
              </a:rPr>
              <a:t>slow</a:t>
            </a:r>
            <a:r>
              <a:rPr lang="zh-CN" altLang="en-US" sz="2000" b="1" dirty="0" smtClean="0">
                <a:latin typeface="华文中宋" pitchFamily="2" charset="-122"/>
                <a:ea typeface="华文中宋" pitchFamily="2" charset="-122"/>
                <a:cs typeface="Arial" charset="0"/>
              </a:rPr>
              <a:t>缺点是速度慢</a:t>
            </a:r>
            <a:endParaRPr lang="en-US" sz="2000" b="1" dirty="0">
              <a:latin typeface="华文中宋" pitchFamily="2" charset="-122"/>
              <a:ea typeface="华文中宋" pitchFamily="2" charset="-122"/>
              <a:cs typeface="Arial" charset="0"/>
            </a:endParaRPr>
          </a:p>
        </p:txBody>
      </p:sp>
      <p:sp>
        <p:nvSpPr>
          <p:cNvPr id="7" name="TextBox 6"/>
          <p:cNvSpPr txBox="1"/>
          <p:nvPr/>
        </p:nvSpPr>
        <p:spPr>
          <a:xfrm>
            <a:off x="1143000" y="68759"/>
            <a:ext cx="7924800" cy="1446550"/>
          </a:xfrm>
          <a:prstGeom prst="rect">
            <a:avLst/>
          </a:prstGeom>
          <a:noFill/>
        </p:spPr>
        <p:txBody>
          <a:bodyPr wrap="square" rtlCol="0">
            <a:spAutoFit/>
          </a:bodyPr>
          <a:lstStyle/>
          <a:p>
            <a:r>
              <a:rPr lang="en-US" sz="4400" dirty="0" smtClean="0">
                <a:solidFill>
                  <a:schemeClr val="bg1"/>
                </a:solidFill>
                <a:latin typeface="+mj-lt"/>
              </a:rPr>
              <a:t>Ripple-Carry Adder</a:t>
            </a:r>
            <a:r>
              <a:rPr lang="zh-CN" altLang="en-US" sz="2000" dirty="0" smtClean="0">
                <a:solidFill>
                  <a:schemeClr val="bg1"/>
                </a:solidFill>
                <a:latin typeface="华文中宋" pitchFamily="2" charset="-122"/>
                <a:ea typeface="华文中宋" pitchFamily="2" charset="-122"/>
              </a:rPr>
              <a:t>行波进位加法器</a:t>
            </a:r>
          </a:p>
          <a:p>
            <a:endParaRPr lang="en-US" sz="4400" dirty="0">
              <a:solidFill>
                <a:schemeClr val="bg1"/>
              </a:solidFill>
              <a:latin typeface="+mj-lt"/>
            </a:endParaRPr>
          </a:p>
        </p:txBody>
      </p:sp>
      <p:sp>
        <p:nvSpPr>
          <p:cNvPr id="5" name="TextBox 4"/>
          <p:cNvSpPr txBox="1"/>
          <p:nvPr/>
        </p:nvSpPr>
        <p:spPr>
          <a:xfrm>
            <a:off x="3214678" y="5715016"/>
            <a:ext cx="339387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5-5  32</a:t>
            </a:r>
            <a:r>
              <a:rPr lang="zh-CN" altLang="en-US" sz="2000" dirty="0" smtClean="0">
                <a:latin typeface="华文中宋" pitchFamily="2" charset="-122"/>
                <a:ea typeface="华文中宋" pitchFamily="2" charset="-122"/>
              </a:rPr>
              <a:t>位行波进位加法器</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7024486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ChangeArrowheads="1"/>
          </p:cNvSpPr>
          <p:nvPr>
            <p:custDataLst>
              <p:tags r:id="rId1"/>
            </p:custDataLst>
          </p:nvPr>
        </p:nvSpPr>
        <p:spPr bwMode="auto">
          <a:xfrm>
            <a:off x="978877" y="11430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i="1" dirty="0" smtClean="0">
              <a:latin typeface="Times New Roman" pitchFamily="18" charset="0"/>
              <a:cs typeface="Arial" charset="0"/>
            </a:endParaRPr>
          </a:p>
          <a:p>
            <a:pPr marL="342900" indent="-342900">
              <a:spcBef>
                <a:spcPct val="20000"/>
              </a:spcBef>
            </a:pPr>
            <a:r>
              <a:rPr lang="en-US" sz="3800" b="1" i="1" dirty="0">
                <a:solidFill>
                  <a:schemeClr val="accent1"/>
                </a:solidFill>
                <a:latin typeface="Times New Roman" pitchFamily="18" charset="0"/>
                <a:cs typeface="Arial" charset="0"/>
              </a:rPr>
              <a:t>			</a:t>
            </a:r>
            <a:r>
              <a:rPr lang="en-US" sz="3800" b="1" i="1" dirty="0" err="1">
                <a:solidFill>
                  <a:schemeClr val="accent1"/>
                </a:solidFill>
                <a:latin typeface="Times New Roman" pitchFamily="18" charset="0"/>
                <a:cs typeface="Arial" charset="0"/>
              </a:rPr>
              <a:t>t</a:t>
            </a:r>
            <a:r>
              <a:rPr lang="en-US" sz="3800" b="1" baseline="-25000" dirty="0" err="1">
                <a:solidFill>
                  <a:schemeClr val="accent1"/>
                </a:solidFill>
                <a:latin typeface="Times New Roman" pitchFamily="18" charset="0"/>
                <a:cs typeface="Arial" charset="0"/>
              </a:rPr>
              <a:t>ripple</a:t>
            </a:r>
            <a:r>
              <a:rPr lang="en-US" sz="3800" b="1" dirty="0">
                <a:solidFill>
                  <a:schemeClr val="accent1"/>
                </a:solidFill>
                <a:latin typeface="Times New Roman" pitchFamily="18" charset="0"/>
                <a:cs typeface="Arial" charset="0"/>
              </a:rPr>
              <a:t> = </a:t>
            </a:r>
            <a:r>
              <a:rPr lang="en-US" sz="3800" b="1" i="1" dirty="0" err="1">
                <a:solidFill>
                  <a:schemeClr val="accent1"/>
                </a:solidFill>
                <a:latin typeface="Times New Roman" pitchFamily="18" charset="0"/>
                <a:cs typeface="Arial" charset="0"/>
              </a:rPr>
              <a:t>Nt</a:t>
            </a:r>
            <a:r>
              <a:rPr lang="en-US" sz="3800" b="1" i="1" baseline="-25000" dirty="0" err="1">
                <a:solidFill>
                  <a:schemeClr val="accent1"/>
                </a:solidFill>
                <a:latin typeface="Times New Roman" pitchFamily="18" charset="0"/>
                <a:cs typeface="Arial" charset="0"/>
              </a:rPr>
              <a:t>FA</a:t>
            </a:r>
            <a:endParaRPr lang="en-US" sz="3800" b="1" i="1" baseline="-25000" dirty="0">
              <a:solidFill>
                <a:schemeClr val="accent1"/>
              </a:solidFill>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p>
          <a:p>
            <a:pPr marL="342900" indent="-342900">
              <a:spcBef>
                <a:spcPct val="20000"/>
              </a:spcBef>
            </a:pPr>
            <a:r>
              <a:rPr lang="en-US" sz="2400" i="1" baseline="-25000" dirty="0">
                <a:latin typeface="Times New Roman" pitchFamily="18" charset="0"/>
                <a:cs typeface="Arial" charset="0"/>
              </a:rPr>
              <a:t>	    </a:t>
            </a:r>
            <a:r>
              <a:rPr lang="en-US" sz="2400" dirty="0">
                <a:latin typeface="Times New Roman" pitchFamily="18" charset="0"/>
                <a:cs typeface="Arial" charset="0"/>
              </a:rPr>
              <a:t>where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FA</a:t>
            </a:r>
            <a:r>
              <a:rPr lang="en-US" sz="2400" dirty="0">
                <a:latin typeface="Times New Roman" pitchFamily="18" charset="0"/>
                <a:cs typeface="Arial" charset="0"/>
              </a:rPr>
              <a:t> is the delay of a full adder</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Ripple-Carry Adder Delay</a:t>
            </a:r>
            <a:endParaRPr lang="en-US" sz="4400" dirty="0">
              <a:solidFill>
                <a:schemeClr val="bg1"/>
              </a:solidFill>
              <a:latin typeface="+mj-lt"/>
            </a:endParaRPr>
          </a:p>
        </p:txBody>
      </p:sp>
      <p:sp>
        <p:nvSpPr>
          <p:cNvPr id="4" name="TextBox 3"/>
          <p:cNvSpPr txBox="1"/>
          <p:nvPr/>
        </p:nvSpPr>
        <p:spPr>
          <a:xfrm>
            <a:off x="1214414" y="857232"/>
            <a:ext cx="274947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行波进位加法器的延迟</a:t>
            </a:r>
            <a:endParaRPr lang="zh-CN" altLang="en-US" sz="2000" dirty="0">
              <a:latin typeface="华文中宋" pitchFamily="2" charset="-122"/>
              <a:ea typeface="华文中宋" pitchFamily="2" charset="-122"/>
            </a:endParaRPr>
          </a:p>
        </p:txBody>
      </p:sp>
      <p:sp>
        <p:nvSpPr>
          <p:cNvPr id="5" name="TextBox 4"/>
          <p:cNvSpPr txBox="1"/>
          <p:nvPr/>
        </p:nvSpPr>
        <p:spPr>
          <a:xfrm>
            <a:off x="1571604" y="3028890"/>
            <a:ext cx="332975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其中</a:t>
            </a:r>
            <a:r>
              <a:rPr lang="en-US" sz="2000" i="1" dirty="0" err="1" smtClean="0">
                <a:latin typeface="华文中宋" pitchFamily="2" charset="-122"/>
                <a:ea typeface="华文中宋" pitchFamily="2" charset="-122"/>
                <a:cs typeface="Arial" charset="0"/>
              </a:rPr>
              <a:t>t</a:t>
            </a:r>
            <a:r>
              <a:rPr lang="en-US" sz="2000" i="1" baseline="-25000" dirty="0" err="1" smtClean="0">
                <a:latin typeface="华文中宋" pitchFamily="2" charset="-122"/>
                <a:ea typeface="华文中宋" pitchFamily="2" charset="-122"/>
                <a:cs typeface="Arial" charset="0"/>
              </a:rPr>
              <a:t>FA</a:t>
            </a:r>
            <a:r>
              <a:rPr lang="zh-CN" altLang="en-US" sz="2000" dirty="0" smtClean="0">
                <a:latin typeface="华文中宋" pitchFamily="2" charset="-122"/>
                <a:ea typeface="华文中宋" pitchFamily="2" charset="-122"/>
              </a:rPr>
              <a:t>是一个全加器的延迟</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640232358"/>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10422</TotalTime>
  <Words>3886</Words>
  <Application>Microsoft Office PowerPoint</Application>
  <PresentationFormat>全屏显示(4:3)</PresentationFormat>
  <Paragraphs>791</Paragraphs>
  <Slides>78</Slides>
  <Notes>77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78</vt:i4>
      </vt:variant>
    </vt:vector>
  </HeadingPairs>
  <TitlesOfParts>
    <vt:vector size="81" baseType="lpstr">
      <vt:lpstr>Office Theme</vt:lpstr>
      <vt:lpstr>VISIO</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PLAs</vt:lpstr>
      <vt:lpstr>幻灯片 74</vt:lpstr>
      <vt:lpstr>幻灯片 75</vt:lpstr>
      <vt:lpstr>幻灯片 76</vt:lpstr>
      <vt:lpstr>幻灯片 77</vt:lpstr>
      <vt:lpstr>幻灯片 78</vt:lpstr>
    </vt:vector>
  </TitlesOfParts>
  <Company>Harvey Mudd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番茄花园</cp:lastModifiedBy>
  <cp:revision>427</cp:revision>
  <dcterms:created xsi:type="dcterms:W3CDTF">2012-08-07T04:56:47Z</dcterms:created>
  <dcterms:modified xsi:type="dcterms:W3CDTF">2015-06-15T00:08:37Z</dcterms:modified>
</cp:coreProperties>
</file>