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71.xml" ContentType="application/vnd.openxmlformats-officedocument.presentationml.tags+xml"/>
  <Override PartName="/ppt/notesSlides/notesSlide31.xml" ContentType="application/vnd.openxmlformats-officedocument.presentationml.notesSlide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21.xml" ContentType="application/vnd.openxmlformats-officedocument.presentationml.notesSlide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73.xml" ContentType="application/vnd.openxmlformats-officedocument.presentationml.tags+xml"/>
  <Override PartName="/ppt/notesSlides/notesSlide33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61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90" r:id="rId28"/>
    <p:sldId id="391" r:id="rId29"/>
    <p:sldId id="393" r:id="rId30"/>
    <p:sldId id="394" r:id="rId31"/>
    <p:sldId id="396" r:id="rId32"/>
    <p:sldId id="397" r:id="rId33"/>
    <p:sldId id="398" r:id="rId34"/>
    <p:sldId id="399" r:id="rId35"/>
    <p:sldId id="400" r:id="rId36"/>
    <p:sldId id="401" r:id="rId37"/>
    <p:sldId id="413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61" autoAdjust="0"/>
    <p:restoredTop sz="91697" autoAdjust="0"/>
  </p:normalViewPr>
  <p:slideViewPr>
    <p:cSldViewPr>
      <p:cViewPr varScale="1">
        <p:scale>
          <a:sx n="98" d="100"/>
          <a:sy n="98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ABD5E47-F045-4C01-A154-66E3997AD169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C3EC52C-64D1-4EF5-AC14-14AF6A3FC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31FBF-D890-4227-94EA-B4D8E419F03F}" type="slidenum">
              <a:rPr lang="en-US"/>
              <a:pPr/>
              <a:t>11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EDE69-5253-42DB-B9B4-79D543DC169D}" type="slidenum">
              <a:rPr lang="en-US"/>
              <a:pPr/>
              <a:t>12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DDD4-F300-491D-8CA3-50B27CA72482}" type="slidenum">
              <a:rPr lang="en-US"/>
              <a:pPr/>
              <a:t>13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AF869-D8B4-4E79-879D-680B6DFAF6DC}" type="slidenum">
              <a:rPr lang="en-US"/>
              <a:pPr/>
              <a:t>14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45B4F-6643-421D-A46C-C4ACF20FC24A}" type="slidenum">
              <a:rPr lang="en-US"/>
              <a:pPr/>
              <a:t>15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2354-CBC9-4772-AEDB-7FC95D5B9ADE}" type="slidenum">
              <a:rPr lang="en-US"/>
              <a:pPr/>
              <a:t>16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8EFA4-336A-4508-B907-322DAF99DE65}" type="slidenum">
              <a:rPr lang="en-US"/>
              <a:pPr/>
              <a:t>17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B15BA-A5AF-4666-A137-2A7BEE79A6FB}" type="slidenum">
              <a:rPr lang="en-US"/>
              <a:pPr/>
              <a:t>18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04D40-61B8-477E-AD67-F4EC390E63F1}" type="slidenum">
              <a:rPr lang="en-US"/>
              <a:pPr/>
              <a:t>19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65AA2-43F8-419C-ACF8-30CBBDD5BED0}" type="slidenum">
              <a:rPr lang="en-US"/>
              <a:pPr/>
              <a:t>20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698C1-AA24-4069-A84B-28DB67054A50}" type="slidenum">
              <a:rPr lang="en-US"/>
              <a:pPr/>
              <a:t>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0B0DC-77DF-415F-9F94-F6F4156B4EA3}" type="slidenum">
              <a:rPr lang="en-US"/>
              <a:pPr/>
              <a:t>21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2DCB-4571-46A1-956F-95662E1595FE}" type="slidenum">
              <a:rPr lang="en-US"/>
              <a:pPr/>
              <a:t>22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CCFAA-1860-41F7-A390-23FA2CED6278}" type="slidenum">
              <a:rPr lang="en-US"/>
              <a:pPr/>
              <a:t>23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59647-4F11-467F-A331-45397E999E40}" type="slidenum">
              <a:rPr lang="en-US"/>
              <a:pPr/>
              <a:t>24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A24EB4-DDA1-4BEE-AA58-0486B74B0B4D}" type="slidenum">
              <a:rPr lang="en-US"/>
              <a:pPr/>
              <a:t>25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4704E-457B-42BF-918B-1C2936EBD3B4}" type="slidenum">
              <a:rPr lang="en-US"/>
              <a:pPr/>
              <a:t>26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27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E7F7B-9493-4050-BFFB-27CFAD59287F}" type="slidenum">
              <a:rPr lang="en-US"/>
              <a:pPr/>
              <a:t>28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20B28-2A55-4754-B819-C0D12CB8782D}" type="slidenum">
              <a:rPr lang="en-US"/>
              <a:pPr/>
              <a:t>29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5FD0-999E-443D-8858-1F9C8BC53C9A}" type="slidenum">
              <a:rPr lang="en-US"/>
              <a:pPr/>
              <a:t>30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6430A-35D5-42FF-B152-2B38F4D2F3B0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AAE14-0550-46DC-B297-AB0455709856}" type="slidenum">
              <a:rPr lang="en-US"/>
              <a:pPr/>
              <a:t>31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1DFA-67F7-45E6-B6E7-7B8C1EF0267E}" type="slidenum">
              <a:rPr lang="en-US"/>
              <a:pPr/>
              <a:t>32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33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34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9D57-0100-4082-A151-1D6514E46006}" type="slidenum">
              <a:rPr lang="en-US"/>
              <a:pPr/>
              <a:t>35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36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37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A5738-752E-4EE2-B881-07E573FC4461}" type="slidenum">
              <a:rPr lang="en-US"/>
              <a:pPr/>
              <a:t>38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177F-227E-40BB-B535-4FC8FE4C0B40}" type="slidenum">
              <a:rPr lang="en-US"/>
              <a:pPr/>
              <a:t>39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B4EC-5E73-4E12-BB7E-8CC6037318BB}" type="slidenum">
              <a:rPr lang="en-US"/>
              <a:pPr/>
              <a:t>40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17B21-DE23-49F8-9F81-B49F5D0F4A4E}" type="slidenum">
              <a:rPr lang="en-US"/>
              <a:pPr/>
              <a:t>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057D3-4D81-4693-B03B-C9FC3C7C9AC7}" type="slidenum">
              <a:rPr lang="en-US"/>
              <a:pPr/>
              <a:t>41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E92F6-DC1F-4224-8175-473390ED3B87}" type="slidenum">
              <a:rPr lang="en-US"/>
              <a:pPr/>
              <a:t>42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9EB63-ADF0-44B8-A43E-CCFE1FD16D5D}" type="slidenum">
              <a:rPr lang="en-US"/>
              <a:pPr/>
              <a:t>43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D08D-CC22-4B6C-A876-AB23B632DB03}" type="slidenum">
              <a:rPr lang="en-US"/>
              <a:pPr/>
              <a:t>44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CC81-449C-445C-85F2-DA402502BE41}" type="slidenum">
              <a:rPr lang="en-US"/>
              <a:pPr/>
              <a:t>45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1AF2-C03F-43BF-9687-E6C2C87CA51D}" type="slidenum">
              <a:rPr lang="en-US"/>
              <a:pPr/>
              <a:t>46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47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A5630-84D0-4BFD-9099-7C0B5668D29A}" type="slidenum">
              <a:rPr lang="en-US"/>
              <a:pPr/>
              <a:t>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1DA1A-5CFF-4F10-8FD1-81BACB967AD4}" type="slidenum">
              <a:rPr lang="en-US"/>
              <a:pPr/>
              <a:t>7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7676E-B0BB-46AB-8E1E-3F0297F87583}" type="slidenum">
              <a:rPr lang="en-US"/>
              <a:pPr/>
              <a:t>8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87D5F-7FE5-45E5-A8FB-6808BE355092}" type="slidenum">
              <a:rPr lang="en-US"/>
              <a:pPr/>
              <a:t>9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A7091-273C-4757-B866-F1179922AF90}" type="slidenum">
              <a:rPr lang="en-US"/>
              <a:pPr/>
              <a:t>10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  <a:endParaRPr lang="en-US" sz="3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853207" y="2970725"/>
            <a:ext cx="635276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0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Hardware Description Languages</a:t>
            </a:r>
            <a:endParaRPr lang="en-US" sz="30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pPr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36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1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oleObject" Target="../embeddings/oleObject5.bin"/><Relationship Id="rId2" Type="http://schemas.openxmlformats.org/officeDocument/2006/relationships/tags" Target="../tags/tag56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oleObject" Target="../embeddings/oleObject6.bin"/><Relationship Id="rId2" Type="http://schemas.openxmlformats.org/officeDocument/2006/relationships/tags" Target="../tags/tag67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oleObject" Target="../embeddings/oleObject7.bin"/><Relationship Id="rId2" Type="http://schemas.openxmlformats.org/officeDocument/2006/relationships/tags" Target="../tags/tag70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87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oleObject" Target="../embeddings/oleObject9.bin"/><Relationship Id="rId2" Type="http://schemas.openxmlformats.org/officeDocument/2006/relationships/tags" Target="../tags/tag90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oleObject" Target="../embeddings/oleObject10.bin"/><Relationship Id="rId2" Type="http://schemas.openxmlformats.org/officeDocument/2006/relationships/tags" Target="../tags/tag93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9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428992" y="42862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华文中宋" pitchFamily="2" charset="-122"/>
                <a:ea typeface="华文中宋" pitchFamily="2" charset="-122"/>
              </a:rPr>
              <a:t>硬件描述语言</a:t>
            </a:r>
            <a:endParaRPr lang="zh-CN" altLang="en-US" sz="32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07477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c,</a:t>
            </a:r>
          </a:p>
          <a:p>
            <a:r>
              <a:rPr lang="en-US" sz="1700" dirty="0">
                <a:latin typeface="Courier New" pitchFamily="49" charset="0"/>
              </a:rPr>
              <a:t>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r>
              <a:rPr lang="en-US" sz="1700" dirty="0">
                <a:latin typeface="Courier New" pitchFamily="49" charset="0"/>
              </a:rPr>
              <a:t>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</a:t>
            </a:r>
            <a:r>
              <a:rPr lang="en-US" sz="1700" dirty="0" smtClean="0">
                <a:latin typeface="Courier New" pitchFamily="49" charset="0"/>
              </a:rPr>
              <a:t>logic a</a:t>
            </a:r>
            <a:r>
              <a:rPr lang="en-US" sz="1700" dirty="0">
                <a:latin typeface="Courier New" pitchFamily="49" charset="0"/>
              </a:rPr>
              <a:t>, b, c</a:t>
            </a:r>
          </a:p>
          <a:p>
            <a:r>
              <a:rPr lang="en-US" sz="1700" dirty="0">
                <a:latin typeface="Courier New" pitchFamily="49" charset="0"/>
              </a:rPr>
              <a:t>             output </a:t>
            </a:r>
            <a:r>
              <a:rPr lang="en-US" sz="1700" dirty="0" smtClean="0">
                <a:latin typeface="Courier New" pitchFamily="49" charset="0"/>
              </a:rPr>
              <a:t>logic y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smtClean="0">
                <a:latin typeface="Courier New" pitchFamily="49" charset="0"/>
              </a:rPr>
              <a:t>logic n1</a:t>
            </a:r>
            <a:r>
              <a:rPr lang="en-US" sz="1700" dirty="0">
                <a:latin typeface="Courier New" pitchFamily="49" charset="0"/>
              </a:rPr>
              <a:t>;                  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</a:t>
            </a:r>
            <a:r>
              <a:rPr lang="en-US" sz="1700" dirty="0" smtClean="0"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instance of inverter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Structural Modeling - Hierarchy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671436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结构模型建模 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–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层次化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933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</a:t>
            </a:r>
            <a:r>
              <a:rPr lang="en-US" sz="2400" dirty="0" smtClean="0">
                <a:cs typeface="Arial" charset="0"/>
              </a:rPr>
              <a:t> single </a:t>
            </a:r>
            <a:r>
              <a:rPr lang="en-US" sz="2400" dirty="0">
                <a:cs typeface="Arial" charset="0"/>
              </a:rPr>
              <a:t>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Bitwise Operators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位操作符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8" y="5357826"/>
            <a:ext cx="347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4-4  gates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模块综合后电路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857232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中文书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p113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4.3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542" y="6111118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按位操作符对单独位信号和多位总线进行操作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7737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1921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</a:t>
            </a:r>
            <a:r>
              <a:rPr lang="en-US" sz="1800" dirty="0" smtClean="0">
                <a:latin typeface="Courier New" pitchFamily="49" charset="0"/>
              </a:rPr>
              <a:t>logic [7:0</a:t>
            </a:r>
            <a:r>
              <a:rPr lang="en-US" sz="1800" dirty="0">
                <a:latin typeface="Courier New" pitchFamily="49" charset="0"/>
              </a:rPr>
              <a:t>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Reduction Operators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缩减运算符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3108" y="5929330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4-5  and8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综合后电路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000108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4.4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八输入与门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344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accent1"/>
                </a:solidFill>
                <a:latin typeface="Courier New" pitchFamily="49" charset="0"/>
              </a:rPr>
              <a:t>? :</a:t>
            </a:r>
            <a:r>
              <a:rPr lang="en-US" sz="2400" dirty="0">
                <a:solidFill>
                  <a:schemeClr val="accent1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01" y="312420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Conditional Assignment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条件赋值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860" y="4448588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4-6  mux2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综合后电路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578645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三元运算符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11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949569" y="1219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           output logic 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logic p</a:t>
            </a:r>
            <a:r>
              <a:rPr lang="en-US" sz="1800" dirty="0">
                <a:latin typeface="Courier New" pitchFamily="49" charset="0"/>
              </a:rPr>
              <a:t>, g;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="" xmlns:p14="http://schemas.microsoft.com/office/powerpoint/2010/main" val="1019374807"/>
              </p:ext>
            </p:extLst>
          </p:nvPr>
        </p:nvGraphicFramePr>
        <p:xfrm>
          <a:off x="2057400" y="4114800"/>
          <a:ext cx="5867400" cy="2484437"/>
        </p:xfrm>
        <a:graphic>
          <a:graphicData uri="http://schemas.openxmlformats.org/presentationml/2006/ole">
            <p:oleObj spid="_x0000_s223254" name="VISIO" r:id="rId8" imgW="3604320" imgH="1526040" progId="Visio.Drawing.11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Internal Variables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内部变量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2198" y="367249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4-8 </a:t>
            </a:r>
            <a:r>
              <a:rPr lang="en-US" altLang="zh-CN" dirty="0" err="1" smtClean="0">
                <a:latin typeface="华文中宋" pitchFamily="2" charset="-122"/>
                <a:ea typeface="华文中宋" pitchFamily="2" charset="-122"/>
              </a:rPr>
              <a:t>fulladder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综合后电路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276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1215963313"/>
              </p:ext>
            </p:extLst>
          </p:nvPr>
        </p:nvGraphicFramePr>
        <p:xfrm>
          <a:off x="2819400" y="154609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/>
                <a:gridCol w="281463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5804" name="Rectangle 4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5181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Order of 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operations</a:t>
            </a:r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3131" y="1524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00200" y="57150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Lowest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Precedence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优先级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25012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见中文书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p119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，表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4-1/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表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4-2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3187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4294967295"/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3718561252"/>
              </p:ext>
            </p:extLst>
          </p:nvPr>
        </p:nvGraphicFramePr>
        <p:xfrm>
          <a:off x="990600" y="24384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/>
                <a:gridCol w="1219200"/>
                <a:gridCol w="1447800"/>
                <a:gridCol w="1371600"/>
                <a:gridCol w="1524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86860" name="Rectangle 7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143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Format: </a:t>
            </a:r>
            <a:r>
              <a:rPr lang="en-US" sz="2600" b="1" dirty="0" err="1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600" b="1" dirty="0" err="1" smtClean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‘Bvalue</a:t>
            </a:r>
            <a:r>
              <a:rPr lang="zh-CN" altLang="en-US" sz="2000" b="1" dirty="0" smtClean="0">
                <a:latin typeface="华文中宋" pitchFamily="2" charset="-122"/>
                <a:ea typeface="华文中宋" pitchFamily="2" charset="-122"/>
                <a:cs typeface="Courier New" pitchFamily="49" charset="0"/>
              </a:rPr>
              <a:t>声明常量的格式</a:t>
            </a:r>
            <a:endParaRPr lang="en-US" sz="2000" b="1" dirty="0">
              <a:latin typeface="华文中宋" pitchFamily="2" charset="-122"/>
              <a:ea typeface="华文中宋" pitchFamily="2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number of bits, 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B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Courier New" pitchFamily="49" charset="0"/>
              </a:rPr>
              <a:t>base</a:t>
            </a:r>
            <a:r>
              <a:rPr lang="zh-CN" altLang="en-US" sz="2000" dirty="0" smtClean="0">
                <a:latin typeface="Times New Roman" pitchFamily="18" charset="0"/>
                <a:cs typeface="Courier New" pitchFamily="49" charset="0"/>
              </a:rPr>
              <a:t>，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  <a:cs typeface="Courier New" pitchFamily="49" charset="0"/>
              </a:rPr>
              <a:t>N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  <a:cs typeface="Courier New" pitchFamily="49" charset="0"/>
              </a:rPr>
              <a:t>表示位数、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  <a:cs typeface="Courier New" pitchFamily="49" charset="0"/>
              </a:rPr>
              <a:t>B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  <a:cs typeface="Courier New" pitchFamily="49" charset="0"/>
              </a:rPr>
              <a:t>表示基数</a:t>
            </a:r>
            <a:endParaRPr lang="en-US" sz="2000" dirty="0">
              <a:latin typeface="华文中宋" pitchFamily="2" charset="-122"/>
              <a:ea typeface="华文中宋" pitchFamily="2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Courier New" pitchFamily="49" charset="0"/>
              </a:rPr>
              <a:t>‘B</a:t>
            </a:r>
            <a:r>
              <a:rPr lang="en-US" sz="2000" dirty="0" smtClean="0">
                <a:latin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latin typeface="Times New Roman" pitchFamily="18" charset="0"/>
                <a:cs typeface="Courier New" pitchFamily="49" charset="0"/>
              </a:rPr>
              <a:t>is optional but recommended (default is decimal</a:t>
            </a:r>
            <a:r>
              <a:rPr lang="en-US" sz="2000" dirty="0" smtClean="0">
                <a:latin typeface="Times New Roman" pitchFamily="18" charset="0"/>
                <a:cs typeface="Courier New" pitchFamily="49" charset="0"/>
              </a:rPr>
              <a:t>)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  <a:cs typeface="Courier New" pitchFamily="49" charset="0"/>
              </a:rPr>
              <a:t>基数默认为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  <a:cs typeface="Courier New" pitchFamily="49" charset="0"/>
              </a:rPr>
              <a:t>10</a:t>
            </a:r>
            <a:endParaRPr lang="en-US" dirty="0">
              <a:latin typeface="华文中宋" pitchFamily="2" charset="-122"/>
              <a:ea typeface="华文中宋" pitchFamily="2" charset="-122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Numbers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数字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8676" y="6091662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表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4-3  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Verilog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的数字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2358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2011309837"/>
              </p:ext>
            </p:extLst>
          </p:nvPr>
        </p:nvGraphicFramePr>
        <p:xfrm>
          <a:off x="2057400" y="4290646"/>
          <a:ext cx="5638800" cy="1392238"/>
        </p:xfrm>
        <a:graphic>
          <a:graphicData uri="http://schemas.openxmlformats.org/presentationml/2006/ole">
            <p:oleObj spid="_x0000_s225302" name="VISIO" r:id="rId8" imgW="2334086" imgH="577034" progId="Visio.Drawing.11">
              <p:embed/>
            </p:oleObj>
          </a:graphicData>
        </a:graphic>
      </p:graphicFrame>
      <p:sp>
        <p:nvSpPr>
          <p:cNvPr id="8898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tristate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[</a:t>
            </a:r>
            <a:r>
              <a:rPr lang="en-US" sz="1800" dirty="0">
                <a:latin typeface="Courier New" pitchFamily="49" charset="0"/>
                <a:cs typeface="Arial" charset="0"/>
              </a:rPr>
              <a:t>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Z: Floating Output 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浮空输出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2214" y="600076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4-9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三态缓冲器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713690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见中文书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p121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4.10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0384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143000"/>
            <a:ext cx="82296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</a:t>
            </a:r>
            <a:r>
              <a:rPr lang="en-US" sz="1600" dirty="0" smtClean="0">
                <a:latin typeface="Courier New" pitchFamily="49" charset="0"/>
              </a:rPr>
              <a:t> 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</a:t>
            </a:r>
            <a:r>
              <a:rPr lang="en-US" sz="1600" dirty="0" smtClean="0">
                <a:latin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3810000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延迟，见中文书</a:t>
            </a:r>
            <a:r>
              <a:rPr lang="en-US" altLang="zh-CN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p123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6163100"/>
            <a:ext cx="703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4-10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带延迟的模拟波形示例（来自于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ModelSim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模拟器）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5924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4648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</a:t>
            </a:r>
            <a:r>
              <a:rPr lang="en-US" sz="1600" dirty="0" smtClean="0">
                <a:latin typeface="Courier New" pitchFamily="49" charset="0"/>
              </a:rPr>
              <a:t>logic a</a:t>
            </a:r>
            <a:r>
              <a:rPr lang="en-US" sz="1600" dirty="0">
                <a:latin typeface="Courier New" pitchFamily="49" charset="0"/>
              </a:rPr>
              <a:t>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</a:t>
            </a:r>
            <a:r>
              <a:rPr lang="en-US" sz="1600" dirty="0" smtClean="0">
                <a:latin typeface="Courier New" pitchFamily="49" charset="0"/>
              </a:rPr>
              <a:t>logic y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</a:t>
            </a:r>
            <a:r>
              <a:rPr lang="en-US" sz="1600" dirty="0" err="1" smtClean="0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</a:t>
            </a:r>
            <a:r>
              <a:rPr lang="en-US" sz="1600" dirty="0" err="1">
                <a:latin typeface="Courier New" pitchFamily="49" charset="0"/>
              </a:rPr>
              <a:t>ab</a:t>
            </a:r>
            <a:r>
              <a:rPr lang="en-US" sz="1600" dirty="0">
                <a:latin typeface="Courier New" pitchFamily="49" charset="0"/>
              </a:rPr>
              <a:t>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="" xmlns:p14="http://schemas.microsoft.com/office/powerpoint/2010/main" val="3675178216"/>
              </p:ext>
            </p:extLst>
          </p:nvPr>
        </p:nvGraphicFramePr>
        <p:xfrm>
          <a:off x="5105400" y="1855788"/>
          <a:ext cx="2855912" cy="4392612"/>
        </p:xfrm>
        <a:graphic>
          <a:graphicData uri="http://schemas.openxmlformats.org/presentationml/2006/ole">
            <p:oleObj spid="_x0000_s226325" name="Visio" r:id="rId7" imgW="2856281" imgH="4593946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Delays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延迟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1932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r>
              <a:rPr lang="zh-CN" altLang="en-US" sz="2000" b="1" dirty="0" smtClean="0">
                <a:latin typeface="华文中宋" pitchFamily="2" charset="-122"/>
                <a:ea typeface="华文中宋" pitchFamily="2" charset="-122"/>
              </a:rPr>
              <a:t>引言</a:t>
            </a:r>
            <a:endParaRPr lang="en-US" sz="20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b="1" dirty="0" smtClean="0"/>
              <a:t>Combinational Logic</a:t>
            </a:r>
            <a:r>
              <a:rPr lang="zh-CN" altLang="en-US" sz="2000" b="1" dirty="0" smtClean="0">
                <a:latin typeface="华文中宋" pitchFamily="2" charset="-122"/>
                <a:ea typeface="华文中宋" pitchFamily="2" charset="-122"/>
              </a:rPr>
              <a:t>组合逻辑</a:t>
            </a:r>
            <a:endParaRPr lang="en-US" sz="20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b="1" dirty="0" smtClean="0"/>
              <a:t>Structural Modeling</a:t>
            </a:r>
            <a:r>
              <a:rPr lang="zh-CN" altLang="en-US" sz="2000" b="1" dirty="0" smtClean="0">
                <a:latin typeface="华文中宋" pitchFamily="2" charset="-122"/>
                <a:ea typeface="华文中宋" pitchFamily="2" charset="-122"/>
              </a:rPr>
              <a:t>结构建模</a:t>
            </a:r>
            <a:endParaRPr lang="en-US" sz="20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b="1" dirty="0" smtClean="0"/>
              <a:t>Sequential Logic</a:t>
            </a:r>
            <a:r>
              <a:rPr lang="zh-CN" altLang="en-US" sz="2000" b="1" dirty="0" smtClean="0">
                <a:latin typeface="华文中宋" pitchFamily="2" charset="-122"/>
                <a:ea typeface="华文中宋" pitchFamily="2" charset="-122"/>
              </a:rPr>
              <a:t>时序逻辑</a:t>
            </a:r>
            <a:endParaRPr lang="en-US" sz="20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b="1" dirty="0" smtClean="0"/>
              <a:t>More Combinational Logic</a:t>
            </a:r>
          </a:p>
          <a:p>
            <a:pPr>
              <a:buNone/>
            </a:pPr>
            <a:r>
              <a:rPr lang="en-US" altLang="zh-CN" b="1" dirty="0" smtClean="0"/>
              <a:t>          </a:t>
            </a:r>
            <a:r>
              <a:rPr lang="zh-CN" altLang="en-US" sz="2200" b="1" dirty="0" smtClean="0">
                <a:latin typeface="华文中宋" pitchFamily="2" charset="-122"/>
                <a:ea typeface="华文中宋" pitchFamily="2" charset="-122"/>
              </a:rPr>
              <a:t>更多组合逻辑</a:t>
            </a:r>
            <a:endParaRPr lang="en-US" sz="22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b="1" dirty="0" smtClean="0"/>
              <a:t>Finite State Machines</a:t>
            </a:r>
            <a:r>
              <a:rPr lang="zh-CN" altLang="en-US" sz="2200" b="1" dirty="0" smtClean="0">
                <a:latin typeface="华文中宋" pitchFamily="2" charset="-122"/>
                <a:ea typeface="华文中宋" pitchFamily="2" charset="-122"/>
              </a:rPr>
              <a:t>有限状态机</a:t>
            </a:r>
            <a:endParaRPr lang="en-US" sz="22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b="1" dirty="0" smtClean="0"/>
              <a:t>Parameterized Modules</a:t>
            </a:r>
            <a:r>
              <a:rPr lang="zh-CN" altLang="en-US" sz="2200" b="1" dirty="0" smtClean="0">
                <a:latin typeface="华文中宋" pitchFamily="2" charset="-122"/>
                <a:ea typeface="华文中宋" pitchFamily="2" charset="-122"/>
              </a:rPr>
              <a:t>参数化模块</a:t>
            </a:r>
            <a:endParaRPr lang="en-US" sz="22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b="1" dirty="0" err="1" smtClean="0"/>
              <a:t>Testbenches</a:t>
            </a:r>
            <a:r>
              <a:rPr lang="zh-CN" altLang="en-US" sz="2200" b="1" dirty="0" smtClean="0">
                <a:latin typeface="华文中宋" pitchFamily="2" charset="-122"/>
                <a:ea typeface="华文中宋" pitchFamily="2" charset="-122"/>
              </a:rPr>
              <a:t>测试程序</a:t>
            </a:r>
            <a:endParaRPr lang="en-US" sz="2200" dirty="0" smtClean="0">
              <a:latin typeface="华文中宋" pitchFamily="2" charset="-122"/>
              <a:ea typeface="华文中宋" pitchFamily="2" charset="-122"/>
            </a:endParaRP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999"/>
            <a:ext cx="1704173" cy="46482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11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52500" y="12192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 smtClean="0">
                <a:latin typeface="Times New Roman" pitchFamily="18" charset="0"/>
                <a:cs typeface="Arial" charset="0"/>
              </a:rPr>
              <a:t>SystemVerilog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uses </a:t>
            </a:r>
            <a:r>
              <a:rPr lang="en-US" sz="3200" b="1" dirty="0" smtClean="0">
                <a:latin typeface="Times New Roman" pitchFamily="18" charset="0"/>
                <a:cs typeface="Arial" charset="0"/>
              </a:rPr>
              <a:t>Idioms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to </a:t>
            </a:r>
            <a:r>
              <a:rPr lang="en-US" sz="3200" dirty="0">
                <a:latin typeface="Times New Roman" pitchFamily="18" charset="0"/>
                <a:cs typeface="Arial" charset="0"/>
              </a:rPr>
              <a:t>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Other coding styles may simulate correctly but produce incorrect hardware</a:t>
            </a:r>
          </a:p>
        </p:txBody>
      </p:sp>
      <p:sp>
        <p:nvSpPr>
          <p:cNvPr id="8611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Sequential Logic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时序逻辑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3571876"/>
            <a:ext cx="7786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- HDL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综合器能辨别出特定的风格，然后把它们转换成特定的时序电路，如锁存器、触发器、有限状态机</a:t>
            </a:r>
            <a:endParaRPr lang="en-US" altLang="zh-CN" sz="28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- 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其他风格的编码可能在模拟时正确，但是在综合电路时会出现明显或不明显的错误</a:t>
            </a:r>
            <a:endParaRPr lang="zh-CN" altLang="en-US" sz="28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196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General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Structure:</a:t>
            </a:r>
            <a:r>
              <a:rPr lang="zh-CN" altLang="en-US" sz="2000" b="1" dirty="0" smtClean="0">
                <a:latin typeface="华文中宋" pitchFamily="2" charset="-122"/>
                <a:ea typeface="华文中宋" pitchFamily="2" charset="-122"/>
                <a:cs typeface="Arial" charset="0"/>
              </a:rPr>
              <a:t>一般的结构</a:t>
            </a:r>
            <a:endParaRPr lang="en-US" sz="2000" b="1" dirty="0"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smtClean="0">
                <a:latin typeface="Courier New" pitchFamily="49" charset="0"/>
                <a:cs typeface="Arial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always @(</a:t>
            </a:r>
            <a:r>
              <a:rPr lang="en-US" sz="2600" dirty="0">
                <a:latin typeface="Courier New" pitchFamily="49" charset="0"/>
                <a:cs typeface="Arial" charset="0"/>
              </a:rPr>
              <a:t>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 statement</a:t>
            </a:r>
            <a:r>
              <a:rPr lang="en-US" sz="2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Times New Roman" pitchFamily="18" charset="0"/>
                <a:cs typeface="Arial" charset="0"/>
              </a:rPr>
              <a:t>Whenever the event in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sensitivity </a:t>
            </a:r>
            <a:r>
              <a:rPr lang="en-US" sz="2600" dirty="0">
                <a:latin typeface="Courier New" pitchFamily="49" charset="0"/>
                <a:cs typeface="Arial" charset="0"/>
              </a:rPr>
              <a:t>list</a:t>
            </a:r>
            <a:r>
              <a:rPr lang="en-US" sz="2600" dirty="0">
                <a:latin typeface="Times New Roman" pitchFamily="18" charset="0"/>
                <a:cs typeface="Arial" charset="0"/>
              </a:rPr>
              <a:t> occurs,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statement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Always Statement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714356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always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语句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35769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这个语句只在敏感信号列表中说明的事件发生时才执行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9149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 </a:t>
            </a:r>
            <a:r>
              <a:rPr 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D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触发器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3240" y="5715016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4-16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触发器综合后电路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6606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sz="1800" dirty="0" smtClean="0">
                <a:latin typeface="Courier New" pitchFamily="49" charset="0"/>
              </a:rPr>
              <a:t>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341968419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p:oleObj spid="_x0000_s227349" name="VISIO" r:id="rId7" imgW="2332800" imgH="560520" progId="Visio.Drawing.11">
              <p:embed/>
            </p:oleObj>
          </a:graphicData>
        </a:graphic>
      </p:graphicFrame>
      <p:sp>
        <p:nvSpPr>
          <p:cNvPr id="8632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 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可复位</a:t>
            </a:r>
            <a:r>
              <a:rPr lang="en-US" altLang="zh-CN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D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触发器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926" y="6072206"/>
            <a:ext cx="432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4-17  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flopr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综合后电路，同步复位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9824" y="2571744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复位可以是同步也可以是异步。异步复位马上就生效，而同步复位在下一个时钟上升沿时才复位输出。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909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logic 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r>
              <a:rPr lang="en-US" sz="1800" dirty="0">
                <a:latin typeface="Courier New" pitchFamily="49" charset="0"/>
              </a:rPr>
              <a:t> 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always_ff</a:t>
            </a:r>
            <a:r>
              <a:rPr lang="en-US" sz="1800" dirty="0" smtClean="0">
                <a:latin typeface="Courier New" pitchFamily="49" charset="0"/>
              </a:rPr>
              <a:t> @(</a:t>
            </a:r>
            <a:r>
              <a:rPr lang="en-US" sz="1800" dirty="0" err="1" smtClean="0">
                <a:latin typeface="Courier New" pitchFamily="49" charset="0"/>
              </a:rPr>
              <a:t>posedge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1761009656"/>
              </p:ext>
            </p:extLst>
          </p:nvPr>
        </p:nvGraphicFramePr>
        <p:xfrm>
          <a:off x="1600200" y="4267200"/>
          <a:ext cx="6248400" cy="1670050"/>
        </p:xfrm>
        <a:graphic>
          <a:graphicData uri="http://schemas.openxmlformats.org/presentationml/2006/ole">
            <p:oleObj spid="_x0000_s228373" name="VISIO" r:id="rId7" imgW="2332800" imgH="653040" progId="Visio.Drawing.11">
              <p:embed/>
            </p:oleObj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Resettable D Flip-Flop 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可复位</a:t>
            </a:r>
            <a:r>
              <a:rPr lang="en-US" altLang="zh-CN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D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触发器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6050" y="6072206"/>
            <a:ext cx="432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4-17  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flopr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综合后电路，异步复位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314" y="3091266"/>
            <a:ext cx="414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Posedge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 reset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在异步复位触发器的敏感信号列表中，但不在同步复位触发器中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01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066800"/>
            <a:ext cx="8458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      </a:t>
            </a:r>
            <a:r>
              <a:rPr lang="en-US" sz="1800" dirty="0">
                <a:latin typeface="Courier New" pitchFamily="49" charset="0"/>
              </a:rPr>
              <a:t>en, </a:t>
            </a:r>
          </a:p>
          <a:p>
            <a:r>
              <a:rPr lang="en-US" sz="1800" dirty="0">
                <a:latin typeface="Courier New" pitchFamily="49" charset="0"/>
              </a:rPr>
              <a:t>               input 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asynchronous reset and enable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(en)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672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 Flip-Flop with Enable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带使能端的</a:t>
            </a:r>
            <a:r>
              <a:rPr lang="en-US" altLang="zh-CN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D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触发器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3636" y="3506932"/>
            <a:ext cx="300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带使能端的触发器只在使能有效时才会响应时钟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1405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85863"/>
            <a:ext cx="84582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logic 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>
                <a:latin typeface="Courier New" pitchFamily="49" charset="0"/>
              </a:rPr>
              <a:t>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</a:rPr>
              <a:t>logic [3:0</a:t>
            </a:r>
            <a:r>
              <a:rPr lang="en-US" sz="1800" dirty="0">
                <a:latin typeface="Courier New" pitchFamily="49" charset="0"/>
              </a:rPr>
              <a:t>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103739807"/>
              </p:ext>
            </p:extLst>
          </p:nvPr>
        </p:nvGraphicFramePr>
        <p:xfrm>
          <a:off x="2971800" y="3429000"/>
          <a:ext cx="5432425" cy="1441450"/>
        </p:xfrm>
        <a:graphic>
          <a:graphicData uri="http://schemas.openxmlformats.org/presentationml/2006/ole">
            <p:oleObj spid="_x0000_s229398" name="VISIO" r:id="rId6" imgW="2336800" imgH="654756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Latch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锁存器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6446" y="3000372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4-21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锁存器综合后电路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756610"/>
            <a:ext cx="1845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见中文书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p134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5000636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不是所有的综合工具都能很好地支持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D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锁存器，除非你知道你的工具支持锁存器，或者你有强烈的理由需要使用它，不然的话，最好使用边沿触发器代替。还要注意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HDL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代码不能隐含任何非预期的锁存器，如果不小心的话，这种器件很容易出现。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3627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</a:t>
            </a:r>
            <a:r>
              <a:rPr lang="en-US" dirty="0" err="1" smtClean="0">
                <a:latin typeface="Courier New" pitchFamily="49" charset="0"/>
                <a:cs typeface="Arial" charset="0"/>
              </a:rPr>
              <a:t>_comb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       // </a:t>
            </a:r>
            <a:r>
              <a:rPr lang="en-US" sz="1800" dirty="0">
                <a:latin typeface="Courier New" pitchFamily="49" charset="0"/>
                <a:cs typeface="Arial" charset="0"/>
              </a:rPr>
              <a:t>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This hardware could be described with assign statements using fewer lines of code, so it’s better to use assign statements in this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always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2066" y="3000372"/>
            <a:ext cx="3929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always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语句用于组合逻辑的行为级描述，其中敏感信号列表中包含了所有的输入以对其改变做出响应，同时正文对每一种可能的输入组合都定义了对应的输出。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7159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logic [</a:t>
            </a:r>
            <a:r>
              <a:rPr lang="en-US" sz="1500" dirty="0">
                <a:latin typeface="Courier New" pitchFamily="49" charset="0"/>
                <a:cs typeface="Arial" charset="0"/>
              </a:rPr>
              <a:t>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logic [6:0</a:t>
            </a:r>
            <a:r>
              <a:rPr lang="en-US" sz="1500" dirty="0">
                <a:latin typeface="Courier New" pitchFamily="49" charset="0"/>
                <a:cs typeface="Arial" charset="0"/>
              </a:rPr>
              <a:t>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5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case </a:t>
            </a:r>
            <a:r>
              <a:rPr lang="en-US" sz="1500" dirty="0">
                <a:latin typeface="Courier New" pitchFamily="49" charset="0"/>
                <a:cs typeface="Arial" charset="0"/>
              </a:rPr>
              <a:t>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r>
              <a:rPr lang="en-US" sz="1500" dirty="0" err="1" smtClean="0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7'b111_1110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7'b110_1101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7'b111_1001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7'b011_0011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7'b101_1111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7'b111_0000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7'b111_1111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</a:t>
            </a:r>
            <a:r>
              <a:rPr lang="en-US" sz="1500" dirty="0" smtClean="0">
                <a:latin typeface="Courier New" pitchFamily="49" charset="0"/>
                <a:cs typeface="Arial" charset="0"/>
              </a:rPr>
              <a:t>      7'b111_0011</a:t>
            </a:r>
            <a:r>
              <a:rPr lang="en-US" sz="15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case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2133" y="2214554"/>
            <a:ext cx="3571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使用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case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语句描述七段数码管显示译码器，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case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语句基于输入值做出不同的行为。一个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case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语句中，当所有可能的输入组合都被定义时，就表示为组合逻辑。否则，它就表示时序逻辑，因为在未定义情况下输出会保持旧值。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50" y="1142984"/>
            <a:ext cx="2712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中文书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p138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4.25</a:t>
            </a:r>
            <a:endParaRPr lang="zh-CN" altLang="en-US" sz="2000" dirty="0" smtClean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8111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 [</a:t>
            </a:r>
            <a:r>
              <a:rPr lang="en-US" sz="1800" dirty="0">
                <a:latin typeface="Courier New" pitchFamily="49" charset="0"/>
                <a:cs typeface="Arial" charset="0"/>
              </a:rPr>
              <a:t>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[3:0</a:t>
            </a:r>
            <a:r>
              <a:rPr lang="en-US" sz="1800" dirty="0">
                <a:latin typeface="Courier New" pitchFamily="49" charset="0"/>
                <a:cs typeface="Arial" charset="0"/>
              </a:rPr>
              <a:t>] y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);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always_comb</a:t>
            </a:r>
            <a:endParaRPr lang="en-US" sz="1800" dirty="0" smtClean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dirty="0" smtClean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casez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(a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124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casez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8934" y="743540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4.28 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使用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casez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的优先级电路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68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500034" y="1295400"/>
            <a:ext cx="8643966" cy="52768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Hardware description language (HDL): </a:t>
            </a:r>
            <a:endParaRPr lang="en-US" sz="35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specifies </a:t>
            </a:r>
            <a:r>
              <a:rPr lang="en-US" dirty="0"/>
              <a:t>logic function </a:t>
            </a:r>
            <a:r>
              <a:rPr lang="en-US" dirty="0" smtClean="0"/>
              <a:t>only</a:t>
            </a: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只说明逻辑的功能</a:t>
            </a:r>
            <a:endParaRPr lang="en-US" sz="2200" dirty="0" smtClean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C</a:t>
            </a:r>
            <a:r>
              <a:rPr lang="en-US" dirty="0" smtClean="0"/>
              <a:t>omputer-aided </a:t>
            </a:r>
            <a:r>
              <a:rPr lang="en-US" dirty="0"/>
              <a:t>design (CAD) tool produces or </a:t>
            </a:r>
            <a:r>
              <a:rPr lang="en-US" i="1" dirty="0"/>
              <a:t>synthesizes </a:t>
            </a:r>
            <a:r>
              <a:rPr lang="en-US" dirty="0"/>
              <a:t>the optimized </a:t>
            </a:r>
            <a:r>
              <a:rPr lang="en-US" dirty="0" smtClean="0"/>
              <a:t>gates</a:t>
            </a:r>
            <a:r>
              <a:rPr lang="zh-CN" altLang="en-US" sz="1900" dirty="0" smtClean="0">
                <a:latin typeface="华文中宋" pitchFamily="2" charset="-122"/>
                <a:ea typeface="华文中宋" pitchFamily="2" charset="-122"/>
              </a:rPr>
              <a:t>引入</a:t>
            </a:r>
            <a:r>
              <a:rPr lang="en-US" altLang="zh-CN" sz="1900" dirty="0" smtClean="0">
                <a:latin typeface="华文中宋" pitchFamily="2" charset="-122"/>
                <a:ea typeface="华文中宋" pitchFamily="2" charset="-122"/>
              </a:rPr>
              <a:t>CAD</a:t>
            </a:r>
            <a:r>
              <a:rPr lang="zh-CN" altLang="en-US" sz="1900" dirty="0" smtClean="0">
                <a:latin typeface="华文中宋" pitchFamily="2" charset="-122"/>
                <a:ea typeface="华文中宋" pitchFamily="2" charset="-122"/>
              </a:rPr>
              <a:t>工具去生成优化的门电路</a:t>
            </a:r>
            <a:endParaRPr lang="en-US" sz="19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en-US" sz="3500" dirty="0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 sz="3500" dirty="0"/>
              <a:t>Two leading HDLs</a:t>
            </a:r>
            <a:r>
              <a:rPr lang="en-US" sz="3500" dirty="0" smtClean="0"/>
              <a:t>:</a:t>
            </a:r>
            <a:r>
              <a:rPr lang="zh-CN" altLang="en-US" sz="2200" dirty="0" smtClean="0">
                <a:latin typeface="华文中宋" pitchFamily="2" charset="-122"/>
                <a:ea typeface="华文中宋" pitchFamily="2" charset="-122"/>
              </a:rPr>
              <a:t>两种主要的硬件描述语言</a:t>
            </a:r>
            <a:endParaRPr lang="en-US" sz="2200" dirty="0">
              <a:latin typeface="华文中宋" pitchFamily="2" charset="-122"/>
              <a:ea typeface="华文中宋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chemeClr val="accent1"/>
                </a:solidFill>
              </a:rPr>
              <a:t>SystemVerilog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(1364) in </a:t>
            </a:r>
            <a:r>
              <a:rPr lang="en-US" dirty="0" smtClean="0"/>
              <a:t>1995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Extended in 2005 (IEEE STD 1800-2009)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VHDL 2008</a:t>
            </a:r>
            <a:endParaRPr lang="en-US" b="1" dirty="0">
              <a:solidFill>
                <a:schemeClr val="accent1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IEEE </a:t>
            </a:r>
            <a:r>
              <a:rPr lang="en-US" dirty="0"/>
              <a:t>standard (1076) in </a:t>
            </a:r>
            <a:r>
              <a:rPr lang="en-US" dirty="0" smtClean="0"/>
              <a:t>1987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Updated in 2008 (IEEE STD 1076-2008)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引言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7828" y="94174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硬件描述语言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52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063014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&lt;= is </a:t>
            </a:r>
            <a:r>
              <a:rPr lang="en-US" sz="3000" b="1" dirty="0" err="1" smtClean="0"/>
              <a:t>nonblocking</a:t>
            </a:r>
            <a:r>
              <a:rPr lang="en-US" sz="3000" dirty="0" smtClean="0"/>
              <a:t> assignment</a:t>
            </a:r>
            <a:endParaRPr lang="en-US" sz="3000" dirty="0"/>
          </a:p>
          <a:p>
            <a:pPr lvl="1"/>
            <a:r>
              <a:rPr lang="en-US" sz="2400" dirty="0"/>
              <a:t>Occurs simultaneously with others</a:t>
            </a:r>
          </a:p>
          <a:p>
            <a:r>
              <a:rPr lang="en-US" sz="3000" dirty="0"/>
              <a:t>= </a:t>
            </a:r>
            <a:r>
              <a:rPr lang="en-US" sz="3000" dirty="0" smtClean="0"/>
              <a:t>is </a:t>
            </a:r>
            <a:r>
              <a:rPr lang="en-US" sz="3000" b="1" dirty="0" smtClean="0"/>
              <a:t>blocking</a:t>
            </a:r>
            <a:r>
              <a:rPr lang="en-US" sz="3000" dirty="0" smtClean="0"/>
              <a:t> assignment</a:t>
            </a:r>
            <a:endParaRPr lang="en-US" sz="3000" dirty="0"/>
          </a:p>
          <a:p>
            <a:pPr lvl="1"/>
            <a:r>
              <a:rPr lang="en-US" sz="2400" dirty="0"/>
              <a:t>Occurs in </a:t>
            </a:r>
            <a:r>
              <a:rPr lang="en-US" sz="2400" dirty="0" smtClean="0"/>
              <a:t>order </a:t>
            </a:r>
            <a:r>
              <a:rPr lang="en-US" sz="2400" dirty="0"/>
              <a:t>it appears in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715000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9718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562600"/>
            <a:ext cx="22860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9718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logic d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q</a:t>
            </a:r>
            <a:r>
              <a:rPr lang="en-US" sz="1400" dirty="0">
                <a:latin typeface="Courier10 BT" pitchFamily="49" charset="0"/>
                <a:cs typeface="Arial" charset="0"/>
              </a:rPr>
              <a:t>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logic n1</a:t>
            </a:r>
            <a:r>
              <a:rPr lang="en-US" sz="1400" dirty="0">
                <a:latin typeface="Courier10 BT" pitchFamily="49" charset="0"/>
                <a:cs typeface="Arial" charset="0"/>
              </a:rPr>
              <a:t>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 smtClean="0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 smtClean="0">
                <a:latin typeface="Courier10 BT" pitchFamily="49" charset="0"/>
                <a:cs typeface="Arial" charset="0"/>
              </a:rPr>
              <a:t> </a:t>
            </a:r>
            <a:r>
              <a:rPr lang="en-US" sz="1400" dirty="0">
                <a:latin typeface="Courier10 BT" pitchFamily="49" charset="0"/>
                <a:cs typeface="Arial" charset="0"/>
              </a:rPr>
              <a:t>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Blocking vs.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</a:rPr>
              <a:t>Nonblocking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 Assignment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71435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阻塞式与非阻塞式赋值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2198" y="1571612"/>
            <a:ext cx="3139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非阻塞赋值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并行赋值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阻塞赋值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连续赋值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31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2453196340"/>
              </p:ext>
            </p:extLst>
          </p:nvPr>
        </p:nvGraphicFramePr>
        <p:xfrm>
          <a:off x="1066800" y="3505200"/>
          <a:ext cx="7772400" cy="1714500"/>
        </p:xfrm>
        <a:graphic>
          <a:graphicData uri="http://schemas.openxmlformats.org/presentationml/2006/ole">
            <p:oleObj spid="_x0000_s230421" name="VISIO" r:id="rId7" imgW="2607338" imgH="573981" progId="Visio.Drawing.11">
              <p:embed/>
            </p:oleObj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output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Finite State Machines (FSMs)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71435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有限状态机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9058" y="1863299"/>
            <a:ext cx="1723549" cy="1422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下一状态逻辑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状态寄存器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输出逻辑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766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0" y="12192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The double circle 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="" xmlns:p14="http://schemas.microsoft.com/office/powerpoint/2010/main" val="4032429735"/>
              </p:ext>
            </p:extLst>
          </p:nvPr>
        </p:nvGraphicFramePr>
        <p:xfrm>
          <a:off x="2425700" y="1254369"/>
          <a:ext cx="3987800" cy="4224338"/>
        </p:xfrm>
        <a:graphic>
          <a:graphicData uri="http://schemas.openxmlformats.org/presentationml/2006/ole">
            <p:oleObj spid="_x0000_s231445" name="VISIO" r:id="rId7" imgW="1072444" imgH="1196622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Example: Divide by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1643050"/>
            <a:ext cx="228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与图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3-28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状态转移图对应，中文书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p80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1942" y="38901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表示复位状态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857232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分频计数器的有限状态机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4310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52578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module divideby3FSM (input  </a:t>
            </a:r>
            <a:r>
              <a:rPr lang="en-US" sz="1200" dirty="0" smtClean="0">
                <a:latin typeface="Courier10 BT" pitchFamily="49" charset="0"/>
              </a:rPr>
              <a:t>logic </a:t>
            </a:r>
            <a:r>
              <a:rPr lang="en-US" sz="1200" dirty="0" err="1" smtClean="0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input  </a:t>
            </a:r>
            <a:r>
              <a:rPr lang="en-US" sz="1200" dirty="0" smtClean="0">
                <a:latin typeface="Courier10 BT" pitchFamily="49" charset="0"/>
              </a:rPr>
              <a:t>logic reset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output </a:t>
            </a:r>
            <a:r>
              <a:rPr lang="en-US" sz="1200" dirty="0" smtClean="0">
                <a:latin typeface="Courier10 BT" pitchFamily="49" charset="0"/>
              </a:rPr>
              <a:t>logic q</a:t>
            </a:r>
            <a:r>
              <a:rPr lang="en-US" sz="1200" dirty="0">
                <a:latin typeface="Courier10 BT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[1:0] 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 smtClean="0">
                <a:solidFill>
                  <a:schemeClr val="accent1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state register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always_ff</a:t>
            </a:r>
            <a:r>
              <a:rPr lang="en-US" sz="1200" dirty="0" smtClean="0">
                <a:latin typeface="Courier10 BT" pitchFamily="49" charset="0"/>
              </a:rPr>
              <a:t> </a:t>
            </a:r>
            <a:r>
              <a:rPr lang="en-US" sz="1200" dirty="0">
                <a:latin typeface="Courier10 BT" pitchFamily="49" charset="0"/>
              </a:rPr>
              <a:t>@ (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if (reset) state &lt;=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else       state &lt;=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 smtClean="0">
                <a:latin typeface="Courier10 BT" pitchFamily="49" charset="0"/>
              </a:rPr>
              <a:t>;</a:t>
            </a:r>
          </a:p>
          <a:p>
            <a:pPr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smtClean="0">
                <a:latin typeface="Courier10 BT" pitchFamily="49" charset="0"/>
              </a:rPr>
              <a:t>  </a:t>
            </a:r>
            <a:r>
              <a:rPr lang="en-US" sz="1200" b="1" dirty="0" smtClean="0">
                <a:solidFill>
                  <a:schemeClr val="accent1"/>
                </a:solidFill>
                <a:latin typeface="Courier10 BT" pitchFamily="49" charset="0"/>
              </a:rPr>
              <a:t>//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next state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 smtClean="0">
                <a:latin typeface="Courier10 BT" pitchFamily="49" charset="0"/>
              </a:rPr>
              <a:t>always_comb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case (state)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S0: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S1;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S1: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S2;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S2: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default: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   </a:t>
            </a:r>
            <a:r>
              <a:rPr lang="en-US" sz="1200" dirty="0" err="1">
                <a:latin typeface="Courier10 BT" pitchFamily="49" charset="0"/>
              </a:rPr>
              <a:t>endcase</a:t>
            </a:r>
            <a:endParaRPr lang="en-US" sz="1200" dirty="0">
              <a:latin typeface="Courier10 BT" pitchFamily="49" charset="0"/>
            </a:endParaRPr>
          </a:p>
          <a:p>
            <a:pPr>
              <a:buFontTx/>
              <a:buNone/>
            </a:pPr>
            <a:endParaRPr lang="en-US" sz="1200" dirty="0" smtClean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buFontTx/>
              <a:buNone/>
            </a:pPr>
            <a:r>
              <a:rPr lang="en-US" sz="1200" dirty="0" smtClean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200" b="1" dirty="0">
                <a:solidFill>
                  <a:schemeClr val="accent1"/>
                </a:solidFill>
                <a:latin typeface="Courier10 BT" pitchFamily="49" charset="0"/>
              </a:rPr>
              <a:t>// output logic</a:t>
            </a:r>
          </a:p>
          <a:p>
            <a:pPr>
              <a:buFontTx/>
              <a:buNone/>
            </a:pPr>
            <a:r>
              <a:rPr lang="en-US" sz="1200" dirty="0">
                <a:latin typeface="Courier10 BT" pitchFamily="49" charset="0"/>
              </a:rPr>
              <a:t>   assign q = (state == S0);</a:t>
            </a:r>
          </a:p>
          <a:p>
            <a:pPr>
              <a:buFontTx/>
              <a:buNone/>
            </a:pPr>
            <a:r>
              <a:rPr lang="en-US" sz="1200" dirty="0" err="1">
                <a:latin typeface="Courier10 BT" pitchFamily="49" charset="0"/>
              </a:rPr>
              <a:t>endmodule</a:t>
            </a:r>
            <a:r>
              <a:rPr lang="en-US" sz="1200" dirty="0">
                <a:latin typeface="Courier10 BT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FSM in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4942" y="928670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见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p146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4.31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29" y="2143678"/>
            <a:ext cx="40005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Parameter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语句用于定义模块内的常量。通过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parameter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对状态命名并不是必须的，但是这样做会使修改状态编码更容易，而且代码可读性更强。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Case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语句用于定义状态转换表的方法。因为下一状态逻辑必须是组合逻辑，所以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dafault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不能缺少。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当状态为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s0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时，输出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y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为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。如果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等于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，相等比较式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a==b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得到值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，否则为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。不相等比较式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a!=b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则相反，在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不等于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b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时得到值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607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</a:t>
            </a:r>
            <a:r>
              <a:rPr lang="en-US" sz="1800" dirty="0" smtClean="0">
                <a:latin typeface="Courier New" pitchFamily="49" charset="0"/>
              </a:rPr>
              <a:t>logic             </a:t>
            </a:r>
            <a:r>
              <a:rPr lang="en-US" sz="1800" dirty="0">
                <a:latin typeface="Courier New" pitchFamily="49" charset="0"/>
              </a:rPr>
              <a:t>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</a:t>
            </a:r>
            <a:r>
              <a:rPr lang="en-US" sz="1800" dirty="0" smtClean="0">
                <a:latin typeface="Courier New" pitchFamily="49" charset="0"/>
              </a:rPr>
              <a:t>logic [width-1:0</a:t>
            </a:r>
            <a:r>
              <a:rPr lang="en-US" sz="1800" dirty="0">
                <a:latin typeface="Courier New" pitchFamily="49" charset="0"/>
              </a:rPr>
              <a:t>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mux1(d0,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Parameterized Modules</a:t>
            </a:r>
            <a:r>
              <a:rPr lang="zh-CN" altLang="en-US" sz="2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参数化模块</a:t>
            </a:r>
            <a:endParaRPr lang="en-US" sz="24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642918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见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p152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4.34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6049" y="1021307"/>
            <a:ext cx="6357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 smtClean="0">
                <a:latin typeface="华文中宋" pitchFamily="2" charset="-122"/>
                <a:ea typeface="华文中宋" pitchFamily="2" charset="-122"/>
              </a:rPr>
              <a:t>Verilog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允许在定义输入输出信号之前使用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#(parameter…)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语句定义参数。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Parameter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语句包括参数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width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的默认值（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8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）。输入和输出信号的位数依赖于这个参数。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373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5181600"/>
          </a:xfrm>
        </p:spPr>
        <p:txBody>
          <a:bodyPr/>
          <a:lstStyle/>
          <a:p>
            <a:r>
              <a:rPr lang="en-US" dirty="0" smtClean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dirty="0" smtClean="0"/>
              <a:t>Simple</a:t>
            </a:r>
            <a:endParaRPr lang="en-US" dirty="0"/>
          </a:p>
          <a:p>
            <a:pPr lvl="1"/>
            <a:r>
              <a:rPr lang="en-US" dirty="0" smtClean="0"/>
              <a:t>Self-checking</a:t>
            </a:r>
            <a:endParaRPr lang="en-US" dirty="0"/>
          </a:p>
          <a:p>
            <a:pPr lvl="1"/>
            <a:r>
              <a:rPr lang="en-US" dirty="0"/>
              <a:t>Self-checking </a:t>
            </a:r>
            <a:r>
              <a:rPr lang="en-US" dirty="0" smtClean="0"/>
              <a:t>with test vectors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Testbenches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测试程序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1714488"/>
            <a:ext cx="5357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测试程序是用于测试其他待测试模块（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DUT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）的硬件描述语言模块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44" y="3089702"/>
            <a:ext cx="5214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测试程序包含了向待测试模块提供输入的语句，以测试是否产生了理想的正确输出。输入和期待的输出模式称为测试向量（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test vectors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）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857628"/>
            <a:ext cx="1143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自测试的测试程序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833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r>
              <a:rPr lang="en-US" dirty="0"/>
              <a:t>Name the module </a:t>
            </a:r>
            <a:r>
              <a:rPr lang="en-US" dirty="0" err="1">
                <a:latin typeface="Courier New" pitchFamily="49" charset="0"/>
              </a:rPr>
              <a:t>sillyfunction</a:t>
            </a: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测试程序例子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434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code to implement the </a:t>
            </a:r>
            <a:r>
              <a:rPr lang="en-US" dirty="0" smtClean="0"/>
              <a:t>following function </a:t>
            </a:r>
            <a:r>
              <a:rPr lang="en-US" dirty="0"/>
              <a:t>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module </a:t>
            </a:r>
            <a:r>
              <a:rPr lang="en-US" sz="2200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(input  </a:t>
            </a:r>
            <a:r>
              <a:rPr lang="en-US" sz="2200" dirty="0" smtClean="0">
                <a:latin typeface="Courier New" pitchFamily="49" charset="0"/>
              </a:rPr>
              <a:t>logic a</a:t>
            </a:r>
            <a:r>
              <a:rPr lang="en-US" sz="2200" dirty="0">
                <a:latin typeface="Courier New" pitchFamily="49" charset="0"/>
              </a:rPr>
              <a:t>, b, c,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     output </a:t>
            </a:r>
            <a:r>
              <a:rPr lang="en-US" sz="2200" dirty="0" smtClean="0">
                <a:latin typeface="Courier New" pitchFamily="49" charset="0"/>
              </a:rPr>
              <a:t>logic y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 dirty="0" err="1">
                <a:latin typeface="Courier New" pitchFamily="49" charset="0"/>
              </a:rPr>
              <a:t>endmodule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Example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测试程序例子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26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371600" y="1072662"/>
            <a:ext cx="5486400" cy="51816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a</a:t>
            </a:r>
            <a:r>
              <a:rPr lang="en-US" sz="1800" dirty="0">
                <a:latin typeface="Courier New" pitchFamily="49" charset="0"/>
              </a:rPr>
              <a:t>, b, c;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logic 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Simple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简单的测试程序例子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714356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见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p156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4.37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6" y="3286124"/>
            <a:ext cx="371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Initial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语句在模拟开始时执行体内的语句。首先提供输入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000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，然后等待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10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个单位时间。随后提供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001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，之后等待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10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个单位时间，并按照此方式执行，以提供了所有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8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个可能的输入。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3080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676400" y="990600"/>
            <a:ext cx="6553200" cy="518160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 </a:t>
            </a:r>
            <a:r>
              <a:rPr lang="en-US" sz="1300" dirty="0">
                <a:latin typeface="Courier New" pitchFamily="49" charset="0"/>
              </a:rPr>
              <a:t>a, b, c;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smtClean="0">
                <a:latin typeface="Courier New" pitchFamily="49" charset="0"/>
              </a:rPr>
              <a:t>logic </a:t>
            </a:r>
            <a:r>
              <a:rPr lang="en-US" sz="1300" dirty="0">
                <a:latin typeface="Courier New" pitchFamily="49" charset="0"/>
              </a:rPr>
              <a:t>y;</a:t>
            </a: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</a:rPr>
              <a:t>sillyfunction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</a:t>
            </a:r>
            <a:r>
              <a:rPr lang="en-US" sz="1300" dirty="0" smtClean="0">
                <a:latin typeface="Courier New" pitchFamily="49" charset="0"/>
              </a:rPr>
              <a:t>);  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</a:rPr>
              <a:t>// instantiate </a:t>
            </a:r>
            <a:r>
              <a:rPr lang="en-US" sz="1300" b="1" dirty="0" err="1" smtClean="0">
                <a:solidFill>
                  <a:schemeClr val="accent1"/>
                </a:solidFill>
                <a:latin typeface="Courier New" pitchFamily="49" charset="0"/>
              </a:rPr>
              <a:t>dut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initial begin 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</a:rPr>
              <a:t>// apply inputs, check results one at a time</a:t>
            </a:r>
            <a:endParaRPr lang="en-US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$display("000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Self-checking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71435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能自测试的测试程序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694900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见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p157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4.38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9322" y="2500306"/>
            <a:ext cx="30718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当提供每个输入测试向量后，测试模块将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y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和期望值进行检查。在</a:t>
            </a:r>
            <a:r>
              <a:rPr lang="en-US" altLang="zh-CN" sz="2000" dirty="0" err="1" smtClean="0">
                <a:latin typeface="华文中宋" pitchFamily="2" charset="-122"/>
                <a:ea typeface="华文中宋" pitchFamily="2" charset="-122"/>
              </a:rPr>
              <a:t>Verilog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中，可以在不包括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z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值的信号中间使用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==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或者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!=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的对比式。测试程序分别使用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===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和！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==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运算符判断相等或不等，因为这些操作符能对包含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x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z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的操作数正确操作。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655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2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Simulation</a:t>
            </a:r>
            <a:r>
              <a:rPr lang="zh-CN" altLang="en-US" sz="2000" b="1" dirty="0" smtClean="0">
                <a:latin typeface="华文中宋" pitchFamily="2" charset="-122"/>
                <a:ea typeface="华文中宋" pitchFamily="2" charset="-122"/>
                <a:cs typeface="Arial" charset="0"/>
              </a:rPr>
              <a:t>模拟</a:t>
            </a:r>
            <a:endParaRPr lang="en-US" sz="2000" b="1" dirty="0"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Inputs applied </a:t>
            </a:r>
            <a:r>
              <a:rPr lang="en-US" sz="2200" dirty="0">
                <a:latin typeface="Times New Roman" pitchFamily="18" charset="0"/>
                <a:cs typeface="Arial" charset="0"/>
              </a:rPr>
              <a:t>to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circuit</a:t>
            </a:r>
            <a:endParaRPr lang="en-US" sz="22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Synthesis</a:t>
            </a:r>
            <a:r>
              <a:rPr lang="zh-CN" altLang="en-US" sz="2000" b="1" dirty="0" smtClean="0">
                <a:latin typeface="华文中宋" pitchFamily="2" charset="-122"/>
                <a:ea typeface="华文中宋" pitchFamily="2" charset="-122"/>
                <a:cs typeface="Arial" charset="0"/>
              </a:rPr>
              <a:t>综合</a:t>
            </a:r>
            <a:endParaRPr lang="en-US" altLang="en-US" sz="2000" b="1" dirty="0"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Transforms HDL code into a </a:t>
            </a:r>
            <a:r>
              <a:rPr lang="en-US" sz="2200" i="1" dirty="0" err="1">
                <a:latin typeface="Times New Roman" pitchFamily="18" charset="0"/>
                <a:cs typeface="Arial" charset="0"/>
              </a:rPr>
              <a:t>netlist</a:t>
            </a:r>
            <a:r>
              <a:rPr lang="en-US" sz="2200" dirty="0">
                <a:latin typeface="Times New Roman" pitchFamily="18" charset="0"/>
                <a:cs typeface="Arial" charset="0"/>
              </a:rPr>
              <a:t> describing the hardware (i.e., a list of gates and the wires connecting them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IMPORTANT: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When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using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an HDL,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think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hardware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HDL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should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produce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to Gates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从硬件描述语言到门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7752" y="1568223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在模拟阶段，在模块上加入输入，并检查输出以验证模块的操作是否正确。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6908" y="3237186"/>
            <a:ext cx="498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逻辑综合将</a:t>
            </a:r>
            <a:r>
              <a:rPr lang="en-US" altLang="zh-CN" dirty="0" smtClean="0">
                <a:latin typeface="华文中宋" pitchFamily="2" charset="-122"/>
                <a:ea typeface="华文中宋" pitchFamily="2" charset="-122"/>
              </a:rPr>
              <a:t>HDL</a:t>
            </a:r>
            <a:r>
              <a:rPr lang="zh-CN" altLang="en-US" dirty="0" smtClean="0">
                <a:latin typeface="华文中宋" pitchFamily="2" charset="-122"/>
                <a:ea typeface="华文中宋" pitchFamily="2" charset="-122"/>
              </a:rPr>
              <a:t>代码转换成描述硬件（例如，逻辑门和连接它们的线）的网表</a:t>
            </a:r>
            <a:endParaRPr lang="zh-CN" altLang="en-US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8784" y="5143512"/>
            <a:ext cx="305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HDL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的代码是代表硬件的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4394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458200" cy="5181600"/>
          </a:xfrm>
        </p:spPr>
        <p:txBody>
          <a:bodyPr/>
          <a:lstStyle/>
          <a:p>
            <a:pPr marL="533400" indent="-533400"/>
            <a:r>
              <a:rPr lang="en-US" dirty="0" err="1" smtClean="0"/>
              <a:t>Testvector</a:t>
            </a:r>
            <a:r>
              <a:rPr lang="en-US" dirty="0" smtClean="0"/>
              <a:t> </a:t>
            </a:r>
            <a:r>
              <a:rPr lang="en-US" dirty="0"/>
              <a:t>file: inputs and expected outputs</a:t>
            </a:r>
          </a:p>
          <a:p>
            <a:pPr marL="533400" indent="-533400"/>
            <a:r>
              <a:rPr lang="en-US" dirty="0" err="1"/>
              <a:t>Testbench</a:t>
            </a:r>
            <a:r>
              <a:rPr lang="en-US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Compare </a:t>
            </a:r>
            <a:r>
              <a:rPr lang="en-US" sz="2600" dirty="0" smtClean="0"/>
              <a:t>outputs with expected </a:t>
            </a:r>
            <a:r>
              <a:rPr lang="en-US" sz="2600" dirty="0"/>
              <a:t>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4414" y="71435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带测试向量的测试程序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5140" y="876022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见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P158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4.39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2684" y="178592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测试向量：输入和期待的输出模式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4438" y="19710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测试程序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379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181100"/>
            <a:ext cx="7543800" cy="4953000"/>
          </a:xfrm>
        </p:spPr>
        <p:txBody>
          <a:bodyPr/>
          <a:lstStyle/>
          <a:p>
            <a:pPr marL="533400" indent="-533400"/>
            <a:r>
              <a:rPr lang="en-US" dirty="0" err="1"/>
              <a:t>Testbench</a:t>
            </a:r>
            <a:r>
              <a:rPr lang="en-US" dirty="0"/>
              <a:t> </a:t>
            </a:r>
            <a:r>
              <a:rPr lang="en-US" dirty="0" smtClean="0"/>
              <a:t>clock: </a:t>
            </a:r>
          </a:p>
          <a:p>
            <a:pPr marL="933450" lvl="1" indent="-533400"/>
            <a:r>
              <a:rPr lang="en-US" sz="2400" dirty="0" smtClean="0"/>
              <a:t>assign </a:t>
            </a:r>
            <a:r>
              <a:rPr lang="en-US" sz="2400" dirty="0"/>
              <a:t>inputs (on </a:t>
            </a:r>
            <a:r>
              <a:rPr lang="en-US" sz="2400" dirty="0" smtClean="0"/>
              <a:t>rising edge)</a:t>
            </a:r>
          </a:p>
          <a:p>
            <a:pPr marL="933450" lvl="1" indent="-533400"/>
            <a:r>
              <a:rPr lang="en-US" sz="2400" dirty="0" smtClean="0"/>
              <a:t>compare </a:t>
            </a:r>
            <a:r>
              <a:rPr lang="en-US" sz="2400" dirty="0"/>
              <a:t>outputs with expected outputs (on </a:t>
            </a:r>
            <a:r>
              <a:rPr lang="en-US" sz="2400" dirty="0" smtClean="0"/>
              <a:t>falling </a:t>
            </a:r>
            <a:r>
              <a:rPr lang="en-US" sz="2400" dirty="0"/>
              <a:t>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 smtClean="0"/>
              <a:t>Testbench</a:t>
            </a:r>
            <a:r>
              <a:rPr lang="en-US" sz="2400" dirty="0" smtClean="0"/>
              <a:t> </a:t>
            </a:r>
            <a:r>
              <a:rPr lang="en-US" sz="2400" dirty="0"/>
              <a:t>clock </a:t>
            </a:r>
            <a:r>
              <a:rPr lang="en-US" sz="2400" dirty="0" smtClean="0"/>
              <a:t>also used as clock </a:t>
            </a:r>
            <a:r>
              <a:rPr lang="en-US" sz="2400" dirty="0"/>
              <a:t>for synchronous sequential </a:t>
            </a:r>
            <a:r>
              <a:rPr lang="en-US" sz="2400" dirty="0" smtClean="0"/>
              <a:t>circuits</a:t>
            </a:r>
            <a:endParaRPr lang="en-US" sz="2400" dirty="0"/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="" xmlns:p14="http://schemas.microsoft.com/office/powerpoint/2010/main" val="2542063807"/>
              </p:ext>
            </p:extLst>
          </p:nvPr>
        </p:nvGraphicFramePr>
        <p:xfrm>
          <a:off x="2209800" y="2895600"/>
          <a:ext cx="4876800" cy="1809750"/>
        </p:xfrm>
        <a:graphic>
          <a:graphicData uri="http://schemas.openxmlformats.org/presentationml/2006/ole">
            <p:oleObj spid="_x0000_s232469" name="VISIO" r:id="rId7" imgW="2437891" imgH="905241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Testbench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with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000100" y="71435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带测试向量的测试程序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864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r>
              <a:rPr lang="en-US" dirty="0" smtClean="0"/>
              <a:t>File</a:t>
            </a:r>
            <a:r>
              <a:rPr lang="en-US" dirty="0"/>
              <a:t>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</a:rPr>
              <a:t>example.tv </a:t>
            </a:r>
          </a:p>
          <a:p>
            <a:r>
              <a:rPr lang="en-US" dirty="0" smtClean="0">
                <a:latin typeface="+mj-lt"/>
              </a:rPr>
              <a:t>contains </a:t>
            </a:r>
            <a:r>
              <a:rPr lang="en-US" dirty="0">
                <a:latin typeface="+mj-lt"/>
              </a:rPr>
              <a:t>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111_0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File</a:t>
            </a:r>
            <a:r>
              <a:rPr lang="zh-CN" altLang="en-US" sz="2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测试向量文件</a:t>
            </a:r>
            <a:endParaRPr lang="en-US" sz="24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2428868"/>
            <a:ext cx="6858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在需要很大量测试向量的模块中，为每个测试向量编写代码依然是冗繁的工作。一个比较好的方法是把测试向量置于独立的文件中。测试程序简单地从文件中读取测试向量，向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DUT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输入测试向量，检查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DUT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输出值是否与输出向量一致，之后重复这个过程知道测试向量文件的结尾。</a:t>
            </a:r>
            <a:endParaRPr lang="en-US" altLang="zh-CN" sz="2400" dirty="0" smtClean="0">
              <a:latin typeface="华文中宋" pitchFamily="2" charset="-122"/>
              <a:ea typeface="华文中宋" pitchFamily="2" charset="-122"/>
            </a:endParaRPr>
          </a:p>
          <a:p>
            <a:pPr algn="just"/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测试程序使用没有敏感信号列表的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always/</a:t>
            </a:r>
            <a:r>
              <a:rPr lang="en-US" altLang="zh-CN" sz="2400" dirty="0" err="1" smtClean="0">
                <a:latin typeface="华文中宋" pitchFamily="2" charset="-122"/>
                <a:ea typeface="华文中宋" pitchFamily="2" charset="-122"/>
              </a:rPr>
              <a:t>proess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语句产生了一个时钟，因此它会连续不断地重复运行。模拟开始时，从测试文件读取测试向量，之后提供两个周期的</a:t>
            </a:r>
            <a:r>
              <a:rPr lang="en-US" altLang="zh-CN" sz="2400" dirty="0" smtClean="0">
                <a:latin typeface="华文中宋" pitchFamily="2" charset="-122"/>
                <a:ea typeface="华文中宋" pitchFamily="2" charset="-122"/>
              </a:rPr>
              <a:t>reset</a:t>
            </a:r>
            <a:r>
              <a:rPr lang="zh-CN" altLang="en-US" sz="2400" dirty="0" smtClean="0">
                <a:latin typeface="华文中宋" pitchFamily="2" charset="-122"/>
                <a:ea typeface="华文中宋" pitchFamily="2" charset="-122"/>
              </a:rPr>
              <a:t>脉冲。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1142984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是包含了二进制格式输入和期待输出的文本文件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6845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5344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module </a:t>
            </a:r>
            <a:r>
              <a:rPr lang="en-US" sz="1600" dirty="0">
                <a:latin typeface="Courier New" pitchFamily="49" charset="0"/>
              </a:rPr>
              <a:t>testbench3();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</a:t>
            </a:r>
            <a:r>
              <a:rPr lang="en-US" sz="1600" dirty="0" err="1" smtClean="0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a</a:t>
            </a:r>
            <a:r>
              <a:rPr lang="en-US" sz="1600" dirty="0">
                <a:latin typeface="Courier New" pitchFamily="49" charset="0"/>
              </a:rPr>
              <a:t>, b, c, </a:t>
            </a:r>
            <a:r>
              <a:rPr lang="en-US" sz="1600" dirty="0" err="1">
                <a:latin typeface="Courier New" pitchFamily="49" charset="0"/>
              </a:rPr>
              <a:t>yexpected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       y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[31:0</a:t>
            </a:r>
            <a:r>
              <a:rPr lang="en-US" sz="1600" dirty="0">
                <a:latin typeface="Courier New" pitchFamily="49" charset="0"/>
              </a:rPr>
              <a:t>] </a:t>
            </a:r>
            <a:r>
              <a:rPr lang="en-US" sz="1600" dirty="0" err="1">
                <a:latin typeface="Courier New" pitchFamily="49" charset="0"/>
              </a:rPr>
              <a:t>vectornum</a:t>
            </a:r>
            <a:r>
              <a:rPr lang="en-US" sz="1600" dirty="0">
                <a:latin typeface="Courier New" pitchFamily="49" charset="0"/>
              </a:rPr>
              <a:t>, errors;    // bookkeeping variables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logic [3:0</a:t>
            </a:r>
            <a:r>
              <a:rPr lang="en-US" sz="1600" dirty="0">
                <a:latin typeface="Courier New" pitchFamily="49" charset="0"/>
              </a:rPr>
              <a:t>] 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r>
              <a:rPr lang="en-US" sz="1600" dirty="0">
                <a:latin typeface="Courier New" pitchFamily="49" charset="0"/>
              </a:rPr>
              <a:t>[10000:0]; // array of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1; #5;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1. Generate 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Clock</a:t>
            </a:r>
            <a:r>
              <a:rPr lang="zh-CN" altLang="en-US" sz="24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产生时钟</a:t>
            </a:r>
            <a:endParaRPr lang="en-US" sz="24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234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at start of test, load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vectors and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pulse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errors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reset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into Array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71435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读取测试向量到队列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863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apply test vectors on rising edge of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3. Assign Inputs &amp; Expected Outputs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71435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赋值输入和期望的输出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148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</a:t>
            </a:r>
            <a:r>
              <a:rPr lang="en-US" sz="1700" dirty="0" err="1">
                <a:latin typeface="Courier New" pitchFamily="49" charset="0"/>
              </a:rPr>
              <a:t>negedge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(y !== </a:t>
            </a:r>
            <a:r>
              <a:rPr lang="en-US" sz="1700" dirty="0" err="1">
                <a:latin typeface="Courier New" pitchFamily="49" charset="0"/>
              </a:rPr>
              <a:t>yexpected</a:t>
            </a:r>
            <a:r>
              <a:rPr lang="en-US" sz="1700" dirty="0">
                <a:latin typeface="Courier New" pitchFamily="49" charset="0"/>
              </a:rPr>
              <a:t>) 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Note:</a:t>
            </a:r>
            <a:r>
              <a:rPr lang="en-US" sz="1700" dirty="0">
                <a:latin typeface="Courier New" pitchFamily="49" charset="0"/>
              </a:rPr>
              <a:t> 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7143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比较期望的输出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9134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71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chemeClr val="accent1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</a:t>
            </a:r>
            <a:r>
              <a:rPr lang="en-US" sz="1700" dirty="0">
                <a:solidFill>
                  <a:srgbClr val="FF3300"/>
                </a:solidFill>
                <a:latin typeface="Courier New" pitchFamily="49" charset="0"/>
              </a:rPr>
              <a:t>===</a:t>
            </a:r>
            <a:r>
              <a:rPr lang="en-US" sz="1700" dirty="0">
                <a:latin typeface="Courier New" pitchFamily="49" charset="0"/>
              </a:rPr>
              <a:t> 4'bx)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$finish;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 smtClean="0">
                <a:solidFill>
                  <a:schemeClr val="accent1"/>
                </a:solidFill>
                <a:latin typeface="Courier New" pitchFamily="49" charset="0"/>
              </a:rPr>
              <a:t>===</a:t>
            </a:r>
            <a:r>
              <a:rPr lang="en-US" sz="170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</a:t>
            </a:r>
            <a:r>
              <a:rPr lang="en-US" sz="1700" dirty="0" smtClean="0">
                <a:latin typeface="Courier New" pitchFamily="49" charset="0"/>
              </a:rPr>
              <a:t>1</a:t>
            </a:r>
            <a:r>
              <a:rPr lang="en-US" sz="1700" dirty="0">
                <a:latin typeface="Courier New" pitchFamily="49" charset="0"/>
              </a:rPr>
              <a:t>, 0, x, or 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7143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比较期望的输出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653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="" xmlns:p14="http://schemas.microsoft.com/office/powerpoint/2010/main" val="3563514981"/>
              </p:ext>
            </p:extLst>
          </p:nvPr>
        </p:nvGraphicFramePr>
        <p:xfrm>
          <a:off x="2057400" y="1371600"/>
          <a:ext cx="4605337" cy="1684338"/>
        </p:xfrm>
        <a:graphic>
          <a:graphicData uri="http://schemas.openxmlformats.org/presentationml/2006/ole">
            <p:oleObj spid="_x0000_s221204" name="VISIO" r:id="rId7" imgW="1287780" imgH="490728" progId="Visio.Drawing.11">
              <p:embed/>
            </p:oleObj>
          </a:graphicData>
        </a:graphic>
      </p:graphicFrame>
      <p:sp>
        <p:nvSpPr>
          <p:cNvPr id="87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Behavioral: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Structural: </a:t>
            </a:r>
            <a:r>
              <a:rPr lang="en-US" sz="2600" dirty="0">
                <a:latin typeface="Times New Roman" pitchFamily="18" charset="0"/>
                <a:cs typeface="Arial" charset="0"/>
              </a:rPr>
              <a:t>describe how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it is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built from simpler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Modules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模块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2" y="1000108"/>
            <a:ext cx="2857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模块：一个包括输入和输出的硬件块。与门、多路选择器和优先级电路都是硬件模块的例子。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744" y="42701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行为模型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47376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结构模型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5500702"/>
            <a:ext cx="762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行为模型描述一个模块做什么；</a:t>
            </a:r>
            <a:endParaRPr lang="en-US" altLang="zh-CN" sz="2000" dirty="0" smtClean="0">
              <a:latin typeface="华文中宋" pitchFamily="2" charset="-122"/>
              <a:ea typeface="华文中宋" pitchFamily="2" charset="-122"/>
            </a:endParaRPr>
          </a:p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结构模型应用层次化方法描述一个模块怎样由更简单的部件构造。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5501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7143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行为模型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9754" y="1146326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中文书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p109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，例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4.1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956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Simulation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硬件描述语言模拟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 smtClean="0">
                <a:solidFill>
                  <a:schemeClr val="accent1"/>
                </a:solidFill>
              </a:rPr>
              <a:t>: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0842" y="6000768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4-1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模拟波形图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815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="" xmlns:p14="http://schemas.microsoft.com/office/powerpoint/2010/main" val="1096466759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p:oleObj spid="_x0000_s222228" name="VISIO" r:id="rId10" imgW="2545385" imgH="1374038" progId="Visio.Drawing.11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30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HDL Synthesis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硬件描述语言综合</a:t>
            </a:r>
            <a:endParaRPr lang="en-US" sz="2000" dirty="0" smtClean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6002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a</a:t>
            </a:r>
            <a:r>
              <a:rPr lang="en-US" sz="1800" dirty="0">
                <a:latin typeface="Courier New" pitchFamily="49" charset="0"/>
                <a:cs typeface="Arial" charset="0"/>
              </a:rPr>
              <a:t>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logic y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081087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 smtClean="0">
                <a:solidFill>
                  <a:schemeClr val="accent1"/>
                </a:solidFill>
              </a:rPr>
              <a:t>SystemVerilog</a:t>
            </a:r>
            <a:r>
              <a:rPr lang="en-US" sz="3200" b="1" dirty="0" smtClean="0">
                <a:solidFill>
                  <a:schemeClr val="accent1"/>
                </a:solidFill>
              </a:rPr>
              <a:t>: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solidFill>
                  <a:schemeClr val="accent1"/>
                </a:solidFill>
              </a:rPr>
              <a:t>Synthesis: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0364" y="6166442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dirty="0" smtClean="0">
                <a:latin typeface="华文中宋" pitchFamily="2" charset="-122"/>
                <a:ea typeface="华文中宋" pitchFamily="2" charset="-122"/>
              </a:rPr>
              <a:t>4-2  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综合后的电路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5741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4953000"/>
          </a:xfrm>
        </p:spPr>
        <p:txBody>
          <a:bodyPr/>
          <a:lstStyle/>
          <a:p>
            <a:r>
              <a:rPr lang="en-US" dirty="0"/>
              <a:t>Case </a:t>
            </a:r>
            <a:r>
              <a:rPr lang="en-US" dirty="0" smtClean="0"/>
              <a:t>sensitive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区分大小写</a:t>
            </a:r>
            <a:endParaRPr lang="en-US" sz="2000" dirty="0">
              <a:latin typeface="华文中宋" pitchFamily="2" charset="-122"/>
              <a:ea typeface="华文中宋" pitchFamily="2" charset="-122"/>
            </a:endParaRPr>
          </a:p>
          <a:p>
            <a:pPr lvl="1"/>
            <a:r>
              <a:rPr lang="en-US" sz="2400" b="1" dirty="0">
                <a:latin typeface="+mj-lt"/>
              </a:rPr>
              <a:t>Example:</a:t>
            </a:r>
            <a:r>
              <a:rPr lang="en-US" sz="2400" dirty="0"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dirty="0"/>
              <a:t>No names that start with numbers </a:t>
            </a:r>
          </a:p>
          <a:p>
            <a:pPr lvl="1"/>
            <a:r>
              <a:rPr lang="en-US" sz="2400" b="1" dirty="0"/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invalid </a:t>
            </a:r>
            <a:r>
              <a:rPr lang="en-US" sz="2400" dirty="0" smtClean="0"/>
              <a:t>name</a:t>
            </a:r>
            <a:endParaRPr lang="en-US" sz="2400" dirty="0"/>
          </a:p>
          <a:p>
            <a:r>
              <a:rPr lang="en-US" dirty="0"/>
              <a:t>Whitespace </a:t>
            </a:r>
            <a:r>
              <a:rPr lang="en-US" dirty="0" smtClean="0"/>
              <a:t>ignored</a:t>
            </a:r>
            <a:r>
              <a:rPr lang="zh-CN" altLang="en-US" sz="2000" dirty="0" smtClean="0">
                <a:latin typeface="华文中宋" pitchFamily="2" charset="-122"/>
                <a:ea typeface="华文中宋" pitchFamily="2" charset="-122"/>
              </a:rPr>
              <a:t>忽略空格</a:t>
            </a:r>
            <a:endParaRPr lang="en-US" sz="2000" dirty="0">
              <a:latin typeface="华文中宋" pitchFamily="2" charset="-122"/>
              <a:ea typeface="华文中宋" pitchFamily="2" charset="-122"/>
            </a:endParaRPr>
          </a:p>
          <a:p>
            <a:r>
              <a:rPr lang="en-US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comment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Syntax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语法</a:t>
            </a:r>
            <a:endParaRPr 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78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13355</TotalTime>
  <Words>4267</Words>
  <Application>Microsoft Office PowerPoint</Application>
  <PresentationFormat>全屏显示(4:3)</PresentationFormat>
  <Paragraphs>761</Paragraphs>
  <Slides>47</Slides>
  <Notes>46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Office Theme</vt:lpstr>
      <vt:lpstr>VISIO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Company>Harvey Mudd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番茄花园</cp:lastModifiedBy>
  <cp:revision>259</cp:revision>
  <dcterms:created xsi:type="dcterms:W3CDTF">2012-08-07T04:56:47Z</dcterms:created>
  <dcterms:modified xsi:type="dcterms:W3CDTF">2015-05-25T11:30:13Z</dcterms:modified>
</cp:coreProperties>
</file>