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6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2014/4/17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2910" y="1000108"/>
            <a:ext cx="7772400" cy="1470025"/>
          </a:xfrm>
        </p:spPr>
        <p:txBody>
          <a:bodyPr/>
          <a:lstStyle/>
          <a:p>
            <a:r>
              <a:rPr lang="zh-CN" altLang="en-US" b="1" dirty="0" smtClean="0"/>
              <a:t>第二和三章习题课</a:t>
            </a:r>
            <a:endParaRPr lang="zh-CN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0166" y="2857496"/>
            <a:ext cx="400052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   </a:t>
            </a:r>
            <a:r>
              <a:rPr lang="zh-CN" altLang="en-US" sz="2800" b="1" dirty="0" smtClean="0"/>
              <a:t>随机变量</a:t>
            </a:r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r>
              <a:rPr lang="en-US" altLang="zh-CN" sz="2800" b="1" dirty="0" smtClean="0"/>
              <a:t>2   </a:t>
            </a:r>
            <a:r>
              <a:rPr lang="zh-CN" altLang="en-US" sz="2800" b="1" dirty="0" smtClean="0"/>
              <a:t>随机向量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7"/>
            <a:ext cx="8229600" cy="2571767"/>
          </a:xfrm>
        </p:spPr>
        <p:txBody>
          <a:bodyPr>
            <a:normAutofit fontScale="92500"/>
          </a:bodyPr>
          <a:lstStyle/>
          <a:p>
            <a:r>
              <a:rPr lang="zh-CN" altLang="en-US" b="1" dirty="0" smtClean="0">
                <a:latin typeface="+mn-ea"/>
              </a:rPr>
              <a:t>一</a:t>
            </a:r>
            <a:r>
              <a:rPr lang="en-US" altLang="zh-CN" b="1" dirty="0" smtClean="0">
                <a:latin typeface="+mn-ea"/>
              </a:rPr>
              <a:t>,  </a:t>
            </a:r>
            <a:r>
              <a:rPr lang="zh-CN" altLang="en-US" b="1" dirty="0" smtClean="0">
                <a:latin typeface="+mn-ea"/>
              </a:rPr>
              <a:t>设考生的外语成绩（百分制）</a:t>
            </a:r>
            <a:r>
              <a:rPr lang="en-US" b="1" dirty="0" smtClean="0">
                <a:latin typeface="+mn-ea"/>
              </a:rPr>
              <a:t>X</a:t>
            </a:r>
            <a:r>
              <a:rPr lang="zh-CN" altLang="en-US" b="1" dirty="0" smtClean="0">
                <a:latin typeface="+mn-ea"/>
              </a:rPr>
              <a:t>服从正态分布，平均成绩（即参数</a:t>
            </a:r>
            <a:r>
              <a:rPr lang="en-US" b="1" dirty="0" smtClean="0">
                <a:latin typeface="+mn-ea"/>
              </a:rPr>
              <a:t>    </a:t>
            </a:r>
            <a:r>
              <a:rPr lang="zh-CN" altLang="en-US" b="1" dirty="0" smtClean="0">
                <a:latin typeface="+mn-ea"/>
              </a:rPr>
              <a:t>之值）为</a:t>
            </a:r>
            <a:r>
              <a:rPr lang="en-US" b="1" dirty="0" smtClean="0">
                <a:latin typeface="+mn-ea"/>
              </a:rPr>
              <a:t>72</a:t>
            </a:r>
            <a:r>
              <a:rPr lang="zh-CN" altLang="en-US" b="1" dirty="0" smtClean="0">
                <a:latin typeface="+mn-ea"/>
              </a:rPr>
              <a:t>分，</a:t>
            </a:r>
            <a:r>
              <a:rPr lang="en-US" b="1" dirty="0" smtClean="0">
                <a:latin typeface="+mn-ea"/>
              </a:rPr>
              <a:t>96</a:t>
            </a:r>
            <a:r>
              <a:rPr lang="zh-CN" altLang="en-US" b="1" dirty="0" smtClean="0">
                <a:latin typeface="+mn-ea"/>
              </a:rPr>
              <a:t>分以上的人占考生总数的</a:t>
            </a:r>
            <a:r>
              <a:rPr lang="en-US" b="1" dirty="0" smtClean="0">
                <a:latin typeface="+mn-ea"/>
              </a:rPr>
              <a:t>2.3%</a:t>
            </a:r>
            <a:r>
              <a:rPr lang="zh-CN" altLang="en-US" b="1" dirty="0" smtClean="0">
                <a:latin typeface="+mn-ea"/>
              </a:rPr>
              <a:t>，今任取</a:t>
            </a:r>
            <a:r>
              <a:rPr lang="en-US" b="1" dirty="0" smtClean="0">
                <a:latin typeface="+mn-ea"/>
              </a:rPr>
              <a:t>100</a:t>
            </a:r>
            <a:r>
              <a:rPr lang="zh-CN" altLang="en-US" b="1" dirty="0" smtClean="0">
                <a:latin typeface="+mn-ea"/>
              </a:rPr>
              <a:t>个考生的成绩，以 </a:t>
            </a:r>
            <a:r>
              <a:rPr lang="en-US" b="1" dirty="0" smtClean="0">
                <a:latin typeface="+mn-ea"/>
              </a:rPr>
              <a:t>Y </a:t>
            </a:r>
            <a:r>
              <a:rPr lang="zh-CN" altLang="en-US" b="1" dirty="0" smtClean="0">
                <a:latin typeface="+mn-ea"/>
              </a:rPr>
              <a:t>表示成绩在</a:t>
            </a:r>
            <a:r>
              <a:rPr lang="en-US" b="1" dirty="0" smtClean="0">
                <a:latin typeface="+mn-ea"/>
              </a:rPr>
              <a:t>60</a:t>
            </a:r>
            <a:r>
              <a:rPr lang="zh-CN" altLang="en-US" b="1" dirty="0" smtClean="0">
                <a:latin typeface="+mn-ea"/>
              </a:rPr>
              <a:t>分至</a:t>
            </a:r>
            <a:r>
              <a:rPr lang="en-US" b="1" dirty="0" smtClean="0">
                <a:latin typeface="+mn-ea"/>
              </a:rPr>
              <a:t>84</a:t>
            </a:r>
            <a:r>
              <a:rPr lang="zh-CN" altLang="en-US" b="1" dirty="0" smtClean="0">
                <a:latin typeface="+mn-ea"/>
              </a:rPr>
              <a:t>分之间的人数，求 </a:t>
            </a:r>
            <a:r>
              <a:rPr lang="en-US" b="1" dirty="0" smtClean="0">
                <a:latin typeface="+mn-ea"/>
              </a:rPr>
              <a:t>Y </a:t>
            </a:r>
            <a:r>
              <a:rPr lang="zh-CN" altLang="en-US" b="1" dirty="0" smtClean="0">
                <a:latin typeface="+mn-ea"/>
              </a:rPr>
              <a:t>的分布列</a:t>
            </a:r>
            <a:r>
              <a:rPr lang="en-US" b="1" dirty="0" smtClean="0">
                <a:latin typeface="+mn-ea"/>
              </a:rPr>
              <a:t>.</a:t>
            </a:r>
            <a:endParaRPr lang="zh-CN" altLang="en-US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348" y="3429000"/>
            <a:ext cx="857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pic>
        <p:nvPicPr>
          <p:cNvPr id="1034" name="Picture 10" descr="C:\Documents and Settings\ling\Application Data\Tencent\Users\316925444\QQ\WinTemp\RichOle\RST%T_Z92UYU`K)8[HBD2B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3429000"/>
            <a:ext cx="4225048" cy="642942"/>
          </a:xfrm>
          <a:prstGeom prst="rect">
            <a:avLst/>
          </a:prstGeom>
          <a:noFill/>
        </p:spPr>
      </p:pic>
      <p:pic>
        <p:nvPicPr>
          <p:cNvPr id="1035" name="Picture 11" descr="C:\Documents and Settings\ling\Application Data\Tencent\Users\316925444\QQ\WinTemp\RichOle\]O@PE1{EIIHP7$M@BQDIMF0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143380"/>
            <a:ext cx="8452944" cy="1143008"/>
          </a:xfrm>
          <a:prstGeom prst="rect">
            <a:avLst/>
          </a:prstGeom>
          <a:noFill/>
        </p:spPr>
      </p:pic>
      <p:pic>
        <p:nvPicPr>
          <p:cNvPr id="1036" name="Picture 12" descr="C:\Documents and Settings\ling\Application Data\Tencent\Users\316925444\QQ\WinTemp\RichOle\CDR~}LH~IWL@1YX[7)@9434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1472" y="5286388"/>
            <a:ext cx="8105775" cy="1133475"/>
          </a:xfrm>
          <a:prstGeom prst="rect">
            <a:avLst/>
          </a:prstGeom>
          <a:noFill/>
        </p:spPr>
      </p:pic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5143504" y="1214422"/>
          <a:ext cx="357158" cy="379480"/>
        </p:xfrm>
        <a:graphic>
          <a:graphicData uri="http://schemas.openxmlformats.org/presentationml/2006/ole">
            <p:oleObj spid="_x0000_s26625" name="Equation" r:id="rId6" imgW="153131" imgH="165892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928802"/>
            <a:ext cx="450532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642918"/>
            <a:ext cx="60960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2714620"/>
            <a:ext cx="837247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1114420"/>
          </a:xfrm>
        </p:spPr>
        <p:txBody>
          <a:bodyPr/>
          <a:lstStyle/>
          <a:p>
            <a:r>
              <a:rPr lang="zh-CN" altLang="en-US" b="1" dirty="0" smtClean="0"/>
              <a:t>二</a:t>
            </a:r>
            <a:r>
              <a:rPr lang="en-US" altLang="zh-CN" b="1" dirty="0" smtClean="0"/>
              <a:t>,  </a:t>
            </a:r>
            <a:r>
              <a:rPr lang="zh-CN" altLang="en-US" b="1" dirty="0" smtClean="0"/>
              <a:t>设</a:t>
            </a:r>
            <a:r>
              <a:rPr lang="en-US" altLang="zh-CN" b="1" dirty="0" err="1" smtClean="0"/>
              <a:t>ξ</a:t>
            </a:r>
            <a:r>
              <a:rPr lang="en-US" b="1" dirty="0" err="1" smtClean="0"/>
              <a:t>,</a:t>
            </a:r>
            <a:r>
              <a:rPr lang="en-US" altLang="zh-CN" b="1" dirty="0" err="1" smtClean="0"/>
              <a:t>η</a:t>
            </a:r>
            <a:r>
              <a:rPr lang="zh-CN" altLang="en-US" b="1" dirty="0" smtClean="0"/>
              <a:t>是两个随机变量，其联合概率密度为</a:t>
            </a:r>
            <a:endParaRPr lang="en-US" altLang="zh-CN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928802"/>
            <a:ext cx="5240057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3786190"/>
            <a:ext cx="800105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求：（</a:t>
            </a:r>
            <a:r>
              <a:rPr lang="en-US" sz="2800" b="1" dirty="0" smtClean="0"/>
              <a:t>1</a:t>
            </a:r>
            <a:r>
              <a:rPr lang="zh-CN" altLang="en-US" sz="2800" b="1" dirty="0" smtClean="0"/>
              <a:t>）求</a:t>
            </a:r>
            <a:r>
              <a:rPr lang="en-US" altLang="zh-CN" sz="2800" b="1" dirty="0" err="1" smtClean="0"/>
              <a:t>ξ</a:t>
            </a:r>
            <a:r>
              <a:rPr lang="en-US" sz="2800" b="1" dirty="0" err="1" smtClean="0"/>
              <a:t>,</a:t>
            </a:r>
            <a:r>
              <a:rPr lang="en-US" altLang="zh-CN" sz="2800" b="1" dirty="0" err="1" smtClean="0"/>
              <a:t>η</a:t>
            </a:r>
            <a:r>
              <a:rPr lang="zh-CN" altLang="en-US" sz="2800" b="1" dirty="0" smtClean="0"/>
              <a:t>边缘密度函数；</a:t>
            </a:r>
          </a:p>
          <a:p>
            <a:r>
              <a:rPr lang="en-US" sz="2800" b="1" dirty="0" smtClean="0"/>
              <a:t>(2)</a:t>
            </a:r>
            <a:r>
              <a:rPr lang="zh-CN" altLang="en-US" sz="2800" b="1" dirty="0" smtClean="0"/>
              <a:t>判断</a:t>
            </a:r>
            <a:r>
              <a:rPr lang="en-US" altLang="zh-CN" sz="2800" b="1" dirty="0" err="1" smtClean="0"/>
              <a:t>ξ</a:t>
            </a:r>
            <a:r>
              <a:rPr lang="en-US" sz="2800" b="1" dirty="0" err="1" smtClean="0"/>
              <a:t>,</a:t>
            </a:r>
            <a:r>
              <a:rPr lang="en-US" altLang="zh-CN" sz="2800" b="1" dirty="0" err="1" smtClean="0"/>
              <a:t>η</a:t>
            </a:r>
            <a:r>
              <a:rPr lang="zh-CN" altLang="en-US" sz="2800" b="1" dirty="0" smtClean="0"/>
              <a:t>是否相互独立，并求随机变量</a:t>
            </a:r>
            <a:r>
              <a:rPr lang="en-US" sz="2800" b="1" dirty="0" smtClean="0">
                <a:sym typeface="Symbol"/>
              </a:rPr>
              <a:t></a:t>
            </a:r>
            <a:r>
              <a:rPr lang="en-US" sz="2800" b="1" dirty="0" smtClean="0"/>
              <a:t>=</a:t>
            </a:r>
            <a:r>
              <a:rPr lang="en-US" sz="2800" b="1" dirty="0" smtClean="0">
                <a:sym typeface="Symbol"/>
              </a:rPr>
              <a:t></a:t>
            </a:r>
            <a:r>
              <a:rPr lang="en-US" sz="2800" b="1" dirty="0" smtClean="0"/>
              <a:t>+</a:t>
            </a:r>
            <a:r>
              <a:rPr lang="en-US" sz="2800" b="1" dirty="0" smtClean="0">
                <a:sym typeface="Symbol"/>
              </a:rPr>
              <a:t></a:t>
            </a:r>
            <a:r>
              <a:rPr lang="zh-CN" altLang="en-US" sz="2800" b="1" dirty="0" smtClean="0"/>
              <a:t>的概率密度函数。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500042"/>
            <a:ext cx="3381141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28596" y="642918"/>
            <a:ext cx="78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</a:t>
            </a:r>
            <a:r>
              <a:rPr lang="en-US" altLang="zh-CN" sz="2800" b="1" dirty="0" smtClean="0"/>
              <a:t>:</a:t>
            </a:r>
            <a:endParaRPr lang="zh-CN" alt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142976" y="71435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1)  </a:t>
            </a:r>
            <a:r>
              <a:rPr lang="zh-CN" altLang="en-US" sz="2800" b="1" dirty="0" smtClean="0"/>
              <a:t>已知</a:t>
            </a:r>
            <a:endParaRPr lang="zh-CN" alt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1857364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则有</a:t>
            </a:r>
            <a:endParaRPr lang="zh-CN" altLang="en-US" sz="2800" b="1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00298" y="1643050"/>
            <a:ext cx="5123038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28728" y="3071810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所以</a:t>
            </a:r>
            <a:endParaRPr lang="zh-CN" altLang="en-US" sz="2800" b="1" dirty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2928934"/>
            <a:ext cx="3071834" cy="89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00166" y="4429132"/>
            <a:ext cx="5467990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000100" y="3929066"/>
            <a:ext cx="142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类似</a:t>
            </a:r>
            <a:endParaRPr lang="zh-CN" altLang="en-US" sz="2800" b="1" dirty="0"/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86050" y="5286388"/>
            <a:ext cx="2428892" cy="112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571480"/>
            <a:ext cx="714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2)</a:t>
            </a:r>
            <a:endParaRPr lang="zh-CN" altLang="en-US" sz="2800" b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28926" y="500042"/>
            <a:ext cx="2928958" cy="87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14348" y="1714488"/>
            <a:ext cx="80180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488" y="3000372"/>
            <a:ext cx="1643074" cy="934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72132" y="3000372"/>
            <a:ext cx="1571636" cy="894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71538" y="4357694"/>
            <a:ext cx="705303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571604" y="642918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因为</a:t>
            </a:r>
            <a:endParaRPr lang="zh-CN" alt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3214686"/>
            <a:ext cx="2500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此时应该满足</a:t>
            </a:r>
            <a:endParaRPr lang="zh-CN" altLang="en-US" sz="28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43438" y="3214686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即</a:t>
            </a:r>
            <a:endParaRPr lang="zh-CN" altLang="en-US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29388" y="714356"/>
            <a:ext cx="2714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所以相互独立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flipV="1">
            <a:off x="4786314" y="2081883"/>
            <a:ext cx="214314" cy="275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57356" y="1000108"/>
            <a:ext cx="4211385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1000108"/>
            <a:ext cx="778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课堂测试   </a:t>
            </a:r>
            <a:r>
              <a:rPr lang="zh-CN" altLang="en-US" sz="2800" b="1" dirty="0" smtClean="0"/>
              <a:t>设二维连续型随机变量</a:t>
            </a:r>
            <a:r>
              <a:rPr lang="en-US" sz="2800" b="1" dirty="0" smtClean="0"/>
              <a:t>(</a:t>
            </a:r>
            <a:r>
              <a:rPr lang="en-US" sz="2800" b="1" dirty="0" smtClean="0">
                <a:sym typeface="Symbol"/>
              </a:rPr>
              <a:t></a:t>
            </a:r>
            <a:r>
              <a:rPr lang="en-US" sz="2800" b="1" dirty="0" smtClean="0"/>
              <a:t>,</a:t>
            </a:r>
            <a:r>
              <a:rPr lang="en-US" sz="2800" b="1" dirty="0" smtClean="0">
                <a:sym typeface="Symbol"/>
              </a:rPr>
              <a:t></a:t>
            </a:r>
            <a:r>
              <a:rPr lang="en-US" sz="2800" b="1" dirty="0" smtClean="0"/>
              <a:t>)</a:t>
            </a:r>
            <a:r>
              <a:rPr lang="zh-CN" altLang="en-US" sz="2800" b="1" dirty="0" smtClean="0"/>
              <a:t>的联合概率密度函数为：</a:t>
            </a:r>
            <a:endParaRPr lang="zh-CN" altLang="en-US" sz="2800" b="1" dirty="0"/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81" name="Object 1"/>
          <p:cNvGraphicFramePr>
            <a:graphicFrameLocks noChangeAspect="1"/>
          </p:cNvGraphicFramePr>
          <p:nvPr/>
        </p:nvGraphicFramePr>
        <p:xfrm>
          <a:off x="2000231" y="2000240"/>
          <a:ext cx="5564227" cy="1214446"/>
        </p:xfrm>
        <a:graphic>
          <a:graphicData uri="http://schemas.openxmlformats.org/presentationml/2006/ole">
            <p:oleObj spid="_x0000_s20481" name="Equation" r:id="rId3" imgW="2222280" imgH="482400" progId="Equation.3">
              <p:embed/>
            </p:oleObj>
          </a:graphicData>
        </a:graphic>
      </p:graphicFrame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28596" y="3500439"/>
            <a:ext cx="8229600" cy="2286016"/>
          </a:xfrm>
        </p:spPr>
        <p:txBody>
          <a:bodyPr/>
          <a:lstStyle/>
          <a:p>
            <a:r>
              <a:rPr lang="zh-CN" altLang="en-US" b="1" dirty="0" smtClean="0"/>
              <a:t>求：</a:t>
            </a:r>
            <a:r>
              <a:rPr lang="en-US" b="1" dirty="0" smtClean="0"/>
              <a:t>(1)  A</a:t>
            </a:r>
            <a:r>
              <a:rPr lang="zh-CN" altLang="en-US" b="1" dirty="0" smtClean="0"/>
              <a:t>的值</a:t>
            </a:r>
          </a:p>
          <a:p>
            <a:r>
              <a:rPr lang="en-US" b="1" dirty="0" smtClean="0"/>
              <a:t>         (2)  (</a:t>
            </a:r>
            <a:r>
              <a:rPr lang="en-US" b="1" dirty="0" smtClean="0">
                <a:sym typeface="Symbol"/>
              </a:rPr>
              <a:t></a:t>
            </a:r>
            <a:r>
              <a:rPr lang="en-US" b="1" dirty="0" smtClean="0"/>
              <a:t>,</a:t>
            </a:r>
            <a:r>
              <a:rPr lang="en-US" b="1" dirty="0" smtClean="0">
                <a:sym typeface="Symbol"/>
              </a:rPr>
              <a:t></a:t>
            </a:r>
            <a:r>
              <a:rPr lang="en-US" b="1" dirty="0" smtClean="0"/>
              <a:t>) </a:t>
            </a:r>
            <a:r>
              <a:rPr lang="zh-CN" altLang="en-US" b="1" dirty="0" smtClean="0"/>
              <a:t>落在区域</a:t>
            </a:r>
            <a:r>
              <a:rPr lang="en-US" b="1" dirty="0" smtClean="0"/>
              <a:t>D</a:t>
            </a:r>
            <a:r>
              <a:rPr lang="zh-CN" altLang="en-US" b="1" dirty="0" smtClean="0"/>
              <a:t>中的概率，</a:t>
            </a:r>
            <a:r>
              <a:rPr lang="en-US" b="1" dirty="0" smtClean="0"/>
              <a:t>D</a:t>
            </a:r>
            <a:r>
              <a:rPr lang="zh-CN" altLang="en-US" b="1" dirty="0" smtClean="0"/>
              <a:t>是由</a:t>
            </a:r>
            <a:r>
              <a:rPr lang="en-US" b="1" dirty="0" smtClean="0"/>
              <a:t>2x+3y=6</a:t>
            </a:r>
            <a:r>
              <a:rPr lang="zh-CN" altLang="en-US" b="1" dirty="0" smtClean="0"/>
              <a:t>，</a:t>
            </a:r>
            <a:r>
              <a:rPr lang="en-US" b="1" dirty="0" smtClean="0"/>
              <a:t>y-x=1/3 </a:t>
            </a:r>
            <a:r>
              <a:rPr lang="zh-CN" altLang="en-US" b="1" dirty="0" smtClean="0"/>
              <a:t>，</a:t>
            </a:r>
            <a:r>
              <a:rPr lang="en-US" b="1" dirty="0" smtClean="0"/>
              <a:t>x+6y= –1</a:t>
            </a:r>
            <a:r>
              <a:rPr lang="zh-CN" altLang="en-US" b="1" dirty="0" smtClean="0"/>
              <a:t>围成的封闭区域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5" name="Object 1"/>
          <p:cNvGraphicFramePr>
            <a:graphicFrameLocks noChangeAspect="1"/>
          </p:cNvGraphicFramePr>
          <p:nvPr/>
        </p:nvGraphicFramePr>
        <p:xfrm>
          <a:off x="1500166" y="1000108"/>
          <a:ext cx="6654800" cy="1042987"/>
        </p:xfrm>
        <a:graphic>
          <a:graphicData uri="http://schemas.openxmlformats.org/presentationml/2006/ole">
            <p:oleObj spid="_x0000_s21505" name="Equation" r:id="rId3" imgW="2997000" imgH="469800" progId="Equation.3">
              <p:embed/>
            </p:oleObj>
          </a:graphicData>
        </a:graphic>
      </p:graphicFrame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285984" y="2714620"/>
          <a:ext cx="2500330" cy="967109"/>
        </p:xfrm>
        <a:graphic>
          <a:graphicData uri="http://schemas.openxmlformats.org/presentationml/2006/ole">
            <p:oleObj spid="_x0000_s21507" name="Equation" r:id="rId4" imgW="1002865" imgH="393529" progId="Equation.3">
              <p:embed/>
            </p:oleObj>
          </a:graphicData>
        </a:graphic>
      </p:graphicFrame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928794" y="3714752"/>
          <a:ext cx="5526087" cy="738187"/>
        </p:xfrm>
        <a:graphic>
          <a:graphicData uri="http://schemas.openxmlformats.org/presentationml/2006/ole">
            <p:oleObj spid="_x0000_s21509" name="Equation" r:id="rId5" imgW="2933640" imgH="393480" progId="Equation.3">
              <p:embed/>
            </p:oleObj>
          </a:graphicData>
        </a:graphic>
      </p:graphicFrame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1928794" y="4643446"/>
          <a:ext cx="2636838" cy="885825"/>
        </p:xfrm>
        <a:graphic>
          <a:graphicData uri="http://schemas.openxmlformats.org/presentationml/2006/ole">
            <p:oleObj spid="_x0000_s21511" name="Equation" r:id="rId6" imgW="1193760" imgH="40608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57158" y="2786058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P((</a:t>
            </a:r>
            <a:r>
              <a:rPr lang="en-US" sz="2800" b="1" dirty="0" err="1" smtClean="0"/>
              <a:t>ξ,η</a:t>
            </a:r>
            <a:r>
              <a:rPr lang="en-US" sz="2800" b="1" dirty="0" smtClean="0"/>
              <a:t>)</a:t>
            </a:r>
            <a:r>
              <a:rPr lang="zh-CN" altLang="en-US" sz="2800" b="1" dirty="0" smtClean="0"/>
              <a:t>∈</a:t>
            </a:r>
            <a:r>
              <a:rPr lang="en-US" sz="2800" b="1" dirty="0" smtClean="0"/>
              <a:t>D)= </a:t>
            </a:r>
            <a:endParaRPr lang="zh-CN" altLang="en-US" sz="2800" b="1" dirty="0"/>
          </a:p>
        </p:txBody>
      </p:sp>
      <p:sp>
        <p:nvSpPr>
          <p:cNvPr id="14" name="矩形 13"/>
          <p:cNvSpPr/>
          <p:nvPr/>
        </p:nvSpPr>
        <p:spPr>
          <a:xfrm>
            <a:off x="285720" y="1285860"/>
            <a:ext cx="100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(1)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214282" y="2285992"/>
            <a:ext cx="10001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(2)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214</Words>
  <PresentationFormat>全屏显示(4:3)</PresentationFormat>
  <Paragraphs>29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1" baseType="lpstr">
      <vt:lpstr>Office 主题</vt:lpstr>
      <vt:lpstr>Equation</vt:lpstr>
      <vt:lpstr>第二和三章习题课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第二和三章习题课</dc:title>
  <cp:lastModifiedBy>1</cp:lastModifiedBy>
  <cp:revision>17</cp:revision>
  <dcterms:modified xsi:type="dcterms:W3CDTF">2014-04-17T10:55:01Z</dcterms:modified>
</cp:coreProperties>
</file>