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1.bin" ContentType="application/vnd.ms-office.activeX"/>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activeX/activeX1.xml" ContentType="application/vnd.ms-office.activeX+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49" r:id="rId2"/>
  </p:sldMasterIdLst>
  <p:notesMasterIdLst>
    <p:notesMasterId r:id="rId22"/>
  </p:notesMasterIdLst>
  <p:sldIdLst>
    <p:sldId id="266" r:id="rId3"/>
    <p:sldId id="267" r:id="rId4"/>
    <p:sldId id="268" r:id="rId5"/>
    <p:sldId id="269" r:id="rId6"/>
    <p:sldId id="270" r:id="rId7"/>
    <p:sldId id="271" r:id="rId8"/>
    <p:sldId id="272" r:id="rId9"/>
    <p:sldId id="274" r:id="rId10"/>
    <p:sldId id="294" r:id="rId11"/>
    <p:sldId id="276" r:id="rId12"/>
    <p:sldId id="277" r:id="rId13"/>
    <p:sldId id="278" r:id="rId14"/>
    <p:sldId id="279" r:id="rId15"/>
    <p:sldId id="280" r:id="rId16"/>
    <p:sldId id="281" r:id="rId17"/>
    <p:sldId id="292" r:id="rId18"/>
    <p:sldId id="293" r:id="rId19"/>
    <p:sldId id="285" r:id="rId20"/>
    <p:sldId id="286"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3300"/>
    <a:srgbClr val="FFFF00"/>
    <a:srgbClr val="FF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2704" autoAdjust="0"/>
    <p:restoredTop sz="94737" autoAdjust="0"/>
  </p:normalViewPr>
  <p:slideViewPr>
    <p:cSldViewPr>
      <p:cViewPr>
        <p:scale>
          <a:sx n="66" d="100"/>
          <a:sy n="66" d="100"/>
        </p:scale>
        <p:origin x="-3072" y="-10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11" Type="http://schemas.openxmlformats.org/officeDocument/2006/relationships/image" Target="../media/image14.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6.wmf"/><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image" Target="../media/image100.wmf"/><Relationship Id="rId7" Type="http://schemas.openxmlformats.org/officeDocument/2006/relationships/image" Target="../media/image104.wmf"/><Relationship Id="rId2" Type="http://schemas.openxmlformats.org/officeDocument/2006/relationships/image" Target="../media/image99.wmf"/><Relationship Id="rId1" Type="http://schemas.openxmlformats.org/officeDocument/2006/relationships/image" Target="../media/image98.wmf"/><Relationship Id="rId6" Type="http://schemas.openxmlformats.org/officeDocument/2006/relationships/image" Target="../media/image103.wmf"/><Relationship Id="rId11" Type="http://schemas.openxmlformats.org/officeDocument/2006/relationships/image" Target="../media/image108.wmf"/><Relationship Id="rId5" Type="http://schemas.openxmlformats.org/officeDocument/2006/relationships/image" Target="../media/image102.wmf"/><Relationship Id="rId10" Type="http://schemas.openxmlformats.org/officeDocument/2006/relationships/image" Target="../media/image107.wmf"/><Relationship Id="rId4" Type="http://schemas.openxmlformats.org/officeDocument/2006/relationships/image" Target="../media/image101.wmf"/><Relationship Id="rId9" Type="http://schemas.openxmlformats.org/officeDocument/2006/relationships/image" Target="../media/image10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 Id="rId6" Type="http://schemas.openxmlformats.org/officeDocument/2006/relationships/image" Target="../media/image116.wmf"/><Relationship Id="rId5" Type="http://schemas.openxmlformats.org/officeDocument/2006/relationships/image" Target="../media/image115.wmf"/><Relationship Id="rId4" Type="http://schemas.openxmlformats.org/officeDocument/2006/relationships/image" Target="../media/image11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5" Type="http://schemas.openxmlformats.org/officeDocument/2006/relationships/image" Target="../media/image121.wmf"/><Relationship Id="rId4" Type="http://schemas.openxmlformats.org/officeDocument/2006/relationships/image" Target="../media/image12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30.wmf"/><Relationship Id="rId7" Type="http://schemas.openxmlformats.org/officeDocument/2006/relationships/image" Target="../media/image134.wmf"/><Relationship Id="rId2" Type="http://schemas.openxmlformats.org/officeDocument/2006/relationships/image" Target="../media/image129.wmf"/><Relationship Id="rId1" Type="http://schemas.openxmlformats.org/officeDocument/2006/relationships/image" Target="../media/image128.wmf"/><Relationship Id="rId6" Type="http://schemas.openxmlformats.org/officeDocument/2006/relationships/image" Target="../media/image133.wmf"/><Relationship Id="rId5" Type="http://schemas.openxmlformats.org/officeDocument/2006/relationships/image" Target="../media/image132.wmf"/><Relationship Id="rId4" Type="http://schemas.openxmlformats.org/officeDocument/2006/relationships/image" Target="../media/image131.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image" Target="../media/image137.wmf"/><Relationship Id="rId7" Type="http://schemas.openxmlformats.org/officeDocument/2006/relationships/image" Target="../media/image131.wmf"/><Relationship Id="rId2" Type="http://schemas.openxmlformats.org/officeDocument/2006/relationships/image" Target="../media/image136.wmf"/><Relationship Id="rId1" Type="http://schemas.openxmlformats.org/officeDocument/2006/relationships/image" Target="../media/image13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 Id="rId9" Type="http://schemas.openxmlformats.org/officeDocument/2006/relationships/image" Target="../media/image13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6" Type="http://schemas.openxmlformats.org/officeDocument/2006/relationships/image" Target="../media/image40.wmf"/><Relationship Id="rId5" Type="http://schemas.openxmlformats.org/officeDocument/2006/relationships/image" Target="../media/image24.wmf"/><Relationship Id="rId4" Type="http://schemas.openxmlformats.org/officeDocument/2006/relationships/image" Target="../media/image39.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4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48.wmf"/><Relationship Id="rId5" Type="http://schemas.openxmlformats.org/officeDocument/2006/relationships/image" Target="../media/image67.wmf"/><Relationship Id="rId4"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22532"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0984A4B-9D2D-437B-BEA1-27B1FFA08C8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F5AB84B2-8288-4FB8-A7C7-1A8160A0F77F}"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84978068-2431-47C0-915B-4ECBBF4C8E62}"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C75621E0-DE9D-4C22-A983-1E6EEA85653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6"/>
          <p:cNvSpPr>
            <a:spLocks noGrp="1" noChangeArrowheads="1"/>
          </p:cNvSpPr>
          <p:nvPr>
            <p:ph type="sldNum" sz="quarter" idx="10"/>
          </p:nvPr>
        </p:nvSpPr>
        <p:spPr>
          <a:ln/>
        </p:spPr>
        <p:txBody>
          <a:bodyPr/>
          <a:lstStyle>
            <a:lvl1pPr>
              <a:defRPr/>
            </a:lvl1pPr>
          </a:lstStyle>
          <a:p>
            <a:pPr>
              <a:defRPr/>
            </a:pPr>
            <a:fld id="{0ABCAAE7-2F73-4DE0-8DE6-B0EF8CE0B8E7}"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2B085A1C-52A7-4473-8E23-BDCE536016A5}"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5BA7E487-71B3-453A-AC86-3AEEF613F96B}"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fld id="{9FB6DDD6-FD00-4D4F-A4F4-3709E68A1BE7}"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sldNum" sz="quarter" idx="10"/>
          </p:nvPr>
        </p:nvSpPr>
        <p:spPr>
          <a:ln/>
        </p:spPr>
        <p:txBody>
          <a:bodyPr/>
          <a:lstStyle>
            <a:lvl1pPr>
              <a:defRPr/>
            </a:lvl1pPr>
          </a:lstStyle>
          <a:p>
            <a:pPr>
              <a:defRPr/>
            </a:pPr>
            <a:fld id="{183F4C8F-0F91-4593-A02E-0B94BFFE1771}"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sldNum" sz="quarter" idx="10"/>
          </p:nvPr>
        </p:nvSpPr>
        <p:spPr>
          <a:ln/>
        </p:spPr>
        <p:txBody>
          <a:bodyPr/>
          <a:lstStyle>
            <a:lvl1pPr>
              <a:defRPr/>
            </a:lvl1pPr>
          </a:lstStyle>
          <a:p>
            <a:pPr>
              <a:defRPr/>
            </a:pPr>
            <a:fld id="{E392A4B2-078F-4825-96E5-5E53FEE1243E}"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a:ln/>
        </p:spPr>
        <p:txBody>
          <a:bodyPr/>
          <a:lstStyle>
            <a:lvl1pPr>
              <a:defRPr/>
            </a:lvl1pPr>
          </a:lstStyle>
          <a:p>
            <a:pPr>
              <a:defRPr/>
            </a:pPr>
            <a:fld id="{49BEACEF-CE66-4422-9775-975E69B24C4F}"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D4566378-FDA0-476A-BC1F-94ABB21A07B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sldNum" sz="quarter" idx="10"/>
          </p:nvPr>
        </p:nvSpPr>
        <p:spPr>
          <a:ln/>
        </p:spPr>
        <p:txBody>
          <a:bodyPr/>
          <a:lstStyle>
            <a:lvl1pPr>
              <a:defRPr/>
            </a:lvl1pPr>
          </a:lstStyle>
          <a:p>
            <a:pPr>
              <a:defRPr/>
            </a:pPr>
            <a:fld id="{A5834338-C2BE-49F7-97E0-2D196C4670CD}"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2EBBA126-DFF3-4CF7-B62B-2C7AF14C1CE5}"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74A6BED9-E461-4D52-B378-AF3B42E663A7}"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273AFA67-6169-4B18-A6F4-6C4951F0CF33}"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8765014D-198E-4B0C-9057-425C4FC66668}"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pPr>
              <a:defRPr/>
            </a:pPr>
            <a:fld id="{4FC2E536-4F50-4C3F-8616-C75AA2FD3F7D}"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75383539-3FA1-49A0-A35A-CF3625E0929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a:ln/>
        </p:spPr>
        <p:txBody>
          <a:bodyPr/>
          <a:lstStyle>
            <a:lvl1pPr>
              <a:defRPr/>
            </a:lvl1pPr>
          </a:lstStyle>
          <a:p>
            <a:pPr>
              <a:defRPr/>
            </a:pPr>
            <a:fld id="{F855E1A5-983C-4AE5-BBD8-A83B53058992}"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6"/>
          <p:cNvSpPr>
            <a:spLocks noGrp="1" noChangeArrowheads="1"/>
          </p:cNvSpPr>
          <p:nvPr>
            <p:ph type="sldNum" sz="quarter" idx="10"/>
          </p:nvPr>
        </p:nvSpPr>
        <p:spPr>
          <a:ln/>
        </p:spPr>
        <p:txBody>
          <a:bodyPr/>
          <a:lstStyle>
            <a:lvl1pPr>
              <a:defRPr/>
            </a:lvl1pPr>
          </a:lstStyle>
          <a:p>
            <a:pPr>
              <a:defRPr/>
            </a:pPr>
            <a:fld id="{B7845FE3-9CEB-429F-92B4-8F0B8502D5AC}"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08ADF6C-5460-4E91-A83F-A3B40B4B87A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45199944-3DE4-4340-8E7F-F15369FA51E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pPr>
              <a:defRPr/>
            </a:pPr>
            <a:fld id="{3B0F576E-D2D1-4C0B-8964-40D3ED02955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24635;&#30446;&#24405;.ppt" TargetMode="Externa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hyperlink" Target="../&#24635;&#30446;&#24405;.ppt" TargetMode="Externa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6"/>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95024863-5CBD-407C-93D4-629E37E60FA4}" type="slidenum">
              <a:rPr lang="en-US" altLang="zh-CN"/>
              <a:pPr>
                <a:defRPr/>
              </a:pPr>
              <a:t>‹#›</a:t>
            </a:fld>
            <a:endParaRPr lang="en-US" altLang="zh-CN"/>
          </a:p>
        </p:txBody>
      </p:sp>
      <p:grpSp>
        <p:nvGrpSpPr>
          <p:cNvPr id="20483" name="Group 17"/>
          <p:cNvGrpSpPr>
            <a:grpSpLocks/>
          </p:cNvGrpSpPr>
          <p:nvPr userDrawn="1"/>
        </p:nvGrpSpPr>
        <p:grpSpPr bwMode="auto">
          <a:xfrm>
            <a:off x="0" y="0"/>
            <a:ext cx="1042988" cy="6858000"/>
            <a:chOff x="0" y="0"/>
            <a:chExt cx="657" cy="4320"/>
          </a:xfrm>
        </p:grpSpPr>
        <p:pic>
          <p:nvPicPr>
            <p:cNvPr id="20490" name="Picture 18" descr="moban-2-3"/>
            <p:cNvPicPr>
              <a:picLocks noChangeAspect="1" noChangeArrowheads="1"/>
            </p:cNvPicPr>
            <p:nvPr userDrawn="1"/>
          </p:nvPicPr>
          <p:blipFill>
            <a:blip r:embed="rId14"/>
            <a:srcRect/>
            <a:stretch>
              <a:fillRect/>
            </a:stretch>
          </p:blipFill>
          <p:spPr bwMode="auto">
            <a:xfrm>
              <a:off x="0" y="391"/>
              <a:ext cx="385" cy="3929"/>
            </a:xfrm>
            <a:prstGeom prst="rect">
              <a:avLst/>
            </a:prstGeom>
            <a:noFill/>
            <a:ln w="9525">
              <a:noFill/>
              <a:miter lim="800000"/>
              <a:headEnd/>
              <a:tailEnd/>
            </a:ln>
          </p:spPr>
        </p:pic>
        <p:pic>
          <p:nvPicPr>
            <p:cNvPr id="20491" name="Picture 19" descr="moban-1-11"/>
            <p:cNvPicPr>
              <a:picLocks noChangeAspect="1" noChangeArrowheads="1"/>
            </p:cNvPicPr>
            <p:nvPr userDrawn="1"/>
          </p:nvPicPr>
          <p:blipFill>
            <a:blip r:embed="rId15"/>
            <a:srcRect/>
            <a:stretch>
              <a:fillRect/>
            </a:stretch>
          </p:blipFill>
          <p:spPr bwMode="auto">
            <a:xfrm>
              <a:off x="0" y="0"/>
              <a:ext cx="657" cy="663"/>
            </a:xfrm>
            <a:prstGeom prst="rect">
              <a:avLst/>
            </a:prstGeom>
            <a:noFill/>
            <a:ln w="9525">
              <a:noFill/>
              <a:miter lim="800000"/>
              <a:headEnd/>
              <a:tailEnd/>
            </a:ln>
          </p:spPr>
        </p:pic>
      </p:grpSp>
      <p:sp>
        <p:nvSpPr>
          <p:cNvPr id="1044" name="Oval 20"/>
          <p:cNvSpPr>
            <a:spLocks noChangeArrowheads="1"/>
          </p:cNvSpPr>
          <p:nvPr userDrawn="1"/>
        </p:nvSpPr>
        <p:spPr bwMode="auto">
          <a:xfrm>
            <a:off x="4343400" y="609600"/>
            <a:ext cx="4476750" cy="82550"/>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1045" name="Oval 21"/>
          <p:cNvSpPr>
            <a:spLocks noChangeArrowheads="1"/>
          </p:cNvSpPr>
          <p:nvPr userDrawn="1"/>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1047" name="Rectangle 23"/>
          <p:cNvSpPr>
            <a:spLocks noChangeArrowheads="1"/>
          </p:cNvSpPr>
          <p:nvPr userDrawn="1"/>
        </p:nvSpPr>
        <p:spPr bwMode="auto">
          <a:xfrm>
            <a:off x="4572000" y="65088"/>
            <a:ext cx="4267200" cy="519112"/>
          </a:xfrm>
          <a:prstGeom prst="rect">
            <a:avLst/>
          </a:prstGeom>
          <a:noFill/>
          <a:ln w="9525">
            <a:noFill/>
            <a:miter lim="800000"/>
            <a:headEnd/>
            <a:tailEnd/>
          </a:ln>
          <a:effectLst/>
        </p:spPr>
        <p:txBody>
          <a:bodyPr>
            <a:spAutoFit/>
          </a:bodyPr>
          <a:lstStyle/>
          <a:p>
            <a:pPr eaLnBrk="0" hangingPunct="0">
              <a:spcBef>
                <a:spcPct val="50000"/>
              </a:spcBef>
              <a:defRPr/>
            </a:pPr>
            <a:r>
              <a:rPr kumimoji="1" lang="en-US" altLang="zh-CN" sz="2800" b="1" dirty="0">
                <a:solidFill>
                  <a:srgbClr val="000066"/>
                </a:solidFill>
                <a:latin typeface="楷体_GB2312" pitchFamily="49" charset="-122"/>
                <a:ea typeface="楷体_GB2312" pitchFamily="49" charset="-122"/>
              </a:rPr>
              <a:t>15-2 </a:t>
            </a:r>
            <a:r>
              <a:rPr kumimoji="1" lang="zh-CN" altLang="en-US" sz="2800" b="1" dirty="0">
                <a:solidFill>
                  <a:srgbClr val="000066"/>
                </a:solidFill>
                <a:latin typeface="楷体_GB2312" pitchFamily="49" charset="-122"/>
                <a:ea typeface="楷体_GB2312" pitchFamily="49" charset="-122"/>
              </a:rPr>
              <a:t>静电场中的电介质</a:t>
            </a:r>
          </a:p>
        </p:txBody>
      </p:sp>
      <p:sp>
        <p:nvSpPr>
          <p:cNvPr id="1050" name="Rectangle 26"/>
          <p:cNvSpPr>
            <a:spLocks noChangeArrowheads="1"/>
          </p:cNvSpPr>
          <p:nvPr userDrawn="1"/>
        </p:nvSpPr>
        <p:spPr bwMode="auto">
          <a:xfrm>
            <a:off x="2743200" y="6400800"/>
            <a:ext cx="3810000" cy="304800"/>
          </a:xfrm>
          <a:prstGeom prst="rect">
            <a:avLst/>
          </a:prstGeom>
          <a:noFill/>
          <a:ln w="9525">
            <a:noFill/>
            <a:miter lim="800000"/>
            <a:headEnd/>
            <a:tailEnd/>
          </a:ln>
          <a:effectLst/>
        </p:spPr>
        <p:txBody>
          <a:bodyPr/>
          <a:lstStyle/>
          <a:p>
            <a:pPr algn="ctr">
              <a:defRPr/>
            </a:pPr>
            <a:r>
              <a:rPr lang="zh-CN" altLang="en-US" b="1" dirty="0">
                <a:solidFill>
                  <a:srgbClr val="000066"/>
                </a:solidFill>
                <a:ea typeface="楷体_GB2312" pitchFamily="49" charset="-122"/>
              </a:rPr>
              <a:t>第</a:t>
            </a:r>
            <a:r>
              <a:rPr lang="en-US" altLang="zh-CN" b="1" dirty="0">
                <a:solidFill>
                  <a:srgbClr val="000066"/>
                </a:solidFill>
                <a:ea typeface="楷体_GB2312" pitchFamily="49" charset="-122"/>
              </a:rPr>
              <a:t>15</a:t>
            </a:r>
            <a:r>
              <a:rPr lang="zh-CN" altLang="en-US" b="1" dirty="0">
                <a:solidFill>
                  <a:srgbClr val="000066"/>
                </a:solidFill>
                <a:ea typeface="楷体_GB2312" pitchFamily="49" charset="-122"/>
              </a:rPr>
              <a:t>章  静电场中的导体和电介质</a:t>
            </a:r>
          </a:p>
        </p:txBody>
      </p:sp>
      <p:pic>
        <p:nvPicPr>
          <p:cNvPr id="20488" name="Picture 28" descr="BOOK05">
            <a:hlinkClick r:id="" action="ppaction://hlinkshowjump?jump=nextslide"/>
          </p:cNvPr>
          <p:cNvPicPr>
            <a:picLocks noChangeAspect="1" noChangeArrowheads="1"/>
          </p:cNvPicPr>
          <p:nvPr userDrawn="1"/>
        </p:nvPicPr>
        <p:blipFill>
          <a:blip r:embed="rId16"/>
          <a:srcRect/>
          <a:stretch>
            <a:fillRect/>
          </a:stretch>
        </p:blipFill>
        <p:spPr bwMode="auto">
          <a:xfrm>
            <a:off x="8458200" y="5867400"/>
            <a:ext cx="533400" cy="533400"/>
          </a:xfrm>
          <a:prstGeom prst="rect">
            <a:avLst/>
          </a:prstGeom>
          <a:noFill/>
          <a:ln w="9525">
            <a:noFill/>
            <a:miter lim="800000"/>
            <a:headEnd/>
            <a:tailEnd/>
          </a:ln>
        </p:spPr>
      </p:pic>
      <p:sp>
        <p:nvSpPr>
          <p:cNvPr id="1053" name="Text Box 29">
            <a:hlinkClick r:id="rId17" action="ppaction://hlinkpres?slideindex=2&amp;slidetitle=幻灯片 2"/>
          </p:cNvPr>
          <p:cNvSpPr txBox="1">
            <a:spLocks noChangeArrowheads="1"/>
          </p:cNvSpPr>
          <p:nvPr userDrawn="1"/>
        </p:nvSpPr>
        <p:spPr bwMode="auto">
          <a:xfrm>
            <a:off x="-36513" y="87313"/>
            <a:ext cx="900113" cy="898525"/>
          </a:xfrm>
          <a:prstGeom prst="rect">
            <a:avLst/>
          </a:prstGeom>
          <a:noFill/>
          <a:ln w="9525">
            <a:noFill/>
            <a:miter lim="800000"/>
            <a:headEnd/>
            <a:tailEnd/>
          </a:ln>
          <a:effectLst/>
        </p:spPr>
        <p:txBody>
          <a:bodyPr>
            <a:spAutoFit/>
          </a:bodyPr>
          <a:lstStyle/>
          <a:p>
            <a:pPr algn="ctr">
              <a:lnSpc>
                <a:spcPct val="120000"/>
              </a:lnSpc>
              <a:defRPr/>
            </a:pPr>
            <a:r>
              <a:rPr lang="zh-CN" altLang="en-US" sz="1600" b="1">
                <a:solidFill>
                  <a:schemeClr val="bg1"/>
                </a:solidFill>
                <a:ea typeface="楷体_GB2312" pitchFamily="49" charset="-122"/>
              </a:rPr>
              <a:t>大学</a:t>
            </a:r>
          </a:p>
          <a:p>
            <a:pPr algn="ctr">
              <a:lnSpc>
                <a:spcPct val="120000"/>
              </a:lnSpc>
              <a:defRPr/>
            </a:pPr>
            <a:r>
              <a:rPr lang="zh-CN" altLang="en-US" sz="1600" b="1">
                <a:solidFill>
                  <a:schemeClr val="bg1"/>
                </a:solidFill>
                <a:ea typeface="楷体_GB2312" pitchFamily="49" charset="-122"/>
              </a:rPr>
              <a:t>物理</a:t>
            </a:r>
          </a:p>
          <a:p>
            <a:pPr algn="ctr">
              <a:lnSpc>
                <a:spcPct val="120000"/>
              </a:lnSpc>
              <a:defRPr/>
            </a:pPr>
            <a:endParaRPr lang="en-US" altLang="zh-CN" sz="1200" b="1">
              <a:solidFill>
                <a:schemeClr val="bg1"/>
              </a:solidFill>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218A4FB1-E387-4434-B61E-A72BCE21494B}" type="slidenum">
              <a:rPr lang="en-US" altLang="zh-CN"/>
              <a:pPr>
                <a:defRPr/>
              </a:pPr>
              <a:t>‹#›</a:t>
            </a:fld>
            <a:endParaRPr lang="en-US" altLang="zh-CN"/>
          </a:p>
        </p:txBody>
      </p:sp>
      <p:grpSp>
        <p:nvGrpSpPr>
          <p:cNvPr id="21507" name="Group 3"/>
          <p:cNvGrpSpPr>
            <a:grpSpLocks/>
          </p:cNvGrpSpPr>
          <p:nvPr userDrawn="1"/>
        </p:nvGrpSpPr>
        <p:grpSpPr bwMode="auto">
          <a:xfrm>
            <a:off x="0" y="0"/>
            <a:ext cx="1042988" cy="6858000"/>
            <a:chOff x="0" y="0"/>
            <a:chExt cx="657" cy="4320"/>
          </a:xfrm>
        </p:grpSpPr>
        <p:pic>
          <p:nvPicPr>
            <p:cNvPr id="21512" name="Picture 4" descr="moban-2-3"/>
            <p:cNvPicPr>
              <a:picLocks noChangeAspect="1" noChangeArrowheads="1"/>
            </p:cNvPicPr>
            <p:nvPr userDrawn="1"/>
          </p:nvPicPr>
          <p:blipFill>
            <a:blip r:embed="rId13"/>
            <a:srcRect/>
            <a:stretch>
              <a:fillRect/>
            </a:stretch>
          </p:blipFill>
          <p:spPr bwMode="auto">
            <a:xfrm>
              <a:off x="0" y="391"/>
              <a:ext cx="385" cy="3929"/>
            </a:xfrm>
            <a:prstGeom prst="rect">
              <a:avLst/>
            </a:prstGeom>
            <a:noFill/>
            <a:ln w="9525">
              <a:noFill/>
              <a:miter lim="800000"/>
              <a:headEnd/>
              <a:tailEnd/>
            </a:ln>
          </p:spPr>
        </p:pic>
        <p:pic>
          <p:nvPicPr>
            <p:cNvPr id="21513" name="Picture 5" descr="moban-1-11"/>
            <p:cNvPicPr>
              <a:picLocks noChangeAspect="1" noChangeArrowheads="1"/>
            </p:cNvPicPr>
            <p:nvPr userDrawn="1"/>
          </p:nvPicPr>
          <p:blipFill>
            <a:blip r:embed="rId14"/>
            <a:srcRect/>
            <a:stretch>
              <a:fillRect/>
            </a:stretch>
          </p:blipFill>
          <p:spPr bwMode="auto">
            <a:xfrm>
              <a:off x="0" y="0"/>
              <a:ext cx="657" cy="663"/>
            </a:xfrm>
            <a:prstGeom prst="rect">
              <a:avLst/>
            </a:prstGeom>
            <a:noFill/>
            <a:ln w="9525">
              <a:noFill/>
              <a:miter lim="800000"/>
              <a:headEnd/>
              <a:tailEnd/>
            </a:ln>
          </p:spPr>
        </p:pic>
      </p:grpSp>
      <p:sp>
        <p:nvSpPr>
          <p:cNvPr id="19463" name="Oval 7"/>
          <p:cNvSpPr>
            <a:spLocks noChangeArrowheads="1"/>
          </p:cNvSpPr>
          <p:nvPr userDrawn="1"/>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p>
        </p:txBody>
      </p:sp>
      <p:sp>
        <p:nvSpPr>
          <p:cNvPr id="19466" name="Rectangle 10"/>
          <p:cNvSpPr>
            <a:spLocks noChangeArrowheads="1"/>
          </p:cNvSpPr>
          <p:nvPr userDrawn="1"/>
        </p:nvSpPr>
        <p:spPr bwMode="auto">
          <a:xfrm>
            <a:off x="2743200" y="6400800"/>
            <a:ext cx="3810000" cy="304800"/>
          </a:xfrm>
          <a:prstGeom prst="rect">
            <a:avLst/>
          </a:prstGeom>
          <a:noFill/>
          <a:ln w="9525">
            <a:noFill/>
            <a:miter lim="800000"/>
            <a:headEnd/>
            <a:tailEnd/>
          </a:ln>
          <a:effectLst/>
        </p:spPr>
        <p:txBody>
          <a:bodyPr/>
          <a:lstStyle/>
          <a:p>
            <a:pPr algn="ctr">
              <a:defRPr/>
            </a:pPr>
            <a:r>
              <a:rPr lang="zh-CN" altLang="en-US" b="1">
                <a:solidFill>
                  <a:srgbClr val="000066"/>
                </a:solidFill>
                <a:ea typeface="楷体_GB2312" pitchFamily="49" charset="-122"/>
              </a:rPr>
              <a:t>第六章  静电场中的导体和电介质</a:t>
            </a:r>
          </a:p>
        </p:txBody>
      </p:sp>
      <p:pic>
        <p:nvPicPr>
          <p:cNvPr id="21510" name="Picture 11" descr="BOOK05">
            <a:hlinkClick r:id="" action="ppaction://hlinkshowjump?jump=nextslide"/>
          </p:cNvPr>
          <p:cNvPicPr>
            <a:picLocks noChangeAspect="1" noChangeArrowheads="1"/>
          </p:cNvPicPr>
          <p:nvPr userDrawn="1"/>
        </p:nvPicPr>
        <p:blipFill>
          <a:blip r:embed="rId15"/>
          <a:srcRect/>
          <a:stretch>
            <a:fillRect/>
          </a:stretch>
        </p:blipFill>
        <p:spPr bwMode="auto">
          <a:xfrm>
            <a:off x="8458200" y="5867400"/>
            <a:ext cx="533400" cy="533400"/>
          </a:xfrm>
          <a:prstGeom prst="rect">
            <a:avLst/>
          </a:prstGeom>
          <a:noFill/>
          <a:ln w="9525">
            <a:noFill/>
            <a:miter lim="800000"/>
            <a:headEnd/>
            <a:tailEnd/>
          </a:ln>
        </p:spPr>
      </p:pic>
      <p:sp>
        <p:nvSpPr>
          <p:cNvPr id="19468" name="Text Box 12">
            <a:hlinkClick r:id="rId16"/>
          </p:cNvPr>
          <p:cNvSpPr txBox="1">
            <a:spLocks noChangeArrowheads="1"/>
          </p:cNvSpPr>
          <p:nvPr userDrawn="1"/>
        </p:nvSpPr>
        <p:spPr bwMode="auto">
          <a:xfrm>
            <a:off x="-36513" y="87313"/>
            <a:ext cx="900113" cy="604837"/>
          </a:xfrm>
          <a:prstGeom prst="rect">
            <a:avLst/>
          </a:prstGeom>
          <a:noFill/>
          <a:ln w="9525">
            <a:noFill/>
            <a:miter lim="800000"/>
            <a:headEnd/>
            <a:tailEnd/>
          </a:ln>
          <a:effectLst/>
        </p:spPr>
        <p:txBody>
          <a:bodyPr>
            <a:spAutoFit/>
          </a:bodyPr>
          <a:lstStyle/>
          <a:p>
            <a:pPr algn="ctr">
              <a:lnSpc>
                <a:spcPct val="120000"/>
              </a:lnSpc>
              <a:defRPr/>
            </a:pPr>
            <a:r>
              <a:rPr lang="zh-CN" altLang="en-US" sz="1600" b="1">
                <a:solidFill>
                  <a:schemeClr val="bg1"/>
                </a:solidFill>
                <a:ea typeface="楷体_GB2312" pitchFamily="49" charset="-122"/>
              </a:rPr>
              <a:t>物理学</a:t>
            </a:r>
          </a:p>
          <a:p>
            <a:pPr algn="ctr">
              <a:lnSpc>
                <a:spcPct val="120000"/>
              </a:lnSpc>
              <a:defRPr/>
            </a:pPr>
            <a:r>
              <a:rPr lang="zh-CN" altLang="en-US" sz="1200" b="1">
                <a:solidFill>
                  <a:schemeClr val="bg1"/>
                </a:solidFill>
                <a:ea typeface="楷体_GB2312" pitchFamily="49" charset="-122"/>
              </a:rPr>
              <a:t>第五版</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oleObject" Target="../embeddings/oleObject11.bin"/><Relationship Id="rId3" Type="http://schemas.openxmlformats.org/officeDocument/2006/relationships/oleObject" Target="../embeddings/oleObject1.bin"/><Relationship Id="rId7" Type="http://schemas.openxmlformats.org/officeDocument/2006/relationships/oleObject" Target="../embeddings/oleObject5.bin"/><Relationship Id="rId12"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5" Type="http://schemas.openxmlformats.org/officeDocument/2006/relationships/oleObject" Target="../embeddings/oleObject1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 Id="rId14" Type="http://schemas.openxmlformats.org/officeDocument/2006/relationships/oleObject" Target="../embeddings/oleObject12.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oleObject" Target="../embeddings/oleObject65.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68.bin"/><Relationship Id="rId11" Type="http://schemas.openxmlformats.org/officeDocument/2006/relationships/oleObject" Target="../embeddings/oleObject73.bin"/><Relationship Id="rId5" Type="http://schemas.openxmlformats.org/officeDocument/2006/relationships/oleObject" Target="../embeddings/oleObject67.bin"/><Relationship Id="rId10" Type="http://schemas.openxmlformats.org/officeDocument/2006/relationships/oleObject" Target="../embeddings/oleObject72.bin"/><Relationship Id="rId4" Type="http://schemas.openxmlformats.org/officeDocument/2006/relationships/oleObject" Target="../embeddings/oleObject66.bin"/><Relationship Id="rId9" Type="http://schemas.openxmlformats.org/officeDocument/2006/relationships/oleObject" Target="../embeddings/oleObject7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8.bin"/><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oleObject" Target="../embeddings/oleObject96.bin"/><Relationship Id="rId3" Type="http://schemas.openxmlformats.org/officeDocument/2006/relationships/oleObject" Target="../embeddings/oleObject86.bin"/><Relationship Id="rId7" Type="http://schemas.openxmlformats.org/officeDocument/2006/relationships/oleObject" Target="../embeddings/oleObject90.bin"/><Relationship Id="rId12" Type="http://schemas.openxmlformats.org/officeDocument/2006/relationships/oleObject" Target="../embeddings/oleObject9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89.bin"/><Relationship Id="rId11" Type="http://schemas.openxmlformats.org/officeDocument/2006/relationships/oleObject" Target="../embeddings/oleObject94.bin"/><Relationship Id="rId5" Type="http://schemas.openxmlformats.org/officeDocument/2006/relationships/oleObject" Target="../embeddings/oleObject88.bin"/><Relationship Id="rId10" Type="http://schemas.openxmlformats.org/officeDocument/2006/relationships/oleObject" Target="../embeddings/oleObject93.bin"/><Relationship Id="rId4" Type="http://schemas.openxmlformats.org/officeDocument/2006/relationships/oleObject" Target="../embeddings/oleObject87.bin"/><Relationship Id="rId9" Type="http://schemas.openxmlformats.org/officeDocument/2006/relationships/oleObject" Target="../embeddings/oleObject9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98.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oleObject" Target="../embeddings/oleObject99.bin"/><Relationship Id="rId7"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5.bin"/><Relationship Id="rId7" Type="http://schemas.openxmlformats.org/officeDocument/2006/relationships/oleObject" Target="../embeddings/oleObject10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oleObject" Target="../embeddings/oleObject108.bin"/><Relationship Id="rId5" Type="http://schemas.openxmlformats.org/officeDocument/2006/relationships/oleObject" Target="../embeddings/oleObject107.bin"/><Relationship Id="rId4" Type="http://schemas.openxmlformats.org/officeDocument/2006/relationships/oleObject" Target="../embeddings/oleObject106.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15.bin"/><Relationship Id="rId3" Type="http://schemas.openxmlformats.org/officeDocument/2006/relationships/oleObject" Target="../embeddings/oleObject110.bin"/><Relationship Id="rId7" Type="http://schemas.openxmlformats.org/officeDocument/2006/relationships/oleObject" Target="../embeddings/oleObject114.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13.bin"/><Relationship Id="rId5" Type="http://schemas.openxmlformats.org/officeDocument/2006/relationships/oleObject" Target="../embeddings/oleObject112.bin"/><Relationship Id="rId4" Type="http://schemas.openxmlformats.org/officeDocument/2006/relationships/oleObject" Target="../embeddings/oleObject11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21.bin"/><Relationship Id="rId3" Type="http://schemas.openxmlformats.org/officeDocument/2006/relationships/oleObject" Target="../embeddings/oleObject116.bin"/><Relationship Id="rId7" Type="http://schemas.openxmlformats.org/officeDocument/2006/relationships/oleObject" Target="../embeddings/oleObject120.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19.bin"/><Relationship Id="rId5" Type="http://schemas.openxmlformats.org/officeDocument/2006/relationships/oleObject" Target="../embeddings/oleObject118.bin"/><Relationship Id="rId4" Type="http://schemas.openxmlformats.org/officeDocument/2006/relationships/oleObject" Target="../embeddings/oleObject117.bin"/><Relationship Id="rId9" Type="http://schemas.openxmlformats.org/officeDocument/2006/relationships/oleObject" Target="../embeddings/oleObject122.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8.bin"/><Relationship Id="rId3" Type="http://schemas.openxmlformats.org/officeDocument/2006/relationships/oleObject" Target="../embeddings/oleObject123.bin"/><Relationship Id="rId7" Type="http://schemas.openxmlformats.org/officeDocument/2006/relationships/oleObject" Target="../embeddings/oleObject127.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126.bin"/><Relationship Id="rId11" Type="http://schemas.openxmlformats.org/officeDocument/2006/relationships/oleObject" Target="../embeddings/oleObject131.bin"/><Relationship Id="rId5" Type="http://schemas.openxmlformats.org/officeDocument/2006/relationships/oleObject" Target="../embeddings/oleObject125.bin"/><Relationship Id="rId10" Type="http://schemas.openxmlformats.org/officeDocument/2006/relationships/oleObject" Target="../embeddings/oleObject130.bin"/><Relationship Id="rId4" Type="http://schemas.openxmlformats.org/officeDocument/2006/relationships/oleObject" Target="../embeddings/oleObject124.bin"/><Relationship Id="rId9" Type="http://schemas.openxmlformats.org/officeDocument/2006/relationships/oleObject" Target="../embeddings/oleObject129.bin"/></Relationships>
</file>

<file path=ppt/slides/_rels/slide2.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4.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7.bin"/><Relationship Id="rId5" Type="http://schemas.openxmlformats.org/officeDocument/2006/relationships/oleObject" Target="../embeddings/oleObject16.bin"/><Relationship Id="rId10" Type="http://schemas.openxmlformats.org/officeDocument/2006/relationships/image" Target="../media/image19.emf"/><Relationship Id="rId4" Type="http://schemas.openxmlformats.org/officeDocument/2006/relationships/oleObject" Target="../embeddings/oleObject15.bin"/><Relationship Id="rId9"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3.v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oleObject" Target="../embeddings/oleObject20.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2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oleObject" Target="../embeddings/oleObject33.bin"/><Relationship Id="rId18" Type="http://schemas.openxmlformats.org/officeDocument/2006/relationships/oleObject" Target="../embeddings/oleObject38.bin"/><Relationship Id="rId3" Type="http://schemas.openxmlformats.org/officeDocument/2006/relationships/oleObject" Target="../embeddings/oleObject23.bin"/><Relationship Id="rId7" Type="http://schemas.openxmlformats.org/officeDocument/2006/relationships/oleObject" Target="../embeddings/oleObject27.bin"/><Relationship Id="rId12" Type="http://schemas.openxmlformats.org/officeDocument/2006/relationships/oleObject" Target="../embeddings/oleObject32.bin"/><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oleObject" Target="../embeddings/oleObject36.bin"/><Relationship Id="rId20" Type="http://schemas.openxmlformats.org/officeDocument/2006/relationships/oleObject" Target="../embeddings/oleObject40.bin"/><Relationship Id="rId1" Type="http://schemas.openxmlformats.org/officeDocument/2006/relationships/vmlDrawing" Target="../drawings/vmlDrawing6.vml"/><Relationship Id="rId6" Type="http://schemas.openxmlformats.org/officeDocument/2006/relationships/oleObject" Target="../embeddings/oleObject26.bin"/><Relationship Id="rId11" Type="http://schemas.openxmlformats.org/officeDocument/2006/relationships/oleObject" Target="../embeddings/oleObject31.bin"/><Relationship Id="rId5" Type="http://schemas.openxmlformats.org/officeDocument/2006/relationships/oleObject" Target="../embeddings/oleObject25.bin"/><Relationship Id="rId15" Type="http://schemas.openxmlformats.org/officeDocument/2006/relationships/oleObject" Target="../embeddings/oleObject35.bin"/><Relationship Id="rId10" Type="http://schemas.openxmlformats.org/officeDocument/2006/relationships/oleObject" Target="../embeddings/oleObject30.bin"/><Relationship Id="rId19" Type="http://schemas.openxmlformats.org/officeDocument/2006/relationships/oleObject" Target="../embeddings/oleObject39.bin"/><Relationship Id="rId4" Type="http://schemas.openxmlformats.org/officeDocument/2006/relationships/oleObject" Target="../embeddings/oleObject24.bin"/><Relationship Id="rId9" Type="http://schemas.openxmlformats.org/officeDocument/2006/relationships/oleObject" Target="../embeddings/oleObject29.bin"/><Relationship Id="rId14" Type="http://schemas.openxmlformats.org/officeDocument/2006/relationships/oleObject" Target="../embeddings/oleObject3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4.bin"/><Relationship Id="rId5" Type="http://schemas.openxmlformats.org/officeDocument/2006/relationships/oleObject" Target="../embeddings/oleObject43.bin"/><Relationship Id="rId4"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7.emf"/><Relationship Id="rId18" Type="http://schemas.openxmlformats.org/officeDocument/2006/relationships/image" Target="../media/image62.emf"/><Relationship Id="rId3" Type="http://schemas.openxmlformats.org/officeDocument/2006/relationships/oleObject" Target="../embeddings/oleObject47.bin"/><Relationship Id="rId21" Type="http://schemas.openxmlformats.org/officeDocument/2006/relationships/oleObject" Target="../embeddings/oleObject52.bin"/><Relationship Id="rId7" Type="http://schemas.openxmlformats.org/officeDocument/2006/relationships/image" Target="../media/image51.emf"/><Relationship Id="rId12" Type="http://schemas.openxmlformats.org/officeDocument/2006/relationships/image" Target="../media/image56.emf"/><Relationship Id="rId17" Type="http://schemas.openxmlformats.org/officeDocument/2006/relationships/image" Target="../media/image61.emf"/><Relationship Id="rId25" Type="http://schemas.openxmlformats.org/officeDocument/2006/relationships/oleObject" Target="../embeddings/oleObject56.bin"/><Relationship Id="rId2" Type="http://schemas.openxmlformats.org/officeDocument/2006/relationships/slideLayout" Target="../slideLayouts/slideLayout7.xml"/><Relationship Id="rId16" Type="http://schemas.openxmlformats.org/officeDocument/2006/relationships/image" Target="../media/image60.emf"/><Relationship Id="rId20" Type="http://schemas.openxmlformats.org/officeDocument/2006/relationships/oleObject" Target="../embeddings/oleObject51.bin"/><Relationship Id="rId1" Type="http://schemas.openxmlformats.org/officeDocument/2006/relationships/vmlDrawing" Target="../drawings/vmlDrawing8.vml"/><Relationship Id="rId6" Type="http://schemas.openxmlformats.org/officeDocument/2006/relationships/image" Target="../media/image50.emf"/><Relationship Id="rId11" Type="http://schemas.openxmlformats.org/officeDocument/2006/relationships/image" Target="../media/image55.emf"/><Relationship Id="rId24" Type="http://schemas.openxmlformats.org/officeDocument/2006/relationships/oleObject" Target="../embeddings/oleObject55.bin"/><Relationship Id="rId5" Type="http://schemas.openxmlformats.org/officeDocument/2006/relationships/oleObject" Target="../embeddings/oleObject49.bin"/><Relationship Id="rId15" Type="http://schemas.openxmlformats.org/officeDocument/2006/relationships/image" Target="../media/image59.emf"/><Relationship Id="rId23" Type="http://schemas.openxmlformats.org/officeDocument/2006/relationships/oleObject" Target="../embeddings/oleObject54.bin"/><Relationship Id="rId10" Type="http://schemas.openxmlformats.org/officeDocument/2006/relationships/image" Target="../media/image54.wmf"/><Relationship Id="rId19" Type="http://schemas.openxmlformats.org/officeDocument/2006/relationships/oleObject" Target="../embeddings/oleObject50.bin"/><Relationship Id="rId4" Type="http://schemas.openxmlformats.org/officeDocument/2006/relationships/oleObject" Target="../embeddings/oleObject48.bin"/><Relationship Id="rId9" Type="http://schemas.openxmlformats.org/officeDocument/2006/relationships/image" Target="../media/image53.emf"/><Relationship Id="rId14" Type="http://schemas.openxmlformats.org/officeDocument/2006/relationships/image" Target="../media/image58.emf"/><Relationship Id="rId22" Type="http://schemas.openxmlformats.org/officeDocument/2006/relationships/oleObject" Target="../embeddings/oleObject53.bin"/></Relationships>
</file>

<file path=ppt/slides/_rels/slide9.x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image" Target="../media/image76.emf"/><Relationship Id="rId18" Type="http://schemas.openxmlformats.org/officeDocument/2006/relationships/oleObject" Target="../embeddings/oleObject59.bin"/><Relationship Id="rId3" Type="http://schemas.openxmlformats.org/officeDocument/2006/relationships/image" Target="../media/image68.emf"/><Relationship Id="rId21" Type="http://schemas.openxmlformats.org/officeDocument/2006/relationships/oleObject" Target="../embeddings/oleObject62.bin"/><Relationship Id="rId7" Type="http://schemas.openxmlformats.org/officeDocument/2006/relationships/image" Target="../media/image54.wmf"/><Relationship Id="rId12" Type="http://schemas.openxmlformats.org/officeDocument/2006/relationships/image" Target="../media/image75.emf"/><Relationship Id="rId17" Type="http://schemas.openxmlformats.org/officeDocument/2006/relationships/oleObject" Target="../embeddings/oleObject58.bin"/><Relationship Id="rId2" Type="http://schemas.openxmlformats.org/officeDocument/2006/relationships/slideLayout" Target="../slideLayouts/slideLayout7.xml"/><Relationship Id="rId16" Type="http://schemas.openxmlformats.org/officeDocument/2006/relationships/oleObject" Target="../embeddings/oleObject57.bin"/><Relationship Id="rId20" Type="http://schemas.openxmlformats.org/officeDocument/2006/relationships/oleObject" Target="../embeddings/oleObject61.bin"/><Relationship Id="rId1" Type="http://schemas.openxmlformats.org/officeDocument/2006/relationships/vmlDrawing" Target="../drawings/vmlDrawing9.vml"/><Relationship Id="rId6" Type="http://schemas.openxmlformats.org/officeDocument/2006/relationships/image" Target="../media/image70.emf"/><Relationship Id="rId11" Type="http://schemas.openxmlformats.org/officeDocument/2006/relationships/image" Target="../media/image74.emf"/><Relationship Id="rId5" Type="http://schemas.openxmlformats.org/officeDocument/2006/relationships/image" Target="../media/image52.wmf"/><Relationship Id="rId15" Type="http://schemas.openxmlformats.org/officeDocument/2006/relationships/image" Target="../media/image78.emf"/><Relationship Id="rId23" Type="http://schemas.openxmlformats.org/officeDocument/2006/relationships/oleObject" Target="../embeddings/oleObject64.bin"/><Relationship Id="rId10" Type="http://schemas.openxmlformats.org/officeDocument/2006/relationships/image" Target="../media/image73.emf"/><Relationship Id="rId19" Type="http://schemas.openxmlformats.org/officeDocument/2006/relationships/oleObject" Target="../embeddings/oleObject60.bin"/><Relationship Id="rId4" Type="http://schemas.openxmlformats.org/officeDocument/2006/relationships/image" Target="../media/image69.emf"/><Relationship Id="rId9" Type="http://schemas.openxmlformats.org/officeDocument/2006/relationships/image" Target="../media/image72.emf"/><Relationship Id="rId14" Type="http://schemas.openxmlformats.org/officeDocument/2006/relationships/image" Target="../media/image77.emf"/><Relationship Id="rId22" Type="http://schemas.openxmlformats.org/officeDocument/2006/relationships/oleObject" Target="../embeddings/oleObject6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 name="灯片编号占位符 1"/>
          <p:cNvSpPr>
            <a:spLocks noGrp="1"/>
          </p:cNvSpPr>
          <p:nvPr>
            <p:ph type="sldNum" sz="quarter" idx="10"/>
          </p:nvPr>
        </p:nvSpPr>
        <p:spPr>
          <a:noFill/>
        </p:spPr>
        <p:txBody>
          <a:bodyPr/>
          <a:lstStyle/>
          <a:p>
            <a:fld id="{43085251-A2A4-49C4-A1F6-489F752D8D41}" type="slidenum">
              <a:rPr lang="en-US" altLang="zh-CN"/>
              <a:pPr/>
              <a:t>1</a:t>
            </a:fld>
            <a:endParaRPr lang="en-US" altLang="zh-CN"/>
          </a:p>
        </p:txBody>
      </p:sp>
      <p:grpSp>
        <p:nvGrpSpPr>
          <p:cNvPr id="2" name="Group 2"/>
          <p:cNvGrpSpPr>
            <a:grpSpLocks/>
          </p:cNvGrpSpPr>
          <p:nvPr/>
        </p:nvGrpSpPr>
        <p:grpSpPr bwMode="auto">
          <a:xfrm>
            <a:off x="250825" y="2060575"/>
            <a:ext cx="8534400" cy="2590800"/>
            <a:chOff x="192" y="864"/>
            <a:chExt cx="5376" cy="1632"/>
          </a:xfrm>
        </p:grpSpPr>
        <p:grpSp>
          <p:nvGrpSpPr>
            <p:cNvPr id="1078" name="Group 3"/>
            <p:cNvGrpSpPr>
              <a:grpSpLocks/>
            </p:cNvGrpSpPr>
            <p:nvPr/>
          </p:nvGrpSpPr>
          <p:grpSpPr bwMode="auto">
            <a:xfrm>
              <a:off x="192" y="864"/>
              <a:ext cx="5376" cy="1632"/>
              <a:chOff x="192" y="864"/>
              <a:chExt cx="5376" cy="1632"/>
            </a:xfrm>
          </p:grpSpPr>
          <p:sp>
            <p:nvSpPr>
              <p:cNvPr id="1082" name="Rectangle 4"/>
              <p:cNvSpPr>
                <a:spLocks noChangeArrowheads="1"/>
              </p:cNvSpPr>
              <p:nvPr/>
            </p:nvSpPr>
            <p:spPr bwMode="auto">
              <a:xfrm>
                <a:off x="192" y="864"/>
                <a:ext cx="5376" cy="1632"/>
              </a:xfrm>
              <a:prstGeom prst="rect">
                <a:avLst/>
              </a:prstGeom>
              <a:solidFill>
                <a:schemeClr val="bg1"/>
              </a:solidFill>
              <a:ln w="9525">
                <a:solidFill>
                  <a:srgbClr val="006666"/>
                </a:solidFill>
                <a:miter lim="800000"/>
                <a:headEnd/>
                <a:tailEnd/>
              </a:ln>
            </p:spPr>
            <p:txBody>
              <a:bodyPr wrap="none" anchor="ctr"/>
              <a:lstStyle/>
              <a:p>
                <a:endParaRPr lang="zh-CN" altLang="en-US"/>
              </a:p>
            </p:txBody>
          </p:sp>
          <p:grpSp>
            <p:nvGrpSpPr>
              <p:cNvPr id="1083" name="Group 5"/>
              <p:cNvGrpSpPr>
                <a:grpSpLocks/>
              </p:cNvGrpSpPr>
              <p:nvPr/>
            </p:nvGrpSpPr>
            <p:grpSpPr bwMode="auto">
              <a:xfrm>
                <a:off x="480" y="1056"/>
                <a:ext cx="2016" cy="1296"/>
                <a:chOff x="480" y="1056"/>
                <a:chExt cx="2016" cy="1296"/>
              </a:xfrm>
            </p:grpSpPr>
            <p:sp>
              <p:nvSpPr>
                <p:cNvPr id="1084" name="Oval 6"/>
                <p:cNvSpPr>
                  <a:spLocks noChangeArrowheads="1"/>
                </p:cNvSpPr>
                <p:nvPr/>
              </p:nvSpPr>
              <p:spPr bwMode="auto">
                <a:xfrm>
                  <a:off x="480" y="1440"/>
                  <a:ext cx="768" cy="720"/>
                </a:xfrm>
                <a:prstGeom prst="ellipse">
                  <a:avLst/>
                </a:prstGeom>
                <a:gradFill rotWithShape="0">
                  <a:gsLst>
                    <a:gs pos="0">
                      <a:srgbClr val="FFFFFF"/>
                    </a:gs>
                    <a:gs pos="100000">
                      <a:srgbClr val="99CCFF"/>
                    </a:gs>
                  </a:gsLst>
                  <a:path path="shape">
                    <a:fillToRect l="50000" t="50000" r="50000" b="50000"/>
                  </a:path>
                </a:gradFill>
                <a:ln w="28575">
                  <a:solidFill>
                    <a:srgbClr val="0000FF"/>
                  </a:solidFill>
                  <a:round/>
                  <a:headEnd/>
                  <a:tailEnd/>
                </a:ln>
              </p:spPr>
              <p:txBody>
                <a:bodyPr wrap="none" anchor="ctr"/>
                <a:lstStyle/>
                <a:p>
                  <a:endParaRPr lang="zh-CN" altLang="en-US"/>
                </a:p>
              </p:txBody>
            </p:sp>
            <p:sp>
              <p:nvSpPr>
                <p:cNvPr id="1085" name="Arc 7"/>
                <p:cNvSpPr>
                  <a:spLocks/>
                </p:cNvSpPr>
                <p:nvPr/>
              </p:nvSpPr>
              <p:spPr bwMode="auto">
                <a:xfrm rot="-3252027">
                  <a:off x="636" y="1483"/>
                  <a:ext cx="384" cy="407"/>
                </a:xfrm>
                <a:custGeom>
                  <a:avLst/>
                  <a:gdLst>
                    <a:gd name="T0" fmla="*/ 74 w 21600"/>
                    <a:gd name="T1" fmla="*/ 0 h 23905"/>
                    <a:gd name="T2" fmla="*/ 381 w 21600"/>
                    <a:gd name="T3" fmla="*/ 407 h 23905"/>
                    <a:gd name="T4" fmla="*/ 0 w 21600"/>
                    <a:gd name="T5" fmla="*/ 361 h 23905"/>
                    <a:gd name="T6" fmla="*/ 0 60000 65536"/>
                    <a:gd name="T7" fmla="*/ 0 60000 65536"/>
                    <a:gd name="T8" fmla="*/ 0 60000 65536"/>
                    <a:gd name="T9" fmla="*/ 0 w 21600"/>
                    <a:gd name="T10" fmla="*/ 0 h 23905"/>
                    <a:gd name="T11" fmla="*/ 21600 w 21600"/>
                    <a:gd name="T12" fmla="*/ 23905 h 23905"/>
                  </a:gdLst>
                  <a:ahLst/>
                  <a:cxnLst>
                    <a:cxn ang="T6">
                      <a:pos x="T0" y="T1"/>
                    </a:cxn>
                    <a:cxn ang="T7">
                      <a:pos x="T2" y="T3"/>
                    </a:cxn>
                    <a:cxn ang="T8">
                      <a:pos x="T4" y="T5"/>
                    </a:cxn>
                  </a:cxnLst>
                  <a:rect l="T9" t="T10" r="T11" b="T12"/>
                  <a:pathLst>
                    <a:path w="21600" h="23905" fill="none" extrusionOk="0">
                      <a:moveTo>
                        <a:pt x="4136" y="-1"/>
                      </a:moveTo>
                      <a:cubicBezTo>
                        <a:pt x="14279" y="1978"/>
                        <a:pt x="21600" y="10865"/>
                        <a:pt x="21600" y="21200"/>
                      </a:cubicBezTo>
                      <a:cubicBezTo>
                        <a:pt x="21600" y="22104"/>
                        <a:pt x="21543" y="23007"/>
                        <a:pt x="21429" y="23904"/>
                      </a:cubicBezTo>
                    </a:path>
                    <a:path w="21600" h="23905" stroke="0" extrusionOk="0">
                      <a:moveTo>
                        <a:pt x="4136" y="-1"/>
                      </a:moveTo>
                      <a:cubicBezTo>
                        <a:pt x="14279" y="1978"/>
                        <a:pt x="21600" y="10865"/>
                        <a:pt x="21600" y="21200"/>
                      </a:cubicBezTo>
                      <a:cubicBezTo>
                        <a:pt x="21600" y="22104"/>
                        <a:pt x="21543" y="23007"/>
                        <a:pt x="21429" y="23904"/>
                      </a:cubicBezTo>
                      <a:lnTo>
                        <a:pt x="0" y="21200"/>
                      </a:lnTo>
                      <a:close/>
                    </a:path>
                  </a:pathLst>
                </a:custGeom>
                <a:noFill/>
                <a:ln w="28575">
                  <a:solidFill>
                    <a:srgbClr val="0000FF"/>
                  </a:solidFill>
                  <a:round/>
                  <a:headEnd type="none" w="sm" len="lg"/>
                  <a:tailEnd type="none" w="sm" len="lg"/>
                </a:ln>
              </p:spPr>
              <p:txBody>
                <a:bodyPr wrap="none" anchor="ctr"/>
                <a:lstStyle/>
                <a:p>
                  <a:endParaRPr lang="zh-CN" altLang="en-US"/>
                </a:p>
              </p:txBody>
            </p:sp>
            <p:sp>
              <p:nvSpPr>
                <p:cNvPr id="1086" name="Freeform 8"/>
                <p:cNvSpPr>
                  <a:spLocks/>
                </p:cNvSpPr>
                <p:nvPr/>
              </p:nvSpPr>
              <p:spPr bwMode="auto">
                <a:xfrm>
                  <a:off x="858" y="1605"/>
                  <a:ext cx="177" cy="255"/>
                </a:xfrm>
                <a:custGeom>
                  <a:avLst/>
                  <a:gdLst>
                    <a:gd name="T0" fmla="*/ 0 w 177"/>
                    <a:gd name="T1" fmla="*/ 255 h 255"/>
                    <a:gd name="T2" fmla="*/ 177 w 177"/>
                    <a:gd name="T3" fmla="*/ 0 h 255"/>
                    <a:gd name="T4" fmla="*/ 0 60000 65536"/>
                    <a:gd name="T5" fmla="*/ 0 60000 65536"/>
                    <a:gd name="T6" fmla="*/ 0 w 177"/>
                    <a:gd name="T7" fmla="*/ 0 h 255"/>
                    <a:gd name="T8" fmla="*/ 177 w 177"/>
                    <a:gd name="T9" fmla="*/ 255 h 255"/>
                  </a:gdLst>
                  <a:ahLst/>
                  <a:cxnLst>
                    <a:cxn ang="T4">
                      <a:pos x="T0" y="T1"/>
                    </a:cxn>
                    <a:cxn ang="T5">
                      <a:pos x="T2" y="T3"/>
                    </a:cxn>
                  </a:cxnLst>
                  <a:rect l="T6" t="T7" r="T8" b="T9"/>
                  <a:pathLst>
                    <a:path w="177" h="255">
                      <a:moveTo>
                        <a:pt x="0" y="255"/>
                      </a:moveTo>
                      <a:lnTo>
                        <a:pt x="177" y="0"/>
                      </a:lnTo>
                    </a:path>
                  </a:pathLst>
                </a:custGeom>
                <a:noFill/>
                <a:ln w="38100">
                  <a:solidFill>
                    <a:srgbClr val="FF0000"/>
                  </a:solidFill>
                  <a:round/>
                  <a:headEnd type="none" w="sm" len="lg"/>
                  <a:tailEnd type="triangle" w="sm" len="lg"/>
                </a:ln>
              </p:spPr>
              <p:txBody>
                <a:bodyPr wrap="none" anchor="ctr"/>
                <a:lstStyle/>
                <a:p>
                  <a:endParaRPr lang="zh-CN" altLang="en-US"/>
                </a:p>
              </p:txBody>
            </p:sp>
            <p:sp>
              <p:nvSpPr>
                <p:cNvPr id="1087" name="Line 9"/>
                <p:cNvSpPr>
                  <a:spLocks noChangeShapeType="1"/>
                </p:cNvSpPr>
                <p:nvPr/>
              </p:nvSpPr>
              <p:spPr bwMode="auto">
                <a:xfrm>
                  <a:off x="864" y="1056"/>
                  <a:ext cx="1152"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88" name="Line 10"/>
                <p:cNvSpPr>
                  <a:spLocks noChangeShapeType="1"/>
                </p:cNvSpPr>
                <p:nvPr/>
              </p:nvSpPr>
              <p:spPr bwMode="auto">
                <a:xfrm>
                  <a:off x="864" y="2352"/>
                  <a:ext cx="1152"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89" name="Line 11"/>
                <p:cNvSpPr>
                  <a:spLocks noChangeShapeType="1"/>
                </p:cNvSpPr>
                <p:nvPr/>
              </p:nvSpPr>
              <p:spPr bwMode="auto">
                <a:xfrm>
                  <a:off x="864"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0" name="Line 12"/>
                <p:cNvSpPr>
                  <a:spLocks noChangeShapeType="1"/>
                </p:cNvSpPr>
                <p:nvPr/>
              </p:nvSpPr>
              <p:spPr bwMode="auto">
                <a:xfrm>
                  <a:off x="864" y="2160"/>
                  <a:ext cx="0" cy="192"/>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1" name="Line 13"/>
                <p:cNvSpPr>
                  <a:spLocks noChangeShapeType="1"/>
                </p:cNvSpPr>
                <p:nvPr/>
              </p:nvSpPr>
              <p:spPr bwMode="auto">
                <a:xfrm>
                  <a:off x="1488" y="1440"/>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sp>
              <p:nvSpPr>
                <p:cNvPr id="1092" name="Line 14"/>
                <p:cNvSpPr>
                  <a:spLocks noChangeShapeType="1"/>
                </p:cNvSpPr>
                <p:nvPr/>
              </p:nvSpPr>
              <p:spPr bwMode="auto">
                <a:xfrm>
                  <a:off x="1488" y="1824"/>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sp>
              <p:nvSpPr>
                <p:cNvPr id="1093" name="Line 15"/>
                <p:cNvSpPr>
                  <a:spLocks noChangeShapeType="1"/>
                </p:cNvSpPr>
                <p:nvPr/>
              </p:nvSpPr>
              <p:spPr bwMode="auto">
                <a:xfrm>
                  <a:off x="2016"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4" name="Line 16"/>
                <p:cNvSpPr>
                  <a:spLocks noChangeShapeType="1"/>
                </p:cNvSpPr>
                <p:nvPr/>
              </p:nvSpPr>
              <p:spPr bwMode="auto">
                <a:xfrm flipV="1">
                  <a:off x="2016" y="1824"/>
                  <a:ext cx="0" cy="528"/>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95" name="Text Box 17"/>
                <p:cNvSpPr txBox="1">
                  <a:spLocks noChangeArrowheads="1"/>
                </p:cNvSpPr>
                <p:nvPr/>
              </p:nvSpPr>
              <p:spPr bwMode="auto">
                <a:xfrm>
                  <a:off x="2112" y="1200"/>
                  <a:ext cx="288" cy="288"/>
                </a:xfrm>
                <a:prstGeom prst="rect">
                  <a:avLst/>
                </a:prstGeom>
                <a:noFill/>
                <a:ln w="9525">
                  <a:noFill/>
                  <a:miter lim="800000"/>
                  <a:headEnd/>
                  <a:tailEnd/>
                </a:ln>
              </p:spPr>
              <p:txBody>
                <a:bodyPr>
                  <a:spAutoFit/>
                </a:bodyPr>
                <a:lstStyle/>
                <a:p>
                  <a:pPr>
                    <a:spcBef>
                      <a:spcPct val="50000"/>
                    </a:spcBef>
                  </a:pPr>
                  <a:endParaRPr lang="zh-CN" altLang="zh-CN" sz="2400" b="1">
                    <a:solidFill>
                      <a:srgbClr val="CC0000"/>
                    </a:solidFill>
                    <a:latin typeface="Times New Roman" pitchFamily="18" charset="0"/>
                  </a:endParaRPr>
                </a:p>
              </p:txBody>
            </p:sp>
            <p:graphicFrame>
              <p:nvGraphicFramePr>
                <p:cNvPr id="1037" name="Object 18"/>
                <p:cNvGraphicFramePr>
                  <a:graphicFrameLocks noChangeAspect="1"/>
                </p:cNvGraphicFramePr>
                <p:nvPr/>
              </p:nvGraphicFramePr>
              <p:xfrm>
                <a:off x="2185" y="1104"/>
                <a:ext cx="263" cy="336"/>
              </p:xfrm>
              <a:graphic>
                <a:graphicData uri="http://schemas.openxmlformats.org/presentationml/2006/ole">
                  <p:oleObj spid="_x0000_s1037" name="Equation" r:id="rId3" imgW="228600" imgH="291960" progId="Equation.3">
                    <p:embed/>
                  </p:oleObj>
                </a:graphicData>
              </a:graphic>
            </p:graphicFrame>
            <p:graphicFrame>
              <p:nvGraphicFramePr>
                <p:cNvPr id="1038" name="Object 19"/>
                <p:cNvGraphicFramePr>
                  <a:graphicFrameLocks noChangeAspect="1"/>
                </p:cNvGraphicFramePr>
                <p:nvPr/>
              </p:nvGraphicFramePr>
              <p:xfrm>
                <a:off x="2040" y="1872"/>
                <a:ext cx="456" cy="327"/>
              </p:xfrm>
              <a:graphic>
                <a:graphicData uri="http://schemas.openxmlformats.org/presentationml/2006/ole">
                  <p:oleObj spid="_x0000_s1038" name="Equation" r:id="rId4" imgW="406080" imgH="291960" progId="Equation.3">
                    <p:embed/>
                  </p:oleObj>
                </a:graphicData>
              </a:graphic>
            </p:graphicFrame>
            <p:grpSp>
              <p:nvGrpSpPr>
                <p:cNvPr id="1096" name="Group 20"/>
                <p:cNvGrpSpPr>
                  <a:grpSpLocks/>
                </p:cNvGrpSpPr>
                <p:nvPr/>
              </p:nvGrpSpPr>
              <p:grpSpPr bwMode="auto">
                <a:xfrm>
                  <a:off x="624" y="1559"/>
                  <a:ext cx="432" cy="169"/>
                  <a:chOff x="624" y="1559"/>
                  <a:chExt cx="432" cy="169"/>
                </a:xfrm>
              </p:grpSpPr>
              <p:sp>
                <p:nvSpPr>
                  <p:cNvPr id="1097" name="Line 21"/>
                  <p:cNvSpPr>
                    <a:spLocks noChangeShapeType="1"/>
                  </p:cNvSpPr>
                  <p:nvPr/>
                </p:nvSpPr>
                <p:spPr bwMode="auto">
                  <a:xfrm>
                    <a:off x="861" y="1559"/>
                    <a:ext cx="3" cy="121"/>
                  </a:xfrm>
                  <a:prstGeom prst="line">
                    <a:avLst/>
                  </a:prstGeom>
                  <a:noFill/>
                  <a:ln w="19050">
                    <a:solidFill>
                      <a:srgbClr val="0000FF"/>
                    </a:solidFill>
                    <a:round/>
                    <a:headEnd/>
                    <a:tailEnd/>
                  </a:ln>
                </p:spPr>
                <p:txBody>
                  <a:bodyPr wrap="none"/>
                  <a:lstStyle/>
                  <a:p>
                    <a:endParaRPr lang="zh-CN" altLang="en-US"/>
                  </a:p>
                </p:txBody>
              </p:sp>
              <p:sp>
                <p:nvSpPr>
                  <p:cNvPr id="1098" name="Line 22"/>
                  <p:cNvSpPr>
                    <a:spLocks noChangeShapeType="1"/>
                  </p:cNvSpPr>
                  <p:nvPr/>
                </p:nvSpPr>
                <p:spPr bwMode="auto">
                  <a:xfrm rot="-1526445">
                    <a:off x="720" y="1584"/>
                    <a:ext cx="1" cy="96"/>
                  </a:xfrm>
                  <a:prstGeom prst="line">
                    <a:avLst/>
                  </a:prstGeom>
                  <a:noFill/>
                  <a:ln w="19050">
                    <a:solidFill>
                      <a:srgbClr val="0000FF"/>
                    </a:solidFill>
                    <a:round/>
                    <a:headEnd/>
                    <a:tailEnd/>
                  </a:ln>
                </p:spPr>
                <p:txBody>
                  <a:bodyPr wrap="none"/>
                  <a:lstStyle/>
                  <a:p>
                    <a:endParaRPr lang="zh-CN" altLang="en-US"/>
                  </a:p>
                </p:txBody>
              </p:sp>
              <p:sp>
                <p:nvSpPr>
                  <p:cNvPr id="1099" name="Line 23"/>
                  <p:cNvSpPr>
                    <a:spLocks noChangeShapeType="1"/>
                  </p:cNvSpPr>
                  <p:nvPr/>
                </p:nvSpPr>
                <p:spPr bwMode="auto">
                  <a:xfrm rot="1620760">
                    <a:off x="960" y="1584"/>
                    <a:ext cx="1" cy="96"/>
                  </a:xfrm>
                  <a:prstGeom prst="line">
                    <a:avLst/>
                  </a:prstGeom>
                  <a:noFill/>
                  <a:ln w="19050">
                    <a:solidFill>
                      <a:srgbClr val="0000FF"/>
                    </a:solidFill>
                    <a:round/>
                    <a:headEnd/>
                    <a:tailEnd/>
                  </a:ln>
                </p:spPr>
                <p:txBody>
                  <a:bodyPr wrap="none"/>
                  <a:lstStyle/>
                  <a:p>
                    <a:endParaRPr lang="zh-CN" altLang="en-US"/>
                  </a:p>
                </p:txBody>
              </p:sp>
              <p:sp>
                <p:nvSpPr>
                  <p:cNvPr id="1100" name="Line 24"/>
                  <p:cNvSpPr>
                    <a:spLocks noChangeShapeType="1"/>
                  </p:cNvSpPr>
                  <p:nvPr/>
                </p:nvSpPr>
                <p:spPr bwMode="auto">
                  <a:xfrm rot="2498013">
                    <a:off x="1055" y="1632"/>
                    <a:ext cx="1" cy="96"/>
                  </a:xfrm>
                  <a:prstGeom prst="line">
                    <a:avLst/>
                  </a:prstGeom>
                  <a:noFill/>
                  <a:ln w="19050">
                    <a:solidFill>
                      <a:srgbClr val="0000FF"/>
                    </a:solidFill>
                    <a:round/>
                    <a:headEnd/>
                    <a:tailEnd/>
                  </a:ln>
                </p:spPr>
                <p:txBody>
                  <a:bodyPr wrap="none"/>
                  <a:lstStyle/>
                  <a:p>
                    <a:endParaRPr lang="zh-CN" altLang="en-US"/>
                  </a:p>
                </p:txBody>
              </p:sp>
              <p:sp>
                <p:nvSpPr>
                  <p:cNvPr id="1101" name="Line 25"/>
                  <p:cNvSpPr>
                    <a:spLocks noChangeShapeType="1"/>
                  </p:cNvSpPr>
                  <p:nvPr/>
                </p:nvSpPr>
                <p:spPr bwMode="auto">
                  <a:xfrm rot="-2345562">
                    <a:off x="624" y="1632"/>
                    <a:ext cx="1" cy="96"/>
                  </a:xfrm>
                  <a:prstGeom prst="line">
                    <a:avLst/>
                  </a:prstGeom>
                  <a:noFill/>
                  <a:ln w="19050">
                    <a:solidFill>
                      <a:srgbClr val="0000FF"/>
                    </a:solidFill>
                    <a:round/>
                    <a:headEnd/>
                    <a:tailEnd/>
                  </a:ln>
                </p:spPr>
                <p:txBody>
                  <a:bodyPr wrap="none"/>
                  <a:lstStyle/>
                  <a:p>
                    <a:endParaRPr lang="zh-CN" altLang="en-US"/>
                  </a:p>
                </p:txBody>
              </p:sp>
            </p:grpSp>
          </p:grpSp>
        </p:grpSp>
        <p:grpSp>
          <p:nvGrpSpPr>
            <p:cNvPr id="1079" name="Group 26"/>
            <p:cNvGrpSpPr>
              <a:grpSpLocks/>
            </p:cNvGrpSpPr>
            <p:nvPr/>
          </p:nvGrpSpPr>
          <p:grpSpPr bwMode="auto">
            <a:xfrm>
              <a:off x="1440" y="1392"/>
              <a:ext cx="1440" cy="480"/>
              <a:chOff x="1440" y="1392"/>
              <a:chExt cx="1440" cy="480"/>
            </a:xfrm>
          </p:grpSpPr>
          <p:sp>
            <p:nvSpPr>
              <p:cNvPr id="1080" name="Text Box 27"/>
              <p:cNvSpPr txBox="1">
                <a:spLocks noChangeArrowheads="1"/>
              </p:cNvSpPr>
              <p:nvPr/>
            </p:nvSpPr>
            <p:spPr bwMode="auto">
              <a:xfrm>
                <a:off x="1440" y="1392"/>
                <a:ext cx="1248" cy="2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latin typeface="Times New Roman" pitchFamily="18" charset="0"/>
                  </a:rPr>
                  <a:t>+ + + + + + + </a:t>
                </a:r>
              </a:p>
            </p:txBody>
          </p:sp>
          <p:sp>
            <p:nvSpPr>
              <p:cNvPr id="1081" name="Text Box 28"/>
              <p:cNvSpPr txBox="1">
                <a:spLocks noChangeArrowheads="1"/>
              </p:cNvSpPr>
              <p:nvPr/>
            </p:nvSpPr>
            <p:spPr bwMode="auto">
              <a:xfrm>
                <a:off x="1440" y="1545"/>
                <a:ext cx="1440" cy="327"/>
              </a:xfrm>
              <a:prstGeom prst="rect">
                <a:avLst/>
              </a:prstGeom>
              <a:noFill/>
              <a:ln w="9525">
                <a:noFill/>
                <a:miter lim="800000"/>
                <a:headEnd/>
                <a:tailEnd/>
              </a:ln>
            </p:spPr>
            <p:txBody>
              <a:bodyPr>
                <a:spAutoFit/>
              </a:bodyPr>
              <a:lstStyle/>
              <a:p>
                <a:pPr>
                  <a:spcBef>
                    <a:spcPct val="50000"/>
                  </a:spcBef>
                </a:pPr>
                <a:r>
                  <a:rPr lang="en-US" altLang="zh-CN" sz="2800" b="1">
                    <a:solidFill>
                      <a:srgbClr val="0000FF"/>
                    </a:solidFill>
                    <a:latin typeface="Times New Roman" pitchFamily="18" charset="0"/>
                  </a:rPr>
                  <a:t>- - - - - - -</a:t>
                </a:r>
              </a:p>
            </p:txBody>
          </p:sp>
        </p:grpSp>
      </p:grpSp>
      <p:sp>
        <p:nvSpPr>
          <p:cNvPr id="27677" name="Text Box 29"/>
          <p:cNvSpPr txBox="1">
            <a:spLocks noChangeArrowheads="1"/>
          </p:cNvSpPr>
          <p:nvPr/>
        </p:nvSpPr>
        <p:spPr bwMode="auto">
          <a:xfrm>
            <a:off x="250825" y="1412875"/>
            <a:ext cx="7086600" cy="519113"/>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宋体" pitchFamily="2" charset="-122"/>
              </a:rPr>
              <a:t>一  电介质对电场的影响  相对介电常数</a:t>
            </a:r>
            <a:endParaRPr lang="zh-CN" altLang="en-US" sz="2800" b="1">
              <a:latin typeface="宋体" pitchFamily="2" charset="-122"/>
            </a:endParaRPr>
          </a:p>
        </p:txBody>
      </p:sp>
      <p:graphicFrame>
        <p:nvGraphicFramePr>
          <p:cNvPr id="27678" name="Object 30"/>
          <p:cNvGraphicFramePr>
            <a:graphicFrameLocks noChangeAspect="1"/>
          </p:cNvGraphicFramePr>
          <p:nvPr/>
        </p:nvGraphicFramePr>
        <p:xfrm>
          <a:off x="3708400" y="4652963"/>
          <a:ext cx="1328738" cy="1079500"/>
        </p:xfrm>
        <a:graphic>
          <a:graphicData uri="http://schemas.openxmlformats.org/presentationml/2006/ole">
            <p:oleObj spid="_x0000_s1026" name="Equation" r:id="rId5" imgW="495000" imgH="431640" progId="Equation.DSMT4">
              <p:embed/>
            </p:oleObj>
          </a:graphicData>
        </a:graphic>
      </p:graphicFrame>
      <p:graphicFrame>
        <p:nvGraphicFramePr>
          <p:cNvPr id="27679" name="Object 31"/>
          <p:cNvGraphicFramePr>
            <a:graphicFrameLocks noChangeAspect="1"/>
          </p:cNvGraphicFramePr>
          <p:nvPr/>
        </p:nvGraphicFramePr>
        <p:xfrm>
          <a:off x="1258888" y="4581525"/>
          <a:ext cx="1474787" cy="1079500"/>
        </p:xfrm>
        <a:graphic>
          <a:graphicData uri="http://schemas.openxmlformats.org/presentationml/2006/ole">
            <p:oleObj spid="_x0000_s1027" name="Equation" r:id="rId6" imgW="634680" imgH="431640" progId="Equation.DSMT4">
              <p:embed/>
            </p:oleObj>
          </a:graphicData>
        </a:graphic>
      </p:graphicFrame>
      <p:grpSp>
        <p:nvGrpSpPr>
          <p:cNvPr id="7" name="Group 78"/>
          <p:cNvGrpSpPr>
            <a:grpSpLocks/>
          </p:cNvGrpSpPr>
          <p:nvPr/>
        </p:nvGrpSpPr>
        <p:grpSpPr bwMode="auto">
          <a:xfrm>
            <a:off x="539750" y="5661025"/>
            <a:ext cx="3581400" cy="787400"/>
            <a:chOff x="340" y="3566"/>
            <a:chExt cx="2256" cy="496"/>
          </a:xfrm>
        </p:grpSpPr>
        <p:sp>
          <p:nvSpPr>
            <p:cNvPr id="27681" name="Rectangle 33"/>
            <p:cNvSpPr>
              <a:spLocks noChangeArrowheads="1"/>
            </p:cNvSpPr>
            <p:nvPr/>
          </p:nvSpPr>
          <p:spPr bwMode="auto">
            <a:xfrm>
              <a:off x="340" y="3566"/>
              <a:ext cx="2256" cy="48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a:p>
          </p:txBody>
        </p:sp>
        <p:grpSp>
          <p:nvGrpSpPr>
            <p:cNvPr id="1076" name="Group 77"/>
            <p:cNvGrpSpPr>
              <a:grpSpLocks/>
            </p:cNvGrpSpPr>
            <p:nvPr/>
          </p:nvGrpSpPr>
          <p:grpSpPr bwMode="auto">
            <a:xfrm>
              <a:off x="340" y="3566"/>
              <a:ext cx="2206" cy="496"/>
              <a:chOff x="388" y="3566"/>
              <a:chExt cx="2206" cy="496"/>
            </a:xfrm>
          </p:grpSpPr>
          <p:graphicFrame>
            <p:nvGraphicFramePr>
              <p:cNvPr id="1036" name="Object 34"/>
              <p:cNvGraphicFramePr>
                <a:graphicFrameLocks noChangeAspect="1"/>
              </p:cNvGraphicFramePr>
              <p:nvPr/>
            </p:nvGraphicFramePr>
            <p:xfrm>
              <a:off x="1746" y="3566"/>
              <a:ext cx="848" cy="496"/>
            </p:xfrm>
            <a:graphic>
              <a:graphicData uri="http://schemas.openxmlformats.org/presentationml/2006/ole">
                <p:oleObj spid="_x0000_s1036" name="Equation" r:id="rId7" imgW="368280" imgH="215640" progId="Equation.DSMT4">
                  <p:embed/>
                </p:oleObj>
              </a:graphicData>
            </a:graphic>
          </p:graphicFrame>
          <p:sp>
            <p:nvSpPr>
              <p:cNvPr id="1077" name="Text Box 35"/>
              <p:cNvSpPr txBox="1">
                <a:spLocks noChangeArrowheads="1"/>
              </p:cNvSpPr>
              <p:nvPr/>
            </p:nvSpPr>
            <p:spPr bwMode="auto">
              <a:xfrm>
                <a:off x="388" y="3662"/>
                <a:ext cx="1867" cy="327"/>
              </a:xfrm>
              <a:prstGeom prst="rect">
                <a:avLst/>
              </a:prstGeom>
              <a:noFill/>
              <a:ln w="9525">
                <a:noFill/>
                <a:miter lim="800000"/>
                <a:headEnd/>
                <a:tailEnd/>
              </a:ln>
            </p:spPr>
            <p:txBody>
              <a:bodyPr>
                <a:spAutoFit/>
              </a:bodyPr>
              <a:lstStyle/>
              <a:p>
                <a:pPr>
                  <a:spcBef>
                    <a:spcPct val="50000"/>
                  </a:spcBef>
                </a:pPr>
                <a:r>
                  <a:rPr lang="zh-CN" altLang="en-US" sz="2800" b="1">
                    <a:solidFill>
                      <a:srgbClr val="CC0000"/>
                    </a:solidFill>
                    <a:latin typeface="Times New Roman" pitchFamily="18" charset="0"/>
                  </a:rPr>
                  <a:t>相对</a:t>
                </a:r>
                <a:r>
                  <a:rPr lang="zh-CN" altLang="en-US" sz="2800" b="1">
                    <a:latin typeface="Times New Roman" pitchFamily="18" charset="0"/>
                  </a:rPr>
                  <a:t>介电常数</a:t>
                </a:r>
              </a:p>
            </p:txBody>
          </p:sp>
        </p:grpSp>
      </p:grpSp>
      <p:grpSp>
        <p:nvGrpSpPr>
          <p:cNvPr id="9" name="Group 80"/>
          <p:cNvGrpSpPr>
            <a:grpSpLocks/>
          </p:cNvGrpSpPr>
          <p:nvPr/>
        </p:nvGrpSpPr>
        <p:grpSpPr bwMode="auto">
          <a:xfrm>
            <a:off x="4500563" y="5661025"/>
            <a:ext cx="3581400" cy="825500"/>
            <a:chOff x="2835" y="3566"/>
            <a:chExt cx="2256" cy="520"/>
          </a:xfrm>
        </p:grpSpPr>
        <p:sp>
          <p:nvSpPr>
            <p:cNvPr id="27685" name="Rectangle 37"/>
            <p:cNvSpPr>
              <a:spLocks noChangeArrowheads="1"/>
            </p:cNvSpPr>
            <p:nvPr/>
          </p:nvSpPr>
          <p:spPr bwMode="auto">
            <a:xfrm>
              <a:off x="2835" y="3566"/>
              <a:ext cx="2256" cy="480"/>
            </a:xfrm>
            <a:prstGeom prst="rect">
              <a:avLst/>
            </a:prstGeom>
            <a:gradFill rotWithShape="0">
              <a:gsLst>
                <a:gs pos="0">
                  <a:schemeClr val="accent1"/>
                </a:gs>
                <a:gs pos="50000">
                  <a:schemeClr val="accent1">
                    <a:gamma/>
                    <a:tint val="0"/>
                    <a:invGamma/>
                  </a:schemeClr>
                </a:gs>
                <a:gs pos="100000">
                  <a:schemeClr val="accent1"/>
                </a:gs>
              </a:gsLst>
              <a:lin ang="5400000" scaled="1"/>
            </a:gradFill>
            <a:ln w="9525">
              <a:solidFill>
                <a:srgbClr val="006666"/>
              </a:solidFill>
              <a:miter lim="800000"/>
              <a:headEnd/>
              <a:tailEnd/>
            </a:ln>
            <a:effectLst/>
          </p:spPr>
          <p:txBody>
            <a:bodyPr wrap="none" anchor="ctr"/>
            <a:lstStyle/>
            <a:p>
              <a:pPr>
                <a:defRPr/>
              </a:pPr>
              <a:endParaRPr lang="zh-CN" altLang="en-US"/>
            </a:p>
          </p:txBody>
        </p:sp>
        <p:grpSp>
          <p:nvGrpSpPr>
            <p:cNvPr id="1073" name="Group 79"/>
            <p:cNvGrpSpPr>
              <a:grpSpLocks/>
            </p:cNvGrpSpPr>
            <p:nvPr/>
          </p:nvGrpSpPr>
          <p:grpSpPr bwMode="auto">
            <a:xfrm>
              <a:off x="2880" y="3566"/>
              <a:ext cx="2115" cy="520"/>
              <a:chOff x="2880" y="3566"/>
              <a:chExt cx="2115" cy="520"/>
            </a:xfrm>
          </p:grpSpPr>
          <p:sp>
            <p:nvSpPr>
              <p:cNvPr id="1074" name="Rectangle 38"/>
              <p:cNvSpPr>
                <a:spLocks noChangeArrowheads="1"/>
              </p:cNvSpPr>
              <p:nvPr/>
            </p:nvSpPr>
            <p:spPr bwMode="auto">
              <a:xfrm>
                <a:off x="2880" y="3657"/>
                <a:ext cx="1287" cy="327"/>
              </a:xfrm>
              <a:prstGeom prst="rect">
                <a:avLst/>
              </a:prstGeom>
              <a:noFill/>
              <a:ln w="9525">
                <a:noFill/>
                <a:miter lim="800000"/>
                <a:headEnd/>
                <a:tailEnd/>
              </a:ln>
            </p:spPr>
            <p:txBody>
              <a:bodyPr>
                <a:spAutoFit/>
              </a:bodyPr>
              <a:lstStyle/>
              <a:p>
                <a:pPr>
                  <a:spcBef>
                    <a:spcPct val="50000"/>
                  </a:spcBef>
                </a:pPr>
                <a:r>
                  <a:rPr lang="zh-CN" altLang="en-US" sz="2800" b="1">
                    <a:latin typeface="Times New Roman" pitchFamily="18" charset="0"/>
                  </a:rPr>
                  <a:t>介电常数</a:t>
                </a:r>
              </a:p>
            </p:txBody>
          </p:sp>
          <p:graphicFrame>
            <p:nvGraphicFramePr>
              <p:cNvPr id="1035" name="Object 39"/>
              <p:cNvGraphicFramePr>
                <a:graphicFrameLocks noChangeAspect="1"/>
              </p:cNvGraphicFramePr>
              <p:nvPr/>
            </p:nvGraphicFramePr>
            <p:xfrm>
              <a:off x="3843" y="3566"/>
              <a:ext cx="1152" cy="520"/>
            </p:xfrm>
            <a:graphic>
              <a:graphicData uri="http://schemas.openxmlformats.org/presentationml/2006/ole">
                <p:oleObj spid="_x0000_s1035" name="Equation" r:id="rId8" imgW="507960" imgH="228600" progId="Equation.DSMT4">
                  <p:embed/>
                </p:oleObj>
              </a:graphicData>
            </a:graphic>
          </p:graphicFrame>
        </p:grpSp>
      </p:grpSp>
      <p:grpSp>
        <p:nvGrpSpPr>
          <p:cNvPr id="11" name="Group 40"/>
          <p:cNvGrpSpPr>
            <a:grpSpLocks/>
          </p:cNvGrpSpPr>
          <p:nvPr/>
        </p:nvGrpSpPr>
        <p:grpSpPr bwMode="auto">
          <a:xfrm>
            <a:off x="1579563" y="2349500"/>
            <a:ext cx="536575" cy="2057400"/>
            <a:chOff x="1006" y="1056"/>
            <a:chExt cx="338" cy="1296"/>
          </a:xfrm>
        </p:grpSpPr>
        <p:sp>
          <p:nvSpPr>
            <p:cNvPr id="1071" name="Line 41"/>
            <p:cNvSpPr>
              <a:spLocks noChangeShapeType="1"/>
            </p:cNvSpPr>
            <p:nvPr/>
          </p:nvSpPr>
          <p:spPr bwMode="auto">
            <a:xfrm flipH="1">
              <a:off x="1344" y="1056"/>
              <a:ext cx="0" cy="1296"/>
            </a:xfrm>
            <a:prstGeom prst="line">
              <a:avLst/>
            </a:prstGeom>
            <a:noFill/>
            <a:ln w="19050">
              <a:solidFill>
                <a:srgbClr val="CC00CC"/>
              </a:solidFill>
              <a:round/>
              <a:headEnd type="triangle" w="sm" len="lg"/>
              <a:tailEnd type="triangle" w="sm" len="lg"/>
            </a:ln>
          </p:spPr>
          <p:txBody>
            <a:bodyPr wrap="none" anchor="ctr"/>
            <a:lstStyle/>
            <a:p>
              <a:endParaRPr lang="zh-CN" altLang="en-US"/>
            </a:p>
          </p:txBody>
        </p:sp>
        <p:graphicFrame>
          <p:nvGraphicFramePr>
            <p:cNvPr id="1034" name="Object 42"/>
            <p:cNvGraphicFramePr>
              <a:graphicFrameLocks noChangeAspect="1"/>
            </p:cNvGraphicFramePr>
            <p:nvPr/>
          </p:nvGraphicFramePr>
          <p:xfrm>
            <a:off x="1006" y="1104"/>
            <a:ext cx="338" cy="384"/>
          </p:xfrm>
          <a:graphic>
            <a:graphicData uri="http://schemas.openxmlformats.org/presentationml/2006/ole">
              <p:oleObj spid="_x0000_s1034" name="公式" r:id="rId9" imgW="203040" imgH="228600" progId="Equation.3">
                <p:embed/>
              </p:oleObj>
            </a:graphicData>
          </a:graphic>
        </p:graphicFrame>
      </p:grpSp>
      <p:graphicFrame>
        <p:nvGraphicFramePr>
          <p:cNvPr id="27691" name="Object 43"/>
          <p:cNvGraphicFramePr>
            <a:graphicFrameLocks noChangeAspect="1"/>
          </p:cNvGraphicFramePr>
          <p:nvPr/>
        </p:nvGraphicFramePr>
        <p:xfrm>
          <a:off x="3810000" y="2286000"/>
          <a:ext cx="571500" cy="685800"/>
        </p:xfrm>
        <a:graphic>
          <a:graphicData uri="http://schemas.openxmlformats.org/presentationml/2006/ole">
            <p:oleObj spid="_x0000_s1028" name="Equation" r:id="rId10" imgW="190440" imgH="228600" progId="Equation.DSMT4">
              <p:embed/>
            </p:oleObj>
          </a:graphicData>
        </a:graphic>
      </p:graphicFrame>
      <p:graphicFrame>
        <p:nvGraphicFramePr>
          <p:cNvPr id="27692" name="Object 44"/>
          <p:cNvGraphicFramePr>
            <a:graphicFrameLocks noChangeAspect="1"/>
          </p:cNvGraphicFramePr>
          <p:nvPr/>
        </p:nvGraphicFramePr>
        <p:xfrm>
          <a:off x="8229600" y="2381250"/>
          <a:ext cx="455613" cy="495300"/>
        </p:xfrm>
        <a:graphic>
          <a:graphicData uri="http://schemas.openxmlformats.org/presentationml/2006/ole">
            <p:oleObj spid="_x0000_s1029" name="Equation" r:id="rId11" imgW="152280" imgH="164880" progId="Equation.DSMT4">
              <p:embed/>
            </p:oleObj>
          </a:graphicData>
        </a:graphic>
      </p:graphicFrame>
      <p:grpSp>
        <p:nvGrpSpPr>
          <p:cNvPr id="12" name="Group 45"/>
          <p:cNvGrpSpPr>
            <a:grpSpLocks/>
          </p:cNvGrpSpPr>
          <p:nvPr/>
        </p:nvGrpSpPr>
        <p:grpSpPr bwMode="auto">
          <a:xfrm>
            <a:off x="5651500" y="2349500"/>
            <a:ext cx="533400" cy="2057400"/>
            <a:chOff x="3552" y="1056"/>
            <a:chExt cx="336" cy="1296"/>
          </a:xfrm>
        </p:grpSpPr>
        <p:graphicFrame>
          <p:nvGraphicFramePr>
            <p:cNvPr id="1033" name="Object 46"/>
            <p:cNvGraphicFramePr>
              <a:graphicFrameLocks noChangeAspect="1"/>
            </p:cNvGraphicFramePr>
            <p:nvPr/>
          </p:nvGraphicFramePr>
          <p:xfrm>
            <a:off x="3552" y="1152"/>
            <a:ext cx="288" cy="288"/>
          </p:xfrm>
          <a:graphic>
            <a:graphicData uri="http://schemas.openxmlformats.org/presentationml/2006/ole">
              <p:oleObj spid="_x0000_s1033" name="公式" r:id="rId12" imgW="241200" imgH="241200" progId="Equation.3">
                <p:embed/>
              </p:oleObj>
            </a:graphicData>
          </a:graphic>
        </p:graphicFrame>
        <p:sp>
          <p:nvSpPr>
            <p:cNvPr id="1070" name="Line 47"/>
            <p:cNvSpPr>
              <a:spLocks noChangeShapeType="1"/>
            </p:cNvSpPr>
            <p:nvPr/>
          </p:nvSpPr>
          <p:spPr bwMode="auto">
            <a:xfrm>
              <a:off x="3888" y="1056"/>
              <a:ext cx="0" cy="1296"/>
            </a:xfrm>
            <a:prstGeom prst="line">
              <a:avLst/>
            </a:prstGeom>
            <a:noFill/>
            <a:ln w="19050">
              <a:solidFill>
                <a:srgbClr val="CC00CC"/>
              </a:solidFill>
              <a:round/>
              <a:headEnd type="triangle" w="sm" len="lg"/>
              <a:tailEnd type="triangle" w="sm" len="lg"/>
            </a:ln>
          </p:spPr>
          <p:txBody>
            <a:bodyPr wrap="none" anchor="ctr"/>
            <a:lstStyle/>
            <a:p>
              <a:endParaRPr lang="zh-CN" altLang="en-US"/>
            </a:p>
          </p:txBody>
        </p:sp>
      </p:grpSp>
      <p:graphicFrame>
        <p:nvGraphicFramePr>
          <p:cNvPr id="27696" name="Object 48"/>
          <p:cNvGraphicFramePr>
            <a:graphicFrameLocks noChangeAspect="1"/>
          </p:cNvGraphicFramePr>
          <p:nvPr/>
        </p:nvGraphicFramePr>
        <p:xfrm>
          <a:off x="6089650" y="2654300"/>
          <a:ext cx="598488" cy="838200"/>
        </p:xfrm>
        <a:graphic>
          <a:graphicData uri="http://schemas.openxmlformats.org/presentationml/2006/ole">
            <p:oleObj spid="_x0000_s1030" name="Equation" r:id="rId13" imgW="152280" imgH="215640" progId="Equation.3">
              <p:embed/>
            </p:oleObj>
          </a:graphicData>
        </a:graphic>
      </p:graphicFrame>
      <p:grpSp>
        <p:nvGrpSpPr>
          <p:cNvPr id="13" name="Group 49"/>
          <p:cNvGrpSpPr>
            <a:grpSpLocks/>
          </p:cNvGrpSpPr>
          <p:nvPr/>
        </p:nvGrpSpPr>
        <p:grpSpPr bwMode="auto">
          <a:xfrm>
            <a:off x="4859338" y="2349500"/>
            <a:ext cx="4038600" cy="2057400"/>
            <a:chOff x="3072" y="1056"/>
            <a:chExt cx="2544" cy="1296"/>
          </a:xfrm>
        </p:grpSpPr>
        <p:grpSp>
          <p:nvGrpSpPr>
            <p:cNvPr id="1049" name="Group 50"/>
            <p:cNvGrpSpPr>
              <a:grpSpLocks/>
            </p:cNvGrpSpPr>
            <p:nvPr/>
          </p:nvGrpSpPr>
          <p:grpSpPr bwMode="auto">
            <a:xfrm>
              <a:off x="3072" y="1056"/>
              <a:ext cx="2544" cy="1296"/>
              <a:chOff x="3072" y="1056"/>
              <a:chExt cx="2544" cy="1296"/>
            </a:xfrm>
          </p:grpSpPr>
          <p:sp>
            <p:nvSpPr>
              <p:cNvPr id="1051" name="Oval 51"/>
              <p:cNvSpPr>
                <a:spLocks noChangeArrowheads="1"/>
              </p:cNvSpPr>
              <p:nvPr/>
            </p:nvSpPr>
            <p:spPr bwMode="auto">
              <a:xfrm>
                <a:off x="3072" y="1440"/>
                <a:ext cx="768" cy="720"/>
              </a:xfrm>
              <a:prstGeom prst="ellipse">
                <a:avLst/>
              </a:prstGeom>
              <a:gradFill rotWithShape="0">
                <a:gsLst>
                  <a:gs pos="0">
                    <a:srgbClr val="FFFFFF"/>
                  </a:gs>
                  <a:gs pos="100000">
                    <a:srgbClr val="99CCFF"/>
                  </a:gs>
                </a:gsLst>
                <a:path path="shape">
                  <a:fillToRect l="50000" t="50000" r="50000" b="50000"/>
                </a:path>
              </a:gradFill>
              <a:ln w="28575">
                <a:solidFill>
                  <a:srgbClr val="0000FF"/>
                </a:solidFill>
                <a:round/>
                <a:headEnd/>
                <a:tailEnd/>
              </a:ln>
            </p:spPr>
            <p:txBody>
              <a:bodyPr wrap="none" anchor="ctr"/>
              <a:lstStyle/>
              <a:p>
                <a:endParaRPr lang="zh-CN" altLang="en-US"/>
              </a:p>
            </p:txBody>
          </p:sp>
          <p:sp>
            <p:nvSpPr>
              <p:cNvPr id="1052" name="Arc 52"/>
              <p:cNvSpPr>
                <a:spLocks/>
              </p:cNvSpPr>
              <p:nvPr/>
            </p:nvSpPr>
            <p:spPr bwMode="auto">
              <a:xfrm rot="-3252027">
                <a:off x="3228" y="1483"/>
                <a:ext cx="384" cy="407"/>
              </a:xfrm>
              <a:custGeom>
                <a:avLst/>
                <a:gdLst>
                  <a:gd name="T0" fmla="*/ 74 w 21600"/>
                  <a:gd name="T1" fmla="*/ 0 h 23905"/>
                  <a:gd name="T2" fmla="*/ 381 w 21600"/>
                  <a:gd name="T3" fmla="*/ 407 h 23905"/>
                  <a:gd name="T4" fmla="*/ 0 w 21600"/>
                  <a:gd name="T5" fmla="*/ 361 h 23905"/>
                  <a:gd name="T6" fmla="*/ 0 60000 65536"/>
                  <a:gd name="T7" fmla="*/ 0 60000 65536"/>
                  <a:gd name="T8" fmla="*/ 0 60000 65536"/>
                  <a:gd name="T9" fmla="*/ 0 w 21600"/>
                  <a:gd name="T10" fmla="*/ 0 h 23905"/>
                  <a:gd name="T11" fmla="*/ 21600 w 21600"/>
                  <a:gd name="T12" fmla="*/ 23905 h 23905"/>
                </a:gdLst>
                <a:ahLst/>
                <a:cxnLst>
                  <a:cxn ang="T6">
                    <a:pos x="T0" y="T1"/>
                  </a:cxn>
                  <a:cxn ang="T7">
                    <a:pos x="T2" y="T3"/>
                  </a:cxn>
                  <a:cxn ang="T8">
                    <a:pos x="T4" y="T5"/>
                  </a:cxn>
                </a:cxnLst>
                <a:rect l="T9" t="T10" r="T11" b="T12"/>
                <a:pathLst>
                  <a:path w="21600" h="23905" fill="none" extrusionOk="0">
                    <a:moveTo>
                      <a:pt x="4136" y="-1"/>
                    </a:moveTo>
                    <a:cubicBezTo>
                      <a:pt x="14279" y="1978"/>
                      <a:pt x="21600" y="10865"/>
                      <a:pt x="21600" y="21200"/>
                    </a:cubicBezTo>
                    <a:cubicBezTo>
                      <a:pt x="21600" y="22104"/>
                      <a:pt x="21543" y="23007"/>
                      <a:pt x="21429" y="23904"/>
                    </a:cubicBezTo>
                  </a:path>
                  <a:path w="21600" h="23905" stroke="0" extrusionOk="0">
                    <a:moveTo>
                      <a:pt x="4136" y="-1"/>
                    </a:moveTo>
                    <a:cubicBezTo>
                      <a:pt x="14279" y="1978"/>
                      <a:pt x="21600" y="10865"/>
                      <a:pt x="21600" y="21200"/>
                    </a:cubicBezTo>
                    <a:cubicBezTo>
                      <a:pt x="21600" y="22104"/>
                      <a:pt x="21543" y="23007"/>
                      <a:pt x="21429" y="23904"/>
                    </a:cubicBezTo>
                    <a:lnTo>
                      <a:pt x="0" y="21200"/>
                    </a:lnTo>
                    <a:close/>
                  </a:path>
                </a:pathLst>
              </a:custGeom>
              <a:noFill/>
              <a:ln w="28575">
                <a:solidFill>
                  <a:srgbClr val="0000FF"/>
                </a:solidFill>
                <a:round/>
                <a:headEnd type="none" w="sm" len="lg"/>
                <a:tailEnd type="none" w="sm" len="lg"/>
              </a:ln>
            </p:spPr>
            <p:txBody>
              <a:bodyPr wrap="none" anchor="ctr"/>
              <a:lstStyle/>
              <a:p>
                <a:endParaRPr lang="zh-CN" altLang="en-US"/>
              </a:p>
            </p:txBody>
          </p:sp>
          <p:grpSp>
            <p:nvGrpSpPr>
              <p:cNvPr id="1053" name="Group 53"/>
              <p:cNvGrpSpPr>
                <a:grpSpLocks/>
              </p:cNvGrpSpPr>
              <p:nvPr/>
            </p:nvGrpSpPr>
            <p:grpSpPr bwMode="auto">
              <a:xfrm>
                <a:off x="3216" y="1559"/>
                <a:ext cx="432" cy="169"/>
                <a:chOff x="624" y="1559"/>
                <a:chExt cx="432" cy="169"/>
              </a:xfrm>
            </p:grpSpPr>
            <p:sp>
              <p:nvSpPr>
                <p:cNvPr id="1065" name="Line 54"/>
                <p:cNvSpPr>
                  <a:spLocks noChangeShapeType="1"/>
                </p:cNvSpPr>
                <p:nvPr/>
              </p:nvSpPr>
              <p:spPr bwMode="auto">
                <a:xfrm>
                  <a:off x="861" y="1559"/>
                  <a:ext cx="3" cy="121"/>
                </a:xfrm>
                <a:prstGeom prst="line">
                  <a:avLst/>
                </a:prstGeom>
                <a:noFill/>
                <a:ln w="19050">
                  <a:solidFill>
                    <a:srgbClr val="0000FF"/>
                  </a:solidFill>
                  <a:round/>
                  <a:headEnd/>
                  <a:tailEnd/>
                </a:ln>
              </p:spPr>
              <p:txBody>
                <a:bodyPr wrap="none"/>
                <a:lstStyle/>
                <a:p>
                  <a:endParaRPr lang="zh-CN" altLang="en-US"/>
                </a:p>
              </p:txBody>
            </p:sp>
            <p:sp>
              <p:nvSpPr>
                <p:cNvPr id="1066" name="Line 55"/>
                <p:cNvSpPr>
                  <a:spLocks noChangeShapeType="1"/>
                </p:cNvSpPr>
                <p:nvPr/>
              </p:nvSpPr>
              <p:spPr bwMode="auto">
                <a:xfrm rot="-1526445">
                  <a:off x="720" y="1584"/>
                  <a:ext cx="1" cy="96"/>
                </a:xfrm>
                <a:prstGeom prst="line">
                  <a:avLst/>
                </a:prstGeom>
                <a:noFill/>
                <a:ln w="19050">
                  <a:solidFill>
                    <a:srgbClr val="0000FF"/>
                  </a:solidFill>
                  <a:round/>
                  <a:headEnd/>
                  <a:tailEnd/>
                </a:ln>
              </p:spPr>
              <p:txBody>
                <a:bodyPr wrap="none"/>
                <a:lstStyle/>
                <a:p>
                  <a:endParaRPr lang="zh-CN" altLang="en-US"/>
                </a:p>
              </p:txBody>
            </p:sp>
            <p:sp>
              <p:nvSpPr>
                <p:cNvPr id="1067" name="Line 56"/>
                <p:cNvSpPr>
                  <a:spLocks noChangeShapeType="1"/>
                </p:cNvSpPr>
                <p:nvPr/>
              </p:nvSpPr>
              <p:spPr bwMode="auto">
                <a:xfrm rot="1620760">
                  <a:off x="960" y="1584"/>
                  <a:ext cx="1" cy="96"/>
                </a:xfrm>
                <a:prstGeom prst="line">
                  <a:avLst/>
                </a:prstGeom>
                <a:noFill/>
                <a:ln w="19050">
                  <a:solidFill>
                    <a:srgbClr val="0000FF"/>
                  </a:solidFill>
                  <a:round/>
                  <a:headEnd/>
                  <a:tailEnd/>
                </a:ln>
              </p:spPr>
              <p:txBody>
                <a:bodyPr wrap="none"/>
                <a:lstStyle/>
                <a:p>
                  <a:endParaRPr lang="zh-CN" altLang="en-US"/>
                </a:p>
              </p:txBody>
            </p:sp>
            <p:sp>
              <p:nvSpPr>
                <p:cNvPr id="1068" name="Line 57"/>
                <p:cNvSpPr>
                  <a:spLocks noChangeShapeType="1"/>
                </p:cNvSpPr>
                <p:nvPr/>
              </p:nvSpPr>
              <p:spPr bwMode="auto">
                <a:xfrm rot="2498013">
                  <a:off x="1055" y="1632"/>
                  <a:ext cx="1" cy="96"/>
                </a:xfrm>
                <a:prstGeom prst="line">
                  <a:avLst/>
                </a:prstGeom>
                <a:noFill/>
                <a:ln w="19050">
                  <a:solidFill>
                    <a:srgbClr val="0000FF"/>
                  </a:solidFill>
                  <a:round/>
                  <a:headEnd/>
                  <a:tailEnd/>
                </a:ln>
              </p:spPr>
              <p:txBody>
                <a:bodyPr wrap="none"/>
                <a:lstStyle/>
                <a:p>
                  <a:endParaRPr lang="zh-CN" altLang="en-US"/>
                </a:p>
              </p:txBody>
            </p:sp>
            <p:sp>
              <p:nvSpPr>
                <p:cNvPr id="1069" name="Line 58"/>
                <p:cNvSpPr>
                  <a:spLocks noChangeShapeType="1"/>
                </p:cNvSpPr>
                <p:nvPr/>
              </p:nvSpPr>
              <p:spPr bwMode="auto">
                <a:xfrm rot="-2345562">
                  <a:off x="624" y="1632"/>
                  <a:ext cx="1" cy="96"/>
                </a:xfrm>
                <a:prstGeom prst="line">
                  <a:avLst/>
                </a:prstGeom>
                <a:noFill/>
                <a:ln w="19050">
                  <a:solidFill>
                    <a:srgbClr val="0000FF"/>
                  </a:solidFill>
                  <a:round/>
                  <a:headEnd/>
                  <a:tailEnd/>
                </a:ln>
              </p:spPr>
              <p:txBody>
                <a:bodyPr wrap="none"/>
                <a:lstStyle/>
                <a:p>
                  <a:endParaRPr lang="zh-CN" altLang="en-US"/>
                </a:p>
              </p:txBody>
            </p:sp>
          </p:grpSp>
          <p:sp>
            <p:nvSpPr>
              <p:cNvPr id="1054" name="Freeform 59"/>
              <p:cNvSpPr>
                <a:spLocks/>
              </p:cNvSpPr>
              <p:nvPr/>
            </p:nvSpPr>
            <p:spPr bwMode="auto">
              <a:xfrm>
                <a:off x="3366" y="1578"/>
                <a:ext cx="138" cy="294"/>
              </a:xfrm>
              <a:custGeom>
                <a:avLst/>
                <a:gdLst>
                  <a:gd name="T0" fmla="*/ 138 w 138"/>
                  <a:gd name="T1" fmla="*/ 294 h 294"/>
                  <a:gd name="T2" fmla="*/ 0 w 138"/>
                  <a:gd name="T3" fmla="*/ 0 h 294"/>
                  <a:gd name="T4" fmla="*/ 0 60000 65536"/>
                  <a:gd name="T5" fmla="*/ 0 60000 65536"/>
                  <a:gd name="T6" fmla="*/ 0 w 138"/>
                  <a:gd name="T7" fmla="*/ 0 h 294"/>
                  <a:gd name="T8" fmla="*/ 138 w 138"/>
                  <a:gd name="T9" fmla="*/ 294 h 294"/>
                </a:gdLst>
                <a:ahLst/>
                <a:cxnLst>
                  <a:cxn ang="T4">
                    <a:pos x="T0" y="T1"/>
                  </a:cxn>
                  <a:cxn ang="T5">
                    <a:pos x="T2" y="T3"/>
                  </a:cxn>
                </a:cxnLst>
                <a:rect l="T6" t="T7" r="T8" b="T9"/>
                <a:pathLst>
                  <a:path w="138" h="294">
                    <a:moveTo>
                      <a:pt x="138" y="294"/>
                    </a:moveTo>
                    <a:lnTo>
                      <a:pt x="0" y="0"/>
                    </a:lnTo>
                  </a:path>
                </a:pathLst>
              </a:custGeom>
              <a:noFill/>
              <a:ln w="38100">
                <a:solidFill>
                  <a:srgbClr val="FF0000"/>
                </a:solidFill>
                <a:round/>
                <a:headEnd type="none" w="sm" len="lg"/>
                <a:tailEnd type="triangle" w="sm" len="lg"/>
              </a:ln>
            </p:spPr>
            <p:txBody>
              <a:bodyPr wrap="none" anchor="ctr"/>
              <a:lstStyle/>
              <a:p>
                <a:endParaRPr lang="zh-CN" altLang="en-US"/>
              </a:p>
            </p:txBody>
          </p:sp>
          <p:sp>
            <p:nvSpPr>
              <p:cNvPr id="1055" name="Line 60"/>
              <p:cNvSpPr>
                <a:spLocks noChangeShapeType="1"/>
              </p:cNvSpPr>
              <p:nvPr/>
            </p:nvSpPr>
            <p:spPr bwMode="auto">
              <a:xfrm>
                <a:off x="3456" y="1056"/>
                <a:ext cx="1176"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6" name="Line 61"/>
              <p:cNvSpPr>
                <a:spLocks noChangeShapeType="1"/>
              </p:cNvSpPr>
              <p:nvPr/>
            </p:nvSpPr>
            <p:spPr bwMode="auto">
              <a:xfrm>
                <a:off x="3456" y="2352"/>
                <a:ext cx="1176" cy="0"/>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7" name="Line 62"/>
              <p:cNvSpPr>
                <a:spLocks noChangeShapeType="1"/>
              </p:cNvSpPr>
              <p:nvPr/>
            </p:nvSpPr>
            <p:spPr bwMode="auto">
              <a:xfrm>
                <a:off x="3456"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8" name="Line 63"/>
              <p:cNvSpPr>
                <a:spLocks noChangeShapeType="1"/>
              </p:cNvSpPr>
              <p:nvPr/>
            </p:nvSpPr>
            <p:spPr bwMode="auto">
              <a:xfrm>
                <a:off x="3456" y="2160"/>
                <a:ext cx="0" cy="192"/>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59" name="Rectangle 64" descr="25%"/>
              <p:cNvSpPr>
                <a:spLocks noChangeArrowheads="1"/>
              </p:cNvSpPr>
              <p:nvPr/>
            </p:nvSpPr>
            <p:spPr bwMode="auto">
              <a:xfrm>
                <a:off x="4176" y="1440"/>
                <a:ext cx="960" cy="384"/>
              </a:xfrm>
              <a:prstGeom prst="rect">
                <a:avLst/>
              </a:prstGeom>
              <a:pattFill prst="pct25">
                <a:fgClr>
                  <a:srgbClr val="0066FF"/>
                </a:fgClr>
                <a:bgClr>
                  <a:schemeClr val="bg1"/>
                </a:bgClr>
              </a:pattFill>
              <a:ln w="9525">
                <a:noFill/>
                <a:miter lim="800000"/>
                <a:headEnd/>
                <a:tailEnd/>
              </a:ln>
            </p:spPr>
            <p:txBody>
              <a:bodyPr wrap="none" anchor="ctr"/>
              <a:lstStyle/>
              <a:p>
                <a:endParaRPr lang="zh-CN" altLang="en-US"/>
              </a:p>
            </p:txBody>
          </p:sp>
          <p:sp>
            <p:nvSpPr>
              <p:cNvPr id="1060" name="Line 65"/>
              <p:cNvSpPr>
                <a:spLocks noChangeShapeType="1"/>
              </p:cNvSpPr>
              <p:nvPr/>
            </p:nvSpPr>
            <p:spPr bwMode="auto">
              <a:xfrm>
                <a:off x="4176" y="1824"/>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graphicFrame>
            <p:nvGraphicFramePr>
              <p:cNvPr id="1031" name="Object 66"/>
              <p:cNvGraphicFramePr>
                <a:graphicFrameLocks noChangeAspect="1"/>
              </p:cNvGraphicFramePr>
              <p:nvPr/>
            </p:nvGraphicFramePr>
            <p:xfrm>
              <a:off x="4873" y="1104"/>
              <a:ext cx="263" cy="336"/>
            </p:xfrm>
            <a:graphic>
              <a:graphicData uri="http://schemas.openxmlformats.org/presentationml/2006/ole">
                <p:oleObj spid="_x0000_s1031" name="Equation" r:id="rId14" imgW="228600" imgH="291960" progId="Equation.3">
                  <p:embed/>
                </p:oleObj>
              </a:graphicData>
            </a:graphic>
          </p:graphicFrame>
          <p:graphicFrame>
            <p:nvGraphicFramePr>
              <p:cNvPr id="1032" name="Object 67"/>
              <p:cNvGraphicFramePr>
                <a:graphicFrameLocks noChangeAspect="1"/>
              </p:cNvGraphicFramePr>
              <p:nvPr/>
            </p:nvGraphicFramePr>
            <p:xfrm>
              <a:off x="4728" y="1872"/>
              <a:ext cx="456" cy="327"/>
            </p:xfrm>
            <a:graphic>
              <a:graphicData uri="http://schemas.openxmlformats.org/presentationml/2006/ole">
                <p:oleObj spid="_x0000_s1032" name="Equation" r:id="rId15" imgW="406080" imgH="291960" progId="Equation.3">
                  <p:embed/>
                </p:oleObj>
              </a:graphicData>
            </a:graphic>
          </p:graphicFrame>
          <p:sp>
            <p:nvSpPr>
              <p:cNvPr id="1061" name="Text Box 68"/>
              <p:cNvSpPr txBox="1">
                <a:spLocks noChangeArrowheads="1"/>
              </p:cNvSpPr>
              <p:nvPr/>
            </p:nvSpPr>
            <p:spPr bwMode="auto">
              <a:xfrm>
                <a:off x="4176" y="1392"/>
                <a:ext cx="1248" cy="250"/>
              </a:xfrm>
              <a:prstGeom prst="rect">
                <a:avLst/>
              </a:prstGeom>
              <a:noFill/>
              <a:ln w="9525">
                <a:noFill/>
                <a:miter lim="800000"/>
                <a:headEnd/>
                <a:tailEnd/>
              </a:ln>
            </p:spPr>
            <p:txBody>
              <a:bodyPr>
                <a:spAutoFit/>
              </a:bodyPr>
              <a:lstStyle/>
              <a:p>
                <a:pPr>
                  <a:spcBef>
                    <a:spcPct val="50000"/>
                  </a:spcBef>
                </a:pPr>
                <a:r>
                  <a:rPr lang="en-US" altLang="zh-CN" sz="2000" b="1">
                    <a:solidFill>
                      <a:srgbClr val="FF0000"/>
                    </a:solidFill>
                    <a:latin typeface="Times New Roman" pitchFamily="18" charset="0"/>
                  </a:rPr>
                  <a:t>+ + + + + + + </a:t>
                </a:r>
              </a:p>
            </p:txBody>
          </p:sp>
          <p:sp>
            <p:nvSpPr>
              <p:cNvPr id="1062" name="Text Box 69"/>
              <p:cNvSpPr txBox="1">
                <a:spLocks noChangeArrowheads="1"/>
              </p:cNvSpPr>
              <p:nvPr/>
            </p:nvSpPr>
            <p:spPr bwMode="auto">
              <a:xfrm>
                <a:off x="4176" y="1545"/>
                <a:ext cx="1440" cy="327"/>
              </a:xfrm>
              <a:prstGeom prst="rect">
                <a:avLst/>
              </a:prstGeom>
              <a:noFill/>
              <a:ln w="9525">
                <a:noFill/>
                <a:miter lim="800000"/>
                <a:headEnd/>
                <a:tailEnd/>
              </a:ln>
            </p:spPr>
            <p:txBody>
              <a:bodyPr>
                <a:spAutoFit/>
              </a:bodyPr>
              <a:lstStyle/>
              <a:p>
                <a:pPr>
                  <a:spcBef>
                    <a:spcPct val="50000"/>
                  </a:spcBef>
                </a:pPr>
                <a:r>
                  <a:rPr lang="en-US" altLang="zh-CN" sz="2800" b="1">
                    <a:solidFill>
                      <a:srgbClr val="0000FF"/>
                    </a:solidFill>
                    <a:latin typeface="Times New Roman" pitchFamily="18" charset="0"/>
                  </a:rPr>
                  <a:t>- - - - - - -</a:t>
                </a:r>
              </a:p>
            </p:txBody>
          </p:sp>
          <p:sp>
            <p:nvSpPr>
              <p:cNvPr id="1063" name="Line 70"/>
              <p:cNvSpPr>
                <a:spLocks noChangeShapeType="1"/>
              </p:cNvSpPr>
              <p:nvPr/>
            </p:nvSpPr>
            <p:spPr bwMode="auto">
              <a:xfrm>
                <a:off x="4608" y="1056"/>
                <a:ext cx="0" cy="384"/>
              </a:xfrm>
              <a:prstGeom prst="line">
                <a:avLst/>
              </a:prstGeom>
              <a:noFill/>
              <a:ln w="28575">
                <a:solidFill>
                  <a:schemeClr val="tx1"/>
                </a:solidFill>
                <a:round/>
                <a:headEnd type="none" w="sm" len="lg"/>
                <a:tailEnd type="none" w="sm" len="lg"/>
              </a:ln>
            </p:spPr>
            <p:txBody>
              <a:bodyPr wrap="none" anchor="ctr"/>
              <a:lstStyle/>
              <a:p>
                <a:endParaRPr lang="zh-CN" altLang="en-US"/>
              </a:p>
            </p:txBody>
          </p:sp>
          <p:sp>
            <p:nvSpPr>
              <p:cNvPr id="1064" name="Line 71"/>
              <p:cNvSpPr>
                <a:spLocks noChangeShapeType="1"/>
              </p:cNvSpPr>
              <p:nvPr/>
            </p:nvSpPr>
            <p:spPr bwMode="auto">
              <a:xfrm flipV="1">
                <a:off x="4608" y="1824"/>
                <a:ext cx="0" cy="528"/>
              </a:xfrm>
              <a:prstGeom prst="line">
                <a:avLst/>
              </a:prstGeom>
              <a:noFill/>
              <a:ln w="28575">
                <a:solidFill>
                  <a:schemeClr val="tx1"/>
                </a:solidFill>
                <a:round/>
                <a:headEnd type="none" w="sm" len="lg"/>
                <a:tailEnd type="none" w="sm" len="lg"/>
              </a:ln>
            </p:spPr>
            <p:txBody>
              <a:bodyPr wrap="none" anchor="ctr"/>
              <a:lstStyle/>
              <a:p>
                <a:endParaRPr lang="zh-CN" altLang="en-US"/>
              </a:p>
            </p:txBody>
          </p:sp>
        </p:grpSp>
        <p:sp>
          <p:nvSpPr>
            <p:cNvPr id="1050" name="Line 72"/>
            <p:cNvSpPr>
              <a:spLocks noChangeShapeType="1"/>
            </p:cNvSpPr>
            <p:nvPr/>
          </p:nvSpPr>
          <p:spPr bwMode="auto">
            <a:xfrm>
              <a:off x="4176" y="1440"/>
              <a:ext cx="960" cy="0"/>
            </a:xfrm>
            <a:prstGeom prst="line">
              <a:avLst/>
            </a:prstGeom>
            <a:noFill/>
            <a:ln w="38100">
              <a:solidFill>
                <a:srgbClr val="000000"/>
              </a:solidFill>
              <a:round/>
              <a:headEnd type="none" w="sm" len="lg"/>
              <a:tailEnd type="none" w="sm" len="lg"/>
            </a:ln>
          </p:spPr>
          <p:txBody>
            <a:bodyPr wrap="none" anchor="ctr"/>
            <a:lstStyle/>
            <a:p>
              <a:endParaRPr lang="zh-CN" altLang="en-US"/>
            </a:p>
          </p:txBody>
        </p:sp>
      </p:grpSp>
      <p:sp>
        <p:nvSpPr>
          <p:cNvPr id="27722" name="Rectangle 74"/>
          <p:cNvSpPr>
            <a:spLocks noChangeArrowheads="1"/>
          </p:cNvSpPr>
          <p:nvPr/>
        </p:nvSpPr>
        <p:spPr bwMode="auto">
          <a:xfrm>
            <a:off x="468313" y="549275"/>
            <a:ext cx="2016125" cy="579438"/>
          </a:xfrm>
          <a:prstGeom prst="rect">
            <a:avLst/>
          </a:prstGeom>
          <a:noFill/>
          <a:ln w="9525">
            <a:noFill/>
            <a:miter lim="800000"/>
            <a:headEnd/>
            <a:tailEnd/>
          </a:ln>
        </p:spPr>
        <p:txBody>
          <a:bodyPr>
            <a:spAutoFit/>
          </a:bodyPr>
          <a:lstStyle/>
          <a:p>
            <a:r>
              <a:rPr kumimoji="1" lang="zh-CN" altLang="en-US" sz="3200" b="1">
                <a:solidFill>
                  <a:srgbClr val="FF3300"/>
                </a:solidFill>
              </a:rPr>
              <a:t>电介质：</a:t>
            </a:r>
          </a:p>
        </p:txBody>
      </p:sp>
      <p:sp>
        <p:nvSpPr>
          <p:cNvPr id="27724" name="Rectangle 76"/>
          <p:cNvSpPr>
            <a:spLocks noChangeArrowheads="1"/>
          </p:cNvSpPr>
          <p:nvPr/>
        </p:nvSpPr>
        <p:spPr bwMode="auto">
          <a:xfrm>
            <a:off x="1908175" y="620713"/>
            <a:ext cx="6889750" cy="822325"/>
          </a:xfrm>
          <a:prstGeom prst="rect">
            <a:avLst/>
          </a:prstGeom>
          <a:noFill/>
          <a:ln w="9525">
            <a:noFill/>
            <a:miter lim="800000"/>
            <a:headEnd/>
            <a:tailEnd/>
          </a:ln>
        </p:spPr>
        <p:txBody>
          <a:bodyPr wrap="none">
            <a:spAutoFit/>
          </a:bodyPr>
          <a:lstStyle/>
          <a:p>
            <a:r>
              <a:rPr kumimoji="1" lang="zh-CN" altLang="en-US" sz="2400" b="1"/>
              <a:t>分子中的正负电荷束缚得很紧，介质内部几乎没有</a:t>
            </a:r>
          </a:p>
          <a:p>
            <a:r>
              <a:rPr kumimoji="1" lang="zh-CN" altLang="en-US" sz="2400" b="1"/>
              <a:t>自由电荷。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722"/>
                                        </p:tgtEl>
                                        <p:attrNameLst>
                                          <p:attrName>style.visibility</p:attrName>
                                        </p:attrNameLst>
                                      </p:cBhvr>
                                      <p:to>
                                        <p:strVal val="visible"/>
                                      </p:to>
                                    </p:set>
                                    <p:animEffect transition="in" filter="blinds(horizontal)">
                                      <p:cBhvr>
                                        <p:cTn id="7" dur="500"/>
                                        <p:tgtEl>
                                          <p:spTgt spid="277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724"/>
                                        </p:tgtEl>
                                        <p:attrNameLst>
                                          <p:attrName>style.visibility</p:attrName>
                                        </p:attrNameLst>
                                      </p:cBhvr>
                                      <p:to>
                                        <p:strVal val="visible"/>
                                      </p:to>
                                    </p:set>
                                    <p:animEffect transition="in" filter="blinds(horizontal)">
                                      <p:cBhvr>
                                        <p:cTn id="12" dur="500"/>
                                        <p:tgtEl>
                                          <p:spTgt spid="277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77"/>
                                        </p:tgtEl>
                                        <p:attrNameLst>
                                          <p:attrName>style.visibility</p:attrName>
                                        </p:attrNameLst>
                                      </p:cBhvr>
                                      <p:to>
                                        <p:strVal val="visible"/>
                                      </p:to>
                                    </p:set>
                                    <p:animEffect transition="in" filter="blinds(horizontal)">
                                      <p:cBhvr>
                                        <p:cTn id="17" dur="500"/>
                                        <p:tgtEl>
                                          <p:spTgt spid="276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out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691"/>
                                        </p:tgtEl>
                                        <p:attrNameLst>
                                          <p:attrName>style.visibility</p:attrName>
                                        </p:attrNameLst>
                                      </p:cBhvr>
                                      <p:to>
                                        <p:strVal val="visible"/>
                                      </p:to>
                                    </p:set>
                                    <p:animEffect transition="in" filter="blinds(horizontal)">
                                      <p:cBhvr>
                                        <p:cTn id="32" dur="500"/>
                                        <p:tgtEl>
                                          <p:spTgt spid="2769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ox(ou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42"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out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7692"/>
                                        </p:tgtEl>
                                        <p:attrNameLst>
                                          <p:attrName>style.visibility</p:attrName>
                                        </p:attrNameLst>
                                      </p:cBhvr>
                                      <p:to>
                                        <p:strVal val="visible"/>
                                      </p:to>
                                    </p:set>
                                    <p:animEffect transition="in" filter="blinds(horizontal)">
                                      <p:cBhvr>
                                        <p:cTn id="47" dur="500"/>
                                        <p:tgtEl>
                                          <p:spTgt spid="27692"/>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5" fill="hold" nodeType="clickEffect">
                                  <p:stCondLst>
                                    <p:cond delay="0"/>
                                  </p:stCondLst>
                                  <p:childTnLst>
                                    <p:set>
                                      <p:cBhvr>
                                        <p:cTn id="51" dur="1" fill="hold">
                                          <p:stCondLst>
                                            <p:cond delay="0"/>
                                          </p:stCondLst>
                                        </p:cTn>
                                        <p:tgtEl>
                                          <p:spTgt spid="27679"/>
                                        </p:tgtEl>
                                        <p:attrNameLst>
                                          <p:attrName>style.visibility</p:attrName>
                                        </p:attrNameLst>
                                      </p:cBhvr>
                                      <p:to>
                                        <p:strVal val="visible"/>
                                      </p:to>
                                    </p:set>
                                    <p:animEffect transition="in" filter="blinds(vertical)">
                                      <p:cBhvr>
                                        <p:cTn id="52" dur="500"/>
                                        <p:tgtEl>
                                          <p:spTgt spid="2767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27696"/>
                                        </p:tgtEl>
                                        <p:attrNameLst>
                                          <p:attrName>style.visibility</p:attrName>
                                        </p:attrNameLst>
                                      </p:cBhvr>
                                      <p:to>
                                        <p:strVal val="visible"/>
                                      </p:to>
                                    </p:set>
                                    <p:animEffect transition="in" filter="blinds(horizontal)">
                                      <p:cBhvr>
                                        <p:cTn id="57" dur="500"/>
                                        <p:tgtEl>
                                          <p:spTgt spid="2769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7678"/>
                                        </p:tgtEl>
                                        <p:attrNameLst>
                                          <p:attrName>style.visibility</p:attrName>
                                        </p:attrNameLst>
                                      </p:cBhvr>
                                      <p:to>
                                        <p:strVal val="visible"/>
                                      </p:to>
                                    </p:set>
                                    <p:animEffect transition="in" filter="blinds(horizontal)">
                                      <p:cBhvr>
                                        <p:cTn id="62" dur="500"/>
                                        <p:tgtEl>
                                          <p:spTgt spid="27678"/>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blinds(horizontal)">
                                      <p:cBhvr>
                                        <p:cTn id="67" dur="500"/>
                                        <p:tgtEl>
                                          <p:spTgt spid="7"/>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9"/>
                                        </p:tgtEl>
                                        <p:attrNameLst>
                                          <p:attrName>style.visibility</p:attrName>
                                        </p:attrNameLst>
                                      </p:cBhvr>
                                      <p:to>
                                        <p:strVal val="visible"/>
                                      </p:to>
                                    </p:set>
                                    <p:animEffect transition="in" filter="blinds(horizontal)">
                                      <p:cBhvr>
                                        <p:cTn id="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7" grpId="0"/>
      <p:bldP spid="27722" grpId="0"/>
      <p:bldP spid="277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灯片编号占位符 1"/>
          <p:cNvSpPr>
            <a:spLocks noGrp="1"/>
          </p:cNvSpPr>
          <p:nvPr>
            <p:ph type="sldNum" sz="quarter" idx="10"/>
          </p:nvPr>
        </p:nvSpPr>
        <p:spPr>
          <a:noFill/>
        </p:spPr>
        <p:txBody>
          <a:bodyPr/>
          <a:lstStyle/>
          <a:p>
            <a:fld id="{80501C28-0C9A-4329-8457-5A048234470D}" type="slidenum">
              <a:rPr lang="en-US" altLang="zh-CN"/>
              <a:pPr/>
              <a:t>10</a:t>
            </a:fld>
            <a:endParaRPr lang="en-US" altLang="zh-CN"/>
          </a:p>
        </p:txBody>
      </p:sp>
      <p:graphicFrame>
        <p:nvGraphicFramePr>
          <p:cNvPr id="37893" name="Object 5"/>
          <p:cNvGraphicFramePr>
            <a:graphicFrameLocks noChangeAspect="1"/>
          </p:cNvGraphicFramePr>
          <p:nvPr/>
        </p:nvGraphicFramePr>
        <p:xfrm>
          <a:off x="4932363" y="2924175"/>
          <a:ext cx="2286000" cy="527050"/>
        </p:xfrm>
        <a:graphic>
          <a:graphicData uri="http://schemas.openxmlformats.org/presentationml/2006/ole">
            <p:oleObj spid="_x0000_s10242" name="Equation" r:id="rId3" imgW="761760" imgH="177480" progId="Equation.DSMT4">
              <p:embed/>
            </p:oleObj>
          </a:graphicData>
        </a:graphic>
      </p:graphicFrame>
      <p:graphicFrame>
        <p:nvGraphicFramePr>
          <p:cNvPr id="37894" name="Object 6"/>
          <p:cNvGraphicFramePr>
            <a:graphicFrameLocks noChangeAspect="1"/>
          </p:cNvGraphicFramePr>
          <p:nvPr/>
        </p:nvGraphicFramePr>
        <p:xfrm>
          <a:off x="5076825" y="3716338"/>
          <a:ext cx="1370013" cy="525462"/>
        </p:xfrm>
        <a:graphic>
          <a:graphicData uri="http://schemas.openxmlformats.org/presentationml/2006/ole">
            <p:oleObj spid="_x0000_s10243" name="公式" r:id="rId4" imgW="558720" imgH="215640" progId="Equation.3">
              <p:embed/>
            </p:oleObj>
          </a:graphicData>
        </a:graphic>
      </p:graphicFrame>
      <p:sp>
        <p:nvSpPr>
          <p:cNvPr id="37895" name="Text Box 7"/>
          <p:cNvSpPr txBox="1">
            <a:spLocks noChangeArrowheads="1"/>
          </p:cNvSpPr>
          <p:nvPr/>
        </p:nvSpPr>
        <p:spPr bwMode="auto">
          <a:xfrm>
            <a:off x="5076825" y="4365625"/>
            <a:ext cx="33528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宋体" pitchFamily="2" charset="-122"/>
              </a:rPr>
              <a:t>极化电荷带正电</a:t>
            </a:r>
          </a:p>
        </p:txBody>
      </p:sp>
      <p:sp>
        <p:nvSpPr>
          <p:cNvPr id="37896" name="Text Box 8"/>
          <p:cNvSpPr txBox="1">
            <a:spLocks noChangeArrowheads="1"/>
          </p:cNvSpPr>
          <p:nvPr/>
        </p:nvSpPr>
        <p:spPr bwMode="auto">
          <a:xfrm>
            <a:off x="5076825" y="5661025"/>
            <a:ext cx="3352800" cy="519113"/>
          </a:xfrm>
          <a:prstGeom prst="rect">
            <a:avLst/>
          </a:prstGeom>
          <a:noFill/>
          <a:ln w="9525" algn="ctr">
            <a:noFill/>
            <a:miter lim="800000"/>
            <a:headEnd/>
            <a:tailEnd/>
          </a:ln>
        </p:spPr>
        <p:txBody>
          <a:bodyPr>
            <a:spAutoFit/>
          </a:bodyPr>
          <a:lstStyle/>
          <a:p>
            <a:pPr>
              <a:spcBef>
                <a:spcPct val="50000"/>
              </a:spcBef>
            </a:pPr>
            <a:r>
              <a:rPr kumimoji="1" lang="zh-CN" altLang="en-US" sz="2800" b="1">
                <a:latin typeface="宋体" pitchFamily="2" charset="-122"/>
              </a:rPr>
              <a:t>极化电荷带负电</a:t>
            </a:r>
          </a:p>
        </p:txBody>
      </p:sp>
      <p:graphicFrame>
        <p:nvGraphicFramePr>
          <p:cNvPr id="37897" name="Object 9"/>
          <p:cNvGraphicFramePr>
            <a:graphicFrameLocks noChangeAspect="1"/>
          </p:cNvGraphicFramePr>
          <p:nvPr/>
        </p:nvGraphicFramePr>
        <p:xfrm>
          <a:off x="5148263" y="5084763"/>
          <a:ext cx="1370012" cy="525462"/>
        </p:xfrm>
        <a:graphic>
          <a:graphicData uri="http://schemas.openxmlformats.org/presentationml/2006/ole">
            <p:oleObj spid="_x0000_s10244" name="公式" r:id="rId5" imgW="558720" imgH="215640" progId="Equation.3">
              <p:embed/>
            </p:oleObj>
          </a:graphicData>
        </a:graphic>
      </p:graphicFrame>
      <p:grpSp>
        <p:nvGrpSpPr>
          <p:cNvPr id="10254" name="Group 35"/>
          <p:cNvGrpSpPr>
            <a:grpSpLocks/>
          </p:cNvGrpSpPr>
          <p:nvPr/>
        </p:nvGrpSpPr>
        <p:grpSpPr bwMode="auto">
          <a:xfrm>
            <a:off x="900113" y="2708275"/>
            <a:ext cx="3429000" cy="2605088"/>
            <a:chOff x="658" y="2105"/>
            <a:chExt cx="2160" cy="1641"/>
          </a:xfrm>
        </p:grpSpPr>
        <p:sp>
          <p:nvSpPr>
            <p:cNvPr id="37900" name="Oval 12"/>
            <p:cNvSpPr>
              <a:spLocks noChangeAspect="1" noChangeArrowheads="1"/>
            </p:cNvSpPr>
            <p:nvPr/>
          </p:nvSpPr>
          <p:spPr bwMode="auto">
            <a:xfrm>
              <a:off x="935" y="2385"/>
              <a:ext cx="1360" cy="1361"/>
            </a:xfrm>
            <a:prstGeom prst="ellipse">
              <a:avLst/>
            </a:prstGeom>
            <a:solidFill>
              <a:schemeClr val="folHlink"/>
            </a:solidFill>
            <a:ln w="9525">
              <a:solidFill>
                <a:schemeClr val="tx1"/>
              </a:solidFill>
              <a:round/>
              <a:headEnd/>
              <a:tailEnd/>
            </a:ln>
            <a:effectLst/>
          </p:spPr>
          <p:txBody>
            <a:bodyPr wrap="none" anchor="ctr"/>
            <a:lstStyle/>
            <a:p>
              <a:pPr algn="ctr">
                <a:spcBef>
                  <a:spcPct val="50000"/>
                </a:spcBef>
                <a:defRPr/>
              </a:pPr>
              <a:endParaRPr kumimoji="1" lang="en-US" altLang="zh-CN" sz="2800" b="1">
                <a:solidFill>
                  <a:schemeClr val="accent2"/>
                </a:solidFill>
                <a:effectLst>
                  <a:outerShdw blurRad="38100" dist="38100" dir="2700000" algn="tl">
                    <a:srgbClr val="000000"/>
                  </a:outerShdw>
                </a:effectLst>
                <a:latin typeface="黑体" pitchFamily="49" charset="-122"/>
                <a:ea typeface="黑体" pitchFamily="49" charset="-122"/>
              </a:endParaRPr>
            </a:p>
            <a:p>
              <a:pPr algn="ctr">
                <a:spcBef>
                  <a:spcPct val="50000"/>
                </a:spcBef>
                <a:defRPr/>
              </a:pPr>
              <a:endParaRPr kumimoji="1" lang="en-US" altLang="zh-CN" sz="2800">
                <a:solidFill>
                  <a:srgbClr val="FFFF00"/>
                </a:solidFill>
                <a:effectLst>
                  <a:outerShdw blurRad="38100" dist="38100" dir="2700000" algn="tl">
                    <a:srgbClr val="000000"/>
                  </a:outerShdw>
                </a:effectLst>
                <a:latin typeface="黑体" pitchFamily="49" charset="-122"/>
                <a:ea typeface="黑体" pitchFamily="49" charset="-122"/>
              </a:endParaRPr>
            </a:p>
          </p:txBody>
        </p:sp>
        <p:sp>
          <p:nvSpPr>
            <p:cNvPr id="10258" name="Line 13"/>
            <p:cNvSpPr>
              <a:spLocks noChangeAspect="1" noChangeShapeType="1"/>
            </p:cNvSpPr>
            <p:nvPr/>
          </p:nvSpPr>
          <p:spPr bwMode="auto">
            <a:xfrm>
              <a:off x="1011" y="3066"/>
              <a:ext cx="1170"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59" name="Line 14"/>
            <p:cNvSpPr>
              <a:spLocks noChangeAspect="1" noChangeShapeType="1"/>
            </p:cNvSpPr>
            <p:nvPr/>
          </p:nvSpPr>
          <p:spPr bwMode="auto">
            <a:xfrm>
              <a:off x="1086" y="2905"/>
              <a:ext cx="1057"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60" name="Line 15"/>
            <p:cNvSpPr>
              <a:spLocks noChangeAspect="1" noChangeShapeType="1"/>
            </p:cNvSpPr>
            <p:nvPr/>
          </p:nvSpPr>
          <p:spPr bwMode="auto">
            <a:xfrm>
              <a:off x="1124" y="2745"/>
              <a:ext cx="944"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61" name="Line 16"/>
            <p:cNvSpPr>
              <a:spLocks noChangeAspect="1" noChangeShapeType="1"/>
            </p:cNvSpPr>
            <p:nvPr/>
          </p:nvSpPr>
          <p:spPr bwMode="auto">
            <a:xfrm>
              <a:off x="1275" y="2585"/>
              <a:ext cx="642"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62" name="Line 17"/>
            <p:cNvSpPr>
              <a:spLocks noChangeAspect="1" noChangeShapeType="1"/>
            </p:cNvSpPr>
            <p:nvPr/>
          </p:nvSpPr>
          <p:spPr bwMode="auto">
            <a:xfrm>
              <a:off x="1502" y="2425"/>
              <a:ext cx="226" cy="0"/>
            </a:xfrm>
            <a:prstGeom prst="line">
              <a:avLst/>
            </a:prstGeom>
            <a:noFill/>
            <a:ln w="28575">
              <a:solidFill>
                <a:schemeClr val="tx1"/>
              </a:solidFill>
              <a:round/>
              <a:headEnd/>
              <a:tailEnd type="stealth" w="med" len="lg"/>
            </a:ln>
          </p:spPr>
          <p:txBody>
            <a:bodyPr wrap="none" anchor="ctr"/>
            <a:lstStyle/>
            <a:p>
              <a:endParaRPr lang="zh-CN" altLang="en-US"/>
            </a:p>
          </p:txBody>
        </p:sp>
        <p:grpSp>
          <p:nvGrpSpPr>
            <p:cNvPr id="10263" name="Group 18"/>
            <p:cNvGrpSpPr>
              <a:grpSpLocks noChangeAspect="1"/>
            </p:cNvGrpSpPr>
            <p:nvPr/>
          </p:nvGrpSpPr>
          <p:grpSpPr bwMode="auto">
            <a:xfrm flipV="1">
              <a:off x="1086" y="3226"/>
              <a:ext cx="1057" cy="480"/>
              <a:chOff x="864" y="3168"/>
              <a:chExt cx="1344" cy="576"/>
            </a:xfrm>
          </p:grpSpPr>
          <p:sp>
            <p:nvSpPr>
              <p:cNvPr id="10272" name="Line 19"/>
              <p:cNvSpPr>
                <a:spLocks noChangeAspect="1" noChangeShapeType="1"/>
              </p:cNvSpPr>
              <p:nvPr/>
            </p:nvSpPr>
            <p:spPr bwMode="auto">
              <a:xfrm flipV="1">
                <a:off x="864" y="3744"/>
                <a:ext cx="1344"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73" name="Line 20"/>
              <p:cNvSpPr>
                <a:spLocks noChangeAspect="1" noChangeShapeType="1"/>
              </p:cNvSpPr>
              <p:nvPr/>
            </p:nvSpPr>
            <p:spPr bwMode="auto">
              <a:xfrm flipV="1">
                <a:off x="912" y="3552"/>
                <a:ext cx="1200"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74" name="Line 21"/>
              <p:cNvSpPr>
                <a:spLocks noChangeAspect="1" noChangeShapeType="1"/>
              </p:cNvSpPr>
              <p:nvPr/>
            </p:nvSpPr>
            <p:spPr bwMode="auto">
              <a:xfrm flipV="1">
                <a:off x="1104" y="3360"/>
                <a:ext cx="816" cy="0"/>
              </a:xfrm>
              <a:prstGeom prst="line">
                <a:avLst/>
              </a:prstGeom>
              <a:noFill/>
              <a:ln w="28575">
                <a:solidFill>
                  <a:schemeClr val="tx1"/>
                </a:solidFill>
                <a:round/>
                <a:headEnd/>
                <a:tailEnd type="stealth" w="med" len="lg"/>
              </a:ln>
            </p:spPr>
            <p:txBody>
              <a:bodyPr wrap="none" anchor="ctr"/>
              <a:lstStyle/>
              <a:p>
                <a:endParaRPr lang="zh-CN" altLang="en-US"/>
              </a:p>
            </p:txBody>
          </p:sp>
          <p:sp>
            <p:nvSpPr>
              <p:cNvPr id="10275" name="Line 22"/>
              <p:cNvSpPr>
                <a:spLocks noChangeAspect="1" noChangeShapeType="1"/>
              </p:cNvSpPr>
              <p:nvPr/>
            </p:nvSpPr>
            <p:spPr bwMode="auto">
              <a:xfrm flipV="1">
                <a:off x="1392" y="3168"/>
                <a:ext cx="288" cy="0"/>
              </a:xfrm>
              <a:prstGeom prst="line">
                <a:avLst/>
              </a:prstGeom>
              <a:noFill/>
              <a:ln w="28575">
                <a:solidFill>
                  <a:schemeClr val="tx1"/>
                </a:solidFill>
                <a:round/>
                <a:headEnd/>
                <a:tailEnd type="stealth" w="med" len="lg"/>
              </a:ln>
            </p:spPr>
            <p:txBody>
              <a:bodyPr wrap="none" anchor="ctr"/>
              <a:lstStyle/>
              <a:p>
                <a:endParaRPr lang="zh-CN" altLang="en-US"/>
              </a:p>
            </p:txBody>
          </p:sp>
        </p:grpSp>
        <p:graphicFrame>
          <p:nvGraphicFramePr>
            <p:cNvPr id="10247" name="Object 23"/>
            <p:cNvGraphicFramePr>
              <a:graphicFrameLocks noChangeAspect="1"/>
            </p:cNvGraphicFramePr>
            <p:nvPr/>
          </p:nvGraphicFramePr>
          <p:xfrm>
            <a:off x="1451" y="2612"/>
            <a:ext cx="188" cy="250"/>
          </p:xfrm>
          <a:graphic>
            <a:graphicData uri="http://schemas.openxmlformats.org/presentationml/2006/ole">
              <p:oleObj spid="_x0000_s10247" name="公式" r:id="rId6" imgW="152280" imgH="190440" progId="Equation.3">
                <p:embed/>
              </p:oleObj>
            </a:graphicData>
          </a:graphic>
        </p:graphicFrame>
        <p:sp>
          <p:nvSpPr>
            <p:cNvPr id="10264" name="Line 24"/>
            <p:cNvSpPr>
              <a:spLocks noChangeAspect="1" noChangeShapeType="1"/>
            </p:cNvSpPr>
            <p:nvPr/>
          </p:nvSpPr>
          <p:spPr bwMode="auto">
            <a:xfrm>
              <a:off x="658" y="3068"/>
              <a:ext cx="2080" cy="0"/>
            </a:xfrm>
            <a:prstGeom prst="line">
              <a:avLst/>
            </a:prstGeom>
            <a:noFill/>
            <a:ln w="19050">
              <a:solidFill>
                <a:schemeClr val="tx1"/>
              </a:solidFill>
              <a:round/>
              <a:headEnd/>
              <a:tailEnd type="triangle" w="med" len="lg"/>
            </a:ln>
          </p:spPr>
          <p:txBody>
            <a:bodyPr wrap="none" anchor="ctr"/>
            <a:lstStyle/>
            <a:p>
              <a:endParaRPr lang="zh-CN" altLang="en-US"/>
            </a:p>
          </p:txBody>
        </p:sp>
        <p:sp>
          <p:nvSpPr>
            <p:cNvPr id="10265" name="Text Box 25"/>
            <p:cNvSpPr txBox="1">
              <a:spLocks noChangeAspect="1" noChangeArrowheads="1"/>
            </p:cNvSpPr>
            <p:nvPr/>
          </p:nvSpPr>
          <p:spPr bwMode="auto">
            <a:xfrm>
              <a:off x="1528" y="3028"/>
              <a:ext cx="116" cy="250"/>
            </a:xfrm>
            <a:prstGeom prst="rect">
              <a:avLst/>
            </a:prstGeom>
            <a:noFill/>
            <a:ln w="9525">
              <a:noFill/>
              <a:miter lim="800000"/>
              <a:headEnd/>
              <a:tailEnd/>
            </a:ln>
          </p:spPr>
          <p:txBody>
            <a:bodyPr>
              <a:spAutoFit/>
            </a:bodyPr>
            <a:lstStyle/>
            <a:p>
              <a:pPr algn="ctr">
                <a:spcBef>
                  <a:spcPct val="50000"/>
                </a:spcBef>
              </a:pPr>
              <a:r>
                <a:rPr kumimoji="1" lang="en-US" altLang="zh-CN" sz="2000" b="1">
                  <a:solidFill>
                    <a:schemeClr val="accent2"/>
                  </a:solidFill>
                  <a:latin typeface="黑体" pitchFamily="49" charset="-122"/>
                  <a:ea typeface="黑体" pitchFamily="49" charset="-122"/>
                </a:rPr>
                <a:t>0</a:t>
              </a:r>
            </a:p>
          </p:txBody>
        </p:sp>
        <p:sp>
          <p:nvSpPr>
            <p:cNvPr id="10266" name="Text Box 26"/>
            <p:cNvSpPr txBox="1">
              <a:spLocks noChangeAspect="1" noChangeArrowheads="1"/>
            </p:cNvSpPr>
            <p:nvPr/>
          </p:nvSpPr>
          <p:spPr bwMode="auto">
            <a:xfrm>
              <a:off x="2658" y="3028"/>
              <a:ext cx="160" cy="327"/>
            </a:xfrm>
            <a:prstGeom prst="rect">
              <a:avLst/>
            </a:prstGeom>
            <a:noFill/>
            <a:ln w="9525">
              <a:noFill/>
              <a:miter lim="800000"/>
              <a:headEnd/>
              <a:tailEnd/>
            </a:ln>
          </p:spPr>
          <p:txBody>
            <a:bodyPr>
              <a:spAutoFit/>
            </a:bodyPr>
            <a:lstStyle/>
            <a:p>
              <a:pPr algn="ctr">
                <a:spcBef>
                  <a:spcPct val="50000"/>
                </a:spcBef>
              </a:pPr>
              <a:r>
                <a:rPr kumimoji="1" lang="en-US" altLang="zh-CN" sz="2800" i="1">
                  <a:latin typeface="Times New Roman" pitchFamily="18" charset="0"/>
                  <a:ea typeface="黑体" pitchFamily="49" charset="-122"/>
                </a:rPr>
                <a:t>x</a:t>
              </a:r>
            </a:p>
          </p:txBody>
        </p:sp>
        <p:sp>
          <p:nvSpPr>
            <p:cNvPr id="10267" name="Line 27"/>
            <p:cNvSpPr>
              <a:spLocks noChangeAspect="1" noChangeShapeType="1"/>
            </p:cNvSpPr>
            <p:nvPr/>
          </p:nvSpPr>
          <p:spPr bwMode="auto">
            <a:xfrm flipV="1">
              <a:off x="1603" y="2311"/>
              <a:ext cx="760" cy="760"/>
            </a:xfrm>
            <a:prstGeom prst="line">
              <a:avLst/>
            </a:prstGeom>
            <a:noFill/>
            <a:ln w="28575">
              <a:solidFill>
                <a:srgbClr val="FF0000"/>
              </a:solidFill>
              <a:round/>
              <a:headEnd/>
              <a:tailEnd type="stealth" w="med" len="lg"/>
            </a:ln>
          </p:spPr>
          <p:txBody>
            <a:bodyPr wrap="none" anchor="ctr"/>
            <a:lstStyle/>
            <a:p>
              <a:endParaRPr lang="zh-CN" altLang="en-US"/>
            </a:p>
          </p:txBody>
        </p:sp>
        <p:graphicFrame>
          <p:nvGraphicFramePr>
            <p:cNvPr id="10248" name="Object 28"/>
            <p:cNvGraphicFramePr>
              <a:graphicFrameLocks noChangeAspect="1"/>
            </p:cNvGraphicFramePr>
            <p:nvPr/>
          </p:nvGraphicFramePr>
          <p:xfrm>
            <a:off x="2048" y="2105"/>
            <a:ext cx="243" cy="336"/>
          </p:xfrm>
          <a:graphic>
            <a:graphicData uri="http://schemas.openxmlformats.org/presentationml/2006/ole">
              <p:oleObj spid="_x0000_s10248" name="Equation" r:id="rId7" imgW="164880" imgH="228600" progId="Equation.DSMT4">
                <p:embed/>
              </p:oleObj>
            </a:graphicData>
          </a:graphic>
        </p:graphicFrame>
        <p:sp>
          <p:nvSpPr>
            <p:cNvPr id="10268" name="Line 29"/>
            <p:cNvSpPr>
              <a:spLocks noChangeAspect="1" noChangeShapeType="1"/>
            </p:cNvSpPr>
            <p:nvPr/>
          </p:nvSpPr>
          <p:spPr bwMode="auto">
            <a:xfrm>
              <a:off x="2102" y="2593"/>
              <a:ext cx="480" cy="0"/>
            </a:xfrm>
            <a:prstGeom prst="line">
              <a:avLst/>
            </a:prstGeom>
            <a:noFill/>
            <a:ln w="28575">
              <a:solidFill>
                <a:schemeClr val="hlink"/>
              </a:solidFill>
              <a:round/>
              <a:headEnd/>
              <a:tailEnd type="stealth" w="med" len="lg"/>
            </a:ln>
          </p:spPr>
          <p:txBody>
            <a:bodyPr wrap="none" anchor="ctr"/>
            <a:lstStyle/>
            <a:p>
              <a:endParaRPr lang="zh-CN" altLang="en-US"/>
            </a:p>
          </p:txBody>
        </p:sp>
        <p:graphicFrame>
          <p:nvGraphicFramePr>
            <p:cNvPr id="10249" name="Object 30"/>
            <p:cNvGraphicFramePr>
              <a:graphicFrameLocks noChangeAspect="1"/>
            </p:cNvGraphicFramePr>
            <p:nvPr/>
          </p:nvGraphicFramePr>
          <p:xfrm>
            <a:off x="2272" y="2393"/>
            <a:ext cx="147" cy="207"/>
          </p:xfrm>
          <a:graphic>
            <a:graphicData uri="http://schemas.openxmlformats.org/presentationml/2006/ole">
              <p:oleObj spid="_x0000_s10249" name="公式" r:id="rId8" imgW="126720" imgH="177480" progId="Equation.3">
                <p:embed/>
              </p:oleObj>
            </a:graphicData>
          </a:graphic>
        </p:graphicFrame>
        <p:sp>
          <p:nvSpPr>
            <p:cNvPr id="10269" name="Line 31"/>
            <p:cNvSpPr>
              <a:spLocks noChangeAspect="1" noChangeShapeType="1"/>
            </p:cNvSpPr>
            <p:nvPr/>
          </p:nvSpPr>
          <p:spPr bwMode="auto">
            <a:xfrm flipH="1" flipV="1">
              <a:off x="885" y="2350"/>
              <a:ext cx="720" cy="720"/>
            </a:xfrm>
            <a:prstGeom prst="line">
              <a:avLst/>
            </a:prstGeom>
            <a:noFill/>
            <a:ln w="28575">
              <a:solidFill>
                <a:srgbClr val="FF0000"/>
              </a:solidFill>
              <a:round/>
              <a:headEnd/>
              <a:tailEnd type="stealth" w="med" len="lg"/>
            </a:ln>
          </p:spPr>
          <p:txBody>
            <a:bodyPr wrap="none" anchor="ctr"/>
            <a:lstStyle/>
            <a:p>
              <a:endParaRPr lang="zh-CN" altLang="en-US"/>
            </a:p>
          </p:txBody>
        </p:sp>
        <p:graphicFrame>
          <p:nvGraphicFramePr>
            <p:cNvPr id="10250" name="Object 32"/>
            <p:cNvGraphicFramePr>
              <a:graphicFrameLocks noChangeAspect="1"/>
            </p:cNvGraphicFramePr>
            <p:nvPr/>
          </p:nvGraphicFramePr>
          <p:xfrm>
            <a:off x="1107" y="2280"/>
            <a:ext cx="147" cy="206"/>
          </p:xfrm>
          <a:graphic>
            <a:graphicData uri="http://schemas.openxmlformats.org/presentationml/2006/ole">
              <p:oleObj spid="_x0000_s10250" name="公式" r:id="rId9" imgW="126720" imgH="177480" progId="Equation.3">
                <p:embed/>
              </p:oleObj>
            </a:graphicData>
          </a:graphic>
        </p:graphicFrame>
        <p:sp>
          <p:nvSpPr>
            <p:cNvPr id="10270" name="Arc 33"/>
            <p:cNvSpPr>
              <a:spLocks noChangeAspect="1"/>
            </p:cNvSpPr>
            <p:nvPr/>
          </p:nvSpPr>
          <p:spPr bwMode="auto">
            <a:xfrm>
              <a:off x="1046" y="2463"/>
              <a:ext cx="279" cy="189"/>
            </a:xfrm>
            <a:custGeom>
              <a:avLst/>
              <a:gdLst>
                <a:gd name="T0" fmla="*/ 0 w 31972"/>
                <a:gd name="T1" fmla="*/ 30 h 21600"/>
                <a:gd name="T2" fmla="*/ 279 w 31972"/>
                <a:gd name="T3" fmla="*/ 126 h 21600"/>
                <a:gd name="T4" fmla="*/ 101 w 31972"/>
                <a:gd name="T5" fmla="*/ 189 h 21600"/>
                <a:gd name="T6" fmla="*/ 0 60000 65536"/>
                <a:gd name="T7" fmla="*/ 0 60000 65536"/>
                <a:gd name="T8" fmla="*/ 0 60000 65536"/>
                <a:gd name="T9" fmla="*/ 0 w 31972"/>
                <a:gd name="T10" fmla="*/ 0 h 21600"/>
                <a:gd name="T11" fmla="*/ 31972 w 31972"/>
                <a:gd name="T12" fmla="*/ 21600 h 21600"/>
              </a:gdLst>
              <a:ahLst/>
              <a:cxnLst>
                <a:cxn ang="T6">
                  <a:pos x="T0" y="T1"/>
                </a:cxn>
                <a:cxn ang="T7">
                  <a:pos x="T2" y="T3"/>
                </a:cxn>
                <a:cxn ang="T8">
                  <a:pos x="T4" y="T5"/>
                </a:cxn>
              </a:cxnLst>
              <a:rect l="T9" t="T10" r="T11" b="T12"/>
              <a:pathLst>
                <a:path w="31972" h="21600" fill="none" extrusionOk="0">
                  <a:moveTo>
                    <a:pt x="-1" y="3377"/>
                  </a:moveTo>
                  <a:cubicBezTo>
                    <a:pt x="3466" y="1171"/>
                    <a:pt x="7489" y="-1"/>
                    <a:pt x="11598" y="0"/>
                  </a:cubicBezTo>
                  <a:cubicBezTo>
                    <a:pt x="20761" y="0"/>
                    <a:pt x="28928" y="5782"/>
                    <a:pt x="31971" y="14426"/>
                  </a:cubicBezTo>
                </a:path>
                <a:path w="31972" h="21600" stroke="0" extrusionOk="0">
                  <a:moveTo>
                    <a:pt x="-1" y="3377"/>
                  </a:moveTo>
                  <a:cubicBezTo>
                    <a:pt x="3466" y="1171"/>
                    <a:pt x="7489" y="-1"/>
                    <a:pt x="11598" y="0"/>
                  </a:cubicBezTo>
                  <a:cubicBezTo>
                    <a:pt x="20761" y="0"/>
                    <a:pt x="28928" y="5782"/>
                    <a:pt x="31971" y="14426"/>
                  </a:cubicBezTo>
                  <a:lnTo>
                    <a:pt x="11598" y="21600"/>
                  </a:lnTo>
                  <a:close/>
                </a:path>
              </a:pathLst>
            </a:custGeom>
            <a:noFill/>
            <a:ln w="9525">
              <a:solidFill>
                <a:schemeClr val="tx1"/>
              </a:solidFill>
              <a:round/>
              <a:headEnd/>
              <a:tailEnd/>
            </a:ln>
          </p:spPr>
          <p:txBody>
            <a:bodyPr wrap="none" anchor="ctr"/>
            <a:lstStyle/>
            <a:p>
              <a:endParaRPr lang="zh-CN" altLang="en-US"/>
            </a:p>
          </p:txBody>
        </p:sp>
        <p:sp>
          <p:nvSpPr>
            <p:cNvPr id="10271" name="Arc 34"/>
            <p:cNvSpPr>
              <a:spLocks noChangeAspect="1"/>
            </p:cNvSpPr>
            <p:nvPr/>
          </p:nvSpPr>
          <p:spPr bwMode="auto">
            <a:xfrm>
              <a:off x="2096" y="2469"/>
              <a:ext cx="188" cy="143"/>
            </a:xfrm>
            <a:custGeom>
              <a:avLst/>
              <a:gdLst>
                <a:gd name="T0" fmla="*/ 123 w 21512"/>
                <a:gd name="T1" fmla="*/ 0 h 16382"/>
                <a:gd name="T2" fmla="*/ 188 w 21512"/>
                <a:gd name="T3" fmla="*/ 126 h 16382"/>
                <a:gd name="T4" fmla="*/ 0 w 21512"/>
                <a:gd name="T5" fmla="*/ 143 h 16382"/>
                <a:gd name="T6" fmla="*/ 0 60000 65536"/>
                <a:gd name="T7" fmla="*/ 0 60000 65536"/>
                <a:gd name="T8" fmla="*/ 0 60000 65536"/>
                <a:gd name="T9" fmla="*/ 0 w 21512"/>
                <a:gd name="T10" fmla="*/ 0 h 16382"/>
                <a:gd name="T11" fmla="*/ 21512 w 21512"/>
                <a:gd name="T12" fmla="*/ 16382 h 16382"/>
              </a:gdLst>
              <a:ahLst/>
              <a:cxnLst>
                <a:cxn ang="T6">
                  <a:pos x="T0" y="T1"/>
                </a:cxn>
                <a:cxn ang="T7">
                  <a:pos x="T2" y="T3"/>
                </a:cxn>
                <a:cxn ang="T8">
                  <a:pos x="T4" y="T5"/>
                </a:cxn>
              </a:cxnLst>
              <a:rect l="T9" t="T10" r="T11" b="T12"/>
              <a:pathLst>
                <a:path w="21512" h="16382" fill="none" extrusionOk="0">
                  <a:moveTo>
                    <a:pt x="14078" y="0"/>
                  </a:moveTo>
                  <a:cubicBezTo>
                    <a:pt x="18337" y="3661"/>
                    <a:pt x="21004" y="8836"/>
                    <a:pt x="21511" y="14430"/>
                  </a:cubicBezTo>
                </a:path>
                <a:path w="21512" h="16382" stroke="0" extrusionOk="0">
                  <a:moveTo>
                    <a:pt x="14078" y="0"/>
                  </a:moveTo>
                  <a:cubicBezTo>
                    <a:pt x="18337" y="3661"/>
                    <a:pt x="21004" y="8836"/>
                    <a:pt x="21511" y="14430"/>
                  </a:cubicBezTo>
                  <a:lnTo>
                    <a:pt x="0" y="16382"/>
                  </a:lnTo>
                  <a:close/>
                </a:path>
              </a:pathLst>
            </a:custGeom>
            <a:noFill/>
            <a:ln w="9525">
              <a:solidFill>
                <a:schemeClr val="tx1"/>
              </a:solidFill>
              <a:round/>
              <a:headEnd/>
              <a:tailEnd/>
            </a:ln>
          </p:spPr>
          <p:txBody>
            <a:bodyPr wrap="none" anchor="ctr"/>
            <a:lstStyle/>
            <a:p>
              <a:endParaRPr lang="zh-CN" altLang="en-US"/>
            </a:p>
          </p:txBody>
        </p:sp>
      </p:grpSp>
      <p:grpSp>
        <p:nvGrpSpPr>
          <p:cNvPr id="10255" name="Group 39"/>
          <p:cNvGrpSpPr>
            <a:grpSpLocks/>
          </p:cNvGrpSpPr>
          <p:nvPr/>
        </p:nvGrpSpPr>
        <p:grpSpPr bwMode="auto">
          <a:xfrm>
            <a:off x="323850" y="692150"/>
            <a:ext cx="8083550" cy="954088"/>
            <a:chOff x="204" y="436"/>
            <a:chExt cx="5092" cy="601"/>
          </a:xfrm>
        </p:grpSpPr>
        <p:sp>
          <p:nvSpPr>
            <p:cNvPr id="10256" name="Rectangle 37"/>
            <p:cNvSpPr>
              <a:spLocks noChangeArrowheads="1"/>
            </p:cNvSpPr>
            <p:nvPr/>
          </p:nvSpPr>
          <p:spPr bwMode="auto">
            <a:xfrm>
              <a:off x="204" y="436"/>
              <a:ext cx="5092" cy="601"/>
            </a:xfrm>
            <a:prstGeom prst="rect">
              <a:avLst/>
            </a:prstGeom>
            <a:noFill/>
            <a:ln w="9525">
              <a:noFill/>
              <a:miter lim="800000"/>
              <a:headEnd/>
              <a:tailEnd/>
            </a:ln>
          </p:spPr>
          <p:txBody>
            <a:bodyPr wrap="none" anchor="ctr">
              <a:spAutoFit/>
            </a:bodyPr>
            <a:lstStyle/>
            <a:p>
              <a:r>
                <a:rPr lang="en-US" altLang="zh-CN" sz="2800">
                  <a:latin typeface="宋体" pitchFamily="2" charset="-122"/>
                  <a:cs typeface="Times New Roman" pitchFamily="18" charset="0"/>
                </a:rPr>
                <a:t>【</a:t>
              </a:r>
              <a:r>
                <a:rPr lang="zh-CN" altLang="en-US" sz="2800">
                  <a:latin typeface="宋体" pitchFamily="2" charset="-122"/>
                  <a:cs typeface="Times New Roman" pitchFamily="18" charset="0"/>
                </a:rPr>
                <a:t>例</a:t>
              </a:r>
              <a:r>
                <a:rPr lang="en-US" altLang="zh-CN" sz="2800">
                  <a:latin typeface="宋体" pitchFamily="2" charset="-122"/>
                  <a:cs typeface="Times New Roman" pitchFamily="18" charset="0"/>
                </a:rPr>
                <a:t>15-6】</a:t>
              </a:r>
              <a:r>
                <a:rPr lang="zh-CN" altLang="en-US" sz="2800">
                  <a:latin typeface="宋体" pitchFamily="2" charset="-122"/>
                  <a:cs typeface="Times New Roman" pitchFamily="18" charset="0"/>
                </a:rPr>
                <a:t>求均匀极化的电介质球表面上极化电荷</a:t>
              </a:r>
            </a:p>
            <a:p>
              <a:r>
                <a:rPr lang="zh-CN" altLang="en-US" sz="2800">
                  <a:latin typeface="宋体" pitchFamily="2" charset="-122"/>
                  <a:cs typeface="Times New Roman" pitchFamily="18" charset="0"/>
                </a:rPr>
                <a:t>          的分布。已知电极化强度为</a:t>
              </a:r>
              <a:endParaRPr lang="zh-CN" altLang="en-US" sz="2800"/>
            </a:p>
          </p:txBody>
        </p:sp>
        <p:graphicFrame>
          <p:nvGraphicFramePr>
            <p:cNvPr id="10246" name="Object 36"/>
            <p:cNvGraphicFramePr>
              <a:graphicFrameLocks noChangeAspect="1"/>
            </p:cNvGraphicFramePr>
            <p:nvPr/>
          </p:nvGraphicFramePr>
          <p:xfrm>
            <a:off x="4241" y="709"/>
            <a:ext cx="243" cy="319"/>
          </p:xfrm>
          <a:graphic>
            <a:graphicData uri="http://schemas.openxmlformats.org/presentationml/2006/ole">
              <p:oleObj spid="_x0000_s10246" name="Equation" r:id="rId10" imgW="152268" imgH="203024" progId="Equation.DSMT4">
                <p:embed/>
              </p:oleObj>
            </a:graphicData>
          </a:graphic>
        </p:graphicFrame>
      </p:grpSp>
      <p:graphicFrame>
        <p:nvGraphicFramePr>
          <p:cNvPr id="37928" name="Object 40"/>
          <p:cNvGraphicFramePr>
            <a:graphicFrameLocks noChangeAspect="1"/>
          </p:cNvGraphicFramePr>
          <p:nvPr/>
        </p:nvGraphicFramePr>
        <p:xfrm>
          <a:off x="5464175" y="1916113"/>
          <a:ext cx="1558925" cy="604837"/>
        </p:xfrm>
        <a:graphic>
          <a:graphicData uri="http://schemas.openxmlformats.org/presentationml/2006/ole">
            <p:oleObj spid="_x0000_s10245" name="Equation" r:id="rId11" imgW="622080" imgH="241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928"/>
                                        </p:tgtEl>
                                        <p:attrNameLst>
                                          <p:attrName>style.visibility</p:attrName>
                                        </p:attrNameLst>
                                      </p:cBhvr>
                                      <p:to>
                                        <p:strVal val="visible"/>
                                      </p:to>
                                    </p:set>
                                    <p:animEffect transition="in" filter="blinds(horizontal)">
                                      <p:cBhvr>
                                        <p:cTn id="7" dur="500"/>
                                        <p:tgtEl>
                                          <p:spTgt spid="379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37893"/>
                                        </p:tgtEl>
                                        <p:attrNameLst>
                                          <p:attrName>style.visibility</p:attrName>
                                        </p:attrNameLst>
                                      </p:cBhvr>
                                      <p:to>
                                        <p:strVal val="visible"/>
                                      </p:to>
                                    </p:set>
                                    <p:animEffect transition="in" filter="strips(upRight)">
                                      <p:cBhvr>
                                        <p:cTn id="12" dur="500"/>
                                        <p:tgtEl>
                                          <p:spTgt spid="3789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37894"/>
                                        </p:tgtEl>
                                        <p:attrNameLst>
                                          <p:attrName>style.visibility</p:attrName>
                                        </p:attrNameLst>
                                      </p:cBhvr>
                                      <p:to>
                                        <p:strVal val="visible"/>
                                      </p:to>
                                    </p:set>
                                    <p:animEffect transition="in" filter="strips(upRight)">
                                      <p:cBhvr>
                                        <p:cTn id="17" dur="500"/>
                                        <p:tgtEl>
                                          <p:spTgt spid="3789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37895"/>
                                        </p:tgtEl>
                                        <p:attrNameLst>
                                          <p:attrName>style.visibility</p:attrName>
                                        </p:attrNameLst>
                                      </p:cBhvr>
                                      <p:to>
                                        <p:strVal val="visible"/>
                                      </p:to>
                                    </p:set>
                                    <p:animEffect transition="in" filter="strips(upRight)">
                                      <p:cBhvr>
                                        <p:cTn id="22" dur="500"/>
                                        <p:tgtEl>
                                          <p:spTgt spid="3789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nodeType="clickEffect">
                                  <p:stCondLst>
                                    <p:cond delay="0"/>
                                  </p:stCondLst>
                                  <p:childTnLst>
                                    <p:set>
                                      <p:cBhvr>
                                        <p:cTn id="26" dur="1" fill="hold">
                                          <p:stCondLst>
                                            <p:cond delay="0"/>
                                          </p:stCondLst>
                                        </p:cTn>
                                        <p:tgtEl>
                                          <p:spTgt spid="37897"/>
                                        </p:tgtEl>
                                        <p:attrNameLst>
                                          <p:attrName>style.visibility</p:attrName>
                                        </p:attrNameLst>
                                      </p:cBhvr>
                                      <p:to>
                                        <p:strVal val="visible"/>
                                      </p:to>
                                    </p:set>
                                    <p:animEffect transition="in" filter="strips(upRight)">
                                      <p:cBhvr>
                                        <p:cTn id="27" dur="500"/>
                                        <p:tgtEl>
                                          <p:spTgt spid="3789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37896"/>
                                        </p:tgtEl>
                                        <p:attrNameLst>
                                          <p:attrName>style.visibility</p:attrName>
                                        </p:attrNameLst>
                                      </p:cBhvr>
                                      <p:to>
                                        <p:strVal val="visible"/>
                                      </p:to>
                                    </p:set>
                                    <p:animEffect transition="in" filter="strips(upRight)">
                                      <p:cBhvr>
                                        <p:cTn id="32" dur="500"/>
                                        <p:tgtEl>
                                          <p:spTgt spid="37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utoUpdateAnimBg="0"/>
      <p:bldP spid="3789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灯片编号占位符 5"/>
          <p:cNvSpPr>
            <a:spLocks noGrp="1"/>
          </p:cNvSpPr>
          <p:nvPr>
            <p:ph type="sldNum" sz="quarter" idx="10"/>
          </p:nvPr>
        </p:nvSpPr>
        <p:spPr>
          <a:noFill/>
        </p:spPr>
        <p:txBody>
          <a:bodyPr/>
          <a:lstStyle/>
          <a:p>
            <a:fld id="{62BADE83-4404-40A0-B9C8-45D68D1090C4}" type="slidenum">
              <a:rPr lang="en-US" altLang="zh-CN"/>
              <a:pPr/>
              <a:t>11</a:t>
            </a:fld>
            <a:endParaRPr lang="en-US" altLang="zh-CN"/>
          </a:p>
        </p:txBody>
      </p:sp>
      <p:sp>
        <p:nvSpPr>
          <p:cNvPr id="11273" name="Rectangle 2"/>
          <p:cNvSpPr>
            <a:spLocks noChangeArrowheads="1"/>
          </p:cNvSpPr>
          <p:nvPr>
            <p:ph type="title"/>
          </p:nvPr>
        </p:nvSpPr>
        <p:spPr bwMode="auto">
          <a:xfrm>
            <a:off x="900113" y="549275"/>
            <a:ext cx="6480175" cy="641350"/>
          </a:xfrm>
          <a:noFill/>
          <a:ln w="12700" algn="ctr">
            <a:miter lim="800000"/>
            <a:headEnd/>
            <a:tailEnd/>
          </a:ln>
        </p:spPr>
        <p:txBody>
          <a:bodyPr vert="horz" wrap="square" lIns="91440" tIns="45720" rIns="91440" bIns="45720" numCol="1" anchor="t" anchorCtr="0" compatLnSpc="1">
            <a:prstTxWarp prst="textNoShape">
              <a:avLst/>
            </a:prstTxWarp>
            <a:spAutoFit/>
          </a:bodyPr>
          <a:lstStyle/>
          <a:p>
            <a:pPr algn="l" eaLnBrk="1" hangingPunct="1">
              <a:spcBef>
                <a:spcPct val="50000"/>
              </a:spcBef>
            </a:pPr>
            <a:r>
              <a:rPr kumimoji="1" lang="zh-CN" altLang="en-US" sz="3200" smtClean="0">
                <a:solidFill>
                  <a:schemeClr val="tx1"/>
                </a:solidFill>
                <a:latin typeface="黑体" pitchFamily="49" charset="-122"/>
                <a:ea typeface="黑体" pitchFamily="49" charset="-122"/>
                <a:cs typeface="Times New Roman" pitchFamily="18" charset="0"/>
              </a:rPr>
              <a:t>三、有介质时的高斯定理</a:t>
            </a:r>
            <a:r>
              <a:rPr kumimoji="1" lang="zh-CN" altLang="en-US" sz="3600" smtClean="0">
                <a:solidFill>
                  <a:schemeClr val="tx1"/>
                </a:solidFill>
                <a:latin typeface="黑体" pitchFamily="49" charset="-122"/>
                <a:ea typeface="黑体" pitchFamily="49" charset="-122"/>
                <a:cs typeface="Times New Roman" pitchFamily="18" charset="0"/>
              </a:rPr>
              <a:t> </a:t>
            </a:r>
          </a:p>
        </p:txBody>
      </p:sp>
      <p:graphicFrame>
        <p:nvGraphicFramePr>
          <p:cNvPr id="46083" name="Object 3"/>
          <p:cNvGraphicFramePr>
            <a:graphicFrameLocks noChangeAspect="1"/>
          </p:cNvGraphicFramePr>
          <p:nvPr>
            <p:ph sz="half" idx="1"/>
          </p:nvPr>
        </p:nvGraphicFramePr>
        <p:xfrm>
          <a:off x="2146300" y="5181600"/>
          <a:ext cx="3776663" cy="825500"/>
        </p:xfrm>
        <a:graphic>
          <a:graphicData uri="http://schemas.openxmlformats.org/presentationml/2006/ole">
            <p:oleObj spid="_x0000_s11266" name="Equation" r:id="rId3" imgW="1346040" imgH="291960" progId="Equation.DSMT4">
              <p:embed/>
            </p:oleObj>
          </a:graphicData>
        </a:graphic>
      </p:graphicFrame>
      <p:graphicFrame>
        <p:nvGraphicFramePr>
          <p:cNvPr id="46084" name="Object 4"/>
          <p:cNvGraphicFramePr>
            <a:graphicFrameLocks noChangeAspect="1"/>
          </p:cNvGraphicFramePr>
          <p:nvPr>
            <p:ph sz="quarter" idx="2"/>
          </p:nvPr>
        </p:nvGraphicFramePr>
        <p:xfrm>
          <a:off x="827088" y="1201738"/>
          <a:ext cx="4032250" cy="1114425"/>
        </p:xfrm>
        <a:graphic>
          <a:graphicData uri="http://schemas.openxmlformats.org/presentationml/2006/ole">
            <p:oleObj spid="_x0000_s11267" name="Equation" r:id="rId4" imgW="1562040" imgH="431640" progId="Equation.DSMT4">
              <p:embed/>
            </p:oleObj>
          </a:graphicData>
        </a:graphic>
      </p:graphicFrame>
      <p:grpSp>
        <p:nvGrpSpPr>
          <p:cNvPr id="2" name="Group 5"/>
          <p:cNvGrpSpPr>
            <a:grpSpLocks/>
          </p:cNvGrpSpPr>
          <p:nvPr/>
        </p:nvGrpSpPr>
        <p:grpSpPr bwMode="auto">
          <a:xfrm>
            <a:off x="684213" y="2420938"/>
            <a:ext cx="6551612" cy="525462"/>
            <a:chOff x="431" y="1525"/>
            <a:chExt cx="4127" cy="331"/>
          </a:xfrm>
        </p:grpSpPr>
        <p:graphicFrame>
          <p:nvGraphicFramePr>
            <p:cNvPr id="11271" name="Object 6"/>
            <p:cNvGraphicFramePr>
              <a:graphicFrameLocks noChangeAspect="1"/>
            </p:cNvGraphicFramePr>
            <p:nvPr/>
          </p:nvGraphicFramePr>
          <p:xfrm>
            <a:off x="431" y="1525"/>
            <a:ext cx="454" cy="331"/>
          </p:xfrm>
          <a:graphic>
            <a:graphicData uri="http://schemas.openxmlformats.org/presentationml/2006/ole">
              <p:oleObj spid="_x0000_s11271" name="公式" r:id="rId5" imgW="355320" imgH="253800" progId="Equation.3">
                <p:embed/>
              </p:oleObj>
            </a:graphicData>
          </a:graphic>
        </p:graphicFrame>
        <p:sp>
          <p:nvSpPr>
            <p:cNvPr id="11276" name="Text Box 7"/>
            <p:cNvSpPr txBox="1">
              <a:spLocks noChangeArrowheads="1"/>
            </p:cNvSpPr>
            <p:nvPr/>
          </p:nvSpPr>
          <p:spPr bwMode="auto">
            <a:xfrm>
              <a:off x="1066" y="1525"/>
              <a:ext cx="3492" cy="327"/>
            </a:xfrm>
            <a:prstGeom prst="rect">
              <a:avLst/>
            </a:prstGeom>
            <a:noFill/>
            <a:ln w="9525">
              <a:noFill/>
              <a:miter lim="800000"/>
              <a:headEnd/>
              <a:tailEnd/>
            </a:ln>
          </p:spPr>
          <p:txBody>
            <a:bodyPr>
              <a:spAutoFit/>
            </a:bodyPr>
            <a:lstStyle/>
            <a:p>
              <a:pPr>
                <a:spcBef>
                  <a:spcPct val="50000"/>
                </a:spcBef>
              </a:pPr>
              <a:r>
                <a:rPr lang="zh-CN" altLang="en-US" sz="2800" b="1"/>
                <a:t>封闭曲面</a:t>
              </a:r>
              <a:r>
                <a:rPr lang="en-US" altLang="zh-CN" sz="2800" b="1" i="1">
                  <a:latin typeface="Times New Roman" pitchFamily="18" charset="0"/>
                </a:rPr>
                <a:t>S</a:t>
              </a:r>
              <a:r>
                <a:rPr lang="zh-CN" altLang="en-US" sz="2800" b="1"/>
                <a:t>所包围的自由电荷。 </a:t>
              </a:r>
            </a:p>
          </p:txBody>
        </p:sp>
      </p:grpSp>
      <p:graphicFrame>
        <p:nvGraphicFramePr>
          <p:cNvPr id="46088" name="Object 8"/>
          <p:cNvGraphicFramePr>
            <a:graphicFrameLocks noChangeAspect="1"/>
          </p:cNvGraphicFramePr>
          <p:nvPr/>
        </p:nvGraphicFramePr>
        <p:xfrm>
          <a:off x="850900" y="3081338"/>
          <a:ext cx="468313" cy="606425"/>
        </p:xfrm>
        <a:graphic>
          <a:graphicData uri="http://schemas.openxmlformats.org/presentationml/2006/ole">
            <p:oleObj spid="_x0000_s11268" name="Equation" r:id="rId6" imgW="190440" imgH="241200" progId="Equation.DSMT4">
              <p:embed/>
            </p:oleObj>
          </a:graphicData>
        </a:graphic>
      </p:graphicFrame>
      <p:sp>
        <p:nvSpPr>
          <p:cNvPr id="46089" name="Text Box 9"/>
          <p:cNvSpPr txBox="1">
            <a:spLocks noChangeArrowheads="1"/>
          </p:cNvSpPr>
          <p:nvPr/>
        </p:nvSpPr>
        <p:spPr bwMode="auto">
          <a:xfrm>
            <a:off x="1692275" y="3068638"/>
            <a:ext cx="5543550" cy="519112"/>
          </a:xfrm>
          <a:prstGeom prst="rect">
            <a:avLst/>
          </a:prstGeom>
          <a:noFill/>
          <a:ln w="9525">
            <a:noFill/>
            <a:miter lim="800000"/>
            <a:headEnd/>
            <a:tailEnd/>
          </a:ln>
        </p:spPr>
        <p:txBody>
          <a:bodyPr>
            <a:spAutoFit/>
          </a:bodyPr>
          <a:lstStyle/>
          <a:p>
            <a:pPr>
              <a:spcBef>
                <a:spcPct val="50000"/>
              </a:spcBef>
            </a:pPr>
            <a:r>
              <a:rPr lang="zh-CN" altLang="en-US" sz="2800" b="1"/>
              <a:t>封闭曲面</a:t>
            </a:r>
            <a:r>
              <a:rPr lang="en-US" altLang="zh-CN" sz="2800" b="1" i="1">
                <a:latin typeface="Times New Roman" pitchFamily="18" charset="0"/>
              </a:rPr>
              <a:t>S</a:t>
            </a:r>
            <a:r>
              <a:rPr lang="zh-CN" altLang="en-US" sz="2800" b="1"/>
              <a:t>所包围的极化电荷。 </a:t>
            </a:r>
          </a:p>
        </p:txBody>
      </p:sp>
      <p:graphicFrame>
        <p:nvGraphicFramePr>
          <p:cNvPr id="46090" name="Object 10"/>
          <p:cNvGraphicFramePr>
            <a:graphicFrameLocks noChangeAspect="1"/>
          </p:cNvGraphicFramePr>
          <p:nvPr>
            <p:ph sz="quarter" idx="3"/>
          </p:nvPr>
        </p:nvGraphicFramePr>
        <p:xfrm>
          <a:off x="2052638" y="4038600"/>
          <a:ext cx="4538662" cy="762000"/>
        </p:xfrm>
        <a:graphic>
          <a:graphicData uri="http://schemas.openxmlformats.org/presentationml/2006/ole">
            <p:oleObj spid="_x0000_s11269" name="Equation" r:id="rId7" imgW="1739880" imgH="291960" progId="Equation.DSMT4">
              <p:embed/>
            </p:oleObj>
          </a:graphicData>
        </a:graphic>
      </p:graphicFrame>
      <p:graphicFrame>
        <p:nvGraphicFramePr>
          <p:cNvPr id="46091" name="Object 11"/>
          <p:cNvGraphicFramePr>
            <a:graphicFrameLocks noChangeAspect="1"/>
          </p:cNvGraphicFramePr>
          <p:nvPr/>
        </p:nvGraphicFramePr>
        <p:xfrm>
          <a:off x="5918200" y="1374775"/>
          <a:ext cx="2730500" cy="819150"/>
        </p:xfrm>
        <a:graphic>
          <a:graphicData uri="http://schemas.openxmlformats.org/presentationml/2006/ole">
            <p:oleObj spid="_x0000_s11270" name="Equation" r:id="rId8" imgW="977760" imgH="2919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strips(upRight)">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088"/>
                                        </p:tgtEl>
                                        <p:attrNameLst>
                                          <p:attrName>style.visibility</p:attrName>
                                        </p:attrNameLst>
                                      </p:cBhvr>
                                      <p:to>
                                        <p:strVal val="visible"/>
                                      </p:to>
                                    </p:set>
                                    <p:animEffect transition="in" filter="wipe(left)">
                                      <p:cBhvr>
                                        <p:cTn id="17" dur="500"/>
                                        <p:tgtEl>
                                          <p:spTgt spid="46088"/>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46089"/>
                                        </p:tgtEl>
                                        <p:attrNameLst>
                                          <p:attrName>style.visibility</p:attrName>
                                        </p:attrNameLst>
                                      </p:cBhvr>
                                      <p:to>
                                        <p:strVal val="visible"/>
                                      </p:to>
                                    </p:set>
                                    <p:animEffect transition="in" filter="wipe(left)">
                                      <p:cBhvr>
                                        <p:cTn id="20" dur="500"/>
                                        <p:tgtEl>
                                          <p:spTgt spid="4608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46091"/>
                                        </p:tgtEl>
                                        <p:attrNameLst>
                                          <p:attrName>style.visibility</p:attrName>
                                        </p:attrNameLst>
                                      </p:cBhvr>
                                      <p:to>
                                        <p:strVal val="visible"/>
                                      </p:to>
                                    </p:set>
                                    <p:animEffect transition="in" filter="blinds(horizontal)">
                                      <p:cBhvr>
                                        <p:cTn id="25" dur="500"/>
                                        <p:tgtEl>
                                          <p:spTgt spid="46091"/>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nodeType="clickEffect">
                                  <p:stCondLst>
                                    <p:cond delay="0"/>
                                  </p:stCondLst>
                                  <p:childTnLst>
                                    <p:set>
                                      <p:cBhvr>
                                        <p:cTn id="29" dur="1" fill="hold">
                                          <p:stCondLst>
                                            <p:cond delay="0"/>
                                          </p:stCondLst>
                                        </p:cTn>
                                        <p:tgtEl>
                                          <p:spTgt spid="46090"/>
                                        </p:tgtEl>
                                        <p:attrNameLst>
                                          <p:attrName>style.visibility</p:attrName>
                                        </p:attrNameLst>
                                      </p:cBhvr>
                                      <p:to>
                                        <p:strVal val="visible"/>
                                      </p:to>
                                    </p:set>
                                    <p:animEffect transition="in" filter="strips(upRight)">
                                      <p:cBhvr>
                                        <p:cTn id="30" dur="500"/>
                                        <p:tgtEl>
                                          <p:spTgt spid="46090"/>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nodeType="clickEffect">
                                  <p:stCondLst>
                                    <p:cond delay="0"/>
                                  </p:stCondLst>
                                  <p:childTnLst>
                                    <p:set>
                                      <p:cBhvr>
                                        <p:cTn id="34" dur="1" fill="hold">
                                          <p:stCondLst>
                                            <p:cond delay="0"/>
                                          </p:stCondLst>
                                        </p:cTn>
                                        <p:tgtEl>
                                          <p:spTgt spid="46083"/>
                                        </p:tgtEl>
                                        <p:attrNameLst>
                                          <p:attrName>style.visibility</p:attrName>
                                        </p:attrNameLst>
                                      </p:cBhvr>
                                      <p:to>
                                        <p:strVal val="visible"/>
                                      </p:to>
                                    </p:set>
                                    <p:animEffect transition="in" filter="strips(upRight)">
                                      <p:cBhvr>
                                        <p:cTn id="35" dur="500"/>
                                        <p:tgtEl>
                                          <p:spTgt spid="46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6" name="灯片编号占位符 1"/>
          <p:cNvSpPr>
            <a:spLocks noGrp="1"/>
          </p:cNvSpPr>
          <p:nvPr>
            <p:ph type="sldNum" sz="quarter" idx="10"/>
          </p:nvPr>
        </p:nvSpPr>
        <p:spPr>
          <a:noFill/>
        </p:spPr>
        <p:txBody>
          <a:bodyPr/>
          <a:lstStyle/>
          <a:p>
            <a:fld id="{99ECC6F2-F135-4251-95A1-D1E9B5EF598B}" type="slidenum">
              <a:rPr lang="en-US" altLang="zh-CN"/>
              <a:pPr/>
              <a:t>12</a:t>
            </a:fld>
            <a:endParaRPr lang="en-US" altLang="zh-CN"/>
          </a:p>
        </p:txBody>
      </p:sp>
      <p:sp>
        <p:nvSpPr>
          <p:cNvPr id="47106" name="Text Box 2"/>
          <p:cNvSpPr txBox="1">
            <a:spLocks noChangeArrowheads="1"/>
          </p:cNvSpPr>
          <p:nvPr/>
        </p:nvSpPr>
        <p:spPr bwMode="auto">
          <a:xfrm>
            <a:off x="401638" y="1917700"/>
            <a:ext cx="3233737" cy="519113"/>
          </a:xfrm>
          <a:prstGeom prst="rect">
            <a:avLst/>
          </a:prstGeom>
          <a:noFill/>
          <a:ln w="9525">
            <a:noFill/>
            <a:miter lim="800000"/>
            <a:headEnd/>
            <a:tailEnd/>
          </a:ln>
        </p:spPr>
        <p:txBody>
          <a:bodyPr anchor="ctr">
            <a:spAutoFit/>
          </a:bodyPr>
          <a:lstStyle/>
          <a:p>
            <a:pPr algn="ctr">
              <a:spcBef>
                <a:spcPct val="50000"/>
              </a:spcBef>
            </a:pPr>
            <a:r>
              <a:rPr kumimoji="1" lang="zh-CN" altLang="en-US" sz="2800" b="1">
                <a:latin typeface="Times New Roman" pitchFamily="18" charset="0"/>
                <a:ea typeface="黑体" pitchFamily="49" charset="-122"/>
              </a:rPr>
              <a:t>定义电位移矢量：</a:t>
            </a:r>
          </a:p>
        </p:txBody>
      </p:sp>
      <p:graphicFrame>
        <p:nvGraphicFramePr>
          <p:cNvPr id="47107" name="Object 3"/>
          <p:cNvGraphicFramePr>
            <a:graphicFrameLocks noChangeAspect="1"/>
          </p:cNvGraphicFramePr>
          <p:nvPr/>
        </p:nvGraphicFramePr>
        <p:xfrm>
          <a:off x="3348038" y="1989138"/>
          <a:ext cx="2590800" cy="788987"/>
        </p:xfrm>
        <a:graphic>
          <a:graphicData uri="http://schemas.openxmlformats.org/presentationml/2006/ole">
            <p:oleObj spid="_x0000_s12290" name="Equation" r:id="rId3" imgW="787320" imgH="241200" progId="Equation.DSMT4">
              <p:embed/>
            </p:oleObj>
          </a:graphicData>
        </a:graphic>
      </p:graphicFrame>
      <p:sp>
        <p:nvSpPr>
          <p:cNvPr id="47108" name="Text Box 4"/>
          <p:cNvSpPr txBox="1">
            <a:spLocks noChangeArrowheads="1"/>
          </p:cNvSpPr>
          <p:nvPr/>
        </p:nvSpPr>
        <p:spPr bwMode="auto">
          <a:xfrm>
            <a:off x="539750" y="2781300"/>
            <a:ext cx="8135938" cy="1630363"/>
          </a:xfrm>
          <a:prstGeom prst="rect">
            <a:avLst/>
          </a:prstGeom>
          <a:noFill/>
          <a:ln w="9525">
            <a:noFill/>
            <a:miter lim="800000"/>
            <a:headEnd/>
            <a:tailEnd/>
          </a:ln>
        </p:spPr>
        <p:txBody>
          <a:bodyPr anchor="ctr">
            <a:spAutoFit/>
          </a:bodyPr>
          <a:lstStyle/>
          <a:p>
            <a:pPr>
              <a:lnSpc>
                <a:spcPct val="120000"/>
              </a:lnSpc>
              <a:spcBef>
                <a:spcPct val="50000"/>
              </a:spcBef>
            </a:pPr>
            <a:r>
              <a:rPr kumimoji="1" lang="zh-CN" altLang="en-US" sz="2800" b="1">
                <a:solidFill>
                  <a:schemeClr val="hlink"/>
                </a:solidFill>
                <a:latin typeface="Times New Roman" pitchFamily="18" charset="0"/>
                <a:ea typeface="黑体" pitchFamily="49" charset="-122"/>
              </a:rPr>
              <a:t>介质中的高斯定理：</a:t>
            </a:r>
            <a:r>
              <a:rPr kumimoji="1" lang="zh-CN" altLang="en-US" sz="2800" b="1">
                <a:latin typeface="Times New Roman" pitchFamily="18" charset="0"/>
              </a:rPr>
              <a:t>   在静电场中，通过任意封闭曲面的电位移通量等于该曲面所包围的自由电荷的代数和</a:t>
            </a:r>
            <a:r>
              <a:rPr kumimoji="1" lang="zh-CN" altLang="en-US" sz="2800" b="1">
                <a:latin typeface="Times New Roman" pitchFamily="18" charset="0"/>
                <a:ea typeface="仿宋_GB2312" pitchFamily="49" charset="-122"/>
              </a:rPr>
              <a:t>。</a:t>
            </a:r>
          </a:p>
        </p:txBody>
      </p:sp>
      <p:graphicFrame>
        <p:nvGraphicFramePr>
          <p:cNvPr id="47109" name="Object 5"/>
          <p:cNvGraphicFramePr>
            <a:graphicFrameLocks noChangeAspect="1"/>
          </p:cNvGraphicFramePr>
          <p:nvPr/>
        </p:nvGraphicFramePr>
        <p:xfrm>
          <a:off x="2916238" y="4292600"/>
          <a:ext cx="2743200" cy="895350"/>
        </p:xfrm>
        <a:graphic>
          <a:graphicData uri="http://schemas.openxmlformats.org/presentationml/2006/ole">
            <p:oleObj spid="_x0000_s12291" name="Equation" r:id="rId4" imgW="888840" imgH="291960" progId="Equation.DSMT4">
              <p:embed/>
            </p:oleObj>
          </a:graphicData>
        </a:graphic>
      </p:graphicFrame>
      <p:sp>
        <p:nvSpPr>
          <p:cNvPr id="47110" name="Text Box 6"/>
          <p:cNvSpPr txBox="1">
            <a:spLocks noChangeArrowheads="1"/>
          </p:cNvSpPr>
          <p:nvPr/>
        </p:nvSpPr>
        <p:spPr bwMode="auto">
          <a:xfrm>
            <a:off x="598488" y="4926013"/>
            <a:ext cx="1597025" cy="519112"/>
          </a:xfrm>
          <a:prstGeom prst="rect">
            <a:avLst/>
          </a:prstGeom>
          <a:noFill/>
          <a:ln w="9525" algn="ctr">
            <a:noFill/>
            <a:miter lim="800000"/>
            <a:headEnd/>
            <a:tailEnd/>
          </a:ln>
        </p:spPr>
        <p:txBody>
          <a:bodyPr anchor="ctr">
            <a:spAutoFit/>
          </a:bodyPr>
          <a:lstStyle/>
          <a:p>
            <a:pPr algn="ctr">
              <a:spcBef>
                <a:spcPct val="50000"/>
              </a:spcBef>
            </a:pPr>
            <a:r>
              <a:rPr kumimoji="1" lang="zh-CN" altLang="en-US" sz="2800" b="1">
                <a:solidFill>
                  <a:srgbClr val="CC3300"/>
                </a:solidFill>
                <a:latin typeface="Times New Roman" pitchFamily="18" charset="0"/>
                <a:ea typeface="黑体" pitchFamily="49" charset="-122"/>
              </a:rPr>
              <a:t>注意：</a:t>
            </a:r>
          </a:p>
        </p:txBody>
      </p:sp>
      <p:grpSp>
        <p:nvGrpSpPr>
          <p:cNvPr id="2" name="Group 7"/>
          <p:cNvGrpSpPr>
            <a:grpSpLocks/>
          </p:cNvGrpSpPr>
          <p:nvPr/>
        </p:nvGrpSpPr>
        <p:grpSpPr bwMode="auto">
          <a:xfrm>
            <a:off x="612775" y="5430838"/>
            <a:ext cx="8001000" cy="960437"/>
            <a:chOff x="431" y="3149"/>
            <a:chExt cx="5040" cy="605"/>
          </a:xfrm>
        </p:grpSpPr>
        <p:sp>
          <p:nvSpPr>
            <p:cNvPr id="12303" name="Text Box 8"/>
            <p:cNvSpPr txBox="1">
              <a:spLocks noChangeArrowheads="1"/>
            </p:cNvSpPr>
            <p:nvPr/>
          </p:nvSpPr>
          <p:spPr bwMode="auto">
            <a:xfrm>
              <a:off x="431" y="3158"/>
              <a:ext cx="5040" cy="596"/>
            </a:xfrm>
            <a:prstGeom prst="rect">
              <a:avLst/>
            </a:prstGeom>
            <a:noFill/>
            <a:ln w="9525">
              <a:noFill/>
              <a:miter lim="800000"/>
              <a:headEnd/>
              <a:tailEnd/>
            </a:ln>
          </p:spPr>
          <p:txBody>
            <a:bodyPr anchor="ctr">
              <a:spAutoFit/>
            </a:bodyPr>
            <a:lstStyle/>
            <a:p>
              <a:pPr>
                <a:spcBef>
                  <a:spcPct val="50000"/>
                </a:spcBef>
              </a:pPr>
              <a:r>
                <a:rPr kumimoji="1" lang="zh-CN" altLang="en-US" sz="2800" b="1">
                  <a:latin typeface="Times New Roman" pitchFamily="18" charset="0"/>
                </a:rPr>
                <a:t>电位移矢量     是一个辅助量。描写电场的基本物理量是电场强度     。</a:t>
              </a:r>
              <a:endParaRPr kumimoji="1" lang="zh-CN" altLang="en-US" sz="2400" b="1">
                <a:latin typeface="Times New Roman" pitchFamily="18" charset="0"/>
              </a:endParaRPr>
            </a:p>
          </p:txBody>
        </p:sp>
        <p:graphicFrame>
          <p:nvGraphicFramePr>
            <p:cNvPr id="12294" name="Object 9"/>
            <p:cNvGraphicFramePr>
              <a:graphicFrameLocks noChangeAspect="1"/>
            </p:cNvGraphicFramePr>
            <p:nvPr/>
          </p:nvGraphicFramePr>
          <p:xfrm>
            <a:off x="1637" y="3149"/>
            <a:ext cx="257" cy="300"/>
          </p:xfrm>
          <a:graphic>
            <a:graphicData uri="http://schemas.openxmlformats.org/presentationml/2006/ole">
              <p:oleObj spid="_x0000_s12294" name="公式" r:id="rId5" imgW="164880" imgH="190440" progId="Equation.3">
                <p:embed/>
              </p:oleObj>
            </a:graphicData>
          </a:graphic>
        </p:graphicFrame>
        <p:graphicFrame>
          <p:nvGraphicFramePr>
            <p:cNvPr id="12295" name="Object 10"/>
            <p:cNvGraphicFramePr>
              <a:graphicFrameLocks noChangeAspect="1"/>
            </p:cNvGraphicFramePr>
            <p:nvPr/>
          </p:nvGraphicFramePr>
          <p:xfrm>
            <a:off x="2082" y="3421"/>
            <a:ext cx="228" cy="288"/>
          </p:xfrm>
          <a:graphic>
            <a:graphicData uri="http://schemas.openxmlformats.org/presentationml/2006/ole">
              <p:oleObj spid="_x0000_s12295" name="公式" r:id="rId6" imgW="152280" imgH="190440" progId="Equation.3">
                <p:embed/>
              </p:oleObj>
            </a:graphicData>
          </a:graphic>
        </p:graphicFrame>
      </p:grpSp>
      <p:grpSp>
        <p:nvGrpSpPr>
          <p:cNvPr id="3" name="Group 11"/>
          <p:cNvGrpSpPr>
            <a:grpSpLocks/>
          </p:cNvGrpSpPr>
          <p:nvPr/>
        </p:nvGrpSpPr>
        <p:grpSpPr bwMode="auto">
          <a:xfrm>
            <a:off x="6284913" y="1960563"/>
            <a:ext cx="2084387" cy="519112"/>
            <a:chOff x="4095" y="509"/>
            <a:chExt cx="1313" cy="327"/>
          </a:xfrm>
        </p:grpSpPr>
        <p:graphicFrame>
          <p:nvGraphicFramePr>
            <p:cNvPr id="12293" name="Object 12"/>
            <p:cNvGraphicFramePr>
              <a:graphicFrameLocks noChangeAspect="1"/>
            </p:cNvGraphicFramePr>
            <p:nvPr/>
          </p:nvGraphicFramePr>
          <p:xfrm>
            <a:off x="4740" y="527"/>
            <a:ext cx="668" cy="304"/>
          </p:xfrm>
          <a:graphic>
            <a:graphicData uri="http://schemas.openxmlformats.org/presentationml/2006/ole">
              <p:oleObj spid="_x0000_s12293" name="公式" r:id="rId7" imgW="444240" imgH="203040" progId="Equation.3">
                <p:embed/>
              </p:oleObj>
            </a:graphicData>
          </a:graphic>
        </p:graphicFrame>
        <p:sp>
          <p:nvSpPr>
            <p:cNvPr id="12302" name="Text Box 13"/>
            <p:cNvSpPr txBox="1">
              <a:spLocks noChangeArrowheads="1"/>
            </p:cNvSpPr>
            <p:nvPr/>
          </p:nvSpPr>
          <p:spPr bwMode="auto">
            <a:xfrm>
              <a:off x="4095" y="509"/>
              <a:ext cx="998" cy="327"/>
            </a:xfrm>
            <a:prstGeom prst="rect">
              <a:avLst/>
            </a:prstGeom>
            <a:noFill/>
            <a:ln w="9525">
              <a:noFill/>
              <a:miter lim="800000"/>
              <a:headEnd/>
              <a:tailEnd/>
            </a:ln>
          </p:spPr>
          <p:txBody>
            <a:bodyPr>
              <a:spAutoFit/>
            </a:bodyPr>
            <a:lstStyle/>
            <a:p>
              <a:pPr>
                <a:spcBef>
                  <a:spcPct val="50000"/>
                </a:spcBef>
              </a:pPr>
              <a:r>
                <a:rPr lang="zh-CN" altLang="en-US" sz="2800" b="1">
                  <a:solidFill>
                    <a:schemeClr val="hlink"/>
                  </a:solidFill>
                </a:rPr>
                <a:t>单位：</a:t>
              </a:r>
            </a:p>
          </p:txBody>
        </p:sp>
      </p:grpSp>
      <p:graphicFrame>
        <p:nvGraphicFramePr>
          <p:cNvPr id="12292" name="Object 14"/>
          <p:cNvGraphicFramePr>
            <a:graphicFrameLocks noChangeAspect="1"/>
          </p:cNvGraphicFramePr>
          <p:nvPr/>
        </p:nvGraphicFramePr>
        <p:xfrm>
          <a:off x="1116013" y="765175"/>
          <a:ext cx="3776662" cy="825500"/>
        </p:xfrm>
        <a:graphic>
          <a:graphicData uri="http://schemas.openxmlformats.org/presentationml/2006/ole">
            <p:oleObj spid="_x0000_s12292" name="Equation" r:id="rId8" imgW="1346040" imgH="2919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0-#ppt_w/2"/>
                                          </p:val>
                                        </p:tav>
                                        <p:tav tm="100000">
                                          <p:val>
                                            <p:strVal val="#ppt_x"/>
                                          </p:val>
                                        </p:tav>
                                      </p:tavLst>
                                    </p:anim>
                                    <p:anim calcmode="lin" valueType="num">
                                      <p:cBhvr additive="base">
                                        <p:cTn id="8"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7107"/>
                                        </p:tgtEl>
                                        <p:attrNameLst>
                                          <p:attrName>style.visibility</p:attrName>
                                        </p:attrNameLst>
                                      </p:cBhvr>
                                      <p:to>
                                        <p:strVal val="visible"/>
                                      </p:to>
                                    </p:set>
                                    <p:animEffect transition="in" filter="wipe(left)">
                                      <p:cBhvr>
                                        <p:cTn id="13" dur="500"/>
                                        <p:tgtEl>
                                          <p:spTgt spid="4710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lef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7109"/>
                                        </p:tgtEl>
                                        <p:attrNameLst>
                                          <p:attrName>style.visibility</p:attrName>
                                        </p:attrNameLst>
                                      </p:cBhvr>
                                      <p:to>
                                        <p:strVal val="visible"/>
                                      </p:to>
                                    </p:set>
                                    <p:animEffect transition="in" filter="blinds(horizontal)">
                                      <p:cBhvr>
                                        <p:cTn id="23" dur="500"/>
                                        <p:tgtEl>
                                          <p:spTgt spid="4710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47108"/>
                                        </p:tgtEl>
                                        <p:attrNameLst>
                                          <p:attrName>style.visibility</p:attrName>
                                        </p:attrNameLst>
                                      </p:cBhvr>
                                      <p:to>
                                        <p:strVal val="visible"/>
                                      </p:to>
                                    </p:set>
                                    <p:animEffect transition="in" filter="box(out)">
                                      <p:cBhvr>
                                        <p:cTn id="28" dur="500"/>
                                        <p:tgtEl>
                                          <p:spTgt spid="4710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47110"/>
                                        </p:tgtEl>
                                        <p:attrNameLst>
                                          <p:attrName>style.visibility</p:attrName>
                                        </p:attrNameLst>
                                      </p:cBhvr>
                                      <p:to>
                                        <p:strVal val="visible"/>
                                      </p:to>
                                    </p:set>
                                    <p:animEffect transition="in" filter="box(in)">
                                      <p:cBhvr>
                                        <p:cTn id="33" dur="500"/>
                                        <p:tgtEl>
                                          <p:spTgt spid="471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left)">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8" grpId="0" autoUpdateAnimBg="0"/>
      <p:bldP spid="471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5" name="灯片编号占位符 1"/>
          <p:cNvSpPr>
            <a:spLocks noGrp="1"/>
          </p:cNvSpPr>
          <p:nvPr>
            <p:ph type="sldNum" sz="quarter" idx="10"/>
          </p:nvPr>
        </p:nvSpPr>
        <p:spPr>
          <a:noFill/>
        </p:spPr>
        <p:txBody>
          <a:bodyPr/>
          <a:lstStyle/>
          <a:p>
            <a:fld id="{9B9EBB3D-EC4B-4F01-9C9D-484819C6E0C6}" type="slidenum">
              <a:rPr lang="en-US" altLang="zh-CN"/>
              <a:pPr/>
              <a:t>13</a:t>
            </a:fld>
            <a:endParaRPr lang="en-US" altLang="zh-CN"/>
          </a:p>
        </p:txBody>
      </p:sp>
      <p:graphicFrame>
        <p:nvGraphicFramePr>
          <p:cNvPr id="13314" name="Object 2"/>
          <p:cNvGraphicFramePr>
            <a:graphicFrameLocks noChangeAspect="1"/>
          </p:cNvGraphicFramePr>
          <p:nvPr/>
        </p:nvGraphicFramePr>
        <p:xfrm>
          <a:off x="5053013" y="739775"/>
          <a:ext cx="1871662" cy="654050"/>
        </p:xfrm>
        <a:graphic>
          <a:graphicData uri="http://schemas.openxmlformats.org/presentationml/2006/ole">
            <p:oleObj spid="_x0000_s13314" name="Equation" r:id="rId3" imgW="685800" imgH="241200" progId="Equation.DSMT4">
              <p:embed/>
            </p:oleObj>
          </a:graphicData>
        </a:graphic>
      </p:graphicFrame>
      <p:sp>
        <p:nvSpPr>
          <p:cNvPr id="13326" name="Text Box 3"/>
          <p:cNvSpPr txBox="1">
            <a:spLocks noChangeArrowheads="1"/>
          </p:cNvSpPr>
          <p:nvPr/>
        </p:nvSpPr>
        <p:spPr bwMode="auto">
          <a:xfrm>
            <a:off x="957263" y="811213"/>
            <a:ext cx="4262437" cy="519112"/>
          </a:xfrm>
          <a:prstGeom prst="rect">
            <a:avLst/>
          </a:prstGeom>
          <a:noFill/>
          <a:ln w="9525">
            <a:noFill/>
            <a:miter lim="800000"/>
            <a:headEnd/>
            <a:tailEnd/>
          </a:ln>
        </p:spPr>
        <p:txBody>
          <a:bodyPr anchor="ctr">
            <a:spAutoFit/>
          </a:bodyPr>
          <a:lstStyle/>
          <a:p>
            <a:pPr algn="ctr">
              <a:spcBef>
                <a:spcPct val="50000"/>
              </a:spcBef>
            </a:pPr>
            <a:r>
              <a:rPr kumimoji="1" lang="zh-CN" altLang="en-US" sz="2800" b="1">
                <a:latin typeface="Times New Roman" pitchFamily="18" charset="0"/>
              </a:rPr>
              <a:t>对于各向同性的电介质：</a:t>
            </a:r>
            <a:endParaRPr kumimoji="1" lang="zh-CN" altLang="en-US" sz="2400" b="1">
              <a:latin typeface="Times New Roman" pitchFamily="18" charset="0"/>
            </a:endParaRPr>
          </a:p>
        </p:txBody>
      </p:sp>
      <p:graphicFrame>
        <p:nvGraphicFramePr>
          <p:cNvPr id="48132" name="Object 4"/>
          <p:cNvGraphicFramePr>
            <a:graphicFrameLocks noChangeAspect="1"/>
          </p:cNvGraphicFramePr>
          <p:nvPr/>
        </p:nvGraphicFramePr>
        <p:xfrm>
          <a:off x="971550" y="1412875"/>
          <a:ext cx="2308225" cy="641350"/>
        </p:xfrm>
        <a:graphic>
          <a:graphicData uri="http://schemas.openxmlformats.org/presentationml/2006/ole">
            <p:oleObj spid="_x0000_s13315" name="公式" r:id="rId4" imgW="863280" imgH="241200" progId="Equation.3">
              <p:embed/>
            </p:oleObj>
          </a:graphicData>
        </a:graphic>
      </p:graphicFrame>
      <p:graphicFrame>
        <p:nvGraphicFramePr>
          <p:cNvPr id="48133" name="Object 5"/>
          <p:cNvGraphicFramePr>
            <a:graphicFrameLocks noChangeAspect="1"/>
          </p:cNvGraphicFramePr>
          <p:nvPr/>
        </p:nvGraphicFramePr>
        <p:xfrm>
          <a:off x="3348038" y="1412875"/>
          <a:ext cx="2447925" cy="641350"/>
        </p:xfrm>
        <a:graphic>
          <a:graphicData uri="http://schemas.openxmlformats.org/presentationml/2006/ole">
            <p:oleObj spid="_x0000_s13316" name="公式" r:id="rId5" imgW="914400" imgH="241200" progId="Equation.3">
              <p:embed/>
            </p:oleObj>
          </a:graphicData>
        </a:graphic>
      </p:graphicFrame>
      <p:graphicFrame>
        <p:nvGraphicFramePr>
          <p:cNvPr id="48134" name="Object 6"/>
          <p:cNvGraphicFramePr>
            <a:graphicFrameLocks noChangeAspect="1"/>
          </p:cNvGraphicFramePr>
          <p:nvPr/>
        </p:nvGraphicFramePr>
        <p:xfrm>
          <a:off x="5795963" y="1412875"/>
          <a:ext cx="2209800" cy="641350"/>
        </p:xfrm>
        <a:graphic>
          <a:graphicData uri="http://schemas.openxmlformats.org/presentationml/2006/ole">
            <p:oleObj spid="_x0000_s13317" name="公式" r:id="rId6" imgW="825480" imgH="241200" progId="Equation.3">
              <p:embed/>
            </p:oleObj>
          </a:graphicData>
        </a:graphic>
      </p:graphicFrame>
      <p:graphicFrame>
        <p:nvGraphicFramePr>
          <p:cNvPr id="48135" name="Object 7"/>
          <p:cNvGraphicFramePr>
            <a:graphicFrameLocks noChangeAspect="1"/>
          </p:cNvGraphicFramePr>
          <p:nvPr/>
        </p:nvGraphicFramePr>
        <p:xfrm>
          <a:off x="755650" y="1958975"/>
          <a:ext cx="2857500" cy="695325"/>
        </p:xfrm>
        <a:graphic>
          <a:graphicData uri="http://schemas.openxmlformats.org/presentationml/2006/ole">
            <p:oleObj spid="_x0000_s13318" name="公式" r:id="rId7" imgW="939600" imgH="228600" progId="Equation.3">
              <p:embed/>
            </p:oleObj>
          </a:graphicData>
        </a:graphic>
      </p:graphicFrame>
      <p:sp>
        <p:nvSpPr>
          <p:cNvPr id="48136" name="Text Box 8"/>
          <p:cNvSpPr txBox="1">
            <a:spLocks noChangeArrowheads="1"/>
          </p:cNvSpPr>
          <p:nvPr/>
        </p:nvSpPr>
        <p:spPr bwMode="auto">
          <a:xfrm>
            <a:off x="4067175" y="2030413"/>
            <a:ext cx="4191000" cy="519112"/>
          </a:xfrm>
          <a:prstGeom prst="rect">
            <a:avLst/>
          </a:prstGeom>
          <a:noFill/>
          <a:ln w="9525">
            <a:noFill/>
            <a:miter lim="800000"/>
            <a:headEnd/>
            <a:tailEnd/>
          </a:ln>
        </p:spPr>
        <p:txBody>
          <a:bodyPr anchor="ctr">
            <a:spAutoFit/>
          </a:bodyPr>
          <a:lstStyle/>
          <a:p>
            <a:pPr>
              <a:spcBef>
                <a:spcPct val="50000"/>
              </a:spcBef>
            </a:pPr>
            <a:r>
              <a:rPr kumimoji="1" lang="en-US" altLang="zh-CN" sz="2800" b="1" i="1">
                <a:solidFill>
                  <a:schemeClr val="hlink"/>
                </a:solidFill>
                <a:latin typeface="宋体" pitchFamily="2" charset="-122"/>
                <a:sym typeface="Symbol" pitchFamily="18" charset="2"/>
              </a:rPr>
              <a:t></a:t>
            </a:r>
            <a:r>
              <a:rPr kumimoji="1" lang="en-US" altLang="zh-CN" sz="2800" b="1" baseline="-25000">
                <a:solidFill>
                  <a:schemeClr val="hlink"/>
                </a:solidFill>
                <a:latin typeface="宋体" pitchFamily="2" charset="-122"/>
                <a:sym typeface="Symbol" pitchFamily="18" charset="2"/>
              </a:rPr>
              <a:t>r </a:t>
            </a:r>
            <a:r>
              <a:rPr kumimoji="1" lang="zh-CN" altLang="en-US" sz="2800" b="1">
                <a:solidFill>
                  <a:schemeClr val="hlink"/>
                </a:solidFill>
                <a:latin typeface="宋体" pitchFamily="2" charset="-122"/>
              </a:rPr>
              <a:t>：</a:t>
            </a:r>
            <a:r>
              <a:rPr kumimoji="1" lang="zh-CN" altLang="en-US" sz="2800" b="1">
                <a:latin typeface="宋体" pitchFamily="2" charset="-122"/>
              </a:rPr>
              <a:t>相对介电常数</a:t>
            </a:r>
          </a:p>
        </p:txBody>
      </p:sp>
      <p:graphicFrame>
        <p:nvGraphicFramePr>
          <p:cNvPr id="48137" name="Object 9"/>
          <p:cNvGraphicFramePr>
            <a:graphicFrameLocks noChangeAspect="1"/>
          </p:cNvGraphicFramePr>
          <p:nvPr/>
        </p:nvGraphicFramePr>
        <p:xfrm>
          <a:off x="1547813" y="2751138"/>
          <a:ext cx="2136775" cy="765175"/>
        </p:xfrm>
        <a:graphic>
          <a:graphicData uri="http://schemas.openxmlformats.org/presentationml/2006/ole">
            <p:oleObj spid="_x0000_s13319" name="公式" r:id="rId8" imgW="672840" imgH="241200" progId="Equation.3">
              <p:embed/>
            </p:oleObj>
          </a:graphicData>
        </a:graphic>
      </p:graphicFrame>
      <p:graphicFrame>
        <p:nvGraphicFramePr>
          <p:cNvPr id="48138" name="Object 10"/>
          <p:cNvGraphicFramePr>
            <a:graphicFrameLocks noChangeAspect="1"/>
          </p:cNvGraphicFramePr>
          <p:nvPr/>
        </p:nvGraphicFramePr>
        <p:xfrm>
          <a:off x="755650" y="3860800"/>
          <a:ext cx="2438400" cy="687388"/>
        </p:xfrm>
        <a:graphic>
          <a:graphicData uri="http://schemas.openxmlformats.org/presentationml/2006/ole">
            <p:oleObj spid="_x0000_s13320" name="公式" r:id="rId9" imgW="812520" imgH="228600" progId="Equation.3">
              <p:embed/>
            </p:oleObj>
          </a:graphicData>
        </a:graphic>
      </p:graphicFrame>
      <p:graphicFrame>
        <p:nvGraphicFramePr>
          <p:cNvPr id="48139" name="Object 11"/>
          <p:cNvGraphicFramePr>
            <a:graphicFrameLocks noChangeAspect="1"/>
          </p:cNvGraphicFramePr>
          <p:nvPr/>
        </p:nvGraphicFramePr>
        <p:xfrm>
          <a:off x="3635375" y="3789363"/>
          <a:ext cx="1752600" cy="735012"/>
        </p:xfrm>
        <a:graphic>
          <a:graphicData uri="http://schemas.openxmlformats.org/presentationml/2006/ole">
            <p:oleObj spid="_x0000_s13321" name="Equation" r:id="rId10" imgW="482400" imgH="203040" progId="Equation.DSMT4">
              <p:embed/>
            </p:oleObj>
          </a:graphicData>
        </a:graphic>
      </p:graphicFrame>
      <p:sp>
        <p:nvSpPr>
          <p:cNvPr id="48140" name="Rectangle 12"/>
          <p:cNvSpPr>
            <a:spLocks noChangeArrowheads="1"/>
          </p:cNvSpPr>
          <p:nvPr/>
        </p:nvSpPr>
        <p:spPr bwMode="auto">
          <a:xfrm>
            <a:off x="4067175" y="2894013"/>
            <a:ext cx="3429000" cy="519112"/>
          </a:xfrm>
          <a:prstGeom prst="rect">
            <a:avLst/>
          </a:prstGeom>
          <a:noFill/>
          <a:ln w="9525">
            <a:noFill/>
            <a:miter lim="800000"/>
            <a:headEnd/>
            <a:tailEnd/>
          </a:ln>
        </p:spPr>
        <p:txBody>
          <a:bodyPr anchor="ctr">
            <a:spAutoFit/>
          </a:bodyPr>
          <a:lstStyle/>
          <a:p>
            <a:r>
              <a:rPr kumimoji="1" lang="en-US" altLang="zh-CN" sz="2800" b="1" i="1">
                <a:solidFill>
                  <a:schemeClr val="hlink"/>
                </a:solidFill>
                <a:latin typeface="宋体" pitchFamily="2" charset="-122"/>
                <a:sym typeface="Symbol" pitchFamily="18" charset="2"/>
              </a:rPr>
              <a:t></a:t>
            </a:r>
            <a:r>
              <a:rPr kumimoji="1" lang="en-US" altLang="zh-CN" sz="2800" b="1">
                <a:solidFill>
                  <a:schemeClr val="hlink"/>
                </a:solidFill>
                <a:latin typeface="宋体" pitchFamily="2" charset="-122"/>
                <a:sym typeface="Symbol" pitchFamily="18" charset="2"/>
              </a:rPr>
              <a:t> </a:t>
            </a:r>
            <a:r>
              <a:rPr kumimoji="1" lang="zh-CN" altLang="en-US" sz="2800" b="1">
                <a:solidFill>
                  <a:schemeClr val="hlink"/>
                </a:solidFill>
                <a:latin typeface="宋体" pitchFamily="2" charset="-122"/>
              </a:rPr>
              <a:t>：</a:t>
            </a:r>
            <a:r>
              <a:rPr kumimoji="1" lang="zh-CN" altLang="en-US" sz="2800" b="1">
                <a:latin typeface="宋体" pitchFamily="2" charset="-122"/>
              </a:rPr>
              <a:t>介电常数</a:t>
            </a:r>
          </a:p>
        </p:txBody>
      </p:sp>
      <p:sp>
        <p:nvSpPr>
          <p:cNvPr id="48141" name="Text Box 13"/>
          <p:cNvSpPr txBox="1">
            <a:spLocks noChangeArrowheads="1"/>
          </p:cNvSpPr>
          <p:nvPr/>
        </p:nvSpPr>
        <p:spPr bwMode="auto">
          <a:xfrm>
            <a:off x="681038" y="5006975"/>
            <a:ext cx="1149350" cy="519113"/>
          </a:xfrm>
          <a:prstGeom prst="rect">
            <a:avLst/>
          </a:prstGeom>
          <a:noFill/>
          <a:ln w="9525">
            <a:noFill/>
            <a:miter lim="800000"/>
            <a:headEnd/>
            <a:tailEnd/>
          </a:ln>
        </p:spPr>
        <p:txBody>
          <a:bodyPr anchor="ctr">
            <a:spAutoFit/>
          </a:bodyPr>
          <a:lstStyle/>
          <a:p>
            <a:pPr algn="ctr">
              <a:spcBef>
                <a:spcPct val="50000"/>
              </a:spcBef>
            </a:pPr>
            <a:r>
              <a:rPr kumimoji="1" lang="zh-CN" altLang="en-US" sz="2800" b="1">
                <a:solidFill>
                  <a:srgbClr val="CC3300"/>
                </a:solidFill>
                <a:latin typeface="Times New Roman" pitchFamily="18" charset="0"/>
                <a:ea typeface="黑体" pitchFamily="49" charset="-122"/>
              </a:rPr>
              <a:t>注：</a:t>
            </a:r>
          </a:p>
        </p:txBody>
      </p:sp>
      <p:grpSp>
        <p:nvGrpSpPr>
          <p:cNvPr id="2" name="Group 14"/>
          <p:cNvGrpSpPr>
            <a:grpSpLocks/>
          </p:cNvGrpSpPr>
          <p:nvPr/>
        </p:nvGrpSpPr>
        <p:grpSpPr bwMode="auto">
          <a:xfrm>
            <a:off x="1908175" y="5013325"/>
            <a:ext cx="5932488" cy="654050"/>
            <a:chOff x="1008" y="288"/>
            <a:chExt cx="3737" cy="412"/>
          </a:xfrm>
        </p:grpSpPr>
        <p:graphicFrame>
          <p:nvGraphicFramePr>
            <p:cNvPr id="13324" name="Object 15"/>
            <p:cNvGraphicFramePr>
              <a:graphicFrameLocks noChangeAspect="1"/>
            </p:cNvGraphicFramePr>
            <p:nvPr/>
          </p:nvGraphicFramePr>
          <p:xfrm>
            <a:off x="1008" y="288"/>
            <a:ext cx="1352" cy="412"/>
          </p:xfrm>
          <a:graphic>
            <a:graphicData uri="http://schemas.openxmlformats.org/presentationml/2006/ole">
              <p:oleObj spid="_x0000_s13324" name="公式" r:id="rId11" imgW="787320" imgH="241200" progId="Equation.3">
                <p:embed/>
              </p:oleObj>
            </a:graphicData>
          </a:graphic>
        </p:graphicFrame>
        <p:sp>
          <p:nvSpPr>
            <p:cNvPr id="13333" name="Text Box 16"/>
            <p:cNvSpPr txBox="1">
              <a:spLocks noChangeArrowheads="1"/>
            </p:cNvSpPr>
            <p:nvPr/>
          </p:nvSpPr>
          <p:spPr bwMode="auto">
            <a:xfrm>
              <a:off x="2379" y="317"/>
              <a:ext cx="2366" cy="327"/>
            </a:xfrm>
            <a:prstGeom prst="rect">
              <a:avLst/>
            </a:prstGeom>
            <a:noFill/>
            <a:ln w="9525">
              <a:noFill/>
              <a:miter lim="800000"/>
              <a:headEnd/>
              <a:tailEnd/>
            </a:ln>
          </p:spPr>
          <p:txBody>
            <a:bodyPr wrap="none" anchor="ctr">
              <a:spAutoFit/>
            </a:bodyPr>
            <a:lstStyle/>
            <a:p>
              <a:pPr algn="ctr">
                <a:spcBef>
                  <a:spcPct val="50000"/>
                </a:spcBef>
              </a:pPr>
              <a:r>
                <a:rPr kumimoji="1" lang="zh-CN" altLang="en-US" sz="2800" b="1">
                  <a:latin typeface="Times New Roman" pitchFamily="18" charset="0"/>
                </a:rPr>
                <a:t>是定义式，普遍成立。</a:t>
              </a:r>
            </a:p>
          </p:txBody>
        </p:sp>
      </p:grpSp>
      <p:grpSp>
        <p:nvGrpSpPr>
          <p:cNvPr id="3" name="Group 17"/>
          <p:cNvGrpSpPr>
            <a:grpSpLocks/>
          </p:cNvGrpSpPr>
          <p:nvPr/>
        </p:nvGrpSpPr>
        <p:grpSpPr bwMode="auto">
          <a:xfrm>
            <a:off x="1763713" y="5734050"/>
            <a:ext cx="6519862" cy="611188"/>
            <a:chOff x="976" y="939"/>
            <a:chExt cx="4107" cy="385"/>
          </a:xfrm>
        </p:grpSpPr>
        <p:graphicFrame>
          <p:nvGraphicFramePr>
            <p:cNvPr id="13323" name="Object 18"/>
            <p:cNvGraphicFramePr>
              <a:graphicFrameLocks noChangeAspect="1"/>
            </p:cNvGraphicFramePr>
            <p:nvPr/>
          </p:nvGraphicFramePr>
          <p:xfrm>
            <a:off x="976" y="939"/>
            <a:ext cx="880" cy="385"/>
          </p:xfrm>
          <a:graphic>
            <a:graphicData uri="http://schemas.openxmlformats.org/presentationml/2006/ole">
              <p:oleObj spid="_x0000_s13323" name="公式" r:id="rId12" imgW="520560" imgH="228600" progId="Equation.3">
                <p:embed/>
              </p:oleObj>
            </a:graphicData>
          </a:graphic>
        </p:graphicFrame>
        <p:sp>
          <p:nvSpPr>
            <p:cNvPr id="13332" name="Text Box 19"/>
            <p:cNvSpPr txBox="1">
              <a:spLocks noChangeArrowheads="1"/>
            </p:cNvSpPr>
            <p:nvPr/>
          </p:nvSpPr>
          <p:spPr bwMode="auto">
            <a:xfrm>
              <a:off x="1817" y="960"/>
              <a:ext cx="3266" cy="327"/>
            </a:xfrm>
            <a:prstGeom prst="rect">
              <a:avLst/>
            </a:prstGeom>
            <a:noFill/>
            <a:ln w="9525">
              <a:noFill/>
              <a:miter lim="800000"/>
              <a:headEnd/>
              <a:tailEnd/>
            </a:ln>
          </p:spPr>
          <p:txBody>
            <a:bodyPr wrap="none" anchor="ctr">
              <a:spAutoFit/>
            </a:bodyPr>
            <a:lstStyle/>
            <a:p>
              <a:pPr algn="ctr">
                <a:spcBef>
                  <a:spcPct val="50000"/>
                </a:spcBef>
              </a:pPr>
              <a:r>
                <a:rPr kumimoji="1" lang="zh-CN" altLang="en-US" sz="2800" b="1">
                  <a:latin typeface="Times New Roman" pitchFamily="18" charset="0"/>
                </a:rPr>
                <a:t>只适用于</a:t>
              </a:r>
              <a:r>
                <a:rPr kumimoji="1" lang="zh-CN" altLang="en-US" sz="2800" b="1">
                  <a:solidFill>
                    <a:srgbClr val="CC3300"/>
                  </a:solidFill>
                  <a:latin typeface="Times New Roman" pitchFamily="18" charset="0"/>
                </a:rPr>
                <a:t>各向同性的均匀</a:t>
              </a:r>
              <a:r>
                <a:rPr kumimoji="1" lang="zh-CN" altLang="en-US" sz="2800" b="1">
                  <a:latin typeface="Times New Roman" pitchFamily="18" charset="0"/>
                </a:rPr>
                <a:t>介质。</a:t>
              </a:r>
            </a:p>
          </p:txBody>
        </p:sp>
      </p:grpSp>
      <p:graphicFrame>
        <p:nvGraphicFramePr>
          <p:cNvPr id="48148" name="Object 20"/>
          <p:cNvGraphicFramePr>
            <a:graphicFrameLocks noChangeAspect="1"/>
          </p:cNvGraphicFramePr>
          <p:nvPr/>
        </p:nvGraphicFramePr>
        <p:xfrm>
          <a:off x="5940425" y="3933825"/>
          <a:ext cx="2598738" cy="654050"/>
        </p:xfrm>
        <a:graphic>
          <a:graphicData uri="http://schemas.openxmlformats.org/presentationml/2006/ole">
            <p:oleObj spid="_x0000_s13322" name="Equation" r:id="rId13" imgW="952200" imgH="241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strips(upRight)">
                                      <p:cBhvr>
                                        <p:cTn id="7" dur="500"/>
                                        <p:tgtEl>
                                          <p:spTgt spid="481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8133"/>
                                        </p:tgtEl>
                                        <p:attrNameLst>
                                          <p:attrName>style.visibility</p:attrName>
                                        </p:attrNameLst>
                                      </p:cBhvr>
                                      <p:to>
                                        <p:strVal val="visible"/>
                                      </p:to>
                                    </p:set>
                                    <p:animEffect transition="in" filter="strips(upRight)">
                                      <p:cBhvr>
                                        <p:cTn id="12" dur="500"/>
                                        <p:tgtEl>
                                          <p:spTgt spid="4813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48134"/>
                                        </p:tgtEl>
                                        <p:attrNameLst>
                                          <p:attrName>style.visibility</p:attrName>
                                        </p:attrNameLst>
                                      </p:cBhvr>
                                      <p:to>
                                        <p:strVal val="visible"/>
                                      </p:to>
                                    </p:set>
                                    <p:animEffect transition="in" filter="strips(upRight)">
                                      <p:cBhvr>
                                        <p:cTn id="17" dur="500"/>
                                        <p:tgtEl>
                                          <p:spTgt spid="4813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8135"/>
                                        </p:tgtEl>
                                        <p:attrNameLst>
                                          <p:attrName>style.visibility</p:attrName>
                                        </p:attrNameLst>
                                      </p:cBhvr>
                                      <p:to>
                                        <p:strVal val="visible"/>
                                      </p:to>
                                    </p:set>
                                    <p:animEffect transition="in" filter="strips(upRight)">
                                      <p:cBhvr>
                                        <p:cTn id="22" dur="500"/>
                                        <p:tgtEl>
                                          <p:spTgt spid="48135"/>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3" fill="hold" grpId="0" nodeType="clickEffect">
                                  <p:stCondLst>
                                    <p:cond delay="0"/>
                                  </p:stCondLst>
                                  <p:childTnLst>
                                    <p:set>
                                      <p:cBhvr>
                                        <p:cTn id="26" dur="1" fill="hold">
                                          <p:stCondLst>
                                            <p:cond delay="0"/>
                                          </p:stCondLst>
                                        </p:cTn>
                                        <p:tgtEl>
                                          <p:spTgt spid="48136"/>
                                        </p:tgtEl>
                                        <p:attrNameLst>
                                          <p:attrName>style.visibility</p:attrName>
                                        </p:attrNameLst>
                                      </p:cBhvr>
                                      <p:to>
                                        <p:strVal val="visible"/>
                                      </p:to>
                                    </p:set>
                                    <p:animEffect transition="in" filter="strips(upRight)">
                                      <p:cBhvr>
                                        <p:cTn id="27" dur="500"/>
                                        <p:tgtEl>
                                          <p:spTgt spid="48136"/>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3" fill="hold" nodeType="clickEffect">
                                  <p:stCondLst>
                                    <p:cond delay="0"/>
                                  </p:stCondLst>
                                  <p:childTnLst>
                                    <p:set>
                                      <p:cBhvr>
                                        <p:cTn id="31" dur="1" fill="hold">
                                          <p:stCondLst>
                                            <p:cond delay="0"/>
                                          </p:stCondLst>
                                        </p:cTn>
                                        <p:tgtEl>
                                          <p:spTgt spid="48137"/>
                                        </p:tgtEl>
                                        <p:attrNameLst>
                                          <p:attrName>style.visibility</p:attrName>
                                        </p:attrNameLst>
                                      </p:cBhvr>
                                      <p:to>
                                        <p:strVal val="visible"/>
                                      </p:to>
                                    </p:set>
                                    <p:animEffect transition="in" filter="strips(upRight)">
                                      <p:cBhvr>
                                        <p:cTn id="32" dur="500"/>
                                        <p:tgtEl>
                                          <p:spTgt spid="48137"/>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48138"/>
                                        </p:tgtEl>
                                        <p:attrNameLst>
                                          <p:attrName>style.visibility</p:attrName>
                                        </p:attrNameLst>
                                      </p:cBhvr>
                                      <p:to>
                                        <p:strVal val="visible"/>
                                      </p:to>
                                    </p:set>
                                    <p:animEffect transition="in" filter="strips(upRight)">
                                      <p:cBhvr>
                                        <p:cTn id="37" dur="500"/>
                                        <p:tgtEl>
                                          <p:spTgt spid="48138"/>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48140"/>
                                        </p:tgtEl>
                                        <p:attrNameLst>
                                          <p:attrName>style.visibility</p:attrName>
                                        </p:attrNameLst>
                                      </p:cBhvr>
                                      <p:to>
                                        <p:strVal val="visible"/>
                                      </p:to>
                                    </p:set>
                                    <p:animEffect transition="in" filter="strips(upRight)">
                                      <p:cBhvr>
                                        <p:cTn id="42" dur="500"/>
                                        <p:tgtEl>
                                          <p:spTgt spid="4814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48139"/>
                                        </p:tgtEl>
                                        <p:attrNameLst>
                                          <p:attrName>style.visibility</p:attrName>
                                        </p:attrNameLst>
                                      </p:cBhvr>
                                      <p:to>
                                        <p:strVal val="visible"/>
                                      </p:to>
                                    </p:set>
                                    <p:animEffect transition="in" filter="strips(upRight)">
                                      <p:cBhvr>
                                        <p:cTn id="47" dur="500"/>
                                        <p:tgtEl>
                                          <p:spTgt spid="48139"/>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32" fill="hold" grpId="0" nodeType="clickEffect">
                                  <p:stCondLst>
                                    <p:cond delay="0"/>
                                  </p:stCondLst>
                                  <p:childTnLst>
                                    <p:set>
                                      <p:cBhvr>
                                        <p:cTn id="51" dur="1" fill="hold">
                                          <p:stCondLst>
                                            <p:cond delay="0"/>
                                          </p:stCondLst>
                                        </p:cTn>
                                        <p:tgtEl>
                                          <p:spTgt spid="48141"/>
                                        </p:tgtEl>
                                        <p:attrNameLst>
                                          <p:attrName>style.visibility</p:attrName>
                                        </p:attrNameLst>
                                      </p:cBhvr>
                                      <p:to>
                                        <p:strVal val="visible"/>
                                      </p:to>
                                    </p:set>
                                    <p:anim calcmode="lin" valueType="num">
                                      <p:cBhvr>
                                        <p:cTn id="52" dur="500" fill="hold"/>
                                        <p:tgtEl>
                                          <p:spTgt spid="48141"/>
                                        </p:tgtEl>
                                        <p:attrNameLst>
                                          <p:attrName>ppt_w</p:attrName>
                                        </p:attrNameLst>
                                      </p:cBhvr>
                                      <p:tavLst>
                                        <p:tav tm="0">
                                          <p:val>
                                            <p:strVal val="4*#ppt_w"/>
                                          </p:val>
                                        </p:tav>
                                        <p:tav tm="100000">
                                          <p:val>
                                            <p:strVal val="#ppt_w"/>
                                          </p:val>
                                        </p:tav>
                                      </p:tavLst>
                                    </p:anim>
                                    <p:anim calcmode="lin" valueType="num">
                                      <p:cBhvr>
                                        <p:cTn id="53" dur="500" fill="hold"/>
                                        <p:tgtEl>
                                          <p:spTgt spid="48141"/>
                                        </p:tgtEl>
                                        <p:attrNameLst>
                                          <p:attrName>ppt_h</p:attrName>
                                        </p:attrNameLst>
                                      </p:cBhvr>
                                      <p:tavLst>
                                        <p:tav tm="0">
                                          <p:val>
                                            <p:strVal val="4*#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Effect transition="in" filter="box(out)">
                                      <p:cBhvr>
                                        <p:cTn id="58" dur="500"/>
                                        <p:tgtEl>
                                          <p:spTgt spid="2"/>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box(out)">
                                      <p:cBhvr>
                                        <p:cTn id="63" dur="500"/>
                                        <p:tgtEl>
                                          <p:spTgt spid="3"/>
                                        </p:tgtEl>
                                      </p:cBhvr>
                                    </p:animEffect>
                                  </p:childTnLst>
                                </p:cTn>
                              </p:par>
                            </p:childTnLst>
                          </p:cTn>
                        </p:par>
                      </p:childTnLst>
                    </p:cTn>
                  </p:par>
                  <p:par>
                    <p:cTn id="64" fill="hold">
                      <p:stCondLst>
                        <p:cond delay="indefinite"/>
                      </p:stCondLst>
                      <p:childTnLst>
                        <p:par>
                          <p:cTn id="65" fill="hold">
                            <p:stCondLst>
                              <p:cond delay="0"/>
                            </p:stCondLst>
                            <p:childTnLst>
                              <p:par>
                                <p:cTn id="66" presetID="18" presetClass="entr" presetSubtype="3" fill="hold" nodeType="clickEffect">
                                  <p:stCondLst>
                                    <p:cond delay="0"/>
                                  </p:stCondLst>
                                  <p:childTnLst>
                                    <p:set>
                                      <p:cBhvr>
                                        <p:cTn id="67" dur="1" fill="hold">
                                          <p:stCondLst>
                                            <p:cond delay="0"/>
                                          </p:stCondLst>
                                        </p:cTn>
                                        <p:tgtEl>
                                          <p:spTgt spid="48148"/>
                                        </p:tgtEl>
                                        <p:attrNameLst>
                                          <p:attrName>style.visibility</p:attrName>
                                        </p:attrNameLst>
                                      </p:cBhvr>
                                      <p:to>
                                        <p:strVal val="visible"/>
                                      </p:to>
                                    </p:set>
                                    <p:animEffect transition="in" filter="strips(upRight)">
                                      <p:cBhvr>
                                        <p:cTn id="68" dur="5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6" grpId="0" autoUpdateAnimBg="0"/>
      <p:bldP spid="48140" grpId="0" autoUpdateAnimBg="0"/>
      <p:bldP spid="4814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1"/>
          <p:cNvSpPr>
            <a:spLocks noGrp="1"/>
          </p:cNvSpPr>
          <p:nvPr>
            <p:ph type="sldNum" sz="quarter" idx="10"/>
          </p:nvPr>
        </p:nvSpPr>
        <p:spPr>
          <a:noFill/>
        </p:spPr>
        <p:txBody>
          <a:bodyPr/>
          <a:lstStyle/>
          <a:p>
            <a:fld id="{2148CD6F-0C58-4204-A6F9-B451F448F563}" type="slidenum">
              <a:rPr lang="en-US" altLang="zh-CN"/>
              <a:pPr/>
              <a:t>14</a:t>
            </a:fld>
            <a:endParaRPr lang="en-US" altLang="zh-CN"/>
          </a:p>
        </p:txBody>
      </p:sp>
      <p:sp>
        <p:nvSpPr>
          <p:cNvPr id="14341" name="Text Box 2"/>
          <p:cNvSpPr txBox="1">
            <a:spLocks noChangeArrowheads="1"/>
          </p:cNvSpPr>
          <p:nvPr/>
        </p:nvSpPr>
        <p:spPr bwMode="auto">
          <a:xfrm>
            <a:off x="827088" y="620713"/>
            <a:ext cx="7543800" cy="579437"/>
          </a:xfrm>
          <a:prstGeom prst="rect">
            <a:avLst/>
          </a:prstGeom>
          <a:noFill/>
          <a:ln w="9525">
            <a:noFill/>
            <a:miter lim="800000"/>
            <a:headEnd/>
            <a:tailEnd/>
          </a:ln>
        </p:spPr>
        <p:txBody>
          <a:bodyPr anchor="ctr">
            <a:spAutoFit/>
          </a:bodyPr>
          <a:lstStyle/>
          <a:p>
            <a:pPr>
              <a:spcBef>
                <a:spcPct val="50000"/>
              </a:spcBef>
            </a:pPr>
            <a:r>
              <a:rPr kumimoji="1" lang="zh-CN" altLang="en-US" sz="3200" b="1">
                <a:solidFill>
                  <a:srgbClr val="CC3300"/>
                </a:solidFill>
                <a:latin typeface="Times New Roman" pitchFamily="18" charset="0"/>
                <a:ea typeface="黑体" pitchFamily="49" charset="-122"/>
              </a:rPr>
              <a:t>四、有介质时静电场的计算</a:t>
            </a:r>
          </a:p>
        </p:txBody>
      </p:sp>
      <p:sp>
        <p:nvSpPr>
          <p:cNvPr id="49155" name="Text Box 3"/>
          <p:cNvSpPr txBox="1">
            <a:spLocks noChangeArrowheads="1"/>
          </p:cNvSpPr>
          <p:nvPr/>
        </p:nvSpPr>
        <p:spPr bwMode="auto">
          <a:xfrm>
            <a:off x="381000" y="1630363"/>
            <a:ext cx="8229600" cy="519112"/>
          </a:xfrm>
          <a:prstGeom prst="rect">
            <a:avLst/>
          </a:prstGeom>
          <a:noFill/>
          <a:ln w="9525">
            <a:noFill/>
            <a:miter lim="800000"/>
            <a:headEnd/>
            <a:tailEnd/>
          </a:ln>
        </p:spPr>
        <p:txBody>
          <a:bodyPr anchor="ctr">
            <a:spAutoFit/>
          </a:bodyPr>
          <a:lstStyle/>
          <a:p>
            <a:pPr>
              <a:spcBef>
                <a:spcPct val="50000"/>
              </a:spcBef>
            </a:pPr>
            <a:r>
              <a:rPr kumimoji="1" lang="en-US" altLang="zh-CN" sz="2800" b="1">
                <a:latin typeface="Times New Roman" pitchFamily="18" charset="0"/>
              </a:rPr>
              <a:t>1.  </a:t>
            </a:r>
            <a:r>
              <a:rPr kumimoji="1" lang="zh-CN" altLang="en-US" sz="2800" b="1">
                <a:latin typeface="Times New Roman" pitchFamily="18" charset="0"/>
              </a:rPr>
              <a:t>根据介质中的高斯定理计算出电位移矢量。</a:t>
            </a:r>
          </a:p>
        </p:txBody>
      </p:sp>
      <p:graphicFrame>
        <p:nvGraphicFramePr>
          <p:cNvPr id="49156" name="Object 4"/>
          <p:cNvGraphicFramePr>
            <a:graphicFrameLocks noChangeAspect="1"/>
          </p:cNvGraphicFramePr>
          <p:nvPr/>
        </p:nvGraphicFramePr>
        <p:xfrm>
          <a:off x="2819400" y="2590800"/>
          <a:ext cx="2473325" cy="808038"/>
        </p:xfrm>
        <a:graphic>
          <a:graphicData uri="http://schemas.openxmlformats.org/presentationml/2006/ole">
            <p:oleObj spid="_x0000_s14338" name="公式" r:id="rId3" imgW="888840" imgH="291960" progId="Equation.3">
              <p:embed/>
            </p:oleObj>
          </a:graphicData>
        </a:graphic>
      </p:graphicFrame>
      <p:sp>
        <p:nvSpPr>
          <p:cNvPr id="49157" name="Text Box 5"/>
          <p:cNvSpPr txBox="1">
            <a:spLocks noChangeArrowheads="1"/>
          </p:cNvSpPr>
          <p:nvPr/>
        </p:nvSpPr>
        <p:spPr bwMode="auto">
          <a:xfrm>
            <a:off x="381000" y="3687763"/>
            <a:ext cx="7896225" cy="519112"/>
          </a:xfrm>
          <a:prstGeom prst="rect">
            <a:avLst/>
          </a:prstGeom>
          <a:noFill/>
          <a:ln w="9525" algn="ctr">
            <a:noFill/>
            <a:miter lim="800000"/>
            <a:headEnd/>
            <a:tailEnd/>
          </a:ln>
        </p:spPr>
        <p:txBody>
          <a:bodyPr anchor="ctr">
            <a:spAutoFit/>
          </a:bodyPr>
          <a:lstStyle/>
          <a:p>
            <a:pPr>
              <a:spcBef>
                <a:spcPct val="50000"/>
              </a:spcBef>
            </a:pPr>
            <a:r>
              <a:rPr kumimoji="1" lang="en-US" altLang="zh-CN" sz="2800" b="1">
                <a:latin typeface="Times New Roman" pitchFamily="18" charset="0"/>
              </a:rPr>
              <a:t>2.  </a:t>
            </a:r>
            <a:r>
              <a:rPr kumimoji="1" lang="zh-CN" altLang="en-US" sz="2800" b="1">
                <a:latin typeface="Times New Roman" pitchFamily="18" charset="0"/>
              </a:rPr>
              <a:t>根据电场强度与电位移矢量的关系计算场强。</a:t>
            </a:r>
          </a:p>
        </p:txBody>
      </p:sp>
      <p:graphicFrame>
        <p:nvGraphicFramePr>
          <p:cNvPr id="49158" name="Object 6"/>
          <p:cNvGraphicFramePr>
            <a:graphicFrameLocks noChangeAspect="1"/>
          </p:cNvGraphicFramePr>
          <p:nvPr/>
        </p:nvGraphicFramePr>
        <p:xfrm>
          <a:off x="3276600" y="4508500"/>
          <a:ext cx="1223963" cy="1122363"/>
        </p:xfrm>
        <a:graphic>
          <a:graphicData uri="http://schemas.openxmlformats.org/presentationml/2006/ole">
            <p:oleObj spid="_x0000_s14339" name="公式" r:id="rId4" imgW="45720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blinds(horizontal)">
                                      <p:cBhvr>
                                        <p:cTn id="7" dur="500"/>
                                        <p:tgtEl>
                                          <p:spTgt spid="4915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strips(upRight)">
                                      <p:cBhvr>
                                        <p:cTn id="12" dur="500"/>
                                        <p:tgtEl>
                                          <p:spTgt spid="4915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9157"/>
                                        </p:tgtEl>
                                        <p:attrNameLst>
                                          <p:attrName>style.visibility</p:attrName>
                                        </p:attrNameLst>
                                      </p:cBhvr>
                                      <p:to>
                                        <p:strVal val="visible"/>
                                      </p:to>
                                    </p:set>
                                    <p:animEffect transition="in" filter="blinds(horizontal)">
                                      <p:cBhvr>
                                        <p:cTn id="17" dur="500"/>
                                        <p:tgtEl>
                                          <p:spTgt spid="4915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nodeType="clickEffect">
                                  <p:stCondLst>
                                    <p:cond delay="0"/>
                                  </p:stCondLst>
                                  <p:childTnLst>
                                    <p:set>
                                      <p:cBhvr>
                                        <p:cTn id="21" dur="1" fill="hold">
                                          <p:stCondLst>
                                            <p:cond delay="0"/>
                                          </p:stCondLst>
                                        </p:cTn>
                                        <p:tgtEl>
                                          <p:spTgt spid="49158"/>
                                        </p:tgtEl>
                                        <p:attrNameLst>
                                          <p:attrName>style.visibility</p:attrName>
                                        </p:attrNameLst>
                                      </p:cBhvr>
                                      <p:to>
                                        <p:strVal val="visible"/>
                                      </p:to>
                                    </p:set>
                                    <p:animEffect transition="in" filter="strips(upRight)">
                                      <p:cBhvr>
                                        <p:cTn id="22" dur="500"/>
                                        <p:tgtEl>
                                          <p:spTgt spid="49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P spid="4915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灯片编号占位符 1"/>
          <p:cNvSpPr>
            <a:spLocks noGrp="1"/>
          </p:cNvSpPr>
          <p:nvPr>
            <p:ph type="sldNum" sz="quarter" idx="10"/>
          </p:nvPr>
        </p:nvSpPr>
        <p:spPr>
          <a:noFill/>
        </p:spPr>
        <p:txBody>
          <a:bodyPr/>
          <a:lstStyle/>
          <a:p>
            <a:fld id="{4FF93316-6CEB-4AF1-80C3-54AB5895BBD8}" type="slidenum">
              <a:rPr lang="en-US" altLang="zh-CN"/>
              <a:pPr/>
              <a:t>15</a:t>
            </a:fld>
            <a:endParaRPr lang="en-US" altLang="zh-CN"/>
          </a:p>
        </p:txBody>
      </p:sp>
      <p:sp>
        <p:nvSpPr>
          <p:cNvPr id="15369" name="Text Box 2"/>
          <p:cNvSpPr txBox="1">
            <a:spLocks noChangeArrowheads="1"/>
          </p:cNvSpPr>
          <p:nvPr/>
        </p:nvSpPr>
        <p:spPr bwMode="auto">
          <a:xfrm>
            <a:off x="611188" y="549275"/>
            <a:ext cx="8207375" cy="2544763"/>
          </a:xfrm>
          <a:prstGeom prst="rect">
            <a:avLst/>
          </a:prstGeom>
          <a:noFill/>
          <a:ln w="9525">
            <a:noFill/>
            <a:miter lim="800000"/>
            <a:headEnd/>
            <a:tailEnd/>
          </a:ln>
        </p:spPr>
        <p:txBody>
          <a:bodyPr>
            <a:spAutoFit/>
          </a:bodyPr>
          <a:lstStyle/>
          <a:p>
            <a:pPr>
              <a:lnSpc>
                <a:spcPct val="115000"/>
              </a:lnSpc>
            </a:pPr>
            <a:r>
              <a:rPr lang="zh-CN" altLang="en-US" sz="2800" b="1">
                <a:solidFill>
                  <a:srgbClr val="CC0000"/>
                </a:solidFill>
                <a:latin typeface="Times New Roman" pitchFamily="18" charset="0"/>
              </a:rPr>
              <a:t>例</a:t>
            </a:r>
            <a:r>
              <a:rPr lang="en-US" altLang="zh-CN" sz="2800" b="1">
                <a:solidFill>
                  <a:srgbClr val="CC0000"/>
                </a:solidFill>
                <a:latin typeface="Times New Roman" pitchFamily="18" charset="0"/>
              </a:rPr>
              <a:t>1</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把一块相对介电常数</a:t>
            </a:r>
            <a:r>
              <a:rPr lang="zh-CN" altLang="en-US" sz="2800" i="1">
                <a:solidFill>
                  <a:srgbClr val="1C1C1C"/>
                </a:solidFill>
                <a:latin typeface="Times New Roman" pitchFamily="18" charset="0"/>
                <a:sym typeface="Symbol" pitchFamily="18" charset="2"/>
              </a:rPr>
              <a:t></a:t>
            </a:r>
            <a:r>
              <a:rPr lang="en-US" altLang="zh-CN" sz="2800" baseline="-25000">
                <a:solidFill>
                  <a:srgbClr val="1C1C1C"/>
                </a:solidFill>
                <a:latin typeface="Times New Roman" pitchFamily="18" charset="0"/>
                <a:sym typeface="Symbol" pitchFamily="18" charset="2"/>
              </a:rPr>
              <a:t>r</a:t>
            </a:r>
            <a:r>
              <a:rPr lang="en-US" altLang="zh-CN" sz="2800">
                <a:solidFill>
                  <a:srgbClr val="1C1C1C"/>
                </a:solidFill>
                <a:latin typeface="Times New Roman" pitchFamily="18" charset="0"/>
              </a:rPr>
              <a:t> =3</a:t>
            </a:r>
            <a:r>
              <a:rPr lang="zh-CN" altLang="en-US" sz="2800" b="1">
                <a:solidFill>
                  <a:srgbClr val="1C1C1C"/>
                </a:solidFill>
                <a:latin typeface="Times New Roman" pitchFamily="18" charset="0"/>
              </a:rPr>
              <a:t>的电介质，放在相距</a:t>
            </a:r>
            <a:r>
              <a:rPr lang="en-US" altLang="zh-CN" sz="2800" i="1">
                <a:solidFill>
                  <a:srgbClr val="1C1C1C"/>
                </a:solidFill>
                <a:latin typeface="Times New Roman" pitchFamily="18" charset="0"/>
              </a:rPr>
              <a:t>d</a:t>
            </a:r>
            <a:r>
              <a:rPr lang="en-US" altLang="zh-CN" sz="2800">
                <a:solidFill>
                  <a:srgbClr val="1C1C1C"/>
                </a:solidFill>
                <a:latin typeface="Times New Roman" pitchFamily="18" charset="0"/>
              </a:rPr>
              <a:t>=1 mm</a:t>
            </a:r>
            <a:r>
              <a:rPr lang="zh-CN" altLang="en-US" sz="2800" b="1">
                <a:solidFill>
                  <a:srgbClr val="1C1C1C"/>
                </a:solidFill>
                <a:latin typeface="Times New Roman" pitchFamily="18" charset="0"/>
              </a:rPr>
              <a:t>的两平行带电平板之间</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放入之前，两板的电势差是</a:t>
            </a:r>
            <a:r>
              <a:rPr lang="en-US" altLang="zh-CN" sz="2800">
                <a:solidFill>
                  <a:srgbClr val="1C1C1C"/>
                </a:solidFill>
                <a:latin typeface="Times New Roman" pitchFamily="18" charset="0"/>
              </a:rPr>
              <a:t>1 000 V</a:t>
            </a:r>
            <a:r>
              <a:rPr lang="en-US" altLang="zh-CN" sz="2800" b="1">
                <a:solidFill>
                  <a:srgbClr val="1C1C1C"/>
                </a:solidFill>
                <a:latin typeface="Times New Roman" pitchFamily="18" charset="0"/>
              </a:rPr>
              <a:t> .  </a:t>
            </a:r>
            <a:r>
              <a:rPr lang="zh-CN" altLang="en-US" sz="2800" b="1">
                <a:solidFill>
                  <a:srgbClr val="1C1C1C"/>
                </a:solidFill>
                <a:latin typeface="Times New Roman" pitchFamily="18" charset="0"/>
              </a:rPr>
              <a:t>试求两板间电介质内的电场强度</a:t>
            </a:r>
            <a:r>
              <a:rPr lang="en-US" altLang="zh-CN" sz="2800" i="1">
                <a:solidFill>
                  <a:srgbClr val="1C1C1C"/>
                </a:solidFill>
                <a:latin typeface="Times New Roman" pitchFamily="18" charset="0"/>
              </a:rPr>
              <a:t>E</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，电极化强度</a:t>
            </a:r>
            <a:r>
              <a:rPr lang="en-US" altLang="zh-CN" sz="2800" i="1">
                <a:solidFill>
                  <a:srgbClr val="1C1C1C"/>
                </a:solidFill>
                <a:latin typeface="Times New Roman" pitchFamily="18" charset="0"/>
              </a:rPr>
              <a:t>P</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，电介质的极化电荷面密度，电介质内的电位移</a:t>
            </a:r>
            <a:r>
              <a:rPr lang="en-US" altLang="zh-CN" sz="2800" i="1">
                <a:solidFill>
                  <a:srgbClr val="1C1C1C"/>
                </a:solidFill>
                <a:latin typeface="Times New Roman" pitchFamily="18" charset="0"/>
              </a:rPr>
              <a:t>D</a:t>
            </a:r>
            <a:r>
              <a:rPr lang="en-US" altLang="zh-CN" sz="2800" b="1">
                <a:solidFill>
                  <a:srgbClr val="1C1C1C"/>
                </a:solidFill>
                <a:latin typeface="Times New Roman" pitchFamily="18" charset="0"/>
              </a:rPr>
              <a:t>.</a:t>
            </a:r>
          </a:p>
        </p:txBody>
      </p:sp>
      <p:grpSp>
        <p:nvGrpSpPr>
          <p:cNvPr id="15370" name="Group 3"/>
          <p:cNvGrpSpPr>
            <a:grpSpLocks/>
          </p:cNvGrpSpPr>
          <p:nvPr/>
        </p:nvGrpSpPr>
        <p:grpSpPr bwMode="auto">
          <a:xfrm>
            <a:off x="4932363" y="2636838"/>
            <a:ext cx="3886200" cy="2362200"/>
            <a:chOff x="1728" y="2304"/>
            <a:chExt cx="2448" cy="1488"/>
          </a:xfrm>
        </p:grpSpPr>
        <p:sp>
          <p:nvSpPr>
            <p:cNvPr id="15372" name="Rectangle 4"/>
            <p:cNvSpPr>
              <a:spLocks noChangeArrowheads="1"/>
            </p:cNvSpPr>
            <p:nvPr/>
          </p:nvSpPr>
          <p:spPr bwMode="auto">
            <a:xfrm>
              <a:off x="1728" y="2304"/>
              <a:ext cx="2448" cy="1488"/>
            </a:xfrm>
            <a:prstGeom prst="rect">
              <a:avLst/>
            </a:prstGeom>
            <a:solidFill>
              <a:schemeClr val="bg1"/>
            </a:solidFill>
            <a:ln w="9525">
              <a:solidFill>
                <a:schemeClr val="tx2"/>
              </a:solidFill>
              <a:miter lim="800000"/>
              <a:headEnd/>
              <a:tailEnd/>
            </a:ln>
          </p:spPr>
          <p:txBody>
            <a:bodyPr wrap="none" anchor="ctr"/>
            <a:lstStyle/>
            <a:p>
              <a:endParaRPr lang="zh-CN" altLang="en-US"/>
            </a:p>
          </p:txBody>
        </p:sp>
        <p:sp>
          <p:nvSpPr>
            <p:cNvPr id="15373" name="Rectangle 5" descr="20%"/>
            <p:cNvSpPr>
              <a:spLocks noChangeArrowheads="1"/>
            </p:cNvSpPr>
            <p:nvPr/>
          </p:nvSpPr>
          <p:spPr bwMode="auto">
            <a:xfrm>
              <a:off x="2112" y="2736"/>
              <a:ext cx="1872" cy="672"/>
            </a:xfrm>
            <a:prstGeom prst="rect">
              <a:avLst/>
            </a:prstGeom>
            <a:pattFill prst="pct20">
              <a:fgClr>
                <a:srgbClr val="0033CC"/>
              </a:fgClr>
              <a:bgClr>
                <a:srgbClr val="EBEBFF"/>
              </a:bgClr>
            </a:pattFill>
            <a:ln w="19050">
              <a:solidFill>
                <a:srgbClr val="CDCDFF"/>
              </a:solidFill>
              <a:miter lim="800000"/>
              <a:headEnd/>
              <a:tailEnd/>
            </a:ln>
          </p:spPr>
          <p:txBody>
            <a:bodyPr wrap="none" anchor="ctr"/>
            <a:lstStyle/>
            <a:p>
              <a:endParaRPr lang="zh-CN" altLang="en-US"/>
            </a:p>
          </p:txBody>
        </p:sp>
        <p:sp>
          <p:nvSpPr>
            <p:cNvPr id="50182" name="Rectangle 6"/>
            <p:cNvSpPr>
              <a:spLocks noChangeArrowheads="1"/>
            </p:cNvSpPr>
            <p:nvPr/>
          </p:nvSpPr>
          <p:spPr bwMode="auto">
            <a:xfrm>
              <a:off x="2112" y="2496"/>
              <a:ext cx="1872" cy="240"/>
            </a:xfrm>
            <a:prstGeom prst="rect">
              <a:avLst/>
            </a:prstGeom>
            <a:gradFill rotWithShape="0">
              <a:gsLst>
                <a:gs pos="0">
                  <a:schemeClr val="bg1">
                    <a:gamma/>
                    <a:shade val="66275"/>
                    <a:invGamma/>
                  </a:schemeClr>
                </a:gs>
                <a:gs pos="100000">
                  <a:schemeClr val="bg1"/>
                </a:gs>
              </a:gsLst>
              <a:lin ang="5400000" scaled="1"/>
            </a:gradFill>
            <a:ln w="19050">
              <a:solidFill>
                <a:srgbClr val="000000"/>
              </a:solidFill>
              <a:miter lim="800000"/>
              <a:headEnd/>
              <a:tailEnd/>
            </a:ln>
            <a:effectLst/>
          </p:spPr>
          <p:txBody>
            <a:bodyPr wrap="none" anchor="ctr"/>
            <a:lstStyle/>
            <a:p>
              <a:pPr>
                <a:defRPr/>
              </a:pPr>
              <a:endParaRPr lang="zh-CN" altLang="en-US"/>
            </a:p>
          </p:txBody>
        </p:sp>
        <p:sp>
          <p:nvSpPr>
            <p:cNvPr id="50183" name="Rectangle 7"/>
            <p:cNvSpPr>
              <a:spLocks noChangeArrowheads="1"/>
            </p:cNvSpPr>
            <p:nvPr/>
          </p:nvSpPr>
          <p:spPr bwMode="auto">
            <a:xfrm>
              <a:off x="2112" y="3408"/>
              <a:ext cx="1872" cy="192"/>
            </a:xfrm>
            <a:prstGeom prst="rect">
              <a:avLst/>
            </a:prstGeom>
            <a:gradFill rotWithShape="0">
              <a:gsLst>
                <a:gs pos="0">
                  <a:schemeClr val="bg1"/>
                </a:gs>
                <a:gs pos="100000">
                  <a:schemeClr val="bg1">
                    <a:gamma/>
                    <a:shade val="66275"/>
                    <a:invGamma/>
                  </a:schemeClr>
                </a:gs>
              </a:gsLst>
              <a:lin ang="5400000" scaled="1"/>
            </a:gradFill>
            <a:ln w="19050">
              <a:solidFill>
                <a:srgbClr val="000000"/>
              </a:solidFill>
              <a:miter lim="800000"/>
              <a:headEnd/>
              <a:tailEnd/>
            </a:ln>
            <a:effectLst/>
          </p:spPr>
          <p:txBody>
            <a:bodyPr wrap="none" anchor="ctr"/>
            <a:lstStyle/>
            <a:p>
              <a:pPr>
                <a:defRPr/>
              </a:pPr>
              <a:endParaRPr lang="zh-CN" altLang="en-US"/>
            </a:p>
          </p:txBody>
        </p:sp>
        <p:graphicFrame>
          <p:nvGraphicFramePr>
            <p:cNvPr id="15367" name="Object 8"/>
            <p:cNvGraphicFramePr>
              <a:graphicFrameLocks noChangeAspect="1"/>
            </p:cNvGraphicFramePr>
            <p:nvPr/>
          </p:nvGraphicFramePr>
          <p:xfrm>
            <a:off x="2352" y="2832"/>
            <a:ext cx="304" cy="432"/>
          </p:xfrm>
          <a:graphic>
            <a:graphicData uri="http://schemas.openxmlformats.org/presentationml/2006/ole">
              <p:oleObj spid="_x0000_s15367" name="Equation" r:id="rId3" imgW="152280" imgH="215640" progId="Equation.3">
                <p:embed/>
              </p:oleObj>
            </a:graphicData>
          </a:graphic>
        </p:graphicFrame>
        <p:sp>
          <p:nvSpPr>
            <p:cNvPr id="15376" name="Line 9"/>
            <p:cNvSpPr>
              <a:spLocks noChangeShapeType="1"/>
            </p:cNvSpPr>
            <p:nvPr/>
          </p:nvSpPr>
          <p:spPr bwMode="auto">
            <a:xfrm>
              <a:off x="3888" y="2736"/>
              <a:ext cx="0" cy="672"/>
            </a:xfrm>
            <a:prstGeom prst="line">
              <a:avLst/>
            </a:prstGeom>
            <a:noFill/>
            <a:ln w="28575">
              <a:solidFill>
                <a:schemeClr val="tx1"/>
              </a:solidFill>
              <a:round/>
              <a:headEnd type="triangle" w="sm" len="lg"/>
              <a:tailEnd type="triangle" w="sm" len="lg"/>
            </a:ln>
          </p:spPr>
          <p:txBody>
            <a:bodyPr wrap="none"/>
            <a:lstStyle/>
            <a:p>
              <a:endParaRPr lang="zh-CN" altLang="en-US"/>
            </a:p>
          </p:txBody>
        </p:sp>
        <p:sp>
          <p:nvSpPr>
            <p:cNvPr id="15377" name="Rectangle 10"/>
            <p:cNvSpPr>
              <a:spLocks noChangeArrowheads="1"/>
            </p:cNvSpPr>
            <p:nvPr/>
          </p:nvSpPr>
          <p:spPr bwMode="auto">
            <a:xfrm>
              <a:off x="3552" y="2880"/>
              <a:ext cx="244" cy="365"/>
            </a:xfrm>
            <a:prstGeom prst="rect">
              <a:avLst/>
            </a:prstGeom>
            <a:noFill/>
            <a:ln w="9525">
              <a:noFill/>
              <a:miter lim="800000"/>
              <a:headEnd type="none" w="sm" len="lg"/>
              <a:tailEnd type="none" w="sm" len="lg"/>
            </a:ln>
          </p:spPr>
          <p:txBody>
            <a:bodyPr wrap="none">
              <a:spAutoFit/>
            </a:bodyPr>
            <a:lstStyle/>
            <a:p>
              <a:r>
                <a:rPr lang="en-US" altLang="zh-CN" sz="3200" i="1">
                  <a:solidFill>
                    <a:srgbClr val="1C1C1C"/>
                  </a:solidFill>
                  <a:latin typeface="Times New Roman" pitchFamily="18" charset="0"/>
                </a:rPr>
                <a:t>d</a:t>
              </a:r>
            </a:p>
          </p:txBody>
        </p:sp>
        <p:sp>
          <p:nvSpPr>
            <p:cNvPr id="15378" name="Rectangle 11"/>
            <p:cNvSpPr>
              <a:spLocks noChangeArrowheads="1"/>
            </p:cNvSpPr>
            <p:nvPr/>
          </p:nvSpPr>
          <p:spPr bwMode="auto">
            <a:xfrm>
              <a:off x="2160" y="2496"/>
              <a:ext cx="1968" cy="288"/>
            </a:xfrm>
            <a:prstGeom prst="rect">
              <a:avLst/>
            </a:prstGeom>
            <a:noFill/>
            <a:ln w="9525">
              <a:noFill/>
              <a:miter lim="800000"/>
              <a:headEnd/>
              <a:tailEnd/>
            </a:ln>
          </p:spPr>
          <p:txBody>
            <a:bodyPr>
              <a:spAutoFit/>
            </a:bodyPr>
            <a:lstStyle/>
            <a:p>
              <a:pPr>
                <a:spcBef>
                  <a:spcPct val="50000"/>
                </a:spcBef>
              </a:pPr>
              <a:r>
                <a:rPr lang="en-US" altLang="zh-CN" sz="2400" b="1">
                  <a:solidFill>
                    <a:srgbClr val="CC0000"/>
                  </a:solidFill>
                  <a:latin typeface="Times New Roman" pitchFamily="18" charset="0"/>
                </a:rPr>
                <a:t>+ + + + + + + + + + +</a:t>
              </a:r>
            </a:p>
          </p:txBody>
        </p:sp>
        <p:sp>
          <p:nvSpPr>
            <p:cNvPr id="15379" name="Rectangle 12"/>
            <p:cNvSpPr>
              <a:spLocks noChangeArrowheads="1"/>
            </p:cNvSpPr>
            <p:nvPr/>
          </p:nvSpPr>
          <p:spPr bwMode="auto">
            <a:xfrm>
              <a:off x="2112" y="3264"/>
              <a:ext cx="1892" cy="404"/>
            </a:xfrm>
            <a:prstGeom prst="rect">
              <a:avLst/>
            </a:prstGeom>
            <a:noFill/>
            <a:ln w="9525">
              <a:noFill/>
              <a:miter lim="800000"/>
              <a:headEnd/>
              <a:tailEnd/>
            </a:ln>
          </p:spPr>
          <p:txBody>
            <a:bodyPr wrap="none">
              <a:spAutoFit/>
            </a:bodyPr>
            <a:lstStyle/>
            <a:p>
              <a:pPr>
                <a:spcBef>
                  <a:spcPct val="50000"/>
                </a:spcBef>
              </a:pPr>
              <a:r>
                <a:rPr lang="en-US" altLang="zh-CN" sz="3600" b="1">
                  <a:solidFill>
                    <a:srgbClr val="0000FF"/>
                  </a:solidFill>
                  <a:latin typeface="Times New Roman" pitchFamily="18" charset="0"/>
                </a:rPr>
                <a:t>- - - - - - - - - - -</a:t>
              </a:r>
            </a:p>
          </p:txBody>
        </p:sp>
        <p:sp>
          <p:nvSpPr>
            <p:cNvPr id="15380" name="Rectangle 13"/>
            <p:cNvSpPr>
              <a:spLocks noChangeArrowheads="1"/>
            </p:cNvSpPr>
            <p:nvPr/>
          </p:nvSpPr>
          <p:spPr bwMode="auto">
            <a:xfrm>
              <a:off x="1776" y="2880"/>
              <a:ext cx="301" cy="365"/>
            </a:xfrm>
            <a:prstGeom prst="rect">
              <a:avLst/>
            </a:prstGeom>
            <a:noFill/>
            <a:ln w="9525">
              <a:noFill/>
              <a:miter lim="800000"/>
              <a:headEnd type="none" w="sm" len="lg"/>
              <a:tailEnd type="none" w="sm" len="lg"/>
            </a:ln>
          </p:spPr>
          <p:txBody>
            <a:bodyPr wrap="none">
              <a:spAutoFit/>
            </a:bodyPr>
            <a:lstStyle/>
            <a:p>
              <a:r>
                <a:rPr lang="en-US" altLang="zh-CN" sz="3200" i="1">
                  <a:solidFill>
                    <a:srgbClr val="1C1C1C"/>
                  </a:solidFill>
                  <a:latin typeface="Times New Roman" pitchFamily="18" charset="0"/>
                </a:rPr>
                <a:t>U</a:t>
              </a:r>
            </a:p>
          </p:txBody>
        </p:sp>
        <p:sp>
          <p:nvSpPr>
            <p:cNvPr id="15381" name="Line 14"/>
            <p:cNvSpPr>
              <a:spLocks noChangeShapeType="1"/>
            </p:cNvSpPr>
            <p:nvPr/>
          </p:nvSpPr>
          <p:spPr bwMode="auto">
            <a:xfrm flipH="1">
              <a:off x="1824" y="2640"/>
              <a:ext cx="240" cy="0"/>
            </a:xfrm>
            <a:prstGeom prst="line">
              <a:avLst/>
            </a:prstGeom>
            <a:noFill/>
            <a:ln w="9525">
              <a:solidFill>
                <a:schemeClr val="tx1"/>
              </a:solidFill>
              <a:round/>
              <a:headEnd type="none" w="sm" len="lg"/>
              <a:tailEnd type="none" w="sm" len="lg"/>
            </a:ln>
          </p:spPr>
          <p:txBody>
            <a:bodyPr wrap="none"/>
            <a:lstStyle/>
            <a:p>
              <a:endParaRPr lang="zh-CN" altLang="en-US"/>
            </a:p>
          </p:txBody>
        </p:sp>
        <p:sp>
          <p:nvSpPr>
            <p:cNvPr id="15382" name="Line 15"/>
            <p:cNvSpPr>
              <a:spLocks noChangeShapeType="1"/>
            </p:cNvSpPr>
            <p:nvPr/>
          </p:nvSpPr>
          <p:spPr bwMode="auto">
            <a:xfrm flipH="1">
              <a:off x="1824" y="3504"/>
              <a:ext cx="240" cy="0"/>
            </a:xfrm>
            <a:prstGeom prst="line">
              <a:avLst/>
            </a:prstGeom>
            <a:noFill/>
            <a:ln w="9525">
              <a:solidFill>
                <a:schemeClr val="tx1"/>
              </a:solidFill>
              <a:round/>
              <a:headEnd type="none" w="sm" len="lg"/>
              <a:tailEnd type="none" w="sm" len="lg"/>
            </a:ln>
          </p:spPr>
          <p:txBody>
            <a:bodyPr wrap="none"/>
            <a:lstStyle/>
            <a:p>
              <a:endParaRPr lang="zh-CN" altLang="en-US"/>
            </a:p>
          </p:txBody>
        </p:sp>
        <p:sp>
          <p:nvSpPr>
            <p:cNvPr id="15383" name="Line 16"/>
            <p:cNvSpPr>
              <a:spLocks noChangeShapeType="1"/>
            </p:cNvSpPr>
            <p:nvPr/>
          </p:nvSpPr>
          <p:spPr bwMode="auto">
            <a:xfrm flipV="1">
              <a:off x="1920" y="2640"/>
              <a:ext cx="0" cy="240"/>
            </a:xfrm>
            <a:prstGeom prst="line">
              <a:avLst/>
            </a:prstGeom>
            <a:noFill/>
            <a:ln w="9525">
              <a:solidFill>
                <a:schemeClr val="tx1"/>
              </a:solidFill>
              <a:round/>
              <a:headEnd type="none" w="sm" len="lg"/>
              <a:tailEnd type="triangle" w="sm" len="lg"/>
            </a:ln>
          </p:spPr>
          <p:txBody>
            <a:bodyPr wrap="none"/>
            <a:lstStyle/>
            <a:p>
              <a:endParaRPr lang="zh-CN" altLang="en-US"/>
            </a:p>
          </p:txBody>
        </p:sp>
        <p:sp>
          <p:nvSpPr>
            <p:cNvPr id="15384" name="Line 17"/>
            <p:cNvSpPr>
              <a:spLocks noChangeShapeType="1"/>
            </p:cNvSpPr>
            <p:nvPr/>
          </p:nvSpPr>
          <p:spPr bwMode="auto">
            <a:xfrm>
              <a:off x="1920" y="3264"/>
              <a:ext cx="0" cy="240"/>
            </a:xfrm>
            <a:prstGeom prst="line">
              <a:avLst/>
            </a:prstGeom>
            <a:noFill/>
            <a:ln w="9525">
              <a:solidFill>
                <a:schemeClr val="tx1"/>
              </a:solidFill>
              <a:round/>
              <a:headEnd type="none" w="sm" len="lg"/>
              <a:tailEnd type="triangle" w="sm" len="lg"/>
            </a:ln>
          </p:spPr>
          <p:txBody>
            <a:bodyPr wrap="none"/>
            <a:lstStyle/>
            <a:p>
              <a:endParaRPr lang="zh-CN" altLang="en-US"/>
            </a:p>
          </p:txBody>
        </p:sp>
      </p:grpSp>
      <p:graphicFrame>
        <p:nvGraphicFramePr>
          <p:cNvPr id="50198" name="Object 22"/>
          <p:cNvGraphicFramePr>
            <a:graphicFrameLocks noChangeAspect="1"/>
          </p:cNvGraphicFramePr>
          <p:nvPr/>
        </p:nvGraphicFramePr>
        <p:xfrm>
          <a:off x="1403350" y="4652963"/>
          <a:ext cx="3079750" cy="495300"/>
        </p:xfrm>
        <a:graphic>
          <a:graphicData uri="http://schemas.openxmlformats.org/presentationml/2006/ole">
            <p:oleObj spid="_x0000_s15362" name="Equation" r:id="rId4" imgW="1257120" imgH="203040" progId="Equation.3">
              <p:embed/>
            </p:oleObj>
          </a:graphicData>
        </a:graphic>
      </p:graphicFrame>
      <p:sp>
        <p:nvSpPr>
          <p:cNvPr id="15371" name="Text Box 23"/>
          <p:cNvSpPr txBox="1">
            <a:spLocks noChangeArrowheads="1"/>
          </p:cNvSpPr>
          <p:nvPr/>
        </p:nvSpPr>
        <p:spPr bwMode="auto">
          <a:xfrm>
            <a:off x="300038" y="3197225"/>
            <a:ext cx="838200" cy="579438"/>
          </a:xfrm>
          <a:prstGeom prst="rect">
            <a:avLst/>
          </a:prstGeom>
          <a:noFill/>
          <a:ln w="9525">
            <a:noFill/>
            <a:miter lim="800000"/>
            <a:headEnd/>
            <a:tailEnd/>
          </a:ln>
        </p:spPr>
        <p:txBody>
          <a:bodyPr>
            <a:spAutoFit/>
          </a:bodyPr>
          <a:lstStyle/>
          <a:p>
            <a:pPr>
              <a:spcBef>
                <a:spcPct val="50000"/>
              </a:spcBef>
            </a:pPr>
            <a:r>
              <a:rPr lang="zh-CN" altLang="en-US" sz="3200" b="1">
                <a:solidFill>
                  <a:srgbClr val="CC0000"/>
                </a:solidFill>
                <a:latin typeface="Times New Roman" pitchFamily="18" charset="0"/>
              </a:rPr>
              <a:t>解</a:t>
            </a:r>
          </a:p>
        </p:txBody>
      </p:sp>
      <p:graphicFrame>
        <p:nvGraphicFramePr>
          <p:cNvPr id="50200" name="Object 24"/>
          <p:cNvGraphicFramePr>
            <a:graphicFrameLocks noChangeAspect="1"/>
          </p:cNvGraphicFramePr>
          <p:nvPr/>
        </p:nvGraphicFramePr>
        <p:xfrm>
          <a:off x="985838" y="3044825"/>
          <a:ext cx="3108325" cy="922338"/>
        </p:xfrm>
        <a:graphic>
          <a:graphicData uri="http://schemas.openxmlformats.org/presentationml/2006/ole">
            <p:oleObj spid="_x0000_s15363" name="Equation" r:id="rId5" imgW="1358640" imgH="393480" progId="Equation.3">
              <p:embed/>
            </p:oleObj>
          </a:graphicData>
        </a:graphic>
      </p:graphicFrame>
      <p:graphicFrame>
        <p:nvGraphicFramePr>
          <p:cNvPr id="50201" name="Object 25"/>
          <p:cNvGraphicFramePr>
            <a:graphicFrameLocks noChangeAspect="1"/>
          </p:cNvGraphicFramePr>
          <p:nvPr/>
        </p:nvGraphicFramePr>
        <p:xfrm>
          <a:off x="971550" y="5229225"/>
          <a:ext cx="4843463" cy="573088"/>
        </p:xfrm>
        <a:graphic>
          <a:graphicData uri="http://schemas.openxmlformats.org/presentationml/2006/ole">
            <p:oleObj spid="_x0000_s15364" name="Equation" r:id="rId6" imgW="2145960" imgH="241200" progId="Equation.3">
              <p:embed/>
            </p:oleObj>
          </a:graphicData>
        </a:graphic>
      </p:graphicFrame>
      <p:graphicFrame>
        <p:nvGraphicFramePr>
          <p:cNvPr id="50202" name="Object 26"/>
          <p:cNvGraphicFramePr>
            <a:graphicFrameLocks noChangeAspect="1"/>
          </p:cNvGraphicFramePr>
          <p:nvPr/>
        </p:nvGraphicFramePr>
        <p:xfrm>
          <a:off x="1003300" y="4035425"/>
          <a:ext cx="1811338" cy="585788"/>
        </p:xfrm>
        <a:graphic>
          <a:graphicData uri="http://schemas.openxmlformats.org/presentationml/2006/ole">
            <p:oleObj spid="_x0000_s15365" name="Equation" r:id="rId7" imgW="660240" imgH="228600" progId="Equation.3">
              <p:embed/>
            </p:oleObj>
          </a:graphicData>
        </a:graphic>
      </p:graphicFrame>
      <p:graphicFrame>
        <p:nvGraphicFramePr>
          <p:cNvPr id="50203" name="Object 27"/>
          <p:cNvGraphicFramePr>
            <a:graphicFrameLocks noChangeAspect="1"/>
          </p:cNvGraphicFramePr>
          <p:nvPr/>
        </p:nvGraphicFramePr>
        <p:xfrm>
          <a:off x="1328738" y="5805488"/>
          <a:ext cx="5153025" cy="604837"/>
        </p:xfrm>
        <a:graphic>
          <a:graphicData uri="http://schemas.openxmlformats.org/presentationml/2006/ole">
            <p:oleObj spid="_x0000_s15366" name="Equation" r:id="rId8" imgW="2286000" imgH="2412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200"/>
                                        </p:tgtEl>
                                        <p:attrNameLst>
                                          <p:attrName>style.visibility</p:attrName>
                                        </p:attrNameLst>
                                      </p:cBhvr>
                                      <p:to>
                                        <p:strVal val="visible"/>
                                      </p:to>
                                    </p:set>
                                    <p:animEffect transition="in" filter="blinds(horizontal)">
                                      <p:cBhvr>
                                        <p:cTn id="7" dur="500"/>
                                        <p:tgtEl>
                                          <p:spTgt spid="502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0202"/>
                                        </p:tgtEl>
                                        <p:attrNameLst>
                                          <p:attrName>style.visibility</p:attrName>
                                        </p:attrNameLst>
                                      </p:cBhvr>
                                      <p:to>
                                        <p:strVal val="visible"/>
                                      </p:to>
                                    </p:set>
                                    <p:animEffect transition="in" filter="blinds(horizontal)">
                                      <p:cBhvr>
                                        <p:cTn id="12" dur="500"/>
                                        <p:tgtEl>
                                          <p:spTgt spid="502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0198"/>
                                        </p:tgtEl>
                                        <p:attrNameLst>
                                          <p:attrName>style.visibility</p:attrName>
                                        </p:attrNameLst>
                                      </p:cBhvr>
                                      <p:to>
                                        <p:strVal val="visible"/>
                                      </p:to>
                                    </p:set>
                                    <p:animEffect transition="in" filter="blinds(horizontal)">
                                      <p:cBhvr>
                                        <p:cTn id="17" dur="500"/>
                                        <p:tgtEl>
                                          <p:spTgt spid="501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0201"/>
                                        </p:tgtEl>
                                        <p:attrNameLst>
                                          <p:attrName>style.visibility</p:attrName>
                                        </p:attrNameLst>
                                      </p:cBhvr>
                                      <p:to>
                                        <p:strVal val="visible"/>
                                      </p:to>
                                    </p:set>
                                    <p:animEffect transition="in" filter="blinds(horizontal)">
                                      <p:cBhvr>
                                        <p:cTn id="22" dur="500"/>
                                        <p:tgtEl>
                                          <p:spTgt spid="502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0203"/>
                                        </p:tgtEl>
                                        <p:attrNameLst>
                                          <p:attrName>style.visibility</p:attrName>
                                        </p:attrNameLst>
                                      </p:cBhvr>
                                      <p:to>
                                        <p:strVal val="visible"/>
                                      </p:to>
                                    </p:set>
                                    <p:animEffect transition="in" filter="blinds(horizontal)">
                                      <p:cBhvr>
                                        <p:cTn id="27" dur="500"/>
                                        <p:tgtEl>
                                          <p:spTgt spid="50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 name="灯片编号占位符 1"/>
          <p:cNvSpPr>
            <a:spLocks noGrp="1"/>
          </p:cNvSpPr>
          <p:nvPr>
            <p:ph type="sldNum" sz="quarter" idx="10"/>
          </p:nvPr>
        </p:nvSpPr>
        <p:spPr>
          <a:noFill/>
        </p:spPr>
        <p:txBody>
          <a:bodyPr/>
          <a:lstStyle/>
          <a:p>
            <a:fld id="{65D9175C-40D4-4E81-B5F3-F06BD533E9BE}" type="slidenum">
              <a:rPr lang="en-US" altLang="zh-CN"/>
              <a:pPr/>
              <a:t>16</a:t>
            </a:fld>
            <a:endParaRPr lang="en-US" altLang="zh-CN"/>
          </a:p>
        </p:txBody>
      </p:sp>
      <p:sp>
        <p:nvSpPr>
          <p:cNvPr id="61442" name="Text Box 2"/>
          <p:cNvSpPr txBox="1">
            <a:spLocks noChangeArrowheads="1"/>
          </p:cNvSpPr>
          <p:nvPr/>
        </p:nvSpPr>
        <p:spPr bwMode="auto">
          <a:xfrm>
            <a:off x="228600" y="1905000"/>
            <a:ext cx="4876800" cy="1630363"/>
          </a:xfrm>
          <a:prstGeom prst="rect">
            <a:avLst/>
          </a:prstGeom>
          <a:noFill/>
          <a:ln w="12700" cap="sq">
            <a:noFill/>
            <a:miter lim="800000"/>
            <a:headEnd type="none" w="sm" len="sm"/>
            <a:tailEnd type="none" w="sm" len="sm"/>
          </a:ln>
        </p:spPr>
        <p:txBody>
          <a:bodyPr>
            <a:spAutoFit/>
          </a:bodyPr>
          <a:lstStyle/>
          <a:p>
            <a:pPr>
              <a:lnSpc>
                <a:spcPct val="120000"/>
              </a:lnSpc>
            </a:pPr>
            <a:r>
              <a:rPr kumimoji="1" lang="zh-CN" altLang="en-US" sz="2800" b="1">
                <a:latin typeface="Times New Roman" pitchFamily="18" charset="0"/>
              </a:rPr>
              <a:t>解</a:t>
            </a:r>
            <a:r>
              <a:rPr kumimoji="1" lang="en-US" altLang="zh-CN" sz="2800" b="1">
                <a:latin typeface="Times New Roman" pitchFamily="18" charset="0"/>
              </a:rPr>
              <a:t>: </a:t>
            </a:r>
            <a:r>
              <a:rPr kumimoji="1" lang="zh-CN" altLang="en-US" sz="2800" b="1">
                <a:latin typeface="Times New Roman" pitchFamily="18" charset="0"/>
                <a:sym typeface="Wingdings" pitchFamily="2" charset="2"/>
              </a:rPr>
              <a:t>如图所示，过</a:t>
            </a:r>
            <a:r>
              <a:rPr kumimoji="1" lang="en-US" altLang="zh-CN" sz="2800" b="1" i="1">
                <a:latin typeface="Times New Roman" pitchFamily="18" charset="0"/>
                <a:sym typeface="Wingdings" pitchFamily="2" charset="2"/>
              </a:rPr>
              <a:t>P</a:t>
            </a:r>
            <a:r>
              <a:rPr kumimoji="1" lang="zh-CN" altLang="en-US" sz="2800" b="1">
                <a:latin typeface="Times New Roman" pitchFamily="18" charset="0"/>
                <a:sym typeface="Wingdings" pitchFamily="2" charset="2"/>
              </a:rPr>
              <a:t>点作一半径为</a:t>
            </a:r>
            <a:r>
              <a:rPr kumimoji="1" lang="en-US" altLang="zh-CN" sz="2800" b="1" i="1">
                <a:latin typeface="Times New Roman" pitchFamily="18" charset="0"/>
                <a:sym typeface="Wingdings" pitchFamily="2" charset="2"/>
              </a:rPr>
              <a:t>r</a:t>
            </a:r>
            <a:r>
              <a:rPr kumimoji="1" lang="zh-CN" altLang="en-US" sz="2800" b="1">
                <a:latin typeface="Times New Roman" pitchFamily="18" charset="0"/>
                <a:sym typeface="Wingdings" pitchFamily="2" charset="2"/>
              </a:rPr>
              <a:t>并与金属球同心的闭合球面</a:t>
            </a:r>
            <a:r>
              <a:rPr kumimoji="1" lang="en-US" altLang="zh-CN" sz="2800" b="1" i="1">
                <a:latin typeface="Times New Roman" pitchFamily="18" charset="0"/>
                <a:sym typeface="Wingdings" pitchFamily="2" charset="2"/>
              </a:rPr>
              <a:t>S</a:t>
            </a:r>
            <a:r>
              <a:rPr kumimoji="1" lang="zh-CN" altLang="en-US" sz="2800" b="1">
                <a:latin typeface="Times New Roman" pitchFamily="18" charset="0"/>
                <a:sym typeface="Wingdings" pitchFamily="2" charset="2"/>
              </a:rPr>
              <a:t>，由高斯定理知</a:t>
            </a:r>
            <a:endParaRPr kumimoji="1" lang="zh-CN" altLang="en-US" sz="2800" b="1">
              <a:latin typeface="Times New Roman" pitchFamily="18" charset="0"/>
            </a:endParaRPr>
          </a:p>
        </p:txBody>
      </p:sp>
      <p:grpSp>
        <p:nvGrpSpPr>
          <p:cNvPr id="16393" name="Group 3"/>
          <p:cNvGrpSpPr>
            <a:grpSpLocks/>
          </p:cNvGrpSpPr>
          <p:nvPr/>
        </p:nvGrpSpPr>
        <p:grpSpPr bwMode="auto">
          <a:xfrm>
            <a:off x="5105400" y="1722438"/>
            <a:ext cx="3581400" cy="3535362"/>
            <a:chOff x="1920" y="1229"/>
            <a:chExt cx="2256" cy="2227"/>
          </a:xfrm>
        </p:grpSpPr>
        <p:sp>
          <p:nvSpPr>
            <p:cNvPr id="16396" name="Freeform 4"/>
            <p:cNvSpPr>
              <a:spLocks/>
            </p:cNvSpPr>
            <p:nvPr/>
          </p:nvSpPr>
          <p:spPr bwMode="auto">
            <a:xfrm>
              <a:off x="1920" y="1229"/>
              <a:ext cx="2256" cy="2227"/>
            </a:xfrm>
            <a:custGeom>
              <a:avLst/>
              <a:gdLst>
                <a:gd name="T0" fmla="*/ 72 w 2618"/>
                <a:gd name="T1" fmla="*/ 49 h 2424"/>
                <a:gd name="T2" fmla="*/ 409 w 2618"/>
                <a:gd name="T3" fmla="*/ 134 h 2424"/>
                <a:gd name="T4" fmla="*/ 761 w 2618"/>
                <a:gd name="T5" fmla="*/ 63 h 2424"/>
                <a:gd name="T6" fmla="*/ 1224 w 2618"/>
                <a:gd name="T7" fmla="*/ 134 h 2424"/>
                <a:gd name="T8" fmla="*/ 1778 w 2618"/>
                <a:gd name="T9" fmla="*/ 67 h 2424"/>
                <a:gd name="T10" fmla="*/ 2095 w 2618"/>
                <a:gd name="T11" fmla="*/ 176 h 2424"/>
                <a:gd name="T12" fmla="*/ 2450 w 2618"/>
                <a:gd name="T13" fmla="*/ 67 h 2424"/>
                <a:gd name="T14" fmla="*/ 2594 w 2618"/>
                <a:gd name="T15" fmla="*/ 307 h 2424"/>
                <a:gd name="T16" fmla="*/ 2594 w 2618"/>
                <a:gd name="T17" fmla="*/ 595 h 2424"/>
                <a:gd name="T18" fmla="*/ 2498 w 2618"/>
                <a:gd name="T19" fmla="*/ 883 h 2424"/>
                <a:gd name="T20" fmla="*/ 2587 w 2618"/>
                <a:gd name="T21" fmla="*/ 1145 h 2424"/>
                <a:gd name="T22" fmla="*/ 2546 w 2618"/>
                <a:gd name="T23" fmla="*/ 1459 h 2424"/>
                <a:gd name="T24" fmla="*/ 2573 w 2618"/>
                <a:gd name="T25" fmla="*/ 1721 h 2424"/>
                <a:gd name="T26" fmla="*/ 2503 w 2618"/>
                <a:gd name="T27" fmla="*/ 2030 h 2424"/>
                <a:gd name="T28" fmla="*/ 2573 w 2618"/>
                <a:gd name="T29" fmla="*/ 2199 h 2424"/>
                <a:gd name="T30" fmla="*/ 2354 w 2618"/>
                <a:gd name="T31" fmla="*/ 2275 h 2424"/>
                <a:gd name="T32" fmla="*/ 2025 w 2618"/>
                <a:gd name="T33" fmla="*/ 2255 h 2424"/>
                <a:gd name="T34" fmla="*/ 1778 w 2618"/>
                <a:gd name="T35" fmla="*/ 2371 h 2424"/>
                <a:gd name="T36" fmla="*/ 1547 w 2618"/>
                <a:gd name="T37" fmla="*/ 2311 h 2424"/>
                <a:gd name="T38" fmla="*/ 1298 w 2618"/>
                <a:gd name="T39" fmla="*/ 2371 h 2424"/>
                <a:gd name="T40" fmla="*/ 957 w 2618"/>
                <a:gd name="T41" fmla="*/ 2311 h 2424"/>
                <a:gd name="T42" fmla="*/ 674 w 2618"/>
                <a:gd name="T43" fmla="*/ 2419 h 2424"/>
                <a:gd name="T44" fmla="*/ 381 w 2618"/>
                <a:gd name="T45" fmla="*/ 2339 h 2424"/>
                <a:gd name="T46" fmla="*/ 98 w 2618"/>
                <a:gd name="T47" fmla="*/ 2371 h 2424"/>
                <a:gd name="T48" fmla="*/ 30 w 2618"/>
                <a:gd name="T49" fmla="*/ 2101 h 2424"/>
                <a:gd name="T50" fmla="*/ 98 w 2618"/>
                <a:gd name="T51" fmla="*/ 1795 h 2424"/>
                <a:gd name="T52" fmla="*/ 2 w 2618"/>
                <a:gd name="T53" fmla="*/ 1363 h 2424"/>
                <a:gd name="T54" fmla="*/ 100 w 2618"/>
                <a:gd name="T55" fmla="*/ 991 h 2424"/>
                <a:gd name="T56" fmla="*/ 2 w 2618"/>
                <a:gd name="T57" fmla="*/ 691 h 2424"/>
                <a:gd name="T58" fmla="*/ 86 w 2618"/>
                <a:gd name="T59" fmla="*/ 429 h 2424"/>
                <a:gd name="T60" fmla="*/ 72 w 2618"/>
                <a:gd name="T61" fmla="*/ 49 h 24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18"/>
                <a:gd name="T94" fmla="*/ 0 h 2424"/>
                <a:gd name="T95" fmla="*/ 2618 w 2618"/>
                <a:gd name="T96" fmla="*/ 2424 h 242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18" h="2424">
                  <a:moveTo>
                    <a:pt x="72" y="49"/>
                  </a:moveTo>
                  <a:cubicBezTo>
                    <a:pt x="126" y="0"/>
                    <a:pt x="294" y="132"/>
                    <a:pt x="409" y="134"/>
                  </a:cubicBezTo>
                  <a:cubicBezTo>
                    <a:pt x="524" y="136"/>
                    <a:pt x="625" y="63"/>
                    <a:pt x="761" y="63"/>
                  </a:cubicBezTo>
                  <a:cubicBezTo>
                    <a:pt x="897" y="63"/>
                    <a:pt x="1055" y="133"/>
                    <a:pt x="1224" y="134"/>
                  </a:cubicBezTo>
                  <a:cubicBezTo>
                    <a:pt x="1393" y="135"/>
                    <a:pt x="1633" y="60"/>
                    <a:pt x="1778" y="67"/>
                  </a:cubicBezTo>
                  <a:cubicBezTo>
                    <a:pt x="1923" y="74"/>
                    <a:pt x="1983" y="176"/>
                    <a:pt x="2095" y="176"/>
                  </a:cubicBezTo>
                  <a:cubicBezTo>
                    <a:pt x="2207" y="176"/>
                    <a:pt x="2367" y="45"/>
                    <a:pt x="2450" y="67"/>
                  </a:cubicBezTo>
                  <a:cubicBezTo>
                    <a:pt x="2533" y="89"/>
                    <a:pt x="2570" y="219"/>
                    <a:pt x="2594" y="307"/>
                  </a:cubicBezTo>
                  <a:cubicBezTo>
                    <a:pt x="2618" y="395"/>
                    <a:pt x="2610" y="499"/>
                    <a:pt x="2594" y="595"/>
                  </a:cubicBezTo>
                  <a:cubicBezTo>
                    <a:pt x="2578" y="691"/>
                    <a:pt x="2499" y="791"/>
                    <a:pt x="2498" y="883"/>
                  </a:cubicBezTo>
                  <a:cubicBezTo>
                    <a:pt x="2497" y="975"/>
                    <a:pt x="2579" y="1049"/>
                    <a:pt x="2587" y="1145"/>
                  </a:cubicBezTo>
                  <a:cubicBezTo>
                    <a:pt x="2595" y="1241"/>
                    <a:pt x="2548" y="1363"/>
                    <a:pt x="2546" y="1459"/>
                  </a:cubicBezTo>
                  <a:cubicBezTo>
                    <a:pt x="2544" y="1555"/>
                    <a:pt x="2580" y="1626"/>
                    <a:pt x="2573" y="1721"/>
                  </a:cubicBezTo>
                  <a:cubicBezTo>
                    <a:pt x="2566" y="1816"/>
                    <a:pt x="2503" y="1950"/>
                    <a:pt x="2503" y="2030"/>
                  </a:cubicBezTo>
                  <a:cubicBezTo>
                    <a:pt x="2503" y="2110"/>
                    <a:pt x="2598" y="2158"/>
                    <a:pt x="2573" y="2199"/>
                  </a:cubicBezTo>
                  <a:cubicBezTo>
                    <a:pt x="2548" y="2240"/>
                    <a:pt x="2445" y="2266"/>
                    <a:pt x="2354" y="2275"/>
                  </a:cubicBezTo>
                  <a:cubicBezTo>
                    <a:pt x="2263" y="2284"/>
                    <a:pt x="2121" y="2239"/>
                    <a:pt x="2025" y="2255"/>
                  </a:cubicBezTo>
                  <a:cubicBezTo>
                    <a:pt x="1929" y="2271"/>
                    <a:pt x="1858" y="2362"/>
                    <a:pt x="1778" y="2371"/>
                  </a:cubicBezTo>
                  <a:cubicBezTo>
                    <a:pt x="1698" y="2380"/>
                    <a:pt x="1627" y="2311"/>
                    <a:pt x="1547" y="2311"/>
                  </a:cubicBezTo>
                  <a:cubicBezTo>
                    <a:pt x="1467" y="2311"/>
                    <a:pt x="1396" y="2371"/>
                    <a:pt x="1298" y="2371"/>
                  </a:cubicBezTo>
                  <a:cubicBezTo>
                    <a:pt x="1200" y="2371"/>
                    <a:pt x="1061" y="2303"/>
                    <a:pt x="957" y="2311"/>
                  </a:cubicBezTo>
                  <a:cubicBezTo>
                    <a:pt x="853" y="2319"/>
                    <a:pt x="770" y="2414"/>
                    <a:pt x="674" y="2419"/>
                  </a:cubicBezTo>
                  <a:cubicBezTo>
                    <a:pt x="578" y="2424"/>
                    <a:pt x="477" y="2347"/>
                    <a:pt x="381" y="2339"/>
                  </a:cubicBezTo>
                  <a:cubicBezTo>
                    <a:pt x="285" y="2331"/>
                    <a:pt x="157" y="2411"/>
                    <a:pt x="98" y="2371"/>
                  </a:cubicBezTo>
                  <a:cubicBezTo>
                    <a:pt x="39" y="2331"/>
                    <a:pt x="30" y="2197"/>
                    <a:pt x="30" y="2101"/>
                  </a:cubicBezTo>
                  <a:cubicBezTo>
                    <a:pt x="30" y="2005"/>
                    <a:pt x="103" y="1918"/>
                    <a:pt x="98" y="1795"/>
                  </a:cubicBezTo>
                  <a:cubicBezTo>
                    <a:pt x="93" y="1672"/>
                    <a:pt x="2" y="1497"/>
                    <a:pt x="2" y="1363"/>
                  </a:cubicBezTo>
                  <a:cubicBezTo>
                    <a:pt x="2" y="1229"/>
                    <a:pt x="100" y="1103"/>
                    <a:pt x="100" y="991"/>
                  </a:cubicBezTo>
                  <a:cubicBezTo>
                    <a:pt x="100" y="879"/>
                    <a:pt x="4" y="785"/>
                    <a:pt x="2" y="691"/>
                  </a:cubicBezTo>
                  <a:cubicBezTo>
                    <a:pt x="0" y="597"/>
                    <a:pt x="74" y="536"/>
                    <a:pt x="86" y="429"/>
                  </a:cubicBezTo>
                  <a:cubicBezTo>
                    <a:pt x="98" y="322"/>
                    <a:pt x="75" y="128"/>
                    <a:pt x="72" y="49"/>
                  </a:cubicBezTo>
                  <a:close/>
                </a:path>
              </a:pathLst>
            </a:custGeom>
            <a:noFill/>
            <a:ln w="28575" cap="sq">
              <a:solidFill>
                <a:schemeClr val="tx1"/>
              </a:solidFill>
              <a:round/>
              <a:headEnd type="none" w="sm" len="sm"/>
              <a:tailEnd type="none" w="sm" len="sm"/>
            </a:ln>
          </p:spPr>
          <p:txBody>
            <a:bodyPr wrap="none"/>
            <a:lstStyle/>
            <a:p>
              <a:endParaRPr lang="zh-CN" altLang="en-US"/>
            </a:p>
          </p:txBody>
        </p:sp>
        <p:sp>
          <p:nvSpPr>
            <p:cNvPr id="16397" name="Oval 5"/>
            <p:cNvSpPr>
              <a:spLocks noChangeArrowheads="1"/>
            </p:cNvSpPr>
            <p:nvPr/>
          </p:nvSpPr>
          <p:spPr bwMode="auto">
            <a:xfrm>
              <a:off x="2256" y="1680"/>
              <a:ext cx="1584" cy="1584"/>
            </a:xfrm>
            <a:prstGeom prst="ellipse">
              <a:avLst/>
            </a:prstGeom>
            <a:noFill/>
            <a:ln w="28575">
              <a:solidFill>
                <a:srgbClr val="0000FF"/>
              </a:solidFill>
              <a:prstDash val="dash"/>
              <a:round/>
              <a:headEnd type="none" w="sm" len="sm"/>
              <a:tailEnd type="none" w="sm" len="sm"/>
            </a:ln>
          </p:spPr>
          <p:txBody>
            <a:bodyPr wrap="none" anchor="ctr"/>
            <a:lstStyle/>
            <a:p>
              <a:endParaRPr lang="zh-CN" altLang="en-US"/>
            </a:p>
          </p:txBody>
        </p:sp>
        <p:sp>
          <p:nvSpPr>
            <p:cNvPr id="16398" name="Oval 6"/>
            <p:cNvSpPr>
              <a:spLocks noChangeArrowheads="1"/>
            </p:cNvSpPr>
            <p:nvPr/>
          </p:nvSpPr>
          <p:spPr bwMode="auto">
            <a:xfrm>
              <a:off x="2640" y="2064"/>
              <a:ext cx="816" cy="816"/>
            </a:xfrm>
            <a:prstGeom prst="ellipse">
              <a:avLst/>
            </a:prstGeom>
            <a:noFill/>
            <a:ln w="28575" cap="sq">
              <a:solidFill>
                <a:srgbClr val="FF3300"/>
              </a:solidFill>
              <a:round/>
              <a:headEnd type="none" w="sm" len="sm"/>
              <a:tailEnd type="none" w="sm" len="sm"/>
            </a:ln>
          </p:spPr>
          <p:txBody>
            <a:bodyPr wrap="none" anchor="ctr"/>
            <a:lstStyle/>
            <a:p>
              <a:endParaRPr lang="zh-CN" altLang="en-US"/>
            </a:p>
          </p:txBody>
        </p:sp>
        <p:grpSp>
          <p:nvGrpSpPr>
            <p:cNvPr id="16399" name="Group 7"/>
            <p:cNvGrpSpPr>
              <a:grpSpLocks noChangeAspect="1"/>
            </p:cNvGrpSpPr>
            <p:nvPr/>
          </p:nvGrpSpPr>
          <p:grpSpPr bwMode="auto">
            <a:xfrm>
              <a:off x="3004" y="2080"/>
              <a:ext cx="116" cy="116"/>
              <a:chOff x="960" y="3024"/>
              <a:chExt cx="192" cy="192"/>
            </a:xfrm>
          </p:grpSpPr>
          <p:sp>
            <p:nvSpPr>
              <p:cNvPr id="16455" name="Line 8"/>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6" name="Line 9"/>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6400" name="Line 10"/>
            <p:cNvSpPr>
              <a:spLocks noChangeAspect="1" noChangeShapeType="1"/>
            </p:cNvSpPr>
            <p:nvPr/>
          </p:nvSpPr>
          <p:spPr bwMode="auto">
            <a:xfrm>
              <a:off x="3016" y="200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grpSp>
          <p:nvGrpSpPr>
            <p:cNvPr id="16401" name="Group 11"/>
            <p:cNvGrpSpPr>
              <a:grpSpLocks noChangeAspect="1"/>
            </p:cNvGrpSpPr>
            <p:nvPr/>
          </p:nvGrpSpPr>
          <p:grpSpPr bwMode="auto">
            <a:xfrm>
              <a:off x="2988" y="2736"/>
              <a:ext cx="116" cy="116"/>
              <a:chOff x="960" y="3024"/>
              <a:chExt cx="192" cy="192"/>
            </a:xfrm>
          </p:grpSpPr>
          <p:sp>
            <p:nvSpPr>
              <p:cNvPr id="16453" name="Line 12"/>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4" name="Line 13"/>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2" name="Group 14"/>
            <p:cNvGrpSpPr>
              <a:grpSpLocks noChangeAspect="1"/>
            </p:cNvGrpSpPr>
            <p:nvPr/>
          </p:nvGrpSpPr>
          <p:grpSpPr bwMode="auto">
            <a:xfrm>
              <a:off x="2652" y="2400"/>
              <a:ext cx="116" cy="116"/>
              <a:chOff x="960" y="3024"/>
              <a:chExt cx="192" cy="192"/>
            </a:xfrm>
          </p:grpSpPr>
          <p:sp>
            <p:nvSpPr>
              <p:cNvPr id="16451" name="Line 15"/>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2" name="Line 16"/>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3" name="Group 17"/>
            <p:cNvGrpSpPr>
              <a:grpSpLocks noChangeAspect="1"/>
            </p:cNvGrpSpPr>
            <p:nvPr/>
          </p:nvGrpSpPr>
          <p:grpSpPr bwMode="auto">
            <a:xfrm>
              <a:off x="3312" y="2432"/>
              <a:ext cx="116" cy="116"/>
              <a:chOff x="960" y="3024"/>
              <a:chExt cx="192" cy="192"/>
            </a:xfrm>
          </p:grpSpPr>
          <p:sp>
            <p:nvSpPr>
              <p:cNvPr id="16449" name="Line 18"/>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50" name="Line 19"/>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4" name="Group 20"/>
            <p:cNvGrpSpPr>
              <a:grpSpLocks noChangeAspect="1"/>
            </p:cNvGrpSpPr>
            <p:nvPr/>
          </p:nvGrpSpPr>
          <p:grpSpPr bwMode="auto">
            <a:xfrm>
              <a:off x="3168" y="2148"/>
              <a:ext cx="116" cy="116"/>
              <a:chOff x="960" y="3024"/>
              <a:chExt cx="192" cy="192"/>
            </a:xfrm>
          </p:grpSpPr>
          <p:sp>
            <p:nvSpPr>
              <p:cNvPr id="16447" name="Line 21"/>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8" name="Line 22"/>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5" name="Group 23"/>
            <p:cNvGrpSpPr>
              <a:grpSpLocks noChangeAspect="1"/>
            </p:cNvGrpSpPr>
            <p:nvPr/>
          </p:nvGrpSpPr>
          <p:grpSpPr bwMode="auto">
            <a:xfrm>
              <a:off x="3268" y="2260"/>
              <a:ext cx="116" cy="116"/>
              <a:chOff x="960" y="3024"/>
              <a:chExt cx="192" cy="192"/>
            </a:xfrm>
          </p:grpSpPr>
          <p:sp>
            <p:nvSpPr>
              <p:cNvPr id="16445" name="Line 24"/>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6" name="Line 25"/>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6" name="Group 26"/>
            <p:cNvGrpSpPr>
              <a:grpSpLocks noChangeAspect="1"/>
            </p:cNvGrpSpPr>
            <p:nvPr/>
          </p:nvGrpSpPr>
          <p:grpSpPr bwMode="auto">
            <a:xfrm>
              <a:off x="3264" y="2592"/>
              <a:ext cx="116" cy="116"/>
              <a:chOff x="960" y="3024"/>
              <a:chExt cx="192" cy="192"/>
            </a:xfrm>
          </p:grpSpPr>
          <p:sp>
            <p:nvSpPr>
              <p:cNvPr id="16443" name="Line 27"/>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4" name="Line 28"/>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7" name="Group 29"/>
            <p:cNvGrpSpPr>
              <a:grpSpLocks noChangeAspect="1"/>
            </p:cNvGrpSpPr>
            <p:nvPr/>
          </p:nvGrpSpPr>
          <p:grpSpPr bwMode="auto">
            <a:xfrm>
              <a:off x="3160" y="2716"/>
              <a:ext cx="116" cy="116"/>
              <a:chOff x="960" y="3024"/>
              <a:chExt cx="192" cy="192"/>
            </a:xfrm>
          </p:grpSpPr>
          <p:sp>
            <p:nvSpPr>
              <p:cNvPr id="16441" name="Line 30"/>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2" name="Line 31"/>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8" name="Group 32"/>
            <p:cNvGrpSpPr>
              <a:grpSpLocks noChangeAspect="1"/>
            </p:cNvGrpSpPr>
            <p:nvPr/>
          </p:nvGrpSpPr>
          <p:grpSpPr bwMode="auto">
            <a:xfrm>
              <a:off x="2824" y="2692"/>
              <a:ext cx="116" cy="116"/>
              <a:chOff x="960" y="3024"/>
              <a:chExt cx="192" cy="192"/>
            </a:xfrm>
          </p:grpSpPr>
          <p:sp>
            <p:nvSpPr>
              <p:cNvPr id="16439" name="Line 33"/>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40" name="Line 34"/>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09" name="Group 35"/>
            <p:cNvGrpSpPr>
              <a:grpSpLocks noChangeAspect="1"/>
            </p:cNvGrpSpPr>
            <p:nvPr/>
          </p:nvGrpSpPr>
          <p:grpSpPr bwMode="auto">
            <a:xfrm>
              <a:off x="2688" y="2556"/>
              <a:ext cx="116" cy="116"/>
              <a:chOff x="960" y="3024"/>
              <a:chExt cx="192" cy="192"/>
            </a:xfrm>
          </p:grpSpPr>
          <p:sp>
            <p:nvSpPr>
              <p:cNvPr id="16437" name="Line 36"/>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38" name="Line 37"/>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10" name="Group 38"/>
            <p:cNvGrpSpPr>
              <a:grpSpLocks noChangeAspect="1"/>
            </p:cNvGrpSpPr>
            <p:nvPr/>
          </p:nvGrpSpPr>
          <p:grpSpPr bwMode="auto">
            <a:xfrm>
              <a:off x="2696" y="2244"/>
              <a:ext cx="116" cy="116"/>
              <a:chOff x="960" y="3024"/>
              <a:chExt cx="192" cy="192"/>
            </a:xfrm>
          </p:grpSpPr>
          <p:sp>
            <p:nvSpPr>
              <p:cNvPr id="16435" name="Line 39"/>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36" name="Line 40"/>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6411" name="Group 41"/>
            <p:cNvGrpSpPr>
              <a:grpSpLocks noChangeAspect="1"/>
            </p:cNvGrpSpPr>
            <p:nvPr/>
          </p:nvGrpSpPr>
          <p:grpSpPr bwMode="auto">
            <a:xfrm>
              <a:off x="2836" y="2116"/>
              <a:ext cx="116" cy="116"/>
              <a:chOff x="960" y="3024"/>
              <a:chExt cx="192" cy="192"/>
            </a:xfrm>
          </p:grpSpPr>
          <p:sp>
            <p:nvSpPr>
              <p:cNvPr id="16433" name="Line 42"/>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34" name="Line 43"/>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6412" name="Line 44"/>
            <p:cNvSpPr>
              <a:spLocks noChangeAspect="1" noChangeShapeType="1"/>
            </p:cNvSpPr>
            <p:nvPr/>
          </p:nvSpPr>
          <p:spPr bwMode="auto">
            <a:xfrm>
              <a:off x="2976" y="297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3" name="Line 45"/>
            <p:cNvSpPr>
              <a:spLocks noChangeAspect="1" noChangeShapeType="1"/>
            </p:cNvSpPr>
            <p:nvPr/>
          </p:nvSpPr>
          <p:spPr bwMode="auto">
            <a:xfrm>
              <a:off x="2496" y="244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4" name="Line 46"/>
            <p:cNvSpPr>
              <a:spLocks noChangeAspect="1" noChangeShapeType="1"/>
            </p:cNvSpPr>
            <p:nvPr/>
          </p:nvSpPr>
          <p:spPr bwMode="auto">
            <a:xfrm>
              <a:off x="3504" y="249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5" name="Line 47"/>
            <p:cNvSpPr>
              <a:spLocks noChangeAspect="1" noChangeShapeType="1"/>
            </p:cNvSpPr>
            <p:nvPr/>
          </p:nvSpPr>
          <p:spPr bwMode="auto">
            <a:xfrm>
              <a:off x="3456" y="225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6" name="Line 48"/>
            <p:cNvSpPr>
              <a:spLocks noChangeAspect="1" noChangeShapeType="1"/>
            </p:cNvSpPr>
            <p:nvPr/>
          </p:nvSpPr>
          <p:spPr bwMode="auto">
            <a:xfrm>
              <a:off x="3312" y="211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7" name="Line 49"/>
            <p:cNvSpPr>
              <a:spLocks noChangeAspect="1" noChangeShapeType="1"/>
            </p:cNvSpPr>
            <p:nvPr/>
          </p:nvSpPr>
          <p:spPr bwMode="auto">
            <a:xfrm>
              <a:off x="2736" y="206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8" name="Line 50"/>
            <p:cNvSpPr>
              <a:spLocks noChangeAspect="1" noChangeShapeType="1"/>
            </p:cNvSpPr>
            <p:nvPr/>
          </p:nvSpPr>
          <p:spPr bwMode="auto">
            <a:xfrm>
              <a:off x="2544" y="220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19" name="Line 51"/>
            <p:cNvSpPr>
              <a:spLocks noChangeAspect="1" noChangeShapeType="1"/>
            </p:cNvSpPr>
            <p:nvPr/>
          </p:nvSpPr>
          <p:spPr bwMode="auto">
            <a:xfrm>
              <a:off x="2544" y="268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0" name="Line 52"/>
            <p:cNvSpPr>
              <a:spLocks noChangeAspect="1" noChangeShapeType="1"/>
            </p:cNvSpPr>
            <p:nvPr/>
          </p:nvSpPr>
          <p:spPr bwMode="auto">
            <a:xfrm>
              <a:off x="2640" y="283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1" name="Line 53"/>
            <p:cNvSpPr>
              <a:spLocks noChangeAspect="1" noChangeShapeType="1"/>
            </p:cNvSpPr>
            <p:nvPr/>
          </p:nvSpPr>
          <p:spPr bwMode="auto">
            <a:xfrm>
              <a:off x="3264" y="288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2" name="Line 54"/>
            <p:cNvSpPr>
              <a:spLocks noChangeAspect="1" noChangeShapeType="1"/>
            </p:cNvSpPr>
            <p:nvPr/>
          </p:nvSpPr>
          <p:spPr bwMode="auto">
            <a:xfrm>
              <a:off x="3408" y="273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3" name="Line 55"/>
            <p:cNvSpPr>
              <a:spLocks noChangeShapeType="1"/>
            </p:cNvSpPr>
            <p:nvPr/>
          </p:nvSpPr>
          <p:spPr bwMode="auto">
            <a:xfrm flipH="1">
              <a:off x="2736" y="2448"/>
              <a:ext cx="336" cy="288"/>
            </a:xfrm>
            <a:prstGeom prst="line">
              <a:avLst/>
            </a:prstGeom>
            <a:noFill/>
            <a:ln w="28575" cap="sq">
              <a:solidFill>
                <a:schemeClr val="tx1"/>
              </a:solidFill>
              <a:round/>
              <a:headEnd type="none" w="sm" len="sm"/>
              <a:tailEnd type="triangle" w="med" len="lg"/>
            </a:ln>
          </p:spPr>
          <p:txBody>
            <a:bodyPr wrap="none"/>
            <a:lstStyle/>
            <a:p>
              <a:endParaRPr lang="zh-CN" altLang="en-US"/>
            </a:p>
          </p:txBody>
        </p:sp>
        <p:sp>
          <p:nvSpPr>
            <p:cNvPr id="16424" name="Text Box 56"/>
            <p:cNvSpPr txBox="1">
              <a:spLocks noChangeArrowheads="1"/>
            </p:cNvSpPr>
            <p:nvPr/>
          </p:nvSpPr>
          <p:spPr bwMode="auto">
            <a:xfrm>
              <a:off x="2784" y="235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6425" name="Text Box 57"/>
            <p:cNvSpPr txBox="1">
              <a:spLocks noChangeArrowheads="1"/>
            </p:cNvSpPr>
            <p:nvPr/>
          </p:nvSpPr>
          <p:spPr bwMode="auto">
            <a:xfrm>
              <a:off x="3080" y="2390"/>
              <a:ext cx="288"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q</a:t>
              </a:r>
              <a:endParaRPr kumimoji="1" lang="en-US" altLang="zh-CN" sz="2000" b="1" baseline="-25000">
                <a:solidFill>
                  <a:schemeClr val="bg2"/>
                </a:solidFill>
                <a:latin typeface="Times New Roman" pitchFamily="18" charset="0"/>
              </a:endParaRPr>
            </a:p>
          </p:txBody>
        </p:sp>
        <p:sp>
          <p:nvSpPr>
            <p:cNvPr id="16426" name="Line 58"/>
            <p:cNvSpPr>
              <a:spLocks noChangeShapeType="1"/>
            </p:cNvSpPr>
            <p:nvPr/>
          </p:nvSpPr>
          <p:spPr bwMode="auto">
            <a:xfrm flipV="1">
              <a:off x="3072" y="1770"/>
              <a:ext cx="288" cy="672"/>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6427" name="Text Box 59"/>
            <p:cNvSpPr txBox="1">
              <a:spLocks noChangeArrowheads="1"/>
            </p:cNvSpPr>
            <p:nvPr/>
          </p:nvSpPr>
          <p:spPr bwMode="auto">
            <a:xfrm>
              <a:off x="3128" y="172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6428" name="Freeform 60"/>
            <p:cNvSpPr>
              <a:spLocks/>
            </p:cNvSpPr>
            <p:nvPr/>
          </p:nvSpPr>
          <p:spPr bwMode="auto">
            <a:xfrm>
              <a:off x="3374" y="1391"/>
              <a:ext cx="152" cy="366"/>
            </a:xfrm>
            <a:custGeom>
              <a:avLst/>
              <a:gdLst>
                <a:gd name="T0" fmla="*/ 0 w 152"/>
                <a:gd name="T1" fmla="*/ 366 h 366"/>
                <a:gd name="T2" fmla="*/ 152 w 152"/>
                <a:gd name="T3" fmla="*/ 0 h 366"/>
                <a:gd name="T4" fmla="*/ 0 60000 65536"/>
                <a:gd name="T5" fmla="*/ 0 60000 65536"/>
                <a:gd name="T6" fmla="*/ 0 w 152"/>
                <a:gd name="T7" fmla="*/ 0 h 366"/>
                <a:gd name="T8" fmla="*/ 152 w 152"/>
                <a:gd name="T9" fmla="*/ 366 h 366"/>
              </a:gdLst>
              <a:ahLst/>
              <a:cxnLst>
                <a:cxn ang="T4">
                  <a:pos x="T0" y="T1"/>
                </a:cxn>
                <a:cxn ang="T5">
                  <a:pos x="T2" y="T3"/>
                </a:cxn>
              </a:cxnLst>
              <a:rect l="T6" t="T7" r="T8" b="T9"/>
              <a:pathLst>
                <a:path w="152" h="366">
                  <a:moveTo>
                    <a:pt x="0" y="366"/>
                  </a:moveTo>
                  <a:lnTo>
                    <a:pt x="152" y="0"/>
                  </a:lnTo>
                </a:path>
              </a:pathLst>
            </a:custGeom>
            <a:noFill/>
            <a:ln w="28575" cap="sq">
              <a:solidFill>
                <a:srgbClr val="0000FF"/>
              </a:solidFill>
              <a:round/>
              <a:headEnd type="none" w="sm" len="sm"/>
              <a:tailEnd type="triangle" w="med" len="lg"/>
            </a:ln>
          </p:spPr>
          <p:txBody>
            <a:bodyPr wrap="none"/>
            <a:lstStyle/>
            <a:p>
              <a:endParaRPr lang="zh-CN" altLang="en-US"/>
            </a:p>
          </p:txBody>
        </p:sp>
        <p:sp>
          <p:nvSpPr>
            <p:cNvPr id="16429" name="Oval 61"/>
            <p:cNvSpPr>
              <a:spLocks noChangeArrowheads="1"/>
            </p:cNvSpPr>
            <p:nvPr/>
          </p:nvSpPr>
          <p:spPr bwMode="auto">
            <a:xfrm>
              <a:off x="3332" y="1714"/>
              <a:ext cx="68" cy="68"/>
            </a:xfrm>
            <a:prstGeom prst="ellipse">
              <a:avLst/>
            </a:prstGeom>
            <a:solidFill>
              <a:srgbClr val="FF3300"/>
            </a:solidFill>
            <a:ln w="28575" cap="sq">
              <a:solidFill>
                <a:schemeClr val="tx1"/>
              </a:solidFill>
              <a:round/>
              <a:headEnd type="none" w="sm" len="sm"/>
              <a:tailEnd type="none" w="sm" len="sm"/>
            </a:ln>
          </p:spPr>
          <p:txBody>
            <a:bodyPr wrap="none" anchor="ctr"/>
            <a:lstStyle/>
            <a:p>
              <a:endParaRPr lang="zh-CN" altLang="en-US"/>
            </a:p>
          </p:txBody>
        </p:sp>
        <p:sp>
          <p:nvSpPr>
            <p:cNvPr id="16430" name="Text Box 62"/>
            <p:cNvSpPr txBox="1">
              <a:spLocks noChangeArrowheads="1"/>
            </p:cNvSpPr>
            <p:nvPr/>
          </p:nvSpPr>
          <p:spPr bwMode="auto">
            <a:xfrm>
              <a:off x="3504" y="1358"/>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P</a:t>
              </a:r>
              <a:endParaRPr kumimoji="1" lang="en-US" altLang="zh-CN" sz="2400" b="1" baseline="-25000">
                <a:solidFill>
                  <a:schemeClr val="bg2"/>
                </a:solidFill>
                <a:latin typeface="Times New Roman" pitchFamily="18" charset="0"/>
              </a:endParaRPr>
            </a:p>
          </p:txBody>
        </p:sp>
        <p:sp>
          <p:nvSpPr>
            <p:cNvPr id="16431" name="Text Box 63"/>
            <p:cNvSpPr txBox="1">
              <a:spLocks noChangeArrowheads="1"/>
            </p:cNvSpPr>
            <p:nvPr/>
          </p:nvSpPr>
          <p:spPr bwMode="auto">
            <a:xfrm>
              <a:off x="3744" y="2784"/>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S</a:t>
              </a:r>
              <a:endParaRPr kumimoji="1" lang="en-US" altLang="zh-CN" sz="2400" b="1" baseline="-25000">
                <a:solidFill>
                  <a:schemeClr val="bg2"/>
                </a:solidFill>
                <a:latin typeface="Times New Roman" pitchFamily="18" charset="0"/>
              </a:endParaRPr>
            </a:p>
          </p:txBody>
        </p:sp>
        <p:sp>
          <p:nvSpPr>
            <p:cNvPr id="16432" name="Text Box 64"/>
            <p:cNvSpPr txBox="1">
              <a:spLocks noChangeArrowheads="1"/>
            </p:cNvSpPr>
            <p:nvPr/>
          </p:nvSpPr>
          <p:spPr bwMode="auto">
            <a:xfrm>
              <a:off x="2056" y="1440"/>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sym typeface="Symbol" pitchFamily="18" charset="2"/>
                </a:rPr>
                <a:t></a:t>
              </a:r>
              <a:endParaRPr kumimoji="1" lang="en-US" altLang="zh-CN" sz="2400" b="1" baseline="-25000">
                <a:solidFill>
                  <a:schemeClr val="bg2"/>
                </a:solidFill>
                <a:latin typeface="Times New Roman" pitchFamily="18" charset="0"/>
              </a:endParaRPr>
            </a:p>
          </p:txBody>
        </p:sp>
      </p:grpSp>
      <p:graphicFrame>
        <p:nvGraphicFramePr>
          <p:cNvPr id="61505" name="Object 65"/>
          <p:cNvGraphicFramePr>
            <a:graphicFrameLocks noChangeAspect="1"/>
          </p:cNvGraphicFramePr>
          <p:nvPr/>
        </p:nvGraphicFramePr>
        <p:xfrm>
          <a:off x="1042988" y="3573463"/>
          <a:ext cx="3368675" cy="698500"/>
        </p:xfrm>
        <a:graphic>
          <a:graphicData uri="http://schemas.openxmlformats.org/presentationml/2006/ole">
            <p:oleObj spid="_x0000_s16386" name="Equation" r:id="rId3" imgW="1358640" imgH="279360" progId="Equation.DSMT4">
              <p:embed/>
            </p:oleObj>
          </a:graphicData>
        </a:graphic>
      </p:graphicFrame>
      <p:graphicFrame>
        <p:nvGraphicFramePr>
          <p:cNvPr id="61506" name="Object 66"/>
          <p:cNvGraphicFramePr>
            <a:graphicFrameLocks noChangeAspect="1"/>
          </p:cNvGraphicFramePr>
          <p:nvPr/>
        </p:nvGraphicFramePr>
        <p:xfrm>
          <a:off x="738188" y="4149725"/>
          <a:ext cx="1812925" cy="1114425"/>
        </p:xfrm>
        <a:graphic>
          <a:graphicData uri="http://schemas.openxmlformats.org/presentationml/2006/ole">
            <p:oleObj spid="_x0000_s16387" name="Equation" r:id="rId4" imgW="647640" imgH="393480" progId="Equation.DSMT4">
              <p:embed/>
            </p:oleObj>
          </a:graphicData>
        </a:graphic>
      </p:graphicFrame>
      <p:graphicFrame>
        <p:nvGraphicFramePr>
          <p:cNvPr id="61507" name="Object 67"/>
          <p:cNvGraphicFramePr>
            <a:graphicFrameLocks noChangeAspect="1"/>
          </p:cNvGraphicFramePr>
          <p:nvPr/>
        </p:nvGraphicFramePr>
        <p:xfrm>
          <a:off x="2700338" y="4292600"/>
          <a:ext cx="1922462" cy="987425"/>
        </p:xfrm>
        <a:graphic>
          <a:graphicData uri="http://schemas.openxmlformats.org/presentationml/2006/ole">
            <p:oleObj spid="_x0000_s16388" name="Equation" r:id="rId5" imgW="774360" imgH="393480" progId="Equation.DSMT4">
              <p:embed/>
            </p:oleObj>
          </a:graphicData>
        </a:graphic>
      </p:graphicFrame>
      <p:graphicFrame>
        <p:nvGraphicFramePr>
          <p:cNvPr id="61508" name="Object 68"/>
          <p:cNvGraphicFramePr>
            <a:graphicFrameLocks noChangeAspect="1"/>
          </p:cNvGraphicFramePr>
          <p:nvPr/>
        </p:nvGraphicFramePr>
        <p:xfrm>
          <a:off x="1101725" y="5229225"/>
          <a:ext cx="4867275" cy="1144588"/>
        </p:xfrm>
        <a:graphic>
          <a:graphicData uri="http://schemas.openxmlformats.org/presentationml/2006/ole">
            <p:oleObj spid="_x0000_s16389" name="Equation" r:id="rId6" imgW="1968480" imgH="457200" progId="Equation.DSMT4">
              <p:embed/>
            </p:oleObj>
          </a:graphicData>
        </a:graphic>
      </p:graphicFrame>
      <p:grpSp>
        <p:nvGrpSpPr>
          <p:cNvPr id="16394" name="Group 69"/>
          <p:cNvGrpSpPr>
            <a:grpSpLocks/>
          </p:cNvGrpSpPr>
          <p:nvPr/>
        </p:nvGrpSpPr>
        <p:grpSpPr bwMode="auto">
          <a:xfrm>
            <a:off x="304800" y="692150"/>
            <a:ext cx="8839200" cy="1149350"/>
            <a:chOff x="192" y="436"/>
            <a:chExt cx="5568" cy="724"/>
          </a:xfrm>
        </p:grpSpPr>
        <p:sp>
          <p:nvSpPr>
            <p:cNvPr id="16395" name="Text Box 70"/>
            <p:cNvSpPr txBox="1">
              <a:spLocks noChangeArrowheads="1"/>
            </p:cNvSpPr>
            <p:nvPr/>
          </p:nvSpPr>
          <p:spPr bwMode="auto">
            <a:xfrm>
              <a:off x="192" y="436"/>
              <a:ext cx="5568" cy="704"/>
            </a:xfrm>
            <a:prstGeom prst="rect">
              <a:avLst/>
            </a:prstGeom>
            <a:noFill/>
            <a:ln w="12700" cap="sq">
              <a:noFill/>
              <a:miter lim="800000"/>
              <a:headEnd type="none" w="sm" len="sm"/>
              <a:tailEnd type="none" w="sm" len="sm"/>
            </a:ln>
          </p:spPr>
          <p:txBody>
            <a:bodyPr>
              <a:spAutoFit/>
            </a:bodyPr>
            <a:lstStyle/>
            <a:p>
              <a:pPr>
                <a:lnSpc>
                  <a:spcPct val="120000"/>
                </a:lnSpc>
                <a:spcBef>
                  <a:spcPct val="50000"/>
                </a:spcBef>
              </a:pPr>
              <a:r>
                <a:rPr kumimoji="1" lang="zh-CN" altLang="en-US" sz="2800" b="1">
                  <a:solidFill>
                    <a:srgbClr val="CC3300"/>
                  </a:solidFill>
                  <a:latin typeface="Times New Roman" pitchFamily="18" charset="0"/>
                </a:rPr>
                <a:t>例</a:t>
              </a:r>
              <a:r>
                <a:rPr kumimoji="1" lang="en-US" altLang="zh-CN" sz="2800" b="1">
                  <a:solidFill>
                    <a:srgbClr val="CC3300"/>
                  </a:solidFill>
                  <a:latin typeface="Times New Roman" pitchFamily="18" charset="0"/>
                </a:rPr>
                <a:t>2  </a:t>
              </a:r>
              <a:r>
                <a:rPr kumimoji="1" lang="zh-CN" altLang="en-US" sz="2800" b="1">
                  <a:solidFill>
                    <a:srgbClr val="CC3300"/>
                  </a:solidFill>
                  <a:latin typeface="Times New Roman" pitchFamily="18" charset="0"/>
                </a:rPr>
                <a:t>半径为</a:t>
              </a:r>
              <a:r>
                <a:rPr kumimoji="1" lang="en-US" altLang="zh-CN" sz="2800" b="1" i="1">
                  <a:solidFill>
                    <a:srgbClr val="CC3300"/>
                  </a:solidFill>
                  <a:latin typeface="Times New Roman" pitchFamily="18" charset="0"/>
                </a:rPr>
                <a:t>R</a:t>
              </a:r>
              <a:r>
                <a:rPr kumimoji="1" lang="zh-CN" altLang="en-US" sz="2800" b="1">
                  <a:solidFill>
                    <a:srgbClr val="CC3300"/>
                  </a:solidFill>
                  <a:latin typeface="Times New Roman" pitchFamily="18" charset="0"/>
                </a:rPr>
                <a:t>的金属球，带电荷</a:t>
              </a:r>
              <a:r>
                <a:rPr kumimoji="1" lang="en-US" altLang="zh-CN" sz="2800" b="1" i="1">
                  <a:solidFill>
                    <a:srgbClr val="CC3300"/>
                  </a:solidFill>
                  <a:latin typeface="Times New Roman" pitchFamily="18" charset="0"/>
                </a:rPr>
                <a:t>q</a:t>
              </a:r>
              <a:r>
                <a:rPr kumimoji="1" lang="en-US" altLang="zh-CN" sz="2800" b="1">
                  <a:solidFill>
                    <a:srgbClr val="CC3300"/>
                  </a:solidFill>
                  <a:latin typeface="Times New Roman" pitchFamily="18" charset="0"/>
                </a:rPr>
                <a:t>,</a:t>
              </a:r>
              <a:r>
                <a:rPr kumimoji="1" lang="zh-CN" altLang="en-US" sz="2800" b="1">
                  <a:solidFill>
                    <a:srgbClr val="CC3300"/>
                  </a:solidFill>
                  <a:latin typeface="Times New Roman" pitchFamily="18" charset="0"/>
                </a:rPr>
                <a:t>浸埋在均匀“无限大”电介质（相对介电常数为    ），求球外任一点的场强。</a:t>
              </a:r>
            </a:p>
          </p:txBody>
        </p:sp>
        <p:graphicFrame>
          <p:nvGraphicFramePr>
            <p:cNvPr id="16390" name="Object 71"/>
            <p:cNvGraphicFramePr>
              <a:graphicFrameLocks noChangeAspect="1"/>
            </p:cNvGraphicFramePr>
            <p:nvPr/>
          </p:nvGraphicFramePr>
          <p:xfrm>
            <a:off x="2744" y="799"/>
            <a:ext cx="261" cy="361"/>
          </p:xfrm>
          <a:graphic>
            <a:graphicData uri="http://schemas.openxmlformats.org/presentationml/2006/ole">
              <p:oleObj spid="_x0000_s16390" name="Equation" r:id="rId7" imgW="164880" imgH="2286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Effect transition="in" filter="blinds(horizontal)">
                                      <p:cBhvr>
                                        <p:cTn id="7" dur="500"/>
                                        <p:tgtEl>
                                          <p:spTgt spid="614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505"/>
                                        </p:tgtEl>
                                        <p:attrNameLst>
                                          <p:attrName>style.visibility</p:attrName>
                                        </p:attrNameLst>
                                      </p:cBhvr>
                                      <p:to>
                                        <p:strVal val="visible"/>
                                      </p:to>
                                    </p:set>
                                    <p:animEffect transition="in" filter="box(in)">
                                      <p:cBhvr>
                                        <p:cTn id="12" dur="500"/>
                                        <p:tgtEl>
                                          <p:spTgt spid="6150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506"/>
                                        </p:tgtEl>
                                        <p:attrNameLst>
                                          <p:attrName>style.visibility</p:attrName>
                                        </p:attrNameLst>
                                      </p:cBhvr>
                                      <p:to>
                                        <p:strVal val="visible"/>
                                      </p:to>
                                    </p:set>
                                    <p:animEffect transition="in" filter="blinds(horizontal)">
                                      <p:cBhvr>
                                        <p:cTn id="17" dur="500"/>
                                        <p:tgtEl>
                                          <p:spTgt spid="6150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1507"/>
                                        </p:tgtEl>
                                        <p:attrNameLst>
                                          <p:attrName>style.visibility</p:attrName>
                                        </p:attrNameLst>
                                      </p:cBhvr>
                                      <p:to>
                                        <p:strVal val="visible"/>
                                      </p:to>
                                    </p:set>
                                    <p:animEffect transition="in" filter="dissolve">
                                      <p:cBhvr>
                                        <p:cTn id="22" dur="500"/>
                                        <p:tgtEl>
                                          <p:spTgt spid="615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508"/>
                                        </p:tgtEl>
                                        <p:attrNameLst>
                                          <p:attrName>style.visibility</p:attrName>
                                        </p:attrNameLst>
                                      </p:cBhvr>
                                      <p:to>
                                        <p:strVal val="visible"/>
                                      </p:to>
                                    </p:set>
                                    <p:animEffect transition="in" filter="wipe(left)">
                                      <p:cBhvr>
                                        <p:cTn id="27" dur="500"/>
                                        <p:tgtEl>
                                          <p:spTgt spid="6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灯片编号占位符 1"/>
          <p:cNvSpPr>
            <a:spLocks noGrp="1"/>
          </p:cNvSpPr>
          <p:nvPr>
            <p:ph type="sldNum" sz="quarter" idx="10"/>
          </p:nvPr>
        </p:nvSpPr>
        <p:spPr>
          <a:noFill/>
        </p:spPr>
        <p:txBody>
          <a:bodyPr/>
          <a:lstStyle/>
          <a:p>
            <a:fld id="{B36DD4E7-024F-49B2-875B-CD50584FFA91}" type="slidenum">
              <a:rPr lang="en-US" altLang="zh-CN"/>
              <a:pPr/>
              <a:t>17</a:t>
            </a:fld>
            <a:endParaRPr lang="en-US" altLang="zh-CN"/>
          </a:p>
        </p:txBody>
      </p:sp>
      <p:grpSp>
        <p:nvGrpSpPr>
          <p:cNvPr id="17417" name="Group 2"/>
          <p:cNvGrpSpPr>
            <a:grpSpLocks/>
          </p:cNvGrpSpPr>
          <p:nvPr/>
        </p:nvGrpSpPr>
        <p:grpSpPr bwMode="auto">
          <a:xfrm>
            <a:off x="765175" y="620713"/>
            <a:ext cx="8378825" cy="946150"/>
            <a:chOff x="204" y="482"/>
            <a:chExt cx="5278" cy="596"/>
          </a:xfrm>
        </p:grpSpPr>
        <p:sp>
          <p:nvSpPr>
            <p:cNvPr id="17485" name="Rectangle 3"/>
            <p:cNvSpPr>
              <a:spLocks noChangeArrowheads="1"/>
            </p:cNvSpPr>
            <p:nvPr/>
          </p:nvSpPr>
          <p:spPr bwMode="auto">
            <a:xfrm>
              <a:off x="204" y="482"/>
              <a:ext cx="5278" cy="596"/>
            </a:xfrm>
            <a:prstGeom prst="rect">
              <a:avLst/>
            </a:prstGeom>
            <a:noFill/>
            <a:ln w="9525">
              <a:noFill/>
              <a:miter lim="800000"/>
              <a:headEnd/>
              <a:tailEnd/>
            </a:ln>
          </p:spPr>
          <p:txBody>
            <a:bodyPr wrap="none" anchor="ctr">
              <a:spAutoFit/>
            </a:bodyPr>
            <a:lstStyle/>
            <a:p>
              <a:r>
                <a:rPr lang="zh-CN" altLang="en-US" sz="2800">
                  <a:latin typeface="宋体" pitchFamily="2" charset="-122"/>
                  <a:cs typeface="Times New Roman" pitchFamily="18" charset="0"/>
                </a:rPr>
                <a:t>在贴近金属球外表面的油表面</a:t>
              </a:r>
              <a:r>
                <a:rPr lang="zh-CN" altLang="en-US" sz="2800"/>
                <a:t>处           的电极化强度</a:t>
              </a:r>
            </a:p>
            <a:p>
              <a:r>
                <a:rPr lang="zh-CN" altLang="en-US" sz="2800"/>
                <a:t>    为</a:t>
              </a:r>
            </a:p>
          </p:txBody>
        </p:sp>
        <p:graphicFrame>
          <p:nvGraphicFramePr>
            <p:cNvPr id="17414" name="Object 4"/>
            <p:cNvGraphicFramePr>
              <a:graphicFrameLocks noChangeAspect="1"/>
            </p:cNvGraphicFramePr>
            <p:nvPr/>
          </p:nvGraphicFramePr>
          <p:xfrm>
            <a:off x="3424" y="482"/>
            <a:ext cx="614" cy="261"/>
          </p:xfrm>
          <a:graphic>
            <a:graphicData uri="http://schemas.openxmlformats.org/presentationml/2006/ole">
              <p:oleObj spid="_x0000_s17414" name="Equation" r:id="rId3" imgW="380835" imgH="165028" progId="Equation.DSMT4">
                <p:embed/>
              </p:oleObj>
            </a:graphicData>
          </a:graphic>
        </p:graphicFrame>
        <p:graphicFrame>
          <p:nvGraphicFramePr>
            <p:cNvPr id="17415" name="Object 5"/>
            <p:cNvGraphicFramePr>
              <a:graphicFrameLocks noChangeAspect="1"/>
            </p:cNvGraphicFramePr>
            <p:nvPr/>
          </p:nvGraphicFramePr>
          <p:xfrm>
            <a:off x="295" y="754"/>
            <a:ext cx="243" cy="318"/>
          </p:xfrm>
          <a:graphic>
            <a:graphicData uri="http://schemas.openxmlformats.org/presentationml/2006/ole">
              <p:oleObj spid="_x0000_s17415" name="Equation" r:id="rId4" imgW="152268" imgH="203024" progId="Equation.DSMT4">
                <p:embed/>
              </p:oleObj>
            </a:graphicData>
          </a:graphic>
        </p:graphicFrame>
      </p:grpSp>
      <p:grpSp>
        <p:nvGrpSpPr>
          <p:cNvPr id="17418" name="Group 6"/>
          <p:cNvGrpSpPr>
            <a:grpSpLocks/>
          </p:cNvGrpSpPr>
          <p:nvPr/>
        </p:nvGrpSpPr>
        <p:grpSpPr bwMode="auto">
          <a:xfrm>
            <a:off x="5364163" y="1268413"/>
            <a:ext cx="3581400" cy="3535362"/>
            <a:chOff x="1920" y="1229"/>
            <a:chExt cx="2256" cy="2227"/>
          </a:xfrm>
        </p:grpSpPr>
        <p:sp>
          <p:nvSpPr>
            <p:cNvPr id="17424" name="Freeform 7"/>
            <p:cNvSpPr>
              <a:spLocks/>
            </p:cNvSpPr>
            <p:nvPr/>
          </p:nvSpPr>
          <p:spPr bwMode="auto">
            <a:xfrm>
              <a:off x="1920" y="1229"/>
              <a:ext cx="2256" cy="2227"/>
            </a:xfrm>
            <a:custGeom>
              <a:avLst/>
              <a:gdLst>
                <a:gd name="T0" fmla="*/ 72 w 2618"/>
                <a:gd name="T1" fmla="*/ 49 h 2424"/>
                <a:gd name="T2" fmla="*/ 409 w 2618"/>
                <a:gd name="T3" fmla="*/ 134 h 2424"/>
                <a:gd name="T4" fmla="*/ 761 w 2618"/>
                <a:gd name="T5" fmla="*/ 63 h 2424"/>
                <a:gd name="T6" fmla="*/ 1224 w 2618"/>
                <a:gd name="T7" fmla="*/ 134 h 2424"/>
                <a:gd name="T8" fmla="*/ 1778 w 2618"/>
                <a:gd name="T9" fmla="*/ 67 h 2424"/>
                <a:gd name="T10" fmla="*/ 2095 w 2618"/>
                <a:gd name="T11" fmla="*/ 176 h 2424"/>
                <a:gd name="T12" fmla="*/ 2450 w 2618"/>
                <a:gd name="T13" fmla="*/ 67 h 2424"/>
                <a:gd name="T14" fmla="*/ 2594 w 2618"/>
                <a:gd name="T15" fmla="*/ 307 h 2424"/>
                <a:gd name="T16" fmla="*/ 2594 w 2618"/>
                <a:gd name="T17" fmla="*/ 595 h 2424"/>
                <a:gd name="T18" fmla="*/ 2498 w 2618"/>
                <a:gd name="T19" fmla="*/ 883 h 2424"/>
                <a:gd name="T20" fmla="*/ 2587 w 2618"/>
                <a:gd name="T21" fmla="*/ 1145 h 2424"/>
                <a:gd name="T22" fmla="*/ 2546 w 2618"/>
                <a:gd name="T23" fmla="*/ 1459 h 2424"/>
                <a:gd name="T24" fmla="*/ 2573 w 2618"/>
                <a:gd name="T25" fmla="*/ 1721 h 2424"/>
                <a:gd name="T26" fmla="*/ 2503 w 2618"/>
                <a:gd name="T27" fmla="*/ 2030 h 2424"/>
                <a:gd name="T28" fmla="*/ 2573 w 2618"/>
                <a:gd name="T29" fmla="*/ 2199 h 2424"/>
                <a:gd name="T30" fmla="*/ 2354 w 2618"/>
                <a:gd name="T31" fmla="*/ 2275 h 2424"/>
                <a:gd name="T32" fmla="*/ 2025 w 2618"/>
                <a:gd name="T33" fmla="*/ 2255 h 2424"/>
                <a:gd name="T34" fmla="*/ 1778 w 2618"/>
                <a:gd name="T35" fmla="*/ 2371 h 2424"/>
                <a:gd name="T36" fmla="*/ 1547 w 2618"/>
                <a:gd name="T37" fmla="*/ 2311 h 2424"/>
                <a:gd name="T38" fmla="*/ 1298 w 2618"/>
                <a:gd name="T39" fmla="*/ 2371 h 2424"/>
                <a:gd name="T40" fmla="*/ 957 w 2618"/>
                <a:gd name="T41" fmla="*/ 2311 h 2424"/>
                <a:gd name="T42" fmla="*/ 674 w 2618"/>
                <a:gd name="T43" fmla="*/ 2419 h 2424"/>
                <a:gd name="T44" fmla="*/ 381 w 2618"/>
                <a:gd name="T45" fmla="*/ 2339 h 2424"/>
                <a:gd name="T46" fmla="*/ 98 w 2618"/>
                <a:gd name="T47" fmla="*/ 2371 h 2424"/>
                <a:gd name="T48" fmla="*/ 30 w 2618"/>
                <a:gd name="T49" fmla="*/ 2101 h 2424"/>
                <a:gd name="T50" fmla="*/ 98 w 2618"/>
                <a:gd name="T51" fmla="*/ 1795 h 2424"/>
                <a:gd name="T52" fmla="*/ 2 w 2618"/>
                <a:gd name="T53" fmla="*/ 1363 h 2424"/>
                <a:gd name="T54" fmla="*/ 100 w 2618"/>
                <a:gd name="T55" fmla="*/ 991 h 2424"/>
                <a:gd name="T56" fmla="*/ 2 w 2618"/>
                <a:gd name="T57" fmla="*/ 691 h 2424"/>
                <a:gd name="T58" fmla="*/ 86 w 2618"/>
                <a:gd name="T59" fmla="*/ 429 h 2424"/>
                <a:gd name="T60" fmla="*/ 72 w 2618"/>
                <a:gd name="T61" fmla="*/ 49 h 242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618"/>
                <a:gd name="T94" fmla="*/ 0 h 2424"/>
                <a:gd name="T95" fmla="*/ 2618 w 2618"/>
                <a:gd name="T96" fmla="*/ 2424 h 242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618" h="2424">
                  <a:moveTo>
                    <a:pt x="72" y="49"/>
                  </a:moveTo>
                  <a:cubicBezTo>
                    <a:pt x="126" y="0"/>
                    <a:pt x="294" y="132"/>
                    <a:pt x="409" y="134"/>
                  </a:cubicBezTo>
                  <a:cubicBezTo>
                    <a:pt x="524" y="136"/>
                    <a:pt x="625" y="63"/>
                    <a:pt x="761" y="63"/>
                  </a:cubicBezTo>
                  <a:cubicBezTo>
                    <a:pt x="897" y="63"/>
                    <a:pt x="1055" y="133"/>
                    <a:pt x="1224" y="134"/>
                  </a:cubicBezTo>
                  <a:cubicBezTo>
                    <a:pt x="1393" y="135"/>
                    <a:pt x="1633" y="60"/>
                    <a:pt x="1778" y="67"/>
                  </a:cubicBezTo>
                  <a:cubicBezTo>
                    <a:pt x="1923" y="74"/>
                    <a:pt x="1983" y="176"/>
                    <a:pt x="2095" y="176"/>
                  </a:cubicBezTo>
                  <a:cubicBezTo>
                    <a:pt x="2207" y="176"/>
                    <a:pt x="2367" y="45"/>
                    <a:pt x="2450" y="67"/>
                  </a:cubicBezTo>
                  <a:cubicBezTo>
                    <a:pt x="2533" y="89"/>
                    <a:pt x="2570" y="219"/>
                    <a:pt x="2594" y="307"/>
                  </a:cubicBezTo>
                  <a:cubicBezTo>
                    <a:pt x="2618" y="395"/>
                    <a:pt x="2610" y="499"/>
                    <a:pt x="2594" y="595"/>
                  </a:cubicBezTo>
                  <a:cubicBezTo>
                    <a:pt x="2578" y="691"/>
                    <a:pt x="2499" y="791"/>
                    <a:pt x="2498" y="883"/>
                  </a:cubicBezTo>
                  <a:cubicBezTo>
                    <a:pt x="2497" y="975"/>
                    <a:pt x="2579" y="1049"/>
                    <a:pt x="2587" y="1145"/>
                  </a:cubicBezTo>
                  <a:cubicBezTo>
                    <a:pt x="2595" y="1241"/>
                    <a:pt x="2548" y="1363"/>
                    <a:pt x="2546" y="1459"/>
                  </a:cubicBezTo>
                  <a:cubicBezTo>
                    <a:pt x="2544" y="1555"/>
                    <a:pt x="2580" y="1626"/>
                    <a:pt x="2573" y="1721"/>
                  </a:cubicBezTo>
                  <a:cubicBezTo>
                    <a:pt x="2566" y="1816"/>
                    <a:pt x="2503" y="1950"/>
                    <a:pt x="2503" y="2030"/>
                  </a:cubicBezTo>
                  <a:cubicBezTo>
                    <a:pt x="2503" y="2110"/>
                    <a:pt x="2598" y="2158"/>
                    <a:pt x="2573" y="2199"/>
                  </a:cubicBezTo>
                  <a:cubicBezTo>
                    <a:pt x="2548" y="2240"/>
                    <a:pt x="2445" y="2266"/>
                    <a:pt x="2354" y="2275"/>
                  </a:cubicBezTo>
                  <a:cubicBezTo>
                    <a:pt x="2263" y="2284"/>
                    <a:pt x="2121" y="2239"/>
                    <a:pt x="2025" y="2255"/>
                  </a:cubicBezTo>
                  <a:cubicBezTo>
                    <a:pt x="1929" y="2271"/>
                    <a:pt x="1858" y="2362"/>
                    <a:pt x="1778" y="2371"/>
                  </a:cubicBezTo>
                  <a:cubicBezTo>
                    <a:pt x="1698" y="2380"/>
                    <a:pt x="1627" y="2311"/>
                    <a:pt x="1547" y="2311"/>
                  </a:cubicBezTo>
                  <a:cubicBezTo>
                    <a:pt x="1467" y="2311"/>
                    <a:pt x="1396" y="2371"/>
                    <a:pt x="1298" y="2371"/>
                  </a:cubicBezTo>
                  <a:cubicBezTo>
                    <a:pt x="1200" y="2371"/>
                    <a:pt x="1061" y="2303"/>
                    <a:pt x="957" y="2311"/>
                  </a:cubicBezTo>
                  <a:cubicBezTo>
                    <a:pt x="853" y="2319"/>
                    <a:pt x="770" y="2414"/>
                    <a:pt x="674" y="2419"/>
                  </a:cubicBezTo>
                  <a:cubicBezTo>
                    <a:pt x="578" y="2424"/>
                    <a:pt x="477" y="2347"/>
                    <a:pt x="381" y="2339"/>
                  </a:cubicBezTo>
                  <a:cubicBezTo>
                    <a:pt x="285" y="2331"/>
                    <a:pt x="157" y="2411"/>
                    <a:pt x="98" y="2371"/>
                  </a:cubicBezTo>
                  <a:cubicBezTo>
                    <a:pt x="39" y="2331"/>
                    <a:pt x="30" y="2197"/>
                    <a:pt x="30" y="2101"/>
                  </a:cubicBezTo>
                  <a:cubicBezTo>
                    <a:pt x="30" y="2005"/>
                    <a:pt x="103" y="1918"/>
                    <a:pt x="98" y="1795"/>
                  </a:cubicBezTo>
                  <a:cubicBezTo>
                    <a:pt x="93" y="1672"/>
                    <a:pt x="2" y="1497"/>
                    <a:pt x="2" y="1363"/>
                  </a:cubicBezTo>
                  <a:cubicBezTo>
                    <a:pt x="2" y="1229"/>
                    <a:pt x="100" y="1103"/>
                    <a:pt x="100" y="991"/>
                  </a:cubicBezTo>
                  <a:cubicBezTo>
                    <a:pt x="100" y="879"/>
                    <a:pt x="4" y="785"/>
                    <a:pt x="2" y="691"/>
                  </a:cubicBezTo>
                  <a:cubicBezTo>
                    <a:pt x="0" y="597"/>
                    <a:pt x="74" y="536"/>
                    <a:pt x="86" y="429"/>
                  </a:cubicBezTo>
                  <a:cubicBezTo>
                    <a:pt x="98" y="322"/>
                    <a:pt x="75" y="128"/>
                    <a:pt x="72" y="49"/>
                  </a:cubicBezTo>
                  <a:close/>
                </a:path>
              </a:pathLst>
            </a:custGeom>
            <a:noFill/>
            <a:ln w="28575" cap="sq">
              <a:solidFill>
                <a:schemeClr val="tx1"/>
              </a:solidFill>
              <a:round/>
              <a:headEnd type="none" w="sm" len="sm"/>
              <a:tailEnd type="none" w="sm" len="sm"/>
            </a:ln>
          </p:spPr>
          <p:txBody>
            <a:bodyPr wrap="none"/>
            <a:lstStyle/>
            <a:p>
              <a:endParaRPr lang="zh-CN" altLang="en-US"/>
            </a:p>
          </p:txBody>
        </p:sp>
        <p:sp>
          <p:nvSpPr>
            <p:cNvPr id="17425" name="Oval 8"/>
            <p:cNvSpPr>
              <a:spLocks noChangeArrowheads="1"/>
            </p:cNvSpPr>
            <p:nvPr/>
          </p:nvSpPr>
          <p:spPr bwMode="auto">
            <a:xfrm>
              <a:off x="2256" y="1680"/>
              <a:ext cx="1584" cy="1584"/>
            </a:xfrm>
            <a:prstGeom prst="ellipse">
              <a:avLst/>
            </a:prstGeom>
            <a:noFill/>
            <a:ln w="28575">
              <a:solidFill>
                <a:srgbClr val="0000FF"/>
              </a:solidFill>
              <a:prstDash val="dash"/>
              <a:round/>
              <a:headEnd type="none" w="sm" len="sm"/>
              <a:tailEnd type="none" w="sm" len="sm"/>
            </a:ln>
          </p:spPr>
          <p:txBody>
            <a:bodyPr wrap="none" anchor="ctr"/>
            <a:lstStyle/>
            <a:p>
              <a:endParaRPr lang="zh-CN" altLang="en-US"/>
            </a:p>
          </p:txBody>
        </p:sp>
        <p:sp>
          <p:nvSpPr>
            <p:cNvPr id="17426" name="Oval 9"/>
            <p:cNvSpPr>
              <a:spLocks noChangeArrowheads="1"/>
            </p:cNvSpPr>
            <p:nvPr/>
          </p:nvSpPr>
          <p:spPr bwMode="auto">
            <a:xfrm>
              <a:off x="2640" y="2064"/>
              <a:ext cx="816" cy="816"/>
            </a:xfrm>
            <a:prstGeom prst="ellipse">
              <a:avLst/>
            </a:prstGeom>
            <a:noFill/>
            <a:ln w="28575" cap="sq">
              <a:solidFill>
                <a:srgbClr val="FF3300"/>
              </a:solidFill>
              <a:round/>
              <a:headEnd type="none" w="sm" len="sm"/>
              <a:tailEnd type="none" w="sm" len="sm"/>
            </a:ln>
          </p:spPr>
          <p:txBody>
            <a:bodyPr wrap="none" anchor="ctr"/>
            <a:lstStyle/>
            <a:p>
              <a:endParaRPr lang="zh-CN" altLang="en-US"/>
            </a:p>
          </p:txBody>
        </p:sp>
        <p:grpSp>
          <p:nvGrpSpPr>
            <p:cNvPr id="17427" name="Group 10"/>
            <p:cNvGrpSpPr>
              <a:grpSpLocks noChangeAspect="1"/>
            </p:cNvGrpSpPr>
            <p:nvPr/>
          </p:nvGrpSpPr>
          <p:grpSpPr bwMode="auto">
            <a:xfrm>
              <a:off x="3004" y="2080"/>
              <a:ext cx="116" cy="116"/>
              <a:chOff x="960" y="3024"/>
              <a:chExt cx="192" cy="192"/>
            </a:xfrm>
          </p:grpSpPr>
          <p:sp>
            <p:nvSpPr>
              <p:cNvPr id="17483" name="Line 11"/>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84" name="Line 12"/>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7428" name="Line 13"/>
            <p:cNvSpPr>
              <a:spLocks noChangeAspect="1" noChangeShapeType="1"/>
            </p:cNvSpPr>
            <p:nvPr/>
          </p:nvSpPr>
          <p:spPr bwMode="auto">
            <a:xfrm>
              <a:off x="3016" y="200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grpSp>
          <p:nvGrpSpPr>
            <p:cNvPr id="17429" name="Group 14"/>
            <p:cNvGrpSpPr>
              <a:grpSpLocks noChangeAspect="1"/>
            </p:cNvGrpSpPr>
            <p:nvPr/>
          </p:nvGrpSpPr>
          <p:grpSpPr bwMode="auto">
            <a:xfrm>
              <a:off x="2988" y="2736"/>
              <a:ext cx="116" cy="116"/>
              <a:chOff x="960" y="3024"/>
              <a:chExt cx="192" cy="192"/>
            </a:xfrm>
          </p:grpSpPr>
          <p:sp>
            <p:nvSpPr>
              <p:cNvPr id="17481" name="Line 15"/>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82" name="Line 16"/>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0" name="Group 17"/>
            <p:cNvGrpSpPr>
              <a:grpSpLocks noChangeAspect="1"/>
            </p:cNvGrpSpPr>
            <p:nvPr/>
          </p:nvGrpSpPr>
          <p:grpSpPr bwMode="auto">
            <a:xfrm>
              <a:off x="2652" y="2400"/>
              <a:ext cx="116" cy="116"/>
              <a:chOff x="960" y="3024"/>
              <a:chExt cx="192" cy="192"/>
            </a:xfrm>
          </p:grpSpPr>
          <p:sp>
            <p:nvSpPr>
              <p:cNvPr id="17479" name="Line 18"/>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80" name="Line 19"/>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1" name="Group 20"/>
            <p:cNvGrpSpPr>
              <a:grpSpLocks noChangeAspect="1"/>
            </p:cNvGrpSpPr>
            <p:nvPr/>
          </p:nvGrpSpPr>
          <p:grpSpPr bwMode="auto">
            <a:xfrm>
              <a:off x="3312" y="2432"/>
              <a:ext cx="116" cy="116"/>
              <a:chOff x="960" y="3024"/>
              <a:chExt cx="192" cy="192"/>
            </a:xfrm>
          </p:grpSpPr>
          <p:sp>
            <p:nvSpPr>
              <p:cNvPr id="17477" name="Line 21"/>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8" name="Line 22"/>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2" name="Group 23"/>
            <p:cNvGrpSpPr>
              <a:grpSpLocks noChangeAspect="1"/>
            </p:cNvGrpSpPr>
            <p:nvPr/>
          </p:nvGrpSpPr>
          <p:grpSpPr bwMode="auto">
            <a:xfrm>
              <a:off x="3168" y="2148"/>
              <a:ext cx="116" cy="116"/>
              <a:chOff x="960" y="3024"/>
              <a:chExt cx="192" cy="192"/>
            </a:xfrm>
          </p:grpSpPr>
          <p:sp>
            <p:nvSpPr>
              <p:cNvPr id="17475" name="Line 24"/>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6" name="Line 25"/>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3" name="Group 26"/>
            <p:cNvGrpSpPr>
              <a:grpSpLocks noChangeAspect="1"/>
            </p:cNvGrpSpPr>
            <p:nvPr/>
          </p:nvGrpSpPr>
          <p:grpSpPr bwMode="auto">
            <a:xfrm>
              <a:off x="3268" y="2260"/>
              <a:ext cx="116" cy="116"/>
              <a:chOff x="960" y="3024"/>
              <a:chExt cx="192" cy="192"/>
            </a:xfrm>
          </p:grpSpPr>
          <p:sp>
            <p:nvSpPr>
              <p:cNvPr id="17473" name="Line 27"/>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4" name="Line 28"/>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4" name="Group 29"/>
            <p:cNvGrpSpPr>
              <a:grpSpLocks noChangeAspect="1"/>
            </p:cNvGrpSpPr>
            <p:nvPr/>
          </p:nvGrpSpPr>
          <p:grpSpPr bwMode="auto">
            <a:xfrm>
              <a:off x="3264" y="2592"/>
              <a:ext cx="116" cy="116"/>
              <a:chOff x="960" y="3024"/>
              <a:chExt cx="192" cy="192"/>
            </a:xfrm>
          </p:grpSpPr>
          <p:sp>
            <p:nvSpPr>
              <p:cNvPr id="17471" name="Line 30"/>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2" name="Line 31"/>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5" name="Group 32"/>
            <p:cNvGrpSpPr>
              <a:grpSpLocks noChangeAspect="1"/>
            </p:cNvGrpSpPr>
            <p:nvPr/>
          </p:nvGrpSpPr>
          <p:grpSpPr bwMode="auto">
            <a:xfrm>
              <a:off x="3160" y="2716"/>
              <a:ext cx="116" cy="116"/>
              <a:chOff x="960" y="3024"/>
              <a:chExt cx="192" cy="192"/>
            </a:xfrm>
          </p:grpSpPr>
          <p:sp>
            <p:nvSpPr>
              <p:cNvPr id="17469" name="Line 33"/>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70" name="Line 34"/>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6" name="Group 35"/>
            <p:cNvGrpSpPr>
              <a:grpSpLocks noChangeAspect="1"/>
            </p:cNvGrpSpPr>
            <p:nvPr/>
          </p:nvGrpSpPr>
          <p:grpSpPr bwMode="auto">
            <a:xfrm>
              <a:off x="2824" y="2692"/>
              <a:ext cx="116" cy="116"/>
              <a:chOff x="960" y="3024"/>
              <a:chExt cx="192" cy="192"/>
            </a:xfrm>
          </p:grpSpPr>
          <p:sp>
            <p:nvSpPr>
              <p:cNvPr id="17467" name="Line 36"/>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8" name="Line 37"/>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7" name="Group 38"/>
            <p:cNvGrpSpPr>
              <a:grpSpLocks noChangeAspect="1"/>
            </p:cNvGrpSpPr>
            <p:nvPr/>
          </p:nvGrpSpPr>
          <p:grpSpPr bwMode="auto">
            <a:xfrm>
              <a:off x="2688" y="2556"/>
              <a:ext cx="116" cy="116"/>
              <a:chOff x="960" y="3024"/>
              <a:chExt cx="192" cy="192"/>
            </a:xfrm>
          </p:grpSpPr>
          <p:sp>
            <p:nvSpPr>
              <p:cNvPr id="17465" name="Line 39"/>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6" name="Line 40"/>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8" name="Group 41"/>
            <p:cNvGrpSpPr>
              <a:grpSpLocks noChangeAspect="1"/>
            </p:cNvGrpSpPr>
            <p:nvPr/>
          </p:nvGrpSpPr>
          <p:grpSpPr bwMode="auto">
            <a:xfrm>
              <a:off x="2696" y="2244"/>
              <a:ext cx="116" cy="116"/>
              <a:chOff x="960" y="3024"/>
              <a:chExt cx="192" cy="192"/>
            </a:xfrm>
          </p:grpSpPr>
          <p:sp>
            <p:nvSpPr>
              <p:cNvPr id="17463" name="Line 42"/>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4" name="Line 43"/>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grpSp>
          <p:nvGrpSpPr>
            <p:cNvPr id="17439" name="Group 44"/>
            <p:cNvGrpSpPr>
              <a:grpSpLocks noChangeAspect="1"/>
            </p:cNvGrpSpPr>
            <p:nvPr/>
          </p:nvGrpSpPr>
          <p:grpSpPr bwMode="auto">
            <a:xfrm>
              <a:off x="2836" y="2116"/>
              <a:ext cx="116" cy="116"/>
              <a:chOff x="960" y="3024"/>
              <a:chExt cx="192" cy="192"/>
            </a:xfrm>
          </p:grpSpPr>
          <p:sp>
            <p:nvSpPr>
              <p:cNvPr id="17461" name="Line 45"/>
              <p:cNvSpPr>
                <a:spLocks noChangeAspect="1" noChangeShapeType="1"/>
              </p:cNvSpPr>
              <p:nvPr/>
            </p:nvSpPr>
            <p:spPr bwMode="auto">
              <a:xfrm>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62" name="Line 46"/>
              <p:cNvSpPr>
                <a:spLocks noChangeAspect="1" noChangeShapeType="1"/>
              </p:cNvSpPr>
              <p:nvPr/>
            </p:nvSpPr>
            <p:spPr bwMode="auto">
              <a:xfrm rot="5400000" flipV="1">
                <a:off x="960" y="3120"/>
                <a:ext cx="192" cy="0"/>
              </a:xfrm>
              <a:prstGeom prst="line">
                <a:avLst/>
              </a:prstGeom>
              <a:noFill/>
              <a:ln w="28575" cap="sq">
                <a:solidFill>
                  <a:schemeClr val="tx1"/>
                </a:solidFill>
                <a:round/>
                <a:headEnd type="none" w="sm" len="sm"/>
                <a:tailEnd type="none" w="sm" len="sm"/>
              </a:ln>
            </p:spPr>
            <p:txBody>
              <a:bodyPr wrap="none"/>
              <a:lstStyle/>
              <a:p>
                <a:endParaRPr lang="zh-CN" altLang="en-US"/>
              </a:p>
            </p:txBody>
          </p:sp>
        </p:grpSp>
        <p:sp>
          <p:nvSpPr>
            <p:cNvPr id="17440" name="Line 47"/>
            <p:cNvSpPr>
              <a:spLocks noChangeAspect="1" noChangeShapeType="1"/>
            </p:cNvSpPr>
            <p:nvPr/>
          </p:nvSpPr>
          <p:spPr bwMode="auto">
            <a:xfrm>
              <a:off x="2976" y="297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1" name="Line 48"/>
            <p:cNvSpPr>
              <a:spLocks noChangeAspect="1" noChangeShapeType="1"/>
            </p:cNvSpPr>
            <p:nvPr/>
          </p:nvSpPr>
          <p:spPr bwMode="auto">
            <a:xfrm>
              <a:off x="2496" y="244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2" name="Line 49"/>
            <p:cNvSpPr>
              <a:spLocks noChangeAspect="1" noChangeShapeType="1"/>
            </p:cNvSpPr>
            <p:nvPr/>
          </p:nvSpPr>
          <p:spPr bwMode="auto">
            <a:xfrm>
              <a:off x="3504" y="249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3" name="Line 50"/>
            <p:cNvSpPr>
              <a:spLocks noChangeAspect="1" noChangeShapeType="1"/>
            </p:cNvSpPr>
            <p:nvPr/>
          </p:nvSpPr>
          <p:spPr bwMode="auto">
            <a:xfrm>
              <a:off x="3456" y="225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4" name="Line 51"/>
            <p:cNvSpPr>
              <a:spLocks noChangeAspect="1" noChangeShapeType="1"/>
            </p:cNvSpPr>
            <p:nvPr/>
          </p:nvSpPr>
          <p:spPr bwMode="auto">
            <a:xfrm>
              <a:off x="3312" y="211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5" name="Line 52"/>
            <p:cNvSpPr>
              <a:spLocks noChangeAspect="1" noChangeShapeType="1"/>
            </p:cNvSpPr>
            <p:nvPr/>
          </p:nvSpPr>
          <p:spPr bwMode="auto">
            <a:xfrm>
              <a:off x="2736" y="2064"/>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6" name="Line 53"/>
            <p:cNvSpPr>
              <a:spLocks noChangeAspect="1" noChangeShapeType="1"/>
            </p:cNvSpPr>
            <p:nvPr/>
          </p:nvSpPr>
          <p:spPr bwMode="auto">
            <a:xfrm>
              <a:off x="2544" y="220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7" name="Line 54"/>
            <p:cNvSpPr>
              <a:spLocks noChangeAspect="1" noChangeShapeType="1"/>
            </p:cNvSpPr>
            <p:nvPr/>
          </p:nvSpPr>
          <p:spPr bwMode="auto">
            <a:xfrm>
              <a:off x="2544" y="2688"/>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8" name="Line 55"/>
            <p:cNvSpPr>
              <a:spLocks noChangeAspect="1" noChangeShapeType="1"/>
            </p:cNvSpPr>
            <p:nvPr/>
          </p:nvSpPr>
          <p:spPr bwMode="auto">
            <a:xfrm>
              <a:off x="2640" y="2832"/>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49" name="Line 56"/>
            <p:cNvSpPr>
              <a:spLocks noChangeAspect="1" noChangeShapeType="1"/>
            </p:cNvSpPr>
            <p:nvPr/>
          </p:nvSpPr>
          <p:spPr bwMode="auto">
            <a:xfrm>
              <a:off x="3264" y="2880"/>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50" name="Line 57"/>
            <p:cNvSpPr>
              <a:spLocks noChangeAspect="1" noChangeShapeType="1"/>
            </p:cNvSpPr>
            <p:nvPr/>
          </p:nvSpPr>
          <p:spPr bwMode="auto">
            <a:xfrm>
              <a:off x="3408" y="2736"/>
              <a:ext cx="116" cy="0"/>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51" name="Line 58"/>
            <p:cNvSpPr>
              <a:spLocks noChangeShapeType="1"/>
            </p:cNvSpPr>
            <p:nvPr/>
          </p:nvSpPr>
          <p:spPr bwMode="auto">
            <a:xfrm flipH="1">
              <a:off x="2736" y="2448"/>
              <a:ext cx="336" cy="288"/>
            </a:xfrm>
            <a:prstGeom prst="line">
              <a:avLst/>
            </a:prstGeom>
            <a:noFill/>
            <a:ln w="28575" cap="sq">
              <a:solidFill>
                <a:schemeClr val="tx1"/>
              </a:solidFill>
              <a:round/>
              <a:headEnd type="none" w="sm" len="sm"/>
              <a:tailEnd type="triangle" w="med" len="lg"/>
            </a:ln>
          </p:spPr>
          <p:txBody>
            <a:bodyPr wrap="none"/>
            <a:lstStyle/>
            <a:p>
              <a:endParaRPr lang="zh-CN" altLang="en-US"/>
            </a:p>
          </p:txBody>
        </p:sp>
        <p:sp>
          <p:nvSpPr>
            <p:cNvPr id="17452" name="Text Box 59"/>
            <p:cNvSpPr txBox="1">
              <a:spLocks noChangeArrowheads="1"/>
            </p:cNvSpPr>
            <p:nvPr/>
          </p:nvSpPr>
          <p:spPr bwMode="auto">
            <a:xfrm>
              <a:off x="2784" y="235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7453" name="Text Box 60"/>
            <p:cNvSpPr txBox="1">
              <a:spLocks noChangeArrowheads="1"/>
            </p:cNvSpPr>
            <p:nvPr/>
          </p:nvSpPr>
          <p:spPr bwMode="auto">
            <a:xfrm>
              <a:off x="3080" y="2390"/>
              <a:ext cx="288"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Q</a:t>
              </a:r>
              <a:r>
                <a:rPr kumimoji="1" lang="en-US" altLang="zh-CN" sz="2000" b="1" baseline="-25000">
                  <a:solidFill>
                    <a:schemeClr val="bg2"/>
                  </a:solidFill>
                  <a:latin typeface="Times New Roman" pitchFamily="18" charset="0"/>
                </a:rPr>
                <a:t>0</a:t>
              </a:r>
            </a:p>
          </p:txBody>
        </p:sp>
        <p:sp>
          <p:nvSpPr>
            <p:cNvPr id="17454" name="Line 61"/>
            <p:cNvSpPr>
              <a:spLocks noChangeShapeType="1"/>
            </p:cNvSpPr>
            <p:nvPr/>
          </p:nvSpPr>
          <p:spPr bwMode="auto">
            <a:xfrm flipV="1">
              <a:off x="3072" y="1770"/>
              <a:ext cx="288" cy="672"/>
            </a:xfrm>
            <a:prstGeom prst="line">
              <a:avLst/>
            </a:prstGeom>
            <a:noFill/>
            <a:ln w="28575" cap="sq">
              <a:solidFill>
                <a:schemeClr val="tx1"/>
              </a:solidFill>
              <a:round/>
              <a:headEnd type="none" w="sm" len="sm"/>
              <a:tailEnd type="none" w="sm" len="sm"/>
            </a:ln>
          </p:spPr>
          <p:txBody>
            <a:bodyPr wrap="none"/>
            <a:lstStyle/>
            <a:p>
              <a:endParaRPr lang="zh-CN" altLang="en-US"/>
            </a:p>
          </p:txBody>
        </p:sp>
        <p:sp>
          <p:nvSpPr>
            <p:cNvPr id="17455" name="Text Box 62"/>
            <p:cNvSpPr txBox="1">
              <a:spLocks noChangeArrowheads="1"/>
            </p:cNvSpPr>
            <p:nvPr/>
          </p:nvSpPr>
          <p:spPr bwMode="auto">
            <a:xfrm>
              <a:off x="3128" y="1728"/>
              <a:ext cx="200" cy="250"/>
            </a:xfrm>
            <a:prstGeom prst="rect">
              <a:avLst/>
            </a:prstGeom>
            <a:noFill/>
            <a:ln w="28575" cap="rnd">
              <a:noFill/>
              <a:miter lim="800000"/>
              <a:headEnd/>
              <a:tailEnd/>
            </a:ln>
          </p:spPr>
          <p:txBody>
            <a:bodyPr>
              <a:spAutoFit/>
            </a:bodyPr>
            <a:lstStyle/>
            <a:p>
              <a:pPr algn="ctr"/>
              <a:r>
                <a:rPr kumimoji="1" lang="en-US" altLang="zh-CN" sz="2000" b="1" i="1">
                  <a:solidFill>
                    <a:schemeClr val="bg2"/>
                  </a:solidFill>
                  <a:latin typeface="Times New Roman" pitchFamily="18" charset="0"/>
                </a:rPr>
                <a:t>r</a:t>
              </a:r>
              <a:endParaRPr kumimoji="1" lang="en-US" altLang="zh-CN" sz="2000" b="1" baseline="-25000">
                <a:solidFill>
                  <a:schemeClr val="bg2"/>
                </a:solidFill>
                <a:latin typeface="Times New Roman" pitchFamily="18" charset="0"/>
              </a:endParaRPr>
            </a:p>
          </p:txBody>
        </p:sp>
        <p:sp>
          <p:nvSpPr>
            <p:cNvPr id="17456" name="Freeform 63"/>
            <p:cNvSpPr>
              <a:spLocks/>
            </p:cNvSpPr>
            <p:nvPr/>
          </p:nvSpPr>
          <p:spPr bwMode="auto">
            <a:xfrm>
              <a:off x="3374" y="1391"/>
              <a:ext cx="152" cy="366"/>
            </a:xfrm>
            <a:custGeom>
              <a:avLst/>
              <a:gdLst>
                <a:gd name="T0" fmla="*/ 0 w 152"/>
                <a:gd name="T1" fmla="*/ 366 h 366"/>
                <a:gd name="T2" fmla="*/ 152 w 152"/>
                <a:gd name="T3" fmla="*/ 0 h 366"/>
                <a:gd name="T4" fmla="*/ 0 60000 65536"/>
                <a:gd name="T5" fmla="*/ 0 60000 65536"/>
                <a:gd name="T6" fmla="*/ 0 w 152"/>
                <a:gd name="T7" fmla="*/ 0 h 366"/>
                <a:gd name="T8" fmla="*/ 152 w 152"/>
                <a:gd name="T9" fmla="*/ 366 h 366"/>
              </a:gdLst>
              <a:ahLst/>
              <a:cxnLst>
                <a:cxn ang="T4">
                  <a:pos x="T0" y="T1"/>
                </a:cxn>
                <a:cxn ang="T5">
                  <a:pos x="T2" y="T3"/>
                </a:cxn>
              </a:cxnLst>
              <a:rect l="T6" t="T7" r="T8" b="T9"/>
              <a:pathLst>
                <a:path w="152" h="366">
                  <a:moveTo>
                    <a:pt x="0" y="366"/>
                  </a:moveTo>
                  <a:lnTo>
                    <a:pt x="152" y="0"/>
                  </a:lnTo>
                </a:path>
              </a:pathLst>
            </a:custGeom>
            <a:noFill/>
            <a:ln w="28575" cap="sq">
              <a:solidFill>
                <a:srgbClr val="0000FF"/>
              </a:solidFill>
              <a:round/>
              <a:headEnd type="none" w="sm" len="sm"/>
              <a:tailEnd type="triangle" w="med" len="lg"/>
            </a:ln>
          </p:spPr>
          <p:txBody>
            <a:bodyPr wrap="none"/>
            <a:lstStyle/>
            <a:p>
              <a:endParaRPr lang="zh-CN" altLang="en-US"/>
            </a:p>
          </p:txBody>
        </p:sp>
        <p:sp>
          <p:nvSpPr>
            <p:cNvPr id="17457" name="Oval 64"/>
            <p:cNvSpPr>
              <a:spLocks noChangeArrowheads="1"/>
            </p:cNvSpPr>
            <p:nvPr/>
          </p:nvSpPr>
          <p:spPr bwMode="auto">
            <a:xfrm>
              <a:off x="3332" y="1714"/>
              <a:ext cx="68" cy="68"/>
            </a:xfrm>
            <a:prstGeom prst="ellipse">
              <a:avLst/>
            </a:prstGeom>
            <a:solidFill>
              <a:srgbClr val="FF3300"/>
            </a:solidFill>
            <a:ln w="28575" cap="sq">
              <a:solidFill>
                <a:schemeClr val="tx1"/>
              </a:solidFill>
              <a:round/>
              <a:headEnd type="none" w="sm" len="sm"/>
              <a:tailEnd type="none" w="sm" len="sm"/>
            </a:ln>
          </p:spPr>
          <p:txBody>
            <a:bodyPr wrap="none" anchor="ctr"/>
            <a:lstStyle/>
            <a:p>
              <a:endParaRPr lang="zh-CN" altLang="en-US"/>
            </a:p>
          </p:txBody>
        </p:sp>
        <p:sp>
          <p:nvSpPr>
            <p:cNvPr id="17458" name="Text Box 65"/>
            <p:cNvSpPr txBox="1">
              <a:spLocks noChangeArrowheads="1"/>
            </p:cNvSpPr>
            <p:nvPr/>
          </p:nvSpPr>
          <p:spPr bwMode="auto">
            <a:xfrm>
              <a:off x="3504" y="1358"/>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P</a:t>
              </a:r>
              <a:endParaRPr kumimoji="1" lang="en-US" altLang="zh-CN" sz="2400" b="1" baseline="-25000">
                <a:solidFill>
                  <a:schemeClr val="bg2"/>
                </a:solidFill>
                <a:latin typeface="Times New Roman" pitchFamily="18" charset="0"/>
              </a:endParaRPr>
            </a:p>
          </p:txBody>
        </p:sp>
        <p:sp>
          <p:nvSpPr>
            <p:cNvPr id="17459" name="Text Box 66"/>
            <p:cNvSpPr txBox="1">
              <a:spLocks noChangeArrowheads="1"/>
            </p:cNvSpPr>
            <p:nvPr/>
          </p:nvSpPr>
          <p:spPr bwMode="auto">
            <a:xfrm>
              <a:off x="3744" y="2784"/>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rPr>
                <a:t>S</a:t>
              </a:r>
              <a:endParaRPr kumimoji="1" lang="en-US" altLang="zh-CN" sz="2400" b="1" baseline="-25000">
                <a:solidFill>
                  <a:schemeClr val="bg2"/>
                </a:solidFill>
                <a:latin typeface="Times New Roman" pitchFamily="18" charset="0"/>
              </a:endParaRPr>
            </a:p>
          </p:txBody>
        </p:sp>
        <p:sp>
          <p:nvSpPr>
            <p:cNvPr id="17460" name="Text Box 67"/>
            <p:cNvSpPr txBox="1">
              <a:spLocks noChangeArrowheads="1"/>
            </p:cNvSpPr>
            <p:nvPr/>
          </p:nvSpPr>
          <p:spPr bwMode="auto">
            <a:xfrm>
              <a:off x="2056" y="1440"/>
              <a:ext cx="200" cy="288"/>
            </a:xfrm>
            <a:prstGeom prst="rect">
              <a:avLst/>
            </a:prstGeom>
            <a:noFill/>
            <a:ln w="28575" cap="rnd">
              <a:noFill/>
              <a:miter lim="800000"/>
              <a:headEnd/>
              <a:tailEnd/>
            </a:ln>
          </p:spPr>
          <p:txBody>
            <a:bodyPr>
              <a:spAutoFit/>
            </a:bodyPr>
            <a:lstStyle/>
            <a:p>
              <a:pPr algn="ctr"/>
              <a:r>
                <a:rPr kumimoji="1" lang="en-US" altLang="zh-CN" sz="2400" b="1" i="1">
                  <a:solidFill>
                    <a:schemeClr val="bg2"/>
                  </a:solidFill>
                  <a:latin typeface="Times New Roman" pitchFamily="18" charset="0"/>
                  <a:sym typeface="Symbol" pitchFamily="18" charset="2"/>
                </a:rPr>
                <a:t></a:t>
              </a:r>
              <a:endParaRPr kumimoji="1" lang="en-US" altLang="zh-CN" sz="2400" b="1" baseline="-25000">
                <a:solidFill>
                  <a:schemeClr val="bg2"/>
                </a:solidFill>
                <a:latin typeface="Times New Roman" pitchFamily="18" charset="0"/>
              </a:endParaRPr>
            </a:p>
          </p:txBody>
        </p:sp>
      </p:grpSp>
      <p:sp>
        <p:nvSpPr>
          <p:cNvPr id="17419" name="Rectangle 6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533" name="Object 69"/>
          <p:cNvGraphicFramePr>
            <a:graphicFrameLocks noChangeAspect="1"/>
          </p:cNvGraphicFramePr>
          <p:nvPr/>
        </p:nvGraphicFramePr>
        <p:xfrm>
          <a:off x="1692275" y="1125538"/>
          <a:ext cx="3656013" cy="1720850"/>
        </p:xfrm>
        <a:graphic>
          <a:graphicData uri="http://schemas.openxmlformats.org/presentationml/2006/ole">
            <p:oleObj spid="_x0000_s17410" name="Equation" r:id="rId5" imgW="1447560" imgH="685800" progId="Equation.DSMT4">
              <p:embed/>
            </p:oleObj>
          </a:graphicData>
        </a:graphic>
      </p:graphicFrame>
      <p:sp>
        <p:nvSpPr>
          <p:cNvPr id="62534" name="Rectangle 70"/>
          <p:cNvSpPr>
            <a:spLocks noChangeArrowheads="1"/>
          </p:cNvSpPr>
          <p:nvPr/>
        </p:nvSpPr>
        <p:spPr bwMode="auto">
          <a:xfrm>
            <a:off x="468313" y="3789363"/>
            <a:ext cx="4451350" cy="519112"/>
          </a:xfrm>
          <a:prstGeom prst="rect">
            <a:avLst/>
          </a:prstGeom>
          <a:noFill/>
          <a:ln w="9525">
            <a:noFill/>
            <a:miter lim="800000"/>
            <a:headEnd/>
            <a:tailEnd/>
          </a:ln>
        </p:spPr>
        <p:txBody>
          <a:bodyPr wrap="none" anchor="ctr">
            <a:spAutoFit/>
          </a:bodyPr>
          <a:lstStyle/>
          <a:p>
            <a:r>
              <a:rPr lang="zh-CN" altLang="en-US" sz="2800"/>
              <a:t>油表面的极化电荷面密度为</a:t>
            </a:r>
          </a:p>
        </p:txBody>
      </p:sp>
      <p:sp>
        <p:nvSpPr>
          <p:cNvPr id="17421" name="Rectangle 71"/>
          <p:cNvSpPr>
            <a:spLocks noChangeArrowheads="1"/>
          </p:cNvSpPr>
          <p:nvPr/>
        </p:nvSpPr>
        <p:spPr bwMode="auto">
          <a:xfrm>
            <a:off x="0" y="31416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536" name="Object 72"/>
          <p:cNvGraphicFramePr>
            <a:graphicFrameLocks noChangeAspect="1"/>
          </p:cNvGraphicFramePr>
          <p:nvPr/>
        </p:nvGraphicFramePr>
        <p:xfrm>
          <a:off x="593725" y="4381500"/>
          <a:ext cx="4748213" cy="1076325"/>
        </p:xfrm>
        <a:graphic>
          <a:graphicData uri="http://schemas.openxmlformats.org/presentationml/2006/ole">
            <p:oleObj spid="_x0000_s17411" name="Equation" r:id="rId6" imgW="1917360" imgH="431640" progId="Equation.DSMT4">
              <p:embed/>
            </p:oleObj>
          </a:graphicData>
        </a:graphic>
      </p:graphicFrame>
      <p:sp>
        <p:nvSpPr>
          <p:cNvPr id="62537" name="Rectangle 73"/>
          <p:cNvSpPr>
            <a:spLocks noChangeArrowheads="1"/>
          </p:cNvSpPr>
          <p:nvPr/>
        </p:nvSpPr>
        <p:spPr bwMode="auto">
          <a:xfrm>
            <a:off x="539750" y="5513388"/>
            <a:ext cx="3740150" cy="519112"/>
          </a:xfrm>
          <a:prstGeom prst="rect">
            <a:avLst/>
          </a:prstGeom>
          <a:noFill/>
          <a:ln w="9525">
            <a:noFill/>
            <a:miter lim="800000"/>
            <a:headEnd/>
            <a:tailEnd/>
          </a:ln>
        </p:spPr>
        <p:txBody>
          <a:bodyPr wrap="none" anchor="ctr">
            <a:spAutoFit/>
          </a:bodyPr>
          <a:lstStyle/>
          <a:p>
            <a:r>
              <a:rPr lang="zh-CN" altLang="en-US" sz="2800"/>
              <a:t>整个油表面极化电荷为</a:t>
            </a:r>
          </a:p>
        </p:txBody>
      </p:sp>
      <p:sp>
        <p:nvSpPr>
          <p:cNvPr id="17423" name="Rectangle 74"/>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62539" name="Object 75"/>
          <p:cNvGraphicFramePr>
            <a:graphicFrameLocks noChangeAspect="1"/>
          </p:cNvGraphicFramePr>
          <p:nvPr/>
        </p:nvGraphicFramePr>
        <p:xfrm>
          <a:off x="4356100" y="5300663"/>
          <a:ext cx="3775075" cy="1109662"/>
        </p:xfrm>
        <a:graphic>
          <a:graphicData uri="http://schemas.openxmlformats.org/presentationml/2006/ole">
            <p:oleObj spid="_x0000_s17412" name="Equation" r:id="rId7" imgW="1524000" imgH="444500" progId="Equation.DSMT4">
              <p:embed/>
            </p:oleObj>
          </a:graphicData>
        </a:graphic>
      </p:graphicFrame>
      <p:graphicFrame>
        <p:nvGraphicFramePr>
          <p:cNvPr id="62540" name="Object 76"/>
          <p:cNvGraphicFramePr>
            <a:graphicFrameLocks noChangeAspect="1"/>
          </p:cNvGraphicFramePr>
          <p:nvPr/>
        </p:nvGraphicFramePr>
        <p:xfrm>
          <a:off x="1547813" y="2708275"/>
          <a:ext cx="2001837" cy="1081088"/>
        </p:xfrm>
        <a:graphic>
          <a:graphicData uri="http://schemas.openxmlformats.org/presentationml/2006/ole">
            <p:oleObj spid="_x0000_s17413" name="Equation" r:id="rId8" imgW="799920" imgH="43164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533"/>
                                        </p:tgtEl>
                                        <p:attrNameLst>
                                          <p:attrName>style.visibility</p:attrName>
                                        </p:attrNameLst>
                                      </p:cBhvr>
                                      <p:to>
                                        <p:strVal val="visible"/>
                                      </p:to>
                                    </p:set>
                                    <p:animEffect transition="in" filter="blinds(horizontal)">
                                      <p:cBhvr>
                                        <p:cTn id="7" dur="500"/>
                                        <p:tgtEl>
                                          <p:spTgt spid="625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2540"/>
                                        </p:tgtEl>
                                        <p:attrNameLst>
                                          <p:attrName>style.visibility</p:attrName>
                                        </p:attrNameLst>
                                      </p:cBhvr>
                                      <p:to>
                                        <p:strVal val="visible"/>
                                      </p:to>
                                    </p:set>
                                    <p:animEffect transition="in" filter="blinds(horizontal)">
                                      <p:cBhvr>
                                        <p:cTn id="12" dur="500"/>
                                        <p:tgtEl>
                                          <p:spTgt spid="6254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2534"/>
                                        </p:tgtEl>
                                        <p:attrNameLst>
                                          <p:attrName>style.visibility</p:attrName>
                                        </p:attrNameLst>
                                      </p:cBhvr>
                                      <p:to>
                                        <p:strVal val="visible"/>
                                      </p:to>
                                    </p:set>
                                    <p:animEffect transition="in" filter="blinds(horizontal)">
                                      <p:cBhvr>
                                        <p:cTn id="17" dur="500"/>
                                        <p:tgtEl>
                                          <p:spTgt spid="625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2536"/>
                                        </p:tgtEl>
                                        <p:attrNameLst>
                                          <p:attrName>style.visibility</p:attrName>
                                        </p:attrNameLst>
                                      </p:cBhvr>
                                      <p:to>
                                        <p:strVal val="visible"/>
                                      </p:to>
                                    </p:set>
                                    <p:animEffect transition="in" filter="blinds(horizontal)">
                                      <p:cBhvr>
                                        <p:cTn id="22" dur="500"/>
                                        <p:tgtEl>
                                          <p:spTgt spid="6253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537"/>
                                        </p:tgtEl>
                                        <p:attrNameLst>
                                          <p:attrName>style.visibility</p:attrName>
                                        </p:attrNameLst>
                                      </p:cBhvr>
                                      <p:to>
                                        <p:strVal val="visible"/>
                                      </p:to>
                                    </p:set>
                                    <p:animEffect transition="in" filter="blinds(horizontal)">
                                      <p:cBhvr>
                                        <p:cTn id="27" dur="500"/>
                                        <p:tgtEl>
                                          <p:spTgt spid="6253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2539"/>
                                        </p:tgtEl>
                                        <p:attrNameLst>
                                          <p:attrName>style.visibility</p:attrName>
                                        </p:attrNameLst>
                                      </p:cBhvr>
                                      <p:to>
                                        <p:strVal val="visible"/>
                                      </p:to>
                                    </p:set>
                                    <p:animEffect transition="in" filter="blinds(horizontal)">
                                      <p:cBhvr>
                                        <p:cTn id="32" dur="500"/>
                                        <p:tgtEl>
                                          <p:spTgt spid="6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34" grpId="0"/>
      <p:bldP spid="625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灯片编号占位符 1"/>
          <p:cNvSpPr>
            <a:spLocks noGrp="1"/>
          </p:cNvSpPr>
          <p:nvPr>
            <p:ph type="sldNum" sz="quarter" idx="10"/>
          </p:nvPr>
        </p:nvSpPr>
        <p:spPr>
          <a:noFill/>
        </p:spPr>
        <p:txBody>
          <a:bodyPr/>
          <a:lstStyle/>
          <a:p>
            <a:fld id="{0CF8EF79-6EE6-4DB1-B72A-417A31233DDB}" type="slidenum">
              <a:rPr lang="en-US" altLang="zh-CN"/>
              <a:pPr/>
              <a:t>18</a:t>
            </a:fld>
            <a:endParaRPr lang="en-US" altLang="zh-CN"/>
          </a:p>
        </p:txBody>
      </p:sp>
      <p:sp>
        <p:nvSpPr>
          <p:cNvPr id="18442" name="Text Box 2"/>
          <p:cNvSpPr txBox="1">
            <a:spLocks noChangeArrowheads="1"/>
          </p:cNvSpPr>
          <p:nvPr/>
        </p:nvSpPr>
        <p:spPr bwMode="auto">
          <a:xfrm>
            <a:off x="539750" y="620713"/>
            <a:ext cx="5562600" cy="4016375"/>
          </a:xfrm>
          <a:prstGeom prst="rect">
            <a:avLst/>
          </a:prstGeom>
          <a:noFill/>
          <a:ln w="9525">
            <a:noFill/>
            <a:miter lim="800000"/>
            <a:headEnd type="none" w="sm" len="lg"/>
            <a:tailEnd type="none" w="sm" len="lg"/>
          </a:ln>
        </p:spPr>
        <p:txBody>
          <a:bodyPr>
            <a:spAutoFit/>
          </a:bodyPr>
          <a:lstStyle/>
          <a:p>
            <a:pPr>
              <a:lnSpc>
                <a:spcPct val="115000"/>
              </a:lnSpc>
            </a:pPr>
            <a:r>
              <a:rPr lang="en-US" altLang="zh-CN" sz="2800" b="1">
                <a:solidFill>
                  <a:srgbClr val="1C1C1C"/>
                </a:solidFill>
                <a:latin typeface="Times New Roman" pitchFamily="18" charset="0"/>
              </a:rPr>
              <a:t> </a:t>
            </a:r>
            <a:r>
              <a:rPr lang="zh-CN" altLang="en-US" sz="2800" b="1">
                <a:solidFill>
                  <a:srgbClr val="CC0000"/>
                </a:solidFill>
                <a:latin typeface="Times New Roman" pitchFamily="18" charset="0"/>
              </a:rPr>
              <a:t>例</a:t>
            </a:r>
            <a:r>
              <a:rPr lang="en-US" altLang="zh-CN" sz="2800" b="1">
                <a:solidFill>
                  <a:srgbClr val="CC0000"/>
                </a:solidFill>
                <a:latin typeface="Times New Roman" pitchFamily="18" charset="0"/>
              </a:rPr>
              <a:t>3</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图中是由半径为</a:t>
            </a:r>
            <a:r>
              <a:rPr lang="en-US" altLang="zh-CN" sz="2800" i="1">
                <a:solidFill>
                  <a:srgbClr val="1C1C1C"/>
                </a:solidFill>
                <a:latin typeface="Times New Roman" pitchFamily="18" charset="0"/>
              </a:rPr>
              <a:t>R</a:t>
            </a:r>
            <a:r>
              <a:rPr lang="en-US" altLang="zh-CN" sz="2800" baseline="-25000">
                <a:solidFill>
                  <a:srgbClr val="1C1C1C"/>
                </a:solidFill>
                <a:latin typeface="Times New Roman" pitchFamily="18" charset="0"/>
              </a:rPr>
              <a:t>1</a:t>
            </a:r>
            <a:r>
              <a:rPr lang="zh-CN" altLang="en-US" sz="2800" b="1">
                <a:solidFill>
                  <a:srgbClr val="1C1C1C"/>
                </a:solidFill>
                <a:latin typeface="Times New Roman" pitchFamily="18" charset="0"/>
              </a:rPr>
              <a:t>的长直圆柱导体和同轴的半径为</a:t>
            </a:r>
            <a:r>
              <a:rPr lang="en-US" altLang="zh-CN" sz="2800" i="1">
                <a:solidFill>
                  <a:srgbClr val="1C1C1C"/>
                </a:solidFill>
                <a:latin typeface="Times New Roman" pitchFamily="18" charset="0"/>
              </a:rPr>
              <a:t>R</a:t>
            </a:r>
            <a:r>
              <a:rPr lang="en-US" altLang="zh-CN" sz="2800" baseline="-25000">
                <a:solidFill>
                  <a:srgbClr val="1C1C1C"/>
                </a:solidFill>
                <a:latin typeface="Times New Roman" pitchFamily="18" charset="0"/>
              </a:rPr>
              <a:t>2</a:t>
            </a:r>
            <a:r>
              <a:rPr lang="zh-CN" altLang="en-US" sz="2800" b="1">
                <a:solidFill>
                  <a:srgbClr val="1C1C1C"/>
                </a:solidFill>
                <a:latin typeface="Times New Roman" pitchFamily="18" charset="0"/>
              </a:rPr>
              <a:t>的薄导体圆筒组成，其间充以相对电容率为</a:t>
            </a:r>
            <a:r>
              <a:rPr lang="zh-CN" altLang="en-US" sz="2800" i="1">
                <a:solidFill>
                  <a:srgbClr val="1C1C1C"/>
                </a:solidFill>
                <a:latin typeface="Times New Roman" pitchFamily="18" charset="0"/>
                <a:sym typeface="Symbol" pitchFamily="18" charset="2"/>
              </a:rPr>
              <a:t></a:t>
            </a:r>
            <a:r>
              <a:rPr lang="en-US" altLang="zh-CN" sz="2800" baseline="-25000">
                <a:solidFill>
                  <a:srgbClr val="1C1C1C"/>
                </a:solidFill>
                <a:latin typeface="Times New Roman" pitchFamily="18" charset="0"/>
                <a:sym typeface="Symbol" pitchFamily="18" charset="2"/>
              </a:rPr>
              <a:t>r</a:t>
            </a:r>
            <a:r>
              <a:rPr lang="zh-CN" altLang="en-US" sz="2800" b="1">
                <a:solidFill>
                  <a:srgbClr val="1C1C1C"/>
                </a:solidFill>
                <a:latin typeface="Times New Roman" pitchFamily="18" charset="0"/>
              </a:rPr>
              <a:t>的电介质</a:t>
            </a:r>
            <a:r>
              <a:rPr lang="en-US" altLang="zh-CN" sz="2800" b="1">
                <a:solidFill>
                  <a:srgbClr val="1C1C1C"/>
                </a:solidFill>
                <a:latin typeface="Times New Roman" pitchFamily="18" charset="0"/>
              </a:rPr>
              <a:t>. </a:t>
            </a:r>
            <a:r>
              <a:rPr lang="zh-CN" altLang="en-US" sz="2800" b="1">
                <a:solidFill>
                  <a:srgbClr val="1C1C1C"/>
                </a:solidFill>
                <a:latin typeface="Times New Roman" pitchFamily="18" charset="0"/>
              </a:rPr>
              <a:t>设直导体和圆筒单位长度上的电荷分别为</a:t>
            </a:r>
            <a:r>
              <a:rPr lang="en-US" altLang="zh-CN" sz="2800">
                <a:solidFill>
                  <a:srgbClr val="1C1C1C"/>
                </a:solidFill>
                <a:latin typeface="Times New Roman" pitchFamily="18" charset="0"/>
              </a:rPr>
              <a:t>+</a:t>
            </a:r>
            <a:r>
              <a:rPr lang="en-US" altLang="zh-CN" sz="2800">
                <a:solidFill>
                  <a:srgbClr val="1C1C1C"/>
                </a:solidFill>
                <a:latin typeface="Times New Roman" pitchFamily="18" charset="0"/>
                <a:sym typeface="Symbol" pitchFamily="18" charset="2"/>
              </a:rPr>
              <a:t></a:t>
            </a:r>
            <a:r>
              <a:rPr lang="zh-CN" altLang="en-US" sz="2800" b="1">
                <a:solidFill>
                  <a:srgbClr val="1C1C1C"/>
                </a:solidFill>
                <a:latin typeface="Times New Roman" pitchFamily="18" charset="0"/>
              </a:rPr>
              <a:t>和</a:t>
            </a:r>
            <a:r>
              <a:rPr lang="en-US" altLang="zh-CN" sz="2800">
                <a:solidFill>
                  <a:srgbClr val="1C1C1C"/>
                </a:solidFill>
                <a:latin typeface="Times New Roman" pitchFamily="18" charset="0"/>
              </a:rPr>
              <a:t>- </a:t>
            </a:r>
            <a:r>
              <a:rPr lang="en-US" altLang="zh-CN" sz="2800">
                <a:solidFill>
                  <a:srgbClr val="1C1C1C"/>
                </a:solidFill>
                <a:latin typeface="Times New Roman" pitchFamily="18" charset="0"/>
                <a:sym typeface="Symbol" pitchFamily="18" charset="2"/>
              </a:rPr>
              <a:t></a:t>
            </a:r>
            <a:r>
              <a:rPr lang="en-US" altLang="zh-CN" sz="2800" b="1">
                <a:solidFill>
                  <a:srgbClr val="1C1C1C"/>
                </a:solidFill>
                <a:latin typeface="Times New Roman" pitchFamily="18" charset="0"/>
              </a:rPr>
              <a:t>.  </a:t>
            </a:r>
            <a:r>
              <a:rPr lang="zh-CN" altLang="en-US" sz="2800" b="1">
                <a:solidFill>
                  <a:srgbClr val="CC0000"/>
                </a:solidFill>
                <a:latin typeface="Times New Roman" pitchFamily="18" charset="0"/>
              </a:rPr>
              <a:t>求</a:t>
            </a:r>
            <a:r>
              <a:rPr lang="en-US" altLang="zh-CN" sz="2800" b="1">
                <a:solidFill>
                  <a:srgbClr val="CC0000"/>
                </a:solidFill>
                <a:latin typeface="宋体" pitchFamily="2" charset="-122"/>
              </a:rPr>
              <a:t>(</a:t>
            </a:r>
            <a:r>
              <a:rPr lang="en-US" altLang="zh-CN" sz="2800" b="1">
                <a:solidFill>
                  <a:srgbClr val="CC0000"/>
                </a:solidFill>
                <a:latin typeface="Times New Roman" pitchFamily="18" charset="0"/>
              </a:rPr>
              <a:t>1</a:t>
            </a:r>
            <a:r>
              <a:rPr lang="en-US" altLang="zh-CN" sz="2800" b="1">
                <a:solidFill>
                  <a:srgbClr val="CC0000"/>
                </a:solidFill>
                <a:latin typeface="宋体" pitchFamily="2" charset="-122"/>
              </a:rPr>
              <a:t>)</a:t>
            </a:r>
            <a:r>
              <a:rPr lang="zh-CN" altLang="en-US" sz="2800" b="1">
                <a:solidFill>
                  <a:srgbClr val="1C1C1C"/>
                </a:solidFill>
                <a:latin typeface="Times New Roman" pitchFamily="18" charset="0"/>
              </a:rPr>
              <a:t>电介质中的电场强度、电位移和极化强度； </a:t>
            </a:r>
            <a:r>
              <a:rPr lang="en-US" altLang="zh-CN" sz="2800" b="1">
                <a:solidFill>
                  <a:srgbClr val="CC0000"/>
                </a:solidFill>
                <a:latin typeface="宋体" pitchFamily="2" charset="-122"/>
              </a:rPr>
              <a:t>(</a:t>
            </a:r>
            <a:r>
              <a:rPr lang="en-US" altLang="zh-CN" sz="2800" b="1">
                <a:solidFill>
                  <a:srgbClr val="CC0000"/>
                </a:solidFill>
                <a:latin typeface="Times New Roman" pitchFamily="18" charset="0"/>
              </a:rPr>
              <a:t>2</a:t>
            </a:r>
            <a:r>
              <a:rPr lang="en-US" altLang="zh-CN" sz="2800" b="1">
                <a:solidFill>
                  <a:srgbClr val="CC0000"/>
                </a:solidFill>
                <a:latin typeface="宋体" pitchFamily="2" charset="-122"/>
              </a:rPr>
              <a:t>)</a:t>
            </a:r>
            <a:r>
              <a:rPr lang="zh-CN" altLang="en-US" sz="2800" b="1">
                <a:solidFill>
                  <a:srgbClr val="1C1C1C"/>
                </a:solidFill>
                <a:latin typeface="Times New Roman" pitchFamily="18" charset="0"/>
              </a:rPr>
              <a:t>电介质内外表面的极化电荷面密度</a:t>
            </a:r>
            <a:r>
              <a:rPr lang="en-US" altLang="zh-CN" sz="2800" b="1">
                <a:solidFill>
                  <a:srgbClr val="1C1C1C"/>
                </a:solidFill>
                <a:latin typeface="Times New Roman" pitchFamily="18" charset="0"/>
              </a:rPr>
              <a:t>.</a:t>
            </a:r>
          </a:p>
        </p:txBody>
      </p:sp>
      <p:sp>
        <p:nvSpPr>
          <p:cNvPr id="18443" name="Rectangle 3"/>
          <p:cNvSpPr>
            <a:spLocks noChangeArrowheads="1"/>
          </p:cNvSpPr>
          <p:nvPr/>
        </p:nvSpPr>
        <p:spPr bwMode="auto">
          <a:xfrm>
            <a:off x="6096000" y="1052513"/>
            <a:ext cx="2514600" cy="4800600"/>
          </a:xfrm>
          <a:prstGeom prst="rect">
            <a:avLst/>
          </a:prstGeom>
          <a:solidFill>
            <a:schemeClr val="bg1"/>
          </a:solidFill>
          <a:ln w="9525">
            <a:solidFill>
              <a:schemeClr val="tx1"/>
            </a:solidFill>
            <a:miter lim="800000"/>
            <a:headEnd type="none" w="sm" len="lg"/>
            <a:tailEnd type="none" w="sm" len="lg"/>
          </a:ln>
        </p:spPr>
        <p:txBody>
          <a:bodyPr wrap="none" anchor="ctr"/>
          <a:lstStyle/>
          <a:p>
            <a:endParaRPr lang="zh-CN" altLang="en-US"/>
          </a:p>
        </p:txBody>
      </p:sp>
      <p:sp>
        <p:nvSpPr>
          <p:cNvPr id="18444" name="Oval 4"/>
          <p:cNvSpPr>
            <a:spLocks noChangeArrowheads="1"/>
          </p:cNvSpPr>
          <p:nvPr/>
        </p:nvSpPr>
        <p:spPr bwMode="auto">
          <a:xfrm>
            <a:off x="7086600" y="4557713"/>
            <a:ext cx="533400" cy="533400"/>
          </a:xfrm>
          <a:prstGeom prst="ellipse">
            <a:avLst/>
          </a:prstGeom>
          <a:gradFill rotWithShape="0">
            <a:gsLst>
              <a:gs pos="0">
                <a:srgbClr val="595959"/>
              </a:gs>
              <a:gs pos="50000">
                <a:srgbClr val="C0C0C0"/>
              </a:gs>
              <a:gs pos="100000">
                <a:srgbClr val="595959"/>
              </a:gs>
            </a:gsLst>
            <a:lin ang="5400000" scaled="1"/>
          </a:gradFill>
          <a:ln w="9525">
            <a:solidFill>
              <a:schemeClr val="tx1"/>
            </a:solidFill>
            <a:round/>
            <a:headEnd type="none" w="sm" len="lg"/>
            <a:tailEnd type="none" w="sm" len="lg"/>
          </a:ln>
        </p:spPr>
        <p:txBody>
          <a:bodyPr wrap="none" anchor="ctr"/>
          <a:lstStyle/>
          <a:p>
            <a:endParaRPr lang="zh-CN" altLang="en-US"/>
          </a:p>
        </p:txBody>
      </p:sp>
      <p:sp>
        <p:nvSpPr>
          <p:cNvPr id="18445" name="AutoShape 5"/>
          <p:cNvSpPr>
            <a:spLocks noChangeArrowheads="1"/>
          </p:cNvSpPr>
          <p:nvPr/>
        </p:nvSpPr>
        <p:spPr bwMode="auto">
          <a:xfrm>
            <a:off x="6697663" y="4170363"/>
            <a:ext cx="1316037" cy="1270000"/>
          </a:xfrm>
          <a:custGeom>
            <a:avLst/>
            <a:gdLst>
              <a:gd name="T0" fmla="*/ 658019 w 21600"/>
              <a:gd name="T1" fmla="*/ 0 h 21600"/>
              <a:gd name="T2" fmla="*/ 192714 w 21600"/>
              <a:gd name="T3" fmla="*/ 185973 h 21600"/>
              <a:gd name="T4" fmla="*/ 0 w 21600"/>
              <a:gd name="T5" fmla="*/ 635000 h 21600"/>
              <a:gd name="T6" fmla="*/ 192714 w 21600"/>
              <a:gd name="T7" fmla="*/ 1084027 h 21600"/>
              <a:gd name="T8" fmla="*/ 658019 w 21600"/>
              <a:gd name="T9" fmla="*/ 1270000 h 21600"/>
              <a:gd name="T10" fmla="*/ 1123323 w 21600"/>
              <a:gd name="T11" fmla="*/ 1084027 h 21600"/>
              <a:gd name="T12" fmla="*/ 1316037 w 21600"/>
              <a:gd name="T13" fmla="*/ 635000 h 21600"/>
              <a:gd name="T14" fmla="*/ 1123323 w 21600"/>
              <a:gd name="T15" fmla="*/ 18597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close/>
              </a:path>
            </a:pathLst>
          </a:custGeom>
          <a:solidFill>
            <a:srgbClr val="C0C0C0"/>
          </a:solidFill>
          <a:ln w="28575">
            <a:solidFill>
              <a:schemeClr val="tx1"/>
            </a:solidFill>
            <a:round/>
            <a:headEnd type="none" w="sm" len="lg"/>
            <a:tailEnd type="none" w="sm" len="lg"/>
          </a:ln>
        </p:spPr>
        <p:txBody>
          <a:bodyPr wrap="none" anchor="ctr"/>
          <a:lstStyle/>
          <a:p>
            <a:endParaRPr lang="zh-CN" altLang="en-US"/>
          </a:p>
        </p:txBody>
      </p:sp>
      <p:sp>
        <p:nvSpPr>
          <p:cNvPr id="18446" name="Line 6"/>
          <p:cNvSpPr>
            <a:spLocks noChangeShapeType="1"/>
          </p:cNvSpPr>
          <p:nvPr/>
        </p:nvSpPr>
        <p:spPr bwMode="auto">
          <a:xfrm flipV="1">
            <a:off x="7354888" y="4805363"/>
            <a:ext cx="263525" cy="0"/>
          </a:xfrm>
          <a:prstGeom prst="line">
            <a:avLst/>
          </a:prstGeom>
          <a:noFill/>
          <a:ln w="28575">
            <a:solidFill>
              <a:srgbClr val="FF0000"/>
            </a:solidFill>
            <a:round/>
            <a:headEnd type="none" w="sm" len="lg"/>
            <a:tailEnd type="none" w="sm" len="lg"/>
          </a:ln>
        </p:spPr>
        <p:txBody>
          <a:bodyPr wrap="none"/>
          <a:lstStyle/>
          <a:p>
            <a:endParaRPr lang="zh-CN" altLang="en-US"/>
          </a:p>
        </p:txBody>
      </p:sp>
      <p:sp>
        <p:nvSpPr>
          <p:cNvPr id="18447" name="Line 7"/>
          <p:cNvSpPr>
            <a:spLocks noChangeShapeType="1"/>
          </p:cNvSpPr>
          <p:nvPr/>
        </p:nvSpPr>
        <p:spPr bwMode="auto">
          <a:xfrm flipH="1">
            <a:off x="7010400" y="4786313"/>
            <a:ext cx="381000" cy="457200"/>
          </a:xfrm>
          <a:prstGeom prst="line">
            <a:avLst/>
          </a:prstGeom>
          <a:noFill/>
          <a:ln w="28575">
            <a:solidFill>
              <a:srgbClr val="FF0000"/>
            </a:solidFill>
            <a:round/>
            <a:headEnd type="none" w="sm" len="lg"/>
            <a:tailEnd type="none" w="sm" len="lg"/>
          </a:ln>
        </p:spPr>
        <p:txBody>
          <a:bodyPr wrap="none"/>
          <a:lstStyle/>
          <a:p>
            <a:endParaRPr lang="zh-CN" altLang="en-US"/>
          </a:p>
        </p:txBody>
      </p:sp>
      <p:graphicFrame>
        <p:nvGraphicFramePr>
          <p:cNvPr id="18434" name="Object 8"/>
          <p:cNvGraphicFramePr>
            <a:graphicFrameLocks noChangeAspect="1"/>
          </p:cNvGraphicFramePr>
          <p:nvPr/>
        </p:nvGraphicFramePr>
        <p:xfrm>
          <a:off x="7543800" y="4557713"/>
          <a:ext cx="455613" cy="533400"/>
        </p:xfrm>
        <a:graphic>
          <a:graphicData uri="http://schemas.openxmlformats.org/presentationml/2006/ole">
            <p:oleObj spid="_x0000_s18434" name="Equation" r:id="rId3" imgW="177480" imgH="215640" progId="Equation.3">
              <p:embed/>
            </p:oleObj>
          </a:graphicData>
        </a:graphic>
      </p:graphicFrame>
      <p:graphicFrame>
        <p:nvGraphicFramePr>
          <p:cNvPr id="18435" name="Object 9"/>
          <p:cNvGraphicFramePr>
            <a:graphicFrameLocks noChangeAspect="1"/>
          </p:cNvGraphicFramePr>
          <p:nvPr/>
        </p:nvGraphicFramePr>
        <p:xfrm>
          <a:off x="6705600" y="4633913"/>
          <a:ext cx="488950" cy="534987"/>
        </p:xfrm>
        <a:graphic>
          <a:graphicData uri="http://schemas.openxmlformats.org/presentationml/2006/ole">
            <p:oleObj spid="_x0000_s18435" name="Equation" r:id="rId4" imgW="190440" imgH="215640" progId="Equation.3">
              <p:embed/>
            </p:oleObj>
          </a:graphicData>
        </a:graphic>
      </p:graphicFrame>
      <p:sp>
        <p:nvSpPr>
          <p:cNvPr id="18448" name="Line 10"/>
          <p:cNvSpPr>
            <a:spLocks noChangeShapeType="1"/>
          </p:cNvSpPr>
          <p:nvPr/>
        </p:nvSpPr>
        <p:spPr bwMode="auto">
          <a:xfrm flipH="1">
            <a:off x="6705600" y="2805113"/>
            <a:ext cx="4763" cy="2057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8449" name="Line 11"/>
          <p:cNvSpPr>
            <a:spLocks noChangeShapeType="1"/>
          </p:cNvSpPr>
          <p:nvPr/>
        </p:nvSpPr>
        <p:spPr bwMode="auto">
          <a:xfrm flipH="1">
            <a:off x="8001000" y="3338513"/>
            <a:ext cx="0" cy="15240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8450" name="Line 12"/>
          <p:cNvSpPr>
            <a:spLocks noChangeShapeType="1"/>
          </p:cNvSpPr>
          <p:nvPr/>
        </p:nvSpPr>
        <p:spPr bwMode="auto">
          <a:xfrm flipH="1">
            <a:off x="7620000" y="3490913"/>
            <a:ext cx="0" cy="1295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8451" name="AutoShape 13"/>
          <p:cNvSpPr>
            <a:spLocks noChangeArrowheads="1"/>
          </p:cNvSpPr>
          <p:nvPr/>
        </p:nvSpPr>
        <p:spPr bwMode="auto">
          <a:xfrm>
            <a:off x="6705600" y="1433513"/>
            <a:ext cx="1295400" cy="2209800"/>
          </a:xfrm>
          <a:prstGeom prst="can">
            <a:avLst>
              <a:gd name="adj" fmla="val 39685"/>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8452" name="AutoShape 14"/>
          <p:cNvSpPr>
            <a:spLocks noChangeArrowheads="1"/>
          </p:cNvSpPr>
          <p:nvPr/>
        </p:nvSpPr>
        <p:spPr bwMode="auto">
          <a:xfrm>
            <a:off x="7086600" y="1585913"/>
            <a:ext cx="574675" cy="381000"/>
          </a:xfrm>
          <a:prstGeom prst="can">
            <a:avLst>
              <a:gd name="adj" fmla="val 50000"/>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8453" name="Line 15"/>
          <p:cNvSpPr>
            <a:spLocks noChangeShapeType="1"/>
          </p:cNvSpPr>
          <p:nvPr/>
        </p:nvSpPr>
        <p:spPr bwMode="auto">
          <a:xfrm flipH="1">
            <a:off x="7086600" y="3643313"/>
            <a:ext cx="0" cy="12192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graphicFrame>
        <p:nvGraphicFramePr>
          <p:cNvPr id="18436" name="Object 16"/>
          <p:cNvGraphicFramePr>
            <a:graphicFrameLocks noChangeAspect="1"/>
          </p:cNvGraphicFramePr>
          <p:nvPr/>
        </p:nvGraphicFramePr>
        <p:xfrm>
          <a:off x="7239000" y="1509713"/>
          <a:ext cx="304800" cy="293687"/>
        </p:xfrm>
        <a:graphic>
          <a:graphicData uri="http://schemas.openxmlformats.org/presentationml/2006/ole">
            <p:oleObj spid="_x0000_s18436" name="Equation" r:id="rId5" imgW="139680" imgH="139680" progId="Equation.3">
              <p:embed/>
            </p:oleObj>
          </a:graphicData>
        </a:graphic>
      </p:graphicFrame>
      <p:graphicFrame>
        <p:nvGraphicFramePr>
          <p:cNvPr id="18437" name="Object 17"/>
          <p:cNvGraphicFramePr>
            <a:graphicFrameLocks noChangeAspect="1"/>
          </p:cNvGraphicFramePr>
          <p:nvPr/>
        </p:nvGraphicFramePr>
        <p:xfrm>
          <a:off x="7772400" y="1357313"/>
          <a:ext cx="304800" cy="160337"/>
        </p:xfrm>
        <a:graphic>
          <a:graphicData uri="http://schemas.openxmlformats.org/presentationml/2006/ole">
            <p:oleObj spid="_x0000_s18437" name="Equation" r:id="rId6" imgW="139680" imgH="75960" progId="Equation.3">
              <p:embed/>
            </p:oleObj>
          </a:graphicData>
        </a:graphic>
      </p:graphicFrame>
      <p:sp>
        <p:nvSpPr>
          <p:cNvPr id="54290" name="AutoShape 18"/>
          <p:cNvSpPr>
            <a:spLocks noChangeArrowheads="1"/>
          </p:cNvSpPr>
          <p:nvPr/>
        </p:nvSpPr>
        <p:spPr bwMode="auto">
          <a:xfrm>
            <a:off x="6705600" y="1433513"/>
            <a:ext cx="1295400" cy="533400"/>
          </a:xfrm>
          <a:custGeom>
            <a:avLst/>
            <a:gdLst>
              <a:gd name="G0" fmla="+- 1562 0 0"/>
              <a:gd name="G1" fmla="+- 21600 0 1562"/>
              <a:gd name="G2" fmla="+- 21600 0 156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gradFill rotWithShape="0">
            <a:gsLst>
              <a:gs pos="0">
                <a:schemeClr val="bg2"/>
              </a:gs>
              <a:gs pos="50000">
                <a:srgbClr val="FFFFFF"/>
              </a:gs>
              <a:gs pos="100000">
                <a:schemeClr val="bg2"/>
              </a:gs>
            </a:gsLst>
            <a:lin ang="2700000" scaled="1"/>
          </a:gradFill>
          <a:ln w="9525">
            <a:solidFill>
              <a:schemeClr val="tx1"/>
            </a:solidFill>
            <a:round/>
            <a:headEnd/>
            <a:tailEnd/>
          </a:ln>
          <a:effectLst/>
        </p:spPr>
        <p:txBody>
          <a:bodyPr wrap="none" anchor="ctr"/>
          <a:lstStyle/>
          <a:p>
            <a:pPr>
              <a:defRPr/>
            </a:pPr>
            <a:endParaRPr lang="zh-CN" altLang="en-US"/>
          </a:p>
        </p:txBody>
      </p:sp>
      <p:graphicFrame>
        <p:nvGraphicFramePr>
          <p:cNvPr id="54291" name="Object 19"/>
          <p:cNvGraphicFramePr>
            <a:graphicFrameLocks noChangeAspect="1"/>
          </p:cNvGraphicFramePr>
          <p:nvPr/>
        </p:nvGraphicFramePr>
        <p:xfrm>
          <a:off x="2916238" y="4508500"/>
          <a:ext cx="2159000" cy="725488"/>
        </p:xfrm>
        <a:graphic>
          <a:graphicData uri="http://schemas.openxmlformats.org/presentationml/2006/ole">
            <p:oleObj spid="_x0000_s18438" name="Equation" r:id="rId7" imgW="787320" imgH="291960" progId="Equation.3">
              <p:embed/>
            </p:oleObj>
          </a:graphicData>
        </a:graphic>
      </p:graphicFrame>
      <p:sp>
        <p:nvSpPr>
          <p:cNvPr id="18455" name="Text Box 20"/>
          <p:cNvSpPr txBox="1">
            <a:spLocks noChangeArrowheads="1"/>
          </p:cNvSpPr>
          <p:nvPr/>
        </p:nvSpPr>
        <p:spPr bwMode="auto">
          <a:xfrm>
            <a:off x="755650" y="4652963"/>
            <a:ext cx="1752600" cy="579437"/>
          </a:xfrm>
          <a:prstGeom prst="rect">
            <a:avLst/>
          </a:prstGeom>
          <a:noFill/>
          <a:ln w="9525">
            <a:noFill/>
            <a:miter lim="800000"/>
            <a:headEnd/>
            <a:tailEnd/>
          </a:ln>
        </p:spPr>
        <p:txBody>
          <a:bodyPr>
            <a:spAutoFit/>
          </a:bodyPr>
          <a:lstStyle/>
          <a:p>
            <a:pPr>
              <a:spcBef>
                <a:spcPct val="50000"/>
              </a:spcBef>
            </a:pPr>
            <a:r>
              <a:rPr lang="zh-CN" altLang="en-US" sz="3200" b="1">
                <a:solidFill>
                  <a:srgbClr val="CC0000"/>
                </a:solidFill>
                <a:latin typeface="Times New Roman" pitchFamily="18" charset="0"/>
              </a:rPr>
              <a:t>解</a:t>
            </a:r>
            <a:endParaRPr lang="zh-CN" altLang="en-US" sz="3200" b="1">
              <a:solidFill>
                <a:srgbClr val="CC0000"/>
              </a:solidFill>
              <a:latin typeface="宋体" pitchFamily="2" charset="-122"/>
            </a:endParaRPr>
          </a:p>
        </p:txBody>
      </p:sp>
      <p:graphicFrame>
        <p:nvGraphicFramePr>
          <p:cNvPr id="54293" name="Object 21"/>
          <p:cNvGraphicFramePr>
            <a:graphicFrameLocks noChangeAspect="1"/>
          </p:cNvGraphicFramePr>
          <p:nvPr/>
        </p:nvGraphicFramePr>
        <p:xfrm>
          <a:off x="1641475" y="5457825"/>
          <a:ext cx="1990725" cy="468313"/>
        </p:xfrm>
        <a:graphic>
          <a:graphicData uri="http://schemas.openxmlformats.org/presentationml/2006/ole">
            <p:oleObj spid="_x0000_s18439" name="Equation" r:id="rId8" imgW="761760" imgH="177480" progId="Equation.3">
              <p:embed/>
            </p:oleObj>
          </a:graphicData>
        </a:graphic>
      </p:graphicFrame>
      <p:graphicFrame>
        <p:nvGraphicFramePr>
          <p:cNvPr id="54294" name="Object 22"/>
          <p:cNvGraphicFramePr>
            <a:graphicFrameLocks noChangeAspect="1"/>
          </p:cNvGraphicFramePr>
          <p:nvPr/>
        </p:nvGraphicFramePr>
        <p:xfrm>
          <a:off x="4067175" y="5157788"/>
          <a:ext cx="1641475" cy="1060450"/>
        </p:xfrm>
        <a:graphic>
          <a:graphicData uri="http://schemas.openxmlformats.org/presentationml/2006/ole">
            <p:oleObj spid="_x0000_s18440" name="Equation" r:id="rId9" imgW="60948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blinds(horizontal)">
                                      <p:cBhvr>
                                        <p:cTn id="7" dur="500"/>
                                        <p:tgtEl>
                                          <p:spTgt spid="542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293"/>
                                        </p:tgtEl>
                                        <p:attrNameLst>
                                          <p:attrName>style.visibility</p:attrName>
                                        </p:attrNameLst>
                                      </p:cBhvr>
                                      <p:to>
                                        <p:strVal val="visible"/>
                                      </p:to>
                                    </p:set>
                                    <p:animEffect transition="in" filter="blinds(horizontal)">
                                      <p:cBhvr>
                                        <p:cTn id="12" dur="500"/>
                                        <p:tgtEl>
                                          <p:spTgt spid="5429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294"/>
                                        </p:tgtEl>
                                        <p:attrNameLst>
                                          <p:attrName>style.visibility</p:attrName>
                                        </p:attrNameLst>
                                      </p:cBhvr>
                                      <p:to>
                                        <p:strVal val="visible"/>
                                      </p:to>
                                    </p:set>
                                    <p:animEffect transition="in" filter="blinds(horizontal)">
                                      <p:cBhvr>
                                        <p:cTn id="17" dur="500"/>
                                        <p:tgtEl>
                                          <p:spTgt spid="54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7" name="灯片编号占位符 1"/>
          <p:cNvSpPr>
            <a:spLocks noGrp="1"/>
          </p:cNvSpPr>
          <p:nvPr>
            <p:ph type="sldNum" sz="quarter" idx="10"/>
          </p:nvPr>
        </p:nvSpPr>
        <p:spPr>
          <a:noFill/>
        </p:spPr>
        <p:txBody>
          <a:bodyPr/>
          <a:lstStyle/>
          <a:p>
            <a:fld id="{B360CCB1-AAF5-438E-B2F9-23B87A4FA63C}" type="slidenum">
              <a:rPr lang="en-US" altLang="zh-CN"/>
              <a:pPr/>
              <a:t>19</a:t>
            </a:fld>
            <a:endParaRPr lang="en-US" altLang="zh-CN"/>
          </a:p>
        </p:txBody>
      </p:sp>
      <p:graphicFrame>
        <p:nvGraphicFramePr>
          <p:cNvPr id="55302" name="Object 6"/>
          <p:cNvGraphicFramePr>
            <a:graphicFrameLocks noChangeAspect="1"/>
          </p:cNvGraphicFramePr>
          <p:nvPr/>
        </p:nvGraphicFramePr>
        <p:xfrm>
          <a:off x="971550" y="620713"/>
          <a:ext cx="3038475" cy="1077912"/>
        </p:xfrm>
        <a:graphic>
          <a:graphicData uri="http://schemas.openxmlformats.org/presentationml/2006/ole">
            <p:oleObj spid="_x0000_s19458" name="Equation" r:id="rId3" imgW="1218960" imgH="431640" progId="Equation.3">
              <p:embed/>
            </p:oleObj>
          </a:graphicData>
        </a:graphic>
      </p:graphicFrame>
      <p:graphicFrame>
        <p:nvGraphicFramePr>
          <p:cNvPr id="55303" name="Object 7"/>
          <p:cNvGraphicFramePr>
            <a:graphicFrameLocks noChangeAspect="1"/>
          </p:cNvGraphicFramePr>
          <p:nvPr/>
        </p:nvGraphicFramePr>
        <p:xfrm>
          <a:off x="4140200" y="836613"/>
          <a:ext cx="2057400" cy="538162"/>
        </p:xfrm>
        <a:graphic>
          <a:graphicData uri="http://schemas.openxmlformats.org/presentationml/2006/ole">
            <p:oleObj spid="_x0000_s19459" name="Equation" r:id="rId4" imgW="825480" imgH="215640" progId="Equation.3">
              <p:embed/>
            </p:oleObj>
          </a:graphicData>
        </a:graphic>
      </p:graphicFrame>
      <p:graphicFrame>
        <p:nvGraphicFramePr>
          <p:cNvPr id="55304" name="Object 8"/>
          <p:cNvGraphicFramePr>
            <a:graphicFrameLocks noChangeAspect="1"/>
          </p:cNvGraphicFramePr>
          <p:nvPr/>
        </p:nvGraphicFramePr>
        <p:xfrm>
          <a:off x="971550" y="1916113"/>
          <a:ext cx="4062413" cy="1081087"/>
        </p:xfrm>
        <a:graphic>
          <a:graphicData uri="http://schemas.openxmlformats.org/presentationml/2006/ole">
            <p:oleObj spid="_x0000_s19460" name="Equation" r:id="rId5" imgW="1625400" imgH="431640" progId="Equation.3">
              <p:embed/>
            </p:oleObj>
          </a:graphicData>
        </a:graphic>
      </p:graphicFrame>
      <p:sp>
        <p:nvSpPr>
          <p:cNvPr id="19468" name="Rectangle 9"/>
          <p:cNvSpPr>
            <a:spLocks noChangeArrowheads="1"/>
          </p:cNvSpPr>
          <p:nvPr/>
        </p:nvSpPr>
        <p:spPr bwMode="auto">
          <a:xfrm>
            <a:off x="6096000" y="1052513"/>
            <a:ext cx="2514600" cy="4800600"/>
          </a:xfrm>
          <a:prstGeom prst="rect">
            <a:avLst/>
          </a:prstGeom>
          <a:solidFill>
            <a:schemeClr val="bg1"/>
          </a:solidFill>
          <a:ln w="9525">
            <a:solidFill>
              <a:schemeClr val="tx1"/>
            </a:solidFill>
            <a:miter lim="800000"/>
            <a:headEnd type="none" w="sm" len="lg"/>
            <a:tailEnd type="none" w="sm" len="lg"/>
          </a:ln>
        </p:spPr>
        <p:txBody>
          <a:bodyPr wrap="none" anchor="ctr"/>
          <a:lstStyle/>
          <a:p>
            <a:endParaRPr lang="zh-CN" altLang="en-US"/>
          </a:p>
        </p:txBody>
      </p:sp>
      <p:sp>
        <p:nvSpPr>
          <p:cNvPr id="19469" name="Oval 10"/>
          <p:cNvSpPr>
            <a:spLocks noChangeArrowheads="1"/>
          </p:cNvSpPr>
          <p:nvPr/>
        </p:nvSpPr>
        <p:spPr bwMode="auto">
          <a:xfrm>
            <a:off x="7086600" y="4557713"/>
            <a:ext cx="533400" cy="533400"/>
          </a:xfrm>
          <a:prstGeom prst="ellipse">
            <a:avLst/>
          </a:prstGeom>
          <a:gradFill rotWithShape="0">
            <a:gsLst>
              <a:gs pos="0">
                <a:srgbClr val="595959"/>
              </a:gs>
              <a:gs pos="50000">
                <a:srgbClr val="C0C0C0"/>
              </a:gs>
              <a:gs pos="100000">
                <a:srgbClr val="595959"/>
              </a:gs>
            </a:gsLst>
            <a:lin ang="5400000" scaled="1"/>
          </a:gradFill>
          <a:ln w="9525">
            <a:solidFill>
              <a:schemeClr val="tx1"/>
            </a:solidFill>
            <a:round/>
            <a:headEnd type="none" w="sm" len="lg"/>
            <a:tailEnd type="none" w="sm" len="lg"/>
          </a:ln>
        </p:spPr>
        <p:txBody>
          <a:bodyPr wrap="none" anchor="ctr"/>
          <a:lstStyle/>
          <a:p>
            <a:endParaRPr lang="zh-CN" altLang="en-US"/>
          </a:p>
        </p:txBody>
      </p:sp>
      <p:sp>
        <p:nvSpPr>
          <p:cNvPr id="19470" name="AutoShape 11"/>
          <p:cNvSpPr>
            <a:spLocks noChangeArrowheads="1"/>
          </p:cNvSpPr>
          <p:nvPr/>
        </p:nvSpPr>
        <p:spPr bwMode="auto">
          <a:xfrm>
            <a:off x="6697663" y="4170363"/>
            <a:ext cx="1316037" cy="1270000"/>
          </a:xfrm>
          <a:custGeom>
            <a:avLst/>
            <a:gdLst>
              <a:gd name="T0" fmla="*/ 658019 w 21600"/>
              <a:gd name="T1" fmla="*/ 0 h 21600"/>
              <a:gd name="T2" fmla="*/ 192714 w 21600"/>
              <a:gd name="T3" fmla="*/ 185973 h 21600"/>
              <a:gd name="T4" fmla="*/ 0 w 21600"/>
              <a:gd name="T5" fmla="*/ 635000 h 21600"/>
              <a:gd name="T6" fmla="*/ 192714 w 21600"/>
              <a:gd name="T7" fmla="*/ 1084027 h 21600"/>
              <a:gd name="T8" fmla="*/ 658019 w 21600"/>
              <a:gd name="T9" fmla="*/ 1270000 h 21600"/>
              <a:gd name="T10" fmla="*/ 1123323 w 21600"/>
              <a:gd name="T11" fmla="*/ 1084027 h 21600"/>
              <a:gd name="T12" fmla="*/ 1316037 w 21600"/>
              <a:gd name="T13" fmla="*/ 635000 h 21600"/>
              <a:gd name="T14" fmla="*/ 1123323 w 21600"/>
              <a:gd name="T15" fmla="*/ 185973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close/>
              </a:path>
            </a:pathLst>
          </a:custGeom>
          <a:solidFill>
            <a:srgbClr val="C0C0C0"/>
          </a:solidFill>
          <a:ln w="28575">
            <a:solidFill>
              <a:schemeClr val="tx1"/>
            </a:solidFill>
            <a:round/>
            <a:headEnd type="none" w="sm" len="lg"/>
            <a:tailEnd type="none" w="sm" len="lg"/>
          </a:ln>
        </p:spPr>
        <p:txBody>
          <a:bodyPr wrap="none" anchor="ctr"/>
          <a:lstStyle/>
          <a:p>
            <a:endParaRPr lang="zh-CN" altLang="en-US"/>
          </a:p>
        </p:txBody>
      </p:sp>
      <p:sp>
        <p:nvSpPr>
          <p:cNvPr id="19471" name="Line 12"/>
          <p:cNvSpPr>
            <a:spLocks noChangeShapeType="1"/>
          </p:cNvSpPr>
          <p:nvPr/>
        </p:nvSpPr>
        <p:spPr bwMode="auto">
          <a:xfrm flipV="1">
            <a:off x="7354888" y="4805363"/>
            <a:ext cx="263525" cy="0"/>
          </a:xfrm>
          <a:prstGeom prst="line">
            <a:avLst/>
          </a:prstGeom>
          <a:noFill/>
          <a:ln w="28575">
            <a:solidFill>
              <a:srgbClr val="FF0000"/>
            </a:solidFill>
            <a:round/>
            <a:headEnd type="none" w="sm" len="lg"/>
            <a:tailEnd type="none" w="sm" len="lg"/>
          </a:ln>
        </p:spPr>
        <p:txBody>
          <a:bodyPr wrap="none"/>
          <a:lstStyle/>
          <a:p>
            <a:endParaRPr lang="zh-CN" altLang="en-US"/>
          </a:p>
        </p:txBody>
      </p:sp>
      <p:sp>
        <p:nvSpPr>
          <p:cNvPr id="19472" name="Line 13"/>
          <p:cNvSpPr>
            <a:spLocks noChangeShapeType="1"/>
          </p:cNvSpPr>
          <p:nvPr/>
        </p:nvSpPr>
        <p:spPr bwMode="auto">
          <a:xfrm flipH="1">
            <a:off x="7010400" y="4786313"/>
            <a:ext cx="381000" cy="457200"/>
          </a:xfrm>
          <a:prstGeom prst="line">
            <a:avLst/>
          </a:prstGeom>
          <a:noFill/>
          <a:ln w="28575">
            <a:solidFill>
              <a:srgbClr val="FF0000"/>
            </a:solidFill>
            <a:round/>
            <a:headEnd type="none" w="sm" len="lg"/>
            <a:tailEnd type="none" w="sm" len="lg"/>
          </a:ln>
        </p:spPr>
        <p:txBody>
          <a:bodyPr wrap="none"/>
          <a:lstStyle/>
          <a:p>
            <a:endParaRPr lang="zh-CN" altLang="en-US"/>
          </a:p>
        </p:txBody>
      </p:sp>
      <p:graphicFrame>
        <p:nvGraphicFramePr>
          <p:cNvPr id="19461" name="Object 14"/>
          <p:cNvGraphicFramePr>
            <a:graphicFrameLocks noChangeAspect="1"/>
          </p:cNvGraphicFramePr>
          <p:nvPr/>
        </p:nvGraphicFramePr>
        <p:xfrm>
          <a:off x="7543800" y="4557713"/>
          <a:ext cx="455613" cy="533400"/>
        </p:xfrm>
        <a:graphic>
          <a:graphicData uri="http://schemas.openxmlformats.org/presentationml/2006/ole">
            <p:oleObj spid="_x0000_s19461" name="Equation" r:id="rId6" imgW="177480" imgH="215640" progId="Equation.3">
              <p:embed/>
            </p:oleObj>
          </a:graphicData>
        </a:graphic>
      </p:graphicFrame>
      <p:graphicFrame>
        <p:nvGraphicFramePr>
          <p:cNvPr id="19462" name="Object 15"/>
          <p:cNvGraphicFramePr>
            <a:graphicFrameLocks noChangeAspect="1"/>
          </p:cNvGraphicFramePr>
          <p:nvPr/>
        </p:nvGraphicFramePr>
        <p:xfrm>
          <a:off x="6705600" y="4633913"/>
          <a:ext cx="488950" cy="534987"/>
        </p:xfrm>
        <a:graphic>
          <a:graphicData uri="http://schemas.openxmlformats.org/presentationml/2006/ole">
            <p:oleObj spid="_x0000_s19462" name="Equation" r:id="rId7" imgW="190440" imgH="215640" progId="Equation.3">
              <p:embed/>
            </p:oleObj>
          </a:graphicData>
        </a:graphic>
      </p:graphicFrame>
      <p:sp>
        <p:nvSpPr>
          <p:cNvPr id="19473" name="Line 16"/>
          <p:cNvSpPr>
            <a:spLocks noChangeShapeType="1"/>
          </p:cNvSpPr>
          <p:nvPr/>
        </p:nvSpPr>
        <p:spPr bwMode="auto">
          <a:xfrm flipH="1">
            <a:off x="6705600" y="2805113"/>
            <a:ext cx="4763" cy="2057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9474" name="Line 17"/>
          <p:cNvSpPr>
            <a:spLocks noChangeShapeType="1"/>
          </p:cNvSpPr>
          <p:nvPr/>
        </p:nvSpPr>
        <p:spPr bwMode="auto">
          <a:xfrm flipH="1">
            <a:off x="8001000" y="3338513"/>
            <a:ext cx="0" cy="15240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9475" name="Line 18"/>
          <p:cNvSpPr>
            <a:spLocks noChangeShapeType="1"/>
          </p:cNvSpPr>
          <p:nvPr/>
        </p:nvSpPr>
        <p:spPr bwMode="auto">
          <a:xfrm flipH="1">
            <a:off x="7620000" y="3490913"/>
            <a:ext cx="0" cy="12954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sp>
        <p:nvSpPr>
          <p:cNvPr id="19476" name="AutoShape 19"/>
          <p:cNvSpPr>
            <a:spLocks noChangeArrowheads="1"/>
          </p:cNvSpPr>
          <p:nvPr/>
        </p:nvSpPr>
        <p:spPr bwMode="auto">
          <a:xfrm>
            <a:off x="6705600" y="1433513"/>
            <a:ext cx="1295400" cy="2209800"/>
          </a:xfrm>
          <a:prstGeom prst="can">
            <a:avLst>
              <a:gd name="adj" fmla="val 39685"/>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9477" name="AutoShape 20"/>
          <p:cNvSpPr>
            <a:spLocks noChangeArrowheads="1"/>
          </p:cNvSpPr>
          <p:nvPr/>
        </p:nvSpPr>
        <p:spPr bwMode="auto">
          <a:xfrm>
            <a:off x="7086600" y="1585913"/>
            <a:ext cx="574675" cy="381000"/>
          </a:xfrm>
          <a:prstGeom prst="can">
            <a:avLst>
              <a:gd name="adj" fmla="val 50000"/>
            </a:avLst>
          </a:prstGeom>
          <a:gradFill rotWithShape="0">
            <a:gsLst>
              <a:gs pos="0">
                <a:srgbClr val="666666"/>
              </a:gs>
              <a:gs pos="50000">
                <a:srgbClr val="DDDDDD"/>
              </a:gs>
              <a:gs pos="100000">
                <a:srgbClr val="666666"/>
              </a:gs>
            </a:gsLst>
            <a:lin ang="0" scaled="1"/>
          </a:gradFill>
          <a:ln w="9525">
            <a:solidFill>
              <a:schemeClr val="tx1"/>
            </a:solidFill>
            <a:round/>
            <a:headEnd type="none" w="sm" len="lg"/>
            <a:tailEnd type="none" w="sm" len="lg"/>
          </a:ln>
        </p:spPr>
        <p:txBody>
          <a:bodyPr wrap="none" anchor="ctr"/>
          <a:lstStyle/>
          <a:p>
            <a:endParaRPr lang="zh-CN" altLang="en-US"/>
          </a:p>
        </p:txBody>
      </p:sp>
      <p:sp>
        <p:nvSpPr>
          <p:cNvPr id="19478" name="Line 21"/>
          <p:cNvSpPr>
            <a:spLocks noChangeShapeType="1"/>
          </p:cNvSpPr>
          <p:nvPr/>
        </p:nvSpPr>
        <p:spPr bwMode="auto">
          <a:xfrm flipH="1">
            <a:off x="7086600" y="3643313"/>
            <a:ext cx="0" cy="1219200"/>
          </a:xfrm>
          <a:prstGeom prst="line">
            <a:avLst/>
          </a:prstGeom>
          <a:noFill/>
          <a:ln w="12700">
            <a:solidFill>
              <a:schemeClr val="tx1"/>
            </a:solidFill>
            <a:prstDash val="lgDashDot"/>
            <a:round/>
            <a:headEnd type="none" w="sm" len="lg"/>
            <a:tailEnd type="none" w="sm" len="lg"/>
          </a:ln>
        </p:spPr>
        <p:txBody>
          <a:bodyPr wrap="none"/>
          <a:lstStyle/>
          <a:p>
            <a:endParaRPr lang="zh-CN" altLang="en-US"/>
          </a:p>
        </p:txBody>
      </p:sp>
      <p:graphicFrame>
        <p:nvGraphicFramePr>
          <p:cNvPr id="19463" name="Object 22"/>
          <p:cNvGraphicFramePr>
            <a:graphicFrameLocks noChangeAspect="1"/>
          </p:cNvGraphicFramePr>
          <p:nvPr/>
        </p:nvGraphicFramePr>
        <p:xfrm>
          <a:off x="7239000" y="1509713"/>
          <a:ext cx="304800" cy="293687"/>
        </p:xfrm>
        <a:graphic>
          <a:graphicData uri="http://schemas.openxmlformats.org/presentationml/2006/ole">
            <p:oleObj spid="_x0000_s19463" name="Equation" r:id="rId8" imgW="139680" imgH="139680" progId="Equation.3">
              <p:embed/>
            </p:oleObj>
          </a:graphicData>
        </a:graphic>
      </p:graphicFrame>
      <p:graphicFrame>
        <p:nvGraphicFramePr>
          <p:cNvPr id="19464" name="Object 23"/>
          <p:cNvGraphicFramePr>
            <a:graphicFrameLocks noChangeAspect="1"/>
          </p:cNvGraphicFramePr>
          <p:nvPr/>
        </p:nvGraphicFramePr>
        <p:xfrm>
          <a:off x="7772400" y="1357313"/>
          <a:ext cx="304800" cy="160337"/>
        </p:xfrm>
        <a:graphic>
          <a:graphicData uri="http://schemas.openxmlformats.org/presentationml/2006/ole">
            <p:oleObj spid="_x0000_s19464" name="Equation" r:id="rId9" imgW="139680" imgH="75960" progId="Equation.3">
              <p:embed/>
            </p:oleObj>
          </a:graphicData>
        </a:graphic>
      </p:graphicFrame>
      <p:sp>
        <p:nvSpPr>
          <p:cNvPr id="55320" name="AutoShape 24"/>
          <p:cNvSpPr>
            <a:spLocks noChangeArrowheads="1"/>
          </p:cNvSpPr>
          <p:nvPr/>
        </p:nvSpPr>
        <p:spPr bwMode="auto">
          <a:xfrm>
            <a:off x="6705600" y="1433513"/>
            <a:ext cx="1295400" cy="533400"/>
          </a:xfrm>
          <a:custGeom>
            <a:avLst/>
            <a:gdLst>
              <a:gd name="G0" fmla="+- 1562 0 0"/>
              <a:gd name="G1" fmla="+- 21600 0 1562"/>
              <a:gd name="G2" fmla="+- 21600 0 1562"/>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562" y="10800"/>
                </a:moveTo>
                <a:cubicBezTo>
                  <a:pt x="1562" y="15902"/>
                  <a:pt x="5698" y="20038"/>
                  <a:pt x="10800" y="20038"/>
                </a:cubicBezTo>
                <a:cubicBezTo>
                  <a:pt x="15902" y="20038"/>
                  <a:pt x="20038" y="15902"/>
                  <a:pt x="20038" y="10800"/>
                </a:cubicBezTo>
                <a:cubicBezTo>
                  <a:pt x="20038" y="5698"/>
                  <a:pt x="15902" y="1562"/>
                  <a:pt x="10800" y="1562"/>
                </a:cubicBezTo>
                <a:cubicBezTo>
                  <a:pt x="5698" y="1562"/>
                  <a:pt x="1562" y="5698"/>
                  <a:pt x="1562" y="10800"/>
                </a:cubicBezTo>
                <a:close/>
              </a:path>
            </a:pathLst>
          </a:custGeom>
          <a:gradFill rotWithShape="0">
            <a:gsLst>
              <a:gs pos="0">
                <a:schemeClr val="bg2"/>
              </a:gs>
              <a:gs pos="50000">
                <a:srgbClr val="FFFFFF"/>
              </a:gs>
              <a:gs pos="100000">
                <a:schemeClr val="bg2"/>
              </a:gs>
            </a:gsLst>
            <a:lin ang="2700000" scaled="1"/>
          </a:gradFill>
          <a:ln w="9525">
            <a:solidFill>
              <a:schemeClr val="tx1"/>
            </a:solidFill>
            <a:round/>
            <a:headEnd/>
            <a:tailEnd/>
          </a:ln>
          <a:effectLst/>
        </p:spPr>
        <p:txBody>
          <a:bodyPr wrap="none" anchor="ctr"/>
          <a:lstStyle/>
          <a:p>
            <a:pPr>
              <a:defRPr/>
            </a:pPr>
            <a:endParaRPr lang="zh-CN" altLang="en-US"/>
          </a:p>
        </p:txBody>
      </p:sp>
      <p:grpSp>
        <p:nvGrpSpPr>
          <p:cNvPr id="2" name="Group 25"/>
          <p:cNvGrpSpPr>
            <a:grpSpLocks/>
          </p:cNvGrpSpPr>
          <p:nvPr/>
        </p:nvGrpSpPr>
        <p:grpSpPr bwMode="auto">
          <a:xfrm>
            <a:off x="6692900" y="4176713"/>
            <a:ext cx="1316038" cy="1270000"/>
            <a:chOff x="5568" y="2736"/>
            <a:chExt cx="829" cy="800"/>
          </a:xfrm>
        </p:grpSpPr>
        <p:sp>
          <p:nvSpPr>
            <p:cNvPr id="19484" name="Oval 26"/>
            <p:cNvSpPr>
              <a:spLocks noChangeArrowheads="1"/>
            </p:cNvSpPr>
            <p:nvPr/>
          </p:nvSpPr>
          <p:spPr bwMode="auto">
            <a:xfrm>
              <a:off x="5568" y="2736"/>
              <a:ext cx="816" cy="768"/>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9485" name="Oval 27"/>
            <p:cNvSpPr>
              <a:spLocks noChangeArrowheads="1"/>
            </p:cNvSpPr>
            <p:nvPr/>
          </p:nvSpPr>
          <p:spPr bwMode="auto">
            <a:xfrm>
              <a:off x="5813" y="2980"/>
              <a:ext cx="336" cy="336"/>
            </a:xfrm>
            <a:prstGeom prst="ellipse">
              <a:avLst/>
            </a:prstGeom>
            <a:gradFill rotWithShape="0">
              <a:gsLst>
                <a:gs pos="0">
                  <a:srgbClr val="595959"/>
                </a:gs>
                <a:gs pos="50000">
                  <a:srgbClr val="C0C0C0"/>
                </a:gs>
                <a:gs pos="100000">
                  <a:srgbClr val="595959"/>
                </a:gs>
              </a:gsLst>
              <a:lin ang="5400000" scaled="1"/>
            </a:gradFill>
            <a:ln w="9525">
              <a:solidFill>
                <a:schemeClr val="tx1"/>
              </a:solidFill>
              <a:round/>
              <a:headEnd type="none" w="sm" len="lg"/>
              <a:tailEnd type="none" w="sm" len="lg"/>
            </a:ln>
          </p:spPr>
          <p:txBody>
            <a:bodyPr wrap="none" anchor="ctr"/>
            <a:lstStyle/>
            <a:p>
              <a:endParaRPr lang="zh-CN" altLang="en-US"/>
            </a:p>
          </p:txBody>
        </p:sp>
        <p:sp>
          <p:nvSpPr>
            <p:cNvPr id="19486" name="AutoShape 28"/>
            <p:cNvSpPr>
              <a:spLocks noChangeArrowheads="1"/>
            </p:cNvSpPr>
            <p:nvPr/>
          </p:nvSpPr>
          <p:spPr bwMode="auto">
            <a:xfrm>
              <a:off x="5568" y="2736"/>
              <a:ext cx="829" cy="800"/>
            </a:xfrm>
            <a:custGeom>
              <a:avLst/>
              <a:gdLst>
                <a:gd name="T0" fmla="*/ 415 w 21600"/>
                <a:gd name="T1" fmla="*/ 0 h 21600"/>
                <a:gd name="T2" fmla="*/ 121 w 21600"/>
                <a:gd name="T3" fmla="*/ 117 h 21600"/>
                <a:gd name="T4" fmla="*/ 0 w 21600"/>
                <a:gd name="T5" fmla="*/ 400 h 21600"/>
                <a:gd name="T6" fmla="*/ 121 w 21600"/>
                <a:gd name="T7" fmla="*/ 683 h 21600"/>
                <a:gd name="T8" fmla="*/ 415 w 21600"/>
                <a:gd name="T9" fmla="*/ 800 h 21600"/>
                <a:gd name="T10" fmla="*/ 708 w 21600"/>
                <a:gd name="T11" fmla="*/ 683 h 21600"/>
                <a:gd name="T12" fmla="*/ 829 w 21600"/>
                <a:gd name="T13" fmla="*/ 400 h 21600"/>
                <a:gd name="T14" fmla="*/ 708 w 21600"/>
                <a:gd name="T15" fmla="*/ 117 h 21600"/>
                <a:gd name="T16" fmla="*/ 0 60000 65536"/>
                <a:gd name="T17" fmla="*/ 0 60000 65536"/>
                <a:gd name="T18" fmla="*/ 0 60000 65536"/>
                <a:gd name="T19" fmla="*/ 0 60000 65536"/>
                <a:gd name="T20" fmla="*/ 0 60000 65536"/>
                <a:gd name="T21" fmla="*/ 0 60000 65536"/>
                <a:gd name="T22" fmla="*/ 0 60000 65536"/>
                <a:gd name="T23" fmla="*/ 0 60000 65536"/>
                <a:gd name="T24" fmla="*/ 3153 w 21600"/>
                <a:gd name="T25" fmla="*/ 3159 h 21600"/>
                <a:gd name="T26" fmla="*/ 18447 w 21600"/>
                <a:gd name="T27" fmla="*/ 18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964" y="10800"/>
                  </a:moveTo>
                  <a:cubicBezTo>
                    <a:pt x="964" y="16232"/>
                    <a:pt x="5368" y="20636"/>
                    <a:pt x="10800" y="20636"/>
                  </a:cubicBezTo>
                  <a:cubicBezTo>
                    <a:pt x="16232" y="20636"/>
                    <a:pt x="20636" y="16232"/>
                    <a:pt x="20636" y="10800"/>
                  </a:cubicBezTo>
                  <a:cubicBezTo>
                    <a:pt x="20636" y="5368"/>
                    <a:pt x="16232" y="964"/>
                    <a:pt x="10800" y="964"/>
                  </a:cubicBezTo>
                  <a:cubicBezTo>
                    <a:pt x="5368" y="964"/>
                    <a:pt x="964" y="5368"/>
                    <a:pt x="964" y="10800"/>
                  </a:cubicBezTo>
                  <a:close/>
                </a:path>
              </a:pathLst>
            </a:custGeom>
            <a:solidFill>
              <a:srgbClr val="C0C0C0"/>
            </a:solidFill>
            <a:ln w="28575">
              <a:solidFill>
                <a:schemeClr val="tx1"/>
              </a:solidFill>
              <a:round/>
              <a:headEnd type="none" w="sm" len="lg"/>
              <a:tailEnd type="none" w="sm" len="lg"/>
            </a:ln>
          </p:spPr>
          <p:txBody>
            <a:bodyPr wrap="none" anchor="ctr"/>
            <a:lstStyle/>
            <a:p>
              <a:endParaRPr lang="zh-CN" altLang="en-US"/>
            </a:p>
          </p:txBody>
        </p:sp>
        <p:sp>
          <p:nvSpPr>
            <p:cNvPr id="19487" name="Line 29"/>
            <p:cNvSpPr>
              <a:spLocks noChangeShapeType="1"/>
            </p:cNvSpPr>
            <p:nvPr/>
          </p:nvSpPr>
          <p:spPr bwMode="auto">
            <a:xfrm flipV="1">
              <a:off x="5982" y="3136"/>
              <a:ext cx="166" cy="0"/>
            </a:xfrm>
            <a:prstGeom prst="line">
              <a:avLst/>
            </a:prstGeom>
            <a:noFill/>
            <a:ln w="28575">
              <a:solidFill>
                <a:srgbClr val="FF0000"/>
              </a:solidFill>
              <a:round/>
              <a:headEnd type="none" w="sm" len="lg"/>
              <a:tailEnd type="none" w="sm" len="lg"/>
            </a:ln>
          </p:spPr>
          <p:txBody>
            <a:bodyPr wrap="none"/>
            <a:lstStyle/>
            <a:p>
              <a:endParaRPr lang="zh-CN" altLang="en-US"/>
            </a:p>
          </p:txBody>
        </p:sp>
        <p:sp>
          <p:nvSpPr>
            <p:cNvPr id="19488" name="Line 30"/>
            <p:cNvSpPr>
              <a:spLocks noChangeShapeType="1"/>
            </p:cNvSpPr>
            <p:nvPr/>
          </p:nvSpPr>
          <p:spPr bwMode="auto">
            <a:xfrm flipH="1">
              <a:off x="5765" y="3124"/>
              <a:ext cx="240" cy="288"/>
            </a:xfrm>
            <a:prstGeom prst="line">
              <a:avLst/>
            </a:prstGeom>
            <a:noFill/>
            <a:ln w="28575">
              <a:solidFill>
                <a:srgbClr val="FF0000"/>
              </a:solidFill>
              <a:round/>
              <a:headEnd type="none" w="sm" len="lg"/>
              <a:tailEnd type="none" w="sm" len="lg"/>
            </a:ln>
          </p:spPr>
          <p:txBody>
            <a:bodyPr wrap="none"/>
            <a:lstStyle/>
            <a:p>
              <a:endParaRPr lang="zh-CN" altLang="en-US"/>
            </a:p>
          </p:txBody>
        </p:sp>
        <p:grpSp>
          <p:nvGrpSpPr>
            <p:cNvPr id="19489" name="Group 31"/>
            <p:cNvGrpSpPr>
              <a:grpSpLocks/>
            </p:cNvGrpSpPr>
            <p:nvPr/>
          </p:nvGrpSpPr>
          <p:grpSpPr bwMode="auto">
            <a:xfrm>
              <a:off x="5717" y="2780"/>
              <a:ext cx="528" cy="628"/>
              <a:chOff x="4368" y="2728"/>
              <a:chExt cx="528" cy="628"/>
            </a:xfrm>
          </p:grpSpPr>
          <p:sp>
            <p:nvSpPr>
              <p:cNvPr id="19490" name="Oval 32"/>
              <p:cNvSpPr>
                <a:spLocks noChangeArrowheads="1"/>
              </p:cNvSpPr>
              <p:nvPr/>
            </p:nvSpPr>
            <p:spPr bwMode="auto">
              <a:xfrm>
                <a:off x="4368" y="2828"/>
                <a:ext cx="528" cy="528"/>
              </a:xfrm>
              <a:prstGeom prst="ellipse">
                <a:avLst/>
              </a:prstGeom>
              <a:noFill/>
              <a:ln w="28575">
                <a:solidFill>
                  <a:srgbClr val="333399"/>
                </a:solidFill>
                <a:prstDash val="dash"/>
                <a:round/>
                <a:headEnd type="none" w="sm" len="lg"/>
                <a:tailEnd type="none" w="sm" len="lg"/>
              </a:ln>
            </p:spPr>
            <p:txBody>
              <a:bodyPr wrap="none" anchor="ctr"/>
              <a:lstStyle/>
              <a:p>
                <a:endParaRPr lang="zh-CN" altLang="en-US"/>
              </a:p>
            </p:txBody>
          </p:sp>
          <p:sp>
            <p:nvSpPr>
              <p:cNvPr id="19491" name="Line 33"/>
              <p:cNvSpPr>
                <a:spLocks noChangeShapeType="1"/>
              </p:cNvSpPr>
              <p:nvPr/>
            </p:nvSpPr>
            <p:spPr bwMode="auto">
              <a:xfrm flipH="1" flipV="1">
                <a:off x="4408" y="2940"/>
                <a:ext cx="240" cy="148"/>
              </a:xfrm>
              <a:prstGeom prst="line">
                <a:avLst/>
              </a:prstGeom>
              <a:noFill/>
              <a:ln w="28575">
                <a:solidFill>
                  <a:srgbClr val="333399"/>
                </a:solidFill>
                <a:round/>
                <a:headEnd type="none" w="sm" len="lg"/>
                <a:tailEnd type="none" w="sm" len="lg"/>
              </a:ln>
            </p:spPr>
            <p:txBody>
              <a:bodyPr wrap="none"/>
              <a:lstStyle/>
              <a:p>
                <a:endParaRPr lang="zh-CN" altLang="en-US"/>
              </a:p>
            </p:txBody>
          </p:sp>
          <p:sp>
            <p:nvSpPr>
              <p:cNvPr id="19492" name="Text Box 34"/>
              <p:cNvSpPr txBox="1">
                <a:spLocks noChangeArrowheads="1"/>
              </p:cNvSpPr>
              <p:nvPr/>
            </p:nvSpPr>
            <p:spPr bwMode="auto">
              <a:xfrm>
                <a:off x="4507" y="2728"/>
                <a:ext cx="288" cy="327"/>
              </a:xfrm>
              <a:prstGeom prst="rect">
                <a:avLst/>
              </a:prstGeom>
              <a:noFill/>
              <a:ln w="9525">
                <a:noFill/>
                <a:miter lim="800000"/>
                <a:headEnd type="none" w="sm" len="lg"/>
                <a:tailEnd type="none" w="sm" len="lg"/>
              </a:ln>
            </p:spPr>
            <p:txBody>
              <a:bodyPr>
                <a:spAutoFit/>
              </a:bodyPr>
              <a:lstStyle/>
              <a:p>
                <a:pPr>
                  <a:spcBef>
                    <a:spcPct val="50000"/>
                  </a:spcBef>
                </a:pPr>
                <a:r>
                  <a:rPr lang="en-US" altLang="zh-CN" sz="2800" i="1">
                    <a:solidFill>
                      <a:srgbClr val="333399"/>
                    </a:solidFill>
                    <a:latin typeface="Times New Roman" pitchFamily="18" charset="0"/>
                  </a:rPr>
                  <a:t>r</a:t>
                </a:r>
              </a:p>
            </p:txBody>
          </p:sp>
        </p:grpSp>
      </p:grpSp>
      <p:grpSp>
        <p:nvGrpSpPr>
          <p:cNvPr id="4" name="Group 40"/>
          <p:cNvGrpSpPr>
            <a:grpSpLocks/>
          </p:cNvGrpSpPr>
          <p:nvPr/>
        </p:nvGrpSpPr>
        <p:grpSpPr bwMode="auto">
          <a:xfrm>
            <a:off x="539750" y="3213100"/>
            <a:ext cx="5445125" cy="2374900"/>
            <a:chOff x="340" y="2024"/>
            <a:chExt cx="3430" cy="1496"/>
          </a:xfrm>
        </p:grpSpPr>
        <p:grpSp>
          <p:nvGrpSpPr>
            <p:cNvPr id="19482" name="Group 39"/>
            <p:cNvGrpSpPr>
              <a:grpSpLocks/>
            </p:cNvGrpSpPr>
            <p:nvPr/>
          </p:nvGrpSpPr>
          <p:grpSpPr bwMode="auto">
            <a:xfrm>
              <a:off x="476" y="2024"/>
              <a:ext cx="3294" cy="1496"/>
              <a:chOff x="476" y="2024"/>
              <a:chExt cx="3294" cy="1496"/>
            </a:xfrm>
          </p:grpSpPr>
          <p:graphicFrame>
            <p:nvGraphicFramePr>
              <p:cNvPr id="19465" name="Object 36"/>
              <p:cNvGraphicFramePr>
                <a:graphicFrameLocks noChangeAspect="1"/>
              </p:cNvGraphicFramePr>
              <p:nvPr/>
            </p:nvGraphicFramePr>
            <p:xfrm>
              <a:off x="521" y="2840"/>
              <a:ext cx="2957" cy="680"/>
            </p:xfrm>
            <a:graphic>
              <a:graphicData uri="http://schemas.openxmlformats.org/presentationml/2006/ole">
                <p:oleObj spid="_x0000_s19465" name="Equation" r:id="rId10" imgW="1752480" imgH="431640" progId="Equation.3">
                  <p:embed/>
                </p:oleObj>
              </a:graphicData>
            </a:graphic>
          </p:graphicFrame>
          <p:graphicFrame>
            <p:nvGraphicFramePr>
              <p:cNvPr id="19466" name="Object 37"/>
              <p:cNvGraphicFramePr>
                <a:graphicFrameLocks noChangeAspect="1"/>
              </p:cNvGraphicFramePr>
              <p:nvPr/>
            </p:nvGraphicFramePr>
            <p:xfrm>
              <a:off x="476" y="2024"/>
              <a:ext cx="3294" cy="683"/>
            </p:xfrm>
            <a:graphic>
              <a:graphicData uri="http://schemas.openxmlformats.org/presentationml/2006/ole">
                <p:oleObj spid="_x0000_s19466" name="Equation" r:id="rId11" imgW="1917360" imgH="431640" progId="Equation.3">
                  <p:embed/>
                </p:oleObj>
              </a:graphicData>
            </a:graphic>
          </p:graphicFrame>
        </p:grpSp>
        <p:sp>
          <p:nvSpPr>
            <p:cNvPr id="19483" name="AutoShape 38"/>
            <p:cNvSpPr>
              <a:spLocks/>
            </p:cNvSpPr>
            <p:nvPr/>
          </p:nvSpPr>
          <p:spPr bwMode="auto">
            <a:xfrm>
              <a:off x="340" y="2499"/>
              <a:ext cx="140" cy="550"/>
            </a:xfrm>
            <a:prstGeom prst="leftBrace">
              <a:avLst>
                <a:gd name="adj1" fmla="val 32738"/>
                <a:gd name="adj2" fmla="val 50000"/>
              </a:avLst>
            </a:prstGeom>
            <a:noFill/>
            <a:ln w="28575">
              <a:solidFill>
                <a:srgbClr val="FF0000"/>
              </a:solidFill>
              <a:round/>
              <a:headEnd type="none" w="sm" len="lg"/>
              <a:tailEnd type="none" w="sm" len="lg"/>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blinds(horizontal)">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blinds(horizontal)">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blinds(horizontal)">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灯片编号占位符 1"/>
          <p:cNvSpPr>
            <a:spLocks noGrp="1"/>
          </p:cNvSpPr>
          <p:nvPr>
            <p:ph type="sldNum" sz="quarter" idx="10"/>
          </p:nvPr>
        </p:nvSpPr>
        <p:spPr>
          <a:noFill/>
        </p:spPr>
        <p:txBody>
          <a:bodyPr/>
          <a:lstStyle/>
          <a:p>
            <a:fld id="{DCEC83EE-AB62-4B93-B4C8-80A52EA874F2}" type="slidenum">
              <a:rPr lang="en-US" altLang="zh-CN"/>
              <a:pPr/>
              <a:t>2</a:t>
            </a:fld>
            <a:endParaRPr lang="en-US" altLang="zh-CN"/>
          </a:p>
        </p:txBody>
      </p:sp>
      <p:sp>
        <p:nvSpPr>
          <p:cNvPr id="28675" name="Text Box 3"/>
          <p:cNvSpPr txBox="1">
            <a:spLocks noChangeArrowheads="1"/>
          </p:cNvSpPr>
          <p:nvPr/>
        </p:nvSpPr>
        <p:spPr bwMode="auto">
          <a:xfrm>
            <a:off x="900113" y="620713"/>
            <a:ext cx="5256212" cy="519112"/>
          </a:xfrm>
          <a:prstGeom prst="rect">
            <a:avLst/>
          </a:prstGeom>
          <a:noFill/>
          <a:ln w="9525">
            <a:noFill/>
            <a:miter lim="800000"/>
            <a:headEnd/>
            <a:tailEnd/>
          </a:ln>
        </p:spPr>
        <p:txBody>
          <a:bodyPr>
            <a:spAutoFit/>
          </a:bodyPr>
          <a:lstStyle/>
          <a:p>
            <a:pPr>
              <a:spcBef>
                <a:spcPct val="50000"/>
              </a:spcBef>
            </a:pPr>
            <a:r>
              <a:rPr kumimoji="1" lang="zh-CN" altLang="en-US" sz="2800">
                <a:latin typeface="Times New Roman" pitchFamily="18" charset="0"/>
                <a:ea typeface="黑体" pitchFamily="49" charset="-122"/>
              </a:rPr>
              <a:t>两大类电介质分子结构：</a:t>
            </a:r>
          </a:p>
        </p:txBody>
      </p:sp>
      <p:sp>
        <p:nvSpPr>
          <p:cNvPr id="28676" name="Text Box 4"/>
          <p:cNvSpPr txBox="1">
            <a:spLocks noChangeArrowheads="1"/>
          </p:cNvSpPr>
          <p:nvPr/>
        </p:nvSpPr>
        <p:spPr bwMode="auto">
          <a:xfrm>
            <a:off x="2554288" y="1185863"/>
            <a:ext cx="5791200" cy="946150"/>
          </a:xfrm>
          <a:prstGeom prst="rect">
            <a:avLst/>
          </a:prstGeom>
          <a:noFill/>
          <a:ln w="9525" algn="ctr">
            <a:noFill/>
            <a:miter lim="800000"/>
            <a:headEnd/>
            <a:tailEnd/>
          </a:ln>
        </p:spPr>
        <p:txBody>
          <a:bodyPr>
            <a:spAutoFit/>
          </a:bodyPr>
          <a:lstStyle/>
          <a:p>
            <a:pPr>
              <a:spcBef>
                <a:spcPct val="50000"/>
              </a:spcBef>
            </a:pPr>
            <a:r>
              <a:rPr kumimoji="1" lang="zh-CN" altLang="en-US" sz="2800" b="1">
                <a:latin typeface="Times New Roman" pitchFamily="18" charset="0"/>
              </a:rPr>
              <a:t>分子的正、负电荷中心在无外场时重合，不存在固有分子电偶极矩。</a:t>
            </a:r>
          </a:p>
        </p:txBody>
      </p:sp>
      <p:sp>
        <p:nvSpPr>
          <p:cNvPr id="28677" name="Rectangle 5"/>
          <p:cNvSpPr>
            <a:spLocks noChangeArrowheads="1"/>
          </p:cNvSpPr>
          <p:nvPr/>
        </p:nvSpPr>
        <p:spPr bwMode="auto">
          <a:xfrm>
            <a:off x="179388" y="1196975"/>
            <a:ext cx="2971800" cy="519113"/>
          </a:xfrm>
          <a:prstGeom prst="rect">
            <a:avLst/>
          </a:prstGeom>
          <a:noFill/>
          <a:ln w="9525">
            <a:noFill/>
            <a:miter lim="800000"/>
            <a:headEnd/>
            <a:tailEnd/>
          </a:ln>
        </p:spPr>
        <p:txBody>
          <a:bodyPr>
            <a:spAutoFit/>
          </a:bodyPr>
          <a:lstStyle/>
          <a:p>
            <a:r>
              <a:rPr kumimoji="1" lang="en-US" altLang="zh-CN" sz="2800" b="1">
                <a:latin typeface="宋体" pitchFamily="2" charset="-122"/>
              </a:rPr>
              <a:t>1. </a:t>
            </a:r>
            <a:r>
              <a:rPr kumimoji="1" lang="zh-CN" altLang="en-US" sz="2800" b="1">
                <a:latin typeface="宋体" pitchFamily="2" charset="-122"/>
              </a:rPr>
              <a:t>无极分子：</a:t>
            </a:r>
          </a:p>
        </p:txBody>
      </p:sp>
      <p:sp>
        <p:nvSpPr>
          <p:cNvPr id="28678" name="Text Box 6"/>
          <p:cNvSpPr txBox="1">
            <a:spLocks noChangeArrowheads="1"/>
          </p:cNvSpPr>
          <p:nvPr/>
        </p:nvSpPr>
        <p:spPr bwMode="auto">
          <a:xfrm>
            <a:off x="2555875" y="4076700"/>
            <a:ext cx="5715000" cy="946150"/>
          </a:xfrm>
          <a:prstGeom prst="rect">
            <a:avLst/>
          </a:prstGeom>
          <a:noFill/>
          <a:ln w="9525" algn="ctr">
            <a:noFill/>
            <a:miter lim="800000"/>
            <a:headEnd/>
            <a:tailEnd/>
          </a:ln>
        </p:spPr>
        <p:txBody>
          <a:bodyPr>
            <a:spAutoFit/>
          </a:bodyPr>
          <a:lstStyle/>
          <a:p>
            <a:pPr>
              <a:spcBef>
                <a:spcPct val="50000"/>
              </a:spcBef>
            </a:pPr>
            <a:r>
              <a:rPr kumimoji="1" lang="zh-CN" altLang="en-US" sz="2800" b="1">
                <a:latin typeface="Times New Roman" pitchFamily="18" charset="0"/>
              </a:rPr>
              <a:t>分子的正、负电荷中心在无外场时不重合，分子存在固有电偶极矩。</a:t>
            </a:r>
          </a:p>
        </p:txBody>
      </p:sp>
      <p:sp>
        <p:nvSpPr>
          <p:cNvPr id="28679" name="Rectangle 7"/>
          <p:cNvSpPr>
            <a:spLocks noChangeArrowheads="1"/>
          </p:cNvSpPr>
          <p:nvPr/>
        </p:nvSpPr>
        <p:spPr bwMode="auto">
          <a:xfrm>
            <a:off x="179388" y="4076700"/>
            <a:ext cx="2895600" cy="519113"/>
          </a:xfrm>
          <a:prstGeom prst="rect">
            <a:avLst/>
          </a:prstGeom>
          <a:noFill/>
          <a:ln w="9525" algn="ctr">
            <a:noFill/>
            <a:miter lim="800000"/>
            <a:headEnd/>
            <a:tailEnd/>
          </a:ln>
        </p:spPr>
        <p:txBody>
          <a:bodyPr>
            <a:spAutoFit/>
          </a:bodyPr>
          <a:lstStyle/>
          <a:p>
            <a:r>
              <a:rPr kumimoji="1" lang="en-US" altLang="zh-CN" sz="2800" b="1">
                <a:latin typeface="宋体" pitchFamily="2" charset="-122"/>
              </a:rPr>
              <a:t>2. </a:t>
            </a:r>
            <a:r>
              <a:rPr kumimoji="1" lang="zh-CN" altLang="en-US" sz="2800" b="1">
                <a:latin typeface="宋体" pitchFamily="2" charset="-122"/>
              </a:rPr>
              <a:t>有极分子：</a:t>
            </a:r>
          </a:p>
        </p:txBody>
      </p:sp>
      <p:grpSp>
        <p:nvGrpSpPr>
          <p:cNvPr id="2" name="Group 8"/>
          <p:cNvGrpSpPr>
            <a:grpSpLocks/>
          </p:cNvGrpSpPr>
          <p:nvPr/>
        </p:nvGrpSpPr>
        <p:grpSpPr bwMode="auto">
          <a:xfrm>
            <a:off x="684213" y="4724400"/>
            <a:ext cx="2655887" cy="1455738"/>
            <a:chOff x="930" y="3203"/>
            <a:chExt cx="1673" cy="917"/>
          </a:xfrm>
        </p:grpSpPr>
        <p:sp>
          <p:nvSpPr>
            <p:cNvPr id="28681" name="Rectangle 9"/>
            <p:cNvSpPr>
              <a:spLocks noChangeArrowheads="1"/>
            </p:cNvSpPr>
            <p:nvPr/>
          </p:nvSpPr>
          <p:spPr bwMode="auto">
            <a:xfrm>
              <a:off x="1519" y="3793"/>
              <a:ext cx="864" cy="327"/>
            </a:xfrm>
            <a:prstGeom prst="rect">
              <a:avLst/>
            </a:prstGeom>
            <a:noFill/>
            <a:ln w="9525">
              <a:noFill/>
              <a:miter lim="800000"/>
              <a:headEnd/>
              <a:tailEnd/>
            </a:ln>
            <a:effectLst/>
          </p:spPr>
          <p:txBody>
            <a:bodyPr>
              <a:spAutoFit/>
            </a:bodyPr>
            <a:lstStyle/>
            <a:p>
              <a:pPr>
                <a:defRPr/>
              </a:pPr>
              <a:r>
                <a:rPr kumimoji="1" lang="en-US" altLang="zh-CN" sz="2800" b="1">
                  <a:latin typeface="Times New Roman" pitchFamily="18" charset="0"/>
                </a:rPr>
                <a:t>H</a:t>
              </a:r>
              <a:r>
                <a:rPr kumimoji="1" lang="en-US" altLang="zh-CN" sz="2800" b="1" baseline="-25000">
                  <a:latin typeface="Times New Roman" pitchFamily="18" charset="0"/>
                </a:rPr>
                <a:t>2</a:t>
              </a:r>
              <a:r>
                <a:rPr kumimoji="1" lang="en-US" altLang="zh-CN" sz="2800" b="1">
                  <a:latin typeface="Times New Roman" pitchFamily="18" charset="0"/>
                </a:rPr>
                <a:t>O</a:t>
              </a:r>
              <a:endParaRPr kumimoji="1" lang="en-US" altLang="zh-CN" sz="2800" b="1">
                <a:effectLst>
                  <a:outerShdw blurRad="38100" dist="38100" dir="2700000" algn="tl">
                    <a:srgbClr val="C0C0C0"/>
                  </a:outerShdw>
                </a:effectLst>
                <a:latin typeface="Times New Roman" pitchFamily="18" charset="0"/>
              </a:endParaRPr>
            </a:p>
          </p:txBody>
        </p:sp>
        <p:grpSp>
          <p:nvGrpSpPr>
            <p:cNvPr id="2102" name="Group 10"/>
            <p:cNvGrpSpPr>
              <a:grpSpLocks/>
            </p:cNvGrpSpPr>
            <p:nvPr/>
          </p:nvGrpSpPr>
          <p:grpSpPr bwMode="auto">
            <a:xfrm>
              <a:off x="930" y="3203"/>
              <a:ext cx="1673" cy="846"/>
              <a:chOff x="1175" y="1560"/>
              <a:chExt cx="1673" cy="846"/>
            </a:xfrm>
          </p:grpSpPr>
          <p:sp>
            <p:nvSpPr>
              <p:cNvPr id="2103" name="Line 11"/>
              <p:cNvSpPr>
                <a:spLocks noChangeShapeType="1"/>
              </p:cNvSpPr>
              <p:nvPr/>
            </p:nvSpPr>
            <p:spPr bwMode="auto">
              <a:xfrm flipH="1">
                <a:off x="1247" y="1751"/>
                <a:ext cx="772" cy="545"/>
              </a:xfrm>
              <a:prstGeom prst="line">
                <a:avLst/>
              </a:prstGeom>
              <a:noFill/>
              <a:ln w="28575">
                <a:solidFill>
                  <a:schemeClr val="tx1"/>
                </a:solidFill>
                <a:round/>
                <a:headEnd/>
                <a:tailEnd/>
              </a:ln>
            </p:spPr>
            <p:txBody>
              <a:bodyPr/>
              <a:lstStyle/>
              <a:p>
                <a:endParaRPr lang="zh-CN" altLang="en-US"/>
              </a:p>
            </p:txBody>
          </p:sp>
          <p:sp>
            <p:nvSpPr>
              <p:cNvPr id="2104" name="Line 12"/>
              <p:cNvSpPr>
                <a:spLocks noChangeShapeType="1"/>
              </p:cNvSpPr>
              <p:nvPr/>
            </p:nvSpPr>
            <p:spPr bwMode="auto">
              <a:xfrm>
                <a:off x="2019" y="1751"/>
                <a:ext cx="771" cy="590"/>
              </a:xfrm>
              <a:prstGeom prst="line">
                <a:avLst/>
              </a:prstGeom>
              <a:noFill/>
              <a:ln w="28575">
                <a:solidFill>
                  <a:schemeClr val="tx1"/>
                </a:solidFill>
                <a:round/>
                <a:headEnd/>
                <a:tailEnd/>
              </a:ln>
            </p:spPr>
            <p:txBody>
              <a:bodyPr/>
              <a:lstStyle/>
              <a:p>
                <a:endParaRPr lang="zh-CN" altLang="en-US"/>
              </a:p>
            </p:txBody>
          </p:sp>
          <p:grpSp>
            <p:nvGrpSpPr>
              <p:cNvPr id="2105" name="Group 13"/>
              <p:cNvGrpSpPr>
                <a:grpSpLocks/>
              </p:cNvGrpSpPr>
              <p:nvPr/>
            </p:nvGrpSpPr>
            <p:grpSpPr bwMode="auto">
              <a:xfrm>
                <a:off x="2599" y="2186"/>
                <a:ext cx="249" cy="220"/>
                <a:chOff x="966" y="2387"/>
                <a:chExt cx="249" cy="220"/>
              </a:xfrm>
            </p:grpSpPr>
            <p:sp>
              <p:nvSpPr>
                <p:cNvPr id="2110" name="Oval 14"/>
                <p:cNvSpPr>
                  <a:spLocks noChangeAspect="1" noChangeArrowheads="1"/>
                </p:cNvSpPr>
                <p:nvPr/>
              </p:nvSpPr>
              <p:spPr bwMode="auto">
                <a:xfrm>
                  <a:off x="975" y="2387"/>
                  <a:ext cx="218" cy="219"/>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aphicFrame>
              <p:nvGraphicFramePr>
                <p:cNvPr id="2054" name="Object 15"/>
                <p:cNvGraphicFramePr>
                  <a:graphicFrameLocks noChangeAspect="1"/>
                </p:cNvGraphicFramePr>
                <p:nvPr/>
              </p:nvGraphicFramePr>
              <p:xfrm>
                <a:off x="966" y="2387"/>
                <a:ext cx="249" cy="220"/>
              </p:xfrm>
              <a:graphic>
                <a:graphicData uri="http://schemas.openxmlformats.org/presentationml/2006/ole">
                  <p:oleObj spid="_x0000_s2054" name="公式" r:id="rId3" imgW="215640" imgH="190440" progId="Equation.3">
                    <p:embed/>
                  </p:oleObj>
                </a:graphicData>
              </a:graphic>
            </p:graphicFrame>
          </p:grpSp>
          <p:grpSp>
            <p:nvGrpSpPr>
              <p:cNvPr id="2106" name="Group 16"/>
              <p:cNvGrpSpPr>
                <a:grpSpLocks/>
              </p:cNvGrpSpPr>
              <p:nvPr/>
            </p:nvGrpSpPr>
            <p:grpSpPr bwMode="auto">
              <a:xfrm>
                <a:off x="1175" y="2177"/>
                <a:ext cx="249" cy="220"/>
                <a:chOff x="966" y="2387"/>
                <a:chExt cx="249" cy="220"/>
              </a:xfrm>
            </p:grpSpPr>
            <p:sp>
              <p:nvSpPr>
                <p:cNvPr id="2109" name="Oval 17"/>
                <p:cNvSpPr>
                  <a:spLocks noChangeAspect="1" noChangeArrowheads="1"/>
                </p:cNvSpPr>
                <p:nvPr/>
              </p:nvSpPr>
              <p:spPr bwMode="auto">
                <a:xfrm>
                  <a:off x="975" y="2387"/>
                  <a:ext cx="218" cy="219"/>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aphicFrame>
              <p:nvGraphicFramePr>
                <p:cNvPr id="2053" name="Object 18"/>
                <p:cNvGraphicFramePr>
                  <a:graphicFrameLocks noChangeAspect="1"/>
                </p:cNvGraphicFramePr>
                <p:nvPr/>
              </p:nvGraphicFramePr>
              <p:xfrm>
                <a:off x="966" y="2387"/>
                <a:ext cx="249" cy="220"/>
              </p:xfrm>
              <a:graphic>
                <a:graphicData uri="http://schemas.openxmlformats.org/presentationml/2006/ole">
                  <p:oleObj spid="_x0000_s2053" name="公式" r:id="rId4" imgW="215640" imgH="190440" progId="Equation.3">
                    <p:embed/>
                  </p:oleObj>
                </a:graphicData>
              </a:graphic>
            </p:graphicFrame>
          </p:grpSp>
          <p:grpSp>
            <p:nvGrpSpPr>
              <p:cNvPr id="2107" name="Group 19"/>
              <p:cNvGrpSpPr>
                <a:grpSpLocks/>
              </p:cNvGrpSpPr>
              <p:nvPr/>
            </p:nvGrpSpPr>
            <p:grpSpPr bwMode="auto">
              <a:xfrm>
                <a:off x="1837" y="1560"/>
                <a:ext cx="358" cy="357"/>
                <a:chOff x="1292" y="1706"/>
                <a:chExt cx="358" cy="357"/>
              </a:xfrm>
            </p:grpSpPr>
            <p:sp>
              <p:nvSpPr>
                <p:cNvPr id="2108" name="Oval 20"/>
                <p:cNvSpPr>
                  <a:spLocks noChangeAspect="1" noChangeArrowheads="1"/>
                </p:cNvSpPr>
                <p:nvPr/>
              </p:nvSpPr>
              <p:spPr bwMode="auto">
                <a:xfrm>
                  <a:off x="1292" y="1706"/>
                  <a:ext cx="358" cy="35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graphicFrame>
              <p:nvGraphicFramePr>
                <p:cNvPr id="2052" name="Object 21"/>
                <p:cNvGraphicFramePr>
                  <a:graphicFrameLocks noChangeAspect="1"/>
                </p:cNvGraphicFramePr>
                <p:nvPr/>
              </p:nvGraphicFramePr>
              <p:xfrm>
                <a:off x="1311" y="1761"/>
                <a:ext cx="311" cy="237"/>
              </p:xfrm>
              <a:graphic>
                <a:graphicData uri="http://schemas.openxmlformats.org/presentationml/2006/ole">
                  <p:oleObj spid="_x0000_s2052" name="公式" r:id="rId5" imgW="266400" imgH="203040" progId="Equation.3">
                    <p:embed/>
                  </p:oleObj>
                </a:graphicData>
              </a:graphic>
            </p:graphicFrame>
          </p:grpSp>
        </p:grpSp>
      </p:grpSp>
      <p:grpSp>
        <p:nvGrpSpPr>
          <p:cNvPr id="7" name="Group 22"/>
          <p:cNvGrpSpPr>
            <a:grpSpLocks/>
          </p:cNvGrpSpPr>
          <p:nvPr/>
        </p:nvGrpSpPr>
        <p:grpSpPr bwMode="auto">
          <a:xfrm>
            <a:off x="4211638" y="5013325"/>
            <a:ext cx="1360487" cy="1357313"/>
            <a:chOff x="2699" y="3158"/>
            <a:chExt cx="857" cy="855"/>
          </a:xfrm>
        </p:grpSpPr>
        <p:sp>
          <p:nvSpPr>
            <p:cNvPr id="28695" name="Text Box 23"/>
            <p:cNvSpPr txBox="1">
              <a:spLocks noChangeArrowheads="1"/>
            </p:cNvSpPr>
            <p:nvPr/>
          </p:nvSpPr>
          <p:spPr bwMode="auto">
            <a:xfrm>
              <a:off x="2699" y="3203"/>
              <a:ext cx="336" cy="404"/>
            </a:xfrm>
            <a:prstGeom prst="rect">
              <a:avLst/>
            </a:prstGeom>
            <a:noFill/>
            <a:ln w="9525">
              <a:noFill/>
              <a:miter lim="800000"/>
              <a:headEnd/>
              <a:tailEnd/>
            </a:ln>
            <a:effectLst/>
          </p:spPr>
          <p:txBody>
            <a:bodyPr>
              <a:spAutoFit/>
            </a:bodyPr>
            <a:lstStyle/>
            <a:p>
              <a:pPr>
                <a:spcBef>
                  <a:spcPct val="50000"/>
                </a:spcBef>
                <a:defRPr/>
              </a:pPr>
              <a:r>
                <a:rPr kumimoji="1" lang="en-US" altLang="zh-CN" sz="3600" b="1">
                  <a:effectLst>
                    <a:outerShdw blurRad="38100" dist="38100" dir="2700000" algn="tl">
                      <a:srgbClr val="C0C0C0"/>
                    </a:outerShdw>
                  </a:effectLst>
                  <a:latin typeface="Times New Roman" pitchFamily="18" charset="0"/>
                </a:rPr>
                <a:t>=</a:t>
              </a:r>
              <a:endParaRPr kumimoji="1" lang="en-US" altLang="zh-CN" sz="2400">
                <a:latin typeface="Times New Roman" pitchFamily="18" charset="0"/>
              </a:endParaRPr>
            </a:p>
          </p:txBody>
        </p:sp>
        <p:grpSp>
          <p:nvGrpSpPr>
            <p:cNvPr id="2095" name="Group 24"/>
            <p:cNvGrpSpPr>
              <a:grpSpLocks/>
            </p:cNvGrpSpPr>
            <p:nvPr/>
          </p:nvGrpSpPr>
          <p:grpSpPr bwMode="auto">
            <a:xfrm>
              <a:off x="3198" y="3158"/>
              <a:ext cx="358" cy="855"/>
              <a:chOff x="4014" y="1570"/>
              <a:chExt cx="358" cy="855"/>
            </a:xfrm>
          </p:grpSpPr>
          <p:sp>
            <p:nvSpPr>
              <p:cNvPr id="2096" name="Line 25"/>
              <p:cNvSpPr>
                <a:spLocks noChangeShapeType="1"/>
              </p:cNvSpPr>
              <p:nvPr/>
            </p:nvSpPr>
            <p:spPr bwMode="auto">
              <a:xfrm>
                <a:off x="4196" y="1751"/>
                <a:ext cx="0" cy="545"/>
              </a:xfrm>
              <a:prstGeom prst="line">
                <a:avLst/>
              </a:prstGeom>
              <a:noFill/>
              <a:ln w="28575">
                <a:solidFill>
                  <a:schemeClr val="tx1"/>
                </a:solidFill>
                <a:round/>
                <a:headEnd/>
                <a:tailEnd/>
              </a:ln>
            </p:spPr>
            <p:txBody>
              <a:bodyPr/>
              <a:lstStyle/>
              <a:p>
                <a:endParaRPr lang="zh-CN" altLang="en-US"/>
              </a:p>
            </p:txBody>
          </p:sp>
          <p:grpSp>
            <p:nvGrpSpPr>
              <p:cNvPr id="2097" name="Group 26"/>
              <p:cNvGrpSpPr>
                <a:grpSpLocks/>
              </p:cNvGrpSpPr>
              <p:nvPr/>
            </p:nvGrpSpPr>
            <p:grpSpPr bwMode="auto">
              <a:xfrm>
                <a:off x="4014" y="1570"/>
                <a:ext cx="358" cy="357"/>
                <a:chOff x="1292" y="1706"/>
                <a:chExt cx="358" cy="357"/>
              </a:xfrm>
            </p:grpSpPr>
            <p:sp>
              <p:nvSpPr>
                <p:cNvPr id="2100" name="Oval 27"/>
                <p:cNvSpPr>
                  <a:spLocks noChangeAspect="1" noChangeArrowheads="1"/>
                </p:cNvSpPr>
                <p:nvPr/>
              </p:nvSpPr>
              <p:spPr bwMode="auto">
                <a:xfrm>
                  <a:off x="1292" y="1706"/>
                  <a:ext cx="358" cy="35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graphicFrame>
              <p:nvGraphicFramePr>
                <p:cNvPr id="2051" name="Object 28"/>
                <p:cNvGraphicFramePr>
                  <a:graphicFrameLocks noChangeAspect="1"/>
                </p:cNvGraphicFramePr>
                <p:nvPr/>
              </p:nvGraphicFramePr>
              <p:xfrm>
                <a:off x="1311" y="1761"/>
                <a:ext cx="311" cy="237"/>
              </p:xfrm>
              <a:graphic>
                <a:graphicData uri="http://schemas.openxmlformats.org/presentationml/2006/ole">
                  <p:oleObj spid="_x0000_s2051" name="公式" r:id="rId6" imgW="266400" imgH="203040" progId="Equation.3">
                    <p:embed/>
                  </p:oleObj>
                </a:graphicData>
              </a:graphic>
            </p:graphicFrame>
          </p:grpSp>
          <p:grpSp>
            <p:nvGrpSpPr>
              <p:cNvPr id="2098" name="Group 29"/>
              <p:cNvGrpSpPr>
                <a:grpSpLocks/>
              </p:cNvGrpSpPr>
              <p:nvPr/>
            </p:nvGrpSpPr>
            <p:grpSpPr bwMode="auto">
              <a:xfrm>
                <a:off x="4069" y="2205"/>
                <a:ext cx="249" cy="220"/>
                <a:chOff x="966" y="2387"/>
                <a:chExt cx="249" cy="220"/>
              </a:xfrm>
            </p:grpSpPr>
            <p:sp>
              <p:nvSpPr>
                <p:cNvPr id="2099" name="Oval 30"/>
                <p:cNvSpPr>
                  <a:spLocks noChangeAspect="1" noChangeArrowheads="1"/>
                </p:cNvSpPr>
                <p:nvPr/>
              </p:nvSpPr>
              <p:spPr bwMode="auto">
                <a:xfrm>
                  <a:off x="975" y="2387"/>
                  <a:ext cx="218" cy="219"/>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aphicFrame>
              <p:nvGraphicFramePr>
                <p:cNvPr id="2050" name="Object 31"/>
                <p:cNvGraphicFramePr>
                  <a:graphicFrameLocks noChangeAspect="1"/>
                </p:cNvGraphicFramePr>
                <p:nvPr/>
              </p:nvGraphicFramePr>
              <p:xfrm>
                <a:off x="966" y="2387"/>
                <a:ext cx="249" cy="220"/>
              </p:xfrm>
              <a:graphic>
                <a:graphicData uri="http://schemas.openxmlformats.org/presentationml/2006/ole">
                  <p:oleObj spid="_x0000_s2050" name="公式" r:id="rId7" imgW="215640" imgH="190440" progId="Equation.3">
                    <p:embed/>
                  </p:oleObj>
                </a:graphicData>
              </a:graphic>
            </p:graphicFrame>
          </p:grpSp>
        </p:grpSp>
      </p:grpSp>
      <p:grpSp>
        <p:nvGrpSpPr>
          <p:cNvPr id="11" name="Group 32"/>
          <p:cNvGrpSpPr>
            <a:grpSpLocks/>
          </p:cNvGrpSpPr>
          <p:nvPr/>
        </p:nvGrpSpPr>
        <p:grpSpPr bwMode="auto">
          <a:xfrm>
            <a:off x="2700338" y="2205038"/>
            <a:ext cx="3070225" cy="1979612"/>
            <a:chOff x="1701" y="1389"/>
            <a:chExt cx="1934" cy="1247"/>
          </a:xfrm>
        </p:grpSpPr>
        <p:sp>
          <p:nvSpPr>
            <p:cNvPr id="2071" name="Rectangle 33"/>
            <p:cNvSpPr>
              <a:spLocks noChangeArrowheads="1"/>
            </p:cNvSpPr>
            <p:nvPr/>
          </p:nvSpPr>
          <p:spPr bwMode="auto">
            <a:xfrm>
              <a:off x="3107" y="2205"/>
              <a:ext cx="528" cy="327"/>
            </a:xfrm>
            <a:prstGeom prst="rect">
              <a:avLst/>
            </a:prstGeom>
            <a:noFill/>
            <a:ln w="9525">
              <a:noFill/>
              <a:miter lim="800000"/>
              <a:headEnd/>
              <a:tailEnd/>
            </a:ln>
          </p:spPr>
          <p:txBody>
            <a:bodyPr wrap="none">
              <a:spAutoFit/>
            </a:bodyPr>
            <a:lstStyle/>
            <a:p>
              <a:r>
                <a:rPr kumimoji="1" lang="en-US" altLang="zh-CN" sz="2800" b="1">
                  <a:latin typeface="Times New Roman" pitchFamily="18" charset="0"/>
                </a:rPr>
                <a:t>CH</a:t>
              </a:r>
              <a:r>
                <a:rPr kumimoji="1" lang="en-US" altLang="zh-CN" sz="2800" b="1" baseline="-25000">
                  <a:latin typeface="Times New Roman" pitchFamily="18" charset="0"/>
                </a:rPr>
                <a:t>4</a:t>
              </a:r>
            </a:p>
          </p:txBody>
        </p:sp>
        <p:grpSp>
          <p:nvGrpSpPr>
            <p:cNvPr id="2072" name="Group 34"/>
            <p:cNvGrpSpPr>
              <a:grpSpLocks/>
            </p:cNvGrpSpPr>
            <p:nvPr/>
          </p:nvGrpSpPr>
          <p:grpSpPr bwMode="auto">
            <a:xfrm>
              <a:off x="1701" y="1389"/>
              <a:ext cx="1357" cy="1247"/>
              <a:chOff x="521" y="1979"/>
              <a:chExt cx="1357" cy="1247"/>
            </a:xfrm>
          </p:grpSpPr>
          <p:sp>
            <p:nvSpPr>
              <p:cNvPr id="2073" name="Line 35"/>
              <p:cNvSpPr>
                <a:spLocks noChangeShapeType="1"/>
              </p:cNvSpPr>
              <p:nvPr/>
            </p:nvSpPr>
            <p:spPr bwMode="auto">
              <a:xfrm flipV="1">
                <a:off x="612" y="2659"/>
                <a:ext cx="817" cy="454"/>
              </a:xfrm>
              <a:prstGeom prst="line">
                <a:avLst/>
              </a:prstGeom>
              <a:noFill/>
              <a:ln w="28575">
                <a:solidFill>
                  <a:schemeClr val="tx1"/>
                </a:solidFill>
                <a:round/>
                <a:headEnd/>
                <a:tailEnd/>
              </a:ln>
            </p:spPr>
            <p:txBody>
              <a:bodyPr/>
              <a:lstStyle/>
              <a:p>
                <a:endParaRPr lang="zh-CN" altLang="en-US"/>
              </a:p>
            </p:txBody>
          </p:sp>
          <p:sp>
            <p:nvSpPr>
              <p:cNvPr id="2074" name="Line 36"/>
              <p:cNvSpPr>
                <a:spLocks noChangeShapeType="1"/>
              </p:cNvSpPr>
              <p:nvPr/>
            </p:nvSpPr>
            <p:spPr bwMode="auto">
              <a:xfrm flipV="1">
                <a:off x="657" y="2931"/>
                <a:ext cx="1134" cy="182"/>
              </a:xfrm>
              <a:prstGeom prst="line">
                <a:avLst/>
              </a:prstGeom>
              <a:noFill/>
              <a:ln w="28575">
                <a:solidFill>
                  <a:schemeClr val="tx1"/>
                </a:solidFill>
                <a:round/>
                <a:headEnd/>
                <a:tailEnd/>
              </a:ln>
            </p:spPr>
            <p:txBody>
              <a:bodyPr/>
              <a:lstStyle/>
              <a:p>
                <a:endParaRPr lang="zh-CN" altLang="en-US"/>
              </a:p>
            </p:txBody>
          </p:sp>
          <p:grpSp>
            <p:nvGrpSpPr>
              <p:cNvPr id="2075" name="Group 37"/>
              <p:cNvGrpSpPr>
                <a:grpSpLocks/>
              </p:cNvGrpSpPr>
              <p:nvPr/>
            </p:nvGrpSpPr>
            <p:grpSpPr bwMode="auto">
              <a:xfrm>
                <a:off x="1338" y="2568"/>
                <a:ext cx="177" cy="204"/>
                <a:chOff x="2592" y="2387"/>
                <a:chExt cx="177" cy="204"/>
              </a:xfrm>
            </p:grpSpPr>
            <p:sp>
              <p:nvSpPr>
                <p:cNvPr id="2092" name="Oval 38"/>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93" name="Picture 39"/>
                <p:cNvPicPr>
                  <a:picLocks noChangeAspect="1" noChangeArrowheads="1"/>
                </p:cNvPicPr>
                <p:nvPr/>
              </p:nvPicPr>
              <p:blipFill>
                <a:blip r:embed="rId8"/>
                <a:srcRect/>
                <a:stretch>
                  <a:fillRect/>
                </a:stretch>
              </p:blipFill>
              <p:spPr bwMode="auto">
                <a:xfrm>
                  <a:off x="2592" y="2414"/>
                  <a:ext cx="177" cy="177"/>
                </a:xfrm>
                <a:prstGeom prst="rect">
                  <a:avLst/>
                </a:prstGeom>
                <a:noFill/>
                <a:ln w="9525">
                  <a:noFill/>
                  <a:miter lim="800000"/>
                  <a:headEnd/>
                  <a:tailEnd/>
                </a:ln>
              </p:spPr>
            </p:pic>
          </p:grpSp>
          <p:sp>
            <p:nvSpPr>
              <p:cNvPr id="2076" name="Line 40"/>
              <p:cNvSpPr>
                <a:spLocks noChangeShapeType="1"/>
              </p:cNvSpPr>
              <p:nvPr/>
            </p:nvSpPr>
            <p:spPr bwMode="auto">
              <a:xfrm flipH="1">
                <a:off x="631" y="2115"/>
                <a:ext cx="616" cy="939"/>
              </a:xfrm>
              <a:prstGeom prst="line">
                <a:avLst/>
              </a:prstGeom>
              <a:noFill/>
              <a:ln w="28575">
                <a:solidFill>
                  <a:schemeClr val="tx1"/>
                </a:solidFill>
                <a:round/>
                <a:headEnd/>
                <a:tailEnd/>
              </a:ln>
            </p:spPr>
            <p:txBody>
              <a:bodyPr/>
              <a:lstStyle/>
              <a:p>
                <a:endParaRPr lang="zh-CN" altLang="en-US"/>
              </a:p>
            </p:txBody>
          </p:sp>
          <p:sp>
            <p:nvSpPr>
              <p:cNvPr id="2077" name="Line 41"/>
              <p:cNvSpPr>
                <a:spLocks noChangeShapeType="1"/>
              </p:cNvSpPr>
              <p:nvPr/>
            </p:nvSpPr>
            <p:spPr bwMode="auto">
              <a:xfrm>
                <a:off x="1292" y="2069"/>
                <a:ext cx="499" cy="817"/>
              </a:xfrm>
              <a:prstGeom prst="line">
                <a:avLst/>
              </a:prstGeom>
              <a:noFill/>
              <a:ln w="28575">
                <a:solidFill>
                  <a:schemeClr val="tx1"/>
                </a:solidFill>
                <a:round/>
                <a:headEnd/>
                <a:tailEnd/>
              </a:ln>
            </p:spPr>
            <p:txBody>
              <a:bodyPr/>
              <a:lstStyle/>
              <a:p>
                <a:endParaRPr lang="zh-CN" altLang="en-US"/>
              </a:p>
            </p:txBody>
          </p:sp>
          <p:sp>
            <p:nvSpPr>
              <p:cNvPr id="2078" name="Line 42"/>
              <p:cNvSpPr>
                <a:spLocks noChangeShapeType="1"/>
              </p:cNvSpPr>
              <p:nvPr/>
            </p:nvSpPr>
            <p:spPr bwMode="auto">
              <a:xfrm flipH="1" flipV="1">
                <a:off x="1429" y="2659"/>
                <a:ext cx="317" cy="227"/>
              </a:xfrm>
              <a:prstGeom prst="line">
                <a:avLst/>
              </a:prstGeom>
              <a:noFill/>
              <a:ln w="28575">
                <a:solidFill>
                  <a:schemeClr val="tx1"/>
                </a:solidFill>
                <a:round/>
                <a:headEnd/>
                <a:tailEnd/>
              </a:ln>
            </p:spPr>
            <p:txBody>
              <a:bodyPr/>
              <a:lstStyle/>
              <a:p>
                <a:endParaRPr lang="zh-CN" altLang="en-US"/>
              </a:p>
            </p:txBody>
          </p:sp>
          <p:grpSp>
            <p:nvGrpSpPr>
              <p:cNvPr id="2079" name="Group 43"/>
              <p:cNvGrpSpPr>
                <a:grpSpLocks noChangeAspect="1"/>
              </p:cNvGrpSpPr>
              <p:nvPr/>
            </p:nvGrpSpPr>
            <p:grpSpPr bwMode="auto">
              <a:xfrm>
                <a:off x="1120" y="2596"/>
                <a:ext cx="218" cy="217"/>
                <a:chOff x="1156" y="2251"/>
                <a:chExt cx="308" cy="307"/>
              </a:xfrm>
            </p:grpSpPr>
            <p:sp>
              <p:nvSpPr>
                <p:cNvPr id="2090" name="Oval 44"/>
                <p:cNvSpPr>
                  <a:spLocks noChangeAspect="1" noChangeArrowheads="1"/>
                </p:cNvSpPr>
                <p:nvPr/>
              </p:nvSpPr>
              <p:spPr bwMode="auto">
                <a:xfrm>
                  <a:off x="1156" y="2251"/>
                  <a:ext cx="308" cy="30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pic>
              <p:nvPicPr>
                <p:cNvPr id="2091" name="Picture 45"/>
                <p:cNvPicPr>
                  <a:picLocks noChangeAspect="1" noChangeArrowheads="1"/>
                </p:cNvPicPr>
                <p:nvPr/>
              </p:nvPicPr>
              <p:blipFill>
                <a:blip r:embed="rId9"/>
                <a:srcRect/>
                <a:stretch>
                  <a:fillRect/>
                </a:stretch>
              </p:blipFill>
              <p:spPr bwMode="auto">
                <a:xfrm>
                  <a:off x="1238" y="2323"/>
                  <a:ext cx="163" cy="162"/>
                </a:xfrm>
                <a:prstGeom prst="rect">
                  <a:avLst/>
                </a:prstGeom>
                <a:noFill/>
                <a:ln w="9525">
                  <a:noFill/>
                  <a:miter lim="800000"/>
                  <a:headEnd/>
                  <a:tailEnd/>
                </a:ln>
              </p:spPr>
            </p:pic>
          </p:grpSp>
          <p:sp>
            <p:nvSpPr>
              <p:cNvPr id="2080" name="Line 46"/>
              <p:cNvSpPr>
                <a:spLocks noChangeShapeType="1"/>
              </p:cNvSpPr>
              <p:nvPr/>
            </p:nvSpPr>
            <p:spPr bwMode="auto">
              <a:xfrm>
                <a:off x="1292" y="2069"/>
                <a:ext cx="137" cy="545"/>
              </a:xfrm>
              <a:prstGeom prst="line">
                <a:avLst/>
              </a:prstGeom>
              <a:noFill/>
              <a:ln w="28575">
                <a:solidFill>
                  <a:schemeClr val="tx1"/>
                </a:solidFill>
                <a:round/>
                <a:headEnd/>
                <a:tailEnd/>
              </a:ln>
            </p:spPr>
            <p:txBody>
              <a:bodyPr/>
              <a:lstStyle/>
              <a:p>
                <a:endParaRPr lang="zh-CN" altLang="en-US"/>
              </a:p>
            </p:txBody>
          </p:sp>
          <p:grpSp>
            <p:nvGrpSpPr>
              <p:cNvPr id="2081" name="Group 47"/>
              <p:cNvGrpSpPr>
                <a:grpSpLocks/>
              </p:cNvGrpSpPr>
              <p:nvPr/>
            </p:nvGrpSpPr>
            <p:grpSpPr bwMode="auto">
              <a:xfrm>
                <a:off x="1202" y="1979"/>
                <a:ext cx="177" cy="204"/>
                <a:chOff x="2592" y="2387"/>
                <a:chExt cx="177" cy="204"/>
              </a:xfrm>
            </p:grpSpPr>
            <p:sp>
              <p:nvSpPr>
                <p:cNvPr id="2088" name="Oval 48"/>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89" name="Picture 49"/>
                <p:cNvPicPr>
                  <a:picLocks noChangeAspect="1" noChangeArrowheads="1"/>
                </p:cNvPicPr>
                <p:nvPr/>
              </p:nvPicPr>
              <p:blipFill>
                <a:blip r:embed="rId8"/>
                <a:srcRect/>
                <a:stretch>
                  <a:fillRect/>
                </a:stretch>
              </p:blipFill>
              <p:spPr bwMode="auto">
                <a:xfrm>
                  <a:off x="2592" y="2414"/>
                  <a:ext cx="177" cy="177"/>
                </a:xfrm>
                <a:prstGeom prst="rect">
                  <a:avLst/>
                </a:prstGeom>
                <a:noFill/>
                <a:ln w="9525">
                  <a:noFill/>
                  <a:miter lim="800000"/>
                  <a:headEnd/>
                  <a:tailEnd/>
                </a:ln>
              </p:spPr>
            </p:pic>
          </p:grpSp>
          <p:grpSp>
            <p:nvGrpSpPr>
              <p:cNvPr id="2082" name="Group 50"/>
              <p:cNvGrpSpPr>
                <a:grpSpLocks/>
              </p:cNvGrpSpPr>
              <p:nvPr/>
            </p:nvGrpSpPr>
            <p:grpSpPr bwMode="auto">
              <a:xfrm>
                <a:off x="1701" y="2840"/>
                <a:ext cx="177" cy="204"/>
                <a:chOff x="2592" y="2387"/>
                <a:chExt cx="177" cy="204"/>
              </a:xfrm>
            </p:grpSpPr>
            <p:sp>
              <p:nvSpPr>
                <p:cNvPr id="2086" name="Oval 51"/>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87" name="Picture 52"/>
                <p:cNvPicPr>
                  <a:picLocks noChangeAspect="1" noChangeArrowheads="1"/>
                </p:cNvPicPr>
                <p:nvPr/>
              </p:nvPicPr>
              <p:blipFill>
                <a:blip r:embed="rId8"/>
                <a:srcRect/>
                <a:stretch>
                  <a:fillRect/>
                </a:stretch>
              </p:blipFill>
              <p:spPr bwMode="auto">
                <a:xfrm>
                  <a:off x="2592" y="2414"/>
                  <a:ext cx="177" cy="177"/>
                </a:xfrm>
                <a:prstGeom prst="rect">
                  <a:avLst/>
                </a:prstGeom>
                <a:noFill/>
                <a:ln w="9525">
                  <a:noFill/>
                  <a:miter lim="800000"/>
                  <a:headEnd/>
                  <a:tailEnd/>
                </a:ln>
              </p:spPr>
            </p:pic>
          </p:grpSp>
          <p:grpSp>
            <p:nvGrpSpPr>
              <p:cNvPr id="2083" name="Group 53"/>
              <p:cNvGrpSpPr>
                <a:grpSpLocks/>
              </p:cNvGrpSpPr>
              <p:nvPr/>
            </p:nvGrpSpPr>
            <p:grpSpPr bwMode="auto">
              <a:xfrm>
                <a:off x="521" y="3022"/>
                <a:ext cx="177" cy="204"/>
                <a:chOff x="2592" y="2387"/>
                <a:chExt cx="177" cy="204"/>
              </a:xfrm>
            </p:grpSpPr>
            <p:sp>
              <p:nvSpPr>
                <p:cNvPr id="2084" name="Oval 54"/>
                <p:cNvSpPr>
                  <a:spLocks noChangeArrowheads="1"/>
                </p:cNvSpPr>
                <p:nvPr/>
              </p:nvSpPr>
              <p:spPr bwMode="auto">
                <a:xfrm>
                  <a:off x="2595" y="2387"/>
                  <a:ext cx="154" cy="154"/>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pic>
              <p:nvPicPr>
                <p:cNvPr id="2085" name="Picture 55"/>
                <p:cNvPicPr>
                  <a:picLocks noChangeAspect="1" noChangeArrowheads="1"/>
                </p:cNvPicPr>
                <p:nvPr/>
              </p:nvPicPr>
              <p:blipFill>
                <a:blip r:embed="rId8"/>
                <a:srcRect/>
                <a:stretch>
                  <a:fillRect/>
                </a:stretch>
              </p:blipFill>
              <p:spPr bwMode="auto">
                <a:xfrm>
                  <a:off x="2592" y="2414"/>
                  <a:ext cx="177" cy="177"/>
                </a:xfrm>
                <a:prstGeom prst="rect">
                  <a:avLst/>
                </a:prstGeom>
                <a:noFill/>
                <a:ln w="9525">
                  <a:noFill/>
                  <a:miter lim="800000"/>
                  <a:headEnd/>
                  <a:tailEnd/>
                </a:ln>
              </p:spPr>
            </p:pic>
          </p:grpSp>
        </p:grpSp>
      </p:grpSp>
      <p:grpSp>
        <p:nvGrpSpPr>
          <p:cNvPr id="18" name="Group 56"/>
          <p:cNvGrpSpPr>
            <a:grpSpLocks/>
          </p:cNvGrpSpPr>
          <p:nvPr/>
        </p:nvGrpSpPr>
        <p:grpSpPr bwMode="auto">
          <a:xfrm>
            <a:off x="5435600" y="2709863"/>
            <a:ext cx="1138238" cy="641350"/>
            <a:chOff x="3424" y="1707"/>
            <a:chExt cx="717" cy="404"/>
          </a:xfrm>
        </p:grpSpPr>
        <p:sp>
          <p:nvSpPr>
            <p:cNvPr id="28729" name="Text Box 57"/>
            <p:cNvSpPr txBox="1">
              <a:spLocks noChangeArrowheads="1"/>
            </p:cNvSpPr>
            <p:nvPr/>
          </p:nvSpPr>
          <p:spPr bwMode="auto">
            <a:xfrm>
              <a:off x="3424" y="1707"/>
              <a:ext cx="336" cy="404"/>
            </a:xfrm>
            <a:prstGeom prst="rect">
              <a:avLst/>
            </a:prstGeom>
            <a:noFill/>
            <a:ln w="9525">
              <a:noFill/>
              <a:miter lim="800000"/>
              <a:headEnd/>
              <a:tailEnd/>
            </a:ln>
            <a:effectLst/>
          </p:spPr>
          <p:txBody>
            <a:bodyPr>
              <a:spAutoFit/>
            </a:bodyPr>
            <a:lstStyle/>
            <a:p>
              <a:pPr>
                <a:spcBef>
                  <a:spcPct val="50000"/>
                </a:spcBef>
                <a:defRPr/>
              </a:pPr>
              <a:r>
                <a:rPr kumimoji="1" lang="en-US" altLang="zh-CN" sz="3600" b="1">
                  <a:effectLst>
                    <a:outerShdw blurRad="38100" dist="38100" dir="2700000" algn="tl">
                      <a:srgbClr val="C0C0C0"/>
                    </a:outerShdw>
                  </a:effectLst>
                  <a:latin typeface="Times New Roman" pitchFamily="18" charset="0"/>
                </a:rPr>
                <a:t>=</a:t>
              </a:r>
              <a:endParaRPr kumimoji="1" lang="en-US" altLang="zh-CN" sz="2400">
                <a:latin typeface="Times New Roman" pitchFamily="18" charset="0"/>
              </a:endParaRPr>
            </a:p>
          </p:txBody>
        </p:sp>
        <p:grpSp>
          <p:nvGrpSpPr>
            <p:cNvPr id="2066" name="Group 58"/>
            <p:cNvGrpSpPr>
              <a:grpSpLocks/>
            </p:cNvGrpSpPr>
            <p:nvPr/>
          </p:nvGrpSpPr>
          <p:grpSpPr bwMode="auto">
            <a:xfrm>
              <a:off x="3923" y="1797"/>
              <a:ext cx="218" cy="217"/>
              <a:chOff x="2472" y="2341"/>
              <a:chExt cx="218" cy="217"/>
            </a:xfrm>
          </p:grpSpPr>
          <p:grpSp>
            <p:nvGrpSpPr>
              <p:cNvPr id="2067" name="Group 59"/>
              <p:cNvGrpSpPr>
                <a:grpSpLocks noChangeAspect="1"/>
              </p:cNvGrpSpPr>
              <p:nvPr/>
            </p:nvGrpSpPr>
            <p:grpSpPr bwMode="auto">
              <a:xfrm>
                <a:off x="2472" y="2341"/>
                <a:ext cx="218" cy="217"/>
                <a:chOff x="1156" y="2251"/>
                <a:chExt cx="308" cy="307"/>
              </a:xfrm>
            </p:grpSpPr>
            <p:sp>
              <p:nvSpPr>
                <p:cNvPr id="2069" name="Oval 60"/>
                <p:cNvSpPr>
                  <a:spLocks noChangeAspect="1" noChangeArrowheads="1"/>
                </p:cNvSpPr>
                <p:nvPr/>
              </p:nvSpPr>
              <p:spPr bwMode="auto">
                <a:xfrm>
                  <a:off x="1156" y="2251"/>
                  <a:ext cx="308" cy="307"/>
                </a:xfrm>
                <a:prstGeom prst="ellipse">
                  <a:avLst/>
                </a:prstGeom>
                <a:gradFill rotWithShape="1">
                  <a:gsLst>
                    <a:gs pos="0">
                      <a:srgbClr val="FFFFFF"/>
                    </a:gs>
                    <a:gs pos="100000">
                      <a:srgbClr val="993366"/>
                    </a:gs>
                  </a:gsLst>
                  <a:path path="shape">
                    <a:fillToRect l="50000" t="50000" r="50000" b="50000"/>
                  </a:path>
                </a:gradFill>
                <a:ln w="9525">
                  <a:noFill/>
                  <a:round/>
                  <a:headEnd/>
                  <a:tailEnd/>
                </a:ln>
              </p:spPr>
              <p:txBody>
                <a:bodyPr/>
                <a:lstStyle/>
                <a:p>
                  <a:endParaRPr lang="zh-CN" altLang="en-US"/>
                </a:p>
              </p:txBody>
            </p:sp>
            <p:pic>
              <p:nvPicPr>
                <p:cNvPr id="2070" name="Picture 61"/>
                <p:cNvPicPr>
                  <a:picLocks noChangeAspect="1" noChangeArrowheads="1"/>
                </p:cNvPicPr>
                <p:nvPr/>
              </p:nvPicPr>
              <p:blipFill>
                <a:blip r:embed="rId10"/>
                <a:srcRect/>
                <a:stretch>
                  <a:fillRect/>
                </a:stretch>
              </p:blipFill>
              <p:spPr bwMode="auto">
                <a:xfrm>
                  <a:off x="1238" y="2323"/>
                  <a:ext cx="163" cy="162"/>
                </a:xfrm>
                <a:prstGeom prst="rect">
                  <a:avLst/>
                </a:prstGeom>
                <a:noFill/>
                <a:ln w="9525">
                  <a:noFill/>
                  <a:miter lim="800000"/>
                  <a:headEnd/>
                  <a:tailEnd/>
                </a:ln>
              </p:spPr>
            </p:pic>
          </p:grpSp>
          <p:sp>
            <p:nvSpPr>
              <p:cNvPr id="2068" name="Oval 62"/>
              <p:cNvSpPr>
                <a:spLocks noChangeArrowheads="1"/>
              </p:cNvSpPr>
              <p:nvPr/>
            </p:nvSpPr>
            <p:spPr bwMode="auto">
              <a:xfrm>
                <a:off x="2508" y="2378"/>
                <a:ext cx="154" cy="153"/>
              </a:xfrm>
              <a:prstGeom prst="ellipse">
                <a:avLst/>
              </a:prstGeom>
              <a:gradFill rotWithShape="1">
                <a:gsLst>
                  <a:gs pos="0">
                    <a:srgbClr val="FFFFFF"/>
                  </a:gs>
                  <a:gs pos="100000">
                    <a:srgbClr val="3366FF"/>
                  </a:gs>
                </a:gsLst>
                <a:path path="shape">
                  <a:fillToRect l="50000" t="50000" r="50000" b="50000"/>
                </a:path>
              </a:gradFill>
              <a:ln w="9525">
                <a:solidFill>
                  <a:srgbClr val="3366FF"/>
                </a:solidFill>
                <a:round/>
                <a:headEnd/>
                <a:tailEnd/>
              </a:ln>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0-#ppt_w/2"/>
                                          </p:val>
                                        </p:tav>
                                        <p:tav tm="100000">
                                          <p:val>
                                            <p:strVal val="#ppt_x"/>
                                          </p:val>
                                        </p:tav>
                                      </p:tavLst>
                                    </p:anim>
                                    <p:anim calcmode="lin" valueType="num">
                                      <p:cBhvr additive="base">
                                        <p:cTn id="14"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28676"/>
                                        </p:tgtEl>
                                        <p:attrNameLst>
                                          <p:attrName>style.visibility</p:attrName>
                                        </p:attrNameLst>
                                      </p:cBhvr>
                                      <p:to>
                                        <p:strVal val="visible"/>
                                      </p:to>
                                    </p:set>
                                    <p:animEffect transition="in" filter="box(out)">
                                      <p:cBhvr>
                                        <p:cTn id="19" dur="500"/>
                                        <p:tgtEl>
                                          <p:spTgt spid="28676"/>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8679"/>
                                        </p:tgtEl>
                                        <p:attrNameLst>
                                          <p:attrName>style.visibility</p:attrName>
                                        </p:attrNameLst>
                                      </p:cBhvr>
                                      <p:to>
                                        <p:strVal val="visible"/>
                                      </p:to>
                                    </p:set>
                                    <p:anim calcmode="lin" valueType="num">
                                      <p:cBhvr additive="base">
                                        <p:cTn id="34" dur="500" fill="hold"/>
                                        <p:tgtEl>
                                          <p:spTgt spid="28679"/>
                                        </p:tgtEl>
                                        <p:attrNameLst>
                                          <p:attrName>ppt_x</p:attrName>
                                        </p:attrNameLst>
                                      </p:cBhvr>
                                      <p:tavLst>
                                        <p:tav tm="0">
                                          <p:val>
                                            <p:strVal val="0-#ppt_w/2"/>
                                          </p:val>
                                        </p:tav>
                                        <p:tav tm="100000">
                                          <p:val>
                                            <p:strVal val="#ppt_x"/>
                                          </p:val>
                                        </p:tav>
                                      </p:tavLst>
                                    </p:anim>
                                    <p:anim calcmode="lin" valueType="num">
                                      <p:cBhvr additive="base">
                                        <p:cTn id="35"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3" fill="hold" grpId="0" nodeType="clickEffect">
                                  <p:stCondLst>
                                    <p:cond delay="0"/>
                                  </p:stCondLst>
                                  <p:childTnLst>
                                    <p:set>
                                      <p:cBhvr>
                                        <p:cTn id="39" dur="1" fill="hold">
                                          <p:stCondLst>
                                            <p:cond delay="0"/>
                                          </p:stCondLst>
                                        </p:cTn>
                                        <p:tgtEl>
                                          <p:spTgt spid="28678"/>
                                        </p:tgtEl>
                                        <p:attrNameLst>
                                          <p:attrName>style.visibility</p:attrName>
                                        </p:attrNameLst>
                                      </p:cBhvr>
                                      <p:to>
                                        <p:strVal val="visible"/>
                                      </p:to>
                                    </p:set>
                                    <p:animEffect transition="in" filter="strips(upRight)">
                                      <p:cBhvr>
                                        <p:cTn id="40" dur="500"/>
                                        <p:tgtEl>
                                          <p:spTgt spid="28678"/>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linds(horizontal)">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P spid="28676" grpId="0" autoUpdateAnimBg="0"/>
      <p:bldP spid="28677" grpId="0" autoUpdateAnimBg="0"/>
      <p:bldP spid="28678" grpId="0" autoUpdateAnimBg="0"/>
      <p:bldP spid="2867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灯片编号占位符 1"/>
          <p:cNvSpPr>
            <a:spLocks noGrp="1"/>
          </p:cNvSpPr>
          <p:nvPr>
            <p:ph type="sldNum" sz="quarter" idx="10"/>
          </p:nvPr>
        </p:nvSpPr>
        <p:spPr>
          <a:noFill/>
        </p:spPr>
        <p:txBody>
          <a:bodyPr/>
          <a:lstStyle/>
          <a:p>
            <a:fld id="{17CFE263-BEAA-4BA8-AAC6-9DAB34D6535F}" type="slidenum">
              <a:rPr lang="en-US" altLang="zh-CN"/>
              <a:pPr/>
              <a:t>3</a:t>
            </a:fld>
            <a:endParaRPr lang="en-US" altLang="zh-CN"/>
          </a:p>
        </p:txBody>
      </p:sp>
      <p:sp>
        <p:nvSpPr>
          <p:cNvPr id="3076" name="Text Box 2"/>
          <p:cNvSpPr txBox="1">
            <a:spLocks noChangeArrowheads="1"/>
          </p:cNvSpPr>
          <p:nvPr/>
        </p:nvSpPr>
        <p:spPr bwMode="auto">
          <a:xfrm>
            <a:off x="971550" y="188913"/>
            <a:ext cx="3886200" cy="519112"/>
          </a:xfrm>
          <a:prstGeom prst="rect">
            <a:avLst/>
          </a:prstGeom>
          <a:noFill/>
          <a:ln w="9525">
            <a:noFill/>
            <a:miter lim="800000"/>
            <a:headEnd/>
            <a:tailEnd/>
          </a:ln>
        </p:spPr>
        <p:txBody>
          <a:bodyPr>
            <a:spAutoFit/>
          </a:bodyPr>
          <a:lstStyle/>
          <a:p>
            <a:pPr>
              <a:spcBef>
                <a:spcPct val="50000"/>
              </a:spcBef>
            </a:pPr>
            <a:r>
              <a:rPr lang="zh-CN" altLang="en-US" sz="2800" b="1">
                <a:solidFill>
                  <a:srgbClr val="CC3300"/>
                </a:solidFill>
                <a:latin typeface="宋体" pitchFamily="2" charset="-122"/>
              </a:rPr>
              <a:t>二  电介质的极化</a:t>
            </a:r>
          </a:p>
        </p:txBody>
      </p:sp>
      <p:grpSp>
        <p:nvGrpSpPr>
          <p:cNvPr id="2" name="Group 3"/>
          <p:cNvGrpSpPr>
            <a:grpSpLocks/>
          </p:cNvGrpSpPr>
          <p:nvPr/>
        </p:nvGrpSpPr>
        <p:grpSpPr bwMode="auto">
          <a:xfrm>
            <a:off x="539750" y="1773238"/>
            <a:ext cx="6934200" cy="1052512"/>
            <a:chOff x="816" y="777"/>
            <a:chExt cx="4368" cy="663"/>
          </a:xfrm>
        </p:grpSpPr>
        <p:sp>
          <p:nvSpPr>
            <p:cNvPr id="3080" name="Text Box 4"/>
            <p:cNvSpPr txBox="1">
              <a:spLocks noChangeArrowheads="1"/>
            </p:cNvSpPr>
            <p:nvPr/>
          </p:nvSpPr>
          <p:spPr bwMode="auto">
            <a:xfrm>
              <a:off x="816" y="777"/>
              <a:ext cx="4368" cy="327"/>
            </a:xfrm>
            <a:prstGeom prst="rect">
              <a:avLst/>
            </a:prstGeom>
            <a:noFill/>
            <a:ln w="9525">
              <a:noFill/>
              <a:miter lim="800000"/>
              <a:headEnd/>
              <a:tailEnd/>
            </a:ln>
          </p:spPr>
          <p:txBody>
            <a:bodyPr>
              <a:spAutoFit/>
            </a:bodyPr>
            <a:lstStyle/>
            <a:p>
              <a:pPr>
                <a:spcBef>
                  <a:spcPct val="50000"/>
                </a:spcBef>
              </a:pPr>
              <a:r>
                <a:rPr lang="zh-CN" altLang="en-US" sz="2800" b="1">
                  <a:solidFill>
                    <a:srgbClr val="CC00CC"/>
                  </a:solidFill>
                  <a:latin typeface="Times New Roman" pitchFamily="18" charset="0"/>
                </a:rPr>
                <a:t>无极</a:t>
              </a:r>
              <a:r>
                <a:rPr lang="zh-CN" altLang="en-US" sz="2800" b="1">
                  <a:latin typeface="Times New Roman" pitchFamily="18" charset="0"/>
                </a:rPr>
                <a:t>分子电介质：（氢、甲烷、石蜡等）</a:t>
              </a:r>
            </a:p>
          </p:txBody>
        </p:sp>
        <p:sp>
          <p:nvSpPr>
            <p:cNvPr id="3081" name="Rectangle 5"/>
            <p:cNvSpPr>
              <a:spLocks noChangeArrowheads="1"/>
            </p:cNvSpPr>
            <p:nvPr/>
          </p:nvSpPr>
          <p:spPr bwMode="auto">
            <a:xfrm>
              <a:off x="816" y="1113"/>
              <a:ext cx="4368" cy="327"/>
            </a:xfrm>
            <a:prstGeom prst="rect">
              <a:avLst/>
            </a:prstGeom>
            <a:noFill/>
            <a:ln w="9525">
              <a:noFill/>
              <a:miter lim="800000"/>
              <a:headEnd/>
              <a:tailEnd/>
            </a:ln>
          </p:spPr>
          <p:txBody>
            <a:bodyPr>
              <a:spAutoFit/>
            </a:bodyPr>
            <a:lstStyle/>
            <a:p>
              <a:pPr>
                <a:spcBef>
                  <a:spcPct val="50000"/>
                </a:spcBef>
              </a:pPr>
              <a:r>
                <a:rPr lang="zh-CN" altLang="en-US" sz="2800" b="1">
                  <a:solidFill>
                    <a:srgbClr val="009900"/>
                  </a:solidFill>
                  <a:latin typeface="Times New Roman" pitchFamily="18" charset="0"/>
                </a:rPr>
                <a:t>有极</a:t>
              </a:r>
              <a:r>
                <a:rPr lang="zh-CN" altLang="en-US" sz="2800" b="1">
                  <a:latin typeface="Times New Roman" pitchFamily="18" charset="0"/>
                </a:rPr>
                <a:t>分子电介质：（水、有机玻璃等）</a:t>
              </a:r>
            </a:p>
          </p:txBody>
        </p:sp>
      </p:grpSp>
      <p:sp>
        <p:nvSpPr>
          <p:cNvPr id="29703" name="Text Box 7"/>
          <p:cNvSpPr txBox="1">
            <a:spLocks noChangeArrowheads="1"/>
          </p:cNvSpPr>
          <p:nvPr/>
        </p:nvSpPr>
        <p:spPr bwMode="auto">
          <a:xfrm>
            <a:off x="684213" y="765175"/>
            <a:ext cx="6337300" cy="512763"/>
          </a:xfrm>
          <a:prstGeom prst="rect">
            <a:avLst/>
          </a:prstGeom>
          <a:noFill/>
          <a:ln w="9525">
            <a:noFill/>
            <a:miter lim="800000"/>
            <a:headEnd/>
            <a:tailEnd/>
          </a:ln>
        </p:spPr>
        <p:txBody>
          <a:bodyPr>
            <a:spAutoFit/>
          </a:bodyPr>
          <a:lstStyle/>
          <a:p>
            <a:pPr>
              <a:lnSpc>
                <a:spcPct val="115000"/>
              </a:lnSpc>
              <a:spcBef>
                <a:spcPct val="50000"/>
              </a:spcBef>
            </a:pPr>
            <a:r>
              <a:rPr kumimoji="1" lang="zh-CN" altLang="en-US" sz="2400" b="1">
                <a:latin typeface="宋体" pitchFamily="2" charset="-122"/>
              </a:rPr>
              <a:t>在外电场的作用下，介质表面产生电荷的现象</a:t>
            </a:r>
          </a:p>
        </p:txBody>
      </p:sp>
      <p:sp>
        <p:nvSpPr>
          <p:cNvPr id="29704" name="Rectangle 8"/>
          <p:cNvSpPr>
            <a:spLocks noChangeArrowheads="1"/>
          </p:cNvSpPr>
          <p:nvPr/>
        </p:nvSpPr>
        <p:spPr bwMode="auto">
          <a:xfrm>
            <a:off x="684213" y="1341438"/>
            <a:ext cx="7194550" cy="457200"/>
          </a:xfrm>
          <a:prstGeom prst="rect">
            <a:avLst/>
          </a:prstGeom>
          <a:noFill/>
          <a:ln w="9525">
            <a:noFill/>
            <a:miter lim="800000"/>
            <a:headEnd/>
            <a:tailEnd/>
          </a:ln>
        </p:spPr>
        <p:txBody>
          <a:bodyPr wrap="none">
            <a:spAutoFit/>
          </a:bodyPr>
          <a:lstStyle/>
          <a:p>
            <a:r>
              <a:rPr kumimoji="1" lang="zh-CN" altLang="en-US" sz="2400" b="1"/>
              <a:t>在介质表面产生的电荷称为</a:t>
            </a:r>
            <a:r>
              <a:rPr kumimoji="1" lang="zh-CN" altLang="en-US" sz="2400" b="1">
                <a:solidFill>
                  <a:srgbClr val="FF3300"/>
                </a:solidFill>
              </a:rPr>
              <a:t>极化电荷</a:t>
            </a:r>
            <a:r>
              <a:rPr kumimoji="1" lang="zh-CN" altLang="en-US" sz="2400" b="1"/>
              <a:t>或称</a:t>
            </a:r>
            <a:r>
              <a:rPr kumimoji="1" lang="zh-CN" altLang="en-US" sz="2400" b="1">
                <a:solidFill>
                  <a:srgbClr val="FF3300"/>
                </a:solidFill>
              </a:rPr>
              <a:t>束缚电荷。</a:t>
            </a:r>
          </a:p>
        </p:txBody>
      </p:sp>
    </p:spTree>
    <p:controls>
      <p:control spid="3082" name="ShockwaveFlash2" r:id="rId2" imgW="7482129" imgH="3611435"/>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9703"/>
                                        </p:tgtEl>
                                        <p:attrNameLst>
                                          <p:attrName>style.visibility</p:attrName>
                                        </p:attrNameLst>
                                      </p:cBhvr>
                                      <p:to>
                                        <p:strVal val="visible"/>
                                      </p:to>
                                    </p:set>
                                    <p:animEffect transition="in" filter="box(out)">
                                      <p:cBhvr>
                                        <p:cTn id="7" dur="500"/>
                                        <p:tgtEl>
                                          <p:spTgt spid="297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4"/>
                                        </p:tgtEl>
                                        <p:attrNameLst>
                                          <p:attrName>style.visibility</p:attrName>
                                        </p:attrNameLst>
                                      </p:cBhvr>
                                      <p:to>
                                        <p:strVal val="visible"/>
                                      </p:to>
                                    </p:set>
                                    <p:animEffect transition="in" filter="blinds(horizontal)">
                                      <p:cBhvr>
                                        <p:cTn id="12" dur="500"/>
                                        <p:tgtEl>
                                          <p:spTgt spid="2970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utoUpdateAnimBg="0"/>
      <p:bldP spid="2970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灯片编号占位符 1"/>
          <p:cNvSpPr>
            <a:spLocks noGrp="1"/>
          </p:cNvSpPr>
          <p:nvPr>
            <p:ph type="sldNum" sz="quarter" idx="10"/>
          </p:nvPr>
        </p:nvSpPr>
        <p:spPr>
          <a:noFill/>
        </p:spPr>
        <p:txBody>
          <a:bodyPr/>
          <a:lstStyle/>
          <a:p>
            <a:fld id="{714FC36C-3CF9-430B-BA8B-9C9A9CD5B51A}" type="slidenum">
              <a:rPr lang="en-US" altLang="zh-CN"/>
              <a:pPr/>
              <a:t>4</a:t>
            </a:fld>
            <a:endParaRPr lang="en-US" altLang="zh-CN"/>
          </a:p>
        </p:txBody>
      </p:sp>
      <p:sp>
        <p:nvSpPr>
          <p:cNvPr id="4101" name="Text Box 2"/>
          <p:cNvSpPr txBox="1">
            <a:spLocks noChangeArrowheads="1"/>
          </p:cNvSpPr>
          <p:nvPr/>
        </p:nvSpPr>
        <p:spPr bwMode="auto">
          <a:xfrm>
            <a:off x="755650" y="692150"/>
            <a:ext cx="5562600" cy="579438"/>
          </a:xfrm>
          <a:prstGeom prst="rect">
            <a:avLst/>
          </a:prstGeom>
          <a:noFill/>
          <a:ln w="9525">
            <a:noFill/>
            <a:miter lim="800000"/>
            <a:headEnd/>
            <a:tailEnd/>
          </a:ln>
        </p:spPr>
        <p:txBody>
          <a:bodyPr>
            <a:spAutoFit/>
          </a:bodyPr>
          <a:lstStyle/>
          <a:p>
            <a:pPr>
              <a:spcBef>
                <a:spcPct val="50000"/>
              </a:spcBef>
            </a:pPr>
            <a:r>
              <a:rPr kumimoji="1" lang="en-US" altLang="zh-CN" sz="3200" b="1">
                <a:solidFill>
                  <a:srgbClr val="CC3300"/>
                </a:solidFill>
                <a:latin typeface="宋体" pitchFamily="2" charset="-122"/>
              </a:rPr>
              <a:t>1.</a:t>
            </a:r>
            <a:r>
              <a:rPr kumimoji="1" lang="zh-CN" altLang="en-US" sz="3200" b="1">
                <a:solidFill>
                  <a:srgbClr val="CC3300"/>
                </a:solidFill>
                <a:latin typeface="宋体" pitchFamily="2" charset="-122"/>
              </a:rPr>
              <a:t>无极分子的位移极化</a:t>
            </a:r>
            <a:endParaRPr kumimoji="1" lang="zh-CN" altLang="en-US" sz="3200">
              <a:solidFill>
                <a:srgbClr val="CC3300"/>
              </a:solidFill>
              <a:latin typeface="宋体" pitchFamily="2" charset="-122"/>
            </a:endParaRPr>
          </a:p>
        </p:txBody>
      </p:sp>
      <p:grpSp>
        <p:nvGrpSpPr>
          <p:cNvPr id="4102" name="Group 3"/>
          <p:cNvGrpSpPr>
            <a:grpSpLocks noChangeAspect="1"/>
          </p:cNvGrpSpPr>
          <p:nvPr/>
        </p:nvGrpSpPr>
        <p:grpSpPr bwMode="auto">
          <a:xfrm>
            <a:off x="323850" y="1844675"/>
            <a:ext cx="3868738" cy="2103438"/>
            <a:chOff x="2784" y="1344"/>
            <a:chExt cx="2160" cy="1200"/>
          </a:xfrm>
        </p:grpSpPr>
        <p:sp>
          <p:nvSpPr>
            <p:cNvPr id="4162" name="Rectangle 4"/>
            <p:cNvSpPr>
              <a:spLocks noChangeAspect="1" noChangeArrowheads="1"/>
            </p:cNvSpPr>
            <p:nvPr/>
          </p:nvSpPr>
          <p:spPr bwMode="auto">
            <a:xfrm>
              <a:off x="2784" y="1344"/>
              <a:ext cx="2160"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sp>
          <p:nvSpPr>
            <p:cNvPr id="30725" name="Oval 5"/>
            <p:cNvSpPr>
              <a:spLocks noChangeAspect="1" noChangeArrowheads="1"/>
            </p:cNvSpPr>
            <p:nvPr/>
          </p:nvSpPr>
          <p:spPr bwMode="auto">
            <a:xfrm>
              <a:off x="2880"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endParaRPr kumimoji="1" lang="en-US" altLang="zh-CN" sz="2400">
                <a:latin typeface="Times New Roman" pitchFamily="18" charset="0"/>
              </a:endParaRPr>
            </a:p>
          </p:txBody>
        </p:sp>
        <p:sp>
          <p:nvSpPr>
            <p:cNvPr id="30726" name="Oval 6"/>
            <p:cNvSpPr>
              <a:spLocks noChangeAspect="1" noChangeArrowheads="1"/>
            </p:cNvSpPr>
            <p:nvPr/>
          </p:nvSpPr>
          <p:spPr bwMode="auto">
            <a:xfrm>
              <a:off x="2880"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27" name="Oval 7"/>
            <p:cNvSpPr>
              <a:spLocks noChangeAspect="1" noChangeArrowheads="1"/>
            </p:cNvSpPr>
            <p:nvPr/>
          </p:nvSpPr>
          <p:spPr bwMode="auto">
            <a:xfrm>
              <a:off x="2880"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28" name="Oval 8"/>
            <p:cNvSpPr>
              <a:spLocks noChangeAspect="1" noChangeArrowheads="1"/>
            </p:cNvSpPr>
            <p:nvPr/>
          </p:nvSpPr>
          <p:spPr bwMode="auto">
            <a:xfrm>
              <a:off x="3312"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29" name="Oval 9"/>
            <p:cNvSpPr>
              <a:spLocks noChangeAspect="1" noChangeArrowheads="1"/>
            </p:cNvSpPr>
            <p:nvPr/>
          </p:nvSpPr>
          <p:spPr bwMode="auto">
            <a:xfrm>
              <a:off x="3312"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0" name="Oval 10"/>
            <p:cNvSpPr>
              <a:spLocks noChangeAspect="1" noChangeArrowheads="1"/>
            </p:cNvSpPr>
            <p:nvPr/>
          </p:nvSpPr>
          <p:spPr bwMode="auto">
            <a:xfrm>
              <a:off x="3312"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1" name="Oval 11"/>
            <p:cNvSpPr>
              <a:spLocks noChangeAspect="1" noChangeArrowheads="1"/>
            </p:cNvSpPr>
            <p:nvPr/>
          </p:nvSpPr>
          <p:spPr bwMode="auto">
            <a:xfrm>
              <a:off x="3744"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2" name="Oval 12"/>
            <p:cNvSpPr>
              <a:spLocks noChangeAspect="1" noChangeArrowheads="1"/>
            </p:cNvSpPr>
            <p:nvPr/>
          </p:nvSpPr>
          <p:spPr bwMode="auto">
            <a:xfrm>
              <a:off x="3744"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3" name="Oval 13"/>
            <p:cNvSpPr>
              <a:spLocks noChangeAspect="1" noChangeArrowheads="1"/>
            </p:cNvSpPr>
            <p:nvPr/>
          </p:nvSpPr>
          <p:spPr bwMode="auto">
            <a:xfrm>
              <a:off x="3744"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4" name="Oval 14"/>
            <p:cNvSpPr>
              <a:spLocks noChangeAspect="1" noChangeArrowheads="1"/>
            </p:cNvSpPr>
            <p:nvPr/>
          </p:nvSpPr>
          <p:spPr bwMode="auto">
            <a:xfrm>
              <a:off x="4176" y="1440"/>
              <a:ext cx="287"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5" name="Oval 15"/>
            <p:cNvSpPr>
              <a:spLocks noChangeAspect="1" noChangeArrowheads="1"/>
            </p:cNvSpPr>
            <p:nvPr/>
          </p:nvSpPr>
          <p:spPr bwMode="auto">
            <a:xfrm>
              <a:off x="4176" y="1824"/>
              <a:ext cx="287"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6" name="Oval 16"/>
            <p:cNvSpPr>
              <a:spLocks noChangeAspect="1" noChangeArrowheads="1"/>
            </p:cNvSpPr>
            <p:nvPr/>
          </p:nvSpPr>
          <p:spPr bwMode="auto">
            <a:xfrm>
              <a:off x="4176" y="2208"/>
              <a:ext cx="287"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7" name="Oval 17"/>
            <p:cNvSpPr>
              <a:spLocks noChangeAspect="1" noChangeArrowheads="1"/>
            </p:cNvSpPr>
            <p:nvPr/>
          </p:nvSpPr>
          <p:spPr bwMode="auto">
            <a:xfrm>
              <a:off x="4608" y="2208"/>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8" name="Oval 18"/>
            <p:cNvSpPr>
              <a:spLocks noChangeAspect="1" noChangeArrowheads="1"/>
            </p:cNvSpPr>
            <p:nvPr/>
          </p:nvSpPr>
          <p:spPr bwMode="auto">
            <a:xfrm>
              <a:off x="4608" y="1824"/>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sp>
          <p:nvSpPr>
            <p:cNvPr id="30739" name="Oval 19"/>
            <p:cNvSpPr>
              <a:spLocks noChangeAspect="1" noChangeArrowheads="1"/>
            </p:cNvSpPr>
            <p:nvPr/>
          </p:nvSpPr>
          <p:spPr bwMode="auto">
            <a:xfrm>
              <a:off x="4608" y="1440"/>
              <a:ext cx="288" cy="288"/>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2400">
                  <a:solidFill>
                    <a:srgbClr val="FF3300"/>
                  </a:solidFill>
                  <a:effectLst>
                    <a:outerShdw blurRad="38100" dist="38100" dir="2700000" algn="tl">
                      <a:srgbClr val="FFFFFF"/>
                    </a:outerShdw>
                  </a:effectLst>
                  <a:latin typeface="Times New Roman" pitchFamily="18" charset="0"/>
                </a:rPr>
                <a:t>±</a:t>
              </a:r>
            </a:p>
          </p:txBody>
        </p:sp>
      </p:grpSp>
      <p:grpSp>
        <p:nvGrpSpPr>
          <p:cNvPr id="4103" name="Group 21"/>
          <p:cNvGrpSpPr>
            <a:grpSpLocks noChangeAspect="1"/>
          </p:cNvGrpSpPr>
          <p:nvPr/>
        </p:nvGrpSpPr>
        <p:grpSpPr bwMode="auto">
          <a:xfrm>
            <a:off x="4427538" y="1916113"/>
            <a:ext cx="4208462" cy="2238375"/>
            <a:chOff x="2736" y="2640"/>
            <a:chExt cx="2256" cy="1200"/>
          </a:xfrm>
        </p:grpSpPr>
        <p:sp>
          <p:nvSpPr>
            <p:cNvPr id="4109" name="Rectangle 22"/>
            <p:cNvSpPr>
              <a:spLocks noChangeAspect="1" noChangeArrowheads="1"/>
            </p:cNvSpPr>
            <p:nvPr/>
          </p:nvSpPr>
          <p:spPr bwMode="auto">
            <a:xfrm>
              <a:off x="2736" y="2640"/>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4110" name="Group 23"/>
            <p:cNvGrpSpPr>
              <a:grpSpLocks noChangeAspect="1"/>
            </p:cNvGrpSpPr>
            <p:nvPr/>
          </p:nvGrpSpPr>
          <p:grpSpPr bwMode="auto">
            <a:xfrm>
              <a:off x="2736" y="2784"/>
              <a:ext cx="528" cy="960"/>
              <a:chOff x="2544" y="2784"/>
              <a:chExt cx="528" cy="960"/>
            </a:xfrm>
          </p:grpSpPr>
          <p:grpSp>
            <p:nvGrpSpPr>
              <p:cNvPr id="4150" name="Group 24"/>
              <p:cNvGrpSpPr>
                <a:grpSpLocks noChangeAspect="1"/>
              </p:cNvGrpSpPr>
              <p:nvPr/>
            </p:nvGrpSpPr>
            <p:grpSpPr bwMode="auto">
              <a:xfrm>
                <a:off x="2544" y="2784"/>
                <a:ext cx="528" cy="192"/>
                <a:chOff x="1872" y="2784"/>
                <a:chExt cx="528" cy="192"/>
              </a:xfrm>
            </p:grpSpPr>
            <p:sp>
              <p:nvSpPr>
                <p:cNvPr id="30745" name="Oval 25"/>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46" name="Oval 26"/>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endParaRPr kumimoji="1" lang="en-US" altLang="zh-CN" sz="2400">
                    <a:latin typeface="Times New Roman" pitchFamily="18" charset="0"/>
                  </a:endParaRPr>
                </a:p>
              </p:txBody>
            </p:sp>
            <p:sp>
              <p:nvSpPr>
                <p:cNvPr id="4161" name="Line 2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51" name="Group 28"/>
              <p:cNvGrpSpPr>
                <a:grpSpLocks noChangeAspect="1"/>
              </p:cNvGrpSpPr>
              <p:nvPr/>
            </p:nvGrpSpPr>
            <p:grpSpPr bwMode="auto">
              <a:xfrm>
                <a:off x="2544" y="3168"/>
                <a:ext cx="528" cy="192"/>
                <a:chOff x="1872" y="2784"/>
                <a:chExt cx="528" cy="192"/>
              </a:xfrm>
            </p:grpSpPr>
            <p:sp>
              <p:nvSpPr>
                <p:cNvPr id="30749" name="Oval 29"/>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50" name="Oval 30"/>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58" name="Line 3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52" name="Group 32"/>
              <p:cNvGrpSpPr>
                <a:grpSpLocks noChangeAspect="1"/>
              </p:cNvGrpSpPr>
              <p:nvPr/>
            </p:nvGrpSpPr>
            <p:grpSpPr bwMode="auto">
              <a:xfrm>
                <a:off x="2544" y="3552"/>
                <a:ext cx="528" cy="192"/>
                <a:chOff x="1872" y="2784"/>
                <a:chExt cx="528" cy="192"/>
              </a:xfrm>
            </p:grpSpPr>
            <p:sp>
              <p:nvSpPr>
                <p:cNvPr id="30753" name="Oval 33"/>
                <p:cNvSpPr>
                  <a:spLocks noChangeAspect="1" noChangeArrowheads="1"/>
                </p:cNvSpPr>
                <p:nvPr/>
              </p:nvSpPr>
              <p:spPr bwMode="auto">
                <a:xfrm>
                  <a:off x="2208"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54" name="Oval 34"/>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55" name="Line 3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4111" name="Group 36"/>
            <p:cNvGrpSpPr>
              <a:grpSpLocks noChangeAspect="1"/>
            </p:cNvGrpSpPr>
            <p:nvPr/>
          </p:nvGrpSpPr>
          <p:grpSpPr bwMode="auto">
            <a:xfrm>
              <a:off x="3312" y="2784"/>
              <a:ext cx="528" cy="960"/>
              <a:chOff x="3264" y="2784"/>
              <a:chExt cx="528" cy="960"/>
            </a:xfrm>
          </p:grpSpPr>
          <p:grpSp>
            <p:nvGrpSpPr>
              <p:cNvPr id="4138" name="Group 37"/>
              <p:cNvGrpSpPr>
                <a:grpSpLocks noChangeAspect="1"/>
              </p:cNvGrpSpPr>
              <p:nvPr/>
            </p:nvGrpSpPr>
            <p:grpSpPr bwMode="auto">
              <a:xfrm>
                <a:off x="3264" y="2784"/>
                <a:ext cx="528" cy="192"/>
                <a:chOff x="1872" y="2784"/>
                <a:chExt cx="528" cy="192"/>
              </a:xfrm>
            </p:grpSpPr>
            <p:sp>
              <p:nvSpPr>
                <p:cNvPr id="30758" name="Oval 38"/>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59" name="Oval 39"/>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49" name="Line 40"/>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39" name="Group 41"/>
              <p:cNvGrpSpPr>
                <a:grpSpLocks noChangeAspect="1"/>
              </p:cNvGrpSpPr>
              <p:nvPr/>
            </p:nvGrpSpPr>
            <p:grpSpPr bwMode="auto">
              <a:xfrm>
                <a:off x="3264" y="3168"/>
                <a:ext cx="528" cy="192"/>
                <a:chOff x="1872" y="2784"/>
                <a:chExt cx="528" cy="192"/>
              </a:xfrm>
            </p:grpSpPr>
            <p:sp>
              <p:nvSpPr>
                <p:cNvPr id="30762" name="Oval 42"/>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63" name="Oval 43"/>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46" name="Line 44"/>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40" name="Group 45"/>
              <p:cNvGrpSpPr>
                <a:grpSpLocks noChangeAspect="1"/>
              </p:cNvGrpSpPr>
              <p:nvPr/>
            </p:nvGrpSpPr>
            <p:grpSpPr bwMode="auto">
              <a:xfrm>
                <a:off x="3264" y="3552"/>
                <a:ext cx="528" cy="192"/>
                <a:chOff x="1872" y="2784"/>
                <a:chExt cx="528" cy="192"/>
              </a:xfrm>
            </p:grpSpPr>
            <p:sp>
              <p:nvSpPr>
                <p:cNvPr id="30766" name="Oval 46"/>
                <p:cNvSpPr>
                  <a:spLocks noChangeAspect="1" noChangeArrowheads="1"/>
                </p:cNvSpPr>
                <p:nvPr/>
              </p:nvSpPr>
              <p:spPr bwMode="auto">
                <a:xfrm>
                  <a:off x="2208"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67" name="Oval 47"/>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43" name="Line 48"/>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4112" name="Group 49"/>
            <p:cNvGrpSpPr>
              <a:grpSpLocks noChangeAspect="1"/>
            </p:cNvGrpSpPr>
            <p:nvPr/>
          </p:nvGrpSpPr>
          <p:grpSpPr bwMode="auto">
            <a:xfrm>
              <a:off x="3888" y="2784"/>
              <a:ext cx="528" cy="960"/>
              <a:chOff x="3984" y="2784"/>
              <a:chExt cx="528" cy="960"/>
            </a:xfrm>
          </p:grpSpPr>
          <p:grpSp>
            <p:nvGrpSpPr>
              <p:cNvPr id="4126" name="Group 50"/>
              <p:cNvGrpSpPr>
                <a:grpSpLocks noChangeAspect="1"/>
              </p:cNvGrpSpPr>
              <p:nvPr/>
            </p:nvGrpSpPr>
            <p:grpSpPr bwMode="auto">
              <a:xfrm>
                <a:off x="3984" y="2784"/>
                <a:ext cx="528" cy="192"/>
                <a:chOff x="1872" y="2784"/>
                <a:chExt cx="528" cy="192"/>
              </a:xfrm>
            </p:grpSpPr>
            <p:sp>
              <p:nvSpPr>
                <p:cNvPr id="30771" name="Oval 51"/>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72" name="Oval 52"/>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37" name="Line 5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27" name="Group 54"/>
              <p:cNvGrpSpPr>
                <a:grpSpLocks noChangeAspect="1"/>
              </p:cNvGrpSpPr>
              <p:nvPr/>
            </p:nvGrpSpPr>
            <p:grpSpPr bwMode="auto">
              <a:xfrm>
                <a:off x="3984" y="3168"/>
                <a:ext cx="528" cy="192"/>
                <a:chOff x="1872" y="2784"/>
                <a:chExt cx="528" cy="192"/>
              </a:xfrm>
            </p:grpSpPr>
            <p:sp>
              <p:nvSpPr>
                <p:cNvPr id="30775" name="Oval 55"/>
                <p:cNvSpPr>
                  <a:spLocks noChangeAspect="1" noChangeArrowheads="1"/>
                </p:cNvSpPr>
                <p:nvPr/>
              </p:nvSpPr>
              <p:spPr bwMode="auto">
                <a:xfrm>
                  <a:off x="2208"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76" name="Oval 56"/>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34" name="Line 5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28" name="Group 58"/>
              <p:cNvGrpSpPr>
                <a:grpSpLocks noChangeAspect="1"/>
              </p:cNvGrpSpPr>
              <p:nvPr/>
            </p:nvGrpSpPr>
            <p:grpSpPr bwMode="auto">
              <a:xfrm>
                <a:off x="3984" y="3552"/>
                <a:ext cx="528" cy="192"/>
                <a:chOff x="1872" y="2784"/>
                <a:chExt cx="528" cy="192"/>
              </a:xfrm>
            </p:grpSpPr>
            <p:sp>
              <p:nvSpPr>
                <p:cNvPr id="30779" name="Oval 59"/>
                <p:cNvSpPr>
                  <a:spLocks noChangeAspect="1" noChangeArrowheads="1"/>
                </p:cNvSpPr>
                <p:nvPr/>
              </p:nvSpPr>
              <p:spPr bwMode="auto">
                <a:xfrm>
                  <a:off x="2208"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80" name="Oval 60"/>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31" name="Line 6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4113" name="Group 62"/>
            <p:cNvGrpSpPr>
              <a:grpSpLocks noChangeAspect="1"/>
            </p:cNvGrpSpPr>
            <p:nvPr/>
          </p:nvGrpSpPr>
          <p:grpSpPr bwMode="auto">
            <a:xfrm>
              <a:off x="4464" y="2784"/>
              <a:ext cx="528" cy="960"/>
              <a:chOff x="4656" y="2784"/>
              <a:chExt cx="528" cy="960"/>
            </a:xfrm>
          </p:grpSpPr>
          <p:grpSp>
            <p:nvGrpSpPr>
              <p:cNvPr id="4114" name="Group 63"/>
              <p:cNvGrpSpPr>
                <a:grpSpLocks noChangeAspect="1"/>
              </p:cNvGrpSpPr>
              <p:nvPr/>
            </p:nvGrpSpPr>
            <p:grpSpPr bwMode="auto">
              <a:xfrm>
                <a:off x="4656" y="2784"/>
                <a:ext cx="528" cy="192"/>
                <a:chOff x="1872" y="2784"/>
                <a:chExt cx="528" cy="192"/>
              </a:xfrm>
            </p:grpSpPr>
            <p:sp>
              <p:nvSpPr>
                <p:cNvPr id="30784" name="Oval 64"/>
                <p:cNvSpPr>
                  <a:spLocks noChangeAspect="1" noChangeArrowheads="1"/>
                </p:cNvSpPr>
                <p:nvPr/>
              </p:nvSpPr>
              <p:spPr bwMode="auto">
                <a:xfrm>
                  <a:off x="2209"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85" name="Oval 65"/>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25" name="Line 66"/>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15" name="Group 67"/>
              <p:cNvGrpSpPr>
                <a:grpSpLocks noChangeAspect="1"/>
              </p:cNvGrpSpPr>
              <p:nvPr/>
            </p:nvGrpSpPr>
            <p:grpSpPr bwMode="auto">
              <a:xfrm>
                <a:off x="4656" y="3168"/>
                <a:ext cx="528" cy="192"/>
                <a:chOff x="1872" y="2784"/>
                <a:chExt cx="528" cy="192"/>
              </a:xfrm>
            </p:grpSpPr>
            <p:sp>
              <p:nvSpPr>
                <p:cNvPr id="30788" name="Oval 68"/>
                <p:cNvSpPr>
                  <a:spLocks noChangeAspect="1" noChangeArrowheads="1"/>
                </p:cNvSpPr>
                <p:nvPr/>
              </p:nvSpPr>
              <p:spPr bwMode="auto">
                <a:xfrm>
                  <a:off x="2209"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89" name="Oval 69"/>
                <p:cNvSpPr>
                  <a:spLocks noChangeAspect="1" noChangeArrowheads="1"/>
                </p:cNvSpPr>
                <p:nvPr/>
              </p:nvSpPr>
              <p:spPr bwMode="auto">
                <a:xfrm>
                  <a:off x="1872" y="2784"/>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22" name="Line 70"/>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4116" name="Group 71"/>
              <p:cNvGrpSpPr>
                <a:grpSpLocks noChangeAspect="1"/>
              </p:cNvGrpSpPr>
              <p:nvPr/>
            </p:nvGrpSpPr>
            <p:grpSpPr bwMode="auto">
              <a:xfrm>
                <a:off x="4656" y="3552"/>
                <a:ext cx="528" cy="192"/>
                <a:chOff x="1872" y="2784"/>
                <a:chExt cx="528" cy="192"/>
              </a:xfrm>
            </p:grpSpPr>
            <p:sp>
              <p:nvSpPr>
                <p:cNvPr id="30792" name="Oval 72"/>
                <p:cNvSpPr>
                  <a:spLocks noChangeAspect="1" noChangeArrowheads="1"/>
                </p:cNvSpPr>
                <p:nvPr/>
              </p:nvSpPr>
              <p:spPr bwMode="auto">
                <a:xfrm>
                  <a:off x="2209"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30793" name="Oval 73"/>
                <p:cNvSpPr>
                  <a:spLocks noChangeAspect="1" noChangeArrowheads="1"/>
                </p:cNvSpPr>
                <p:nvPr/>
              </p:nvSpPr>
              <p:spPr bwMode="auto">
                <a:xfrm>
                  <a:off x="1872" y="2783"/>
                  <a:ext cx="191"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b="1">
                      <a:solidFill>
                        <a:srgbClr val="FF3300"/>
                      </a:solidFill>
                      <a:effectLst>
                        <a:outerShdw blurRad="38100" dist="38100" dir="2700000" algn="tl">
                          <a:srgbClr val="FFFFFF"/>
                        </a:outerShdw>
                      </a:effectLst>
                      <a:latin typeface="Times New Roman" pitchFamily="18" charset="0"/>
                    </a:rPr>
                    <a:t>-</a:t>
                  </a:r>
                </a:p>
              </p:txBody>
            </p:sp>
            <p:sp>
              <p:nvSpPr>
                <p:cNvPr id="4119" name="Line 74"/>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sp>
        <p:nvSpPr>
          <p:cNvPr id="4104" name="Rectangle 75"/>
          <p:cNvSpPr>
            <a:spLocks noChangeAspect="1" noChangeArrowheads="1"/>
          </p:cNvSpPr>
          <p:nvPr/>
        </p:nvSpPr>
        <p:spPr bwMode="auto">
          <a:xfrm>
            <a:off x="4887913" y="2033588"/>
            <a:ext cx="3314700" cy="1971675"/>
          </a:xfrm>
          <a:prstGeom prst="rect">
            <a:avLst/>
          </a:prstGeom>
          <a:noFill/>
          <a:ln w="9525">
            <a:solidFill>
              <a:schemeClr val="bg1"/>
            </a:solidFill>
            <a:prstDash val="dash"/>
            <a:miter lim="800000"/>
            <a:headEnd/>
            <a:tailEnd/>
          </a:ln>
        </p:spPr>
        <p:txBody>
          <a:bodyPr wrap="none" anchor="ctr"/>
          <a:lstStyle/>
          <a:p>
            <a:endParaRPr lang="zh-CN" altLang="en-US"/>
          </a:p>
        </p:txBody>
      </p:sp>
      <p:grpSp>
        <p:nvGrpSpPr>
          <p:cNvPr id="4105" name="Group 81"/>
          <p:cNvGrpSpPr>
            <a:grpSpLocks/>
          </p:cNvGrpSpPr>
          <p:nvPr/>
        </p:nvGrpSpPr>
        <p:grpSpPr bwMode="auto">
          <a:xfrm>
            <a:off x="4572000" y="1341438"/>
            <a:ext cx="4095750" cy="439737"/>
            <a:chOff x="2835" y="663"/>
            <a:chExt cx="2580" cy="277"/>
          </a:xfrm>
        </p:grpSpPr>
        <p:sp>
          <p:nvSpPr>
            <p:cNvPr id="4108" name="Line 77"/>
            <p:cNvSpPr>
              <a:spLocks noChangeShapeType="1"/>
            </p:cNvSpPr>
            <p:nvPr/>
          </p:nvSpPr>
          <p:spPr bwMode="auto">
            <a:xfrm>
              <a:off x="2835" y="799"/>
              <a:ext cx="2347" cy="0"/>
            </a:xfrm>
            <a:prstGeom prst="line">
              <a:avLst/>
            </a:prstGeom>
            <a:noFill/>
            <a:ln w="38100">
              <a:solidFill>
                <a:schemeClr val="tx1"/>
              </a:solidFill>
              <a:round/>
              <a:headEnd/>
              <a:tailEnd type="stealth" w="med" len="lg"/>
            </a:ln>
          </p:spPr>
          <p:txBody>
            <a:bodyPr wrap="none" anchor="ctr"/>
            <a:lstStyle/>
            <a:p>
              <a:endParaRPr lang="zh-CN" altLang="en-US"/>
            </a:p>
          </p:txBody>
        </p:sp>
        <p:graphicFrame>
          <p:nvGraphicFramePr>
            <p:cNvPr id="4099" name="Object 78"/>
            <p:cNvGraphicFramePr>
              <a:graphicFrameLocks noChangeAspect="1"/>
            </p:cNvGraphicFramePr>
            <p:nvPr/>
          </p:nvGraphicFramePr>
          <p:xfrm>
            <a:off x="5193" y="663"/>
            <a:ext cx="222" cy="277"/>
          </p:xfrm>
          <a:graphic>
            <a:graphicData uri="http://schemas.openxmlformats.org/presentationml/2006/ole">
              <p:oleObj spid="_x0000_s4099" name="Equation" r:id="rId3" imgW="152280" imgH="190440" progId="Equation.DSMT4">
                <p:embed/>
              </p:oleObj>
            </a:graphicData>
          </a:graphic>
        </p:graphicFrame>
      </p:grpSp>
      <p:sp>
        <p:nvSpPr>
          <p:cNvPr id="30799" name="Text Box 79"/>
          <p:cNvSpPr txBox="1">
            <a:spLocks noChangeArrowheads="1"/>
          </p:cNvSpPr>
          <p:nvPr/>
        </p:nvSpPr>
        <p:spPr bwMode="auto">
          <a:xfrm>
            <a:off x="250825" y="4508500"/>
            <a:ext cx="8534400" cy="822325"/>
          </a:xfrm>
          <a:prstGeom prst="rect">
            <a:avLst/>
          </a:prstGeom>
          <a:noFill/>
          <a:ln w="9525">
            <a:noFill/>
            <a:miter lim="800000"/>
            <a:headEnd/>
            <a:tailEnd/>
          </a:ln>
        </p:spPr>
        <p:txBody>
          <a:bodyPr>
            <a:spAutoFit/>
          </a:bodyPr>
          <a:lstStyle/>
          <a:p>
            <a:r>
              <a:rPr kumimoji="1" lang="en-US" altLang="zh-CN" sz="2400">
                <a:latin typeface="宋体" pitchFamily="2" charset="-122"/>
              </a:rPr>
              <a:t>1</a:t>
            </a:r>
            <a:r>
              <a:rPr kumimoji="1" lang="zh-CN" altLang="en-US" sz="2400">
                <a:latin typeface="宋体" pitchFamily="2" charset="-122"/>
              </a:rPr>
              <a:t>）位移极化是分子的等效正负电荷作用中心在电场作用下发生位移的现象。</a:t>
            </a:r>
          </a:p>
        </p:txBody>
      </p:sp>
      <p:sp>
        <p:nvSpPr>
          <p:cNvPr id="30800" name="Text Box 80"/>
          <p:cNvSpPr txBox="1">
            <a:spLocks noChangeArrowheads="1"/>
          </p:cNvSpPr>
          <p:nvPr/>
        </p:nvSpPr>
        <p:spPr bwMode="auto">
          <a:xfrm>
            <a:off x="323850" y="5445125"/>
            <a:ext cx="8578850" cy="822325"/>
          </a:xfrm>
          <a:prstGeom prst="rect">
            <a:avLst/>
          </a:prstGeom>
          <a:noFill/>
          <a:ln w="9525">
            <a:noFill/>
            <a:miter lim="800000"/>
            <a:headEnd/>
            <a:tailEnd/>
          </a:ln>
        </p:spPr>
        <p:txBody>
          <a:bodyPr>
            <a:spAutoFit/>
          </a:bodyPr>
          <a:lstStyle/>
          <a:p>
            <a:r>
              <a:rPr kumimoji="1" lang="en-US" altLang="zh-CN" sz="2400">
                <a:latin typeface="宋体" pitchFamily="2" charset="-122"/>
              </a:rPr>
              <a:t>2</a:t>
            </a:r>
            <a:r>
              <a:rPr kumimoji="1" lang="zh-CN" altLang="en-US" sz="2400">
                <a:latin typeface="宋体" pitchFamily="2" charset="-122"/>
              </a:rPr>
              <a:t>）均匀介质极化时在介质表面出现极化电荷，而非均匀介质极化时，介质的表面及内部均可出现极化电荷。</a:t>
            </a:r>
          </a:p>
        </p:txBody>
      </p:sp>
      <p:graphicFrame>
        <p:nvGraphicFramePr>
          <p:cNvPr id="30802" name="Object 82">
            <a:hlinkClick r:id="" action="ppaction://ole?verb=0"/>
          </p:cNvPr>
          <p:cNvGraphicFramePr>
            <a:graphicFrameLocks noChangeAspect="1"/>
          </p:cNvGraphicFramePr>
          <p:nvPr/>
        </p:nvGraphicFramePr>
        <p:xfrm>
          <a:off x="5219700" y="765175"/>
          <a:ext cx="1104900" cy="485775"/>
        </p:xfrm>
        <a:graphic>
          <a:graphicData uri="http://schemas.openxmlformats.org/presentationml/2006/ole">
            <p:oleObj spid="_x0000_s4098" name="包" r:id="rId4" imgW="1104840" imgH="48564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802"/>
                                        </p:tgtEl>
                                        <p:attrNameLst>
                                          <p:attrName>style.visibility</p:attrName>
                                        </p:attrNameLst>
                                      </p:cBhvr>
                                      <p:to>
                                        <p:strVal val="visible"/>
                                      </p:to>
                                    </p:set>
                                    <p:animEffect transition="in" filter="blinds(horizontal)">
                                      <p:cBhvr>
                                        <p:cTn id="7" dur="500"/>
                                        <p:tgtEl>
                                          <p:spTgt spid="308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07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08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9" grpId="0" autoUpdateAnimBg="0"/>
      <p:bldP spid="3080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灯片编号占位符 1"/>
          <p:cNvSpPr>
            <a:spLocks noGrp="1"/>
          </p:cNvSpPr>
          <p:nvPr>
            <p:ph type="sldNum" sz="quarter" idx="10"/>
          </p:nvPr>
        </p:nvSpPr>
        <p:spPr>
          <a:noFill/>
        </p:spPr>
        <p:txBody>
          <a:bodyPr/>
          <a:lstStyle/>
          <a:p>
            <a:fld id="{1FFC42C1-5B6F-4B48-85C5-D42DCD1722BA}" type="slidenum">
              <a:rPr lang="en-US" altLang="zh-CN"/>
              <a:pPr/>
              <a:t>5</a:t>
            </a:fld>
            <a:endParaRPr lang="en-US" altLang="zh-CN"/>
          </a:p>
        </p:txBody>
      </p:sp>
      <p:sp>
        <p:nvSpPr>
          <p:cNvPr id="5125" name="Text Box 2"/>
          <p:cNvSpPr txBox="1">
            <a:spLocks noChangeArrowheads="1"/>
          </p:cNvSpPr>
          <p:nvPr/>
        </p:nvSpPr>
        <p:spPr bwMode="auto">
          <a:xfrm>
            <a:off x="611188" y="620713"/>
            <a:ext cx="5105400" cy="579437"/>
          </a:xfrm>
          <a:prstGeom prst="rect">
            <a:avLst/>
          </a:prstGeom>
          <a:noFill/>
          <a:ln w="9525" algn="ctr">
            <a:noFill/>
            <a:miter lim="800000"/>
            <a:headEnd/>
            <a:tailEnd/>
          </a:ln>
        </p:spPr>
        <p:txBody>
          <a:bodyPr>
            <a:spAutoFit/>
          </a:bodyPr>
          <a:lstStyle/>
          <a:p>
            <a:pPr>
              <a:spcBef>
                <a:spcPct val="50000"/>
              </a:spcBef>
            </a:pPr>
            <a:r>
              <a:rPr kumimoji="1" lang="en-US" altLang="zh-CN" sz="3200" b="1">
                <a:solidFill>
                  <a:srgbClr val="CC3300"/>
                </a:solidFill>
                <a:latin typeface="宋体" pitchFamily="2" charset="-122"/>
              </a:rPr>
              <a:t>2.</a:t>
            </a:r>
            <a:r>
              <a:rPr kumimoji="1" lang="zh-CN" altLang="en-US" sz="3200" b="1">
                <a:solidFill>
                  <a:srgbClr val="CC3300"/>
                </a:solidFill>
                <a:latin typeface="宋体" pitchFamily="2" charset="-122"/>
              </a:rPr>
              <a:t>有极分子的取向极化</a:t>
            </a:r>
          </a:p>
        </p:txBody>
      </p:sp>
      <p:grpSp>
        <p:nvGrpSpPr>
          <p:cNvPr id="5126" name="Group 3"/>
          <p:cNvGrpSpPr>
            <a:grpSpLocks/>
          </p:cNvGrpSpPr>
          <p:nvPr/>
        </p:nvGrpSpPr>
        <p:grpSpPr bwMode="auto">
          <a:xfrm>
            <a:off x="611188" y="1557338"/>
            <a:ext cx="3581400" cy="1943100"/>
            <a:chOff x="2784" y="744"/>
            <a:chExt cx="2256" cy="1224"/>
          </a:xfrm>
        </p:grpSpPr>
        <p:sp>
          <p:nvSpPr>
            <p:cNvPr id="5186" name="Rectangle 4"/>
            <p:cNvSpPr>
              <a:spLocks noChangeArrowheads="1"/>
            </p:cNvSpPr>
            <p:nvPr/>
          </p:nvSpPr>
          <p:spPr bwMode="auto">
            <a:xfrm>
              <a:off x="2784" y="76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5187" name="Group 5"/>
            <p:cNvGrpSpPr>
              <a:grpSpLocks/>
            </p:cNvGrpSpPr>
            <p:nvPr/>
          </p:nvGrpSpPr>
          <p:grpSpPr bwMode="auto">
            <a:xfrm rot="1718303">
              <a:off x="2784" y="912"/>
              <a:ext cx="528" cy="192"/>
              <a:chOff x="1872" y="2784"/>
              <a:chExt cx="528" cy="192"/>
            </a:xfrm>
          </p:grpSpPr>
          <p:sp>
            <p:nvSpPr>
              <p:cNvPr id="31750" name="Oval 6"/>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51" name="Oval 7"/>
              <p:cNvSpPr>
                <a:spLocks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effectLst>
                    <a:outerShdw blurRad="38100" dist="38100" dir="2700000" algn="tl">
                      <a:srgbClr val="FFFFFF"/>
                    </a:outerShdw>
                  </a:effectLst>
                  <a:latin typeface="Times New Roman" pitchFamily="18" charset="0"/>
                </a:endParaRPr>
              </a:p>
            </p:txBody>
          </p:sp>
          <p:sp>
            <p:nvSpPr>
              <p:cNvPr id="5234" name="Line 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88" name="Group 9"/>
            <p:cNvGrpSpPr>
              <a:grpSpLocks/>
            </p:cNvGrpSpPr>
            <p:nvPr/>
          </p:nvGrpSpPr>
          <p:grpSpPr bwMode="auto">
            <a:xfrm rot="10174781">
              <a:off x="2784" y="1296"/>
              <a:ext cx="528" cy="192"/>
              <a:chOff x="1872" y="2784"/>
              <a:chExt cx="528" cy="192"/>
            </a:xfrm>
          </p:grpSpPr>
          <p:sp>
            <p:nvSpPr>
              <p:cNvPr id="31754" name="Oval 10"/>
              <p:cNvSpPr>
                <a:spLocks noChangeArrowheads="1"/>
              </p:cNvSpPr>
              <p:nvPr/>
            </p:nvSpPr>
            <p:spPr bwMode="auto">
              <a:xfrm>
                <a:off x="2209"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55" name="Oval 11"/>
              <p:cNvSpPr>
                <a:spLocks noChangeArrowheads="1"/>
              </p:cNvSpPr>
              <p:nvPr/>
            </p:nvSpPr>
            <p:spPr bwMode="auto">
              <a:xfrm>
                <a:off x="1872"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31" name="Line 1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89" name="Group 13"/>
            <p:cNvGrpSpPr>
              <a:grpSpLocks/>
            </p:cNvGrpSpPr>
            <p:nvPr/>
          </p:nvGrpSpPr>
          <p:grpSpPr bwMode="auto">
            <a:xfrm rot="-2130433">
              <a:off x="2784" y="1632"/>
              <a:ext cx="528" cy="192"/>
              <a:chOff x="1872" y="2784"/>
              <a:chExt cx="528" cy="192"/>
            </a:xfrm>
          </p:grpSpPr>
          <p:sp>
            <p:nvSpPr>
              <p:cNvPr id="31758" name="Oval 14"/>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59" name="Oval 15"/>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28" name="Line 1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0" name="Group 17"/>
            <p:cNvGrpSpPr>
              <a:grpSpLocks/>
            </p:cNvGrpSpPr>
            <p:nvPr/>
          </p:nvGrpSpPr>
          <p:grpSpPr bwMode="auto">
            <a:xfrm rot="-3358839">
              <a:off x="3360" y="912"/>
              <a:ext cx="528" cy="192"/>
              <a:chOff x="1872" y="2784"/>
              <a:chExt cx="528" cy="192"/>
            </a:xfrm>
          </p:grpSpPr>
          <p:sp>
            <p:nvSpPr>
              <p:cNvPr id="31762" name="Oval 18"/>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63" name="Oval 19"/>
              <p:cNvSpPr>
                <a:spLocks noChangeArrowheads="1"/>
              </p:cNvSpPr>
              <p:nvPr/>
            </p:nvSpPr>
            <p:spPr bwMode="auto">
              <a:xfrm>
                <a:off x="1872"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25" name="Line 2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1" name="Group 21"/>
            <p:cNvGrpSpPr>
              <a:grpSpLocks/>
            </p:cNvGrpSpPr>
            <p:nvPr/>
          </p:nvGrpSpPr>
          <p:grpSpPr bwMode="auto">
            <a:xfrm rot="-1492354">
              <a:off x="3360" y="1296"/>
              <a:ext cx="528" cy="192"/>
              <a:chOff x="1872" y="2784"/>
              <a:chExt cx="528" cy="192"/>
            </a:xfrm>
          </p:grpSpPr>
          <p:sp>
            <p:nvSpPr>
              <p:cNvPr id="31766" name="Oval 22"/>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67" name="Oval 23"/>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22" name="Line 2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2" name="Group 25"/>
            <p:cNvGrpSpPr>
              <a:grpSpLocks/>
            </p:cNvGrpSpPr>
            <p:nvPr/>
          </p:nvGrpSpPr>
          <p:grpSpPr bwMode="auto">
            <a:xfrm rot="-9553929">
              <a:off x="3360" y="1680"/>
              <a:ext cx="528" cy="192"/>
              <a:chOff x="1872" y="2784"/>
              <a:chExt cx="528" cy="192"/>
            </a:xfrm>
          </p:grpSpPr>
          <p:sp>
            <p:nvSpPr>
              <p:cNvPr id="31770" name="Oval 26"/>
              <p:cNvSpPr>
                <a:spLocks noChangeArrowheads="1"/>
              </p:cNvSpPr>
              <p:nvPr/>
            </p:nvSpPr>
            <p:spPr bwMode="auto">
              <a:xfrm>
                <a:off x="2209"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71" name="Oval 27"/>
              <p:cNvSpPr>
                <a:spLocks noChangeArrowheads="1"/>
              </p:cNvSpPr>
              <p:nvPr/>
            </p:nvSpPr>
            <p:spPr bwMode="auto">
              <a:xfrm>
                <a:off x="1872"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9" name="Line 2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3" name="Group 29"/>
            <p:cNvGrpSpPr>
              <a:grpSpLocks/>
            </p:cNvGrpSpPr>
            <p:nvPr/>
          </p:nvGrpSpPr>
          <p:grpSpPr bwMode="auto">
            <a:xfrm rot="-1162155">
              <a:off x="3936" y="912"/>
              <a:ext cx="528" cy="192"/>
              <a:chOff x="1872" y="2784"/>
              <a:chExt cx="528" cy="192"/>
            </a:xfrm>
          </p:grpSpPr>
          <p:sp>
            <p:nvSpPr>
              <p:cNvPr id="31774" name="Oval 30"/>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75" name="Oval 31"/>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6" name="Line 3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4" name="Group 33"/>
            <p:cNvGrpSpPr>
              <a:grpSpLocks/>
            </p:cNvGrpSpPr>
            <p:nvPr/>
          </p:nvGrpSpPr>
          <p:grpSpPr bwMode="auto">
            <a:xfrm rot="1882988">
              <a:off x="3888" y="1440"/>
              <a:ext cx="528" cy="192"/>
              <a:chOff x="1872" y="2784"/>
              <a:chExt cx="528" cy="192"/>
            </a:xfrm>
          </p:grpSpPr>
          <p:sp>
            <p:nvSpPr>
              <p:cNvPr id="31778" name="Oval 34"/>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79" name="Oval 35"/>
              <p:cNvSpPr>
                <a:spLocks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3" name="Line 3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5" name="Group 37"/>
            <p:cNvGrpSpPr>
              <a:grpSpLocks/>
            </p:cNvGrpSpPr>
            <p:nvPr/>
          </p:nvGrpSpPr>
          <p:grpSpPr bwMode="auto">
            <a:xfrm rot="-10065710">
              <a:off x="3936" y="1680"/>
              <a:ext cx="528" cy="192"/>
              <a:chOff x="1872" y="2784"/>
              <a:chExt cx="528" cy="192"/>
            </a:xfrm>
          </p:grpSpPr>
          <p:sp>
            <p:nvSpPr>
              <p:cNvPr id="31782" name="Oval 38"/>
              <p:cNvSpPr>
                <a:spLocks noChangeArrowheads="1"/>
              </p:cNvSpPr>
              <p:nvPr/>
            </p:nvSpPr>
            <p:spPr bwMode="auto">
              <a:xfrm>
                <a:off x="2209"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83" name="Oval 39"/>
              <p:cNvSpPr>
                <a:spLocks noChangeArrowheads="1"/>
              </p:cNvSpPr>
              <p:nvPr/>
            </p:nvSpPr>
            <p:spPr bwMode="auto">
              <a:xfrm>
                <a:off x="1872"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10" name="Line 4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6" name="Group 41"/>
            <p:cNvGrpSpPr>
              <a:grpSpLocks/>
            </p:cNvGrpSpPr>
            <p:nvPr/>
          </p:nvGrpSpPr>
          <p:grpSpPr bwMode="auto">
            <a:xfrm rot="1709107">
              <a:off x="4512" y="912"/>
              <a:ext cx="528" cy="192"/>
              <a:chOff x="1872" y="2784"/>
              <a:chExt cx="528" cy="192"/>
            </a:xfrm>
          </p:grpSpPr>
          <p:sp>
            <p:nvSpPr>
              <p:cNvPr id="31786" name="Oval 42"/>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87" name="Oval 43"/>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07" name="Line 4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7" name="Group 45"/>
            <p:cNvGrpSpPr>
              <a:grpSpLocks/>
            </p:cNvGrpSpPr>
            <p:nvPr/>
          </p:nvGrpSpPr>
          <p:grpSpPr bwMode="auto">
            <a:xfrm rot="9489776">
              <a:off x="4320" y="1200"/>
              <a:ext cx="528" cy="192"/>
              <a:chOff x="1872" y="2784"/>
              <a:chExt cx="528" cy="192"/>
            </a:xfrm>
          </p:grpSpPr>
          <p:sp>
            <p:nvSpPr>
              <p:cNvPr id="31790" name="Oval 46"/>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91" name="Oval 47"/>
              <p:cNvSpPr>
                <a:spLocks noChangeArrowheads="1"/>
              </p:cNvSpPr>
              <p:nvPr/>
            </p:nvSpPr>
            <p:spPr bwMode="auto">
              <a:xfrm>
                <a:off x="1873"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04" name="Line 4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98" name="Group 49"/>
            <p:cNvGrpSpPr>
              <a:grpSpLocks/>
            </p:cNvGrpSpPr>
            <p:nvPr/>
          </p:nvGrpSpPr>
          <p:grpSpPr bwMode="auto">
            <a:xfrm rot="-3968095">
              <a:off x="4488" y="1512"/>
              <a:ext cx="528" cy="192"/>
              <a:chOff x="1872" y="2784"/>
              <a:chExt cx="528" cy="192"/>
            </a:xfrm>
          </p:grpSpPr>
          <p:sp>
            <p:nvSpPr>
              <p:cNvPr id="31794" name="Oval 50"/>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795" name="Oval 51"/>
              <p:cNvSpPr>
                <a:spLocks noChangeArrowheads="1"/>
              </p:cNvSpPr>
              <p:nvPr/>
            </p:nvSpPr>
            <p:spPr bwMode="auto">
              <a:xfrm>
                <a:off x="1873"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201" name="Line 5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sp>
        <p:nvSpPr>
          <p:cNvPr id="31797" name="Text Box 53"/>
          <p:cNvSpPr txBox="1">
            <a:spLocks noChangeArrowheads="1"/>
          </p:cNvSpPr>
          <p:nvPr/>
        </p:nvSpPr>
        <p:spPr bwMode="auto">
          <a:xfrm>
            <a:off x="430213" y="3933825"/>
            <a:ext cx="8713787" cy="582613"/>
          </a:xfrm>
          <a:prstGeom prst="rect">
            <a:avLst/>
          </a:prstGeom>
          <a:noFill/>
          <a:ln w="9525">
            <a:noFill/>
            <a:miter lim="800000"/>
            <a:headEnd/>
            <a:tailEnd/>
          </a:ln>
        </p:spPr>
        <p:txBody>
          <a:bodyPr>
            <a:spAutoFit/>
          </a:bodyPr>
          <a:lstStyle/>
          <a:p>
            <a:pPr>
              <a:lnSpc>
                <a:spcPct val="115000"/>
              </a:lnSpc>
              <a:spcBef>
                <a:spcPct val="50000"/>
              </a:spcBef>
            </a:pPr>
            <a:r>
              <a:rPr kumimoji="1" lang="zh-CN" altLang="en-US" sz="2800" b="1">
                <a:latin typeface="宋体" pitchFamily="2" charset="-122"/>
              </a:rPr>
              <a:t>有极分子在外场中发生偏转产生的极化称为</a:t>
            </a:r>
            <a:r>
              <a:rPr kumimoji="1" lang="zh-CN" altLang="en-US" sz="2800" b="1">
                <a:solidFill>
                  <a:srgbClr val="CC3300"/>
                </a:solidFill>
                <a:latin typeface="黑体" pitchFamily="49" charset="-122"/>
                <a:ea typeface="黑体" pitchFamily="49" charset="-122"/>
              </a:rPr>
              <a:t>取向极化</a:t>
            </a:r>
            <a:endParaRPr kumimoji="1" lang="zh-CN" altLang="en-US" sz="2800" b="1">
              <a:latin typeface="仿宋_GB2312" pitchFamily="49" charset="-122"/>
              <a:ea typeface="仿宋_GB2312" pitchFamily="49" charset="-122"/>
            </a:endParaRPr>
          </a:p>
        </p:txBody>
      </p:sp>
      <p:grpSp>
        <p:nvGrpSpPr>
          <p:cNvPr id="5128" name="Group 54"/>
          <p:cNvGrpSpPr>
            <a:grpSpLocks/>
          </p:cNvGrpSpPr>
          <p:nvPr/>
        </p:nvGrpSpPr>
        <p:grpSpPr bwMode="auto">
          <a:xfrm>
            <a:off x="4643438" y="1557338"/>
            <a:ext cx="3743325" cy="2497137"/>
            <a:chOff x="2971" y="890"/>
            <a:chExt cx="2358" cy="1573"/>
          </a:xfrm>
        </p:grpSpPr>
        <p:grpSp>
          <p:nvGrpSpPr>
            <p:cNvPr id="5131" name="Group 55"/>
            <p:cNvGrpSpPr>
              <a:grpSpLocks/>
            </p:cNvGrpSpPr>
            <p:nvPr/>
          </p:nvGrpSpPr>
          <p:grpSpPr bwMode="auto">
            <a:xfrm>
              <a:off x="3024" y="912"/>
              <a:ext cx="2256" cy="1200"/>
              <a:chOff x="2784" y="2448"/>
              <a:chExt cx="2256" cy="1200"/>
            </a:xfrm>
          </p:grpSpPr>
          <p:sp>
            <p:nvSpPr>
              <p:cNvPr id="5137" name="Rectangle 56"/>
              <p:cNvSpPr>
                <a:spLocks noChangeArrowheads="1"/>
              </p:cNvSpPr>
              <p:nvPr/>
            </p:nvSpPr>
            <p:spPr bwMode="auto">
              <a:xfrm>
                <a:off x="2784" y="244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5138" name="Group 57"/>
              <p:cNvGrpSpPr>
                <a:grpSpLocks/>
              </p:cNvGrpSpPr>
              <p:nvPr/>
            </p:nvGrpSpPr>
            <p:grpSpPr bwMode="auto">
              <a:xfrm rot="-553806">
                <a:off x="2784" y="2592"/>
                <a:ext cx="528" cy="192"/>
                <a:chOff x="1872" y="2784"/>
                <a:chExt cx="528" cy="192"/>
              </a:xfrm>
            </p:grpSpPr>
            <p:sp>
              <p:nvSpPr>
                <p:cNvPr id="31802" name="Oval 58"/>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03" name="Oval 59"/>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latin typeface="Times New Roman" pitchFamily="18" charset="0"/>
                  </a:endParaRPr>
                </a:p>
              </p:txBody>
            </p:sp>
            <p:sp>
              <p:nvSpPr>
                <p:cNvPr id="5185" name="Line 6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39" name="Group 61"/>
              <p:cNvGrpSpPr>
                <a:grpSpLocks/>
              </p:cNvGrpSpPr>
              <p:nvPr/>
            </p:nvGrpSpPr>
            <p:grpSpPr bwMode="auto">
              <a:xfrm rot="-839386">
                <a:off x="2784" y="2976"/>
                <a:ext cx="528" cy="192"/>
                <a:chOff x="1872" y="2784"/>
                <a:chExt cx="528" cy="192"/>
              </a:xfrm>
            </p:grpSpPr>
            <p:sp>
              <p:nvSpPr>
                <p:cNvPr id="31806" name="Oval 62"/>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07" name="Oval 63"/>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82" name="Line 6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0" name="Group 65"/>
              <p:cNvGrpSpPr>
                <a:grpSpLocks/>
              </p:cNvGrpSpPr>
              <p:nvPr/>
            </p:nvGrpSpPr>
            <p:grpSpPr bwMode="auto">
              <a:xfrm rot="1076699">
                <a:off x="2784" y="3360"/>
                <a:ext cx="528" cy="192"/>
                <a:chOff x="1872" y="2784"/>
                <a:chExt cx="528" cy="192"/>
              </a:xfrm>
            </p:grpSpPr>
            <p:sp>
              <p:nvSpPr>
                <p:cNvPr id="31810" name="Oval 66"/>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11" name="Oval 67"/>
                <p:cNvSpPr>
                  <a:spLocks noChangeArrowheads="1"/>
                </p:cNvSpPr>
                <p:nvPr/>
              </p:nvSpPr>
              <p:spPr bwMode="auto">
                <a:xfrm>
                  <a:off x="1872"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9" name="Line 6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1" name="Group 69"/>
              <p:cNvGrpSpPr>
                <a:grpSpLocks/>
              </p:cNvGrpSpPr>
              <p:nvPr/>
            </p:nvGrpSpPr>
            <p:grpSpPr bwMode="auto">
              <a:xfrm rot="873419">
                <a:off x="3360" y="2592"/>
                <a:ext cx="528" cy="192"/>
                <a:chOff x="1872" y="2784"/>
                <a:chExt cx="528" cy="192"/>
              </a:xfrm>
            </p:grpSpPr>
            <p:sp>
              <p:nvSpPr>
                <p:cNvPr id="31814" name="Oval 70"/>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15" name="Oval 71"/>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6" name="Line 7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2" name="Group 73"/>
              <p:cNvGrpSpPr>
                <a:grpSpLocks/>
              </p:cNvGrpSpPr>
              <p:nvPr/>
            </p:nvGrpSpPr>
            <p:grpSpPr bwMode="auto">
              <a:xfrm rot="-1162687">
                <a:off x="3360" y="2976"/>
                <a:ext cx="528" cy="192"/>
                <a:chOff x="1872" y="2784"/>
                <a:chExt cx="528" cy="192"/>
              </a:xfrm>
            </p:grpSpPr>
            <p:sp>
              <p:nvSpPr>
                <p:cNvPr id="31818" name="Oval 74"/>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19" name="Oval 75"/>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3" name="Line 7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3" name="Group 77"/>
              <p:cNvGrpSpPr>
                <a:grpSpLocks/>
              </p:cNvGrpSpPr>
              <p:nvPr/>
            </p:nvGrpSpPr>
            <p:grpSpPr bwMode="auto">
              <a:xfrm rot="-1076262">
                <a:off x="3360" y="3360"/>
                <a:ext cx="528" cy="192"/>
                <a:chOff x="1872" y="2784"/>
                <a:chExt cx="528" cy="192"/>
              </a:xfrm>
            </p:grpSpPr>
            <p:sp>
              <p:nvSpPr>
                <p:cNvPr id="31822" name="Oval 78"/>
                <p:cNvSpPr>
                  <a:spLocks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23" name="Oval 79"/>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70" name="Line 8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4" name="Group 81"/>
              <p:cNvGrpSpPr>
                <a:grpSpLocks/>
              </p:cNvGrpSpPr>
              <p:nvPr/>
            </p:nvGrpSpPr>
            <p:grpSpPr bwMode="auto">
              <a:xfrm rot="-918231">
                <a:off x="3936" y="2592"/>
                <a:ext cx="528" cy="192"/>
                <a:chOff x="1872" y="2784"/>
                <a:chExt cx="528" cy="192"/>
              </a:xfrm>
            </p:grpSpPr>
            <p:sp>
              <p:nvSpPr>
                <p:cNvPr id="31826" name="Oval 82"/>
                <p:cNvSpPr>
                  <a:spLocks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27" name="Oval 83"/>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67" name="Line 8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5" name="Group 85"/>
              <p:cNvGrpSpPr>
                <a:grpSpLocks/>
              </p:cNvGrpSpPr>
              <p:nvPr/>
            </p:nvGrpSpPr>
            <p:grpSpPr bwMode="auto">
              <a:xfrm rot="954719">
                <a:off x="3936" y="2976"/>
                <a:ext cx="528" cy="192"/>
                <a:chOff x="1872" y="2784"/>
                <a:chExt cx="528" cy="192"/>
              </a:xfrm>
            </p:grpSpPr>
            <p:sp>
              <p:nvSpPr>
                <p:cNvPr id="31830" name="Oval 86"/>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31" name="Oval 87"/>
                <p:cNvSpPr>
                  <a:spLocks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64" name="Line 88"/>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6" name="Group 89"/>
              <p:cNvGrpSpPr>
                <a:grpSpLocks/>
              </p:cNvGrpSpPr>
              <p:nvPr/>
            </p:nvGrpSpPr>
            <p:grpSpPr bwMode="auto">
              <a:xfrm rot="1263726">
                <a:off x="3936" y="3360"/>
                <a:ext cx="528" cy="192"/>
                <a:chOff x="1872" y="2784"/>
                <a:chExt cx="528" cy="192"/>
              </a:xfrm>
            </p:grpSpPr>
            <p:sp>
              <p:nvSpPr>
                <p:cNvPr id="31834" name="Oval 90"/>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35" name="Oval 91"/>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61" name="Line 92"/>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7" name="Group 93"/>
              <p:cNvGrpSpPr>
                <a:grpSpLocks/>
              </p:cNvGrpSpPr>
              <p:nvPr/>
            </p:nvGrpSpPr>
            <p:grpSpPr bwMode="auto">
              <a:xfrm rot="-1032768">
                <a:off x="4512" y="2592"/>
                <a:ext cx="528" cy="192"/>
                <a:chOff x="1872" y="2784"/>
                <a:chExt cx="528" cy="192"/>
              </a:xfrm>
            </p:grpSpPr>
            <p:sp>
              <p:nvSpPr>
                <p:cNvPr id="31838" name="Oval 94"/>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39" name="Oval 95"/>
                <p:cNvSpPr>
                  <a:spLocks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58" name="Line 96"/>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8" name="Group 97"/>
              <p:cNvGrpSpPr>
                <a:grpSpLocks/>
              </p:cNvGrpSpPr>
              <p:nvPr/>
            </p:nvGrpSpPr>
            <p:grpSpPr bwMode="auto">
              <a:xfrm rot="711535">
                <a:off x="4512" y="2976"/>
                <a:ext cx="528" cy="192"/>
                <a:chOff x="1872" y="2784"/>
                <a:chExt cx="528" cy="192"/>
              </a:xfrm>
            </p:grpSpPr>
            <p:sp>
              <p:nvSpPr>
                <p:cNvPr id="31842" name="Oval 98"/>
                <p:cNvSpPr>
                  <a:spLocks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43" name="Oval 99"/>
                <p:cNvSpPr>
                  <a:spLocks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55" name="Line 100"/>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5149" name="Group 101"/>
              <p:cNvGrpSpPr>
                <a:grpSpLocks/>
              </p:cNvGrpSpPr>
              <p:nvPr/>
            </p:nvGrpSpPr>
            <p:grpSpPr bwMode="auto">
              <a:xfrm>
                <a:off x="4512" y="3360"/>
                <a:ext cx="528" cy="192"/>
                <a:chOff x="1872" y="2784"/>
                <a:chExt cx="528" cy="192"/>
              </a:xfrm>
            </p:grpSpPr>
            <p:sp>
              <p:nvSpPr>
                <p:cNvPr id="31846" name="Oval 102"/>
                <p:cNvSpPr>
                  <a:spLocks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1847" name="Oval 103"/>
                <p:cNvSpPr>
                  <a:spLocks noChangeArrowheads="1"/>
                </p:cNvSpPr>
                <p:nvPr/>
              </p:nvSpPr>
              <p:spPr bwMode="auto">
                <a:xfrm>
                  <a:off x="1872"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5152" name="Line 104"/>
                <p:cNvSpPr>
                  <a:spLocks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5132" name="Group 105"/>
            <p:cNvGrpSpPr>
              <a:grpSpLocks/>
            </p:cNvGrpSpPr>
            <p:nvPr/>
          </p:nvGrpSpPr>
          <p:grpSpPr bwMode="auto">
            <a:xfrm>
              <a:off x="2971" y="890"/>
              <a:ext cx="2358" cy="1224"/>
              <a:chOff x="2971" y="890"/>
              <a:chExt cx="2358" cy="1224"/>
            </a:xfrm>
          </p:grpSpPr>
          <p:sp>
            <p:nvSpPr>
              <p:cNvPr id="5135" name="Rectangle 106"/>
              <p:cNvSpPr>
                <a:spLocks noChangeArrowheads="1"/>
              </p:cNvSpPr>
              <p:nvPr/>
            </p:nvSpPr>
            <p:spPr bwMode="auto">
              <a:xfrm>
                <a:off x="5012" y="890"/>
                <a:ext cx="317" cy="1179"/>
              </a:xfrm>
              <a:prstGeom prst="rect">
                <a:avLst/>
              </a:prstGeom>
              <a:noFill/>
              <a:ln w="19050">
                <a:solidFill>
                  <a:schemeClr val="hlink"/>
                </a:solidFill>
                <a:prstDash val="dash"/>
                <a:miter lim="800000"/>
                <a:headEnd/>
                <a:tailEnd/>
              </a:ln>
            </p:spPr>
            <p:txBody>
              <a:bodyPr wrap="none" anchor="ctr"/>
              <a:lstStyle/>
              <a:p>
                <a:endParaRPr lang="zh-CN" altLang="en-US"/>
              </a:p>
            </p:txBody>
          </p:sp>
          <p:sp>
            <p:nvSpPr>
              <p:cNvPr id="5136" name="Rectangle 107"/>
              <p:cNvSpPr>
                <a:spLocks noChangeArrowheads="1"/>
              </p:cNvSpPr>
              <p:nvPr/>
            </p:nvSpPr>
            <p:spPr bwMode="auto">
              <a:xfrm>
                <a:off x="2971" y="935"/>
                <a:ext cx="317" cy="1179"/>
              </a:xfrm>
              <a:prstGeom prst="rect">
                <a:avLst/>
              </a:prstGeom>
              <a:noFill/>
              <a:ln w="19050">
                <a:solidFill>
                  <a:schemeClr val="hlink"/>
                </a:solidFill>
                <a:prstDash val="dash"/>
                <a:miter lim="800000"/>
                <a:headEnd/>
                <a:tailEnd/>
              </a:ln>
            </p:spPr>
            <p:txBody>
              <a:bodyPr wrap="none" anchor="ctr"/>
              <a:lstStyle/>
              <a:p>
                <a:endParaRPr lang="zh-CN" altLang="en-US"/>
              </a:p>
            </p:txBody>
          </p:sp>
        </p:grpSp>
        <p:grpSp>
          <p:nvGrpSpPr>
            <p:cNvPr id="5133" name="Group 108"/>
            <p:cNvGrpSpPr>
              <a:grpSpLocks/>
            </p:cNvGrpSpPr>
            <p:nvPr/>
          </p:nvGrpSpPr>
          <p:grpSpPr bwMode="auto">
            <a:xfrm>
              <a:off x="3470" y="2115"/>
              <a:ext cx="1725" cy="348"/>
              <a:chOff x="3470" y="2115"/>
              <a:chExt cx="1725" cy="348"/>
            </a:xfrm>
          </p:grpSpPr>
          <p:sp>
            <p:nvSpPr>
              <p:cNvPr id="5134" name="Line 109"/>
              <p:cNvSpPr>
                <a:spLocks noChangeShapeType="1"/>
              </p:cNvSpPr>
              <p:nvPr/>
            </p:nvSpPr>
            <p:spPr bwMode="auto">
              <a:xfrm>
                <a:off x="3470" y="2160"/>
                <a:ext cx="1477" cy="0"/>
              </a:xfrm>
              <a:prstGeom prst="line">
                <a:avLst/>
              </a:prstGeom>
              <a:noFill/>
              <a:ln w="38100">
                <a:solidFill>
                  <a:schemeClr val="tx1"/>
                </a:solidFill>
                <a:round/>
                <a:headEnd/>
                <a:tailEnd type="stealth" w="med" len="lg"/>
              </a:ln>
            </p:spPr>
            <p:txBody>
              <a:bodyPr wrap="none" anchor="ctr"/>
              <a:lstStyle/>
              <a:p>
                <a:endParaRPr lang="zh-CN" altLang="en-US"/>
              </a:p>
            </p:txBody>
          </p:sp>
          <p:graphicFrame>
            <p:nvGraphicFramePr>
              <p:cNvPr id="5123" name="Object 110"/>
              <p:cNvGraphicFramePr>
                <a:graphicFrameLocks noChangeAspect="1"/>
              </p:cNvGraphicFramePr>
              <p:nvPr/>
            </p:nvGraphicFramePr>
            <p:xfrm>
              <a:off x="4921" y="2115"/>
              <a:ext cx="274" cy="348"/>
            </p:xfrm>
            <a:graphic>
              <a:graphicData uri="http://schemas.openxmlformats.org/presentationml/2006/ole">
                <p:oleObj spid="_x0000_s5123" name="Equation" r:id="rId3" imgW="190440" imgH="241200" progId="Equation.DSMT4">
                  <p:embed/>
                </p:oleObj>
              </a:graphicData>
            </a:graphic>
          </p:graphicFrame>
        </p:grpSp>
      </p:grpSp>
      <p:sp>
        <p:nvSpPr>
          <p:cNvPr id="31867" name="Text Box 123"/>
          <p:cNvSpPr txBox="1">
            <a:spLocks noChangeArrowheads="1"/>
          </p:cNvSpPr>
          <p:nvPr/>
        </p:nvSpPr>
        <p:spPr bwMode="auto">
          <a:xfrm>
            <a:off x="387350" y="5516563"/>
            <a:ext cx="8756650" cy="946150"/>
          </a:xfrm>
          <a:prstGeom prst="rect">
            <a:avLst/>
          </a:prstGeom>
          <a:noFill/>
          <a:ln w="9525">
            <a:noFill/>
            <a:miter lim="800000"/>
            <a:headEnd/>
            <a:tailEnd/>
          </a:ln>
        </p:spPr>
        <p:txBody>
          <a:bodyPr>
            <a:spAutoFit/>
          </a:bodyPr>
          <a:lstStyle/>
          <a:p>
            <a:r>
              <a:rPr kumimoji="1" lang="en-US" altLang="zh-CN" sz="2800" b="1">
                <a:latin typeface="Times New Roman" pitchFamily="18" charset="0"/>
              </a:rPr>
              <a:t>2</a:t>
            </a:r>
            <a:r>
              <a:rPr kumimoji="1" lang="en-US" altLang="zh-CN" sz="2800" b="1">
                <a:latin typeface="Times New Roman" pitchFamily="18" charset="0"/>
                <a:cs typeface="Times New Roman" pitchFamily="18" charset="0"/>
              </a:rPr>
              <a:t>º </a:t>
            </a:r>
            <a:r>
              <a:rPr kumimoji="1" lang="zh-CN" altLang="en-US" sz="2800" b="1">
                <a:latin typeface="Times New Roman" pitchFamily="18" charset="0"/>
              </a:rPr>
              <a:t>束缚电荷与自由电荷在激发电场方面，具有同等的</a:t>
            </a:r>
          </a:p>
          <a:p>
            <a:r>
              <a:rPr kumimoji="1" lang="zh-CN" altLang="en-US" sz="2800" b="1">
                <a:latin typeface="Times New Roman" pitchFamily="18" charset="0"/>
              </a:rPr>
              <a:t>    地位。</a:t>
            </a:r>
          </a:p>
        </p:txBody>
      </p:sp>
      <p:sp>
        <p:nvSpPr>
          <p:cNvPr id="31868" name="Text Box 124"/>
          <p:cNvSpPr txBox="1">
            <a:spLocks noChangeArrowheads="1"/>
          </p:cNvSpPr>
          <p:nvPr/>
        </p:nvSpPr>
        <p:spPr bwMode="auto">
          <a:xfrm>
            <a:off x="381000" y="4652963"/>
            <a:ext cx="8763000" cy="946150"/>
          </a:xfrm>
          <a:prstGeom prst="rect">
            <a:avLst/>
          </a:prstGeom>
          <a:noFill/>
          <a:ln w="9525">
            <a:noFill/>
            <a:miter lim="800000"/>
            <a:headEnd/>
            <a:tailEnd/>
          </a:ln>
        </p:spPr>
        <p:txBody>
          <a:bodyPr>
            <a:spAutoFit/>
          </a:bodyPr>
          <a:lstStyle/>
          <a:p>
            <a:r>
              <a:rPr kumimoji="1" lang="en-US" altLang="zh-CN" sz="2800" b="1">
                <a:latin typeface="Times New Roman" pitchFamily="18" charset="0"/>
              </a:rPr>
              <a:t>1</a:t>
            </a:r>
            <a:r>
              <a:rPr kumimoji="1" lang="en-US" altLang="zh-CN" sz="2800" b="1">
                <a:latin typeface="Times New Roman" pitchFamily="18" charset="0"/>
                <a:cs typeface="Times New Roman" pitchFamily="18" charset="0"/>
              </a:rPr>
              <a:t>º </a:t>
            </a:r>
            <a:r>
              <a:rPr kumimoji="1" lang="zh-CN" altLang="en-US" sz="2800" b="1">
                <a:latin typeface="Times New Roman" pitchFamily="18" charset="0"/>
              </a:rPr>
              <a:t>对均匀电介质体内无净电荷，束缚电荷只出现在表</a:t>
            </a:r>
          </a:p>
          <a:p>
            <a:r>
              <a:rPr kumimoji="1" lang="zh-CN" altLang="en-US" sz="2800" b="1">
                <a:latin typeface="Times New Roman" pitchFamily="18" charset="0"/>
              </a:rPr>
              <a:t>    面上。</a:t>
            </a:r>
          </a:p>
        </p:txBody>
      </p:sp>
      <p:graphicFrame>
        <p:nvGraphicFramePr>
          <p:cNvPr id="31869" name="Object 125">
            <a:hlinkClick r:id="" action="ppaction://ole?verb=0"/>
          </p:cNvPr>
          <p:cNvGraphicFramePr>
            <a:graphicFrameLocks noChangeAspect="1"/>
          </p:cNvGraphicFramePr>
          <p:nvPr/>
        </p:nvGraphicFramePr>
        <p:xfrm>
          <a:off x="5003800" y="692150"/>
          <a:ext cx="1104900" cy="485775"/>
        </p:xfrm>
        <a:graphic>
          <a:graphicData uri="http://schemas.openxmlformats.org/presentationml/2006/ole">
            <p:oleObj spid="_x0000_s5122" name="包" r:id="rId4" imgW="1104840" imgH="48564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869"/>
                                        </p:tgtEl>
                                        <p:attrNameLst>
                                          <p:attrName>style.visibility</p:attrName>
                                        </p:attrNameLst>
                                      </p:cBhvr>
                                      <p:to>
                                        <p:strVal val="visible"/>
                                      </p:to>
                                    </p:set>
                                    <p:animEffect transition="in" filter="blinds(horizontal)">
                                      <p:cBhvr>
                                        <p:cTn id="7" dur="500"/>
                                        <p:tgtEl>
                                          <p:spTgt spid="318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1797"/>
                                        </p:tgtEl>
                                        <p:attrNameLst>
                                          <p:attrName>style.visibility</p:attrName>
                                        </p:attrNameLst>
                                      </p:cBhvr>
                                      <p:to>
                                        <p:strVal val="visible"/>
                                      </p:to>
                                    </p:set>
                                    <p:animEffect transition="in" filter="box(out)">
                                      <p:cBhvr>
                                        <p:cTn id="12" dur="500"/>
                                        <p:tgtEl>
                                          <p:spTgt spid="3179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31868"/>
                                        </p:tgtEl>
                                        <p:attrNameLst>
                                          <p:attrName>style.visibility</p:attrName>
                                        </p:attrNameLst>
                                      </p:cBhvr>
                                      <p:to>
                                        <p:strVal val="visible"/>
                                      </p:to>
                                    </p:set>
                                    <p:animEffect transition="in" filter="blinds(vertical)">
                                      <p:cBhvr>
                                        <p:cTn id="17" dur="500"/>
                                        <p:tgtEl>
                                          <p:spTgt spid="3186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iterate type="lt">
                                    <p:tmPct val="100000"/>
                                  </p:iterate>
                                  <p:childTnLst>
                                    <p:set>
                                      <p:cBhvr>
                                        <p:cTn id="21" dur="1" fill="hold">
                                          <p:stCondLst>
                                            <p:cond delay="0"/>
                                          </p:stCondLst>
                                        </p:cTn>
                                        <p:tgtEl>
                                          <p:spTgt spid="31867"/>
                                        </p:tgtEl>
                                        <p:attrNameLst>
                                          <p:attrName>style.visibility</p:attrName>
                                        </p:attrNameLst>
                                      </p:cBhvr>
                                      <p:to>
                                        <p:strVal val="visible"/>
                                      </p:to>
                                    </p:set>
                                    <p:animEffect transition="in" filter="slide(fromBottom)">
                                      <p:cBhvr>
                                        <p:cTn id="22" dur="75"/>
                                        <p:tgtEl>
                                          <p:spTgt spid="31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7" grpId="0" autoUpdateAnimBg="0"/>
      <p:bldP spid="31867" grpId="0" autoUpdateAnimBg="0"/>
      <p:bldP spid="3186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 name="灯片编号占位符 1"/>
          <p:cNvSpPr>
            <a:spLocks noGrp="1"/>
          </p:cNvSpPr>
          <p:nvPr>
            <p:ph type="sldNum" sz="quarter" idx="10"/>
          </p:nvPr>
        </p:nvSpPr>
        <p:spPr>
          <a:noFill/>
        </p:spPr>
        <p:txBody>
          <a:bodyPr/>
          <a:lstStyle/>
          <a:p>
            <a:fld id="{140C76DC-6B04-4E7B-A5E8-B09524C78BBA}" type="slidenum">
              <a:rPr lang="en-US" altLang="zh-CN"/>
              <a:pPr/>
              <a:t>6</a:t>
            </a:fld>
            <a:endParaRPr lang="en-US" altLang="zh-CN"/>
          </a:p>
        </p:txBody>
      </p:sp>
      <p:grpSp>
        <p:nvGrpSpPr>
          <p:cNvPr id="2" name="Group 2"/>
          <p:cNvGrpSpPr>
            <a:grpSpLocks/>
          </p:cNvGrpSpPr>
          <p:nvPr/>
        </p:nvGrpSpPr>
        <p:grpSpPr bwMode="auto">
          <a:xfrm>
            <a:off x="5775325" y="836613"/>
            <a:ext cx="2325688" cy="1873250"/>
            <a:chOff x="3243" y="663"/>
            <a:chExt cx="1465" cy="1180"/>
          </a:xfrm>
        </p:grpSpPr>
        <p:sp>
          <p:nvSpPr>
            <p:cNvPr id="6183" name="Rectangle 3"/>
            <p:cNvSpPr>
              <a:spLocks noChangeArrowheads="1"/>
            </p:cNvSpPr>
            <p:nvPr/>
          </p:nvSpPr>
          <p:spPr bwMode="auto">
            <a:xfrm>
              <a:off x="3243" y="663"/>
              <a:ext cx="1406" cy="817"/>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6184" name="Line 4"/>
            <p:cNvSpPr>
              <a:spLocks noChangeShapeType="1"/>
            </p:cNvSpPr>
            <p:nvPr/>
          </p:nvSpPr>
          <p:spPr bwMode="auto">
            <a:xfrm>
              <a:off x="3515" y="1661"/>
              <a:ext cx="907" cy="0"/>
            </a:xfrm>
            <a:prstGeom prst="line">
              <a:avLst/>
            </a:prstGeom>
            <a:noFill/>
            <a:ln w="28575">
              <a:solidFill>
                <a:schemeClr val="tx1"/>
              </a:solidFill>
              <a:round/>
              <a:headEnd/>
              <a:tailEnd type="stealth" w="med" len="lg"/>
            </a:ln>
          </p:spPr>
          <p:txBody>
            <a:bodyPr/>
            <a:lstStyle/>
            <a:p>
              <a:endParaRPr lang="zh-CN" altLang="en-US"/>
            </a:p>
          </p:txBody>
        </p:sp>
        <p:graphicFrame>
          <p:nvGraphicFramePr>
            <p:cNvPr id="6155" name="Object 5"/>
            <p:cNvGraphicFramePr>
              <a:graphicFrameLocks noChangeAspect="1"/>
            </p:cNvGraphicFramePr>
            <p:nvPr/>
          </p:nvGraphicFramePr>
          <p:xfrm>
            <a:off x="4422" y="1480"/>
            <a:ext cx="286" cy="363"/>
          </p:xfrm>
          <a:graphic>
            <a:graphicData uri="http://schemas.openxmlformats.org/presentationml/2006/ole">
              <p:oleObj spid="_x0000_s6155" name="公式" r:id="rId3" imgW="190440" imgH="241200" progId="Equation.3">
                <p:embed/>
              </p:oleObj>
            </a:graphicData>
          </a:graphic>
        </p:graphicFrame>
        <p:graphicFrame>
          <p:nvGraphicFramePr>
            <p:cNvPr id="6156" name="Object 6"/>
            <p:cNvGraphicFramePr>
              <a:graphicFrameLocks noChangeAspect="1"/>
            </p:cNvGraphicFramePr>
            <p:nvPr/>
          </p:nvGraphicFramePr>
          <p:xfrm>
            <a:off x="4468" y="709"/>
            <a:ext cx="180" cy="180"/>
          </p:xfrm>
          <a:graphic>
            <a:graphicData uri="http://schemas.openxmlformats.org/presentationml/2006/ole">
              <p:oleObj spid="_x0000_s6156" name="公式" r:id="rId4" imgW="139680" imgH="139680" progId="Equation.3">
                <p:embed/>
              </p:oleObj>
            </a:graphicData>
          </a:graphic>
        </p:graphicFrame>
        <p:graphicFrame>
          <p:nvGraphicFramePr>
            <p:cNvPr id="6157" name="Object 7"/>
            <p:cNvGraphicFramePr>
              <a:graphicFrameLocks noChangeAspect="1"/>
            </p:cNvGraphicFramePr>
            <p:nvPr/>
          </p:nvGraphicFramePr>
          <p:xfrm>
            <a:off x="4468" y="890"/>
            <a:ext cx="180" cy="180"/>
          </p:xfrm>
          <a:graphic>
            <a:graphicData uri="http://schemas.openxmlformats.org/presentationml/2006/ole">
              <p:oleObj spid="_x0000_s6157" name="公式" r:id="rId5" imgW="139680" imgH="139680" progId="Equation.3">
                <p:embed/>
              </p:oleObj>
            </a:graphicData>
          </a:graphic>
        </p:graphicFrame>
        <p:graphicFrame>
          <p:nvGraphicFramePr>
            <p:cNvPr id="6158" name="Object 8"/>
            <p:cNvGraphicFramePr>
              <a:graphicFrameLocks noChangeAspect="1"/>
            </p:cNvGraphicFramePr>
            <p:nvPr/>
          </p:nvGraphicFramePr>
          <p:xfrm>
            <a:off x="4468" y="1071"/>
            <a:ext cx="180" cy="180"/>
          </p:xfrm>
          <a:graphic>
            <a:graphicData uri="http://schemas.openxmlformats.org/presentationml/2006/ole">
              <p:oleObj spid="_x0000_s6158" name="公式" r:id="rId6" imgW="139680" imgH="139680" progId="Equation.3">
                <p:embed/>
              </p:oleObj>
            </a:graphicData>
          </a:graphic>
        </p:graphicFrame>
        <p:graphicFrame>
          <p:nvGraphicFramePr>
            <p:cNvPr id="6159" name="Object 9"/>
            <p:cNvGraphicFramePr>
              <a:graphicFrameLocks noChangeAspect="1"/>
            </p:cNvGraphicFramePr>
            <p:nvPr/>
          </p:nvGraphicFramePr>
          <p:xfrm>
            <a:off x="4468" y="1253"/>
            <a:ext cx="180" cy="180"/>
          </p:xfrm>
          <a:graphic>
            <a:graphicData uri="http://schemas.openxmlformats.org/presentationml/2006/ole">
              <p:oleObj spid="_x0000_s6159" name="公式" r:id="rId7" imgW="139680" imgH="139680" progId="Equation.3">
                <p:embed/>
              </p:oleObj>
            </a:graphicData>
          </a:graphic>
        </p:graphicFrame>
        <p:graphicFrame>
          <p:nvGraphicFramePr>
            <p:cNvPr id="6160" name="Object 10"/>
            <p:cNvGraphicFramePr>
              <a:graphicFrameLocks noChangeAspect="1"/>
            </p:cNvGraphicFramePr>
            <p:nvPr/>
          </p:nvGraphicFramePr>
          <p:xfrm>
            <a:off x="3288" y="754"/>
            <a:ext cx="131" cy="78"/>
          </p:xfrm>
          <a:graphic>
            <a:graphicData uri="http://schemas.openxmlformats.org/presentationml/2006/ole">
              <p:oleObj spid="_x0000_s6160" name="公式" r:id="rId8" imgW="126720" imgH="75960" progId="Equation.3">
                <p:embed/>
              </p:oleObj>
            </a:graphicData>
          </a:graphic>
        </p:graphicFrame>
        <p:graphicFrame>
          <p:nvGraphicFramePr>
            <p:cNvPr id="6161" name="Object 11"/>
            <p:cNvGraphicFramePr>
              <a:graphicFrameLocks noChangeAspect="1"/>
            </p:cNvGraphicFramePr>
            <p:nvPr/>
          </p:nvGraphicFramePr>
          <p:xfrm>
            <a:off x="3288" y="948"/>
            <a:ext cx="131" cy="78"/>
          </p:xfrm>
          <a:graphic>
            <a:graphicData uri="http://schemas.openxmlformats.org/presentationml/2006/ole">
              <p:oleObj spid="_x0000_s6161" name="公式" r:id="rId9" imgW="126720" imgH="75960" progId="Equation.3">
                <p:embed/>
              </p:oleObj>
            </a:graphicData>
          </a:graphic>
        </p:graphicFrame>
        <p:graphicFrame>
          <p:nvGraphicFramePr>
            <p:cNvPr id="6162" name="Object 12"/>
            <p:cNvGraphicFramePr>
              <a:graphicFrameLocks noChangeAspect="1"/>
            </p:cNvGraphicFramePr>
            <p:nvPr/>
          </p:nvGraphicFramePr>
          <p:xfrm>
            <a:off x="3288" y="1162"/>
            <a:ext cx="131" cy="78"/>
          </p:xfrm>
          <a:graphic>
            <a:graphicData uri="http://schemas.openxmlformats.org/presentationml/2006/ole">
              <p:oleObj spid="_x0000_s6162" name="公式" r:id="rId10" imgW="126720" imgH="75960" progId="Equation.3">
                <p:embed/>
              </p:oleObj>
            </a:graphicData>
          </a:graphic>
        </p:graphicFrame>
        <p:graphicFrame>
          <p:nvGraphicFramePr>
            <p:cNvPr id="6163" name="Object 13"/>
            <p:cNvGraphicFramePr>
              <a:graphicFrameLocks noChangeAspect="1"/>
            </p:cNvGraphicFramePr>
            <p:nvPr/>
          </p:nvGraphicFramePr>
          <p:xfrm>
            <a:off x="3288" y="1344"/>
            <a:ext cx="131" cy="78"/>
          </p:xfrm>
          <a:graphic>
            <a:graphicData uri="http://schemas.openxmlformats.org/presentationml/2006/ole">
              <p:oleObj spid="_x0000_s6163" name="公式" r:id="rId11" imgW="126720" imgH="75960" progId="Equation.3">
                <p:embed/>
              </p:oleObj>
            </a:graphicData>
          </a:graphic>
        </p:graphicFrame>
      </p:grpSp>
      <p:grpSp>
        <p:nvGrpSpPr>
          <p:cNvPr id="3" name="Group 14"/>
          <p:cNvGrpSpPr>
            <a:grpSpLocks/>
          </p:cNvGrpSpPr>
          <p:nvPr/>
        </p:nvGrpSpPr>
        <p:grpSpPr bwMode="auto">
          <a:xfrm>
            <a:off x="6351588" y="909638"/>
            <a:ext cx="1152525" cy="455612"/>
            <a:chOff x="3606" y="709"/>
            <a:chExt cx="726" cy="287"/>
          </a:xfrm>
        </p:grpSpPr>
        <p:sp>
          <p:nvSpPr>
            <p:cNvPr id="6182" name="Line 15"/>
            <p:cNvSpPr>
              <a:spLocks noChangeShapeType="1"/>
            </p:cNvSpPr>
            <p:nvPr/>
          </p:nvSpPr>
          <p:spPr bwMode="auto">
            <a:xfrm flipH="1">
              <a:off x="3606" y="981"/>
              <a:ext cx="726" cy="0"/>
            </a:xfrm>
            <a:prstGeom prst="line">
              <a:avLst/>
            </a:prstGeom>
            <a:noFill/>
            <a:ln w="28575">
              <a:solidFill>
                <a:schemeClr val="tx1"/>
              </a:solidFill>
              <a:round/>
              <a:headEnd/>
              <a:tailEnd type="stealth" w="med" len="lg"/>
            </a:ln>
          </p:spPr>
          <p:txBody>
            <a:bodyPr/>
            <a:lstStyle/>
            <a:p>
              <a:endParaRPr lang="zh-CN" altLang="en-US"/>
            </a:p>
          </p:txBody>
        </p:sp>
        <p:graphicFrame>
          <p:nvGraphicFramePr>
            <p:cNvPr id="6154" name="Object 16"/>
            <p:cNvGraphicFramePr>
              <a:graphicFrameLocks noChangeAspect="1"/>
            </p:cNvGraphicFramePr>
            <p:nvPr/>
          </p:nvGraphicFramePr>
          <p:xfrm>
            <a:off x="3787" y="709"/>
            <a:ext cx="287" cy="287"/>
          </p:xfrm>
          <a:graphic>
            <a:graphicData uri="http://schemas.openxmlformats.org/presentationml/2006/ole">
              <p:oleObj spid="_x0000_s6154" name="公式" r:id="rId12" imgW="190440" imgH="190440" progId="Equation.3">
                <p:embed/>
              </p:oleObj>
            </a:graphicData>
          </a:graphic>
        </p:graphicFrame>
      </p:grpSp>
      <p:grpSp>
        <p:nvGrpSpPr>
          <p:cNvPr id="4" name="Group 17"/>
          <p:cNvGrpSpPr>
            <a:grpSpLocks/>
          </p:cNvGrpSpPr>
          <p:nvPr/>
        </p:nvGrpSpPr>
        <p:grpSpPr bwMode="auto">
          <a:xfrm>
            <a:off x="6351588" y="1341438"/>
            <a:ext cx="1152525" cy="455612"/>
            <a:chOff x="3606" y="981"/>
            <a:chExt cx="726" cy="287"/>
          </a:xfrm>
        </p:grpSpPr>
        <p:sp>
          <p:nvSpPr>
            <p:cNvPr id="6181" name="Line 18"/>
            <p:cNvSpPr>
              <a:spLocks noChangeShapeType="1"/>
            </p:cNvSpPr>
            <p:nvPr/>
          </p:nvSpPr>
          <p:spPr bwMode="auto">
            <a:xfrm>
              <a:off x="3606" y="1253"/>
              <a:ext cx="726" cy="0"/>
            </a:xfrm>
            <a:prstGeom prst="line">
              <a:avLst/>
            </a:prstGeom>
            <a:noFill/>
            <a:ln w="28575">
              <a:solidFill>
                <a:schemeClr val="hlink"/>
              </a:solidFill>
              <a:round/>
              <a:headEnd/>
              <a:tailEnd type="stealth" w="med" len="lg"/>
            </a:ln>
          </p:spPr>
          <p:txBody>
            <a:bodyPr/>
            <a:lstStyle/>
            <a:p>
              <a:endParaRPr lang="zh-CN" altLang="en-US"/>
            </a:p>
          </p:txBody>
        </p:sp>
        <p:graphicFrame>
          <p:nvGraphicFramePr>
            <p:cNvPr id="6153" name="Object 19"/>
            <p:cNvGraphicFramePr>
              <a:graphicFrameLocks noChangeAspect="1"/>
            </p:cNvGraphicFramePr>
            <p:nvPr/>
          </p:nvGraphicFramePr>
          <p:xfrm>
            <a:off x="3833" y="981"/>
            <a:ext cx="230" cy="287"/>
          </p:xfrm>
          <a:graphic>
            <a:graphicData uri="http://schemas.openxmlformats.org/presentationml/2006/ole">
              <p:oleObj spid="_x0000_s6153" name="公式" r:id="rId13" imgW="152280" imgH="190440" progId="Equation.3">
                <p:embed/>
              </p:oleObj>
            </a:graphicData>
          </a:graphic>
        </p:graphicFrame>
      </p:grpSp>
      <p:grpSp>
        <p:nvGrpSpPr>
          <p:cNvPr id="5" name="Group 20"/>
          <p:cNvGrpSpPr>
            <a:grpSpLocks/>
          </p:cNvGrpSpPr>
          <p:nvPr/>
        </p:nvGrpSpPr>
        <p:grpSpPr bwMode="auto">
          <a:xfrm>
            <a:off x="1042988" y="765175"/>
            <a:ext cx="2036762" cy="576263"/>
            <a:chOff x="295" y="346"/>
            <a:chExt cx="1283" cy="363"/>
          </a:xfrm>
        </p:grpSpPr>
        <p:sp>
          <p:nvSpPr>
            <p:cNvPr id="6180" name="Text Box 21"/>
            <p:cNvSpPr txBox="1">
              <a:spLocks noChangeArrowheads="1"/>
            </p:cNvSpPr>
            <p:nvPr/>
          </p:nvSpPr>
          <p:spPr bwMode="auto">
            <a:xfrm>
              <a:off x="295" y="346"/>
              <a:ext cx="1134" cy="327"/>
            </a:xfrm>
            <a:prstGeom prst="rect">
              <a:avLst/>
            </a:prstGeom>
            <a:noFill/>
            <a:ln w="9525">
              <a:noFill/>
              <a:miter lim="800000"/>
              <a:headEnd/>
              <a:tailEnd/>
            </a:ln>
          </p:spPr>
          <p:txBody>
            <a:bodyPr>
              <a:spAutoFit/>
            </a:bodyPr>
            <a:lstStyle/>
            <a:p>
              <a:pPr>
                <a:spcBef>
                  <a:spcPct val="50000"/>
                </a:spcBef>
              </a:pPr>
              <a:r>
                <a:rPr lang="zh-CN" altLang="en-US" sz="2800" b="1"/>
                <a:t>外电场：</a:t>
              </a:r>
            </a:p>
          </p:txBody>
        </p:sp>
        <p:graphicFrame>
          <p:nvGraphicFramePr>
            <p:cNvPr id="6152" name="Object 22"/>
            <p:cNvGraphicFramePr>
              <a:graphicFrameLocks noChangeAspect="1"/>
            </p:cNvGraphicFramePr>
            <p:nvPr/>
          </p:nvGraphicFramePr>
          <p:xfrm>
            <a:off x="1292" y="346"/>
            <a:ext cx="286" cy="363"/>
          </p:xfrm>
          <a:graphic>
            <a:graphicData uri="http://schemas.openxmlformats.org/presentationml/2006/ole">
              <p:oleObj spid="_x0000_s6152" name="公式" r:id="rId14" imgW="190440" imgH="241200" progId="Equation.3">
                <p:embed/>
              </p:oleObj>
            </a:graphicData>
          </a:graphic>
        </p:graphicFrame>
      </p:grpSp>
      <p:grpSp>
        <p:nvGrpSpPr>
          <p:cNvPr id="6" name="Group 23"/>
          <p:cNvGrpSpPr>
            <a:grpSpLocks/>
          </p:cNvGrpSpPr>
          <p:nvPr/>
        </p:nvGrpSpPr>
        <p:grpSpPr bwMode="auto">
          <a:xfrm>
            <a:off x="1042988" y="1341438"/>
            <a:ext cx="4032250" cy="519112"/>
            <a:chOff x="295" y="799"/>
            <a:chExt cx="2540" cy="327"/>
          </a:xfrm>
        </p:grpSpPr>
        <p:sp>
          <p:nvSpPr>
            <p:cNvPr id="6179" name="Text Box 24"/>
            <p:cNvSpPr txBox="1">
              <a:spLocks noChangeArrowheads="1"/>
            </p:cNvSpPr>
            <p:nvPr/>
          </p:nvSpPr>
          <p:spPr bwMode="auto">
            <a:xfrm>
              <a:off x="295" y="799"/>
              <a:ext cx="2404" cy="327"/>
            </a:xfrm>
            <a:prstGeom prst="rect">
              <a:avLst/>
            </a:prstGeom>
            <a:noFill/>
            <a:ln w="9525">
              <a:noFill/>
              <a:miter lim="800000"/>
              <a:headEnd/>
              <a:tailEnd/>
            </a:ln>
          </p:spPr>
          <p:txBody>
            <a:bodyPr>
              <a:spAutoFit/>
            </a:bodyPr>
            <a:lstStyle/>
            <a:p>
              <a:pPr>
                <a:spcBef>
                  <a:spcPct val="50000"/>
                </a:spcBef>
              </a:pPr>
              <a:r>
                <a:rPr lang="zh-CN" altLang="en-US" sz="2800" b="1"/>
                <a:t>极化电荷产生的电场：</a:t>
              </a:r>
            </a:p>
          </p:txBody>
        </p:sp>
        <p:graphicFrame>
          <p:nvGraphicFramePr>
            <p:cNvPr id="6151" name="Object 25"/>
            <p:cNvGraphicFramePr>
              <a:graphicFrameLocks noChangeAspect="1"/>
            </p:cNvGraphicFramePr>
            <p:nvPr/>
          </p:nvGraphicFramePr>
          <p:xfrm>
            <a:off x="2548" y="808"/>
            <a:ext cx="287" cy="287"/>
          </p:xfrm>
          <a:graphic>
            <a:graphicData uri="http://schemas.openxmlformats.org/presentationml/2006/ole">
              <p:oleObj spid="_x0000_s6151" name="公式" r:id="rId15" imgW="190440" imgH="190440" progId="Equation.3">
                <p:embed/>
              </p:oleObj>
            </a:graphicData>
          </a:graphic>
        </p:graphicFrame>
      </p:grpSp>
      <p:grpSp>
        <p:nvGrpSpPr>
          <p:cNvPr id="7" name="Group 26"/>
          <p:cNvGrpSpPr>
            <a:grpSpLocks/>
          </p:cNvGrpSpPr>
          <p:nvPr/>
        </p:nvGrpSpPr>
        <p:grpSpPr bwMode="auto">
          <a:xfrm>
            <a:off x="1042988" y="1989138"/>
            <a:ext cx="3028950" cy="519112"/>
            <a:chOff x="295" y="1344"/>
            <a:chExt cx="1908" cy="327"/>
          </a:xfrm>
        </p:grpSpPr>
        <p:sp>
          <p:nvSpPr>
            <p:cNvPr id="6178" name="Text Box 27"/>
            <p:cNvSpPr txBox="1">
              <a:spLocks noChangeArrowheads="1"/>
            </p:cNvSpPr>
            <p:nvPr/>
          </p:nvSpPr>
          <p:spPr bwMode="auto">
            <a:xfrm>
              <a:off x="295" y="1344"/>
              <a:ext cx="1859" cy="327"/>
            </a:xfrm>
            <a:prstGeom prst="rect">
              <a:avLst/>
            </a:prstGeom>
            <a:noFill/>
            <a:ln w="9525">
              <a:noFill/>
              <a:miter lim="800000"/>
              <a:headEnd/>
              <a:tailEnd/>
            </a:ln>
          </p:spPr>
          <p:txBody>
            <a:bodyPr>
              <a:spAutoFit/>
            </a:bodyPr>
            <a:lstStyle/>
            <a:p>
              <a:pPr>
                <a:spcBef>
                  <a:spcPct val="50000"/>
                </a:spcBef>
              </a:pPr>
              <a:r>
                <a:rPr lang="zh-CN" altLang="en-US" sz="2800" b="1"/>
                <a:t>介质内的电场：</a:t>
              </a:r>
            </a:p>
          </p:txBody>
        </p:sp>
        <p:graphicFrame>
          <p:nvGraphicFramePr>
            <p:cNvPr id="6150" name="Object 28"/>
            <p:cNvGraphicFramePr>
              <a:graphicFrameLocks noChangeAspect="1"/>
            </p:cNvGraphicFramePr>
            <p:nvPr/>
          </p:nvGraphicFramePr>
          <p:xfrm>
            <a:off x="1973" y="1380"/>
            <a:ext cx="230" cy="287"/>
          </p:xfrm>
          <a:graphic>
            <a:graphicData uri="http://schemas.openxmlformats.org/presentationml/2006/ole">
              <p:oleObj spid="_x0000_s6150" name="公式" r:id="rId16" imgW="152280" imgH="190440" progId="Equation.3">
                <p:embed/>
              </p:oleObj>
            </a:graphicData>
          </a:graphic>
        </p:graphicFrame>
      </p:grpSp>
      <p:graphicFrame>
        <p:nvGraphicFramePr>
          <p:cNvPr id="32797" name="Object 29"/>
          <p:cNvGraphicFramePr>
            <a:graphicFrameLocks noChangeAspect="1"/>
          </p:cNvGraphicFramePr>
          <p:nvPr/>
        </p:nvGraphicFramePr>
        <p:xfrm>
          <a:off x="3132138" y="2565400"/>
          <a:ext cx="2016125" cy="654050"/>
        </p:xfrm>
        <a:graphic>
          <a:graphicData uri="http://schemas.openxmlformats.org/presentationml/2006/ole">
            <p:oleObj spid="_x0000_s6146" name="Equation" r:id="rId17" imgW="736560" imgH="241200" progId="Equation.DSMT4">
              <p:embed/>
            </p:oleObj>
          </a:graphicData>
        </a:graphic>
      </p:graphicFrame>
      <p:sp>
        <p:nvSpPr>
          <p:cNvPr id="32798" name="Text Box 30"/>
          <p:cNvSpPr txBox="1">
            <a:spLocks noChangeArrowheads="1"/>
          </p:cNvSpPr>
          <p:nvPr/>
        </p:nvSpPr>
        <p:spPr bwMode="auto">
          <a:xfrm>
            <a:off x="684213" y="3213100"/>
            <a:ext cx="7920037" cy="519113"/>
          </a:xfrm>
          <a:prstGeom prst="rect">
            <a:avLst/>
          </a:prstGeom>
          <a:noFill/>
          <a:ln w="9525">
            <a:noFill/>
            <a:miter lim="800000"/>
            <a:headEnd/>
            <a:tailEnd/>
          </a:ln>
        </p:spPr>
        <p:txBody>
          <a:bodyPr>
            <a:spAutoFit/>
          </a:bodyPr>
          <a:lstStyle/>
          <a:p>
            <a:pPr>
              <a:spcBef>
                <a:spcPct val="50000"/>
              </a:spcBef>
            </a:pPr>
            <a:r>
              <a:rPr lang="zh-CN" altLang="en-US" sz="2800" b="1">
                <a:solidFill>
                  <a:schemeClr val="hlink"/>
                </a:solidFill>
                <a:ea typeface="黑体" pitchFamily="49" charset="-122"/>
              </a:rPr>
              <a:t>击穿：</a:t>
            </a:r>
            <a:r>
              <a:rPr lang="zh-CN" altLang="en-US" sz="2800" b="1"/>
              <a:t>在强电场作用下电介质变成导体的现象。</a:t>
            </a:r>
          </a:p>
        </p:txBody>
      </p:sp>
      <p:grpSp>
        <p:nvGrpSpPr>
          <p:cNvPr id="8" name="Group 31"/>
          <p:cNvGrpSpPr>
            <a:grpSpLocks/>
          </p:cNvGrpSpPr>
          <p:nvPr/>
        </p:nvGrpSpPr>
        <p:grpSpPr bwMode="auto">
          <a:xfrm>
            <a:off x="755650" y="4062413"/>
            <a:ext cx="6624638" cy="533400"/>
            <a:chOff x="476" y="2559"/>
            <a:chExt cx="4173" cy="336"/>
          </a:xfrm>
        </p:grpSpPr>
        <p:sp>
          <p:nvSpPr>
            <p:cNvPr id="6177" name="Text Box 32"/>
            <p:cNvSpPr txBox="1">
              <a:spLocks noChangeArrowheads="1"/>
            </p:cNvSpPr>
            <p:nvPr/>
          </p:nvSpPr>
          <p:spPr bwMode="auto">
            <a:xfrm>
              <a:off x="476" y="2568"/>
              <a:ext cx="2948" cy="327"/>
            </a:xfrm>
            <a:prstGeom prst="rect">
              <a:avLst/>
            </a:prstGeom>
            <a:noFill/>
            <a:ln w="9525">
              <a:noFill/>
              <a:miter lim="800000"/>
              <a:headEnd/>
              <a:tailEnd/>
            </a:ln>
          </p:spPr>
          <p:txBody>
            <a:bodyPr>
              <a:spAutoFit/>
            </a:bodyPr>
            <a:lstStyle/>
            <a:p>
              <a:pPr>
                <a:spcBef>
                  <a:spcPct val="50000"/>
                </a:spcBef>
              </a:pPr>
              <a:r>
                <a:rPr lang="zh-CN" altLang="en-US" sz="2800" b="1"/>
                <a:t>空气的击穿电场强度约为： </a:t>
              </a:r>
            </a:p>
          </p:txBody>
        </p:sp>
        <p:graphicFrame>
          <p:nvGraphicFramePr>
            <p:cNvPr id="6149" name="Object 33"/>
            <p:cNvGraphicFramePr>
              <a:graphicFrameLocks noChangeAspect="1"/>
            </p:cNvGraphicFramePr>
            <p:nvPr/>
          </p:nvGraphicFramePr>
          <p:xfrm>
            <a:off x="3424" y="2559"/>
            <a:ext cx="1225" cy="318"/>
          </p:xfrm>
          <a:graphic>
            <a:graphicData uri="http://schemas.openxmlformats.org/presentationml/2006/ole">
              <p:oleObj spid="_x0000_s6149" r:id="rId18" imgW="774364" imgH="203112" progId="Equation.3">
                <p:embed/>
              </p:oleObj>
            </a:graphicData>
          </a:graphic>
        </p:graphicFrame>
      </p:grpSp>
      <p:grpSp>
        <p:nvGrpSpPr>
          <p:cNvPr id="9" name="Group 34"/>
          <p:cNvGrpSpPr>
            <a:grpSpLocks/>
          </p:cNvGrpSpPr>
          <p:nvPr/>
        </p:nvGrpSpPr>
        <p:grpSpPr bwMode="auto">
          <a:xfrm>
            <a:off x="755650" y="4724400"/>
            <a:ext cx="6911975" cy="534988"/>
            <a:chOff x="476" y="3103"/>
            <a:chExt cx="4354" cy="337"/>
          </a:xfrm>
        </p:grpSpPr>
        <p:sp>
          <p:nvSpPr>
            <p:cNvPr id="6176" name="Text Box 35"/>
            <p:cNvSpPr txBox="1">
              <a:spLocks noChangeArrowheads="1"/>
            </p:cNvSpPr>
            <p:nvPr/>
          </p:nvSpPr>
          <p:spPr bwMode="auto">
            <a:xfrm>
              <a:off x="476" y="3113"/>
              <a:ext cx="3130" cy="327"/>
            </a:xfrm>
            <a:prstGeom prst="rect">
              <a:avLst/>
            </a:prstGeom>
            <a:noFill/>
            <a:ln w="9525">
              <a:noFill/>
              <a:miter lim="800000"/>
              <a:headEnd/>
              <a:tailEnd/>
            </a:ln>
          </p:spPr>
          <p:txBody>
            <a:bodyPr>
              <a:spAutoFit/>
            </a:bodyPr>
            <a:lstStyle/>
            <a:p>
              <a:pPr>
                <a:spcBef>
                  <a:spcPct val="50000"/>
                </a:spcBef>
              </a:pPr>
              <a:r>
                <a:rPr lang="zh-CN" altLang="en-US" sz="2800" b="1"/>
                <a:t>矿物油的击穿电场强度约为： </a:t>
              </a:r>
            </a:p>
          </p:txBody>
        </p:sp>
        <p:graphicFrame>
          <p:nvGraphicFramePr>
            <p:cNvPr id="6148" name="Object 36"/>
            <p:cNvGraphicFramePr>
              <a:graphicFrameLocks noChangeAspect="1"/>
            </p:cNvGraphicFramePr>
            <p:nvPr/>
          </p:nvGraphicFramePr>
          <p:xfrm>
            <a:off x="3515" y="3103"/>
            <a:ext cx="1315" cy="313"/>
          </p:xfrm>
          <a:graphic>
            <a:graphicData uri="http://schemas.openxmlformats.org/presentationml/2006/ole">
              <p:oleObj spid="_x0000_s6148" r:id="rId19" imgW="837836" imgH="203112" progId="Equation.3">
                <p:embed/>
              </p:oleObj>
            </a:graphicData>
          </a:graphic>
        </p:graphicFrame>
      </p:grpSp>
      <p:grpSp>
        <p:nvGrpSpPr>
          <p:cNvPr id="10" name="Group 37"/>
          <p:cNvGrpSpPr>
            <a:grpSpLocks/>
          </p:cNvGrpSpPr>
          <p:nvPr/>
        </p:nvGrpSpPr>
        <p:grpSpPr bwMode="auto">
          <a:xfrm>
            <a:off x="755650" y="5445125"/>
            <a:ext cx="7416800" cy="519113"/>
            <a:chOff x="476" y="3430"/>
            <a:chExt cx="4672" cy="327"/>
          </a:xfrm>
        </p:grpSpPr>
        <p:sp>
          <p:nvSpPr>
            <p:cNvPr id="6175" name="Text Box 38"/>
            <p:cNvSpPr txBox="1">
              <a:spLocks noChangeArrowheads="1"/>
            </p:cNvSpPr>
            <p:nvPr/>
          </p:nvSpPr>
          <p:spPr bwMode="auto">
            <a:xfrm>
              <a:off x="476" y="3430"/>
              <a:ext cx="2948" cy="327"/>
            </a:xfrm>
            <a:prstGeom prst="rect">
              <a:avLst/>
            </a:prstGeom>
            <a:noFill/>
            <a:ln w="9525">
              <a:noFill/>
              <a:miter lim="800000"/>
              <a:headEnd/>
              <a:tailEnd/>
            </a:ln>
          </p:spPr>
          <p:txBody>
            <a:bodyPr>
              <a:spAutoFit/>
            </a:bodyPr>
            <a:lstStyle/>
            <a:p>
              <a:pPr>
                <a:spcBef>
                  <a:spcPct val="50000"/>
                </a:spcBef>
              </a:pPr>
              <a:r>
                <a:rPr lang="zh-CN" altLang="en-US" sz="2800" b="1"/>
                <a:t>云母的击穿电场强度约为： </a:t>
              </a:r>
            </a:p>
          </p:txBody>
        </p:sp>
        <p:graphicFrame>
          <p:nvGraphicFramePr>
            <p:cNvPr id="6147" name="Object 39"/>
            <p:cNvGraphicFramePr>
              <a:graphicFrameLocks noChangeAspect="1"/>
            </p:cNvGraphicFramePr>
            <p:nvPr/>
          </p:nvGraphicFramePr>
          <p:xfrm>
            <a:off x="3334" y="3439"/>
            <a:ext cx="1814" cy="290"/>
          </p:xfrm>
          <a:graphic>
            <a:graphicData uri="http://schemas.openxmlformats.org/presentationml/2006/ole">
              <p:oleObj spid="_x0000_s6147" r:id="rId20" imgW="1244600" imgH="20320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righ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32797"/>
                                        </p:tgtEl>
                                        <p:attrNameLst>
                                          <p:attrName>style.visibility</p:attrName>
                                        </p:attrNameLst>
                                      </p:cBhvr>
                                      <p:to>
                                        <p:strVal val="visible"/>
                                      </p:to>
                                    </p:set>
                                    <p:animEffect transition="in" filter="strips(upRight)">
                                      <p:cBhvr>
                                        <p:cTn id="37" dur="500"/>
                                        <p:tgtEl>
                                          <p:spTgt spid="327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2798"/>
                                        </p:tgtEl>
                                        <p:attrNameLst>
                                          <p:attrName>style.visibility</p:attrName>
                                        </p:attrNameLst>
                                      </p:cBhvr>
                                      <p:to>
                                        <p:strVal val="visible"/>
                                      </p:to>
                                    </p:set>
                                    <p:animEffect transition="in" filter="wipe(left)">
                                      <p:cBhvr>
                                        <p:cTn id="42" dur="500"/>
                                        <p:tgtEl>
                                          <p:spTgt spid="327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灯片编号占位符 3"/>
          <p:cNvSpPr>
            <a:spLocks noGrp="1"/>
          </p:cNvSpPr>
          <p:nvPr>
            <p:ph type="sldNum" sz="quarter" idx="10"/>
          </p:nvPr>
        </p:nvSpPr>
        <p:spPr>
          <a:noFill/>
        </p:spPr>
        <p:txBody>
          <a:bodyPr/>
          <a:lstStyle/>
          <a:p>
            <a:fld id="{D234F4F6-24C8-4818-9C9C-5C9774B0E60C}" type="slidenum">
              <a:rPr lang="en-US" altLang="zh-CN"/>
              <a:pPr/>
              <a:t>7</a:t>
            </a:fld>
            <a:endParaRPr lang="en-US" altLang="zh-CN"/>
          </a:p>
        </p:txBody>
      </p:sp>
      <p:sp>
        <p:nvSpPr>
          <p:cNvPr id="7177" name="Rectangle 2"/>
          <p:cNvSpPr>
            <a:spLocks noChangeArrowheads="1"/>
          </p:cNvSpPr>
          <p:nvPr>
            <p:ph type="title"/>
          </p:nvPr>
        </p:nvSpPr>
        <p:spPr bwMode="auto">
          <a:xfrm>
            <a:off x="900113" y="404813"/>
            <a:ext cx="3754437" cy="641350"/>
          </a:xfrm>
          <a:noFill/>
          <a:ln w="12700" algn="ctr">
            <a:miter lim="800000"/>
            <a:headEnd/>
            <a:tailEnd/>
          </a:ln>
        </p:spPr>
        <p:txBody>
          <a:bodyPr vert="horz" wrap="square" lIns="91440" tIns="45720" rIns="91440" bIns="45720" numCol="1" anchor="t" anchorCtr="0" compatLnSpc="1">
            <a:prstTxWarp prst="textNoShape">
              <a:avLst/>
            </a:prstTxWarp>
            <a:spAutoFit/>
          </a:bodyPr>
          <a:lstStyle/>
          <a:p>
            <a:pPr algn="l" eaLnBrk="1" hangingPunct="1">
              <a:spcBef>
                <a:spcPct val="50000"/>
              </a:spcBef>
            </a:pPr>
            <a:r>
              <a:rPr kumimoji="1" lang="en-US" altLang="zh-CN" sz="3200" smtClean="0">
                <a:solidFill>
                  <a:schemeClr val="tx1"/>
                </a:solidFill>
                <a:latin typeface="黑体" pitchFamily="49" charset="-122"/>
                <a:ea typeface="黑体" pitchFamily="49" charset="-122"/>
                <a:cs typeface="Times New Roman" pitchFamily="18" charset="0"/>
              </a:rPr>
              <a:t>3.</a:t>
            </a:r>
            <a:r>
              <a:rPr kumimoji="1" lang="zh-CN" altLang="en-US" sz="3200" smtClean="0">
                <a:solidFill>
                  <a:schemeClr val="tx1"/>
                </a:solidFill>
                <a:latin typeface="黑体" pitchFamily="49" charset="-122"/>
                <a:ea typeface="黑体" pitchFamily="49" charset="-122"/>
                <a:cs typeface="Times New Roman" pitchFamily="18" charset="0"/>
              </a:rPr>
              <a:t>电极化强度</a:t>
            </a:r>
            <a:r>
              <a:rPr kumimoji="1" lang="zh-CN" altLang="en-US" sz="3600" smtClean="0">
                <a:solidFill>
                  <a:schemeClr val="tx1"/>
                </a:solidFill>
                <a:latin typeface="黑体" pitchFamily="49" charset="-122"/>
                <a:ea typeface="黑体" pitchFamily="49" charset="-122"/>
                <a:cs typeface="Times New Roman" pitchFamily="18" charset="0"/>
              </a:rPr>
              <a:t> </a:t>
            </a:r>
          </a:p>
        </p:txBody>
      </p:sp>
      <p:grpSp>
        <p:nvGrpSpPr>
          <p:cNvPr id="2" name="Group 3"/>
          <p:cNvGrpSpPr>
            <a:grpSpLocks/>
          </p:cNvGrpSpPr>
          <p:nvPr/>
        </p:nvGrpSpPr>
        <p:grpSpPr bwMode="auto">
          <a:xfrm>
            <a:off x="755650" y="981075"/>
            <a:ext cx="7705725" cy="519113"/>
            <a:chOff x="521" y="799"/>
            <a:chExt cx="4854" cy="327"/>
          </a:xfrm>
        </p:grpSpPr>
        <p:sp>
          <p:nvSpPr>
            <p:cNvPr id="7286" name="Rectangle 4"/>
            <p:cNvSpPr>
              <a:spLocks noChangeArrowheads="1"/>
            </p:cNvSpPr>
            <p:nvPr/>
          </p:nvSpPr>
          <p:spPr bwMode="auto">
            <a:xfrm>
              <a:off x="521" y="799"/>
              <a:ext cx="4854" cy="327"/>
            </a:xfrm>
            <a:prstGeom prst="rect">
              <a:avLst/>
            </a:prstGeom>
            <a:noFill/>
            <a:ln w="9525">
              <a:noFill/>
              <a:miter lim="800000"/>
              <a:headEnd/>
              <a:tailEnd/>
            </a:ln>
          </p:spPr>
          <p:txBody>
            <a:bodyPr>
              <a:spAutoFit/>
            </a:bodyPr>
            <a:lstStyle/>
            <a:p>
              <a:r>
                <a:rPr kumimoji="1" lang="zh-CN" altLang="en-US" sz="2800" b="1">
                  <a:latin typeface="宋体" pitchFamily="2" charset="-122"/>
                </a:rPr>
                <a:t>电极化强度  是反映介质极化程度的物理量。</a:t>
              </a:r>
            </a:p>
          </p:txBody>
        </p:sp>
        <p:graphicFrame>
          <p:nvGraphicFramePr>
            <p:cNvPr id="7175" name="Object 5"/>
            <p:cNvGraphicFramePr>
              <a:graphicFrameLocks noChangeAspect="1"/>
            </p:cNvGraphicFramePr>
            <p:nvPr/>
          </p:nvGraphicFramePr>
          <p:xfrm>
            <a:off x="1690" y="799"/>
            <a:ext cx="264" cy="300"/>
          </p:xfrm>
          <a:graphic>
            <a:graphicData uri="http://schemas.openxmlformats.org/presentationml/2006/ole">
              <p:oleObj spid="_x0000_s7175" name="公式" r:id="rId3" imgW="152280" imgH="190440" progId="Equation.3">
                <p:embed/>
              </p:oleObj>
            </a:graphicData>
          </a:graphic>
        </p:graphicFrame>
      </p:grpSp>
      <p:graphicFrame>
        <p:nvGraphicFramePr>
          <p:cNvPr id="33798" name="Object 6"/>
          <p:cNvGraphicFramePr>
            <a:graphicFrameLocks noChangeAspect="1"/>
          </p:cNvGraphicFramePr>
          <p:nvPr/>
        </p:nvGraphicFramePr>
        <p:xfrm>
          <a:off x="2411413" y="3429000"/>
          <a:ext cx="1447800" cy="654050"/>
        </p:xfrm>
        <a:graphic>
          <a:graphicData uri="http://schemas.openxmlformats.org/presentationml/2006/ole">
            <p:oleObj spid="_x0000_s7170" name="公式" r:id="rId4" imgW="558720" imgH="253800" progId="Equation.3">
              <p:embed/>
            </p:oleObj>
          </a:graphicData>
        </a:graphic>
      </p:graphicFrame>
      <p:sp>
        <p:nvSpPr>
          <p:cNvPr id="33799" name="Rectangle 7"/>
          <p:cNvSpPr>
            <a:spLocks noChangeArrowheads="1"/>
          </p:cNvSpPr>
          <p:nvPr/>
        </p:nvSpPr>
        <p:spPr bwMode="auto">
          <a:xfrm>
            <a:off x="755650" y="3500438"/>
            <a:ext cx="1792288" cy="519112"/>
          </a:xfrm>
          <a:prstGeom prst="rect">
            <a:avLst/>
          </a:prstGeom>
          <a:noFill/>
          <a:ln w="9525">
            <a:noFill/>
            <a:miter lim="800000"/>
            <a:headEnd/>
            <a:tailEnd/>
          </a:ln>
        </p:spPr>
        <p:txBody>
          <a:bodyPr anchor="ctr">
            <a:spAutoFit/>
          </a:bodyPr>
          <a:lstStyle/>
          <a:p>
            <a:pPr algn="ctr"/>
            <a:r>
              <a:rPr kumimoji="1" lang="zh-CN" altLang="en-US" sz="2800" b="1">
                <a:latin typeface="Times New Roman" pitchFamily="18" charset="0"/>
              </a:rPr>
              <a:t>没极化：</a:t>
            </a:r>
          </a:p>
        </p:txBody>
      </p:sp>
      <p:graphicFrame>
        <p:nvGraphicFramePr>
          <p:cNvPr id="33800" name="Object 8"/>
          <p:cNvGraphicFramePr>
            <a:graphicFrameLocks noChangeAspect="1"/>
          </p:cNvGraphicFramePr>
          <p:nvPr/>
        </p:nvGraphicFramePr>
        <p:xfrm>
          <a:off x="6372225" y="3500438"/>
          <a:ext cx="1447800" cy="654050"/>
        </p:xfrm>
        <a:graphic>
          <a:graphicData uri="http://schemas.openxmlformats.org/presentationml/2006/ole">
            <p:oleObj spid="_x0000_s7171" name="公式" r:id="rId5" imgW="558720" imgH="253800" progId="Equation.3">
              <p:embed/>
            </p:oleObj>
          </a:graphicData>
        </a:graphic>
      </p:graphicFrame>
      <p:sp>
        <p:nvSpPr>
          <p:cNvPr id="33801" name="Rectangle 9"/>
          <p:cNvSpPr>
            <a:spLocks noChangeArrowheads="1"/>
          </p:cNvSpPr>
          <p:nvPr/>
        </p:nvSpPr>
        <p:spPr bwMode="auto">
          <a:xfrm>
            <a:off x="4638675" y="3554413"/>
            <a:ext cx="1871663" cy="519112"/>
          </a:xfrm>
          <a:prstGeom prst="rect">
            <a:avLst/>
          </a:prstGeom>
          <a:noFill/>
          <a:ln w="9525" algn="ctr">
            <a:noFill/>
            <a:miter lim="800000"/>
            <a:headEnd/>
            <a:tailEnd/>
          </a:ln>
        </p:spPr>
        <p:txBody>
          <a:bodyPr anchor="ctr">
            <a:spAutoFit/>
          </a:bodyPr>
          <a:lstStyle/>
          <a:p>
            <a:pPr algn="ctr"/>
            <a:r>
              <a:rPr kumimoji="1" lang="zh-CN" altLang="en-US" sz="2800" b="1">
                <a:latin typeface="Times New Roman" pitchFamily="18" charset="0"/>
              </a:rPr>
              <a:t>极化时：</a:t>
            </a:r>
          </a:p>
        </p:txBody>
      </p:sp>
      <p:grpSp>
        <p:nvGrpSpPr>
          <p:cNvPr id="3" name="Group 10"/>
          <p:cNvGrpSpPr>
            <a:grpSpLocks noChangeAspect="1"/>
          </p:cNvGrpSpPr>
          <p:nvPr/>
        </p:nvGrpSpPr>
        <p:grpSpPr bwMode="auto">
          <a:xfrm>
            <a:off x="900113" y="1773238"/>
            <a:ext cx="2982912" cy="1617662"/>
            <a:chOff x="2784" y="744"/>
            <a:chExt cx="2256" cy="1224"/>
          </a:xfrm>
        </p:grpSpPr>
        <p:sp>
          <p:nvSpPr>
            <p:cNvPr id="7237" name="Rectangle 11"/>
            <p:cNvSpPr>
              <a:spLocks noChangeAspect="1" noChangeArrowheads="1"/>
            </p:cNvSpPr>
            <p:nvPr/>
          </p:nvSpPr>
          <p:spPr bwMode="auto">
            <a:xfrm>
              <a:off x="2784" y="76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7238" name="Group 12"/>
            <p:cNvGrpSpPr>
              <a:grpSpLocks noChangeAspect="1"/>
            </p:cNvGrpSpPr>
            <p:nvPr/>
          </p:nvGrpSpPr>
          <p:grpSpPr bwMode="auto">
            <a:xfrm rot="1718303">
              <a:off x="2784" y="912"/>
              <a:ext cx="528" cy="192"/>
              <a:chOff x="1872" y="2784"/>
              <a:chExt cx="528" cy="192"/>
            </a:xfrm>
          </p:grpSpPr>
          <p:sp>
            <p:nvSpPr>
              <p:cNvPr id="33805" name="Oval 13"/>
              <p:cNvSpPr>
                <a:spLocks noChangeAspect="1"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06" name="Oval 14"/>
              <p:cNvSpPr>
                <a:spLocks noChangeAspect="1"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effectLst>
                    <a:outerShdw blurRad="38100" dist="38100" dir="2700000" algn="tl">
                      <a:srgbClr val="FFFFFF"/>
                    </a:outerShdw>
                  </a:effectLst>
                  <a:latin typeface="Times New Roman" pitchFamily="18" charset="0"/>
                </a:endParaRPr>
              </a:p>
            </p:txBody>
          </p:sp>
          <p:sp>
            <p:nvSpPr>
              <p:cNvPr id="7285" name="Line 1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39" name="Group 16"/>
            <p:cNvGrpSpPr>
              <a:grpSpLocks noChangeAspect="1"/>
            </p:cNvGrpSpPr>
            <p:nvPr/>
          </p:nvGrpSpPr>
          <p:grpSpPr bwMode="auto">
            <a:xfrm rot="10174781">
              <a:off x="2784" y="1296"/>
              <a:ext cx="528" cy="192"/>
              <a:chOff x="1872" y="2784"/>
              <a:chExt cx="528" cy="192"/>
            </a:xfrm>
          </p:grpSpPr>
          <p:sp>
            <p:nvSpPr>
              <p:cNvPr id="33809" name="Oval 17"/>
              <p:cNvSpPr>
                <a:spLocks noChangeAspect="1" noChangeArrowheads="1"/>
              </p:cNvSpPr>
              <p:nvPr/>
            </p:nvSpPr>
            <p:spPr bwMode="auto">
              <a:xfrm>
                <a:off x="2208"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10" name="Oval 18"/>
              <p:cNvSpPr>
                <a:spLocks noChangeAspect="1" noChangeArrowheads="1"/>
              </p:cNvSpPr>
              <p:nvPr/>
            </p:nvSpPr>
            <p:spPr bwMode="auto">
              <a:xfrm>
                <a:off x="1872"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82" name="Line 1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0" name="Group 20"/>
            <p:cNvGrpSpPr>
              <a:grpSpLocks noChangeAspect="1"/>
            </p:cNvGrpSpPr>
            <p:nvPr/>
          </p:nvGrpSpPr>
          <p:grpSpPr bwMode="auto">
            <a:xfrm rot="-2130433">
              <a:off x="2784" y="1632"/>
              <a:ext cx="528" cy="192"/>
              <a:chOff x="1872" y="2784"/>
              <a:chExt cx="528" cy="192"/>
            </a:xfrm>
          </p:grpSpPr>
          <p:sp>
            <p:nvSpPr>
              <p:cNvPr id="33813" name="Oval 21"/>
              <p:cNvSpPr>
                <a:spLocks noChangeAspect="1" noChangeArrowheads="1"/>
              </p:cNvSpPr>
              <p:nvPr/>
            </p:nvSpPr>
            <p:spPr bwMode="auto">
              <a:xfrm>
                <a:off x="2208" y="2782"/>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14" name="Oval 22"/>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9" name="Line 2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1" name="Group 24"/>
            <p:cNvGrpSpPr>
              <a:grpSpLocks noChangeAspect="1"/>
            </p:cNvGrpSpPr>
            <p:nvPr/>
          </p:nvGrpSpPr>
          <p:grpSpPr bwMode="auto">
            <a:xfrm rot="-3358839">
              <a:off x="3360" y="912"/>
              <a:ext cx="528" cy="192"/>
              <a:chOff x="1872" y="2784"/>
              <a:chExt cx="528" cy="192"/>
            </a:xfrm>
          </p:grpSpPr>
          <p:sp>
            <p:nvSpPr>
              <p:cNvPr id="33817" name="Oval 25"/>
              <p:cNvSpPr>
                <a:spLocks noChangeAspect="1" noChangeArrowheads="1"/>
              </p:cNvSpPr>
              <p:nvPr/>
            </p:nvSpPr>
            <p:spPr bwMode="auto">
              <a:xfrm>
                <a:off x="2209"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18" name="Oval 26"/>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6" name="Line 2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2" name="Group 28"/>
            <p:cNvGrpSpPr>
              <a:grpSpLocks noChangeAspect="1"/>
            </p:cNvGrpSpPr>
            <p:nvPr/>
          </p:nvGrpSpPr>
          <p:grpSpPr bwMode="auto">
            <a:xfrm rot="-1492354">
              <a:off x="3360" y="1296"/>
              <a:ext cx="528" cy="192"/>
              <a:chOff x="1872" y="2784"/>
              <a:chExt cx="528" cy="192"/>
            </a:xfrm>
          </p:grpSpPr>
          <p:sp>
            <p:nvSpPr>
              <p:cNvPr id="33821" name="Oval 29"/>
              <p:cNvSpPr>
                <a:spLocks noChangeAspect="1" noChangeArrowheads="1"/>
              </p:cNvSpPr>
              <p:nvPr/>
            </p:nvSpPr>
            <p:spPr bwMode="auto">
              <a:xfrm>
                <a:off x="2208"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22" name="Oval 30"/>
              <p:cNvSpPr>
                <a:spLocks noChangeAspect="1" noChangeArrowheads="1"/>
              </p:cNvSpPr>
              <p:nvPr/>
            </p:nvSpPr>
            <p:spPr bwMode="auto">
              <a:xfrm>
                <a:off x="1872" y="2783"/>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3" name="Line 3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3" name="Group 32"/>
            <p:cNvGrpSpPr>
              <a:grpSpLocks noChangeAspect="1"/>
            </p:cNvGrpSpPr>
            <p:nvPr/>
          </p:nvGrpSpPr>
          <p:grpSpPr bwMode="auto">
            <a:xfrm rot="-9553929">
              <a:off x="3360" y="1680"/>
              <a:ext cx="528" cy="192"/>
              <a:chOff x="1872" y="2784"/>
              <a:chExt cx="528" cy="192"/>
            </a:xfrm>
          </p:grpSpPr>
          <p:sp>
            <p:nvSpPr>
              <p:cNvPr id="33825" name="Oval 33"/>
              <p:cNvSpPr>
                <a:spLocks noChangeAspect="1" noChangeArrowheads="1"/>
              </p:cNvSpPr>
              <p:nvPr/>
            </p:nvSpPr>
            <p:spPr bwMode="auto">
              <a:xfrm>
                <a:off x="2208"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26" name="Oval 34"/>
              <p:cNvSpPr>
                <a:spLocks noChangeAspect="1" noChangeArrowheads="1"/>
              </p:cNvSpPr>
              <p:nvPr/>
            </p:nvSpPr>
            <p:spPr bwMode="auto">
              <a:xfrm>
                <a:off x="1873"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70" name="Line 3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4" name="Group 36"/>
            <p:cNvGrpSpPr>
              <a:grpSpLocks noChangeAspect="1"/>
            </p:cNvGrpSpPr>
            <p:nvPr/>
          </p:nvGrpSpPr>
          <p:grpSpPr bwMode="auto">
            <a:xfrm rot="-1162155">
              <a:off x="3936" y="912"/>
              <a:ext cx="528" cy="192"/>
              <a:chOff x="1872" y="2784"/>
              <a:chExt cx="528" cy="192"/>
            </a:xfrm>
          </p:grpSpPr>
          <p:sp>
            <p:nvSpPr>
              <p:cNvPr id="33829" name="Oval 37"/>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30" name="Oval 38"/>
              <p:cNvSpPr>
                <a:spLocks noChangeAspect="1" noChangeArrowheads="1"/>
              </p:cNvSpPr>
              <p:nvPr/>
            </p:nvSpPr>
            <p:spPr bwMode="auto">
              <a:xfrm>
                <a:off x="1870"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67" name="Line 3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5" name="Group 40"/>
            <p:cNvGrpSpPr>
              <a:grpSpLocks noChangeAspect="1"/>
            </p:cNvGrpSpPr>
            <p:nvPr/>
          </p:nvGrpSpPr>
          <p:grpSpPr bwMode="auto">
            <a:xfrm rot="1882988">
              <a:off x="3888" y="1440"/>
              <a:ext cx="528" cy="192"/>
              <a:chOff x="1872" y="2784"/>
              <a:chExt cx="528" cy="192"/>
            </a:xfrm>
          </p:grpSpPr>
          <p:sp>
            <p:nvSpPr>
              <p:cNvPr id="33833" name="Oval 41"/>
              <p:cNvSpPr>
                <a:spLocks noChangeAspect="1" noChangeArrowheads="1"/>
              </p:cNvSpPr>
              <p:nvPr/>
            </p:nvSpPr>
            <p:spPr bwMode="auto">
              <a:xfrm>
                <a:off x="2206"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34" name="Oval 42"/>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64" name="Line 4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6" name="Group 44"/>
            <p:cNvGrpSpPr>
              <a:grpSpLocks noChangeAspect="1"/>
            </p:cNvGrpSpPr>
            <p:nvPr/>
          </p:nvGrpSpPr>
          <p:grpSpPr bwMode="auto">
            <a:xfrm rot="-10065710">
              <a:off x="3936" y="1680"/>
              <a:ext cx="528" cy="192"/>
              <a:chOff x="1872" y="2784"/>
              <a:chExt cx="528" cy="192"/>
            </a:xfrm>
          </p:grpSpPr>
          <p:sp>
            <p:nvSpPr>
              <p:cNvPr id="33837" name="Oval 45"/>
              <p:cNvSpPr>
                <a:spLocks noChangeAspect="1" noChangeArrowheads="1"/>
              </p:cNvSpPr>
              <p:nvPr/>
            </p:nvSpPr>
            <p:spPr bwMode="auto">
              <a:xfrm>
                <a:off x="2209"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38" name="Oval 46"/>
              <p:cNvSpPr>
                <a:spLocks noChangeAspect="1" noChangeArrowheads="1"/>
              </p:cNvSpPr>
              <p:nvPr/>
            </p:nvSpPr>
            <p:spPr bwMode="auto">
              <a:xfrm>
                <a:off x="1873"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61" name="Line 4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7" name="Group 48"/>
            <p:cNvGrpSpPr>
              <a:grpSpLocks noChangeAspect="1"/>
            </p:cNvGrpSpPr>
            <p:nvPr/>
          </p:nvGrpSpPr>
          <p:grpSpPr bwMode="auto">
            <a:xfrm rot="1709107">
              <a:off x="4512" y="912"/>
              <a:ext cx="528" cy="192"/>
              <a:chOff x="1872" y="2784"/>
              <a:chExt cx="528" cy="192"/>
            </a:xfrm>
          </p:grpSpPr>
          <p:sp>
            <p:nvSpPr>
              <p:cNvPr id="33841" name="Oval 49"/>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42" name="Oval 50"/>
              <p:cNvSpPr>
                <a:spLocks noChangeAspect="1" noChangeArrowheads="1"/>
              </p:cNvSpPr>
              <p:nvPr/>
            </p:nvSpPr>
            <p:spPr bwMode="auto">
              <a:xfrm>
                <a:off x="1871" y="2785"/>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58" name="Line 5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8" name="Group 52"/>
            <p:cNvGrpSpPr>
              <a:grpSpLocks noChangeAspect="1"/>
            </p:cNvGrpSpPr>
            <p:nvPr/>
          </p:nvGrpSpPr>
          <p:grpSpPr bwMode="auto">
            <a:xfrm rot="9489776">
              <a:off x="4320" y="1200"/>
              <a:ext cx="528" cy="192"/>
              <a:chOff x="1872" y="2784"/>
              <a:chExt cx="528" cy="192"/>
            </a:xfrm>
          </p:grpSpPr>
          <p:sp>
            <p:nvSpPr>
              <p:cNvPr id="33845" name="Oval 53"/>
              <p:cNvSpPr>
                <a:spLocks noChangeAspect="1" noChangeArrowheads="1"/>
              </p:cNvSpPr>
              <p:nvPr/>
            </p:nvSpPr>
            <p:spPr bwMode="auto">
              <a:xfrm>
                <a:off x="2208" y="2785"/>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46" name="Oval 54"/>
              <p:cNvSpPr>
                <a:spLocks noChangeAspect="1" noChangeArrowheads="1"/>
              </p:cNvSpPr>
              <p:nvPr/>
            </p:nvSpPr>
            <p:spPr bwMode="auto">
              <a:xfrm>
                <a:off x="1873" y="2786"/>
                <a:ext cx="192" cy="191"/>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55" name="Line 5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49" name="Group 56"/>
            <p:cNvGrpSpPr>
              <a:grpSpLocks noChangeAspect="1"/>
            </p:cNvGrpSpPr>
            <p:nvPr/>
          </p:nvGrpSpPr>
          <p:grpSpPr bwMode="auto">
            <a:xfrm rot="-3968095">
              <a:off x="4488" y="1512"/>
              <a:ext cx="528" cy="192"/>
              <a:chOff x="1872" y="2784"/>
              <a:chExt cx="528" cy="192"/>
            </a:xfrm>
          </p:grpSpPr>
          <p:sp>
            <p:nvSpPr>
              <p:cNvPr id="33849" name="Oval 57"/>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50" name="Oval 58"/>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52" name="Line 5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16" name="Group 60"/>
          <p:cNvGrpSpPr>
            <a:grpSpLocks noChangeAspect="1"/>
          </p:cNvGrpSpPr>
          <p:nvPr/>
        </p:nvGrpSpPr>
        <p:grpSpPr bwMode="auto">
          <a:xfrm>
            <a:off x="4643438" y="1773238"/>
            <a:ext cx="3041650" cy="1617662"/>
            <a:chOff x="2784" y="2448"/>
            <a:chExt cx="2256" cy="1200"/>
          </a:xfrm>
        </p:grpSpPr>
        <p:sp>
          <p:nvSpPr>
            <p:cNvPr id="7188" name="Rectangle 61"/>
            <p:cNvSpPr>
              <a:spLocks noChangeAspect="1" noChangeArrowheads="1"/>
            </p:cNvSpPr>
            <p:nvPr/>
          </p:nvSpPr>
          <p:spPr bwMode="auto">
            <a:xfrm>
              <a:off x="2784" y="2448"/>
              <a:ext cx="2256" cy="1200"/>
            </a:xfrm>
            <a:prstGeom prst="rect">
              <a:avLst/>
            </a:prstGeom>
            <a:solidFill>
              <a:srgbClr val="99CC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endParaRPr lang="zh-CN" altLang="en-US"/>
            </a:p>
          </p:txBody>
        </p:sp>
        <p:grpSp>
          <p:nvGrpSpPr>
            <p:cNvPr id="7189" name="Group 62"/>
            <p:cNvGrpSpPr>
              <a:grpSpLocks noChangeAspect="1"/>
            </p:cNvGrpSpPr>
            <p:nvPr/>
          </p:nvGrpSpPr>
          <p:grpSpPr bwMode="auto">
            <a:xfrm rot="-553806">
              <a:off x="2784" y="2592"/>
              <a:ext cx="528" cy="192"/>
              <a:chOff x="1872" y="2784"/>
              <a:chExt cx="528" cy="192"/>
            </a:xfrm>
          </p:grpSpPr>
          <p:sp>
            <p:nvSpPr>
              <p:cNvPr id="33855" name="Oval 63"/>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56" name="Oval 64"/>
              <p:cNvSpPr>
                <a:spLocks noChangeAspect="1" noChangeArrowheads="1"/>
              </p:cNvSpPr>
              <p:nvPr/>
            </p:nvSpPr>
            <p:spPr bwMode="auto">
              <a:xfrm>
                <a:off x="1871" y="2782"/>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endParaRPr kumimoji="1" lang="en-US" altLang="zh-CN" sz="2400">
                  <a:latin typeface="Times New Roman" pitchFamily="18" charset="0"/>
                </a:endParaRPr>
              </a:p>
            </p:txBody>
          </p:sp>
          <p:sp>
            <p:nvSpPr>
              <p:cNvPr id="7236" name="Line 6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0" name="Group 66"/>
            <p:cNvGrpSpPr>
              <a:grpSpLocks noChangeAspect="1"/>
            </p:cNvGrpSpPr>
            <p:nvPr/>
          </p:nvGrpSpPr>
          <p:grpSpPr bwMode="auto">
            <a:xfrm rot="-839386">
              <a:off x="2784" y="2976"/>
              <a:ext cx="528" cy="192"/>
              <a:chOff x="1872" y="2784"/>
              <a:chExt cx="528" cy="192"/>
            </a:xfrm>
          </p:grpSpPr>
          <p:sp>
            <p:nvSpPr>
              <p:cNvPr id="33859" name="Oval 67"/>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60" name="Oval 68"/>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33" name="Line 6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1" name="Group 70"/>
            <p:cNvGrpSpPr>
              <a:grpSpLocks noChangeAspect="1"/>
            </p:cNvGrpSpPr>
            <p:nvPr/>
          </p:nvGrpSpPr>
          <p:grpSpPr bwMode="auto">
            <a:xfrm rot="1076699">
              <a:off x="2784" y="3360"/>
              <a:ext cx="528" cy="192"/>
              <a:chOff x="1872" y="2784"/>
              <a:chExt cx="528" cy="192"/>
            </a:xfrm>
          </p:grpSpPr>
          <p:sp>
            <p:nvSpPr>
              <p:cNvPr id="33863" name="Oval 71"/>
              <p:cNvSpPr>
                <a:spLocks noChangeAspect="1" noChangeArrowheads="1"/>
              </p:cNvSpPr>
              <p:nvPr/>
            </p:nvSpPr>
            <p:spPr bwMode="auto">
              <a:xfrm>
                <a:off x="2207"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64" name="Oval 72"/>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30" name="Line 7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2" name="Group 74"/>
            <p:cNvGrpSpPr>
              <a:grpSpLocks noChangeAspect="1"/>
            </p:cNvGrpSpPr>
            <p:nvPr/>
          </p:nvGrpSpPr>
          <p:grpSpPr bwMode="auto">
            <a:xfrm rot="873419">
              <a:off x="3360" y="2592"/>
              <a:ext cx="528" cy="192"/>
              <a:chOff x="1872" y="2784"/>
              <a:chExt cx="528" cy="192"/>
            </a:xfrm>
          </p:grpSpPr>
          <p:sp>
            <p:nvSpPr>
              <p:cNvPr id="33867" name="Oval 75"/>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68" name="Oval 76"/>
              <p:cNvSpPr>
                <a:spLocks noChangeAspect="1" noChangeArrowheads="1"/>
              </p:cNvSpPr>
              <p:nvPr/>
            </p:nvSpPr>
            <p:spPr bwMode="auto">
              <a:xfrm>
                <a:off x="1871"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27" name="Line 7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3" name="Group 78"/>
            <p:cNvGrpSpPr>
              <a:grpSpLocks noChangeAspect="1"/>
            </p:cNvGrpSpPr>
            <p:nvPr/>
          </p:nvGrpSpPr>
          <p:grpSpPr bwMode="auto">
            <a:xfrm rot="-1162687">
              <a:off x="3360" y="2976"/>
              <a:ext cx="528" cy="192"/>
              <a:chOff x="1872" y="2784"/>
              <a:chExt cx="528" cy="192"/>
            </a:xfrm>
          </p:grpSpPr>
          <p:sp>
            <p:nvSpPr>
              <p:cNvPr id="33871" name="Oval 79"/>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72" name="Oval 80"/>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24" name="Line 8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4" name="Group 82"/>
            <p:cNvGrpSpPr>
              <a:grpSpLocks noChangeAspect="1"/>
            </p:cNvGrpSpPr>
            <p:nvPr/>
          </p:nvGrpSpPr>
          <p:grpSpPr bwMode="auto">
            <a:xfrm rot="-1076262">
              <a:off x="3360" y="3360"/>
              <a:ext cx="528" cy="192"/>
              <a:chOff x="1872" y="2784"/>
              <a:chExt cx="528" cy="192"/>
            </a:xfrm>
          </p:grpSpPr>
          <p:sp>
            <p:nvSpPr>
              <p:cNvPr id="33875" name="Oval 83"/>
              <p:cNvSpPr>
                <a:spLocks noChangeAspect="1" noChangeArrowheads="1"/>
              </p:cNvSpPr>
              <p:nvPr/>
            </p:nvSpPr>
            <p:spPr bwMode="auto">
              <a:xfrm>
                <a:off x="2209" y="2782"/>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76" name="Oval 84"/>
              <p:cNvSpPr>
                <a:spLocks noChangeAspect="1"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21" name="Line 8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5" name="Group 86"/>
            <p:cNvGrpSpPr>
              <a:grpSpLocks noChangeAspect="1"/>
            </p:cNvGrpSpPr>
            <p:nvPr/>
          </p:nvGrpSpPr>
          <p:grpSpPr bwMode="auto">
            <a:xfrm rot="-918231">
              <a:off x="3936" y="2592"/>
              <a:ext cx="528" cy="192"/>
              <a:chOff x="1872" y="2784"/>
              <a:chExt cx="528" cy="192"/>
            </a:xfrm>
          </p:grpSpPr>
          <p:sp>
            <p:nvSpPr>
              <p:cNvPr id="33879" name="Oval 87"/>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80" name="Oval 88"/>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18" name="Line 8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6" name="Group 90"/>
            <p:cNvGrpSpPr>
              <a:grpSpLocks noChangeAspect="1"/>
            </p:cNvGrpSpPr>
            <p:nvPr/>
          </p:nvGrpSpPr>
          <p:grpSpPr bwMode="auto">
            <a:xfrm rot="954719">
              <a:off x="3936" y="2976"/>
              <a:ext cx="528" cy="192"/>
              <a:chOff x="1872" y="2784"/>
              <a:chExt cx="528" cy="192"/>
            </a:xfrm>
          </p:grpSpPr>
          <p:sp>
            <p:nvSpPr>
              <p:cNvPr id="33883" name="Oval 91"/>
              <p:cNvSpPr>
                <a:spLocks noChangeAspect="1" noChangeArrowheads="1"/>
              </p:cNvSpPr>
              <p:nvPr/>
            </p:nvSpPr>
            <p:spPr bwMode="auto">
              <a:xfrm>
                <a:off x="2208" y="2784"/>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84" name="Oval 92"/>
              <p:cNvSpPr>
                <a:spLocks noChangeAspect="1" noChangeArrowheads="1"/>
              </p:cNvSpPr>
              <p:nvPr/>
            </p:nvSpPr>
            <p:spPr bwMode="auto">
              <a:xfrm>
                <a:off x="1871"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15" name="Line 93"/>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7" name="Group 94"/>
            <p:cNvGrpSpPr>
              <a:grpSpLocks noChangeAspect="1"/>
            </p:cNvGrpSpPr>
            <p:nvPr/>
          </p:nvGrpSpPr>
          <p:grpSpPr bwMode="auto">
            <a:xfrm rot="1263726">
              <a:off x="3936" y="3360"/>
              <a:ext cx="528" cy="192"/>
              <a:chOff x="1872" y="2784"/>
              <a:chExt cx="528" cy="192"/>
            </a:xfrm>
          </p:grpSpPr>
          <p:sp>
            <p:nvSpPr>
              <p:cNvPr id="33887" name="Oval 95"/>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88" name="Oval 96"/>
              <p:cNvSpPr>
                <a:spLocks noChangeAspect="1" noChangeArrowheads="1"/>
              </p:cNvSpPr>
              <p:nvPr/>
            </p:nvSpPr>
            <p:spPr bwMode="auto">
              <a:xfrm>
                <a:off x="1870"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12" name="Line 97"/>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8" name="Group 98"/>
            <p:cNvGrpSpPr>
              <a:grpSpLocks noChangeAspect="1"/>
            </p:cNvGrpSpPr>
            <p:nvPr/>
          </p:nvGrpSpPr>
          <p:grpSpPr bwMode="auto">
            <a:xfrm rot="-1032768">
              <a:off x="4512" y="2592"/>
              <a:ext cx="528" cy="192"/>
              <a:chOff x="1872" y="2784"/>
              <a:chExt cx="528" cy="192"/>
            </a:xfrm>
          </p:grpSpPr>
          <p:sp>
            <p:nvSpPr>
              <p:cNvPr id="33891" name="Oval 99"/>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92" name="Oval 100"/>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09" name="Line 101"/>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199" name="Group 102"/>
            <p:cNvGrpSpPr>
              <a:grpSpLocks noChangeAspect="1"/>
            </p:cNvGrpSpPr>
            <p:nvPr/>
          </p:nvGrpSpPr>
          <p:grpSpPr bwMode="auto">
            <a:xfrm rot="711535">
              <a:off x="4512" y="2976"/>
              <a:ext cx="528" cy="192"/>
              <a:chOff x="1872" y="2784"/>
              <a:chExt cx="528" cy="192"/>
            </a:xfrm>
          </p:grpSpPr>
          <p:sp>
            <p:nvSpPr>
              <p:cNvPr id="33895" name="Oval 103"/>
              <p:cNvSpPr>
                <a:spLocks noChangeAspect="1" noChangeArrowheads="1"/>
              </p:cNvSpPr>
              <p:nvPr/>
            </p:nvSpPr>
            <p:spPr bwMode="auto">
              <a:xfrm>
                <a:off x="2207"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896" name="Oval 104"/>
              <p:cNvSpPr>
                <a:spLocks noChangeAspect="1" noChangeArrowheads="1"/>
              </p:cNvSpPr>
              <p:nvPr/>
            </p:nvSpPr>
            <p:spPr bwMode="auto">
              <a:xfrm>
                <a:off x="1872"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06" name="Line 105"/>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nvGrpSpPr>
            <p:cNvPr id="7200" name="Group 106"/>
            <p:cNvGrpSpPr>
              <a:grpSpLocks noChangeAspect="1"/>
            </p:cNvGrpSpPr>
            <p:nvPr/>
          </p:nvGrpSpPr>
          <p:grpSpPr bwMode="auto">
            <a:xfrm>
              <a:off x="4512" y="3360"/>
              <a:ext cx="528" cy="192"/>
              <a:chOff x="1872" y="2784"/>
              <a:chExt cx="528" cy="192"/>
            </a:xfrm>
          </p:grpSpPr>
          <p:sp>
            <p:nvSpPr>
              <p:cNvPr id="33899" name="Oval 107"/>
              <p:cNvSpPr>
                <a:spLocks noChangeAspect="1" noChangeArrowheads="1"/>
              </p:cNvSpPr>
              <p:nvPr/>
            </p:nvSpPr>
            <p:spPr bwMode="auto">
              <a:xfrm>
                <a:off x="2208"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33900" name="Oval 108"/>
              <p:cNvSpPr>
                <a:spLocks noChangeAspect="1" noChangeArrowheads="1"/>
              </p:cNvSpPr>
              <p:nvPr/>
            </p:nvSpPr>
            <p:spPr bwMode="auto">
              <a:xfrm>
                <a:off x="1873" y="2783"/>
                <a:ext cx="192" cy="192"/>
              </a:xfrm>
              <a:prstGeom prst="ellipse">
                <a:avLst/>
              </a:prstGeom>
              <a:gradFill rotWithShape="1">
                <a:gsLst>
                  <a:gs pos="0">
                    <a:schemeClr val="tx1"/>
                  </a:gs>
                  <a:gs pos="100000">
                    <a:schemeClr val="tx1">
                      <a:gamma/>
                      <a:shade val="46275"/>
                      <a:invGamma/>
                    </a:schemeClr>
                  </a:gs>
                </a:gsLst>
                <a:path path="shape">
                  <a:fillToRect l="50000" t="50000" r="50000" b="50000"/>
                </a:path>
              </a:gradFill>
              <a:ln w="9525" algn="ctr">
                <a:solidFill>
                  <a:schemeClr val="tx1"/>
                </a:solidFill>
                <a:round/>
                <a:headEnd/>
                <a:tailEnd/>
              </a:ln>
              <a:effectLst/>
            </p:spPr>
            <p:txBody>
              <a:bodyPr wrap="none" anchor="ctr"/>
              <a:lstStyle/>
              <a:p>
                <a:pPr algn="ctr">
                  <a:defRPr/>
                </a:pPr>
                <a:r>
                  <a:rPr kumimoji="1" lang="en-US" altLang="zh-CN" sz="3200">
                    <a:solidFill>
                      <a:schemeClr val="bg1"/>
                    </a:solidFill>
                    <a:effectLst>
                      <a:outerShdw blurRad="38100" dist="38100" dir="2700000" algn="tl">
                        <a:srgbClr val="808080"/>
                      </a:outerShdw>
                    </a:effectLst>
                    <a:latin typeface="Times New Roman" pitchFamily="18" charset="0"/>
                  </a:rPr>
                  <a:t>-</a:t>
                </a:r>
              </a:p>
            </p:txBody>
          </p:sp>
          <p:sp>
            <p:nvSpPr>
              <p:cNvPr id="7203" name="Line 109"/>
              <p:cNvSpPr>
                <a:spLocks noChangeAspect="1" noChangeShapeType="1"/>
              </p:cNvSpPr>
              <p:nvPr/>
            </p:nvSpPr>
            <p:spPr bwMode="auto">
              <a:xfrm>
                <a:off x="2064" y="2880"/>
                <a:ext cx="144" cy="0"/>
              </a:xfrm>
              <a:prstGeom prst="line">
                <a:avLst/>
              </a:prstGeom>
              <a:noFill/>
              <a:ln w="28575">
                <a:solidFill>
                  <a:srgbClr val="FF3300"/>
                </a:solidFill>
                <a:round/>
                <a:headEnd/>
                <a:tailEnd type="triangle" w="med" len="med"/>
              </a:ln>
            </p:spPr>
            <p:txBody>
              <a:bodyPr wrap="none" anchor="ctr"/>
              <a:lstStyle/>
              <a:p>
                <a:endParaRPr lang="zh-CN" altLang="en-US"/>
              </a:p>
            </p:txBody>
          </p:sp>
        </p:grpSp>
      </p:grpSp>
      <p:grpSp>
        <p:nvGrpSpPr>
          <p:cNvPr id="29" name="Group 110"/>
          <p:cNvGrpSpPr>
            <a:grpSpLocks/>
          </p:cNvGrpSpPr>
          <p:nvPr/>
        </p:nvGrpSpPr>
        <p:grpSpPr bwMode="auto">
          <a:xfrm>
            <a:off x="5867400" y="3429000"/>
            <a:ext cx="2738438" cy="552450"/>
            <a:chOff x="3470" y="2115"/>
            <a:chExt cx="1725" cy="348"/>
          </a:xfrm>
        </p:grpSpPr>
        <p:sp>
          <p:nvSpPr>
            <p:cNvPr id="7187" name="Line 111"/>
            <p:cNvSpPr>
              <a:spLocks noChangeShapeType="1"/>
            </p:cNvSpPr>
            <p:nvPr/>
          </p:nvSpPr>
          <p:spPr bwMode="auto">
            <a:xfrm>
              <a:off x="3470" y="2160"/>
              <a:ext cx="1477" cy="0"/>
            </a:xfrm>
            <a:prstGeom prst="line">
              <a:avLst/>
            </a:prstGeom>
            <a:noFill/>
            <a:ln w="38100">
              <a:solidFill>
                <a:schemeClr val="tx1"/>
              </a:solidFill>
              <a:round/>
              <a:headEnd/>
              <a:tailEnd type="stealth" w="med" len="lg"/>
            </a:ln>
          </p:spPr>
          <p:txBody>
            <a:bodyPr wrap="none" anchor="ctr"/>
            <a:lstStyle/>
            <a:p>
              <a:endParaRPr lang="zh-CN" altLang="en-US"/>
            </a:p>
          </p:txBody>
        </p:sp>
        <p:graphicFrame>
          <p:nvGraphicFramePr>
            <p:cNvPr id="7174" name="Object 112"/>
            <p:cNvGraphicFramePr>
              <a:graphicFrameLocks noChangeAspect="1"/>
            </p:cNvGraphicFramePr>
            <p:nvPr/>
          </p:nvGraphicFramePr>
          <p:xfrm>
            <a:off x="4921" y="2115"/>
            <a:ext cx="274" cy="348"/>
          </p:xfrm>
          <a:graphic>
            <a:graphicData uri="http://schemas.openxmlformats.org/presentationml/2006/ole">
              <p:oleObj spid="_x0000_s7174" name="公式" r:id="rId6" imgW="190440" imgH="241200" progId="Equation.3">
                <p:embed/>
              </p:oleObj>
            </a:graphicData>
          </a:graphic>
        </p:graphicFrame>
      </p:grpSp>
      <p:sp>
        <p:nvSpPr>
          <p:cNvPr id="33905" name="Text Box 113"/>
          <p:cNvSpPr txBox="1">
            <a:spLocks noChangeArrowheads="1"/>
          </p:cNvSpPr>
          <p:nvPr/>
        </p:nvSpPr>
        <p:spPr bwMode="auto">
          <a:xfrm>
            <a:off x="827088" y="4292600"/>
            <a:ext cx="3457575" cy="579438"/>
          </a:xfrm>
          <a:prstGeom prst="rect">
            <a:avLst/>
          </a:prstGeom>
          <a:noFill/>
          <a:ln w="9525">
            <a:noFill/>
            <a:miter lim="800000"/>
            <a:headEnd/>
            <a:tailEnd/>
          </a:ln>
        </p:spPr>
        <p:txBody>
          <a:bodyPr>
            <a:spAutoFit/>
          </a:bodyPr>
          <a:lstStyle/>
          <a:p>
            <a:pPr>
              <a:spcBef>
                <a:spcPct val="50000"/>
              </a:spcBef>
            </a:pPr>
            <a:r>
              <a:rPr lang="zh-CN" altLang="en-US" sz="3200" b="1">
                <a:solidFill>
                  <a:srgbClr val="CC3300"/>
                </a:solidFill>
                <a:latin typeface="Times New Roman" pitchFamily="18" charset="0"/>
                <a:ea typeface="黑体" pitchFamily="49" charset="-122"/>
              </a:rPr>
              <a:t>电极化强度定</a:t>
            </a:r>
            <a:r>
              <a:rPr kumimoji="1" lang="zh-CN" altLang="en-US" sz="3200" b="1">
                <a:solidFill>
                  <a:srgbClr val="CC3300"/>
                </a:solidFill>
                <a:latin typeface="Times New Roman" pitchFamily="18" charset="0"/>
                <a:ea typeface="黑体" pitchFamily="49" charset="-122"/>
              </a:rPr>
              <a:t>义：</a:t>
            </a:r>
          </a:p>
        </p:txBody>
      </p:sp>
      <p:graphicFrame>
        <p:nvGraphicFramePr>
          <p:cNvPr id="33906" name="Object 114"/>
          <p:cNvGraphicFramePr>
            <a:graphicFrameLocks noChangeAspect="1"/>
          </p:cNvGraphicFramePr>
          <p:nvPr/>
        </p:nvGraphicFramePr>
        <p:xfrm>
          <a:off x="4211638" y="4076700"/>
          <a:ext cx="1558925" cy="1023938"/>
        </p:xfrm>
        <a:graphic>
          <a:graphicData uri="http://schemas.openxmlformats.org/presentationml/2006/ole">
            <p:oleObj spid="_x0000_s7172" name="Equation" r:id="rId7" imgW="596880" imgH="393480" progId="Equation.DSMT4">
              <p:embed/>
            </p:oleObj>
          </a:graphicData>
        </a:graphic>
      </p:graphicFrame>
      <p:graphicFrame>
        <p:nvGraphicFramePr>
          <p:cNvPr id="33907" name="Object 115"/>
          <p:cNvGraphicFramePr>
            <a:graphicFrameLocks noGrp="1" noChangeAspect="1"/>
          </p:cNvGraphicFramePr>
          <p:nvPr>
            <p:ph idx="1"/>
          </p:nvPr>
        </p:nvGraphicFramePr>
        <p:xfrm>
          <a:off x="900113" y="5156200"/>
          <a:ext cx="2019300" cy="723900"/>
        </p:xfrm>
        <a:graphic>
          <a:graphicData uri="http://schemas.openxmlformats.org/presentationml/2006/ole">
            <p:oleObj spid="_x0000_s7173" name="Equation" r:id="rId8" imgW="672840" imgH="241200" progId="Equation.DSMT4">
              <p:embed/>
            </p:oleObj>
          </a:graphicData>
        </a:graphic>
      </p:graphicFrame>
      <p:sp>
        <p:nvSpPr>
          <p:cNvPr id="33909" name="Text Box 117"/>
          <p:cNvSpPr txBox="1">
            <a:spLocks noChangeArrowheads="1"/>
          </p:cNvSpPr>
          <p:nvPr/>
        </p:nvSpPr>
        <p:spPr bwMode="auto">
          <a:xfrm>
            <a:off x="3348038" y="5229225"/>
            <a:ext cx="3657600" cy="519113"/>
          </a:xfrm>
          <a:prstGeom prst="rect">
            <a:avLst/>
          </a:prstGeom>
          <a:noFill/>
          <a:ln w="9525">
            <a:noFill/>
            <a:miter lim="800000"/>
            <a:headEnd/>
            <a:tailEnd/>
          </a:ln>
        </p:spPr>
        <p:txBody>
          <a:bodyPr>
            <a:spAutoFit/>
          </a:bodyPr>
          <a:lstStyle/>
          <a:p>
            <a:pPr>
              <a:spcBef>
                <a:spcPct val="50000"/>
              </a:spcBef>
            </a:pPr>
            <a:r>
              <a:rPr kumimoji="1" lang="en-US" altLang="zh-CN" sz="2800" b="1" i="1">
                <a:latin typeface="Times New Roman" pitchFamily="18" charset="0"/>
                <a:sym typeface="Symbol" pitchFamily="18" charset="2"/>
              </a:rPr>
              <a:t></a:t>
            </a:r>
            <a:r>
              <a:rPr kumimoji="1" lang="en-US" altLang="zh-CN" sz="2800" b="1" baseline="-25000">
                <a:latin typeface="Times New Roman" pitchFamily="18" charset="0"/>
                <a:sym typeface="Symbol" pitchFamily="18" charset="2"/>
              </a:rPr>
              <a:t>e </a:t>
            </a:r>
            <a:r>
              <a:rPr kumimoji="1" lang="zh-CN" altLang="en-US" sz="2800" b="1">
                <a:latin typeface="Times New Roman" pitchFamily="18" charset="0"/>
              </a:rPr>
              <a:t>：介质的</a:t>
            </a:r>
            <a:r>
              <a:rPr kumimoji="1" lang="zh-CN" altLang="en-US" sz="2800" b="1">
                <a:solidFill>
                  <a:srgbClr val="CC3300"/>
                </a:solidFill>
                <a:latin typeface="Times New Roman" pitchFamily="18" charset="0"/>
                <a:ea typeface="黑体" pitchFamily="49" charset="-122"/>
              </a:rPr>
              <a:t>极化率</a:t>
            </a:r>
          </a:p>
        </p:txBody>
      </p:sp>
      <p:sp>
        <p:nvSpPr>
          <p:cNvPr id="33910" name="Rectangle 118"/>
          <p:cNvSpPr>
            <a:spLocks noChangeArrowheads="1"/>
          </p:cNvSpPr>
          <p:nvPr/>
        </p:nvSpPr>
        <p:spPr bwMode="auto">
          <a:xfrm>
            <a:off x="2700338" y="5876925"/>
            <a:ext cx="5568950" cy="457200"/>
          </a:xfrm>
          <a:prstGeom prst="rect">
            <a:avLst/>
          </a:prstGeom>
          <a:noFill/>
          <a:ln w="9525">
            <a:noFill/>
            <a:miter lim="800000"/>
            <a:headEnd/>
            <a:tailEnd/>
          </a:ln>
        </p:spPr>
        <p:txBody>
          <a:bodyPr wrap="none">
            <a:spAutoFit/>
          </a:bodyPr>
          <a:lstStyle/>
          <a:p>
            <a:r>
              <a:rPr kumimoji="1" lang="zh-CN" altLang="en-US" sz="2400" b="1"/>
              <a:t>与电场强度</a:t>
            </a:r>
            <a:r>
              <a:rPr kumimoji="1" lang="en-US" altLang="zh-CN" sz="2400" b="1" i="1"/>
              <a:t>E</a:t>
            </a:r>
            <a:r>
              <a:rPr kumimoji="1" lang="zh-CN" altLang="en-US" sz="2400" b="1"/>
              <a:t>无关，取决于电介质的种类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 calcmode="lin" valueType="num">
                                      <p:cBhvr additive="base">
                                        <p:cTn id="17" dur="500" fill="hold"/>
                                        <p:tgtEl>
                                          <p:spTgt spid="33799"/>
                                        </p:tgtEl>
                                        <p:attrNameLst>
                                          <p:attrName>ppt_x</p:attrName>
                                        </p:attrNameLst>
                                      </p:cBhvr>
                                      <p:tavLst>
                                        <p:tav tm="0">
                                          <p:val>
                                            <p:strVal val="0-#ppt_w/2"/>
                                          </p:val>
                                        </p:tav>
                                        <p:tav tm="100000">
                                          <p:val>
                                            <p:strVal val="#ppt_x"/>
                                          </p:val>
                                        </p:tav>
                                      </p:tavLst>
                                    </p:anim>
                                    <p:anim calcmode="lin" valueType="num">
                                      <p:cBhvr additive="base">
                                        <p:cTn id="18" dur="500" fill="hold"/>
                                        <p:tgtEl>
                                          <p:spTgt spid="33799"/>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37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801"/>
                                        </p:tgtEl>
                                        <p:attrNameLst>
                                          <p:attrName>style.visibility</p:attrName>
                                        </p:attrNameLst>
                                      </p:cBhvr>
                                      <p:to>
                                        <p:strVal val="visible"/>
                                      </p:to>
                                    </p:set>
                                    <p:anim calcmode="lin" valueType="num">
                                      <p:cBhvr additive="base">
                                        <p:cTn id="37" dur="500" fill="hold"/>
                                        <p:tgtEl>
                                          <p:spTgt spid="33801"/>
                                        </p:tgtEl>
                                        <p:attrNameLst>
                                          <p:attrName>ppt_x</p:attrName>
                                        </p:attrNameLst>
                                      </p:cBhvr>
                                      <p:tavLst>
                                        <p:tav tm="0">
                                          <p:val>
                                            <p:strVal val="0-#ppt_w/2"/>
                                          </p:val>
                                        </p:tav>
                                        <p:tav tm="100000">
                                          <p:val>
                                            <p:strVal val="#ppt_x"/>
                                          </p:val>
                                        </p:tav>
                                      </p:tavLst>
                                    </p:anim>
                                    <p:anim calcmode="lin" valueType="num">
                                      <p:cBhvr additive="base">
                                        <p:cTn id="38" dur="500" fill="hold"/>
                                        <p:tgtEl>
                                          <p:spTgt spid="3380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3380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3" presetClass="entr" presetSubtype="32" fill="hold" grpId="0" nodeType="clickEffect">
                                  <p:stCondLst>
                                    <p:cond delay="0"/>
                                  </p:stCondLst>
                                  <p:childTnLst>
                                    <p:set>
                                      <p:cBhvr>
                                        <p:cTn id="46" dur="1" fill="hold">
                                          <p:stCondLst>
                                            <p:cond delay="0"/>
                                          </p:stCondLst>
                                        </p:cTn>
                                        <p:tgtEl>
                                          <p:spTgt spid="33905"/>
                                        </p:tgtEl>
                                        <p:attrNameLst>
                                          <p:attrName>style.visibility</p:attrName>
                                        </p:attrNameLst>
                                      </p:cBhvr>
                                      <p:to>
                                        <p:strVal val="visible"/>
                                      </p:to>
                                    </p:set>
                                    <p:anim calcmode="lin" valueType="num">
                                      <p:cBhvr>
                                        <p:cTn id="47" dur="500" fill="hold"/>
                                        <p:tgtEl>
                                          <p:spTgt spid="33905"/>
                                        </p:tgtEl>
                                        <p:attrNameLst>
                                          <p:attrName>ppt_w</p:attrName>
                                        </p:attrNameLst>
                                      </p:cBhvr>
                                      <p:tavLst>
                                        <p:tav tm="0">
                                          <p:val>
                                            <p:strVal val="4*#ppt_w"/>
                                          </p:val>
                                        </p:tav>
                                        <p:tav tm="100000">
                                          <p:val>
                                            <p:strVal val="#ppt_w"/>
                                          </p:val>
                                        </p:tav>
                                      </p:tavLst>
                                    </p:anim>
                                    <p:anim calcmode="lin" valueType="num">
                                      <p:cBhvr>
                                        <p:cTn id="48" dur="500" fill="hold"/>
                                        <p:tgtEl>
                                          <p:spTgt spid="33905"/>
                                        </p:tgtEl>
                                        <p:attrNameLst>
                                          <p:attrName>ppt_h</p:attrName>
                                        </p:attrNameLst>
                                      </p:cBhvr>
                                      <p:tavLst>
                                        <p:tav tm="0">
                                          <p:val>
                                            <p:strVal val="4*#ppt_h"/>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18" presetClass="entr" presetSubtype="3" fill="hold" nodeType="clickEffect">
                                  <p:stCondLst>
                                    <p:cond delay="0"/>
                                  </p:stCondLst>
                                  <p:childTnLst>
                                    <p:set>
                                      <p:cBhvr>
                                        <p:cTn id="52" dur="1" fill="hold">
                                          <p:stCondLst>
                                            <p:cond delay="0"/>
                                          </p:stCondLst>
                                        </p:cTn>
                                        <p:tgtEl>
                                          <p:spTgt spid="33906"/>
                                        </p:tgtEl>
                                        <p:attrNameLst>
                                          <p:attrName>style.visibility</p:attrName>
                                        </p:attrNameLst>
                                      </p:cBhvr>
                                      <p:to>
                                        <p:strVal val="visible"/>
                                      </p:to>
                                    </p:set>
                                    <p:animEffect transition="in" filter="strips(upRight)">
                                      <p:cBhvr>
                                        <p:cTn id="53" dur="500"/>
                                        <p:tgtEl>
                                          <p:spTgt spid="33906"/>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3" fill="hold" nodeType="clickEffect">
                                  <p:stCondLst>
                                    <p:cond delay="0"/>
                                  </p:stCondLst>
                                  <p:childTnLst>
                                    <p:set>
                                      <p:cBhvr>
                                        <p:cTn id="57" dur="1" fill="hold">
                                          <p:stCondLst>
                                            <p:cond delay="0"/>
                                          </p:stCondLst>
                                        </p:cTn>
                                        <p:tgtEl>
                                          <p:spTgt spid="33907"/>
                                        </p:tgtEl>
                                        <p:attrNameLst>
                                          <p:attrName>style.visibility</p:attrName>
                                        </p:attrNameLst>
                                      </p:cBhvr>
                                      <p:to>
                                        <p:strVal val="visible"/>
                                      </p:to>
                                    </p:set>
                                    <p:animEffect transition="in" filter="strips(upRight)">
                                      <p:cBhvr>
                                        <p:cTn id="58" dur="500"/>
                                        <p:tgtEl>
                                          <p:spTgt spid="33907"/>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3390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3910"/>
                                        </p:tgtEl>
                                        <p:attrNameLst>
                                          <p:attrName>style.visibility</p:attrName>
                                        </p:attrNameLst>
                                      </p:cBhvr>
                                      <p:to>
                                        <p:strVal val="visible"/>
                                      </p:to>
                                    </p:set>
                                    <p:animEffect transition="in" filter="blinds(horizontal)">
                                      <p:cBhvr>
                                        <p:cTn id="67" dur="500"/>
                                        <p:tgtEl>
                                          <p:spTgt spid="33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utoUpdateAnimBg="0"/>
      <p:bldP spid="33801" grpId="0" autoUpdateAnimBg="0"/>
      <p:bldP spid="33905" grpId="0" autoUpdateAnimBg="0"/>
      <p:bldP spid="33909" grpId="0" autoUpdateAnimBg="0"/>
      <p:bldP spid="339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灯片编号占位符 1"/>
          <p:cNvSpPr>
            <a:spLocks noGrp="1"/>
          </p:cNvSpPr>
          <p:nvPr>
            <p:ph type="sldNum" sz="quarter" idx="10"/>
          </p:nvPr>
        </p:nvSpPr>
        <p:spPr>
          <a:noFill/>
        </p:spPr>
        <p:txBody>
          <a:bodyPr/>
          <a:lstStyle/>
          <a:p>
            <a:fld id="{8005478C-6789-4E5F-AF85-312E9A8201D7}" type="slidenum">
              <a:rPr lang="en-US" altLang="zh-CN"/>
              <a:pPr/>
              <a:t>8</a:t>
            </a:fld>
            <a:endParaRPr lang="en-US" altLang="zh-CN"/>
          </a:p>
        </p:txBody>
      </p:sp>
      <p:sp>
        <p:nvSpPr>
          <p:cNvPr id="8205" name="Text Box 2"/>
          <p:cNvSpPr txBox="1">
            <a:spLocks noChangeArrowheads="1"/>
          </p:cNvSpPr>
          <p:nvPr/>
        </p:nvSpPr>
        <p:spPr bwMode="auto">
          <a:xfrm>
            <a:off x="684213" y="620713"/>
            <a:ext cx="6707187" cy="579437"/>
          </a:xfrm>
          <a:prstGeom prst="rect">
            <a:avLst/>
          </a:prstGeom>
          <a:noFill/>
          <a:ln w="9525">
            <a:noFill/>
            <a:miter lim="800000"/>
            <a:headEnd/>
            <a:tailEnd/>
          </a:ln>
        </p:spPr>
        <p:txBody>
          <a:bodyPr>
            <a:spAutoFit/>
          </a:bodyPr>
          <a:lstStyle/>
          <a:p>
            <a:pPr>
              <a:spcBef>
                <a:spcPct val="50000"/>
              </a:spcBef>
            </a:pPr>
            <a:r>
              <a:rPr kumimoji="1" lang="en-US" altLang="zh-CN" sz="3200" b="1">
                <a:solidFill>
                  <a:srgbClr val="CC3300"/>
                </a:solidFill>
                <a:latin typeface="Times New Roman" pitchFamily="18" charset="0"/>
                <a:ea typeface="黑体" pitchFamily="49" charset="-122"/>
              </a:rPr>
              <a:t>4. </a:t>
            </a:r>
            <a:r>
              <a:rPr kumimoji="1" lang="zh-CN" altLang="en-US" sz="3200" b="1">
                <a:solidFill>
                  <a:srgbClr val="CC3300"/>
                </a:solidFill>
                <a:latin typeface="Times New Roman" pitchFamily="18" charset="0"/>
                <a:ea typeface="黑体" pitchFamily="49" charset="-122"/>
              </a:rPr>
              <a:t>电极化强度与极化电荷的关系：</a:t>
            </a:r>
          </a:p>
        </p:txBody>
      </p:sp>
      <p:sp>
        <p:nvSpPr>
          <p:cNvPr id="35843" name="Text Box 3"/>
          <p:cNvSpPr txBox="1">
            <a:spLocks noChangeArrowheads="1"/>
          </p:cNvSpPr>
          <p:nvPr/>
        </p:nvSpPr>
        <p:spPr bwMode="auto">
          <a:xfrm>
            <a:off x="468313" y="1169988"/>
            <a:ext cx="4495800" cy="1073150"/>
          </a:xfrm>
          <a:prstGeom prst="rect">
            <a:avLst/>
          </a:prstGeom>
          <a:noFill/>
          <a:ln w="9525">
            <a:noFill/>
            <a:miter lim="800000"/>
            <a:headEnd/>
            <a:tailEnd/>
          </a:ln>
        </p:spPr>
        <p:txBody>
          <a:bodyPr anchor="ctr">
            <a:spAutoFit/>
          </a:bodyPr>
          <a:lstStyle/>
          <a:p>
            <a:pPr>
              <a:lnSpc>
                <a:spcPct val="115000"/>
              </a:lnSpc>
              <a:spcBef>
                <a:spcPct val="50000"/>
              </a:spcBef>
            </a:pPr>
            <a:r>
              <a:rPr kumimoji="1" lang="en-US" altLang="zh-CN" sz="2800" b="1">
                <a:latin typeface="Times New Roman" pitchFamily="18" charset="0"/>
              </a:rPr>
              <a:t>    </a:t>
            </a:r>
            <a:r>
              <a:rPr kumimoji="1" lang="zh-CN" altLang="en-US" sz="2800" b="1">
                <a:latin typeface="Times New Roman" pitchFamily="18" charset="0"/>
              </a:rPr>
              <a:t>设在均匀电介质</a:t>
            </a:r>
            <a:r>
              <a:rPr kumimoji="1" lang="zh-CN" altLang="en-US" sz="2800" b="1">
                <a:solidFill>
                  <a:srgbClr val="FF3300"/>
                </a:solidFill>
                <a:latin typeface="Times New Roman" pitchFamily="18" charset="0"/>
              </a:rPr>
              <a:t>内</a:t>
            </a:r>
            <a:r>
              <a:rPr kumimoji="1" lang="zh-CN" altLang="en-US" sz="2800" b="1">
                <a:latin typeface="Times New Roman" pitchFamily="18" charset="0"/>
              </a:rPr>
              <a:t>截取一斜柱体，体积为</a:t>
            </a:r>
            <a:r>
              <a:rPr kumimoji="1" lang="en-US" altLang="zh-CN" sz="2800" b="1">
                <a:latin typeface="Times New Roman" pitchFamily="18" charset="0"/>
                <a:sym typeface="Symbol" pitchFamily="18" charset="2"/>
              </a:rPr>
              <a:t>d</a:t>
            </a:r>
            <a:r>
              <a:rPr kumimoji="1" lang="en-US" altLang="zh-CN" sz="2800" b="1" i="1">
                <a:latin typeface="Times New Roman" pitchFamily="18" charset="0"/>
                <a:sym typeface="Symbol" pitchFamily="18" charset="2"/>
              </a:rPr>
              <a:t>V</a:t>
            </a:r>
            <a:r>
              <a:rPr kumimoji="1" lang="zh-CN" altLang="en-US" sz="2800" b="1">
                <a:latin typeface="Times New Roman" pitchFamily="18" charset="0"/>
                <a:sym typeface="Symbol" pitchFamily="18" charset="2"/>
              </a:rPr>
              <a:t>。</a:t>
            </a:r>
            <a:endParaRPr kumimoji="1" lang="zh-CN" altLang="en-US" sz="2800" b="1">
              <a:latin typeface="Times New Roman" pitchFamily="18" charset="0"/>
            </a:endParaRPr>
          </a:p>
        </p:txBody>
      </p:sp>
      <p:graphicFrame>
        <p:nvGraphicFramePr>
          <p:cNvPr id="35844" name="Object 4"/>
          <p:cNvGraphicFramePr>
            <a:graphicFrameLocks noChangeAspect="1"/>
          </p:cNvGraphicFramePr>
          <p:nvPr/>
        </p:nvGraphicFramePr>
        <p:xfrm>
          <a:off x="955675" y="2349500"/>
          <a:ext cx="2743200" cy="458788"/>
        </p:xfrm>
        <a:graphic>
          <a:graphicData uri="http://schemas.openxmlformats.org/presentationml/2006/ole">
            <p:oleObj spid="_x0000_s8194" name="Equation" r:id="rId3" imgW="1054080" imgH="177480" progId="Equation.DSMT4">
              <p:embed/>
            </p:oleObj>
          </a:graphicData>
        </a:graphic>
      </p:graphicFrame>
      <p:graphicFrame>
        <p:nvGraphicFramePr>
          <p:cNvPr id="35846" name="Object 6"/>
          <p:cNvGraphicFramePr>
            <a:graphicFrameLocks noChangeAspect="1"/>
          </p:cNvGraphicFramePr>
          <p:nvPr/>
        </p:nvGraphicFramePr>
        <p:xfrm>
          <a:off x="755650" y="4435475"/>
          <a:ext cx="1644650" cy="1063625"/>
        </p:xfrm>
        <a:graphic>
          <a:graphicData uri="http://schemas.openxmlformats.org/presentationml/2006/ole">
            <p:oleObj spid="_x0000_s8195" name="Equation" r:id="rId4" imgW="647640" imgH="419040" progId="Equation.DSMT4">
              <p:embed/>
            </p:oleObj>
          </a:graphicData>
        </a:graphic>
      </p:graphicFrame>
      <p:graphicFrame>
        <p:nvGraphicFramePr>
          <p:cNvPr id="35849" name="Object 9"/>
          <p:cNvGraphicFramePr>
            <a:graphicFrameLocks noChangeAspect="1"/>
          </p:cNvGraphicFramePr>
          <p:nvPr/>
        </p:nvGraphicFramePr>
        <p:xfrm>
          <a:off x="2339975" y="4508500"/>
          <a:ext cx="2967038" cy="995363"/>
        </p:xfrm>
        <a:graphic>
          <a:graphicData uri="http://schemas.openxmlformats.org/presentationml/2006/ole">
            <p:oleObj spid="_x0000_s8196" name="Equation" r:id="rId5" imgW="1168200" imgH="393480" progId="Equation.DSMT4">
              <p:embed/>
            </p:oleObj>
          </a:graphicData>
        </a:graphic>
      </p:graphicFrame>
      <p:grpSp>
        <p:nvGrpSpPr>
          <p:cNvPr id="8207" name="Group 48"/>
          <p:cNvGrpSpPr>
            <a:grpSpLocks/>
          </p:cNvGrpSpPr>
          <p:nvPr/>
        </p:nvGrpSpPr>
        <p:grpSpPr bwMode="auto">
          <a:xfrm>
            <a:off x="5292725" y="1628775"/>
            <a:ext cx="3267075" cy="2719388"/>
            <a:chOff x="3380" y="1162"/>
            <a:chExt cx="2058" cy="1713"/>
          </a:xfrm>
        </p:grpSpPr>
        <p:sp>
          <p:nvSpPr>
            <p:cNvPr id="8209" name="AutoShape 12"/>
            <p:cNvSpPr>
              <a:spLocks noChangeAspect="1" noChangeArrowheads="1"/>
            </p:cNvSpPr>
            <p:nvPr/>
          </p:nvSpPr>
          <p:spPr bwMode="auto">
            <a:xfrm>
              <a:off x="3380" y="1162"/>
              <a:ext cx="2058" cy="1713"/>
            </a:xfrm>
            <a:prstGeom prst="rect">
              <a:avLst/>
            </a:prstGeom>
            <a:noFill/>
            <a:ln w="9525">
              <a:noFill/>
              <a:miter lim="800000"/>
              <a:headEnd/>
              <a:tailEnd/>
            </a:ln>
          </p:spPr>
          <p:txBody>
            <a:bodyPr/>
            <a:lstStyle/>
            <a:p>
              <a:endParaRPr lang="zh-CN" altLang="en-US"/>
            </a:p>
          </p:txBody>
        </p:sp>
        <p:sp>
          <p:nvSpPr>
            <p:cNvPr id="8210" name="Freeform 13"/>
            <p:cNvSpPr>
              <a:spLocks/>
            </p:cNvSpPr>
            <p:nvPr/>
          </p:nvSpPr>
          <p:spPr bwMode="auto">
            <a:xfrm>
              <a:off x="3551" y="1164"/>
              <a:ext cx="1729" cy="1080"/>
            </a:xfrm>
            <a:custGeom>
              <a:avLst/>
              <a:gdLst>
                <a:gd name="T0" fmla="*/ 105 w 2205"/>
                <a:gd name="T1" fmla="*/ 26 h 1378"/>
                <a:gd name="T2" fmla="*/ 840 w 2205"/>
                <a:gd name="T3" fmla="*/ 182 h 1378"/>
                <a:gd name="T4" fmla="*/ 1680 w 2205"/>
                <a:gd name="T5" fmla="*/ 650 h 1378"/>
                <a:gd name="T6" fmla="*/ 2205 w 2205"/>
                <a:gd name="T7" fmla="*/ 1274 h 1378"/>
                <a:gd name="T8" fmla="*/ 1680 w 2205"/>
                <a:gd name="T9" fmla="*/ 1274 h 1378"/>
                <a:gd name="T10" fmla="*/ 1185 w 2205"/>
                <a:gd name="T11" fmla="*/ 1011 h 1378"/>
                <a:gd name="T12" fmla="*/ 645 w 2205"/>
                <a:gd name="T13" fmla="*/ 561 h 1378"/>
                <a:gd name="T14" fmla="*/ 210 w 2205"/>
                <a:gd name="T15" fmla="*/ 338 h 1378"/>
                <a:gd name="T16" fmla="*/ 105 w 2205"/>
                <a:gd name="T17" fmla="*/ 26 h 1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5"/>
                <a:gd name="T28" fmla="*/ 0 h 1378"/>
                <a:gd name="T29" fmla="*/ 2205 w 2205"/>
                <a:gd name="T30" fmla="*/ 1378 h 1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5" h="1378">
                  <a:moveTo>
                    <a:pt x="105" y="26"/>
                  </a:moveTo>
                  <a:cubicBezTo>
                    <a:pt x="210" y="0"/>
                    <a:pt x="578" y="78"/>
                    <a:pt x="840" y="182"/>
                  </a:cubicBezTo>
                  <a:cubicBezTo>
                    <a:pt x="1102" y="286"/>
                    <a:pt x="1453" y="468"/>
                    <a:pt x="1680" y="650"/>
                  </a:cubicBezTo>
                  <a:cubicBezTo>
                    <a:pt x="1907" y="832"/>
                    <a:pt x="2205" y="1170"/>
                    <a:pt x="2205" y="1274"/>
                  </a:cubicBezTo>
                  <a:cubicBezTo>
                    <a:pt x="2205" y="1378"/>
                    <a:pt x="1850" y="1318"/>
                    <a:pt x="1680" y="1274"/>
                  </a:cubicBezTo>
                  <a:cubicBezTo>
                    <a:pt x="1510" y="1230"/>
                    <a:pt x="1357" y="1130"/>
                    <a:pt x="1185" y="1011"/>
                  </a:cubicBezTo>
                  <a:cubicBezTo>
                    <a:pt x="1013" y="892"/>
                    <a:pt x="808" y="673"/>
                    <a:pt x="645" y="561"/>
                  </a:cubicBezTo>
                  <a:cubicBezTo>
                    <a:pt x="482" y="449"/>
                    <a:pt x="300" y="427"/>
                    <a:pt x="210" y="338"/>
                  </a:cubicBezTo>
                  <a:cubicBezTo>
                    <a:pt x="120" y="249"/>
                    <a:pt x="0" y="52"/>
                    <a:pt x="105" y="26"/>
                  </a:cubicBezTo>
                  <a:close/>
                </a:path>
              </a:pathLst>
            </a:custGeom>
            <a:gradFill rotWithShape="1">
              <a:gsLst>
                <a:gs pos="0">
                  <a:srgbClr val="FFFFFF"/>
                </a:gs>
                <a:gs pos="100000">
                  <a:srgbClr val="008080"/>
                </a:gs>
              </a:gsLst>
              <a:lin ang="18900000" scaled="1"/>
            </a:gradFill>
            <a:ln w="9525">
              <a:noFill/>
              <a:round/>
              <a:headEnd/>
              <a:tailEnd/>
            </a:ln>
          </p:spPr>
          <p:txBody>
            <a:bodyPr/>
            <a:lstStyle/>
            <a:p>
              <a:endParaRPr lang="zh-CN" altLang="en-US"/>
            </a:p>
          </p:txBody>
        </p:sp>
        <p:sp>
          <p:nvSpPr>
            <p:cNvPr id="35854" name="Oval 14"/>
            <p:cNvSpPr>
              <a:spLocks noChangeArrowheads="1"/>
            </p:cNvSpPr>
            <p:nvPr/>
          </p:nvSpPr>
          <p:spPr bwMode="auto">
            <a:xfrm rot="2292401">
              <a:off x="4450" y="1774"/>
              <a:ext cx="576" cy="245"/>
            </a:xfrm>
            <a:prstGeom prst="ellipse">
              <a:avLst/>
            </a:prstGeom>
            <a:noFill/>
            <a:ln w="9525">
              <a:solidFill>
                <a:schemeClr val="tx1"/>
              </a:solidFill>
              <a:round/>
              <a:headEnd/>
              <a:tailEnd/>
            </a:ln>
            <a:effectLst>
              <a:outerShdw dist="17961" dir="2700000" algn="ctr" rotWithShape="0">
                <a:srgbClr val="777777"/>
              </a:outerShdw>
            </a:effectLst>
          </p:spPr>
          <p:txBody>
            <a:bodyPr/>
            <a:lstStyle/>
            <a:p>
              <a:pPr>
                <a:defRPr/>
              </a:pPr>
              <a:endParaRPr lang="zh-CN" altLang="en-US"/>
            </a:p>
          </p:txBody>
        </p:sp>
        <p:sp>
          <p:nvSpPr>
            <p:cNvPr id="8212" name="Line 15"/>
            <p:cNvSpPr>
              <a:spLocks noChangeShapeType="1"/>
            </p:cNvSpPr>
            <p:nvPr/>
          </p:nvSpPr>
          <p:spPr bwMode="auto">
            <a:xfrm flipV="1">
              <a:off x="4744" y="1651"/>
              <a:ext cx="247" cy="245"/>
            </a:xfrm>
            <a:prstGeom prst="line">
              <a:avLst/>
            </a:prstGeom>
            <a:noFill/>
            <a:ln w="28575">
              <a:solidFill>
                <a:schemeClr val="hlink"/>
              </a:solidFill>
              <a:round/>
              <a:headEnd/>
              <a:tailEnd type="stealth" w="med" len="lg"/>
            </a:ln>
          </p:spPr>
          <p:txBody>
            <a:bodyPr/>
            <a:lstStyle/>
            <a:p>
              <a:endParaRPr lang="zh-CN" altLang="en-US"/>
            </a:p>
          </p:txBody>
        </p:sp>
        <p:sp>
          <p:nvSpPr>
            <p:cNvPr id="8213" name="Oval 16"/>
            <p:cNvSpPr>
              <a:spLocks noChangeArrowheads="1"/>
            </p:cNvSpPr>
            <p:nvPr/>
          </p:nvSpPr>
          <p:spPr bwMode="auto">
            <a:xfrm rot="2292401">
              <a:off x="4286" y="2386"/>
              <a:ext cx="576" cy="244"/>
            </a:xfrm>
            <a:prstGeom prst="ellipse">
              <a:avLst/>
            </a:prstGeom>
            <a:noFill/>
            <a:ln w="9525">
              <a:solidFill>
                <a:schemeClr val="tx1"/>
              </a:solidFill>
              <a:round/>
              <a:headEnd/>
              <a:tailEnd/>
            </a:ln>
          </p:spPr>
          <p:txBody>
            <a:bodyPr/>
            <a:lstStyle/>
            <a:p>
              <a:endParaRPr lang="zh-CN" altLang="en-US"/>
            </a:p>
          </p:txBody>
        </p:sp>
        <p:sp>
          <p:nvSpPr>
            <p:cNvPr id="8214" name="Line 17"/>
            <p:cNvSpPr>
              <a:spLocks noChangeAspect="1" noChangeShapeType="1"/>
            </p:cNvSpPr>
            <p:nvPr/>
          </p:nvSpPr>
          <p:spPr bwMode="auto">
            <a:xfrm flipH="1">
              <a:off x="4815" y="2042"/>
              <a:ext cx="160" cy="595"/>
            </a:xfrm>
            <a:prstGeom prst="line">
              <a:avLst/>
            </a:prstGeom>
            <a:noFill/>
            <a:ln w="9525">
              <a:solidFill>
                <a:schemeClr val="tx1"/>
              </a:solidFill>
              <a:round/>
              <a:headEnd/>
              <a:tailEnd/>
            </a:ln>
          </p:spPr>
          <p:txBody>
            <a:bodyPr/>
            <a:lstStyle/>
            <a:p>
              <a:endParaRPr lang="zh-CN" altLang="en-US"/>
            </a:p>
          </p:txBody>
        </p:sp>
        <p:sp>
          <p:nvSpPr>
            <p:cNvPr id="8215" name="Line 18"/>
            <p:cNvSpPr>
              <a:spLocks noChangeAspect="1" noChangeShapeType="1"/>
            </p:cNvSpPr>
            <p:nvPr/>
          </p:nvSpPr>
          <p:spPr bwMode="auto">
            <a:xfrm flipH="1">
              <a:off x="4333" y="1762"/>
              <a:ext cx="159" cy="595"/>
            </a:xfrm>
            <a:prstGeom prst="line">
              <a:avLst/>
            </a:prstGeom>
            <a:noFill/>
            <a:ln w="9525">
              <a:solidFill>
                <a:schemeClr val="tx1"/>
              </a:solidFill>
              <a:round/>
              <a:headEnd/>
              <a:tailEnd/>
            </a:ln>
          </p:spPr>
          <p:txBody>
            <a:bodyPr/>
            <a:lstStyle/>
            <a:p>
              <a:endParaRPr lang="zh-CN" altLang="en-US"/>
            </a:p>
          </p:txBody>
        </p:sp>
        <p:sp>
          <p:nvSpPr>
            <p:cNvPr id="8216" name="Line 19"/>
            <p:cNvSpPr>
              <a:spLocks noChangeShapeType="1"/>
            </p:cNvSpPr>
            <p:nvPr/>
          </p:nvSpPr>
          <p:spPr bwMode="auto">
            <a:xfrm flipV="1">
              <a:off x="4744" y="1407"/>
              <a:ext cx="165" cy="489"/>
            </a:xfrm>
            <a:prstGeom prst="line">
              <a:avLst/>
            </a:prstGeom>
            <a:noFill/>
            <a:ln w="28575">
              <a:solidFill>
                <a:schemeClr val="hlink"/>
              </a:solidFill>
              <a:round/>
              <a:headEnd/>
              <a:tailEnd type="stealth" w="med" len="lg"/>
            </a:ln>
          </p:spPr>
          <p:txBody>
            <a:bodyPr/>
            <a:lstStyle/>
            <a:p>
              <a:endParaRPr lang="zh-CN" altLang="en-US"/>
            </a:p>
          </p:txBody>
        </p:sp>
        <p:sp>
          <p:nvSpPr>
            <p:cNvPr id="8217" name="Arc 20"/>
            <p:cNvSpPr>
              <a:spLocks noChangeAspect="1"/>
            </p:cNvSpPr>
            <p:nvPr/>
          </p:nvSpPr>
          <p:spPr bwMode="auto">
            <a:xfrm>
              <a:off x="4750" y="1665"/>
              <a:ext cx="167" cy="210"/>
            </a:xfrm>
            <a:custGeom>
              <a:avLst/>
              <a:gdLst>
                <a:gd name="T0" fmla="*/ 75 w 16154"/>
                <a:gd name="T1" fmla="*/ 0 h 20361"/>
                <a:gd name="T2" fmla="*/ 167 w 16154"/>
                <a:gd name="T3" fmla="*/ 62 h 20361"/>
                <a:gd name="T4" fmla="*/ 0 w 16154"/>
                <a:gd name="T5" fmla="*/ 210 h 20361"/>
                <a:gd name="T6" fmla="*/ 0 60000 65536"/>
                <a:gd name="T7" fmla="*/ 0 60000 65536"/>
                <a:gd name="T8" fmla="*/ 0 60000 65536"/>
                <a:gd name="T9" fmla="*/ 0 w 16154"/>
                <a:gd name="T10" fmla="*/ 0 h 20361"/>
                <a:gd name="T11" fmla="*/ 16154 w 16154"/>
                <a:gd name="T12" fmla="*/ 20361 h 20361"/>
              </a:gdLst>
              <a:ahLst/>
              <a:cxnLst>
                <a:cxn ang="T6">
                  <a:pos x="T0" y="T1"/>
                </a:cxn>
                <a:cxn ang="T7">
                  <a:pos x="T2" y="T3"/>
                </a:cxn>
                <a:cxn ang="T8">
                  <a:pos x="T4" y="T5"/>
                </a:cxn>
              </a:cxnLst>
              <a:rect l="T9" t="T10" r="T11" b="T12"/>
              <a:pathLst>
                <a:path w="16154" h="20361" fill="none" extrusionOk="0">
                  <a:moveTo>
                    <a:pt x="7211" y="0"/>
                  </a:moveTo>
                  <a:cubicBezTo>
                    <a:pt x="10653" y="1219"/>
                    <a:pt x="13730" y="3291"/>
                    <a:pt x="16154" y="6021"/>
                  </a:cubicBezTo>
                </a:path>
                <a:path w="16154" h="20361" stroke="0" extrusionOk="0">
                  <a:moveTo>
                    <a:pt x="7211" y="0"/>
                  </a:moveTo>
                  <a:cubicBezTo>
                    <a:pt x="10653" y="1219"/>
                    <a:pt x="13730" y="3291"/>
                    <a:pt x="16154" y="6021"/>
                  </a:cubicBezTo>
                  <a:lnTo>
                    <a:pt x="0" y="20361"/>
                  </a:lnTo>
                  <a:close/>
                </a:path>
              </a:pathLst>
            </a:custGeom>
            <a:noFill/>
            <a:ln w="9525">
              <a:solidFill>
                <a:schemeClr val="tx1"/>
              </a:solidFill>
              <a:round/>
              <a:headEnd/>
              <a:tailEnd/>
            </a:ln>
          </p:spPr>
          <p:txBody>
            <a:bodyPr/>
            <a:lstStyle/>
            <a:p>
              <a:endParaRPr lang="zh-CN" altLang="en-US"/>
            </a:p>
          </p:txBody>
        </p:sp>
        <p:pic>
          <p:nvPicPr>
            <p:cNvPr id="8218" name="Picture 21"/>
            <p:cNvPicPr>
              <a:picLocks noChangeAspect="1" noChangeArrowheads="1"/>
            </p:cNvPicPr>
            <p:nvPr/>
          </p:nvPicPr>
          <p:blipFill>
            <a:blip r:embed="rId6"/>
            <a:srcRect/>
            <a:stretch>
              <a:fillRect/>
            </a:stretch>
          </p:blipFill>
          <p:spPr bwMode="auto">
            <a:xfrm>
              <a:off x="4843" y="1519"/>
              <a:ext cx="125" cy="187"/>
            </a:xfrm>
            <a:prstGeom prst="rect">
              <a:avLst/>
            </a:prstGeom>
            <a:noFill/>
            <a:ln w="9525">
              <a:noFill/>
              <a:miter lim="800000"/>
              <a:headEnd/>
              <a:tailEnd/>
            </a:ln>
          </p:spPr>
        </p:pic>
        <p:sp>
          <p:nvSpPr>
            <p:cNvPr id="35862" name="Line 22"/>
            <p:cNvSpPr>
              <a:spLocks noChangeAspect="1" noChangeShapeType="1"/>
            </p:cNvSpPr>
            <p:nvPr/>
          </p:nvSpPr>
          <p:spPr bwMode="auto">
            <a:xfrm>
              <a:off x="4979" y="2077"/>
              <a:ext cx="107" cy="80"/>
            </a:xfrm>
            <a:prstGeom prst="line">
              <a:avLst/>
            </a:prstGeom>
            <a:noFill/>
            <a:ln w="9525">
              <a:solidFill>
                <a:schemeClr val="tx1"/>
              </a:solidFill>
              <a:round/>
              <a:headEnd/>
              <a:tailEnd/>
            </a:ln>
            <a:effectLst>
              <a:outerShdw dist="35921" dir="2700000" algn="ctr" rotWithShape="0">
                <a:srgbClr val="777777"/>
              </a:outerShdw>
            </a:effectLst>
          </p:spPr>
          <p:txBody>
            <a:bodyPr/>
            <a:lstStyle/>
            <a:p>
              <a:pPr>
                <a:defRPr/>
              </a:pPr>
              <a:endParaRPr lang="zh-CN" altLang="en-US"/>
            </a:p>
          </p:txBody>
        </p:sp>
        <p:sp>
          <p:nvSpPr>
            <p:cNvPr id="8220" name="Line 23"/>
            <p:cNvSpPr>
              <a:spLocks noChangeAspect="1" noChangeShapeType="1"/>
            </p:cNvSpPr>
            <p:nvPr/>
          </p:nvSpPr>
          <p:spPr bwMode="auto">
            <a:xfrm>
              <a:off x="4826" y="2666"/>
              <a:ext cx="107" cy="79"/>
            </a:xfrm>
            <a:prstGeom prst="line">
              <a:avLst/>
            </a:prstGeom>
            <a:noFill/>
            <a:ln w="9525">
              <a:solidFill>
                <a:schemeClr val="tx1"/>
              </a:solidFill>
              <a:round/>
              <a:headEnd/>
              <a:tailEnd/>
            </a:ln>
          </p:spPr>
          <p:txBody>
            <a:bodyPr/>
            <a:lstStyle/>
            <a:p>
              <a:endParaRPr lang="zh-CN" altLang="en-US"/>
            </a:p>
          </p:txBody>
        </p:sp>
        <p:sp>
          <p:nvSpPr>
            <p:cNvPr id="8221" name="Line 24"/>
            <p:cNvSpPr>
              <a:spLocks noChangeShapeType="1"/>
            </p:cNvSpPr>
            <p:nvPr/>
          </p:nvSpPr>
          <p:spPr bwMode="auto">
            <a:xfrm flipH="1">
              <a:off x="4881" y="2129"/>
              <a:ext cx="157" cy="566"/>
            </a:xfrm>
            <a:prstGeom prst="line">
              <a:avLst/>
            </a:prstGeom>
            <a:noFill/>
            <a:ln w="6350">
              <a:solidFill>
                <a:schemeClr val="tx1"/>
              </a:solidFill>
              <a:round/>
              <a:headEnd type="arrow" w="med" len="lg"/>
              <a:tailEnd type="arrow" w="med" len="lg"/>
            </a:ln>
          </p:spPr>
          <p:txBody>
            <a:bodyPr/>
            <a:lstStyle/>
            <a:p>
              <a:endParaRPr lang="zh-CN" altLang="en-US"/>
            </a:p>
          </p:txBody>
        </p:sp>
        <p:pic>
          <p:nvPicPr>
            <p:cNvPr id="8222" name="Picture 25"/>
            <p:cNvPicPr>
              <a:picLocks noChangeAspect="1" noChangeArrowheads="1"/>
            </p:cNvPicPr>
            <p:nvPr/>
          </p:nvPicPr>
          <p:blipFill>
            <a:blip r:embed="rId7"/>
            <a:srcRect/>
            <a:stretch>
              <a:fillRect/>
            </a:stretch>
          </p:blipFill>
          <p:spPr bwMode="auto">
            <a:xfrm>
              <a:off x="4944" y="2355"/>
              <a:ext cx="180" cy="213"/>
            </a:xfrm>
            <a:prstGeom prst="rect">
              <a:avLst/>
            </a:prstGeom>
            <a:noFill/>
            <a:ln w="9525">
              <a:noFill/>
              <a:miter lim="800000"/>
              <a:headEnd/>
              <a:tailEnd/>
            </a:ln>
          </p:spPr>
        </p:pic>
        <p:pic>
          <p:nvPicPr>
            <p:cNvPr id="8223" name="Picture 26"/>
            <p:cNvPicPr>
              <a:picLocks noChangeAspect="1" noChangeArrowheads="1"/>
            </p:cNvPicPr>
            <p:nvPr/>
          </p:nvPicPr>
          <p:blipFill>
            <a:blip r:embed="rId8"/>
            <a:srcRect/>
            <a:stretch>
              <a:fillRect/>
            </a:stretch>
          </p:blipFill>
          <p:spPr bwMode="auto">
            <a:xfrm>
              <a:off x="4532" y="1714"/>
              <a:ext cx="85" cy="85"/>
            </a:xfrm>
            <a:prstGeom prst="rect">
              <a:avLst/>
            </a:prstGeom>
            <a:noFill/>
            <a:ln w="9525">
              <a:noFill/>
              <a:miter lim="800000"/>
              <a:headEnd/>
              <a:tailEnd/>
            </a:ln>
          </p:spPr>
        </p:pic>
        <p:pic>
          <p:nvPicPr>
            <p:cNvPr id="8224" name="Picture 27"/>
            <p:cNvPicPr>
              <a:picLocks noChangeAspect="1" noChangeArrowheads="1"/>
            </p:cNvPicPr>
            <p:nvPr/>
          </p:nvPicPr>
          <p:blipFill>
            <a:blip r:embed="rId9"/>
            <a:srcRect/>
            <a:stretch>
              <a:fillRect/>
            </a:stretch>
          </p:blipFill>
          <p:spPr bwMode="auto">
            <a:xfrm>
              <a:off x="4368" y="2325"/>
              <a:ext cx="141" cy="141"/>
            </a:xfrm>
            <a:prstGeom prst="rect">
              <a:avLst/>
            </a:prstGeom>
            <a:noFill/>
            <a:ln w="9525">
              <a:noFill/>
              <a:miter lim="800000"/>
              <a:headEnd/>
              <a:tailEnd/>
            </a:ln>
          </p:spPr>
        </p:pic>
        <p:pic>
          <p:nvPicPr>
            <p:cNvPr id="8225" name="Picture 28"/>
            <p:cNvPicPr>
              <a:picLocks noChangeAspect="1" noChangeArrowheads="1"/>
            </p:cNvPicPr>
            <p:nvPr/>
          </p:nvPicPr>
          <p:blipFill>
            <a:blip r:embed="rId8"/>
            <a:srcRect/>
            <a:stretch>
              <a:fillRect/>
            </a:stretch>
          </p:blipFill>
          <p:spPr bwMode="auto">
            <a:xfrm>
              <a:off x="4615" y="1727"/>
              <a:ext cx="84" cy="84"/>
            </a:xfrm>
            <a:prstGeom prst="rect">
              <a:avLst/>
            </a:prstGeom>
            <a:noFill/>
            <a:ln w="9525">
              <a:noFill/>
              <a:miter lim="800000"/>
              <a:headEnd/>
              <a:tailEnd/>
            </a:ln>
          </p:spPr>
        </p:pic>
        <p:pic>
          <p:nvPicPr>
            <p:cNvPr id="8226" name="Picture 29"/>
            <p:cNvPicPr>
              <a:picLocks noChangeAspect="1" noChangeArrowheads="1"/>
            </p:cNvPicPr>
            <p:nvPr/>
          </p:nvPicPr>
          <p:blipFill>
            <a:blip r:embed="rId8"/>
            <a:srcRect/>
            <a:stretch>
              <a:fillRect/>
            </a:stretch>
          </p:blipFill>
          <p:spPr bwMode="auto">
            <a:xfrm>
              <a:off x="4615" y="1849"/>
              <a:ext cx="84" cy="85"/>
            </a:xfrm>
            <a:prstGeom prst="rect">
              <a:avLst/>
            </a:prstGeom>
            <a:noFill/>
            <a:ln w="9525">
              <a:noFill/>
              <a:miter lim="800000"/>
              <a:headEnd/>
              <a:tailEnd/>
            </a:ln>
          </p:spPr>
        </p:pic>
        <p:pic>
          <p:nvPicPr>
            <p:cNvPr id="8227" name="Picture 30"/>
            <p:cNvPicPr>
              <a:picLocks noChangeAspect="1" noChangeArrowheads="1"/>
            </p:cNvPicPr>
            <p:nvPr/>
          </p:nvPicPr>
          <p:blipFill>
            <a:blip r:embed="rId8"/>
            <a:srcRect/>
            <a:stretch>
              <a:fillRect/>
            </a:stretch>
          </p:blipFill>
          <p:spPr bwMode="auto">
            <a:xfrm>
              <a:off x="4862" y="1896"/>
              <a:ext cx="84" cy="85"/>
            </a:xfrm>
            <a:prstGeom prst="rect">
              <a:avLst/>
            </a:prstGeom>
            <a:noFill/>
            <a:ln w="9525">
              <a:noFill/>
              <a:miter lim="800000"/>
              <a:headEnd/>
              <a:tailEnd/>
            </a:ln>
          </p:spPr>
        </p:pic>
        <p:pic>
          <p:nvPicPr>
            <p:cNvPr id="8228" name="Picture 31"/>
            <p:cNvPicPr>
              <a:picLocks noChangeAspect="1" noChangeArrowheads="1"/>
            </p:cNvPicPr>
            <p:nvPr/>
          </p:nvPicPr>
          <p:blipFill>
            <a:blip r:embed="rId10"/>
            <a:srcRect/>
            <a:stretch>
              <a:fillRect/>
            </a:stretch>
          </p:blipFill>
          <p:spPr bwMode="auto">
            <a:xfrm>
              <a:off x="4779" y="1995"/>
              <a:ext cx="85" cy="85"/>
            </a:xfrm>
            <a:prstGeom prst="rect">
              <a:avLst/>
            </a:prstGeom>
            <a:noFill/>
            <a:ln w="9525">
              <a:noFill/>
              <a:miter lim="800000"/>
              <a:headEnd/>
              <a:tailEnd/>
            </a:ln>
          </p:spPr>
        </p:pic>
        <p:pic>
          <p:nvPicPr>
            <p:cNvPr id="8229" name="Picture 32"/>
            <p:cNvPicPr>
              <a:picLocks noChangeAspect="1" noChangeArrowheads="1"/>
            </p:cNvPicPr>
            <p:nvPr/>
          </p:nvPicPr>
          <p:blipFill>
            <a:blip r:embed="rId8"/>
            <a:srcRect/>
            <a:stretch>
              <a:fillRect/>
            </a:stretch>
          </p:blipFill>
          <p:spPr bwMode="auto">
            <a:xfrm>
              <a:off x="4697" y="1774"/>
              <a:ext cx="85" cy="84"/>
            </a:xfrm>
            <a:prstGeom prst="rect">
              <a:avLst/>
            </a:prstGeom>
            <a:noFill/>
            <a:ln w="9525">
              <a:noFill/>
              <a:miter lim="800000"/>
              <a:headEnd/>
              <a:tailEnd/>
            </a:ln>
          </p:spPr>
        </p:pic>
        <p:pic>
          <p:nvPicPr>
            <p:cNvPr id="8230" name="Picture 33"/>
            <p:cNvPicPr>
              <a:picLocks noChangeAspect="1" noChangeArrowheads="1"/>
            </p:cNvPicPr>
            <p:nvPr/>
          </p:nvPicPr>
          <p:blipFill>
            <a:blip r:embed="rId8"/>
            <a:srcRect/>
            <a:stretch>
              <a:fillRect/>
            </a:stretch>
          </p:blipFill>
          <p:spPr bwMode="auto">
            <a:xfrm>
              <a:off x="4650" y="1908"/>
              <a:ext cx="85" cy="85"/>
            </a:xfrm>
            <a:prstGeom prst="rect">
              <a:avLst/>
            </a:prstGeom>
            <a:noFill/>
            <a:ln w="9525">
              <a:noFill/>
              <a:miter lim="800000"/>
              <a:headEnd/>
              <a:tailEnd/>
            </a:ln>
          </p:spPr>
        </p:pic>
        <p:pic>
          <p:nvPicPr>
            <p:cNvPr id="8231" name="Picture 34"/>
            <p:cNvPicPr>
              <a:picLocks noChangeAspect="1" noChangeArrowheads="1"/>
            </p:cNvPicPr>
            <p:nvPr/>
          </p:nvPicPr>
          <p:blipFill>
            <a:blip r:embed="rId8"/>
            <a:srcRect/>
            <a:stretch>
              <a:fillRect/>
            </a:stretch>
          </p:blipFill>
          <p:spPr bwMode="auto">
            <a:xfrm>
              <a:off x="4556" y="1786"/>
              <a:ext cx="85" cy="84"/>
            </a:xfrm>
            <a:prstGeom prst="rect">
              <a:avLst/>
            </a:prstGeom>
            <a:noFill/>
            <a:ln w="9525">
              <a:noFill/>
              <a:miter lim="800000"/>
              <a:headEnd/>
              <a:tailEnd/>
            </a:ln>
          </p:spPr>
        </p:pic>
        <p:pic>
          <p:nvPicPr>
            <p:cNvPr id="8232" name="Picture 35"/>
            <p:cNvPicPr>
              <a:picLocks noChangeAspect="1" noChangeArrowheads="1"/>
            </p:cNvPicPr>
            <p:nvPr/>
          </p:nvPicPr>
          <p:blipFill>
            <a:blip r:embed="rId8"/>
            <a:srcRect/>
            <a:stretch>
              <a:fillRect/>
            </a:stretch>
          </p:blipFill>
          <p:spPr bwMode="auto">
            <a:xfrm>
              <a:off x="4862" y="1971"/>
              <a:ext cx="84" cy="85"/>
            </a:xfrm>
            <a:prstGeom prst="rect">
              <a:avLst/>
            </a:prstGeom>
            <a:noFill/>
            <a:ln w="9525">
              <a:noFill/>
              <a:miter lim="800000"/>
              <a:headEnd/>
              <a:tailEnd/>
            </a:ln>
          </p:spPr>
        </p:pic>
        <p:pic>
          <p:nvPicPr>
            <p:cNvPr id="8233" name="Picture 36"/>
            <p:cNvPicPr>
              <a:picLocks noChangeAspect="1" noChangeArrowheads="1"/>
            </p:cNvPicPr>
            <p:nvPr/>
          </p:nvPicPr>
          <p:blipFill>
            <a:blip r:embed="rId11"/>
            <a:srcRect/>
            <a:stretch>
              <a:fillRect/>
            </a:stretch>
          </p:blipFill>
          <p:spPr bwMode="auto">
            <a:xfrm>
              <a:off x="4380" y="2433"/>
              <a:ext cx="141" cy="141"/>
            </a:xfrm>
            <a:prstGeom prst="rect">
              <a:avLst/>
            </a:prstGeom>
            <a:noFill/>
            <a:ln w="9525">
              <a:noFill/>
              <a:miter lim="800000"/>
              <a:headEnd/>
              <a:tailEnd/>
            </a:ln>
          </p:spPr>
        </p:pic>
        <p:pic>
          <p:nvPicPr>
            <p:cNvPr id="8234" name="Picture 37"/>
            <p:cNvPicPr>
              <a:picLocks noChangeAspect="1" noChangeArrowheads="1"/>
            </p:cNvPicPr>
            <p:nvPr/>
          </p:nvPicPr>
          <p:blipFill>
            <a:blip r:embed="rId12"/>
            <a:srcRect/>
            <a:stretch>
              <a:fillRect/>
            </a:stretch>
          </p:blipFill>
          <p:spPr bwMode="auto">
            <a:xfrm>
              <a:off x="4450" y="2508"/>
              <a:ext cx="141" cy="141"/>
            </a:xfrm>
            <a:prstGeom prst="rect">
              <a:avLst/>
            </a:prstGeom>
            <a:noFill/>
            <a:ln w="9525">
              <a:noFill/>
              <a:miter lim="800000"/>
              <a:headEnd/>
              <a:tailEnd/>
            </a:ln>
          </p:spPr>
        </p:pic>
        <p:pic>
          <p:nvPicPr>
            <p:cNvPr id="8235" name="Picture 38"/>
            <p:cNvPicPr>
              <a:picLocks noChangeAspect="1" noChangeArrowheads="1"/>
            </p:cNvPicPr>
            <p:nvPr/>
          </p:nvPicPr>
          <p:blipFill>
            <a:blip r:embed="rId13"/>
            <a:srcRect/>
            <a:stretch>
              <a:fillRect/>
            </a:stretch>
          </p:blipFill>
          <p:spPr bwMode="auto">
            <a:xfrm>
              <a:off x="4674" y="2630"/>
              <a:ext cx="141" cy="141"/>
            </a:xfrm>
            <a:prstGeom prst="rect">
              <a:avLst/>
            </a:prstGeom>
            <a:noFill/>
            <a:ln w="9525">
              <a:noFill/>
              <a:miter lim="800000"/>
              <a:headEnd/>
              <a:tailEnd/>
            </a:ln>
          </p:spPr>
        </p:pic>
        <p:pic>
          <p:nvPicPr>
            <p:cNvPr id="8236" name="Picture 39"/>
            <p:cNvPicPr>
              <a:picLocks noChangeAspect="1" noChangeArrowheads="1"/>
            </p:cNvPicPr>
            <p:nvPr/>
          </p:nvPicPr>
          <p:blipFill>
            <a:blip r:embed="rId14"/>
            <a:srcRect/>
            <a:stretch>
              <a:fillRect/>
            </a:stretch>
          </p:blipFill>
          <p:spPr bwMode="auto">
            <a:xfrm>
              <a:off x="4603" y="2484"/>
              <a:ext cx="141" cy="142"/>
            </a:xfrm>
            <a:prstGeom prst="rect">
              <a:avLst/>
            </a:prstGeom>
            <a:noFill/>
            <a:ln w="9525">
              <a:noFill/>
              <a:miter lim="800000"/>
              <a:headEnd/>
              <a:tailEnd/>
            </a:ln>
          </p:spPr>
        </p:pic>
        <p:pic>
          <p:nvPicPr>
            <p:cNvPr id="8237" name="Picture 40"/>
            <p:cNvPicPr>
              <a:picLocks noChangeAspect="1" noChangeArrowheads="1"/>
            </p:cNvPicPr>
            <p:nvPr/>
          </p:nvPicPr>
          <p:blipFill>
            <a:blip r:embed="rId15"/>
            <a:srcRect/>
            <a:stretch>
              <a:fillRect/>
            </a:stretch>
          </p:blipFill>
          <p:spPr bwMode="auto">
            <a:xfrm>
              <a:off x="4509" y="2386"/>
              <a:ext cx="141" cy="141"/>
            </a:xfrm>
            <a:prstGeom prst="rect">
              <a:avLst/>
            </a:prstGeom>
            <a:noFill/>
            <a:ln w="9525">
              <a:noFill/>
              <a:miter lim="800000"/>
              <a:headEnd/>
              <a:tailEnd/>
            </a:ln>
          </p:spPr>
        </p:pic>
        <p:pic>
          <p:nvPicPr>
            <p:cNvPr id="8238" name="Picture 41"/>
            <p:cNvPicPr>
              <a:picLocks noChangeAspect="1" noChangeArrowheads="1"/>
            </p:cNvPicPr>
            <p:nvPr/>
          </p:nvPicPr>
          <p:blipFill>
            <a:blip r:embed="rId16"/>
            <a:srcRect/>
            <a:stretch>
              <a:fillRect/>
            </a:stretch>
          </p:blipFill>
          <p:spPr bwMode="auto">
            <a:xfrm>
              <a:off x="4532" y="2567"/>
              <a:ext cx="142" cy="141"/>
            </a:xfrm>
            <a:prstGeom prst="rect">
              <a:avLst/>
            </a:prstGeom>
            <a:noFill/>
            <a:ln w="9525">
              <a:noFill/>
              <a:miter lim="800000"/>
              <a:headEnd/>
              <a:tailEnd/>
            </a:ln>
          </p:spPr>
        </p:pic>
        <p:pic>
          <p:nvPicPr>
            <p:cNvPr id="8239" name="Picture 42"/>
            <p:cNvPicPr>
              <a:picLocks noChangeAspect="1" noChangeArrowheads="1"/>
            </p:cNvPicPr>
            <p:nvPr/>
          </p:nvPicPr>
          <p:blipFill>
            <a:blip r:embed="rId17"/>
            <a:srcRect/>
            <a:stretch>
              <a:fillRect/>
            </a:stretch>
          </p:blipFill>
          <p:spPr bwMode="auto">
            <a:xfrm>
              <a:off x="4638" y="2567"/>
              <a:ext cx="141" cy="141"/>
            </a:xfrm>
            <a:prstGeom prst="rect">
              <a:avLst/>
            </a:prstGeom>
            <a:noFill/>
            <a:ln w="9525">
              <a:noFill/>
              <a:miter lim="800000"/>
              <a:headEnd/>
              <a:tailEnd/>
            </a:ln>
          </p:spPr>
        </p:pic>
        <p:pic>
          <p:nvPicPr>
            <p:cNvPr id="8240" name="Picture 43"/>
            <p:cNvPicPr>
              <a:picLocks noChangeAspect="1" noChangeArrowheads="1"/>
            </p:cNvPicPr>
            <p:nvPr/>
          </p:nvPicPr>
          <p:blipFill>
            <a:blip r:embed="rId18"/>
            <a:srcRect/>
            <a:stretch>
              <a:fillRect/>
            </a:stretch>
          </p:blipFill>
          <p:spPr bwMode="auto">
            <a:xfrm>
              <a:off x="4497" y="2444"/>
              <a:ext cx="141" cy="142"/>
            </a:xfrm>
            <a:prstGeom prst="rect">
              <a:avLst/>
            </a:prstGeom>
            <a:noFill/>
            <a:ln w="9525">
              <a:noFill/>
              <a:miter lim="800000"/>
              <a:headEnd/>
              <a:tailEnd/>
            </a:ln>
          </p:spPr>
        </p:pic>
        <p:sp>
          <p:nvSpPr>
            <p:cNvPr id="8241" name="Line 44"/>
            <p:cNvSpPr>
              <a:spLocks noChangeAspect="1" noChangeShapeType="1"/>
            </p:cNvSpPr>
            <p:nvPr/>
          </p:nvSpPr>
          <p:spPr bwMode="auto">
            <a:xfrm flipV="1">
              <a:off x="4610" y="2077"/>
              <a:ext cx="75" cy="294"/>
            </a:xfrm>
            <a:prstGeom prst="line">
              <a:avLst/>
            </a:prstGeom>
            <a:noFill/>
            <a:ln w="28575">
              <a:solidFill>
                <a:schemeClr val="hlink"/>
              </a:solidFill>
              <a:round/>
              <a:headEnd/>
              <a:tailEnd type="stealth" w="med" len="lg"/>
            </a:ln>
          </p:spPr>
          <p:txBody>
            <a:bodyPr/>
            <a:lstStyle/>
            <a:p>
              <a:endParaRPr lang="zh-CN" altLang="en-US"/>
            </a:p>
          </p:txBody>
        </p:sp>
        <p:graphicFrame>
          <p:nvGraphicFramePr>
            <p:cNvPr id="8201" name="Object 45"/>
            <p:cNvGraphicFramePr>
              <a:graphicFrameLocks noChangeAspect="1"/>
            </p:cNvGraphicFramePr>
            <p:nvPr/>
          </p:nvGraphicFramePr>
          <p:xfrm>
            <a:off x="4468" y="2069"/>
            <a:ext cx="193" cy="241"/>
          </p:xfrm>
          <a:graphic>
            <a:graphicData uri="http://schemas.openxmlformats.org/presentationml/2006/ole">
              <p:oleObj spid="_x0000_s8201" name="公式" r:id="rId19" imgW="152280" imgH="190440" progId="Equation.3">
                <p:embed/>
              </p:oleObj>
            </a:graphicData>
          </a:graphic>
        </p:graphicFrame>
        <p:graphicFrame>
          <p:nvGraphicFramePr>
            <p:cNvPr id="8202" name="Object 46"/>
            <p:cNvGraphicFramePr>
              <a:graphicFrameLocks noChangeAspect="1"/>
            </p:cNvGraphicFramePr>
            <p:nvPr/>
          </p:nvGraphicFramePr>
          <p:xfrm>
            <a:off x="4650" y="1253"/>
            <a:ext cx="193" cy="241"/>
          </p:xfrm>
          <a:graphic>
            <a:graphicData uri="http://schemas.openxmlformats.org/presentationml/2006/ole">
              <p:oleObj spid="_x0000_s8202" name="公式" r:id="rId20" imgW="152280" imgH="190440" progId="Equation.3">
                <p:embed/>
              </p:oleObj>
            </a:graphicData>
          </a:graphic>
        </p:graphicFrame>
        <p:graphicFrame>
          <p:nvGraphicFramePr>
            <p:cNvPr id="8203" name="Object 47"/>
            <p:cNvGraphicFramePr>
              <a:graphicFrameLocks noChangeAspect="1"/>
            </p:cNvGraphicFramePr>
            <p:nvPr/>
          </p:nvGraphicFramePr>
          <p:xfrm>
            <a:off x="4713" y="1797"/>
            <a:ext cx="227" cy="213"/>
          </p:xfrm>
          <a:graphic>
            <a:graphicData uri="http://schemas.openxmlformats.org/presentationml/2006/ole">
              <p:oleObj spid="_x0000_s8203" name="公式" r:id="rId21" imgW="215640" imgH="203040" progId="Equation.3">
                <p:embed/>
              </p:oleObj>
            </a:graphicData>
          </a:graphic>
        </p:graphicFrame>
      </p:grpSp>
      <p:graphicFrame>
        <p:nvGraphicFramePr>
          <p:cNvPr id="8197" name="Object 51"/>
          <p:cNvGraphicFramePr>
            <a:graphicFrameLocks noChangeAspect="1"/>
          </p:cNvGraphicFramePr>
          <p:nvPr/>
        </p:nvGraphicFramePr>
        <p:xfrm>
          <a:off x="7921625" y="2119313"/>
          <a:ext cx="414338" cy="620712"/>
        </p:xfrm>
        <a:graphic>
          <a:graphicData uri="http://schemas.openxmlformats.org/presentationml/2006/ole">
            <p:oleObj spid="_x0000_s8197" name="Equation" r:id="rId22" imgW="152280" imgH="228600" progId="Equation.DSMT4">
              <p:embed/>
            </p:oleObj>
          </a:graphicData>
        </a:graphic>
      </p:graphicFrame>
      <p:graphicFrame>
        <p:nvGraphicFramePr>
          <p:cNvPr id="35892" name="Object 52"/>
          <p:cNvGraphicFramePr>
            <a:graphicFrameLocks noChangeAspect="1"/>
          </p:cNvGraphicFramePr>
          <p:nvPr/>
        </p:nvGraphicFramePr>
        <p:xfrm>
          <a:off x="684213" y="3357563"/>
          <a:ext cx="4430712" cy="533400"/>
        </p:xfrm>
        <a:graphic>
          <a:graphicData uri="http://schemas.openxmlformats.org/presentationml/2006/ole">
            <p:oleObj spid="_x0000_s8198" name="Equation" r:id="rId23" imgW="1676160" imgH="203040" progId="Equation.DSMT4">
              <p:embed/>
            </p:oleObj>
          </a:graphicData>
        </a:graphic>
      </p:graphicFrame>
      <p:sp>
        <p:nvSpPr>
          <p:cNvPr id="35893" name="Text Box 53"/>
          <p:cNvSpPr txBox="1">
            <a:spLocks noChangeArrowheads="1"/>
          </p:cNvSpPr>
          <p:nvPr/>
        </p:nvSpPr>
        <p:spPr bwMode="auto">
          <a:xfrm>
            <a:off x="684213" y="2852738"/>
            <a:ext cx="4175125" cy="457200"/>
          </a:xfrm>
          <a:prstGeom prst="rect">
            <a:avLst/>
          </a:prstGeom>
          <a:noFill/>
          <a:ln w="9525">
            <a:noFill/>
            <a:miter lim="800000"/>
            <a:headEnd/>
            <a:tailEnd/>
          </a:ln>
        </p:spPr>
        <p:txBody>
          <a:bodyPr>
            <a:spAutoFit/>
          </a:bodyPr>
          <a:lstStyle/>
          <a:p>
            <a:r>
              <a:rPr lang="zh-CN" altLang="en-US" sz="2400" b="1"/>
              <a:t>由于极化而</a:t>
            </a:r>
            <a:r>
              <a:rPr lang="zh-CN" altLang="en-US" sz="2400" b="1">
                <a:solidFill>
                  <a:srgbClr val="FF3300"/>
                </a:solidFill>
              </a:rPr>
              <a:t>穿出</a:t>
            </a:r>
            <a:r>
              <a:rPr lang="en-US" altLang="zh-CN" sz="2400" b="1">
                <a:solidFill>
                  <a:srgbClr val="FF3300"/>
                </a:solidFill>
              </a:rPr>
              <a:t>dS</a:t>
            </a:r>
            <a:r>
              <a:rPr lang="zh-CN" altLang="en-US" sz="2400" b="1"/>
              <a:t>的电量：</a:t>
            </a:r>
          </a:p>
        </p:txBody>
      </p:sp>
      <p:graphicFrame>
        <p:nvGraphicFramePr>
          <p:cNvPr id="35894" name="Object 54"/>
          <p:cNvGraphicFramePr>
            <a:graphicFrameLocks noChangeAspect="1"/>
          </p:cNvGraphicFramePr>
          <p:nvPr/>
        </p:nvGraphicFramePr>
        <p:xfrm>
          <a:off x="2555875" y="3933825"/>
          <a:ext cx="2235200" cy="446088"/>
        </p:xfrm>
        <a:graphic>
          <a:graphicData uri="http://schemas.openxmlformats.org/presentationml/2006/ole">
            <p:oleObj spid="_x0000_s8199" name="Equation" r:id="rId24" imgW="888840" imgH="177480" progId="Equation.DSMT4">
              <p:embed/>
            </p:oleObj>
          </a:graphicData>
        </a:graphic>
      </p:graphicFrame>
      <p:graphicFrame>
        <p:nvGraphicFramePr>
          <p:cNvPr id="35897" name="Object 57"/>
          <p:cNvGraphicFramePr>
            <a:graphicFrameLocks noChangeAspect="1"/>
          </p:cNvGraphicFramePr>
          <p:nvPr/>
        </p:nvGraphicFramePr>
        <p:xfrm>
          <a:off x="1370013" y="5445125"/>
          <a:ext cx="4402137" cy="1068388"/>
        </p:xfrm>
        <a:graphic>
          <a:graphicData uri="http://schemas.openxmlformats.org/presentationml/2006/ole">
            <p:oleObj spid="_x0000_s8200" name="Equation" r:id="rId25" imgW="162540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animEffect transition="in" filter="strips(upRight)">
                                      <p:cBhvr>
                                        <p:cTn id="11" dur="500"/>
                                        <p:tgtEl>
                                          <p:spTgt spid="3584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893"/>
                                        </p:tgtEl>
                                        <p:attrNameLst>
                                          <p:attrName>style.visibility</p:attrName>
                                        </p:attrNameLst>
                                      </p:cBhvr>
                                      <p:to>
                                        <p:strVal val="visible"/>
                                      </p:to>
                                    </p:set>
                                    <p:animEffect transition="in" filter="blinds(horizontal)">
                                      <p:cBhvr>
                                        <p:cTn id="16" dur="500"/>
                                        <p:tgtEl>
                                          <p:spTgt spid="3589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nodeType="clickEffect">
                                  <p:stCondLst>
                                    <p:cond delay="0"/>
                                  </p:stCondLst>
                                  <p:childTnLst>
                                    <p:set>
                                      <p:cBhvr>
                                        <p:cTn id="20" dur="1" fill="hold">
                                          <p:stCondLst>
                                            <p:cond delay="0"/>
                                          </p:stCondLst>
                                        </p:cTn>
                                        <p:tgtEl>
                                          <p:spTgt spid="35892"/>
                                        </p:tgtEl>
                                        <p:attrNameLst>
                                          <p:attrName>style.visibility</p:attrName>
                                        </p:attrNameLst>
                                      </p:cBhvr>
                                      <p:to>
                                        <p:strVal val="visible"/>
                                      </p:to>
                                    </p:set>
                                    <p:animEffect transition="in" filter="strips(upRight)">
                                      <p:cBhvr>
                                        <p:cTn id="21" dur="500"/>
                                        <p:tgtEl>
                                          <p:spTgt spid="35892"/>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3" fill="hold" nodeType="clickEffect">
                                  <p:stCondLst>
                                    <p:cond delay="0"/>
                                  </p:stCondLst>
                                  <p:childTnLst>
                                    <p:set>
                                      <p:cBhvr>
                                        <p:cTn id="25" dur="1" fill="hold">
                                          <p:stCondLst>
                                            <p:cond delay="0"/>
                                          </p:stCondLst>
                                        </p:cTn>
                                        <p:tgtEl>
                                          <p:spTgt spid="35846"/>
                                        </p:tgtEl>
                                        <p:attrNameLst>
                                          <p:attrName>style.visibility</p:attrName>
                                        </p:attrNameLst>
                                      </p:cBhvr>
                                      <p:to>
                                        <p:strVal val="visible"/>
                                      </p:to>
                                    </p:set>
                                    <p:animEffect transition="in" filter="strips(upRight)">
                                      <p:cBhvr>
                                        <p:cTn id="26" dur="500"/>
                                        <p:tgtEl>
                                          <p:spTgt spid="35846"/>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3" fill="hold" nodeType="clickEffect">
                                  <p:stCondLst>
                                    <p:cond delay="0"/>
                                  </p:stCondLst>
                                  <p:childTnLst>
                                    <p:set>
                                      <p:cBhvr>
                                        <p:cTn id="30" dur="1" fill="hold">
                                          <p:stCondLst>
                                            <p:cond delay="0"/>
                                          </p:stCondLst>
                                        </p:cTn>
                                        <p:tgtEl>
                                          <p:spTgt spid="35849"/>
                                        </p:tgtEl>
                                        <p:attrNameLst>
                                          <p:attrName>style.visibility</p:attrName>
                                        </p:attrNameLst>
                                      </p:cBhvr>
                                      <p:to>
                                        <p:strVal val="visible"/>
                                      </p:to>
                                    </p:set>
                                    <p:animEffect transition="in" filter="strips(upRight)">
                                      <p:cBhvr>
                                        <p:cTn id="31" dur="500"/>
                                        <p:tgtEl>
                                          <p:spTgt spid="3584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35894"/>
                                        </p:tgtEl>
                                        <p:attrNameLst>
                                          <p:attrName>style.visibility</p:attrName>
                                        </p:attrNameLst>
                                      </p:cBhvr>
                                      <p:to>
                                        <p:strVal val="visible"/>
                                      </p:to>
                                    </p:set>
                                    <p:animEffect transition="in" filter="blinds(horizontal)">
                                      <p:cBhvr>
                                        <p:cTn id="36" dur="500"/>
                                        <p:tgtEl>
                                          <p:spTgt spid="3589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5897"/>
                                        </p:tgtEl>
                                        <p:attrNameLst>
                                          <p:attrName>style.visibility</p:attrName>
                                        </p:attrNameLst>
                                      </p:cBhvr>
                                      <p:to>
                                        <p:strVal val="visible"/>
                                      </p:to>
                                    </p:set>
                                    <p:animEffect transition="in" filter="blinds(horizontal)">
                                      <p:cBhvr>
                                        <p:cTn id="41" dur="500"/>
                                        <p:tgtEl>
                                          <p:spTgt spid="35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9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6" name="灯片编号占位符 1"/>
          <p:cNvSpPr>
            <a:spLocks noGrp="1"/>
          </p:cNvSpPr>
          <p:nvPr>
            <p:ph type="sldNum" sz="quarter" idx="10"/>
          </p:nvPr>
        </p:nvSpPr>
        <p:spPr>
          <a:noFill/>
        </p:spPr>
        <p:txBody>
          <a:bodyPr/>
          <a:lstStyle/>
          <a:p>
            <a:fld id="{250ADED5-4F10-4D94-97A3-0DFAAA821046}" type="slidenum">
              <a:rPr lang="en-US" altLang="zh-CN"/>
              <a:pPr/>
              <a:t>9</a:t>
            </a:fld>
            <a:endParaRPr lang="en-US" altLang="zh-CN"/>
          </a:p>
        </p:txBody>
      </p:sp>
      <p:grpSp>
        <p:nvGrpSpPr>
          <p:cNvPr id="9227" name="Group 6"/>
          <p:cNvGrpSpPr>
            <a:grpSpLocks/>
          </p:cNvGrpSpPr>
          <p:nvPr/>
        </p:nvGrpSpPr>
        <p:grpSpPr bwMode="auto">
          <a:xfrm>
            <a:off x="5651500" y="765175"/>
            <a:ext cx="3267075" cy="2719388"/>
            <a:chOff x="3380" y="1162"/>
            <a:chExt cx="2058" cy="1713"/>
          </a:xfrm>
        </p:grpSpPr>
        <p:sp>
          <p:nvSpPr>
            <p:cNvPr id="9233" name="AutoShape 7"/>
            <p:cNvSpPr>
              <a:spLocks noChangeAspect="1" noChangeArrowheads="1"/>
            </p:cNvSpPr>
            <p:nvPr/>
          </p:nvSpPr>
          <p:spPr bwMode="auto">
            <a:xfrm>
              <a:off x="3380" y="1162"/>
              <a:ext cx="2058" cy="1713"/>
            </a:xfrm>
            <a:prstGeom prst="rect">
              <a:avLst/>
            </a:prstGeom>
            <a:noFill/>
            <a:ln w="9525">
              <a:noFill/>
              <a:miter lim="800000"/>
              <a:headEnd/>
              <a:tailEnd/>
            </a:ln>
          </p:spPr>
          <p:txBody>
            <a:bodyPr/>
            <a:lstStyle/>
            <a:p>
              <a:endParaRPr lang="zh-CN" altLang="en-US"/>
            </a:p>
          </p:txBody>
        </p:sp>
        <p:sp>
          <p:nvSpPr>
            <p:cNvPr id="9234" name="Freeform 8"/>
            <p:cNvSpPr>
              <a:spLocks/>
            </p:cNvSpPr>
            <p:nvPr/>
          </p:nvSpPr>
          <p:spPr bwMode="auto">
            <a:xfrm>
              <a:off x="3551" y="1164"/>
              <a:ext cx="1729" cy="1080"/>
            </a:xfrm>
            <a:custGeom>
              <a:avLst/>
              <a:gdLst>
                <a:gd name="T0" fmla="*/ 105 w 2205"/>
                <a:gd name="T1" fmla="*/ 26 h 1378"/>
                <a:gd name="T2" fmla="*/ 840 w 2205"/>
                <a:gd name="T3" fmla="*/ 182 h 1378"/>
                <a:gd name="T4" fmla="*/ 1680 w 2205"/>
                <a:gd name="T5" fmla="*/ 650 h 1378"/>
                <a:gd name="T6" fmla="*/ 2205 w 2205"/>
                <a:gd name="T7" fmla="*/ 1274 h 1378"/>
                <a:gd name="T8" fmla="*/ 1680 w 2205"/>
                <a:gd name="T9" fmla="*/ 1274 h 1378"/>
                <a:gd name="T10" fmla="*/ 1185 w 2205"/>
                <a:gd name="T11" fmla="*/ 1011 h 1378"/>
                <a:gd name="T12" fmla="*/ 645 w 2205"/>
                <a:gd name="T13" fmla="*/ 561 h 1378"/>
                <a:gd name="T14" fmla="*/ 210 w 2205"/>
                <a:gd name="T15" fmla="*/ 338 h 1378"/>
                <a:gd name="T16" fmla="*/ 105 w 2205"/>
                <a:gd name="T17" fmla="*/ 26 h 13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05"/>
                <a:gd name="T28" fmla="*/ 0 h 1378"/>
                <a:gd name="T29" fmla="*/ 2205 w 2205"/>
                <a:gd name="T30" fmla="*/ 1378 h 13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05" h="1378">
                  <a:moveTo>
                    <a:pt x="105" y="26"/>
                  </a:moveTo>
                  <a:cubicBezTo>
                    <a:pt x="210" y="0"/>
                    <a:pt x="578" y="78"/>
                    <a:pt x="840" y="182"/>
                  </a:cubicBezTo>
                  <a:cubicBezTo>
                    <a:pt x="1102" y="286"/>
                    <a:pt x="1453" y="468"/>
                    <a:pt x="1680" y="650"/>
                  </a:cubicBezTo>
                  <a:cubicBezTo>
                    <a:pt x="1907" y="832"/>
                    <a:pt x="2205" y="1170"/>
                    <a:pt x="2205" y="1274"/>
                  </a:cubicBezTo>
                  <a:cubicBezTo>
                    <a:pt x="2205" y="1378"/>
                    <a:pt x="1850" y="1318"/>
                    <a:pt x="1680" y="1274"/>
                  </a:cubicBezTo>
                  <a:cubicBezTo>
                    <a:pt x="1510" y="1230"/>
                    <a:pt x="1357" y="1130"/>
                    <a:pt x="1185" y="1011"/>
                  </a:cubicBezTo>
                  <a:cubicBezTo>
                    <a:pt x="1013" y="892"/>
                    <a:pt x="808" y="673"/>
                    <a:pt x="645" y="561"/>
                  </a:cubicBezTo>
                  <a:cubicBezTo>
                    <a:pt x="482" y="449"/>
                    <a:pt x="300" y="427"/>
                    <a:pt x="210" y="338"/>
                  </a:cubicBezTo>
                  <a:cubicBezTo>
                    <a:pt x="120" y="249"/>
                    <a:pt x="0" y="52"/>
                    <a:pt x="105" y="26"/>
                  </a:cubicBezTo>
                  <a:close/>
                </a:path>
              </a:pathLst>
            </a:custGeom>
            <a:gradFill rotWithShape="1">
              <a:gsLst>
                <a:gs pos="0">
                  <a:srgbClr val="FFFFFF"/>
                </a:gs>
                <a:gs pos="100000">
                  <a:srgbClr val="008080"/>
                </a:gs>
              </a:gsLst>
              <a:lin ang="18900000" scaled="1"/>
            </a:gradFill>
            <a:ln w="9525">
              <a:noFill/>
              <a:round/>
              <a:headEnd/>
              <a:tailEnd/>
            </a:ln>
          </p:spPr>
          <p:txBody>
            <a:bodyPr/>
            <a:lstStyle/>
            <a:p>
              <a:endParaRPr lang="zh-CN" altLang="en-US"/>
            </a:p>
          </p:txBody>
        </p:sp>
        <p:sp>
          <p:nvSpPr>
            <p:cNvPr id="63497" name="Oval 9"/>
            <p:cNvSpPr>
              <a:spLocks noChangeArrowheads="1"/>
            </p:cNvSpPr>
            <p:nvPr/>
          </p:nvSpPr>
          <p:spPr bwMode="auto">
            <a:xfrm rot="2292401">
              <a:off x="4450" y="1774"/>
              <a:ext cx="576" cy="245"/>
            </a:xfrm>
            <a:prstGeom prst="ellipse">
              <a:avLst/>
            </a:prstGeom>
            <a:noFill/>
            <a:ln w="9525">
              <a:solidFill>
                <a:schemeClr val="tx1"/>
              </a:solidFill>
              <a:round/>
              <a:headEnd/>
              <a:tailEnd/>
            </a:ln>
            <a:effectLst>
              <a:outerShdw dist="17961" dir="2700000" algn="ctr" rotWithShape="0">
                <a:srgbClr val="777777"/>
              </a:outerShdw>
            </a:effectLst>
          </p:spPr>
          <p:txBody>
            <a:bodyPr/>
            <a:lstStyle/>
            <a:p>
              <a:pPr>
                <a:defRPr/>
              </a:pPr>
              <a:endParaRPr lang="zh-CN" altLang="en-US"/>
            </a:p>
          </p:txBody>
        </p:sp>
        <p:sp>
          <p:nvSpPr>
            <p:cNvPr id="9236" name="Line 10"/>
            <p:cNvSpPr>
              <a:spLocks noChangeShapeType="1"/>
            </p:cNvSpPr>
            <p:nvPr/>
          </p:nvSpPr>
          <p:spPr bwMode="auto">
            <a:xfrm flipV="1">
              <a:off x="4744" y="1651"/>
              <a:ext cx="247" cy="245"/>
            </a:xfrm>
            <a:prstGeom prst="line">
              <a:avLst/>
            </a:prstGeom>
            <a:noFill/>
            <a:ln w="28575">
              <a:solidFill>
                <a:schemeClr val="hlink"/>
              </a:solidFill>
              <a:round/>
              <a:headEnd/>
              <a:tailEnd type="stealth" w="med" len="lg"/>
            </a:ln>
          </p:spPr>
          <p:txBody>
            <a:bodyPr/>
            <a:lstStyle/>
            <a:p>
              <a:endParaRPr lang="zh-CN" altLang="en-US"/>
            </a:p>
          </p:txBody>
        </p:sp>
        <p:sp>
          <p:nvSpPr>
            <p:cNvPr id="9237" name="Oval 11"/>
            <p:cNvSpPr>
              <a:spLocks noChangeArrowheads="1"/>
            </p:cNvSpPr>
            <p:nvPr/>
          </p:nvSpPr>
          <p:spPr bwMode="auto">
            <a:xfrm rot="2292401">
              <a:off x="4286" y="2386"/>
              <a:ext cx="576" cy="244"/>
            </a:xfrm>
            <a:prstGeom prst="ellipse">
              <a:avLst/>
            </a:prstGeom>
            <a:noFill/>
            <a:ln w="9525">
              <a:solidFill>
                <a:schemeClr val="tx1"/>
              </a:solidFill>
              <a:round/>
              <a:headEnd/>
              <a:tailEnd/>
            </a:ln>
          </p:spPr>
          <p:txBody>
            <a:bodyPr/>
            <a:lstStyle/>
            <a:p>
              <a:endParaRPr lang="zh-CN" altLang="en-US"/>
            </a:p>
          </p:txBody>
        </p:sp>
        <p:sp>
          <p:nvSpPr>
            <p:cNvPr id="9238" name="Line 12"/>
            <p:cNvSpPr>
              <a:spLocks noChangeAspect="1" noChangeShapeType="1"/>
            </p:cNvSpPr>
            <p:nvPr/>
          </p:nvSpPr>
          <p:spPr bwMode="auto">
            <a:xfrm flipH="1">
              <a:off x="4815" y="2042"/>
              <a:ext cx="160" cy="595"/>
            </a:xfrm>
            <a:prstGeom prst="line">
              <a:avLst/>
            </a:prstGeom>
            <a:noFill/>
            <a:ln w="9525">
              <a:solidFill>
                <a:schemeClr val="tx1"/>
              </a:solidFill>
              <a:round/>
              <a:headEnd/>
              <a:tailEnd/>
            </a:ln>
          </p:spPr>
          <p:txBody>
            <a:bodyPr/>
            <a:lstStyle/>
            <a:p>
              <a:endParaRPr lang="zh-CN" altLang="en-US"/>
            </a:p>
          </p:txBody>
        </p:sp>
        <p:sp>
          <p:nvSpPr>
            <p:cNvPr id="9239" name="Line 13"/>
            <p:cNvSpPr>
              <a:spLocks noChangeAspect="1" noChangeShapeType="1"/>
            </p:cNvSpPr>
            <p:nvPr/>
          </p:nvSpPr>
          <p:spPr bwMode="auto">
            <a:xfrm flipH="1">
              <a:off x="4333" y="1762"/>
              <a:ext cx="159" cy="595"/>
            </a:xfrm>
            <a:prstGeom prst="line">
              <a:avLst/>
            </a:prstGeom>
            <a:noFill/>
            <a:ln w="9525">
              <a:solidFill>
                <a:schemeClr val="tx1"/>
              </a:solidFill>
              <a:round/>
              <a:headEnd/>
              <a:tailEnd/>
            </a:ln>
          </p:spPr>
          <p:txBody>
            <a:bodyPr/>
            <a:lstStyle/>
            <a:p>
              <a:endParaRPr lang="zh-CN" altLang="en-US"/>
            </a:p>
          </p:txBody>
        </p:sp>
        <p:sp>
          <p:nvSpPr>
            <p:cNvPr id="9240" name="Line 14"/>
            <p:cNvSpPr>
              <a:spLocks noChangeShapeType="1"/>
            </p:cNvSpPr>
            <p:nvPr/>
          </p:nvSpPr>
          <p:spPr bwMode="auto">
            <a:xfrm flipV="1">
              <a:off x="4744" y="1407"/>
              <a:ext cx="165" cy="489"/>
            </a:xfrm>
            <a:prstGeom prst="line">
              <a:avLst/>
            </a:prstGeom>
            <a:noFill/>
            <a:ln w="28575">
              <a:solidFill>
                <a:schemeClr val="hlink"/>
              </a:solidFill>
              <a:round/>
              <a:headEnd/>
              <a:tailEnd type="stealth" w="med" len="lg"/>
            </a:ln>
          </p:spPr>
          <p:txBody>
            <a:bodyPr/>
            <a:lstStyle/>
            <a:p>
              <a:endParaRPr lang="zh-CN" altLang="en-US"/>
            </a:p>
          </p:txBody>
        </p:sp>
        <p:sp>
          <p:nvSpPr>
            <p:cNvPr id="9241" name="Arc 15"/>
            <p:cNvSpPr>
              <a:spLocks noChangeAspect="1"/>
            </p:cNvSpPr>
            <p:nvPr/>
          </p:nvSpPr>
          <p:spPr bwMode="auto">
            <a:xfrm>
              <a:off x="4750" y="1665"/>
              <a:ext cx="167" cy="210"/>
            </a:xfrm>
            <a:custGeom>
              <a:avLst/>
              <a:gdLst>
                <a:gd name="T0" fmla="*/ 75 w 16154"/>
                <a:gd name="T1" fmla="*/ 0 h 20361"/>
                <a:gd name="T2" fmla="*/ 167 w 16154"/>
                <a:gd name="T3" fmla="*/ 62 h 20361"/>
                <a:gd name="T4" fmla="*/ 0 w 16154"/>
                <a:gd name="T5" fmla="*/ 210 h 20361"/>
                <a:gd name="T6" fmla="*/ 0 60000 65536"/>
                <a:gd name="T7" fmla="*/ 0 60000 65536"/>
                <a:gd name="T8" fmla="*/ 0 60000 65536"/>
                <a:gd name="T9" fmla="*/ 0 w 16154"/>
                <a:gd name="T10" fmla="*/ 0 h 20361"/>
                <a:gd name="T11" fmla="*/ 16154 w 16154"/>
                <a:gd name="T12" fmla="*/ 20361 h 20361"/>
              </a:gdLst>
              <a:ahLst/>
              <a:cxnLst>
                <a:cxn ang="T6">
                  <a:pos x="T0" y="T1"/>
                </a:cxn>
                <a:cxn ang="T7">
                  <a:pos x="T2" y="T3"/>
                </a:cxn>
                <a:cxn ang="T8">
                  <a:pos x="T4" y="T5"/>
                </a:cxn>
              </a:cxnLst>
              <a:rect l="T9" t="T10" r="T11" b="T12"/>
              <a:pathLst>
                <a:path w="16154" h="20361" fill="none" extrusionOk="0">
                  <a:moveTo>
                    <a:pt x="7211" y="0"/>
                  </a:moveTo>
                  <a:cubicBezTo>
                    <a:pt x="10653" y="1219"/>
                    <a:pt x="13730" y="3291"/>
                    <a:pt x="16154" y="6021"/>
                  </a:cubicBezTo>
                </a:path>
                <a:path w="16154" h="20361" stroke="0" extrusionOk="0">
                  <a:moveTo>
                    <a:pt x="7211" y="0"/>
                  </a:moveTo>
                  <a:cubicBezTo>
                    <a:pt x="10653" y="1219"/>
                    <a:pt x="13730" y="3291"/>
                    <a:pt x="16154" y="6021"/>
                  </a:cubicBezTo>
                  <a:lnTo>
                    <a:pt x="0" y="20361"/>
                  </a:lnTo>
                  <a:close/>
                </a:path>
              </a:pathLst>
            </a:custGeom>
            <a:noFill/>
            <a:ln w="9525">
              <a:solidFill>
                <a:schemeClr val="tx1"/>
              </a:solidFill>
              <a:round/>
              <a:headEnd/>
              <a:tailEnd/>
            </a:ln>
          </p:spPr>
          <p:txBody>
            <a:bodyPr/>
            <a:lstStyle/>
            <a:p>
              <a:endParaRPr lang="zh-CN" altLang="en-US"/>
            </a:p>
          </p:txBody>
        </p:sp>
        <p:pic>
          <p:nvPicPr>
            <p:cNvPr id="9242" name="Picture 16"/>
            <p:cNvPicPr>
              <a:picLocks noChangeAspect="1" noChangeArrowheads="1"/>
            </p:cNvPicPr>
            <p:nvPr/>
          </p:nvPicPr>
          <p:blipFill>
            <a:blip r:embed="rId3"/>
            <a:srcRect/>
            <a:stretch>
              <a:fillRect/>
            </a:stretch>
          </p:blipFill>
          <p:spPr bwMode="auto">
            <a:xfrm>
              <a:off x="4843" y="1519"/>
              <a:ext cx="125" cy="187"/>
            </a:xfrm>
            <a:prstGeom prst="rect">
              <a:avLst/>
            </a:prstGeom>
            <a:noFill/>
            <a:ln w="9525">
              <a:noFill/>
              <a:miter lim="800000"/>
              <a:headEnd/>
              <a:tailEnd/>
            </a:ln>
          </p:spPr>
        </p:pic>
        <p:sp>
          <p:nvSpPr>
            <p:cNvPr id="63505" name="Line 17"/>
            <p:cNvSpPr>
              <a:spLocks noChangeAspect="1" noChangeShapeType="1"/>
            </p:cNvSpPr>
            <p:nvPr/>
          </p:nvSpPr>
          <p:spPr bwMode="auto">
            <a:xfrm>
              <a:off x="4979" y="2077"/>
              <a:ext cx="107" cy="80"/>
            </a:xfrm>
            <a:prstGeom prst="line">
              <a:avLst/>
            </a:prstGeom>
            <a:noFill/>
            <a:ln w="9525">
              <a:solidFill>
                <a:schemeClr val="tx1"/>
              </a:solidFill>
              <a:round/>
              <a:headEnd/>
              <a:tailEnd/>
            </a:ln>
            <a:effectLst>
              <a:outerShdw dist="35921" dir="2700000" algn="ctr" rotWithShape="0">
                <a:srgbClr val="777777"/>
              </a:outerShdw>
            </a:effectLst>
          </p:spPr>
          <p:txBody>
            <a:bodyPr/>
            <a:lstStyle/>
            <a:p>
              <a:pPr>
                <a:defRPr/>
              </a:pPr>
              <a:endParaRPr lang="zh-CN" altLang="en-US"/>
            </a:p>
          </p:txBody>
        </p:sp>
        <p:sp>
          <p:nvSpPr>
            <p:cNvPr id="9244" name="Line 18"/>
            <p:cNvSpPr>
              <a:spLocks noChangeAspect="1" noChangeShapeType="1"/>
            </p:cNvSpPr>
            <p:nvPr/>
          </p:nvSpPr>
          <p:spPr bwMode="auto">
            <a:xfrm>
              <a:off x="4826" y="2666"/>
              <a:ext cx="107" cy="79"/>
            </a:xfrm>
            <a:prstGeom prst="line">
              <a:avLst/>
            </a:prstGeom>
            <a:noFill/>
            <a:ln w="9525">
              <a:solidFill>
                <a:schemeClr val="tx1"/>
              </a:solidFill>
              <a:round/>
              <a:headEnd/>
              <a:tailEnd/>
            </a:ln>
          </p:spPr>
          <p:txBody>
            <a:bodyPr/>
            <a:lstStyle/>
            <a:p>
              <a:endParaRPr lang="zh-CN" altLang="en-US"/>
            </a:p>
          </p:txBody>
        </p:sp>
        <p:sp>
          <p:nvSpPr>
            <p:cNvPr id="9245" name="Line 19"/>
            <p:cNvSpPr>
              <a:spLocks noChangeShapeType="1"/>
            </p:cNvSpPr>
            <p:nvPr/>
          </p:nvSpPr>
          <p:spPr bwMode="auto">
            <a:xfrm flipH="1">
              <a:off x="4881" y="2129"/>
              <a:ext cx="157" cy="566"/>
            </a:xfrm>
            <a:prstGeom prst="line">
              <a:avLst/>
            </a:prstGeom>
            <a:noFill/>
            <a:ln w="6350">
              <a:solidFill>
                <a:schemeClr val="tx1"/>
              </a:solidFill>
              <a:round/>
              <a:headEnd type="arrow" w="med" len="lg"/>
              <a:tailEnd type="arrow" w="med" len="lg"/>
            </a:ln>
          </p:spPr>
          <p:txBody>
            <a:bodyPr/>
            <a:lstStyle/>
            <a:p>
              <a:endParaRPr lang="zh-CN" altLang="en-US"/>
            </a:p>
          </p:txBody>
        </p:sp>
        <p:pic>
          <p:nvPicPr>
            <p:cNvPr id="9246" name="Picture 20"/>
            <p:cNvPicPr>
              <a:picLocks noChangeAspect="1" noChangeArrowheads="1"/>
            </p:cNvPicPr>
            <p:nvPr/>
          </p:nvPicPr>
          <p:blipFill>
            <a:blip r:embed="rId4"/>
            <a:srcRect/>
            <a:stretch>
              <a:fillRect/>
            </a:stretch>
          </p:blipFill>
          <p:spPr bwMode="auto">
            <a:xfrm>
              <a:off x="4944" y="2355"/>
              <a:ext cx="180" cy="213"/>
            </a:xfrm>
            <a:prstGeom prst="rect">
              <a:avLst/>
            </a:prstGeom>
            <a:noFill/>
            <a:ln w="9525">
              <a:noFill/>
              <a:miter lim="800000"/>
              <a:headEnd/>
              <a:tailEnd/>
            </a:ln>
          </p:spPr>
        </p:pic>
        <p:pic>
          <p:nvPicPr>
            <p:cNvPr id="9247" name="Picture 21"/>
            <p:cNvPicPr>
              <a:picLocks noChangeAspect="1" noChangeArrowheads="1"/>
            </p:cNvPicPr>
            <p:nvPr/>
          </p:nvPicPr>
          <p:blipFill>
            <a:blip r:embed="rId5"/>
            <a:srcRect/>
            <a:stretch>
              <a:fillRect/>
            </a:stretch>
          </p:blipFill>
          <p:spPr bwMode="auto">
            <a:xfrm>
              <a:off x="4532" y="1714"/>
              <a:ext cx="85" cy="85"/>
            </a:xfrm>
            <a:prstGeom prst="rect">
              <a:avLst/>
            </a:prstGeom>
            <a:noFill/>
            <a:ln w="9525">
              <a:noFill/>
              <a:miter lim="800000"/>
              <a:headEnd/>
              <a:tailEnd/>
            </a:ln>
          </p:spPr>
        </p:pic>
        <p:pic>
          <p:nvPicPr>
            <p:cNvPr id="9248" name="Picture 22"/>
            <p:cNvPicPr>
              <a:picLocks noChangeAspect="1" noChangeArrowheads="1"/>
            </p:cNvPicPr>
            <p:nvPr/>
          </p:nvPicPr>
          <p:blipFill>
            <a:blip r:embed="rId6"/>
            <a:srcRect/>
            <a:stretch>
              <a:fillRect/>
            </a:stretch>
          </p:blipFill>
          <p:spPr bwMode="auto">
            <a:xfrm>
              <a:off x="4368" y="2325"/>
              <a:ext cx="141" cy="141"/>
            </a:xfrm>
            <a:prstGeom prst="rect">
              <a:avLst/>
            </a:prstGeom>
            <a:noFill/>
            <a:ln w="9525">
              <a:noFill/>
              <a:miter lim="800000"/>
              <a:headEnd/>
              <a:tailEnd/>
            </a:ln>
          </p:spPr>
        </p:pic>
        <p:pic>
          <p:nvPicPr>
            <p:cNvPr id="9249" name="Picture 23"/>
            <p:cNvPicPr>
              <a:picLocks noChangeAspect="1" noChangeArrowheads="1"/>
            </p:cNvPicPr>
            <p:nvPr/>
          </p:nvPicPr>
          <p:blipFill>
            <a:blip r:embed="rId5"/>
            <a:srcRect/>
            <a:stretch>
              <a:fillRect/>
            </a:stretch>
          </p:blipFill>
          <p:spPr bwMode="auto">
            <a:xfrm>
              <a:off x="4615" y="1727"/>
              <a:ext cx="84" cy="84"/>
            </a:xfrm>
            <a:prstGeom prst="rect">
              <a:avLst/>
            </a:prstGeom>
            <a:noFill/>
            <a:ln w="9525">
              <a:noFill/>
              <a:miter lim="800000"/>
              <a:headEnd/>
              <a:tailEnd/>
            </a:ln>
          </p:spPr>
        </p:pic>
        <p:pic>
          <p:nvPicPr>
            <p:cNvPr id="9250" name="Picture 24"/>
            <p:cNvPicPr>
              <a:picLocks noChangeAspect="1" noChangeArrowheads="1"/>
            </p:cNvPicPr>
            <p:nvPr/>
          </p:nvPicPr>
          <p:blipFill>
            <a:blip r:embed="rId5"/>
            <a:srcRect/>
            <a:stretch>
              <a:fillRect/>
            </a:stretch>
          </p:blipFill>
          <p:spPr bwMode="auto">
            <a:xfrm>
              <a:off x="4615" y="1849"/>
              <a:ext cx="84" cy="85"/>
            </a:xfrm>
            <a:prstGeom prst="rect">
              <a:avLst/>
            </a:prstGeom>
            <a:noFill/>
            <a:ln w="9525">
              <a:noFill/>
              <a:miter lim="800000"/>
              <a:headEnd/>
              <a:tailEnd/>
            </a:ln>
          </p:spPr>
        </p:pic>
        <p:pic>
          <p:nvPicPr>
            <p:cNvPr id="9251" name="Picture 25"/>
            <p:cNvPicPr>
              <a:picLocks noChangeAspect="1" noChangeArrowheads="1"/>
            </p:cNvPicPr>
            <p:nvPr/>
          </p:nvPicPr>
          <p:blipFill>
            <a:blip r:embed="rId5"/>
            <a:srcRect/>
            <a:stretch>
              <a:fillRect/>
            </a:stretch>
          </p:blipFill>
          <p:spPr bwMode="auto">
            <a:xfrm>
              <a:off x="4862" y="1896"/>
              <a:ext cx="84" cy="85"/>
            </a:xfrm>
            <a:prstGeom prst="rect">
              <a:avLst/>
            </a:prstGeom>
            <a:noFill/>
            <a:ln w="9525">
              <a:noFill/>
              <a:miter lim="800000"/>
              <a:headEnd/>
              <a:tailEnd/>
            </a:ln>
          </p:spPr>
        </p:pic>
        <p:pic>
          <p:nvPicPr>
            <p:cNvPr id="9252" name="Picture 26"/>
            <p:cNvPicPr>
              <a:picLocks noChangeAspect="1" noChangeArrowheads="1"/>
            </p:cNvPicPr>
            <p:nvPr/>
          </p:nvPicPr>
          <p:blipFill>
            <a:blip r:embed="rId7"/>
            <a:srcRect/>
            <a:stretch>
              <a:fillRect/>
            </a:stretch>
          </p:blipFill>
          <p:spPr bwMode="auto">
            <a:xfrm>
              <a:off x="4779" y="1995"/>
              <a:ext cx="85" cy="85"/>
            </a:xfrm>
            <a:prstGeom prst="rect">
              <a:avLst/>
            </a:prstGeom>
            <a:noFill/>
            <a:ln w="9525">
              <a:noFill/>
              <a:miter lim="800000"/>
              <a:headEnd/>
              <a:tailEnd/>
            </a:ln>
          </p:spPr>
        </p:pic>
        <p:pic>
          <p:nvPicPr>
            <p:cNvPr id="9253" name="Picture 27"/>
            <p:cNvPicPr>
              <a:picLocks noChangeAspect="1" noChangeArrowheads="1"/>
            </p:cNvPicPr>
            <p:nvPr/>
          </p:nvPicPr>
          <p:blipFill>
            <a:blip r:embed="rId5"/>
            <a:srcRect/>
            <a:stretch>
              <a:fillRect/>
            </a:stretch>
          </p:blipFill>
          <p:spPr bwMode="auto">
            <a:xfrm>
              <a:off x="4697" y="1774"/>
              <a:ext cx="85" cy="84"/>
            </a:xfrm>
            <a:prstGeom prst="rect">
              <a:avLst/>
            </a:prstGeom>
            <a:noFill/>
            <a:ln w="9525">
              <a:noFill/>
              <a:miter lim="800000"/>
              <a:headEnd/>
              <a:tailEnd/>
            </a:ln>
          </p:spPr>
        </p:pic>
        <p:pic>
          <p:nvPicPr>
            <p:cNvPr id="9254" name="Picture 28"/>
            <p:cNvPicPr>
              <a:picLocks noChangeAspect="1" noChangeArrowheads="1"/>
            </p:cNvPicPr>
            <p:nvPr/>
          </p:nvPicPr>
          <p:blipFill>
            <a:blip r:embed="rId5"/>
            <a:srcRect/>
            <a:stretch>
              <a:fillRect/>
            </a:stretch>
          </p:blipFill>
          <p:spPr bwMode="auto">
            <a:xfrm>
              <a:off x="4650" y="1908"/>
              <a:ext cx="85" cy="85"/>
            </a:xfrm>
            <a:prstGeom prst="rect">
              <a:avLst/>
            </a:prstGeom>
            <a:noFill/>
            <a:ln w="9525">
              <a:noFill/>
              <a:miter lim="800000"/>
              <a:headEnd/>
              <a:tailEnd/>
            </a:ln>
          </p:spPr>
        </p:pic>
        <p:pic>
          <p:nvPicPr>
            <p:cNvPr id="9255" name="Picture 29"/>
            <p:cNvPicPr>
              <a:picLocks noChangeAspect="1" noChangeArrowheads="1"/>
            </p:cNvPicPr>
            <p:nvPr/>
          </p:nvPicPr>
          <p:blipFill>
            <a:blip r:embed="rId5"/>
            <a:srcRect/>
            <a:stretch>
              <a:fillRect/>
            </a:stretch>
          </p:blipFill>
          <p:spPr bwMode="auto">
            <a:xfrm>
              <a:off x="4556" y="1786"/>
              <a:ext cx="85" cy="84"/>
            </a:xfrm>
            <a:prstGeom prst="rect">
              <a:avLst/>
            </a:prstGeom>
            <a:noFill/>
            <a:ln w="9525">
              <a:noFill/>
              <a:miter lim="800000"/>
              <a:headEnd/>
              <a:tailEnd/>
            </a:ln>
          </p:spPr>
        </p:pic>
        <p:pic>
          <p:nvPicPr>
            <p:cNvPr id="9256" name="Picture 30"/>
            <p:cNvPicPr>
              <a:picLocks noChangeAspect="1" noChangeArrowheads="1"/>
            </p:cNvPicPr>
            <p:nvPr/>
          </p:nvPicPr>
          <p:blipFill>
            <a:blip r:embed="rId5"/>
            <a:srcRect/>
            <a:stretch>
              <a:fillRect/>
            </a:stretch>
          </p:blipFill>
          <p:spPr bwMode="auto">
            <a:xfrm>
              <a:off x="4862" y="1971"/>
              <a:ext cx="84" cy="85"/>
            </a:xfrm>
            <a:prstGeom prst="rect">
              <a:avLst/>
            </a:prstGeom>
            <a:noFill/>
            <a:ln w="9525">
              <a:noFill/>
              <a:miter lim="800000"/>
              <a:headEnd/>
              <a:tailEnd/>
            </a:ln>
          </p:spPr>
        </p:pic>
        <p:pic>
          <p:nvPicPr>
            <p:cNvPr id="9257" name="Picture 31"/>
            <p:cNvPicPr>
              <a:picLocks noChangeAspect="1" noChangeArrowheads="1"/>
            </p:cNvPicPr>
            <p:nvPr/>
          </p:nvPicPr>
          <p:blipFill>
            <a:blip r:embed="rId8"/>
            <a:srcRect/>
            <a:stretch>
              <a:fillRect/>
            </a:stretch>
          </p:blipFill>
          <p:spPr bwMode="auto">
            <a:xfrm>
              <a:off x="4380" y="2433"/>
              <a:ext cx="141" cy="141"/>
            </a:xfrm>
            <a:prstGeom prst="rect">
              <a:avLst/>
            </a:prstGeom>
            <a:noFill/>
            <a:ln w="9525">
              <a:noFill/>
              <a:miter lim="800000"/>
              <a:headEnd/>
              <a:tailEnd/>
            </a:ln>
          </p:spPr>
        </p:pic>
        <p:pic>
          <p:nvPicPr>
            <p:cNvPr id="9258" name="Picture 32"/>
            <p:cNvPicPr>
              <a:picLocks noChangeAspect="1" noChangeArrowheads="1"/>
            </p:cNvPicPr>
            <p:nvPr/>
          </p:nvPicPr>
          <p:blipFill>
            <a:blip r:embed="rId9"/>
            <a:srcRect/>
            <a:stretch>
              <a:fillRect/>
            </a:stretch>
          </p:blipFill>
          <p:spPr bwMode="auto">
            <a:xfrm>
              <a:off x="4450" y="2508"/>
              <a:ext cx="141" cy="141"/>
            </a:xfrm>
            <a:prstGeom prst="rect">
              <a:avLst/>
            </a:prstGeom>
            <a:noFill/>
            <a:ln w="9525">
              <a:noFill/>
              <a:miter lim="800000"/>
              <a:headEnd/>
              <a:tailEnd/>
            </a:ln>
          </p:spPr>
        </p:pic>
        <p:pic>
          <p:nvPicPr>
            <p:cNvPr id="9259" name="Picture 33"/>
            <p:cNvPicPr>
              <a:picLocks noChangeAspect="1" noChangeArrowheads="1"/>
            </p:cNvPicPr>
            <p:nvPr/>
          </p:nvPicPr>
          <p:blipFill>
            <a:blip r:embed="rId10"/>
            <a:srcRect/>
            <a:stretch>
              <a:fillRect/>
            </a:stretch>
          </p:blipFill>
          <p:spPr bwMode="auto">
            <a:xfrm>
              <a:off x="4674" y="2630"/>
              <a:ext cx="141" cy="141"/>
            </a:xfrm>
            <a:prstGeom prst="rect">
              <a:avLst/>
            </a:prstGeom>
            <a:noFill/>
            <a:ln w="9525">
              <a:noFill/>
              <a:miter lim="800000"/>
              <a:headEnd/>
              <a:tailEnd/>
            </a:ln>
          </p:spPr>
        </p:pic>
        <p:pic>
          <p:nvPicPr>
            <p:cNvPr id="9260" name="Picture 34"/>
            <p:cNvPicPr>
              <a:picLocks noChangeAspect="1" noChangeArrowheads="1"/>
            </p:cNvPicPr>
            <p:nvPr/>
          </p:nvPicPr>
          <p:blipFill>
            <a:blip r:embed="rId11"/>
            <a:srcRect/>
            <a:stretch>
              <a:fillRect/>
            </a:stretch>
          </p:blipFill>
          <p:spPr bwMode="auto">
            <a:xfrm>
              <a:off x="4603" y="2484"/>
              <a:ext cx="141" cy="142"/>
            </a:xfrm>
            <a:prstGeom prst="rect">
              <a:avLst/>
            </a:prstGeom>
            <a:noFill/>
            <a:ln w="9525">
              <a:noFill/>
              <a:miter lim="800000"/>
              <a:headEnd/>
              <a:tailEnd/>
            </a:ln>
          </p:spPr>
        </p:pic>
        <p:pic>
          <p:nvPicPr>
            <p:cNvPr id="9261" name="Picture 35"/>
            <p:cNvPicPr>
              <a:picLocks noChangeAspect="1" noChangeArrowheads="1"/>
            </p:cNvPicPr>
            <p:nvPr/>
          </p:nvPicPr>
          <p:blipFill>
            <a:blip r:embed="rId12"/>
            <a:srcRect/>
            <a:stretch>
              <a:fillRect/>
            </a:stretch>
          </p:blipFill>
          <p:spPr bwMode="auto">
            <a:xfrm>
              <a:off x="4509" y="2386"/>
              <a:ext cx="141" cy="141"/>
            </a:xfrm>
            <a:prstGeom prst="rect">
              <a:avLst/>
            </a:prstGeom>
            <a:noFill/>
            <a:ln w="9525">
              <a:noFill/>
              <a:miter lim="800000"/>
              <a:headEnd/>
              <a:tailEnd/>
            </a:ln>
          </p:spPr>
        </p:pic>
        <p:pic>
          <p:nvPicPr>
            <p:cNvPr id="9262" name="Picture 36"/>
            <p:cNvPicPr>
              <a:picLocks noChangeAspect="1" noChangeArrowheads="1"/>
            </p:cNvPicPr>
            <p:nvPr/>
          </p:nvPicPr>
          <p:blipFill>
            <a:blip r:embed="rId13"/>
            <a:srcRect/>
            <a:stretch>
              <a:fillRect/>
            </a:stretch>
          </p:blipFill>
          <p:spPr bwMode="auto">
            <a:xfrm>
              <a:off x="4532" y="2567"/>
              <a:ext cx="142" cy="141"/>
            </a:xfrm>
            <a:prstGeom prst="rect">
              <a:avLst/>
            </a:prstGeom>
            <a:noFill/>
            <a:ln w="9525">
              <a:noFill/>
              <a:miter lim="800000"/>
              <a:headEnd/>
              <a:tailEnd/>
            </a:ln>
          </p:spPr>
        </p:pic>
        <p:pic>
          <p:nvPicPr>
            <p:cNvPr id="9263" name="Picture 37"/>
            <p:cNvPicPr>
              <a:picLocks noChangeAspect="1" noChangeArrowheads="1"/>
            </p:cNvPicPr>
            <p:nvPr/>
          </p:nvPicPr>
          <p:blipFill>
            <a:blip r:embed="rId14"/>
            <a:srcRect/>
            <a:stretch>
              <a:fillRect/>
            </a:stretch>
          </p:blipFill>
          <p:spPr bwMode="auto">
            <a:xfrm>
              <a:off x="4638" y="2567"/>
              <a:ext cx="141" cy="141"/>
            </a:xfrm>
            <a:prstGeom prst="rect">
              <a:avLst/>
            </a:prstGeom>
            <a:noFill/>
            <a:ln w="9525">
              <a:noFill/>
              <a:miter lim="800000"/>
              <a:headEnd/>
              <a:tailEnd/>
            </a:ln>
          </p:spPr>
        </p:pic>
        <p:pic>
          <p:nvPicPr>
            <p:cNvPr id="9264" name="Picture 38"/>
            <p:cNvPicPr>
              <a:picLocks noChangeAspect="1" noChangeArrowheads="1"/>
            </p:cNvPicPr>
            <p:nvPr/>
          </p:nvPicPr>
          <p:blipFill>
            <a:blip r:embed="rId15"/>
            <a:srcRect/>
            <a:stretch>
              <a:fillRect/>
            </a:stretch>
          </p:blipFill>
          <p:spPr bwMode="auto">
            <a:xfrm>
              <a:off x="4497" y="2444"/>
              <a:ext cx="141" cy="142"/>
            </a:xfrm>
            <a:prstGeom prst="rect">
              <a:avLst/>
            </a:prstGeom>
            <a:noFill/>
            <a:ln w="9525">
              <a:noFill/>
              <a:miter lim="800000"/>
              <a:headEnd/>
              <a:tailEnd/>
            </a:ln>
          </p:spPr>
        </p:pic>
        <p:sp>
          <p:nvSpPr>
            <p:cNvPr id="9265" name="Line 39"/>
            <p:cNvSpPr>
              <a:spLocks noChangeAspect="1" noChangeShapeType="1"/>
            </p:cNvSpPr>
            <p:nvPr/>
          </p:nvSpPr>
          <p:spPr bwMode="auto">
            <a:xfrm flipV="1">
              <a:off x="4610" y="2077"/>
              <a:ext cx="75" cy="294"/>
            </a:xfrm>
            <a:prstGeom prst="line">
              <a:avLst/>
            </a:prstGeom>
            <a:noFill/>
            <a:ln w="28575">
              <a:solidFill>
                <a:schemeClr val="hlink"/>
              </a:solidFill>
              <a:round/>
              <a:headEnd/>
              <a:tailEnd type="stealth" w="med" len="lg"/>
            </a:ln>
          </p:spPr>
          <p:txBody>
            <a:bodyPr/>
            <a:lstStyle/>
            <a:p>
              <a:endParaRPr lang="zh-CN" altLang="en-US"/>
            </a:p>
          </p:txBody>
        </p:sp>
        <p:graphicFrame>
          <p:nvGraphicFramePr>
            <p:cNvPr id="9223" name="Object 40"/>
            <p:cNvGraphicFramePr>
              <a:graphicFrameLocks noChangeAspect="1"/>
            </p:cNvGraphicFramePr>
            <p:nvPr/>
          </p:nvGraphicFramePr>
          <p:xfrm>
            <a:off x="4468" y="2069"/>
            <a:ext cx="193" cy="241"/>
          </p:xfrm>
          <a:graphic>
            <a:graphicData uri="http://schemas.openxmlformats.org/presentationml/2006/ole">
              <p:oleObj spid="_x0000_s9223" name="公式" r:id="rId16" imgW="152280" imgH="190440" progId="Equation.3">
                <p:embed/>
              </p:oleObj>
            </a:graphicData>
          </a:graphic>
        </p:graphicFrame>
        <p:graphicFrame>
          <p:nvGraphicFramePr>
            <p:cNvPr id="9224" name="Object 41"/>
            <p:cNvGraphicFramePr>
              <a:graphicFrameLocks noChangeAspect="1"/>
            </p:cNvGraphicFramePr>
            <p:nvPr/>
          </p:nvGraphicFramePr>
          <p:xfrm>
            <a:off x="4650" y="1253"/>
            <a:ext cx="193" cy="241"/>
          </p:xfrm>
          <a:graphic>
            <a:graphicData uri="http://schemas.openxmlformats.org/presentationml/2006/ole">
              <p:oleObj spid="_x0000_s9224" name="公式" r:id="rId17" imgW="152280" imgH="190440" progId="Equation.3">
                <p:embed/>
              </p:oleObj>
            </a:graphicData>
          </a:graphic>
        </p:graphicFrame>
        <p:graphicFrame>
          <p:nvGraphicFramePr>
            <p:cNvPr id="9225" name="Object 42"/>
            <p:cNvGraphicFramePr>
              <a:graphicFrameLocks noChangeAspect="1"/>
            </p:cNvGraphicFramePr>
            <p:nvPr/>
          </p:nvGraphicFramePr>
          <p:xfrm>
            <a:off x="4713" y="1797"/>
            <a:ext cx="227" cy="213"/>
          </p:xfrm>
          <a:graphic>
            <a:graphicData uri="http://schemas.openxmlformats.org/presentationml/2006/ole">
              <p:oleObj spid="_x0000_s9225" name="公式" r:id="rId18" imgW="215640" imgH="203040" progId="Equation.3">
                <p:embed/>
              </p:oleObj>
            </a:graphicData>
          </a:graphic>
        </p:graphicFrame>
      </p:grpSp>
      <p:graphicFrame>
        <p:nvGraphicFramePr>
          <p:cNvPr id="63539" name="Object 51"/>
          <p:cNvGraphicFramePr>
            <a:graphicFrameLocks noChangeAspect="1"/>
          </p:cNvGraphicFramePr>
          <p:nvPr/>
        </p:nvGraphicFramePr>
        <p:xfrm>
          <a:off x="1258888" y="5229225"/>
          <a:ext cx="2552700" cy="819150"/>
        </p:xfrm>
        <a:graphic>
          <a:graphicData uri="http://schemas.openxmlformats.org/presentationml/2006/ole">
            <p:oleObj spid="_x0000_s9218" name="Equation" r:id="rId19" imgW="914400" imgH="291960" progId="Equation.DSMT4">
              <p:embed/>
            </p:oleObj>
          </a:graphicData>
        </a:graphic>
      </p:graphicFrame>
      <p:sp>
        <p:nvSpPr>
          <p:cNvPr id="9228" name="Text Box 52"/>
          <p:cNvSpPr txBox="1">
            <a:spLocks noChangeArrowheads="1"/>
          </p:cNvSpPr>
          <p:nvPr/>
        </p:nvSpPr>
        <p:spPr bwMode="auto">
          <a:xfrm>
            <a:off x="827088" y="692150"/>
            <a:ext cx="5040312" cy="519113"/>
          </a:xfrm>
          <a:prstGeom prst="rect">
            <a:avLst/>
          </a:prstGeom>
          <a:noFill/>
          <a:ln w="9525">
            <a:noFill/>
            <a:miter lim="800000"/>
            <a:headEnd/>
            <a:tailEnd/>
          </a:ln>
        </p:spPr>
        <p:txBody>
          <a:bodyPr>
            <a:spAutoFit/>
          </a:bodyPr>
          <a:lstStyle/>
          <a:p>
            <a:pPr>
              <a:spcBef>
                <a:spcPct val="50000"/>
              </a:spcBef>
            </a:pPr>
            <a:r>
              <a:rPr lang="zh-CN" altLang="en-US" sz="2800" b="1"/>
              <a:t>如果</a:t>
            </a:r>
            <a:r>
              <a:rPr lang="en-US" altLang="zh-CN" sz="2800" b="1"/>
              <a:t>dS</a:t>
            </a:r>
            <a:r>
              <a:rPr lang="zh-CN" altLang="en-US" sz="2800" b="1"/>
              <a:t>面正好是电介质表面</a:t>
            </a:r>
          </a:p>
        </p:txBody>
      </p:sp>
      <p:graphicFrame>
        <p:nvGraphicFramePr>
          <p:cNvPr id="63541" name="Object 53"/>
          <p:cNvGraphicFramePr>
            <a:graphicFrameLocks noChangeAspect="1"/>
          </p:cNvGraphicFramePr>
          <p:nvPr/>
        </p:nvGraphicFramePr>
        <p:xfrm>
          <a:off x="863600" y="1916113"/>
          <a:ext cx="4402138" cy="1068387"/>
        </p:xfrm>
        <a:graphic>
          <a:graphicData uri="http://schemas.openxmlformats.org/presentationml/2006/ole">
            <p:oleObj spid="_x0000_s9219" name="Equation" r:id="rId20" imgW="1625400" imgH="393480" progId="Equation.DSMT4">
              <p:embed/>
            </p:oleObj>
          </a:graphicData>
        </a:graphic>
      </p:graphicFrame>
      <p:grpSp>
        <p:nvGrpSpPr>
          <p:cNvPr id="3" name="Group 54"/>
          <p:cNvGrpSpPr>
            <a:grpSpLocks/>
          </p:cNvGrpSpPr>
          <p:nvPr/>
        </p:nvGrpSpPr>
        <p:grpSpPr bwMode="auto">
          <a:xfrm>
            <a:off x="827088" y="1268413"/>
            <a:ext cx="4032250" cy="519112"/>
            <a:chOff x="657" y="935"/>
            <a:chExt cx="2540" cy="327"/>
          </a:xfrm>
        </p:grpSpPr>
        <p:graphicFrame>
          <p:nvGraphicFramePr>
            <p:cNvPr id="9222" name="Object 55"/>
            <p:cNvGraphicFramePr>
              <a:graphicFrameLocks noChangeAspect="1"/>
            </p:cNvGraphicFramePr>
            <p:nvPr/>
          </p:nvGraphicFramePr>
          <p:xfrm>
            <a:off x="657" y="935"/>
            <a:ext cx="379" cy="319"/>
          </p:xfrm>
          <a:graphic>
            <a:graphicData uri="http://schemas.openxmlformats.org/presentationml/2006/ole">
              <p:oleObj spid="_x0000_s9222" name="Equation" r:id="rId21" imgW="241200" imgH="203040" progId="Equation.DSMT4">
                <p:embed/>
              </p:oleObj>
            </a:graphicData>
          </a:graphic>
        </p:graphicFrame>
        <p:sp>
          <p:nvSpPr>
            <p:cNvPr id="9232" name="Text Box 56"/>
            <p:cNvSpPr txBox="1">
              <a:spLocks noChangeArrowheads="1"/>
            </p:cNvSpPr>
            <p:nvPr/>
          </p:nvSpPr>
          <p:spPr bwMode="auto">
            <a:xfrm>
              <a:off x="975" y="935"/>
              <a:ext cx="2222" cy="327"/>
            </a:xfrm>
            <a:prstGeom prst="rect">
              <a:avLst/>
            </a:prstGeom>
            <a:noFill/>
            <a:ln w="9525">
              <a:noFill/>
              <a:miter lim="800000"/>
              <a:headEnd/>
              <a:tailEnd/>
            </a:ln>
          </p:spPr>
          <p:txBody>
            <a:bodyPr>
              <a:spAutoFit/>
            </a:bodyPr>
            <a:lstStyle/>
            <a:p>
              <a:pPr>
                <a:spcBef>
                  <a:spcPct val="50000"/>
                </a:spcBef>
              </a:pPr>
              <a:r>
                <a:rPr lang="zh-CN" altLang="en-US" sz="2800" b="1"/>
                <a:t>分布在</a:t>
              </a:r>
              <a:r>
                <a:rPr lang="en-US" altLang="zh-CN" sz="2800" b="1"/>
                <a:t>dS</a:t>
              </a:r>
              <a:r>
                <a:rPr lang="zh-CN" altLang="en-US" sz="2800" b="1"/>
                <a:t>表面</a:t>
              </a:r>
            </a:p>
          </p:txBody>
        </p:sp>
      </p:grpSp>
      <p:graphicFrame>
        <p:nvGraphicFramePr>
          <p:cNvPr id="63545" name="Object 57"/>
          <p:cNvGraphicFramePr>
            <a:graphicFrameLocks noChangeAspect="1"/>
          </p:cNvGraphicFramePr>
          <p:nvPr/>
        </p:nvGraphicFramePr>
        <p:xfrm>
          <a:off x="1617663" y="3068638"/>
          <a:ext cx="3775075" cy="508000"/>
        </p:xfrm>
        <a:graphic>
          <a:graphicData uri="http://schemas.openxmlformats.org/presentationml/2006/ole">
            <p:oleObj spid="_x0000_s9220" name="Equation" r:id="rId22" imgW="1511280" imgH="203040" progId="Equation.DSMT4">
              <p:embed/>
            </p:oleObj>
          </a:graphicData>
        </a:graphic>
      </p:graphicFrame>
      <p:sp>
        <p:nvSpPr>
          <p:cNvPr id="63546" name="Rectangle 58"/>
          <p:cNvSpPr>
            <a:spLocks noChangeArrowheads="1"/>
          </p:cNvSpPr>
          <p:nvPr/>
        </p:nvSpPr>
        <p:spPr bwMode="auto">
          <a:xfrm>
            <a:off x="611188" y="3644900"/>
            <a:ext cx="8353425" cy="822325"/>
          </a:xfrm>
          <a:prstGeom prst="rect">
            <a:avLst/>
          </a:prstGeom>
          <a:noFill/>
          <a:ln w="9525">
            <a:noFill/>
            <a:miter lim="800000"/>
            <a:headEnd/>
            <a:tailEnd/>
          </a:ln>
        </p:spPr>
        <p:txBody>
          <a:bodyPr>
            <a:spAutoFit/>
          </a:bodyPr>
          <a:lstStyle/>
          <a:p>
            <a:r>
              <a:rPr kumimoji="1" lang="zh-CN" altLang="en-US" sz="2400" b="1"/>
              <a:t>均匀电介质表面产生的极化电荷面密度等于该处电极化强度沿表面</a:t>
            </a:r>
            <a:r>
              <a:rPr kumimoji="1" lang="zh-CN" altLang="en-US" sz="2400" b="1">
                <a:solidFill>
                  <a:srgbClr val="FF3300"/>
                </a:solidFill>
              </a:rPr>
              <a:t>外法线方向</a:t>
            </a:r>
            <a:r>
              <a:rPr kumimoji="1" lang="zh-CN" altLang="en-US" sz="2400" b="1"/>
              <a:t>的投影。</a:t>
            </a:r>
          </a:p>
        </p:txBody>
      </p:sp>
      <p:sp>
        <p:nvSpPr>
          <p:cNvPr id="63547" name="Text Box 59"/>
          <p:cNvSpPr txBox="1">
            <a:spLocks noChangeArrowheads="1"/>
          </p:cNvSpPr>
          <p:nvPr/>
        </p:nvSpPr>
        <p:spPr bwMode="auto">
          <a:xfrm>
            <a:off x="755650" y="4598988"/>
            <a:ext cx="3313113" cy="519112"/>
          </a:xfrm>
          <a:prstGeom prst="rect">
            <a:avLst/>
          </a:prstGeom>
          <a:noFill/>
          <a:ln w="9525">
            <a:noFill/>
            <a:miter lim="800000"/>
            <a:headEnd/>
            <a:tailEnd/>
          </a:ln>
        </p:spPr>
        <p:txBody>
          <a:bodyPr>
            <a:spAutoFit/>
          </a:bodyPr>
          <a:lstStyle/>
          <a:p>
            <a:pPr>
              <a:spcBef>
                <a:spcPct val="50000"/>
              </a:spcBef>
            </a:pPr>
            <a:r>
              <a:rPr lang="zh-CN" altLang="en-US" sz="2800" b="1"/>
              <a:t>穿出</a:t>
            </a:r>
            <a:r>
              <a:rPr lang="en-US" altLang="zh-CN" sz="2800" b="1"/>
              <a:t>S</a:t>
            </a:r>
            <a:r>
              <a:rPr lang="zh-CN" altLang="en-US" sz="2800" b="1"/>
              <a:t>面的总电量：</a:t>
            </a:r>
          </a:p>
        </p:txBody>
      </p:sp>
      <p:graphicFrame>
        <p:nvGraphicFramePr>
          <p:cNvPr id="63549" name="Object 61"/>
          <p:cNvGraphicFramePr>
            <a:graphicFrameLocks noChangeAspect="1"/>
          </p:cNvGraphicFramePr>
          <p:nvPr/>
        </p:nvGraphicFramePr>
        <p:xfrm>
          <a:off x="4643438" y="5157788"/>
          <a:ext cx="3900487" cy="819150"/>
        </p:xfrm>
        <a:graphic>
          <a:graphicData uri="http://schemas.openxmlformats.org/presentationml/2006/ole">
            <p:oleObj spid="_x0000_s9221" name="Equation" r:id="rId23" imgW="1396800" imgH="2919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541"/>
                                        </p:tgtEl>
                                        <p:attrNameLst>
                                          <p:attrName>style.visibility</p:attrName>
                                        </p:attrNameLst>
                                      </p:cBhvr>
                                      <p:to>
                                        <p:strVal val="visible"/>
                                      </p:to>
                                    </p:set>
                                    <p:animEffect transition="in" filter="blinds(horizontal)">
                                      <p:cBhvr>
                                        <p:cTn id="12" dur="500"/>
                                        <p:tgtEl>
                                          <p:spTgt spid="6354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545"/>
                                        </p:tgtEl>
                                        <p:attrNameLst>
                                          <p:attrName>style.visibility</p:attrName>
                                        </p:attrNameLst>
                                      </p:cBhvr>
                                      <p:to>
                                        <p:strVal val="visible"/>
                                      </p:to>
                                    </p:set>
                                    <p:animEffect transition="in" filter="blinds(horizontal)">
                                      <p:cBhvr>
                                        <p:cTn id="17" dur="500"/>
                                        <p:tgtEl>
                                          <p:spTgt spid="6354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546"/>
                                        </p:tgtEl>
                                        <p:attrNameLst>
                                          <p:attrName>style.visibility</p:attrName>
                                        </p:attrNameLst>
                                      </p:cBhvr>
                                      <p:to>
                                        <p:strVal val="visible"/>
                                      </p:to>
                                    </p:set>
                                    <p:animEffect transition="in" filter="blinds(horizontal)">
                                      <p:cBhvr>
                                        <p:cTn id="22" dur="500"/>
                                        <p:tgtEl>
                                          <p:spTgt spid="6354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547"/>
                                        </p:tgtEl>
                                        <p:attrNameLst>
                                          <p:attrName>style.visibility</p:attrName>
                                        </p:attrNameLst>
                                      </p:cBhvr>
                                      <p:to>
                                        <p:strVal val="visible"/>
                                      </p:to>
                                    </p:set>
                                    <p:animEffect transition="in" filter="blinds(horizontal)">
                                      <p:cBhvr>
                                        <p:cTn id="27" dur="500"/>
                                        <p:tgtEl>
                                          <p:spTgt spid="635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3539"/>
                                        </p:tgtEl>
                                        <p:attrNameLst>
                                          <p:attrName>style.visibility</p:attrName>
                                        </p:attrNameLst>
                                      </p:cBhvr>
                                      <p:to>
                                        <p:strVal val="visible"/>
                                      </p:to>
                                    </p:set>
                                    <p:animEffect transition="in" filter="wipe(left)">
                                      <p:cBhvr>
                                        <p:cTn id="32" dur="500"/>
                                        <p:tgtEl>
                                          <p:spTgt spid="635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549"/>
                                        </p:tgtEl>
                                        <p:attrNameLst>
                                          <p:attrName>style.visibility</p:attrName>
                                        </p:attrNameLst>
                                      </p:cBhvr>
                                      <p:to>
                                        <p:strVal val="visible"/>
                                      </p:to>
                                    </p:set>
                                    <p:animEffect transition="in" filter="wipe(left)">
                                      <p:cBhvr>
                                        <p:cTn id="37" dur="500"/>
                                        <p:tgtEl>
                                          <p:spTgt spid="63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6" grpId="0"/>
      <p:bldP spid="63547"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979</Words>
  <Application>Microsoft Office PowerPoint</Application>
  <PresentationFormat>全屏显示(4:3)</PresentationFormat>
  <Paragraphs>258</Paragraphs>
  <Slides>19</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4</vt:i4>
      </vt:variant>
      <vt:variant>
        <vt:lpstr>幻灯片标题</vt:lpstr>
      </vt:variant>
      <vt:variant>
        <vt:i4>19</vt:i4>
      </vt:variant>
    </vt:vector>
  </HeadingPairs>
  <TitlesOfParts>
    <vt:vector size="33" baseType="lpstr">
      <vt:lpstr>Arial</vt:lpstr>
      <vt:lpstr>宋体</vt:lpstr>
      <vt:lpstr>楷体_GB2312</vt:lpstr>
      <vt:lpstr>Times New Roman</vt:lpstr>
      <vt:lpstr>黑体</vt:lpstr>
      <vt:lpstr>仿宋_GB2312</vt:lpstr>
      <vt:lpstr>Symbol</vt:lpstr>
      <vt:lpstr>Wingdings</vt:lpstr>
      <vt:lpstr>默认设计模板</vt:lpstr>
      <vt:lpstr>1_默认设计模板</vt:lpstr>
      <vt:lpstr>MathType 5.0 Equation</vt:lpstr>
      <vt:lpstr>Microsoft 公式 3.0</vt:lpstr>
      <vt:lpstr>Microsoft Equation 3.0</vt:lpstr>
      <vt:lpstr>包</vt:lpstr>
      <vt:lpstr>幻灯片 1</vt:lpstr>
      <vt:lpstr>幻灯片 2</vt:lpstr>
      <vt:lpstr>幻灯片 3</vt:lpstr>
      <vt:lpstr>幻灯片 4</vt:lpstr>
      <vt:lpstr>幻灯片 5</vt:lpstr>
      <vt:lpstr>幻灯片 6</vt:lpstr>
      <vt:lpstr>3.电极化强度 </vt:lpstr>
      <vt:lpstr>幻灯片 8</vt:lpstr>
      <vt:lpstr>幻灯片 9</vt:lpstr>
      <vt:lpstr>幻灯片 10</vt:lpstr>
      <vt:lpstr>三、有介质时的高斯定理 </vt:lpstr>
      <vt:lpstr>幻灯片 12</vt:lpstr>
      <vt:lpstr>幻灯片 13</vt:lpstr>
      <vt:lpstr>幻灯片 14</vt:lpstr>
      <vt:lpstr>幻灯片 15</vt:lpstr>
      <vt:lpstr>幻灯片 16</vt:lpstr>
      <vt:lpstr>幻灯片 17</vt:lpstr>
      <vt:lpstr>幻灯片 18</vt:lpstr>
      <vt:lpstr>幻灯片 19</vt:lpstr>
    </vt:vector>
  </TitlesOfParts>
  <Company>sytu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  学  物  理</dc:title>
  <dc:creator>chnjian</dc:creator>
  <cp:lastModifiedBy>zlx</cp:lastModifiedBy>
  <cp:revision>86</cp:revision>
  <dcterms:created xsi:type="dcterms:W3CDTF">2005-09-11T15:39:18Z</dcterms:created>
  <dcterms:modified xsi:type="dcterms:W3CDTF">2020-09-22T15:13:19Z</dcterms:modified>
</cp:coreProperties>
</file>