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</p:sldMasterIdLst>
  <p:notesMasterIdLst>
    <p:notesMasterId r:id="rId10"/>
  </p:notesMasterIdLst>
  <p:sldIdLst>
    <p:sldId id="326" r:id="rId3"/>
    <p:sldId id="328" r:id="rId4"/>
    <p:sldId id="329" r:id="rId5"/>
    <p:sldId id="332" r:id="rId6"/>
    <p:sldId id="334" r:id="rId7"/>
    <p:sldId id="335" r:id="rId8"/>
    <p:sldId id="336" r:id="rId9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0000"/>
    <a:srgbClr val="FFFFFF"/>
    <a:srgbClr val="FF00FF"/>
    <a:srgbClr val="FF0000"/>
    <a:srgbClr val="CC0000"/>
    <a:srgbClr val="6EA5AC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71" d="100"/>
          <a:sy n="71" d="100"/>
        </p:scale>
        <p:origin x="-4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0"/>
    </p:cViewPr>
  </p:sorter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18" Type="http://schemas.openxmlformats.org/officeDocument/2006/relationships/image" Target="../media/image21.emf"/><Relationship Id="rId3" Type="http://schemas.openxmlformats.org/officeDocument/2006/relationships/image" Target="../media/image6.wmf"/><Relationship Id="rId21" Type="http://schemas.openxmlformats.org/officeDocument/2006/relationships/image" Target="../media/image24.w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17" Type="http://schemas.openxmlformats.org/officeDocument/2006/relationships/image" Target="../media/image20.emf"/><Relationship Id="rId2" Type="http://schemas.openxmlformats.org/officeDocument/2006/relationships/image" Target="../media/image5.emf"/><Relationship Id="rId16" Type="http://schemas.openxmlformats.org/officeDocument/2006/relationships/image" Target="../media/image19.wmf"/><Relationship Id="rId20" Type="http://schemas.openxmlformats.org/officeDocument/2006/relationships/image" Target="../media/image23.e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11" Type="http://schemas.openxmlformats.org/officeDocument/2006/relationships/image" Target="../media/image14.w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19" Type="http://schemas.openxmlformats.org/officeDocument/2006/relationships/image" Target="../media/image22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wmf"/><Relationship Id="rId6" Type="http://schemas.openxmlformats.org/officeDocument/2006/relationships/image" Target="../media/image30.e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17" Type="http://schemas.openxmlformats.org/officeDocument/2006/relationships/image" Target="../media/image48.wmf"/><Relationship Id="rId2" Type="http://schemas.openxmlformats.org/officeDocument/2006/relationships/image" Target="../media/image29.wmf"/><Relationship Id="rId16" Type="http://schemas.openxmlformats.org/officeDocument/2006/relationships/image" Target="../media/image47.wmf"/><Relationship Id="rId1" Type="http://schemas.openxmlformats.org/officeDocument/2006/relationships/image" Target="../media/image28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e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1497D5-AE9B-4BE3-9B03-F8FA6838B0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34D8C-ED3A-4254-83A0-47475C595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53D38-65E9-4D74-A6C3-16A41C94A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1B7E7-75CA-4EDC-BF1E-F363E95CE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79FBF-2721-4BE2-86EF-CB1893FC5E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9CB0-B0A0-4858-8FD2-72F752792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55FDC-6009-42DF-842B-5800D9BA3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1D5F1-8FC0-4F32-8EC2-0131F8238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FBB6-C907-4EE8-9BE7-80FC91715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BEC0F-B547-44A5-89EA-E4946B832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01CB0-7D87-46F4-83B1-479FB87B9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22AF6-D66B-4B69-A92A-1BD5FD9AA3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E7EA2-7880-40EF-B691-F7BE4D2809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2B3D7-4B18-44E6-AC44-0586F1285C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D8691-475B-4EE3-850C-FAE0778395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C8F30-79A4-4668-B73C-A978FC4E2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B1854-3677-4886-8A10-A534D1C8A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55E0E-2446-4F50-B152-01AE158008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BB298-3853-424A-B49E-13933C23D8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94EAE-74AF-42A7-ADF5-82EC4FAE71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7DFC6-1AB6-4AEA-9BA5-E8FBCF296A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0E694-73E8-4745-8FFB-BE785CB72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28FF1-E784-4951-BFB7-457AE25E00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../&#24635;&#30446;&#24405;.ppt#-1,3,&#24187;&#28783;&#29255; 3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D1EAE1BA-0F12-45B1-88DE-2872307D8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76600" y="6400800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22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章    早期量子论</a:t>
            </a: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3082" name="Picture 5" descr="moban-2-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3" name="Picture 6" descr="moban-1-1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3295650" y="609600"/>
            <a:ext cx="5695950" cy="76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2763838" y="6324600"/>
            <a:ext cx="3824287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5219700" y="115888"/>
            <a:ext cx="36845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22-3 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康普顿效应</a:t>
            </a:r>
            <a:endParaRPr kumimoji="1" lang="zh-CN" altLang="en-US" sz="28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80" name="Picture 13" descr="BOOK05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Text Box 14">
            <a:hlinkClick r:id="rId16" action="ppaction://hlinkpres?slideindex=3&amp;slidetitle=幻灯片 3"/>
          </p:cNvPr>
          <p:cNvSpPr txBox="1">
            <a:spLocks noChangeArrowheads="1"/>
          </p:cNvSpPr>
          <p:nvPr userDrawn="1"/>
        </p:nvSpPr>
        <p:spPr bwMode="auto">
          <a:xfrm>
            <a:off x="-76200" y="87313"/>
            <a:ext cx="9001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大学</a:t>
            </a:r>
          </a:p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65CE1C43-B97D-4FF9-B1E0-7DCCFE6AE6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276600" y="6400800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第十五章    量子物理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4104" name="Picture 5" descr="moban-2-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5" name="Picture 6" descr="moban-1-1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763838" y="6324600"/>
            <a:ext cx="3824287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102" name="Picture 11" descr="BOOK05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Text Box 13">
            <a:hlinkClick r:id="rId16"/>
          </p:cNvPr>
          <p:cNvSpPr txBox="1">
            <a:spLocks noChangeArrowheads="1"/>
          </p:cNvSpPr>
          <p:nvPr userDrawn="1"/>
        </p:nvSpPr>
        <p:spPr bwMode="auto">
          <a:xfrm>
            <a:off x="-76200" y="87313"/>
            <a:ext cx="9001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e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42" Type="http://schemas.openxmlformats.org/officeDocument/2006/relationships/image" Target="../media/image23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36" Type="http://schemas.openxmlformats.org/officeDocument/2006/relationships/image" Target="../media/image20.emf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4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e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33.png"/><Relationship Id="rId21" Type="http://schemas.openxmlformats.org/officeDocument/2006/relationships/image" Target="../media/image32.e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1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9.e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47.w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3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emf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2.wmf"/><Relationship Id="rId32" Type="http://schemas.openxmlformats.org/officeDocument/2006/relationships/image" Target="../media/image46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4.emf"/><Relationship Id="rId36" Type="http://schemas.openxmlformats.org/officeDocument/2006/relationships/image" Target="../media/image48.w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40.bin"/><Relationship Id="rId31" Type="http://schemas.openxmlformats.org/officeDocument/2006/relationships/oleObject" Target="../embeddings/oleObject46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45.wmf"/><Relationship Id="rId35" Type="http://schemas.openxmlformats.org/officeDocument/2006/relationships/oleObject" Target="../embeddings/oleObject4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3.wmf"/><Relationship Id="rId3" Type="http://schemas.openxmlformats.org/officeDocument/2006/relationships/image" Target="../media/image33.png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3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A4B7BB-7A41-45E8-ABEB-B901474C92B2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84213" y="1916113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  <a:latin typeface="宋体" charset="-122"/>
              </a:rPr>
              <a:t>1 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实验现象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611188" y="620713"/>
            <a:ext cx="49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22.3  </a:t>
            </a:r>
            <a:r>
              <a:rPr lang="zh-CN" altLang="en-US" sz="2400" b="1" dirty="0">
                <a:solidFill>
                  <a:srgbClr val="FF0000"/>
                </a:solidFill>
              </a:rPr>
              <a:t>康普顿效应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611188" y="981075"/>
            <a:ext cx="7848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当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射线被物质散射时，散射光中不仅有与入射光相同的波长成分，更有波长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大于</a:t>
            </a:r>
            <a:r>
              <a:rPr lang="zh-CN" altLang="en-US" sz="2400">
                <a:latin typeface="Times New Roman" pitchFamily="18" charset="0"/>
              </a:rPr>
              <a:t>入射光波长的成分。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1859"/>
              </p:ext>
            </p:extLst>
          </p:nvPr>
        </p:nvGraphicFramePr>
        <p:xfrm>
          <a:off x="2627313" y="1989138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4" name="包装程序外壳对象" showAsIcon="1" r:id="rId3" imgW="914400" imgH="457200" progId="Package">
                  <p:embed/>
                </p:oleObj>
              </mc:Choice>
              <mc:Fallback>
                <p:oleObj name="包装程序外壳对象" showAsIcon="1" r:id="rId3" imgW="914400" imgH="457200" progId="Pack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89138"/>
                        <a:ext cx="91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42988" y="2420938"/>
            <a:ext cx="6745605" cy="2130425"/>
            <a:chOff x="295" y="210"/>
            <a:chExt cx="5311" cy="1678"/>
          </a:xfrm>
        </p:grpSpPr>
        <p:grpSp>
          <p:nvGrpSpPr>
            <p:cNvPr id="22539" name="Group 9"/>
            <p:cNvGrpSpPr>
              <a:grpSpLocks/>
            </p:cNvGrpSpPr>
            <p:nvPr/>
          </p:nvGrpSpPr>
          <p:grpSpPr bwMode="auto">
            <a:xfrm>
              <a:off x="295" y="210"/>
              <a:ext cx="1057" cy="1652"/>
              <a:chOff x="295" y="210"/>
              <a:chExt cx="1057" cy="1652"/>
            </a:xfrm>
          </p:grpSpPr>
          <p:grpSp>
            <p:nvGrpSpPr>
              <p:cNvPr id="22656" name="Group 10"/>
              <p:cNvGrpSpPr>
                <a:grpSpLocks noChangeAspect="1"/>
              </p:cNvGrpSpPr>
              <p:nvPr/>
            </p:nvGrpSpPr>
            <p:grpSpPr bwMode="auto">
              <a:xfrm>
                <a:off x="430" y="348"/>
                <a:ext cx="613" cy="1224"/>
                <a:chOff x="8832" y="1589"/>
                <a:chExt cx="937" cy="1882"/>
              </a:xfrm>
            </p:grpSpPr>
            <p:sp>
              <p:nvSpPr>
                <p:cNvPr id="22664" name="Freeform 11"/>
                <p:cNvSpPr>
                  <a:spLocks noChangeAspect="1"/>
                </p:cNvSpPr>
                <p:nvPr/>
              </p:nvSpPr>
              <p:spPr bwMode="auto">
                <a:xfrm>
                  <a:off x="8832" y="1589"/>
                  <a:ext cx="937" cy="1882"/>
                </a:xfrm>
                <a:custGeom>
                  <a:avLst/>
                  <a:gdLst>
                    <a:gd name="T0" fmla="*/ 0 w 937"/>
                    <a:gd name="T1" fmla="*/ 1845 h 1882"/>
                    <a:gd name="T2" fmla="*/ 150 w 937"/>
                    <a:gd name="T3" fmla="*/ 1815 h 1882"/>
                    <a:gd name="T4" fmla="*/ 225 w 937"/>
                    <a:gd name="T5" fmla="*/ 1695 h 1882"/>
                    <a:gd name="T6" fmla="*/ 270 w 937"/>
                    <a:gd name="T7" fmla="*/ 1410 h 1882"/>
                    <a:gd name="T8" fmla="*/ 330 w 937"/>
                    <a:gd name="T9" fmla="*/ 675 h 1882"/>
                    <a:gd name="T10" fmla="*/ 375 w 937"/>
                    <a:gd name="T11" fmla="*/ 150 h 1882"/>
                    <a:gd name="T12" fmla="*/ 420 w 937"/>
                    <a:gd name="T13" fmla="*/ 0 h 1882"/>
                    <a:gd name="T14" fmla="*/ 480 w 937"/>
                    <a:gd name="T15" fmla="*/ 150 h 1882"/>
                    <a:gd name="T16" fmla="*/ 495 w 937"/>
                    <a:gd name="T17" fmla="*/ 405 h 1882"/>
                    <a:gd name="T18" fmla="*/ 525 w 937"/>
                    <a:gd name="T19" fmla="*/ 1185 h 1882"/>
                    <a:gd name="T20" fmla="*/ 570 w 937"/>
                    <a:gd name="T21" fmla="*/ 1515 h 1882"/>
                    <a:gd name="T22" fmla="*/ 630 w 937"/>
                    <a:gd name="T23" fmla="*/ 1710 h 1882"/>
                    <a:gd name="T24" fmla="*/ 765 w 937"/>
                    <a:gd name="T25" fmla="*/ 1830 h 1882"/>
                    <a:gd name="T26" fmla="*/ 915 w 937"/>
                    <a:gd name="T27" fmla="*/ 1875 h 1882"/>
                    <a:gd name="T28" fmla="*/ 900 w 937"/>
                    <a:gd name="T29" fmla="*/ 1875 h 188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37"/>
                    <a:gd name="T46" fmla="*/ 0 h 1882"/>
                    <a:gd name="T47" fmla="*/ 937 w 937"/>
                    <a:gd name="T48" fmla="*/ 1882 h 188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37" h="1882">
                      <a:moveTo>
                        <a:pt x="0" y="1845"/>
                      </a:moveTo>
                      <a:cubicBezTo>
                        <a:pt x="25" y="1840"/>
                        <a:pt x="113" y="1840"/>
                        <a:pt x="150" y="1815"/>
                      </a:cubicBezTo>
                      <a:cubicBezTo>
                        <a:pt x="187" y="1790"/>
                        <a:pt x="205" y="1763"/>
                        <a:pt x="225" y="1695"/>
                      </a:cubicBezTo>
                      <a:cubicBezTo>
                        <a:pt x="245" y="1627"/>
                        <a:pt x="253" y="1580"/>
                        <a:pt x="270" y="1410"/>
                      </a:cubicBezTo>
                      <a:cubicBezTo>
                        <a:pt x="287" y="1240"/>
                        <a:pt x="312" y="885"/>
                        <a:pt x="330" y="675"/>
                      </a:cubicBezTo>
                      <a:cubicBezTo>
                        <a:pt x="348" y="465"/>
                        <a:pt x="360" y="262"/>
                        <a:pt x="375" y="150"/>
                      </a:cubicBezTo>
                      <a:cubicBezTo>
                        <a:pt x="390" y="38"/>
                        <a:pt x="403" y="0"/>
                        <a:pt x="420" y="0"/>
                      </a:cubicBezTo>
                      <a:cubicBezTo>
                        <a:pt x="437" y="0"/>
                        <a:pt x="468" y="83"/>
                        <a:pt x="480" y="150"/>
                      </a:cubicBezTo>
                      <a:cubicBezTo>
                        <a:pt x="492" y="217"/>
                        <a:pt x="488" y="233"/>
                        <a:pt x="495" y="405"/>
                      </a:cubicBezTo>
                      <a:cubicBezTo>
                        <a:pt x="502" y="577"/>
                        <a:pt x="513" y="1000"/>
                        <a:pt x="525" y="1185"/>
                      </a:cubicBezTo>
                      <a:cubicBezTo>
                        <a:pt x="537" y="1370"/>
                        <a:pt x="553" y="1428"/>
                        <a:pt x="570" y="1515"/>
                      </a:cubicBezTo>
                      <a:cubicBezTo>
                        <a:pt x="587" y="1602"/>
                        <a:pt x="597" y="1657"/>
                        <a:pt x="630" y="1710"/>
                      </a:cubicBezTo>
                      <a:cubicBezTo>
                        <a:pt x="663" y="1763"/>
                        <a:pt x="717" y="1803"/>
                        <a:pt x="765" y="1830"/>
                      </a:cubicBezTo>
                      <a:cubicBezTo>
                        <a:pt x="813" y="1857"/>
                        <a:pt x="893" y="1868"/>
                        <a:pt x="915" y="1875"/>
                      </a:cubicBezTo>
                      <a:cubicBezTo>
                        <a:pt x="937" y="1882"/>
                        <a:pt x="903" y="1875"/>
                        <a:pt x="900" y="187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665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8832" y="1667"/>
                  <a:ext cx="885" cy="1776"/>
                  <a:chOff x="8832" y="1667"/>
                  <a:chExt cx="885" cy="1776"/>
                </a:xfrm>
              </p:grpSpPr>
              <p:sp>
                <p:nvSpPr>
                  <p:cNvPr id="22666" name="Oval 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252" y="1667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7" name="Oval 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041" y="3242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8" name="Oval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37" y="339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9" name="Oval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832" y="339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0" name="Oval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018" y="3296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1" name="Oval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56" y="2774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2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147" y="1994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3" name="Oval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672" y="339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4" name="Oval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566" y="339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5" name="Oval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420" y="3227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6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437" y="3356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7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56" y="3086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8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286" y="190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9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56" y="246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80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147" y="2305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2657" name="Line 28"/>
              <p:cNvSpPr>
                <a:spLocks noChangeAspect="1" noChangeShapeType="1"/>
              </p:cNvSpPr>
              <p:nvPr/>
            </p:nvSpPr>
            <p:spPr bwMode="auto">
              <a:xfrm>
                <a:off x="703" y="346"/>
                <a:ext cx="1" cy="1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8" name="Line 29"/>
              <p:cNvSpPr>
                <a:spLocks noChangeAspect="1" noChangeShapeType="1"/>
              </p:cNvSpPr>
              <p:nvPr/>
            </p:nvSpPr>
            <p:spPr bwMode="auto">
              <a:xfrm>
                <a:off x="295" y="365"/>
                <a:ext cx="2" cy="1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9" name="Line 30"/>
              <p:cNvSpPr>
                <a:spLocks noChangeAspect="1" noChangeShapeType="1"/>
              </p:cNvSpPr>
              <p:nvPr/>
            </p:nvSpPr>
            <p:spPr bwMode="auto">
              <a:xfrm>
                <a:off x="303" y="1589"/>
                <a:ext cx="1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660" name="Object 31"/>
              <p:cNvGraphicFramePr>
                <a:graphicFrameLocks noChangeAspect="1"/>
              </p:cNvGraphicFramePr>
              <p:nvPr/>
            </p:nvGraphicFramePr>
            <p:xfrm>
              <a:off x="1156" y="1344"/>
              <a:ext cx="19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5" name="公式" r:id="rId5" imgW="133470" imgH="171408" progId="Equation.3">
                      <p:embed/>
                    </p:oleObj>
                  </mc:Choice>
                  <mc:Fallback>
                    <p:oleObj name="公式" r:id="rId5" imgW="133470" imgH="171408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1344"/>
                            <a:ext cx="196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61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4067658"/>
                  </p:ext>
                </p:extLst>
              </p:nvPr>
            </p:nvGraphicFramePr>
            <p:xfrm>
              <a:off x="777" y="415"/>
              <a:ext cx="575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6" name="Equation" r:id="rId7" imgW="431640" imgH="203040" progId="Equation.DSMT4">
                      <p:embed/>
                    </p:oleObj>
                  </mc:Choice>
                  <mc:Fallback>
                    <p:oleObj name="Equation" r:id="rId7" imgW="431640" imgH="20304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7" y="415"/>
                            <a:ext cx="575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62" name="Object 33"/>
              <p:cNvGraphicFramePr>
                <a:graphicFrameLocks noChangeAspect="1"/>
              </p:cNvGraphicFramePr>
              <p:nvPr/>
            </p:nvGraphicFramePr>
            <p:xfrm>
              <a:off x="295" y="210"/>
              <a:ext cx="161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7" name="公式" r:id="rId9" imgW="114287" imgH="152512" progId="Equation.3">
                      <p:embed/>
                    </p:oleObj>
                  </mc:Choice>
                  <mc:Fallback>
                    <p:oleObj name="公式" r:id="rId9" imgW="114287" imgH="152512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" y="210"/>
                            <a:ext cx="161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63" name="Object 34"/>
              <p:cNvGraphicFramePr>
                <a:graphicFrameLocks noChangeAspect="1"/>
              </p:cNvGraphicFramePr>
              <p:nvPr/>
            </p:nvGraphicFramePr>
            <p:xfrm>
              <a:off x="567" y="1570"/>
              <a:ext cx="295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8" name="公式" r:id="rId11" imgW="171566" imgH="219186" progId="Equation.3">
                      <p:embed/>
                    </p:oleObj>
                  </mc:Choice>
                  <mc:Fallback>
                    <p:oleObj name="公式" r:id="rId11" imgW="171566" imgH="219186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7" y="1570"/>
                            <a:ext cx="295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40" name="Group 35"/>
            <p:cNvGrpSpPr>
              <a:grpSpLocks/>
            </p:cNvGrpSpPr>
            <p:nvPr/>
          </p:nvGrpSpPr>
          <p:grpSpPr bwMode="auto">
            <a:xfrm>
              <a:off x="1429" y="210"/>
              <a:ext cx="1057" cy="1661"/>
              <a:chOff x="1429" y="210"/>
              <a:chExt cx="1057" cy="1661"/>
            </a:xfrm>
          </p:grpSpPr>
          <p:grpSp>
            <p:nvGrpSpPr>
              <p:cNvPr id="22623" name="Group 36"/>
              <p:cNvGrpSpPr>
                <a:grpSpLocks/>
              </p:cNvGrpSpPr>
              <p:nvPr/>
            </p:nvGrpSpPr>
            <p:grpSpPr bwMode="auto">
              <a:xfrm>
                <a:off x="1429" y="373"/>
                <a:ext cx="1057" cy="1498"/>
                <a:chOff x="1429" y="373"/>
                <a:chExt cx="1057" cy="1498"/>
              </a:xfrm>
            </p:grpSpPr>
            <p:graphicFrame>
              <p:nvGraphicFramePr>
                <p:cNvPr id="22625" name="Object 37"/>
                <p:cNvGraphicFramePr>
                  <a:graphicFrameLocks noChangeAspect="1"/>
                </p:cNvGraphicFramePr>
                <p:nvPr/>
              </p:nvGraphicFramePr>
              <p:xfrm>
                <a:off x="1837" y="1607"/>
                <a:ext cx="172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89" name="公式" r:id="rId13" imgW="133470" imgH="171408" progId="Equation.3">
                        <p:embed/>
                      </p:oleObj>
                    </mc:Choice>
                    <mc:Fallback>
                      <p:oleObj name="公式" r:id="rId13" imgW="133470" imgH="171408" progId="Equation.3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7" y="1607"/>
                              <a:ext cx="172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626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1429" y="373"/>
                  <a:ext cx="2" cy="1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627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1565" y="386"/>
                  <a:ext cx="602" cy="1158"/>
                  <a:chOff x="8727" y="3936"/>
                  <a:chExt cx="1047" cy="1782"/>
                </a:xfrm>
              </p:grpSpPr>
              <p:sp>
                <p:nvSpPr>
                  <p:cNvPr id="22634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8739" y="3988"/>
                    <a:ext cx="975" cy="1695"/>
                  </a:xfrm>
                  <a:custGeom>
                    <a:avLst/>
                    <a:gdLst>
                      <a:gd name="T0" fmla="*/ 0 w 975"/>
                      <a:gd name="T1" fmla="*/ 1695 h 1695"/>
                      <a:gd name="T2" fmla="*/ 105 w 975"/>
                      <a:gd name="T3" fmla="*/ 1605 h 1695"/>
                      <a:gd name="T4" fmla="*/ 180 w 975"/>
                      <a:gd name="T5" fmla="*/ 1410 h 1695"/>
                      <a:gd name="T6" fmla="*/ 270 w 975"/>
                      <a:gd name="T7" fmla="*/ 660 h 1695"/>
                      <a:gd name="T8" fmla="*/ 345 w 975"/>
                      <a:gd name="T9" fmla="*/ 75 h 1695"/>
                      <a:gd name="T10" fmla="*/ 405 w 975"/>
                      <a:gd name="T11" fmla="*/ 210 h 1695"/>
                      <a:gd name="T12" fmla="*/ 465 w 975"/>
                      <a:gd name="T13" fmla="*/ 105 h 1695"/>
                      <a:gd name="T14" fmla="*/ 510 w 975"/>
                      <a:gd name="T15" fmla="*/ 0 h 1695"/>
                      <a:gd name="T16" fmla="*/ 540 w 975"/>
                      <a:gd name="T17" fmla="*/ 105 h 1695"/>
                      <a:gd name="T18" fmla="*/ 570 w 975"/>
                      <a:gd name="T19" fmla="*/ 405 h 1695"/>
                      <a:gd name="T20" fmla="*/ 600 w 975"/>
                      <a:gd name="T21" fmla="*/ 645 h 1695"/>
                      <a:gd name="T22" fmla="*/ 660 w 975"/>
                      <a:gd name="T23" fmla="*/ 1054 h 1695"/>
                      <a:gd name="T24" fmla="*/ 765 w 975"/>
                      <a:gd name="T25" fmla="*/ 1366 h 1695"/>
                      <a:gd name="T26" fmla="*/ 975 w 975"/>
                      <a:gd name="T27" fmla="*/ 1522 h 169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975"/>
                      <a:gd name="T43" fmla="*/ 0 h 1695"/>
                      <a:gd name="T44" fmla="*/ 975 w 975"/>
                      <a:gd name="T45" fmla="*/ 1695 h 1695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975" h="1695">
                        <a:moveTo>
                          <a:pt x="0" y="1695"/>
                        </a:moveTo>
                        <a:cubicBezTo>
                          <a:pt x="17" y="1680"/>
                          <a:pt x="75" y="1652"/>
                          <a:pt x="105" y="1605"/>
                        </a:cubicBezTo>
                        <a:cubicBezTo>
                          <a:pt x="135" y="1558"/>
                          <a:pt x="153" y="1567"/>
                          <a:pt x="180" y="1410"/>
                        </a:cubicBezTo>
                        <a:cubicBezTo>
                          <a:pt x="207" y="1253"/>
                          <a:pt x="243" y="882"/>
                          <a:pt x="270" y="660"/>
                        </a:cubicBezTo>
                        <a:cubicBezTo>
                          <a:pt x="297" y="438"/>
                          <a:pt x="323" y="150"/>
                          <a:pt x="345" y="75"/>
                        </a:cubicBezTo>
                        <a:cubicBezTo>
                          <a:pt x="367" y="0"/>
                          <a:pt x="385" y="205"/>
                          <a:pt x="405" y="210"/>
                        </a:cubicBezTo>
                        <a:cubicBezTo>
                          <a:pt x="425" y="215"/>
                          <a:pt x="448" y="140"/>
                          <a:pt x="465" y="105"/>
                        </a:cubicBezTo>
                        <a:cubicBezTo>
                          <a:pt x="482" y="70"/>
                          <a:pt x="498" y="0"/>
                          <a:pt x="510" y="0"/>
                        </a:cubicBezTo>
                        <a:cubicBezTo>
                          <a:pt x="522" y="0"/>
                          <a:pt x="530" y="38"/>
                          <a:pt x="540" y="105"/>
                        </a:cubicBezTo>
                        <a:cubicBezTo>
                          <a:pt x="550" y="172"/>
                          <a:pt x="560" y="315"/>
                          <a:pt x="570" y="405"/>
                        </a:cubicBezTo>
                        <a:cubicBezTo>
                          <a:pt x="580" y="495"/>
                          <a:pt x="585" y="537"/>
                          <a:pt x="600" y="645"/>
                        </a:cubicBezTo>
                        <a:cubicBezTo>
                          <a:pt x="615" y="753"/>
                          <a:pt x="633" y="934"/>
                          <a:pt x="660" y="1054"/>
                        </a:cubicBezTo>
                        <a:cubicBezTo>
                          <a:pt x="687" y="1174"/>
                          <a:pt x="713" y="1288"/>
                          <a:pt x="765" y="1366"/>
                        </a:cubicBezTo>
                        <a:cubicBezTo>
                          <a:pt x="817" y="1444"/>
                          <a:pt x="896" y="1483"/>
                          <a:pt x="975" y="1522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35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43" y="4702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36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291" y="449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37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766" y="5583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38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727" y="5673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39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871" y="5427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0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871" y="5583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1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76" y="449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2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042" y="4189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3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081" y="4023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4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144" y="4154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5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49" y="512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6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177" y="402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7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96" y="4959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8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198" y="3936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9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291" y="4335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0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291" y="4803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1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96" y="527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2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729" y="551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3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606" y="5427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4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501" y="5434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5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501" y="527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28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1778" y="511"/>
                  <a:ext cx="1" cy="10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9" name="Line 63"/>
                <p:cNvSpPr>
                  <a:spLocks noChangeAspect="1" noChangeShapeType="1"/>
                </p:cNvSpPr>
                <p:nvPr/>
              </p:nvSpPr>
              <p:spPr bwMode="auto">
                <a:xfrm>
                  <a:off x="1870" y="405"/>
                  <a:ext cx="22" cy="11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30" name="Line 64"/>
                <p:cNvSpPr>
                  <a:spLocks noChangeAspect="1" noChangeShapeType="1"/>
                </p:cNvSpPr>
                <p:nvPr/>
              </p:nvSpPr>
              <p:spPr bwMode="auto">
                <a:xfrm>
                  <a:off x="1429" y="1590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2631" name="Object 65"/>
                <p:cNvGraphicFramePr>
                  <a:graphicFrameLocks noChangeAspect="1"/>
                </p:cNvGraphicFramePr>
                <p:nvPr/>
              </p:nvGraphicFramePr>
              <p:xfrm>
                <a:off x="2245" y="1353"/>
                <a:ext cx="174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90" name="公式" r:id="rId15" imgW="133470" imgH="171408" progId="Equation.3">
                        <p:embed/>
                      </p:oleObj>
                    </mc:Choice>
                    <mc:Fallback>
                      <p:oleObj name="公式" r:id="rId15" imgW="133470" imgH="171408" progId="Equation.3">
                        <p:embed/>
                        <p:pic>
                          <p:nvPicPr>
                            <p:cNvPr id="0" name="Object 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5" y="1353"/>
                              <a:ext cx="174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632" name="Object 6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07289381"/>
                    </p:ext>
                  </p:extLst>
                </p:nvPr>
              </p:nvGraphicFramePr>
              <p:xfrm>
                <a:off x="1869" y="415"/>
                <a:ext cx="617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91" name="Equation" r:id="rId17" imgW="507960" imgH="203040" progId="Equation.DSMT4">
                        <p:embed/>
                      </p:oleObj>
                    </mc:Choice>
                    <mc:Fallback>
                      <p:oleObj name="Equation" r:id="rId17" imgW="507960" imgH="203040" progId="Equation.DSMT4">
                        <p:embed/>
                        <p:pic>
                          <p:nvPicPr>
                            <p:cNvPr id="0" name="Object 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69" y="415"/>
                              <a:ext cx="617" cy="2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633" name="Object 67"/>
                <p:cNvGraphicFramePr>
                  <a:graphicFrameLocks noChangeAspect="1"/>
                </p:cNvGraphicFramePr>
                <p:nvPr/>
              </p:nvGraphicFramePr>
              <p:xfrm>
                <a:off x="1610" y="1579"/>
                <a:ext cx="295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92" name="公式" r:id="rId19" imgW="171566" imgH="219186" progId="Equation.3">
                        <p:embed/>
                      </p:oleObj>
                    </mc:Choice>
                    <mc:Fallback>
                      <p:oleObj name="公式" r:id="rId19" imgW="171566" imgH="219186" progId="Equation.3">
                        <p:embed/>
                        <p:pic>
                          <p:nvPicPr>
                            <p:cNvPr id="0" name="Object 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10" y="1579"/>
                              <a:ext cx="295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624" name="Object 68"/>
              <p:cNvGraphicFramePr>
                <a:graphicFrameLocks noChangeAspect="1"/>
              </p:cNvGraphicFramePr>
              <p:nvPr/>
            </p:nvGraphicFramePr>
            <p:xfrm>
              <a:off x="1429" y="210"/>
              <a:ext cx="161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3" name="公式" r:id="rId21" imgW="114287" imgH="152512" progId="Equation.3">
                      <p:embed/>
                    </p:oleObj>
                  </mc:Choice>
                  <mc:Fallback>
                    <p:oleObj name="公式" r:id="rId21" imgW="114287" imgH="152512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9" y="210"/>
                            <a:ext cx="161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41" name="Group 69"/>
            <p:cNvGrpSpPr>
              <a:grpSpLocks/>
            </p:cNvGrpSpPr>
            <p:nvPr/>
          </p:nvGrpSpPr>
          <p:grpSpPr bwMode="auto">
            <a:xfrm>
              <a:off x="2517" y="210"/>
              <a:ext cx="1457" cy="1678"/>
              <a:chOff x="2517" y="210"/>
              <a:chExt cx="1457" cy="1678"/>
            </a:xfrm>
          </p:grpSpPr>
          <p:grpSp>
            <p:nvGrpSpPr>
              <p:cNvPr id="22583" name="Group 70"/>
              <p:cNvGrpSpPr>
                <a:grpSpLocks noChangeAspect="1"/>
              </p:cNvGrpSpPr>
              <p:nvPr/>
            </p:nvGrpSpPr>
            <p:grpSpPr bwMode="auto">
              <a:xfrm>
                <a:off x="2668" y="345"/>
                <a:ext cx="911" cy="1225"/>
                <a:chOff x="8307" y="6269"/>
                <a:chExt cx="1350" cy="1727"/>
              </a:xfrm>
            </p:grpSpPr>
            <p:sp>
              <p:nvSpPr>
                <p:cNvPr id="22593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04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4" name="Freeform 72"/>
                <p:cNvSpPr>
                  <a:spLocks noChangeAspect="1"/>
                </p:cNvSpPr>
                <p:nvPr/>
              </p:nvSpPr>
              <p:spPr bwMode="auto">
                <a:xfrm>
                  <a:off x="8307" y="6276"/>
                  <a:ext cx="1350" cy="1676"/>
                </a:xfrm>
                <a:custGeom>
                  <a:avLst/>
                  <a:gdLst>
                    <a:gd name="T0" fmla="*/ 0 w 1350"/>
                    <a:gd name="T1" fmla="*/ 1676 h 1676"/>
                    <a:gd name="T2" fmla="*/ 120 w 1350"/>
                    <a:gd name="T3" fmla="*/ 1565 h 1676"/>
                    <a:gd name="T4" fmla="*/ 210 w 1350"/>
                    <a:gd name="T5" fmla="*/ 1364 h 1676"/>
                    <a:gd name="T6" fmla="*/ 315 w 1350"/>
                    <a:gd name="T7" fmla="*/ 710 h 1676"/>
                    <a:gd name="T8" fmla="*/ 375 w 1350"/>
                    <a:gd name="T9" fmla="*/ 470 h 1676"/>
                    <a:gd name="T10" fmla="*/ 405 w 1350"/>
                    <a:gd name="T11" fmla="*/ 695 h 1676"/>
                    <a:gd name="T12" fmla="*/ 420 w 1350"/>
                    <a:gd name="T13" fmla="*/ 965 h 1676"/>
                    <a:gd name="T14" fmla="*/ 465 w 1350"/>
                    <a:gd name="T15" fmla="*/ 1205 h 1676"/>
                    <a:gd name="T16" fmla="*/ 555 w 1350"/>
                    <a:gd name="T17" fmla="*/ 995 h 1676"/>
                    <a:gd name="T18" fmla="*/ 660 w 1350"/>
                    <a:gd name="T19" fmla="*/ 560 h 1676"/>
                    <a:gd name="T20" fmla="*/ 765 w 1350"/>
                    <a:gd name="T21" fmla="*/ 140 h 1676"/>
                    <a:gd name="T22" fmla="*/ 840 w 1350"/>
                    <a:gd name="T23" fmla="*/ 5 h 1676"/>
                    <a:gd name="T24" fmla="*/ 915 w 1350"/>
                    <a:gd name="T25" fmla="*/ 170 h 1676"/>
                    <a:gd name="T26" fmla="*/ 1035 w 1350"/>
                    <a:gd name="T27" fmla="*/ 830 h 1676"/>
                    <a:gd name="T28" fmla="*/ 1185 w 1350"/>
                    <a:gd name="T29" fmla="*/ 1265 h 1676"/>
                    <a:gd name="T30" fmla="*/ 1350 w 1350"/>
                    <a:gd name="T31" fmla="*/ 1445 h 16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50"/>
                    <a:gd name="T49" fmla="*/ 0 h 1676"/>
                    <a:gd name="T50" fmla="*/ 1350 w 1350"/>
                    <a:gd name="T51" fmla="*/ 1676 h 16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50" h="1676">
                      <a:moveTo>
                        <a:pt x="0" y="1676"/>
                      </a:moveTo>
                      <a:cubicBezTo>
                        <a:pt x="20" y="1658"/>
                        <a:pt x="85" y="1617"/>
                        <a:pt x="120" y="1565"/>
                      </a:cubicBezTo>
                      <a:cubicBezTo>
                        <a:pt x="155" y="1513"/>
                        <a:pt x="178" y="1506"/>
                        <a:pt x="210" y="1364"/>
                      </a:cubicBezTo>
                      <a:cubicBezTo>
                        <a:pt x="242" y="1222"/>
                        <a:pt x="288" y="859"/>
                        <a:pt x="315" y="710"/>
                      </a:cubicBezTo>
                      <a:cubicBezTo>
                        <a:pt x="342" y="561"/>
                        <a:pt x="360" y="472"/>
                        <a:pt x="375" y="470"/>
                      </a:cubicBezTo>
                      <a:cubicBezTo>
                        <a:pt x="390" y="468"/>
                        <a:pt x="398" y="613"/>
                        <a:pt x="405" y="695"/>
                      </a:cubicBezTo>
                      <a:cubicBezTo>
                        <a:pt x="412" y="777"/>
                        <a:pt x="410" y="880"/>
                        <a:pt x="420" y="965"/>
                      </a:cubicBezTo>
                      <a:cubicBezTo>
                        <a:pt x="430" y="1050"/>
                        <a:pt x="443" y="1200"/>
                        <a:pt x="465" y="1205"/>
                      </a:cubicBezTo>
                      <a:cubicBezTo>
                        <a:pt x="487" y="1210"/>
                        <a:pt x="523" y="1102"/>
                        <a:pt x="555" y="995"/>
                      </a:cubicBezTo>
                      <a:cubicBezTo>
                        <a:pt x="587" y="888"/>
                        <a:pt x="625" y="703"/>
                        <a:pt x="660" y="560"/>
                      </a:cubicBezTo>
                      <a:cubicBezTo>
                        <a:pt x="695" y="417"/>
                        <a:pt x="735" y="233"/>
                        <a:pt x="765" y="140"/>
                      </a:cubicBezTo>
                      <a:cubicBezTo>
                        <a:pt x="795" y="47"/>
                        <a:pt x="815" y="0"/>
                        <a:pt x="840" y="5"/>
                      </a:cubicBezTo>
                      <a:cubicBezTo>
                        <a:pt x="865" y="10"/>
                        <a:pt x="883" y="33"/>
                        <a:pt x="915" y="170"/>
                      </a:cubicBezTo>
                      <a:cubicBezTo>
                        <a:pt x="947" y="307"/>
                        <a:pt x="990" y="648"/>
                        <a:pt x="1035" y="830"/>
                      </a:cubicBezTo>
                      <a:cubicBezTo>
                        <a:pt x="1080" y="1012"/>
                        <a:pt x="1133" y="1163"/>
                        <a:pt x="1185" y="1265"/>
                      </a:cubicBezTo>
                      <a:cubicBezTo>
                        <a:pt x="1237" y="1367"/>
                        <a:pt x="1316" y="1408"/>
                        <a:pt x="1350" y="144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5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9252" y="673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6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8307" y="783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7" name="Oval 75"/>
                <p:cNvSpPr>
                  <a:spLocks noChangeAspect="1" noChangeArrowheads="1"/>
                </p:cNvSpPr>
                <p:nvPr/>
              </p:nvSpPr>
              <p:spPr bwMode="auto">
                <a:xfrm>
                  <a:off x="8412" y="782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8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8517" y="751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9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8550" y="738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0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8670" y="675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1" name="Oval 79"/>
                <p:cNvSpPr>
                  <a:spLocks noChangeAspect="1" noChangeArrowheads="1"/>
                </p:cNvSpPr>
                <p:nvPr/>
              </p:nvSpPr>
              <p:spPr bwMode="auto">
                <a:xfrm>
                  <a:off x="8700" y="702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2" name="Oval 80"/>
                <p:cNvSpPr>
                  <a:spLocks noChangeAspect="1" noChangeArrowheads="1"/>
                </p:cNvSpPr>
                <p:nvPr/>
              </p:nvSpPr>
              <p:spPr bwMode="auto">
                <a:xfrm>
                  <a:off x="8727" y="720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3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8832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4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8745" y="744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5" name="Oval 83"/>
                <p:cNvSpPr>
                  <a:spLocks noChangeAspect="1" noChangeArrowheads="1"/>
                </p:cNvSpPr>
                <p:nvPr/>
              </p:nvSpPr>
              <p:spPr bwMode="auto">
                <a:xfrm>
                  <a:off x="8910" y="703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6" name="Oval 84"/>
                <p:cNvSpPr>
                  <a:spLocks noChangeAspect="1" noChangeArrowheads="1"/>
                </p:cNvSpPr>
                <p:nvPr/>
              </p:nvSpPr>
              <p:spPr bwMode="auto">
                <a:xfrm>
                  <a:off x="8937" y="689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7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8895" y="718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8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9090" y="6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9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9042" y="642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0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9147" y="626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1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9252" y="658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2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9252" y="689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3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4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9462" y="751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5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9567" y="767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6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9462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7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9462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8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20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9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51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0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8568" y="7082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1" name="Oval 99"/>
                <p:cNvSpPr>
                  <a:spLocks noChangeAspect="1" noChangeArrowheads="1"/>
                </p:cNvSpPr>
                <p:nvPr/>
              </p:nvSpPr>
              <p:spPr bwMode="auto">
                <a:xfrm>
                  <a:off x="8325" y="795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2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9036" y="655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84" name="Line 101"/>
              <p:cNvSpPr>
                <a:spLocks noChangeAspect="1" noChangeShapeType="1"/>
              </p:cNvSpPr>
              <p:nvPr/>
            </p:nvSpPr>
            <p:spPr bwMode="auto">
              <a:xfrm>
                <a:off x="3228" y="399"/>
                <a:ext cx="10" cy="11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5" name="Line 102"/>
              <p:cNvSpPr>
                <a:spLocks noChangeAspect="1" noChangeShapeType="1"/>
              </p:cNvSpPr>
              <p:nvPr/>
            </p:nvSpPr>
            <p:spPr bwMode="auto">
              <a:xfrm>
                <a:off x="2517" y="1605"/>
                <a:ext cx="1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86" name="Object 10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5443559"/>
                  </p:ext>
                </p:extLst>
              </p:nvPr>
            </p:nvGraphicFramePr>
            <p:xfrm>
              <a:off x="3333" y="396"/>
              <a:ext cx="64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4" name="Equation" r:id="rId23" imgW="495000" imgH="203040" progId="Equation.DSMT4">
                      <p:embed/>
                    </p:oleObj>
                  </mc:Choice>
                  <mc:Fallback>
                    <p:oleObj name="Equation" r:id="rId23" imgW="495000" imgH="203040" progId="Equation.DSMT4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3" y="396"/>
                            <a:ext cx="641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87" name="Line 104"/>
              <p:cNvSpPr>
                <a:spLocks noChangeAspect="1" noChangeShapeType="1"/>
              </p:cNvSpPr>
              <p:nvPr/>
            </p:nvSpPr>
            <p:spPr bwMode="auto">
              <a:xfrm>
                <a:off x="2916" y="735"/>
                <a:ext cx="1" cy="8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8" name="Line 105"/>
              <p:cNvSpPr>
                <a:spLocks noChangeAspect="1" noChangeShapeType="1"/>
              </p:cNvSpPr>
              <p:nvPr/>
            </p:nvSpPr>
            <p:spPr bwMode="auto">
              <a:xfrm>
                <a:off x="2517" y="372"/>
                <a:ext cx="2" cy="1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89" name="Object 106"/>
              <p:cNvGraphicFramePr>
                <a:graphicFrameLocks noChangeAspect="1"/>
              </p:cNvGraphicFramePr>
              <p:nvPr/>
            </p:nvGraphicFramePr>
            <p:xfrm>
              <a:off x="3696" y="1370"/>
              <a:ext cx="174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5" name="公式" r:id="rId25" imgW="133470" imgH="171408" progId="Equation.3">
                      <p:embed/>
                    </p:oleObj>
                  </mc:Choice>
                  <mc:Fallback>
                    <p:oleObj name="公式" r:id="rId25" imgW="133470" imgH="171408" progId="Equation.3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370"/>
                            <a:ext cx="174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90" name="Object 107"/>
              <p:cNvGraphicFramePr>
                <a:graphicFrameLocks noChangeAspect="1"/>
              </p:cNvGraphicFramePr>
              <p:nvPr/>
            </p:nvGraphicFramePr>
            <p:xfrm>
              <a:off x="3162" y="1624"/>
              <a:ext cx="17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6" name="公式" r:id="rId27" imgW="133470" imgH="171408" progId="Equation.3">
                      <p:embed/>
                    </p:oleObj>
                  </mc:Choice>
                  <mc:Fallback>
                    <p:oleObj name="公式" r:id="rId27" imgW="133470" imgH="171408" progId="Equation.3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2" y="1624"/>
                            <a:ext cx="17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91" name="Object 108"/>
              <p:cNvGraphicFramePr>
                <a:graphicFrameLocks noChangeAspect="1"/>
              </p:cNvGraphicFramePr>
              <p:nvPr/>
            </p:nvGraphicFramePr>
            <p:xfrm>
              <a:off x="2789" y="1596"/>
              <a:ext cx="295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7" name="公式" r:id="rId29" imgW="171566" imgH="219186" progId="Equation.3">
                      <p:embed/>
                    </p:oleObj>
                  </mc:Choice>
                  <mc:Fallback>
                    <p:oleObj name="公式" r:id="rId29" imgW="171566" imgH="219186" progId="Equation.3">
                      <p:embed/>
                      <p:pic>
                        <p:nvPicPr>
                          <p:cNvPr id="0" name="Object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1596"/>
                            <a:ext cx="295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92" name="Object 109"/>
              <p:cNvGraphicFramePr>
                <a:graphicFrameLocks noChangeAspect="1"/>
              </p:cNvGraphicFramePr>
              <p:nvPr/>
            </p:nvGraphicFramePr>
            <p:xfrm>
              <a:off x="2517" y="210"/>
              <a:ext cx="161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8" name="公式" r:id="rId31" imgW="114287" imgH="152512" progId="Equation.3">
                      <p:embed/>
                    </p:oleObj>
                  </mc:Choice>
                  <mc:Fallback>
                    <p:oleObj name="公式" r:id="rId31" imgW="114287" imgH="152512" progId="Equation.3">
                      <p:embed/>
                      <p:pic>
                        <p:nvPicPr>
                          <p:cNvPr id="0" name="Object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7" y="210"/>
                            <a:ext cx="161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42" name="Group 110"/>
            <p:cNvGrpSpPr>
              <a:grpSpLocks/>
            </p:cNvGrpSpPr>
            <p:nvPr/>
          </p:nvGrpSpPr>
          <p:grpSpPr bwMode="auto">
            <a:xfrm>
              <a:off x="3984" y="210"/>
              <a:ext cx="1622" cy="1670"/>
              <a:chOff x="3984" y="210"/>
              <a:chExt cx="1622" cy="1670"/>
            </a:xfrm>
          </p:grpSpPr>
          <p:grpSp>
            <p:nvGrpSpPr>
              <p:cNvPr id="22543" name="Group 111"/>
              <p:cNvGrpSpPr>
                <a:grpSpLocks noChangeAspect="1"/>
              </p:cNvGrpSpPr>
              <p:nvPr/>
            </p:nvGrpSpPr>
            <p:grpSpPr bwMode="auto">
              <a:xfrm>
                <a:off x="4059" y="358"/>
                <a:ext cx="1188" cy="1222"/>
                <a:chOff x="8310" y="6816"/>
                <a:chExt cx="1722" cy="1682"/>
              </a:xfrm>
            </p:grpSpPr>
            <p:sp>
              <p:nvSpPr>
                <p:cNvPr id="22553" name="Freeform 112"/>
                <p:cNvSpPr>
                  <a:spLocks noChangeAspect="1"/>
                </p:cNvSpPr>
                <p:nvPr/>
              </p:nvSpPr>
              <p:spPr bwMode="auto">
                <a:xfrm>
                  <a:off x="8376" y="6816"/>
                  <a:ext cx="1587" cy="1587"/>
                </a:xfrm>
                <a:custGeom>
                  <a:avLst/>
                  <a:gdLst>
                    <a:gd name="T0" fmla="*/ 0 w 1785"/>
                    <a:gd name="T1" fmla="*/ 1464 h 1769"/>
                    <a:gd name="T2" fmla="*/ 67 w 1785"/>
                    <a:gd name="T3" fmla="*/ 1504 h 1769"/>
                    <a:gd name="T4" fmla="*/ 160 w 1785"/>
                    <a:gd name="T5" fmla="*/ 1437 h 1769"/>
                    <a:gd name="T6" fmla="*/ 213 w 1785"/>
                    <a:gd name="T7" fmla="*/ 1303 h 1769"/>
                    <a:gd name="T8" fmla="*/ 253 w 1785"/>
                    <a:gd name="T9" fmla="*/ 1060 h 1769"/>
                    <a:gd name="T10" fmla="*/ 280 w 1785"/>
                    <a:gd name="T11" fmla="*/ 751 h 1769"/>
                    <a:gd name="T12" fmla="*/ 347 w 1785"/>
                    <a:gd name="T13" fmla="*/ 266 h 1769"/>
                    <a:gd name="T14" fmla="*/ 400 w 1785"/>
                    <a:gd name="T15" fmla="*/ 616 h 1769"/>
                    <a:gd name="T16" fmla="*/ 440 w 1785"/>
                    <a:gd name="T17" fmla="*/ 966 h 1769"/>
                    <a:gd name="T18" fmla="*/ 480 w 1785"/>
                    <a:gd name="T19" fmla="*/ 1235 h 1769"/>
                    <a:gd name="T20" fmla="*/ 547 w 1785"/>
                    <a:gd name="T21" fmla="*/ 1437 h 1769"/>
                    <a:gd name="T22" fmla="*/ 640 w 1785"/>
                    <a:gd name="T23" fmla="*/ 1572 h 1769"/>
                    <a:gd name="T24" fmla="*/ 773 w 1785"/>
                    <a:gd name="T25" fmla="*/ 1531 h 1769"/>
                    <a:gd name="T26" fmla="*/ 867 w 1785"/>
                    <a:gd name="T27" fmla="*/ 1276 h 1769"/>
                    <a:gd name="T28" fmla="*/ 947 w 1785"/>
                    <a:gd name="T29" fmla="*/ 778 h 1769"/>
                    <a:gd name="T30" fmla="*/ 1000 w 1785"/>
                    <a:gd name="T31" fmla="*/ 414 h 1769"/>
                    <a:gd name="T32" fmla="*/ 1040 w 1785"/>
                    <a:gd name="T33" fmla="*/ 132 h 1769"/>
                    <a:gd name="T34" fmla="*/ 1094 w 1785"/>
                    <a:gd name="T35" fmla="*/ 11 h 1769"/>
                    <a:gd name="T36" fmla="*/ 1160 w 1785"/>
                    <a:gd name="T37" fmla="*/ 199 h 1769"/>
                    <a:gd name="T38" fmla="*/ 1240 w 1785"/>
                    <a:gd name="T39" fmla="*/ 751 h 1769"/>
                    <a:gd name="T40" fmla="*/ 1294 w 1785"/>
                    <a:gd name="T41" fmla="*/ 1060 h 1769"/>
                    <a:gd name="T42" fmla="*/ 1347 w 1785"/>
                    <a:gd name="T43" fmla="*/ 1262 h 1769"/>
                    <a:gd name="T44" fmla="*/ 1467 w 1785"/>
                    <a:gd name="T45" fmla="*/ 1397 h 1769"/>
                    <a:gd name="T46" fmla="*/ 1587 w 1785"/>
                    <a:gd name="T47" fmla="*/ 1464 h 176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785"/>
                    <a:gd name="T73" fmla="*/ 0 h 1769"/>
                    <a:gd name="T74" fmla="*/ 1785 w 1785"/>
                    <a:gd name="T75" fmla="*/ 1769 h 1769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785" h="1769">
                      <a:moveTo>
                        <a:pt x="0" y="1632"/>
                      </a:moveTo>
                      <a:cubicBezTo>
                        <a:pt x="15" y="1639"/>
                        <a:pt x="45" y="1682"/>
                        <a:pt x="75" y="1677"/>
                      </a:cubicBezTo>
                      <a:cubicBezTo>
                        <a:pt x="105" y="1672"/>
                        <a:pt x="152" y="1640"/>
                        <a:pt x="180" y="1602"/>
                      </a:cubicBezTo>
                      <a:cubicBezTo>
                        <a:pt x="208" y="1564"/>
                        <a:pt x="223" y="1522"/>
                        <a:pt x="240" y="1452"/>
                      </a:cubicBezTo>
                      <a:cubicBezTo>
                        <a:pt x="257" y="1382"/>
                        <a:pt x="273" y="1284"/>
                        <a:pt x="285" y="1182"/>
                      </a:cubicBezTo>
                      <a:cubicBezTo>
                        <a:pt x="297" y="1080"/>
                        <a:pt x="298" y="984"/>
                        <a:pt x="315" y="837"/>
                      </a:cubicBezTo>
                      <a:cubicBezTo>
                        <a:pt x="332" y="690"/>
                        <a:pt x="368" y="322"/>
                        <a:pt x="390" y="297"/>
                      </a:cubicBezTo>
                      <a:cubicBezTo>
                        <a:pt x="412" y="272"/>
                        <a:pt x="433" y="557"/>
                        <a:pt x="450" y="687"/>
                      </a:cubicBezTo>
                      <a:cubicBezTo>
                        <a:pt x="467" y="817"/>
                        <a:pt x="480" y="962"/>
                        <a:pt x="495" y="1077"/>
                      </a:cubicBezTo>
                      <a:cubicBezTo>
                        <a:pt x="510" y="1192"/>
                        <a:pt x="520" y="1290"/>
                        <a:pt x="540" y="1377"/>
                      </a:cubicBezTo>
                      <a:cubicBezTo>
                        <a:pt x="560" y="1464"/>
                        <a:pt x="585" y="1540"/>
                        <a:pt x="615" y="1602"/>
                      </a:cubicBezTo>
                      <a:cubicBezTo>
                        <a:pt x="645" y="1664"/>
                        <a:pt x="678" y="1735"/>
                        <a:pt x="720" y="1752"/>
                      </a:cubicBezTo>
                      <a:cubicBezTo>
                        <a:pt x="762" y="1769"/>
                        <a:pt x="828" y="1762"/>
                        <a:pt x="870" y="1707"/>
                      </a:cubicBezTo>
                      <a:cubicBezTo>
                        <a:pt x="912" y="1652"/>
                        <a:pt x="942" y="1562"/>
                        <a:pt x="975" y="1422"/>
                      </a:cubicBezTo>
                      <a:cubicBezTo>
                        <a:pt x="1008" y="1282"/>
                        <a:pt x="1040" y="1027"/>
                        <a:pt x="1065" y="867"/>
                      </a:cubicBezTo>
                      <a:cubicBezTo>
                        <a:pt x="1090" y="707"/>
                        <a:pt x="1108" y="582"/>
                        <a:pt x="1125" y="462"/>
                      </a:cubicBezTo>
                      <a:cubicBezTo>
                        <a:pt x="1142" y="342"/>
                        <a:pt x="1152" y="222"/>
                        <a:pt x="1170" y="147"/>
                      </a:cubicBezTo>
                      <a:cubicBezTo>
                        <a:pt x="1188" y="72"/>
                        <a:pt x="1208" y="0"/>
                        <a:pt x="1230" y="12"/>
                      </a:cubicBezTo>
                      <a:cubicBezTo>
                        <a:pt x="1252" y="24"/>
                        <a:pt x="1278" y="85"/>
                        <a:pt x="1305" y="222"/>
                      </a:cubicBezTo>
                      <a:cubicBezTo>
                        <a:pt x="1332" y="359"/>
                        <a:pt x="1370" y="677"/>
                        <a:pt x="1395" y="837"/>
                      </a:cubicBezTo>
                      <a:cubicBezTo>
                        <a:pt x="1420" y="997"/>
                        <a:pt x="1435" y="1087"/>
                        <a:pt x="1455" y="1182"/>
                      </a:cubicBezTo>
                      <a:cubicBezTo>
                        <a:pt x="1475" y="1277"/>
                        <a:pt x="1482" y="1344"/>
                        <a:pt x="1515" y="1407"/>
                      </a:cubicBezTo>
                      <a:cubicBezTo>
                        <a:pt x="1548" y="1470"/>
                        <a:pt x="1605" y="1520"/>
                        <a:pt x="1650" y="1557"/>
                      </a:cubicBezTo>
                      <a:cubicBezTo>
                        <a:pt x="1695" y="1594"/>
                        <a:pt x="1757" y="1617"/>
                        <a:pt x="1785" y="1632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4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8310" y="822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5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8517" y="829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6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8517" y="814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7" name="Oval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8622" y="782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8" name="Oval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8622" y="751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9" name="Oval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8727" y="720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0" name="Oval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8727" y="704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1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8790" y="755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2" name="Oval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8832" y="814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3" name="Oval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9090" y="835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4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8937" y="829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5" name="Oval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9147" y="829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6" name="Oval 125"/>
                <p:cNvSpPr>
                  <a:spLocks noChangeAspect="1" noChangeArrowheads="1"/>
                </p:cNvSpPr>
                <p:nvPr/>
              </p:nvSpPr>
              <p:spPr bwMode="auto">
                <a:xfrm>
                  <a:off x="9042" y="845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7" name="Oval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9252" y="783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8" name="Oval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9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04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0" name="Oval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9462" y="689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1" name="Oval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72" y="782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2" name="Oval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9567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3" name="Oval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9777" y="814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4" name="Oval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9987" y="829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5" name="Oval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9870" y="820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6" name="Oval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9882" y="8304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7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9672" y="798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8" name="Oval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9252" y="798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9" name="Oval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51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0" name="Oval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8517" y="798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1" name="Oval 140"/>
                <p:cNvSpPr>
                  <a:spLocks noChangeAspect="1" noChangeArrowheads="1"/>
                </p:cNvSpPr>
                <p:nvPr/>
              </p:nvSpPr>
              <p:spPr bwMode="auto">
                <a:xfrm>
                  <a:off x="8832" y="798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2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8412" y="829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44" name="Line 142"/>
              <p:cNvSpPr>
                <a:spLocks noChangeAspect="1" noChangeShapeType="1"/>
              </p:cNvSpPr>
              <p:nvPr/>
            </p:nvSpPr>
            <p:spPr bwMode="auto">
              <a:xfrm>
                <a:off x="4857" y="346"/>
                <a:ext cx="3" cy="124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Line 143"/>
              <p:cNvSpPr>
                <a:spLocks noChangeAspect="1" noChangeShapeType="1"/>
              </p:cNvSpPr>
              <p:nvPr/>
            </p:nvSpPr>
            <p:spPr bwMode="auto">
              <a:xfrm>
                <a:off x="3987" y="1611"/>
                <a:ext cx="14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6" name="Object 1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8285022"/>
                  </p:ext>
                </p:extLst>
              </p:nvPr>
            </p:nvGraphicFramePr>
            <p:xfrm>
              <a:off x="4916" y="416"/>
              <a:ext cx="690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9" name="Equation" r:id="rId33" imgW="558720" imgH="203040" progId="Equation.DSMT4">
                      <p:embed/>
                    </p:oleObj>
                  </mc:Choice>
                  <mc:Fallback>
                    <p:oleObj name="Equation" r:id="rId33" imgW="558720" imgH="203040" progId="Equation.DSMT4">
                      <p:embed/>
                      <p:pic>
                        <p:nvPicPr>
                          <p:cNvPr id="0" name="Object 1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6" y="416"/>
                            <a:ext cx="690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7" name="Object 145"/>
              <p:cNvGraphicFramePr>
                <a:graphicFrameLocks noChangeAspect="1"/>
              </p:cNvGraphicFramePr>
              <p:nvPr/>
            </p:nvGraphicFramePr>
            <p:xfrm>
              <a:off x="5329" y="1389"/>
              <a:ext cx="17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00" name="公式" r:id="rId35" imgW="133470" imgH="171408" progId="Equation.3">
                      <p:embed/>
                    </p:oleObj>
                  </mc:Choice>
                  <mc:Fallback>
                    <p:oleObj name="公式" r:id="rId35" imgW="133470" imgH="171408" progId="Equation.3">
                      <p:embed/>
                      <p:pic>
                        <p:nvPicPr>
                          <p:cNvPr id="0" name="Object 1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9" y="1389"/>
                            <a:ext cx="17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8" name="Object 146"/>
              <p:cNvGraphicFramePr>
                <a:graphicFrameLocks noChangeAspect="1"/>
              </p:cNvGraphicFramePr>
              <p:nvPr/>
            </p:nvGraphicFramePr>
            <p:xfrm>
              <a:off x="4195" y="1588"/>
              <a:ext cx="295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01" name="公式" r:id="rId37" imgW="171566" imgH="219186" progId="Equation.3">
                      <p:embed/>
                    </p:oleObj>
                  </mc:Choice>
                  <mc:Fallback>
                    <p:oleObj name="公式" r:id="rId37" imgW="171566" imgH="219186" progId="Equation.3">
                      <p:embed/>
                      <p:pic>
                        <p:nvPicPr>
                          <p:cNvPr id="0" name="Object 1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1588"/>
                            <a:ext cx="295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9" name="Line 147"/>
              <p:cNvSpPr>
                <a:spLocks noChangeAspect="1" noChangeShapeType="1"/>
              </p:cNvSpPr>
              <p:nvPr/>
            </p:nvSpPr>
            <p:spPr bwMode="auto">
              <a:xfrm>
                <a:off x="3984" y="391"/>
                <a:ext cx="2" cy="1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50" name="Object 148"/>
              <p:cNvGraphicFramePr>
                <a:graphicFrameLocks noChangeAspect="1"/>
              </p:cNvGraphicFramePr>
              <p:nvPr/>
            </p:nvGraphicFramePr>
            <p:xfrm>
              <a:off x="3993" y="210"/>
              <a:ext cx="161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02" name="公式" r:id="rId39" imgW="114287" imgH="152512" progId="Equation.3">
                      <p:embed/>
                    </p:oleObj>
                  </mc:Choice>
                  <mc:Fallback>
                    <p:oleObj name="公式" r:id="rId39" imgW="114287" imgH="152512" progId="Equation.3">
                      <p:embed/>
                      <p:pic>
                        <p:nvPicPr>
                          <p:cNvPr id="0" name="Object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210"/>
                            <a:ext cx="161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51" name="Line 149"/>
              <p:cNvSpPr>
                <a:spLocks noChangeAspect="1" noChangeShapeType="1"/>
              </p:cNvSpPr>
              <p:nvPr/>
            </p:nvSpPr>
            <p:spPr bwMode="auto">
              <a:xfrm>
                <a:off x="4341" y="654"/>
                <a:ext cx="1" cy="9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52" name="Object 150"/>
              <p:cNvGraphicFramePr>
                <a:graphicFrameLocks noChangeAspect="1"/>
              </p:cNvGraphicFramePr>
              <p:nvPr/>
            </p:nvGraphicFramePr>
            <p:xfrm>
              <a:off x="4785" y="1616"/>
              <a:ext cx="17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03" name="公式" r:id="rId41" imgW="133470" imgH="171408" progId="Equation.3">
                      <p:embed/>
                    </p:oleObj>
                  </mc:Choice>
                  <mc:Fallback>
                    <p:oleObj name="公式" r:id="rId41" imgW="133470" imgH="171408" progId="Equation.3">
                      <p:embed/>
                      <p:pic>
                        <p:nvPicPr>
                          <p:cNvPr id="0" name="Object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1616"/>
                            <a:ext cx="17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7671" name="Rectangle 151"/>
          <p:cNvSpPr>
            <a:spLocks noChangeArrowheads="1"/>
          </p:cNvSpPr>
          <p:nvPr/>
        </p:nvSpPr>
        <p:spPr bwMode="auto">
          <a:xfrm>
            <a:off x="211138" y="4581525"/>
            <a:ext cx="893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/>
              <a:t>（</a:t>
            </a:r>
            <a:r>
              <a:rPr kumimoji="1" lang="en-US" altLang="zh-CN" sz="2400" b="1"/>
              <a:t>1</a:t>
            </a:r>
            <a:r>
              <a:rPr kumimoji="1" lang="zh-CN" altLang="en-US" sz="2400" b="1"/>
              <a:t>）对于原子量较小的散射物质，康普顿散射较强，反之较弱。</a:t>
            </a:r>
          </a:p>
        </p:txBody>
      </p:sp>
      <p:sp>
        <p:nvSpPr>
          <p:cNvPr id="107672" name="Text Box 152"/>
          <p:cNvSpPr txBox="1">
            <a:spLocks noChangeArrowheads="1"/>
          </p:cNvSpPr>
          <p:nvPr/>
        </p:nvSpPr>
        <p:spPr bwMode="auto">
          <a:xfrm>
            <a:off x="250825" y="5084763"/>
            <a:ext cx="86598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</a:rPr>
              <a:t>）波长的改变量 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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baseline="-25000" dirty="0">
                <a:latin typeface="Times New Roman" pitchFamily="18" charset="0"/>
                <a:sym typeface="Symbol" pitchFamily="18" charset="2"/>
              </a:rPr>
              <a:t>0 </a:t>
            </a:r>
            <a:r>
              <a:rPr kumimoji="1" lang="zh-CN" altLang="en-US" sz="2400" b="1" dirty="0">
                <a:latin typeface="Times New Roman" pitchFamily="18" charset="0"/>
              </a:rPr>
              <a:t>随</a:t>
            </a:r>
            <a:r>
              <a:rPr kumimoji="1" lang="zh-CN" altLang="en-US" sz="2400" b="1" dirty="0" smtClean="0">
                <a:latin typeface="Times New Roman" pitchFamily="18" charset="0"/>
              </a:rPr>
              <a:t>散射角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b="1" i="1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的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增加而增加。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7673" name="Rectangle 153"/>
          <p:cNvSpPr>
            <a:spLocks noChangeArrowheads="1"/>
          </p:cNvSpPr>
          <p:nvPr/>
        </p:nvSpPr>
        <p:spPr bwMode="auto">
          <a:xfrm>
            <a:off x="250825" y="5516563"/>
            <a:ext cx="8458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）对不同的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原子量较小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的散射物质，只要在同一个散射角下，波长的改变量 </a:t>
            </a:r>
            <a:r>
              <a:rPr kumimoji="1" lang="zh-CN" altLang="en-US" sz="2400" b="1" i="1">
                <a:latin typeface="Times New Roman" pitchFamily="18" charset="0"/>
                <a:sym typeface="Symbol" pitchFamily="18" charset="2"/>
              </a:rPr>
              <a:t>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- </a:t>
            </a:r>
            <a:r>
              <a:rPr kumimoji="1" lang="en-US" altLang="zh-CN" sz="2400" b="1" baseline="-25000">
                <a:latin typeface="Times New Roman" pitchFamily="18" charset="0"/>
                <a:sym typeface="Symbol" pitchFamily="18" charset="2"/>
              </a:rPr>
              <a:t>0 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都相同。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463041"/>
              </p:ext>
            </p:extLst>
          </p:nvPr>
        </p:nvGraphicFramePr>
        <p:xfrm>
          <a:off x="4927209" y="5230813"/>
          <a:ext cx="279360" cy="32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4" name="Equation" r:id="rId43" imgW="139680" imgH="164880" progId="Equation.DSMT4">
                  <p:embed/>
                </p:oleObj>
              </mc:Choice>
              <mc:Fallback>
                <p:oleObj name="Equation" r:id="rId43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927209" y="5230813"/>
                        <a:ext cx="279360" cy="32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verb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19" dur="1" fill="hold"/>
                                        <p:tgtEl>
                                          <p:spTgt spid="1075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6" grpId="0"/>
      <p:bldP spid="107671" grpId="0"/>
      <p:bldP spid="107672" grpId="0" autoUpdateAnimBg="0"/>
      <p:bldP spid="10767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9FF50C-1028-4E76-8DED-FF871ED639E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971550" y="5661025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 b="1">
                <a:latin typeface="宋体" charset="-122"/>
              </a:rPr>
              <a:t> </a:t>
            </a:r>
            <a:r>
              <a:rPr lang="zh-CN" altLang="en-US" sz="2400" b="1">
                <a:latin typeface="宋体" charset="-122"/>
              </a:rPr>
              <a:t>电子反冲速度很大，需用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相对论力学</a:t>
            </a:r>
            <a:r>
              <a:rPr lang="zh-CN" altLang="en-US" sz="2400" b="1">
                <a:latin typeface="宋体" charset="-122"/>
              </a:rPr>
              <a:t>来处理</a:t>
            </a:r>
            <a:r>
              <a:rPr lang="en-US" altLang="zh-CN" sz="2400" b="1">
                <a:latin typeface="宋体" charset="-122"/>
              </a:rPr>
              <a:t>.</a:t>
            </a: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611188" y="1052513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（</a:t>
            </a:r>
            <a:r>
              <a:rPr lang="en-US" altLang="zh-CN" sz="2400" b="1">
                <a:solidFill>
                  <a:srgbClr val="CC0000"/>
                </a:solidFill>
                <a:latin typeface="宋体" charset="-122"/>
              </a:rPr>
              <a:t>1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）</a:t>
            </a:r>
            <a:r>
              <a:rPr lang="zh-CN" altLang="en-US" sz="2400" b="1">
                <a:latin typeface="宋体" charset="-122"/>
              </a:rPr>
              <a:t>物理模型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971550" y="3716338"/>
            <a:ext cx="7415213" cy="457200"/>
            <a:chOff x="612" y="2341"/>
            <a:chExt cx="4671" cy="288"/>
          </a:xfrm>
        </p:grpSpPr>
        <p:sp>
          <p:nvSpPr>
            <p:cNvPr id="23595" name="Rectangle 17"/>
            <p:cNvSpPr>
              <a:spLocks noChangeArrowheads="1"/>
            </p:cNvSpPr>
            <p:nvPr/>
          </p:nvSpPr>
          <p:spPr bwMode="auto">
            <a:xfrm>
              <a:off x="612" y="2341"/>
              <a:ext cx="46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400" b="1">
                  <a:latin typeface="宋体" charset="-122"/>
                </a:rPr>
                <a:t> </a:t>
              </a:r>
              <a:r>
                <a:rPr lang="zh-CN" altLang="en-US" sz="2400" b="1">
                  <a:latin typeface="宋体" charset="-122"/>
                </a:rPr>
                <a:t>入射光子（ </a:t>
              </a:r>
              <a:r>
                <a:rPr lang="en-US" altLang="zh-CN" sz="2400" b="1">
                  <a:latin typeface="Times New Roman" pitchFamily="18" charset="0"/>
                </a:rPr>
                <a:t>X </a:t>
              </a:r>
              <a:r>
                <a:rPr lang="zh-CN" altLang="en-US" sz="2400" b="1">
                  <a:latin typeface="宋体" charset="-122"/>
                </a:rPr>
                <a:t>射线或  射线）能量大</a:t>
              </a:r>
              <a:r>
                <a:rPr lang="zh-CN" altLang="en-US" sz="2400" b="1">
                  <a:solidFill>
                    <a:srgbClr val="CC0000"/>
                  </a:solidFill>
                  <a:latin typeface="宋体" charset="-122"/>
                </a:rPr>
                <a:t> </a:t>
              </a:r>
              <a:r>
                <a:rPr lang="en-US" altLang="zh-CN" sz="2400" b="1">
                  <a:latin typeface="宋体" charset="-122"/>
                </a:rPr>
                <a:t>.</a:t>
              </a:r>
            </a:p>
          </p:txBody>
        </p:sp>
        <p:graphicFrame>
          <p:nvGraphicFramePr>
            <p:cNvPr id="23596" name="Object 18"/>
            <p:cNvGraphicFramePr>
              <a:graphicFrameLocks noChangeAspect="1"/>
            </p:cNvGraphicFramePr>
            <p:nvPr/>
          </p:nvGraphicFramePr>
          <p:xfrm>
            <a:off x="2744" y="2387"/>
            <a:ext cx="16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7" name="Equation" r:id="rId4" imgW="177646" imgH="241091" progId="Equation.DSMT4">
                    <p:embed/>
                  </p:oleObj>
                </mc:Choice>
                <mc:Fallback>
                  <p:oleObj name="Equation" r:id="rId4" imgW="177646" imgH="241091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387"/>
                          <a:ext cx="168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938213" y="4365625"/>
            <a:ext cx="8205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 b="1">
                <a:latin typeface="宋体" charset="-122"/>
              </a:rPr>
              <a:t> </a:t>
            </a:r>
            <a:r>
              <a:rPr lang="zh-CN" altLang="en-US" sz="2400" b="1">
                <a:latin typeface="宋体" charset="-122"/>
              </a:rPr>
              <a:t>固体表面电子束缚较弱，可视为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近自由电子</a:t>
            </a:r>
            <a:r>
              <a:rPr lang="en-US" altLang="zh-CN" sz="2400" b="1">
                <a:latin typeface="宋体" charset="-122"/>
              </a:rPr>
              <a:t>. </a:t>
            </a:r>
          </a:p>
        </p:txBody>
      </p:sp>
      <p:sp>
        <p:nvSpPr>
          <p:cNvPr id="23559" name="Text Box 20"/>
          <p:cNvSpPr txBox="1">
            <a:spLocks noChangeArrowheads="1"/>
          </p:cNvSpPr>
          <p:nvPr/>
        </p:nvSpPr>
        <p:spPr bwMode="auto">
          <a:xfrm>
            <a:off x="827088" y="6207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</a:rPr>
              <a:t>2  </a:t>
            </a:r>
            <a:r>
              <a:rPr lang="zh-CN" altLang="en-US" sz="2400" b="1">
                <a:solidFill>
                  <a:srgbClr val="CC0000"/>
                </a:solidFill>
              </a:rPr>
              <a:t>量子解释</a:t>
            </a:r>
          </a:p>
        </p:txBody>
      </p:sp>
      <p:sp>
        <p:nvSpPr>
          <p:cNvPr id="109607" name="Text Box 39"/>
          <p:cNvSpPr txBox="1">
            <a:spLocks noChangeArrowheads="1"/>
          </p:cNvSpPr>
          <p:nvPr/>
        </p:nvSpPr>
        <p:spPr bwMode="auto">
          <a:xfrm>
            <a:off x="938213" y="4941888"/>
            <a:ext cx="8205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 b="1">
                <a:solidFill>
                  <a:srgbClr val="CC0000"/>
                </a:solidFill>
                <a:latin typeface="宋体" charset="-122"/>
              </a:rPr>
              <a:t> </a:t>
            </a:r>
            <a:r>
              <a:rPr lang="zh-CN" altLang="en-US" sz="2400" b="1">
                <a:latin typeface="宋体" charset="-122"/>
              </a:rPr>
              <a:t>电子热运动能量小，可近似为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静止电子</a:t>
            </a:r>
            <a:r>
              <a:rPr lang="en-US" altLang="zh-CN" sz="2400" b="1">
                <a:latin typeface="宋体" charset="-122"/>
              </a:rPr>
              <a:t>.</a:t>
            </a:r>
            <a:r>
              <a:rPr lang="en-US" altLang="zh-CN" sz="2800" b="1">
                <a:latin typeface="宋体" charset="-122"/>
              </a:rPr>
              <a:t> 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684213" y="1268413"/>
            <a:ext cx="7685087" cy="2257425"/>
            <a:chOff x="431" y="935"/>
            <a:chExt cx="4841" cy="1422"/>
          </a:xfrm>
        </p:grpSpPr>
        <p:grpSp>
          <p:nvGrpSpPr>
            <p:cNvPr id="23562" name="Group 51"/>
            <p:cNvGrpSpPr>
              <a:grpSpLocks/>
            </p:cNvGrpSpPr>
            <p:nvPr/>
          </p:nvGrpSpPr>
          <p:grpSpPr bwMode="auto">
            <a:xfrm>
              <a:off x="431" y="1026"/>
              <a:ext cx="2496" cy="1037"/>
              <a:chOff x="431" y="1026"/>
              <a:chExt cx="2496" cy="1037"/>
            </a:xfrm>
          </p:grpSpPr>
          <p:grpSp>
            <p:nvGrpSpPr>
              <p:cNvPr id="23583" name="Group 50"/>
              <p:cNvGrpSpPr>
                <a:grpSpLocks/>
              </p:cNvGrpSpPr>
              <p:nvPr/>
            </p:nvGrpSpPr>
            <p:grpSpPr bwMode="auto">
              <a:xfrm>
                <a:off x="431" y="1389"/>
                <a:ext cx="883" cy="310"/>
                <a:chOff x="295" y="1888"/>
                <a:chExt cx="883" cy="310"/>
              </a:xfrm>
            </p:grpSpPr>
            <p:graphicFrame>
              <p:nvGraphicFramePr>
                <p:cNvPr id="23593" name="Object 8"/>
                <p:cNvGraphicFramePr>
                  <a:graphicFrameLocks noChangeAspect="1"/>
                </p:cNvGraphicFramePr>
                <p:nvPr/>
              </p:nvGraphicFramePr>
              <p:xfrm>
                <a:off x="748" y="1888"/>
                <a:ext cx="224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608" name="Equation" r:id="rId6" imgW="228575" imgH="323920" progId="Equation.DSMT4">
                        <p:embed/>
                      </p:oleObj>
                    </mc:Choice>
                    <mc:Fallback>
                      <p:oleObj name="Equation" r:id="rId6" imgW="228575" imgH="323920" progId="Equation.DSMT4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8" y="1888"/>
                              <a:ext cx="224" cy="3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59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5" y="1888"/>
                  <a:ext cx="8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Times New Roman" pitchFamily="18" charset="0"/>
                    </a:rPr>
                    <a:t>光子</a:t>
                  </a:r>
                </a:p>
              </p:txBody>
            </p:sp>
          </p:grpSp>
          <p:grpSp>
            <p:nvGrpSpPr>
              <p:cNvPr id="23584" name="Group 49"/>
              <p:cNvGrpSpPr>
                <a:grpSpLocks/>
              </p:cNvGrpSpPr>
              <p:nvPr/>
            </p:nvGrpSpPr>
            <p:grpSpPr bwMode="auto">
              <a:xfrm>
                <a:off x="1156" y="1026"/>
                <a:ext cx="1771" cy="1037"/>
                <a:chOff x="388" y="1291"/>
                <a:chExt cx="1771" cy="1037"/>
              </a:xfrm>
            </p:grpSpPr>
            <p:sp>
              <p:nvSpPr>
                <p:cNvPr id="23585" name="Line 4"/>
                <p:cNvSpPr>
                  <a:spLocks noChangeShapeType="1"/>
                </p:cNvSpPr>
                <p:nvPr/>
              </p:nvSpPr>
              <p:spPr bwMode="auto">
                <a:xfrm>
                  <a:off x="542" y="1829"/>
                  <a:ext cx="142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6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233" y="1291"/>
                  <a:ext cx="0" cy="10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7" name="Oval 6"/>
                <p:cNvSpPr>
                  <a:spLocks noChangeArrowheads="1"/>
                </p:cNvSpPr>
                <p:nvPr/>
              </p:nvSpPr>
              <p:spPr bwMode="auto">
                <a:xfrm>
                  <a:off x="1175" y="1752"/>
                  <a:ext cx="115" cy="11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8" name="Freeform 7"/>
                <p:cNvSpPr>
                  <a:spLocks/>
                </p:cNvSpPr>
                <p:nvPr/>
              </p:nvSpPr>
              <p:spPr bwMode="auto">
                <a:xfrm>
                  <a:off x="388" y="1778"/>
                  <a:ext cx="768" cy="115"/>
                </a:xfrm>
                <a:custGeom>
                  <a:avLst/>
                  <a:gdLst>
                    <a:gd name="T0" fmla="*/ 0 w 672"/>
                    <a:gd name="T1" fmla="*/ 106 h 104"/>
                    <a:gd name="T2" fmla="*/ 55 w 672"/>
                    <a:gd name="T3" fmla="*/ 0 h 104"/>
                    <a:gd name="T4" fmla="*/ 110 w 672"/>
                    <a:gd name="T5" fmla="*/ 106 h 104"/>
                    <a:gd name="T6" fmla="*/ 165 w 672"/>
                    <a:gd name="T7" fmla="*/ 0 h 104"/>
                    <a:gd name="T8" fmla="*/ 219 w 672"/>
                    <a:gd name="T9" fmla="*/ 106 h 104"/>
                    <a:gd name="T10" fmla="*/ 274 w 672"/>
                    <a:gd name="T11" fmla="*/ 0 h 104"/>
                    <a:gd name="T12" fmla="*/ 329 w 672"/>
                    <a:gd name="T13" fmla="*/ 106 h 104"/>
                    <a:gd name="T14" fmla="*/ 384 w 672"/>
                    <a:gd name="T15" fmla="*/ 0 h 104"/>
                    <a:gd name="T16" fmla="*/ 439 w 672"/>
                    <a:gd name="T17" fmla="*/ 106 h 104"/>
                    <a:gd name="T18" fmla="*/ 494 w 672"/>
                    <a:gd name="T19" fmla="*/ 0 h 104"/>
                    <a:gd name="T20" fmla="*/ 549 w 672"/>
                    <a:gd name="T21" fmla="*/ 106 h 104"/>
                    <a:gd name="T22" fmla="*/ 603 w 672"/>
                    <a:gd name="T23" fmla="*/ 53 h 104"/>
                    <a:gd name="T24" fmla="*/ 713 w 672"/>
                    <a:gd name="T25" fmla="*/ 53 h 104"/>
                    <a:gd name="T26" fmla="*/ 768 w 672"/>
                    <a:gd name="T27" fmla="*/ 53 h 10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72"/>
                    <a:gd name="T43" fmla="*/ 0 h 104"/>
                    <a:gd name="T44" fmla="*/ 672 w 672"/>
                    <a:gd name="T45" fmla="*/ 104 h 10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72" h="104">
                      <a:moveTo>
                        <a:pt x="0" y="96"/>
                      </a:moveTo>
                      <a:cubicBezTo>
                        <a:pt x="16" y="48"/>
                        <a:pt x="32" y="0"/>
                        <a:pt x="48" y="0"/>
                      </a:cubicBezTo>
                      <a:cubicBezTo>
                        <a:pt x="64" y="0"/>
                        <a:pt x="80" y="96"/>
                        <a:pt x="96" y="96"/>
                      </a:cubicBezTo>
                      <a:cubicBezTo>
                        <a:pt x="112" y="96"/>
                        <a:pt x="128" y="0"/>
                        <a:pt x="144" y="0"/>
                      </a:cubicBezTo>
                      <a:cubicBezTo>
                        <a:pt x="160" y="0"/>
                        <a:pt x="176" y="96"/>
                        <a:pt x="192" y="96"/>
                      </a:cubicBezTo>
                      <a:cubicBezTo>
                        <a:pt x="208" y="96"/>
                        <a:pt x="224" y="0"/>
                        <a:pt x="240" y="0"/>
                      </a:cubicBezTo>
                      <a:cubicBezTo>
                        <a:pt x="256" y="0"/>
                        <a:pt x="272" y="96"/>
                        <a:pt x="288" y="96"/>
                      </a:cubicBezTo>
                      <a:cubicBezTo>
                        <a:pt x="304" y="96"/>
                        <a:pt x="320" y="0"/>
                        <a:pt x="336" y="0"/>
                      </a:cubicBezTo>
                      <a:cubicBezTo>
                        <a:pt x="352" y="0"/>
                        <a:pt x="368" y="96"/>
                        <a:pt x="384" y="96"/>
                      </a:cubicBezTo>
                      <a:cubicBezTo>
                        <a:pt x="400" y="96"/>
                        <a:pt x="416" y="0"/>
                        <a:pt x="432" y="0"/>
                      </a:cubicBezTo>
                      <a:cubicBezTo>
                        <a:pt x="448" y="0"/>
                        <a:pt x="464" y="88"/>
                        <a:pt x="480" y="96"/>
                      </a:cubicBezTo>
                      <a:cubicBezTo>
                        <a:pt x="496" y="104"/>
                        <a:pt x="504" y="56"/>
                        <a:pt x="528" y="48"/>
                      </a:cubicBezTo>
                      <a:cubicBezTo>
                        <a:pt x="552" y="40"/>
                        <a:pt x="600" y="48"/>
                        <a:pt x="624" y="48"/>
                      </a:cubicBezTo>
                      <a:cubicBezTo>
                        <a:pt x="648" y="48"/>
                        <a:pt x="660" y="48"/>
                        <a:pt x="672" y="4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3589" name="Object 9"/>
                <p:cNvGraphicFramePr>
                  <a:graphicFrameLocks noChangeAspect="1"/>
                </p:cNvGraphicFramePr>
                <p:nvPr/>
              </p:nvGraphicFramePr>
              <p:xfrm>
                <a:off x="1271" y="1790"/>
                <a:ext cx="501" cy="3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609" name="Equation" r:id="rId8" imgW="419100" imgH="228600" progId="Equation.3">
                        <p:embed/>
                      </p:oleObj>
                    </mc:Choice>
                    <mc:Fallback>
                      <p:oleObj name="Equation" r:id="rId8" imgW="419100" imgH="22860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71" y="1790"/>
                              <a:ext cx="501" cy="35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590" name="Object 10"/>
                <p:cNvGraphicFramePr>
                  <a:graphicFrameLocks noChangeAspect="1"/>
                </p:cNvGraphicFramePr>
                <p:nvPr/>
              </p:nvGraphicFramePr>
              <p:xfrm>
                <a:off x="1993" y="1742"/>
                <a:ext cx="166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610" name="公式" r:id="rId10" imgW="177646" imgH="190335" progId="Equation.3">
                        <p:embed/>
                      </p:oleObj>
                    </mc:Choice>
                    <mc:Fallback>
                      <p:oleObj name="公式" r:id="rId10" imgW="177646" imgH="190335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93" y="1742"/>
                              <a:ext cx="166" cy="18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591" name="Object 11"/>
                <p:cNvGraphicFramePr>
                  <a:graphicFrameLocks noChangeAspect="1"/>
                </p:cNvGraphicFramePr>
                <p:nvPr/>
              </p:nvGraphicFramePr>
              <p:xfrm>
                <a:off x="1271" y="1330"/>
                <a:ext cx="180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611" name="公式" r:id="rId12" imgW="190417" imgH="241195" progId="Equation.3">
                        <p:embed/>
                      </p:oleObj>
                    </mc:Choice>
                    <mc:Fallback>
                      <p:oleObj name="公式" r:id="rId12" imgW="190417" imgH="241195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71" y="1330"/>
                              <a:ext cx="180" cy="22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5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71" y="1567"/>
                  <a:ext cx="80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rgbClr val="0000FF"/>
                      </a:solidFill>
                      <a:latin typeface="Times New Roman" pitchFamily="18" charset="0"/>
                    </a:rPr>
                    <a:t>电子</a:t>
                  </a: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23563" name="Group 48"/>
            <p:cNvGrpSpPr>
              <a:grpSpLocks/>
            </p:cNvGrpSpPr>
            <p:nvPr/>
          </p:nvGrpSpPr>
          <p:grpSpPr bwMode="auto">
            <a:xfrm>
              <a:off x="3288" y="935"/>
              <a:ext cx="1984" cy="1185"/>
              <a:chOff x="2835" y="482"/>
              <a:chExt cx="1984" cy="1185"/>
            </a:xfrm>
          </p:grpSpPr>
          <p:grpSp>
            <p:nvGrpSpPr>
              <p:cNvPr id="23565" name="Group 46"/>
              <p:cNvGrpSpPr>
                <a:grpSpLocks/>
              </p:cNvGrpSpPr>
              <p:nvPr/>
            </p:nvGrpSpPr>
            <p:grpSpPr bwMode="auto">
              <a:xfrm>
                <a:off x="2835" y="604"/>
                <a:ext cx="1728" cy="1063"/>
                <a:chOff x="2835" y="604"/>
                <a:chExt cx="1728" cy="1063"/>
              </a:xfrm>
            </p:grpSpPr>
            <p:grpSp>
              <p:nvGrpSpPr>
                <p:cNvPr id="23569" name="Group 45"/>
                <p:cNvGrpSpPr>
                  <a:grpSpLocks/>
                </p:cNvGrpSpPr>
                <p:nvPr/>
              </p:nvGrpSpPr>
              <p:grpSpPr bwMode="auto">
                <a:xfrm>
                  <a:off x="2835" y="604"/>
                  <a:ext cx="1664" cy="997"/>
                  <a:chOff x="2835" y="604"/>
                  <a:chExt cx="1664" cy="997"/>
                </a:xfrm>
              </p:grpSpPr>
              <p:sp>
                <p:nvSpPr>
                  <p:cNvPr id="2357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835" y="1103"/>
                    <a:ext cx="142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3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81" y="604"/>
                    <a:ext cx="0" cy="99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4" name="Freeform 24"/>
                  <p:cNvSpPr>
                    <a:spLocks/>
                  </p:cNvSpPr>
                  <p:nvPr/>
                </p:nvSpPr>
                <p:spPr bwMode="auto">
                  <a:xfrm rot="-1606133">
                    <a:off x="3358" y="740"/>
                    <a:ext cx="773" cy="132"/>
                  </a:xfrm>
                  <a:custGeom>
                    <a:avLst/>
                    <a:gdLst>
                      <a:gd name="T0" fmla="*/ 0 w 672"/>
                      <a:gd name="T1" fmla="*/ 122 h 104"/>
                      <a:gd name="T2" fmla="*/ 55 w 672"/>
                      <a:gd name="T3" fmla="*/ 0 h 104"/>
                      <a:gd name="T4" fmla="*/ 110 w 672"/>
                      <a:gd name="T5" fmla="*/ 122 h 104"/>
                      <a:gd name="T6" fmla="*/ 166 w 672"/>
                      <a:gd name="T7" fmla="*/ 0 h 104"/>
                      <a:gd name="T8" fmla="*/ 221 w 672"/>
                      <a:gd name="T9" fmla="*/ 122 h 104"/>
                      <a:gd name="T10" fmla="*/ 276 w 672"/>
                      <a:gd name="T11" fmla="*/ 0 h 104"/>
                      <a:gd name="T12" fmla="*/ 331 w 672"/>
                      <a:gd name="T13" fmla="*/ 122 h 104"/>
                      <a:gd name="T14" fmla="*/ 387 w 672"/>
                      <a:gd name="T15" fmla="*/ 0 h 104"/>
                      <a:gd name="T16" fmla="*/ 442 w 672"/>
                      <a:gd name="T17" fmla="*/ 122 h 104"/>
                      <a:gd name="T18" fmla="*/ 497 w 672"/>
                      <a:gd name="T19" fmla="*/ 0 h 104"/>
                      <a:gd name="T20" fmla="*/ 552 w 672"/>
                      <a:gd name="T21" fmla="*/ 122 h 104"/>
                      <a:gd name="T22" fmla="*/ 607 w 672"/>
                      <a:gd name="T23" fmla="*/ 61 h 104"/>
                      <a:gd name="T24" fmla="*/ 718 w 672"/>
                      <a:gd name="T25" fmla="*/ 61 h 104"/>
                      <a:gd name="T26" fmla="*/ 773 w 672"/>
                      <a:gd name="T27" fmla="*/ 61 h 10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672"/>
                      <a:gd name="T43" fmla="*/ 0 h 104"/>
                      <a:gd name="T44" fmla="*/ 672 w 672"/>
                      <a:gd name="T45" fmla="*/ 104 h 10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672" h="104">
                        <a:moveTo>
                          <a:pt x="0" y="96"/>
                        </a:moveTo>
                        <a:cubicBezTo>
                          <a:pt x="16" y="48"/>
                          <a:pt x="32" y="0"/>
                          <a:pt x="48" y="0"/>
                        </a:cubicBezTo>
                        <a:cubicBezTo>
                          <a:pt x="64" y="0"/>
                          <a:pt x="80" y="96"/>
                          <a:pt x="96" y="96"/>
                        </a:cubicBezTo>
                        <a:cubicBezTo>
                          <a:pt x="112" y="96"/>
                          <a:pt x="128" y="0"/>
                          <a:pt x="144" y="0"/>
                        </a:cubicBezTo>
                        <a:cubicBezTo>
                          <a:pt x="160" y="0"/>
                          <a:pt x="176" y="96"/>
                          <a:pt x="192" y="96"/>
                        </a:cubicBezTo>
                        <a:cubicBezTo>
                          <a:pt x="208" y="96"/>
                          <a:pt x="224" y="0"/>
                          <a:pt x="240" y="0"/>
                        </a:cubicBezTo>
                        <a:cubicBezTo>
                          <a:pt x="256" y="0"/>
                          <a:pt x="272" y="96"/>
                          <a:pt x="288" y="96"/>
                        </a:cubicBezTo>
                        <a:cubicBezTo>
                          <a:pt x="304" y="96"/>
                          <a:pt x="320" y="0"/>
                          <a:pt x="336" y="0"/>
                        </a:cubicBezTo>
                        <a:cubicBezTo>
                          <a:pt x="352" y="0"/>
                          <a:pt x="368" y="96"/>
                          <a:pt x="384" y="96"/>
                        </a:cubicBezTo>
                        <a:cubicBezTo>
                          <a:pt x="400" y="96"/>
                          <a:pt x="416" y="0"/>
                          <a:pt x="432" y="0"/>
                        </a:cubicBezTo>
                        <a:cubicBezTo>
                          <a:pt x="448" y="0"/>
                          <a:pt x="464" y="88"/>
                          <a:pt x="480" y="96"/>
                        </a:cubicBezTo>
                        <a:cubicBezTo>
                          <a:pt x="496" y="104"/>
                          <a:pt x="504" y="56"/>
                          <a:pt x="528" y="48"/>
                        </a:cubicBezTo>
                        <a:cubicBezTo>
                          <a:pt x="552" y="40"/>
                          <a:pt x="600" y="48"/>
                          <a:pt x="624" y="48"/>
                        </a:cubicBezTo>
                        <a:cubicBezTo>
                          <a:pt x="648" y="48"/>
                          <a:pt x="660" y="48"/>
                          <a:pt x="672" y="48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3575" name="Object 2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781936353"/>
                      </p:ext>
                    </p:extLst>
                  </p:nvPr>
                </p:nvGraphicFramePr>
                <p:xfrm>
                  <a:off x="3588" y="1198"/>
                  <a:ext cx="169" cy="23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612" name="公式" r:id="rId14" imgW="171566" imgH="228634" progId="Equation.3">
                          <p:embed/>
                        </p:oleObj>
                      </mc:Choice>
                      <mc:Fallback>
                        <p:oleObj name="公式" r:id="rId14" imgW="171566" imgH="228634" progId="Equation.3">
                          <p:embed/>
                          <p:pic>
                            <p:nvPicPr>
                              <p:cNvPr id="0" name="Object 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88" y="1198"/>
                                <a:ext cx="169" cy="23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76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4333" y="1026"/>
                  <a:ext cx="166" cy="18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613" name="公式" r:id="rId16" imgW="177646" imgH="190335" progId="Equation.3">
                          <p:embed/>
                        </p:oleObj>
                      </mc:Choice>
                      <mc:Fallback>
                        <p:oleObj name="公式" r:id="rId16" imgW="177646" imgH="190335" progId="Equation.3">
                          <p:embed/>
                          <p:pic>
                            <p:nvPicPr>
                              <p:cNvPr id="0" name="Object 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33" y="1026"/>
                                <a:ext cx="166" cy="18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77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3219" y="604"/>
                  <a:ext cx="180" cy="2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614" name="公式" r:id="rId17" imgW="190417" imgH="241195" progId="Equation.3">
                          <p:embed/>
                        </p:oleObj>
                      </mc:Choice>
                      <mc:Fallback>
                        <p:oleObj name="公式" r:id="rId17" imgW="190417" imgH="241195" progId="Equation.3">
                          <p:embed/>
                          <p:pic>
                            <p:nvPicPr>
                              <p:cNvPr id="0" name="Object 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19" y="604"/>
                                <a:ext cx="180" cy="22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357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181" y="1103"/>
                    <a:ext cx="537" cy="46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prstDash val="sysDot"/>
                    <a:round/>
                    <a:headE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9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81" y="642"/>
                    <a:ext cx="883" cy="461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sysDot"/>
                    <a:round/>
                    <a:headEnd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0" name="Arc 30"/>
                  <p:cNvSpPr>
                    <a:spLocks/>
                  </p:cNvSpPr>
                  <p:nvPr/>
                </p:nvSpPr>
                <p:spPr bwMode="auto">
                  <a:xfrm flipV="1">
                    <a:off x="3373" y="1095"/>
                    <a:ext cx="153" cy="225"/>
                  </a:xfrm>
                  <a:custGeom>
                    <a:avLst/>
                    <a:gdLst>
                      <a:gd name="T0" fmla="*/ 0 w 21600"/>
                      <a:gd name="T1" fmla="*/ 0 h 25344"/>
                      <a:gd name="T2" fmla="*/ 1 w 21600"/>
                      <a:gd name="T3" fmla="*/ 2 h 25344"/>
                      <a:gd name="T4" fmla="*/ 0 w 21600"/>
                      <a:gd name="T5" fmla="*/ 2 h 25344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5344"/>
                      <a:gd name="T11" fmla="*/ 21600 w 21600"/>
                      <a:gd name="T12" fmla="*/ 25344 h 253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5344" fill="none" extrusionOk="0">
                        <a:moveTo>
                          <a:pt x="7451" y="0"/>
                        </a:moveTo>
                        <a:cubicBezTo>
                          <a:pt x="15951" y="3124"/>
                          <a:pt x="21600" y="11218"/>
                          <a:pt x="21600" y="20274"/>
                        </a:cubicBezTo>
                        <a:cubicBezTo>
                          <a:pt x="21600" y="21981"/>
                          <a:pt x="21397" y="23683"/>
                          <a:pt x="20996" y="25343"/>
                        </a:cubicBezTo>
                      </a:path>
                      <a:path w="21600" h="25344" stroke="0" extrusionOk="0">
                        <a:moveTo>
                          <a:pt x="7451" y="0"/>
                        </a:moveTo>
                        <a:cubicBezTo>
                          <a:pt x="15951" y="3124"/>
                          <a:pt x="21600" y="11218"/>
                          <a:pt x="21600" y="20274"/>
                        </a:cubicBezTo>
                        <a:cubicBezTo>
                          <a:pt x="21600" y="21981"/>
                          <a:pt x="21397" y="23683"/>
                          <a:pt x="20996" y="25343"/>
                        </a:cubicBezTo>
                        <a:lnTo>
                          <a:pt x="0" y="20274"/>
                        </a:lnTo>
                        <a:lnTo>
                          <a:pt x="745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1" name="Arc 31"/>
                  <p:cNvSpPr>
                    <a:spLocks/>
                  </p:cNvSpPr>
                  <p:nvPr/>
                </p:nvSpPr>
                <p:spPr bwMode="auto">
                  <a:xfrm rot="20593036" flipV="1">
                    <a:off x="3562" y="876"/>
                    <a:ext cx="154" cy="231"/>
                  </a:xfrm>
                  <a:custGeom>
                    <a:avLst/>
                    <a:gdLst>
                      <a:gd name="T0" fmla="*/ 1 w 21600"/>
                      <a:gd name="T1" fmla="*/ 0 h 30014"/>
                      <a:gd name="T2" fmla="*/ 1 w 21600"/>
                      <a:gd name="T3" fmla="*/ 2 h 30014"/>
                      <a:gd name="T4" fmla="*/ 0 w 21600"/>
                      <a:gd name="T5" fmla="*/ 1 h 30014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30014"/>
                      <a:gd name="T11" fmla="*/ 21600 w 21600"/>
                      <a:gd name="T12" fmla="*/ 30014 h 3001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30014" fill="none" extrusionOk="0">
                        <a:moveTo>
                          <a:pt x="15448" y="0"/>
                        </a:moveTo>
                        <a:cubicBezTo>
                          <a:pt x="19392" y="4035"/>
                          <a:pt x="21600" y="9453"/>
                          <a:pt x="21600" y="15096"/>
                        </a:cubicBezTo>
                        <a:cubicBezTo>
                          <a:pt x="21600" y="20652"/>
                          <a:pt x="19458" y="25995"/>
                          <a:pt x="15620" y="30013"/>
                        </a:cubicBezTo>
                      </a:path>
                      <a:path w="21600" h="30014" stroke="0" extrusionOk="0">
                        <a:moveTo>
                          <a:pt x="15448" y="0"/>
                        </a:moveTo>
                        <a:cubicBezTo>
                          <a:pt x="19392" y="4035"/>
                          <a:pt x="21600" y="9453"/>
                          <a:pt x="21600" y="15096"/>
                        </a:cubicBezTo>
                        <a:cubicBezTo>
                          <a:pt x="21600" y="20652"/>
                          <a:pt x="19458" y="25995"/>
                          <a:pt x="15620" y="30013"/>
                        </a:cubicBezTo>
                        <a:lnTo>
                          <a:pt x="0" y="15096"/>
                        </a:lnTo>
                        <a:lnTo>
                          <a:pt x="15448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3582" name="Object 3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53896517"/>
                      </p:ext>
                    </p:extLst>
                  </p:nvPr>
                </p:nvGraphicFramePr>
                <p:xfrm>
                  <a:off x="3791" y="814"/>
                  <a:ext cx="224" cy="2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615" name="Equation" r:id="rId18" imgW="190479" imgH="228634" progId="Equation.DSMT4">
                          <p:embed/>
                        </p:oleObj>
                      </mc:Choice>
                      <mc:Fallback>
                        <p:oleObj name="Equation" r:id="rId18" imgW="190479" imgH="228634" progId="Equation.DSMT4">
                          <p:embed/>
                          <p:pic>
                            <p:nvPicPr>
                              <p:cNvPr id="0" name="Object 3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91" y="814"/>
                                <a:ext cx="224" cy="26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357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57" y="1379"/>
                  <a:ext cx="8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rgbClr val="0000FF"/>
                      </a:solidFill>
                      <a:latin typeface="Times New Roman" pitchFamily="18" charset="0"/>
                    </a:rPr>
                    <a:t>电子</a:t>
                  </a: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23571" name="Oval 34"/>
                <p:cNvSpPr>
                  <a:spLocks noChangeArrowheads="1"/>
                </p:cNvSpPr>
                <p:nvPr/>
              </p:nvSpPr>
              <p:spPr bwMode="auto">
                <a:xfrm>
                  <a:off x="3449" y="1333"/>
                  <a:ext cx="116" cy="11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66" name="Group 47"/>
              <p:cNvGrpSpPr>
                <a:grpSpLocks/>
              </p:cNvGrpSpPr>
              <p:nvPr/>
            </p:nvGrpSpPr>
            <p:grpSpPr bwMode="auto">
              <a:xfrm>
                <a:off x="4150" y="482"/>
                <a:ext cx="669" cy="288"/>
                <a:chOff x="4694" y="572"/>
                <a:chExt cx="669" cy="288"/>
              </a:xfrm>
            </p:grpSpPr>
            <p:sp>
              <p:nvSpPr>
                <p:cNvPr id="2356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694" y="572"/>
                  <a:ext cx="65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Times New Roman" pitchFamily="18" charset="0"/>
                    </a:rPr>
                    <a:t>光子</a:t>
                  </a:r>
                </a:p>
              </p:txBody>
            </p:sp>
            <p:graphicFrame>
              <p:nvGraphicFramePr>
                <p:cNvPr id="23568" name="Object 37"/>
                <p:cNvGraphicFramePr>
                  <a:graphicFrameLocks noChangeAspect="1"/>
                </p:cNvGraphicFramePr>
                <p:nvPr/>
              </p:nvGraphicFramePr>
              <p:xfrm>
                <a:off x="5148" y="618"/>
                <a:ext cx="215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616" name="Equation" r:id="rId20" imgW="114287" imgH="133347" progId="Equation.DSMT4">
                        <p:embed/>
                      </p:oleObj>
                    </mc:Choice>
                    <mc:Fallback>
                      <p:oleObj name="Equation" r:id="rId20" imgW="114287" imgH="133347" progId="Equation.DSMT4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48" y="618"/>
                              <a:ext cx="215" cy="23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3564" name="Text Box 52"/>
            <p:cNvSpPr txBox="1">
              <a:spLocks noChangeArrowheads="1"/>
            </p:cNvSpPr>
            <p:nvPr/>
          </p:nvSpPr>
          <p:spPr bwMode="auto">
            <a:xfrm>
              <a:off x="1746" y="2069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光子与静止自由电子弹性碰撞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2" grpId="0" autoUpdateAnimBg="0"/>
      <p:bldP spid="109583" grpId="0"/>
      <p:bldP spid="109587" grpId="0" autoUpdateAnimBg="0"/>
      <p:bldP spid="1096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71CF9D-5AF1-4626-B192-9CDD067810DA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1188" y="620713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）理论分析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5219700" y="692150"/>
            <a:ext cx="3656013" cy="2619375"/>
            <a:chOff x="2784" y="528"/>
            <a:chExt cx="2880" cy="2064"/>
          </a:xfrm>
        </p:grpSpPr>
        <p:sp>
          <p:nvSpPr>
            <p:cNvPr id="24593" name="Rectangle 5"/>
            <p:cNvSpPr>
              <a:spLocks noChangeArrowheads="1"/>
            </p:cNvSpPr>
            <p:nvPr/>
          </p:nvSpPr>
          <p:spPr bwMode="auto">
            <a:xfrm>
              <a:off x="2784" y="528"/>
              <a:ext cx="2880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6"/>
            <p:cNvSpPr>
              <a:spLocks noChangeShapeType="1"/>
            </p:cNvSpPr>
            <p:nvPr/>
          </p:nvSpPr>
          <p:spPr bwMode="auto">
            <a:xfrm>
              <a:off x="5136" y="16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Line 7"/>
            <p:cNvSpPr>
              <a:spLocks noChangeShapeType="1"/>
            </p:cNvSpPr>
            <p:nvPr/>
          </p:nvSpPr>
          <p:spPr bwMode="auto">
            <a:xfrm flipV="1">
              <a:off x="3840" y="76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6" name="Object 8"/>
            <p:cNvGraphicFramePr>
              <a:graphicFrameLocks noChangeAspect="1"/>
            </p:cNvGraphicFramePr>
            <p:nvPr/>
          </p:nvGraphicFramePr>
          <p:xfrm>
            <a:off x="5232" y="1392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6" name="公式" r:id="rId3" imgW="177646" imgH="190335" progId="Equation.3">
                    <p:embed/>
                  </p:oleObj>
                </mc:Choice>
                <mc:Fallback>
                  <p:oleObj name="公式" r:id="rId3" imgW="177646" imgH="19033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392"/>
                          <a:ext cx="20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9"/>
            <p:cNvGraphicFramePr>
              <a:graphicFrameLocks noChangeAspect="1"/>
            </p:cNvGraphicFramePr>
            <p:nvPr/>
          </p:nvGraphicFramePr>
          <p:xfrm>
            <a:off x="3840" y="768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7" name="公式" r:id="rId5" imgW="190417" imgH="241195" progId="Equation.3">
                    <p:embed/>
                  </p:oleObj>
                </mc:Choice>
                <mc:Fallback>
                  <p:oleObj name="公式" r:id="rId5" imgW="190417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768"/>
                          <a:ext cx="225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Line 10"/>
            <p:cNvSpPr>
              <a:spLocks noChangeShapeType="1"/>
            </p:cNvSpPr>
            <p:nvPr/>
          </p:nvSpPr>
          <p:spPr bwMode="auto">
            <a:xfrm flipV="1">
              <a:off x="4320" y="1680"/>
              <a:ext cx="81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11"/>
            <p:cNvSpPr>
              <a:spLocks noChangeShapeType="1"/>
            </p:cNvSpPr>
            <p:nvPr/>
          </p:nvSpPr>
          <p:spPr bwMode="auto">
            <a:xfrm>
              <a:off x="4656" y="1104"/>
              <a:ext cx="48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12"/>
            <p:cNvSpPr>
              <a:spLocks noChangeShapeType="1"/>
            </p:cNvSpPr>
            <p:nvPr/>
          </p:nvSpPr>
          <p:spPr bwMode="auto">
            <a:xfrm>
              <a:off x="3840" y="168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01" name="Group 13"/>
            <p:cNvGrpSpPr>
              <a:grpSpLocks/>
            </p:cNvGrpSpPr>
            <p:nvPr/>
          </p:nvGrpSpPr>
          <p:grpSpPr bwMode="auto">
            <a:xfrm>
              <a:off x="2976" y="960"/>
              <a:ext cx="864" cy="720"/>
              <a:chOff x="2976" y="960"/>
              <a:chExt cx="864" cy="720"/>
            </a:xfrm>
          </p:grpSpPr>
          <p:sp>
            <p:nvSpPr>
              <p:cNvPr id="24617" name="Line 14"/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18" name="Object 15"/>
              <p:cNvGraphicFramePr>
                <a:graphicFrameLocks noChangeAspect="1"/>
              </p:cNvGraphicFramePr>
              <p:nvPr/>
            </p:nvGraphicFramePr>
            <p:xfrm>
              <a:off x="2976" y="960"/>
              <a:ext cx="720" cy="6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38" name="公式" r:id="rId7" imgW="638172" imgH="600062" progId="Equation.3">
                      <p:embed/>
                    </p:oleObj>
                  </mc:Choice>
                  <mc:Fallback>
                    <p:oleObj name="公式" r:id="rId7" imgW="638172" imgH="600062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960"/>
                            <a:ext cx="720" cy="6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02" name="Group 16"/>
            <p:cNvGrpSpPr>
              <a:grpSpLocks/>
            </p:cNvGrpSpPr>
            <p:nvPr/>
          </p:nvGrpSpPr>
          <p:grpSpPr bwMode="auto">
            <a:xfrm>
              <a:off x="3840" y="528"/>
              <a:ext cx="1004" cy="1152"/>
              <a:chOff x="3840" y="528"/>
              <a:chExt cx="1004" cy="1152"/>
            </a:xfrm>
          </p:grpSpPr>
          <p:sp>
            <p:nvSpPr>
              <p:cNvPr id="24615" name="Line 17"/>
              <p:cNvSpPr>
                <a:spLocks noChangeShapeType="1"/>
              </p:cNvSpPr>
              <p:nvPr/>
            </p:nvSpPr>
            <p:spPr bwMode="auto">
              <a:xfrm flipV="1">
                <a:off x="3840" y="1104"/>
                <a:ext cx="816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16" name="Object 18"/>
              <p:cNvGraphicFramePr>
                <a:graphicFrameLocks noChangeAspect="1"/>
              </p:cNvGraphicFramePr>
              <p:nvPr/>
            </p:nvGraphicFramePr>
            <p:xfrm>
              <a:off x="4224" y="528"/>
              <a:ext cx="620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39" name="公式" r:id="rId9" imgW="514428" imgH="600062" progId="Equation.3">
                      <p:embed/>
                    </p:oleObj>
                  </mc:Choice>
                  <mc:Fallback>
                    <p:oleObj name="公式" r:id="rId9" imgW="514428" imgH="600062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528"/>
                            <a:ext cx="620" cy="6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03" name="Group 19"/>
            <p:cNvGrpSpPr>
              <a:grpSpLocks/>
            </p:cNvGrpSpPr>
            <p:nvPr/>
          </p:nvGrpSpPr>
          <p:grpSpPr bwMode="auto">
            <a:xfrm>
              <a:off x="3840" y="1680"/>
              <a:ext cx="768" cy="911"/>
              <a:chOff x="3840" y="1680"/>
              <a:chExt cx="768" cy="911"/>
            </a:xfrm>
          </p:grpSpPr>
          <p:sp>
            <p:nvSpPr>
              <p:cNvPr id="24613" name="Line 20"/>
              <p:cNvSpPr>
                <a:spLocks noChangeShapeType="1"/>
              </p:cNvSpPr>
              <p:nvPr/>
            </p:nvSpPr>
            <p:spPr bwMode="auto">
              <a:xfrm>
                <a:off x="3840" y="1680"/>
                <a:ext cx="480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14" name="Object 21"/>
              <p:cNvGraphicFramePr>
                <a:graphicFrameLocks noChangeAspect="1"/>
              </p:cNvGraphicFramePr>
              <p:nvPr/>
            </p:nvGraphicFramePr>
            <p:xfrm>
              <a:off x="4128" y="2235"/>
              <a:ext cx="480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40" name="Equation" r:id="rId11" imgW="228575" imgH="171408" progId="Equation.3">
                      <p:embed/>
                    </p:oleObj>
                  </mc:Choice>
                  <mc:Fallback>
                    <p:oleObj name="Equation" r:id="rId11" imgW="228575" imgH="171408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235"/>
                            <a:ext cx="480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04" name="Line 22"/>
            <p:cNvSpPr>
              <a:spLocks noChangeShapeType="1"/>
            </p:cNvSpPr>
            <p:nvPr/>
          </p:nvSpPr>
          <p:spPr bwMode="auto">
            <a:xfrm flipV="1">
              <a:off x="3840" y="144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5" name="Object 23"/>
            <p:cNvGraphicFramePr>
              <a:graphicFrameLocks noChangeAspect="1"/>
            </p:cNvGraphicFramePr>
            <p:nvPr/>
          </p:nvGraphicFramePr>
          <p:xfrm>
            <a:off x="3926" y="1152"/>
            <a:ext cx="29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1" name="公式" r:id="rId13" imgW="126780" imgH="164814" progId="Equation.3">
                    <p:embed/>
                  </p:oleObj>
                </mc:Choice>
                <mc:Fallback>
                  <p:oleObj name="公式" r:id="rId13" imgW="126780" imgH="16481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1152"/>
                          <a:ext cx="298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Line 24"/>
            <p:cNvSpPr>
              <a:spLocks noChangeShapeType="1"/>
            </p:cNvSpPr>
            <p:nvPr/>
          </p:nvSpPr>
          <p:spPr bwMode="auto">
            <a:xfrm>
              <a:off x="2928" y="16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7" name="Object 25"/>
            <p:cNvGraphicFramePr>
              <a:graphicFrameLocks noChangeAspect="1"/>
            </p:cNvGraphicFramePr>
            <p:nvPr/>
          </p:nvGraphicFramePr>
          <p:xfrm>
            <a:off x="2994" y="1667"/>
            <a:ext cx="35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2" name="公式" r:id="rId15" imgW="152334" imgH="228501" progId="Equation.3">
                    <p:embed/>
                  </p:oleObj>
                </mc:Choice>
                <mc:Fallback>
                  <p:oleObj name="公式" r:id="rId15" imgW="152334" imgH="228501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1667"/>
                          <a:ext cx="358" cy="5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8" name="Oval 26"/>
            <p:cNvSpPr>
              <a:spLocks noChangeArrowheads="1"/>
            </p:cNvSpPr>
            <p:nvPr/>
          </p:nvSpPr>
          <p:spPr bwMode="auto">
            <a:xfrm>
              <a:off x="3768" y="163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9" name="Object 27"/>
            <p:cNvGraphicFramePr>
              <a:graphicFrameLocks noChangeAspect="1"/>
            </p:cNvGraphicFramePr>
            <p:nvPr/>
          </p:nvGraphicFramePr>
          <p:xfrm>
            <a:off x="4438" y="1389"/>
            <a:ext cx="16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3" name="Equation" r:id="rId17" imgW="133470" imgH="152512" progId="Equation.DSMT4">
                    <p:embed/>
                  </p:oleObj>
                </mc:Choice>
                <mc:Fallback>
                  <p:oleObj name="Equation" r:id="rId17" imgW="133470" imgH="152512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8" y="1389"/>
                          <a:ext cx="167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0" name="Arc 28"/>
            <p:cNvSpPr>
              <a:spLocks/>
            </p:cNvSpPr>
            <p:nvPr/>
          </p:nvSpPr>
          <p:spPr bwMode="auto">
            <a:xfrm flipV="1">
              <a:off x="4032" y="1681"/>
              <a:ext cx="192" cy="290"/>
            </a:xfrm>
            <a:custGeom>
              <a:avLst/>
              <a:gdLst>
                <a:gd name="T0" fmla="*/ 0 w 21600"/>
                <a:gd name="T1" fmla="*/ 0 h 26139"/>
                <a:gd name="T2" fmla="*/ 2 w 21600"/>
                <a:gd name="T3" fmla="*/ 3 h 26139"/>
                <a:gd name="T4" fmla="*/ 0 w 21600"/>
                <a:gd name="T5" fmla="*/ 3 h 261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39"/>
                <a:gd name="T11" fmla="*/ 21600 w 21600"/>
                <a:gd name="T12" fmla="*/ 26139 h 26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lnTo>
                    <a:pt x="4760" y="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Arc 29"/>
            <p:cNvSpPr>
              <a:spLocks/>
            </p:cNvSpPr>
            <p:nvPr/>
          </p:nvSpPr>
          <p:spPr bwMode="auto">
            <a:xfrm rot="20593036" flipV="1">
              <a:off x="4176" y="1392"/>
              <a:ext cx="192" cy="294"/>
            </a:xfrm>
            <a:custGeom>
              <a:avLst/>
              <a:gdLst>
                <a:gd name="T0" fmla="*/ 1 w 21600"/>
                <a:gd name="T1" fmla="*/ 0 h 30659"/>
                <a:gd name="T2" fmla="*/ 1 w 21600"/>
                <a:gd name="T3" fmla="*/ 3 h 30659"/>
                <a:gd name="T4" fmla="*/ 0 w 21600"/>
                <a:gd name="T5" fmla="*/ 1 h 306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659"/>
                <a:gd name="T11" fmla="*/ 21600 w 21600"/>
                <a:gd name="T12" fmla="*/ 30659 h 306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659" fill="none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</a:path>
                <a:path w="21600" h="30659" stroke="0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  <a:lnTo>
                    <a:pt x="0" y="15741"/>
                  </a:lnTo>
                  <a:lnTo>
                    <a:pt x="14791" y="-1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12" name="Object 30"/>
            <p:cNvGraphicFramePr>
              <a:graphicFrameLocks noChangeAspect="1"/>
            </p:cNvGraphicFramePr>
            <p:nvPr/>
          </p:nvGraphicFramePr>
          <p:xfrm>
            <a:off x="4277" y="1771"/>
            <a:ext cx="17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" name="Equation" r:id="rId19" imgW="114287" imgH="171408" progId="Equation.DSMT4">
                    <p:embed/>
                  </p:oleObj>
                </mc:Choice>
                <mc:Fallback>
                  <p:oleObj name="Equation" r:id="rId19" imgW="114287" imgH="171408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7" y="1771"/>
                          <a:ext cx="17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24" name="Object 32"/>
          <p:cNvGraphicFramePr>
            <a:graphicFrameLocks noChangeAspect="1"/>
          </p:cNvGraphicFramePr>
          <p:nvPr/>
        </p:nvGraphicFramePr>
        <p:xfrm>
          <a:off x="1042988" y="1557338"/>
          <a:ext cx="33512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21" imgW="1384300" imgH="241300" progId="Equation.DSMT4">
                  <p:embed/>
                </p:oleObj>
              </mc:Choice>
              <mc:Fallback>
                <p:oleObj name="Equation" r:id="rId21" imgW="13843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3351212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5" name="Text Box 33"/>
          <p:cNvSpPr txBox="1">
            <a:spLocks noChangeArrowheads="1"/>
          </p:cNvSpPr>
          <p:nvPr/>
        </p:nvSpPr>
        <p:spPr bwMode="auto">
          <a:xfrm>
            <a:off x="468313" y="10525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能量守恒</a:t>
            </a:r>
          </a:p>
        </p:txBody>
      </p:sp>
      <p:graphicFrame>
        <p:nvGraphicFramePr>
          <p:cNvPr id="110627" name="Object 35"/>
          <p:cNvGraphicFramePr>
            <a:graphicFrameLocks noChangeAspect="1"/>
          </p:cNvGraphicFramePr>
          <p:nvPr/>
        </p:nvGraphicFramePr>
        <p:xfrm>
          <a:off x="900113" y="2708275"/>
          <a:ext cx="34115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23" imgW="1548728" imgH="393529" progId="Equation.DSMT4">
                  <p:embed/>
                </p:oleObj>
              </mc:Choice>
              <mc:Fallback>
                <p:oleObj name="Equation" r:id="rId23" imgW="1548728" imgH="393529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3411537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8" name="Rectangle 36"/>
          <p:cNvSpPr>
            <a:spLocks noChangeArrowheads="1"/>
          </p:cNvSpPr>
          <p:nvPr/>
        </p:nvSpPr>
        <p:spPr bwMode="auto">
          <a:xfrm>
            <a:off x="468313" y="2205038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动量守恒</a:t>
            </a:r>
          </a:p>
        </p:txBody>
      </p:sp>
      <p:graphicFrame>
        <p:nvGraphicFramePr>
          <p:cNvPr id="110631" name="Object 39"/>
          <p:cNvGraphicFramePr>
            <a:graphicFrameLocks noChangeAspect="1"/>
          </p:cNvGraphicFramePr>
          <p:nvPr/>
        </p:nvGraphicFramePr>
        <p:xfrm>
          <a:off x="900113" y="3500438"/>
          <a:ext cx="30765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25" imgW="1396394" imgH="393529" progId="Equation.DSMT4">
                  <p:embed/>
                </p:oleObj>
              </mc:Choice>
              <mc:Fallback>
                <p:oleObj name="Equation" r:id="rId25" imgW="1396394" imgH="393529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30765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2" name="Object 40"/>
          <p:cNvGraphicFramePr>
            <a:graphicFrameLocks noChangeAspect="1"/>
          </p:cNvGraphicFramePr>
          <p:nvPr/>
        </p:nvGraphicFramePr>
        <p:xfrm>
          <a:off x="5795963" y="3357563"/>
          <a:ext cx="214153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Equation" r:id="rId27" imgW="971577" imgH="457267" progId="Equation.DSMT4">
                  <p:embed/>
                </p:oleObj>
              </mc:Choice>
              <mc:Fallback>
                <p:oleObj name="Equation" r:id="rId27" imgW="971577" imgH="457267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57563"/>
                        <a:ext cx="214153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3" name="Object 41"/>
          <p:cNvGraphicFramePr>
            <a:graphicFrameLocks noChangeAspect="1"/>
          </p:cNvGraphicFramePr>
          <p:nvPr/>
        </p:nvGraphicFramePr>
        <p:xfrm>
          <a:off x="912813" y="4508500"/>
          <a:ext cx="31003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Equation" r:id="rId29" imgW="1459866" imgH="431613" progId="Equation.DSMT4">
                  <p:embed/>
                </p:oleObj>
              </mc:Choice>
              <mc:Fallback>
                <p:oleObj name="Equation" r:id="rId29" imgW="1459866" imgH="431613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4508500"/>
                        <a:ext cx="3100387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4" name="Object 42"/>
          <p:cNvGraphicFramePr>
            <a:graphicFrameLocks noChangeAspect="1"/>
          </p:cNvGraphicFramePr>
          <p:nvPr/>
        </p:nvGraphicFramePr>
        <p:xfrm>
          <a:off x="4067175" y="4724400"/>
          <a:ext cx="1106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31" imgW="520700" imgH="228600" progId="Equation.DSMT4">
                  <p:embed/>
                </p:oleObj>
              </mc:Choice>
              <mc:Fallback>
                <p:oleObj name="Equation" r:id="rId31" imgW="5207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724400"/>
                        <a:ext cx="11064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8A886"/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A8A88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5" name="Object 43"/>
          <p:cNvGraphicFramePr>
            <a:graphicFrameLocks noChangeAspect="1"/>
          </p:cNvGraphicFramePr>
          <p:nvPr/>
        </p:nvGraphicFramePr>
        <p:xfrm>
          <a:off x="5292725" y="4508500"/>
          <a:ext cx="17891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Equation" r:id="rId33" imgW="812447" imgH="431613" progId="Equation.DSMT4">
                  <p:embed/>
                </p:oleObj>
              </mc:Choice>
              <mc:Fallback>
                <p:oleObj name="Equation" r:id="rId33" imgW="812447" imgH="431613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508500"/>
                        <a:ext cx="178911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CC"/>
                                </a:gs>
                                <a:gs pos="100000">
                                  <a:srgbClr val="FF000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755650" y="5516563"/>
            <a:ext cx="6980238" cy="803275"/>
            <a:chOff x="385" y="3475"/>
            <a:chExt cx="4397" cy="506"/>
          </a:xfrm>
        </p:grpSpPr>
        <p:sp>
          <p:nvSpPr>
            <p:cNvPr id="24591" name="Text Box 45"/>
            <p:cNvSpPr txBox="1">
              <a:spLocks noChangeArrowheads="1"/>
            </p:cNvSpPr>
            <p:nvPr/>
          </p:nvSpPr>
          <p:spPr bwMode="auto">
            <a:xfrm>
              <a:off x="385" y="3521"/>
              <a:ext cx="2352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CC0000"/>
                  </a:solidFill>
                  <a:latin typeface="Times New Roman" pitchFamily="18" charset="0"/>
                </a:rPr>
                <a:t>康普顿波长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24592" name="Object 46"/>
            <p:cNvGraphicFramePr>
              <a:graphicFrameLocks noChangeAspect="1"/>
            </p:cNvGraphicFramePr>
            <p:nvPr/>
          </p:nvGraphicFramePr>
          <p:xfrm>
            <a:off x="1565" y="3475"/>
            <a:ext cx="3217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2" name="Equation" r:id="rId35" imgW="5041900" imgH="800100" progId="Equation.DSMT4">
                    <p:embed/>
                  </p:oleObj>
                </mc:Choice>
                <mc:Fallback>
                  <p:oleObj name="Equation" r:id="rId35" imgW="5041900" imgH="8001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475"/>
                          <a:ext cx="3217" cy="50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rgbClr val="006666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5" grpId="0"/>
      <p:bldP spid="1106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F4CAFE-66AF-4501-AF0E-008AAF8776B1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250825" y="501332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4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物理意义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762000" y="5416550"/>
            <a:ext cx="690562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光子假设的正确性，狭义相对论力学的正确性 </a:t>
            </a:r>
            <a:r>
              <a:rPr lang="en-US" altLang="zh-CN" sz="2400">
                <a:latin typeface="Times New Roman" pitchFamily="18" charset="0"/>
              </a:rPr>
              <a:t>.</a:t>
            </a:r>
            <a:r>
              <a:rPr lang="en-US" altLang="zh-CN" sz="2800" b="1">
                <a:latin typeface="Times New Roman" pitchFamily="18" charset="0"/>
              </a:rPr>
              <a:t>     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755650" y="5949950"/>
            <a:ext cx="61769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微观粒子也遵守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</a:rPr>
              <a:t>能量守恒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</a:rPr>
              <a:t>动量守恒</a:t>
            </a:r>
            <a:r>
              <a:rPr lang="zh-CN" altLang="en-US" sz="2400">
                <a:latin typeface="Times New Roman" pitchFamily="18" charset="0"/>
              </a:rPr>
              <a:t>定律</a:t>
            </a:r>
            <a:r>
              <a:rPr lang="en-US" altLang="zh-CN" sz="240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27088" y="2997200"/>
            <a:ext cx="7872412" cy="822325"/>
            <a:chOff x="144" y="1839"/>
            <a:chExt cx="4959" cy="518"/>
          </a:xfrm>
        </p:grpSpPr>
        <p:sp>
          <p:nvSpPr>
            <p:cNvPr id="25620" name="Text Box 11"/>
            <p:cNvSpPr txBox="1">
              <a:spLocks noChangeArrowheads="1"/>
            </p:cNvSpPr>
            <p:nvPr/>
          </p:nvSpPr>
          <p:spPr bwMode="auto">
            <a:xfrm>
              <a:off x="144" y="1839"/>
              <a:ext cx="495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400" b="1">
                  <a:latin typeface="Times New Roman" pitchFamily="18" charset="0"/>
                </a:rPr>
                <a:t>         </a:t>
              </a:r>
              <a:r>
                <a:rPr lang="zh-CN" altLang="en-US" sz="2400" b="1">
                  <a:latin typeface="Times New Roman" pitchFamily="18" charset="0"/>
                </a:rPr>
                <a:t>与     的关系</a:t>
              </a:r>
              <a:r>
                <a:rPr lang="zh-CN" altLang="en-US" sz="2400" b="1">
                  <a:solidFill>
                    <a:srgbClr val="CC0000"/>
                  </a:solidFill>
                  <a:latin typeface="Times New Roman" pitchFamily="18" charset="0"/>
                </a:rPr>
                <a:t>与物质无关</a:t>
              </a:r>
              <a:r>
                <a:rPr lang="zh-CN" altLang="en-US" sz="2400" b="1">
                  <a:latin typeface="Times New Roman" pitchFamily="18" charset="0"/>
                </a:rPr>
                <a:t>，是光子与近自由电子</a:t>
              </a:r>
              <a:r>
                <a:rPr lang="zh-CN" altLang="en-US" sz="2400" b="1"/>
                <a:t>间的相互作用</a:t>
              </a:r>
              <a:r>
                <a:rPr lang="en-US" altLang="zh-CN" sz="2400" b="1"/>
                <a:t>.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graphicFrame>
          <p:nvGraphicFramePr>
            <p:cNvPr id="25621" name="Object 12"/>
            <p:cNvGraphicFramePr>
              <a:graphicFrameLocks noChangeAspect="1"/>
            </p:cNvGraphicFramePr>
            <p:nvPr/>
          </p:nvGraphicFramePr>
          <p:xfrm>
            <a:off x="431" y="1842"/>
            <a:ext cx="3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8" name="Equation" r:id="rId4" imgW="241091" imgH="177646" progId="Equation.DSMT4">
                    <p:embed/>
                  </p:oleObj>
                </mc:Choice>
                <mc:Fallback>
                  <p:oleObj name="Equation" r:id="rId4" imgW="241091" imgH="177646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842"/>
                          <a:ext cx="3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13"/>
            <p:cNvGraphicFramePr>
              <a:graphicFrameLocks noChangeAspect="1"/>
            </p:cNvGraphicFramePr>
            <p:nvPr/>
          </p:nvGraphicFramePr>
          <p:xfrm>
            <a:off x="966" y="1851"/>
            <a:ext cx="19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9" name="Equation" r:id="rId6" imgW="139579" imgH="164957" progId="Equation.DSMT4">
                    <p:embed/>
                  </p:oleObj>
                </mc:Choice>
                <mc:Fallback>
                  <p:oleObj name="Equation" r:id="rId6" imgW="139579" imgH="164957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1851"/>
                          <a:ext cx="193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55650" y="3789363"/>
            <a:ext cx="7512050" cy="884237"/>
            <a:chOff x="144" y="2469"/>
            <a:chExt cx="4732" cy="557"/>
          </a:xfrm>
        </p:grpSpPr>
        <p:sp>
          <p:nvSpPr>
            <p:cNvPr id="25618" name="Text Box 16"/>
            <p:cNvSpPr txBox="1">
              <a:spLocks noChangeArrowheads="1"/>
            </p:cNvSpPr>
            <p:nvPr/>
          </p:nvSpPr>
          <p:spPr bwMode="auto">
            <a:xfrm>
              <a:off x="144" y="2469"/>
              <a:ext cx="4732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800" b="1">
                  <a:latin typeface="Times New Roman" pitchFamily="18" charset="0"/>
                </a:rPr>
                <a:t> </a:t>
              </a:r>
              <a:r>
                <a:rPr lang="zh-CN" altLang="en-US" sz="2400" b="1">
                  <a:latin typeface="Times New Roman" pitchFamily="18" charset="0"/>
                </a:rPr>
                <a:t>散射中              的散射光是因</a:t>
              </a:r>
              <a:r>
                <a:rPr lang="zh-CN" altLang="en-US" sz="2400" b="1">
                  <a:solidFill>
                    <a:srgbClr val="CC0000"/>
                  </a:solidFill>
                  <a:latin typeface="Times New Roman" pitchFamily="18" charset="0"/>
                </a:rPr>
                <a:t>光子</a:t>
              </a:r>
              <a:r>
                <a:rPr lang="zh-CN" altLang="en-US" sz="2400" b="1">
                  <a:latin typeface="Times New Roman" pitchFamily="18" charset="0"/>
                </a:rPr>
                <a:t>与金属中的</a:t>
              </a:r>
              <a:r>
                <a:rPr lang="zh-CN" altLang="en-US" sz="2400" b="1">
                  <a:solidFill>
                    <a:srgbClr val="CC0000"/>
                  </a:solidFill>
                  <a:latin typeface="Times New Roman" pitchFamily="18" charset="0"/>
                </a:rPr>
                <a:t>紧束缚</a:t>
              </a:r>
              <a:r>
                <a:rPr lang="zh-CN" altLang="en-US" sz="2400" b="1">
                  <a:solidFill>
                    <a:srgbClr val="CC0000"/>
                  </a:solidFill>
                </a:rPr>
                <a:t>电子</a:t>
              </a:r>
              <a:r>
                <a:rPr lang="zh-CN" altLang="en-US" sz="2400" b="1"/>
                <a:t>（原子核）的作用</a:t>
              </a:r>
              <a:r>
                <a:rPr lang="en-US" altLang="zh-CN" sz="2400" b="1"/>
                <a:t>.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graphicFrame>
          <p:nvGraphicFramePr>
            <p:cNvPr id="25619" name="Object 17"/>
            <p:cNvGraphicFramePr>
              <a:graphicFrameLocks noChangeAspect="1"/>
            </p:cNvGraphicFramePr>
            <p:nvPr/>
          </p:nvGraphicFramePr>
          <p:xfrm>
            <a:off x="1066" y="2523"/>
            <a:ext cx="57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0" name="Equation" r:id="rId8" imgW="457002" imgH="177723" progId="Equation.DSMT4">
                    <p:embed/>
                  </p:oleObj>
                </mc:Choice>
                <mc:Fallback>
                  <p:oleObj name="Equation" r:id="rId8" imgW="457002" imgH="177723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523"/>
                          <a:ext cx="576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8" name="Group 30"/>
          <p:cNvGrpSpPr>
            <a:grpSpLocks/>
          </p:cNvGrpSpPr>
          <p:nvPr/>
        </p:nvGrpSpPr>
        <p:grpSpPr bwMode="auto">
          <a:xfrm>
            <a:off x="1547813" y="692150"/>
            <a:ext cx="6704012" cy="914400"/>
            <a:chOff x="975" y="436"/>
            <a:chExt cx="4223" cy="576"/>
          </a:xfrm>
        </p:grpSpPr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975" y="436"/>
              <a:ext cx="4223" cy="57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25616" name="Object 21"/>
            <p:cNvGraphicFramePr>
              <a:graphicFrameLocks noChangeAspect="1"/>
            </p:cNvGraphicFramePr>
            <p:nvPr/>
          </p:nvGraphicFramePr>
          <p:xfrm>
            <a:off x="2064" y="436"/>
            <a:ext cx="273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1" name="Equation" r:id="rId10" imgW="2171700" imgH="431800" progId="Equation.DSMT4">
                    <p:embed/>
                  </p:oleObj>
                </mc:Choice>
                <mc:Fallback>
                  <p:oleObj name="Equation" r:id="rId10" imgW="2171700" imgH="4318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436"/>
                          <a:ext cx="273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Text Box 22"/>
            <p:cNvSpPr txBox="1">
              <a:spLocks noChangeArrowheads="1"/>
            </p:cNvSpPr>
            <p:nvPr/>
          </p:nvSpPr>
          <p:spPr bwMode="auto">
            <a:xfrm>
              <a:off x="975" y="527"/>
              <a:ext cx="1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CC0000"/>
                  </a:solidFill>
                </a:rPr>
                <a:t>康普顿公式</a:t>
              </a:r>
            </a:p>
          </p:txBody>
        </p:sp>
      </p:grp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1835150" y="2492375"/>
            <a:ext cx="65516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）波长的改变量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zh-CN" altLang="en-US" sz="24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与入射光的波长无关。</a:t>
            </a:r>
          </a:p>
        </p:txBody>
      </p:sp>
      <p:sp>
        <p:nvSpPr>
          <p:cNvPr id="113690" name="Rectangle 26"/>
          <p:cNvSpPr>
            <a:spLocks noChangeArrowheads="1"/>
          </p:cNvSpPr>
          <p:nvPr/>
        </p:nvSpPr>
        <p:spPr bwMode="auto">
          <a:xfrm>
            <a:off x="179388" y="1628775"/>
            <a:ext cx="204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</a:rPr>
              <a:t>）结论：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116013" y="4652963"/>
            <a:ext cx="7596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</a:rPr>
              <a:t>问题：</a:t>
            </a:r>
            <a:r>
              <a:rPr lang="zh-CN" altLang="en-US" sz="2000" b="1"/>
              <a:t>为什么在可见光的散射实验中我们没有看到康普顿效应呢？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835150" y="1557338"/>
            <a:ext cx="6911975" cy="968375"/>
            <a:chOff x="1156" y="981"/>
            <a:chExt cx="4354" cy="610"/>
          </a:xfrm>
        </p:grpSpPr>
        <p:sp>
          <p:nvSpPr>
            <p:cNvPr id="25613" name="Text Box 24"/>
            <p:cNvSpPr txBox="1">
              <a:spLocks noChangeArrowheads="1"/>
            </p:cNvSpPr>
            <p:nvPr/>
          </p:nvSpPr>
          <p:spPr bwMode="auto">
            <a:xfrm>
              <a:off x="1156" y="981"/>
              <a:ext cx="4354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1</a:t>
              </a:r>
              <a:r>
                <a:rPr kumimoji="1" lang="zh-CN" altLang="en-US" sz="2400" b="1">
                  <a:latin typeface="Times New Roman" pitchFamily="18" charset="0"/>
                </a:rPr>
                <a:t>）波长的改变量 </a:t>
              </a:r>
              <a:r>
                <a:rPr kumimoji="1" lang="zh-CN" altLang="en-US" sz="2400" b="1">
                  <a:latin typeface="Times New Roman" pitchFamily="18" charset="0"/>
                  <a:sym typeface="Symbol" pitchFamily="18" charset="2"/>
                </a:rPr>
                <a:t></a:t>
              </a:r>
              <a:r>
                <a:rPr kumimoji="1" lang="zh-CN" altLang="en-US" sz="2400" b="1" i="1">
                  <a:latin typeface="Times New Roman" pitchFamily="18" charset="0"/>
                  <a:sym typeface="Symbol" pitchFamily="18" charset="2"/>
                </a:rPr>
                <a:t> </a:t>
              </a:r>
              <a:r>
                <a:rPr kumimoji="1" lang="zh-CN" altLang="en-US" sz="2400" b="1">
                  <a:latin typeface="Times New Roman" pitchFamily="18" charset="0"/>
                </a:rPr>
                <a:t>与散射角   有关，散射角</a:t>
              </a:r>
              <a:r>
                <a:rPr kumimoji="1" lang="zh-CN" altLang="en-US" sz="2400" b="1">
                  <a:latin typeface="Times New Roman" pitchFamily="18" charset="0"/>
                  <a:sym typeface="Symbol" pitchFamily="18" charset="2"/>
                </a:rPr>
                <a:t> 越大， </a:t>
              </a:r>
              <a:r>
                <a:rPr kumimoji="1" lang="zh-CN" altLang="en-US" sz="2400" b="1" i="1"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zh-CN" altLang="en-US" sz="2400" b="1">
                  <a:latin typeface="Times New Roman" pitchFamily="18" charset="0"/>
                  <a:sym typeface="Symbol" pitchFamily="18" charset="2"/>
                </a:rPr>
                <a:t> 也越大。</a:t>
              </a:r>
            </a:p>
          </p:txBody>
        </p:sp>
        <p:graphicFrame>
          <p:nvGraphicFramePr>
            <p:cNvPr id="25614" name="Object 31"/>
            <p:cNvGraphicFramePr>
              <a:graphicFrameLocks noChangeAspect="1"/>
            </p:cNvGraphicFramePr>
            <p:nvPr/>
          </p:nvGraphicFramePr>
          <p:xfrm>
            <a:off x="3923" y="1071"/>
            <a:ext cx="17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2" name="Equation" r:id="rId12" imgW="139579" imgH="164957" progId="Equation.DSMT4">
                    <p:embed/>
                  </p:oleObj>
                </mc:Choice>
                <mc:Fallback>
                  <p:oleObj name="Equation" r:id="rId12" imgW="139579" imgH="164957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071"/>
                          <a:ext cx="17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CCCC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72" grpId="0"/>
      <p:bldP spid="113673" grpId="0"/>
      <p:bldP spid="113689" grpId="0"/>
      <p:bldP spid="113690" grpId="0"/>
      <p:bldP spid="1136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213B45-748B-44D7-825F-6D992399405F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8370887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在康普顿效应中，入射光的波长为</a:t>
            </a:r>
            <a:r>
              <a:rPr kumimoji="1" lang="en-US" altLang="zh-CN" sz="2400">
                <a:latin typeface="Times New Roman" pitchFamily="18" charset="0"/>
              </a:rPr>
              <a:t>3×10</a:t>
            </a:r>
            <a:r>
              <a:rPr kumimoji="1" lang="en-US" altLang="zh-CN" sz="2400" baseline="30000">
                <a:latin typeface="Times New Roman" pitchFamily="18" charset="0"/>
              </a:rPr>
              <a:t>-3 </a:t>
            </a:r>
            <a:r>
              <a:rPr kumimoji="1" lang="en-US" altLang="zh-CN" sz="2400">
                <a:latin typeface="Times New Roman" pitchFamily="18" charset="0"/>
              </a:rPr>
              <a:t>nm</a:t>
            </a:r>
            <a:r>
              <a:rPr kumimoji="1" lang="zh-CN" altLang="en-US" sz="2400">
                <a:latin typeface="Times New Roman" pitchFamily="18" charset="0"/>
              </a:rPr>
              <a:t>，反冲电子的速度为光速的</a:t>
            </a:r>
            <a:r>
              <a:rPr kumimoji="1" lang="en-US" altLang="zh-CN" sz="2400">
                <a:latin typeface="Times New Roman" pitchFamily="18" charset="0"/>
              </a:rPr>
              <a:t>60%</a:t>
            </a:r>
            <a:r>
              <a:rPr kumimoji="1" lang="zh-CN" altLang="en-US" sz="2400">
                <a:latin typeface="Times New Roman" pitchFamily="18" charset="0"/>
              </a:rPr>
              <a:t>，求散射光的波长和散射角。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84213" y="1773238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835150" y="1700213"/>
          <a:ext cx="29972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3" imgW="1352535" imgH="228634" progId="Equation.DSMT4">
                  <p:embed/>
                </p:oleObj>
              </mc:Choice>
              <mc:Fallback>
                <p:oleObj name="Equation" r:id="rId3" imgW="1352535" imgH="22863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29972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1493838" y="2636838"/>
          <a:ext cx="418941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5" imgW="1895603" imgH="457267" progId="Equation.DSMT4">
                  <p:embed/>
                </p:oleObj>
              </mc:Choice>
              <mc:Fallback>
                <p:oleObj name="Equation" r:id="rId5" imgW="1895603" imgH="45726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636838"/>
                        <a:ext cx="4189412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1674813" y="4005263"/>
          <a:ext cx="24399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7" imgW="1095321" imgH="190573" progId="Equation.DSMT4">
                  <p:embed/>
                </p:oleObj>
              </mc:Choice>
              <mc:Fallback>
                <p:oleObj name="Equation" r:id="rId7" imgW="1095321" imgH="1905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005263"/>
                        <a:ext cx="2439987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3189288" y="5849938"/>
          <a:ext cx="1381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9" imgW="609532" imgH="190573" progId="Equation.DSMT4">
                  <p:embed/>
                </p:oleObj>
              </mc:Choice>
              <mc:Fallback>
                <p:oleObj name="Equation" r:id="rId9" imgW="609532" imgH="19057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5849938"/>
                        <a:ext cx="13811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1073150" y="4797425"/>
          <a:ext cx="398303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11" imgW="1781045" imgH="419207" progId="Equation.DSMT4">
                  <p:embed/>
                </p:oleObj>
              </mc:Choice>
              <mc:Fallback>
                <p:oleObj name="Equation" r:id="rId11" imgW="1781045" imgH="41920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797425"/>
                        <a:ext cx="3983038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004EC5-4103-4001-9246-B57C2CF124EB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28650" y="620713"/>
            <a:ext cx="8515350" cy="1354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波长为 </a:t>
            </a:r>
            <a:r>
              <a:rPr kumimoji="1" lang="zh-CN" altLang="en-US" sz="2400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= 0.020 nm </a:t>
            </a:r>
            <a:r>
              <a:rPr kumimoji="1" lang="zh-CN" altLang="zh-CN" sz="2400">
                <a:latin typeface="Times New Roman" pitchFamily="18" charset="0"/>
              </a:rPr>
              <a:t>的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X </a:t>
            </a:r>
            <a:r>
              <a:rPr kumimoji="1" lang="zh-CN" altLang="zh-CN" sz="2400">
                <a:latin typeface="Times New Roman" pitchFamily="18" charset="0"/>
              </a:rPr>
              <a:t>射线与自由电子发生碰撞，若从与入射角成90°角的方向观察散射线。求：（1）散射线的波长；（2）反冲电子的动能；</a:t>
            </a:r>
            <a:r>
              <a:rPr kumimoji="1" lang="zh-CN" altLang="en-US" sz="2400">
                <a:latin typeface="Times New Roman" pitchFamily="18" charset="0"/>
              </a:rPr>
              <a:t>   </a:t>
            </a:r>
            <a:r>
              <a:rPr kumimoji="1" lang="zh-CN" altLang="zh-CN" sz="2400">
                <a:latin typeface="Times New Roman" pitchFamily="18" charset="0"/>
              </a:rPr>
              <a:t>（3）反冲电子的动量。</a:t>
            </a:r>
            <a:endParaRPr kumimoji="1" lang="zh-CN" alt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684213" y="20605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389063" y="1916113"/>
          <a:ext cx="27781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3" imgW="1247704" imgH="419207" progId="Equation.DSMT4">
                  <p:embed/>
                </p:oleObj>
              </mc:Choice>
              <mc:Fallback>
                <p:oleObj name="Equation" r:id="rId3" imgW="1247704" imgH="4192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1916113"/>
                        <a:ext cx="2778125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4211638" y="1844675"/>
          <a:ext cx="44942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5" imgW="2038259" imgH="409489" progId="Equation.DSMT4">
                  <p:embed/>
                </p:oleObj>
              </mc:Choice>
              <mc:Fallback>
                <p:oleObj name="Equation" r:id="rId5" imgW="2038259" imgH="40948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844675"/>
                        <a:ext cx="4494212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4211638" y="2924175"/>
          <a:ext cx="18065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7" imgW="800011" imgH="190573" progId="Equation.DSMT4">
                  <p:embed/>
                </p:oleObj>
              </mc:Choice>
              <mc:Fallback>
                <p:oleObj name="Equation" r:id="rId7" imgW="800011" imgH="1905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924175"/>
                        <a:ext cx="18065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58888" y="3357563"/>
            <a:ext cx="3479800" cy="503237"/>
            <a:chOff x="703" y="2959"/>
            <a:chExt cx="2192" cy="317"/>
          </a:xfrm>
        </p:grpSpPr>
        <p:graphicFrame>
          <p:nvGraphicFramePr>
            <p:cNvPr id="27659" name="Object 7"/>
            <p:cNvGraphicFramePr>
              <a:graphicFrameLocks noChangeAspect="1"/>
            </p:cNvGraphicFramePr>
            <p:nvPr/>
          </p:nvGraphicFramePr>
          <p:xfrm>
            <a:off x="703" y="2959"/>
            <a:ext cx="121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1" name="Equation" r:id="rId9" imgW="866747" imgH="219186" progId="Equation.DSMT4">
                    <p:embed/>
                  </p:oleObj>
                </mc:Choice>
                <mc:Fallback>
                  <p:oleObj name="Equation" r:id="rId9" imgW="866747" imgH="219186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959"/>
                          <a:ext cx="1215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8"/>
            <p:cNvGraphicFramePr>
              <a:graphicFrameLocks noChangeAspect="1"/>
            </p:cNvGraphicFramePr>
            <p:nvPr/>
          </p:nvGraphicFramePr>
          <p:xfrm>
            <a:off x="1927" y="2976"/>
            <a:ext cx="96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name="Equation" r:id="rId11" imgW="685724" imgH="190573" progId="Equation.DSMT4">
                    <p:embed/>
                  </p:oleObj>
                </mc:Choice>
                <mc:Fallback>
                  <p:oleObj name="Equation" r:id="rId11" imgW="685724" imgH="190573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976"/>
                          <a:ext cx="968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1187450" y="4076700"/>
          <a:ext cx="44307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3" imgW="2000163" imgH="419207" progId="Equation.DSMT4">
                  <p:embed/>
                </p:oleObj>
              </mc:Choice>
              <mc:Fallback>
                <p:oleObj name="Equation" r:id="rId13" imgW="2000163" imgH="4192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76700"/>
                        <a:ext cx="4430713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1692275" y="5084763"/>
          <a:ext cx="6197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15" imgW="2809901" imgH="409489" progId="Equation.DSMT4">
                  <p:embed/>
                </p:oleObj>
              </mc:Choice>
              <mc:Fallback>
                <p:oleObj name="Equation" r:id="rId15" imgW="2809901" imgH="40948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84763"/>
                        <a:ext cx="61976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BCD56D-965A-4AD5-8449-921C745ADC14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6156325" y="1196975"/>
            <a:ext cx="2378075" cy="2435225"/>
            <a:chOff x="3787" y="981"/>
            <a:chExt cx="1498" cy="1534"/>
          </a:xfrm>
        </p:grpSpPr>
        <p:sp>
          <p:nvSpPr>
            <p:cNvPr id="28680" name="Line 5"/>
            <p:cNvSpPr>
              <a:spLocks noChangeShapeType="1"/>
            </p:cNvSpPr>
            <p:nvPr/>
          </p:nvSpPr>
          <p:spPr bwMode="auto">
            <a:xfrm>
              <a:off x="3787" y="1746"/>
              <a:ext cx="1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 flipV="1">
              <a:off x="3787" y="981"/>
              <a:ext cx="0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 flipV="1">
              <a:off x="5285" y="1746"/>
              <a:ext cx="0" cy="7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>
              <a:off x="3787" y="1746"/>
              <a:ext cx="1498" cy="7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 flipH="1" flipV="1">
              <a:off x="3787" y="981"/>
              <a:ext cx="1498" cy="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5" name="Object 10"/>
            <p:cNvGraphicFramePr>
              <a:graphicFrameLocks noChangeAspect="1"/>
            </p:cNvGraphicFramePr>
            <p:nvPr/>
          </p:nvGraphicFramePr>
          <p:xfrm>
            <a:off x="4142" y="1746"/>
            <a:ext cx="17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7" name="公式" r:id="rId3" imgW="133470" imgH="152512" progId="Equation.3">
                    <p:embed/>
                  </p:oleObj>
                </mc:Choice>
                <mc:Fallback>
                  <p:oleObj name="公式" r:id="rId3" imgW="133470" imgH="1525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1746"/>
                          <a:ext cx="171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11"/>
            <p:cNvGraphicFramePr>
              <a:graphicFrameLocks noChangeAspect="1"/>
            </p:cNvGraphicFramePr>
            <p:nvPr/>
          </p:nvGraphicFramePr>
          <p:xfrm>
            <a:off x="4649" y="1752"/>
            <a:ext cx="49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8" name="Equation" r:id="rId5" imgW="323949" imgH="219186" progId="Equation.DSMT4">
                    <p:embed/>
                  </p:oleObj>
                </mc:Choice>
                <mc:Fallback>
                  <p:oleObj name="Equation" r:id="rId5" imgW="323949" imgH="219186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752"/>
                          <a:ext cx="499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7" name="Object 12"/>
            <p:cNvGraphicFramePr>
              <a:graphicFrameLocks noChangeAspect="1"/>
            </p:cNvGraphicFramePr>
            <p:nvPr/>
          </p:nvGraphicFramePr>
          <p:xfrm>
            <a:off x="3787" y="1222"/>
            <a:ext cx="40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9" name="Equation" r:id="rId7" imgW="266670" imgH="209468" progId="Equation.DSMT4">
                    <p:embed/>
                  </p:oleObj>
                </mc:Choice>
                <mc:Fallback>
                  <p:oleObj name="Equation" r:id="rId7" imgW="266670" imgH="209468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222"/>
                          <a:ext cx="403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8" name="Object 13"/>
            <p:cNvGraphicFramePr>
              <a:graphicFrameLocks noChangeAspect="1"/>
            </p:cNvGraphicFramePr>
            <p:nvPr/>
          </p:nvGraphicFramePr>
          <p:xfrm>
            <a:off x="4582" y="2241"/>
            <a:ext cx="24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name="Equation" r:id="rId9" imgW="142927" imgH="152512" progId="Equation.DSMT4">
                    <p:embed/>
                  </p:oleObj>
                </mc:Choice>
                <mc:Fallback>
                  <p:oleObj name="Equation" r:id="rId9" imgW="142927" imgH="152512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" y="2241"/>
                          <a:ext cx="248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Freeform 14"/>
            <p:cNvSpPr>
              <a:spLocks/>
            </p:cNvSpPr>
            <p:nvPr/>
          </p:nvSpPr>
          <p:spPr bwMode="auto">
            <a:xfrm>
              <a:off x="3787" y="1665"/>
              <a:ext cx="79" cy="81"/>
            </a:xfrm>
            <a:custGeom>
              <a:avLst/>
              <a:gdLst>
                <a:gd name="T0" fmla="*/ 0 w 96"/>
                <a:gd name="T1" fmla="*/ 0 h 96"/>
                <a:gd name="T2" fmla="*/ 79 w 96"/>
                <a:gd name="T3" fmla="*/ 0 h 96"/>
                <a:gd name="T4" fmla="*/ 79 w 96"/>
                <a:gd name="T5" fmla="*/ 81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7775" name="Object 15"/>
          <p:cNvGraphicFramePr>
            <a:graphicFrameLocks noChangeAspect="1"/>
          </p:cNvGraphicFramePr>
          <p:nvPr/>
        </p:nvGraphicFramePr>
        <p:xfrm>
          <a:off x="1187450" y="836613"/>
          <a:ext cx="322262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11" imgW="1247704" imgH="552554" progId="Equation.DSMT4">
                  <p:embed/>
                </p:oleObj>
              </mc:Choice>
              <mc:Fallback>
                <p:oleObj name="Equation" r:id="rId11" imgW="1247704" imgH="55255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836613"/>
                        <a:ext cx="3222625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7"/>
          <p:cNvGraphicFramePr>
            <a:graphicFrameLocks noChangeAspect="1"/>
          </p:cNvGraphicFramePr>
          <p:nvPr/>
        </p:nvGraphicFramePr>
        <p:xfrm>
          <a:off x="1187450" y="2565400"/>
          <a:ext cx="35988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13" imgW="1333622" imgH="219186" progId="Equation.DSMT4">
                  <p:embed/>
                </p:oleObj>
              </mc:Choice>
              <mc:Fallback>
                <p:oleObj name="Equation" r:id="rId13" imgW="1333622" imgH="21918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65400"/>
                        <a:ext cx="35988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8"/>
          <p:cNvGraphicFramePr>
            <a:graphicFrameLocks noChangeAspect="1"/>
          </p:cNvGraphicFramePr>
          <p:nvPr/>
        </p:nvGraphicFramePr>
        <p:xfrm>
          <a:off x="1187450" y="3573463"/>
          <a:ext cx="30257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15" imgW="1104778" imgH="419207" progId="Equation.DSMT4">
                  <p:embed/>
                </p:oleObj>
              </mc:Choice>
              <mc:Fallback>
                <p:oleObj name="Equation" r:id="rId15" imgW="1104778" imgH="41920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73463"/>
                        <a:ext cx="3025775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9" name="Object 19"/>
          <p:cNvGraphicFramePr>
            <a:graphicFrameLocks noChangeAspect="1"/>
          </p:cNvGraphicFramePr>
          <p:nvPr/>
        </p:nvGraphicFramePr>
        <p:xfrm>
          <a:off x="1979613" y="5013325"/>
          <a:ext cx="39639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17" imgW="1438183" imgH="380876" progId="Equation.DSMT4">
                  <p:embed/>
                </p:oleObj>
              </mc:Choice>
              <mc:Fallback>
                <p:oleObj name="Equation" r:id="rId17" imgW="1438183" imgH="38087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3325"/>
                        <a:ext cx="396398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8e89d56a-5025-4044-bcf4-c18a8d9620d7.mdb"/>
</p:tagLst>
</file>

<file path=ppt/theme/theme1.xml><?xml version="1.0" encoding="utf-8"?>
<a:theme xmlns:a="http://schemas.openxmlformats.org/drawingml/2006/main" name="大学物理模版-定稿3">
  <a:themeElements>
    <a:clrScheme name="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大学物理模版-定稿3">
  <a:themeElements>
    <a:clrScheme name="1_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D:\pq\定稿模版\大学物理模版-定稿3.ppt</Template>
  <TotalTime>3383</TotalTime>
  <Words>388</Words>
  <Application>Microsoft Office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大学物理模版-定稿3</vt:lpstr>
      <vt:lpstr>1_大学物理模版-定稿3</vt:lpstr>
      <vt:lpstr>程序包</vt:lpstr>
      <vt:lpstr>公式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江南大学理学院物理系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  黑体辐射 普朗克能量子假设</dc:title>
  <dc:creator>彭青</dc:creator>
  <cp:lastModifiedBy>Administrator</cp:lastModifiedBy>
  <cp:revision>263</cp:revision>
  <dcterms:created xsi:type="dcterms:W3CDTF">2005-03-30T01:23:11Z</dcterms:created>
  <dcterms:modified xsi:type="dcterms:W3CDTF">2019-12-02T00:52:22Z</dcterms:modified>
</cp:coreProperties>
</file>