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5" r:id="rId3"/>
    <p:sldId id="292" r:id="rId4"/>
    <p:sldId id="293" r:id="rId5"/>
    <p:sldId id="294" r:id="rId6"/>
    <p:sldId id="296" r:id="rId7"/>
    <p:sldId id="259" r:id="rId8"/>
    <p:sldId id="260" r:id="rId9"/>
    <p:sldId id="298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61" autoAdjust="0"/>
  </p:normalViewPr>
  <p:slideViewPr>
    <p:cSldViewPr>
      <p:cViewPr varScale="1">
        <p:scale>
          <a:sx n="79" d="100"/>
          <a:sy n="79" d="100"/>
        </p:scale>
        <p:origin x="200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02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43A1DC3-C816-4B29-8414-8D3372A5E4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7E68EA-F022-4DEA-A5C1-1658F5811F1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34AAC0-8431-49F3-970B-A425F417C732}" type="datetimeFigureOut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854B91-0F79-4CD8-99E7-C4CFB7B456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C46567-0ACB-4A50-8B90-0D6B272D93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A9179-9124-4A6C-AE5E-391BA4AD01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153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9DC3083-DCA2-42C1-9F05-B2CC0630B8A3}" type="datetimeFigureOut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1F70B9A-DCC7-4369-AE8C-9D065A337C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6840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1F70B9A-DCC7-4369-AE8C-9D065A337C04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0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632075" y="620713"/>
            <a:ext cx="3956050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00B05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8D3B3-A14E-441F-8E4C-32A322671C90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9642D-9341-4C56-88B4-E270DA1926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22979-FE7B-48CB-92D7-F3D2DF823B3A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E7CC3-5082-4A33-8714-47C357A9D2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237AC-673D-4F5E-AF9F-833E3C8DA984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EEB81-4C3A-41BD-9C7F-E829B4C45A7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8147248" cy="49294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9087-A3D3-4A57-A620-073434A293A2}" type="datetime1">
              <a:rPr lang="zh-CN" altLang="en-US" smtClean="0"/>
              <a:t>2023/12/17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741744" y="5013176"/>
            <a:ext cx="323165" cy="122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所有图片均来自网络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76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62E4D-C8C6-4C92-BD2E-1ACD25183361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4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1B50B-EBB2-4A42-91A8-A93EFAC1DCFD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5471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B02FF-63D4-495D-8C41-38099ADF2B6C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047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D91BA-E035-462E-86CE-7B9B123E0E01}" type="datetime1">
              <a:rPr lang="zh-CN" altLang="en-US" smtClean="0"/>
              <a:t>2023/12/17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633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5770984" cy="49294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B9087-A3D3-4A57-A620-073434A293A2}" type="datetime1">
              <a:rPr lang="zh-CN" altLang="en-US" smtClean="0"/>
              <a:t>2023/12/17</a:t>
            </a:fld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59C22F-BEF7-4290-B564-6AE5863ADADF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741744" y="5013176"/>
            <a:ext cx="323165" cy="12241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</a:rPr>
              <a:t>所有图片均来自网络</a:t>
            </a:r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467544" y="980728"/>
            <a:ext cx="828092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84" y="260649"/>
            <a:ext cx="648072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9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/>
          <p:cNvSpPr txBox="1"/>
          <p:nvPr userDrawn="1"/>
        </p:nvSpPr>
        <p:spPr>
          <a:xfrm>
            <a:off x="8742363" y="5013325"/>
            <a:ext cx="322262" cy="1223963"/>
          </a:xfrm>
          <a:prstGeom prst="rect">
            <a:avLst/>
          </a:prstGeom>
          <a:noFill/>
        </p:spPr>
        <p:txBody>
          <a:bodyPr vert="eaVert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</a:rPr>
              <a:t>所有图片均来自网络</a:t>
            </a:r>
          </a:p>
        </p:txBody>
      </p:sp>
      <p:cxnSp>
        <p:nvCxnSpPr>
          <p:cNvPr id="5" name="直接连接符 9"/>
          <p:cNvCxnSpPr/>
          <p:nvPr userDrawn="1"/>
        </p:nvCxnSpPr>
        <p:spPr>
          <a:xfrm>
            <a:off x="468313" y="981075"/>
            <a:ext cx="8280400" cy="0"/>
          </a:xfrm>
          <a:prstGeom prst="line">
            <a:avLst/>
          </a:prstGeom>
          <a:ln w="2222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7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027988" y="260350"/>
            <a:ext cx="6477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752"/>
            <a:ext cx="5770984" cy="492941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689CB4-1419-4923-9D67-169B977FA32F}" type="datetime1">
              <a:rPr lang="zh-CN" altLang="en-US"/>
              <a:pPr>
                <a:defRPr/>
              </a:pPr>
              <a:t>2023/12/17</a:t>
            </a:fld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3A5B5-F14C-4A74-8D06-BE358C8433F7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7D2277-B426-4F3E-95E5-5676C2EB094A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4C64B-7CBD-473E-9700-04D6EA07D1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23C72-F177-4A50-9D85-EE61C3C52100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F5FD2-2E03-4B89-A3F7-CBCBDE135B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54277-85F5-4A77-9BF3-E9AF01AECBE8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92FCB-19D6-4170-9175-9CA7634FE1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8768C-8854-4B67-AF8E-D4DD50B0E80C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63605-CF35-48F0-AC46-27FBF400B9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22E0E-4442-4826-AF67-6B573C1D3185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541C3-8E9F-4A4F-8186-9C6F4770AD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F4B67-03B7-4088-A9D3-D0B53BB63E92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68C0B-AD7C-4F6A-8DB8-0C3020C657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CF7A8-3E32-474E-8B99-CF678991D633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45D9A-6366-48CD-9494-D4047D229F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204F5E6-E458-4D38-8D0F-7A8985B2C08B}" type="datetime1">
              <a:rPr lang="zh-CN" altLang="en-US"/>
              <a:pPr>
                <a:defRPr/>
              </a:pPr>
              <a:t>2023/12/17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D3A1D4D-1A00-4361-A586-2D96CE54C2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84" r:id="rId12"/>
    <p:sldLayoutId id="2147483685" r:id="rId13"/>
    <p:sldLayoutId id="2147483675" r:id="rId14"/>
    <p:sldLayoutId id="2147483677" r:id="rId15"/>
    <p:sldLayoutId id="2147483681" r:id="rId16"/>
    <p:sldLayoutId id="2147483683" r:id="rId17"/>
  </p:sldLayoutIdLst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Review:Chapter</a:t>
            </a:r>
            <a:r>
              <a:rPr lang="en-US" altLang="zh-CN" dirty="0"/>
              <a:t> 1 The Big Picture</a:t>
            </a:r>
            <a:endParaRPr lang="zh-CN" altLang="en-US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A82BBBC4-A202-4496-BCA9-4A081F02C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700" y="3789040"/>
            <a:ext cx="7086600" cy="1752600"/>
          </a:xfrm>
        </p:spPr>
        <p:txBody>
          <a:bodyPr>
            <a:normAutofit/>
          </a:bodyPr>
          <a:lstStyle/>
          <a:p>
            <a:r>
              <a:rPr lang="en-US" altLang="zh-CN" dirty="0"/>
              <a:t>Computer History and development</a:t>
            </a:r>
          </a:p>
          <a:p>
            <a:r>
              <a:rPr lang="en-US" altLang="zh-CN" dirty="0"/>
              <a:t>Layers of Computing System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8ECB466-9A9C-4D0E-A89D-9A292ED3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764" y="2636912"/>
            <a:ext cx="8420472" cy="1362075"/>
          </a:xfrm>
        </p:spPr>
        <p:txBody>
          <a:bodyPr/>
          <a:lstStyle/>
          <a:p>
            <a:pPr algn="ctr"/>
            <a:r>
              <a:rPr lang="en-US" altLang="zh-CN" sz="6000" dirty="0"/>
              <a:t>1.1</a:t>
            </a:r>
            <a:r>
              <a:rPr lang="en-US" altLang="zh-CN" dirty="0"/>
              <a:t> </a:t>
            </a:r>
            <a:r>
              <a:rPr lang="en-US" altLang="zh-CN" sz="6000" cap="none" dirty="0"/>
              <a:t>Computing   Systems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528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478" t="21900" r="12945" b="6557"/>
          <a:stretch>
            <a:fillRect/>
          </a:stretch>
        </p:blipFill>
        <p:spPr>
          <a:xfrm>
            <a:off x="136894" y="1700808"/>
            <a:ext cx="4867153" cy="3312368"/>
          </a:xfrm>
          <a:prstGeom prst="rect">
            <a:avLst/>
          </a:prstGeom>
        </p:spPr>
      </p:pic>
      <p:sp>
        <p:nvSpPr>
          <p:cNvPr id="24" name="标题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63341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Layers  of Computing System</a:t>
            </a:r>
            <a:endParaRPr lang="zh-CN" altLang="en-US" dirty="0"/>
          </a:p>
        </p:txBody>
      </p:sp>
      <p:sp>
        <p:nvSpPr>
          <p:cNvPr id="9" name="标注: 线形 8"/>
          <p:cNvSpPr/>
          <p:nvPr/>
        </p:nvSpPr>
        <p:spPr>
          <a:xfrm>
            <a:off x="4871802" y="2674590"/>
            <a:ext cx="4117814" cy="430302"/>
          </a:xfrm>
          <a:prstGeom prst="borderCallout1">
            <a:avLst>
              <a:gd name="adj1" fmla="val 55388"/>
              <a:gd name="adj2" fmla="val -1035"/>
              <a:gd name="adj3" fmla="val 38715"/>
              <a:gd name="adj4" fmla="val -5930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>
                <a:solidFill>
                  <a:srgbClr val="EEECE1">
                    <a:lumMod val="10000"/>
                  </a:srgbClr>
                </a:solidFill>
              </a:rPr>
              <a:t>To help manage the computer’s resource</a:t>
            </a:r>
            <a:endParaRPr lang="zh-CN" altLang="en-US" sz="1600" b="1" dirty="0">
              <a:solidFill>
                <a:srgbClr val="EEECE1">
                  <a:lumMod val="10000"/>
                </a:srgbClr>
              </a:solidFill>
            </a:endParaRPr>
          </a:p>
        </p:txBody>
      </p:sp>
      <p:sp>
        <p:nvSpPr>
          <p:cNvPr id="5" name="标注: 线形 4"/>
          <p:cNvSpPr/>
          <p:nvPr/>
        </p:nvSpPr>
        <p:spPr>
          <a:xfrm>
            <a:off x="4871802" y="4700060"/>
            <a:ext cx="4272198" cy="430233"/>
          </a:xfrm>
          <a:prstGeom prst="borderCallout1">
            <a:avLst>
              <a:gd name="adj1" fmla="val 55388"/>
              <a:gd name="adj2" fmla="val -1035"/>
              <a:gd name="adj3" fmla="val -134240"/>
              <a:gd name="adj4" fmla="val -57416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>
                <a:solidFill>
                  <a:srgbClr val="EEECE1">
                    <a:lumMod val="10000"/>
                  </a:srgbClr>
                </a:solidFill>
              </a:rPr>
              <a:t>The way to represent information on computer</a:t>
            </a:r>
            <a:endParaRPr lang="zh-CN" altLang="en-US" sz="1600" b="1" dirty="0">
              <a:solidFill>
                <a:srgbClr val="EEECE1">
                  <a:lumMod val="10000"/>
                </a:srgbClr>
              </a:solidFill>
            </a:endParaRPr>
          </a:p>
        </p:txBody>
      </p:sp>
      <p:sp>
        <p:nvSpPr>
          <p:cNvPr id="7" name="标注: 线形 6"/>
          <p:cNvSpPr/>
          <p:nvPr/>
        </p:nvSpPr>
        <p:spPr>
          <a:xfrm>
            <a:off x="4871802" y="4028082"/>
            <a:ext cx="4117814" cy="430302"/>
          </a:xfrm>
          <a:prstGeom prst="borderCallout1">
            <a:avLst>
              <a:gd name="adj1" fmla="val 55388"/>
              <a:gd name="adj2" fmla="val -1035"/>
              <a:gd name="adj3" fmla="val -98822"/>
              <a:gd name="adj4" fmla="val -59579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>
                <a:solidFill>
                  <a:srgbClr val="EEECE1">
                    <a:lumMod val="10000"/>
                  </a:srgbClr>
                </a:solidFill>
              </a:rPr>
              <a:t>The physical hardware of a computer system</a:t>
            </a:r>
            <a:endParaRPr lang="zh-CN" altLang="en-US" sz="1600" b="1" dirty="0">
              <a:solidFill>
                <a:srgbClr val="EEECE1">
                  <a:lumMod val="10000"/>
                </a:srgbClr>
              </a:solidFill>
            </a:endParaRPr>
          </a:p>
        </p:txBody>
      </p:sp>
      <p:sp>
        <p:nvSpPr>
          <p:cNvPr id="8" name="标注: 线形 7"/>
          <p:cNvSpPr/>
          <p:nvPr/>
        </p:nvSpPr>
        <p:spPr>
          <a:xfrm>
            <a:off x="4871802" y="3243324"/>
            <a:ext cx="4117814" cy="646326"/>
          </a:xfrm>
          <a:prstGeom prst="borderCallout1">
            <a:avLst>
              <a:gd name="adj1" fmla="val 55388"/>
              <a:gd name="adj2" fmla="val -1035"/>
              <a:gd name="adj3" fmla="val -1860"/>
              <a:gd name="adj4" fmla="val -59900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>
                <a:solidFill>
                  <a:srgbClr val="EEECE1">
                    <a:lumMod val="10000"/>
                  </a:srgbClr>
                </a:solidFill>
              </a:rPr>
              <a:t>To accomplish computations and manage data with instructions</a:t>
            </a:r>
            <a:endParaRPr lang="zh-CN" altLang="en-US" sz="1600" b="1" dirty="0">
              <a:solidFill>
                <a:srgbClr val="EEECE1">
                  <a:lumMod val="10000"/>
                </a:srgbClr>
              </a:solidFill>
            </a:endParaRPr>
          </a:p>
        </p:txBody>
      </p:sp>
      <p:sp>
        <p:nvSpPr>
          <p:cNvPr id="22" name="标注: 线形 21"/>
          <p:cNvSpPr/>
          <p:nvPr/>
        </p:nvSpPr>
        <p:spPr>
          <a:xfrm>
            <a:off x="4871802" y="1958849"/>
            <a:ext cx="4117814" cy="598624"/>
          </a:xfrm>
          <a:prstGeom prst="borderCallout1">
            <a:avLst>
              <a:gd name="adj1" fmla="val 55388"/>
              <a:gd name="adj2" fmla="val -1035"/>
              <a:gd name="adj3" fmla="val 80256"/>
              <a:gd name="adj4" fmla="val -5872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>
                <a:solidFill>
                  <a:srgbClr val="EEECE1">
                    <a:lumMod val="10000"/>
                  </a:srgbClr>
                </a:solidFill>
              </a:rPr>
              <a:t>To use the computer to solve specific real-world problems with programs</a:t>
            </a:r>
            <a:endParaRPr lang="zh-CN" altLang="en-US" sz="1600" b="1" dirty="0">
              <a:solidFill>
                <a:srgbClr val="EEECE1">
                  <a:lumMod val="10000"/>
                </a:srgbClr>
              </a:solidFill>
            </a:endParaRPr>
          </a:p>
        </p:txBody>
      </p:sp>
      <p:sp>
        <p:nvSpPr>
          <p:cNvPr id="23" name="标注: 线形 22"/>
          <p:cNvSpPr/>
          <p:nvPr/>
        </p:nvSpPr>
        <p:spPr>
          <a:xfrm>
            <a:off x="4871802" y="1484784"/>
            <a:ext cx="4117814" cy="430302"/>
          </a:xfrm>
          <a:prstGeom prst="borderCallout1">
            <a:avLst>
              <a:gd name="adj1" fmla="val 55388"/>
              <a:gd name="adj2" fmla="val -1035"/>
              <a:gd name="adj3" fmla="val 144964"/>
              <a:gd name="adj4" fmla="val -59853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600" b="1">
                <a:solidFill>
                  <a:srgbClr val="EEECE1">
                    <a:lumMod val="10000"/>
                  </a:srgbClr>
                </a:solidFill>
              </a:rPr>
              <a:t>To share information and resource</a:t>
            </a:r>
            <a:endParaRPr lang="zh-CN" altLang="en-US" sz="1600" b="1" dirty="0">
              <a:solidFill>
                <a:srgbClr val="EEECE1">
                  <a:lumMod val="10000"/>
                </a:srgb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850AA05-8D38-4088-AE13-A4D0AAF61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5536" y="1453356"/>
            <a:ext cx="8280920" cy="4423916"/>
          </a:xfrm>
        </p:spPr>
        <p:txBody>
          <a:bodyPr/>
          <a:lstStyle/>
          <a:p>
            <a:r>
              <a:rPr lang="en-US" altLang="zh-CN" dirty="0"/>
              <a:t>An abstraction is a mental model</a:t>
            </a:r>
          </a:p>
          <a:p>
            <a:r>
              <a:rPr lang="en-US" altLang="zh-CN" dirty="0"/>
              <a:t>A way to think about something, which removes or hides complex details</a:t>
            </a:r>
          </a:p>
          <a:p>
            <a:r>
              <a:rPr lang="en-US" altLang="zh-CN" dirty="0"/>
              <a:t>Key to computing</a:t>
            </a:r>
          </a:p>
          <a:p>
            <a:r>
              <a:rPr lang="en-US" altLang="zh-CN" dirty="0"/>
              <a:t>The layers of computing system embody the idea of abstraction</a:t>
            </a:r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775493D8-56E6-44E8-98A6-1F1100C96060}"/>
              </a:ext>
            </a:extLst>
          </p:cNvPr>
          <p:cNvSpPr txBox="1">
            <a:spLocks/>
          </p:cNvSpPr>
          <p:nvPr/>
        </p:nvSpPr>
        <p:spPr>
          <a:xfrm>
            <a:off x="395536" y="371054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Abstraction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03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196F283-1701-4366-A02F-2EE912ED7AD4}"/>
              </a:ext>
            </a:extLst>
          </p:cNvPr>
          <p:cNvSpPr txBox="1">
            <a:spLocks/>
          </p:cNvSpPr>
          <p:nvPr/>
        </p:nvSpPr>
        <p:spPr>
          <a:xfrm>
            <a:off x="395536" y="62068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Computational Thinking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E1AC74-5B55-426E-9FEF-F8EAB5BF0D06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30443" y="185031"/>
            <a:ext cx="9083113" cy="648793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355600" rIns="355600" rtlCol="0" anchor="ctr">
            <a:noAutofit/>
          </a:bodyPr>
          <a:lstStyle/>
          <a:p>
            <a:pPr algn="ctr"/>
            <a:r>
              <a:rPr lang="zh-CN" altLang="en-US" sz="20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慕课视频片段</a:t>
            </a:r>
          </a:p>
          <a:p>
            <a:pPr algn="just"/>
            <a:endParaRPr lang="zh-CN" altLang="en-US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600" dirty="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视频名称：</a:t>
            </a:r>
            <a:r>
              <a:rPr lang="en-US" altLang="zh-CN" sz="1600" dirty="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1.2.1 The nature and characteristics of computational thinking</a:t>
            </a: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6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100" dirty="0">
                <a:solidFill>
                  <a:srgbClr val="C8C8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  <p:extLst>
      <p:ext uri="{BB962C8B-B14F-4D97-AF65-F5344CB8AC3E}">
        <p14:creationId xmlns:p14="http://schemas.microsoft.com/office/powerpoint/2010/main" val="232290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8ECB466-9A9C-4D0E-A89D-9A292ED3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244" y="2924944"/>
            <a:ext cx="8890756" cy="13620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6000" dirty="0"/>
              <a:t>1.2 </a:t>
            </a:r>
            <a:r>
              <a:rPr lang="en-US" altLang="zh-CN" dirty="0"/>
              <a:t> </a:t>
            </a:r>
            <a:r>
              <a:rPr lang="en-US" altLang="zh-CN" sz="6000" cap="none" dirty="0"/>
              <a:t>The History of  Computing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46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2FE5A-0CCD-432E-B341-CAAD0416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5BDFC32-9ADA-4402-A1CD-B1BF1DAC5074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107504" y="274638"/>
            <a:ext cx="8669763" cy="6192688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66700" rIns="266700" rtlCol="0" anchor="ctr">
            <a:noAutofit/>
          </a:bodyPr>
          <a:lstStyle/>
          <a:p>
            <a:pPr algn="ctr"/>
            <a:r>
              <a:rPr lang="zh-CN" altLang="en-US" sz="15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慕课视频片段</a:t>
            </a:r>
          </a:p>
          <a:p>
            <a:pPr algn="just"/>
            <a:endParaRPr lang="zh-CN" altLang="en-US" sz="12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200" dirty="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视频名称：</a:t>
            </a:r>
            <a:r>
              <a:rPr lang="en-US" altLang="zh-CN" sz="1200" dirty="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1.1.1 Computer history and development (Part I)</a:t>
            </a:r>
          </a:p>
          <a:p>
            <a:pPr algn="just"/>
            <a:endParaRPr lang="en-US" altLang="zh-CN" sz="12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2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2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2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2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825" dirty="0">
                <a:solidFill>
                  <a:srgbClr val="C8C8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  <p:extLst>
      <p:ext uri="{BB962C8B-B14F-4D97-AF65-F5344CB8AC3E}">
        <p14:creationId xmlns:p14="http://schemas.microsoft.com/office/powerpoint/2010/main" val="38978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EE996-EC54-49BC-B002-BD005A1B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331CCF-12BF-43D0-AC7D-6B09ECC5E940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293729" y="274638"/>
            <a:ext cx="8556542" cy="61118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266700" rIns="266700" rtlCol="0" anchor="ctr">
            <a:noAutofit/>
          </a:bodyPr>
          <a:lstStyle/>
          <a:p>
            <a:pPr algn="ctr"/>
            <a:r>
              <a:rPr lang="zh-CN" altLang="en-US" sz="1500" dirty="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慕课视频片段</a:t>
            </a:r>
          </a:p>
          <a:p>
            <a:pPr algn="just"/>
            <a:endParaRPr lang="zh-CN" altLang="en-US" sz="12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1200" dirty="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视频名称：</a:t>
            </a:r>
            <a:r>
              <a:rPr lang="en-US" altLang="zh-CN" sz="1200" dirty="0">
                <a:solidFill>
                  <a:srgbClr val="F8F8F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1.1.2 Computer history and development (Part II)</a:t>
            </a:r>
          </a:p>
          <a:p>
            <a:pPr algn="just"/>
            <a:endParaRPr lang="en-US" altLang="zh-CN" sz="12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2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2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2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endParaRPr lang="en-US" altLang="zh-CN" sz="1200" dirty="0">
              <a:solidFill>
                <a:srgbClr val="F8F8F8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  <a:p>
            <a:pPr algn="just"/>
            <a:r>
              <a:rPr lang="zh-CN" altLang="en-US" sz="825" dirty="0">
                <a:solidFill>
                  <a:srgbClr val="C8C8C8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温馨提示：此视频框在点击“上传手机课件”时会进行转换，用手机进行观看时则会变为可点击的视频。此视频框可被拖动移位和修改大小</a:t>
            </a:r>
          </a:p>
        </p:txBody>
      </p:sp>
    </p:spTree>
    <p:extLst>
      <p:ext uri="{BB962C8B-B14F-4D97-AF65-F5344CB8AC3E}">
        <p14:creationId xmlns:p14="http://schemas.microsoft.com/office/powerpoint/2010/main" val="3058721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1DBCB-582F-4CFA-B96D-E509E78F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Terms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567125-B2F0-481E-A0FA-CF8A9CFD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Abstraction</a:t>
            </a:r>
          </a:p>
          <a:p>
            <a:r>
              <a:rPr lang="en-US" altLang="zh-CN" dirty="0"/>
              <a:t>Computer system</a:t>
            </a:r>
          </a:p>
          <a:p>
            <a:pPr marL="0" indent="0">
              <a:buNone/>
            </a:pPr>
            <a:r>
              <a:rPr lang="zh-CN" altLang="en-US" dirty="0"/>
              <a:t>通过交互解决问题的计算机硬件、软件和数据</a:t>
            </a:r>
            <a:endParaRPr lang="en-US" altLang="zh-CN" dirty="0"/>
          </a:p>
          <a:p>
            <a:r>
              <a:rPr lang="en-US" altLang="zh-CN" dirty="0"/>
              <a:t>Computer software</a:t>
            </a:r>
          </a:p>
          <a:p>
            <a:r>
              <a:rPr lang="zh-CN" altLang="en-US" dirty="0"/>
              <a:t>提供给计算机执行的指令的程序</a:t>
            </a:r>
            <a:endParaRPr lang="en-US" altLang="zh-CN" dirty="0"/>
          </a:p>
          <a:p>
            <a:r>
              <a:rPr lang="en-US" altLang="zh-CN" dirty="0"/>
              <a:t>Computer </a:t>
            </a:r>
            <a:r>
              <a:rPr lang="en-US" altLang="zh-CN" dirty="0" err="1"/>
              <a:t>hardtware</a:t>
            </a:r>
            <a:endParaRPr lang="en-US" altLang="zh-CN" dirty="0"/>
          </a:p>
          <a:p>
            <a:r>
              <a:rPr lang="zh-CN" altLang="en-US" dirty="0"/>
              <a:t>组成计算机系统的物理元件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609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OCVIDEO" val="1904693601"/>
  <p:tag name="MOOCFILE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OCVIDEO" val="1904693595"/>
  <p:tag name="MOOCFILE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OOCVIDEO" val="1904693596"/>
  <p:tag name="MOOCFILE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8437</TotalTime>
  <Words>314</Words>
  <Application>Microsoft Office PowerPoint</Application>
  <PresentationFormat>全屏显示(4:3)</PresentationFormat>
  <Paragraphs>53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Microsoft Yahei</vt:lpstr>
      <vt:lpstr>Arial</vt:lpstr>
      <vt:lpstr>Calibri</vt:lpstr>
      <vt:lpstr>Office 主题​​</vt:lpstr>
      <vt:lpstr>Review:Chapter 1 The Big Picture</vt:lpstr>
      <vt:lpstr>1.1 Computing   Systems </vt:lpstr>
      <vt:lpstr>Layers  of Computing System</vt:lpstr>
      <vt:lpstr>PowerPoint 演示文稿</vt:lpstr>
      <vt:lpstr>PowerPoint 演示文稿</vt:lpstr>
      <vt:lpstr>1.2  The History of  Computing </vt:lpstr>
      <vt:lpstr>PowerPoint 演示文稿</vt:lpstr>
      <vt:lpstr>PowerPoint 演示文稿</vt:lpstr>
      <vt:lpstr>Key Terms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七七 许</cp:lastModifiedBy>
  <cp:revision>776</cp:revision>
  <dcterms:created xsi:type="dcterms:W3CDTF">2014-10-14T02:11:53Z</dcterms:created>
  <dcterms:modified xsi:type="dcterms:W3CDTF">2023-12-17T08:42:08Z</dcterms:modified>
</cp:coreProperties>
</file>