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1" r:id="rId2"/>
  </p:sldMasterIdLst>
  <p:notesMasterIdLst>
    <p:notesMasterId r:id="rId9"/>
  </p:notesMasterIdLst>
  <p:sldIdLst>
    <p:sldId id="256" r:id="rId3"/>
    <p:sldId id="293" r:id="rId4"/>
    <p:sldId id="259" r:id="rId5"/>
    <p:sldId id="294" r:id="rId6"/>
    <p:sldId id="295" r:id="rId7"/>
    <p:sldId id="297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61" autoAdjust="0"/>
  </p:normalViewPr>
  <p:slideViewPr>
    <p:cSldViewPr>
      <p:cViewPr varScale="1">
        <p:scale>
          <a:sx n="79" d="100"/>
          <a:sy n="79" d="100"/>
        </p:scale>
        <p:origin x="200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9DC3083-DCA2-42C1-9F05-B2CC0630B8A3}" type="datetimeFigureOut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1F70B9A-DCC7-4369-AE8C-9D065A337C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68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F70B9A-DCC7-4369-AE8C-9D065A337C04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13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632075" y="620713"/>
            <a:ext cx="3956050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00B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8D3B3-A14E-441F-8E4C-32A322671C90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9642D-9341-4C56-88B4-E270DA1926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B50B-EBB2-4A42-91A8-A93EFAC1DCFD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60649"/>
            <a:ext cx="648072" cy="648072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467544" y="980728"/>
            <a:ext cx="828092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7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2E4D-C8C6-4C92-BD2E-1ACD25183361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 txBox="1"/>
          <p:nvPr userDrawn="1"/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60649"/>
            <a:ext cx="648072" cy="648072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467544" y="980728"/>
            <a:ext cx="828092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54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02FF-63D4-495D-8C41-38099ADF2B6C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60649"/>
            <a:ext cx="648072" cy="648072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467544" y="980728"/>
            <a:ext cx="828092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047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5512-88FB-4C5C-8294-6BF7DE5C8BDD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413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93C2-C935-4012-A932-8CB412DEEDEC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875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9DC5-A5BA-45C0-BF96-F9106B086128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518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91BA-E035-462E-86CE-7B9B123E0E01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60649"/>
            <a:ext cx="648072" cy="648072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467544" y="980728"/>
            <a:ext cx="828092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33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C4A0-85A7-4C42-A13A-8A6F8EDF27DA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814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5770984" cy="492941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9087-A3D3-4A57-A620-073434A293A2}" type="datetime1">
              <a:rPr lang="zh-CN" altLang="en-US" smtClean="0"/>
              <a:t>2023/12/17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计算机导论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741744" y="5013176"/>
            <a:ext cx="323165" cy="1224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所有图片均来自网络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67544" y="980728"/>
            <a:ext cx="828092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60649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9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 userDrawn="1"/>
        </p:nvSpPr>
        <p:spPr>
          <a:xfrm>
            <a:off x="8742363" y="5013325"/>
            <a:ext cx="322262" cy="1223963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所有图片均来自网络</a:t>
            </a:r>
          </a:p>
        </p:txBody>
      </p:sp>
      <p:cxnSp>
        <p:nvCxnSpPr>
          <p:cNvPr id="5" name="直接连接符 9"/>
          <p:cNvCxnSpPr/>
          <p:nvPr userDrawn="1"/>
        </p:nvCxnSpPr>
        <p:spPr>
          <a:xfrm>
            <a:off x="468313" y="981075"/>
            <a:ext cx="828040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27988" y="260350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5770984" cy="492941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89CB4-1419-4923-9D67-169B977FA32F}" type="datetime1">
              <a:rPr lang="zh-CN" altLang="en-US"/>
              <a:pPr>
                <a:defRPr/>
              </a:pPr>
              <a:t>2023/12/17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 Intro to CS and SE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3A5B5-F14C-4A74-8D06-BE358C8433F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D2277-B426-4F3E-95E5-5676C2EB094A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2014 </a:t>
            </a:r>
            <a:r>
              <a:rPr lang="zh-CN" altLang="en-US"/>
              <a:t>计算机与软件工程概论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4C64B-7CBD-473E-9700-04D6EA07D1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23C72-F177-4A50-9D85-EE61C3C52100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F5FD2-2E03-4B89-A3F7-CBCBDE135B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54277-85F5-4A77-9BF3-E9AF01AECBE8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2014 </a:t>
            </a:r>
            <a:r>
              <a:rPr lang="zh-CN" altLang="en-US"/>
              <a:t>计算机与软件工程概论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92FCB-19D6-4170-9175-9CA7634FE1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8768C-8854-4B67-AF8E-D4DD50B0E80C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63605-CF35-48F0-AC46-27FBF400B9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00B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4FFC-4151-48D5-B69B-DB4C72E1E0D5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20" y="620688"/>
            <a:ext cx="3956304" cy="89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2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147248" cy="492941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9087-A3D3-4A57-A620-073434A293A2}" type="datetime1">
              <a:rPr lang="zh-CN" altLang="en-US" smtClean="0"/>
              <a:t>2023/12/17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741744" y="5013176"/>
            <a:ext cx="323165" cy="1224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所有图片均来自网络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67544" y="980728"/>
            <a:ext cx="828092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60649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AD92-202E-4D28-882E-D85FD2FE68DB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66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04F5E6-E458-4D38-8D0F-7A8985B2C08B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D3A1D4D-1A00-4361-A586-2D96CE54C2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6AE7F-2CCF-410F-BFF7-856269291B79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27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179512" y="2130425"/>
            <a:ext cx="8278688" cy="1470025"/>
          </a:xfrm>
        </p:spPr>
        <p:txBody>
          <a:bodyPr/>
          <a:lstStyle/>
          <a:p>
            <a:r>
              <a:rPr lang="en-US" altLang="zh-CN" sz="3600"/>
              <a:t>Review Chapter2:</a:t>
            </a:r>
            <a:br>
              <a:rPr lang="en-US" altLang="zh-CN" sz="3600"/>
            </a:br>
            <a:r>
              <a:rPr lang="en-US" altLang="zh-CN" sz="3600"/>
              <a:t> </a:t>
            </a:r>
            <a:r>
              <a:rPr lang="en-US" altLang="zh-CN" sz="3600" dirty="0"/>
              <a:t>Binary </a:t>
            </a:r>
            <a:r>
              <a:rPr lang="en-US" altLang="zh-CN" sz="3600" dirty="0" err="1"/>
              <a:t>Values&amp;Number</a:t>
            </a:r>
            <a:r>
              <a:rPr lang="en-US" altLang="zh-CN" sz="3600" dirty="0"/>
              <a:t> Systems</a:t>
            </a:r>
            <a:endParaRPr lang="zh-CN" altLang="en-US" sz="3600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A82BBBC4-A202-4496-BCA9-4A081F02C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>
            <a:normAutofit/>
          </a:bodyPr>
          <a:lstStyle/>
          <a:p>
            <a:r>
              <a:rPr lang="en-US" altLang="zh-CN" dirty="0"/>
              <a:t>Number &amp; Computing</a:t>
            </a:r>
          </a:p>
          <a:p>
            <a:r>
              <a:rPr lang="en-US" altLang="zh-CN" dirty="0"/>
              <a:t>Positional Notation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AC801-0466-4929-A638-2FBD5B10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 points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4FE142-9F6B-4030-A22B-77069CA74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68" y="1916832"/>
            <a:ext cx="8291264" cy="4032448"/>
          </a:xfrm>
        </p:spPr>
        <p:txBody>
          <a:bodyPr>
            <a:normAutofit/>
          </a:bodyPr>
          <a:lstStyle/>
          <a:p>
            <a:pPr lvl="0"/>
            <a:r>
              <a:rPr lang="en-US" altLang="zh-CN" dirty="0"/>
              <a:t>Decimal and Binary Number System</a:t>
            </a:r>
          </a:p>
          <a:p>
            <a:pPr lvl="0"/>
            <a:r>
              <a:rPr lang="en-US" altLang="zh-CN" dirty="0"/>
              <a:t>Converting decimal number to binary number</a:t>
            </a:r>
            <a:endParaRPr lang="zh-CN" altLang="zh-CN" dirty="0"/>
          </a:p>
          <a:p>
            <a:pPr lvl="0"/>
            <a:r>
              <a:rPr lang="en-US" altLang="zh-CN" dirty="0"/>
              <a:t>Converting binary number to decimal number</a:t>
            </a:r>
          </a:p>
          <a:p>
            <a:pPr lvl="0"/>
            <a:r>
              <a:rPr lang="en-US" altLang="zh-CN" dirty="0"/>
              <a:t>Analog and Digital Data</a:t>
            </a:r>
            <a:endParaRPr lang="zh-CN" altLang="zh-CN" dirty="0"/>
          </a:p>
          <a:p>
            <a:pPr lvl="0"/>
            <a:r>
              <a:rPr lang="en-US" altLang="zh-CN" dirty="0"/>
              <a:t>Data bits and information/bit measurement (Bit, Byte, Mega Byte, Giga Byte, Tera Byre, …)</a:t>
            </a:r>
            <a:endParaRPr lang="zh-CN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7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2FE5A-0CCD-432E-B341-CAAD0416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240EA6-68E1-4C72-8EA6-3F50FA48BA6F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428318" y="291054"/>
            <a:ext cx="8236282" cy="588305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55600" rIns="355600" rtlCol="0" anchor="ctr">
            <a:noAutofit/>
          </a:bodyPr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慕课视频片段</a:t>
            </a:r>
          </a:p>
          <a:p>
            <a:pPr algn="just"/>
            <a:endParaRPr lang="zh-CN" altLang="en-US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zh-CN" altLang="en-US" sz="1600" dirty="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视频名称：</a:t>
            </a:r>
            <a:r>
              <a:rPr lang="en-US" altLang="zh-CN" sz="1600" dirty="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2.1.1 0 and 1 in digital world</a:t>
            </a: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zh-CN" altLang="en-US" sz="1100" dirty="0">
                <a:solidFill>
                  <a:srgbClr val="C8C8C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温馨提示：此视频框在点击“上传手机课件”时会进行转换，用手机进行观看时则会变为可点击的视频。此视频框可被拖动移位和修改大小</a:t>
            </a:r>
          </a:p>
        </p:txBody>
      </p:sp>
    </p:spTree>
    <p:extLst>
      <p:ext uri="{BB962C8B-B14F-4D97-AF65-F5344CB8AC3E}">
        <p14:creationId xmlns:p14="http://schemas.microsoft.com/office/powerpoint/2010/main" val="38978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574C5-0A46-40A3-AE8B-7D47AB9B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1F5755-9946-4555-98AD-8CCF4288C7E1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07504" y="28303"/>
            <a:ext cx="8995047" cy="642503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55600" rIns="355600" rtlCol="0" anchor="ctr">
            <a:noAutofit/>
          </a:bodyPr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慕课视频片段</a:t>
            </a:r>
          </a:p>
          <a:p>
            <a:pPr algn="just"/>
            <a:endParaRPr lang="zh-CN" altLang="en-US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zh-CN" altLang="en-US" sz="1600" dirty="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视频名称：</a:t>
            </a:r>
            <a:r>
              <a:rPr lang="en-US" altLang="zh-CN" sz="1600" dirty="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2.1.2 Number system I</a:t>
            </a: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zh-CN" altLang="en-US" sz="1100" dirty="0">
                <a:solidFill>
                  <a:srgbClr val="C8C8C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温馨提示：此视频框在点击“上传手机课件”时会进行转换，用手机进行观看时则会变为可点击的视频。此视频框可被拖动移位和修改大小</a:t>
            </a:r>
          </a:p>
        </p:txBody>
      </p:sp>
    </p:spTree>
    <p:extLst>
      <p:ext uri="{BB962C8B-B14F-4D97-AF65-F5344CB8AC3E}">
        <p14:creationId xmlns:p14="http://schemas.microsoft.com/office/powerpoint/2010/main" val="72163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574C5-0A46-40A3-AE8B-7D47AB9B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377ECC-4FA2-4AC6-A023-DE66002744F2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55893" y="274638"/>
            <a:ext cx="8988107" cy="642007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55600" rIns="355600" rtlCol="0" anchor="ctr">
            <a:noAutofit/>
          </a:bodyPr>
          <a:lstStyle/>
          <a:p>
            <a:pPr algn="ctr"/>
            <a:r>
              <a:rPr lang="zh-CN" altLang="en-US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慕课视频片段</a:t>
            </a:r>
          </a:p>
          <a:p>
            <a:pPr algn="just"/>
            <a:endParaRPr lang="zh-CN" altLang="en-US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zh-CN" altLang="en-US" sz="160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视频名称：</a:t>
            </a:r>
            <a:r>
              <a:rPr lang="en-US" altLang="zh-CN" sz="160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2.1.3 Number system II</a:t>
            </a: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zh-CN" altLang="en-US" sz="1100">
                <a:solidFill>
                  <a:srgbClr val="C8C8C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温馨提示：此视频框在点击“上传手机课件”时会进行转换，用手机进行观看时则会变为可点击的视频。此视频框可被拖动移位和修改大小</a:t>
            </a:r>
          </a:p>
        </p:txBody>
      </p:sp>
    </p:spTree>
    <p:extLst>
      <p:ext uri="{BB962C8B-B14F-4D97-AF65-F5344CB8AC3E}">
        <p14:creationId xmlns:p14="http://schemas.microsoft.com/office/powerpoint/2010/main" val="85912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AC801-0466-4929-A638-2FBD5B10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 Terms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4FE142-9F6B-4030-A22B-77069CA74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913424"/>
            <a:ext cx="4176464" cy="3243768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altLang="zh-CN" dirty="0"/>
              <a:t>Base</a:t>
            </a:r>
          </a:p>
          <a:p>
            <a:pPr lvl="0"/>
            <a:r>
              <a:rPr lang="zh-CN" altLang="en-US" dirty="0"/>
              <a:t>记数系统的基本数值，规定了这个系统中使用的数字量和数位的值</a:t>
            </a:r>
            <a:endParaRPr lang="en-US" altLang="zh-CN" dirty="0"/>
          </a:p>
          <a:p>
            <a:pPr lvl="0"/>
            <a:r>
              <a:rPr lang="en-US" altLang="zh-CN" dirty="0"/>
              <a:t>Binary digit</a:t>
            </a:r>
          </a:p>
          <a:p>
            <a:pPr lvl="0"/>
            <a:r>
              <a:rPr lang="zh-CN" altLang="en-US" dirty="0"/>
              <a:t>二进制记数系统中的一位数字，可以是</a:t>
            </a:r>
            <a:r>
              <a:rPr lang="en-US" altLang="zh-CN" dirty="0"/>
              <a:t>0</a:t>
            </a:r>
            <a:r>
              <a:rPr lang="zh-CN" altLang="en-US" dirty="0"/>
              <a:t>或者</a:t>
            </a:r>
            <a:r>
              <a:rPr lang="en-US" altLang="zh-CN" dirty="0"/>
              <a:t>1</a:t>
            </a:r>
          </a:p>
          <a:p>
            <a:pPr lvl="0"/>
            <a:r>
              <a:rPr lang="en-US" altLang="zh-CN" dirty="0"/>
              <a:t>Bit</a:t>
            </a:r>
          </a:p>
          <a:p>
            <a:pPr lvl="0"/>
            <a:r>
              <a:rPr lang="zh-CN" altLang="en-US" dirty="0"/>
              <a:t>二进制数字的简称</a:t>
            </a:r>
            <a:endParaRPr lang="en-US" altLang="zh-CN" dirty="0"/>
          </a:p>
          <a:p>
            <a:pPr lvl="0"/>
            <a:r>
              <a:rPr lang="en-US" altLang="zh-CN" dirty="0"/>
              <a:t>Byte</a:t>
            </a:r>
          </a:p>
          <a:p>
            <a:pPr lvl="0"/>
            <a:r>
              <a:rPr lang="en-US" altLang="zh-CN" dirty="0"/>
              <a:t>8</a:t>
            </a:r>
            <a:r>
              <a:rPr lang="zh-CN" altLang="en-US" dirty="0"/>
              <a:t>个二进制位</a:t>
            </a:r>
            <a:endParaRPr lang="en-US" altLang="zh-CN" dirty="0"/>
          </a:p>
          <a:p>
            <a:pPr lvl="0"/>
            <a:r>
              <a:rPr lang="en-US" altLang="zh-CN" dirty="0"/>
              <a:t>Integer</a:t>
            </a:r>
          </a:p>
          <a:p>
            <a:pPr lvl="0"/>
            <a:r>
              <a:rPr lang="zh-CN" altLang="en-US" dirty="0"/>
              <a:t>自然数，自然数的负数或者</a:t>
            </a:r>
            <a:r>
              <a:rPr lang="en-US" altLang="zh-CN" dirty="0"/>
              <a:t>0</a:t>
            </a:r>
          </a:p>
          <a:p>
            <a:pPr lvl="0"/>
            <a:r>
              <a:rPr lang="en-US" altLang="zh-CN" dirty="0"/>
              <a:t>Analog/Digital data</a:t>
            </a:r>
          </a:p>
          <a:p>
            <a:pPr lvl="0"/>
            <a:r>
              <a:rPr lang="zh-CN" altLang="en-US" dirty="0"/>
              <a:t>用连续形式表示的信息</a:t>
            </a:r>
            <a:endParaRPr lang="en-US" altLang="zh-CN" dirty="0"/>
          </a:p>
          <a:p>
            <a:pPr lvl="0"/>
            <a:r>
              <a:rPr lang="zh-CN" altLang="en-US" dirty="0"/>
              <a:t>用离散形式表示的信息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9D215DF3-06F1-4FC8-88B9-4E45BEFC1FF4}"/>
              </a:ext>
            </a:extLst>
          </p:cNvPr>
          <p:cNvSpPr txBox="1">
            <a:spLocks/>
          </p:cNvSpPr>
          <p:nvPr/>
        </p:nvSpPr>
        <p:spPr>
          <a:xfrm>
            <a:off x="4932040" y="1750348"/>
            <a:ext cx="3641576" cy="3357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Natural number</a:t>
            </a:r>
          </a:p>
          <a:p>
            <a:pPr fontAlgn="auto">
              <a:spcAft>
                <a:spcPts val="0"/>
              </a:spcAft>
            </a:pPr>
            <a:r>
              <a:rPr lang="en-US" altLang="zh-CN" dirty="0"/>
              <a:t>0</a:t>
            </a:r>
            <a:r>
              <a:rPr lang="zh-CN" altLang="en-US" dirty="0"/>
              <a:t>或者在</a:t>
            </a:r>
            <a:r>
              <a:rPr lang="en-US" altLang="zh-CN" dirty="0"/>
              <a:t>0</a:t>
            </a:r>
            <a:r>
              <a:rPr lang="zh-CN" altLang="en-US" dirty="0"/>
              <a:t>上通过重复加一得到的数字</a:t>
            </a:r>
            <a:endParaRPr lang="en-US" altLang="zh-CN" dirty="0"/>
          </a:p>
          <a:p>
            <a:pPr fontAlgn="auto">
              <a:spcAft>
                <a:spcPts val="0"/>
              </a:spcAft>
            </a:pPr>
            <a:r>
              <a:rPr lang="en-US" altLang="zh-CN" dirty="0"/>
              <a:t>Negative number</a:t>
            </a:r>
          </a:p>
          <a:p>
            <a:pPr fontAlgn="auto">
              <a:spcAft>
                <a:spcPts val="0"/>
              </a:spcAft>
            </a:pPr>
            <a:r>
              <a:rPr lang="zh-CN" altLang="en-US" dirty="0"/>
              <a:t>小于</a:t>
            </a:r>
            <a:r>
              <a:rPr lang="en-US" altLang="zh-CN" dirty="0"/>
              <a:t>0</a:t>
            </a:r>
            <a:r>
              <a:rPr lang="zh-CN" altLang="en-US" dirty="0"/>
              <a:t>的数</a:t>
            </a:r>
            <a:endParaRPr lang="en-US" altLang="zh-CN" dirty="0"/>
          </a:p>
          <a:p>
            <a:pPr fontAlgn="auto">
              <a:spcAft>
                <a:spcPts val="0"/>
              </a:spcAft>
            </a:pPr>
            <a:r>
              <a:rPr lang="en-US" altLang="zh-CN" dirty="0"/>
              <a:t>Positional notation</a:t>
            </a:r>
          </a:p>
          <a:p>
            <a:pPr fontAlgn="auto">
              <a:spcAft>
                <a:spcPts val="0"/>
              </a:spcAft>
            </a:pPr>
            <a:r>
              <a:rPr lang="zh-CN" altLang="en-US" dirty="0"/>
              <a:t>一种表达数字的系统，数位按顺序排列，每个数位有一个位值，数字的值是由每个数位和位值的乘积的和</a:t>
            </a:r>
            <a:endParaRPr lang="en-US" altLang="zh-CN" dirty="0"/>
          </a:p>
          <a:p>
            <a:pPr fontAlgn="auto">
              <a:spcAft>
                <a:spcPts val="0"/>
              </a:spcAft>
            </a:pPr>
            <a:r>
              <a:rPr lang="en-US" altLang="zh-CN" dirty="0"/>
              <a:t>Rational number</a:t>
            </a:r>
          </a:p>
          <a:p>
            <a:pPr fontAlgn="auto">
              <a:spcAft>
                <a:spcPts val="0"/>
              </a:spcAft>
            </a:pPr>
            <a:r>
              <a:rPr lang="zh-CN" altLang="en-US" dirty="0"/>
              <a:t>整数或两个整数的商</a:t>
            </a:r>
            <a:endParaRPr lang="en-US" altLang="zh-CN" dirty="0"/>
          </a:p>
          <a:p>
            <a:pPr fontAlgn="auto">
              <a:spcAft>
                <a:spcPts val="0"/>
              </a:spcAft>
            </a:pPr>
            <a:r>
              <a:rPr lang="zh-CN" altLang="en-US" dirty="0"/>
              <a:t>不包括除数为</a:t>
            </a:r>
            <a:r>
              <a:rPr lang="en-US" altLang="zh-CN" dirty="0"/>
              <a:t>0</a:t>
            </a:r>
            <a:r>
              <a:rPr lang="zh-CN" altLang="en-US" dirty="0"/>
              <a:t>的情况</a:t>
            </a:r>
            <a:endParaRPr lang="en-US" altLang="zh-CN" dirty="0"/>
          </a:p>
          <a:p>
            <a:pPr fontAlgn="auto">
              <a:spcAft>
                <a:spcPts val="0"/>
              </a:spcAft>
            </a:pPr>
            <a:r>
              <a:rPr lang="en-US" altLang="zh-CN" dirty="0"/>
              <a:t>Word</a:t>
            </a:r>
          </a:p>
          <a:p>
            <a:pPr fontAlgn="auto">
              <a:spcAft>
                <a:spcPts val="0"/>
              </a:spcAft>
            </a:pPr>
            <a:r>
              <a:rPr lang="zh-CN" altLang="en-US" dirty="0"/>
              <a:t>一个或多个字节，字中的位数被称为计算机的字长</a:t>
            </a:r>
            <a:endParaRPr lang="en-US" altLang="zh-CN" dirty="0"/>
          </a:p>
          <a:p>
            <a:pPr fontAlgn="auto">
              <a:spcAft>
                <a:spcPts val="0"/>
              </a:spcAft>
            </a:pPr>
            <a:r>
              <a:rPr lang="en-US" altLang="zh-CN" dirty="0"/>
              <a:t>Overflow</a:t>
            </a:r>
          </a:p>
          <a:p>
            <a:pPr fontAlgn="auto">
              <a:spcAft>
                <a:spcPts val="0"/>
              </a:spcAft>
            </a:pPr>
            <a:r>
              <a:rPr lang="zh-CN" altLang="en-US" dirty="0"/>
              <a:t>给结果预留的位数存不下计算出的结果的情况</a:t>
            </a:r>
            <a:endParaRPr lang="en-US" altLang="zh-CN" dirty="0"/>
          </a:p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5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OOCVIDEO" val="1904693612"/>
  <p:tag name="MOOCFILE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OOCVIDEO" val="1904693613"/>
  <p:tag name="MOOCFILE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OOCVIDEO" val="1904693614"/>
  <p:tag name="MOOCFILE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8775</TotalTime>
  <Words>397</Words>
  <Application>Microsoft Office PowerPoint</Application>
  <PresentationFormat>全屏显示(4:3)</PresentationFormat>
  <Paragraphs>64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Microsoft Yahei</vt:lpstr>
      <vt:lpstr>Arial</vt:lpstr>
      <vt:lpstr>Calibri</vt:lpstr>
      <vt:lpstr>Office 主题​​</vt:lpstr>
      <vt:lpstr>1_Office 主题​​</vt:lpstr>
      <vt:lpstr>Review Chapter2:  Binary Values&amp;Number Systems</vt:lpstr>
      <vt:lpstr>Key  points</vt:lpstr>
      <vt:lpstr>PowerPoint 演示文稿</vt:lpstr>
      <vt:lpstr>PowerPoint 演示文稿</vt:lpstr>
      <vt:lpstr>PowerPoint 演示文稿</vt:lpstr>
      <vt:lpstr>Key  Terms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七七 许</cp:lastModifiedBy>
  <cp:revision>784</cp:revision>
  <dcterms:created xsi:type="dcterms:W3CDTF">2014-10-14T02:11:53Z</dcterms:created>
  <dcterms:modified xsi:type="dcterms:W3CDTF">2023-12-17T08:57:21Z</dcterms:modified>
</cp:coreProperties>
</file>