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3"/>
  </p:notesMasterIdLst>
  <p:sldIdLst>
    <p:sldId id="256" r:id="rId3"/>
    <p:sldId id="293" r:id="rId4"/>
    <p:sldId id="259" r:id="rId5"/>
    <p:sldId id="298" r:id="rId6"/>
    <p:sldId id="302" r:id="rId7"/>
    <p:sldId id="327" r:id="rId8"/>
    <p:sldId id="328" r:id="rId9"/>
    <p:sldId id="475" r:id="rId10"/>
    <p:sldId id="476" r:id="rId11"/>
    <p:sldId id="29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1" autoAdjust="0"/>
  </p:normalViewPr>
  <p:slideViewPr>
    <p:cSldViewPr>
      <p:cViewPr varScale="1">
        <p:scale>
          <a:sx n="79" d="100"/>
          <a:sy n="79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9DC3083-DCA2-42C1-9F05-B2CC0630B8A3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F70B9A-DCC7-4369-AE8C-9D065A337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CE8511-4785-423E-B352-6ABB6846D3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9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计算机表示单精度浮点数时，是用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位去存储指数部分，在数值上面，表示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，但是我们同样需要有负指数，正负指数的位数量为了均等，各自一半，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-128~127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是特殊点，特殊处理。储存时候会加上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，这样就刚刚好是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，就能很好的储存了，不然，不移量的话需要判断符号位来判断数值的正负。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E8511-4785-423E-B352-6ABB6846D3C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2075" y="620713"/>
            <a:ext cx="3956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D3B3-A14E-441F-8E4C-32A322671C9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642D-9341-4C56-88B4-E270DA19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50B-EBB2-4A42-91A8-A93EFAC1DCF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2E4D-C8C6-4C92-BD2E-1ACD2518336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02FF-63D4-495D-8C41-38099ADF2B6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4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5512-88FB-4C5C-8294-6BF7DE5C8BD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1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93C2-C935-4012-A932-8CB412DEEDE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7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DC5-A5BA-45C0-BF96-F9106B086128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1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91BA-E035-462E-86CE-7B9B123E0E0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C4A0-85A7-4C42-A13A-8A6F8EDF27DA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14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8742363" y="5013325"/>
            <a:ext cx="322262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468313" y="981075"/>
            <a:ext cx="8280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7988" y="2603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CB4-1419-4923-9D67-169B977FA32F}" type="datetime1">
              <a:rPr lang="zh-CN" altLang="en-US"/>
              <a:pPr>
                <a:defRPr/>
              </a:pPr>
              <a:t>2023/12/17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A5B5-F14C-4A74-8D06-BE358C8433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2277-B426-4F3E-95E5-5676C2EB094A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C64B-7CBD-473E-9700-04D6EA07D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3C72-F177-4A50-9D85-EE61C3C5210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5FD2-2E03-4B89-A3F7-CBCBDE135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54277-85F5-4A77-9BF3-E9AF01AECBE8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92FCB-19D6-4170-9175-9CA7634FE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768C-8854-4B67-AF8E-D4DD50B0E80C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3605-CF35-48F0-AC46-27FBF40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4FFC-4151-48D5-B69B-DB4C72E1E0D5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20" y="620688"/>
            <a:ext cx="3956304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D92-202E-4D28-882E-D85FD2FE68DB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04F5E6-E458-4D38-8D0F-7A8985B2C08B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A1D4D-1A00-4361-A586-2D96CE54C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AE7F-2CCF-410F-BFF7-856269291B79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278688" cy="1470025"/>
          </a:xfrm>
        </p:spPr>
        <p:txBody>
          <a:bodyPr/>
          <a:lstStyle/>
          <a:p>
            <a:r>
              <a:rPr lang="en-US" altLang="zh-CN"/>
              <a:t>Review Chapter3-1:</a:t>
            </a:r>
            <a:br>
              <a:rPr lang="en-US" altLang="zh-CN"/>
            </a:br>
            <a:r>
              <a:rPr lang="en-US" altLang="zh-CN"/>
              <a:t> </a:t>
            </a:r>
            <a:r>
              <a:rPr lang="en-US" altLang="zh-CN" dirty="0"/>
              <a:t>Data Representation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87EA77-66CF-472D-9C98-3A5519B80B58}"/>
              </a:ext>
            </a:extLst>
          </p:cNvPr>
          <p:cNvSpPr txBox="1">
            <a:spLocks/>
          </p:cNvSpPr>
          <p:nvPr/>
        </p:nvSpPr>
        <p:spPr bwMode="auto">
          <a:xfrm>
            <a:off x="432656" y="2996952"/>
            <a:ext cx="7772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Representing </a:t>
            </a:r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  <a:endParaRPr lang="zh-CN" altLang="en-US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Terms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13424"/>
            <a:ext cx="7776864" cy="324376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Floating Point</a:t>
            </a:r>
          </a:p>
          <a:p>
            <a:pPr lvl="0"/>
            <a:r>
              <a:rPr lang="zh-CN" altLang="en-US" dirty="0"/>
              <a:t>标明了符号、尾数、指数的实数表示法</a:t>
            </a:r>
            <a:endParaRPr lang="en-US" altLang="zh-CN" dirty="0"/>
          </a:p>
          <a:p>
            <a:pPr lvl="0"/>
            <a:r>
              <a:rPr lang="en-US" altLang="zh-CN" dirty="0"/>
              <a:t>Scientific notation</a:t>
            </a:r>
          </a:p>
          <a:p>
            <a:pPr lvl="0"/>
            <a:r>
              <a:rPr lang="zh-CN" altLang="en-US" dirty="0"/>
              <a:t>另外一种浮点表示法</a:t>
            </a:r>
            <a:endParaRPr lang="en-US" altLang="zh-CN" dirty="0"/>
          </a:p>
          <a:p>
            <a:pPr lvl="0"/>
            <a:r>
              <a:rPr lang="en-US" altLang="zh-CN" dirty="0"/>
              <a:t>Signed-magnitude representation</a:t>
            </a:r>
          </a:p>
          <a:p>
            <a:pPr lvl="0"/>
            <a:r>
              <a:rPr lang="zh-CN" altLang="en-US" dirty="0"/>
              <a:t>符号表示数所属的分类，值表示数的量值的数字表示法</a:t>
            </a:r>
            <a:endParaRPr lang="en-US" altLang="zh-CN" dirty="0"/>
          </a:p>
          <a:p>
            <a:pPr lvl="0"/>
            <a:r>
              <a:rPr lang="en-US" altLang="zh-CN" dirty="0"/>
              <a:t>Two’s complement</a:t>
            </a:r>
          </a:p>
          <a:p>
            <a:pPr lvl="0"/>
            <a:r>
              <a:rPr lang="zh-CN" altLang="en-US" dirty="0"/>
              <a:t>一种负数表示法，负数</a:t>
            </a:r>
            <a:r>
              <a:rPr lang="en-US" altLang="zh-CN" dirty="0"/>
              <a:t>I</a:t>
            </a:r>
            <a:r>
              <a:rPr lang="zh-CN" altLang="en-US" dirty="0"/>
              <a:t>用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次幂减去</a:t>
            </a:r>
            <a:r>
              <a:rPr lang="en-US" altLang="zh-CN" dirty="0"/>
              <a:t>I</a:t>
            </a:r>
            <a:r>
              <a:rPr lang="zh-CN" altLang="en-US" dirty="0"/>
              <a:t>表示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D215DF3-06F1-4FC8-88B9-4E45BEFC1FF4}"/>
              </a:ext>
            </a:extLst>
          </p:cNvPr>
          <p:cNvSpPr txBox="1">
            <a:spLocks/>
          </p:cNvSpPr>
          <p:nvPr/>
        </p:nvSpPr>
        <p:spPr>
          <a:xfrm>
            <a:off x="4211960" y="1913424"/>
            <a:ext cx="3641576" cy="3357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points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52" y="1412776"/>
            <a:ext cx="8291264" cy="403244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Binary Representations for numeric data</a:t>
            </a:r>
          </a:p>
          <a:p>
            <a:pPr lvl="0"/>
            <a:r>
              <a:rPr lang="en-US" altLang="zh-CN" dirty="0"/>
              <a:t>Two’s complement and IEEE 32 Single Precision scheme and IEEE 64 Double Precision scheme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9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FE5A-0CCD-432E-B341-CAAD0416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994FF-6C53-4CC7-AB9C-7946857921E0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79512" y="251302"/>
            <a:ext cx="8784976" cy="62749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2.2.2 Signed and unsigned number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897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9229-2CC2-4FF6-A5F0-E57AB20F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A39522-6DCC-44B8-9437-4945E4C79F8B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55893" y="274638"/>
            <a:ext cx="8952611" cy="63947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2.2.3 Sign-magnitude, one's complement, two's complement representation and real number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11694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IEEE</a:t>
            </a:r>
            <a:r>
              <a:rPr lang="zh-CN" altLang="en-US" dirty="0"/>
              <a:t>标准浮点数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1655763"/>
          </a:xfrm>
        </p:spPr>
        <p:txBody>
          <a:bodyPr/>
          <a:lstStyle/>
          <a:p>
            <a:r>
              <a:rPr lang="zh-CN" altLang="en-US"/>
              <a:t>美国电气和电子工程师协会</a:t>
            </a:r>
            <a:r>
              <a:rPr lang="en-US" altLang="zh-CN"/>
              <a:t>(IEEE)</a:t>
            </a:r>
            <a:r>
              <a:rPr lang="zh-CN" altLang="en-US"/>
              <a:t>定义了几种存储浮点数的标准。最常用的是单精度和双精度两种类型。</a:t>
            </a:r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313" y="3494088"/>
            <a:ext cx="431800" cy="360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276600" y="3494088"/>
            <a:ext cx="1366838" cy="3603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859338" y="3500438"/>
            <a:ext cx="3384550" cy="360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23</a:t>
            </a:r>
            <a:endParaRPr lang="zh-CN" altLang="en-US" sz="3200" dirty="0"/>
          </a:p>
        </p:txBody>
      </p:sp>
      <p:cxnSp>
        <p:nvCxnSpPr>
          <p:cNvPr id="8" name="曲线连接符 7"/>
          <p:cNvCxnSpPr>
            <a:endCxn id="6" idx="0"/>
          </p:cNvCxnSpPr>
          <p:nvPr/>
        </p:nvCxnSpPr>
        <p:spPr>
          <a:xfrm>
            <a:off x="3419475" y="3213100"/>
            <a:ext cx="539750" cy="28098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36863" y="3213100"/>
            <a:ext cx="1806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7" name="文本框 9"/>
          <p:cNvSpPr txBox="1">
            <a:spLocks noChangeArrowheads="1"/>
          </p:cNvSpPr>
          <p:nvPr/>
        </p:nvSpPr>
        <p:spPr bwMode="auto">
          <a:xfrm>
            <a:off x="2836863" y="2852738"/>
            <a:ext cx="18065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anose="020F0502020204030204" pitchFamily="34" charset="0"/>
              </a:rPr>
              <a:t>Excess_127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8138" name="文本框 10"/>
          <p:cNvSpPr txBox="1">
            <a:spLocks noChangeArrowheads="1"/>
          </p:cNvSpPr>
          <p:nvPr/>
        </p:nvSpPr>
        <p:spPr bwMode="auto">
          <a:xfrm>
            <a:off x="422275" y="3357563"/>
            <a:ext cx="17018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anose="020F0502020204030204" pitchFamily="34" charset="0"/>
              </a:rPr>
              <a:t>Single precision (32 bits)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313" y="4864100"/>
            <a:ext cx="431800" cy="358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276600" y="4864100"/>
            <a:ext cx="1366838" cy="358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11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859338" y="4870450"/>
            <a:ext cx="3384550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52</a:t>
            </a:r>
            <a:endParaRPr lang="zh-CN" altLang="en-US" sz="3200" dirty="0"/>
          </a:p>
        </p:txBody>
      </p:sp>
      <p:cxnSp>
        <p:nvCxnSpPr>
          <p:cNvPr id="15" name="曲线连接符 14"/>
          <p:cNvCxnSpPr>
            <a:endCxn id="13" idx="0"/>
          </p:cNvCxnSpPr>
          <p:nvPr/>
        </p:nvCxnSpPr>
        <p:spPr>
          <a:xfrm>
            <a:off x="3419475" y="4583113"/>
            <a:ext cx="539750" cy="28098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36863" y="4583113"/>
            <a:ext cx="1806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4" name="文本框 16"/>
          <p:cNvSpPr txBox="1">
            <a:spLocks noChangeArrowheads="1"/>
          </p:cNvSpPr>
          <p:nvPr/>
        </p:nvSpPr>
        <p:spPr bwMode="auto">
          <a:xfrm>
            <a:off x="2836863" y="4222750"/>
            <a:ext cx="1806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anose="020F0502020204030204" pitchFamily="34" charset="0"/>
              </a:rPr>
              <a:t>Excess_1023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8145" name="文本框 17"/>
          <p:cNvSpPr txBox="1">
            <a:spLocks noChangeArrowheads="1"/>
          </p:cNvSpPr>
          <p:nvPr/>
        </p:nvSpPr>
        <p:spPr bwMode="auto">
          <a:xfrm>
            <a:off x="250825" y="4727575"/>
            <a:ext cx="19907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Double precision (64 bits)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8146" name="TextBox 7"/>
          <p:cNvSpPr txBox="1">
            <a:spLocks noChangeArrowheads="1"/>
          </p:cNvSpPr>
          <p:nvPr/>
        </p:nvSpPr>
        <p:spPr bwMode="auto">
          <a:xfrm>
            <a:off x="2339752" y="5516563"/>
            <a:ext cx="8905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符号</a:t>
            </a:r>
          </a:p>
        </p:txBody>
      </p:sp>
      <p:sp>
        <p:nvSpPr>
          <p:cNvPr id="48147" name="TextBox 21"/>
          <p:cNvSpPr txBox="1">
            <a:spLocks noChangeArrowheads="1"/>
          </p:cNvSpPr>
          <p:nvPr/>
        </p:nvSpPr>
        <p:spPr bwMode="auto">
          <a:xfrm>
            <a:off x="3059832" y="5516563"/>
            <a:ext cx="12239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指数</a:t>
            </a:r>
          </a:p>
        </p:txBody>
      </p:sp>
      <p:sp>
        <p:nvSpPr>
          <p:cNvPr id="48148" name="TextBox 22"/>
          <p:cNvSpPr txBox="1">
            <a:spLocks noChangeArrowheads="1"/>
          </p:cNvSpPr>
          <p:nvPr/>
        </p:nvSpPr>
        <p:spPr bwMode="auto">
          <a:xfrm>
            <a:off x="5652120" y="5524500"/>
            <a:ext cx="12239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尾数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余码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位的存储单元，选取一个“魔数”</a:t>
            </a:r>
            <a:r>
              <a:rPr lang="en-US" altLang="zh-CN" dirty="0"/>
              <a:t>(magic number, M)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N=8</a:t>
            </a:r>
            <a:r>
              <a:rPr lang="zh-CN" altLang="en-US" dirty="0"/>
              <a:t>，</a:t>
            </a:r>
            <a:r>
              <a:rPr lang="en-US" altLang="zh-CN" dirty="0"/>
              <a:t>M=128</a:t>
            </a:r>
            <a:r>
              <a:rPr lang="zh-CN" altLang="en-US" dirty="0"/>
              <a:t>，余</a:t>
            </a:r>
            <a:r>
              <a:rPr lang="en-US" altLang="zh-CN" dirty="0"/>
              <a:t>128</a:t>
            </a:r>
            <a:r>
              <a:rPr lang="zh-CN" altLang="en-US" dirty="0"/>
              <a:t>码：</a:t>
            </a:r>
            <a:r>
              <a:rPr lang="en-US" altLang="zh-CN" dirty="0"/>
              <a:t>-128 ~ 0 ~ +127</a:t>
            </a:r>
          </a:p>
          <a:p>
            <a:pPr lvl="1"/>
            <a:r>
              <a:rPr lang="en-US" altLang="zh-CN" dirty="0"/>
              <a:t>N=8</a:t>
            </a:r>
            <a:r>
              <a:rPr lang="zh-CN" altLang="en-US" dirty="0"/>
              <a:t>，</a:t>
            </a:r>
            <a:r>
              <a:rPr lang="en-US" altLang="zh-CN" dirty="0"/>
              <a:t>M=127</a:t>
            </a:r>
            <a:r>
              <a:rPr lang="zh-CN" altLang="en-US" dirty="0"/>
              <a:t>，余</a:t>
            </a:r>
            <a:r>
              <a:rPr lang="en-US" altLang="zh-CN" dirty="0"/>
              <a:t>127</a:t>
            </a:r>
            <a:r>
              <a:rPr lang="zh-CN" altLang="en-US" dirty="0"/>
              <a:t>码：</a:t>
            </a:r>
            <a:r>
              <a:rPr lang="en-US" altLang="zh-CN" dirty="0"/>
              <a:t>-127 ~ 0 ~ +128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用余码表示整数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整数表示为余码：</a:t>
            </a:r>
            <a:endParaRPr lang="en-US" altLang="zh-CN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整数值加上魔数</a:t>
            </a:r>
            <a:r>
              <a:rPr lang="en-US" altLang="zh-CN" dirty="0"/>
              <a:t>M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将（</a:t>
            </a:r>
            <a:r>
              <a:rPr lang="en-US" altLang="zh-CN" dirty="0"/>
              <a:t>1</a:t>
            </a:r>
            <a:r>
              <a:rPr lang="zh-CN" altLang="en-US" dirty="0"/>
              <a:t>）的结果转换成二进制，如果不足</a:t>
            </a:r>
            <a:r>
              <a:rPr lang="en-US" altLang="zh-CN" dirty="0"/>
              <a:t>N</a:t>
            </a:r>
            <a:r>
              <a:rPr lang="zh-CN" altLang="en-US" dirty="0"/>
              <a:t>位，左边补</a:t>
            </a:r>
            <a:r>
              <a:rPr lang="en-US" altLang="zh-CN" dirty="0"/>
              <a:t>0</a:t>
            </a:r>
          </a:p>
          <a:p>
            <a:pPr marL="51435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余码译码为整数</a:t>
            </a:r>
            <a:endParaRPr lang="en-US" altLang="zh-CN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将余码（二进制）转换成十进制数</a:t>
            </a:r>
            <a:endParaRPr lang="en-US" altLang="zh-CN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将（</a:t>
            </a:r>
            <a:r>
              <a:rPr lang="en-US" altLang="zh-CN" dirty="0"/>
              <a:t>1</a:t>
            </a:r>
            <a:r>
              <a:rPr lang="zh-CN" altLang="en-US" dirty="0"/>
              <a:t>）的结果减去魔数</a:t>
            </a:r>
            <a:r>
              <a:rPr lang="en-US" altLang="zh-CN" dirty="0"/>
              <a:t>M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0113" y="5013325"/>
          <a:ext cx="70567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Excess_127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Excess_128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1001 1000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1001 1001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0110 0100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0110 0101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IEEE</a:t>
            </a:r>
            <a:r>
              <a:rPr lang="zh-CN" altLang="en-US" dirty="0"/>
              <a:t>标准浮点数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4929188"/>
          </a:xfrm>
        </p:spPr>
        <p:txBody>
          <a:bodyPr/>
          <a:lstStyle/>
          <a:p>
            <a:r>
              <a:rPr lang="zh-CN" altLang="en-US"/>
              <a:t>一个十进制实数可以通过以下步骤存储为</a:t>
            </a:r>
            <a:r>
              <a:rPr lang="en-US" altLang="zh-CN"/>
              <a:t>IEEE</a:t>
            </a:r>
            <a:r>
              <a:rPr lang="zh-CN" altLang="en-US"/>
              <a:t>标准浮点数格式。</a:t>
            </a:r>
          </a:p>
          <a:p>
            <a:pPr lvl="1"/>
            <a:r>
              <a:rPr lang="en-US" altLang="zh-CN"/>
              <a:t>(1) </a:t>
            </a:r>
            <a:r>
              <a:rPr lang="zh-CN" altLang="en-US"/>
              <a:t>在符号位</a:t>
            </a:r>
            <a:r>
              <a:rPr lang="en-US" altLang="zh-CN"/>
              <a:t>S</a:t>
            </a:r>
            <a:r>
              <a:rPr lang="zh-CN" altLang="en-US"/>
              <a:t>中存储符号</a:t>
            </a:r>
            <a:r>
              <a:rPr lang="en-US" altLang="zh-CN"/>
              <a:t>(0</a:t>
            </a:r>
            <a:r>
              <a:rPr lang="zh-CN" altLang="en-US"/>
              <a:t>或</a:t>
            </a:r>
            <a:r>
              <a:rPr lang="en-US" altLang="zh-CN"/>
              <a:t>1)</a:t>
            </a:r>
            <a:r>
              <a:rPr lang="zh-CN" altLang="en-US"/>
              <a:t>。</a:t>
            </a:r>
          </a:p>
          <a:p>
            <a:pPr lvl="1"/>
            <a:r>
              <a:rPr lang="en-US" altLang="zh-CN"/>
              <a:t>(2) </a:t>
            </a:r>
            <a:r>
              <a:rPr lang="zh-CN" altLang="en-US"/>
              <a:t>将数字转换为二进制。</a:t>
            </a:r>
          </a:p>
          <a:p>
            <a:pPr lvl="1"/>
            <a:r>
              <a:rPr lang="en-US" altLang="zh-CN"/>
              <a:t>(3) </a:t>
            </a:r>
            <a:r>
              <a:rPr lang="zh-CN" altLang="en-US"/>
              <a:t>规范化。</a:t>
            </a:r>
          </a:p>
          <a:p>
            <a:pPr lvl="1"/>
            <a:r>
              <a:rPr lang="en-US" altLang="zh-CN"/>
              <a:t>(4) </a:t>
            </a:r>
            <a:r>
              <a:rPr lang="zh-CN" altLang="en-US"/>
              <a:t>计算指数</a:t>
            </a:r>
            <a:r>
              <a:rPr lang="en-US" altLang="zh-CN"/>
              <a:t>E</a:t>
            </a:r>
            <a:r>
              <a:rPr lang="zh-CN" altLang="en-US"/>
              <a:t>和尾数</a:t>
            </a:r>
            <a:r>
              <a:rPr lang="en-US" altLang="zh-CN"/>
              <a:t>M</a:t>
            </a:r>
            <a:r>
              <a:rPr lang="zh-CN" altLang="en-US"/>
              <a:t>的值。</a:t>
            </a:r>
          </a:p>
          <a:p>
            <a:pPr lvl="1"/>
            <a:r>
              <a:rPr lang="en-US" altLang="zh-CN"/>
              <a:t>(5) </a:t>
            </a:r>
            <a:r>
              <a:rPr lang="zh-CN" altLang="en-US"/>
              <a:t>连接符号位</a:t>
            </a:r>
            <a:r>
              <a:rPr lang="en-US" altLang="zh-CN"/>
              <a:t>S</a:t>
            </a:r>
            <a:r>
              <a:rPr lang="zh-CN" altLang="en-US"/>
              <a:t>、指数</a:t>
            </a:r>
            <a:r>
              <a:rPr lang="en-US" altLang="zh-CN"/>
              <a:t>E</a:t>
            </a:r>
            <a:r>
              <a:rPr lang="zh-CN" altLang="en-US"/>
              <a:t>和尾数</a:t>
            </a:r>
            <a:r>
              <a:rPr lang="en-US" altLang="zh-CN"/>
              <a:t>M</a:t>
            </a:r>
            <a:r>
              <a:rPr lang="zh-CN" altLang="en-US"/>
              <a:t>，即为</a:t>
            </a:r>
            <a:r>
              <a:rPr lang="en-US" altLang="zh-CN"/>
              <a:t>IEEE</a:t>
            </a:r>
            <a:r>
              <a:rPr lang="zh-CN" altLang="en-US"/>
              <a:t>标准浮点数存储格式。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IEEE</a:t>
            </a:r>
            <a:r>
              <a:rPr lang="zh-CN" altLang="en-US" dirty="0"/>
              <a:t>标准浮点数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492918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en-US" altLang="zh-CN" b="1" dirty="0">
                <a:solidFill>
                  <a:schemeClr val="hlink"/>
                </a:solidFill>
              </a:rPr>
              <a:t>2-11 </a:t>
            </a:r>
            <a:r>
              <a:rPr lang="zh-CN" altLang="en-US" dirty="0"/>
              <a:t>写出十进制数</a:t>
            </a:r>
            <a:r>
              <a:rPr lang="en-US" altLang="zh-CN" dirty="0"/>
              <a:t>5.75</a:t>
            </a:r>
            <a:r>
              <a:rPr lang="zh-CN" altLang="en-US" dirty="0"/>
              <a:t>的单精度</a:t>
            </a:r>
            <a:r>
              <a:rPr lang="en-US" altLang="zh-CN" dirty="0"/>
              <a:t>(</a:t>
            </a:r>
            <a:r>
              <a:rPr lang="zh-CN" altLang="en-US" dirty="0"/>
              <a:t>余</a:t>
            </a:r>
            <a:r>
              <a:rPr lang="en-US" altLang="zh-CN" dirty="0"/>
              <a:t>127</a:t>
            </a:r>
            <a:r>
              <a:rPr lang="zh-CN" altLang="en-US" dirty="0"/>
              <a:t>码</a:t>
            </a:r>
            <a:r>
              <a:rPr lang="en-US" altLang="zh-CN" dirty="0"/>
              <a:t>)</a:t>
            </a:r>
            <a:r>
              <a:rPr lang="zh-CN" altLang="en-US" dirty="0"/>
              <a:t>表示法。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符号为正，所以</a:t>
            </a:r>
            <a:r>
              <a:rPr lang="en-US" altLang="zh-CN" dirty="0"/>
              <a:t>S=0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十进制转换为二进制： </a:t>
            </a:r>
            <a:r>
              <a:rPr lang="en-US" altLang="zh-CN" dirty="0"/>
              <a:t>5.75=(101.11)</a:t>
            </a:r>
            <a:r>
              <a:rPr lang="en-US" altLang="zh-CN" baseline="-25000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规范化： </a:t>
            </a:r>
            <a:r>
              <a:rPr lang="en-US" altLang="zh-CN" dirty="0"/>
              <a:t>(101.11)</a:t>
            </a:r>
            <a:r>
              <a:rPr lang="en-US" altLang="zh-CN" baseline="-25000" dirty="0"/>
              <a:t>2</a:t>
            </a:r>
            <a:r>
              <a:rPr lang="en-US" altLang="zh-CN" dirty="0"/>
              <a:t>=(1.0111)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E=2+127=129=(10000001)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M=0111</a:t>
            </a:r>
            <a:r>
              <a:rPr lang="zh-CN" altLang="en-US" dirty="0"/>
              <a:t>。需要在</a:t>
            </a:r>
            <a:r>
              <a:rPr lang="en-US" altLang="zh-CN" dirty="0"/>
              <a:t>M</a:t>
            </a:r>
            <a:r>
              <a:rPr lang="zh-CN" altLang="en-US" dirty="0"/>
              <a:t>的右边增加</a:t>
            </a:r>
            <a:r>
              <a:rPr lang="en-US" altLang="zh-CN" dirty="0"/>
              <a:t>19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使之成为</a:t>
            </a:r>
            <a:r>
              <a:rPr lang="en-US" altLang="zh-CN" dirty="0"/>
              <a:t>23</a:t>
            </a:r>
            <a:r>
              <a:rPr lang="zh-CN" altLang="en-US" dirty="0"/>
              <a:t>位</a:t>
            </a:r>
          </a:p>
          <a:p>
            <a:pPr>
              <a:buFont typeface="Arial" charset="0"/>
              <a:buNone/>
            </a:pPr>
            <a:endParaRPr lang="zh-CN" altLang="en-US" dirty="0"/>
          </a:p>
        </p:txBody>
      </p:sp>
      <p:graphicFrame>
        <p:nvGraphicFramePr>
          <p:cNvPr id="50195" name="Group 19"/>
          <p:cNvGraphicFramePr>
            <a:graphicFrameLocks noGrp="1"/>
          </p:cNvGraphicFramePr>
          <p:nvPr/>
        </p:nvGraphicFramePr>
        <p:xfrm>
          <a:off x="2339975" y="5373688"/>
          <a:ext cx="48768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S[1]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E[8]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M[23]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10000001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01110000000000000000000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621"/>
  <p:tag name="MOOCFILE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622"/>
  <p:tag name="MOOCFILE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660</Words>
  <Application>Microsoft Office PowerPoint</Application>
  <PresentationFormat>全屏显示(4:3)</PresentationFormat>
  <Paragraphs>90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Calibri</vt:lpstr>
      <vt:lpstr>Times New Roman</vt:lpstr>
      <vt:lpstr>Office 主题​​</vt:lpstr>
      <vt:lpstr>1_Office 主题​​</vt:lpstr>
      <vt:lpstr>Review Chapter3-1:  Data Representation</vt:lpstr>
      <vt:lpstr>Key  points</vt:lpstr>
      <vt:lpstr>PowerPoint 演示文稿</vt:lpstr>
      <vt:lpstr>PowerPoint 演示文稿</vt:lpstr>
      <vt:lpstr>IEEE标准浮点数</vt:lpstr>
      <vt:lpstr>余码</vt:lpstr>
      <vt:lpstr>用余码表示整数</vt:lpstr>
      <vt:lpstr>IEEE标准浮点数</vt:lpstr>
      <vt:lpstr>IEEE标准浮点数</vt:lpstr>
      <vt:lpstr>Key  Terms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七七 许</cp:lastModifiedBy>
  <cp:revision>788</cp:revision>
  <dcterms:created xsi:type="dcterms:W3CDTF">2014-10-14T02:11:53Z</dcterms:created>
  <dcterms:modified xsi:type="dcterms:W3CDTF">2023-12-17T09:53:31Z</dcterms:modified>
</cp:coreProperties>
</file>