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303" r:id="rId4"/>
    <p:sldId id="307" r:id="rId5"/>
    <p:sldId id="258" r:id="rId6"/>
    <p:sldId id="261" r:id="rId7"/>
    <p:sldId id="265" r:id="rId8"/>
    <p:sldId id="263" r:id="rId9"/>
    <p:sldId id="305" r:id="rId10"/>
    <p:sldId id="30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1" autoAdjust="0"/>
  </p:normalViewPr>
  <p:slideViewPr>
    <p:cSldViewPr>
      <p:cViewPr varScale="1">
        <p:scale>
          <a:sx n="79" d="100"/>
          <a:sy n="79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9DC3083-DCA2-42C1-9F05-B2CC0630B8A3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F70B9A-DCC7-4369-AE8C-9D065A337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DD24-4E21-4E9D-AAE8-D8FE7BD03C8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DD24-4E21-4E9D-AAE8-D8FE7BD03C8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940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SRAM :</a:t>
            </a:r>
            <a:r>
              <a:rPr lang="zh-CN" altLang="en-US" dirty="0"/>
              <a:t>根据电子器件的双稳态原理来存储信息。在不断电的情况下，信息不会丢失，不需要刷新。功耗大、集成度低，运行速度比</a:t>
            </a:r>
            <a:r>
              <a:rPr lang="en-US" altLang="zh-CN" dirty="0"/>
              <a:t>DRAM</a:t>
            </a:r>
            <a:r>
              <a:rPr lang="zh-CN" altLang="en-US" dirty="0"/>
              <a:t>快，一般用作</a:t>
            </a:r>
            <a:r>
              <a:rPr lang="en-US" altLang="zh-CN" dirty="0"/>
              <a:t>Cache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DRAM</a:t>
            </a:r>
            <a:r>
              <a:rPr lang="zh-CN" altLang="en-US" dirty="0"/>
              <a:t>：使用电容充电原理来存储信息。由于电容会漏电，所以必须对立面信息定期更新才不会丢失信息。功耗小，集成度高，用作主存。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F0DD24-4E21-4E9D-AAE8-D8FE7BD03C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147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70B9A-DCC7-4369-AE8C-9D065A337C04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4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2075" y="620713"/>
            <a:ext cx="3956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D3B3-A14E-441F-8E4C-32A322671C9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642D-9341-4C56-88B4-E270DA19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02FF-63D4-495D-8C41-38099ADF2B6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91BA-E035-462E-86CE-7B9B123E0E0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3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8742363" y="5013325"/>
            <a:ext cx="322262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468313" y="981075"/>
            <a:ext cx="8280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7988" y="2603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CB4-1419-4923-9D67-169B977FA32F}" type="datetime1">
              <a:rPr lang="zh-CN" altLang="en-US"/>
              <a:pPr>
                <a:defRPr/>
              </a:pPr>
              <a:t>2023/12/17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2015 Intro to CS and SE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A5B5-F14C-4A74-8D06-BE358C8433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2277-B426-4F3E-95E5-5676C2EB094A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C64B-7CBD-473E-9700-04D6EA07D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3C72-F177-4A50-9D85-EE61C3C5210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5FD2-2E03-4B89-A3F7-CBCBDE135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54277-85F5-4A77-9BF3-E9AF01AECBE8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2014 </a:t>
            </a:r>
            <a:r>
              <a:rPr lang="zh-CN" altLang="en-US"/>
              <a:t>计算机与软件工程概论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92FCB-19D6-4170-9175-9CA7634FE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768C-8854-4B67-AF8E-D4DD50B0E80C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3605-CF35-48F0-AC46-27FBF40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50B-EBB2-4A42-91A8-A93EFAC1DCF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2E4D-C8C6-4C92-BD2E-1ACD2518336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 txBox="1"/>
          <p:nvPr userDrawn="1"/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04F5E6-E458-4D38-8D0F-7A8985B2C08B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A1D4D-1A00-4361-A586-2D96CE54C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3" r:id="rId7"/>
    <p:sldLayoutId id="2147483675" r:id="rId8"/>
    <p:sldLayoutId id="2147483676" r:id="rId9"/>
    <p:sldLayoutId id="2147483677" r:id="rId10"/>
    <p:sldLayoutId id="2147483681" r:id="rId11"/>
    <p:sldLayoutId id="2147483683" r:id="rId1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00810" y="1746602"/>
            <a:ext cx="8278688" cy="1470025"/>
          </a:xfrm>
        </p:spPr>
        <p:txBody>
          <a:bodyPr/>
          <a:lstStyle/>
          <a:p>
            <a:r>
              <a:rPr lang="en-US" altLang="zh-CN" dirty="0"/>
              <a:t>Review Chapter 5: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87EA77-66CF-472D-9C98-3A5519B80B58}"/>
              </a:ext>
            </a:extLst>
          </p:cNvPr>
          <p:cNvSpPr txBox="1">
            <a:spLocks/>
          </p:cNvSpPr>
          <p:nvPr/>
        </p:nvSpPr>
        <p:spPr bwMode="auto">
          <a:xfrm>
            <a:off x="685800" y="3216627"/>
            <a:ext cx="7772400" cy="147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6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Computing Components</a:t>
            </a:r>
            <a:endParaRPr lang="zh-CN" altLang="en-US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Terms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9D215DF3-06F1-4FC8-88B9-4E45BEFC1FF4}"/>
              </a:ext>
            </a:extLst>
          </p:cNvPr>
          <p:cNvSpPr txBox="1">
            <a:spLocks/>
          </p:cNvSpPr>
          <p:nvPr/>
        </p:nvSpPr>
        <p:spPr>
          <a:xfrm>
            <a:off x="4105424" y="2323004"/>
            <a:ext cx="3641576" cy="3357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4C7104D-BEF8-4F67-BB1C-3809EF1D2126}"/>
              </a:ext>
            </a:extLst>
          </p:cNvPr>
          <p:cNvSpPr txBox="1">
            <a:spLocks/>
          </p:cNvSpPr>
          <p:nvPr/>
        </p:nvSpPr>
        <p:spPr>
          <a:xfrm>
            <a:off x="323528" y="1052736"/>
            <a:ext cx="4038600" cy="335730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Motherboard</a:t>
            </a:r>
          </a:p>
          <a:p>
            <a:r>
              <a:rPr lang="zh-CN" altLang="en-US" sz="1600" dirty="0"/>
              <a:t>个人计算机的主电路板</a:t>
            </a:r>
            <a:endParaRPr lang="en-US" altLang="zh-CN" sz="1600" dirty="0"/>
          </a:p>
          <a:p>
            <a:r>
              <a:rPr lang="en-US" altLang="zh-CN" sz="1600" dirty="0"/>
              <a:t>Program Counter(PC)</a:t>
            </a:r>
          </a:p>
          <a:p>
            <a:r>
              <a:rPr lang="zh-CN" altLang="en-US" sz="1600" dirty="0"/>
              <a:t>存放下一条要执行的指令的地址的寄存器</a:t>
            </a:r>
            <a:endParaRPr lang="en-US" altLang="zh-CN" sz="1600" dirty="0"/>
          </a:p>
          <a:p>
            <a:r>
              <a:rPr lang="en-US" altLang="zh-CN" sz="1600" dirty="0"/>
              <a:t>Transfer Rate</a:t>
            </a:r>
          </a:p>
          <a:p>
            <a:r>
              <a:rPr lang="zh-CN" altLang="en-US" sz="1600" dirty="0"/>
              <a:t>数据从磁盘传输到内存的速度</a:t>
            </a:r>
            <a:endParaRPr lang="en-US" altLang="zh-CN" sz="1600" dirty="0"/>
          </a:p>
          <a:p>
            <a:r>
              <a:rPr lang="en-US" altLang="zh-CN" sz="1600" dirty="0"/>
              <a:t>Instruction register(IR)</a:t>
            </a:r>
          </a:p>
          <a:p>
            <a:r>
              <a:rPr lang="zh-CN" altLang="en-US" sz="1600" dirty="0"/>
              <a:t>存放当前正在执行的指令的寄存器</a:t>
            </a:r>
            <a:endParaRPr lang="en-US" altLang="zh-CN" sz="1600" dirty="0"/>
          </a:p>
          <a:p>
            <a:r>
              <a:rPr lang="en-US" altLang="zh-CN" sz="1600" dirty="0"/>
              <a:t>Input/Output Unit</a:t>
            </a:r>
          </a:p>
          <a:p>
            <a:r>
              <a:rPr lang="zh-CN" altLang="en-US" sz="1600" dirty="0"/>
              <a:t>接收要存储在内存中的数据的设备</a:t>
            </a:r>
            <a:endParaRPr lang="en-US" altLang="zh-CN" sz="1600" dirty="0"/>
          </a:p>
          <a:p>
            <a:r>
              <a:rPr lang="zh-CN" altLang="en-US" sz="1600" dirty="0"/>
              <a:t>一种设备，由于把存储在内存中的数据打印或者显示出来，或者把存储在内存或其他设备中的信息制成一个永久的副本</a:t>
            </a:r>
            <a:endParaRPr lang="en-US" altLang="zh-CN" sz="1600" dirty="0"/>
          </a:p>
          <a:p>
            <a:r>
              <a:rPr lang="en-US" altLang="zh-CN" sz="1600" dirty="0"/>
              <a:t>Cylinder/Sector/Track</a:t>
            </a:r>
          </a:p>
          <a:p>
            <a:r>
              <a:rPr lang="zh-CN" altLang="en-US" sz="1600" dirty="0"/>
              <a:t>所有磁盘表面的同心磁道的集合</a:t>
            </a:r>
            <a:endParaRPr lang="en-US" altLang="zh-CN" sz="1600" dirty="0"/>
          </a:p>
          <a:p>
            <a:r>
              <a:rPr lang="zh-CN" altLang="en-US" sz="1600" dirty="0"/>
              <a:t>磁道的一个区</a:t>
            </a:r>
            <a:endParaRPr lang="en-US" altLang="zh-CN" sz="1600" dirty="0"/>
          </a:p>
          <a:p>
            <a:r>
              <a:rPr lang="zh-CN" altLang="en-US" sz="1600" dirty="0"/>
              <a:t>磁道表面的同心圆</a:t>
            </a:r>
            <a:endParaRPr lang="en-US" altLang="zh-CN" sz="16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3B81936A-BE6C-4BEF-BA01-CA0B07A6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9952" y="1847254"/>
            <a:ext cx="5256584" cy="3163491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zh-CN" sz="3000" dirty="0"/>
              <a:t>Access time</a:t>
            </a:r>
            <a:r>
              <a:rPr lang="zh-CN" altLang="en-US" sz="3000" dirty="0"/>
              <a:t>开始读取一个数据块之前花费的时间</a:t>
            </a:r>
            <a:endParaRPr lang="en-US" altLang="zh-CN" sz="3000" dirty="0"/>
          </a:p>
          <a:p>
            <a:pPr lvl="0"/>
            <a:r>
              <a:rPr lang="en-US" altLang="zh-CN" sz="3000" dirty="0"/>
              <a:t>Addressability</a:t>
            </a:r>
          </a:p>
          <a:p>
            <a:pPr lvl="0"/>
            <a:r>
              <a:rPr lang="zh-CN" altLang="en-US" sz="3000" dirty="0"/>
              <a:t>内存中每个可编制位置存储的位数</a:t>
            </a:r>
            <a:endParaRPr lang="en-US" altLang="zh-CN" sz="3000" dirty="0"/>
          </a:p>
          <a:p>
            <a:r>
              <a:rPr lang="en-US" altLang="zh-CN" sz="3000" dirty="0"/>
              <a:t>CPU</a:t>
            </a:r>
            <a:r>
              <a:rPr lang="zh-CN" altLang="en-US" sz="3000" dirty="0"/>
              <a:t>计算机的大脑，中央处理器，由算术逻辑单元和控制单元组成</a:t>
            </a:r>
            <a:endParaRPr lang="en-US" altLang="zh-CN" sz="3000" dirty="0"/>
          </a:p>
          <a:p>
            <a:r>
              <a:rPr lang="en-US" altLang="zh-CN" sz="3000" dirty="0"/>
              <a:t>Arithmetic/logic unit(ALU)</a:t>
            </a:r>
          </a:p>
          <a:p>
            <a:r>
              <a:rPr lang="zh-CN" altLang="en-US" sz="3000" dirty="0"/>
              <a:t>执行算术运算和逻辑运算的计算机部件</a:t>
            </a:r>
            <a:endParaRPr lang="en-US" altLang="zh-CN" sz="3000" dirty="0"/>
          </a:p>
          <a:p>
            <a:pPr lvl="0"/>
            <a:r>
              <a:rPr lang="en-US" altLang="zh-CN" sz="3000" dirty="0"/>
              <a:t>Bus width</a:t>
            </a:r>
          </a:p>
          <a:p>
            <a:pPr lvl="0"/>
            <a:r>
              <a:rPr lang="zh-CN" altLang="en-US" sz="3000" dirty="0"/>
              <a:t>可以在总线上并行传输的位数</a:t>
            </a:r>
            <a:endParaRPr lang="en-US" altLang="zh-CN" sz="3000" dirty="0"/>
          </a:p>
          <a:p>
            <a:pPr lvl="0"/>
            <a:r>
              <a:rPr lang="en-US" altLang="zh-CN" sz="3000" dirty="0"/>
              <a:t>Cache memory</a:t>
            </a:r>
          </a:p>
          <a:p>
            <a:pPr lvl="0"/>
            <a:r>
              <a:rPr lang="zh-CN" altLang="en-US" sz="3000" dirty="0"/>
              <a:t>一种用于存储常用数据的小型高速寄存器</a:t>
            </a:r>
            <a:endParaRPr lang="en-US" altLang="zh-CN" sz="3000" dirty="0"/>
          </a:p>
          <a:p>
            <a:pPr lvl="0"/>
            <a:r>
              <a:rPr lang="en-US" altLang="zh-CN" sz="3000" dirty="0"/>
              <a:t>Control unit</a:t>
            </a:r>
          </a:p>
          <a:p>
            <a:pPr lvl="0"/>
            <a:r>
              <a:rPr lang="zh-CN" altLang="en-US" sz="3000" dirty="0"/>
              <a:t>控制其他部件的动作，从而执行指令序列的计算机部件</a:t>
            </a:r>
            <a:endParaRPr lang="en-US" altLang="zh-CN" sz="3000" dirty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80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AC801-0466-4929-A638-2FBD5B10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 points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4FE142-9F6B-4030-A22B-77069CA7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52" y="1412776"/>
            <a:ext cx="8291264" cy="40324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Read and ad for a computer and understand the </a:t>
            </a:r>
            <a:r>
              <a:rPr lang="en-US" dirty="0" err="1"/>
              <a:t>jardon</a:t>
            </a:r>
            <a:endParaRPr lang="en-US" dirty="0"/>
          </a:p>
          <a:p>
            <a:r>
              <a:rPr lang="en-US" dirty="0"/>
              <a:t>List the components and their function in a von Neumann machine</a:t>
            </a:r>
          </a:p>
          <a:p>
            <a:pPr lvl="1"/>
            <a:r>
              <a:rPr lang="en-US" altLang="zh-CN" dirty="0"/>
              <a:t>CPU, CPU registers, CPU cache, Memory and RAM, Input and Keyboard, Output and Screen, Bus, Hard Disk and Secondary Storage</a:t>
            </a:r>
            <a:r>
              <a:rPr lang="zh-CN" altLang="zh-CN" dirty="0"/>
              <a:t>，</a:t>
            </a:r>
            <a:r>
              <a:rPr lang="en-US" altLang="zh-CN" dirty="0"/>
              <a:t>BIOS  and ROM</a:t>
            </a:r>
            <a:endParaRPr lang="zh-CN" altLang="zh-CN" dirty="0"/>
          </a:p>
          <a:p>
            <a:r>
              <a:rPr lang="en-US" dirty="0"/>
              <a:t>Describe the fetch-decode –execute cycle of the von Neumann machine</a:t>
            </a:r>
          </a:p>
          <a:p>
            <a:r>
              <a:rPr lang="en-US" dirty="0"/>
              <a:t>Describe how computer memory is organized and accessed</a:t>
            </a:r>
          </a:p>
          <a:p>
            <a:r>
              <a:rPr lang="en-US" dirty="0"/>
              <a:t>Name and describe the various auxiliary storage devices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59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Von Neumann architecture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84044" y="2420888"/>
            <a:ext cx="3816424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4084" y="2996952"/>
            <a:ext cx="3096344" cy="24482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132116" y="3429000"/>
            <a:ext cx="1440160" cy="8640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Arithmetic Logic Unit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132116" y="4437112"/>
            <a:ext cx="1440160" cy="8640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 Unit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57806" y="3429000"/>
            <a:ext cx="1138148" cy="18722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Memory 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1377" y="3785264"/>
            <a:ext cx="166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Data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520263" y="3994227"/>
            <a:ext cx="6037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164288" y="3789040"/>
            <a:ext cx="165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 Data</a:t>
            </a:r>
            <a:endParaRPr lang="zh-CN" altLang="en-US" dirty="0"/>
          </a:p>
        </p:txBody>
      </p:sp>
      <p:sp>
        <p:nvSpPr>
          <p:cNvPr id="16" name="流程图: 多文档 15"/>
          <p:cNvSpPr/>
          <p:nvPr/>
        </p:nvSpPr>
        <p:spPr>
          <a:xfrm>
            <a:off x="3348140" y="1340768"/>
            <a:ext cx="2088232" cy="720080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355976" y="2132856"/>
            <a:ext cx="0" cy="28803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430507" y="4031587"/>
            <a:ext cx="60374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923928" y="5651956"/>
            <a:ext cx="166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Computer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3491604" y="2492896"/>
            <a:ext cx="1872484" cy="432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 &amp; Output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Von Neumann architecture</a:t>
            </a:r>
            <a:endParaRPr lang="zh-CN" altLang="en-US" dirty="0"/>
          </a:p>
        </p:txBody>
      </p:sp>
      <p:pic>
        <p:nvPicPr>
          <p:cNvPr id="18" name="Picture 4" descr="https://gimg2.baidu.com/image_search/src=http%3A%2F%2Fimg.draveness.me%2F2020-08-07-15967933329981%2Fvon-neumann-architecture.svg.png&amp;refer=http%3A%2F%2Fimg.draveness.me&amp;app=2002&amp;size=f9999,10000&amp;q=a80&amp;n=0&amp;g=0n&amp;fmt=auto?sec=1666510495&amp;t=fe673d45ac4a8f008920a19826c4db21">
            <a:extLst>
              <a:ext uri="{FF2B5EF4-FFF2-40B4-BE49-F238E27FC236}">
                <a16:creationId xmlns:a16="http://schemas.microsoft.com/office/drawing/2014/main" id="{BFC5AF92-CB1F-43C2-90C0-DB9951FE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7236296" cy="418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02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 Processing Unit (CPU)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/>
          <a:lstStyle/>
          <a:p>
            <a:r>
              <a:rPr lang="en-US" altLang="zh-CN" dirty="0"/>
              <a:t>Three parts</a:t>
            </a:r>
          </a:p>
          <a:p>
            <a:pPr lvl="1"/>
            <a:r>
              <a:rPr lang="en-US" altLang="zh-CN" dirty="0"/>
              <a:t>Arithmetic Logic Unit (ALU)</a:t>
            </a:r>
          </a:p>
          <a:p>
            <a:pPr lvl="2"/>
            <a:r>
              <a:rPr lang="en-US" altLang="zh-CN" dirty="0"/>
              <a:t>Performs arithmetic and logical operations</a:t>
            </a:r>
          </a:p>
          <a:p>
            <a:pPr lvl="1"/>
            <a:r>
              <a:rPr lang="en-US" altLang="zh-CN" dirty="0"/>
              <a:t>Registers</a:t>
            </a:r>
          </a:p>
          <a:p>
            <a:pPr lvl="2"/>
            <a:r>
              <a:rPr lang="en-US" altLang="zh-CN" dirty="0"/>
              <a:t>Data registers</a:t>
            </a:r>
          </a:p>
          <a:p>
            <a:pPr lvl="2"/>
            <a:r>
              <a:rPr lang="en-US" altLang="zh-CN" dirty="0"/>
              <a:t>Instruction registers</a:t>
            </a:r>
          </a:p>
          <a:p>
            <a:pPr lvl="2"/>
            <a:r>
              <a:rPr lang="en-US" altLang="zh-CN" dirty="0"/>
              <a:t>Program counter (also a register)</a:t>
            </a:r>
          </a:p>
          <a:p>
            <a:pPr lvl="1"/>
            <a:r>
              <a:rPr lang="en-US" altLang="zh-CN" dirty="0"/>
              <a:t>Control Unit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r>
              <a:rPr lang="en-US" altLang="zh-CN" dirty="0"/>
              <a:t>Two types: RAM and ROM</a:t>
            </a:r>
          </a:p>
          <a:p>
            <a:r>
              <a:rPr lang="en-US" altLang="zh-CN" dirty="0"/>
              <a:t>Random Access Memory (RAM)</a:t>
            </a:r>
          </a:p>
          <a:p>
            <a:pPr lvl="1"/>
            <a:r>
              <a:rPr lang="en-US" altLang="zh-CN" dirty="0"/>
              <a:t>Can be read and write (many times) by users</a:t>
            </a:r>
          </a:p>
          <a:p>
            <a:pPr lvl="1"/>
            <a:r>
              <a:rPr lang="en-US" altLang="zh-CN" dirty="0"/>
              <a:t>Volatile, data erased if the system is powered down.</a:t>
            </a:r>
          </a:p>
          <a:p>
            <a:pPr lvl="1"/>
            <a:r>
              <a:rPr lang="en-US" altLang="zh-CN" dirty="0"/>
              <a:t>Two categories:</a:t>
            </a:r>
          </a:p>
          <a:p>
            <a:pPr lvl="2"/>
            <a:r>
              <a:rPr lang="en-US" altLang="zh-CN" dirty="0"/>
              <a:t>Static RAM: using flip-flop gates; refresh no needed</a:t>
            </a:r>
          </a:p>
          <a:p>
            <a:pPr lvl="2"/>
            <a:r>
              <a:rPr lang="en-US" altLang="zh-CN" dirty="0"/>
              <a:t>Dynamic RAM: using capacitors; refresh needed;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23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and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r>
              <a:rPr lang="en-US" altLang="zh-CN" dirty="0"/>
              <a:t>Enable computer to</a:t>
            </a:r>
          </a:p>
          <a:p>
            <a:pPr lvl="1"/>
            <a:r>
              <a:rPr lang="en-US" altLang="zh-CN" dirty="0"/>
              <a:t>communicate with outside world</a:t>
            </a:r>
          </a:p>
          <a:p>
            <a:pPr lvl="1"/>
            <a:r>
              <a:rPr lang="en-US" altLang="zh-CN" dirty="0"/>
              <a:t>store programs and data even when the power is off</a:t>
            </a:r>
          </a:p>
          <a:p>
            <a:r>
              <a:rPr lang="en-US" altLang="zh-CN" dirty="0"/>
              <a:t>Two categories </a:t>
            </a:r>
          </a:p>
          <a:p>
            <a:pPr lvl="1"/>
            <a:r>
              <a:rPr lang="en-US" altLang="zh-CN" dirty="0"/>
              <a:t>Non-storage: keyboard, monitor, printer … …</a:t>
            </a:r>
          </a:p>
          <a:p>
            <a:pPr lvl="1"/>
            <a:r>
              <a:rPr lang="en-US" altLang="zh-CN" dirty="0"/>
              <a:t>storage devices</a:t>
            </a:r>
          </a:p>
          <a:p>
            <a:pPr lvl="2"/>
            <a:r>
              <a:rPr lang="en-US" altLang="zh-CN" dirty="0"/>
              <a:t>Magnetic storage devices, optical storage devices</a:t>
            </a:r>
          </a:p>
        </p:txBody>
      </p:sp>
    </p:spTree>
    <p:extLst>
      <p:ext uri="{BB962C8B-B14F-4D97-AF65-F5344CB8AC3E}">
        <p14:creationId xmlns:p14="http://schemas.microsoft.com/office/powerpoint/2010/main" val="72735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hierarchy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19256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Factors: speed, size and cost!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Features</a:t>
            </a:r>
          </a:p>
          <a:p>
            <a:pPr lvl="1"/>
            <a:r>
              <a:rPr lang="en-US" altLang="zh-CN" dirty="0"/>
              <a:t>Speed</a:t>
            </a:r>
            <a:r>
              <a:rPr lang="zh-CN" altLang="en-US" dirty="0"/>
              <a:t>：</a:t>
            </a:r>
            <a:r>
              <a:rPr lang="en-US" altLang="zh-CN" dirty="0"/>
              <a:t>main memory &lt; cache &lt; registers</a:t>
            </a:r>
          </a:p>
          <a:p>
            <a:pPr lvl="1"/>
            <a:r>
              <a:rPr lang="en-US" altLang="zh-CN" dirty="0"/>
              <a:t>Size: main memory &gt; cache &gt; registers</a:t>
            </a:r>
          </a:p>
          <a:p>
            <a:pPr lvl="1"/>
            <a:r>
              <a:rPr lang="en-US" altLang="zh-CN" dirty="0"/>
              <a:t>Cost: main memory &lt; cache &lt; registers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934" y="1765178"/>
            <a:ext cx="2304256" cy="5760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Registers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(Fastest, small size)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854" y="2349976"/>
            <a:ext cx="3744416" cy="576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Cache 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(Faster, larger size)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806" y="2926040"/>
            <a:ext cx="4680520" cy="5760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Main 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(Fast, more-larger size)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D55600-0B16-47ED-BA1E-36604E7C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7" y="1765178"/>
            <a:ext cx="41052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BAF6AC-39A8-4ACC-A688-BE432445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89040"/>
            <a:ext cx="5734050" cy="2266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8C561-058E-438D-B5B9-3A83797E5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Fetch-Execute 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315F1-68E0-46EB-A083-C58F33BB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50" y="980728"/>
            <a:ext cx="5770984" cy="302433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processing cycle includes four steps:</a:t>
            </a:r>
          </a:p>
          <a:p>
            <a:pPr lvl="1"/>
            <a:r>
              <a:rPr lang="en-US" altLang="zh-CN" dirty="0"/>
              <a:t>Fetch the next instruction</a:t>
            </a:r>
          </a:p>
          <a:p>
            <a:pPr lvl="1"/>
            <a:r>
              <a:rPr lang="en-US" altLang="zh-CN" dirty="0"/>
              <a:t>Decode the instruction</a:t>
            </a:r>
          </a:p>
          <a:p>
            <a:pPr lvl="1"/>
            <a:r>
              <a:rPr lang="en-US" altLang="zh-CN" dirty="0"/>
              <a:t>Get data if needed</a:t>
            </a:r>
          </a:p>
          <a:p>
            <a:pPr lvl="1"/>
            <a:r>
              <a:rPr lang="en-US" altLang="zh-CN" dirty="0"/>
              <a:t>Execute the instruction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C6F158-AE67-457D-AB2E-B5191C08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2022 Intro to CS and 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7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8963</TotalTime>
  <Words>609</Words>
  <Application>Microsoft Office PowerPoint</Application>
  <PresentationFormat>全屏显示(4:3)</PresentationFormat>
  <Paragraphs>101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主题​​</vt:lpstr>
      <vt:lpstr>Review Chapter 5:</vt:lpstr>
      <vt:lpstr>Key  points</vt:lpstr>
      <vt:lpstr>Von Neumann architecture</vt:lpstr>
      <vt:lpstr>Von Neumann architecture</vt:lpstr>
      <vt:lpstr>Central Processing Unit (CPU)</vt:lpstr>
      <vt:lpstr>Memory types</vt:lpstr>
      <vt:lpstr>Input and Output</vt:lpstr>
      <vt:lpstr>Memory hierarchy</vt:lpstr>
      <vt:lpstr>The Fetch-Execute Cycle</vt:lpstr>
      <vt:lpstr>Key  Terms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七七 许</cp:lastModifiedBy>
  <cp:revision>803</cp:revision>
  <dcterms:created xsi:type="dcterms:W3CDTF">2014-10-14T02:11:53Z</dcterms:created>
  <dcterms:modified xsi:type="dcterms:W3CDTF">2023-12-17T10:30:13Z</dcterms:modified>
</cp:coreProperties>
</file>