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301" r:id="rId3"/>
    <p:sldId id="303" r:id="rId4"/>
    <p:sldId id="305" r:id="rId5"/>
    <p:sldId id="302" r:id="rId6"/>
    <p:sldId id="304" r:id="rId7"/>
    <p:sldId id="295" r:id="rId8"/>
    <p:sldId id="296" r:id="rId9"/>
    <p:sldId id="264" r:id="rId10"/>
    <p:sldId id="265" r:id="rId11"/>
    <p:sldId id="306" r:id="rId12"/>
    <p:sldId id="271" r:id="rId13"/>
    <p:sldId id="30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6" autoAdjust="0"/>
  </p:normalViewPr>
  <p:slideViewPr>
    <p:cSldViewPr>
      <p:cViewPr varScale="1">
        <p:scale>
          <a:sx n="97" d="100"/>
          <a:sy n="97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8911BD5-5E2E-44AA-9345-F9FB598F0CB5}" type="datetimeFigureOut">
              <a:rPr lang="zh-CN" altLang="en-US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323C792-C69E-45A2-813D-3A01988109F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9A280-8A15-4509-AC96-18DE7C217B6D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189B-937A-40F5-81B2-753415FC70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98D85-A829-4B1B-AA4F-34A11AA35BDF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C1CC7-EA80-44C9-A741-EDE5AB453D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4CF-3AF3-4651-984B-87C1F72E4940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D3D40-9792-4CBE-9F85-6BC21C97F9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2EEC5-160E-40B5-BFB7-493FC569E5B7}" type="datetime1">
              <a:rPr lang="zh-CN" altLang="en-US"/>
              <a:t>2022/11/29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03E89-8422-4FCC-BBEA-643FE744D16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AF46-6F66-4B84-8AF7-480B1D4D6528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7F9C-370B-4485-950A-A6CA129C73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084C7-F4D5-43CB-9A6A-A5D1DAFEFB21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089AD-814C-4148-ACAF-0116CFB7C0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3F718-A722-4C3F-A3AC-5157ACF2A01C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204-F8C0-4FB6-B50A-3C3F8FCC72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699AF-9EC7-4B15-BBF0-0969CA65E17B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A2237-91B1-4681-9575-831FE7E0A7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9C3C9-8A7A-4C60-878A-96DAB0E8E832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7F10-840D-4D1F-BEF4-7F01D27E7C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1ACCD-E6E7-48E3-901A-243165FD3647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9A0E-C4A9-46E9-920F-E2A6AA2F4D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CCBC6-2B92-4DD3-96A2-1EDBAA199395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D84E-7441-4865-B7DF-9C261F5FE3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6F10D4-1D62-4AEE-9FF2-3844ED7B4919}" type="datetime1">
              <a:rPr lang="zh-CN" altLang="en-US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1FB52E-EFAE-4695-9123-500132D1E95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29816" y="4077072"/>
            <a:ext cx="7772400" cy="1470025"/>
          </a:xfrm>
        </p:spPr>
        <p:txBody>
          <a:bodyPr/>
          <a:lstStyle/>
          <a:p>
            <a:r>
              <a:rPr lang="en-US" altLang="zh-CN" dirty="0"/>
              <a:t>Intro to Computer Science and Software Engineering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6400800" cy="199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The Programming Layer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Chapter 8 Abstract Data Types and Subprograms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Subalgorithm</a:t>
            </a:r>
            <a:endParaRPr lang="zh-CN" altLang="en-US" dirty="0"/>
          </a:p>
        </p:txBody>
      </p:sp>
      <p:sp>
        <p:nvSpPr>
          <p:cNvPr id="23555" name="文本框 4"/>
          <p:cNvSpPr txBox="1">
            <a:spLocks noChangeArrowheads="1"/>
          </p:cNvSpPr>
          <p:nvPr/>
        </p:nvSpPr>
        <p:spPr bwMode="auto">
          <a:xfrm>
            <a:off x="539750" y="1585913"/>
            <a:ext cx="3240088" cy="313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Calibri" panose="020F0502020204030204" pitchFamily="34" charset="0"/>
              </a:rPr>
              <a:t>FindLargest </a:t>
            </a:r>
          </a:p>
          <a:p>
            <a:r>
              <a:rPr lang="en-US" altLang="zh-CN">
                <a:latin typeface="Calibri" panose="020F0502020204030204" pitchFamily="34" charset="0"/>
              </a:rPr>
              <a:t>Input: a list of positive integers</a:t>
            </a:r>
          </a:p>
          <a:p>
            <a:r>
              <a:rPr lang="en-US" altLang="zh-CN">
                <a:latin typeface="Calibri" panose="020F0502020204030204" pitchFamily="34" charset="0"/>
              </a:rPr>
              <a:t>1. Set Largest to 0</a:t>
            </a:r>
          </a:p>
          <a:p>
            <a:r>
              <a:rPr lang="en-US" altLang="zh-CN">
                <a:latin typeface="Calibri" panose="020F0502020204030204" pitchFamily="34" charset="0"/>
              </a:rPr>
              <a:t>2. 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while</a:t>
            </a:r>
            <a:r>
              <a:rPr lang="en-US" altLang="zh-CN">
                <a:latin typeface="Calibri" panose="020F0502020204030204" pitchFamily="34" charset="0"/>
              </a:rPr>
              <a:t> (more integers)</a:t>
            </a:r>
          </a:p>
          <a:p>
            <a:endParaRPr lang="en-US" altLang="zh-CN">
              <a:latin typeface="Calibri" panose="020F0502020204030204" pitchFamily="34" charset="0"/>
            </a:endParaRPr>
          </a:p>
          <a:p>
            <a:r>
              <a:rPr lang="en-US" altLang="zh-CN">
                <a:latin typeface="Calibri" panose="020F0502020204030204" pitchFamily="34" charset="0"/>
              </a:rPr>
              <a:t>         2.1 FindLarger</a:t>
            </a:r>
          </a:p>
          <a:p>
            <a:endParaRPr lang="en-US" altLang="zh-CN">
              <a:latin typeface="Calibri" panose="020F0502020204030204" pitchFamily="34" charset="0"/>
            </a:endParaRPr>
          </a:p>
          <a:p>
            <a:r>
              <a:rPr lang="en-US" altLang="zh-CN">
                <a:latin typeface="Calibri" panose="020F0502020204030204" pitchFamily="34" charset="0"/>
              </a:rPr>
              <a:t>    End 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while</a:t>
            </a:r>
          </a:p>
          <a:p>
            <a:r>
              <a:rPr lang="en-US" altLang="zh-CN">
                <a:latin typeface="Calibri" panose="020F0502020204030204" pitchFamily="34" charset="0"/>
              </a:rPr>
              <a:t>3. return Largest</a:t>
            </a:r>
          </a:p>
          <a:p>
            <a:r>
              <a:rPr lang="en-US" altLang="zh-CN">
                <a:latin typeface="Calibri" panose="020F0502020204030204" pitchFamily="34" charset="0"/>
              </a:rPr>
              <a:t>    End</a:t>
            </a:r>
          </a:p>
          <a:p>
            <a:pPr marL="800100" lvl="1" indent="-342900">
              <a:buFontTx/>
              <a:buAutoNum type="arabicPeriod"/>
            </a:pP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556" name="文本框 5"/>
          <p:cNvSpPr txBox="1">
            <a:spLocks noChangeArrowheads="1"/>
          </p:cNvSpPr>
          <p:nvPr/>
        </p:nvSpPr>
        <p:spPr bwMode="auto">
          <a:xfrm>
            <a:off x="4318000" y="1585913"/>
            <a:ext cx="4348163" cy="258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  <a:latin typeface="Calibri" panose="020F0502020204030204" pitchFamily="34" charset="0"/>
              </a:rPr>
              <a:t>FindLarger </a:t>
            </a:r>
          </a:p>
          <a:p>
            <a:r>
              <a:rPr lang="en-US" altLang="zh-CN">
                <a:latin typeface="Calibri" panose="020F0502020204030204" pitchFamily="34" charset="0"/>
              </a:rPr>
              <a:t>Input: Largest and integer</a:t>
            </a:r>
          </a:p>
          <a:p>
            <a:r>
              <a:rPr lang="en-US" altLang="zh-CN">
                <a:latin typeface="Calibri" panose="020F0502020204030204" pitchFamily="34" charset="0"/>
              </a:rPr>
              <a:t>1. 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if </a:t>
            </a:r>
            <a:r>
              <a:rPr lang="en-US" altLang="zh-CN">
                <a:latin typeface="Calibri" panose="020F0502020204030204" pitchFamily="34" charset="0"/>
              </a:rPr>
              <a:t>(integer is greater than Largest)</a:t>
            </a:r>
          </a:p>
          <a:p>
            <a:r>
              <a:rPr lang="en-US" altLang="zh-CN">
                <a:latin typeface="Calibri" panose="020F0502020204030204" pitchFamily="34" charset="0"/>
              </a:rPr>
              <a:t>    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then </a:t>
            </a:r>
          </a:p>
          <a:p>
            <a:r>
              <a:rPr lang="en-US" altLang="zh-CN">
                <a:latin typeface="Calibri" panose="020F0502020204030204" pitchFamily="34" charset="0"/>
              </a:rPr>
              <a:t>           1.1 Set Largest to the value of integer</a:t>
            </a:r>
          </a:p>
          <a:p>
            <a:r>
              <a:rPr lang="en-US" altLang="zh-CN">
                <a:latin typeface="Calibri" panose="020F0502020204030204" pitchFamily="34" charset="0"/>
              </a:rPr>
              <a:t>    end </a:t>
            </a:r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</a:rPr>
              <a:t>if</a:t>
            </a:r>
          </a:p>
          <a:p>
            <a:r>
              <a:rPr lang="en-US" altLang="zh-CN">
                <a:latin typeface="Calibri" panose="020F0502020204030204" pitchFamily="34" charset="0"/>
              </a:rPr>
              <a:t>End </a:t>
            </a:r>
          </a:p>
          <a:p>
            <a:endParaRPr lang="en-US" altLang="zh-CN">
              <a:latin typeface="Calibri" panose="020F0502020204030204" pitchFamily="34" charset="0"/>
            </a:endParaRPr>
          </a:p>
          <a:p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550" y="2954338"/>
            <a:ext cx="1584325" cy="431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8000" y="1585913"/>
            <a:ext cx="4348163" cy="20161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Subprogram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/>
              <a:t>Allow sub-algorithms to be implemented independently</a:t>
            </a:r>
          </a:p>
          <a:p>
            <a:r>
              <a:rPr lang="en-US" altLang="zh-CN" dirty="0"/>
              <a:t>Value returning</a:t>
            </a:r>
          </a:p>
          <a:p>
            <a:pPr lvl="1"/>
            <a:r>
              <a:rPr lang="en-US" altLang="zh-CN" dirty="0"/>
              <a:t>E.g. a=max(</a:t>
            </a:r>
            <a:r>
              <a:rPr lang="en-US" altLang="zh-CN" dirty="0" err="1"/>
              <a:t>b,c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Non-value returning(void)</a:t>
            </a:r>
          </a:p>
          <a:p>
            <a:pPr lvl="1"/>
            <a:r>
              <a:rPr lang="en-US" altLang="zh-CN" dirty="0" err="1"/>
              <a:t>E.g</a:t>
            </a:r>
            <a:r>
              <a:rPr lang="en-US" altLang="zh-CN" dirty="0"/>
              <a:t>   sorted(ls1);</a:t>
            </a:r>
          </a:p>
        </p:txBody>
      </p:sp>
    </p:spTree>
    <p:extLst>
      <p:ext uri="{BB962C8B-B14F-4D97-AF65-F5344CB8AC3E}">
        <p14:creationId xmlns:p14="http://schemas.microsoft.com/office/powerpoint/2010/main" val="145290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Values vs. Reference 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5" y="1514652"/>
            <a:ext cx="4963218" cy="2305372"/>
          </a:xfrm>
          <a:prstGeom prst="rect">
            <a:avLst/>
          </a:prstGeom>
        </p:spPr>
      </p:pic>
      <p:sp>
        <p:nvSpPr>
          <p:cNvPr id="47" name="object 23"/>
          <p:cNvSpPr txBox="1"/>
          <p:nvPr/>
        </p:nvSpPr>
        <p:spPr>
          <a:xfrm>
            <a:off x="5580112" y="1196752"/>
            <a:ext cx="18961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SWAP(item1,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item2)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--------------------------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53670" algn="just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temp to item1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item2 to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item1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item1 to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temp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24"/>
          <p:cNvSpPr txBox="1"/>
          <p:nvPr/>
        </p:nvSpPr>
        <p:spPr>
          <a:xfrm>
            <a:off x="5580112" y="3117069"/>
            <a:ext cx="1926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SWAP(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data1, data2)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25"/>
          <p:cNvSpPr/>
          <p:nvPr/>
        </p:nvSpPr>
        <p:spPr>
          <a:xfrm>
            <a:off x="4965177" y="4024026"/>
            <a:ext cx="2230120" cy="2534920"/>
          </a:xfrm>
          <a:custGeom>
            <a:avLst/>
            <a:gdLst/>
            <a:ahLst/>
            <a:cxnLst/>
            <a:rect l="l" t="t" r="r" b="b"/>
            <a:pathLst>
              <a:path w="2230120" h="2534920">
                <a:moveTo>
                  <a:pt x="0" y="2534412"/>
                </a:moveTo>
                <a:lnTo>
                  <a:pt x="2229612" y="2534412"/>
                </a:lnTo>
                <a:lnTo>
                  <a:pt x="2229612" y="0"/>
                </a:lnTo>
                <a:lnTo>
                  <a:pt x="0" y="0"/>
                </a:lnTo>
                <a:lnTo>
                  <a:pt x="0" y="2534412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26"/>
          <p:cNvSpPr/>
          <p:nvPr/>
        </p:nvSpPr>
        <p:spPr>
          <a:xfrm>
            <a:off x="4965177" y="4024026"/>
            <a:ext cx="2230120" cy="2534920"/>
          </a:xfrm>
          <a:custGeom>
            <a:avLst/>
            <a:gdLst/>
            <a:ahLst/>
            <a:cxnLst/>
            <a:rect l="l" t="t" r="r" b="b"/>
            <a:pathLst>
              <a:path w="2230120" h="2534920">
                <a:moveTo>
                  <a:pt x="0" y="2534412"/>
                </a:moveTo>
                <a:lnTo>
                  <a:pt x="2229612" y="2534412"/>
                </a:lnTo>
                <a:lnTo>
                  <a:pt x="2229612" y="0"/>
                </a:lnTo>
                <a:lnTo>
                  <a:pt x="0" y="0"/>
                </a:lnTo>
                <a:lnTo>
                  <a:pt x="0" y="25344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object 27"/>
          <p:cNvSpPr txBox="1"/>
          <p:nvPr/>
        </p:nvSpPr>
        <p:spPr>
          <a:xfrm>
            <a:off x="5141453" y="4155852"/>
            <a:ext cx="1064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Calling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0002:30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0003:40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28"/>
          <p:cNvSpPr txBox="1"/>
          <p:nvPr/>
        </p:nvSpPr>
        <p:spPr>
          <a:xfrm>
            <a:off x="5141453" y="6076600"/>
            <a:ext cx="192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SWAP(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data1,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29"/>
          <p:cNvSpPr/>
          <p:nvPr/>
        </p:nvSpPr>
        <p:spPr>
          <a:xfrm>
            <a:off x="5568682" y="5007006"/>
            <a:ext cx="76200" cy="989330"/>
          </a:xfrm>
          <a:custGeom>
            <a:avLst/>
            <a:gdLst/>
            <a:ahLst/>
            <a:cxnLst/>
            <a:rect l="l" t="t" r="r" b="b"/>
            <a:pathLst>
              <a:path w="76200" h="989329">
                <a:moveTo>
                  <a:pt x="31750" y="912875"/>
                </a:moveTo>
                <a:lnTo>
                  <a:pt x="0" y="912875"/>
                </a:lnTo>
                <a:lnTo>
                  <a:pt x="38100" y="989075"/>
                </a:lnTo>
                <a:lnTo>
                  <a:pt x="69850" y="925575"/>
                </a:lnTo>
                <a:lnTo>
                  <a:pt x="31750" y="925575"/>
                </a:lnTo>
                <a:lnTo>
                  <a:pt x="31750" y="912875"/>
                </a:lnTo>
                <a:close/>
              </a:path>
              <a:path w="76200" h="989329">
                <a:moveTo>
                  <a:pt x="44450" y="0"/>
                </a:moveTo>
                <a:lnTo>
                  <a:pt x="31750" y="0"/>
                </a:lnTo>
                <a:lnTo>
                  <a:pt x="31750" y="925575"/>
                </a:lnTo>
                <a:lnTo>
                  <a:pt x="44450" y="925575"/>
                </a:lnTo>
                <a:lnTo>
                  <a:pt x="44450" y="0"/>
                </a:lnTo>
                <a:close/>
              </a:path>
              <a:path w="76200" h="989329">
                <a:moveTo>
                  <a:pt x="76200" y="912875"/>
                </a:moveTo>
                <a:lnTo>
                  <a:pt x="44450" y="912875"/>
                </a:lnTo>
                <a:lnTo>
                  <a:pt x="44450" y="925575"/>
                </a:lnTo>
                <a:lnTo>
                  <a:pt x="69850" y="925575"/>
                </a:lnTo>
                <a:lnTo>
                  <a:pt x="76200" y="91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30"/>
          <p:cNvSpPr/>
          <p:nvPr/>
        </p:nvSpPr>
        <p:spPr>
          <a:xfrm>
            <a:off x="7411198" y="4024026"/>
            <a:ext cx="1330960" cy="733425"/>
          </a:xfrm>
          <a:custGeom>
            <a:avLst/>
            <a:gdLst/>
            <a:ahLst/>
            <a:cxnLst/>
            <a:rect l="l" t="t" r="r" b="b"/>
            <a:pathLst>
              <a:path w="1330959" h="733425">
                <a:moveTo>
                  <a:pt x="1208277" y="0"/>
                </a:moveTo>
                <a:lnTo>
                  <a:pt x="122174" y="0"/>
                </a:lnTo>
                <a:lnTo>
                  <a:pt x="74634" y="9606"/>
                </a:lnTo>
                <a:lnTo>
                  <a:pt x="35798" y="35798"/>
                </a:lnTo>
                <a:lnTo>
                  <a:pt x="9606" y="74634"/>
                </a:lnTo>
                <a:lnTo>
                  <a:pt x="0" y="122174"/>
                </a:lnTo>
                <a:lnTo>
                  <a:pt x="0" y="610869"/>
                </a:lnTo>
                <a:lnTo>
                  <a:pt x="9606" y="658409"/>
                </a:lnTo>
                <a:lnTo>
                  <a:pt x="35798" y="697245"/>
                </a:lnTo>
                <a:lnTo>
                  <a:pt x="74634" y="723437"/>
                </a:lnTo>
                <a:lnTo>
                  <a:pt x="122174" y="733044"/>
                </a:lnTo>
                <a:lnTo>
                  <a:pt x="1208277" y="733044"/>
                </a:lnTo>
                <a:lnTo>
                  <a:pt x="1255817" y="723437"/>
                </a:lnTo>
                <a:lnTo>
                  <a:pt x="1294653" y="697245"/>
                </a:lnTo>
                <a:lnTo>
                  <a:pt x="1320845" y="658409"/>
                </a:lnTo>
                <a:lnTo>
                  <a:pt x="1330452" y="610869"/>
                </a:lnTo>
                <a:lnTo>
                  <a:pt x="1330452" y="122174"/>
                </a:lnTo>
                <a:lnTo>
                  <a:pt x="1320845" y="74634"/>
                </a:lnTo>
                <a:lnTo>
                  <a:pt x="1294653" y="35798"/>
                </a:lnTo>
                <a:lnTo>
                  <a:pt x="1255817" y="9606"/>
                </a:lnTo>
                <a:lnTo>
                  <a:pt x="1208277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31"/>
          <p:cNvSpPr/>
          <p:nvPr/>
        </p:nvSpPr>
        <p:spPr>
          <a:xfrm>
            <a:off x="7411198" y="4024026"/>
            <a:ext cx="1330960" cy="733425"/>
          </a:xfrm>
          <a:custGeom>
            <a:avLst/>
            <a:gdLst/>
            <a:ahLst/>
            <a:cxnLst/>
            <a:rect l="l" t="t" r="r" b="b"/>
            <a:pathLst>
              <a:path w="1330959" h="733425">
                <a:moveTo>
                  <a:pt x="0" y="122174"/>
                </a:moveTo>
                <a:lnTo>
                  <a:pt x="9606" y="74634"/>
                </a:lnTo>
                <a:lnTo>
                  <a:pt x="35798" y="35798"/>
                </a:lnTo>
                <a:lnTo>
                  <a:pt x="74634" y="9606"/>
                </a:lnTo>
                <a:lnTo>
                  <a:pt x="122174" y="0"/>
                </a:lnTo>
                <a:lnTo>
                  <a:pt x="1208277" y="0"/>
                </a:lnTo>
                <a:lnTo>
                  <a:pt x="1255817" y="9606"/>
                </a:lnTo>
                <a:lnTo>
                  <a:pt x="1294653" y="35798"/>
                </a:lnTo>
                <a:lnTo>
                  <a:pt x="1320845" y="74634"/>
                </a:lnTo>
                <a:lnTo>
                  <a:pt x="1330452" y="122174"/>
                </a:lnTo>
                <a:lnTo>
                  <a:pt x="1330452" y="610869"/>
                </a:lnTo>
                <a:lnTo>
                  <a:pt x="1320845" y="658409"/>
                </a:lnTo>
                <a:lnTo>
                  <a:pt x="1294653" y="697245"/>
                </a:lnTo>
                <a:lnTo>
                  <a:pt x="1255817" y="723437"/>
                </a:lnTo>
                <a:lnTo>
                  <a:pt x="1208277" y="733044"/>
                </a:lnTo>
                <a:lnTo>
                  <a:pt x="122174" y="733044"/>
                </a:lnTo>
                <a:lnTo>
                  <a:pt x="74634" y="723437"/>
                </a:lnTo>
                <a:lnTo>
                  <a:pt x="35798" y="697245"/>
                </a:lnTo>
                <a:lnTo>
                  <a:pt x="9606" y="658409"/>
                </a:lnTo>
                <a:lnTo>
                  <a:pt x="0" y="610869"/>
                </a:lnTo>
                <a:lnTo>
                  <a:pt x="0" y="1221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32"/>
          <p:cNvSpPr txBox="1"/>
          <p:nvPr/>
        </p:nvSpPr>
        <p:spPr>
          <a:xfrm>
            <a:off x="7470125" y="4086002"/>
            <a:ext cx="97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30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(data1)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40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(data2)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33"/>
          <p:cNvSpPr/>
          <p:nvPr/>
        </p:nvSpPr>
        <p:spPr>
          <a:xfrm>
            <a:off x="7411198" y="5823870"/>
            <a:ext cx="1330960" cy="733425"/>
          </a:xfrm>
          <a:custGeom>
            <a:avLst/>
            <a:gdLst/>
            <a:ahLst/>
            <a:cxnLst/>
            <a:rect l="l" t="t" r="r" b="b"/>
            <a:pathLst>
              <a:path w="1330959" h="733425">
                <a:moveTo>
                  <a:pt x="1208277" y="0"/>
                </a:moveTo>
                <a:lnTo>
                  <a:pt x="122174" y="0"/>
                </a:lnTo>
                <a:lnTo>
                  <a:pt x="74634" y="9606"/>
                </a:lnTo>
                <a:lnTo>
                  <a:pt x="35798" y="35798"/>
                </a:lnTo>
                <a:lnTo>
                  <a:pt x="9606" y="74634"/>
                </a:lnTo>
                <a:lnTo>
                  <a:pt x="0" y="122174"/>
                </a:lnTo>
                <a:lnTo>
                  <a:pt x="0" y="610870"/>
                </a:lnTo>
                <a:lnTo>
                  <a:pt x="9606" y="658425"/>
                </a:lnTo>
                <a:lnTo>
                  <a:pt x="35798" y="697260"/>
                </a:lnTo>
                <a:lnTo>
                  <a:pt x="74634" y="723442"/>
                </a:lnTo>
                <a:lnTo>
                  <a:pt x="122174" y="733044"/>
                </a:lnTo>
                <a:lnTo>
                  <a:pt x="1208277" y="733044"/>
                </a:lnTo>
                <a:lnTo>
                  <a:pt x="1255817" y="723442"/>
                </a:lnTo>
                <a:lnTo>
                  <a:pt x="1294653" y="697260"/>
                </a:lnTo>
                <a:lnTo>
                  <a:pt x="1320845" y="658425"/>
                </a:lnTo>
                <a:lnTo>
                  <a:pt x="1330452" y="610870"/>
                </a:lnTo>
                <a:lnTo>
                  <a:pt x="1330452" y="122174"/>
                </a:lnTo>
                <a:lnTo>
                  <a:pt x="1320845" y="74634"/>
                </a:lnTo>
                <a:lnTo>
                  <a:pt x="1294653" y="35798"/>
                </a:lnTo>
                <a:lnTo>
                  <a:pt x="1255817" y="9606"/>
                </a:lnTo>
                <a:lnTo>
                  <a:pt x="1208277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34"/>
          <p:cNvSpPr/>
          <p:nvPr/>
        </p:nvSpPr>
        <p:spPr>
          <a:xfrm>
            <a:off x="7411198" y="5823870"/>
            <a:ext cx="1330960" cy="733425"/>
          </a:xfrm>
          <a:custGeom>
            <a:avLst/>
            <a:gdLst/>
            <a:ahLst/>
            <a:cxnLst/>
            <a:rect l="l" t="t" r="r" b="b"/>
            <a:pathLst>
              <a:path w="1330959" h="733425">
                <a:moveTo>
                  <a:pt x="0" y="122174"/>
                </a:moveTo>
                <a:lnTo>
                  <a:pt x="9606" y="74634"/>
                </a:lnTo>
                <a:lnTo>
                  <a:pt x="35798" y="35798"/>
                </a:lnTo>
                <a:lnTo>
                  <a:pt x="74634" y="9606"/>
                </a:lnTo>
                <a:lnTo>
                  <a:pt x="122174" y="0"/>
                </a:lnTo>
                <a:lnTo>
                  <a:pt x="1208277" y="0"/>
                </a:lnTo>
                <a:lnTo>
                  <a:pt x="1255817" y="9606"/>
                </a:lnTo>
                <a:lnTo>
                  <a:pt x="1294653" y="35798"/>
                </a:lnTo>
                <a:lnTo>
                  <a:pt x="1320845" y="74634"/>
                </a:lnTo>
                <a:lnTo>
                  <a:pt x="1330452" y="122174"/>
                </a:lnTo>
                <a:lnTo>
                  <a:pt x="1330452" y="610870"/>
                </a:lnTo>
                <a:lnTo>
                  <a:pt x="1320845" y="658425"/>
                </a:lnTo>
                <a:lnTo>
                  <a:pt x="1294653" y="697260"/>
                </a:lnTo>
                <a:lnTo>
                  <a:pt x="1255817" y="723442"/>
                </a:lnTo>
                <a:lnTo>
                  <a:pt x="1208277" y="733044"/>
                </a:lnTo>
                <a:lnTo>
                  <a:pt x="122174" y="733044"/>
                </a:lnTo>
                <a:lnTo>
                  <a:pt x="74634" y="723442"/>
                </a:lnTo>
                <a:lnTo>
                  <a:pt x="35798" y="697260"/>
                </a:lnTo>
                <a:lnTo>
                  <a:pt x="9606" y="658425"/>
                </a:lnTo>
                <a:lnTo>
                  <a:pt x="0" y="610870"/>
                </a:lnTo>
                <a:lnTo>
                  <a:pt x="0" y="12217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9" name="object 35"/>
          <p:cNvSpPr txBox="1"/>
          <p:nvPr/>
        </p:nvSpPr>
        <p:spPr>
          <a:xfrm>
            <a:off x="7491715" y="5861462"/>
            <a:ext cx="1207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0002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(data1)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0003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(data2)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36"/>
          <p:cNvSpPr/>
          <p:nvPr/>
        </p:nvSpPr>
        <p:spPr>
          <a:xfrm>
            <a:off x="5602590" y="4391311"/>
            <a:ext cx="1787525" cy="1610995"/>
          </a:xfrm>
          <a:custGeom>
            <a:avLst/>
            <a:gdLst/>
            <a:ahLst/>
            <a:cxnLst/>
            <a:rect l="l" t="t" r="r" b="b"/>
            <a:pathLst>
              <a:path w="1787525" h="1610995">
                <a:moveTo>
                  <a:pt x="1726521" y="46221"/>
                </a:moveTo>
                <a:lnTo>
                  <a:pt x="0" y="1601088"/>
                </a:lnTo>
                <a:lnTo>
                  <a:pt x="8382" y="1610486"/>
                </a:lnTo>
                <a:lnTo>
                  <a:pt x="1735071" y="55708"/>
                </a:lnTo>
                <a:lnTo>
                  <a:pt x="1726521" y="46221"/>
                </a:lnTo>
                <a:close/>
              </a:path>
              <a:path w="1787525" h="1610995">
                <a:moveTo>
                  <a:pt x="1772588" y="37718"/>
                </a:moveTo>
                <a:lnTo>
                  <a:pt x="1735963" y="37718"/>
                </a:lnTo>
                <a:lnTo>
                  <a:pt x="1744472" y="47243"/>
                </a:lnTo>
                <a:lnTo>
                  <a:pt x="1735071" y="55708"/>
                </a:lnTo>
                <a:lnTo>
                  <a:pt x="1756283" y="79247"/>
                </a:lnTo>
                <a:lnTo>
                  <a:pt x="1772588" y="37718"/>
                </a:lnTo>
                <a:close/>
              </a:path>
              <a:path w="1787525" h="1610995">
                <a:moveTo>
                  <a:pt x="1735963" y="37718"/>
                </a:moveTo>
                <a:lnTo>
                  <a:pt x="1726521" y="46221"/>
                </a:lnTo>
                <a:lnTo>
                  <a:pt x="1735071" y="55708"/>
                </a:lnTo>
                <a:lnTo>
                  <a:pt x="1744472" y="47243"/>
                </a:lnTo>
                <a:lnTo>
                  <a:pt x="1735963" y="37718"/>
                </a:lnTo>
                <a:close/>
              </a:path>
              <a:path w="1787525" h="1610995">
                <a:moveTo>
                  <a:pt x="1787398" y="0"/>
                </a:moveTo>
                <a:lnTo>
                  <a:pt x="1705356" y="22732"/>
                </a:lnTo>
                <a:lnTo>
                  <a:pt x="1726521" y="46221"/>
                </a:lnTo>
                <a:lnTo>
                  <a:pt x="1735963" y="37718"/>
                </a:lnTo>
                <a:lnTo>
                  <a:pt x="1772588" y="37718"/>
                </a:lnTo>
                <a:lnTo>
                  <a:pt x="178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37"/>
          <p:cNvSpPr/>
          <p:nvPr/>
        </p:nvSpPr>
        <p:spPr>
          <a:xfrm>
            <a:off x="5662535" y="5974493"/>
            <a:ext cx="1750060" cy="221615"/>
          </a:xfrm>
          <a:custGeom>
            <a:avLst/>
            <a:gdLst/>
            <a:ahLst/>
            <a:cxnLst/>
            <a:rect l="l" t="t" r="r" b="b"/>
            <a:pathLst>
              <a:path w="1750059" h="221614">
                <a:moveTo>
                  <a:pt x="1677797" y="145923"/>
                </a:moveTo>
                <a:lnTo>
                  <a:pt x="1674409" y="177473"/>
                </a:lnTo>
                <a:lnTo>
                  <a:pt x="1687068" y="178816"/>
                </a:lnTo>
                <a:lnTo>
                  <a:pt x="1685671" y="191389"/>
                </a:lnTo>
                <a:lnTo>
                  <a:pt x="1672914" y="191389"/>
                </a:lnTo>
                <a:lnTo>
                  <a:pt x="1669669" y="221615"/>
                </a:lnTo>
                <a:lnTo>
                  <a:pt x="1749552" y="191770"/>
                </a:lnTo>
                <a:lnTo>
                  <a:pt x="1748955" y="191389"/>
                </a:lnTo>
                <a:lnTo>
                  <a:pt x="1685671" y="191389"/>
                </a:lnTo>
                <a:lnTo>
                  <a:pt x="1673058" y="190051"/>
                </a:lnTo>
                <a:lnTo>
                  <a:pt x="1746863" y="190051"/>
                </a:lnTo>
                <a:lnTo>
                  <a:pt x="1677797" y="145923"/>
                </a:lnTo>
                <a:close/>
              </a:path>
              <a:path w="1750059" h="221614">
                <a:moveTo>
                  <a:pt x="1674409" y="177473"/>
                </a:moveTo>
                <a:lnTo>
                  <a:pt x="1673058" y="190051"/>
                </a:lnTo>
                <a:lnTo>
                  <a:pt x="1685671" y="191389"/>
                </a:lnTo>
                <a:lnTo>
                  <a:pt x="1687068" y="178816"/>
                </a:lnTo>
                <a:lnTo>
                  <a:pt x="1674409" y="177473"/>
                </a:lnTo>
                <a:close/>
              </a:path>
              <a:path w="1750059" h="221614">
                <a:moveTo>
                  <a:pt x="1270" y="0"/>
                </a:moveTo>
                <a:lnTo>
                  <a:pt x="0" y="12700"/>
                </a:lnTo>
                <a:lnTo>
                  <a:pt x="1673058" y="190051"/>
                </a:lnTo>
                <a:lnTo>
                  <a:pt x="1674409" y="177473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38"/>
          <p:cNvSpPr txBox="1"/>
          <p:nvPr/>
        </p:nvSpPr>
        <p:spPr>
          <a:xfrm>
            <a:off x="7713965" y="3717032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dirty="0">
                <a:latin typeface="Calibri" panose="020F0502020204030204"/>
                <a:cs typeface="Calibri" panose="020F0502020204030204"/>
              </a:rPr>
              <a:t>alue</a:t>
            </a:r>
          </a:p>
        </p:txBody>
      </p:sp>
      <p:sp>
        <p:nvSpPr>
          <p:cNvPr id="63" name="object 39"/>
          <p:cNvSpPr txBox="1"/>
          <p:nvPr/>
        </p:nvSpPr>
        <p:spPr>
          <a:xfrm>
            <a:off x="7619795" y="6552338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3D91E-4BC7-491D-A437-EEAE2F1B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2C886-8069-4E6D-8B0B-AA822E70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075240" cy="4929411"/>
          </a:xfrm>
        </p:spPr>
        <p:txBody>
          <a:bodyPr/>
          <a:lstStyle/>
          <a:p>
            <a:pPr lvl="0"/>
            <a:r>
              <a:rPr lang="en-US" altLang="zh-CN" dirty="0"/>
              <a:t>Abstract Data Type (concepts of Stack, Queue, List, Tree and Graph)</a:t>
            </a:r>
            <a:endParaRPr lang="zh-CN" altLang="zh-CN" dirty="0"/>
          </a:p>
          <a:p>
            <a:pPr lvl="0"/>
            <a:r>
              <a:rPr lang="en-US" altLang="zh-CN" dirty="0"/>
              <a:t>Linear Data Types </a:t>
            </a:r>
            <a:r>
              <a:rPr lang="zh-CN" altLang="zh-CN" dirty="0"/>
              <a:t>（</a:t>
            </a:r>
            <a:r>
              <a:rPr lang="en-US" altLang="zh-CN" dirty="0"/>
              <a:t>Stack</a:t>
            </a:r>
            <a:r>
              <a:rPr lang="zh-CN" altLang="zh-CN" dirty="0"/>
              <a:t>：</a:t>
            </a:r>
            <a:r>
              <a:rPr lang="en-US" altLang="zh-CN" dirty="0"/>
              <a:t>FILO, Queue: FIFO, List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Tree (Binary Searching Trees)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Useful abstract composite structures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Queues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Lists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Trees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Graphs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Each has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its own defining property 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the operations that guarantee the property</a:t>
            </a:r>
          </a:p>
          <a:p>
            <a:pPr lvl="2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Insert items</a:t>
            </a:r>
          </a:p>
          <a:p>
            <a:pPr lvl="2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Remove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Lists and trees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4680520"/>
          </a:xfrm>
        </p:spPr>
        <p:txBody>
          <a:bodyPr/>
          <a:lstStyle/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Items can be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inserted,deleted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Items can be retrieved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Lists:Retrieval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and traversal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</a:p>
          <a:p>
            <a:pPr lvl="2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Depth-first traversals: </a:t>
            </a:r>
          </a:p>
          <a:p>
            <a:pPr lvl="3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Preorder traversal (NLR)</a:t>
            </a:r>
          </a:p>
          <a:p>
            <a:pPr lvl="3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traversals (LNR)</a:t>
            </a:r>
          </a:p>
          <a:p>
            <a:pPr lvl="3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traversals (LRN)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Breadth-first traversals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 fontAlgn="auto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2CDD87-5A85-43A3-BC9C-4C8F291059A9}"/>
              </a:ext>
            </a:extLst>
          </p:cNvPr>
          <p:cNvSpPr/>
          <p:nvPr/>
        </p:nvSpPr>
        <p:spPr>
          <a:xfrm>
            <a:off x="1799692" y="5065523"/>
            <a:ext cx="72008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BA4C312-83BC-4C5C-A68B-F1F19FF63F82}"/>
              </a:ext>
            </a:extLst>
          </p:cNvPr>
          <p:cNvSpPr/>
          <p:nvPr/>
        </p:nvSpPr>
        <p:spPr>
          <a:xfrm>
            <a:off x="1151620" y="5785603"/>
            <a:ext cx="648072" cy="43204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1B7F8B3-2CB1-4A7C-A0F4-4AEA7B749586}"/>
              </a:ext>
            </a:extLst>
          </p:cNvPr>
          <p:cNvSpPr/>
          <p:nvPr/>
        </p:nvSpPr>
        <p:spPr>
          <a:xfrm>
            <a:off x="2483768" y="5785603"/>
            <a:ext cx="648072" cy="43204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4464E39-4555-4B81-8D61-FAEA11FFEF7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475656" y="5425563"/>
            <a:ext cx="68407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734DC-0785-46EC-94DB-878B56EB0F33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159732" y="5425563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0301953E-0DFE-4187-AC98-36BFD0CF8F8D}"/>
              </a:ext>
            </a:extLst>
          </p:cNvPr>
          <p:cNvSpPr/>
          <p:nvPr/>
        </p:nvSpPr>
        <p:spPr>
          <a:xfrm rot="11150891">
            <a:off x="1835696" y="5540658"/>
            <a:ext cx="648072" cy="720080"/>
          </a:xfrm>
          <a:prstGeom prst="arc">
            <a:avLst>
              <a:gd name="adj1" fmla="val 11795402"/>
              <a:gd name="adj2" fmla="val 4253432"/>
            </a:avLst>
          </a:prstGeom>
          <a:ln>
            <a:headEnd type="triangl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3E194A-2C3F-4B49-9019-9D2370448BDD}"/>
              </a:ext>
            </a:extLst>
          </p:cNvPr>
          <p:cNvSpPr txBox="1"/>
          <p:nvPr/>
        </p:nvSpPr>
        <p:spPr>
          <a:xfrm>
            <a:off x="1903194" y="6217651"/>
            <a:ext cx="11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NLR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D84CB5-F3E9-4110-A452-D5ABB322222E}"/>
              </a:ext>
            </a:extLst>
          </p:cNvPr>
          <p:cNvSpPr/>
          <p:nvPr/>
        </p:nvSpPr>
        <p:spPr>
          <a:xfrm>
            <a:off x="4211960" y="5065523"/>
            <a:ext cx="72008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7727909-A5D8-4C36-ABA8-4B83AF3AB757}"/>
              </a:ext>
            </a:extLst>
          </p:cNvPr>
          <p:cNvSpPr/>
          <p:nvPr/>
        </p:nvSpPr>
        <p:spPr>
          <a:xfrm>
            <a:off x="3563888" y="5785603"/>
            <a:ext cx="648072" cy="43204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2ABF55A-1B52-4236-9800-5965600E0DE1}"/>
              </a:ext>
            </a:extLst>
          </p:cNvPr>
          <p:cNvSpPr/>
          <p:nvPr/>
        </p:nvSpPr>
        <p:spPr>
          <a:xfrm>
            <a:off x="4896036" y="5785603"/>
            <a:ext cx="648072" cy="43204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CC40CB-510C-49F1-BF38-958B96DEACF3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3887924" y="5425563"/>
            <a:ext cx="68407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BA9F7B-160B-4D8B-A5E0-F1AB0C59DBFB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>
            <a:off x="4572000" y="5425563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5C52AE-A233-4B21-B299-B404588229C9}"/>
              </a:ext>
            </a:extLst>
          </p:cNvPr>
          <p:cNvSpPr txBox="1"/>
          <p:nvPr/>
        </p:nvSpPr>
        <p:spPr>
          <a:xfrm>
            <a:off x="4315462" y="6217651"/>
            <a:ext cx="11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LNR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2EB493-EC09-4842-979A-E687E1DBBDEF}"/>
              </a:ext>
            </a:extLst>
          </p:cNvPr>
          <p:cNvSpPr/>
          <p:nvPr/>
        </p:nvSpPr>
        <p:spPr>
          <a:xfrm>
            <a:off x="6439698" y="5065523"/>
            <a:ext cx="72008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E904FEE-2629-4F3E-8CA6-9E374F388EB5}"/>
              </a:ext>
            </a:extLst>
          </p:cNvPr>
          <p:cNvSpPr/>
          <p:nvPr/>
        </p:nvSpPr>
        <p:spPr>
          <a:xfrm>
            <a:off x="5791626" y="5785603"/>
            <a:ext cx="648072" cy="432048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9A05D0-F2E3-4070-9EF7-134B1AE46A31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6115662" y="5425563"/>
            <a:ext cx="68407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7E3D24-A678-4285-8061-402A11DD6D93}"/>
              </a:ext>
            </a:extLst>
          </p:cNvPr>
          <p:cNvCxnSpPr>
            <a:stCxn id="17" idx="4"/>
          </p:cNvCxnSpPr>
          <p:nvPr/>
        </p:nvCxnSpPr>
        <p:spPr>
          <a:xfrm>
            <a:off x="6799738" y="5425563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弧形 20">
            <a:extLst>
              <a:ext uri="{FF2B5EF4-FFF2-40B4-BE49-F238E27FC236}">
                <a16:creationId xmlns:a16="http://schemas.microsoft.com/office/drawing/2014/main" id="{9AAC08C1-E070-41D9-A78C-0334332CE705}"/>
              </a:ext>
            </a:extLst>
          </p:cNvPr>
          <p:cNvSpPr/>
          <p:nvPr/>
        </p:nvSpPr>
        <p:spPr>
          <a:xfrm rot="4939472">
            <a:off x="6475702" y="5540658"/>
            <a:ext cx="648072" cy="720080"/>
          </a:xfrm>
          <a:prstGeom prst="arc">
            <a:avLst>
              <a:gd name="adj1" fmla="val 11795402"/>
              <a:gd name="adj2" fmla="val 4253432"/>
            </a:avLst>
          </a:prstGeom>
          <a:ln>
            <a:headEnd type="triangl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5D17FA-45CB-48EF-A224-ED0EA6A81F35}"/>
              </a:ext>
            </a:extLst>
          </p:cNvPr>
          <p:cNvSpPr txBox="1"/>
          <p:nvPr/>
        </p:nvSpPr>
        <p:spPr>
          <a:xfrm>
            <a:off x="6543200" y="6217651"/>
            <a:ext cx="11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LRN</a:t>
            </a:r>
            <a:endParaRPr lang="zh-CN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60D52E20-F0EF-424F-A067-6C68C7570932}"/>
              </a:ext>
            </a:extLst>
          </p:cNvPr>
          <p:cNvSpPr/>
          <p:nvPr/>
        </p:nvSpPr>
        <p:spPr>
          <a:xfrm>
            <a:off x="7116580" y="5785603"/>
            <a:ext cx="648072" cy="43204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AEA5CB98-4A95-43E8-A1B3-60885F3D9BBF}"/>
              </a:ext>
            </a:extLst>
          </p:cNvPr>
          <p:cNvSpPr/>
          <p:nvPr/>
        </p:nvSpPr>
        <p:spPr>
          <a:xfrm rot="18773656">
            <a:off x="4231692" y="5600474"/>
            <a:ext cx="648072" cy="720080"/>
          </a:xfrm>
          <a:prstGeom prst="arc">
            <a:avLst>
              <a:gd name="adj1" fmla="val 11795402"/>
              <a:gd name="adj2" fmla="val 4253432"/>
            </a:avLst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FBFC-DCA0-40AA-B0CD-4B032D93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492F3-7977-478C-9F84-4744E47F4B20}"/>
              </a:ext>
            </a:extLst>
          </p:cNvPr>
          <p:cNvSpPr/>
          <p:nvPr/>
        </p:nvSpPr>
        <p:spPr>
          <a:xfrm>
            <a:off x="3347864" y="2276872"/>
            <a:ext cx="216024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41A71-EFFD-44D1-9C0F-EC99B60E73A2}"/>
              </a:ext>
            </a:extLst>
          </p:cNvPr>
          <p:cNvSpPr/>
          <p:nvPr/>
        </p:nvSpPr>
        <p:spPr>
          <a:xfrm>
            <a:off x="2076282" y="3275199"/>
            <a:ext cx="148928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ED1AA-FAEF-4849-A746-399224FA51E6}"/>
              </a:ext>
            </a:extLst>
          </p:cNvPr>
          <p:cNvSpPr/>
          <p:nvPr/>
        </p:nvSpPr>
        <p:spPr>
          <a:xfrm>
            <a:off x="5275157" y="3275199"/>
            <a:ext cx="148928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Restricted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DD307D-E7F5-46A2-BA81-2F034758C7DE}"/>
              </a:ext>
            </a:extLst>
          </p:cNvPr>
          <p:cNvSpPr/>
          <p:nvPr/>
        </p:nvSpPr>
        <p:spPr>
          <a:xfrm>
            <a:off x="971601" y="4417541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Unordered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F4D262-EB15-4A0F-910D-48EFE483F673}"/>
              </a:ext>
            </a:extLst>
          </p:cNvPr>
          <p:cNvSpPr/>
          <p:nvPr/>
        </p:nvSpPr>
        <p:spPr>
          <a:xfrm>
            <a:off x="3020554" y="4412649"/>
            <a:ext cx="109002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Ordered</a:t>
            </a:r>
          </a:p>
          <a:p>
            <a:pPr algn="ctr"/>
            <a:r>
              <a:rPr lang="en-US" altLang="zh-CN" dirty="0"/>
              <a:t>Random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7D51F6-EC98-4A2A-80D8-C2BC37E41229}"/>
              </a:ext>
            </a:extLst>
          </p:cNvPr>
          <p:cNvSpPr/>
          <p:nvPr/>
        </p:nvSpPr>
        <p:spPr>
          <a:xfrm>
            <a:off x="4561919" y="4412649"/>
            <a:ext cx="109002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</a:t>
            </a:r>
          </a:p>
          <a:p>
            <a:pPr algn="ctr"/>
            <a:r>
              <a:rPr lang="en-US" altLang="zh-CN" dirty="0"/>
              <a:t>Queue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43249F-CB96-4588-BCB5-3C48F4DAEE3D}"/>
              </a:ext>
            </a:extLst>
          </p:cNvPr>
          <p:cNvSpPr/>
          <p:nvPr/>
        </p:nvSpPr>
        <p:spPr>
          <a:xfrm>
            <a:off x="6444208" y="4412649"/>
            <a:ext cx="109002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LIFO</a:t>
            </a:r>
          </a:p>
          <a:p>
            <a:pPr algn="ctr"/>
            <a:r>
              <a:rPr lang="en-US" altLang="zh-CN" dirty="0"/>
              <a:t>Stack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7AA2BC-2AF8-4DFD-A4A5-828D376D4ED0}"/>
              </a:ext>
            </a:extLst>
          </p:cNvPr>
          <p:cNvCxnSpPr/>
          <p:nvPr/>
        </p:nvCxnSpPr>
        <p:spPr>
          <a:xfrm>
            <a:off x="2820924" y="3085393"/>
            <a:ext cx="3198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64458A-E635-4050-90AB-87A1D6E8744C}"/>
              </a:ext>
            </a:extLst>
          </p:cNvPr>
          <p:cNvCxnSpPr/>
          <p:nvPr/>
        </p:nvCxnSpPr>
        <p:spPr>
          <a:xfrm>
            <a:off x="1763688" y="4149080"/>
            <a:ext cx="180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4C49A4-95E7-40A4-B90D-A7CA81F98910}"/>
              </a:ext>
            </a:extLst>
          </p:cNvPr>
          <p:cNvCxnSpPr/>
          <p:nvPr/>
        </p:nvCxnSpPr>
        <p:spPr>
          <a:xfrm>
            <a:off x="5106931" y="4164201"/>
            <a:ext cx="180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9CF19BA-9A13-43AB-B6F7-BF4A96F6C9ED}"/>
              </a:ext>
            </a:extLst>
          </p:cNvPr>
          <p:cNvCxnSpPr/>
          <p:nvPr/>
        </p:nvCxnSpPr>
        <p:spPr>
          <a:xfrm>
            <a:off x="4427984" y="2852936"/>
            <a:ext cx="0" cy="232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309B7F-6277-440C-B570-808C7D57D488}"/>
              </a:ext>
            </a:extLst>
          </p:cNvPr>
          <p:cNvCxnSpPr>
            <a:endCxn id="6" idx="0"/>
          </p:cNvCxnSpPr>
          <p:nvPr/>
        </p:nvCxnSpPr>
        <p:spPr>
          <a:xfrm>
            <a:off x="2820924" y="3085393"/>
            <a:ext cx="1" cy="189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92F172-A4DD-430E-B857-3256C3C0ABD6}"/>
              </a:ext>
            </a:extLst>
          </p:cNvPr>
          <p:cNvCxnSpPr/>
          <p:nvPr/>
        </p:nvCxnSpPr>
        <p:spPr>
          <a:xfrm>
            <a:off x="6019799" y="3085393"/>
            <a:ext cx="1" cy="189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501888-7A08-4B5F-994E-8618CC21426F}"/>
              </a:ext>
            </a:extLst>
          </p:cNvPr>
          <p:cNvCxnSpPr/>
          <p:nvPr/>
        </p:nvCxnSpPr>
        <p:spPr>
          <a:xfrm flipH="1">
            <a:off x="1760809" y="4149080"/>
            <a:ext cx="1439" cy="26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9EC48A6-4FCC-4F4A-9062-36D8F4F647A9}"/>
              </a:ext>
            </a:extLst>
          </p:cNvPr>
          <p:cNvCxnSpPr/>
          <p:nvPr/>
        </p:nvCxnSpPr>
        <p:spPr>
          <a:xfrm flipH="1">
            <a:off x="3565566" y="4134531"/>
            <a:ext cx="1439" cy="26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A47FDAB-2217-47C0-9508-FCE25EE259E5}"/>
              </a:ext>
            </a:extLst>
          </p:cNvPr>
          <p:cNvCxnSpPr/>
          <p:nvPr/>
        </p:nvCxnSpPr>
        <p:spPr>
          <a:xfrm flipH="1">
            <a:off x="5124161" y="4156897"/>
            <a:ext cx="1439" cy="26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26AEEFF-E07A-4965-99AE-B91F81B9B4C0}"/>
              </a:ext>
            </a:extLst>
          </p:cNvPr>
          <p:cNvCxnSpPr/>
          <p:nvPr/>
        </p:nvCxnSpPr>
        <p:spPr>
          <a:xfrm flipH="1">
            <a:off x="6904041" y="4147717"/>
            <a:ext cx="1439" cy="26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FA02A0A-CB24-4045-9E7C-2FE758B8BAFB}"/>
              </a:ext>
            </a:extLst>
          </p:cNvPr>
          <p:cNvCxnSpPr/>
          <p:nvPr/>
        </p:nvCxnSpPr>
        <p:spPr>
          <a:xfrm flipH="1">
            <a:off x="2819485" y="3864231"/>
            <a:ext cx="1440" cy="306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D467C71-58BD-466A-901D-E83BD094D628}"/>
              </a:ext>
            </a:extLst>
          </p:cNvPr>
          <p:cNvCxnSpPr>
            <a:stCxn id="7" idx="2"/>
          </p:cNvCxnSpPr>
          <p:nvPr/>
        </p:nvCxnSpPr>
        <p:spPr>
          <a:xfrm flipH="1">
            <a:off x="6019799" y="3851263"/>
            <a:ext cx="1" cy="312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1C197-232F-49B7-9CEC-6CF89800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7859216" cy="4929411"/>
          </a:xfrm>
        </p:spPr>
        <p:txBody>
          <a:bodyPr/>
          <a:lstStyle/>
          <a:p>
            <a:pPr marL="514350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</a:p>
          <a:p>
            <a:pPr marL="914400" lvl="1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Displays LIFO behavior</a:t>
            </a:r>
          </a:p>
          <a:p>
            <a:pPr marL="914400" lvl="1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The item removed and returned is the last item (has been in the stack the shortest time) inserted into the stack</a:t>
            </a:r>
          </a:p>
          <a:p>
            <a:pPr marL="514350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</a:p>
          <a:p>
            <a:pPr marL="914400" lvl="1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Displays FIFO behavior</a:t>
            </a:r>
          </a:p>
          <a:p>
            <a:pPr marL="914400" lvl="1" indent="-457200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The item removed and returned is the first item (has been in the stack the longest time) put  into the stack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B79D77-1203-47EE-9D37-247524A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Stack and Queue</a:t>
            </a:r>
          </a:p>
        </p:txBody>
      </p:sp>
    </p:spTree>
    <p:extLst>
      <p:ext uri="{BB962C8B-B14F-4D97-AF65-F5344CB8AC3E}">
        <p14:creationId xmlns:p14="http://schemas.microsoft.com/office/powerpoint/2010/main" val="142714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1C197-232F-49B7-9CEC-6CF89800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7859216" cy="4929411"/>
          </a:xfrm>
        </p:spPr>
        <p:txBody>
          <a:bodyPr/>
          <a:lstStyle/>
          <a:p>
            <a:r>
              <a:rPr lang="en-US" altLang="zh-CN" dirty="0"/>
              <a:t>Mathematical algorithms can be applied</a:t>
            </a:r>
          </a:p>
          <a:p>
            <a:r>
              <a:rPr lang="en-US" altLang="zh-CN" dirty="0"/>
              <a:t>Collections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vertices</a:t>
            </a:r>
            <a:r>
              <a:rPr lang="en-US" altLang="zh-CN" dirty="0"/>
              <a:t>, and a collections of line segments--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lines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Directed graph</a:t>
            </a:r>
          </a:p>
          <a:p>
            <a:pPr lvl="1"/>
            <a:r>
              <a:rPr lang="en-US" altLang="zh-CN" dirty="0"/>
              <a:t>Undirected graph</a:t>
            </a:r>
          </a:p>
          <a:p>
            <a:r>
              <a:rPr lang="en-US" altLang="zh-CN" dirty="0"/>
              <a:t>Two vertices in a graph are said to be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adjacent vertices</a:t>
            </a:r>
            <a:r>
              <a:rPr lang="en-US" altLang="zh-CN" dirty="0"/>
              <a:t> if an line directly connects them.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5819BDB-1484-4496-B402-1A042E4C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4886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Graphs: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Add/delete/find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vertex</a:t>
            </a:r>
          </a:p>
          <a:p>
            <a:r>
              <a:rPr lang="en-US" altLang="zh-CN" dirty="0"/>
              <a:t>Add/delete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edge</a:t>
            </a:r>
          </a:p>
          <a:p>
            <a:r>
              <a:rPr lang="en-US" altLang="zh-CN" dirty="0"/>
              <a:t>Traversal graph: process each vertex only once!</a:t>
            </a:r>
          </a:p>
          <a:p>
            <a:pPr lvl="1"/>
            <a:r>
              <a:rPr lang="en-US" altLang="zh-CN" dirty="0"/>
              <a:t>Depth-first </a:t>
            </a:r>
          </a:p>
          <a:p>
            <a:pPr lvl="1"/>
            <a:r>
              <a:rPr lang="en-US" altLang="zh-CN" dirty="0"/>
              <a:t>Breadth-first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Graphs: implementations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5512" y="173681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23928" y="126876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910022" y="209685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88024" y="126876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88024" y="209685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508104" y="173681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2"/>
            <a:endCxn id="6" idx="0"/>
          </p:cNvCxnSpPr>
          <p:nvPr/>
        </p:nvCxnSpPr>
        <p:spPr>
          <a:xfrm flipH="1">
            <a:off x="3409528" y="1412776"/>
            <a:ext cx="514400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2"/>
            <a:endCxn id="6" idx="4"/>
          </p:cNvCxnSpPr>
          <p:nvPr/>
        </p:nvCxnSpPr>
        <p:spPr>
          <a:xfrm flipH="1" flipV="1">
            <a:off x="3409528" y="2024844"/>
            <a:ext cx="50049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2"/>
            <a:endCxn id="7" idx="6"/>
          </p:cNvCxnSpPr>
          <p:nvPr/>
        </p:nvCxnSpPr>
        <p:spPr>
          <a:xfrm flipH="1">
            <a:off x="4211960" y="1412776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2"/>
            <a:endCxn id="8" idx="6"/>
          </p:cNvCxnSpPr>
          <p:nvPr/>
        </p:nvCxnSpPr>
        <p:spPr>
          <a:xfrm flipH="1">
            <a:off x="4198054" y="2240868"/>
            <a:ext cx="589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1"/>
            <a:endCxn id="9" idx="6"/>
          </p:cNvCxnSpPr>
          <p:nvPr/>
        </p:nvCxnSpPr>
        <p:spPr>
          <a:xfrm flipH="1" flipV="1">
            <a:off x="5076056" y="1412776"/>
            <a:ext cx="474229" cy="366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3"/>
            <a:endCxn id="10" idx="6"/>
          </p:cNvCxnSpPr>
          <p:nvPr/>
        </p:nvCxnSpPr>
        <p:spPr>
          <a:xfrm flipH="1">
            <a:off x="5076056" y="1982663"/>
            <a:ext cx="474229" cy="258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4"/>
            <a:endCxn id="10" idx="0"/>
          </p:cNvCxnSpPr>
          <p:nvPr/>
        </p:nvCxnSpPr>
        <p:spPr>
          <a:xfrm>
            <a:off x="4932040" y="1556792"/>
            <a:ext cx="0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" idx="4"/>
            <a:endCxn id="8" idx="0"/>
          </p:cNvCxnSpPr>
          <p:nvPr/>
        </p:nvCxnSpPr>
        <p:spPr>
          <a:xfrm flipH="1">
            <a:off x="4054038" y="1556792"/>
            <a:ext cx="13906" cy="54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35696" y="3676382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835696" y="3964414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835696" y="4252446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835696" y="4540478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35696" y="4828510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35696" y="5116542"/>
            <a:ext cx="50405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116605" y="3210014"/>
          <a:ext cx="390366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523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523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265512" y="28750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923928" y="28750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582344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19575" y="2855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856806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516216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659394" y="321001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659394" y="36073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59394" y="39631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659394" y="43151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659394" y="46844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659394" y="50758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 rot="19745858">
            <a:off x="3347864" y="12114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523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11960" y="1043444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548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 rot="1925854">
            <a:off x="5133539" y="1363706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859256" y="1619336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245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 rot="19968202">
            <a:off x="5086406" y="2044219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555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1459290">
            <a:off x="3314410" y="2090685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345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211960" y="2237121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467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549339" y="1646540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</a:t>
            </a:r>
            <a:endParaRPr lang="zh-CN" altLang="en-US" dirty="0"/>
          </a:p>
        </p:txBody>
      </p:sp>
      <p:cxnSp>
        <p:nvCxnSpPr>
          <p:cNvPr id="65" name="直接连接符 64"/>
          <p:cNvCxnSpPr>
            <a:stCxn id="9" idx="3"/>
            <a:endCxn id="8" idx="7"/>
          </p:cNvCxnSpPr>
          <p:nvPr/>
        </p:nvCxnSpPr>
        <p:spPr>
          <a:xfrm flipH="1">
            <a:off x="4155873" y="1514611"/>
            <a:ext cx="674332" cy="624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190093" y="1631652"/>
            <a:ext cx="6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360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678853" y="550205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Adjacency matrix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55576" y="5502423"/>
            <a:ext cx="234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vertex array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Subalgorithm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US" altLang="zh-CN" dirty="0"/>
              <a:t>An algorithm can be divided into small units called </a:t>
            </a:r>
            <a:r>
              <a:rPr lang="en-US" altLang="zh-CN" dirty="0" err="1"/>
              <a:t>subalgorithm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Each </a:t>
            </a:r>
            <a:r>
              <a:rPr lang="en-US" altLang="zh-CN" dirty="0" err="1"/>
              <a:t>subalgorithm</a:t>
            </a:r>
            <a:r>
              <a:rPr lang="en-US" altLang="zh-CN" dirty="0"/>
              <a:t> is in turn divided into smaller </a:t>
            </a:r>
            <a:r>
              <a:rPr lang="en-US" altLang="zh-CN" dirty="0" err="1"/>
              <a:t>subalgorithms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This process continues until the </a:t>
            </a:r>
            <a:r>
              <a:rPr lang="en-US" altLang="zh-CN" dirty="0" err="1"/>
              <a:t>subalgorithm</a:t>
            </a:r>
            <a:r>
              <a:rPr lang="en-US" altLang="zh-CN" dirty="0"/>
              <a:t> become intrinsic (understood immediately)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538</Words>
  <Application>Microsoft Office PowerPoint</Application>
  <PresentationFormat>全屏显示(4:3)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主题​​</vt:lpstr>
      <vt:lpstr>Intro to Computer Science and Software Engineering</vt:lpstr>
      <vt:lpstr>Abstract Data Type</vt:lpstr>
      <vt:lpstr>Lists and trees</vt:lpstr>
      <vt:lpstr>PowerPoint 演示文稿</vt:lpstr>
      <vt:lpstr>Stack and Queue</vt:lpstr>
      <vt:lpstr>Graphs</vt:lpstr>
      <vt:lpstr>Graphs: operations</vt:lpstr>
      <vt:lpstr>Graphs: implementations</vt:lpstr>
      <vt:lpstr>Subalgorithm</vt:lpstr>
      <vt:lpstr>Subalgorithm</vt:lpstr>
      <vt:lpstr>Subprogram </vt:lpstr>
      <vt:lpstr>Values vs. Reference </vt:lpstr>
      <vt:lpstr>Key points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guofen</cp:lastModifiedBy>
  <cp:revision>1698</cp:revision>
  <dcterms:created xsi:type="dcterms:W3CDTF">2014-10-14T02:11:00Z</dcterms:created>
  <dcterms:modified xsi:type="dcterms:W3CDTF">2022-11-29T04:34:11Z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