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69"/>
  </p:notesMasterIdLst>
  <p:sldIdLst>
    <p:sldId id="257" r:id="rId3"/>
    <p:sldId id="304" r:id="rId4"/>
    <p:sldId id="306" r:id="rId5"/>
    <p:sldId id="350" r:id="rId6"/>
    <p:sldId id="349" r:id="rId7"/>
    <p:sldId id="370" r:id="rId8"/>
    <p:sldId id="371" r:id="rId9"/>
    <p:sldId id="372" r:id="rId10"/>
    <p:sldId id="375" r:id="rId11"/>
    <p:sldId id="373" r:id="rId12"/>
    <p:sldId id="376" r:id="rId13"/>
    <p:sldId id="377" r:id="rId14"/>
    <p:sldId id="378" r:id="rId15"/>
    <p:sldId id="379" r:id="rId16"/>
    <p:sldId id="374" r:id="rId17"/>
    <p:sldId id="351" r:id="rId18"/>
    <p:sldId id="352" r:id="rId19"/>
    <p:sldId id="353" r:id="rId20"/>
    <p:sldId id="354" r:id="rId21"/>
    <p:sldId id="355" r:id="rId22"/>
    <p:sldId id="380" r:id="rId23"/>
    <p:sldId id="356" r:id="rId24"/>
    <p:sldId id="381" r:id="rId25"/>
    <p:sldId id="385" r:id="rId26"/>
    <p:sldId id="427" r:id="rId27"/>
    <p:sldId id="382" r:id="rId28"/>
    <p:sldId id="357" r:id="rId29"/>
    <p:sldId id="358" r:id="rId30"/>
    <p:sldId id="359" r:id="rId31"/>
    <p:sldId id="360" r:id="rId32"/>
    <p:sldId id="361" r:id="rId33"/>
    <p:sldId id="383" r:id="rId34"/>
    <p:sldId id="362" r:id="rId35"/>
    <p:sldId id="386" r:id="rId36"/>
    <p:sldId id="363" r:id="rId37"/>
    <p:sldId id="388" r:id="rId38"/>
    <p:sldId id="387" r:id="rId39"/>
    <p:sldId id="364" r:id="rId40"/>
    <p:sldId id="398" r:id="rId41"/>
    <p:sldId id="399" r:id="rId42"/>
    <p:sldId id="384" r:id="rId43"/>
    <p:sldId id="389" r:id="rId44"/>
    <p:sldId id="365" r:id="rId45"/>
    <p:sldId id="406" r:id="rId46"/>
    <p:sldId id="366" r:id="rId47"/>
    <p:sldId id="367" r:id="rId48"/>
    <p:sldId id="368" r:id="rId49"/>
    <p:sldId id="369" r:id="rId50"/>
    <p:sldId id="391" r:id="rId51"/>
    <p:sldId id="390" r:id="rId52"/>
    <p:sldId id="392" r:id="rId53"/>
    <p:sldId id="393" r:id="rId54"/>
    <p:sldId id="394" r:id="rId55"/>
    <p:sldId id="395" r:id="rId56"/>
    <p:sldId id="400" r:id="rId57"/>
    <p:sldId id="396" r:id="rId58"/>
    <p:sldId id="397" r:id="rId59"/>
    <p:sldId id="428" r:id="rId60"/>
    <p:sldId id="432" r:id="rId61"/>
    <p:sldId id="430" r:id="rId62"/>
    <p:sldId id="431" r:id="rId63"/>
    <p:sldId id="433" r:id="rId64"/>
    <p:sldId id="429" r:id="rId65"/>
    <p:sldId id="404" r:id="rId66"/>
    <p:sldId id="405" r:id="rId67"/>
    <p:sldId id="303" r:id="rId68"/>
  </p:sldIdLst>
  <p:sldSz cx="9144000" cy="6858000" type="screen4x3"/>
  <p:notesSz cx="6858000" cy="9144000"/>
  <p:custDataLst>
    <p:tags r:id="rId70"/>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36"/>
    <p:restoredTop sz="91996"/>
  </p:normalViewPr>
  <p:slideViewPr>
    <p:cSldViewPr showGuides="1">
      <p:cViewPr varScale="1">
        <p:scale>
          <a:sx n="87" d="100"/>
          <a:sy n="87" d="100"/>
        </p:scale>
        <p:origin x="1236" y="90"/>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vert="horz" wrap="square"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a:latin typeface="Arial" panose="020B0604020202020204" pitchFamily="34"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3</a:t>
            </a:fld>
            <a:endParaRPr lang="en-US" altLang="zh-CN" sz="1200"/>
          </a:p>
        </p:txBody>
      </p:sp>
      <p:sp>
        <p:nvSpPr>
          <p:cNvPr id="7170" name="Rectangle 2"/>
          <p:cNvSpPr>
            <a:spLocks noGrp="1" noRot="1" noChangeAspect="1" noTextEdit="1"/>
          </p:cNvSpPr>
          <p:nvPr>
            <p:ph type="sldImg"/>
          </p:nvPr>
        </p:nvSpPr>
        <p:spPr/>
      </p:sp>
      <p:sp>
        <p:nvSpPr>
          <p:cNvPr id="7171"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22</a:t>
            </a:fld>
            <a:endParaRPr lang="en-US" altLang="zh-CN" sz="1200"/>
          </a:p>
        </p:txBody>
      </p:sp>
      <p:sp>
        <p:nvSpPr>
          <p:cNvPr id="35842" name="Rectangle 2"/>
          <p:cNvSpPr>
            <a:spLocks noGrp="1" noRot="1" noChangeAspect="1" noTextEdit="1"/>
          </p:cNvSpPr>
          <p:nvPr>
            <p:ph type="sldImg"/>
          </p:nvPr>
        </p:nvSpPr>
        <p:spPr>
          <a:xfrm>
            <a:off x="1143000" y="652463"/>
            <a:ext cx="4573588" cy="3429000"/>
          </a:xfrm>
        </p:spPr>
      </p:sp>
      <p:sp>
        <p:nvSpPr>
          <p:cNvPr id="35843" name="Rectangle 3"/>
          <p:cNvSpPr>
            <a:spLocks noGrp="1"/>
          </p:cNvSpPr>
          <p:nvPr>
            <p:ph type="body"/>
          </p:nvPr>
        </p:nvSpPr>
        <p:spPr>
          <a:xfrm>
            <a:off x="914400" y="4343400"/>
            <a:ext cx="5029200" cy="4114800"/>
          </a:xfrm>
        </p:spPr>
        <p:txBody>
          <a:bodyPr wrap="square" lIns="91440" tIns="45720" rIns="91440" bIns="45720" anchor="t" anchorCtr="0"/>
          <a:lstStyle/>
          <a:p>
            <a:pPr lvl="0"/>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27</a:t>
            </a:fld>
            <a:endParaRPr lang="en-US" altLang="zh-CN" sz="1200"/>
          </a:p>
        </p:txBody>
      </p:sp>
      <p:sp>
        <p:nvSpPr>
          <p:cNvPr id="40962" name="Rectangle 2"/>
          <p:cNvSpPr>
            <a:spLocks noGrp="1" noRot="1" noChangeAspect="1" noTextEdit="1"/>
          </p:cNvSpPr>
          <p:nvPr>
            <p:ph type="sldImg"/>
          </p:nvPr>
        </p:nvSpPr>
        <p:spPr/>
      </p:sp>
      <p:sp>
        <p:nvSpPr>
          <p:cNvPr id="40963"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28</a:t>
            </a:fld>
            <a:endParaRPr lang="en-US" altLang="zh-CN" sz="1200"/>
          </a:p>
        </p:txBody>
      </p:sp>
      <p:sp>
        <p:nvSpPr>
          <p:cNvPr id="43010" name="Rectangle 2"/>
          <p:cNvSpPr>
            <a:spLocks noGrp="1" noRot="1" noChangeAspect="1" noTextEdit="1"/>
          </p:cNvSpPr>
          <p:nvPr>
            <p:ph type="sldImg"/>
          </p:nvPr>
        </p:nvSpPr>
        <p:spPr/>
      </p:sp>
      <p:sp>
        <p:nvSpPr>
          <p:cNvPr id="43011"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29</a:t>
            </a:fld>
            <a:endParaRPr lang="en-US" altLang="zh-CN" sz="1200"/>
          </a:p>
        </p:txBody>
      </p:sp>
      <p:sp>
        <p:nvSpPr>
          <p:cNvPr id="45058" name="Rectangle 2"/>
          <p:cNvSpPr>
            <a:spLocks noGrp="1" noRot="1" noChangeAspect="1" noTextEdit="1"/>
          </p:cNvSpPr>
          <p:nvPr>
            <p:ph type="sldImg"/>
          </p:nvPr>
        </p:nvSpPr>
        <p:spPr/>
      </p:sp>
      <p:sp>
        <p:nvSpPr>
          <p:cNvPr id="45059"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30</a:t>
            </a:fld>
            <a:endParaRPr lang="en-US" altLang="zh-CN" sz="1200"/>
          </a:p>
        </p:txBody>
      </p:sp>
      <p:sp>
        <p:nvSpPr>
          <p:cNvPr id="47106" name="Rectangle 2"/>
          <p:cNvSpPr>
            <a:spLocks noGrp="1" noRot="1" noChangeAspect="1" noTextEdit="1"/>
          </p:cNvSpPr>
          <p:nvPr>
            <p:ph type="sldImg"/>
          </p:nvPr>
        </p:nvSpPr>
        <p:spPr/>
      </p:sp>
      <p:sp>
        <p:nvSpPr>
          <p:cNvPr id="47107"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31</a:t>
            </a:fld>
            <a:endParaRPr lang="en-US" altLang="zh-CN" sz="1200"/>
          </a:p>
        </p:txBody>
      </p:sp>
      <p:sp>
        <p:nvSpPr>
          <p:cNvPr id="49154" name="Rectangle 2"/>
          <p:cNvSpPr>
            <a:spLocks noGrp="1" noRot="1" noChangeAspect="1" noTextEdit="1"/>
          </p:cNvSpPr>
          <p:nvPr>
            <p:ph type="sldImg"/>
          </p:nvPr>
        </p:nvSpPr>
        <p:spPr/>
      </p:sp>
      <p:sp>
        <p:nvSpPr>
          <p:cNvPr id="49155"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33</a:t>
            </a:fld>
            <a:endParaRPr lang="en-US" altLang="zh-CN" sz="1200"/>
          </a:p>
        </p:txBody>
      </p:sp>
      <p:sp>
        <p:nvSpPr>
          <p:cNvPr id="52226" name="Rectangle 2"/>
          <p:cNvSpPr>
            <a:spLocks noGrp="1" noRot="1" noChangeAspect="1" noTextEdit="1"/>
          </p:cNvSpPr>
          <p:nvPr>
            <p:ph type="sldImg"/>
          </p:nvPr>
        </p:nvSpPr>
        <p:spPr/>
      </p:sp>
      <p:sp>
        <p:nvSpPr>
          <p:cNvPr id="52227"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35</a:t>
            </a:fld>
            <a:endParaRPr lang="en-US" altLang="zh-CN" sz="1200"/>
          </a:p>
        </p:txBody>
      </p:sp>
      <p:sp>
        <p:nvSpPr>
          <p:cNvPr id="55298" name="Rectangle 2"/>
          <p:cNvSpPr>
            <a:spLocks noGrp="1" noRot="1" noChangeAspect="1" noTextEdit="1"/>
          </p:cNvSpPr>
          <p:nvPr>
            <p:ph type="sldImg"/>
          </p:nvPr>
        </p:nvSpPr>
        <p:spPr/>
      </p:sp>
      <p:sp>
        <p:nvSpPr>
          <p:cNvPr id="55299"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38</a:t>
            </a:fld>
            <a:endParaRPr lang="en-US" altLang="zh-CN" sz="1200"/>
          </a:p>
        </p:txBody>
      </p:sp>
      <p:sp>
        <p:nvSpPr>
          <p:cNvPr id="59394" name="Rectangle 2"/>
          <p:cNvSpPr>
            <a:spLocks noGrp="1" noRot="1" noChangeAspect="1" noTextEdit="1"/>
          </p:cNvSpPr>
          <p:nvPr>
            <p:ph type="sldImg"/>
          </p:nvPr>
        </p:nvSpPr>
        <p:spPr/>
      </p:sp>
      <p:sp>
        <p:nvSpPr>
          <p:cNvPr id="59395"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43</a:t>
            </a:fld>
            <a:endParaRPr lang="en-US" altLang="zh-CN" sz="1200"/>
          </a:p>
        </p:txBody>
      </p:sp>
      <p:sp>
        <p:nvSpPr>
          <p:cNvPr id="65538" name="Rectangle 2"/>
          <p:cNvSpPr>
            <a:spLocks noGrp="1" noRot="1" noChangeAspect="1" noTextEdit="1"/>
          </p:cNvSpPr>
          <p:nvPr>
            <p:ph type="sldImg"/>
          </p:nvPr>
        </p:nvSpPr>
        <p:spPr/>
      </p:sp>
      <p:sp>
        <p:nvSpPr>
          <p:cNvPr id="65539"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4</a:t>
            </a:fld>
            <a:endParaRPr lang="en-US" altLang="zh-CN" sz="1200"/>
          </a:p>
        </p:txBody>
      </p:sp>
      <p:sp>
        <p:nvSpPr>
          <p:cNvPr id="9218" name="Rectangle 2"/>
          <p:cNvSpPr>
            <a:spLocks noGrp="1" noRot="1" noChangeAspect="1" noTextEdit="1"/>
          </p:cNvSpPr>
          <p:nvPr>
            <p:ph type="sldImg"/>
          </p:nvPr>
        </p:nvSpPr>
        <p:spPr/>
      </p:sp>
      <p:sp>
        <p:nvSpPr>
          <p:cNvPr id="9219"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45</a:t>
            </a:fld>
            <a:endParaRPr lang="en-US" altLang="zh-CN" sz="1200"/>
          </a:p>
        </p:txBody>
      </p:sp>
      <p:sp>
        <p:nvSpPr>
          <p:cNvPr id="68610" name="Rectangle 2"/>
          <p:cNvSpPr>
            <a:spLocks noGrp="1" noRot="1" noChangeAspect="1" noTextEdit="1"/>
          </p:cNvSpPr>
          <p:nvPr>
            <p:ph type="sldImg"/>
          </p:nvPr>
        </p:nvSpPr>
        <p:spPr/>
      </p:sp>
      <p:sp>
        <p:nvSpPr>
          <p:cNvPr id="68611"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46</a:t>
            </a:fld>
            <a:endParaRPr lang="en-US" altLang="zh-CN" sz="1200"/>
          </a:p>
        </p:txBody>
      </p:sp>
      <p:sp>
        <p:nvSpPr>
          <p:cNvPr id="70658" name="Rectangle 2"/>
          <p:cNvSpPr>
            <a:spLocks noGrp="1" noRot="1" noChangeAspect="1" noTextEdit="1"/>
          </p:cNvSpPr>
          <p:nvPr>
            <p:ph type="sldImg"/>
          </p:nvPr>
        </p:nvSpPr>
        <p:spPr/>
      </p:sp>
      <p:sp>
        <p:nvSpPr>
          <p:cNvPr id="70659"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47</a:t>
            </a:fld>
            <a:endParaRPr lang="en-US" altLang="zh-CN" sz="1200"/>
          </a:p>
        </p:txBody>
      </p:sp>
      <p:sp>
        <p:nvSpPr>
          <p:cNvPr id="72706" name="Rectangle 2"/>
          <p:cNvSpPr>
            <a:spLocks noGrp="1" noRot="1" noChangeAspect="1" noTextEdit="1"/>
          </p:cNvSpPr>
          <p:nvPr>
            <p:ph type="sldImg"/>
          </p:nvPr>
        </p:nvSpPr>
        <p:spPr/>
      </p:sp>
      <p:sp>
        <p:nvSpPr>
          <p:cNvPr id="72707"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48</a:t>
            </a:fld>
            <a:endParaRPr lang="en-US" altLang="zh-CN" sz="1200"/>
          </a:p>
        </p:txBody>
      </p:sp>
      <p:sp>
        <p:nvSpPr>
          <p:cNvPr id="74754" name="Rectangle 2"/>
          <p:cNvSpPr>
            <a:spLocks noGrp="1" noRot="1" noChangeAspect="1" noTextEdit="1"/>
          </p:cNvSpPr>
          <p:nvPr>
            <p:ph type="sldImg"/>
          </p:nvPr>
        </p:nvSpPr>
        <p:spPr/>
      </p:sp>
      <p:sp>
        <p:nvSpPr>
          <p:cNvPr id="74755"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9</a:t>
            </a:fld>
            <a:endParaRPr lang="en-US" altLang="zh-CN" sz="1200"/>
          </a:p>
        </p:txBody>
      </p:sp>
      <p:sp>
        <p:nvSpPr>
          <p:cNvPr id="15362" name="Rectangle 2"/>
          <p:cNvSpPr>
            <a:spLocks noGrp="1" noRot="1" noChangeAspect="1" noTextEdit="1"/>
          </p:cNvSpPr>
          <p:nvPr>
            <p:ph type="sldImg"/>
          </p:nvPr>
        </p:nvSpPr>
        <p:spPr/>
      </p:sp>
      <p:sp>
        <p:nvSpPr>
          <p:cNvPr id="15363"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p:sp>
      <p:sp>
        <p:nvSpPr>
          <p:cNvPr id="19458"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16</a:t>
            </a:fld>
            <a:endParaRPr lang="en-US" altLang="zh-CN" sz="1200"/>
          </a:p>
        </p:txBody>
      </p:sp>
      <p:sp>
        <p:nvSpPr>
          <p:cNvPr id="24578" name="Rectangle 2"/>
          <p:cNvSpPr>
            <a:spLocks noGrp="1" noRot="1" noChangeAspect="1" noTextEdit="1"/>
          </p:cNvSpPr>
          <p:nvPr>
            <p:ph type="sldImg"/>
          </p:nvPr>
        </p:nvSpPr>
        <p:spPr/>
      </p:sp>
      <p:sp>
        <p:nvSpPr>
          <p:cNvPr id="24579"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17</a:t>
            </a:fld>
            <a:endParaRPr lang="en-US" altLang="zh-CN" sz="1200"/>
          </a:p>
        </p:txBody>
      </p:sp>
      <p:sp>
        <p:nvSpPr>
          <p:cNvPr id="26626" name="Rectangle 2"/>
          <p:cNvSpPr>
            <a:spLocks noGrp="1" noRot="1" noChangeAspect="1" noTextEdit="1"/>
          </p:cNvSpPr>
          <p:nvPr>
            <p:ph type="sldImg"/>
          </p:nvPr>
        </p:nvSpPr>
        <p:spPr/>
      </p:sp>
      <p:sp>
        <p:nvSpPr>
          <p:cNvPr id="26627"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18</a:t>
            </a:fld>
            <a:endParaRPr lang="en-US" altLang="zh-CN" sz="1200"/>
          </a:p>
        </p:txBody>
      </p:sp>
      <p:sp>
        <p:nvSpPr>
          <p:cNvPr id="28674" name="Rectangle 2"/>
          <p:cNvSpPr>
            <a:spLocks noGrp="1" noRot="1" noChangeAspect="1" noTextEdit="1"/>
          </p:cNvSpPr>
          <p:nvPr>
            <p:ph type="sldImg"/>
          </p:nvPr>
        </p:nvSpPr>
        <p:spPr/>
      </p:sp>
      <p:sp>
        <p:nvSpPr>
          <p:cNvPr id="28675"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19</a:t>
            </a:fld>
            <a:endParaRPr lang="en-US" altLang="zh-CN" sz="1200"/>
          </a:p>
        </p:txBody>
      </p:sp>
      <p:sp>
        <p:nvSpPr>
          <p:cNvPr id="30722" name="Rectangle 2"/>
          <p:cNvSpPr>
            <a:spLocks noGrp="1" noRot="1" noChangeAspect="1" noTextEdit="1"/>
          </p:cNvSpPr>
          <p:nvPr>
            <p:ph type="sldImg"/>
          </p:nvPr>
        </p:nvSpPr>
        <p:spPr/>
      </p:sp>
      <p:sp>
        <p:nvSpPr>
          <p:cNvPr id="30723"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a:t>20</a:t>
            </a:fld>
            <a:endParaRPr lang="en-US" altLang="zh-CN" sz="1200"/>
          </a:p>
        </p:txBody>
      </p:sp>
      <p:sp>
        <p:nvSpPr>
          <p:cNvPr id="32770" name="Rectangle 2"/>
          <p:cNvSpPr>
            <a:spLocks noGrp="1" noRot="1" noChangeAspect="1" noTextEdit="1"/>
          </p:cNvSpPr>
          <p:nvPr>
            <p:ph type="sldImg"/>
          </p:nvPr>
        </p:nvSpPr>
        <p:spPr/>
      </p:sp>
      <p:sp>
        <p:nvSpPr>
          <p:cNvPr id="32771" name="Rectangle 3"/>
          <p:cNvSpPr>
            <a:spLocks noGrp="1"/>
          </p:cNvSpPr>
          <p:nvPr>
            <p:ph type="body"/>
          </p:nvPr>
        </p:nvSpPr>
        <p:spPr/>
        <p:txBody>
          <a:bodyPr wrap="square" lIns="91440" tIns="45720" rIns="91440" bIns="45720" anchor="t" anchorCtr="0"/>
          <a:lstStyle/>
          <a:p>
            <a:pPr lvl="0"/>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3"/>
          <p:cNvSpPr>
            <a:spLocks noChangeArrowheads="1"/>
          </p:cNvSpPr>
          <p:nvPr/>
        </p:nvSpPr>
        <p:spPr bwMode="gray">
          <a:xfrm>
            <a:off x="0" y="0"/>
            <a:ext cx="2209800" cy="31242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4"/>
          <p:cNvSpPr>
            <a:spLocks noChangeArrowheads="1"/>
          </p:cNvSpPr>
          <p:nvPr/>
        </p:nvSpPr>
        <p:spPr bwMode="gray">
          <a:xfrm>
            <a:off x="4648200" y="0"/>
            <a:ext cx="2209800" cy="3124200"/>
          </a:xfrm>
          <a:prstGeom prst="rect">
            <a:avLst/>
          </a:prstGeom>
          <a:solidFill>
            <a:schemeClr val="tx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6"/>
          <p:cNvSpPr>
            <a:spLocks noChangeArrowheads="1"/>
          </p:cNvSpPr>
          <p:nvPr/>
        </p:nvSpPr>
        <p:spPr bwMode="gray">
          <a:xfrm>
            <a:off x="2286000" y="3124200"/>
            <a:ext cx="6858000" cy="609600"/>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Rectangle 7"/>
          <p:cNvSpPr>
            <a:spLocks noChangeArrowheads="1"/>
          </p:cNvSpPr>
          <p:nvPr/>
        </p:nvSpPr>
        <p:spPr bwMode="gray">
          <a:xfrm>
            <a:off x="0" y="3124200"/>
            <a:ext cx="9144000" cy="152400"/>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Text Box 13"/>
          <p:cNvSpPr txBox="1">
            <a:spLocks noChangeArrowheads="1"/>
          </p:cNvSpPr>
          <p:nvPr/>
        </p:nvSpPr>
        <p:spPr bwMode="auto">
          <a:xfrm>
            <a:off x="444500" y="2514600"/>
            <a:ext cx="1765300" cy="51911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pPr fontAlgn="base"/>
            <a:r>
              <a:rPr lang="zh-CN" altLang="en-US" strike="noStrike"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pPr fontAlgn="base"/>
            <a:r>
              <a:rPr lang="zh-CN" altLang="en-US" strike="noStrike" noProof="1"/>
              <a:t>单击此处编辑母版副标题样式</a:t>
            </a:r>
          </a:p>
        </p:txBody>
      </p:sp>
      <p:sp>
        <p:nvSpPr>
          <p:cNvPr id="23" name="Rectangle 10"/>
          <p:cNvSpPr>
            <a:spLocks noGrp="1" noChangeArrowheads="1"/>
          </p:cNvSpPr>
          <p:nvPr>
            <p:ph type="dt" sz="half" idx="2"/>
          </p:nvPr>
        </p:nvSpPr>
        <p:spPr bwMode="gray">
          <a:xfrm>
            <a:off x="457200" y="6551613"/>
            <a:ext cx="2133600" cy="169863"/>
          </a:xfrm>
          <a:prstGeom prst="rect">
            <a:avLst/>
          </a:prstGeom>
          <a:noFill/>
          <a:ln w="9525">
            <a:noFill/>
            <a:miter lim="800000"/>
          </a:ln>
          <a:effectLst/>
        </p:spPr>
        <p:txBody>
          <a:bodyPr vert="horz" wrap="square" lIns="91440" tIns="45720" rIns="91440" bIns="45720" numCol="1" anchor="t" anchorCtr="0" compatLnSpc="1"/>
          <a:lstStyle>
            <a:lvl1pPr>
              <a:defRPr>
                <a:effectLst/>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www.themegallery.com</a:t>
            </a:r>
          </a:p>
        </p:txBody>
      </p:sp>
      <p:sp>
        <p:nvSpPr>
          <p:cNvPr id="24" name="Rectangle 11"/>
          <p:cNvSpPr>
            <a:spLocks noGrp="1" noChangeArrowheads="1"/>
          </p:cNvSpPr>
          <p:nvPr>
            <p:ph type="ftr" sz="quarter" idx="3"/>
          </p:nvPr>
        </p:nvSpPr>
        <p:spPr bwMode="gray">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a:effectLst/>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Company Logo</a:t>
            </a:r>
          </a:p>
        </p:txBody>
      </p:sp>
      <p:sp>
        <p:nvSpPr>
          <p:cNvPr id="25" name="Rectangle 12"/>
          <p:cNvSpPr>
            <a:spLocks noGrp="1" noChangeArrowheads="1"/>
          </p:cNvSpPr>
          <p:nvPr>
            <p:ph type="sldNum" sz="quarter" idx="4"/>
          </p:nvPr>
        </p:nvSpPr>
        <p:spPr bwMode="gray">
          <a:xfrm>
            <a:off x="6553200" y="6553200"/>
            <a:ext cx="2133600" cy="168275"/>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a:latin typeface="Verdana" panose="020B060403050404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419225"/>
            <a:ext cx="4038600" cy="23637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35413"/>
            <a:ext cx="4038600" cy="23637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7" name="页脚占位符 6"/>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8" name="灯片编号占位符 7"/>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pPr fontAlgn="base"/>
            <a:r>
              <a:rPr lang="zh-CN" altLang="en-US" strike="noStrike" noProof="1"/>
              <a:t>单击此处编辑母版标题样式</a:t>
            </a:r>
          </a:p>
        </p:txBody>
      </p:sp>
      <p:sp>
        <p:nvSpPr>
          <p:cNvPr id="3" name="图表占位符 2"/>
          <p:cNvSpPr>
            <a:spLocks noGrp="1"/>
          </p:cNvSpPr>
          <p:nvPr>
            <p:ph type="chart" idx="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8610600" cy="685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533400" y="1266825"/>
            <a:ext cx="4114800" cy="49053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00600" y="1266825"/>
            <a:ext cx="4114800" cy="49053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3"/>
          <p:cNvSpPr>
            <a:spLocks noChangeArrowheads="1"/>
          </p:cNvSpPr>
          <p:nvPr/>
        </p:nvSpPr>
        <p:spPr bwMode="gray">
          <a:xfrm>
            <a:off x="0" y="0"/>
            <a:ext cx="2209800" cy="31242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4"/>
          <p:cNvSpPr>
            <a:spLocks noChangeArrowheads="1"/>
          </p:cNvSpPr>
          <p:nvPr/>
        </p:nvSpPr>
        <p:spPr bwMode="gray">
          <a:xfrm>
            <a:off x="4648200" y="0"/>
            <a:ext cx="2209800" cy="3124200"/>
          </a:xfrm>
          <a:prstGeom prst="rect">
            <a:avLst/>
          </a:prstGeom>
          <a:solidFill>
            <a:schemeClr val="tx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6"/>
          <p:cNvSpPr>
            <a:spLocks noChangeArrowheads="1"/>
          </p:cNvSpPr>
          <p:nvPr/>
        </p:nvSpPr>
        <p:spPr bwMode="gray">
          <a:xfrm>
            <a:off x="2286000" y="3124200"/>
            <a:ext cx="6858000" cy="609600"/>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Rectangle 7"/>
          <p:cNvSpPr>
            <a:spLocks noChangeArrowheads="1"/>
          </p:cNvSpPr>
          <p:nvPr/>
        </p:nvSpPr>
        <p:spPr bwMode="gray">
          <a:xfrm>
            <a:off x="0" y="3124200"/>
            <a:ext cx="9144000" cy="152400"/>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Text Box 13"/>
          <p:cNvSpPr txBox="1">
            <a:spLocks noChangeArrowheads="1"/>
          </p:cNvSpPr>
          <p:nvPr/>
        </p:nvSpPr>
        <p:spPr bwMode="auto">
          <a:xfrm>
            <a:off x="444500" y="2514600"/>
            <a:ext cx="1765300" cy="51911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pPr fontAlgn="base"/>
            <a:r>
              <a:rPr lang="zh-CN" altLang="en-US" strike="noStrike"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pPr fontAlgn="base"/>
            <a:r>
              <a:rPr lang="zh-CN" altLang="en-US" strike="noStrike" noProof="1"/>
              <a:t>单击此处编辑母版副标题样式</a:t>
            </a:r>
          </a:p>
        </p:txBody>
      </p:sp>
      <p:sp>
        <p:nvSpPr>
          <p:cNvPr id="23" name="Rectangle 10"/>
          <p:cNvSpPr>
            <a:spLocks noGrp="1" noChangeArrowheads="1"/>
          </p:cNvSpPr>
          <p:nvPr>
            <p:ph type="dt" sz="half" idx="2"/>
          </p:nvPr>
        </p:nvSpPr>
        <p:spPr bwMode="gray">
          <a:xfrm>
            <a:off x="457200" y="6551613"/>
            <a:ext cx="2133600" cy="169863"/>
          </a:xfrm>
          <a:prstGeom prst="rect">
            <a:avLst/>
          </a:prstGeom>
          <a:noFill/>
          <a:ln w="9525">
            <a:noFill/>
            <a:miter lim="800000"/>
          </a:ln>
          <a:effectLst/>
        </p:spPr>
        <p:txBody>
          <a:bodyPr vert="horz" wrap="square" lIns="91440" tIns="45720" rIns="91440" bIns="45720" numCol="1" anchor="t" anchorCtr="0" compatLnSpc="1"/>
          <a:lstStyle>
            <a:lvl1pPr>
              <a:defRPr>
                <a:effectLst/>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www.themegallery.com</a:t>
            </a:r>
          </a:p>
        </p:txBody>
      </p:sp>
      <p:sp>
        <p:nvSpPr>
          <p:cNvPr id="24" name="Rectangle 11"/>
          <p:cNvSpPr>
            <a:spLocks noGrp="1" noChangeArrowheads="1"/>
          </p:cNvSpPr>
          <p:nvPr>
            <p:ph type="ftr" sz="quarter" idx="3"/>
          </p:nvPr>
        </p:nvSpPr>
        <p:spPr bwMode="gray">
          <a:xfrm>
            <a:off x="3124200" y="6553200"/>
            <a:ext cx="2895600" cy="168275"/>
          </a:xfrm>
          <a:prstGeom prst="rect">
            <a:avLst/>
          </a:prstGeom>
          <a:noFill/>
          <a:ln w="9525">
            <a:noFill/>
            <a:miter lim="800000"/>
          </a:ln>
          <a:effectLst/>
        </p:spPr>
        <p:txBody>
          <a:bodyPr vert="horz" wrap="square" lIns="91440" tIns="45720" rIns="91440" bIns="45720" numCol="1" anchor="t" anchorCtr="0" compatLnSpc="1"/>
          <a:lstStyle>
            <a:lvl1pPr algn="ctr">
              <a:defRPr>
                <a:effectLst/>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Company Logo</a:t>
            </a:r>
          </a:p>
        </p:txBody>
      </p:sp>
      <p:sp>
        <p:nvSpPr>
          <p:cNvPr id="25" name="Rectangle 12"/>
          <p:cNvSpPr>
            <a:spLocks noGrp="1" noChangeArrowheads="1"/>
          </p:cNvSpPr>
          <p:nvPr>
            <p:ph type="sldNum" sz="quarter" idx="4"/>
          </p:nvPr>
        </p:nvSpPr>
        <p:spPr bwMode="gray">
          <a:xfrm>
            <a:off x="6553200" y="6553200"/>
            <a:ext cx="2133600" cy="168275"/>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en-US" altLang="zh-CN" strike="noStrike" noProof="1">
                <a:latin typeface="Verdana" panose="020B0604030504040204" pitchFamily="34" charset="0"/>
                <a:ea typeface="宋体" panose="02010600030101010101" pitchFamily="2" charset="-122"/>
                <a:cs typeface="+mn-cs"/>
              </a:rPr>
              <a:t>‹#›</a:t>
            </a:fld>
            <a:endParaRPr lang="en-US" alt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8" name="页脚占位符 7"/>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419225"/>
            <a:ext cx="4038600" cy="23637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35413"/>
            <a:ext cx="4038600" cy="236378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7" name="页脚占位符 6"/>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8" name="灯片编号占位符 7"/>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pPr fontAlgn="base"/>
            <a:r>
              <a:rPr lang="zh-CN" altLang="en-US" strike="noStrike" noProof="1"/>
              <a:t>单击此处编辑母版标题样式</a:t>
            </a:r>
          </a:p>
        </p:txBody>
      </p:sp>
      <p:sp>
        <p:nvSpPr>
          <p:cNvPr id="3" name="图表占位符 2"/>
          <p:cNvSpPr>
            <a:spLocks noGrp="1"/>
          </p:cNvSpPr>
          <p:nvPr>
            <p:ph type="chart" idx="1"/>
          </p:nvPr>
        </p:nvSpPr>
        <p:spPr>
          <a:xfrm>
            <a:off x="457200" y="1419225"/>
            <a:ext cx="8229600" cy="4879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8610600" cy="685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533400" y="1266825"/>
            <a:ext cx="4114800" cy="49053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00600" y="1266825"/>
            <a:ext cx="4114800" cy="49053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8" name="页脚占位符 7"/>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7"/>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8"/>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31" name="Group 7"/>
          <p:cNvGrpSpPr/>
          <p:nvPr/>
        </p:nvGrpSpPr>
        <p:grpSpPr>
          <a:xfrm>
            <a:off x="0" y="685800"/>
            <a:ext cx="9144000" cy="609600"/>
            <a:chOff x="0" y="432"/>
            <a:chExt cx="5760" cy="384"/>
          </a:xfrm>
        </p:grpSpPr>
        <p:sp>
          <p:nvSpPr>
            <p:cNvPr id="2" name="Rectangle 8"/>
            <p:cNvSpPr>
              <a:spLocks noChangeArrowheads="1"/>
            </p:cNvSpPr>
            <p:nvPr/>
          </p:nvSpPr>
          <p:spPr bwMode="gray">
            <a:xfrm>
              <a:off x="0" y="432"/>
              <a:ext cx="5760" cy="96"/>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Rectangle 9"/>
            <p:cNvSpPr>
              <a:spLocks noChangeArrowheads="1"/>
            </p:cNvSpPr>
            <p:nvPr/>
          </p:nvSpPr>
          <p:spPr bwMode="gray">
            <a:xfrm>
              <a:off x="362" y="432"/>
              <a:ext cx="5398" cy="384"/>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4" name="Rectangle 10"/>
          <p:cNvSpPr>
            <a:spLocks noGrp="1"/>
          </p:cNvSpPr>
          <p:nvPr>
            <p:ph type="body"/>
          </p:nvPr>
        </p:nvSpPr>
        <p:spPr>
          <a:xfrm>
            <a:off x="457200" y="1419225"/>
            <a:ext cx="8229600" cy="4879975"/>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ffectLst>
                  <a:outerShdw blurRad="38100" dist="38100" dir="2700000" algn="tl">
                    <a:srgbClr val="C0C0C0"/>
                  </a:outerShdw>
                </a:effectLst>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ffectLst>
                  <a:outerShdw blurRad="38100" dist="38100" dir="2700000" algn="tl">
                    <a:srgbClr val="C0C0C0"/>
                  </a:outerShdw>
                </a:effectLst>
                <a:latin typeface="+mj-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Verdana" panose="020B0604030504040204" pitchFamily="34" charset="0"/>
              </a:defRPr>
            </a:lvl1p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
        <p:nvSpPr>
          <p:cNvPr id="1038" name="Rectangle 14"/>
          <p:cNvSpPr>
            <a:spLocks noGrp="1"/>
          </p:cNvSpPr>
          <p:nvPr>
            <p:ph type="title"/>
          </p:nvPr>
        </p:nvSpPr>
        <p:spPr>
          <a:xfrm>
            <a:off x="733425" y="731838"/>
            <a:ext cx="7800975" cy="563562"/>
          </a:xfrm>
          <a:prstGeom prst="rect">
            <a:avLst/>
          </a:prstGeom>
          <a:noFill/>
          <a:ln w="9525">
            <a:noFill/>
          </a:ln>
        </p:spPr>
        <p:txBody>
          <a:bodyPr anchor="ctr" anchorCtr="0"/>
          <a:lstStyle/>
          <a:p>
            <a:pPr lvl="0"/>
            <a:r>
              <a:rPr lang="zh-CN" altLang="en-US"/>
              <a:t>单击此处编辑母版标题样式</a:t>
            </a:r>
          </a:p>
        </p:txBody>
      </p:sp>
      <p:sp>
        <p:nvSpPr>
          <p:cNvPr id="1037" name="Text Box 15"/>
          <p:cNvSpPr txBox="1">
            <a:spLocks noChangeArrowheads="1"/>
          </p:cNvSpPr>
          <p:nvPr/>
        </p:nvSpPr>
        <p:spPr bwMode="auto">
          <a:xfrm>
            <a:off x="7391400" y="76200"/>
            <a:ext cx="1765300" cy="51911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rPr>
              <a:t>L o g 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7"/>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descr="a2"/>
          <p:cNvSpPr>
            <a:spLocks noChangeArrowheads="1"/>
          </p:cNvSpPr>
          <p:nvPr/>
        </p:nvSpPr>
        <p:spPr bwMode="gray">
          <a:xfrm>
            <a:off x="4938713" y="0"/>
            <a:ext cx="2066925" cy="838200"/>
          </a:xfrm>
          <a:prstGeom prst="rect">
            <a:avLst/>
          </a:prstGeom>
          <a:blipFill dpi="0" rotWithShape="1">
            <a:blip r:embed="rId18"/>
            <a:srcRect/>
            <a:stretch>
              <a:fillRect/>
            </a:stretch>
          </a:blip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31" name="Group 7"/>
          <p:cNvGrpSpPr/>
          <p:nvPr/>
        </p:nvGrpSpPr>
        <p:grpSpPr>
          <a:xfrm>
            <a:off x="0" y="685800"/>
            <a:ext cx="9144000" cy="609600"/>
            <a:chOff x="0" y="432"/>
            <a:chExt cx="5760" cy="384"/>
          </a:xfrm>
        </p:grpSpPr>
        <p:sp>
          <p:nvSpPr>
            <p:cNvPr id="2" name="Rectangle 8"/>
            <p:cNvSpPr>
              <a:spLocks noChangeArrowheads="1"/>
            </p:cNvSpPr>
            <p:nvPr/>
          </p:nvSpPr>
          <p:spPr bwMode="gray">
            <a:xfrm>
              <a:off x="0" y="432"/>
              <a:ext cx="5760" cy="96"/>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Rectangle 9"/>
            <p:cNvSpPr>
              <a:spLocks noChangeArrowheads="1"/>
            </p:cNvSpPr>
            <p:nvPr/>
          </p:nvSpPr>
          <p:spPr bwMode="gray">
            <a:xfrm>
              <a:off x="362" y="432"/>
              <a:ext cx="5398" cy="384"/>
            </a:xfrm>
            <a:prstGeom prst="rect">
              <a:avLst/>
            </a:prstGeom>
            <a:solidFill>
              <a:schemeClr val="tx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4" name="Rectangle 10"/>
          <p:cNvSpPr>
            <a:spLocks noGrp="1"/>
          </p:cNvSpPr>
          <p:nvPr>
            <p:ph type="body"/>
          </p:nvPr>
        </p:nvSpPr>
        <p:spPr>
          <a:xfrm>
            <a:off x="457200" y="1419225"/>
            <a:ext cx="8229600" cy="4879975"/>
          </a:xfrm>
          <a:prstGeom prst="rect">
            <a:avLst/>
          </a:prstGeom>
          <a:noFill/>
          <a:ln w="9525">
            <a:noFill/>
          </a:ln>
        </p:spPr>
        <p:txBody>
          <a:bodyPr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ffectLst>
                  <a:outerShdw blurRad="38100" dist="38100" dir="2700000" algn="tl">
                    <a:srgbClr val="C0C0C0"/>
                  </a:outerShdw>
                </a:effectLst>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ffectLst>
                  <a:outerShdw blurRad="38100" dist="38100" dir="2700000" algn="tl">
                    <a:srgbClr val="C0C0C0"/>
                  </a:outerShdw>
                </a:effectLst>
                <a:latin typeface="+mj-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n-cs"/>
              </a:rPr>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Verdana" panose="020B0604030504040204" pitchFamily="34" charset="0"/>
              </a:defRPr>
            </a:lvl1pPr>
          </a:lstStyle>
          <a:p>
            <a:pPr lvl="0" eaLnBrk="1" fontAlgn="base" hangingPunct="1">
              <a:buNone/>
            </a:pPr>
            <a:fld id="{9A0DB2DC-4C9A-4742-B13C-FB6460FD3503}" type="slidenum">
              <a:rPr lang="en-US" altLang="zh-CN" strike="noStrike" noProof="1">
                <a:effectLst>
                  <a:outerShdw blurRad="38100" dist="38100" dir="2700000">
                    <a:srgbClr val="C0C0C0"/>
                  </a:outerShdw>
                </a:effectLst>
                <a:latin typeface="Verdana" panose="020B0604030504040204" pitchFamily="34" charset="0"/>
                <a:ea typeface="宋体" panose="02010600030101010101" pitchFamily="2" charset="-122"/>
                <a:cs typeface="+mn-cs"/>
              </a:rPr>
              <a:t>‹#›</a:t>
            </a:fld>
            <a:endParaRPr lang="en-US" altLang="zh-CN" strike="noStrike" noProof="1">
              <a:effectLst>
                <a:outerShdw blurRad="38100" dist="38100" dir="2700000">
                  <a:srgbClr val="C0C0C0"/>
                </a:outerShdw>
              </a:effectLst>
              <a:latin typeface="Arial" panose="020B0604020202020204" pitchFamily="34" charset="0"/>
            </a:endParaRPr>
          </a:p>
        </p:txBody>
      </p:sp>
      <p:sp>
        <p:nvSpPr>
          <p:cNvPr id="1038" name="Rectangle 14"/>
          <p:cNvSpPr>
            <a:spLocks noGrp="1"/>
          </p:cNvSpPr>
          <p:nvPr>
            <p:ph type="title"/>
          </p:nvPr>
        </p:nvSpPr>
        <p:spPr>
          <a:xfrm>
            <a:off x="733425" y="731838"/>
            <a:ext cx="7800975" cy="563562"/>
          </a:xfrm>
          <a:prstGeom prst="rect">
            <a:avLst/>
          </a:prstGeom>
          <a:noFill/>
          <a:ln w="9525">
            <a:noFill/>
          </a:ln>
        </p:spPr>
        <p:txBody>
          <a:bodyPr anchor="ctr" anchorCtr="0"/>
          <a:lstStyle/>
          <a:p>
            <a:pPr lvl="0"/>
            <a:r>
              <a:rPr lang="zh-CN" altLang="en-US"/>
              <a:t>单击此处编辑母版标题样式</a:t>
            </a:r>
          </a:p>
        </p:txBody>
      </p:sp>
      <p:sp>
        <p:nvSpPr>
          <p:cNvPr id="1037" name="Text Box 15"/>
          <p:cNvSpPr txBox="1">
            <a:spLocks noChangeArrowheads="1"/>
          </p:cNvSpPr>
          <p:nvPr/>
        </p:nvSpPr>
        <p:spPr bwMode="auto">
          <a:xfrm>
            <a:off x="7391400" y="76200"/>
            <a:ext cx="1765300" cy="51911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bg1"/>
                </a:solidFill>
                <a:effectLst/>
                <a:uLnTx/>
                <a:uFillTx/>
                <a:latin typeface="Arial Black" panose="020B0A04020102020204" pitchFamily="34" charset="0"/>
                <a:ea typeface="宋体" panose="02010600030101010101" pitchFamily="2" charset="-122"/>
                <a:cs typeface="+mn-cs"/>
              </a:rPr>
              <a:t>L o g o</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2209800" y="2514600"/>
            <a:ext cx="6705600" cy="1219200"/>
          </a:xfrm>
        </p:spPr>
        <p:txBody>
          <a:bodyPr vert="horz" wrap="square" lIns="91440" tIns="45720" rIns="91440" bIns="45720" anchor="b" anchorCtr="0"/>
          <a:lstStyle/>
          <a:p>
            <a:pPr eaLnBrk="1" hangingPunct="1">
              <a:buClrTx/>
              <a:buSzTx/>
              <a:buFontTx/>
            </a:pPr>
            <a:r>
              <a:rPr lang="en-US" altLang="zh-CN" sz="3200">
                <a:latin typeface="+mj-lt"/>
                <a:ea typeface="宋体" panose="02010600030101010101" pitchFamily="2" charset="-122"/>
                <a:cs typeface="+mj-cs"/>
              </a:rPr>
              <a:t>Designing and Analysis of Algorithm</a:t>
            </a:r>
            <a:endParaRPr lang="en-US" altLang="zh-CN">
              <a:latin typeface="+mj-lt"/>
              <a:ea typeface="宋体" panose="02010600030101010101" pitchFamily="2" charset="-122"/>
              <a:cs typeface="+mj-cs"/>
            </a:endParaRPr>
          </a:p>
        </p:txBody>
      </p:sp>
      <p:sp>
        <p:nvSpPr>
          <p:cNvPr id="18435" name="Rectangle 3"/>
          <p:cNvSpPr>
            <a:spLocks noGrp="1"/>
          </p:cNvSpPr>
          <p:nvPr>
            <p:ph type="subTitle" idx="1"/>
          </p:nvPr>
        </p:nvSpPr>
        <p:spPr>
          <a:xfrm>
            <a:off x="1295400" y="5715000"/>
            <a:ext cx="6719888" cy="381000"/>
          </a:xfrm>
        </p:spPr>
        <p:txBody>
          <a:bodyPr vert="horz" wrap="square" lIns="91440" tIns="45720" rIns="91440" bIns="45720" anchor="t" anchorCtr="0"/>
          <a:lstStyle/>
          <a:p>
            <a:pPr marL="0" marR="0" indent="0" algn="ctr"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pPr>
            <a:r>
              <a:rPr kumimoji="0" lang="en-US" altLang="zh-CN" sz="2000" b="1" i="0" u="none" strike="noStrike" kern="0" cap="none" spc="0" normalizeH="0" baseline="0" noProof="1">
                <a:solidFill>
                  <a:schemeClr val="tx1"/>
                </a:solidFill>
                <a:latin typeface="Verdana" panose="020B0604030504040204" pitchFamily="34" charset="0"/>
                <a:ea typeface="宋体" panose="02010600030101010101" pitchFamily="2" charset="-122"/>
                <a:cs typeface="+mn-cs"/>
              </a:rPr>
              <a:t>South China University of Technology</a:t>
            </a:r>
          </a:p>
        </p:txBody>
      </p:sp>
      <p:sp>
        <p:nvSpPr>
          <p:cNvPr id="4099" name="Text Box 4"/>
          <p:cNvSpPr txBox="1"/>
          <p:nvPr/>
        </p:nvSpPr>
        <p:spPr>
          <a:xfrm>
            <a:off x="3048000" y="4495800"/>
            <a:ext cx="2590800" cy="519113"/>
          </a:xfrm>
          <a:prstGeom prst="rect">
            <a:avLst/>
          </a:prstGeom>
          <a:noFill/>
          <a:ln w="9525">
            <a:noFill/>
          </a:ln>
        </p:spPr>
        <p:txBody>
          <a:bodyPr anchor="t" anchorCtr="0">
            <a:spAutoFit/>
          </a:bodyPr>
          <a:lstStyle/>
          <a:p>
            <a:pPr algn="ctr">
              <a:spcBef>
                <a:spcPct val="50000"/>
              </a:spcBef>
              <a:buClrTx/>
              <a:buFontTx/>
            </a:pPr>
            <a:r>
              <a:rPr lang="en-US" altLang="zh-CN" sz="2800" b="1">
                <a:latin typeface="Times New Roman" panose="02020603050405020304" pitchFamily="18" charset="0"/>
                <a:ea typeface="宋体" panose="02010600030101010101" pitchFamily="2" charset="-122"/>
              </a:rPr>
              <a:t>Dr. Han Huang</a:t>
            </a:r>
          </a:p>
        </p:txBody>
      </p:sp>
      <p:sp>
        <p:nvSpPr>
          <p:cNvPr id="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1</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10</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6386" name="Rectangle 3"/>
          <p:cNvSpPr txBox="1"/>
          <p:nvPr/>
        </p:nvSpPr>
        <p:spPr>
          <a:xfrm>
            <a:off x="228600" y="1295400"/>
            <a:ext cx="8686800" cy="4905375"/>
          </a:xfrm>
          <a:prstGeom prst="rect">
            <a:avLst/>
          </a:prstGeom>
          <a:noFill/>
          <a:ln w="9525">
            <a:noFill/>
          </a:ln>
        </p:spPr>
        <p:txBody>
          <a:bodyPr anchor="t" anchorCtr="0"/>
          <a:lstStyle/>
          <a:p>
            <a:pPr marL="971550" indent="-971550" algn="just"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Example consider sorting the array</a:t>
            </a:r>
          </a:p>
          <a:p>
            <a:pPr marL="971550" indent="-971550" algn="just"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algn="just"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whose values  are known to come from the set {11,12,13} and should not be overwritten in the process of sorting.</a:t>
            </a:r>
          </a:p>
          <a:p>
            <a:pPr marL="971550" indent="-971550" algn="just"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The frequency and distribution arrays are as follows:</a:t>
            </a:r>
          </a:p>
          <a:p>
            <a:pPr marL="971550" indent="-971550" algn="just"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algn="just"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algn="just"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algn="just"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algn="just"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algn="just"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             </a:t>
            </a:r>
          </a:p>
        </p:txBody>
      </p:sp>
      <p:graphicFrame>
        <p:nvGraphicFramePr>
          <p:cNvPr id="4" name="表格 3"/>
          <p:cNvGraphicFramePr>
            <a:graphicFrameLocks noGrp="1"/>
          </p:cNvGraphicFramePr>
          <p:nvPr/>
        </p:nvGraphicFramePr>
        <p:xfrm>
          <a:off x="1524000" y="1905000"/>
          <a:ext cx="4495800" cy="533400"/>
        </p:xfrm>
        <a:graphic>
          <a:graphicData uri="http://schemas.openxmlformats.org/drawingml/2006/table">
            <a:tbl>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tblGrid>
              <a:tr h="5334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rgbClr val="FF0000"/>
                          </a:solidFill>
                          <a:effectLst/>
                          <a:latin typeface="Arial" panose="020B0604020202020204" pitchFamily="34" charset="0"/>
                          <a:ea typeface="宋体" panose="02010600030101010101" pitchFamily="2" charset="-122"/>
                        </a:rPr>
                        <a:t>13</a:t>
                      </a:r>
                      <a:endParaRPr kumimoji="0" lang="zh-CN" altLang="en-US" sz="2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rgbClr val="FF0000"/>
                          </a:solidFill>
                          <a:effectLst/>
                          <a:latin typeface="Arial" panose="020B0604020202020204" pitchFamily="34" charset="0"/>
                          <a:ea typeface="宋体" panose="02010600030101010101" pitchFamily="2" charset="-122"/>
                        </a:rPr>
                        <a:t>11</a:t>
                      </a:r>
                      <a:endParaRPr kumimoji="0" lang="zh-CN" altLang="en-US" sz="2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rgbClr val="FF0000"/>
                          </a:solidFill>
                          <a:effectLst/>
                          <a:latin typeface="Arial" panose="020B0604020202020204" pitchFamily="34" charset="0"/>
                          <a:ea typeface="宋体" panose="02010600030101010101" pitchFamily="2" charset="-122"/>
                        </a:rPr>
                        <a:t>12</a:t>
                      </a:r>
                      <a:endParaRPr kumimoji="0" lang="zh-CN" altLang="en-US" sz="2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rgbClr val="FF0000"/>
                          </a:solidFill>
                          <a:effectLst/>
                          <a:latin typeface="Arial" panose="020B0604020202020204" pitchFamily="34" charset="0"/>
                          <a:ea typeface="宋体" panose="02010600030101010101" pitchFamily="2" charset="-122"/>
                        </a:rPr>
                        <a:t>13</a:t>
                      </a:r>
                      <a:endParaRPr kumimoji="0" lang="zh-CN" altLang="en-US" sz="2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rgbClr val="FF0000"/>
                          </a:solidFill>
                          <a:effectLst/>
                          <a:latin typeface="Arial" panose="020B0604020202020204" pitchFamily="34" charset="0"/>
                          <a:ea typeface="宋体" panose="02010600030101010101" pitchFamily="2" charset="-122"/>
                        </a:rPr>
                        <a:t>12</a:t>
                      </a:r>
                      <a:endParaRPr kumimoji="0" lang="zh-CN" altLang="en-US" sz="2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rgbClr val="FF0000"/>
                          </a:solidFill>
                          <a:effectLst/>
                          <a:latin typeface="Arial" panose="020B0604020202020204" pitchFamily="34" charset="0"/>
                          <a:ea typeface="宋体" panose="02010600030101010101" pitchFamily="2" charset="-122"/>
                        </a:rPr>
                        <a:t>12</a:t>
                      </a:r>
                      <a:endParaRPr kumimoji="0" lang="zh-CN" altLang="en-US" sz="2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1371600" y="5181600"/>
          <a:ext cx="6096000" cy="1190625"/>
        </p:xfrm>
        <a:graphic>
          <a:graphicData uri="http://schemas.openxmlformats.org/drawingml/2006/table">
            <a:tbl>
              <a:tblPr/>
              <a:tblGrid>
                <a:gridCol w="3200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96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Array values</a:t>
                      </a:r>
                      <a:endPar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11</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12</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13</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6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Frequencies</a:t>
                      </a:r>
                      <a:endPar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1</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3</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2</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1"/>
                  </a:ext>
                </a:extLst>
              </a:tr>
              <a:tr h="3968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Distribution values</a:t>
                      </a:r>
                      <a:endPar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1</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4</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6</a:t>
                      </a:r>
                      <a:endParaRPr kumimoji="0" lang="zh-CN" altLang="en-US"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32" marB="457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2"/>
                  </a:ext>
                </a:extLst>
              </a:tr>
            </a:tbl>
          </a:graphicData>
        </a:graphic>
      </p:graphicFrame>
      <p:sp>
        <p:nvSpPr>
          <p:cNvPr id="16425"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Example of Distribution Counting Sort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11</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7410" name="Rectangle 3"/>
          <p:cNvSpPr txBox="1"/>
          <p:nvPr/>
        </p:nvSpPr>
        <p:spPr>
          <a:xfrm>
            <a:off x="228600" y="1266825"/>
            <a:ext cx="8534400" cy="4905375"/>
          </a:xfrm>
          <a:prstGeom prst="rect">
            <a:avLst/>
          </a:prstGeom>
          <a:noFill/>
          <a:ln w="9525">
            <a:noFill/>
          </a:ln>
        </p:spPr>
        <p:txBody>
          <a:bodyPr anchor="t" anchorCtr="0"/>
          <a:lstStyle/>
          <a:p>
            <a:pPr marL="971550" indent="-971550" eaLnBrk="0" hangingPunct="0">
              <a:spcBef>
                <a:spcPct val="20000"/>
              </a:spcBef>
              <a:buClr>
                <a:schemeClr val="hlink"/>
              </a:buClr>
              <a:buFont typeface="Monotype Sorts" pitchFamily="2" charset="2"/>
            </a:pPr>
            <a:r>
              <a:rPr lang="en-US" altLang="zh-CN" sz="3200">
                <a:latin typeface="Arial" panose="020B0604020202020204" pitchFamily="34" charset="0"/>
                <a:ea typeface="宋体" panose="02010600030101010101" pitchFamily="2" charset="-122"/>
              </a:rPr>
              <a:t>Note that the distribution values indicate the proper positions for the last occurrences of their elements in the final sorted array.</a:t>
            </a:r>
          </a:p>
          <a:p>
            <a:pPr marL="971550" indent="-971550" eaLnBrk="0" hangingPunct="0">
              <a:spcBef>
                <a:spcPct val="20000"/>
              </a:spcBef>
              <a:buClr>
                <a:schemeClr val="hlink"/>
              </a:buClr>
              <a:buFont typeface="Monotype Sorts" pitchFamily="2" charset="2"/>
            </a:pPr>
            <a:r>
              <a:rPr lang="en-US" altLang="zh-CN" sz="3200">
                <a:latin typeface="Arial" panose="020B0604020202020204" pitchFamily="34" charset="0"/>
                <a:ea typeface="宋体" panose="02010600030101010101" pitchFamily="2" charset="-122"/>
              </a:rPr>
              <a:t>If we index array positions from 0 to n-1, the distribution values must be reduced by 1 to get corresponding element positions.</a:t>
            </a:r>
          </a:p>
          <a:p>
            <a:pPr marL="971550" indent="-971550" eaLnBrk="0" hangingPunct="0">
              <a:spcBef>
                <a:spcPct val="20000"/>
              </a:spcBef>
              <a:buClr>
                <a:schemeClr val="hlink"/>
              </a:buClr>
              <a:buFont typeface="Monotype Sorts" pitchFamily="2" charset="2"/>
            </a:pPr>
            <a:r>
              <a:rPr lang="en-US" altLang="zh-CN" sz="3200">
                <a:latin typeface="Arial" panose="020B0604020202020204" pitchFamily="34" charset="0"/>
                <a:ea typeface="宋体" panose="02010600030101010101" pitchFamily="2" charset="-122"/>
              </a:rPr>
              <a:t>It is more convenient to process the input array right to left. </a:t>
            </a:r>
          </a:p>
        </p:txBody>
      </p:sp>
      <p:sp>
        <p:nvSpPr>
          <p:cNvPr id="17411"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Algorithm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12</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8434" name="Rectangle 3"/>
          <p:cNvSpPr txBox="1"/>
          <p:nvPr/>
        </p:nvSpPr>
        <p:spPr>
          <a:xfrm>
            <a:off x="228600" y="1266825"/>
            <a:ext cx="8534400" cy="2238375"/>
          </a:xfrm>
          <a:prstGeom prst="rect">
            <a:avLst/>
          </a:prstGeom>
          <a:noFill/>
          <a:ln w="9525">
            <a:noFill/>
          </a:ln>
        </p:spPr>
        <p:txBody>
          <a:bodyPr anchor="t" anchorCtr="0"/>
          <a:lstStyle/>
          <a:p>
            <a:pPr indent="-971550" eaLnBrk="0" hangingPunct="0">
              <a:spcBef>
                <a:spcPct val="20000"/>
              </a:spcBef>
              <a:buClr>
                <a:schemeClr val="hlink"/>
              </a:buClr>
              <a:buFont typeface="Monotype Sorts" pitchFamily="2" charset="2"/>
            </a:pPr>
            <a:r>
              <a:rPr lang="en-US" altLang="zh-CN" sz="2800">
                <a:latin typeface="Arial" panose="020B0604020202020204" pitchFamily="34" charset="0"/>
                <a:ea typeface="宋体" panose="02010600030101010101" pitchFamily="2" charset="-122"/>
              </a:rPr>
              <a:t>The last element is 12, and, since its distribution value is 4, we place this 12 in position 4-1 = 3 of the array S that hold the sorted list. Then we decrease the 12’s distribution value by 1 and proceed to the next element in the given array.</a:t>
            </a:r>
          </a:p>
        </p:txBody>
      </p:sp>
      <p:sp>
        <p:nvSpPr>
          <p:cNvPr id="18435" name="Rectangle 3"/>
          <p:cNvSpPr txBox="1"/>
          <p:nvPr/>
        </p:nvSpPr>
        <p:spPr>
          <a:xfrm>
            <a:off x="533400" y="3581400"/>
            <a:ext cx="1676400" cy="2819400"/>
          </a:xfrm>
          <a:prstGeom prst="rect">
            <a:avLst/>
          </a:prstGeom>
          <a:noFill/>
          <a:ln w="9525">
            <a:noFill/>
          </a:ln>
        </p:spPr>
        <p:txBody>
          <a:bodyPr anchor="t" anchorCtr="0"/>
          <a:lstStyle/>
          <a:p>
            <a:pPr marL="342900" indent="-342900" eaLnBrk="0" hangingPunct="0">
              <a:lnSpc>
                <a:spcPct val="90000"/>
              </a:lnSpc>
              <a:spcBef>
                <a:spcPct val="20000"/>
              </a:spcBef>
              <a:buClr>
                <a:schemeClr val="hlink"/>
              </a:buClr>
              <a:buFontTx/>
            </a:pPr>
            <a:r>
              <a:rPr lang="en-US" altLang="zh-CN" sz="2800" dirty="0">
                <a:latin typeface="Arial" panose="020B0604020202020204" pitchFamily="34" charset="0"/>
                <a:ea typeface="宋体" panose="02010600030101010101" pitchFamily="2" charset="-122"/>
              </a:rPr>
              <a:t>A[5]= 12</a:t>
            </a:r>
          </a:p>
          <a:p>
            <a:pPr marL="342900" indent="-342900" eaLnBrk="0" hangingPunct="0">
              <a:lnSpc>
                <a:spcPct val="90000"/>
              </a:lnSpc>
              <a:spcBef>
                <a:spcPct val="20000"/>
              </a:spcBef>
              <a:buClr>
                <a:schemeClr val="hlink"/>
              </a:buClr>
              <a:buFontTx/>
            </a:pPr>
            <a:r>
              <a:rPr lang="en-US" altLang="zh-CN" sz="2800" dirty="0">
                <a:latin typeface="Arial" panose="020B0604020202020204" pitchFamily="34" charset="0"/>
                <a:ea typeface="宋体" panose="02010600030101010101" pitchFamily="2" charset="-122"/>
              </a:rPr>
              <a:t>A[4]= 12</a:t>
            </a:r>
          </a:p>
          <a:p>
            <a:pPr marL="342900" indent="-342900" eaLnBrk="0" hangingPunct="0">
              <a:lnSpc>
                <a:spcPct val="90000"/>
              </a:lnSpc>
              <a:spcBef>
                <a:spcPct val="20000"/>
              </a:spcBef>
              <a:buClr>
                <a:schemeClr val="hlink"/>
              </a:buClr>
              <a:buFontTx/>
            </a:pPr>
            <a:r>
              <a:rPr lang="en-US" altLang="zh-CN" sz="2800" dirty="0">
                <a:latin typeface="Arial" panose="020B0604020202020204" pitchFamily="34" charset="0"/>
                <a:ea typeface="宋体" panose="02010600030101010101" pitchFamily="2" charset="-122"/>
              </a:rPr>
              <a:t>A[3]= 13</a:t>
            </a:r>
          </a:p>
          <a:p>
            <a:pPr marL="342900" indent="-342900" eaLnBrk="0" hangingPunct="0">
              <a:lnSpc>
                <a:spcPct val="90000"/>
              </a:lnSpc>
              <a:spcBef>
                <a:spcPct val="20000"/>
              </a:spcBef>
              <a:buClr>
                <a:schemeClr val="hlink"/>
              </a:buClr>
              <a:buFontTx/>
            </a:pPr>
            <a:r>
              <a:rPr lang="en-US" altLang="zh-CN" sz="2800" dirty="0">
                <a:latin typeface="Arial" panose="020B0604020202020204" pitchFamily="34" charset="0"/>
                <a:ea typeface="宋体" panose="02010600030101010101" pitchFamily="2" charset="-122"/>
              </a:rPr>
              <a:t>A[2]= 12</a:t>
            </a:r>
          </a:p>
          <a:p>
            <a:pPr marL="342900" indent="-342900" eaLnBrk="0" hangingPunct="0">
              <a:lnSpc>
                <a:spcPct val="90000"/>
              </a:lnSpc>
              <a:spcBef>
                <a:spcPct val="20000"/>
              </a:spcBef>
              <a:buClr>
                <a:schemeClr val="hlink"/>
              </a:buClr>
              <a:buFontTx/>
            </a:pPr>
            <a:r>
              <a:rPr lang="en-US" altLang="zh-CN" sz="2800" dirty="0">
                <a:latin typeface="Arial" panose="020B0604020202020204" pitchFamily="34" charset="0"/>
                <a:ea typeface="宋体" panose="02010600030101010101" pitchFamily="2" charset="-122"/>
              </a:rPr>
              <a:t>A[1]= 11</a:t>
            </a:r>
          </a:p>
          <a:p>
            <a:pPr marL="342900" indent="-342900" eaLnBrk="0" hangingPunct="0">
              <a:lnSpc>
                <a:spcPct val="90000"/>
              </a:lnSpc>
              <a:spcBef>
                <a:spcPct val="20000"/>
              </a:spcBef>
              <a:buClr>
                <a:schemeClr val="hlink"/>
              </a:buClr>
              <a:buFontTx/>
            </a:pPr>
            <a:r>
              <a:rPr lang="en-US" altLang="zh-CN" sz="2800" dirty="0">
                <a:latin typeface="Arial" panose="020B0604020202020204" pitchFamily="34" charset="0"/>
                <a:ea typeface="宋体" panose="02010600030101010101" pitchFamily="2" charset="-122"/>
              </a:rPr>
              <a:t>A[0]= 13</a:t>
            </a:r>
          </a:p>
          <a:p>
            <a:pPr marL="342900" indent="-342900" eaLnBrk="0" hangingPunct="0">
              <a:lnSpc>
                <a:spcPct val="90000"/>
              </a:lnSpc>
              <a:spcBef>
                <a:spcPct val="20000"/>
              </a:spcBef>
              <a:buClr>
                <a:schemeClr val="hlink"/>
              </a:buClr>
              <a:buFontTx/>
            </a:pPr>
            <a:endParaRPr lang="en-US" altLang="zh-CN" sz="2800" dirty="0">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2209800" y="3606800"/>
          <a:ext cx="1676400" cy="2743200"/>
        </p:xfrm>
        <a:graphic>
          <a:graphicData uri="http://schemas.openxmlformats.org/drawingml/2006/table">
            <a:tbl>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tblGrid>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4</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6</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3</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6</a:t>
                      </a:r>
                      <a:endParaRPr kumimoji="0" lang="zh-CN" altLang="en-US"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1"/>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6</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2"/>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5</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3"/>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5</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4"/>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5</a:t>
                      </a:r>
                      <a:endParaRPr kumimoji="0" lang="zh-CN" altLang="en-US"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nvGraphicFramePr>
        <p:xfrm>
          <a:off x="4267200" y="3606800"/>
          <a:ext cx="4038600" cy="2743200"/>
        </p:xfrm>
        <a:graphic>
          <a:graphicData uri="http://schemas.openxmlformats.org/drawingml/2006/table">
            <a:tbl>
              <a:tblPr/>
              <a:tblGrid>
                <a:gridCol w="6731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1"/>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13</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2"/>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3"/>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4"/>
                  </a:ext>
                </a:extLst>
              </a:tr>
              <a:tr h="4397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13</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5"/>
                  </a:ext>
                </a:extLst>
              </a:tr>
            </a:tbl>
          </a:graphicData>
        </a:graphic>
      </p:graphicFrame>
      <p:sp>
        <p:nvSpPr>
          <p:cNvPr id="18517"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Algorithm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13</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pic>
        <p:nvPicPr>
          <p:cNvPr id="20482" name="图片 2"/>
          <p:cNvPicPr>
            <a:picLocks noChangeAspect="1"/>
          </p:cNvPicPr>
          <p:nvPr/>
        </p:nvPicPr>
        <p:blipFill>
          <a:blip r:embed="rId2"/>
          <a:stretch>
            <a:fillRect/>
          </a:stretch>
        </p:blipFill>
        <p:spPr>
          <a:xfrm>
            <a:off x="0" y="1524000"/>
            <a:ext cx="9144000" cy="4194175"/>
          </a:xfrm>
          <a:prstGeom prst="rect">
            <a:avLst/>
          </a:prstGeom>
          <a:noFill/>
          <a:ln w="9525">
            <a:noFill/>
          </a:ln>
        </p:spPr>
      </p:pic>
      <p:sp>
        <p:nvSpPr>
          <p:cNvPr id="20483"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Example 2:  Distribution Counting Sort</a:t>
            </a:r>
          </a:p>
        </p:txBody>
      </p:sp>
      <p:sp>
        <p:nvSpPr>
          <p:cNvPr id="3" name="矩形 2"/>
          <p:cNvSpPr/>
          <p:nvPr/>
        </p:nvSpPr>
        <p:spPr>
          <a:xfrm>
            <a:off x="990600" y="4343400"/>
            <a:ext cx="2514600" cy="687388"/>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1006475" y="5084763"/>
            <a:ext cx="2498725" cy="325438"/>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486" name="文本框 1"/>
          <p:cNvSpPr txBox="1"/>
          <p:nvPr/>
        </p:nvSpPr>
        <p:spPr>
          <a:xfrm>
            <a:off x="3657600" y="4495800"/>
            <a:ext cx="4602163" cy="368300"/>
          </a:xfrm>
          <a:prstGeom prst="rect">
            <a:avLst/>
          </a:prstGeom>
          <a:noFill/>
          <a:ln w="9525">
            <a:noFill/>
          </a:ln>
        </p:spPr>
        <p:txBody>
          <a:bodyPr wrap="none" anchor="t" anchorCtr="0">
            <a:spAutoFit/>
          </a:bodyPr>
          <a:lstStyle/>
          <a:p>
            <a:pPr>
              <a:buClrTx/>
              <a:buFontTx/>
            </a:pPr>
            <a:r>
              <a:rPr lang="zh-CN">
                <a:solidFill>
                  <a:srgbClr val="FF0000"/>
                </a:solidFill>
                <a:latin typeface="Arial" panose="020B0604020202020204" pitchFamily="34" charset="0"/>
                <a:ea typeface="宋体" panose="02010600030101010101" pitchFamily="2" charset="-122"/>
              </a:rPr>
              <a:t>将A中该元素放到排序后数组</a:t>
            </a:r>
            <a:r>
              <a:rPr lang="en-US" altLang="zh-CN">
                <a:solidFill>
                  <a:srgbClr val="FF0000"/>
                </a:solidFill>
                <a:latin typeface="Arial" panose="020B0604020202020204" pitchFamily="34" charset="0"/>
                <a:ea typeface="宋体" panose="02010600030101010101" pitchFamily="2" charset="-122"/>
              </a:rPr>
              <a:t>S</a:t>
            </a:r>
            <a:r>
              <a:rPr lang="zh-CN">
                <a:solidFill>
                  <a:srgbClr val="FF0000"/>
                </a:solidFill>
                <a:latin typeface="Arial" panose="020B0604020202020204" pitchFamily="34" charset="0"/>
                <a:ea typeface="宋体" panose="02010600030101010101" pitchFamily="2" charset="-122"/>
              </a:rPr>
              <a:t>中指定的位置</a:t>
            </a:r>
          </a:p>
        </p:txBody>
      </p:sp>
      <p:sp>
        <p:nvSpPr>
          <p:cNvPr id="20487" name="文本框 1"/>
          <p:cNvSpPr txBox="1"/>
          <p:nvPr/>
        </p:nvSpPr>
        <p:spPr>
          <a:xfrm>
            <a:off x="3657600" y="5005705"/>
            <a:ext cx="5275263" cy="644525"/>
          </a:xfrm>
          <a:prstGeom prst="rect">
            <a:avLst/>
          </a:prstGeom>
          <a:noFill/>
          <a:ln w="9525">
            <a:noFill/>
          </a:ln>
        </p:spPr>
        <p:txBody>
          <a:bodyPr wrap="square" anchor="t" anchorCtr="0">
            <a:spAutoFit/>
          </a:bodyPr>
          <a:lstStyle/>
          <a:p>
            <a:pPr>
              <a:buClrTx/>
              <a:buFontTx/>
            </a:pPr>
            <a:r>
              <a:rPr lang="zh-CN">
                <a:solidFill>
                  <a:srgbClr val="FF0000"/>
                </a:solidFill>
                <a:latin typeface="Arial" panose="020B0604020202020204" pitchFamily="34" charset="0"/>
                <a:ea typeface="宋体" panose="02010600030101010101" pitchFamily="2" charset="-122"/>
              </a:rPr>
              <a:t>将</a:t>
            </a:r>
            <a:r>
              <a:rPr lang="en-US" altLang="zh-CN">
                <a:solidFill>
                  <a:srgbClr val="FF0000"/>
                </a:solidFill>
                <a:latin typeface="Arial" panose="020B0604020202020204" pitchFamily="34" charset="0"/>
                <a:ea typeface="宋体" panose="02010600030101010101" pitchFamily="2" charset="-122"/>
              </a:rPr>
              <a:t>D</a:t>
            </a:r>
            <a:r>
              <a:rPr lang="zh-CN">
                <a:solidFill>
                  <a:srgbClr val="FF0000"/>
                </a:solidFill>
                <a:latin typeface="Arial" panose="020B0604020202020204" pitchFamily="34" charset="0"/>
                <a:ea typeface="宋体" panose="02010600030101010101" pitchFamily="2" charset="-122"/>
              </a:rPr>
              <a:t>中该元素-1，方便存放下一个同样大小的元素:相同的元素依次排在后面</a:t>
            </a:r>
          </a:p>
        </p:txBody>
      </p:sp>
      <p:sp>
        <p:nvSpPr>
          <p:cNvPr id="20488" name="文本框 5"/>
          <p:cNvSpPr txBox="1"/>
          <p:nvPr/>
        </p:nvSpPr>
        <p:spPr>
          <a:xfrm>
            <a:off x="5092065" y="5791200"/>
            <a:ext cx="4051935" cy="927735"/>
          </a:xfrm>
          <a:prstGeom prst="rect">
            <a:avLst/>
          </a:prstGeom>
          <a:noFill/>
          <a:ln w="9525">
            <a:noFill/>
          </a:ln>
        </p:spPr>
        <p:txBody>
          <a:bodyPr wrap="square" anchor="t" anchorCtr="0">
            <a:noAutofit/>
          </a:bodyPr>
          <a:lstStyle/>
          <a:p>
            <a:pPr eaLnBrk="0" hangingPunct="0"/>
            <a:r>
              <a:rPr lang="zh-CN" altLang="en-US" b="1">
                <a:latin typeface="Arial" panose="020B0604020202020204" pitchFamily="34" charset="0"/>
                <a:ea typeface="宋体" panose="02010600030101010101" pitchFamily="2" charset="-122"/>
              </a:rPr>
              <a:t>时间复杂度</a:t>
            </a:r>
            <a:r>
              <a:rPr lang="zh-CN" altLang="en-US" b="1">
                <a:solidFill>
                  <a:srgbClr val="FF0000"/>
                </a:solidFill>
                <a:latin typeface="Arial" panose="020B0604020202020204" pitchFamily="34" charset="0"/>
                <a:ea typeface="宋体" panose="02010600030101010101" pitchFamily="2" charset="-122"/>
              </a:rPr>
              <a:t>O(n+k)</a:t>
            </a:r>
            <a:r>
              <a:rPr lang="zh-CN" altLang="en-US" b="1">
                <a:latin typeface="Arial" panose="020B0604020202020204" pitchFamily="34" charset="0"/>
                <a:ea typeface="宋体" panose="02010600030101010101" pitchFamily="2" charset="-122"/>
              </a:rPr>
              <a:t>,其中n为要排序的数的个数，k为要排序的数的组大值。</a:t>
            </a:r>
          </a:p>
        </p:txBody>
      </p:sp>
      <p:sp>
        <p:nvSpPr>
          <p:cNvPr id="5" name="对话气泡: 圆角矩形 49"/>
          <p:cNvSpPr/>
          <p:nvPr/>
        </p:nvSpPr>
        <p:spPr>
          <a:xfrm>
            <a:off x="1845403" y="5682616"/>
            <a:ext cx="2743204" cy="826770"/>
          </a:xfrm>
          <a:prstGeom prst="wedgeRoundRectCallout">
            <a:avLst>
              <a:gd name="adj1" fmla="val -53843"/>
              <a:gd name="adj2" fmla="val -52165"/>
              <a:gd name="adj3" fmla="val 16667"/>
            </a:avLst>
          </a:prstGeom>
          <a:noFill/>
          <a:ln w="9525" cap="flat" cmpd="sng" algn="ctr">
            <a:solidFill>
              <a:srgbClr val="4D639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4D639B"/>
                </a:solidFill>
                <a:effectLst/>
                <a:uLnTx/>
                <a:uFillTx/>
                <a:latin typeface="+mn-lt"/>
                <a:ea typeface="+mn-ea"/>
                <a:cs typeface="+mn-cs"/>
              </a:rPr>
              <a:t>可节省的多余算力</a:t>
            </a:r>
            <a:r>
              <a:rPr kumimoji="0" lang="zh-CN" altLang="en-US" sz="1600" b="0" i="0" u="none" strike="noStrike" kern="1200" cap="none" spc="0" normalizeH="0" baseline="0" noProof="0" dirty="0">
                <a:ln>
                  <a:noFill/>
                </a:ln>
                <a:solidFill>
                  <a:srgbClr val="4D639B"/>
                </a:solidFill>
                <a:effectLst/>
                <a:uLnTx/>
                <a:uFillTx/>
                <a:latin typeface="+mn-lt"/>
                <a:ea typeface="+mn-ea"/>
                <a:cs typeface="+mn-cs"/>
              </a:rPr>
              <a:t>：</a:t>
            </a:r>
            <a:endParaRPr kumimoji="0" lang="en-US" altLang="zh-CN" sz="1600" b="0" i="0" u="none" strike="noStrike" kern="1200" cap="none" spc="0" normalizeH="0" baseline="0" noProof="0" dirty="0">
              <a:ln>
                <a:noFill/>
              </a:ln>
              <a:solidFill>
                <a:srgbClr val="4D639B"/>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4D639B"/>
                </a:solidFill>
                <a:effectLst/>
                <a:uLnTx/>
                <a:uFillTx/>
                <a:latin typeface="+mn-lt"/>
                <a:ea typeface="+mn-ea"/>
                <a:cs typeface="+mn-cs"/>
              </a:rPr>
              <a:t>得到</a:t>
            </a:r>
            <a:r>
              <a:rPr kumimoji="0" lang="en-US" altLang="zh-CN" sz="1600" b="0" i="0" u="none" strike="noStrike" kern="1200" cap="none" spc="0" normalizeH="0" baseline="0" noProof="0" dirty="0">
                <a:ln>
                  <a:noFill/>
                </a:ln>
                <a:solidFill>
                  <a:srgbClr val="4D639B"/>
                </a:solidFill>
                <a:effectLst/>
                <a:uLnTx/>
                <a:uFillTx/>
                <a:latin typeface="+mn-lt"/>
                <a:ea typeface="+mn-ea"/>
                <a:cs typeface="+mn-cs"/>
              </a:rPr>
              <a:t>frequencies</a:t>
            </a:r>
            <a:r>
              <a:rPr kumimoji="0" lang="zh-CN" altLang="en-US" sz="1600" b="0" i="0" u="none" strike="noStrike" kern="1200" cap="none" spc="0" normalizeH="0" baseline="0" noProof="0" dirty="0">
                <a:ln>
                  <a:noFill/>
                </a:ln>
                <a:solidFill>
                  <a:srgbClr val="4D639B"/>
                </a:solidFill>
                <a:effectLst/>
                <a:uLnTx/>
                <a:uFillTx/>
                <a:latin typeface="+mn-lt"/>
                <a:ea typeface="+mn-ea"/>
                <a:cs typeface="+mn-cs"/>
              </a:rPr>
              <a:t>后，单次遍历即可完成数组的排序。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21506" name="Rectangle 3"/>
          <p:cNvSpPr txBox="1"/>
          <p:nvPr/>
        </p:nvSpPr>
        <p:spPr>
          <a:xfrm>
            <a:off x="228600" y="1266825"/>
            <a:ext cx="8534400" cy="4905375"/>
          </a:xfrm>
          <a:prstGeom prst="rect">
            <a:avLst/>
          </a:prstGeom>
          <a:noFill/>
          <a:ln w="9525">
            <a:noFill/>
          </a:ln>
        </p:spPr>
        <p:txBody>
          <a:bodyPr anchor="t" anchorCtr="0"/>
          <a:lstStyle/>
          <a:p>
            <a:pPr marL="971550" indent="-971550"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Assuming that the range of array values is fixed, this is obviously a linear algorithm because it makes just two consecutive passes through its input array A.</a:t>
            </a:r>
          </a:p>
          <a:p>
            <a:pPr marL="971550" indent="-971550" eaLnBrk="0" hangingPunct="0">
              <a:spcBef>
                <a:spcPct val="20000"/>
              </a:spcBef>
              <a:buClr>
                <a:schemeClr val="hlink"/>
              </a:buClr>
              <a:buFontTx/>
            </a:pPr>
            <a:endParaRPr lang="en-US" altLang="zh-CN" sz="3200">
              <a:latin typeface="Arial" panose="020B0604020202020204" pitchFamily="34" charset="0"/>
              <a:ea typeface="宋体" panose="02010600030101010101" pitchFamily="2" charset="-122"/>
            </a:endParaRPr>
          </a:p>
          <a:p>
            <a:pPr marL="971550" indent="-971550"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This is a better time-efficiency class than that of the most efficient sorting algorithms – mergesort, quicksort, and heapsort – we have encountered.</a:t>
            </a:r>
          </a:p>
        </p:txBody>
      </p:sp>
      <p:sp>
        <p:nvSpPr>
          <p:cNvPr id="21507"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Time Efficiency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15</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grpSp>
        <p:nvGrpSpPr>
          <p:cNvPr id="22531" name="Group 4"/>
          <p:cNvGrpSpPr/>
          <p:nvPr/>
        </p:nvGrpSpPr>
        <p:grpSpPr>
          <a:xfrm>
            <a:off x="1981200" y="2819400"/>
            <a:ext cx="5029200" cy="2438400"/>
            <a:chOff x="1997" y="1314"/>
            <a:chExt cx="1889" cy="1009"/>
          </a:xfrm>
        </p:grpSpPr>
        <p:grpSp>
          <p:nvGrpSpPr>
            <p:cNvPr id="22532" name="Group 5"/>
            <p:cNvGrpSpPr/>
            <p:nvPr/>
          </p:nvGrpSpPr>
          <p:grpSpPr>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2539" name="Rectangle 3"/>
          <p:cNvSpPr>
            <a:spLocks noGrp="1"/>
          </p:cNvSpPr>
          <p:nvPr>
            <p:ph type="body" idx="4294967295"/>
          </p:nvPr>
        </p:nvSpPr>
        <p:spPr>
          <a:xfrm>
            <a:off x="2514600" y="3352800"/>
            <a:ext cx="4114800" cy="914400"/>
          </a:xfrm>
        </p:spPr>
        <p:txBody>
          <a:bodyPr vert="horz" wrap="square" lIns="91440" tIns="45720" rIns="91440" bIns="45720" anchor="t" anchorCtr="0"/>
          <a:lstStyle/>
          <a:p>
            <a:pPr eaLnBrk="1" hangingPunct="1">
              <a:lnSpc>
                <a:spcPct val="90000"/>
              </a:lnSpc>
              <a:buNone/>
            </a:pPr>
            <a:r>
              <a:rPr lang="en-US" altLang="zh-CN" sz="2800">
                <a:ea typeface="宋体" panose="02010600030101010101" pitchFamily="2" charset="-122"/>
              </a:rPr>
              <a:t>7.2 Input Enhancement in String Matching</a:t>
            </a:r>
            <a:endParaRPr lang="en-US" altLang="zh-CN" sz="2800" b="1">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1440" tIns="45720" rIns="91440" bIns="45720" anchor="ctr" anchorCtr="0"/>
          <a:lstStyle/>
          <a:p>
            <a:r>
              <a:rPr lang="en-US" altLang="zh-CN" sz="2400">
                <a:ea typeface="宋体" panose="02010600030101010101" pitchFamily="2" charset="-122"/>
              </a:rPr>
              <a:t>Review: String Searching by Brute Force</a:t>
            </a:r>
          </a:p>
        </p:txBody>
      </p:sp>
      <p:sp>
        <p:nvSpPr>
          <p:cNvPr id="23554" name="Rectangle 3"/>
          <p:cNvSpPr>
            <a:spLocks noGrp="1"/>
          </p:cNvSpPr>
          <p:nvPr>
            <p:ph idx="1"/>
          </p:nvPr>
        </p:nvSpPr>
        <p:spPr>
          <a:xfrm>
            <a:off x="76200" y="1266825"/>
            <a:ext cx="8915400" cy="4905375"/>
          </a:xfrm>
        </p:spPr>
        <p:txBody>
          <a:bodyPr vert="horz" wrap="square" lIns="91440" tIns="45720" rIns="91440" bIns="45720" anchor="t" anchorCtr="0"/>
          <a:lstStyle/>
          <a:p>
            <a:pPr marL="971550" indent="-971550">
              <a:buFont typeface="Monotype Sorts" pitchFamily="2" charset="2"/>
              <a:buNone/>
            </a:pPr>
            <a:r>
              <a:rPr lang="en-US" altLang="zh-CN" sz="2400" i="1">
                <a:ea typeface="宋体" panose="02010600030101010101" pitchFamily="2" charset="-122"/>
              </a:rPr>
              <a:t>pattern</a:t>
            </a:r>
            <a:r>
              <a:rPr lang="en-US" altLang="zh-CN" sz="2400">
                <a:ea typeface="宋体" panose="02010600030101010101" pitchFamily="2" charset="-122"/>
              </a:rPr>
              <a:t>: a string of </a:t>
            </a:r>
            <a:r>
              <a:rPr lang="en-US" altLang="zh-CN" sz="2400" i="1">
                <a:ea typeface="宋体" panose="02010600030101010101" pitchFamily="2" charset="-122"/>
              </a:rPr>
              <a:t>m</a:t>
            </a:r>
            <a:r>
              <a:rPr lang="en-US" altLang="zh-CN" sz="2400">
                <a:ea typeface="宋体" panose="02010600030101010101" pitchFamily="2" charset="-122"/>
              </a:rPr>
              <a:t> characters to search for</a:t>
            </a:r>
          </a:p>
          <a:p>
            <a:pPr marL="971550" indent="-971550">
              <a:buFont typeface="Monotype Sorts" pitchFamily="2" charset="2"/>
              <a:buNone/>
            </a:pPr>
            <a:r>
              <a:rPr lang="en-US" altLang="zh-CN" sz="2400" i="1">
                <a:ea typeface="宋体" panose="02010600030101010101" pitchFamily="2" charset="-122"/>
              </a:rPr>
              <a:t>text</a:t>
            </a:r>
            <a:r>
              <a:rPr lang="en-US" altLang="zh-CN" sz="2400">
                <a:ea typeface="宋体" panose="02010600030101010101" pitchFamily="2" charset="-122"/>
              </a:rPr>
              <a:t>: a (long) string of </a:t>
            </a:r>
            <a:r>
              <a:rPr lang="en-US" altLang="zh-CN" sz="2400" i="1">
                <a:ea typeface="宋体" panose="02010600030101010101" pitchFamily="2" charset="-122"/>
              </a:rPr>
              <a:t>n</a:t>
            </a:r>
            <a:r>
              <a:rPr lang="en-US" altLang="zh-CN" sz="2400">
                <a:ea typeface="宋体" panose="02010600030101010101" pitchFamily="2" charset="-122"/>
              </a:rPr>
              <a:t> characters to search in</a:t>
            </a:r>
          </a:p>
          <a:p>
            <a:pPr marL="971550" indent="-971550">
              <a:buFont typeface="Monotype Sorts" pitchFamily="2" charset="2"/>
              <a:buNone/>
            </a:pPr>
            <a:r>
              <a:rPr lang="en-US" altLang="zh-CN" sz="2400" i="1" u="sng">
                <a:ea typeface="宋体" panose="02010600030101010101" pitchFamily="2" charset="-122"/>
              </a:rPr>
              <a:t>Brute force algorithm</a:t>
            </a:r>
            <a:endParaRPr lang="en-US" altLang="zh-CN" sz="2400">
              <a:ea typeface="宋体" panose="02010600030101010101" pitchFamily="2" charset="-122"/>
            </a:endParaRPr>
          </a:p>
          <a:p>
            <a:pPr marL="971550" indent="-971550">
              <a:buFont typeface="Monotype Sorts" pitchFamily="2" charset="2"/>
              <a:buNone/>
            </a:pPr>
            <a:r>
              <a:rPr lang="en-US" altLang="zh-CN" sz="2400">
                <a:ea typeface="宋体" panose="02010600030101010101" pitchFamily="2" charset="-122"/>
              </a:rPr>
              <a:t>Step 1	Align pattern at beginning of text</a:t>
            </a:r>
          </a:p>
          <a:p>
            <a:pPr marL="971550" indent="-971550">
              <a:buFont typeface="Monotype Sorts" pitchFamily="2" charset="2"/>
              <a:buNone/>
            </a:pPr>
            <a:r>
              <a:rPr lang="en-US" altLang="zh-CN" sz="2400">
                <a:ea typeface="宋体" panose="02010600030101010101" pitchFamily="2" charset="-122"/>
              </a:rPr>
              <a:t>Step 2	Moving from left to right, compare each character of pattern to the corresponding character in text until   either all characters are found to match (successful search) or a mismatch is detected</a:t>
            </a:r>
          </a:p>
          <a:p>
            <a:pPr marL="971550" indent="-971550">
              <a:buFont typeface="Monotype Sorts" pitchFamily="2" charset="2"/>
              <a:buNone/>
            </a:pPr>
            <a:r>
              <a:rPr lang="en-US" altLang="zh-CN" sz="2400">
                <a:ea typeface="宋体" panose="02010600030101010101" pitchFamily="2" charset="-122"/>
              </a:rPr>
              <a:t>Step 3  While a mismatch is detected and the text is not yet exhausted, realign pattern one position to the right and repeat Step 2</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16</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ctr" anchorCtr="0"/>
          <a:lstStyle/>
          <a:p>
            <a:r>
              <a:rPr lang="en-US" altLang="zh-CN" sz="2800">
                <a:ea typeface="宋体" panose="02010600030101010101" pitchFamily="2" charset="-122"/>
              </a:rPr>
              <a:t>String Searching by Preprocessing</a:t>
            </a:r>
          </a:p>
        </p:txBody>
      </p:sp>
      <p:sp>
        <p:nvSpPr>
          <p:cNvPr id="25602" name="Rectangle 3"/>
          <p:cNvSpPr>
            <a:spLocks noGrp="1"/>
          </p:cNvSpPr>
          <p:nvPr>
            <p:ph idx="1"/>
          </p:nvPr>
        </p:nvSpPr>
        <p:spPr/>
        <p:txBody>
          <a:bodyPr vert="horz" wrap="square" lIns="91440" tIns="45720" rIns="91440" bIns="45720" anchor="t" anchorCtr="0"/>
          <a:lstStyle/>
          <a:p>
            <a:pPr>
              <a:lnSpc>
                <a:spcPct val="90000"/>
              </a:lnSpc>
              <a:buFont typeface="Monotype Sorts" pitchFamily="2" charset="2"/>
              <a:buNone/>
            </a:pPr>
            <a:r>
              <a:rPr lang="en-US" altLang="zh-CN" sz="2400">
                <a:ea typeface="宋体" panose="02010600030101010101" pitchFamily="2" charset="-122"/>
              </a:rPr>
              <a:t>Several string searching algorithms are based on the input enhancement idea of  preprocessing the pattern </a:t>
            </a:r>
          </a:p>
          <a:p>
            <a:pPr>
              <a:lnSpc>
                <a:spcPct val="90000"/>
              </a:lnSpc>
              <a:buFont typeface="Wingdings" panose="05000000000000000000" pitchFamily="2" charset="2"/>
              <a:buChar char="v"/>
            </a:pPr>
            <a:endParaRPr lang="en-US" altLang="zh-CN" sz="2400">
              <a:ea typeface="宋体" panose="02010600030101010101" pitchFamily="2" charset="-122"/>
            </a:endParaRPr>
          </a:p>
          <a:p>
            <a:pPr>
              <a:lnSpc>
                <a:spcPct val="90000"/>
              </a:lnSpc>
              <a:buFont typeface="Wingdings" panose="05000000000000000000" pitchFamily="2" charset="2"/>
              <a:buChar char="v"/>
            </a:pPr>
            <a:r>
              <a:rPr lang="en-US" altLang="zh-CN" sz="2400">
                <a:ea typeface="宋体" panose="02010600030101010101" pitchFamily="2" charset="-122"/>
              </a:rPr>
              <a:t>Knuth-Morris-Pratt (KMP)  algorithm preprocesses   pattern left to right to get useful information for later searching</a:t>
            </a:r>
          </a:p>
          <a:p>
            <a:pPr>
              <a:lnSpc>
                <a:spcPct val="90000"/>
              </a:lnSpc>
              <a:buFont typeface="Wingdings" panose="05000000000000000000" pitchFamily="2" charset="2"/>
              <a:buChar char="v"/>
            </a:pPr>
            <a:endParaRPr lang="en-US" altLang="zh-CN" sz="2400">
              <a:ea typeface="宋体" panose="02010600030101010101" pitchFamily="2" charset="-122"/>
            </a:endParaRPr>
          </a:p>
          <a:p>
            <a:pPr>
              <a:lnSpc>
                <a:spcPct val="90000"/>
              </a:lnSpc>
              <a:buFont typeface="Wingdings" panose="05000000000000000000" pitchFamily="2" charset="2"/>
              <a:buChar char="v"/>
            </a:pPr>
            <a:r>
              <a:rPr lang="en-US" altLang="zh-CN" sz="2400">
                <a:ea typeface="宋体" panose="02010600030101010101" pitchFamily="2" charset="-122"/>
              </a:rPr>
              <a:t>Boyer -Moore algorithm preprocesses pattern right to left and store information into two tables</a:t>
            </a:r>
          </a:p>
          <a:p>
            <a:pPr>
              <a:lnSpc>
                <a:spcPct val="90000"/>
              </a:lnSpc>
              <a:buFont typeface="Wingdings" panose="05000000000000000000" pitchFamily="2" charset="2"/>
              <a:buChar char="v"/>
            </a:pPr>
            <a:endParaRPr lang="en-US" altLang="zh-CN" sz="2400">
              <a:ea typeface="宋体" panose="02010600030101010101" pitchFamily="2" charset="-122"/>
            </a:endParaRPr>
          </a:p>
          <a:p>
            <a:pPr>
              <a:lnSpc>
                <a:spcPct val="90000"/>
              </a:lnSpc>
              <a:buFont typeface="Wingdings" panose="05000000000000000000" pitchFamily="2" charset="2"/>
              <a:buChar char="v"/>
            </a:pPr>
            <a:r>
              <a:rPr lang="en-US" altLang="zh-CN" sz="2400">
                <a:ea typeface="宋体" panose="02010600030101010101" pitchFamily="2" charset="-122"/>
              </a:rPr>
              <a:t>Horspool’s algorithm simplifies the Boyer-Moore algorithm by using just one table</a:t>
            </a:r>
            <a:endParaRPr lang="en-US" altLang="zh-CN" sz="1600">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17</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Horspool’s Algorithm</a:t>
            </a:r>
          </a:p>
        </p:txBody>
      </p:sp>
      <p:sp>
        <p:nvSpPr>
          <p:cNvPr id="27650" name="Rectangle 3"/>
          <p:cNvSpPr>
            <a:spLocks noGrp="1"/>
          </p:cNvSpPr>
          <p:nvPr>
            <p:ph idx="1"/>
          </p:nvPr>
        </p:nvSpPr>
        <p:spPr/>
        <p:txBody>
          <a:bodyPr vert="horz" wrap="square" lIns="91440" tIns="45720" rIns="91440" bIns="45720" anchor="t" anchorCtr="0"/>
          <a:lstStyle/>
          <a:p>
            <a:pPr marL="0" indent="0">
              <a:buFont typeface="Monotype Sorts" pitchFamily="2" charset="2"/>
              <a:buNone/>
            </a:pPr>
            <a:r>
              <a:rPr lang="en-US" altLang="zh-CN">
                <a:ea typeface="宋体" panose="02010600030101010101" pitchFamily="2" charset="-122"/>
              </a:rPr>
              <a:t>A simplified version of Boyer-Moore algorithm:</a:t>
            </a:r>
          </a:p>
          <a:p>
            <a:pPr lvl="1">
              <a:buFont typeface="Wingdings" panose="05000000000000000000" pitchFamily="2" charset="2"/>
              <a:buChar char="§"/>
            </a:pPr>
            <a:r>
              <a:rPr lang="en-US" altLang="zh-CN" sz="3200">
                <a:ea typeface="宋体" panose="02010600030101010101" pitchFamily="2" charset="-122"/>
              </a:rPr>
              <a:t>preprocesses pattern to generate a shift table that determines how much to shift the pattern when a mismatch occurs </a:t>
            </a:r>
          </a:p>
          <a:p>
            <a:pPr lvl="1">
              <a:buFont typeface="Wingdings" panose="05000000000000000000" pitchFamily="2" charset="2"/>
              <a:buChar char="§"/>
            </a:pPr>
            <a:r>
              <a:rPr lang="en-US" altLang="zh-CN" sz="3200">
                <a:ea typeface="宋体" panose="02010600030101010101" pitchFamily="2" charset="-122"/>
              </a:rPr>
              <a:t>always makes a shift based on the text’s character </a:t>
            </a:r>
            <a:r>
              <a:rPr lang="en-US" altLang="zh-CN" sz="3200" i="1">
                <a:ea typeface="宋体" panose="02010600030101010101" pitchFamily="2" charset="-122"/>
              </a:rPr>
              <a:t>c </a:t>
            </a:r>
            <a:r>
              <a:rPr lang="en-US" altLang="zh-CN" sz="3200">
                <a:ea typeface="宋体" panose="02010600030101010101" pitchFamily="2" charset="-122"/>
              </a:rPr>
              <a:t>aligned with the </a:t>
            </a:r>
            <a:r>
              <a:rPr lang="en-US" altLang="zh-CN" sz="3200" u="sng">
                <a:ea typeface="宋体" panose="02010600030101010101" pitchFamily="2" charset="-122"/>
              </a:rPr>
              <a:t>last</a:t>
            </a:r>
            <a:r>
              <a:rPr lang="en-US" altLang="zh-CN" sz="3200">
                <a:ea typeface="宋体" panose="02010600030101010101" pitchFamily="2" charset="-122"/>
              </a:rPr>
              <a:t> character in the pattern according to the shift table’s entry for </a:t>
            </a:r>
            <a:r>
              <a:rPr lang="en-US" altLang="zh-CN" sz="3200" i="1">
                <a:ea typeface="宋体" panose="02010600030101010101" pitchFamily="2" charset="-122"/>
              </a:rPr>
              <a:t>c</a:t>
            </a:r>
            <a:endParaRPr lang="en-US" altLang="zh-CN" sz="3200">
              <a:ea typeface="宋体" panose="02010600030101010101" pitchFamily="2" charset="-122"/>
            </a:endParaRPr>
          </a:p>
          <a:p>
            <a:pPr marL="0" indent="0">
              <a:buFont typeface="Wingdings" panose="05000000000000000000" pitchFamily="2" charset="2"/>
              <a:buChar char="v"/>
            </a:pPr>
            <a:endParaRPr lang="en-US" altLang="zh-CN">
              <a:ea typeface="宋体" panose="02010600030101010101" pitchFamily="2" charset="-122"/>
            </a:endParaRPr>
          </a:p>
          <a:p>
            <a:pPr marL="0" indent="0">
              <a:buFont typeface="Wingdings" panose="05000000000000000000" pitchFamily="2" charset="2"/>
              <a:buChar char="v"/>
            </a:pPr>
            <a:endParaRPr lang="en-US" altLang="zh-CN">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18</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How Far to Shift?</a:t>
            </a:r>
          </a:p>
        </p:txBody>
      </p:sp>
      <p:sp>
        <p:nvSpPr>
          <p:cNvPr id="29698" name="Rectangle 3"/>
          <p:cNvSpPr>
            <a:spLocks noGrp="1"/>
          </p:cNvSpPr>
          <p:nvPr>
            <p:ph idx="1"/>
          </p:nvPr>
        </p:nvSpPr>
        <p:spPr>
          <a:xfrm>
            <a:off x="533400" y="1295400"/>
            <a:ext cx="8839200" cy="5410200"/>
          </a:xfrm>
        </p:spPr>
        <p:txBody>
          <a:bodyPr vert="horz" wrap="square" lIns="91440" tIns="45720" rIns="91440" bIns="45720" anchor="t" anchorCtr="0"/>
          <a:lstStyle/>
          <a:p>
            <a:pPr>
              <a:lnSpc>
                <a:spcPct val="90000"/>
              </a:lnSpc>
              <a:buFont typeface="Monotype Sorts" pitchFamily="2" charset="2"/>
              <a:buNone/>
            </a:pPr>
            <a:r>
              <a:rPr lang="en-US" altLang="zh-CN" sz="2400" dirty="0">
                <a:ea typeface="宋体" panose="02010600030101010101" pitchFamily="2" charset="-122"/>
              </a:rPr>
              <a:t>Look at first (rightmost) character in text that was compared: </a:t>
            </a:r>
          </a:p>
          <a:p>
            <a:pPr>
              <a:lnSpc>
                <a:spcPct val="90000"/>
              </a:lnSpc>
              <a:buFont typeface="Wingdings" panose="05000000000000000000" pitchFamily="2" charset="2"/>
              <a:buChar char="v"/>
            </a:pPr>
            <a:r>
              <a:rPr lang="en-US" altLang="zh-CN" sz="2400" dirty="0">
                <a:ea typeface="宋体" panose="02010600030101010101" pitchFamily="2" charset="-122"/>
              </a:rPr>
              <a:t>The character is not in the pattern</a:t>
            </a:r>
            <a:endParaRPr lang="en-US" altLang="zh-CN" sz="2800" dirty="0">
              <a:ea typeface="宋体" panose="02010600030101010101" pitchFamily="2" charset="-122"/>
            </a:endParaRPr>
          </a:p>
          <a:p>
            <a:pPr>
              <a:lnSpc>
                <a:spcPct val="90000"/>
              </a:lnSpc>
              <a:buFont typeface="Monotype Sorts" pitchFamily="2" charset="2"/>
              <a:buNone/>
            </a:pPr>
            <a:r>
              <a:rPr lang="en-US" altLang="zh-CN" sz="2800" b="1" dirty="0">
                <a:solidFill>
                  <a:srgbClr val="FF0000"/>
                </a:solidFill>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ea typeface="宋体" panose="02010600030101010101" pitchFamily="2" charset="-122"/>
              </a:rPr>
              <a:t>.....</a:t>
            </a:r>
            <a:r>
              <a:rPr lang="en-US" altLang="zh-CN" sz="1800" b="1" i="1" dirty="0">
                <a:solidFill>
                  <a:srgbClr val="FF0000"/>
                </a:solidFill>
                <a:latin typeface="Courier New" panose="02070309020205020404" pitchFamily="49" charset="0"/>
                <a:ea typeface="宋体" panose="02010600030101010101" pitchFamily="2" charset="-122"/>
              </a:rPr>
              <a:t>c</a:t>
            </a:r>
            <a:r>
              <a:rPr lang="en-US" altLang="zh-CN" sz="1800" b="1" dirty="0">
                <a:solidFill>
                  <a:srgbClr val="FF0000"/>
                </a:solidFill>
                <a:latin typeface="Courier New" panose="02070309020205020404" pitchFamily="49" charset="0"/>
                <a:ea typeface="宋体" panose="02010600030101010101" pitchFamily="2" charset="-122"/>
              </a:rPr>
              <a:t>...................... </a:t>
            </a:r>
            <a:r>
              <a:rPr lang="en-US" altLang="zh-CN" sz="1800" b="1" dirty="0">
                <a:solidFill>
                  <a:srgbClr val="FF0000"/>
                </a:solidFill>
                <a:ea typeface="宋体" panose="02010600030101010101" pitchFamily="2" charset="-122"/>
              </a:rPr>
              <a:t>(</a:t>
            </a:r>
            <a:r>
              <a:rPr lang="en-US" altLang="zh-CN" sz="1800" b="1" i="1" dirty="0">
                <a:solidFill>
                  <a:srgbClr val="FF0000"/>
                </a:solidFill>
                <a:latin typeface="Courier New" panose="02070309020205020404" pitchFamily="49" charset="0"/>
                <a:ea typeface="宋体" panose="02010600030101010101" pitchFamily="2" charset="-122"/>
              </a:rPr>
              <a:t>c</a:t>
            </a:r>
            <a:r>
              <a:rPr lang="en-US" altLang="zh-CN" sz="1800" b="1" dirty="0">
                <a:solidFill>
                  <a:srgbClr val="FF0000"/>
                </a:solidFill>
                <a:ea typeface="宋体" panose="02010600030101010101" pitchFamily="2" charset="-122"/>
              </a:rPr>
              <a:t> not in pattern)</a:t>
            </a:r>
            <a:endParaRPr lang="en-US" altLang="zh-CN" sz="1800" b="1" dirty="0">
              <a:solidFill>
                <a:srgbClr val="FF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1800" b="1" dirty="0">
                <a:solidFill>
                  <a:srgbClr val="FF0000"/>
                </a:solidFill>
                <a:latin typeface="Courier New" panose="02070309020205020404" pitchFamily="49" charset="0"/>
                <a:ea typeface="宋体" panose="02010600030101010101" pitchFamily="2" charset="-122"/>
              </a:rPr>
              <a:t>     BAOBAB</a:t>
            </a:r>
            <a:endParaRPr lang="en-US" altLang="zh-CN" sz="2800" b="1" dirty="0">
              <a:solidFill>
                <a:srgbClr val="FF0000"/>
              </a:solidFill>
              <a:ea typeface="宋体" panose="02010600030101010101" pitchFamily="2" charset="-122"/>
            </a:endParaRPr>
          </a:p>
          <a:p>
            <a:pPr>
              <a:lnSpc>
                <a:spcPct val="90000"/>
              </a:lnSpc>
              <a:buFont typeface="Wingdings" panose="05000000000000000000" pitchFamily="2" charset="2"/>
              <a:buChar char="v"/>
            </a:pPr>
            <a:r>
              <a:rPr lang="en-US" altLang="zh-CN" sz="2400" dirty="0">
                <a:ea typeface="宋体" panose="02010600030101010101" pitchFamily="2" charset="-122"/>
              </a:rPr>
              <a:t>The character is in the pattern (but not the rightmost)</a:t>
            </a:r>
          </a:p>
          <a:p>
            <a:pPr>
              <a:lnSpc>
                <a:spcPct val="90000"/>
              </a:lnSpc>
              <a:buFont typeface="Monotype Sorts" pitchFamily="2" charset="2"/>
              <a:buNone/>
            </a:pPr>
            <a:r>
              <a:rPr lang="en-US" altLang="zh-CN" sz="1800" b="1" dirty="0">
                <a:solidFill>
                  <a:srgbClr val="FF0000"/>
                </a:solidFill>
                <a:latin typeface="Courier New" panose="02070309020205020404" pitchFamily="49" charset="0"/>
                <a:ea typeface="宋体" panose="02010600030101010101" pitchFamily="2" charset="-122"/>
              </a:rPr>
              <a:t>    .....O...................... </a:t>
            </a:r>
            <a:r>
              <a:rPr lang="en-US" altLang="zh-CN" sz="1800" b="1" dirty="0">
                <a:solidFill>
                  <a:srgbClr val="FF0000"/>
                </a:solidFill>
                <a:ea typeface="宋体" panose="02010600030101010101" pitchFamily="2" charset="-122"/>
              </a:rPr>
              <a:t>(</a:t>
            </a:r>
            <a:r>
              <a:rPr lang="en-US" altLang="zh-CN" sz="1800" b="1" dirty="0">
                <a:solidFill>
                  <a:srgbClr val="FF0000"/>
                </a:solidFill>
                <a:latin typeface="Courier New" panose="02070309020205020404" pitchFamily="49" charset="0"/>
                <a:ea typeface="宋体" panose="02010600030101010101" pitchFamily="2" charset="-122"/>
              </a:rPr>
              <a:t>O</a:t>
            </a:r>
            <a:r>
              <a:rPr lang="en-US" altLang="zh-CN" sz="1800" b="1" dirty="0">
                <a:solidFill>
                  <a:srgbClr val="FF0000"/>
                </a:solidFill>
                <a:ea typeface="宋体" panose="02010600030101010101" pitchFamily="2" charset="-122"/>
              </a:rPr>
              <a:t> occurs once in pattern)</a:t>
            </a:r>
            <a:br>
              <a:rPr lang="en-US" altLang="zh-CN" sz="1800" b="1" dirty="0">
                <a:solidFill>
                  <a:srgbClr val="FF0000"/>
                </a:solidFill>
                <a:ea typeface="宋体" panose="02010600030101010101" pitchFamily="2" charset="-122"/>
              </a:rPr>
            </a:br>
            <a:r>
              <a:rPr lang="en-US" altLang="zh-CN" sz="1800" b="1" dirty="0">
                <a:solidFill>
                  <a:srgbClr val="FF0000"/>
                </a:solidFill>
                <a:latin typeface="Courier New" panose="02070309020205020404" pitchFamily="49" charset="0"/>
                <a:ea typeface="宋体" panose="02010600030101010101" pitchFamily="2" charset="-122"/>
              </a:rPr>
              <a:t>  BAOBAB</a:t>
            </a:r>
          </a:p>
          <a:p>
            <a:pPr>
              <a:lnSpc>
                <a:spcPct val="90000"/>
              </a:lnSpc>
              <a:buFont typeface="Monotype Sorts" pitchFamily="2" charset="2"/>
              <a:buNone/>
            </a:pPr>
            <a:r>
              <a:rPr lang="en-US" altLang="zh-CN" sz="1800" b="1" dirty="0">
                <a:solidFill>
                  <a:srgbClr val="FF0000"/>
                </a:solidFill>
                <a:latin typeface="Courier New" panose="02070309020205020404" pitchFamily="49" charset="0"/>
                <a:ea typeface="宋体" panose="02010600030101010101" pitchFamily="2" charset="-122"/>
              </a:rPr>
              <a:t>    .....A...................... </a:t>
            </a:r>
            <a:r>
              <a:rPr lang="en-US" altLang="zh-CN" sz="1800" b="1" dirty="0">
                <a:solidFill>
                  <a:srgbClr val="FF0000"/>
                </a:solidFill>
                <a:ea typeface="宋体" panose="02010600030101010101" pitchFamily="2" charset="-122"/>
              </a:rPr>
              <a:t>(</a:t>
            </a:r>
            <a:r>
              <a:rPr lang="en-US" altLang="zh-CN" sz="1800" b="1" dirty="0">
                <a:solidFill>
                  <a:srgbClr val="FF0000"/>
                </a:solidFill>
                <a:latin typeface="Courier New" panose="02070309020205020404" pitchFamily="49" charset="0"/>
                <a:ea typeface="宋体" panose="02010600030101010101" pitchFamily="2" charset="-122"/>
              </a:rPr>
              <a:t>A</a:t>
            </a:r>
            <a:r>
              <a:rPr lang="en-US" altLang="zh-CN" sz="1800" b="1" dirty="0">
                <a:solidFill>
                  <a:srgbClr val="FF0000"/>
                </a:solidFill>
                <a:ea typeface="宋体" panose="02010600030101010101" pitchFamily="2" charset="-122"/>
              </a:rPr>
              <a:t> occurs twice in pattern)</a:t>
            </a:r>
            <a:endParaRPr lang="en-US" altLang="zh-CN" sz="1800" b="1" dirty="0">
              <a:solidFill>
                <a:srgbClr val="FF0000"/>
              </a:solidFill>
              <a:latin typeface="Courier New" panose="02070309020205020404" pitchFamily="49" charset="0"/>
              <a:ea typeface="宋体" panose="02010600030101010101" pitchFamily="2" charset="-122"/>
            </a:endParaRPr>
          </a:p>
          <a:p>
            <a:pPr>
              <a:lnSpc>
                <a:spcPct val="90000"/>
              </a:lnSpc>
              <a:buFont typeface="Monotype Sorts" pitchFamily="2" charset="2"/>
              <a:buNone/>
            </a:pPr>
            <a:r>
              <a:rPr lang="en-US" altLang="zh-CN" sz="1800" b="1" dirty="0">
                <a:solidFill>
                  <a:srgbClr val="FF0000"/>
                </a:solidFill>
                <a:latin typeface="Courier New" panose="02070309020205020404" pitchFamily="49" charset="0"/>
                <a:ea typeface="宋体" panose="02010600030101010101" pitchFamily="2" charset="-122"/>
              </a:rPr>
              <a:t>    BAOBAB</a:t>
            </a:r>
            <a:endParaRPr lang="en-US" altLang="zh-CN" sz="1800" b="1" dirty="0">
              <a:solidFill>
                <a:srgbClr val="FF0000"/>
              </a:solidFill>
              <a:ea typeface="宋体" panose="02010600030101010101" pitchFamily="2" charset="-122"/>
            </a:endParaRPr>
          </a:p>
          <a:p>
            <a:pPr>
              <a:lnSpc>
                <a:spcPct val="90000"/>
              </a:lnSpc>
              <a:buFont typeface="Wingdings" panose="05000000000000000000" pitchFamily="2" charset="2"/>
              <a:buChar char="v"/>
            </a:pPr>
            <a:r>
              <a:rPr lang="en-US" altLang="zh-CN" sz="2400" dirty="0">
                <a:ea typeface="宋体" panose="02010600030101010101" pitchFamily="2" charset="-122"/>
              </a:rPr>
              <a:t>The rightmost characters do match</a:t>
            </a:r>
          </a:p>
          <a:p>
            <a:pPr>
              <a:lnSpc>
                <a:spcPct val="90000"/>
              </a:lnSpc>
              <a:buFont typeface="Monotype Sorts" pitchFamily="2" charset="2"/>
              <a:buNone/>
            </a:pPr>
            <a:r>
              <a:rPr lang="en-US" altLang="zh-CN" sz="1800" b="1" dirty="0">
                <a:solidFill>
                  <a:srgbClr val="FF0000"/>
                </a:solidFill>
                <a:latin typeface="Courier New" panose="02070309020205020404" pitchFamily="49" charset="0"/>
                <a:ea typeface="宋体" panose="02010600030101010101" pitchFamily="2" charset="-122"/>
              </a:rPr>
              <a:t>    .....B......................                    </a:t>
            </a:r>
          </a:p>
          <a:p>
            <a:pPr>
              <a:lnSpc>
                <a:spcPct val="90000"/>
              </a:lnSpc>
              <a:buFont typeface="Monotype Sorts" pitchFamily="2" charset="2"/>
              <a:buNone/>
            </a:pPr>
            <a:r>
              <a:rPr lang="en-US" altLang="zh-CN" sz="1800" b="1" dirty="0">
                <a:solidFill>
                  <a:srgbClr val="FF0000"/>
                </a:solidFill>
                <a:latin typeface="Courier New" panose="02070309020205020404" pitchFamily="49" charset="0"/>
                <a:ea typeface="宋体" panose="02010600030101010101" pitchFamily="2" charset="-122"/>
              </a:rPr>
              <a:t>    BAOBAB</a:t>
            </a:r>
            <a:r>
              <a:rPr lang="en-US" altLang="zh-CN" sz="1800" b="1" dirty="0">
                <a:solidFill>
                  <a:srgbClr val="FF0000"/>
                </a:solidFill>
                <a:ea typeface="宋体" panose="02010600030101010101" pitchFamily="2" charset="-122"/>
              </a:rPr>
              <a:t> </a:t>
            </a:r>
            <a:endParaRPr lang="en-US" altLang="zh-CN" sz="1800" b="1" i="1" dirty="0">
              <a:solidFill>
                <a:srgbClr val="FF0000"/>
              </a:solidFill>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19</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3" name="Rectangle 9" descr="Pink tissue paper"/>
          <p:cNvSpPr>
            <a:spLocks noChangeArrowheads="1"/>
          </p:cNvSpPr>
          <p:nvPr/>
        </p:nvSpPr>
        <p:spPr bwMode="auto">
          <a:xfrm>
            <a:off x="457200" y="1143000"/>
            <a:ext cx="3657600" cy="990600"/>
          </a:xfrm>
          <a:prstGeom prst="rect">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2"/>
                </a:solidFill>
                <a:effectLst>
                  <a:outerShdw blurRad="38100" dist="38100" dir="2700000" algn="tl">
                    <a:srgbClr val="000000"/>
                  </a:outerShdw>
                </a:effectLst>
                <a:uLnTx/>
                <a:uFillTx/>
                <a:latin typeface="B Frutiger Bold" pitchFamily="-124" charset="0"/>
                <a:ea typeface="宋体" panose="02010600030101010101" pitchFamily="2" charset="-122"/>
                <a:cs typeface="+mn-cs"/>
              </a:rPr>
              <a:t>Chapter 7 </a:t>
            </a:r>
          </a:p>
        </p:txBody>
      </p:sp>
      <p:pic>
        <p:nvPicPr>
          <p:cNvPr id="5122" name="Picture 10" descr="awtri_4c UPDATE_color"/>
          <p:cNvPicPr>
            <a:picLocks noChangeAspect="1"/>
          </p:cNvPicPr>
          <p:nvPr/>
        </p:nvPicPr>
        <p:blipFill>
          <a:blip r:embed="rId2"/>
          <a:stretch>
            <a:fillRect/>
          </a:stretch>
        </p:blipFill>
        <p:spPr>
          <a:xfrm>
            <a:off x="381000" y="5797550"/>
            <a:ext cx="684213" cy="831850"/>
          </a:xfrm>
          <a:prstGeom prst="rect">
            <a:avLst/>
          </a:prstGeom>
          <a:noFill/>
          <a:ln w="9525">
            <a:noFill/>
          </a:ln>
        </p:spPr>
      </p:pic>
      <p:sp>
        <p:nvSpPr>
          <p:cNvPr id="441355" name="Rectangle 11" descr="Pink tissue paper"/>
          <p:cNvSpPr>
            <a:spLocks noChangeArrowheads="1"/>
          </p:cNvSpPr>
          <p:nvPr/>
        </p:nvSpPr>
        <p:spPr bwMode="auto">
          <a:xfrm>
            <a:off x="304800" y="2362200"/>
            <a:ext cx="3505200" cy="2227263"/>
          </a:xfrm>
          <a:prstGeom prst="rect">
            <a:avLst/>
          </a:prstGeom>
          <a:noFill/>
          <a:ln w="9525">
            <a:noFill/>
            <a:miter lim="800000"/>
          </a:ln>
          <a:effectLst/>
        </p:spPr>
        <p:txBody>
          <a:bodyPr rIns="0"/>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FFFF99"/>
                </a:solidFill>
                <a:effectLst>
                  <a:outerShdw blurRad="38100" dist="38100" dir="2700000" algn="tl">
                    <a:srgbClr val="000000"/>
                  </a:outerShdw>
                </a:effectLst>
                <a:uLnTx/>
                <a:uFillTx/>
                <a:latin typeface="Arial" panose="020B0604020202020204" pitchFamily="34" charset="0"/>
                <a:ea typeface="ヒラギノ角ゴ Pro W3" pitchFamily="84" charset="-128"/>
                <a:cs typeface="+mn-cs"/>
              </a:rPr>
              <a:t>Space and Time Tradeoffs</a:t>
            </a:r>
          </a:p>
        </p:txBody>
      </p:sp>
      <p:sp>
        <p:nvSpPr>
          <p:cNvPr id="5124" name="Rectangle 13"/>
          <p:cNvSpPr/>
          <p:nvPr/>
        </p:nvSpPr>
        <p:spPr>
          <a:xfrm>
            <a:off x="1079500" y="6210300"/>
            <a:ext cx="3429000" cy="457200"/>
          </a:xfrm>
          <a:prstGeom prst="rect">
            <a:avLst/>
          </a:prstGeom>
          <a:noFill/>
          <a:ln w="9525">
            <a:noFill/>
          </a:ln>
        </p:spPr>
        <p:txBody>
          <a:bodyPr anchor="b" anchorCtr="0"/>
          <a:lstStyle/>
          <a:p>
            <a:pPr>
              <a:buClrTx/>
              <a:buFontTx/>
            </a:pPr>
            <a:r>
              <a:rPr lang="en-US" altLang="zh-CN" sz="800">
                <a:latin typeface="Arial" panose="020B0604020202020204" pitchFamily="34" charset="0"/>
                <a:ea typeface="ヒラギノ角ゴ Pro W3"/>
              </a:rPr>
              <a:t>Copyright © 2007 Pearson Addison-Wesley. All rights reserved.</a:t>
            </a:r>
            <a:endParaRPr lang="en-US" altLang="zh-CN" sz="900">
              <a:latin typeface="Arial" panose="020B0604020202020204" pitchFamily="34" charset="0"/>
              <a:ea typeface="ヒラギノ角ゴ Pro W3"/>
            </a:endParaRPr>
          </a:p>
        </p:txBody>
      </p:sp>
      <p:pic>
        <p:nvPicPr>
          <p:cNvPr id="5125" name="图片 1"/>
          <p:cNvPicPr>
            <a:picLocks noChangeAspect="1"/>
          </p:cNvPicPr>
          <p:nvPr/>
        </p:nvPicPr>
        <p:blipFill>
          <a:blip r:embed="rId3"/>
          <a:stretch>
            <a:fillRect/>
          </a:stretch>
        </p:blipFill>
        <p:spPr>
          <a:xfrm>
            <a:off x="4641850" y="609600"/>
            <a:ext cx="4297363" cy="6019800"/>
          </a:xfrm>
          <a:prstGeom prst="rect">
            <a:avLst/>
          </a:prstGeom>
          <a:noFill/>
          <a:ln w="9525">
            <a:noFill/>
          </a:ln>
        </p:spPr>
      </p:pic>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Shift Table</a:t>
            </a:r>
          </a:p>
        </p:txBody>
      </p:sp>
      <p:sp>
        <p:nvSpPr>
          <p:cNvPr id="31746" name="Rectangle 3"/>
          <p:cNvSpPr>
            <a:spLocks noGrp="1"/>
          </p:cNvSpPr>
          <p:nvPr>
            <p:ph idx="1"/>
          </p:nvPr>
        </p:nvSpPr>
        <p:spPr>
          <a:xfrm>
            <a:off x="381000" y="1371600"/>
            <a:ext cx="8763000" cy="5257800"/>
          </a:xfrm>
        </p:spPr>
        <p:txBody>
          <a:bodyPr vert="horz" wrap="square" lIns="91440" tIns="45720" rIns="91440" bIns="45720" anchor="t" anchorCtr="0"/>
          <a:lstStyle/>
          <a:p>
            <a:pPr>
              <a:lnSpc>
                <a:spcPct val="90000"/>
              </a:lnSpc>
            </a:pPr>
            <a:r>
              <a:rPr lang="en-US" altLang="zh-CN" sz="2800">
                <a:ea typeface="宋体" panose="02010600030101010101" pitchFamily="2" charset="-122"/>
              </a:rPr>
              <a:t>Shift sizes can be precomputed by the formula distance from </a:t>
            </a:r>
            <a:r>
              <a:rPr lang="en-US" altLang="zh-CN" sz="2800" i="1">
                <a:ea typeface="宋体" panose="02010600030101010101" pitchFamily="2" charset="-122"/>
              </a:rPr>
              <a:t>c</a:t>
            </a:r>
            <a:r>
              <a:rPr lang="en-US" altLang="zh-CN" sz="2800">
                <a:ea typeface="宋体" panose="02010600030101010101" pitchFamily="2" charset="-122"/>
              </a:rPr>
              <a:t>’s rightmost ccurrence in pattern  among its first </a:t>
            </a:r>
            <a:r>
              <a:rPr lang="en-US" altLang="zh-CN" sz="2800" i="1">
                <a:ea typeface="宋体" panose="02010600030101010101" pitchFamily="2" charset="-122"/>
              </a:rPr>
              <a:t>m-</a:t>
            </a:r>
            <a:r>
              <a:rPr lang="en-US" altLang="zh-CN" sz="2800">
                <a:ea typeface="宋体" panose="02010600030101010101" pitchFamily="2" charset="-122"/>
              </a:rPr>
              <a:t>1 characters to its right end</a:t>
            </a:r>
          </a:p>
          <a:p>
            <a:pPr>
              <a:lnSpc>
                <a:spcPct val="90000"/>
              </a:lnSpc>
              <a:buFont typeface="Monotype Sorts" pitchFamily="2" charset="2"/>
              <a:buNone/>
            </a:pPr>
            <a:r>
              <a:rPr lang="en-US" altLang="zh-CN" sz="2800" i="1">
                <a:ea typeface="宋体" panose="02010600030101010101" pitchFamily="2" charset="-122"/>
              </a:rPr>
              <a:t>     t</a:t>
            </a:r>
            <a:r>
              <a:rPr lang="en-US" altLang="zh-CN" sz="2800">
                <a:ea typeface="宋体" panose="02010600030101010101" pitchFamily="2" charset="-122"/>
              </a:rPr>
              <a:t>(</a:t>
            </a:r>
            <a:r>
              <a:rPr lang="en-US" altLang="zh-CN" sz="2800" i="1">
                <a:ea typeface="宋体" panose="02010600030101010101" pitchFamily="2" charset="-122"/>
              </a:rPr>
              <a:t>c</a:t>
            </a:r>
            <a:r>
              <a:rPr lang="en-US" altLang="zh-CN" sz="2800">
                <a:ea typeface="宋体" panose="02010600030101010101" pitchFamily="2" charset="-122"/>
              </a:rPr>
              <a:t>) =  pattern’s length </a:t>
            </a:r>
            <a:r>
              <a:rPr lang="en-US" altLang="zh-CN" sz="2800" i="1">
                <a:ea typeface="宋体" panose="02010600030101010101" pitchFamily="2" charset="-122"/>
              </a:rPr>
              <a:t>m</a:t>
            </a:r>
            <a:r>
              <a:rPr lang="en-US" altLang="zh-CN" sz="2800">
                <a:ea typeface="宋体" panose="02010600030101010101" pitchFamily="2" charset="-122"/>
              </a:rPr>
              <a:t>, otherwise</a:t>
            </a:r>
          </a:p>
          <a:p>
            <a:pPr>
              <a:lnSpc>
                <a:spcPct val="90000"/>
              </a:lnSpc>
              <a:buFont typeface="Monotype Sorts" pitchFamily="2" charset="2"/>
              <a:buNone/>
            </a:pPr>
            <a:r>
              <a:rPr lang="en-US" altLang="zh-CN" sz="2800">
                <a:ea typeface="宋体" panose="02010600030101010101" pitchFamily="2" charset="-122"/>
              </a:rPr>
              <a:t>     by scanning pattern before search begins and stored in a table called </a:t>
            </a:r>
            <a:r>
              <a:rPr lang="en-US" altLang="zh-CN" sz="2800" i="1">
                <a:ea typeface="宋体" panose="02010600030101010101" pitchFamily="2" charset="-122"/>
              </a:rPr>
              <a:t>shift table</a:t>
            </a:r>
            <a:endParaRPr lang="en-US" altLang="zh-CN" sz="2800">
              <a:ea typeface="宋体" panose="02010600030101010101" pitchFamily="2" charset="-122"/>
            </a:endParaRPr>
          </a:p>
          <a:p>
            <a:pPr>
              <a:lnSpc>
                <a:spcPct val="90000"/>
              </a:lnSpc>
            </a:pPr>
            <a:r>
              <a:rPr lang="en-US" altLang="zh-CN" sz="2800">
                <a:ea typeface="宋体" panose="02010600030101010101" pitchFamily="2" charset="-122"/>
              </a:rPr>
              <a:t>Shift table is indexed by text and pattern alphabet </a:t>
            </a:r>
            <a:br>
              <a:rPr lang="en-US" altLang="zh-CN" sz="2800">
                <a:ea typeface="宋体" panose="02010600030101010101" pitchFamily="2" charset="-122"/>
              </a:rPr>
            </a:br>
            <a:r>
              <a:rPr lang="en-US" altLang="zh-CN" sz="2800">
                <a:ea typeface="宋体" panose="02010600030101010101" pitchFamily="2" charset="-122"/>
              </a:rPr>
              <a:t>Eg, for </a:t>
            </a:r>
            <a:r>
              <a:rPr lang="en-US" altLang="zh-CN" sz="2800">
                <a:latin typeface="Courier New" panose="02070309020205020404" pitchFamily="49" charset="0"/>
                <a:ea typeface="宋体" panose="02010600030101010101" pitchFamily="2" charset="-122"/>
              </a:rPr>
              <a:t>BAOBAB:</a:t>
            </a: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buFont typeface="Monotype Sorts" pitchFamily="2" charset="2"/>
              <a:buNone/>
            </a:pPr>
            <a:endParaRPr lang="en-US" altLang="zh-CN" sz="2800">
              <a:ea typeface="宋体" panose="02010600030101010101" pitchFamily="2" charset="-122"/>
            </a:endParaRPr>
          </a:p>
          <a:p>
            <a:pPr>
              <a:lnSpc>
                <a:spcPct val="90000"/>
              </a:lnSpc>
            </a:pPr>
            <a:endParaRPr lang="en-US" altLang="zh-CN" sz="2800">
              <a:ea typeface="宋体" panose="02010600030101010101" pitchFamily="2" charset="-122"/>
            </a:endParaRPr>
          </a:p>
        </p:txBody>
      </p:sp>
      <p:sp>
        <p:nvSpPr>
          <p:cNvPr id="31747" name="Text Box 4"/>
          <p:cNvSpPr txBox="1"/>
          <p:nvPr/>
        </p:nvSpPr>
        <p:spPr>
          <a:xfrm>
            <a:off x="5165725" y="5448300"/>
            <a:ext cx="184150" cy="377825"/>
          </a:xfrm>
          <a:prstGeom prst="rect">
            <a:avLst/>
          </a:prstGeom>
          <a:noFill/>
          <a:ln w="12700">
            <a:noFill/>
          </a:ln>
        </p:spPr>
        <p:txBody>
          <a:bodyPr wrap="none" anchor="t" anchorCtr="0">
            <a:spAutoFit/>
          </a:bodyPr>
          <a:lstStyle/>
          <a:p>
            <a:pPr>
              <a:buClrTx/>
              <a:buFontTx/>
            </a:pPr>
            <a:endParaRPr lang="zh-CN" altLang="zh-CN">
              <a:latin typeface="Arial" panose="020B0604020202020204" pitchFamily="34" charset="0"/>
              <a:ea typeface="宋体" panose="02010600030101010101" pitchFamily="2" charset="-122"/>
            </a:endParaRPr>
          </a:p>
        </p:txBody>
      </p:sp>
      <p:grpSp>
        <p:nvGrpSpPr>
          <p:cNvPr id="31748" name="Group 5"/>
          <p:cNvGrpSpPr/>
          <p:nvPr/>
        </p:nvGrpSpPr>
        <p:grpSpPr>
          <a:xfrm>
            <a:off x="914400" y="5029200"/>
            <a:ext cx="8001000" cy="1371600"/>
            <a:chOff x="720" y="1824"/>
            <a:chExt cx="5040" cy="672"/>
          </a:xfrm>
        </p:grpSpPr>
        <p:sp>
          <p:nvSpPr>
            <p:cNvPr id="31749" name="Rectangle 6"/>
            <p:cNvSpPr/>
            <p:nvPr/>
          </p:nvSpPr>
          <p:spPr>
            <a:xfrm>
              <a:off x="720" y="1824"/>
              <a:ext cx="5040" cy="336"/>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sz="2000" b="1">
                  <a:solidFill>
                    <a:srgbClr val="FF0000"/>
                  </a:solidFill>
                  <a:latin typeface="Courier New" panose="02070309020205020404" pitchFamily="49" charset="0"/>
                  <a:ea typeface="宋体" panose="02010600030101010101" pitchFamily="2" charset="-122"/>
                </a:rPr>
                <a:t>A B C D E F G H I J K L M N O P Q R S T U V W X Y Z</a:t>
              </a:r>
            </a:p>
          </p:txBody>
        </p:sp>
        <p:sp>
          <p:nvSpPr>
            <p:cNvPr id="31750" name="Rectangle 7"/>
            <p:cNvSpPr/>
            <p:nvPr/>
          </p:nvSpPr>
          <p:spPr>
            <a:xfrm>
              <a:off x="720" y="2160"/>
              <a:ext cx="5040" cy="336"/>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sz="2000" b="1">
                  <a:solidFill>
                    <a:srgbClr val="FF0000"/>
                  </a:solidFill>
                  <a:latin typeface="Courier New" panose="02070309020205020404" pitchFamily="49" charset="0"/>
                  <a:ea typeface="宋体" panose="02010600030101010101" pitchFamily="2" charset="-122"/>
                </a:rPr>
                <a:t>1 2 6 6 6 6 6 6 6 6 6 6 6 6 3 6 6 6 6 6 6 6 6 6 6 6</a:t>
              </a:r>
              <a:endParaRPr lang="en-US" altLang="zh-CN" sz="4000">
                <a:solidFill>
                  <a:srgbClr val="FF0000"/>
                </a:solidFill>
                <a:latin typeface="Arial" panose="020B0604020202020204" pitchFamily="34" charset="0"/>
                <a:ea typeface="宋体" panose="02010600030101010101" pitchFamily="2" charset="-122"/>
              </a:endParaRPr>
            </a:p>
          </p:txBody>
        </p:sp>
        <p:sp>
          <p:nvSpPr>
            <p:cNvPr id="31751" name="Line 8"/>
            <p:cNvSpPr/>
            <p:nvPr/>
          </p:nvSpPr>
          <p:spPr>
            <a:xfrm>
              <a:off x="936" y="1824"/>
              <a:ext cx="0" cy="672"/>
            </a:xfrm>
            <a:prstGeom prst="line">
              <a:avLst/>
            </a:prstGeom>
            <a:ln w="12700" cap="flat" cmpd="sng">
              <a:solidFill>
                <a:srgbClr val="FF0000"/>
              </a:solidFill>
              <a:prstDash val="solid"/>
              <a:round/>
              <a:headEnd type="none" w="sm" len="sm"/>
              <a:tailEnd type="none" w="sm" len="sm"/>
            </a:ln>
          </p:spPr>
        </p:sp>
        <p:sp>
          <p:nvSpPr>
            <p:cNvPr id="31752" name="Line 9"/>
            <p:cNvSpPr/>
            <p:nvPr/>
          </p:nvSpPr>
          <p:spPr>
            <a:xfrm>
              <a:off x="2856" y="1824"/>
              <a:ext cx="0" cy="672"/>
            </a:xfrm>
            <a:prstGeom prst="line">
              <a:avLst/>
            </a:prstGeom>
            <a:ln w="12700" cap="flat" cmpd="sng">
              <a:solidFill>
                <a:srgbClr val="FF0000"/>
              </a:solidFill>
              <a:prstDash val="solid"/>
              <a:round/>
              <a:headEnd type="none" w="sm" len="sm"/>
              <a:tailEnd type="none" w="sm" len="sm"/>
            </a:ln>
          </p:spPr>
        </p:sp>
        <p:sp>
          <p:nvSpPr>
            <p:cNvPr id="31753" name="Line 10"/>
            <p:cNvSpPr/>
            <p:nvPr/>
          </p:nvSpPr>
          <p:spPr>
            <a:xfrm>
              <a:off x="3048" y="1824"/>
              <a:ext cx="0" cy="672"/>
            </a:xfrm>
            <a:prstGeom prst="line">
              <a:avLst/>
            </a:prstGeom>
            <a:ln w="12700" cap="flat" cmpd="sng">
              <a:solidFill>
                <a:srgbClr val="FF0000"/>
              </a:solidFill>
              <a:prstDash val="solid"/>
              <a:round/>
              <a:headEnd type="none" w="sm" len="sm"/>
              <a:tailEnd type="none" w="sm" len="sm"/>
            </a:ln>
          </p:spPr>
        </p:sp>
        <p:sp>
          <p:nvSpPr>
            <p:cNvPr id="31754" name="Line 11"/>
            <p:cNvSpPr/>
            <p:nvPr/>
          </p:nvSpPr>
          <p:spPr>
            <a:xfrm>
              <a:off x="3432" y="1824"/>
              <a:ext cx="0" cy="672"/>
            </a:xfrm>
            <a:prstGeom prst="line">
              <a:avLst/>
            </a:prstGeom>
            <a:ln w="12700" cap="flat" cmpd="sng">
              <a:solidFill>
                <a:srgbClr val="FF0000"/>
              </a:solidFill>
              <a:prstDash val="solid"/>
              <a:round/>
              <a:headEnd type="none" w="sm" len="sm"/>
              <a:tailEnd type="none" w="sm" len="sm"/>
            </a:ln>
          </p:spPr>
        </p:sp>
        <p:sp>
          <p:nvSpPr>
            <p:cNvPr id="31755" name="Line 12"/>
            <p:cNvSpPr/>
            <p:nvPr/>
          </p:nvSpPr>
          <p:spPr>
            <a:xfrm>
              <a:off x="3624" y="1824"/>
              <a:ext cx="0" cy="672"/>
            </a:xfrm>
            <a:prstGeom prst="line">
              <a:avLst/>
            </a:prstGeom>
            <a:ln w="12700" cap="flat" cmpd="sng">
              <a:solidFill>
                <a:srgbClr val="FF0000"/>
              </a:solidFill>
              <a:prstDash val="solid"/>
              <a:round/>
              <a:headEnd type="none" w="sm" len="sm"/>
              <a:tailEnd type="none" w="sm" len="sm"/>
            </a:ln>
          </p:spPr>
        </p:sp>
        <p:sp>
          <p:nvSpPr>
            <p:cNvPr id="31756" name="Line 13"/>
            <p:cNvSpPr/>
            <p:nvPr/>
          </p:nvSpPr>
          <p:spPr>
            <a:xfrm>
              <a:off x="3816" y="1824"/>
              <a:ext cx="0" cy="672"/>
            </a:xfrm>
            <a:prstGeom prst="line">
              <a:avLst/>
            </a:prstGeom>
            <a:ln w="12700" cap="flat" cmpd="sng">
              <a:solidFill>
                <a:srgbClr val="FF0000"/>
              </a:solidFill>
              <a:prstDash val="solid"/>
              <a:round/>
              <a:headEnd type="none" w="sm" len="sm"/>
              <a:tailEnd type="none" w="sm" len="sm"/>
            </a:ln>
          </p:spPr>
        </p:sp>
        <p:sp>
          <p:nvSpPr>
            <p:cNvPr id="31757" name="Line 14"/>
            <p:cNvSpPr/>
            <p:nvPr/>
          </p:nvSpPr>
          <p:spPr>
            <a:xfrm>
              <a:off x="4008" y="1824"/>
              <a:ext cx="0" cy="672"/>
            </a:xfrm>
            <a:prstGeom prst="line">
              <a:avLst/>
            </a:prstGeom>
            <a:ln w="12700" cap="flat" cmpd="sng">
              <a:solidFill>
                <a:srgbClr val="FF0000"/>
              </a:solidFill>
              <a:prstDash val="solid"/>
              <a:round/>
              <a:headEnd type="none" w="sm" len="sm"/>
              <a:tailEnd type="none" w="sm" len="sm"/>
            </a:ln>
          </p:spPr>
        </p:sp>
        <p:sp>
          <p:nvSpPr>
            <p:cNvPr id="31758" name="Line 15"/>
            <p:cNvSpPr/>
            <p:nvPr/>
          </p:nvSpPr>
          <p:spPr>
            <a:xfrm>
              <a:off x="4200" y="1824"/>
              <a:ext cx="0" cy="672"/>
            </a:xfrm>
            <a:prstGeom prst="line">
              <a:avLst/>
            </a:prstGeom>
            <a:ln w="12700" cap="flat" cmpd="sng">
              <a:solidFill>
                <a:srgbClr val="FF0000"/>
              </a:solidFill>
              <a:prstDash val="solid"/>
              <a:round/>
              <a:headEnd type="none" w="sm" len="sm"/>
              <a:tailEnd type="none" w="sm" len="sm"/>
            </a:ln>
          </p:spPr>
        </p:sp>
        <p:sp>
          <p:nvSpPr>
            <p:cNvPr id="31759" name="Line 16"/>
            <p:cNvSpPr/>
            <p:nvPr/>
          </p:nvSpPr>
          <p:spPr>
            <a:xfrm>
              <a:off x="4392" y="1824"/>
              <a:ext cx="0" cy="672"/>
            </a:xfrm>
            <a:prstGeom prst="line">
              <a:avLst/>
            </a:prstGeom>
            <a:ln w="12700" cap="flat" cmpd="sng">
              <a:solidFill>
                <a:srgbClr val="FF0000"/>
              </a:solidFill>
              <a:prstDash val="solid"/>
              <a:round/>
              <a:headEnd type="none" w="sm" len="sm"/>
              <a:tailEnd type="none" w="sm" len="sm"/>
            </a:ln>
          </p:spPr>
        </p:sp>
        <p:sp>
          <p:nvSpPr>
            <p:cNvPr id="31760" name="Line 17"/>
            <p:cNvSpPr/>
            <p:nvPr/>
          </p:nvSpPr>
          <p:spPr>
            <a:xfrm>
              <a:off x="4584" y="1824"/>
              <a:ext cx="0" cy="672"/>
            </a:xfrm>
            <a:prstGeom prst="line">
              <a:avLst/>
            </a:prstGeom>
            <a:ln w="12700" cap="flat" cmpd="sng">
              <a:solidFill>
                <a:srgbClr val="FF0000"/>
              </a:solidFill>
              <a:prstDash val="solid"/>
              <a:round/>
              <a:headEnd type="none" w="sm" len="sm"/>
              <a:tailEnd type="none" w="sm" len="sm"/>
            </a:ln>
          </p:spPr>
        </p:sp>
        <p:sp>
          <p:nvSpPr>
            <p:cNvPr id="31761" name="Line 18"/>
            <p:cNvSpPr/>
            <p:nvPr/>
          </p:nvSpPr>
          <p:spPr>
            <a:xfrm>
              <a:off x="4776" y="1824"/>
              <a:ext cx="0" cy="672"/>
            </a:xfrm>
            <a:prstGeom prst="line">
              <a:avLst/>
            </a:prstGeom>
            <a:ln w="12700" cap="flat" cmpd="sng">
              <a:solidFill>
                <a:srgbClr val="FF0000"/>
              </a:solidFill>
              <a:prstDash val="solid"/>
              <a:round/>
              <a:headEnd type="none" w="sm" len="sm"/>
              <a:tailEnd type="none" w="sm" len="sm"/>
            </a:ln>
          </p:spPr>
        </p:sp>
        <p:sp>
          <p:nvSpPr>
            <p:cNvPr id="31762" name="Line 19"/>
            <p:cNvSpPr/>
            <p:nvPr/>
          </p:nvSpPr>
          <p:spPr>
            <a:xfrm>
              <a:off x="4968" y="1824"/>
              <a:ext cx="0" cy="672"/>
            </a:xfrm>
            <a:prstGeom prst="line">
              <a:avLst/>
            </a:prstGeom>
            <a:ln w="12700" cap="flat" cmpd="sng">
              <a:solidFill>
                <a:srgbClr val="FF0000"/>
              </a:solidFill>
              <a:prstDash val="solid"/>
              <a:round/>
              <a:headEnd type="none" w="sm" len="sm"/>
              <a:tailEnd type="none" w="sm" len="sm"/>
            </a:ln>
          </p:spPr>
        </p:sp>
        <p:sp>
          <p:nvSpPr>
            <p:cNvPr id="31763" name="Line 20"/>
            <p:cNvSpPr/>
            <p:nvPr/>
          </p:nvSpPr>
          <p:spPr>
            <a:xfrm>
              <a:off x="5160" y="1824"/>
              <a:ext cx="0" cy="672"/>
            </a:xfrm>
            <a:prstGeom prst="line">
              <a:avLst/>
            </a:prstGeom>
            <a:ln w="12700" cap="flat" cmpd="sng">
              <a:solidFill>
                <a:srgbClr val="FF0000"/>
              </a:solidFill>
              <a:prstDash val="solid"/>
              <a:round/>
              <a:headEnd type="none" w="sm" len="sm"/>
              <a:tailEnd type="none" w="sm" len="sm"/>
            </a:ln>
          </p:spPr>
        </p:sp>
        <p:sp>
          <p:nvSpPr>
            <p:cNvPr id="31764" name="Line 21"/>
            <p:cNvSpPr/>
            <p:nvPr/>
          </p:nvSpPr>
          <p:spPr>
            <a:xfrm>
              <a:off x="5352" y="1824"/>
              <a:ext cx="0" cy="672"/>
            </a:xfrm>
            <a:prstGeom prst="line">
              <a:avLst/>
            </a:prstGeom>
            <a:ln w="12700" cap="flat" cmpd="sng">
              <a:solidFill>
                <a:srgbClr val="FF0000"/>
              </a:solidFill>
              <a:prstDash val="solid"/>
              <a:round/>
              <a:headEnd type="none" w="sm" len="sm"/>
              <a:tailEnd type="none" w="sm" len="sm"/>
            </a:ln>
          </p:spPr>
        </p:sp>
        <p:sp>
          <p:nvSpPr>
            <p:cNvPr id="31765" name="Line 22"/>
            <p:cNvSpPr/>
            <p:nvPr/>
          </p:nvSpPr>
          <p:spPr>
            <a:xfrm>
              <a:off x="5544" y="1824"/>
              <a:ext cx="0" cy="672"/>
            </a:xfrm>
            <a:prstGeom prst="line">
              <a:avLst/>
            </a:prstGeom>
            <a:ln w="12700" cap="flat" cmpd="sng">
              <a:solidFill>
                <a:srgbClr val="FF0000"/>
              </a:solidFill>
              <a:prstDash val="solid"/>
              <a:round/>
              <a:headEnd type="none" w="sm" len="sm"/>
              <a:tailEnd type="none" w="sm" len="sm"/>
            </a:ln>
          </p:spPr>
        </p:sp>
        <p:sp>
          <p:nvSpPr>
            <p:cNvPr id="31766" name="Line 23"/>
            <p:cNvSpPr/>
            <p:nvPr/>
          </p:nvSpPr>
          <p:spPr>
            <a:xfrm>
              <a:off x="2664" y="1824"/>
              <a:ext cx="0" cy="672"/>
            </a:xfrm>
            <a:prstGeom prst="line">
              <a:avLst/>
            </a:prstGeom>
            <a:ln w="12700" cap="flat" cmpd="sng">
              <a:solidFill>
                <a:srgbClr val="FF0000"/>
              </a:solidFill>
              <a:prstDash val="solid"/>
              <a:round/>
              <a:headEnd type="none" w="sm" len="sm"/>
              <a:tailEnd type="none" w="sm" len="sm"/>
            </a:ln>
          </p:spPr>
        </p:sp>
        <p:sp>
          <p:nvSpPr>
            <p:cNvPr id="31767" name="Line 24"/>
            <p:cNvSpPr/>
            <p:nvPr/>
          </p:nvSpPr>
          <p:spPr>
            <a:xfrm>
              <a:off x="2472" y="1824"/>
              <a:ext cx="0" cy="672"/>
            </a:xfrm>
            <a:prstGeom prst="line">
              <a:avLst/>
            </a:prstGeom>
            <a:ln w="12700" cap="flat" cmpd="sng">
              <a:solidFill>
                <a:srgbClr val="FF0000"/>
              </a:solidFill>
              <a:prstDash val="solid"/>
              <a:round/>
              <a:headEnd type="none" w="sm" len="sm"/>
              <a:tailEnd type="none" w="sm" len="sm"/>
            </a:ln>
          </p:spPr>
        </p:sp>
        <p:sp>
          <p:nvSpPr>
            <p:cNvPr id="31768" name="Line 25"/>
            <p:cNvSpPr/>
            <p:nvPr/>
          </p:nvSpPr>
          <p:spPr>
            <a:xfrm>
              <a:off x="2280" y="1824"/>
              <a:ext cx="0" cy="672"/>
            </a:xfrm>
            <a:prstGeom prst="line">
              <a:avLst/>
            </a:prstGeom>
            <a:ln w="12700" cap="flat" cmpd="sng">
              <a:solidFill>
                <a:srgbClr val="FF0000"/>
              </a:solidFill>
              <a:prstDash val="solid"/>
              <a:round/>
              <a:headEnd type="none" w="sm" len="sm"/>
              <a:tailEnd type="none" w="sm" len="sm"/>
            </a:ln>
          </p:spPr>
        </p:sp>
        <p:sp>
          <p:nvSpPr>
            <p:cNvPr id="31769" name="Line 26"/>
            <p:cNvSpPr/>
            <p:nvPr/>
          </p:nvSpPr>
          <p:spPr>
            <a:xfrm>
              <a:off x="2088" y="1824"/>
              <a:ext cx="0" cy="672"/>
            </a:xfrm>
            <a:prstGeom prst="line">
              <a:avLst/>
            </a:prstGeom>
            <a:ln w="12700" cap="flat" cmpd="sng">
              <a:solidFill>
                <a:srgbClr val="FF0000"/>
              </a:solidFill>
              <a:prstDash val="solid"/>
              <a:round/>
              <a:headEnd type="none" w="sm" len="sm"/>
              <a:tailEnd type="none" w="sm" len="sm"/>
            </a:ln>
          </p:spPr>
        </p:sp>
        <p:sp>
          <p:nvSpPr>
            <p:cNvPr id="31770" name="Line 27"/>
            <p:cNvSpPr/>
            <p:nvPr/>
          </p:nvSpPr>
          <p:spPr>
            <a:xfrm>
              <a:off x="1896" y="1824"/>
              <a:ext cx="0" cy="672"/>
            </a:xfrm>
            <a:prstGeom prst="line">
              <a:avLst/>
            </a:prstGeom>
            <a:ln w="12700" cap="flat" cmpd="sng">
              <a:solidFill>
                <a:srgbClr val="FF0000"/>
              </a:solidFill>
              <a:prstDash val="solid"/>
              <a:round/>
              <a:headEnd type="none" w="sm" len="sm"/>
              <a:tailEnd type="none" w="sm" len="sm"/>
            </a:ln>
          </p:spPr>
        </p:sp>
        <p:sp>
          <p:nvSpPr>
            <p:cNvPr id="31771" name="Line 28"/>
            <p:cNvSpPr/>
            <p:nvPr/>
          </p:nvSpPr>
          <p:spPr>
            <a:xfrm>
              <a:off x="1704" y="1824"/>
              <a:ext cx="0" cy="672"/>
            </a:xfrm>
            <a:prstGeom prst="line">
              <a:avLst/>
            </a:prstGeom>
            <a:ln w="12700" cap="flat" cmpd="sng">
              <a:solidFill>
                <a:srgbClr val="FF0000"/>
              </a:solidFill>
              <a:prstDash val="solid"/>
              <a:round/>
              <a:headEnd type="none" w="sm" len="sm"/>
              <a:tailEnd type="none" w="sm" len="sm"/>
            </a:ln>
          </p:spPr>
        </p:sp>
        <p:sp>
          <p:nvSpPr>
            <p:cNvPr id="31772" name="Line 29"/>
            <p:cNvSpPr/>
            <p:nvPr/>
          </p:nvSpPr>
          <p:spPr>
            <a:xfrm>
              <a:off x="1512" y="1824"/>
              <a:ext cx="0" cy="672"/>
            </a:xfrm>
            <a:prstGeom prst="line">
              <a:avLst/>
            </a:prstGeom>
            <a:ln w="12700" cap="flat" cmpd="sng">
              <a:solidFill>
                <a:srgbClr val="FF0000"/>
              </a:solidFill>
              <a:prstDash val="solid"/>
              <a:round/>
              <a:headEnd type="none" w="sm" len="sm"/>
              <a:tailEnd type="none" w="sm" len="sm"/>
            </a:ln>
          </p:spPr>
        </p:sp>
        <p:sp>
          <p:nvSpPr>
            <p:cNvPr id="31773" name="Line 30"/>
            <p:cNvSpPr/>
            <p:nvPr/>
          </p:nvSpPr>
          <p:spPr>
            <a:xfrm>
              <a:off x="1320" y="1824"/>
              <a:ext cx="0" cy="672"/>
            </a:xfrm>
            <a:prstGeom prst="line">
              <a:avLst/>
            </a:prstGeom>
            <a:ln w="12700" cap="flat" cmpd="sng">
              <a:solidFill>
                <a:srgbClr val="FF0000"/>
              </a:solidFill>
              <a:prstDash val="solid"/>
              <a:round/>
              <a:headEnd type="none" w="sm" len="sm"/>
              <a:tailEnd type="none" w="sm" len="sm"/>
            </a:ln>
          </p:spPr>
        </p:sp>
        <p:sp>
          <p:nvSpPr>
            <p:cNvPr id="31774" name="Line 31"/>
            <p:cNvSpPr/>
            <p:nvPr/>
          </p:nvSpPr>
          <p:spPr>
            <a:xfrm>
              <a:off x="1128" y="1824"/>
              <a:ext cx="0" cy="672"/>
            </a:xfrm>
            <a:prstGeom prst="line">
              <a:avLst/>
            </a:prstGeom>
            <a:ln w="12700" cap="flat" cmpd="sng">
              <a:solidFill>
                <a:srgbClr val="FF0000"/>
              </a:solidFill>
              <a:prstDash val="solid"/>
              <a:round/>
              <a:headEnd type="none" w="sm" len="sm"/>
              <a:tailEnd type="none" w="sm" len="sm"/>
            </a:ln>
          </p:spPr>
        </p:sp>
        <p:sp>
          <p:nvSpPr>
            <p:cNvPr id="31775" name="Line 32"/>
            <p:cNvSpPr/>
            <p:nvPr/>
          </p:nvSpPr>
          <p:spPr>
            <a:xfrm>
              <a:off x="3216" y="1824"/>
              <a:ext cx="0" cy="672"/>
            </a:xfrm>
            <a:prstGeom prst="line">
              <a:avLst/>
            </a:prstGeom>
            <a:ln w="12700" cap="flat" cmpd="sng">
              <a:solidFill>
                <a:srgbClr val="FF0000"/>
              </a:solidFill>
              <a:prstDash val="solid"/>
              <a:round/>
              <a:headEnd type="none" w="sm" len="sm"/>
              <a:tailEnd type="none" w="sm" len="sm"/>
            </a:ln>
          </p:spPr>
        </p:sp>
      </p:gr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20</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21</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pic>
        <p:nvPicPr>
          <p:cNvPr id="33794" name="图片 2"/>
          <p:cNvPicPr>
            <a:picLocks noChangeAspect="1"/>
          </p:cNvPicPr>
          <p:nvPr/>
        </p:nvPicPr>
        <p:blipFill>
          <a:blip r:embed="rId2"/>
          <a:stretch>
            <a:fillRect/>
          </a:stretch>
        </p:blipFill>
        <p:spPr>
          <a:xfrm>
            <a:off x="0" y="1981200"/>
            <a:ext cx="9144000" cy="3055938"/>
          </a:xfrm>
          <a:prstGeom prst="rect">
            <a:avLst/>
          </a:prstGeom>
          <a:noFill/>
          <a:ln w="9525">
            <a:noFill/>
          </a:ln>
        </p:spPr>
      </p:pic>
      <p:sp>
        <p:nvSpPr>
          <p:cNvPr id="33795"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Example 1:  </a:t>
            </a:r>
            <a:r>
              <a:rPr lang="en-US" altLang="zh-CN" sz="2800" b="1">
                <a:solidFill>
                  <a:schemeClr val="bg1"/>
                </a:solidFill>
                <a:latin typeface="Verdana" panose="020B0604030504040204" pitchFamily="34" charset="0"/>
                <a:ea typeface="宋体" panose="02010600030101010101" pitchFamily="2" charset="-122"/>
              </a:rPr>
              <a:t>Shift Table</a:t>
            </a:r>
            <a:endParaRPr lang="en-US" altLang="zh-CN" sz="2800" b="1" dirty="0">
              <a:solidFill>
                <a:schemeClr val="bg1"/>
              </a:solidFill>
              <a:latin typeface="Verdana" panose="020B060403050404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ctr" anchorCtr="0"/>
          <a:lstStyle/>
          <a:p>
            <a:r>
              <a:rPr lang="en-US" altLang="zh-CN" sz="2400">
                <a:ea typeface="宋体" panose="02010600030101010101" pitchFamily="2" charset="-122"/>
              </a:rPr>
              <a:t>Example of Horspool’s alg. application</a:t>
            </a:r>
          </a:p>
        </p:txBody>
      </p:sp>
      <p:sp>
        <p:nvSpPr>
          <p:cNvPr id="34818" name="Rectangle 3"/>
          <p:cNvSpPr>
            <a:spLocks noGrp="1"/>
          </p:cNvSpPr>
          <p:nvPr>
            <p:ph idx="1"/>
          </p:nvPr>
        </p:nvSpPr>
        <p:spPr/>
        <p:txBody>
          <a:bodyPr vert="horz" wrap="square" lIns="91440" tIns="45720" rIns="91440" bIns="45720" anchor="t" anchorCtr="0"/>
          <a:lstStyle/>
          <a:p>
            <a:pPr>
              <a:buFont typeface="Monotype Sorts" pitchFamily="2" charset="2"/>
              <a:buNone/>
            </a:pPr>
            <a:endParaRPr lang="en-US" altLang="zh-CN">
              <a:latin typeface="Courier New" panose="02070309020205020404" pitchFamily="49" charset="0"/>
              <a:ea typeface="宋体" panose="02010600030101010101" pitchFamily="2" charset="-122"/>
            </a:endParaRPr>
          </a:p>
          <a:p>
            <a:pPr>
              <a:buFont typeface="Monotype Sorts" pitchFamily="2" charset="2"/>
              <a:buNone/>
            </a:pPr>
            <a:endParaRPr lang="en-US" altLang="zh-CN">
              <a:latin typeface="Courier New" panose="02070309020205020404" pitchFamily="49" charset="0"/>
              <a:ea typeface="宋体" panose="02010600030101010101" pitchFamily="2" charset="-122"/>
            </a:endParaRPr>
          </a:p>
          <a:p>
            <a:pPr>
              <a:buFont typeface="Monotype Sorts" pitchFamily="2" charset="2"/>
              <a:buNone/>
            </a:pPr>
            <a:endParaRPr lang="en-US" altLang="zh-CN">
              <a:latin typeface="Courier New" panose="02070309020205020404" pitchFamily="49" charset="0"/>
              <a:ea typeface="宋体" panose="02010600030101010101" pitchFamily="2" charset="-122"/>
            </a:endParaRPr>
          </a:p>
          <a:p>
            <a:pPr>
              <a:buFont typeface="Monotype Sorts" pitchFamily="2" charset="2"/>
              <a:buNone/>
            </a:pPr>
            <a:r>
              <a:rPr lang="en-US" altLang="zh-CN" b="1">
                <a:solidFill>
                  <a:srgbClr val="0C1A3F"/>
                </a:solidFill>
                <a:latin typeface="Courier New" panose="02070309020205020404" pitchFamily="49" charset="0"/>
                <a:ea typeface="宋体" panose="02010600030101010101" pitchFamily="2" charset="-122"/>
              </a:rPr>
              <a:t>BARD LOVED BANANAS</a:t>
            </a:r>
          </a:p>
          <a:p>
            <a:pPr>
              <a:buFont typeface="Monotype Sorts" pitchFamily="2" charset="2"/>
              <a:buNone/>
            </a:pPr>
            <a:r>
              <a:rPr lang="en-US" altLang="zh-CN" b="1">
                <a:solidFill>
                  <a:srgbClr val="0C1A3F"/>
                </a:solidFill>
                <a:latin typeface="Courier New" panose="02070309020205020404" pitchFamily="49" charset="0"/>
                <a:ea typeface="宋体" panose="02010600030101010101" pitchFamily="2" charset="-122"/>
              </a:rPr>
              <a:t>BAOBAB</a:t>
            </a:r>
          </a:p>
          <a:p>
            <a:pPr>
              <a:buFont typeface="Monotype Sorts" pitchFamily="2" charset="2"/>
              <a:buNone/>
            </a:pPr>
            <a:r>
              <a:rPr lang="en-US" altLang="zh-CN" b="1">
                <a:solidFill>
                  <a:srgbClr val="0C1A3F"/>
                </a:solidFill>
                <a:latin typeface="Courier New" panose="02070309020205020404" pitchFamily="49" charset="0"/>
                <a:ea typeface="宋体" panose="02010600030101010101" pitchFamily="2" charset="-122"/>
              </a:rPr>
              <a:t>      BAOBAB</a:t>
            </a:r>
          </a:p>
          <a:p>
            <a:pPr>
              <a:buFont typeface="Monotype Sorts" pitchFamily="2" charset="2"/>
              <a:buNone/>
            </a:pPr>
            <a:r>
              <a:rPr lang="en-US" altLang="zh-CN" b="1">
                <a:solidFill>
                  <a:srgbClr val="0C1A3F"/>
                </a:solidFill>
                <a:latin typeface="Courier New" panose="02070309020205020404" pitchFamily="49" charset="0"/>
                <a:ea typeface="宋体" panose="02010600030101010101" pitchFamily="2" charset="-122"/>
              </a:rPr>
              <a:t>        BAOBAB</a:t>
            </a:r>
          </a:p>
          <a:p>
            <a:pPr>
              <a:buFont typeface="Monotype Sorts" pitchFamily="2" charset="2"/>
              <a:buNone/>
            </a:pPr>
            <a:r>
              <a:rPr lang="en-US" altLang="zh-CN" b="1">
                <a:solidFill>
                  <a:srgbClr val="0C1A3F"/>
                </a:solidFill>
                <a:latin typeface="Courier New" panose="02070309020205020404" pitchFamily="49" charset="0"/>
                <a:ea typeface="宋体" panose="02010600030101010101" pitchFamily="2" charset="-122"/>
              </a:rPr>
              <a:t>			    BAOBAB </a:t>
            </a:r>
            <a:r>
              <a:rPr lang="en-US" altLang="zh-CN" sz="2800">
                <a:ea typeface="宋体" panose="02010600030101010101" pitchFamily="2" charset="-122"/>
              </a:rPr>
              <a:t>(unsuccessful search)</a:t>
            </a:r>
            <a:endParaRPr lang="en-US" altLang="zh-CN">
              <a:ea typeface="宋体" panose="02010600030101010101" pitchFamily="2" charset="-122"/>
            </a:endParaRPr>
          </a:p>
        </p:txBody>
      </p:sp>
      <p:grpSp>
        <p:nvGrpSpPr>
          <p:cNvPr id="34819" name="Group 74"/>
          <p:cNvGrpSpPr/>
          <p:nvPr/>
        </p:nvGrpSpPr>
        <p:grpSpPr>
          <a:xfrm>
            <a:off x="533400" y="1600200"/>
            <a:ext cx="8382000" cy="1371600"/>
            <a:chOff x="384" y="768"/>
            <a:chExt cx="5280" cy="864"/>
          </a:xfrm>
        </p:grpSpPr>
        <p:grpSp>
          <p:nvGrpSpPr>
            <p:cNvPr id="34820" name="Group 73"/>
            <p:cNvGrpSpPr/>
            <p:nvPr/>
          </p:nvGrpSpPr>
          <p:grpSpPr>
            <a:xfrm>
              <a:off x="384" y="768"/>
              <a:ext cx="5232" cy="864"/>
              <a:chOff x="384" y="768"/>
              <a:chExt cx="5232" cy="864"/>
            </a:xfrm>
          </p:grpSpPr>
          <p:grpSp>
            <p:nvGrpSpPr>
              <p:cNvPr id="34821" name="Group 32"/>
              <p:cNvGrpSpPr/>
              <p:nvPr/>
            </p:nvGrpSpPr>
            <p:grpSpPr>
              <a:xfrm>
                <a:off x="384" y="768"/>
                <a:ext cx="5040" cy="864"/>
                <a:chOff x="720" y="1824"/>
                <a:chExt cx="5040" cy="672"/>
              </a:xfrm>
            </p:grpSpPr>
            <p:sp>
              <p:nvSpPr>
                <p:cNvPr id="34822" name="Rectangle 33"/>
                <p:cNvSpPr/>
                <p:nvPr/>
              </p:nvSpPr>
              <p:spPr>
                <a:xfrm>
                  <a:off x="720" y="1824"/>
                  <a:ext cx="5040" cy="336"/>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sz="2000" b="1">
                      <a:solidFill>
                        <a:srgbClr val="FF0000"/>
                      </a:solidFill>
                      <a:latin typeface="Courier New" panose="02070309020205020404" pitchFamily="49" charset="0"/>
                      <a:ea typeface="宋体" panose="02010600030101010101" pitchFamily="2" charset="-122"/>
                    </a:rPr>
                    <a:t>A B C D E F G H I J K L M N O P Q R S T U V W X Y Z</a:t>
                  </a:r>
                </a:p>
              </p:txBody>
            </p:sp>
            <p:sp>
              <p:nvSpPr>
                <p:cNvPr id="34823" name="Rectangle 34"/>
                <p:cNvSpPr/>
                <p:nvPr/>
              </p:nvSpPr>
              <p:spPr>
                <a:xfrm>
                  <a:off x="720" y="2160"/>
                  <a:ext cx="5040" cy="336"/>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sz="2000" b="1">
                      <a:solidFill>
                        <a:srgbClr val="FF0000"/>
                      </a:solidFill>
                      <a:latin typeface="Courier New" panose="02070309020205020404" pitchFamily="49" charset="0"/>
                      <a:ea typeface="宋体" panose="02010600030101010101" pitchFamily="2" charset="-122"/>
                    </a:rPr>
                    <a:t>1 2 6 6 6 6 6 6 6 6 6 6 6 6 3 6 6 6 6 6 6 6 6 6 6 6</a:t>
                  </a:r>
                  <a:endParaRPr lang="en-US" altLang="zh-CN" sz="4000" b="1">
                    <a:solidFill>
                      <a:srgbClr val="FF0000"/>
                    </a:solidFill>
                    <a:latin typeface="Arial" panose="020B0604020202020204" pitchFamily="34" charset="0"/>
                    <a:ea typeface="宋体" panose="02010600030101010101" pitchFamily="2" charset="-122"/>
                  </a:endParaRPr>
                </a:p>
              </p:txBody>
            </p:sp>
            <p:sp>
              <p:nvSpPr>
                <p:cNvPr id="34824" name="Line 35"/>
                <p:cNvSpPr/>
                <p:nvPr/>
              </p:nvSpPr>
              <p:spPr>
                <a:xfrm>
                  <a:off x="936" y="1824"/>
                  <a:ext cx="0" cy="672"/>
                </a:xfrm>
                <a:prstGeom prst="line">
                  <a:avLst/>
                </a:prstGeom>
                <a:ln w="12700" cap="flat" cmpd="sng">
                  <a:solidFill>
                    <a:srgbClr val="FF0000"/>
                  </a:solidFill>
                  <a:prstDash val="solid"/>
                  <a:round/>
                  <a:headEnd type="none" w="sm" len="sm"/>
                  <a:tailEnd type="none" w="sm" len="sm"/>
                </a:ln>
              </p:spPr>
            </p:sp>
            <p:sp>
              <p:nvSpPr>
                <p:cNvPr id="34825" name="Line 36"/>
                <p:cNvSpPr/>
                <p:nvPr/>
              </p:nvSpPr>
              <p:spPr>
                <a:xfrm>
                  <a:off x="2856" y="1824"/>
                  <a:ext cx="0" cy="672"/>
                </a:xfrm>
                <a:prstGeom prst="line">
                  <a:avLst/>
                </a:prstGeom>
                <a:ln w="12700" cap="flat" cmpd="sng">
                  <a:solidFill>
                    <a:srgbClr val="FF0000"/>
                  </a:solidFill>
                  <a:prstDash val="solid"/>
                  <a:round/>
                  <a:headEnd type="none" w="sm" len="sm"/>
                  <a:tailEnd type="none" w="sm" len="sm"/>
                </a:ln>
              </p:spPr>
            </p:sp>
            <p:sp>
              <p:nvSpPr>
                <p:cNvPr id="34826" name="Line 37"/>
                <p:cNvSpPr/>
                <p:nvPr/>
              </p:nvSpPr>
              <p:spPr>
                <a:xfrm>
                  <a:off x="3048" y="1824"/>
                  <a:ext cx="0" cy="672"/>
                </a:xfrm>
                <a:prstGeom prst="line">
                  <a:avLst/>
                </a:prstGeom>
                <a:ln w="12700" cap="flat" cmpd="sng">
                  <a:solidFill>
                    <a:srgbClr val="FF0000"/>
                  </a:solidFill>
                  <a:prstDash val="solid"/>
                  <a:round/>
                  <a:headEnd type="none" w="sm" len="sm"/>
                  <a:tailEnd type="none" w="sm" len="sm"/>
                </a:ln>
              </p:spPr>
            </p:sp>
            <p:sp>
              <p:nvSpPr>
                <p:cNvPr id="34827" name="Line 38"/>
                <p:cNvSpPr/>
                <p:nvPr/>
              </p:nvSpPr>
              <p:spPr>
                <a:xfrm>
                  <a:off x="3432" y="1824"/>
                  <a:ext cx="0" cy="672"/>
                </a:xfrm>
                <a:prstGeom prst="line">
                  <a:avLst/>
                </a:prstGeom>
                <a:ln w="12700" cap="flat" cmpd="sng">
                  <a:solidFill>
                    <a:srgbClr val="FF0000"/>
                  </a:solidFill>
                  <a:prstDash val="solid"/>
                  <a:round/>
                  <a:headEnd type="none" w="sm" len="sm"/>
                  <a:tailEnd type="none" w="sm" len="sm"/>
                </a:ln>
              </p:spPr>
            </p:sp>
            <p:sp>
              <p:nvSpPr>
                <p:cNvPr id="34828" name="Line 39"/>
                <p:cNvSpPr/>
                <p:nvPr/>
              </p:nvSpPr>
              <p:spPr>
                <a:xfrm>
                  <a:off x="3624" y="1824"/>
                  <a:ext cx="0" cy="672"/>
                </a:xfrm>
                <a:prstGeom prst="line">
                  <a:avLst/>
                </a:prstGeom>
                <a:ln w="12700" cap="flat" cmpd="sng">
                  <a:solidFill>
                    <a:srgbClr val="FF0000"/>
                  </a:solidFill>
                  <a:prstDash val="solid"/>
                  <a:round/>
                  <a:headEnd type="none" w="sm" len="sm"/>
                  <a:tailEnd type="none" w="sm" len="sm"/>
                </a:ln>
              </p:spPr>
            </p:sp>
            <p:sp>
              <p:nvSpPr>
                <p:cNvPr id="34829" name="Line 40"/>
                <p:cNvSpPr/>
                <p:nvPr/>
              </p:nvSpPr>
              <p:spPr>
                <a:xfrm>
                  <a:off x="3816" y="1824"/>
                  <a:ext cx="0" cy="672"/>
                </a:xfrm>
                <a:prstGeom prst="line">
                  <a:avLst/>
                </a:prstGeom>
                <a:ln w="12700" cap="flat" cmpd="sng">
                  <a:solidFill>
                    <a:srgbClr val="FF0000"/>
                  </a:solidFill>
                  <a:prstDash val="solid"/>
                  <a:round/>
                  <a:headEnd type="none" w="sm" len="sm"/>
                  <a:tailEnd type="none" w="sm" len="sm"/>
                </a:ln>
              </p:spPr>
            </p:sp>
            <p:sp>
              <p:nvSpPr>
                <p:cNvPr id="34830" name="Line 41"/>
                <p:cNvSpPr/>
                <p:nvPr/>
              </p:nvSpPr>
              <p:spPr>
                <a:xfrm>
                  <a:off x="4008" y="1824"/>
                  <a:ext cx="0" cy="672"/>
                </a:xfrm>
                <a:prstGeom prst="line">
                  <a:avLst/>
                </a:prstGeom>
                <a:ln w="12700" cap="flat" cmpd="sng">
                  <a:solidFill>
                    <a:srgbClr val="FF0000"/>
                  </a:solidFill>
                  <a:prstDash val="solid"/>
                  <a:round/>
                  <a:headEnd type="none" w="sm" len="sm"/>
                  <a:tailEnd type="none" w="sm" len="sm"/>
                </a:ln>
              </p:spPr>
            </p:sp>
            <p:sp>
              <p:nvSpPr>
                <p:cNvPr id="34831" name="Line 42"/>
                <p:cNvSpPr/>
                <p:nvPr/>
              </p:nvSpPr>
              <p:spPr>
                <a:xfrm>
                  <a:off x="4200" y="1824"/>
                  <a:ext cx="0" cy="672"/>
                </a:xfrm>
                <a:prstGeom prst="line">
                  <a:avLst/>
                </a:prstGeom>
                <a:ln w="12700" cap="flat" cmpd="sng">
                  <a:solidFill>
                    <a:srgbClr val="FF0000"/>
                  </a:solidFill>
                  <a:prstDash val="solid"/>
                  <a:round/>
                  <a:headEnd type="none" w="sm" len="sm"/>
                  <a:tailEnd type="none" w="sm" len="sm"/>
                </a:ln>
              </p:spPr>
            </p:sp>
            <p:sp>
              <p:nvSpPr>
                <p:cNvPr id="34832" name="Line 43"/>
                <p:cNvSpPr/>
                <p:nvPr/>
              </p:nvSpPr>
              <p:spPr>
                <a:xfrm>
                  <a:off x="4392" y="1824"/>
                  <a:ext cx="0" cy="672"/>
                </a:xfrm>
                <a:prstGeom prst="line">
                  <a:avLst/>
                </a:prstGeom>
                <a:ln w="12700" cap="flat" cmpd="sng">
                  <a:solidFill>
                    <a:srgbClr val="FF0000"/>
                  </a:solidFill>
                  <a:prstDash val="solid"/>
                  <a:round/>
                  <a:headEnd type="none" w="sm" len="sm"/>
                  <a:tailEnd type="none" w="sm" len="sm"/>
                </a:ln>
              </p:spPr>
            </p:sp>
            <p:sp>
              <p:nvSpPr>
                <p:cNvPr id="34833" name="Line 44"/>
                <p:cNvSpPr/>
                <p:nvPr/>
              </p:nvSpPr>
              <p:spPr>
                <a:xfrm>
                  <a:off x="4584" y="1824"/>
                  <a:ext cx="0" cy="672"/>
                </a:xfrm>
                <a:prstGeom prst="line">
                  <a:avLst/>
                </a:prstGeom>
                <a:ln w="12700" cap="flat" cmpd="sng">
                  <a:solidFill>
                    <a:srgbClr val="FF0000"/>
                  </a:solidFill>
                  <a:prstDash val="solid"/>
                  <a:round/>
                  <a:headEnd type="none" w="sm" len="sm"/>
                  <a:tailEnd type="none" w="sm" len="sm"/>
                </a:ln>
              </p:spPr>
            </p:sp>
            <p:sp>
              <p:nvSpPr>
                <p:cNvPr id="34834" name="Line 45"/>
                <p:cNvSpPr/>
                <p:nvPr/>
              </p:nvSpPr>
              <p:spPr>
                <a:xfrm>
                  <a:off x="4776" y="1824"/>
                  <a:ext cx="0" cy="672"/>
                </a:xfrm>
                <a:prstGeom prst="line">
                  <a:avLst/>
                </a:prstGeom>
                <a:ln w="12700" cap="flat" cmpd="sng">
                  <a:solidFill>
                    <a:srgbClr val="FF0000"/>
                  </a:solidFill>
                  <a:prstDash val="solid"/>
                  <a:round/>
                  <a:headEnd type="none" w="sm" len="sm"/>
                  <a:tailEnd type="none" w="sm" len="sm"/>
                </a:ln>
              </p:spPr>
            </p:sp>
            <p:sp>
              <p:nvSpPr>
                <p:cNvPr id="34835" name="Line 46"/>
                <p:cNvSpPr/>
                <p:nvPr/>
              </p:nvSpPr>
              <p:spPr>
                <a:xfrm>
                  <a:off x="4968" y="1824"/>
                  <a:ext cx="0" cy="672"/>
                </a:xfrm>
                <a:prstGeom prst="line">
                  <a:avLst/>
                </a:prstGeom>
                <a:ln w="12700" cap="flat" cmpd="sng">
                  <a:solidFill>
                    <a:srgbClr val="FF0000"/>
                  </a:solidFill>
                  <a:prstDash val="solid"/>
                  <a:round/>
                  <a:headEnd type="none" w="sm" len="sm"/>
                  <a:tailEnd type="none" w="sm" len="sm"/>
                </a:ln>
              </p:spPr>
            </p:sp>
            <p:sp>
              <p:nvSpPr>
                <p:cNvPr id="34836" name="Line 47"/>
                <p:cNvSpPr/>
                <p:nvPr/>
              </p:nvSpPr>
              <p:spPr>
                <a:xfrm>
                  <a:off x="5160" y="1824"/>
                  <a:ext cx="0" cy="672"/>
                </a:xfrm>
                <a:prstGeom prst="line">
                  <a:avLst/>
                </a:prstGeom>
                <a:ln w="12700" cap="flat" cmpd="sng">
                  <a:solidFill>
                    <a:srgbClr val="FF0000"/>
                  </a:solidFill>
                  <a:prstDash val="solid"/>
                  <a:round/>
                  <a:headEnd type="none" w="sm" len="sm"/>
                  <a:tailEnd type="none" w="sm" len="sm"/>
                </a:ln>
              </p:spPr>
            </p:sp>
            <p:sp>
              <p:nvSpPr>
                <p:cNvPr id="34837" name="Line 48"/>
                <p:cNvSpPr/>
                <p:nvPr/>
              </p:nvSpPr>
              <p:spPr>
                <a:xfrm>
                  <a:off x="5352" y="1824"/>
                  <a:ext cx="0" cy="672"/>
                </a:xfrm>
                <a:prstGeom prst="line">
                  <a:avLst/>
                </a:prstGeom>
                <a:ln w="12700" cap="flat" cmpd="sng">
                  <a:solidFill>
                    <a:srgbClr val="FF0000"/>
                  </a:solidFill>
                  <a:prstDash val="solid"/>
                  <a:round/>
                  <a:headEnd type="none" w="sm" len="sm"/>
                  <a:tailEnd type="none" w="sm" len="sm"/>
                </a:ln>
              </p:spPr>
            </p:sp>
            <p:sp>
              <p:nvSpPr>
                <p:cNvPr id="34838" name="Line 49"/>
                <p:cNvSpPr/>
                <p:nvPr/>
              </p:nvSpPr>
              <p:spPr>
                <a:xfrm>
                  <a:off x="5544" y="1824"/>
                  <a:ext cx="0" cy="672"/>
                </a:xfrm>
                <a:prstGeom prst="line">
                  <a:avLst/>
                </a:prstGeom>
                <a:ln w="12700" cap="flat" cmpd="sng">
                  <a:solidFill>
                    <a:srgbClr val="FF0000"/>
                  </a:solidFill>
                  <a:prstDash val="solid"/>
                  <a:round/>
                  <a:headEnd type="none" w="sm" len="sm"/>
                  <a:tailEnd type="none" w="sm" len="sm"/>
                </a:ln>
              </p:spPr>
            </p:sp>
            <p:sp>
              <p:nvSpPr>
                <p:cNvPr id="34839" name="Line 50"/>
                <p:cNvSpPr/>
                <p:nvPr/>
              </p:nvSpPr>
              <p:spPr>
                <a:xfrm>
                  <a:off x="2664" y="1824"/>
                  <a:ext cx="0" cy="672"/>
                </a:xfrm>
                <a:prstGeom prst="line">
                  <a:avLst/>
                </a:prstGeom>
                <a:ln w="12700" cap="flat" cmpd="sng">
                  <a:solidFill>
                    <a:srgbClr val="FF0000"/>
                  </a:solidFill>
                  <a:prstDash val="solid"/>
                  <a:round/>
                  <a:headEnd type="none" w="sm" len="sm"/>
                  <a:tailEnd type="none" w="sm" len="sm"/>
                </a:ln>
              </p:spPr>
            </p:sp>
            <p:sp>
              <p:nvSpPr>
                <p:cNvPr id="34840" name="Line 51"/>
                <p:cNvSpPr/>
                <p:nvPr/>
              </p:nvSpPr>
              <p:spPr>
                <a:xfrm>
                  <a:off x="2472" y="1824"/>
                  <a:ext cx="0" cy="672"/>
                </a:xfrm>
                <a:prstGeom prst="line">
                  <a:avLst/>
                </a:prstGeom>
                <a:ln w="12700" cap="flat" cmpd="sng">
                  <a:solidFill>
                    <a:srgbClr val="FF0000"/>
                  </a:solidFill>
                  <a:prstDash val="solid"/>
                  <a:round/>
                  <a:headEnd type="none" w="sm" len="sm"/>
                  <a:tailEnd type="none" w="sm" len="sm"/>
                </a:ln>
              </p:spPr>
            </p:sp>
            <p:sp>
              <p:nvSpPr>
                <p:cNvPr id="34841" name="Line 52"/>
                <p:cNvSpPr/>
                <p:nvPr/>
              </p:nvSpPr>
              <p:spPr>
                <a:xfrm>
                  <a:off x="2280" y="1824"/>
                  <a:ext cx="0" cy="672"/>
                </a:xfrm>
                <a:prstGeom prst="line">
                  <a:avLst/>
                </a:prstGeom>
                <a:ln w="12700" cap="flat" cmpd="sng">
                  <a:solidFill>
                    <a:srgbClr val="FF0000"/>
                  </a:solidFill>
                  <a:prstDash val="solid"/>
                  <a:round/>
                  <a:headEnd type="none" w="sm" len="sm"/>
                  <a:tailEnd type="none" w="sm" len="sm"/>
                </a:ln>
              </p:spPr>
            </p:sp>
            <p:sp>
              <p:nvSpPr>
                <p:cNvPr id="34842" name="Line 53"/>
                <p:cNvSpPr/>
                <p:nvPr/>
              </p:nvSpPr>
              <p:spPr>
                <a:xfrm>
                  <a:off x="2088" y="1824"/>
                  <a:ext cx="0" cy="672"/>
                </a:xfrm>
                <a:prstGeom prst="line">
                  <a:avLst/>
                </a:prstGeom>
                <a:ln w="12700" cap="flat" cmpd="sng">
                  <a:solidFill>
                    <a:srgbClr val="FF0000"/>
                  </a:solidFill>
                  <a:prstDash val="solid"/>
                  <a:round/>
                  <a:headEnd type="none" w="sm" len="sm"/>
                  <a:tailEnd type="none" w="sm" len="sm"/>
                </a:ln>
              </p:spPr>
            </p:sp>
            <p:sp>
              <p:nvSpPr>
                <p:cNvPr id="34843" name="Line 54"/>
                <p:cNvSpPr/>
                <p:nvPr/>
              </p:nvSpPr>
              <p:spPr>
                <a:xfrm>
                  <a:off x="1896" y="1824"/>
                  <a:ext cx="0" cy="672"/>
                </a:xfrm>
                <a:prstGeom prst="line">
                  <a:avLst/>
                </a:prstGeom>
                <a:ln w="12700" cap="flat" cmpd="sng">
                  <a:solidFill>
                    <a:srgbClr val="FF0000"/>
                  </a:solidFill>
                  <a:prstDash val="solid"/>
                  <a:round/>
                  <a:headEnd type="none" w="sm" len="sm"/>
                  <a:tailEnd type="none" w="sm" len="sm"/>
                </a:ln>
              </p:spPr>
            </p:sp>
            <p:sp>
              <p:nvSpPr>
                <p:cNvPr id="34844" name="Line 55"/>
                <p:cNvSpPr/>
                <p:nvPr/>
              </p:nvSpPr>
              <p:spPr>
                <a:xfrm>
                  <a:off x="1704" y="1824"/>
                  <a:ext cx="0" cy="672"/>
                </a:xfrm>
                <a:prstGeom prst="line">
                  <a:avLst/>
                </a:prstGeom>
                <a:ln w="12700" cap="flat" cmpd="sng">
                  <a:solidFill>
                    <a:srgbClr val="FF0000"/>
                  </a:solidFill>
                  <a:prstDash val="solid"/>
                  <a:round/>
                  <a:headEnd type="none" w="sm" len="sm"/>
                  <a:tailEnd type="none" w="sm" len="sm"/>
                </a:ln>
              </p:spPr>
            </p:sp>
            <p:sp>
              <p:nvSpPr>
                <p:cNvPr id="34845" name="Line 56"/>
                <p:cNvSpPr/>
                <p:nvPr/>
              </p:nvSpPr>
              <p:spPr>
                <a:xfrm>
                  <a:off x="1512" y="1824"/>
                  <a:ext cx="0" cy="672"/>
                </a:xfrm>
                <a:prstGeom prst="line">
                  <a:avLst/>
                </a:prstGeom>
                <a:ln w="12700" cap="flat" cmpd="sng">
                  <a:solidFill>
                    <a:srgbClr val="FF0000"/>
                  </a:solidFill>
                  <a:prstDash val="solid"/>
                  <a:round/>
                  <a:headEnd type="none" w="sm" len="sm"/>
                  <a:tailEnd type="none" w="sm" len="sm"/>
                </a:ln>
              </p:spPr>
            </p:sp>
            <p:sp>
              <p:nvSpPr>
                <p:cNvPr id="34846" name="Line 57"/>
                <p:cNvSpPr/>
                <p:nvPr/>
              </p:nvSpPr>
              <p:spPr>
                <a:xfrm>
                  <a:off x="1320" y="1824"/>
                  <a:ext cx="0" cy="672"/>
                </a:xfrm>
                <a:prstGeom prst="line">
                  <a:avLst/>
                </a:prstGeom>
                <a:ln w="12700" cap="flat" cmpd="sng">
                  <a:solidFill>
                    <a:srgbClr val="FF0000"/>
                  </a:solidFill>
                  <a:prstDash val="solid"/>
                  <a:round/>
                  <a:headEnd type="none" w="sm" len="sm"/>
                  <a:tailEnd type="none" w="sm" len="sm"/>
                </a:ln>
              </p:spPr>
            </p:sp>
            <p:sp>
              <p:nvSpPr>
                <p:cNvPr id="34847" name="Line 58"/>
                <p:cNvSpPr/>
                <p:nvPr/>
              </p:nvSpPr>
              <p:spPr>
                <a:xfrm>
                  <a:off x="1128" y="1824"/>
                  <a:ext cx="0" cy="672"/>
                </a:xfrm>
                <a:prstGeom prst="line">
                  <a:avLst/>
                </a:prstGeom>
                <a:ln w="12700" cap="flat" cmpd="sng">
                  <a:solidFill>
                    <a:srgbClr val="FF0000"/>
                  </a:solidFill>
                  <a:prstDash val="solid"/>
                  <a:round/>
                  <a:headEnd type="none" w="sm" len="sm"/>
                  <a:tailEnd type="none" w="sm" len="sm"/>
                </a:ln>
              </p:spPr>
            </p:sp>
            <p:sp>
              <p:nvSpPr>
                <p:cNvPr id="34848" name="Line 59"/>
                <p:cNvSpPr/>
                <p:nvPr/>
              </p:nvSpPr>
              <p:spPr>
                <a:xfrm>
                  <a:off x="3216" y="1824"/>
                  <a:ext cx="0" cy="672"/>
                </a:xfrm>
                <a:prstGeom prst="line">
                  <a:avLst/>
                </a:prstGeom>
                <a:ln w="12700" cap="flat" cmpd="sng">
                  <a:solidFill>
                    <a:srgbClr val="FF0000"/>
                  </a:solidFill>
                  <a:prstDash val="solid"/>
                  <a:round/>
                  <a:headEnd type="none" w="sm" len="sm"/>
                  <a:tailEnd type="none" w="sm" len="sm"/>
                </a:ln>
              </p:spPr>
            </p:sp>
          </p:grpSp>
          <p:sp>
            <p:nvSpPr>
              <p:cNvPr id="34849" name="Rectangle 67"/>
              <p:cNvSpPr/>
              <p:nvPr/>
            </p:nvSpPr>
            <p:spPr>
              <a:xfrm>
                <a:off x="5424" y="768"/>
                <a:ext cx="192" cy="864"/>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endParaRPr lang="zh-CN" altLang="en-US" b="1">
                  <a:solidFill>
                    <a:srgbClr val="FF0000"/>
                  </a:solidFill>
                  <a:latin typeface="Arial" panose="020B0604020202020204" pitchFamily="34" charset="0"/>
                  <a:ea typeface="宋体" panose="02010600030101010101" pitchFamily="2" charset="-122"/>
                </a:endParaRPr>
              </a:p>
            </p:txBody>
          </p:sp>
        </p:grpSp>
        <p:sp>
          <p:nvSpPr>
            <p:cNvPr id="34850" name="Line 68"/>
            <p:cNvSpPr/>
            <p:nvPr/>
          </p:nvSpPr>
          <p:spPr>
            <a:xfrm>
              <a:off x="5424" y="1200"/>
              <a:ext cx="192" cy="0"/>
            </a:xfrm>
            <a:prstGeom prst="line">
              <a:avLst/>
            </a:prstGeom>
            <a:ln w="12700" cap="flat" cmpd="sng">
              <a:solidFill>
                <a:srgbClr val="FF0000"/>
              </a:solidFill>
              <a:prstDash val="solid"/>
              <a:round/>
              <a:headEnd type="none" w="sm" len="sm"/>
              <a:tailEnd type="none" w="sm" len="sm"/>
            </a:ln>
          </p:spPr>
        </p:sp>
        <p:sp>
          <p:nvSpPr>
            <p:cNvPr id="34851" name="Text Box 71"/>
            <p:cNvSpPr txBox="1"/>
            <p:nvPr/>
          </p:nvSpPr>
          <p:spPr>
            <a:xfrm>
              <a:off x="5376" y="768"/>
              <a:ext cx="288" cy="233"/>
            </a:xfrm>
            <a:prstGeom prst="rect">
              <a:avLst/>
            </a:prstGeom>
            <a:noFill/>
            <a:ln w="12700">
              <a:noFill/>
            </a:ln>
          </p:spPr>
          <p:txBody>
            <a:bodyPr anchor="t" anchorCtr="0">
              <a:spAutoFit/>
            </a:bodyPr>
            <a:lstStyle/>
            <a:p>
              <a:pPr>
                <a:spcBef>
                  <a:spcPct val="50000"/>
                </a:spcBef>
                <a:buClrTx/>
                <a:buFontTx/>
              </a:pPr>
              <a:r>
                <a:rPr lang="en-US" altLang="zh-CN" b="1">
                  <a:solidFill>
                    <a:srgbClr val="FF0000"/>
                  </a:solidFill>
                  <a:latin typeface="Arial" panose="020B0604020202020204" pitchFamily="34" charset="0"/>
                  <a:ea typeface="宋体" panose="02010600030101010101" pitchFamily="2" charset="-122"/>
                </a:rPr>
                <a:t>_</a:t>
              </a:r>
            </a:p>
          </p:txBody>
        </p:sp>
        <p:sp>
          <p:nvSpPr>
            <p:cNvPr id="34852" name="Text Box 72"/>
            <p:cNvSpPr txBox="1"/>
            <p:nvPr/>
          </p:nvSpPr>
          <p:spPr>
            <a:xfrm>
              <a:off x="5424" y="1296"/>
              <a:ext cx="192" cy="250"/>
            </a:xfrm>
            <a:prstGeom prst="rect">
              <a:avLst/>
            </a:prstGeom>
            <a:noFill/>
            <a:ln w="12700">
              <a:noFill/>
            </a:ln>
          </p:spPr>
          <p:txBody>
            <a:bodyPr anchor="t" anchorCtr="0">
              <a:spAutoFit/>
            </a:bodyPr>
            <a:lstStyle/>
            <a:p>
              <a:pPr>
                <a:spcBef>
                  <a:spcPct val="50000"/>
                </a:spcBef>
                <a:buClrTx/>
                <a:buFontTx/>
              </a:pPr>
              <a:r>
                <a:rPr lang="en-US" altLang="zh-CN" sz="2000" b="1">
                  <a:solidFill>
                    <a:srgbClr val="FF0000"/>
                  </a:solidFill>
                  <a:latin typeface="Courier New" panose="02070309020205020404" pitchFamily="49" charset="0"/>
                  <a:ea typeface="宋体" panose="02010600030101010101" pitchFamily="2" charset="-122"/>
                </a:rPr>
                <a:t>6</a:t>
              </a:r>
            </a:p>
          </p:txBody>
        </p:sp>
      </p:gr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22</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Horspool’s Algorithm</a:t>
            </a:r>
            <a:endParaRPr lang="zh-CN" altLang="en-US">
              <a:ea typeface="宋体" panose="02010600030101010101" pitchFamily="2" charset="-122"/>
            </a:endParaRPr>
          </a:p>
        </p:txBody>
      </p:sp>
      <p:sp>
        <p:nvSpPr>
          <p:cNvPr id="36866" name="内容占位符 2"/>
          <p:cNvSpPr>
            <a:spLocks noGrp="1"/>
          </p:cNvSpPr>
          <p:nvPr>
            <p:ph idx="1"/>
          </p:nvPr>
        </p:nvSpPr>
        <p:spPr>
          <a:xfrm>
            <a:off x="76200" y="1419225"/>
            <a:ext cx="8991600" cy="4879975"/>
          </a:xfrm>
        </p:spPr>
        <p:txBody>
          <a:bodyPr vert="horz" wrap="square" lIns="91440" tIns="45720" rIns="91440" bIns="45720" anchor="t" anchorCtr="0"/>
          <a:lstStyle/>
          <a:p>
            <a:r>
              <a:rPr lang="en-US" altLang="zh-CN" b="1">
                <a:ea typeface="宋体" panose="02010600030101010101" pitchFamily="2" charset="-122"/>
              </a:rPr>
              <a:t>Step 1. </a:t>
            </a:r>
            <a:r>
              <a:rPr lang="en-US" altLang="zh-CN">
                <a:ea typeface="宋体" panose="02010600030101010101" pitchFamily="2" charset="-122"/>
              </a:rPr>
              <a:t>For a given pattern of length m and the alphabet used in both the pattern and text, construct the shift table as describe above.</a:t>
            </a:r>
          </a:p>
          <a:p>
            <a:r>
              <a:rPr lang="en-US" altLang="zh-CN" b="1">
                <a:ea typeface="宋体" panose="02010600030101010101" pitchFamily="2" charset="-122"/>
              </a:rPr>
              <a:t>Step 2. </a:t>
            </a:r>
            <a:r>
              <a:rPr lang="en-US" altLang="zh-CN">
                <a:ea typeface="宋体" panose="02010600030101010101" pitchFamily="2" charset="-122"/>
              </a:rPr>
              <a:t>Align the pattern against the beginning of the text.</a:t>
            </a:r>
          </a:p>
          <a:p>
            <a:r>
              <a:rPr lang="en-US" altLang="zh-CN" b="1">
                <a:ea typeface="宋体" panose="02010600030101010101" pitchFamily="2" charset="-122"/>
              </a:rPr>
              <a:t>Step 3. </a:t>
            </a:r>
            <a:r>
              <a:rPr lang="en-US" altLang="zh-CN">
                <a:ea typeface="宋体" panose="02010600030101010101" pitchFamily="2" charset="-122"/>
              </a:rPr>
              <a:t>Repeat the following until either a matching substring is found or the pattern reaches beyond the last character or the text. </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23</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3"/>
          <p:cNvPicPr>
            <a:picLocks noChangeAspect="1"/>
          </p:cNvPicPr>
          <p:nvPr/>
        </p:nvPicPr>
        <p:blipFill>
          <a:blip r:embed="rId2"/>
          <a:stretch>
            <a:fillRect/>
          </a:stretch>
        </p:blipFill>
        <p:spPr>
          <a:xfrm>
            <a:off x="381000" y="1330325"/>
            <a:ext cx="7888288" cy="5146675"/>
          </a:xfrm>
          <a:prstGeom prst="rect">
            <a:avLst/>
          </a:prstGeom>
          <a:noFill/>
          <a:ln w="9525">
            <a:noFill/>
          </a:ln>
        </p:spPr>
      </p:pic>
      <p:sp>
        <p:nvSpPr>
          <p:cNvPr id="37890" name="文本框 3"/>
          <p:cNvSpPr txBox="1"/>
          <p:nvPr/>
        </p:nvSpPr>
        <p:spPr>
          <a:xfrm>
            <a:off x="3276600" y="3733800"/>
            <a:ext cx="2582863" cy="369888"/>
          </a:xfrm>
          <a:prstGeom prst="rect">
            <a:avLst/>
          </a:prstGeom>
          <a:noFill/>
          <a:ln w="9525">
            <a:noFill/>
          </a:ln>
        </p:spPr>
        <p:txBody>
          <a:bodyPr wrap="none"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Step2:</a:t>
            </a:r>
            <a:r>
              <a:rPr lang="zh-CN" altLang="en-US">
                <a:solidFill>
                  <a:srgbClr val="FF0000"/>
                </a:solidFill>
                <a:latin typeface="Arial" panose="020B0604020202020204" pitchFamily="34" charset="0"/>
                <a:ea typeface="宋体" panose="02010600030101010101" pitchFamily="2" charset="-122"/>
              </a:rPr>
              <a:t>初始化匹配步长</a:t>
            </a:r>
            <a:r>
              <a:rPr lang="en-US" altLang="zh-CN">
                <a:solidFill>
                  <a:srgbClr val="FF0000"/>
                </a:solidFill>
                <a:latin typeface="Arial" panose="020B0604020202020204" pitchFamily="34" charset="0"/>
                <a:ea typeface="宋体" panose="02010600030101010101" pitchFamily="2" charset="-122"/>
              </a:rPr>
              <a:t>k</a:t>
            </a:r>
          </a:p>
        </p:txBody>
      </p:sp>
      <p:sp>
        <p:nvSpPr>
          <p:cNvPr id="37891" name="文本框 4"/>
          <p:cNvSpPr txBox="1"/>
          <p:nvPr/>
        </p:nvSpPr>
        <p:spPr>
          <a:xfrm>
            <a:off x="6781800" y="4460875"/>
            <a:ext cx="2273300" cy="644525"/>
          </a:xfrm>
          <a:prstGeom prst="rect">
            <a:avLst/>
          </a:prstGeom>
          <a:noFill/>
          <a:ln w="9525">
            <a:noFill/>
          </a:ln>
        </p:spPr>
        <p:txBody>
          <a:bodyPr wrap="square"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Step3:</a:t>
            </a:r>
            <a:r>
              <a:rPr lang="zh-CN" altLang="en-US">
                <a:solidFill>
                  <a:srgbClr val="FF0000"/>
                </a:solidFill>
                <a:latin typeface="Arial" panose="020B0604020202020204" pitchFamily="34" charset="0"/>
                <a:ea typeface="宋体" panose="02010600030101010101" pitchFamily="2" charset="-122"/>
              </a:rPr>
              <a:t>如果匹配一位成功</a:t>
            </a:r>
            <a:r>
              <a:rPr lang="en-US" altLang="zh-CN">
                <a:solidFill>
                  <a:srgbClr val="FF0000"/>
                </a:solidFill>
                <a:latin typeface="Arial" panose="020B0604020202020204" pitchFamily="34" charset="0"/>
                <a:ea typeface="宋体" panose="02010600030101010101" pitchFamily="2" charset="-122"/>
              </a:rPr>
              <a:t>k</a:t>
            </a:r>
            <a:r>
              <a:rPr lang="zh-CN" altLang="en-US">
                <a:solidFill>
                  <a:srgbClr val="FF0000"/>
                </a:solidFill>
                <a:latin typeface="Arial" panose="020B0604020202020204" pitchFamily="34" charset="0"/>
                <a:ea typeface="宋体" panose="02010600030101010101" pitchFamily="2" charset="-122"/>
              </a:rPr>
              <a:t>自增</a:t>
            </a:r>
          </a:p>
        </p:txBody>
      </p:sp>
      <p:sp>
        <p:nvSpPr>
          <p:cNvPr id="37892" name="文本框 5"/>
          <p:cNvSpPr txBox="1"/>
          <p:nvPr/>
        </p:nvSpPr>
        <p:spPr>
          <a:xfrm>
            <a:off x="4191000" y="5181600"/>
            <a:ext cx="4635500" cy="923925"/>
          </a:xfrm>
          <a:prstGeom prst="rect">
            <a:avLst/>
          </a:prstGeom>
          <a:noFill/>
          <a:ln w="9525">
            <a:noFill/>
          </a:ln>
        </p:spPr>
        <p:txBody>
          <a:bodyPr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Step4:</a:t>
            </a:r>
            <a:r>
              <a:rPr lang="zh-CN" altLang="en-US">
                <a:solidFill>
                  <a:srgbClr val="FF0000"/>
                </a:solidFill>
                <a:latin typeface="Arial" panose="020B0604020202020204" pitchFamily="34" charset="0"/>
                <a:ea typeface="宋体" panose="02010600030101010101" pitchFamily="2" charset="-122"/>
              </a:rPr>
              <a:t>如果字符串完全匹配，则访问找到的匹配位置下标，否则根据转移表</a:t>
            </a:r>
            <a:r>
              <a:rPr lang="en-US" altLang="zh-CN">
                <a:solidFill>
                  <a:srgbClr val="FF0000"/>
                </a:solidFill>
                <a:latin typeface="Arial" panose="020B0604020202020204" pitchFamily="34" charset="0"/>
                <a:ea typeface="宋体" panose="02010600030101010101" pitchFamily="2" charset="-122"/>
              </a:rPr>
              <a:t>Table[]</a:t>
            </a:r>
            <a:r>
              <a:rPr lang="zh-CN" altLang="en-US">
                <a:solidFill>
                  <a:srgbClr val="FF0000"/>
                </a:solidFill>
                <a:latin typeface="Arial" panose="020B0604020202020204" pitchFamily="34" charset="0"/>
                <a:ea typeface="宋体" panose="02010600030101010101" pitchFamily="2" charset="-122"/>
              </a:rPr>
              <a:t>的内容，向后移动</a:t>
            </a:r>
            <a:r>
              <a:rPr lang="en-US" altLang="zh-CN">
                <a:solidFill>
                  <a:srgbClr val="FF0000"/>
                </a:solidFill>
                <a:latin typeface="Arial" panose="020B0604020202020204" pitchFamily="34" charset="0"/>
                <a:ea typeface="宋体" panose="02010600030101010101" pitchFamily="2" charset="-122"/>
              </a:rPr>
              <a:t>Table[T[i]]</a:t>
            </a:r>
            <a:r>
              <a:rPr lang="zh-CN" altLang="en-US">
                <a:solidFill>
                  <a:srgbClr val="FF0000"/>
                </a:solidFill>
                <a:latin typeface="Arial" panose="020B0604020202020204" pitchFamily="34" charset="0"/>
                <a:ea typeface="宋体" panose="02010600030101010101" pitchFamily="2" charset="-122"/>
              </a:rPr>
              <a:t>步继续搜索</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37894"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Example 2:  </a:t>
            </a:r>
            <a:r>
              <a:rPr lang="en-US" altLang="zh-CN" sz="2800" b="1">
                <a:solidFill>
                  <a:schemeClr val="bg1"/>
                </a:solidFill>
                <a:latin typeface="Verdana" panose="020B0604030504040204" pitchFamily="34" charset="0"/>
                <a:ea typeface="宋体" panose="02010600030101010101" pitchFamily="2" charset="-122"/>
              </a:rPr>
              <a:t>Horspool Matching</a:t>
            </a:r>
            <a:endParaRPr lang="en-US" altLang="zh-CN" sz="2800" b="1" dirty="0">
              <a:solidFill>
                <a:schemeClr val="bg1"/>
              </a:solidFill>
              <a:latin typeface="Verdana" panose="020B0604030504040204" pitchFamily="34" charset="0"/>
              <a:ea typeface="宋体" panose="02010600030101010101" pitchFamily="2" charset="-122"/>
            </a:endParaRPr>
          </a:p>
        </p:txBody>
      </p:sp>
      <p:sp>
        <p:nvSpPr>
          <p:cNvPr id="3" name="矩形 2"/>
          <p:cNvSpPr/>
          <p:nvPr/>
        </p:nvSpPr>
        <p:spPr>
          <a:xfrm>
            <a:off x="847725" y="3733800"/>
            <a:ext cx="2276475" cy="5937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1285875" y="4437063"/>
            <a:ext cx="5495925" cy="5905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 name="矩形 4"/>
          <p:cNvSpPr/>
          <p:nvPr/>
        </p:nvSpPr>
        <p:spPr>
          <a:xfrm>
            <a:off x="1285875" y="5105400"/>
            <a:ext cx="2905125" cy="9906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914400" y="3048000"/>
            <a:ext cx="6172200" cy="3810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7899" name="文本框 3"/>
          <p:cNvSpPr txBox="1"/>
          <p:nvPr/>
        </p:nvSpPr>
        <p:spPr>
          <a:xfrm>
            <a:off x="7162800" y="3048000"/>
            <a:ext cx="1985963" cy="368300"/>
          </a:xfrm>
          <a:prstGeom prst="rect">
            <a:avLst/>
          </a:prstGeom>
          <a:noFill/>
          <a:ln w="9525">
            <a:noFill/>
          </a:ln>
        </p:spPr>
        <p:txBody>
          <a:bodyPr wrap="none"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Step1:获取转移表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3"/>
          <p:cNvPicPr>
            <a:picLocks noChangeAspect="1"/>
          </p:cNvPicPr>
          <p:nvPr/>
        </p:nvPicPr>
        <p:blipFill>
          <a:blip r:embed="rId2"/>
          <a:stretch>
            <a:fillRect/>
          </a:stretch>
        </p:blipFill>
        <p:spPr>
          <a:xfrm>
            <a:off x="381000" y="1330325"/>
            <a:ext cx="7888288" cy="5146675"/>
          </a:xfrm>
          <a:prstGeom prst="rect">
            <a:avLst/>
          </a:prstGeom>
          <a:noFill/>
          <a:ln w="9525">
            <a:noFill/>
          </a:ln>
        </p:spPr>
      </p:pic>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37894"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Example 2:  </a:t>
            </a:r>
            <a:r>
              <a:rPr lang="en-US" altLang="zh-CN" sz="2800" b="1">
                <a:solidFill>
                  <a:schemeClr val="bg1"/>
                </a:solidFill>
                <a:latin typeface="Verdana" panose="020B0604030504040204" pitchFamily="34" charset="0"/>
                <a:ea typeface="宋体" panose="02010600030101010101" pitchFamily="2" charset="-122"/>
              </a:rPr>
              <a:t>Horspool Matching</a:t>
            </a:r>
            <a:endParaRPr lang="en-US" altLang="zh-CN" sz="2800" b="1" dirty="0">
              <a:solidFill>
                <a:schemeClr val="bg1"/>
              </a:solidFill>
              <a:latin typeface="Verdana" panose="020B0604030504040204" pitchFamily="34" charset="0"/>
              <a:ea typeface="宋体" panose="02010600030101010101" pitchFamily="2" charset="-122"/>
            </a:endParaRPr>
          </a:p>
        </p:txBody>
      </p:sp>
      <p:sp>
        <p:nvSpPr>
          <p:cNvPr id="7" name="矩形 6"/>
          <p:cNvSpPr/>
          <p:nvPr/>
        </p:nvSpPr>
        <p:spPr>
          <a:xfrm>
            <a:off x="1285875" y="5105400"/>
            <a:ext cx="2905125" cy="9906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0" name="对话气泡: 圆角矩形 49"/>
          <p:cNvSpPr/>
          <p:nvPr/>
        </p:nvSpPr>
        <p:spPr>
          <a:xfrm>
            <a:off x="4419600" y="5257800"/>
            <a:ext cx="4495686" cy="1044575"/>
          </a:xfrm>
          <a:prstGeom prst="wedgeRoundRectCallout">
            <a:avLst>
              <a:gd name="adj1" fmla="val -53843"/>
              <a:gd name="adj2" fmla="val -52165"/>
              <a:gd name="adj3" fmla="val 16667"/>
            </a:avLst>
          </a:prstGeom>
          <a:noFill/>
          <a:ln w="9525" cap="flat" cmpd="sng" algn="ctr">
            <a:solidFill>
              <a:srgbClr val="4D639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4D639B"/>
                </a:solidFill>
                <a:effectLst/>
                <a:uLnTx/>
                <a:uFillTx/>
                <a:latin typeface="+mn-lt"/>
                <a:ea typeface="+mn-ea"/>
                <a:cs typeface="+mn-cs"/>
              </a:rPr>
              <a:t>可节省的多余算力</a:t>
            </a:r>
            <a:r>
              <a:rPr kumimoji="0" lang="zh-CN" altLang="en-US" sz="1800" b="0" i="0" u="none" strike="noStrike" kern="1200" cap="none" spc="0" normalizeH="0" baseline="0" noProof="0" dirty="0">
                <a:ln>
                  <a:noFill/>
                </a:ln>
                <a:solidFill>
                  <a:srgbClr val="4D639B"/>
                </a:solidFill>
                <a:effectLst/>
                <a:uLnTx/>
                <a:uFillTx/>
                <a:latin typeface="+mn-lt"/>
                <a:ea typeface="+mn-ea"/>
                <a:cs typeface="+mn-cs"/>
              </a:rPr>
              <a:t>：</a:t>
            </a:r>
            <a:endParaRPr kumimoji="0" lang="en-US" altLang="zh-CN" sz="1800" b="0" i="0" u="none" strike="noStrike" kern="1200" cap="none" spc="0" normalizeH="0" baseline="0" noProof="0" dirty="0">
              <a:ln>
                <a:noFill/>
              </a:ln>
              <a:solidFill>
                <a:srgbClr val="4D639B"/>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sz="1800" b="0" i="0" u="none" strike="noStrike" kern="1200" cap="none" spc="0" normalizeH="0" baseline="0" noProof="0" dirty="0">
                <a:ln>
                  <a:noFill/>
                </a:ln>
                <a:solidFill>
                  <a:srgbClr val="4D639B"/>
                </a:solidFill>
                <a:effectLst/>
                <a:uLnTx/>
                <a:uFillTx/>
                <a:latin typeface="+mn-lt"/>
                <a:ea typeface="+mn-ea"/>
                <a:cs typeface="+mn-cs"/>
              </a:rPr>
              <a:t>通过</a:t>
            </a:r>
            <a:r>
              <a:rPr lang="en-US" sz="1800" noProof="0" dirty="0">
                <a:ln>
                  <a:noFill/>
                </a:ln>
                <a:solidFill>
                  <a:srgbClr val="4D639B"/>
                </a:solidFill>
                <a:effectLst/>
                <a:uLnTx/>
                <a:uFillTx/>
                <a:sym typeface="+mn-ea"/>
              </a:rPr>
              <a:t>shift table</a:t>
            </a:r>
            <a:r>
              <a:rPr lang="zh-CN" altLang="en-US" sz="1800" noProof="0" dirty="0">
                <a:ln>
                  <a:noFill/>
                </a:ln>
                <a:solidFill>
                  <a:srgbClr val="4D639B"/>
                </a:solidFill>
                <a:effectLst/>
                <a:uLnTx/>
                <a:uFillTx/>
                <a:sym typeface="+mn-ea"/>
              </a:rPr>
              <a:t>得到</a:t>
            </a:r>
            <a:r>
              <a:rPr kumimoji="0" sz="1800" b="0" i="0" u="none" strike="noStrike" kern="1200" cap="none" spc="0" normalizeH="0" baseline="0" noProof="0" dirty="0">
                <a:ln>
                  <a:noFill/>
                </a:ln>
                <a:solidFill>
                  <a:srgbClr val="4D639B"/>
                </a:solidFill>
                <a:effectLst/>
                <a:uLnTx/>
                <a:uFillTx/>
                <a:latin typeface="+mn-lt"/>
                <a:ea typeface="+mn-ea"/>
                <a:cs typeface="+mn-cs"/>
              </a:rPr>
              <a:t>遇到某个字符</a:t>
            </a:r>
            <a:r>
              <a:rPr kumimoji="0" lang="zh-CN" sz="1800" b="0" i="0" u="none" strike="noStrike" kern="1200" cap="none" spc="0" normalizeH="0" baseline="0" noProof="0" dirty="0">
                <a:ln>
                  <a:noFill/>
                </a:ln>
                <a:solidFill>
                  <a:srgbClr val="4D639B"/>
                </a:solidFill>
                <a:effectLst/>
                <a:uLnTx/>
                <a:uFillTx/>
                <a:latin typeface="+mn-lt"/>
                <a:ea typeface="+mn-ea"/>
                <a:cs typeface="+mn-cs"/>
              </a:rPr>
              <a:t>时</a:t>
            </a:r>
            <a:r>
              <a:rPr kumimoji="0" sz="1800" b="0" i="0" u="none" strike="noStrike" kern="1200" cap="none" spc="0" normalizeH="0" baseline="0" noProof="0" dirty="0">
                <a:ln>
                  <a:noFill/>
                </a:ln>
                <a:solidFill>
                  <a:srgbClr val="4D639B"/>
                </a:solidFill>
                <a:effectLst/>
                <a:uLnTx/>
                <a:uFillTx/>
                <a:latin typeface="+mn-lt"/>
                <a:ea typeface="+mn-ea"/>
                <a:cs typeface="+mn-cs"/>
              </a:rPr>
              <a:t>要移动的距离</a:t>
            </a:r>
            <a:r>
              <a:rPr kumimoji="0" lang="zh-CN" sz="1800" b="0" i="0" u="none" strike="noStrike" kern="1200" cap="none" spc="0" normalizeH="0" baseline="0" noProof="0" dirty="0">
                <a:ln>
                  <a:noFill/>
                </a:ln>
                <a:solidFill>
                  <a:srgbClr val="4D639B"/>
                </a:solidFill>
                <a:effectLst/>
                <a:uLnTx/>
                <a:uFillTx/>
                <a:latin typeface="+mn-lt"/>
                <a:ea typeface="宋体" panose="02010600030101010101" pitchFamily="2" charset="-122"/>
                <a:cs typeface="+mn-cs"/>
              </a:rPr>
              <a:t>，</a:t>
            </a:r>
            <a:r>
              <a:rPr kumimoji="0" lang="zh-CN" altLang="en-US" sz="1800" b="0" i="0" u="none" strike="noStrike" kern="1200" cap="none" spc="0" normalizeH="0" baseline="0" noProof="0" dirty="0">
                <a:ln>
                  <a:noFill/>
                </a:ln>
                <a:solidFill>
                  <a:srgbClr val="4D639B"/>
                </a:solidFill>
                <a:effectLst/>
                <a:uLnTx/>
                <a:uFillTx/>
                <a:latin typeface="+mn-lt"/>
                <a:ea typeface="+mn-ea"/>
                <a:cs typeface="+mn-cs"/>
              </a:rPr>
              <a:t>不必如蛮力法每次仅移动一步。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p:txBody>
          <a:bodyPr vert="horz" wrap="square" lIns="91440" tIns="45720" rIns="91440" bIns="45720" anchor="t" anchorCtr="0"/>
          <a:lstStyle/>
          <a:p>
            <a:r>
              <a:rPr lang="en-US" altLang="zh-CN" sz="2800">
                <a:ea typeface="宋体" panose="02010600030101010101" pitchFamily="2" charset="-122"/>
              </a:rPr>
              <a:t>Starting with the last character in the pattern, compare the corresponding characters in the pattern and text until either all m characters are matched (then stop) or a mismatching pair is encountered. </a:t>
            </a:r>
          </a:p>
          <a:p>
            <a:r>
              <a:rPr lang="en-US" altLang="zh-CN" sz="2800">
                <a:ea typeface="宋体" panose="02010600030101010101" pitchFamily="2" charset="-122"/>
              </a:rPr>
              <a:t>In the latter case, retrieve the entry t(c) from the c’s column of the shift table where c is the text’ character currently aligned against the last character of the pattern, and shift the pattern by t(c) characters to the right along the text.</a:t>
            </a:r>
            <a:endParaRPr lang="zh-CN" altLang="en-US" sz="280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26</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38915" name="Rectangle 2"/>
          <p:cNvSpPr>
            <a:spLocks noGrp="1"/>
          </p:cNvSpPr>
          <p:nvPr/>
        </p:nvSpPr>
        <p:spPr>
          <a:xfrm>
            <a:off x="609600" y="581025"/>
            <a:ext cx="9029700" cy="685800"/>
          </a:xfrm>
          <a:prstGeom prst="rect">
            <a:avLst/>
          </a:prstGeom>
          <a:noFill/>
          <a:ln w="9525">
            <a:noFill/>
          </a:ln>
        </p:spPr>
        <p:txBody>
          <a:bodyPr wrap="square" lIns="91440" tIns="45720" rIns="91440" bIns="45720" anchor="ctr" anchorCtr="0"/>
          <a:lstStyle/>
          <a:p>
            <a:pPr eaLnBrk="0" hangingPunct="0"/>
            <a:r>
              <a:rPr lang="en-US" altLang="zh-CN" sz="2800" b="1">
                <a:solidFill>
                  <a:schemeClr val="bg1"/>
                </a:solidFill>
                <a:latin typeface="Verdana" panose="020B0604030504040204" pitchFamily="34" charset="0"/>
                <a:ea typeface="宋体" panose="02010600030101010101" pitchFamily="2" charset="-122"/>
              </a:rPr>
              <a:t>Horspool’s Algorithm </a:t>
            </a:r>
            <a:r>
              <a:rPr lang="en-US" altLang="zh-CN" sz="2800" b="1" dirty="0">
                <a:solidFill>
                  <a:schemeClr val="bg1"/>
                </a:solidFill>
                <a:latin typeface="Verdana" panose="020B0604030504040204" pitchFamily="34" charset="0"/>
                <a:ea typeface="宋体" panose="02010600030101010101" pitchFamily="2" charset="-122"/>
              </a:rPr>
              <a:t>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Boyer-Moore Algorithm</a:t>
            </a:r>
          </a:p>
        </p:txBody>
      </p:sp>
      <p:sp>
        <p:nvSpPr>
          <p:cNvPr id="39938" name="Rectangle 3"/>
          <p:cNvSpPr>
            <a:spLocks noGrp="1"/>
          </p:cNvSpPr>
          <p:nvPr>
            <p:ph idx="1"/>
          </p:nvPr>
        </p:nvSpPr>
        <p:spPr/>
        <p:txBody>
          <a:bodyPr vert="horz" wrap="square" lIns="91440" tIns="45720" rIns="91440" bIns="45720" anchor="t" anchorCtr="0"/>
          <a:lstStyle/>
          <a:p>
            <a:pPr>
              <a:buFont typeface="Monotype Sorts" pitchFamily="2" charset="2"/>
              <a:buNone/>
            </a:pPr>
            <a:r>
              <a:rPr lang="en-US" altLang="zh-CN">
                <a:ea typeface="宋体" panose="02010600030101010101" pitchFamily="2" charset="-122"/>
              </a:rPr>
              <a:t>Based on same two ideas:</a:t>
            </a:r>
          </a:p>
          <a:p>
            <a:pPr lvl="1"/>
            <a:r>
              <a:rPr lang="en-US" altLang="zh-CN" sz="2400">
                <a:ea typeface="宋体" panose="02010600030101010101" pitchFamily="2" charset="-122"/>
              </a:rPr>
              <a:t>comparing pattern characters to text from right to left</a:t>
            </a:r>
            <a:br>
              <a:rPr lang="en-US" altLang="zh-CN" sz="2400">
                <a:ea typeface="宋体" panose="02010600030101010101" pitchFamily="2" charset="-122"/>
              </a:rPr>
            </a:br>
            <a:endParaRPr lang="en-US" altLang="zh-CN" sz="2400">
              <a:ea typeface="宋体" panose="02010600030101010101" pitchFamily="2" charset="-122"/>
            </a:endParaRPr>
          </a:p>
          <a:p>
            <a:pPr lvl="1"/>
            <a:r>
              <a:rPr lang="en-US" altLang="zh-CN" sz="2400">
                <a:ea typeface="宋体" panose="02010600030101010101" pitchFamily="2" charset="-122"/>
              </a:rPr>
              <a:t>precomputing shift sizes in two tables</a:t>
            </a:r>
            <a:br>
              <a:rPr lang="en-US" altLang="zh-CN" sz="2400">
                <a:ea typeface="宋体" panose="02010600030101010101" pitchFamily="2" charset="-122"/>
              </a:rPr>
            </a:br>
            <a:endParaRPr lang="en-US" altLang="zh-CN" sz="2400">
              <a:ea typeface="宋体" panose="02010600030101010101" pitchFamily="2" charset="-122"/>
            </a:endParaRPr>
          </a:p>
          <a:p>
            <a:pPr lvl="2"/>
            <a:r>
              <a:rPr lang="en-US" altLang="zh-CN" i="1">
                <a:ea typeface="宋体" panose="02010600030101010101" pitchFamily="2" charset="-122"/>
              </a:rPr>
              <a:t>bad-symbol table </a:t>
            </a:r>
            <a:r>
              <a:rPr lang="en-US" altLang="zh-CN">
                <a:ea typeface="宋体" panose="02010600030101010101" pitchFamily="2" charset="-122"/>
              </a:rPr>
              <a:t>indicates how much to shift based on text’s character causing a mismatch</a:t>
            </a:r>
            <a:br>
              <a:rPr lang="en-US" altLang="zh-CN">
                <a:ea typeface="宋体" panose="02010600030101010101" pitchFamily="2" charset="-122"/>
              </a:rPr>
            </a:br>
            <a:endParaRPr lang="en-US" altLang="zh-CN">
              <a:ea typeface="宋体" panose="02010600030101010101" pitchFamily="2" charset="-122"/>
            </a:endParaRPr>
          </a:p>
          <a:p>
            <a:pPr lvl="2"/>
            <a:r>
              <a:rPr lang="en-US" altLang="zh-CN" i="1">
                <a:ea typeface="宋体" panose="02010600030101010101" pitchFamily="2" charset="-122"/>
              </a:rPr>
              <a:t>good-suffix table</a:t>
            </a:r>
            <a:r>
              <a:rPr lang="en-US" altLang="zh-CN">
                <a:ea typeface="宋体" panose="02010600030101010101" pitchFamily="2" charset="-122"/>
              </a:rPr>
              <a:t> indicates how much to shift based on matched part (suffix) of the pattern</a:t>
            </a:r>
          </a:p>
          <a:p>
            <a:pPr>
              <a:buFont typeface="Monotype Sorts" pitchFamily="2" charset="2"/>
              <a:buNone/>
            </a:pPr>
            <a:endParaRPr lang="en-US" altLang="zh-CN">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27</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609600" y="609600"/>
            <a:ext cx="8686800" cy="685800"/>
          </a:xfrm>
        </p:spPr>
        <p:txBody>
          <a:bodyPr vert="horz" wrap="square" lIns="91440" tIns="45720" rIns="91440" bIns="45720" anchor="ctr" anchorCtr="0"/>
          <a:lstStyle/>
          <a:p>
            <a:r>
              <a:rPr lang="en-US" altLang="zh-CN" sz="2400">
                <a:ea typeface="宋体" panose="02010600030101010101" pitchFamily="2" charset="-122"/>
              </a:rPr>
              <a:t>Bad-symbol Shift in Boyer-Moore Algorithm</a:t>
            </a:r>
          </a:p>
        </p:txBody>
      </p:sp>
      <p:sp>
        <p:nvSpPr>
          <p:cNvPr id="41986" name="Rectangle 3"/>
          <p:cNvSpPr>
            <a:spLocks noGrp="1"/>
          </p:cNvSpPr>
          <p:nvPr>
            <p:ph idx="1"/>
          </p:nvPr>
        </p:nvSpPr>
        <p:spPr>
          <a:xfrm>
            <a:off x="228600" y="1295400"/>
            <a:ext cx="8686800" cy="4879975"/>
          </a:xfrm>
        </p:spPr>
        <p:txBody>
          <a:bodyPr vert="horz" wrap="square" lIns="91440" tIns="45720" rIns="91440" bIns="45720" anchor="t" anchorCtr="0"/>
          <a:lstStyle/>
          <a:p>
            <a:r>
              <a:rPr lang="en-US" altLang="zh-CN" sz="2800">
                <a:ea typeface="宋体" panose="02010600030101010101" pitchFamily="2" charset="-122"/>
              </a:rPr>
              <a:t>If the rightmost character of the pattern doesn’t match, BM algorithm acts as Horspool’s</a:t>
            </a:r>
          </a:p>
          <a:p>
            <a:r>
              <a:rPr lang="en-US" altLang="zh-CN" sz="2800">
                <a:ea typeface="宋体" panose="02010600030101010101" pitchFamily="2" charset="-122"/>
              </a:rPr>
              <a:t>If the rightmost character of the pattern does match, BM compares preceding characters right to left until either all pattern’s characters match or a mismatch on text’s character </a:t>
            </a:r>
            <a:r>
              <a:rPr lang="en-US" altLang="zh-CN" sz="2800" i="1">
                <a:ea typeface="宋体" panose="02010600030101010101" pitchFamily="2" charset="-122"/>
              </a:rPr>
              <a:t>c </a:t>
            </a:r>
            <a:r>
              <a:rPr lang="en-US" altLang="zh-CN" sz="2800">
                <a:ea typeface="宋体" panose="02010600030101010101" pitchFamily="2" charset="-122"/>
              </a:rPr>
              <a:t> is encountered after </a:t>
            </a:r>
            <a:r>
              <a:rPr lang="en-US" altLang="zh-CN" sz="2800" i="1">
                <a:ea typeface="宋体" panose="02010600030101010101" pitchFamily="2" charset="-122"/>
              </a:rPr>
              <a:t>k </a:t>
            </a:r>
            <a:r>
              <a:rPr lang="en-US" altLang="zh-CN" sz="2800">
                <a:ea typeface="宋体" panose="02010600030101010101" pitchFamily="2" charset="-122"/>
              </a:rPr>
              <a:t>&gt; 0 matches</a:t>
            </a:r>
          </a:p>
          <a:p>
            <a:pPr>
              <a:buFont typeface="Monotype Sorts" pitchFamily="2" charset="2"/>
              <a:buNone/>
            </a:pPr>
            <a:r>
              <a:rPr lang="en-US" altLang="zh-CN" sz="2800">
                <a:ea typeface="宋体" panose="02010600030101010101" pitchFamily="2" charset="-122"/>
              </a:rPr>
              <a:t>        text 	</a:t>
            </a:r>
          </a:p>
          <a:p>
            <a:pPr>
              <a:buFont typeface="Monotype Sorts" pitchFamily="2" charset="2"/>
              <a:buNone/>
            </a:pPr>
            <a:r>
              <a:rPr lang="en-US" altLang="zh-CN" sz="2800">
                <a:ea typeface="宋体" panose="02010600030101010101" pitchFamily="2" charset="-122"/>
              </a:rPr>
              <a:t>						                                          </a:t>
            </a:r>
          </a:p>
          <a:p>
            <a:pPr>
              <a:buFont typeface="Monotype Sorts" pitchFamily="2" charset="2"/>
              <a:buNone/>
            </a:pPr>
            <a:r>
              <a:rPr lang="en-US" altLang="zh-CN" sz="2800">
                <a:ea typeface="宋体" panose="02010600030101010101" pitchFamily="2" charset="-122"/>
              </a:rPr>
              <a:t>        pattern  </a:t>
            </a:r>
            <a:endParaRPr lang="en-US" altLang="zh-CN">
              <a:ea typeface="宋体" panose="02010600030101010101" pitchFamily="2" charset="-122"/>
            </a:endParaRPr>
          </a:p>
          <a:p>
            <a:pPr>
              <a:buFont typeface="Monotype Sorts" pitchFamily="2" charset="2"/>
              <a:buNone/>
            </a:pPr>
            <a:r>
              <a:rPr lang="en-US" altLang="zh-CN" sz="2800">
                <a:ea typeface="宋体" panose="02010600030101010101" pitchFamily="2" charset="-122"/>
              </a:rPr>
              <a:t>bad-symbol shift  </a:t>
            </a:r>
            <a:r>
              <a:rPr lang="en-US" altLang="zh-CN" sz="2800" i="1">
                <a:ea typeface="宋体" panose="02010600030101010101" pitchFamily="2" charset="-122"/>
              </a:rPr>
              <a:t>d</a:t>
            </a:r>
            <a:r>
              <a:rPr lang="en-US" altLang="zh-CN" sz="2800" baseline="-25000">
                <a:ea typeface="宋体" panose="02010600030101010101" pitchFamily="2" charset="-122"/>
              </a:rPr>
              <a:t>1</a:t>
            </a:r>
            <a:r>
              <a:rPr lang="en-US" altLang="zh-CN" sz="2800">
                <a:ea typeface="宋体" panose="02010600030101010101" pitchFamily="2" charset="-122"/>
              </a:rPr>
              <a:t> = max{</a:t>
            </a:r>
            <a:r>
              <a:rPr lang="en-US" altLang="zh-CN" sz="2800" i="1">
                <a:ea typeface="宋体" panose="02010600030101010101" pitchFamily="2" charset="-122"/>
              </a:rPr>
              <a:t>t</a:t>
            </a:r>
            <a:r>
              <a:rPr lang="en-US" altLang="zh-CN" sz="2800" baseline="-25000">
                <a:ea typeface="宋体" panose="02010600030101010101" pitchFamily="2" charset="-122"/>
              </a:rPr>
              <a:t>1</a:t>
            </a:r>
            <a:r>
              <a:rPr lang="en-US" altLang="zh-CN" sz="2800">
                <a:ea typeface="宋体" panose="02010600030101010101" pitchFamily="2" charset="-122"/>
              </a:rPr>
              <a:t>(</a:t>
            </a:r>
            <a:r>
              <a:rPr lang="en-US" altLang="zh-CN" sz="2800" i="1">
                <a:ea typeface="宋体" panose="02010600030101010101" pitchFamily="2" charset="-122"/>
              </a:rPr>
              <a:t>c </a:t>
            </a:r>
            <a:r>
              <a:rPr lang="en-US" altLang="zh-CN" sz="2800">
                <a:ea typeface="宋体" panose="02010600030101010101" pitchFamily="2" charset="-122"/>
              </a:rPr>
              <a:t>) - </a:t>
            </a:r>
            <a:r>
              <a:rPr lang="en-US" altLang="zh-CN" sz="2800" i="1">
                <a:ea typeface="宋体" panose="02010600030101010101" pitchFamily="2" charset="-122"/>
              </a:rPr>
              <a:t>k</a:t>
            </a:r>
            <a:r>
              <a:rPr lang="en-US" altLang="zh-CN" sz="2800">
                <a:ea typeface="宋体" panose="02010600030101010101" pitchFamily="2" charset="-122"/>
              </a:rPr>
              <a:t>, 1} </a:t>
            </a:r>
          </a:p>
        </p:txBody>
      </p:sp>
      <p:sp>
        <p:nvSpPr>
          <p:cNvPr id="41987" name="Rectangle 4"/>
          <p:cNvSpPr/>
          <p:nvPr/>
        </p:nvSpPr>
        <p:spPr>
          <a:xfrm>
            <a:off x="2286000" y="4495800"/>
            <a:ext cx="5410200" cy="457200"/>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i="1">
                <a:solidFill>
                  <a:srgbClr val="FF0000"/>
                </a:solidFill>
                <a:latin typeface="Arial" panose="020B0604020202020204" pitchFamily="34" charset="0"/>
                <a:ea typeface="宋体" panose="02010600030101010101" pitchFamily="2" charset="-122"/>
              </a:rPr>
              <a:t>c</a:t>
            </a:r>
            <a:endParaRPr lang="en-US" altLang="zh-CN" sz="4000">
              <a:solidFill>
                <a:srgbClr val="FF0000"/>
              </a:solidFill>
              <a:latin typeface="Arial" panose="020B0604020202020204" pitchFamily="34" charset="0"/>
              <a:ea typeface="宋体" panose="02010600030101010101" pitchFamily="2" charset="-122"/>
            </a:endParaRPr>
          </a:p>
        </p:txBody>
      </p:sp>
      <p:sp>
        <p:nvSpPr>
          <p:cNvPr id="41988" name="Line 5"/>
          <p:cNvSpPr/>
          <p:nvPr/>
        </p:nvSpPr>
        <p:spPr>
          <a:xfrm>
            <a:off x="4343400" y="4495800"/>
            <a:ext cx="0" cy="457200"/>
          </a:xfrm>
          <a:prstGeom prst="line">
            <a:avLst/>
          </a:prstGeom>
          <a:ln w="12700" cap="flat" cmpd="sng">
            <a:solidFill>
              <a:srgbClr val="FF0000"/>
            </a:solidFill>
            <a:prstDash val="solid"/>
            <a:round/>
            <a:headEnd type="none" w="sm" len="sm"/>
            <a:tailEnd type="none" w="sm" len="sm"/>
          </a:ln>
        </p:spPr>
      </p:sp>
      <p:sp>
        <p:nvSpPr>
          <p:cNvPr id="41989" name="Line 6"/>
          <p:cNvSpPr/>
          <p:nvPr/>
        </p:nvSpPr>
        <p:spPr>
          <a:xfrm>
            <a:off x="4800600" y="4495800"/>
            <a:ext cx="0" cy="457200"/>
          </a:xfrm>
          <a:prstGeom prst="line">
            <a:avLst/>
          </a:prstGeom>
          <a:ln w="12700" cap="flat" cmpd="sng">
            <a:solidFill>
              <a:srgbClr val="FF0000"/>
            </a:solidFill>
            <a:prstDash val="solid"/>
            <a:round/>
            <a:headEnd type="none" w="sm" len="sm"/>
            <a:tailEnd type="none" w="sm" len="sm"/>
          </a:ln>
        </p:spPr>
      </p:sp>
      <p:sp>
        <p:nvSpPr>
          <p:cNvPr id="41990" name="Line 7"/>
          <p:cNvSpPr/>
          <p:nvPr/>
        </p:nvSpPr>
        <p:spPr>
          <a:xfrm>
            <a:off x="6172200" y="4495800"/>
            <a:ext cx="0" cy="457200"/>
          </a:xfrm>
          <a:prstGeom prst="line">
            <a:avLst/>
          </a:prstGeom>
          <a:ln w="12700" cap="flat" cmpd="sng">
            <a:solidFill>
              <a:srgbClr val="FF0000"/>
            </a:solidFill>
            <a:prstDash val="solid"/>
            <a:round/>
            <a:headEnd type="none" w="sm" len="sm"/>
            <a:tailEnd type="none" w="sm" len="sm"/>
          </a:ln>
        </p:spPr>
      </p:sp>
      <p:sp>
        <p:nvSpPr>
          <p:cNvPr id="41991" name="Rectangle 8"/>
          <p:cNvSpPr/>
          <p:nvPr/>
        </p:nvSpPr>
        <p:spPr>
          <a:xfrm>
            <a:off x="3429000" y="5486400"/>
            <a:ext cx="2743200" cy="457200"/>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endParaRPr lang="zh-CN" altLang="en-US">
              <a:latin typeface="Arial" panose="020B0604020202020204" pitchFamily="34" charset="0"/>
              <a:ea typeface="宋体" panose="02010600030101010101" pitchFamily="2" charset="-122"/>
            </a:endParaRPr>
          </a:p>
        </p:txBody>
      </p:sp>
      <p:sp>
        <p:nvSpPr>
          <p:cNvPr id="41992" name="Line 9"/>
          <p:cNvSpPr/>
          <p:nvPr/>
        </p:nvSpPr>
        <p:spPr>
          <a:xfrm>
            <a:off x="4800600" y="5486400"/>
            <a:ext cx="0" cy="457200"/>
          </a:xfrm>
          <a:prstGeom prst="line">
            <a:avLst/>
          </a:prstGeom>
          <a:ln w="12700" cap="flat" cmpd="sng">
            <a:solidFill>
              <a:srgbClr val="FF0000"/>
            </a:solidFill>
            <a:prstDash val="solid"/>
            <a:round/>
            <a:headEnd type="none" w="sm" len="sm"/>
            <a:tailEnd type="none" w="sm" len="sm"/>
          </a:ln>
        </p:spPr>
      </p:sp>
      <p:sp>
        <p:nvSpPr>
          <p:cNvPr id="41993" name="Line 10"/>
          <p:cNvSpPr/>
          <p:nvPr/>
        </p:nvSpPr>
        <p:spPr>
          <a:xfrm>
            <a:off x="4343400" y="5486400"/>
            <a:ext cx="0" cy="457200"/>
          </a:xfrm>
          <a:prstGeom prst="line">
            <a:avLst/>
          </a:prstGeom>
          <a:ln w="12700" cap="flat" cmpd="sng">
            <a:solidFill>
              <a:srgbClr val="FF6600"/>
            </a:solidFill>
            <a:prstDash val="solid"/>
            <a:round/>
            <a:headEnd type="none" w="sm" len="sm"/>
            <a:tailEnd type="none" w="sm" len="sm"/>
          </a:ln>
        </p:spPr>
      </p:sp>
      <p:grpSp>
        <p:nvGrpSpPr>
          <p:cNvPr id="41994" name="组合 14"/>
          <p:cNvGrpSpPr/>
          <p:nvPr/>
        </p:nvGrpSpPr>
        <p:grpSpPr>
          <a:xfrm>
            <a:off x="4495800" y="5029200"/>
            <a:ext cx="304800" cy="381000"/>
            <a:chOff x="4800600" y="4267200"/>
            <a:chExt cx="304800" cy="381000"/>
          </a:xfrm>
        </p:grpSpPr>
        <p:sp>
          <p:nvSpPr>
            <p:cNvPr id="41995" name="Line 11"/>
            <p:cNvSpPr/>
            <p:nvPr/>
          </p:nvSpPr>
          <p:spPr>
            <a:xfrm flipH="1">
              <a:off x="4876800" y="4267200"/>
              <a:ext cx="0" cy="381000"/>
            </a:xfrm>
            <a:prstGeom prst="line">
              <a:avLst/>
            </a:prstGeom>
            <a:ln w="12700" cap="flat" cmpd="sng">
              <a:solidFill>
                <a:schemeClr val="bg2"/>
              </a:solidFill>
              <a:prstDash val="solid"/>
              <a:round/>
              <a:headEnd type="none" w="sm" len="sm"/>
              <a:tailEnd type="none" w="sm" len="sm"/>
            </a:ln>
          </p:spPr>
        </p:sp>
        <p:sp>
          <p:nvSpPr>
            <p:cNvPr id="41996" name="Line 12"/>
            <p:cNvSpPr/>
            <p:nvPr/>
          </p:nvSpPr>
          <p:spPr>
            <a:xfrm>
              <a:off x="4953000" y="4267200"/>
              <a:ext cx="0" cy="381000"/>
            </a:xfrm>
            <a:prstGeom prst="line">
              <a:avLst/>
            </a:prstGeom>
            <a:ln w="12700" cap="flat" cmpd="sng">
              <a:solidFill>
                <a:schemeClr val="bg2"/>
              </a:solidFill>
              <a:prstDash val="solid"/>
              <a:round/>
              <a:headEnd type="none" w="sm" len="sm"/>
              <a:tailEnd type="none" w="sm" len="sm"/>
            </a:ln>
          </p:spPr>
        </p:sp>
        <p:sp>
          <p:nvSpPr>
            <p:cNvPr id="41997" name="Line 13"/>
            <p:cNvSpPr/>
            <p:nvPr/>
          </p:nvSpPr>
          <p:spPr>
            <a:xfrm flipV="1">
              <a:off x="4800600" y="4343400"/>
              <a:ext cx="304800" cy="152400"/>
            </a:xfrm>
            <a:prstGeom prst="line">
              <a:avLst/>
            </a:prstGeom>
            <a:ln w="12700" cap="flat" cmpd="sng">
              <a:solidFill>
                <a:schemeClr val="bg2"/>
              </a:solidFill>
              <a:prstDash val="solid"/>
              <a:round/>
              <a:headEnd type="none" w="sm" len="sm"/>
              <a:tailEnd type="none" w="sm" len="sm"/>
            </a:ln>
          </p:spPr>
        </p:sp>
      </p:grpSp>
      <p:sp>
        <p:nvSpPr>
          <p:cNvPr id="41998" name="Text Box 15"/>
          <p:cNvSpPr txBox="1"/>
          <p:nvPr/>
        </p:nvSpPr>
        <p:spPr>
          <a:xfrm>
            <a:off x="4800600" y="5029200"/>
            <a:ext cx="1447800" cy="369888"/>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k matches</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28</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609600" y="609600"/>
            <a:ext cx="8382000" cy="685800"/>
          </a:xfrm>
        </p:spPr>
        <p:txBody>
          <a:bodyPr vert="horz" wrap="square" lIns="91440" tIns="45720" rIns="91440" bIns="45720" anchor="ctr" anchorCtr="0"/>
          <a:lstStyle/>
          <a:p>
            <a:r>
              <a:rPr lang="en-US" altLang="zh-CN" sz="2400">
                <a:ea typeface="宋体" panose="02010600030101010101" pitchFamily="2" charset="-122"/>
              </a:rPr>
              <a:t>Good-suffix Shift in Boyer-Moore Algorithm</a:t>
            </a:r>
          </a:p>
        </p:txBody>
      </p:sp>
      <p:sp>
        <p:nvSpPr>
          <p:cNvPr id="44034" name="Rectangle 3"/>
          <p:cNvSpPr>
            <a:spLocks noGrp="1"/>
          </p:cNvSpPr>
          <p:nvPr>
            <p:ph idx="1"/>
          </p:nvPr>
        </p:nvSpPr>
        <p:spPr>
          <a:xfrm>
            <a:off x="228600" y="1295400"/>
            <a:ext cx="8763000" cy="5486400"/>
          </a:xfrm>
        </p:spPr>
        <p:txBody>
          <a:bodyPr vert="horz" wrap="square" lIns="91440" tIns="45720" rIns="91440" bIns="45720" anchor="t" anchorCtr="0"/>
          <a:lstStyle/>
          <a:p>
            <a:r>
              <a:rPr lang="en-US" altLang="zh-CN" sz="2400">
                <a:ea typeface="宋体" panose="02010600030101010101" pitchFamily="2" charset="-122"/>
              </a:rPr>
              <a:t>Good-suffix shift </a:t>
            </a:r>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 is applied after 0 &lt; </a:t>
            </a:r>
            <a:r>
              <a:rPr lang="en-US" altLang="zh-CN" sz="2400" i="1">
                <a:ea typeface="宋体" panose="02010600030101010101" pitchFamily="2" charset="-122"/>
              </a:rPr>
              <a:t>k </a:t>
            </a:r>
            <a:r>
              <a:rPr lang="en-US" altLang="zh-CN" sz="2400">
                <a:ea typeface="宋体" panose="02010600030101010101" pitchFamily="2" charset="-122"/>
              </a:rPr>
              <a:t>&lt; </a:t>
            </a:r>
            <a:r>
              <a:rPr lang="en-US" altLang="zh-CN" sz="2400" i="1">
                <a:ea typeface="宋体" panose="02010600030101010101" pitchFamily="2" charset="-122"/>
              </a:rPr>
              <a:t>m</a:t>
            </a:r>
            <a:r>
              <a:rPr lang="en-US" altLang="zh-CN" sz="2400">
                <a:ea typeface="宋体" panose="02010600030101010101" pitchFamily="2" charset="-122"/>
              </a:rPr>
              <a:t> last characters were matched</a:t>
            </a:r>
          </a:p>
          <a:p>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a:t>
            </a:r>
            <a:r>
              <a:rPr lang="en-US" altLang="zh-CN" sz="2400" i="1">
                <a:ea typeface="宋体" panose="02010600030101010101" pitchFamily="2" charset="-122"/>
              </a:rPr>
              <a:t>k</a:t>
            </a:r>
            <a:r>
              <a:rPr lang="en-US" altLang="zh-CN" sz="2400">
                <a:ea typeface="宋体" panose="02010600030101010101" pitchFamily="2" charset="-122"/>
              </a:rPr>
              <a:t>) = the distance between matched suffix of size </a:t>
            </a:r>
            <a:r>
              <a:rPr lang="en-US" altLang="zh-CN" sz="2400" i="1">
                <a:ea typeface="宋体" panose="02010600030101010101" pitchFamily="2" charset="-122"/>
              </a:rPr>
              <a:t>k</a:t>
            </a:r>
            <a:r>
              <a:rPr lang="en-US" altLang="zh-CN" sz="2400">
                <a:ea typeface="宋体" panose="02010600030101010101" pitchFamily="2" charset="-122"/>
              </a:rPr>
              <a:t> and its rightmost occurrence in the pattern that is not preceded by the same character as the suffix</a:t>
            </a:r>
            <a:br>
              <a:rPr lang="en-US" altLang="zh-CN" sz="2400">
                <a:ea typeface="宋体" panose="02010600030101010101" pitchFamily="2" charset="-122"/>
              </a:rPr>
            </a:br>
            <a:r>
              <a:rPr lang="en-US" altLang="zh-CN" sz="2400">
                <a:ea typeface="宋体" panose="02010600030101010101" pitchFamily="2" charset="-122"/>
              </a:rPr>
              <a:t>Example: </a:t>
            </a:r>
            <a:r>
              <a:rPr lang="en-US" altLang="zh-CN" sz="2400">
                <a:latin typeface="Courier New" panose="02070309020205020404" pitchFamily="49" charset="0"/>
                <a:ea typeface="宋体" panose="02010600030101010101" pitchFamily="2" charset="-122"/>
              </a:rPr>
              <a:t>CABABA </a:t>
            </a:r>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(1) = 4    </a:t>
            </a:r>
            <a:endParaRPr lang="en-US" altLang="zh-CN" sz="2400">
              <a:latin typeface="Courier New" panose="02070309020205020404" pitchFamily="49" charset="0"/>
              <a:ea typeface="宋体" panose="02010600030101010101" pitchFamily="2" charset="-122"/>
            </a:endParaRPr>
          </a:p>
          <a:p>
            <a:r>
              <a:rPr lang="en-US" altLang="zh-CN" sz="2400">
                <a:ea typeface="宋体" panose="02010600030101010101" pitchFamily="2" charset="-122"/>
              </a:rPr>
              <a:t>If there is no such occurrence, match the longest part of the </a:t>
            </a:r>
            <a:r>
              <a:rPr lang="en-US" altLang="zh-CN" sz="2400" i="1">
                <a:ea typeface="宋体" panose="02010600030101010101" pitchFamily="2" charset="-122"/>
              </a:rPr>
              <a:t>k</a:t>
            </a:r>
            <a:r>
              <a:rPr lang="en-US" altLang="zh-CN" sz="2400">
                <a:ea typeface="宋体" panose="02010600030101010101" pitchFamily="2" charset="-122"/>
              </a:rPr>
              <a:t>-character suffix with corresponding prefix; </a:t>
            </a:r>
            <a:br>
              <a:rPr lang="en-US" altLang="zh-CN" sz="2400">
                <a:ea typeface="宋体" panose="02010600030101010101" pitchFamily="2" charset="-122"/>
              </a:rPr>
            </a:br>
            <a:r>
              <a:rPr lang="en-US" altLang="zh-CN" sz="2400">
                <a:ea typeface="宋体" panose="02010600030101010101" pitchFamily="2" charset="-122"/>
              </a:rPr>
              <a:t>if there are no such suffix-prefix matches, </a:t>
            </a:r>
            <a:r>
              <a:rPr lang="en-US" altLang="zh-CN" sz="2400" i="1">
                <a:ea typeface="宋体" panose="02010600030101010101" pitchFamily="2" charset="-122"/>
              </a:rPr>
              <a:t>d</a:t>
            </a:r>
            <a:r>
              <a:rPr lang="en-US" altLang="zh-CN" sz="2400" baseline="-25000">
                <a:ea typeface="宋体" panose="02010600030101010101" pitchFamily="2" charset="-122"/>
              </a:rPr>
              <a:t>2 </a:t>
            </a:r>
            <a:r>
              <a:rPr lang="en-US" altLang="zh-CN" sz="2400">
                <a:ea typeface="宋体" panose="02010600030101010101" pitchFamily="2" charset="-122"/>
              </a:rPr>
              <a:t>(</a:t>
            </a:r>
            <a:r>
              <a:rPr lang="en-US" altLang="zh-CN" sz="2400" i="1">
                <a:ea typeface="宋体" panose="02010600030101010101" pitchFamily="2" charset="-122"/>
              </a:rPr>
              <a:t>k</a:t>
            </a:r>
            <a:r>
              <a:rPr lang="en-US" altLang="zh-CN" sz="2400">
                <a:ea typeface="宋体" panose="02010600030101010101" pitchFamily="2" charset="-122"/>
              </a:rPr>
              <a:t>) = </a:t>
            </a:r>
            <a:r>
              <a:rPr lang="en-US" altLang="zh-CN" sz="2400" i="1">
                <a:ea typeface="宋体" panose="02010600030101010101" pitchFamily="2" charset="-122"/>
              </a:rPr>
              <a:t>m</a:t>
            </a:r>
            <a:br>
              <a:rPr lang="en-US" altLang="zh-CN" sz="2400">
                <a:latin typeface="Courier New" panose="02070309020205020404" pitchFamily="49" charset="0"/>
                <a:ea typeface="宋体" panose="02010600030101010101" pitchFamily="2" charset="-122"/>
              </a:rPr>
            </a:br>
            <a:r>
              <a:rPr lang="en-US" altLang="zh-CN" sz="2400">
                <a:ea typeface="宋体" panose="02010600030101010101" pitchFamily="2" charset="-122"/>
              </a:rPr>
              <a:t>Example: </a:t>
            </a:r>
            <a:r>
              <a:rPr lang="en-US" altLang="zh-CN" sz="2400">
                <a:latin typeface="Courier New" panose="02070309020205020404" pitchFamily="49" charset="0"/>
                <a:ea typeface="宋体" panose="02010600030101010101" pitchFamily="2" charset="-122"/>
              </a:rPr>
              <a:t>WOWWOW </a:t>
            </a:r>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(2) = 5,  </a:t>
            </a:r>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(3) = 3,  </a:t>
            </a:r>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(4) = 3,  </a:t>
            </a:r>
            <a:r>
              <a:rPr lang="en-US" altLang="zh-CN" sz="2400" i="1">
                <a:ea typeface="宋体" panose="02010600030101010101" pitchFamily="2" charset="-122"/>
              </a:rPr>
              <a:t>d</a:t>
            </a:r>
            <a:r>
              <a:rPr lang="en-US" altLang="zh-CN" sz="2400" baseline="-25000">
                <a:ea typeface="宋体" panose="02010600030101010101" pitchFamily="2" charset="-122"/>
              </a:rPr>
              <a:t>2</a:t>
            </a:r>
            <a:r>
              <a:rPr lang="en-US" altLang="zh-CN" sz="2400">
                <a:ea typeface="宋体" panose="02010600030101010101" pitchFamily="2" charset="-122"/>
              </a:rPr>
              <a:t>(5) = 3 </a:t>
            </a:r>
            <a:br>
              <a:rPr lang="en-US" altLang="zh-CN" sz="2400">
                <a:latin typeface="Courier New" panose="02070309020205020404" pitchFamily="49" charset="0"/>
                <a:ea typeface="宋体" panose="02010600030101010101" pitchFamily="2" charset="-122"/>
              </a:rPr>
            </a:br>
            <a:endParaRPr lang="en-US" altLang="zh-CN" sz="2400">
              <a:latin typeface="Courier New" panose="02070309020205020404" pitchFamily="49" charset="0"/>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29</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Grp="1"/>
          </p:cNvSpPr>
          <p:nvPr>
            <p:ph idx="1"/>
          </p:nvPr>
        </p:nvSpPr>
        <p:spPr>
          <a:xfrm>
            <a:off x="152400" y="1295400"/>
            <a:ext cx="8915400" cy="5181600"/>
          </a:xfrm>
        </p:spPr>
        <p:txBody>
          <a:bodyPr vert="horz" wrap="square" lIns="91440" tIns="45720" rIns="91440" bIns="45720" anchor="t" anchorCtr="0"/>
          <a:lstStyle/>
          <a:p>
            <a:pPr>
              <a:lnSpc>
                <a:spcPct val="90000"/>
              </a:lnSpc>
              <a:buFont typeface="Monotype Sorts" pitchFamily="2" charset="2"/>
              <a:buNone/>
            </a:pPr>
            <a:r>
              <a:rPr lang="en-US" altLang="zh-CN">
                <a:ea typeface="宋体" panose="02010600030101010101" pitchFamily="2" charset="-122"/>
              </a:rPr>
              <a:t>Thing which matter most must never be at the mercy of things which matter less.</a:t>
            </a:r>
          </a:p>
          <a:p>
            <a:pPr>
              <a:lnSpc>
                <a:spcPct val="90000"/>
              </a:lnSpc>
              <a:buFont typeface="Monotype Sorts" pitchFamily="2" charset="2"/>
              <a:buNone/>
            </a:pPr>
            <a:r>
              <a:rPr lang="en-US" altLang="zh-CN">
                <a:ea typeface="宋体" panose="02010600030101010101" pitchFamily="2" charset="-122"/>
              </a:rPr>
              <a:t>------ Johann Wolfgang von Goethe (1749-1832)</a:t>
            </a:r>
          </a:p>
          <a:p>
            <a:pPr>
              <a:lnSpc>
                <a:spcPct val="90000"/>
              </a:lnSpc>
              <a:buFont typeface="Monotype Sorts" pitchFamily="2" charset="2"/>
              <a:buNone/>
            </a:pPr>
            <a:endParaRPr lang="en-US" altLang="zh-CN">
              <a:ea typeface="宋体" panose="02010600030101010101" pitchFamily="2" charset="-122"/>
            </a:endParaRPr>
          </a:p>
          <a:p>
            <a:pPr>
              <a:lnSpc>
                <a:spcPct val="90000"/>
              </a:lnSpc>
              <a:buFont typeface="Monotype Sorts" pitchFamily="2" charset="2"/>
              <a:buNone/>
            </a:pPr>
            <a:r>
              <a:rPr lang="en-US" altLang="zh-CN">
                <a:ea typeface="宋体" panose="02010600030101010101" pitchFamily="2" charset="-122"/>
              </a:rPr>
              <a:t>Space and time tradeoffs in algorithm design are a well-known issue for both theoreticians and practitioners of computing.</a:t>
            </a:r>
            <a:br>
              <a:rPr lang="en-US" altLang="zh-CN">
                <a:ea typeface="宋体" panose="02010600030101010101" pitchFamily="2" charset="-122"/>
              </a:rPr>
            </a:br>
            <a:endParaRPr lang="en-US" altLang="zh-CN">
              <a:ea typeface="宋体" panose="02010600030101010101" pitchFamily="2" charset="-122"/>
            </a:endParaRPr>
          </a:p>
          <a:p>
            <a:pPr>
              <a:lnSpc>
                <a:spcPct val="90000"/>
              </a:lnSpc>
              <a:buFont typeface="Wingdings" panose="05000000000000000000" pitchFamily="2" charset="2"/>
              <a:buChar char="v"/>
            </a:pPr>
            <a:endParaRPr lang="en-US" altLang="zh-CN">
              <a:ea typeface="宋体" panose="02010600030101010101" pitchFamily="2" charset="-122"/>
            </a:endParaRPr>
          </a:p>
          <a:p>
            <a:pPr>
              <a:lnSpc>
                <a:spcPct val="90000"/>
              </a:lnSpc>
              <a:buFont typeface="Wingdings" panose="05000000000000000000" pitchFamily="2" charset="2"/>
              <a:buChar char="v"/>
            </a:pPr>
            <a:endParaRPr lang="en-US" altLang="zh-CN">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614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Space and Time Tradeoffs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Boyer-Moore Algorithm</a:t>
            </a:r>
          </a:p>
        </p:txBody>
      </p:sp>
      <p:sp>
        <p:nvSpPr>
          <p:cNvPr id="46082" name="Rectangle 3"/>
          <p:cNvSpPr>
            <a:spLocks noGrp="1"/>
          </p:cNvSpPr>
          <p:nvPr>
            <p:ph idx="1"/>
          </p:nvPr>
        </p:nvSpPr>
        <p:spPr>
          <a:xfrm>
            <a:off x="304800" y="1266825"/>
            <a:ext cx="8534400" cy="5286375"/>
          </a:xfrm>
        </p:spPr>
        <p:txBody>
          <a:bodyPr vert="horz" wrap="square" lIns="91440" tIns="45720" rIns="91440" bIns="45720" anchor="t" anchorCtr="0"/>
          <a:lstStyle/>
          <a:p>
            <a:pPr marL="0" indent="0">
              <a:buFont typeface="Monotype Sorts" pitchFamily="2" charset="2"/>
              <a:buNone/>
            </a:pPr>
            <a:r>
              <a:rPr lang="en-US" altLang="zh-CN">
                <a:ea typeface="宋体" panose="02010600030101010101" pitchFamily="2" charset="-122"/>
              </a:rPr>
              <a:t>After matching successfully 0 &lt; </a:t>
            </a:r>
            <a:r>
              <a:rPr lang="en-US" altLang="zh-CN" i="1">
                <a:ea typeface="宋体" panose="02010600030101010101" pitchFamily="2" charset="-122"/>
              </a:rPr>
              <a:t>k </a:t>
            </a:r>
            <a:r>
              <a:rPr lang="en-US" altLang="zh-CN">
                <a:ea typeface="宋体" panose="02010600030101010101" pitchFamily="2" charset="-122"/>
              </a:rPr>
              <a:t>&lt; </a:t>
            </a:r>
            <a:r>
              <a:rPr lang="en-US" altLang="zh-CN" i="1">
                <a:ea typeface="宋体" panose="02010600030101010101" pitchFamily="2" charset="-122"/>
              </a:rPr>
              <a:t>m</a:t>
            </a:r>
            <a:r>
              <a:rPr lang="en-US" altLang="zh-CN">
                <a:ea typeface="宋体" panose="02010600030101010101" pitchFamily="2" charset="-122"/>
              </a:rPr>
              <a:t> characters, the algorithm shifts the pattern right by </a:t>
            </a:r>
            <a:r>
              <a:rPr lang="en-US" altLang="zh-CN" i="1">
                <a:ea typeface="宋体" panose="02010600030101010101" pitchFamily="2" charset="-122"/>
              </a:rPr>
              <a:t>d</a:t>
            </a:r>
            <a:r>
              <a:rPr lang="en-US" altLang="zh-CN">
                <a:ea typeface="宋体" panose="02010600030101010101" pitchFamily="2" charset="-122"/>
              </a:rPr>
              <a:t> = max {</a:t>
            </a:r>
            <a:r>
              <a:rPr lang="en-US" altLang="zh-CN" i="1">
                <a:ea typeface="宋体" panose="02010600030101010101" pitchFamily="2" charset="-122"/>
              </a:rPr>
              <a:t>d</a:t>
            </a:r>
            <a:r>
              <a:rPr lang="en-US" altLang="zh-CN" baseline="-25000">
                <a:ea typeface="宋体" panose="02010600030101010101" pitchFamily="2" charset="-122"/>
              </a:rPr>
              <a:t>1</a:t>
            </a:r>
            <a:r>
              <a:rPr lang="en-US" altLang="zh-CN">
                <a:ea typeface="宋体" panose="02010600030101010101" pitchFamily="2" charset="-122"/>
              </a:rPr>
              <a:t>, </a:t>
            </a:r>
            <a:r>
              <a:rPr lang="en-US" altLang="zh-CN" i="1">
                <a:ea typeface="宋体" panose="02010600030101010101" pitchFamily="2" charset="-122"/>
              </a:rPr>
              <a:t>d</a:t>
            </a:r>
            <a:r>
              <a:rPr lang="en-US" altLang="zh-CN" baseline="-25000">
                <a:ea typeface="宋体" panose="02010600030101010101" pitchFamily="2" charset="-122"/>
              </a:rPr>
              <a:t>2</a:t>
            </a:r>
            <a:r>
              <a:rPr lang="en-US" altLang="zh-CN">
                <a:ea typeface="宋体" panose="02010600030101010101" pitchFamily="2" charset="-122"/>
              </a:rPr>
              <a:t>}</a:t>
            </a:r>
          </a:p>
          <a:p>
            <a:pPr marL="0" indent="0">
              <a:buFont typeface="Monotype Sorts" pitchFamily="2" charset="2"/>
              <a:buNone/>
            </a:pPr>
            <a:r>
              <a:rPr lang="en-US" altLang="zh-CN">
                <a:ea typeface="宋体" panose="02010600030101010101" pitchFamily="2" charset="-122"/>
              </a:rPr>
              <a:t>where </a:t>
            </a:r>
            <a:r>
              <a:rPr lang="en-US" altLang="zh-CN" i="1">
                <a:ea typeface="宋体" panose="02010600030101010101" pitchFamily="2" charset="-122"/>
              </a:rPr>
              <a:t>d</a:t>
            </a:r>
            <a:r>
              <a:rPr lang="en-US" altLang="zh-CN" baseline="-25000">
                <a:ea typeface="宋体" panose="02010600030101010101" pitchFamily="2" charset="-122"/>
              </a:rPr>
              <a:t>1</a:t>
            </a:r>
            <a:r>
              <a:rPr lang="en-US" altLang="zh-CN">
                <a:ea typeface="宋体" panose="02010600030101010101" pitchFamily="2" charset="-122"/>
              </a:rPr>
              <a:t> = max{</a:t>
            </a:r>
            <a:r>
              <a:rPr lang="en-US" altLang="zh-CN" i="1">
                <a:ea typeface="宋体" panose="02010600030101010101" pitchFamily="2" charset="-122"/>
              </a:rPr>
              <a:t>t</a:t>
            </a:r>
            <a:r>
              <a:rPr lang="en-US" altLang="zh-CN" baseline="-25000">
                <a:ea typeface="宋体" panose="02010600030101010101" pitchFamily="2" charset="-122"/>
              </a:rPr>
              <a:t>1</a:t>
            </a:r>
            <a:r>
              <a:rPr lang="en-US" altLang="zh-CN">
                <a:ea typeface="宋体" panose="02010600030101010101" pitchFamily="2" charset="-122"/>
              </a:rPr>
              <a:t>(</a:t>
            </a:r>
            <a:r>
              <a:rPr lang="en-US" altLang="zh-CN" i="1">
                <a:ea typeface="宋体" panose="02010600030101010101" pitchFamily="2" charset="-122"/>
              </a:rPr>
              <a:t>c</a:t>
            </a:r>
            <a:r>
              <a:rPr lang="en-US" altLang="zh-CN">
                <a:ea typeface="宋体" panose="02010600030101010101" pitchFamily="2" charset="-122"/>
              </a:rPr>
              <a:t>) - </a:t>
            </a:r>
            <a:r>
              <a:rPr lang="en-US" altLang="zh-CN" i="1">
                <a:ea typeface="宋体" panose="02010600030101010101" pitchFamily="2" charset="-122"/>
              </a:rPr>
              <a:t>k</a:t>
            </a:r>
            <a:r>
              <a:rPr lang="en-US" altLang="zh-CN">
                <a:ea typeface="宋体" panose="02010600030101010101" pitchFamily="2" charset="-122"/>
              </a:rPr>
              <a:t>, 1} is bad-symbol shift</a:t>
            </a:r>
          </a:p>
          <a:p>
            <a:pPr marL="0" indent="0">
              <a:buFont typeface="Monotype Sorts" pitchFamily="2" charset="2"/>
              <a:buNone/>
            </a:pPr>
            <a:r>
              <a:rPr lang="en-US" altLang="zh-CN">
                <a:ea typeface="宋体" panose="02010600030101010101" pitchFamily="2" charset="-122"/>
              </a:rPr>
              <a:t>           </a:t>
            </a:r>
            <a:r>
              <a:rPr lang="en-US" altLang="zh-CN" i="1">
                <a:ea typeface="宋体" panose="02010600030101010101" pitchFamily="2" charset="-122"/>
              </a:rPr>
              <a:t>d</a:t>
            </a:r>
            <a:r>
              <a:rPr lang="en-US" altLang="zh-CN" baseline="-25000">
                <a:ea typeface="宋体" panose="02010600030101010101" pitchFamily="2" charset="-122"/>
              </a:rPr>
              <a:t>2</a:t>
            </a:r>
            <a:r>
              <a:rPr lang="en-US" altLang="zh-CN">
                <a:ea typeface="宋体" panose="02010600030101010101" pitchFamily="2" charset="-122"/>
              </a:rPr>
              <a:t>(</a:t>
            </a:r>
            <a:r>
              <a:rPr lang="en-US" altLang="zh-CN" i="1">
                <a:ea typeface="宋体" panose="02010600030101010101" pitchFamily="2" charset="-122"/>
              </a:rPr>
              <a:t>k</a:t>
            </a:r>
            <a:r>
              <a:rPr lang="en-US" altLang="zh-CN">
                <a:ea typeface="宋体" panose="02010600030101010101" pitchFamily="2" charset="-122"/>
              </a:rPr>
              <a:t>) is good-suffix shift</a:t>
            </a:r>
          </a:p>
          <a:p>
            <a:pPr marL="0" indent="0">
              <a:buFont typeface="Monotype Sorts" pitchFamily="2" charset="2"/>
              <a:buNone/>
            </a:pPr>
            <a:endParaRPr lang="en-US" altLang="zh-CN">
              <a:ea typeface="宋体" panose="02010600030101010101" pitchFamily="2" charset="-122"/>
            </a:endParaRPr>
          </a:p>
          <a:p>
            <a:pPr marL="0" indent="0">
              <a:buFont typeface="Monotype Sorts" pitchFamily="2" charset="2"/>
              <a:buNone/>
            </a:pPr>
            <a:r>
              <a:rPr lang="en-US" altLang="zh-CN">
                <a:ea typeface="宋体" panose="02010600030101010101" pitchFamily="2" charset="-122"/>
              </a:rPr>
              <a:t>Example: Find pattern  </a:t>
            </a:r>
            <a:r>
              <a:rPr lang="en-US" altLang="zh-CN">
                <a:latin typeface="Courier New" panose="02070309020205020404" pitchFamily="49" charset="0"/>
                <a:ea typeface="宋体" panose="02010600030101010101" pitchFamily="2" charset="-122"/>
              </a:rPr>
              <a:t>AT</a:t>
            </a:r>
            <a:r>
              <a:rPr lang="en-US" altLang="zh-CN">
                <a:ea typeface="宋体" panose="02010600030101010101" pitchFamily="2" charset="-122"/>
              </a:rPr>
              <a:t>_</a:t>
            </a:r>
            <a:r>
              <a:rPr lang="en-US" altLang="zh-CN">
                <a:latin typeface="Courier New" panose="02070309020205020404" pitchFamily="49" charset="0"/>
                <a:ea typeface="宋体" panose="02010600030101010101" pitchFamily="2" charset="-122"/>
              </a:rPr>
              <a:t>THAT </a:t>
            </a:r>
            <a:r>
              <a:rPr lang="en-US" altLang="zh-CN">
                <a:ea typeface="宋体" panose="02010600030101010101" pitchFamily="2" charset="-122"/>
              </a:rPr>
              <a:t>in</a:t>
            </a:r>
          </a:p>
          <a:p>
            <a:pPr marL="0" indent="0">
              <a:buFont typeface="Monotype Sorts" pitchFamily="2" charset="2"/>
              <a:buNone/>
            </a:pPr>
            <a:r>
              <a:rPr lang="en-US" altLang="zh-CN">
                <a:latin typeface="Courier New" panose="02070309020205020404" pitchFamily="49" charset="0"/>
                <a:ea typeface="宋体" panose="02010600030101010101" pitchFamily="2" charset="-122"/>
              </a:rPr>
              <a:t>WHICH</a:t>
            </a:r>
            <a:r>
              <a:rPr lang="en-US" altLang="zh-CN">
                <a:ea typeface="宋体" panose="02010600030101010101" pitchFamily="2" charset="-122"/>
              </a:rPr>
              <a:t>_</a:t>
            </a:r>
            <a:r>
              <a:rPr lang="en-US" altLang="zh-CN">
                <a:latin typeface="Courier New" panose="02070309020205020404" pitchFamily="49" charset="0"/>
                <a:ea typeface="宋体" panose="02010600030101010101" pitchFamily="2" charset="-122"/>
              </a:rPr>
              <a:t>FINALLY</a:t>
            </a:r>
            <a:r>
              <a:rPr lang="en-US" altLang="zh-CN">
                <a:ea typeface="宋体" panose="02010600030101010101" pitchFamily="2" charset="-122"/>
              </a:rPr>
              <a:t>_</a:t>
            </a:r>
            <a:r>
              <a:rPr lang="en-US" altLang="zh-CN">
                <a:latin typeface="Courier New" panose="02070309020205020404" pitchFamily="49" charset="0"/>
                <a:ea typeface="宋体" panose="02010600030101010101" pitchFamily="2" charset="-122"/>
              </a:rPr>
              <a:t>HALTS.</a:t>
            </a:r>
            <a:r>
              <a:rPr lang="en-US" altLang="zh-CN">
                <a:ea typeface="宋体" panose="02010600030101010101" pitchFamily="2" charset="-122"/>
              </a:rPr>
              <a:t> _ _ </a:t>
            </a:r>
            <a:r>
              <a:rPr lang="en-US" altLang="zh-CN">
                <a:latin typeface="Courier New" panose="02070309020205020404" pitchFamily="49" charset="0"/>
                <a:ea typeface="宋体" panose="02010600030101010101" pitchFamily="2" charset="-122"/>
              </a:rPr>
              <a:t>AT</a:t>
            </a:r>
            <a:r>
              <a:rPr lang="en-US" altLang="zh-CN">
                <a:ea typeface="宋体" panose="02010600030101010101" pitchFamily="2" charset="-122"/>
              </a:rPr>
              <a:t>_</a:t>
            </a:r>
            <a:r>
              <a:rPr lang="en-US" altLang="zh-CN">
                <a:latin typeface="Courier New" panose="02070309020205020404" pitchFamily="49" charset="0"/>
                <a:ea typeface="宋体" panose="02010600030101010101" pitchFamily="2" charset="-122"/>
              </a:rPr>
              <a:t>THAT</a:t>
            </a:r>
          </a:p>
          <a:p>
            <a:pPr marL="0" indent="0">
              <a:buFont typeface="Monotype Sorts" pitchFamily="2" charset="2"/>
              <a:buNone/>
            </a:pPr>
            <a:br>
              <a:rPr lang="en-US" altLang="zh-CN">
                <a:ea typeface="宋体" panose="02010600030101010101" pitchFamily="2" charset="-122"/>
              </a:rPr>
            </a:br>
            <a:endParaRPr lang="en-US" altLang="zh-CN">
              <a:ea typeface="宋体" panose="02010600030101010101" pitchFamily="2" charset="-122"/>
            </a:endParaRPr>
          </a:p>
          <a:p>
            <a:pPr marL="0" indent="0">
              <a:buFont typeface="Monotype Sorts" pitchFamily="2" charset="2"/>
              <a:buNone/>
            </a:pPr>
            <a:r>
              <a:rPr lang="en-US" altLang="zh-CN">
                <a:ea typeface="宋体" panose="02010600030101010101" pitchFamily="2" charset="-122"/>
              </a:rPr>
              <a:t> </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30</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Boyer-Moore Algorithm (cont.)</a:t>
            </a:r>
          </a:p>
        </p:txBody>
      </p:sp>
      <p:sp>
        <p:nvSpPr>
          <p:cNvPr id="48130" name="Rectangle 3"/>
          <p:cNvSpPr>
            <a:spLocks noGrp="1"/>
          </p:cNvSpPr>
          <p:nvPr>
            <p:ph idx="1"/>
          </p:nvPr>
        </p:nvSpPr>
        <p:spPr>
          <a:xfrm>
            <a:off x="152400" y="1676400"/>
            <a:ext cx="8839200" cy="3962400"/>
          </a:xfrm>
        </p:spPr>
        <p:txBody>
          <a:bodyPr vert="horz" wrap="square" lIns="91440" tIns="45720" rIns="91440" bIns="45720" anchor="t" anchorCtr="0"/>
          <a:lstStyle/>
          <a:p>
            <a:pPr marL="973455" indent="-973455" defTabSz="914400">
              <a:lnSpc>
                <a:spcPct val="90000"/>
              </a:lnSpc>
              <a:buFont typeface="Monotype Sorts" pitchFamily="2" charset="2"/>
              <a:buNone/>
              <a:tabLst>
                <a:tab pos="1031875" algn="l"/>
              </a:tabLst>
            </a:pPr>
            <a:r>
              <a:rPr lang="en-US" altLang="zh-CN">
                <a:ea typeface="宋体" panose="02010600030101010101" pitchFamily="2" charset="-122"/>
              </a:rPr>
              <a:t>Step 1  Fill in the bad-symbol shift table</a:t>
            </a:r>
          </a:p>
          <a:p>
            <a:pPr marL="973455" indent="-973455" defTabSz="914400">
              <a:lnSpc>
                <a:spcPct val="90000"/>
              </a:lnSpc>
              <a:buFont typeface="Monotype Sorts" pitchFamily="2" charset="2"/>
              <a:buNone/>
              <a:tabLst>
                <a:tab pos="1031875" algn="l"/>
              </a:tabLst>
            </a:pPr>
            <a:r>
              <a:rPr lang="en-US" altLang="zh-CN">
                <a:ea typeface="宋体" panose="02010600030101010101" pitchFamily="2" charset="-122"/>
              </a:rPr>
              <a:t>Step 2  Fill in the good-suffix shift table</a:t>
            </a:r>
          </a:p>
          <a:p>
            <a:pPr marL="973455" indent="-973455" defTabSz="914400">
              <a:lnSpc>
                <a:spcPct val="90000"/>
              </a:lnSpc>
              <a:buFont typeface="Monotype Sorts" pitchFamily="2" charset="2"/>
              <a:buNone/>
              <a:tabLst>
                <a:tab pos="1031875" algn="l"/>
              </a:tabLst>
            </a:pPr>
            <a:r>
              <a:rPr lang="en-US" altLang="zh-CN">
                <a:ea typeface="宋体" panose="02010600030101010101" pitchFamily="2" charset="-122"/>
              </a:rPr>
              <a:t>Step 3  Align the pattern against the beginning of the text</a:t>
            </a:r>
          </a:p>
          <a:p>
            <a:pPr marL="973455" indent="-973455" defTabSz="914400">
              <a:lnSpc>
                <a:spcPct val="90000"/>
              </a:lnSpc>
              <a:buFont typeface="Monotype Sorts" pitchFamily="2" charset="2"/>
              <a:buNone/>
              <a:tabLst>
                <a:tab pos="1031875" algn="l"/>
              </a:tabLst>
            </a:pPr>
            <a:r>
              <a:rPr lang="en-US" altLang="zh-CN">
                <a:ea typeface="宋体" panose="02010600030101010101" pitchFamily="2" charset="-122"/>
              </a:rPr>
              <a:t>Step 4  Repeat until a matching substring is found or text ends:</a:t>
            </a:r>
          </a:p>
          <a:p>
            <a:pPr marL="973455" indent="-973455" defTabSz="914400">
              <a:lnSpc>
                <a:spcPct val="90000"/>
              </a:lnSpc>
              <a:buFont typeface="Monotype Sorts" pitchFamily="2" charset="2"/>
              <a:buNone/>
              <a:tabLst>
                <a:tab pos="1031875" algn="l"/>
              </a:tabLst>
            </a:pPr>
            <a:r>
              <a:rPr lang="en-US" altLang="zh-CN">
                <a:ea typeface="宋体" panose="02010600030101010101" pitchFamily="2" charset="-122"/>
              </a:rPr>
              <a:t>  Compare the corresponding characters right to left. </a:t>
            </a:r>
          </a:p>
          <a:p>
            <a:pPr marL="973455" indent="-973455" defTabSz="914400">
              <a:lnSpc>
                <a:spcPct val="90000"/>
              </a:lnSpc>
              <a:buFont typeface="Monotype Sorts" pitchFamily="2" charset="2"/>
              <a:buNone/>
              <a:tabLst>
                <a:tab pos="1031875" algn="l"/>
              </a:tabLst>
            </a:pPr>
            <a:br>
              <a:rPr lang="en-US" altLang="zh-CN" sz="1200">
                <a:ea typeface="宋体" panose="02010600030101010101" pitchFamily="2" charset="-122"/>
              </a:rPr>
            </a:br>
            <a:endParaRPr lang="en-US" altLang="zh-CN" sz="1200">
              <a:ea typeface="宋体" panose="02010600030101010101" pitchFamily="2" charset="-122"/>
            </a:endParaRPr>
          </a:p>
          <a:p>
            <a:pPr marL="973455" indent="-973455" defTabSz="914400">
              <a:lnSpc>
                <a:spcPct val="80000"/>
              </a:lnSpc>
              <a:buFont typeface="Monotype Sorts" pitchFamily="2" charset="2"/>
              <a:buNone/>
              <a:tabLst>
                <a:tab pos="1031875" algn="l"/>
              </a:tabLst>
            </a:pPr>
            <a:r>
              <a:rPr lang="en-US" altLang="zh-CN" sz="1200">
                <a:ea typeface="宋体" panose="02010600030101010101" pitchFamily="2" charset="-122"/>
              </a:rPr>
              <a:t> </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31</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228600" y="1419225"/>
            <a:ext cx="8686800" cy="4879975"/>
          </a:xfrm>
        </p:spPr>
        <p:txBody>
          <a:bodyPr vert="horz" wrap="square" lIns="91440" tIns="45720" rIns="91440" bIns="45720" anchor="t" anchorCtr="0"/>
          <a:lstStyle/>
          <a:p>
            <a:pPr marL="973455" indent="-973455" defTabSz="914400">
              <a:lnSpc>
                <a:spcPct val="90000"/>
              </a:lnSpc>
              <a:buFont typeface="Monotype Sorts" pitchFamily="2" charset="2"/>
              <a:buNone/>
              <a:tabLst>
                <a:tab pos="1031875" algn="l"/>
              </a:tabLst>
            </a:pPr>
            <a:r>
              <a:rPr lang="en-US" altLang="zh-CN" sz="2800">
                <a:ea typeface="宋体" panose="02010600030101010101" pitchFamily="2" charset="-122"/>
              </a:rPr>
              <a:t>If no characters match, retrieve entry </a:t>
            </a:r>
            <a:r>
              <a:rPr lang="en-US" altLang="zh-CN" sz="2800" i="1">
                <a:ea typeface="宋体" panose="02010600030101010101" pitchFamily="2" charset="-122"/>
              </a:rPr>
              <a:t>t</a:t>
            </a:r>
            <a:r>
              <a:rPr lang="en-US" altLang="zh-CN" sz="2800" baseline="-25000">
                <a:ea typeface="宋体" panose="02010600030101010101" pitchFamily="2" charset="-122"/>
              </a:rPr>
              <a:t>1</a:t>
            </a:r>
            <a:r>
              <a:rPr lang="en-US" altLang="zh-CN" sz="2800">
                <a:ea typeface="宋体" panose="02010600030101010101" pitchFamily="2" charset="-122"/>
              </a:rPr>
              <a:t>(</a:t>
            </a:r>
            <a:r>
              <a:rPr lang="en-US" altLang="zh-CN" sz="2800" i="1">
                <a:ea typeface="宋体" panose="02010600030101010101" pitchFamily="2" charset="-122"/>
              </a:rPr>
              <a:t>c</a:t>
            </a:r>
            <a:r>
              <a:rPr lang="en-US" altLang="zh-CN" sz="2800">
                <a:ea typeface="宋体" panose="02010600030101010101" pitchFamily="2" charset="-122"/>
              </a:rPr>
              <a:t>) from the bad-symbol table for the text’s character </a:t>
            </a:r>
            <a:r>
              <a:rPr lang="en-US" altLang="zh-CN" sz="2800" i="1">
                <a:ea typeface="宋体" panose="02010600030101010101" pitchFamily="2" charset="-122"/>
              </a:rPr>
              <a:t>c </a:t>
            </a:r>
            <a:r>
              <a:rPr lang="en-US" altLang="zh-CN" sz="2800">
                <a:ea typeface="宋体" panose="02010600030101010101" pitchFamily="2" charset="-122"/>
              </a:rPr>
              <a:t>causing the mismatch and shift the pattern to the right by </a:t>
            </a:r>
            <a:r>
              <a:rPr lang="en-US" altLang="zh-CN" sz="2800" i="1">
                <a:ea typeface="宋体" panose="02010600030101010101" pitchFamily="2" charset="-122"/>
              </a:rPr>
              <a:t>t</a:t>
            </a:r>
            <a:r>
              <a:rPr lang="en-US" altLang="zh-CN" sz="2800" baseline="-25000">
                <a:ea typeface="宋体" panose="02010600030101010101" pitchFamily="2" charset="-122"/>
              </a:rPr>
              <a:t>1</a:t>
            </a:r>
            <a:r>
              <a:rPr lang="en-US" altLang="zh-CN" sz="2800">
                <a:ea typeface="宋体" panose="02010600030101010101" pitchFamily="2" charset="-122"/>
              </a:rPr>
              <a:t>(</a:t>
            </a:r>
            <a:r>
              <a:rPr lang="en-US" altLang="zh-CN" sz="2800" i="1">
                <a:ea typeface="宋体" panose="02010600030101010101" pitchFamily="2" charset="-122"/>
              </a:rPr>
              <a:t>c</a:t>
            </a:r>
            <a:r>
              <a:rPr lang="en-US" altLang="zh-CN" sz="2800">
                <a:ea typeface="宋体" panose="02010600030101010101" pitchFamily="2" charset="-122"/>
              </a:rPr>
              <a:t>).</a:t>
            </a:r>
            <a:br>
              <a:rPr lang="en-US" altLang="zh-CN" sz="2800">
                <a:ea typeface="宋体" panose="02010600030101010101" pitchFamily="2" charset="-122"/>
              </a:rPr>
            </a:br>
            <a:endParaRPr lang="en-US" altLang="zh-CN" sz="2800">
              <a:ea typeface="宋体" panose="02010600030101010101" pitchFamily="2" charset="-122"/>
            </a:endParaRPr>
          </a:p>
          <a:p>
            <a:pPr marL="973455" indent="-973455" defTabSz="914400">
              <a:lnSpc>
                <a:spcPct val="90000"/>
              </a:lnSpc>
              <a:buFont typeface="Monotype Sorts" pitchFamily="2" charset="2"/>
              <a:buNone/>
              <a:tabLst>
                <a:tab pos="1031875" algn="l"/>
              </a:tabLst>
            </a:pPr>
            <a:r>
              <a:rPr lang="en-US" altLang="zh-CN" sz="2800">
                <a:ea typeface="宋体" panose="02010600030101010101" pitchFamily="2" charset="-122"/>
              </a:rPr>
              <a:t>If 0 &lt; </a:t>
            </a:r>
            <a:r>
              <a:rPr lang="en-US" altLang="zh-CN" sz="2800" i="1">
                <a:ea typeface="宋体" panose="02010600030101010101" pitchFamily="2" charset="-122"/>
              </a:rPr>
              <a:t>k </a:t>
            </a:r>
            <a:r>
              <a:rPr lang="en-US" altLang="zh-CN" sz="2800">
                <a:ea typeface="宋体" panose="02010600030101010101" pitchFamily="2" charset="-122"/>
              </a:rPr>
              <a:t>&lt; </a:t>
            </a:r>
            <a:r>
              <a:rPr lang="en-US" altLang="zh-CN" sz="2800" i="1">
                <a:ea typeface="宋体" panose="02010600030101010101" pitchFamily="2" charset="-122"/>
              </a:rPr>
              <a:t>m</a:t>
            </a:r>
            <a:r>
              <a:rPr lang="en-US" altLang="zh-CN" sz="2800">
                <a:ea typeface="宋体" panose="02010600030101010101" pitchFamily="2" charset="-122"/>
              </a:rPr>
              <a:t> characters are matched, retrieve entry </a:t>
            </a:r>
            <a:r>
              <a:rPr lang="en-US" altLang="zh-CN" sz="2800" i="1">
                <a:ea typeface="宋体" panose="02010600030101010101" pitchFamily="2" charset="-122"/>
              </a:rPr>
              <a:t>t</a:t>
            </a:r>
            <a:r>
              <a:rPr lang="en-US" altLang="zh-CN" sz="2800" baseline="-25000">
                <a:ea typeface="宋体" panose="02010600030101010101" pitchFamily="2" charset="-122"/>
              </a:rPr>
              <a:t>1</a:t>
            </a:r>
            <a:r>
              <a:rPr lang="en-US" altLang="zh-CN" sz="2800">
                <a:ea typeface="宋体" panose="02010600030101010101" pitchFamily="2" charset="-122"/>
              </a:rPr>
              <a:t>(</a:t>
            </a:r>
            <a:r>
              <a:rPr lang="en-US" altLang="zh-CN" sz="2800" i="1">
                <a:ea typeface="宋体" panose="02010600030101010101" pitchFamily="2" charset="-122"/>
              </a:rPr>
              <a:t>c</a:t>
            </a:r>
            <a:r>
              <a:rPr lang="en-US" altLang="zh-CN" sz="2800">
                <a:ea typeface="宋体" panose="02010600030101010101" pitchFamily="2" charset="-122"/>
              </a:rPr>
              <a:t>) from the bad-symbol table for the text’s character </a:t>
            </a:r>
            <a:r>
              <a:rPr lang="en-US" altLang="zh-CN" sz="2800" i="1">
                <a:ea typeface="宋体" panose="02010600030101010101" pitchFamily="2" charset="-122"/>
              </a:rPr>
              <a:t>c </a:t>
            </a:r>
            <a:r>
              <a:rPr lang="en-US" altLang="zh-CN" sz="2800">
                <a:ea typeface="宋体" panose="02010600030101010101" pitchFamily="2" charset="-122"/>
              </a:rPr>
              <a:t>causing the mismatch and entry </a:t>
            </a:r>
            <a:r>
              <a:rPr lang="en-US" altLang="zh-CN" sz="2800" i="1">
                <a:ea typeface="宋体" panose="02010600030101010101" pitchFamily="2" charset="-122"/>
              </a:rPr>
              <a:t>d</a:t>
            </a:r>
            <a:r>
              <a:rPr lang="en-US" altLang="zh-CN" sz="2800" baseline="-25000">
                <a:ea typeface="宋体" panose="02010600030101010101" pitchFamily="2" charset="-122"/>
              </a:rPr>
              <a:t>2</a:t>
            </a:r>
            <a:r>
              <a:rPr lang="en-US" altLang="zh-CN" sz="2800">
                <a:ea typeface="宋体" panose="02010600030101010101" pitchFamily="2" charset="-122"/>
              </a:rPr>
              <a:t>(</a:t>
            </a:r>
            <a:r>
              <a:rPr lang="en-US" altLang="zh-CN" sz="2800" i="1">
                <a:ea typeface="宋体" panose="02010600030101010101" pitchFamily="2" charset="-122"/>
              </a:rPr>
              <a:t>k</a:t>
            </a:r>
            <a:r>
              <a:rPr lang="en-US" altLang="zh-CN" sz="2800">
                <a:ea typeface="宋体" panose="02010600030101010101" pitchFamily="2" charset="-122"/>
              </a:rPr>
              <a:t>) from the good-suffix table and shift the pattern to the right by </a:t>
            </a:r>
            <a:r>
              <a:rPr lang="en-US" altLang="zh-CN" sz="2800" i="1">
                <a:ea typeface="宋体" panose="02010600030101010101" pitchFamily="2" charset="-122"/>
              </a:rPr>
              <a:t>d</a:t>
            </a:r>
            <a:r>
              <a:rPr lang="en-US" altLang="zh-CN" sz="2800">
                <a:ea typeface="宋体" panose="02010600030101010101" pitchFamily="2" charset="-122"/>
              </a:rPr>
              <a:t> = max {</a:t>
            </a:r>
            <a:r>
              <a:rPr lang="en-US" altLang="zh-CN" sz="2800" i="1">
                <a:ea typeface="宋体" panose="02010600030101010101" pitchFamily="2" charset="-122"/>
              </a:rPr>
              <a:t>d</a:t>
            </a:r>
            <a:r>
              <a:rPr lang="en-US" altLang="zh-CN" sz="2800" baseline="-25000">
                <a:ea typeface="宋体" panose="02010600030101010101" pitchFamily="2" charset="-122"/>
              </a:rPr>
              <a:t>1</a:t>
            </a:r>
            <a:r>
              <a:rPr lang="en-US" altLang="zh-CN" sz="2800">
                <a:ea typeface="宋体" panose="02010600030101010101" pitchFamily="2" charset="-122"/>
              </a:rPr>
              <a:t>, </a:t>
            </a:r>
            <a:r>
              <a:rPr lang="en-US" altLang="zh-CN" sz="2800" i="1">
                <a:ea typeface="宋体" panose="02010600030101010101" pitchFamily="2" charset="-122"/>
              </a:rPr>
              <a:t>d</a:t>
            </a:r>
            <a:r>
              <a:rPr lang="en-US" altLang="zh-CN" sz="2800" baseline="-25000">
                <a:ea typeface="宋体" panose="02010600030101010101" pitchFamily="2" charset="-122"/>
              </a:rPr>
              <a:t>2</a:t>
            </a:r>
            <a:r>
              <a:rPr lang="en-US" altLang="zh-CN" sz="2800">
                <a:ea typeface="宋体" panose="02010600030101010101" pitchFamily="2" charset="-122"/>
              </a:rPr>
              <a:t>}</a:t>
            </a:r>
            <a:br>
              <a:rPr lang="en-US" altLang="zh-CN" sz="2800">
                <a:ea typeface="宋体" panose="02010600030101010101" pitchFamily="2" charset="-122"/>
              </a:rPr>
            </a:br>
            <a:r>
              <a:rPr lang="en-US" altLang="zh-CN" sz="2800">
                <a:ea typeface="宋体" panose="02010600030101010101" pitchFamily="2" charset="-122"/>
              </a:rPr>
              <a:t>where </a:t>
            </a:r>
            <a:r>
              <a:rPr lang="en-US" altLang="zh-CN" sz="2800" i="1">
                <a:ea typeface="宋体" panose="02010600030101010101" pitchFamily="2" charset="-122"/>
              </a:rPr>
              <a:t>d</a:t>
            </a:r>
            <a:r>
              <a:rPr lang="en-US" altLang="zh-CN" sz="2800" baseline="-25000">
                <a:ea typeface="宋体" panose="02010600030101010101" pitchFamily="2" charset="-122"/>
              </a:rPr>
              <a:t>1</a:t>
            </a:r>
            <a:r>
              <a:rPr lang="en-US" altLang="zh-CN" sz="2800">
                <a:ea typeface="宋体" panose="02010600030101010101" pitchFamily="2" charset="-122"/>
              </a:rPr>
              <a:t> = max{</a:t>
            </a:r>
            <a:r>
              <a:rPr lang="en-US" altLang="zh-CN" sz="2800" i="1">
                <a:ea typeface="宋体" panose="02010600030101010101" pitchFamily="2" charset="-122"/>
              </a:rPr>
              <a:t>t</a:t>
            </a:r>
            <a:r>
              <a:rPr lang="en-US" altLang="zh-CN" sz="2800" baseline="-25000">
                <a:ea typeface="宋体" panose="02010600030101010101" pitchFamily="2" charset="-122"/>
              </a:rPr>
              <a:t>1</a:t>
            </a:r>
            <a:r>
              <a:rPr lang="en-US" altLang="zh-CN" sz="2800">
                <a:ea typeface="宋体" panose="02010600030101010101" pitchFamily="2" charset="-122"/>
              </a:rPr>
              <a:t>(</a:t>
            </a:r>
            <a:r>
              <a:rPr lang="en-US" altLang="zh-CN" sz="2800" i="1">
                <a:ea typeface="宋体" panose="02010600030101010101" pitchFamily="2" charset="-122"/>
              </a:rPr>
              <a:t>c</a:t>
            </a:r>
            <a:r>
              <a:rPr lang="en-US" altLang="zh-CN" sz="2800">
                <a:ea typeface="宋体" panose="02010600030101010101" pitchFamily="2" charset="-122"/>
              </a:rPr>
              <a:t>) - </a:t>
            </a:r>
            <a:r>
              <a:rPr lang="en-US" altLang="zh-CN" sz="2800" i="1">
                <a:ea typeface="宋体" panose="02010600030101010101" pitchFamily="2" charset="-122"/>
              </a:rPr>
              <a:t>k</a:t>
            </a:r>
            <a:r>
              <a:rPr lang="en-US" altLang="zh-CN" sz="2800">
                <a:ea typeface="宋体" panose="02010600030101010101" pitchFamily="2" charset="-122"/>
              </a:rPr>
              <a:t>, 1}.</a:t>
            </a:r>
            <a:endParaRPr lang="zh-CN" altLang="en-US" sz="280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32</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017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Boyer-Moore 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533400" y="609600"/>
            <a:ext cx="8610600" cy="685800"/>
          </a:xfrm>
        </p:spPr>
        <p:txBody>
          <a:bodyPr vert="horz" wrap="square" lIns="91440" tIns="45720" rIns="91440" bIns="45720" anchor="ctr" anchorCtr="0"/>
          <a:lstStyle/>
          <a:p>
            <a:r>
              <a:rPr lang="en-US" altLang="zh-CN" sz="2800">
                <a:ea typeface="宋体" panose="02010600030101010101" pitchFamily="2" charset="-122"/>
              </a:rPr>
              <a:t>Example of Boyer-Moore alg. application</a:t>
            </a:r>
          </a:p>
        </p:txBody>
      </p:sp>
      <p:sp>
        <p:nvSpPr>
          <p:cNvPr id="51202" name="Rectangle 3"/>
          <p:cNvSpPr>
            <a:spLocks noGrp="1"/>
          </p:cNvSpPr>
          <p:nvPr>
            <p:ph type="body" sz="half" idx="1"/>
          </p:nvPr>
        </p:nvSpPr>
        <p:spPr>
          <a:xfrm>
            <a:off x="533400" y="1066800"/>
            <a:ext cx="8610600" cy="5210175"/>
          </a:xfrm>
        </p:spPr>
        <p:txBody>
          <a:bodyPr vert="horz" wrap="square" lIns="91440" tIns="45720" rIns="91440" bIns="45720" anchor="t" anchorCtr="0"/>
          <a:lstStyle/>
          <a:p>
            <a:pPr marL="973455" indent="-973455" defTabSz="914400">
              <a:buClr>
                <a:schemeClr val="hlink"/>
              </a:buClr>
              <a:buSzTx/>
              <a:buFont typeface="Monotype Sorts" pitchFamily="2" charset="2"/>
              <a:buNone/>
              <a:tabLst>
                <a:tab pos="1031875" algn="l"/>
              </a:tabLst>
            </a:pPr>
            <a:endParaRPr lang="en-US" altLang="zh-CN" sz="1400">
              <a:ea typeface="宋体" panose="02010600030101010101" pitchFamily="2" charset="-122"/>
            </a:endParaRPr>
          </a:p>
          <a:p>
            <a:pPr marL="973455" indent="-973455" defTabSz="914400">
              <a:buClr>
                <a:schemeClr val="hlink"/>
              </a:buClr>
              <a:buSzTx/>
              <a:buFont typeface="Monotype Sorts" pitchFamily="2" charset="2"/>
              <a:buNone/>
              <a:tabLst>
                <a:tab pos="1031875" algn="l"/>
              </a:tabLst>
            </a:pPr>
            <a:endParaRPr lang="en-US" altLang="zh-CN">
              <a:ea typeface="宋体" panose="02010600030101010101" pitchFamily="2" charset="-122"/>
            </a:endParaRPr>
          </a:p>
          <a:p>
            <a:pPr marL="973455" indent="-973455" defTabSz="914400">
              <a:buClr>
                <a:schemeClr val="hlink"/>
              </a:buClr>
              <a:buSzTx/>
              <a:buFont typeface="Monotype Sorts" pitchFamily="2" charset="2"/>
              <a:buNone/>
              <a:tabLst>
                <a:tab pos="1031875" algn="l"/>
              </a:tabLst>
            </a:pPr>
            <a:endParaRPr lang="en-US" altLang="zh-CN" sz="1600">
              <a:latin typeface="Courier New" panose="02070309020205020404" pitchFamily="49" charset="0"/>
              <a:ea typeface="宋体" panose="02010600030101010101" pitchFamily="2" charset="-122"/>
            </a:endParaRPr>
          </a:p>
          <a:p>
            <a:pPr marL="973455" indent="-973455" defTabSz="914400">
              <a:buClr>
                <a:schemeClr val="hlink"/>
              </a:buClr>
              <a:buSzTx/>
              <a:buFont typeface="Monotype Sorts" pitchFamily="2" charset="2"/>
              <a:buNone/>
              <a:tabLst>
                <a:tab pos="1031875" algn="l"/>
              </a:tabLst>
            </a:pPr>
            <a:endParaRPr lang="en-US" altLang="zh-CN" sz="1200">
              <a:latin typeface="Courier New" panose="02070309020205020404" pitchFamily="49" charset="0"/>
              <a:ea typeface="宋体" panose="02010600030101010101" pitchFamily="2" charset="-122"/>
            </a:endParaRPr>
          </a:p>
          <a:p>
            <a:pPr marL="973455" indent="-973455" defTabSz="914400">
              <a:buClr>
                <a:schemeClr val="hlink"/>
              </a:buClr>
              <a:buSzTx/>
              <a:buFont typeface="Monotype Sorts" pitchFamily="2" charset="2"/>
              <a:buNone/>
              <a:tabLst>
                <a:tab pos="1031875" algn="l"/>
              </a:tabLst>
            </a:pPr>
            <a:endParaRPr lang="en-US" altLang="zh-CN" sz="1200">
              <a:latin typeface="Courier New" panose="02070309020205020404" pitchFamily="49" charset="0"/>
              <a:ea typeface="宋体" panose="02010600030101010101" pitchFamily="2" charset="-122"/>
            </a:endParaRPr>
          </a:p>
          <a:p>
            <a:pPr marL="973455" indent="-973455" defTabSz="914400">
              <a:buClr>
                <a:schemeClr val="hlink"/>
              </a:buClr>
              <a:buSzTx/>
              <a:buFont typeface="Monotype Sorts" pitchFamily="2" charset="2"/>
              <a:buNone/>
              <a:tabLst>
                <a:tab pos="1031875" algn="l"/>
              </a:tabLst>
            </a:pPr>
            <a:endParaRPr lang="en-US" altLang="zh-CN" sz="1200">
              <a:latin typeface="Courier New" panose="02070309020205020404" pitchFamily="49" charset="0"/>
              <a:ea typeface="宋体" panose="02010600030101010101" pitchFamily="2" charset="-122"/>
            </a:endParaRPr>
          </a:p>
          <a:p>
            <a:pPr marL="973455" indent="-973455" defTabSz="914400">
              <a:buClr>
                <a:schemeClr val="hlink"/>
              </a:buClr>
              <a:buSzTx/>
              <a:buFont typeface="Monotype Sorts" pitchFamily="2" charset="2"/>
              <a:buNone/>
              <a:tabLst>
                <a:tab pos="1031875" algn="l"/>
              </a:tabLst>
            </a:pPr>
            <a:r>
              <a:rPr lang="en-US" altLang="zh-CN" sz="2000" b="1">
                <a:solidFill>
                  <a:srgbClr val="000000"/>
                </a:solidFill>
                <a:latin typeface="Courier New" panose="02070309020205020404" pitchFamily="49" charset="0"/>
                <a:ea typeface="宋体" panose="02010600030101010101" pitchFamily="2" charset="-122"/>
              </a:rPr>
              <a:t>     B E S S _ K N E W _ A B O U T _ B A O B A B S</a:t>
            </a:r>
          </a:p>
          <a:p>
            <a:pPr marL="973455" indent="-973455" defTabSz="914400">
              <a:lnSpc>
                <a:spcPct val="80000"/>
              </a:lnSpc>
              <a:buClr>
                <a:schemeClr val="hlink"/>
              </a:buClr>
              <a:buSzTx/>
              <a:buFont typeface="Monotype Sorts" pitchFamily="2" charset="2"/>
              <a:buNone/>
              <a:tabLst>
                <a:tab pos="1031875" algn="l"/>
              </a:tabLst>
            </a:pPr>
            <a:r>
              <a:rPr lang="en-US" altLang="zh-CN" sz="2000" b="1">
                <a:solidFill>
                  <a:srgbClr val="000000"/>
                </a:solidFill>
                <a:latin typeface="Courier New" panose="02070309020205020404" pitchFamily="49" charset="0"/>
                <a:ea typeface="宋体" panose="02010600030101010101" pitchFamily="2" charset="-122"/>
              </a:rPr>
              <a:t>     B A O B A B</a:t>
            </a:r>
          </a:p>
          <a:p>
            <a:pPr marL="973455" indent="-973455" defTabSz="914400">
              <a:lnSpc>
                <a:spcPct val="80000"/>
              </a:lnSpc>
              <a:buClr>
                <a:schemeClr val="hlink"/>
              </a:buClr>
              <a:buSzTx/>
              <a:buFont typeface="Monotype Sorts" pitchFamily="2" charset="2"/>
              <a:buNone/>
              <a:tabLst>
                <a:tab pos="1031875" algn="l"/>
              </a:tabLst>
            </a:pPr>
            <a:r>
              <a:rPr lang="en-US" altLang="zh-CN" sz="2000" b="1" i="1">
                <a:solidFill>
                  <a:srgbClr val="000000"/>
                </a:solidFill>
                <a:ea typeface="宋体" panose="02010600030101010101" pitchFamily="2" charset="-122"/>
              </a:rPr>
              <a:t>            d</a:t>
            </a:r>
            <a:r>
              <a:rPr lang="en-US" altLang="zh-CN" sz="2000" b="1" baseline="-25000">
                <a:solidFill>
                  <a:srgbClr val="000000"/>
                </a:solidFill>
                <a:ea typeface="宋体" panose="02010600030101010101" pitchFamily="2" charset="-122"/>
              </a:rPr>
              <a:t>1</a:t>
            </a:r>
            <a:r>
              <a:rPr lang="en-US" altLang="zh-CN" sz="2000" b="1">
                <a:solidFill>
                  <a:srgbClr val="000000"/>
                </a:solidFill>
                <a:ea typeface="宋体" panose="02010600030101010101" pitchFamily="2" charset="-122"/>
              </a:rPr>
              <a:t> = </a:t>
            </a:r>
            <a:r>
              <a:rPr lang="en-US" altLang="zh-CN" sz="2000" b="1" i="1">
                <a:solidFill>
                  <a:srgbClr val="000000"/>
                </a:solidFill>
                <a:ea typeface="宋体" panose="02010600030101010101" pitchFamily="2" charset="-122"/>
              </a:rPr>
              <a:t>t</a:t>
            </a:r>
            <a:r>
              <a:rPr lang="en-US" altLang="zh-CN" sz="2000" b="1" baseline="-25000">
                <a:solidFill>
                  <a:srgbClr val="000000"/>
                </a:solidFill>
                <a:ea typeface="宋体" panose="02010600030101010101" pitchFamily="2" charset="-122"/>
              </a:rPr>
              <a:t>1</a:t>
            </a:r>
            <a:r>
              <a:rPr lang="en-US" altLang="zh-CN" sz="2000" b="1">
                <a:solidFill>
                  <a:srgbClr val="000000"/>
                </a:solidFill>
                <a:ea typeface="宋体" panose="02010600030101010101" pitchFamily="2" charset="-122"/>
              </a:rPr>
              <a:t>(</a:t>
            </a:r>
            <a:r>
              <a:rPr lang="en-US" altLang="zh-CN" sz="2000" b="1">
                <a:solidFill>
                  <a:srgbClr val="000000"/>
                </a:solidFill>
                <a:latin typeface="Courier New" panose="02070309020205020404" pitchFamily="49" charset="0"/>
                <a:ea typeface="宋体" panose="02010600030101010101" pitchFamily="2" charset="-122"/>
              </a:rPr>
              <a:t>K</a:t>
            </a:r>
            <a:r>
              <a:rPr lang="en-US" altLang="zh-CN" sz="2000" b="1">
                <a:solidFill>
                  <a:srgbClr val="000000"/>
                </a:solidFill>
                <a:ea typeface="宋体" panose="02010600030101010101" pitchFamily="2" charset="-122"/>
              </a:rPr>
              <a:t>) = 6</a:t>
            </a:r>
            <a:r>
              <a:rPr lang="en-US" altLang="zh-CN" sz="2000" b="1">
                <a:solidFill>
                  <a:srgbClr val="000000"/>
                </a:solidFill>
                <a:latin typeface="Courier New" panose="02070309020205020404" pitchFamily="49" charset="0"/>
                <a:ea typeface="宋体" panose="02010600030101010101" pitchFamily="2" charset="-122"/>
              </a:rPr>
              <a:t>   B A O B A B</a:t>
            </a:r>
          </a:p>
          <a:p>
            <a:pPr marL="973455" indent="-973455" defTabSz="914400">
              <a:lnSpc>
                <a:spcPct val="80000"/>
              </a:lnSpc>
              <a:buClr>
                <a:schemeClr val="hlink"/>
              </a:buClr>
              <a:buSzTx/>
              <a:buFont typeface="Monotype Sorts" pitchFamily="2" charset="2"/>
              <a:buNone/>
              <a:tabLst>
                <a:tab pos="1031875" algn="l"/>
              </a:tabLst>
            </a:pPr>
            <a:r>
              <a:rPr lang="en-US" altLang="zh-CN" sz="2000" b="1">
                <a:solidFill>
                  <a:srgbClr val="000000"/>
                </a:solidFill>
                <a:latin typeface="Courier New" panose="02070309020205020404" pitchFamily="49" charset="0"/>
                <a:ea typeface="宋体" panose="02010600030101010101" pitchFamily="2" charset="-122"/>
              </a:rPr>
              <a:t> 			     </a:t>
            </a:r>
            <a:r>
              <a:rPr lang="en-US" altLang="zh-CN" sz="2000" b="1" i="1">
                <a:solidFill>
                  <a:srgbClr val="000000"/>
                </a:solidFill>
                <a:ea typeface="宋体" panose="02010600030101010101" pitchFamily="2" charset="-122"/>
              </a:rPr>
              <a:t>d</a:t>
            </a:r>
            <a:r>
              <a:rPr lang="en-US" altLang="zh-CN" sz="2000" b="1" baseline="-25000">
                <a:solidFill>
                  <a:srgbClr val="000000"/>
                </a:solidFill>
                <a:ea typeface="宋体" panose="02010600030101010101" pitchFamily="2" charset="-122"/>
              </a:rPr>
              <a:t>1</a:t>
            </a:r>
            <a:r>
              <a:rPr lang="en-US" altLang="zh-CN" sz="2000" b="1">
                <a:solidFill>
                  <a:srgbClr val="000000"/>
                </a:solidFill>
                <a:ea typeface="宋体" panose="02010600030101010101" pitchFamily="2" charset="-122"/>
              </a:rPr>
              <a:t> = </a:t>
            </a:r>
            <a:r>
              <a:rPr lang="en-US" altLang="zh-CN" sz="2000" b="1" i="1">
                <a:solidFill>
                  <a:srgbClr val="000000"/>
                </a:solidFill>
                <a:ea typeface="宋体" panose="02010600030101010101" pitchFamily="2" charset="-122"/>
              </a:rPr>
              <a:t>t</a:t>
            </a:r>
            <a:r>
              <a:rPr lang="en-US" altLang="zh-CN" sz="2000" b="1" baseline="-25000">
                <a:solidFill>
                  <a:srgbClr val="000000"/>
                </a:solidFill>
                <a:ea typeface="宋体" panose="02010600030101010101" pitchFamily="2" charset="-122"/>
              </a:rPr>
              <a:t>1</a:t>
            </a:r>
            <a:r>
              <a:rPr lang="en-US" altLang="zh-CN" sz="2000" b="1">
                <a:solidFill>
                  <a:srgbClr val="000000"/>
                </a:solidFill>
                <a:ea typeface="宋体" panose="02010600030101010101" pitchFamily="2" charset="-122"/>
              </a:rPr>
              <a:t>(</a:t>
            </a:r>
            <a:r>
              <a:rPr lang="en-US" altLang="zh-CN" sz="2000" b="1">
                <a:solidFill>
                  <a:srgbClr val="000000"/>
                </a:solidFill>
                <a:latin typeface="Courier New" panose="02070309020205020404" pitchFamily="49" charset="0"/>
                <a:ea typeface="宋体" panose="02010600030101010101" pitchFamily="2" charset="-122"/>
              </a:rPr>
              <a:t>_</a:t>
            </a:r>
            <a:r>
              <a:rPr lang="en-US" altLang="zh-CN" sz="2000" b="1">
                <a:solidFill>
                  <a:srgbClr val="000000"/>
                </a:solidFill>
                <a:ea typeface="宋体" panose="02010600030101010101" pitchFamily="2" charset="-122"/>
              </a:rPr>
              <a:t>)-2 = 4</a:t>
            </a:r>
          </a:p>
          <a:p>
            <a:pPr marL="973455" indent="-973455" defTabSz="914400">
              <a:lnSpc>
                <a:spcPct val="80000"/>
              </a:lnSpc>
              <a:buClr>
                <a:schemeClr val="hlink"/>
              </a:buClr>
              <a:buSzTx/>
              <a:buFont typeface="Monotype Sorts" pitchFamily="2" charset="2"/>
              <a:buNone/>
              <a:tabLst>
                <a:tab pos="1031875" algn="l"/>
              </a:tabLst>
            </a:pPr>
            <a:r>
              <a:rPr lang="en-US" altLang="zh-CN" sz="2000" b="1">
                <a:solidFill>
                  <a:srgbClr val="000000"/>
                </a:solidFill>
                <a:ea typeface="宋体" panose="02010600030101010101" pitchFamily="2" charset="-122"/>
              </a:rPr>
              <a:t>		                         </a:t>
            </a:r>
            <a:r>
              <a:rPr lang="en-US" altLang="zh-CN" sz="2000" b="1" i="1" u="sng">
                <a:solidFill>
                  <a:srgbClr val="000000"/>
                </a:solidFill>
                <a:ea typeface="宋体" panose="02010600030101010101" pitchFamily="2" charset="-122"/>
              </a:rPr>
              <a:t>d</a:t>
            </a:r>
            <a:r>
              <a:rPr lang="en-US" altLang="zh-CN" sz="2000" b="1" baseline="-25000">
                <a:solidFill>
                  <a:srgbClr val="000000"/>
                </a:solidFill>
                <a:ea typeface="宋体" panose="02010600030101010101" pitchFamily="2" charset="-122"/>
              </a:rPr>
              <a:t>2</a:t>
            </a:r>
            <a:r>
              <a:rPr lang="en-US" altLang="zh-CN" sz="2000" b="1" u="sng">
                <a:solidFill>
                  <a:srgbClr val="000000"/>
                </a:solidFill>
                <a:ea typeface="宋体" panose="02010600030101010101" pitchFamily="2" charset="-122"/>
              </a:rPr>
              <a:t>(2) = 5</a:t>
            </a:r>
          </a:p>
          <a:p>
            <a:pPr marL="973455" indent="-973455" defTabSz="914400">
              <a:lnSpc>
                <a:spcPct val="80000"/>
              </a:lnSpc>
              <a:buClr>
                <a:schemeClr val="hlink"/>
              </a:buClr>
              <a:buSzTx/>
              <a:buFont typeface="Monotype Sorts" pitchFamily="2" charset="2"/>
              <a:buNone/>
              <a:tabLst>
                <a:tab pos="1031875" algn="l"/>
              </a:tabLst>
            </a:pPr>
            <a:r>
              <a:rPr lang="en-US" altLang="zh-CN" sz="2000" b="1">
                <a:solidFill>
                  <a:srgbClr val="000000"/>
                </a:solidFill>
                <a:latin typeface="Courier New" panose="02070309020205020404" pitchFamily="49" charset="0"/>
                <a:ea typeface="宋体" panose="02010600030101010101" pitchFamily="2" charset="-122"/>
              </a:rPr>
              <a:t>				         B A O B A B</a:t>
            </a:r>
          </a:p>
          <a:p>
            <a:pPr marL="973455" indent="-973455" defTabSz="914400">
              <a:lnSpc>
                <a:spcPct val="80000"/>
              </a:lnSpc>
              <a:buClr>
                <a:schemeClr val="hlink"/>
              </a:buClr>
              <a:buSzTx/>
              <a:buFont typeface="Monotype Sorts" pitchFamily="2" charset="2"/>
              <a:buNone/>
              <a:tabLst>
                <a:tab pos="1031875" algn="l"/>
              </a:tabLst>
            </a:pPr>
            <a:r>
              <a:rPr lang="en-US" altLang="zh-CN" sz="2000" b="1" i="1">
                <a:solidFill>
                  <a:srgbClr val="000000"/>
                </a:solidFill>
                <a:ea typeface="宋体" panose="02010600030101010101" pitchFamily="2" charset="-122"/>
              </a:rPr>
              <a:t>				                      </a:t>
            </a:r>
            <a:r>
              <a:rPr lang="en-US" altLang="zh-CN" sz="2000" b="1" i="1" u="sng">
                <a:solidFill>
                  <a:srgbClr val="000000"/>
                </a:solidFill>
                <a:ea typeface="宋体" panose="02010600030101010101" pitchFamily="2" charset="-122"/>
              </a:rPr>
              <a:t>d</a:t>
            </a:r>
            <a:r>
              <a:rPr lang="en-US" altLang="zh-CN" sz="2000" b="1" baseline="-25000">
                <a:solidFill>
                  <a:srgbClr val="000000"/>
                </a:solidFill>
                <a:ea typeface="宋体" panose="02010600030101010101" pitchFamily="2" charset="-122"/>
              </a:rPr>
              <a:t>1</a:t>
            </a:r>
            <a:r>
              <a:rPr lang="en-US" altLang="zh-CN" sz="2000" b="1" u="sng">
                <a:solidFill>
                  <a:srgbClr val="000000"/>
                </a:solidFill>
                <a:ea typeface="宋体" panose="02010600030101010101" pitchFamily="2" charset="-122"/>
              </a:rPr>
              <a:t> = </a:t>
            </a:r>
            <a:r>
              <a:rPr lang="en-US" altLang="zh-CN" sz="2000" b="1" i="1" u="sng">
                <a:solidFill>
                  <a:srgbClr val="000000"/>
                </a:solidFill>
                <a:ea typeface="宋体" panose="02010600030101010101" pitchFamily="2" charset="-122"/>
              </a:rPr>
              <a:t>t</a:t>
            </a:r>
            <a:r>
              <a:rPr lang="en-US" altLang="zh-CN" sz="2000" b="1" baseline="-25000">
                <a:solidFill>
                  <a:srgbClr val="000000"/>
                </a:solidFill>
                <a:ea typeface="宋体" panose="02010600030101010101" pitchFamily="2" charset="-122"/>
              </a:rPr>
              <a:t>1</a:t>
            </a:r>
            <a:r>
              <a:rPr lang="en-US" altLang="zh-CN" sz="2000" b="1" u="sng">
                <a:solidFill>
                  <a:srgbClr val="000000"/>
                </a:solidFill>
                <a:ea typeface="宋体" panose="02010600030101010101" pitchFamily="2" charset="-122"/>
              </a:rPr>
              <a:t>(</a:t>
            </a:r>
            <a:r>
              <a:rPr lang="en-US" altLang="zh-CN" sz="2000" b="1" u="sng">
                <a:solidFill>
                  <a:srgbClr val="000000"/>
                </a:solidFill>
                <a:latin typeface="Courier New" panose="02070309020205020404" pitchFamily="49" charset="0"/>
                <a:ea typeface="宋体" panose="02010600030101010101" pitchFamily="2" charset="-122"/>
              </a:rPr>
              <a:t>_</a:t>
            </a:r>
            <a:r>
              <a:rPr lang="en-US" altLang="zh-CN" sz="2000" b="1" u="sng">
                <a:solidFill>
                  <a:srgbClr val="000000"/>
                </a:solidFill>
                <a:ea typeface="宋体" panose="02010600030101010101" pitchFamily="2" charset="-122"/>
              </a:rPr>
              <a:t>)-1 = 5</a:t>
            </a:r>
          </a:p>
          <a:p>
            <a:pPr marL="973455" indent="-973455" defTabSz="914400">
              <a:lnSpc>
                <a:spcPct val="80000"/>
              </a:lnSpc>
              <a:buClr>
                <a:schemeClr val="hlink"/>
              </a:buClr>
              <a:buSzTx/>
              <a:buFont typeface="Monotype Sorts" pitchFamily="2" charset="2"/>
              <a:buNone/>
              <a:tabLst>
                <a:tab pos="1031875" algn="l"/>
              </a:tabLst>
            </a:pPr>
            <a:r>
              <a:rPr lang="en-US" altLang="zh-CN" sz="2000" b="1">
                <a:solidFill>
                  <a:srgbClr val="000000"/>
                </a:solidFill>
                <a:ea typeface="宋体" panose="02010600030101010101" pitchFamily="2" charset="-122"/>
              </a:rPr>
              <a:t>			    	                      </a:t>
            </a:r>
            <a:r>
              <a:rPr lang="en-US" altLang="zh-CN" sz="2000" b="1" i="1">
                <a:solidFill>
                  <a:srgbClr val="000000"/>
                </a:solidFill>
                <a:ea typeface="宋体" panose="02010600030101010101" pitchFamily="2" charset="-122"/>
              </a:rPr>
              <a:t>d</a:t>
            </a:r>
            <a:r>
              <a:rPr lang="en-US" altLang="zh-CN" sz="2000" b="1" baseline="-25000">
                <a:solidFill>
                  <a:srgbClr val="000000"/>
                </a:solidFill>
                <a:ea typeface="宋体" panose="02010600030101010101" pitchFamily="2" charset="-122"/>
              </a:rPr>
              <a:t>2</a:t>
            </a:r>
            <a:r>
              <a:rPr lang="en-US" altLang="zh-CN" sz="2000" b="1">
                <a:solidFill>
                  <a:srgbClr val="000000"/>
                </a:solidFill>
                <a:ea typeface="宋体" panose="02010600030101010101" pitchFamily="2" charset="-122"/>
              </a:rPr>
              <a:t>(1) = 2</a:t>
            </a:r>
          </a:p>
          <a:p>
            <a:pPr marL="973455" indent="-973455" defTabSz="914400">
              <a:lnSpc>
                <a:spcPct val="80000"/>
              </a:lnSpc>
              <a:buClr>
                <a:schemeClr val="hlink"/>
              </a:buClr>
              <a:buSzTx/>
              <a:buFont typeface="Monotype Sorts" pitchFamily="2" charset="2"/>
              <a:buNone/>
              <a:tabLst>
                <a:tab pos="1031875" algn="l"/>
              </a:tabLst>
            </a:pPr>
            <a:r>
              <a:rPr lang="en-US" altLang="zh-CN" sz="2000" b="1">
                <a:solidFill>
                  <a:srgbClr val="000000"/>
                </a:solidFill>
                <a:latin typeface="Courier New" panose="02070309020205020404" pitchFamily="49" charset="0"/>
                <a:ea typeface="宋体" panose="02010600030101010101" pitchFamily="2" charset="-122"/>
              </a:rPr>
              <a:t>						       B A O B A B </a:t>
            </a:r>
            <a:r>
              <a:rPr lang="en-US" altLang="zh-CN" sz="2000" b="1">
                <a:solidFill>
                  <a:srgbClr val="000000"/>
                </a:solidFill>
                <a:ea typeface="宋体" panose="02010600030101010101" pitchFamily="2" charset="-122"/>
              </a:rPr>
              <a:t>(success)</a:t>
            </a:r>
            <a:r>
              <a:rPr lang="en-US" altLang="zh-CN" sz="1400" b="1">
                <a:solidFill>
                  <a:srgbClr val="000000"/>
                </a:solidFill>
                <a:latin typeface="Courier New" panose="02070309020205020404" pitchFamily="49" charset="0"/>
                <a:ea typeface="宋体" panose="02010600030101010101" pitchFamily="2" charset="-122"/>
              </a:rPr>
              <a:t>	</a:t>
            </a:r>
            <a:r>
              <a:rPr lang="en-US" altLang="zh-CN" sz="1200">
                <a:latin typeface="Courier New" panose="02070309020205020404" pitchFamily="49" charset="0"/>
                <a:ea typeface="宋体" panose="02010600030101010101" pitchFamily="2" charset="-122"/>
              </a:rPr>
              <a:t>		    </a:t>
            </a:r>
            <a:br>
              <a:rPr lang="en-US" altLang="zh-CN" sz="1200">
                <a:ea typeface="宋体" panose="02010600030101010101" pitchFamily="2" charset="-122"/>
              </a:rPr>
            </a:br>
            <a:endParaRPr lang="en-US" altLang="zh-CN" sz="1200">
              <a:ea typeface="宋体" panose="02010600030101010101" pitchFamily="2" charset="-122"/>
            </a:endParaRPr>
          </a:p>
          <a:p>
            <a:pPr marL="973455" indent="-973455" defTabSz="914400">
              <a:lnSpc>
                <a:spcPct val="80000"/>
              </a:lnSpc>
              <a:buClr>
                <a:schemeClr val="hlink"/>
              </a:buClr>
              <a:buSzTx/>
              <a:buFont typeface="Monotype Sorts" pitchFamily="2" charset="2"/>
              <a:buNone/>
              <a:tabLst>
                <a:tab pos="1031875" algn="l"/>
              </a:tabLst>
            </a:pPr>
            <a:r>
              <a:rPr lang="en-US" altLang="zh-CN" sz="1200">
                <a:ea typeface="宋体" panose="02010600030101010101" pitchFamily="2" charset="-122"/>
              </a:rPr>
              <a:t> </a:t>
            </a:r>
          </a:p>
        </p:txBody>
      </p:sp>
      <p:grpSp>
        <p:nvGrpSpPr>
          <p:cNvPr id="51203" name="Group 4"/>
          <p:cNvGrpSpPr/>
          <p:nvPr/>
        </p:nvGrpSpPr>
        <p:grpSpPr>
          <a:xfrm>
            <a:off x="609600" y="1371600"/>
            <a:ext cx="8382000" cy="1371600"/>
            <a:chOff x="384" y="768"/>
            <a:chExt cx="5280" cy="864"/>
          </a:xfrm>
        </p:grpSpPr>
        <p:grpSp>
          <p:nvGrpSpPr>
            <p:cNvPr id="51204" name="Group 5"/>
            <p:cNvGrpSpPr/>
            <p:nvPr/>
          </p:nvGrpSpPr>
          <p:grpSpPr>
            <a:xfrm>
              <a:off x="384" y="768"/>
              <a:ext cx="5232" cy="864"/>
              <a:chOff x="384" y="768"/>
              <a:chExt cx="5232" cy="864"/>
            </a:xfrm>
          </p:grpSpPr>
          <p:grpSp>
            <p:nvGrpSpPr>
              <p:cNvPr id="51205" name="Group 6"/>
              <p:cNvGrpSpPr/>
              <p:nvPr/>
            </p:nvGrpSpPr>
            <p:grpSpPr>
              <a:xfrm>
                <a:off x="384" y="768"/>
                <a:ext cx="5040" cy="864"/>
                <a:chOff x="720" y="1824"/>
                <a:chExt cx="5040" cy="672"/>
              </a:xfrm>
            </p:grpSpPr>
            <p:sp>
              <p:nvSpPr>
                <p:cNvPr id="51206" name="Rectangle 7"/>
                <p:cNvSpPr/>
                <p:nvPr/>
              </p:nvSpPr>
              <p:spPr>
                <a:xfrm>
                  <a:off x="720" y="1824"/>
                  <a:ext cx="5040" cy="336"/>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sz="2000" b="1">
                      <a:solidFill>
                        <a:srgbClr val="FF0000"/>
                      </a:solidFill>
                      <a:latin typeface="Courier New" panose="02070309020205020404" pitchFamily="49" charset="0"/>
                      <a:ea typeface="宋体" panose="02010600030101010101" pitchFamily="2" charset="-122"/>
                    </a:rPr>
                    <a:t>A B C D E F G H I J K L M N O P Q R S T U V W X Y Z</a:t>
                  </a:r>
                </a:p>
              </p:txBody>
            </p:sp>
            <p:sp>
              <p:nvSpPr>
                <p:cNvPr id="51207" name="Rectangle 8"/>
                <p:cNvSpPr/>
                <p:nvPr/>
              </p:nvSpPr>
              <p:spPr>
                <a:xfrm>
                  <a:off x="720" y="2160"/>
                  <a:ext cx="5040" cy="336"/>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r>
                    <a:rPr lang="en-US" altLang="zh-CN" sz="2000" b="1">
                      <a:solidFill>
                        <a:srgbClr val="FF0000"/>
                      </a:solidFill>
                      <a:latin typeface="Courier New" panose="02070309020205020404" pitchFamily="49" charset="0"/>
                      <a:ea typeface="宋体" panose="02010600030101010101" pitchFamily="2" charset="-122"/>
                    </a:rPr>
                    <a:t>1 2 6 6 6 6 6 6 6 6 6 6 6 6 3 6 6 6 6 6 6 6 6 6 6 6</a:t>
                  </a:r>
                  <a:endParaRPr lang="en-US" altLang="zh-CN" sz="4000">
                    <a:solidFill>
                      <a:srgbClr val="FF0000"/>
                    </a:solidFill>
                    <a:latin typeface="Arial" panose="020B0604020202020204" pitchFamily="34" charset="0"/>
                    <a:ea typeface="宋体" panose="02010600030101010101" pitchFamily="2" charset="-122"/>
                  </a:endParaRPr>
                </a:p>
              </p:txBody>
            </p:sp>
            <p:sp>
              <p:nvSpPr>
                <p:cNvPr id="51208" name="Line 9"/>
                <p:cNvSpPr/>
                <p:nvPr/>
              </p:nvSpPr>
              <p:spPr>
                <a:xfrm>
                  <a:off x="936" y="1824"/>
                  <a:ext cx="0" cy="672"/>
                </a:xfrm>
                <a:prstGeom prst="line">
                  <a:avLst/>
                </a:prstGeom>
                <a:ln w="12700" cap="flat" cmpd="sng">
                  <a:solidFill>
                    <a:srgbClr val="FF0000"/>
                  </a:solidFill>
                  <a:prstDash val="solid"/>
                  <a:round/>
                  <a:headEnd type="none" w="sm" len="sm"/>
                  <a:tailEnd type="none" w="sm" len="sm"/>
                </a:ln>
              </p:spPr>
            </p:sp>
            <p:sp>
              <p:nvSpPr>
                <p:cNvPr id="51209" name="Line 10"/>
                <p:cNvSpPr/>
                <p:nvPr/>
              </p:nvSpPr>
              <p:spPr>
                <a:xfrm>
                  <a:off x="2856" y="1824"/>
                  <a:ext cx="0" cy="672"/>
                </a:xfrm>
                <a:prstGeom prst="line">
                  <a:avLst/>
                </a:prstGeom>
                <a:ln w="12700" cap="flat" cmpd="sng">
                  <a:solidFill>
                    <a:srgbClr val="FF0000"/>
                  </a:solidFill>
                  <a:prstDash val="solid"/>
                  <a:round/>
                  <a:headEnd type="none" w="sm" len="sm"/>
                  <a:tailEnd type="none" w="sm" len="sm"/>
                </a:ln>
              </p:spPr>
            </p:sp>
            <p:sp>
              <p:nvSpPr>
                <p:cNvPr id="51210" name="Line 11"/>
                <p:cNvSpPr/>
                <p:nvPr/>
              </p:nvSpPr>
              <p:spPr>
                <a:xfrm>
                  <a:off x="3048" y="1824"/>
                  <a:ext cx="0" cy="672"/>
                </a:xfrm>
                <a:prstGeom prst="line">
                  <a:avLst/>
                </a:prstGeom>
                <a:ln w="12700" cap="flat" cmpd="sng">
                  <a:solidFill>
                    <a:srgbClr val="FF0000"/>
                  </a:solidFill>
                  <a:prstDash val="solid"/>
                  <a:round/>
                  <a:headEnd type="none" w="sm" len="sm"/>
                  <a:tailEnd type="none" w="sm" len="sm"/>
                </a:ln>
              </p:spPr>
            </p:sp>
            <p:sp>
              <p:nvSpPr>
                <p:cNvPr id="51211" name="Line 12"/>
                <p:cNvSpPr/>
                <p:nvPr/>
              </p:nvSpPr>
              <p:spPr>
                <a:xfrm>
                  <a:off x="3432" y="1824"/>
                  <a:ext cx="0" cy="672"/>
                </a:xfrm>
                <a:prstGeom prst="line">
                  <a:avLst/>
                </a:prstGeom>
                <a:ln w="12700" cap="flat" cmpd="sng">
                  <a:solidFill>
                    <a:srgbClr val="FF0000"/>
                  </a:solidFill>
                  <a:prstDash val="solid"/>
                  <a:round/>
                  <a:headEnd type="none" w="sm" len="sm"/>
                  <a:tailEnd type="none" w="sm" len="sm"/>
                </a:ln>
              </p:spPr>
            </p:sp>
            <p:sp>
              <p:nvSpPr>
                <p:cNvPr id="51212" name="Line 13"/>
                <p:cNvSpPr/>
                <p:nvPr/>
              </p:nvSpPr>
              <p:spPr>
                <a:xfrm>
                  <a:off x="3624" y="1824"/>
                  <a:ext cx="0" cy="672"/>
                </a:xfrm>
                <a:prstGeom prst="line">
                  <a:avLst/>
                </a:prstGeom>
                <a:ln w="12700" cap="flat" cmpd="sng">
                  <a:solidFill>
                    <a:srgbClr val="FF0000"/>
                  </a:solidFill>
                  <a:prstDash val="solid"/>
                  <a:round/>
                  <a:headEnd type="none" w="sm" len="sm"/>
                  <a:tailEnd type="none" w="sm" len="sm"/>
                </a:ln>
              </p:spPr>
            </p:sp>
            <p:sp>
              <p:nvSpPr>
                <p:cNvPr id="51213" name="Line 14"/>
                <p:cNvSpPr/>
                <p:nvPr/>
              </p:nvSpPr>
              <p:spPr>
                <a:xfrm>
                  <a:off x="3816" y="1824"/>
                  <a:ext cx="0" cy="672"/>
                </a:xfrm>
                <a:prstGeom prst="line">
                  <a:avLst/>
                </a:prstGeom>
                <a:ln w="12700" cap="flat" cmpd="sng">
                  <a:solidFill>
                    <a:srgbClr val="FF0000"/>
                  </a:solidFill>
                  <a:prstDash val="solid"/>
                  <a:round/>
                  <a:headEnd type="none" w="sm" len="sm"/>
                  <a:tailEnd type="none" w="sm" len="sm"/>
                </a:ln>
              </p:spPr>
            </p:sp>
            <p:sp>
              <p:nvSpPr>
                <p:cNvPr id="51214" name="Line 15"/>
                <p:cNvSpPr/>
                <p:nvPr/>
              </p:nvSpPr>
              <p:spPr>
                <a:xfrm>
                  <a:off x="4008" y="1824"/>
                  <a:ext cx="0" cy="672"/>
                </a:xfrm>
                <a:prstGeom prst="line">
                  <a:avLst/>
                </a:prstGeom>
                <a:ln w="12700" cap="flat" cmpd="sng">
                  <a:solidFill>
                    <a:srgbClr val="FF0000"/>
                  </a:solidFill>
                  <a:prstDash val="solid"/>
                  <a:round/>
                  <a:headEnd type="none" w="sm" len="sm"/>
                  <a:tailEnd type="none" w="sm" len="sm"/>
                </a:ln>
              </p:spPr>
            </p:sp>
            <p:sp>
              <p:nvSpPr>
                <p:cNvPr id="51215" name="Line 16"/>
                <p:cNvSpPr/>
                <p:nvPr/>
              </p:nvSpPr>
              <p:spPr>
                <a:xfrm>
                  <a:off x="4200" y="1824"/>
                  <a:ext cx="0" cy="672"/>
                </a:xfrm>
                <a:prstGeom prst="line">
                  <a:avLst/>
                </a:prstGeom>
                <a:ln w="12700" cap="flat" cmpd="sng">
                  <a:solidFill>
                    <a:srgbClr val="FF0000"/>
                  </a:solidFill>
                  <a:prstDash val="solid"/>
                  <a:round/>
                  <a:headEnd type="none" w="sm" len="sm"/>
                  <a:tailEnd type="none" w="sm" len="sm"/>
                </a:ln>
              </p:spPr>
            </p:sp>
            <p:sp>
              <p:nvSpPr>
                <p:cNvPr id="51216" name="Line 17"/>
                <p:cNvSpPr/>
                <p:nvPr/>
              </p:nvSpPr>
              <p:spPr>
                <a:xfrm>
                  <a:off x="4392" y="1824"/>
                  <a:ext cx="0" cy="672"/>
                </a:xfrm>
                <a:prstGeom prst="line">
                  <a:avLst/>
                </a:prstGeom>
                <a:ln w="12700" cap="flat" cmpd="sng">
                  <a:solidFill>
                    <a:srgbClr val="FF0000"/>
                  </a:solidFill>
                  <a:prstDash val="solid"/>
                  <a:round/>
                  <a:headEnd type="none" w="sm" len="sm"/>
                  <a:tailEnd type="none" w="sm" len="sm"/>
                </a:ln>
              </p:spPr>
            </p:sp>
            <p:sp>
              <p:nvSpPr>
                <p:cNvPr id="51217" name="Line 18"/>
                <p:cNvSpPr/>
                <p:nvPr/>
              </p:nvSpPr>
              <p:spPr>
                <a:xfrm>
                  <a:off x="4584" y="1824"/>
                  <a:ext cx="0" cy="672"/>
                </a:xfrm>
                <a:prstGeom prst="line">
                  <a:avLst/>
                </a:prstGeom>
                <a:ln w="12700" cap="flat" cmpd="sng">
                  <a:solidFill>
                    <a:srgbClr val="FF0000"/>
                  </a:solidFill>
                  <a:prstDash val="solid"/>
                  <a:round/>
                  <a:headEnd type="none" w="sm" len="sm"/>
                  <a:tailEnd type="none" w="sm" len="sm"/>
                </a:ln>
              </p:spPr>
            </p:sp>
            <p:sp>
              <p:nvSpPr>
                <p:cNvPr id="51218" name="Line 19"/>
                <p:cNvSpPr/>
                <p:nvPr/>
              </p:nvSpPr>
              <p:spPr>
                <a:xfrm>
                  <a:off x="4776" y="1824"/>
                  <a:ext cx="0" cy="672"/>
                </a:xfrm>
                <a:prstGeom prst="line">
                  <a:avLst/>
                </a:prstGeom>
                <a:ln w="12700" cap="flat" cmpd="sng">
                  <a:solidFill>
                    <a:srgbClr val="FF0000"/>
                  </a:solidFill>
                  <a:prstDash val="solid"/>
                  <a:round/>
                  <a:headEnd type="none" w="sm" len="sm"/>
                  <a:tailEnd type="none" w="sm" len="sm"/>
                </a:ln>
              </p:spPr>
            </p:sp>
            <p:sp>
              <p:nvSpPr>
                <p:cNvPr id="51219" name="Line 20"/>
                <p:cNvSpPr/>
                <p:nvPr/>
              </p:nvSpPr>
              <p:spPr>
                <a:xfrm>
                  <a:off x="4968" y="1824"/>
                  <a:ext cx="0" cy="672"/>
                </a:xfrm>
                <a:prstGeom prst="line">
                  <a:avLst/>
                </a:prstGeom>
                <a:ln w="12700" cap="flat" cmpd="sng">
                  <a:solidFill>
                    <a:srgbClr val="FF0000"/>
                  </a:solidFill>
                  <a:prstDash val="solid"/>
                  <a:round/>
                  <a:headEnd type="none" w="sm" len="sm"/>
                  <a:tailEnd type="none" w="sm" len="sm"/>
                </a:ln>
              </p:spPr>
            </p:sp>
            <p:sp>
              <p:nvSpPr>
                <p:cNvPr id="51220" name="Line 21"/>
                <p:cNvSpPr/>
                <p:nvPr/>
              </p:nvSpPr>
              <p:spPr>
                <a:xfrm>
                  <a:off x="5160" y="1824"/>
                  <a:ext cx="0" cy="672"/>
                </a:xfrm>
                <a:prstGeom prst="line">
                  <a:avLst/>
                </a:prstGeom>
                <a:ln w="12700" cap="flat" cmpd="sng">
                  <a:solidFill>
                    <a:srgbClr val="FF0000"/>
                  </a:solidFill>
                  <a:prstDash val="solid"/>
                  <a:round/>
                  <a:headEnd type="none" w="sm" len="sm"/>
                  <a:tailEnd type="none" w="sm" len="sm"/>
                </a:ln>
              </p:spPr>
            </p:sp>
            <p:sp>
              <p:nvSpPr>
                <p:cNvPr id="51221" name="Line 22"/>
                <p:cNvSpPr/>
                <p:nvPr/>
              </p:nvSpPr>
              <p:spPr>
                <a:xfrm>
                  <a:off x="5352" y="1824"/>
                  <a:ext cx="0" cy="672"/>
                </a:xfrm>
                <a:prstGeom prst="line">
                  <a:avLst/>
                </a:prstGeom>
                <a:ln w="12700" cap="flat" cmpd="sng">
                  <a:solidFill>
                    <a:srgbClr val="FF0000"/>
                  </a:solidFill>
                  <a:prstDash val="solid"/>
                  <a:round/>
                  <a:headEnd type="none" w="sm" len="sm"/>
                  <a:tailEnd type="none" w="sm" len="sm"/>
                </a:ln>
              </p:spPr>
            </p:sp>
            <p:sp>
              <p:nvSpPr>
                <p:cNvPr id="51222" name="Line 23"/>
                <p:cNvSpPr/>
                <p:nvPr/>
              </p:nvSpPr>
              <p:spPr>
                <a:xfrm>
                  <a:off x="5544" y="1824"/>
                  <a:ext cx="0" cy="672"/>
                </a:xfrm>
                <a:prstGeom prst="line">
                  <a:avLst/>
                </a:prstGeom>
                <a:ln w="12700" cap="flat" cmpd="sng">
                  <a:solidFill>
                    <a:srgbClr val="FF0000"/>
                  </a:solidFill>
                  <a:prstDash val="solid"/>
                  <a:round/>
                  <a:headEnd type="none" w="sm" len="sm"/>
                  <a:tailEnd type="none" w="sm" len="sm"/>
                </a:ln>
              </p:spPr>
            </p:sp>
            <p:sp>
              <p:nvSpPr>
                <p:cNvPr id="51223" name="Line 24"/>
                <p:cNvSpPr/>
                <p:nvPr/>
              </p:nvSpPr>
              <p:spPr>
                <a:xfrm>
                  <a:off x="2664" y="1824"/>
                  <a:ext cx="0" cy="672"/>
                </a:xfrm>
                <a:prstGeom prst="line">
                  <a:avLst/>
                </a:prstGeom>
                <a:ln w="12700" cap="flat" cmpd="sng">
                  <a:solidFill>
                    <a:srgbClr val="FF0000"/>
                  </a:solidFill>
                  <a:prstDash val="solid"/>
                  <a:round/>
                  <a:headEnd type="none" w="sm" len="sm"/>
                  <a:tailEnd type="none" w="sm" len="sm"/>
                </a:ln>
              </p:spPr>
            </p:sp>
            <p:sp>
              <p:nvSpPr>
                <p:cNvPr id="51224" name="Line 25"/>
                <p:cNvSpPr/>
                <p:nvPr/>
              </p:nvSpPr>
              <p:spPr>
                <a:xfrm>
                  <a:off x="2472" y="1824"/>
                  <a:ext cx="0" cy="672"/>
                </a:xfrm>
                <a:prstGeom prst="line">
                  <a:avLst/>
                </a:prstGeom>
                <a:ln w="12700" cap="flat" cmpd="sng">
                  <a:solidFill>
                    <a:srgbClr val="FF0000"/>
                  </a:solidFill>
                  <a:prstDash val="solid"/>
                  <a:round/>
                  <a:headEnd type="none" w="sm" len="sm"/>
                  <a:tailEnd type="none" w="sm" len="sm"/>
                </a:ln>
              </p:spPr>
            </p:sp>
            <p:sp>
              <p:nvSpPr>
                <p:cNvPr id="51225" name="Line 26"/>
                <p:cNvSpPr/>
                <p:nvPr/>
              </p:nvSpPr>
              <p:spPr>
                <a:xfrm>
                  <a:off x="2280" y="1824"/>
                  <a:ext cx="0" cy="672"/>
                </a:xfrm>
                <a:prstGeom prst="line">
                  <a:avLst/>
                </a:prstGeom>
                <a:ln w="12700" cap="flat" cmpd="sng">
                  <a:solidFill>
                    <a:srgbClr val="FF0000"/>
                  </a:solidFill>
                  <a:prstDash val="solid"/>
                  <a:round/>
                  <a:headEnd type="none" w="sm" len="sm"/>
                  <a:tailEnd type="none" w="sm" len="sm"/>
                </a:ln>
              </p:spPr>
            </p:sp>
            <p:sp>
              <p:nvSpPr>
                <p:cNvPr id="51226" name="Line 27"/>
                <p:cNvSpPr/>
                <p:nvPr/>
              </p:nvSpPr>
              <p:spPr>
                <a:xfrm>
                  <a:off x="2088" y="1824"/>
                  <a:ext cx="0" cy="672"/>
                </a:xfrm>
                <a:prstGeom prst="line">
                  <a:avLst/>
                </a:prstGeom>
                <a:ln w="12700" cap="flat" cmpd="sng">
                  <a:solidFill>
                    <a:srgbClr val="FF0000"/>
                  </a:solidFill>
                  <a:prstDash val="solid"/>
                  <a:round/>
                  <a:headEnd type="none" w="sm" len="sm"/>
                  <a:tailEnd type="none" w="sm" len="sm"/>
                </a:ln>
              </p:spPr>
            </p:sp>
            <p:sp>
              <p:nvSpPr>
                <p:cNvPr id="51227" name="Line 28"/>
                <p:cNvSpPr/>
                <p:nvPr/>
              </p:nvSpPr>
              <p:spPr>
                <a:xfrm>
                  <a:off x="1896" y="1824"/>
                  <a:ext cx="0" cy="672"/>
                </a:xfrm>
                <a:prstGeom prst="line">
                  <a:avLst/>
                </a:prstGeom>
                <a:ln w="12700" cap="flat" cmpd="sng">
                  <a:solidFill>
                    <a:srgbClr val="FF0000"/>
                  </a:solidFill>
                  <a:prstDash val="solid"/>
                  <a:round/>
                  <a:headEnd type="none" w="sm" len="sm"/>
                  <a:tailEnd type="none" w="sm" len="sm"/>
                </a:ln>
              </p:spPr>
            </p:sp>
            <p:sp>
              <p:nvSpPr>
                <p:cNvPr id="51228" name="Line 29"/>
                <p:cNvSpPr/>
                <p:nvPr/>
              </p:nvSpPr>
              <p:spPr>
                <a:xfrm>
                  <a:off x="1704" y="1824"/>
                  <a:ext cx="0" cy="672"/>
                </a:xfrm>
                <a:prstGeom prst="line">
                  <a:avLst/>
                </a:prstGeom>
                <a:ln w="12700" cap="flat" cmpd="sng">
                  <a:solidFill>
                    <a:srgbClr val="FF0000"/>
                  </a:solidFill>
                  <a:prstDash val="solid"/>
                  <a:round/>
                  <a:headEnd type="none" w="sm" len="sm"/>
                  <a:tailEnd type="none" w="sm" len="sm"/>
                </a:ln>
              </p:spPr>
            </p:sp>
            <p:sp>
              <p:nvSpPr>
                <p:cNvPr id="51229" name="Line 30"/>
                <p:cNvSpPr/>
                <p:nvPr/>
              </p:nvSpPr>
              <p:spPr>
                <a:xfrm>
                  <a:off x="1512" y="1824"/>
                  <a:ext cx="0" cy="672"/>
                </a:xfrm>
                <a:prstGeom prst="line">
                  <a:avLst/>
                </a:prstGeom>
                <a:ln w="12700" cap="flat" cmpd="sng">
                  <a:solidFill>
                    <a:srgbClr val="FF0000"/>
                  </a:solidFill>
                  <a:prstDash val="solid"/>
                  <a:round/>
                  <a:headEnd type="none" w="sm" len="sm"/>
                  <a:tailEnd type="none" w="sm" len="sm"/>
                </a:ln>
              </p:spPr>
            </p:sp>
            <p:sp>
              <p:nvSpPr>
                <p:cNvPr id="51230" name="Line 31"/>
                <p:cNvSpPr/>
                <p:nvPr/>
              </p:nvSpPr>
              <p:spPr>
                <a:xfrm>
                  <a:off x="1320" y="1824"/>
                  <a:ext cx="0" cy="672"/>
                </a:xfrm>
                <a:prstGeom prst="line">
                  <a:avLst/>
                </a:prstGeom>
                <a:ln w="12700" cap="flat" cmpd="sng">
                  <a:solidFill>
                    <a:srgbClr val="FF0000"/>
                  </a:solidFill>
                  <a:prstDash val="solid"/>
                  <a:round/>
                  <a:headEnd type="none" w="sm" len="sm"/>
                  <a:tailEnd type="none" w="sm" len="sm"/>
                </a:ln>
              </p:spPr>
            </p:sp>
            <p:sp>
              <p:nvSpPr>
                <p:cNvPr id="51231" name="Line 32"/>
                <p:cNvSpPr/>
                <p:nvPr/>
              </p:nvSpPr>
              <p:spPr>
                <a:xfrm>
                  <a:off x="1128" y="1824"/>
                  <a:ext cx="0" cy="672"/>
                </a:xfrm>
                <a:prstGeom prst="line">
                  <a:avLst/>
                </a:prstGeom>
                <a:ln w="12700" cap="flat" cmpd="sng">
                  <a:solidFill>
                    <a:srgbClr val="FF0000"/>
                  </a:solidFill>
                  <a:prstDash val="solid"/>
                  <a:round/>
                  <a:headEnd type="none" w="sm" len="sm"/>
                  <a:tailEnd type="none" w="sm" len="sm"/>
                </a:ln>
              </p:spPr>
            </p:sp>
            <p:sp>
              <p:nvSpPr>
                <p:cNvPr id="51232" name="Line 33"/>
                <p:cNvSpPr/>
                <p:nvPr/>
              </p:nvSpPr>
              <p:spPr>
                <a:xfrm>
                  <a:off x="3216" y="1824"/>
                  <a:ext cx="0" cy="672"/>
                </a:xfrm>
                <a:prstGeom prst="line">
                  <a:avLst/>
                </a:prstGeom>
                <a:ln w="12700" cap="flat" cmpd="sng">
                  <a:solidFill>
                    <a:srgbClr val="FF0000"/>
                  </a:solidFill>
                  <a:prstDash val="solid"/>
                  <a:round/>
                  <a:headEnd type="none" w="sm" len="sm"/>
                  <a:tailEnd type="none" w="sm" len="sm"/>
                </a:ln>
              </p:spPr>
            </p:sp>
          </p:grpSp>
          <p:sp>
            <p:nvSpPr>
              <p:cNvPr id="51233" name="Rectangle 34"/>
              <p:cNvSpPr/>
              <p:nvPr/>
            </p:nvSpPr>
            <p:spPr>
              <a:xfrm>
                <a:off x="5424" y="768"/>
                <a:ext cx="192" cy="864"/>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endParaRPr lang="zh-CN" altLang="en-US">
                  <a:solidFill>
                    <a:srgbClr val="FF0000"/>
                  </a:solidFill>
                  <a:latin typeface="Arial" panose="020B0604020202020204" pitchFamily="34" charset="0"/>
                  <a:ea typeface="宋体" panose="02010600030101010101" pitchFamily="2" charset="-122"/>
                </a:endParaRPr>
              </a:p>
            </p:txBody>
          </p:sp>
        </p:grpSp>
        <p:sp>
          <p:nvSpPr>
            <p:cNvPr id="51234" name="Line 35"/>
            <p:cNvSpPr/>
            <p:nvPr/>
          </p:nvSpPr>
          <p:spPr>
            <a:xfrm>
              <a:off x="5424" y="1200"/>
              <a:ext cx="192" cy="0"/>
            </a:xfrm>
            <a:prstGeom prst="line">
              <a:avLst/>
            </a:prstGeom>
            <a:ln w="12700" cap="flat" cmpd="sng">
              <a:solidFill>
                <a:srgbClr val="FF0000"/>
              </a:solidFill>
              <a:prstDash val="solid"/>
              <a:round/>
              <a:headEnd type="none" w="sm" len="sm"/>
              <a:tailEnd type="none" w="sm" len="sm"/>
            </a:ln>
          </p:spPr>
        </p:sp>
        <p:sp>
          <p:nvSpPr>
            <p:cNvPr id="51235" name="Text Box 36"/>
            <p:cNvSpPr txBox="1"/>
            <p:nvPr/>
          </p:nvSpPr>
          <p:spPr>
            <a:xfrm>
              <a:off x="5376" y="768"/>
              <a:ext cx="288" cy="233"/>
            </a:xfrm>
            <a:prstGeom prst="rect">
              <a:avLst/>
            </a:prstGeom>
            <a:noFill/>
            <a:ln w="12700">
              <a:noFill/>
            </a:ln>
          </p:spPr>
          <p:txBody>
            <a:bodyPr anchor="t" anchorCtr="0">
              <a:spAutoFit/>
            </a:bodyPr>
            <a:lstStyle/>
            <a:p>
              <a:pPr>
                <a:spcBef>
                  <a:spcPct val="50000"/>
                </a:spcBef>
                <a:buClrTx/>
                <a:buFontTx/>
              </a:pPr>
              <a:r>
                <a:rPr lang="en-US" altLang="zh-CN" b="1">
                  <a:solidFill>
                    <a:srgbClr val="FF0000"/>
                  </a:solidFill>
                  <a:latin typeface="Arial" panose="020B0604020202020204" pitchFamily="34" charset="0"/>
                  <a:ea typeface="宋体" panose="02010600030101010101" pitchFamily="2" charset="-122"/>
                </a:rPr>
                <a:t>_</a:t>
              </a:r>
            </a:p>
          </p:txBody>
        </p:sp>
        <p:sp>
          <p:nvSpPr>
            <p:cNvPr id="51236" name="Text Box 37"/>
            <p:cNvSpPr txBox="1"/>
            <p:nvPr/>
          </p:nvSpPr>
          <p:spPr>
            <a:xfrm>
              <a:off x="5424" y="1296"/>
              <a:ext cx="192" cy="258"/>
            </a:xfrm>
            <a:prstGeom prst="rect">
              <a:avLst/>
            </a:prstGeom>
            <a:noFill/>
            <a:ln w="12700">
              <a:noFill/>
            </a:ln>
          </p:spPr>
          <p:txBody>
            <a:bodyPr anchor="t" anchorCtr="0">
              <a:spAutoFit/>
            </a:bodyPr>
            <a:lstStyle/>
            <a:p>
              <a:pPr>
                <a:spcBef>
                  <a:spcPct val="50000"/>
                </a:spcBef>
                <a:buClrTx/>
                <a:buFontTx/>
              </a:pPr>
              <a:r>
                <a:rPr lang="en-US" altLang="zh-CN" sz="2000" b="1">
                  <a:solidFill>
                    <a:srgbClr val="FF0000"/>
                  </a:solidFill>
                  <a:latin typeface="Courier New" panose="02070309020205020404" pitchFamily="49" charset="0"/>
                  <a:ea typeface="宋体" panose="02010600030101010101" pitchFamily="2" charset="-122"/>
                </a:rPr>
                <a:t>6</a:t>
              </a:r>
            </a:p>
          </p:txBody>
        </p:sp>
      </p:grpSp>
      <p:sp>
        <p:nvSpPr>
          <p:cNvPr id="51237" name="Rectangle 105"/>
          <p:cNvSpPr/>
          <p:nvPr/>
        </p:nvSpPr>
        <p:spPr>
          <a:xfrm>
            <a:off x="685800" y="3978275"/>
            <a:ext cx="2057400" cy="2438400"/>
          </a:xfrm>
          <a:prstGeom prst="rect">
            <a:avLst/>
          </a:prstGeom>
          <a:solidFill>
            <a:schemeClr val="accent1"/>
          </a:solidFill>
          <a:ln w="12700" cap="flat" cmpd="sng">
            <a:solidFill>
              <a:srgbClr val="FF0000"/>
            </a:solidFill>
            <a:prstDash val="solid"/>
            <a:miter/>
            <a:headEnd type="none" w="sm" len="sm"/>
            <a:tailEnd type="none" w="sm" len="sm"/>
          </a:ln>
        </p:spPr>
        <p:txBody>
          <a:bodyPr wrap="none" anchor="ctr" anchorCtr="0"/>
          <a:lstStyle/>
          <a:p>
            <a:pPr>
              <a:buClrTx/>
              <a:buFontTx/>
            </a:pPr>
            <a:endParaRPr lang="zh-CN" altLang="en-US">
              <a:latin typeface="Arial" panose="020B0604020202020204" pitchFamily="34" charset="0"/>
              <a:ea typeface="宋体" panose="02010600030101010101" pitchFamily="2" charset="-122"/>
            </a:endParaRPr>
          </a:p>
        </p:txBody>
      </p:sp>
      <p:graphicFrame>
        <p:nvGraphicFramePr>
          <p:cNvPr id="433300" name="Group 148"/>
          <p:cNvGraphicFramePr>
            <a:graphicFrameLocks noGrp="1"/>
          </p:cNvGraphicFramePr>
          <p:nvPr/>
        </p:nvGraphicFramePr>
        <p:xfrm>
          <a:off x="685800" y="3978275"/>
          <a:ext cx="2057400" cy="2413000"/>
        </p:xfrm>
        <a:graphic>
          <a:graphicData uri="http://schemas.openxmlformats.org/drawingml/2006/table">
            <a:tbl>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a:ln>
                            <a:noFill/>
                          </a:ln>
                          <a:solidFill>
                            <a:srgbClr val="FF0000"/>
                          </a:solidFill>
                          <a:effectLst/>
                          <a:latin typeface="Times New Roman" panose="02020603050405020304" pitchFamily="18" charset="0"/>
                          <a:ea typeface="ヒラギノ角ゴ Pro W3" pitchFamily="84" charset="-128"/>
                        </a:rPr>
                        <a:t> 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Times New Roman" panose="02020603050405020304" pitchFamily="18" charset="0"/>
                          <a:ea typeface="ヒラギノ角ゴ Pro W3" pitchFamily="84" charset="-128"/>
                        </a:rPr>
                        <a:t>pattern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a:ln>
                            <a:noFill/>
                          </a:ln>
                          <a:solidFill>
                            <a:srgbClr val="FF0000"/>
                          </a:solidFill>
                          <a:effectLst/>
                          <a:latin typeface="Times New Roman" panose="02020603050405020304" pitchFamily="18" charset="0"/>
                          <a:ea typeface="ヒラギノ角ゴ Pro W3" pitchFamily="84" charset="-128"/>
                        </a:rPr>
                        <a:t>d</a:t>
                      </a:r>
                      <a:r>
                        <a:rPr kumimoji="0" lang="en-US" altLang="zh-CN" sz="2000" b="1" i="0" u="none" strike="noStrike" cap="none" normalizeH="0" baseline="-25000">
                          <a:ln>
                            <a:noFill/>
                          </a:ln>
                          <a:solidFill>
                            <a:srgbClr val="FF0000"/>
                          </a:solidFill>
                          <a:effectLst/>
                          <a:latin typeface="Times New Roman" panose="02020603050405020304" pitchFamily="18" charset="0"/>
                          <a:ea typeface="ヒラギノ角ゴ Pro W3" pitchFamily="84" charset="-128"/>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0000"/>
                          </a:solidFill>
                          <a:effectLst/>
                          <a:latin typeface="Courier New" panose="02070309020205020404" pitchFamily="49" charset="0"/>
                          <a:ea typeface="ヒラギノ角ゴ Pro W3" pitchFamily="84" charset="-128"/>
                        </a:rPr>
                        <a:t>BAO</a:t>
                      </a:r>
                      <a:r>
                        <a:rPr kumimoji="0" lang="en-US" altLang="zh-CN" sz="2000" b="1" i="0" u="none" strike="noStrike" cap="none" normalizeH="0" baseline="0" dirty="0">
                          <a:ln>
                            <a:noFill/>
                          </a:ln>
                          <a:solidFill>
                            <a:srgbClr val="FF0000"/>
                          </a:solidFill>
                          <a:effectLst/>
                          <a:latin typeface="Courier New" panose="02070309020205020404" pitchFamily="49" charset="0"/>
                          <a:ea typeface="ヒラギノ角ゴ Pro W3" pitchFamily="84" charset="-128"/>
                        </a:rPr>
                        <a:t>B</a:t>
                      </a:r>
                      <a:r>
                        <a:rPr kumimoji="0" lang="en-US" altLang="zh-CN" sz="2000" b="0" i="0" u="none" strike="noStrike" cap="none" normalizeH="0" baseline="0" dirty="0">
                          <a:ln>
                            <a:noFill/>
                          </a:ln>
                          <a:solidFill>
                            <a:srgbClr val="FF0000"/>
                          </a:solidFill>
                          <a:effectLst/>
                          <a:latin typeface="Courier New" panose="02070309020205020404" pitchFamily="49" charset="0"/>
                          <a:ea typeface="ヒラギノ角ゴ Pro W3" pitchFamily="84" charset="-128"/>
                        </a:rPr>
                        <a:t>A</a:t>
                      </a:r>
                      <a:r>
                        <a:rPr kumimoji="0" lang="en-US" altLang="zh-CN" sz="2000" b="1" i="0" u="none" strike="noStrike" cap="none" normalizeH="0" baseline="0" dirty="0">
                          <a:ln>
                            <a:noFill/>
                          </a:ln>
                          <a:solidFill>
                            <a:srgbClr val="FF0000"/>
                          </a:solidFill>
                          <a:effectLst/>
                          <a:latin typeface="Courier New" panose="02070309020205020404" pitchFamily="49" charset="0"/>
                          <a:ea typeface="ヒラギノ角ゴ Pro W3" pitchFamily="84" charset="-128"/>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Courier New" panose="02070309020205020404" pitchFamily="49" charset="0"/>
                          <a:ea typeface="ヒラギノ角ゴ Pro W3" pitchFamily="84" charset="-128"/>
                        </a:rPr>
                        <a:t>B</a:t>
                      </a:r>
                      <a:r>
                        <a:rPr kumimoji="0" lang="en-US" altLang="zh-CN" sz="2000" b="0" i="0" u="none" strike="noStrike" cap="none" normalizeH="0" baseline="0" dirty="0">
                          <a:ln>
                            <a:noFill/>
                          </a:ln>
                          <a:solidFill>
                            <a:srgbClr val="FF0000"/>
                          </a:solidFill>
                          <a:effectLst/>
                          <a:latin typeface="Courier New" panose="02070309020205020404" pitchFamily="49" charset="0"/>
                          <a:ea typeface="ヒラギノ角ゴ Pro W3" pitchFamily="84" charset="-128"/>
                        </a:rPr>
                        <a:t>AOB</a:t>
                      </a:r>
                      <a:r>
                        <a:rPr kumimoji="0" lang="en-US" altLang="zh-CN" sz="2000" b="1" i="0" u="none" strike="noStrike" cap="none" normalizeH="0" baseline="0" dirty="0">
                          <a:ln>
                            <a:noFill/>
                          </a:ln>
                          <a:solidFill>
                            <a:srgbClr val="FF0000"/>
                          </a:solidFill>
                          <a:effectLst/>
                          <a:latin typeface="Courier New" panose="02070309020205020404" pitchFamily="49" charset="0"/>
                          <a:ea typeface="ヒラギノ角ゴ Pro W3" pitchFamily="84" charset="-128"/>
                        </a:rPr>
                        <a:t>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55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Courier New" panose="02070309020205020404" pitchFamily="49" charset="0"/>
                          <a:ea typeface="ヒラギノ角ゴ Pro W3" pitchFamily="84" charset="-128"/>
                        </a:rPr>
                        <a:t>B</a:t>
                      </a:r>
                      <a:r>
                        <a:rPr kumimoji="0" lang="en-US" altLang="zh-CN" sz="2000" b="0" i="0" u="none" strike="noStrike" cap="none" normalizeH="0" baseline="0">
                          <a:ln>
                            <a:noFill/>
                          </a:ln>
                          <a:solidFill>
                            <a:srgbClr val="FF0000"/>
                          </a:solidFill>
                          <a:effectLst/>
                          <a:latin typeface="Courier New" panose="02070309020205020404" pitchFamily="49" charset="0"/>
                          <a:ea typeface="ヒラギノ角ゴ Pro W3" pitchFamily="84" charset="-128"/>
                        </a:rPr>
                        <a:t>AO</a:t>
                      </a:r>
                      <a:r>
                        <a:rPr kumimoji="0" lang="en-US" altLang="zh-CN" sz="2000" b="1" i="0" u="none" strike="noStrike" cap="none" normalizeH="0" baseline="0">
                          <a:ln>
                            <a:noFill/>
                          </a:ln>
                          <a:solidFill>
                            <a:srgbClr val="FF0000"/>
                          </a:solidFill>
                          <a:effectLst/>
                          <a:latin typeface="Courier New" panose="02070309020205020404" pitchFamily="49" charset="0"/>
                          <a:ea typeface="ヒラギノ角ゴ Pro W3" pitchFamily="84" charset="-128"/>
                        </a:rPr>
                        <a:t>BAB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Times New Roman" panose="02020603050405020304" pitchFamily="18" charset="0"/>
                          <a:ea typeface="ヒラギノ角ゴ Pro W3" pitchFamily="84" charset="-128"/>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353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Courier New" panose="02070309020205020404" pitchFamily="49" charset="0"/>
                          <a:ea typeface="ヒラギノ角ゴ Pro W3" pitchFamily="84" charset="-128"/>
                        </a:rPr>
                        <a:t>B</a:t>
                      </a:r>
                      <a:r>
                        <a:rPr kumimoji="0" lang="en-US" altLang="zh-CN" sz="2000" b="0" i="0" u="none" strike="noStrike" cap="none" normalizeH="0" baseline="0">
                          <a:ln>
                            <a:noFill/>
                          </a:ln>
                          <a:solidFill>
                            <a:srgbClr val="FF0000"/>
                          </a:solidFill>
                          <a:effectLst/>
                          <a:latin typeface="Courier New" panose="02070309020205020404" pitchFamily="49" charset="0"/>
                          <a:ea typeface="ヒラギノ角ゴ Pro W3" pitchFamily="84" charset="-128"/>
                        </a:rPr>
                        <a:t>A</a:t>
                      </a:r>
                      <a:r>
                        <a:rPr kumimoji="0" lang="en-US" altLang="zh-CN" sz="2000" b="1" i="0" u="none" strike="noStrike" cap="none" normalizeH="0" baseline="0">
                          <a:ln>
                            <a:noFill/>
                          </a:ln>
                          <a:solidFill>
                            <a:srgbClr val="FF0000"/>
                          </a:solidFill>
                          <a:effectLst/>
                          <a:latin typeface="Courier New" panose="02070309020205020404" pitchFamily="49" charset="0"/>
                          <a:ea typeface="ヒラギノ角ゴ Pro W3" pitchFamily="84" charset="-128"/>
                        </a:rPr>
                        <a:t>OBAB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Times New Roman" panose="02020603050405020304" pitchFamily="18" charset="0"/>
                          <a:ea typeface="ヒラギノ角ゴ Pro W3" pitchFamily="84" charset="-128"/>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55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Times New Roman" panose="02020603050405020304" pitchFamily="18" charset="0"/>
                          <a:ea typeface="ヒラギノ角ゴ Pro W3" pitchFamily="84" charset="-128"/>
                        </a:rPr>
                        <a:t>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Courier New" panose="02070309020205020404" pitchFamily="49" charset="0"/>
                          <a:ea typeface="ヒラギノ角ゴ Pro W3" pitchFamily="84" charset="-128"/>
                        </a:rPr>
                        <a:t>BAOBAB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FF0000"/>
                          </a:solidFill>
                          <a:effectLst/>
                          <a:latin typeface="Times New Roman" panose="02020603050405020304" pitchFamily="18" charset="0"/>
                          <a:ea typeface="ヒラギノ角ゴ Pro W3" pitchFamily="84" charset="-128"/>
                        </a:rPr>
                        <a:t>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268" name="Line 136"/>
          <p:cNvSpPr/>
          <p:nvPr/>
        </p:nvSpPr>
        <p:spPr>
          <a:xfrm>
            <a:off x="2743200" y="3978275"/>
            <a:ext cx="0" cy="2438400"/>
          </a:xfrm>
          <a:prstGeom prst="line">
            <a:avLst/>
          </a:prstGeom>
          <a:ln w="12700" cap="flat" cmpd="sng">
            <a:solidFill>
              <a:srgbClr val="FF0000"/>
            </a:solidFill>
            <a:prstDash val="solid"/>
            <a:round/>
            <a:headEnd type="none" w="sm" len="sm"/>
            <a:tailEnd type="none" w="sm" len="sm"/>
          </a:ln>
        </p:spPr>
      </p:sp>
      <p:sp>
        <p:nvSpPr>
          <p:cNvPr id="51269" name="Line 137"/>
          <p:cNvSpPr/>
          <p:nvPr/>
        </p:nvSpPr>
        <p:spPr>
          <a:xfrm>
            <a:off x="685800" y="3978275"/>
            <a:ext cx="0" cy="2438400"/>
          </a:xfrm>
          <a:prstGeom prst="line">
            <a:avLst/>
          </a:prstGeom>
          <a:ln w="12700" cap="flat" cmpd="sng">
            <a:solidFill>
              <a:srgbClr val="FF0000"/>
            </a:solidFill>
            <a:prstDash val="solid"/>
            <a:round/>
            <a:headEnd type="none" w="sm" len="sm"/>
            <a:tailEnd type="none" w="sm" len="sm"/>
          </a:ln>
        </p:spPr>
      </p:sp>
      <p:grpSp>
        <p:nvGrpSpPr>
          <p:cNvPr id="51270" name="Group 138"/>
          <p:cNvGrpSpPr/>
          <p:nvPr/>
        </p:nvGrpSpPr>
        <p:grpSpPr>
          <a:xfrm>
            <a:off x="685800" y="3962400"/>
            <a:ext cx="2057400" cy="2438400"/>
            <a:chOff x="384" y="2592"/>
            <a:chExt cx="1296" cy="1536"/>
          </a:xfrm>
        </p:grpSpPr>
        <p:sp>
          <p:nvSpPr>
            <p:cNvPr id="51271" name="Line 139"/>
            <p:cNvSpPr/>
            <p:nvPr/>
          </p:nvSpPr>
          <p:spPr>
            <a:xfrm>
              <a:off x="384" y="2880"/>
              <a:ext cx="1296" cy="0"/>
            </a:xfrm>
            <a:prstGeom prst="line">
              <a:avLst/>
            </a:prstGeom>
            <a:ln w="12700" cap="flat" cmpd="sng">
              <a:solidFill>
                <a:srgbClr val="FF0000"/>
              </a:solidFill>
              <a:prstDash val="solid"/>
              <a:round/>
              <a:headEnd type="none" w="sm" len="sm"/>
              <a:tailEnd type="none" w="sm" len="sm"/>
            </a:ln>
          </p:spPr>
        </p:sp>
        <p:sp>
          <p:nvSpPr>
            <p:cNvPr id="51272" name="Line 140"/>
            <p:cNvSpPr/>
            <p:nvPr/>
          </p:nvSpPr>
          <p:spPr>
            <a:xfrm>
              <a:off x="384" y="3120"/>
              <a:ext cx="1296" cy="0"/>
            </a:xfrm>
            <a:prstGeom prst="line">
              <a:avLst/>
            </a:prstGeom>
            <a:ln w="12700" cap="flat" cmpd="sng">
              <a:solidFill>
                <a:srgbClr val="FF0000"/>
              </a:solidFill>
              <a:prstDash val="solid"/>
              <a:round/>
              <a:headEnd type="none" w="sm" len="sm"/>
              <a:tailEnd type="none" w="sm" len="sm"/>
            </a:ln>
          </p:spPr>
        </p:sp>
        <p:sp>
          <p:nvSpPr>
            <p:cNvPr id="51273" name="Line 141"/>
            <p:cNvSpPr/>
            <p:nvPr/>
          </p:nvSpPr>
          <p:spPr>
            <a:xfrm>
              <a:off x="384" y="3360"/>
              <a:ext cx="1296" cy="0"/>
            </a:xfrm>
            <a:prstGeom prst="line">
              <a:avLst/>
            </a:prstGeom>
            <a:ln w="12700" cap="flat" cmpd="sng">
              <a:solidFill>
                <a:srgbClr val="FF0000"/>
              </a:solidFill>
              <a:prstDash val="solid"/>
              <a:round/>
              <a:headEnd type="none" w="sm" len="sm"/>
              <a:tailEnd type="none" w="sm" len="sm"/>
            </a:ln>
          </p:spPr>
        </p:sp>
        <p:sp>
          <p:nvSpPr>
            <p:cNvPr id="51274" name="Line 142"/>
            <p:cNvSpPr/>
            <p:nvPr/>
          </p:nvSpPr>
          <p:spPr>
            <a:xfrm>
              <a:off x="384" y="3600"/>
              <a:ext cx="1296" cy="0"/>
            </a:xfrm>
            <a:prstGeom prst="line">
              <a:avLst/>
            </a:prstGeom>
            <a:ln w="12700" cap="flat" cmpd="sng">
              <a:solidFill>
                <a:srgbClr val="FF0000"/>
              </a:solidFill>
              <a:prstDash val="solid"/>
              <a:round/>
              <a:headEnd type="none" w="sm" len="sm"/>
              <a:tailEnd type="none" w="sm" len="sm"/>
            </a:ln>
          </p:spPr>
        </p:sp>
        <p:sp>
          <p:nvSpPr>
            <p:cNvPr id="51275" name="Line 143"/>
            <p:cNvSpPr/>
            <p:nvPr/>
          </p:nvSpPr>
          <p:spPr>
            <a:xfrm>
              <a:off x="384" y="3840"/>
              <a:ext cx="1296" cy="0"/>
            </a:xfrm>
            <a:prstGeom prst="line">
              <a:avLst/>
            </a:prstGeom>
            <a:ln w="12700" cap="flat" cmpd="sng">
              <a:solidFill>
                <a:srgbClr val="FF0000"/>
              </a:solidFill>
              <a:prstDash val="solid"/>
              <a:round/>
              <a:headEnd type="none" w="sm" len="sm"/>
              <a:tailEnd type="none" w="sm" len="sm"/>
            </a:ln>
          </p:spPr>
        </p:sp>
        <p:sp>
          <p:nvSpPr>
            <p:cNvPr id="51276" name="Line 144"/>
            <p:cNvSpPr/>
            <p:nvPr/>
          </p:nvSpPr>
          <p:spPr>
            <a:xfrm>
              <a:off x="384" y="4128"/>
              <a:ext cx="1296" cy="0"/>
            </a:xfrm>
            <a:prstGeom prst="line">
              <a:avLst/>
            </a:prstGeom>
            <a:ln w="12700" cap="flat" cmpd="sng">
              <a:solidFill>
                <a:srgbClr val="FF0000"/>
              </a:solidFill>
              <a:prstDash val="solid"/>
              <a:round/>
              <a:headEnd type="none" w="sm" len="sm"/>
              <a:tailEnd type="none" w="sm" len="sm"/>
            </a:ln>
          </p:spPr>
        </p:sp>
        <p:sp>
          <p:nvSpPr>
            <p:cNvPr id="51277" name="Line 145"/>
            <p:cNvSpPr/>
            <p:nvPr/>
          </p:nvSpPr>
          <p:spPr>
            <a:xfrm>
              <a:off x="672" y="2592"/>
              <a:ext cx="0" cy="1536"/>
            </a:xfrm>
            <a:prstGeom prst="line">
              <a:avLst/>
            </a:prstGeom>
            <a:ln w="12700" cap="flat" cmpd="sng">
              <a:solidFill>
                <a:srgbClr val="FF0000"/>
              </a:solidFill>
              <a:prstDash val="solid"/>
              <a:round/>
              <a:headEnd type="none" w="sm" len="sm"/>
              <a:tailEnd type="none" w="sm" len="sm"/>
            </a:ln>
          </p:spPr>
        </p:sp>
        <p:sp>
          <p:nvSpPr>
            <p:cNvPr id="51278" name="Line 146"/>
            <p:cNvSpPr/>
            <p:nvPr/>
          </p:nvSpPr>
          <p:spPr>
            <a:xfrm>
              <a:off x="1392" y="2592"/>
              <a:ext cx="0" cy="1536"/>
            </a:xfrm>
            <a:prstGeom prst="line">
              <a:avLst/>
            </a:prstGeom>
            <a:ln w="12700" cap="flat" cmpd="sng">
              <a:solidFill>
                <a:srgbClr val="FF0000"/>
              </a:solidFill>
              <a:prstDash val="solid"/>
              <a:round/>
              <a:headEnd type="none" w="sm" len="sm"/>
              <a:tailEnd type="none" w="sm" len="sm"/>
            </a:ln>
          </p:spPr>
        </p:sp>
        <p:sp>
          <p:nvSpPr>
            <p:cNvPr id="51279" name="Line 147"/>
            <p:cNvSpPr/>
            <p:nvPr/>
          </p:nvSpPr>
          <p:spPr>
            <a:xfrm>
              <a:off x="384" y="2592"/>
              <a:ext cx="1296" cy="0"/>
            </a:xfrm>
            <a:prstGeom prst="line">
              <a:avLst/>
            </a:prstGeom>
            <a:ln w="12700" cap="flat" cmpd="sng">
              <a:solidFill>
                <a:srgbClr val="FF0000"/>
              </a:solidFill>
              <a:prstDash val="solid"/>
              <a:round/>
              <a:headEnd type="none" w="sm" len="sm"/>
              <a:tailEnd type="none" w="sm" len="sm"/>
            </a:ln>
          </p:spPr>
        </p:sp>
      </p:gr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33</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34</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grpSp>
        <p:nvGrpSpPr>
          <p:cNvPr id="53251" name="Group 4"/>
          <p:cNvGrpSpPr/>
          <p:nvPr/>
        </p:nvGrpSpPr>
        <p:grpSpPr>
          <a:xfrm>
            <a:off x="1981200" y="2819400"/>
            <a:ext cx="5029200" cy="2438400"/>
            <a:chOff x="1997" y="1314"/>
            <a:chExt cx="1889" cy="1009"/>
          </a:xfrm>
        </p:grpSpPr>
        <p:grpSp>
          <p:nvGrpSpPr>
            <p:cNvPr id="53252" name="Group 5"/>
            <p:cNvGrpSpPr/>
            <p:nvPr/>
          </p:nvGrpSpPr>
          <p:grpSpPr>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3259" name="Rectangle 3"/>
          <p:cNvSpPr>
            <a:spLocks noGrp="1"/>
          </p:cNvSpPr>
          <p:nvPr>
            <p:ph type="body" idx="4294967295"/>
          </p:nvPr>
        </p:nvSpPr>
        <p:spPr>
          <a:xfrm>
            <a:off x="3276600" y="3352800"/>
            <a:ext cx="2590800" cy="762000"/>
          </a:xfrm>
        </p:spPr>
        <p:txBody>
          <a:bodyPr vert="horz" wrap="square" lIns="91440" tIns="45720" rIns="91440" bIns="45720" anchor="t" anchorCtr="0"/>
          <a:lstStyle/>
          <a:p>
            <a:pPr eaLnBrk="1" hangingPunct="1">
              <a:lnSpc>
                <a:spcPct val="90000"/>
              </a:lnSpc>
              <a:buNone/>
            </a:pPr>
            <a:r>
              <a:rPr lang="en-US" altLang="zh-CN" sz="2800">
                <a:ea typeface="宋体" panose="02010600030101010101" pitchFamily="2" charset="-122"/>
              </a:rPr>
              <a:t>7.3 Hashing</a:t>
            </a:r>
            <a:endParaRPr lang="en-US" altLang="zh-CN" sz="2800" b="1">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3"/>
          <p:cNvSpPr>
            <a:spLocks noGrp="1"/>
          </p:cNvSpPr>
          <p:nvPr>
            <p:ph idx="1"/>
          </p:nvPr>
        </p:nvSpPr>
        <p:spPr>
          <a:xfrm>
            <a:off x="76200" y="1419225"/>
            <a:ext cx="8991600" cy="4879975"/>
          </a:xfrm>
        </p:spPr>
        <p:txBody>
          <a:bodyPr vert="horz" wrap="square" lIns="91440" tIns="45720" rIns="91440" bIns="45720" anchor="t" anchorCtr="0"/>
          <a:lstStyle/>
          <a:p>
            <a:r>
              <a:rPr lang="en-US" altLang="zh-CN">
                <a:ea typeface="宋体" panose="02010600030101010101" pitchFamily="2" charset="-122"/>
              </a:rPr>
              <a:t>Hashing is based on the idea of distributing keys among a one-dimensional array H[0..m-1] called a hash table. </a:t>
            </a:r>
          </a:p>
          <a:p>
            <a:r>
              <a:rPr lang="en-US" altLang="zh-CN">
                <a:ea typeface="宋体" panose="02010600030101010101" pitchFamily="2" charset="-122"/>
              </a:rPr>
              <a:t>The distribution is done by computing, for each of the keys, the value of some predefined function h called the hash function.</a:t>
            </a:r>
          </a:p>
          <a:p>
            <a:r>
              <a:rPr lang="en-US" altLang="zh-CN">
                <a:ea typeface="宋体" panose="02010600030101010101" pitchFamily="2" charset="-122"/>
              </a:rPr>
              <a:t>This function assigns an integers between 0 and m-1, called the hash address, to a key.</a:t>
            </a:r>
          </a:p>
          <a:p>
            <a:endParaRPr lang="zh-CN" altLang="en-US">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4275"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Hashing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内容占位符 2"/>
          <p:cNvSpPr>
            <a:spLocks noGrp="1"/>
          </p:cNvSpPr>
          <p:nvPr>
            <p:ph idx="1"/>
          </p:nvPr>
        </p:nvSpPr>
        <p:spPr>
          <a:xfrm>
            <a:off x="457200" y="1419225"/>
            <a:ext cx="8458200" cy="4879975"/>
          </a:xfrm>
        </p:spPr>
        <p:txBody>
          <a:bodyPr vert="horz" wrap="square" lIns="91440" tIns="45720" rIns="91440" bIns="45720" anchor="t" anchorCtr="0"/>
          <a:lstStyle/>
          <a:p>
            <a:r>
              <a:rPr lang="en-US" altLang="zh-CN">
                <a:ea typeface="宋体" panose="02010600030101010101" pitchFamily="2" charset="-122"/>
              </a:rPr>
              <a:t>If keys are nonnegative integers, a hash function can be of the form h(K) = K mod m.</a:t>
            </a:r>
          </a:p>
          <a:p>
            <a:r>
              <a:rPr lang="en-US" altLang="zh-CN">
                <a:ea typeface="宋体" panose="02010600030101010101" pitchFamily="2" charset="-122"/>
              </a:rPr>
              <a:t>If keys are letters of some alphabets, we can first assign a letter its position in the alphabet and then apply the same kind of a function of a function used for integer.</a:t>
            </a:r>
          </a:p>
          <a:p>
            <a:r>
              <a:rPr lang="en-US" altLang="zh-CN">
                <a:ea typeface="宋体" panose="02010600030101010101" pitchFamily="2" charset="-122"/>
              </a:rPr>
              <a:t>Finally, if K is a character string c0c1…cs-1, we can use, as a very unsophisticated option.</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36</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632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Hashing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37</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7346" name="Rectangle 3"/>
          <p:cNvSpPr txBox="1"/>
          <p:nvPr/>
        </p:nvSpPr>
        <p:spPr>
          <a:xfrm>
            <a:off x="381000" y="1266825"/>
            <a:ext cx="8763000" cy="4905375"/>
          </a:xfrm>
          <a:prstGeom prst="rect">
            <a:avLst/>
          </a:prstGeom>
          <a:noFill/>
          <a:ln w="9525">
            <a:noFill/>
          </a:ln>
        </p:spPr>
        <p:txBody>
          <a:bodyPr anchor="t" anchorCtr="0"/>
          <a:lstStyle/>
          <a:p>
            <a:pPr marL="342900" indent="-342900" eaLnBrk="0" hangingPunct="0">
              <a:lnSpc>
                <a:spcPct val="90000"/>
              </a:lnSpc>
              <a:spcBef>
                <a:spcPct val="20000"/>
              </a:spcBef>
              <a:buClr>
                <a:schemeClr val="hlink"/>
              </a:buClr>
              <a:buFont typeface="Wingdings" panose="05000000000000000000" pitchFamily="2" charset="2"/>
              <a:buChar char="v"/>
            </a:pPr>
            <a:r>
              <a:rPr lang="en-US" altLang="zh-CN" sz="2800">
                <a:latin typeface="Arial" panose="020B0604020202020204" pitchFamily="34" charset="0"/>
                <a:ea typeface="宋体" panose="02010600030101010101" pitchFamily="2" charset="-122"/>
              </a:rPr>
              <a:t>A very efficient method  for implementing a </a:t>
            </a:r>
            <a:r>
              <a:rPr lang="en-US" altLang="zh-CN" sz="2800" i="1">
                <a:latin typeface="Arial" panose="020B0604020202020204" pitchFamily="34" charset="0"/>
                <a:ea typeface="宋体" panose="02010600030101010101" pitchFamily="2" charset="-122"/>
              </a:rPr>
              <a:t>dictionary, </a:t>
            </a:r>
            <a:r>
              <a:rPr lang="en-US" altLang="zh-CN" sz="2800">
                <a:latin typeface="Arial" panose="020B0604020202020204" pitchFamily="34" charset="0"/>
                <a:ea typeface="宋体" panose="02010600030101010101" pitchFamily="2" charset="-122"/>
              </a:rPr>
              <a:t>i.e.,</a:t>
            </a:r>
            <a:r>
              <a:rPr lang="en-US" altLang="zh-CN" sz="2800" i="1">
                <a:latin typeface="Arial" panose="020B0604020202020204" pitchFamily="34" charset="0"/>
                <a:ea typeface="宋体" panose="02010600030101010101" pitchFamily="2" charset="-122"/>
              </a:rPr>
              <a:t> </a:t>
            </a:r>
            <a:r>
              <a:rPr lang="en-US" altLang="zh-CN" sz="2800">
                <a:latin typeface="Arial" panose="020B0604020202020204" pitchFamily="34" charset="0"/>
                <a:ea typeface="宋体" panose="02010600030101010101" pitchFamily="2" charset="-122"/>
              </a:rPr>
              <a:t> a set with the operations:</a:t>
            </a:r>
            <a:endParaRPr lang="en-US" altLang="zh-CN" sz="3200">
              <a:latin typeface="Arial" panose="020B0604020202020204" pitchFamily="34" charset="0"/>
              <a:ea typeface="宋体" panose="02010600030101010101" pitchFamily="2" charset="-122"/>
            </a:endParaRPr>
          </a:p>
          <a:p>
            <a:pPr marL="1143000" lvl="2" indent="-228600" algn="l" rtl="0" eaLnBrk="0" fontAlgn="base" hangingPunct="0">
              <a:lnSpc>
                <a:spcPct val="90000"/>
              </a:lnSpc>
              <a:spcBef>
                <a:spcPct val="20000"/>
              </a:spcBef>
              <a:spcAft>
                <a:spcPct val="0"/>
              </a:spcAft>
              <a:buClr>
                <a:schemeClr val="tx1"/>
              </a:buClr>
              <a:buChar char="•"/>
            </a:pPr>
            <a:r>
              <a:rPr lang="en-US" altLang="zh-CN" sz="2400">
                <a:solidFill>
                  <a:schemeClr val="tx1"/>
                </a:solidFill>
                <a:latin typeface="Arial" panose="020B0604020202020204" pitchFamily="34" charset="0"/>
                <a:ea typeface="宋体" panose="02010600030101010101" pitchFamily="2" charset="-122"/>
              </a:rPr>
              <a:t> find </a:t>
            </a:r>
          </a:p>
          <a:p>
            <a:pPr marL="1143000" lvl="2" indent="-228600" algn="l" rtl="0" eaLnBrk="0" fontAlgn="base" hangingPunct="0">
              <a:lnSpc>
                <a:spcPct val="90000"/>
              </a:lnSpc>
              <a:spcBef>
                <a:spcPct val="20000"/>
              </a:spcBef>
              <a:spcAft>
                <a:spcPct val="0"/>
              </a:spcAft>
              <a:buClr>
                <a:schemeClr val="tx1"/>
              </a:buClr>
              <a:buChar char="•"/>
            </a:pPr>
            <a:r>
              <a:rPr lang="en-US" altLang="zh-CN" sz="2400">
                <a:solidFill>
                  <a:schemeClr val="tx1"/>
                </a:solidFill>
                <a:latin typeface="Arial" panose="020B0604020202020204" pitchFamily="34" charset="0"/>
                <a:ea typeface="宋体" panose="02010600030101010101" pitchFamily="2" charset="-122"/>
              </a:rPr>
              <a:t> insert </a:t>
            </a:r>
          </a:p>
          <a:p>
            <a:pPr marL="1143000" lvl="2" indent="-228600" algn="l" rtl="0" eaLnBrk="0" fontAlgn="base" hangingPunct="0">
              <a:lnSpc>
                <a:spcPct val="90000"/>
              </a:lnSpc>
              <a:spcBef>
                <a:spcPct val="20000"/>
              </a:spcBef>
              <a:spcAft>
                <a:spcPct val="0"/>
              </a:spcAft>
              <a:buClr>
                <a:schemeClr val="tx1"/>
              </a:buClr>
              <a:buChar char="•"/>
            </a:pPr>
            <a:r>
              <a:rPr lang="en-US" altLang="zh-CN" sz="2400">
                <a:solidFill>
                  <a:schemeClr val="tx1"/>
                </a:solidFill>
                <a:latin typeface="Arial" panose="020B0604020202020204" pitchFamily="34" charset="0"/>
                <a:ea typeface="宋体" panose="02010600030101010101" pitchFamily="2" charset="-122"/>
              </a:rPr>
              <a:t> delete</a:t>
            </a:r>
          </a:p>
          <a:p>
            <a:pPr marL="1143000" lvl="2" indent="-228600" algn="l" rtl="0" eaLnBrk="0" fontAlgn="base" hangingPunct="0">
              <a:lnSpc>
                <a:spcPct val="90000"/>
              </a:lnSpc>
              <a:spcBef>
                <a:spcPct val="20000"/>
              </a:spcBef>
              <a:spcAft>
                <a:spcPct val="0"/>
              </a:spcAft>
              <a:buClr>
                <a:schemeClr val="tx1"/>
              </a:buClr>
              <a:buChar char="•"/>
            </a:pPr>
            <a:endParaRPr lang="en-US" altLang="zh-CN" sz="2400">
              <a:solidFill>
                <a:schemeClr val="tx1"/>
              </a:solidFill>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chemeClr val="hlink"/>
              </a:buClr>
              <a:buFont typeface="Wingdings" panose="05000000000000000000" pitchFamily="2" charset="2"/>
              <a:buChar char="v"/>
            </a:pPr>
            <a:r>
              <a:rPr lang="en-US" altLang="zh-CN" sz="2800">
                <a:latin typeface="Arial" panose="020B0604020202020204" pitchFamily="34" charset="0"/>
                <a:ea typeface="宋体" panose="02010600030101010101" pitchFamily="2" charset="-122"/>
              </a:rPr>
              <a:t>Based on representation-change and space-for-time tradeoff ideas</a:t>
            </a:r>
            <a:br>
              <a:rPr lang="en-US" altLang="zh-CN" sz="2800">
                <a:latin typeface="Arial" panose="020B0604020202020204" pitchFamily="34" charset="0"/>
                <a:ea typeface="宋体" panose="02010600030101010101" pitchFamily="2" charset="-122"/>
              </a:rPr>
            </a:br>
            <a:endParaRPr lang="en-US" altLang="zh-CN" sz="280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chemeClr val="hlink"/>
              </a:buClr>
              <a:buFont typeface="Wingdings" panose="05000000000000000000" pitchFamily="2" charset="2"/>
              <a:buChar char="v"/>
            </a:pPr>
            <a:r>
              <a:rPr lang="en-US" altLang="zh-CN" sz="2800">
                <a:latin typeface="Arial" panose="020B0604020202020204" pitchFamily="34" charset="0"/>
                <a:ea typeface="宋体" panose="02010600030101010101" pitchFamily="2" charset="-122"/>
              </a:rPr>
              <a:t>Important applications:</a:t>
            </a:r>
            <a:endParaRPr lang="en-US" altLang="zh-CN" sz="3200">
              <a:latin typeface="Arial" panose="020B0604020202020204" pitchFamily="34" charset="0"/>
              <a:ea typeface="宋体" panose="02010600030101010101" pitchFamily="2" charset="-122"/>
            </a:endParaRPr>
          </a:p>
          <a:p>
            <a:pPr marL="1143000" lvl="2" indent="-228600" algn="l" rtl="0" eaLnBrk="0" fontAlgn="base" hangingPunct="0">
              <a:lnSpc>
                <a:spcPct val="90000"/>
              </a:lnSpc>
              <a:spcBef>
                <a:spcPct val="20000"/>
              </a:spcBef>
              <a:spcAft>
                <a:spcPct val="0"/>
              </a:spcAft>
              <a:buClr>
                <a:schemeClr val="tx1"/>
              </a:buClr>
              <a:buChar char="•"/>
            </a:pPr>
            <a:r>
              <a:rPr lang="en-US" altLang="zh-CN" sz="2400">
                <a:solidFill>
                  <a:schemeClr val="tx1"/>
                </a:solidFill>
                <a:latin typeface="Arial" panose="020B0604020202020204" pitchFamily="34" charset="0"/>
                <a:ea typeface="宋体" panose="02010600030101010101" pitchFamily="2" charset="-122"/>
              </a:rPr>
              <a:t> symbol tables</a:t>
            </a:r>
          </a:p>
          <a:p>
            <a:pPr marL="1143000" lvl="2" indent="-228600" algn="l" rtl="0" eaLnBrk="0" fontAlgn="base" hangingPunct="0">
              <a:lnSpc>
                <a:spcPct val="90000"/>
              </a:lnSpc>
              <a:spcBef>
                <a:spcPct val="20000"/>
              </a:spcBef>
              <a:spcAft>
                <a:spcPct val="0"/>
              </a:spcAft>
              <a:buClr>
                <a:schemeClr val="tx1"/>
              </a:buClr>
              <a:buChar char="•"/>
            </a:pPr>
            <a:r>
              <a:rPr lang="en-US" altLang="zh-CN" sz="2400">
                <a:solidFill>
                  <a:schemeClr val="tx1"/>
                </a:solidFill>
                <a:latin typeface="Arial" panose="020B0604020202020204" pitchFamily="34" charset="0"/>
                <a:ea typeface="宋体" panose="02010600030101010101" pitchFamily="2" charset="-122"/>
              </a:rPr>
              <a:t> databases (</a:t>
            </a:r>
            <a:r>
              <a:rPr lang="en-US" altLang="zh-CN" sz="2400" i="1">
                <a:solidFill>
                  <a:schemeClr val="tx1"/>
                </a:solidFill>
                <a:latin typeface="Arial" panose="020B0604020202020204" pitchFamily="34" charset="0"/>
                <a:ea typeface="宋体" panose="02010600030101010101" pitchFamily="2" charset="-122"/>
              </a:rPr>
              <a:t>extendible hashing</a:t>
            </a:r>
            <a:r>
              <a:rPr lang="en-US" altLang="zh-CN" sz="2400">
                <a:solidFill>
                  <a:schemeClr val="tx1"/>
                </a:solidFill>
                <a:latin typeface="Arial" panose="020B0604020202020204" pitchFamily="34" charset="0"/>
                <a:ea typeface="宋体" panose="02010600030101010101" pitchFamily="2" charset="-122"/>
              </a:rPr>
              <a:t>)</a:t>
            </a:r>
          </a:p>
          <a:p>
            <a:pPr marL="342900" indent="-342900" eaLnBrk="0" hangingPunct="0">
              <a:lnSpc>
                <a:spcPct val="90000"/>
              </a:lnSpc>
              <a:spcBef>
                <a:spcPct val="20000"/>
              </a:spcBef>
              <a:buClr>
                <a:schemeClr val="hlink"/>
              </a:buClr>
              <a:buFont typeface="Wingdings" panose="05000000000000000000" pitchFamily="2" charset="2"/>
              <a:buChar char="v"/>
            </a:pPr>
            <a:endParaRPr lang="en-US" altLang="zh-CN" sz="320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chemeClr val="hlink"/>
              </a:buClr>
              <a:buFont typeface="Wingdings" panose="05000000000000000000" pitchFamily="2" charset="2"/>
              <a:buChar char="v"/>
            </a:pPr>
            <a:endParaRPr lang="en-US" altLang="zh-CN" sz="3200">
              <a:latin typeface="Arial" panose="020B0604020202020204" pitchFamily="34" charset="0"/>
              <a:ea typeface="宋体" panose="02010600030101010101" pitchFamily="2" charset="-122"/>
            </a:endParaRPr>
          </a:p>
        </p:txBody>
      </p:sp>
      <p:sp>
        <p:nvSpPr>
          <p:cNvPr id="57347" name="Rectangle 2"/>
          <p:cNvSpPr txBox="1"/>
          <p:nvPr/>
        </p:nvSpPr>
        <p:spPr>
          <a:xfrm>
            <a:off x="609600" y="685800"/>
            <a:ext cx="7588250" cy="685800"/>
          </a:xfrm>
          <a:prstGeom prst="rect">
            <a:avLst/>
          </a:prstGeom>
          <a:noFill/>
          <a:ln w="9525">
            <a:noFill/>
          </a:ln>
        </p:spPr>
        <p:txBody>
          <a:bodyPr anchor="t" anchorCtr="0"/>
          <a:lstStyle/>
          <a:p>
            <a:pPr eaLnBrk="0" hangingPunct="0">
              <a:buClrTx/>
              <a:buFontTx/>
            </a:pPr>
            <a:r>
              <a:rPr lang="en-US" altLang="zh-CN" sz="3200" b="1">
                <a:solidFill>
                  <a:schemeClr val="bg1"/>
                </a:solidFill>
                <a:latin typeface="Verdana" panose="020B0604030504040204" pitchFamily="34" charset="0"/>
                <a:ea typeface="宋体" panose="02010600030101010101" pitchFamily="2" charset="-122"/>
              </a:rPr>
              <a:t>Hashing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Hash Tables and Hash Functions</a:t>
            </a:r>
          </a:p>
        </p:txBody>
      </p:sp>
      <p:sp>
        <p:nvSpPr>
          <p:cNvPr id="58370" name="Rectangle 3"/>
          <p:cNvSpPr>
            <a:spLocks noGrp="1"/>
          </p:cNvSpPr>
          <p:nvPr>
            <p:ph idx="1"/>
          </p:nvPr>
        </p:nvSpPr>
        <p:spPr>
          <a:xfrm>
            <a:off x="228600" y="1600200"/>
            <a:ext cx="8686800" cy="3657600"/>
          </a:xfrm>
        </p:spPr>
        <p:txBody>
          <a:bodyPr vert="horz" wrap="square" lIns="91440" tIns="45720" rIns="91440" bIns="45720" anchor="t" anchorCtr="0"/>
          <a:lstStyle/>
          <a:p>
            <a:pPr defTabSz="914400">
              <a:lnSpc>
                <a:spcPct val="90000"/>
              </a:lnSpc>
              <a:buFont typeface="Monotype Sorts" pitchFamily="2" charset="2"/>
              <a:buNone/>
              <a:tabLst>
                <a:tab pos="685800" algn="l"/>
              </a:tabLst>
            </a:pPr>
            <a:r>
              <a:rPr lang="en-US" altLang="zh-CN" sz="3600">
                <a:ea typeface="宋体" panose="02010600030101010101" pitchFamily="2" charset="-122"/>
              </a:rPr>
              <a:t>   The idea of </a:t>
            </a:r>
            <a:r>
              <a:rPr lang="en-US" altLang="zh-CN" sz="3600" i="1">
                <a:ea typeface="宋体" panose="02010600030101010101" pitchFamily="2" charset="-122"/>
              </a:rPr>
              <a:t>hashing</a:t>
            </a:r>
            <a:r>
              <a:rPr lang="en-US" altLang="zh-CN" sz="3600">
                <a:ea typeface="宋体" panose="02010600030101010101" pitchFamily="2" charset="-122"/>
              </a:rPr>
              <a:t> is to map keys of a given file of size </a:t>
            </a:r>
            <a:r>
              <a:rPr lang="en-US" altLang="zh-CN" sz="3600" i="1">
                <a:ea typeface="宋体" panose="02010600030101010101" pitchFamily="2" charset="-122"/>
              </a:rPr>
              <a:t>n </a:t>
            </a:r>
            <a:r>
              <a:rPr lang="en-US" altLang="zh-CN" sz="3600">
                <a:ea typeface="宋体" panose="02010600030101010101" pitchFamily="2" charset="-122"/>
              </a:rPr>
              <a:t>into a table of size </a:t>
            </a:r>
            <a:r>
              <a:rPr lang="en-US" altLang="zh-CN" sz="3600" i="1">
                <a:ea typeface="宋体" panose="02010600030101010101" pitchFamily="2" charset="-122"/>
              </a:rPr>
              <a:t>m, </a:t>
            </a:r>
            <a:r>
              <a:rPr lang="en-US" altLang="zh-CN" sz="3600">
                <a:ea typeface="宋体" panose="02010600030101010101" pitchFamily="2" charset="-122"/>
              </a:rPr>
              <a:t>called the </a:t>
            </a:r>
            <a:r>
              <a:rPr lang="en-US" altLang="zh-CN" sz="3600" i="1">
                <a:ea typeface="宋体" panose="02010600030101010101" pitchFamily="2" charset="-122"/>
              </a:rPr>
              <a:t>hash table</a:t>
            </a:r>
            <a:r>
              <a:rPr lang="en-US" altLang="zh-CN" sz="3600">
                <a:ea typeface="宋体" panose="02010600030101010101" pitchFamily="2" charset="-122"/>
              </a:rPr>
              <a:t>,</a:t>
            </a:r>
            <a:r>
              <a:rPr lang="en-US" altLang="zh-CN" sz="3600" i="1">
                <a:ea typeface="宋体" panose="02010600030101010101" pitchFamily="2" charset="-122"/>
              </a:rPr>
              <a:t> </a:t>
            </a:r>
            <a:r>
              <a:rPr lang="en-US" altLang="zh-CN" sz="3600">
                <a:ea typeface="宋体" panose="02010600030101010101" pitchFamily="2" charset="-122"/>
              </a:rPr>
              <a:t>by using a predefined function, called the </a:t>
            </a:r>
            <a:r>
              <a:rPr lang="en-US" altLang="zh-CN" sz="3600" i="1">
                <a:ea typeface="宋体" panose="02010600030101010101" pitchFamily="2" charset="-122"/>
              </a:rPr>
              <a:t>hash function</a:t>
            </a:r>
            <a:r>
              <a:rPr lang="en-US" altLang="zh-CN" sz="3600">
                <a:ea typeface="宋体" panose="02010600030101010101" pitchFamily="2" charset="-122"/>
              </a:rPr>
              <a:t>,</a:t>
            </a:r>
          </a:p>
          <a:p>
            <a:pPr defTabSz="914400">
              <a:lnSpc>
                <a:spcPct val="90000"/>
              </a:lnSpc>
              <a:buFont typeface="Monotype Sorts" pitchFamily="2" charset="2"/>
              <a:buNone/>
              <a:tabLst>
                <a:tab pos="685800" algn="l"/>
              </a:tabLst>
            </a:pPr>
            <a:r>
              <a:rPr lang="en-US" altLang="zh-CN" sz="3600">
                <a:ea typeface="宋体" panose="02010600030101010101" pitchFamily="2" charset="-122"/>
              </a:rPr>
              <a:t>    </a:t>
            </a:r>
            <a:r>
              <a:rPr lang="en-US" altLang="zh-CN" sz="3600" i="1">
                <a:ea typeface="宋体" panose="02010600030101010101" pitchFamily="2" charset="-122"/>
              </a:rPr>
              <a:t>h</a:t>
            </a:r>
            <a:r>
              <a:rPr lang="en-US" altLang="zh-CN" sz="3600">
                <a:ea typeface="宋体" panose="02010600030101010101" pitchFamily="2" charset="-122"/>
              </a:rPr>
              <a:t>: </a:t>
            </a:r>
            <a:r>
              <a:rPr lang="en-US" altLang="zh-CN" sz="3600" i="1">
                <a:ea typeface="宋体" panose="02010600030101010101" pitchFamily="2" charset="-122"/>
              </a:rPr>
              <a:t>K </a:t>
            </a:r>
            <a:r>
              <a:rPr lang="en-US" altLang="zh-CN" sz="3600">
                <a:ea typeface="宋体" panose="02010600030101010101" pitchFamily="2" charset="-122"/>
                <a:sym typeface="Symbol" panose="05050102010706020507" pitchFamily="18" charset="2"/>
              </a:rPr>
              <a:t></a:t>
            </a:r>
            <a:r>
              <a:rPr lang="en-US" altLang="zh-CN" sz="3600">
                <a:ea typeface="宋体" panose="02010600030101010101" pitchFamily="2" charset="-122"/>
              </a:rPr>
              <a:t>  location (cell) in the hash table</a:t>
            </a:r>
            <a:endParaRPr lang="en-US" altLang="zh-CN" sz="3600" u="sng">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38</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Hash Table	</a:t>
            </a:r>
            <a:endParaRPr lang="zh-CN" altLang="en-US">
              <a:ea typeface="宋体" panose="02010600030101010101" pitchFamily="2" charset="-122"/>
            </a:endParaRPr>
          </a:p>
        </p:txBody>
      </p:sp>
      <p:sp>
        <p:nvSpPr>
          <p:cNvPr id="60418" name="内容占位符 2"/>
          <p:cNvSpPr>
            <a:spLocks noGrp="1"/>
          </p:cNvSpPr>
          <p:nvPr>
            <p:ph idx="1"/>
          </p:nvPr>
        </p:nvSpPr>
        <p:spPr/>
        <p:txBody>
          <a:bodyPr vert="horz" wrap="square" lIns="91440" tIns="45720" rIns="91440" bIns="45720" anchor="t" anchorCtr="0"/>
          <a:lstStyle/>
          <a:p>
            <a:r>
              <a:rPr lang="zh-CN" altLang="en-US" sz="2400">
                <a:ea typeface="宋体" panose="02010600030101010101" pitchFamily="2" charset="-122"/>
              </a:rPr>
              <a:t>The hash table converts the </a:t>
            </a:r>
            <a:r>
              <a:rPr lang="en-US" altLang="zh-CN" sz="2400">
                <a:ea typeface="宋体" panose="02010600030101010101" pitchFamily="2" charset="-122"/>
              </a:rPr>
              <a:t>K</a:t>
            </a:r>
            <a:r>
              <a:rPr lang="zh-CN" altLang="en-US" sz="2400">
                <a:ea typeface="宋体" panose="02010600030101010101" pitchFamily="2" charset="-122"/>
              </a:rPr>
              <a:t>ey into an integer number through the hash function, and then the number is taken over the length of the array, and the result is used as the subscript of the array, and the value is stored in the array with the number as the subscript. </a:t>
            </a:r>
          </a:p>
          <a:p>
            <a:endParaRPr lang="zh-CN" altLang="en-US" sz="2400">
              <a:ea typeface="宋体" panose="02010600030101010101" pitchFamily="2" charset="-122"/>
            </a:endParaRPr>
          </a:p>
          <a:p>
            <a:r>
              <a:rPr lang="zh-CN" altLang="en-US" sz="2400">
                <a:ea typeface="宋体" panose="02010600030101010101" pitchFamily="2" charset="-122"/>
              </a:rPr>
              <a:t>When using a hash table for querying, use the hash function to convert the key to the corresponding array subscript, and locate the space to obtain value, so that you can make full use of the positioning performance of the array for data positioning.</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39</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cxnSp>
        <p:nvCxnSpPr>
          <p:cNvPr id="2" name="直接连接符 1"/>
          <p:cNvCxnSpPr/>
          <p:nvPr/>
        </p:nvCxnSpPr>
        <p:spPr>
          <a:xfrm>
            <a:off x="1524000" y="1828800"/>
            <a:ext cx="1369060" cy="88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24400" y="1828800"/>
            <a:ext cx="533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14600" y="2209800"/>
            <a:ext cx="18288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96200" y="2590800"/>
            <a:ext cx="838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14400" y="2971800"/>
            <a:ext cx="2819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Space-for-time Tradeoffs</a:t>
            </a:r>
          </a:p>
        </p:txBody>
      </p:sp>
      <p:sp>
        <p:nvSpPr>
          <p:cNvPr id="8194" name="Rectangle 3"/>
          <p:cNvSpPr>
            <a:spLocks noGrp="1"/>
          </p:cNvSpPr>
          <p:nvPr>
            <p:ph idx="1"/>
          </p:nvPr>
        </p:nvSpPr>
        <p:spPr>
          <a:xfrm>
            <a:off x="228600" y="1419225"/>
            <a:ext cx="8686800" cy="4879975"/>
          </a:xfrm>
        </p:spPr>
        <p:txBody>
          <a:bodyPr vert="horz" wrap="square" lIns="91440" tIns="45720" rIns="91440" bIns="45720" anchor="t" anchorCtr="0"/>
          <a:lstStyle/>
          <a:p>
            <a:pPr>
              <a:buFont typeface="Monotype Sorts" pitchFamily="2" charset="2"/>
              <a:buNone/>
            </a:pPr>
            <a:r>
              <a:rPr lang="en-US" altLang="zh-CN">
                <a:ea typeface="宋体" panose="02010600030101010101" pitchFamily="2" charset="-122"/>
              </a:rPr>
              <a:t>Two varieties of space-for-time algorithms: </a:t>
            </a:r>
          </a:p>
          <a:p>
            <a:r>
              <a:rPr lang="en-US" altLang="zh-CN" i="1" u="sng">
                <a:ea typeface="宋体" panose="02010600030101010101" pitchFamily="2" charset="-122"/>
              </a:rPr>
              <a:t>input enhancement</a:t>
            </a:r>
            <a:r>
              <a:rPr lang="en-US" altLang="zh-CN">
                <a:ea typeface="宋体" panose="02010600030101010101" pitchFamily="2" charset="-122"/>
              </a:rPr>
              <a:t>  — preprocess the input (or its part) to store some info to be used later in solving the problem </a:t>
            </a:r>
          </a:p>
          <a:p>
            <a:pPr lvl="1"/>
            <a:r>
              <a:rPr lang="en-US" altLang="zh-CN" sz="2400">
                <a:ea typeface="宋体" panose="02010600030101010101" pitchFamily="2" charset="-122"/>
              </a:rPr>
              <a:t>counting sorts</a:t>
            </a:r>
          </a:p>
          <a:p>
            <a:pPr lvl="1"/>
            <a:r>
              <a:rPr lang="en-US" altLang="zh-CN" sz="2400">
                <a:ea typeface="宋体" panose="02010600030101010101" pitchFamily="2" charset="-122"/>
              </a:rPr>
              <a:t>string searching algorithms</a:t>
            </a:r>
          </a:p>
          <a:p>
            <a:r>
              <a:rPr lang="en-US" altLang="zh-CN" i="1" u="sng">
                <a:ea typeface="宋体" panose="02010600030101010101" pitchFamily="2" charset="-122"/>
              </a:rPr>
              <a:t>prestructuring</a:t>
            </a:r>
            <a:r>
              <a:rPr lang="en-US" altLang="zh-CN">
                <a:ea typeface="宋体" panose="02010600030101010101" pitchFamily="2" charset="-122"/>
              </a:rPr>
              <a:t> — preprocess the input to make accessing its elements easier</a:t>
            </a:r>
          </a:p>
          <a:p>
            <a:pPr lvl="1"/>
            <a:r>
              <a:rPr lang="en-US" altLang="zh-CN" sz="2400">
                <a:ea typeface="宋体" panose="02010600030101010101" pitchFamily="2" charset="-122"/>
              </a:rPr>
              <a:t>hashing</a:t>
            </a:r>
          </a:p>
          <a:p>
            <a:pPr lvl="1"/>
            <a:r>
              <a:rPr lang="en-US" altLang="zh-CN" sz="2400">
                <a:ea typeface="宋体" panose="02010600030101010101" pitchFamily="2" charset="-122"/>
              </a:rPr>
              <a:t>indexing schemes (e.g., B-trees)</a:t>
            </a:r>
          </a:p>
          <a:p>
            <a:pPr lvl="1">
              <a:buFontTx/>
              <a:buNone/>
            </a:pPr>
            <a:endParaRPr lang="en-US" altLang="zh-CN" sz="1800">
              <a:ea typeface="宋体" panose="02010600030101010101" pitchFamily="2" charset="-122"/>
            </a:endParaRPr>
          </a:p>
          <a:p>
            <a:pPr>
              <a:buFont typeface="Wingdings" panose="05000000000000000000" pitchFamily="2" charset="2"/>
              <a:buChar char="v"/>
            </a:pPr>
            <a:endParaRPr lang="en-US" altLang="zh-CN" sz="2000">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Hash Table and Functions</a:t>
            </a:r>
            <a:endParaRPr lang="zh-CN" altLang="en-US">
              <a:ea typeface="宋体" panose="02010600030101010101" pitchFamily="2" charset="-122"/>
            </a:endParaRPr>
          </a:p>
        </p:txBody>
      </p:sp>
      <p:sp>
        <p:nvSpPr>
          <p:cNvPr id="61442" name="内容占位符 2"/>
          <p:cNvSpPr>
            <a:spLocks noGrp="1"/>
          </p:cNvSpPr>
          <p:nvPr>
            <p:ph idx="1"/>
          </p:nvPr>
        </p:nvSpPr>
        <p:spPr>
          <a:xfrm>
            <a:off x="457200" y="1419225"/>
            <a:ext cx="4343400" cy="4879975"/>
          </a:xfrm>
        </p:spPr>
        <p:txBody>
          <a:bodyPr vert="horz" wrap="square" lIns="91440" tIns="45720" rIns="91440" bIns="45720" anchor="t" anchorCtr="0"/>
          <a:lstStyle/>
          <a:p>
            <a:pPr marL="0" indent="0">
              <a:spcBef>
                <a:spcPct val="0"/>
              </a:spcBef>
              <a:buClrTx/>
              <a:buNone/>
            </a:pPr>
            <a:r>
              <a:rPr lang="en-US" altLang="zh-CN" sz="1400">
                <a:solidFill>
                  <a:srgbClr val="000000"/>
                </a:solidFill>
                <a:ea typeface="宋体" panose="02010600030101010101" pitchFamily="2" charset="-122"/>
              </a:rPr>
              <a:t>typedef struct //</a:t>
            </a:r>
            <a:r>
              <a:rPr lang="zh-CN" altLang="en-US" sz="1400">
                <a:solidFill>
                  <a:srgbClr val="000000"/>
                </a:solidFill>
                <a:latin typeface="宋体" panose="02010600030101010101" pitchFamily="2" charset="-122"/>
                <a:ea typeface="宋体" panose="02010600030101010101" pitchFamily="2" charset="-122"/>
              </a:rPr>
              <a:t>定义哈希表的结构</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{int elem[MAXSIZE]; //</a:t>
            </a:r>
            <a:r>
              <a:rPr lang="zh-CN" altLang="en-US" sz="1400">
                <a:solidFill>
                  <a:srgbClr val="000000"/>
                </a:solidFill>
                <a:latin typeface="宋体" panose="02010600030101010101" pitchFamily="2" charset="-122"/>
                <a:ea typeface="宋体" panose="02010600030101010101" pitchFamily="2" charset="-122"/>
              </a:rPr>
              <a:t>数据元素体</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HAVEORNOT elemflag[MAXSIZE]; //</a:t>
            </a:r>
            <a:r>
              <a:rPr lang="zh-CN" altLang="en-US" sz="1400">
                <a:solidFill>
                  <a:srgbClr val="000000"/>
                </a:solidFill>
                <a:latin typeface="宋体" panose="02010600030101010101" pitchFamily="2" charset="-122"/>
                <a:ea typeface="宋体" panose="02010600030101010101" pitchFamily="2" charset="-122"/>
              </a:rPr>
              <a:t>元素状态标志，没有记录、有记录、有过记录但已被删除</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int count; //</a:t>
            </a:r>
            <a:r>
              <a:rPr lang="zh-CN" altLang="en-US" sz="1400">
                <a:solidFill>
                  <a:srgbClr val="000000"/>
                </a:solidFill>
                <a:latin typeface="宋体" panose="02010600030101010101" pitchFamily="2" charset="-122"/>
                <a:ea typeface="宋体" panose="02010600030101010101" pitchFamily="2" charset="-122"/>
              </a:rPr>
              <a:t>哈希表中当前元素的个数</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}HashTable;</a:t>
            </a:r>
          </a:p>
          <a:p>
            <a:pPr marL="0" indent="0">
              <a:buNone/>
            </a:pPr>
            <a:endParaRPr lang="en-US" altLang="zh-CN" sz="1400">
              <a:solidFill>
                <a:srgbClr val="000000"/>
              </a:solidFill>
              <a:ea typeface="宋体" panose="02010600030101010101" pitchFamily="2" charset="-122"/>
            </a:endParaRPr>
          </a:p>
          <a:p>
            <a:pPr marL="0" indent="0">
              <a:buNone/>
            </a:pPr>
            <a:r>
              <a:rPr lang="en-US" altLang="zh-CN" sz="1400">
                <a:solidFill>
                  <a:srgbClr val="000000"/>
                </a:solidFill>
                <a:ea typeface="宋体" panose="02010600030101010101" pitchFamily="2" charset="-122"/>
              </a:rPr>
              <a:t>//</a:t>
            </a:r>
            <a:r>
              <a:rPr lang="zh-CN" altLang="en-US" sz="1400">
                <a:solidFill>
                  <a:srgbClr val="000000"/>
                </a:solidFill>
                <a:latin typeface="宋体" panose="02010600030101010101" pitchFamily="2" charset="-122"/>
                <a:ea typeface="宋体" panose="02010600030101010101" pitchFamily="2" charset="-122"/>
              </a:rPr>
              <a:t>在查找成功时删除待删元素</a:t>
            </a:r>
            <a:r>
              <a:rPr lang="en-US" altLang="zh-CN" sz="1400">
                <a:solidFill>
                  <a:srgbClr val="000000"/>
                </a:solidFill>
                <a:ea typeface="宋体" panose="02010600030101010101" pitchFamily="2" charset="-122"/>
              </a:rPr>
              <a:t>e</a:t>
            </a:r>
            <a:r>
              <a:rPr lang="zh-CN" altLang="en-US" sz="1400">
                <a:solidFill>
                  <a:srgbClr val="000000"/>
                </a:solidFill>
                <a:latin typeface="宋体" panose="02010600030101010101" pitchFamily="2" charset="-122"/>
                <a:ea typeface="宋体" panose="02010600030101010101" pitchFamily="2" charset="-122"/>
              </a:rPr>
              <a:t>，并返回</a:t>
            </a:r>
            <a:r>
              <a:rPr lang="en-US" altLang="zh-CN" sz="1400">
                <a:solidFill>
                  <a:srgbClr val="000000"/>
                </a:solidFill>
                <a:ea typeface="宋体" panose="02010600030101010101" pitchFamily="2" charset="-122"/>
              </a:rPr>
              <a:t>True</a:t>
            </a:r>
            <a:r>
              <a:rPr lang="zh-CN" altLang="en-US" sz="1400">
                <a:solidFill>
                  <a:srgbClr val="000000"/>
                </a:solidFill>
                <a:latin typeface="宋体" panose="02010600030101010101" pitchFamily="2" charset="-122"/>
                <a:ea typeface="宋体" panose="02010600030101010101" pitchFamily="2" charset="-122"/>
              </a:rPr>
              <a:t>，否则返回</a:t>
            </a:r>
            <a:r>
              <a:rPr lang="en-US" altLang="zh-CN" sz="1400">
                <a:solidFill>
                  <a:srgbClr val="000000"/>
                </a:solidFill>
                <a:ea typeface="宋体" panose="02010600030101010101" pitchFamily="2" charset="-122"/>
              </a:rPr>
              <a:t>False</a:t>
            </a:r>
          </a:p>
          <a:p>
            <a:pPr marL="0" indent="0">
              <a:spcBef>
                <a:spcPct val="0"/>
              </a:spcBef>
              <a:buClrTx/>
              <a:buNone/>
            </a:pPr>
            <a:r>
              <a:rPr lang="en-US" altLang="zh-CN" sz="1400">
                <a:solidFill>
                  <a:srgbClr val="000000"/>
                </a:solidFill>
                <a:ea typeface="宋体" panose="02010600030101010101" pitchFamily="2" charset="-122"/>
              </a:rPr>
              <a:t>BOOL DeleteHash(HashTable &amp;H,Record e)</a:t>
            </a:r>
          </a:p>
          <a:p>
            <a:pPr marL="0" indent="0">
              <a:spcBef>
                <a:spcPct val="0"/>
              </a:spcBef>
              <a:buClrTx/>
              <a:buNone/>
            </a:pPr>
            <a:r>
              <a:rPr lang="en-US" altLang="zh-CN" sz="1400">
                <a:solidFill>
                  <a:srgbClr val="000000"/>
                </a:solidFill>
                <a:ea typeface="宋体" panose="02010600030101010101" pitchFamily="2" charset="-122"/>
              </a:rPr>
              <a:t>{int &amp;p;</a:t>
            </a:r>
          </a:p>
          <a:p>
            <a:pPr marL="0" indent="0">
              <a:spcBef>
                <a:spcPct val="0"/>
              </a:spcBef>
              <a:buClrTx/>
              <a:buNone/>
            </a:pPr>
            <a:r>
              <a:rPr lang="en-US" altLang="zh-CN" sz="1400">
                <a:solidFill>
                  <a:srgbClr val="000000"/>
                </a:solidFill>
                <a:ea typeface="宋体" panose="02010600030101010101" pitchFamily="2" charset="-122"/>
              </a:rPr>
              <a:t>if(!SearchHash(H,e.keynum,p)) //</a:t>
            </a:r>
            <a:r>
              <a:rPr lang="zh-CN" altLang="en-US" sz="1400">
                <a:solidFill>
                  <a:srgbClr val="000000"/>
                </a:solidFill>
                <a:latin typeface="宋体" panose="02010600030101010101" pitchFamily="2" charset="-122"/>
                <a:ea typeface="宋体" panose="02010600030101010101" pitchFamily="2" charset="-122"/>
              </a:rPr>
              <a:t>表中不存在待删元素</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return False;</a:t>
            </a:r>
          </a:p>
          <a:p>
            <a:pPr marL="0" indent="0">
              <a:spcBef>
                <a:spcPct val="0"/>
              </a:spcBef>
              <a:buClrTx/>
              <a:buNone/>
            </a:pPr>
            <a:r>
              <a:rPr lang="en-US" altLang="zh-CN" sz="1400">
                <a:solidFill>
                  <a:srgbClr val="000000"/>
                </a:solidFill>
                <a:ea typeface="宋体" panose="02010600030101010101" pitchFamily="2" charset="-122"/>
              </a:rPr>
              <a:t>else{H.elemflag[p]=DELKEY; //</a:t>
            </a:r>
            <a:r>
              <a:rPr lang="zh-CN" altLang="en-US" sz="1400">
                <a:solidFill>
                  <a:srgbClr val="000000"/>
                </a:solidFill>
                <a:latin typeface="宋体" panose="02010600030101010101" pitchFamily="2" charset="-122"/>
                <a:ea typeface="宋体" panose="02010600030101010101" pitchFamily="2" charset="-122"/>
              </a:rPr>
              <a:t>设置标志为</a:t>
            </a:r>
            <a:r>
              <a:rPr lang="en-US" altLang="zh-CN" sz="1400">
                <a:solidFill>
                  <a:srgbClr val="000000"/>
                </a:solidFill>
                <a:ea typeface="宋体" panose="02010600030101010101" pitchFamily="2" charset="-122"/>
              </a:rPr>
              <a:t>DELKEY</a:t>
            </a:r>
            <a:r>
              <a:rPr lang="zh-CN" altLang="en-US" sz="1400">
                <a:solidFill>
                  <a:srgbClr val="000000"/>
                </a:solidFill>
                <a:latin typeface="宋体" panose="02010600030101010101" pitchFamily="2" charset="-122"/>
                <a:ea typeface="宋体" panose="02010600030101010101" pitchFamily="2" charset="-122"/>
              </a:rPr>
              <a:t>，表明该元素已被删除</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H.count--; //</a:t>
            </a:r>
            <a:r>
              <a:rPr lang="zh-CN" altLang="en-US" sz="1400">
                <a:solidFill>
                  <a:srgbClr val="000000"/>
                </a:solidFill>
                <a:latin typeface="宋体" panose="02010600030101010101" pitchFamily="2" charset="-122"/>
                <a:ea typeface="宋体" panose="02010600030101010101" pitchFamily="2" charset="-122"/>
              </a:rPr>
              <a:t>哈希表当前长度减一</a:t>
            </a:r>
            <a:endParaRPr lang="zh-CN" altLang="en-US" sz="1400">
              <a:solidFill>
                <a:srgbClr val="000000"/>
              </a:solidFill>
              <a:ea typeface="宋体" panose="02010600030101010101" pitchFamily="2" charset="-122"/>
            </a:endParaRPr>
          </a:p>
          <a:p>
            <a:pPr marL="0" indent="0">
              <a:spcBef>
                <a:spcPct val="0"/>
              </a:spcBef>
              <a:buClrTx/>
              <a:buNone/>
            </a:pPr>
            <a:r>
              <a:rPr lang="en-US" altLang="zh-CN" sz="1400">
                <a:solidFill>
                  <a:srgbClr val="000000"/>
                </a:solidFill>
                <a:ea typeface="宋体" panose="02010600030101010101" pitchFamily="2" charset="-122"/>
              </a:rPr>
              <a:t>return True;}}</a:t>
            </a:r>
          </a:p>
          <a:p>
            <a:pPr marL="0" indent="0">
              <a:spcBef>
                <a:spcPct val="0"/>
              </a:spcBef>
              <a:buClrTx/>
              <a:buNone/>
            </a:pPr>
            <a:endParaRPr lang="en-US" altLang="zh-CN" sz="1400">
              <a:solidFill>
                <a:srgbClr val="000000"/>
              </a:solidFill>
              <a:ea typeface="宋体" panose="02010600030101010101" pitchFamily="2" charset="-122"/>
            </a:endParaRPr>
          </a:p>
          <a:p>
            <a:pPr marL="0" indent="0">
              <a:buNone/>
            </a:pPr>
            <a:endParaRPr lang="zh-CN" altLang="en-US" sz="1400">
              <a:solidFill>
                <a:srgbClr val="000000"/>
              </a:solidFill>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40</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61444" name="矩形 7"/>
          <p:cNvSpPr/>
          <p:nvPr/>
        </p:nvSpPr>
        <p:spPr>
          <a:xfrm>
            <a:off x="4800600" y="1419225"/>
            <a:ext cx="4191000" cy="4186238"/>
          </a:xfrm>
          <a:prstGeom prst="rect">
            <a:avLst/>
          </a:prstGeom>
          <a:noFill/>
          <a:ln w="9525">
            <a:noFill/>
          </a:ln>
        </p:spPr>
        <p:txBody>
          <a:bodyPr anchor="t" anchorCtr="0">
            <a:spAutoFit/>
          </a:bodyPr>
          <a:lstStyle/>
          <a:p>
            <a:pPr>
              <a:buClrTx/>
              <a:buFontTx/>
            </a:pPr>
            <a:r>
              <a:rPr lang="en-US" altLang="zh-CN" sz="1400" dirty="0">
                <a:solidFill>
                  <a:srgbClr val="000000"/>
                </a:solidFill>
                <a:latin typeface="Arial" panose="020B0604020202020204" pitchFamily="34" charset="0"/>
                <a:ea typeface="宋体" panose="02010600030101010101" pitchFamily="2" charset="-122"/>
              </a:rPr>
              <a:t>//</a:t>
            </a:r>
            <a:r>
              <a:rPr lang="zh-CN" altLang="en-US" sz="1400" dirty="0">
                <a:solidFill>
                  <a:srgbClr val="000000"/>
                </a:solidFill>
                <a:latin typeface="宋体" panose="02010600030101010101" pitchFamily="2" charset="-122"/>
                <a:ea typeface="宋体" panose="02010600030101010101" pitchFamily="2" charset="-122"/>
              </a:rPr>
              <a:t>在开放定址哈希表</a:t>
            </a:r>
            <a:r>
              <a:rPr lang="en-US" altLang="zh-CN" sz="1400" dirty="0">
                <a:solidFill>
                  <a:srgbClr val="000000"/>
                </a:solidFill>
                <a:latin typeface="Arial" panose="020B0604020202020204" pitchFamily="34" charset="0"/>
                <a:ea typeface="宋体" panose="02010600030101010101" pitchFamily="2" charset="-122"/>
              </a:rPr>
              <a:t>H</a:t>
            </a:r>
            <a:r>
              <a:rPr lang="zh-CN" altLang="en-US" sz="1400" dirty="0">
                <a:solidFill>
                  <a:srgbClr val="000000"/>
                </a:solidFill>
                <a:latin typeface="宋体" panose="02010600030101010101" pitchFamily="2" charset="-122"/>
                <a:ea typeface="宋体" panose="02010600030101010101" pitchFamily="2" charset="-122"/>
              </a:rPr>
              <a:t>中查找关键字为</a:t>
            </a:r>
            <a:r>
              <a:rPr lang="en-US" altLang="zh-CN" sz="1400" dirty="0">
                <a:solidFill>
                  <a:srgbClr val="000000"/>
                </a:solidFill>
                <a:latin typeface="Arial" panose="020B0604020202020204" pitchFamily="34" charset="0"/>
                <a:ea typeface="宋体" panose="02010600030101010101" pitchFamily="2" charset="-122"/>
              </a:rPr>
              <a:t>k</a:t>
            </a:r>
            <a:r>
              <a:rPr lang="zh-CN" altLang="en-US" sz="1400" dirty="0">
                <a:solidFill>
                  <a:srgbClr val="000000"/>
                </a:solidFill>
                <a:latin typeface="宋体" panose="02010600030101010101" pitchFamily="2" charset="-122"/>
                <a:ea typeface="宋体" panose="02010600030101010101" pitchFamily="2" charset="-122"/>
              </a:rPr>
              <a:t>的数据元素，若查找成功，以</a:t>
            </a:r>
            <a:r>
              <a:rPr lang="en-US" altLang="zh-CN" sz="1400" dirty="0">
                <a:solidFill>
                  <a:srgbClr val="000000"/>
                </a:solidFill>
                <a:latin typeface="Arial" panose="020B0604020202020204" pitchFamily="34" charset="0"/>
                <a:ea typeface="宋体" panose="02010600030101010101" pitchFamily="2" charset="-122"/>
              </a:rPr>
              <a:t>p</a:t>
            </a:r>
            <a:r>
              <a:rPr lang="zh-CN" altLang="en-US" sz="1400" dirty="0">
                <a:solidFill>
                  <a:srgbClr val="000000"/>
                </a:solidFill>
                <a:latin typeface="宋体" panose="02010600030101010101" pitchFamily="2" charset="-122"/>
                <a:ea typeface="宋体" panose="02010600030101010101" pitchFamily="2" charset="-122"/>
              </a:rPr>
              <a:t>指示</a:t>
            </a:r>
            <a:r>
              <a:rPr lang="zh-CN" altLang="en-US" sz="1400" dirty="0">
                <a:solidFill>
                  <a:srgbClr val="000000"/>
                </a:solidFill>
                <a:latin typeface="Arial" panose="020B0604020202020204" pitchFamily="34" charset="0"/>
                <a:ea typeface="宋体" panose="02010600030101010101" pitchFamily="2" charset="-122"/>
              </a:rPr>
              <a:t>，</a:t>
            </a:r>
            <a:r>
              <a:rPr lang="zh-CN" altLang="en-US" sz="1400" dirty="0">
                <a:solidFill>
                  <a:srgbClr val="000000"/>
                </a:solidFill>
                <a:latin typeface="宋体" panose="02010600030101010101" pitchFamily="2" charset="-122"/>
                <a:ea typeface="宋体" panose="02010600030101010101" pitchFamily="2" charset="-122"/>
              </a:rPr>
              <a:t>待查数据元素在表中的位置，并返回</a:t>
            </a:r>
            <a:r>
              <a:rPr lang="en-US" altLang="zh-CN" sz="1400" dirty="0">
                <a:solidFill>
                  <a:srgbClr val="000000"/>
                </a:solidFill>
                <a:latin typeface="Arial" panose="020B0604020202020204" pitchFamily="34" charset="0"/>
                <a:ea typeface="宋体" panose="02010600030101010101" pitchFamily="2" charset="-122"/>
              </a:rPr>
              <a:t>True</a:t>
            </a:r>
            <a:r>
              <a:rPr lang="zh-CN" altLang="en-US" sz="1400" dirty="0">
                <a:solidFill>
                  <a:srgbClr val="000000"/>
                </a:solidFill>
                <a:latin typeface="宋体" panose="02010600030101010101" pitchFamily="2" charset="-122"/>
                <a:ea typeface="宋体" panose="02010600030101010101" pitchFamily="2" charset="-122"/>
              </a:rPr>
              <a:t>；否则，以</a:t>
            </a:r>
            <a:r>
              <a:rPr lang="en-US" altLang="zh-CN" sz="1400" dirty="0">
                <a:solidFill>
                  <a:srgbClr val="000000"/>
                </a:solidFill>
                <a:latin typeface="Arial" panose="020B0604020202020204" pitchFamily="34" charset="0"/>
                <a:ea typeface="宋体" panose="02010600030101010101" pitchFamily="2" charset="-122"/>
              </a:rPr>
              <a:t>p</a:t>
            </a:r>
            <a:r>
              <a:rPr lang="zh-CN" altLang="en-US" sz="1400" dirty="0">
                <a:solidFill>
                  <a:srgbClr val="000000"/>
                </a:solidFill>
                <a:latin typeface="宋体" panose="02010600030101010101" pitchFamily="2" charset="-122"/>
                <a:ea typeface="宋体" panose="02010600030101010101" pitchFamily="2" charset="-122"/>
              </a:rPr>
              <a:t>指示插入位置，并返回</a:t>
            </a:r>
            <a:r>
              <a:rPr lang="en-US" altLang="zh-CN" sz="1400" dirty="0">
                <a:solidFill>
                  <a:srgbClr val="000000"/>
                </a:solidFill>
                <a:latin typeface="Arial" panose="020B0604020202020204" pitchFamily="34" charset="0"/>
                <a:ea typeface="宋体" panose="02010600030101010101" pitchFamily="2" charset="-122"/>
              </a:rPr>
              <a:t>False</a:t>
            </a:r>
          </a:p>
          <a:p>
            <a:pPr>
              <a:buClrTx/>
              <a:buFontTx/>
            </a:pPr>
            <a:r>
              <a:rPr lang="en-US" altLang="zh-CN" sz="1400" dirty="0">
                <a:solidFill>
                  <a:srgbClr val="000000"/>
                </a:solidFill>
                <a:latin typeface="Arial" panose="020B0604020202020204" pitchFamily="34" charset="0"/>
                <a:ea typeface="宋体" panose="02010600030101010101" pitchFamily="2" charset="-122"/>
              </a:rPr>
              <a:t>BOOL </a:t>
            </a:r>
            <a:r>
              <a:rPr lang="en-US" altLang="zh-CN" sz="1400" dirty="0" err="1">
                <a:solidFill>
                  <a:srgbClr val="000000"/>
                </a:solidFill>
                <a:latin typeface="Arial" panose="020B0604020202020204" pitchFamily="34" charset="0"/>
                <a:ea typeface="宋体" panose="02010600030101010101" pitchFamily="2" charset="-122"/>
              </a:rPr>
              <a:t>SearchHash</a:t>
            </a:r>
            <a:r>
              <a:rPr lang="en-US" altLang="zh-CN" sz="1400" dirty="0">
                <a:solidFill>
                  <a:srgbClr val="000000"/>
                </a:solidFill>
                <a:latin typeface="Arial" panose="020B0604020202020204" pitchFamily="34" charset="0"/>
                <a:ea typeface="宋体" panose="02010600030101010101" pitchFamily="2" charset="-122"/>
              </a:rPr>
              <a:t>(</a:t>
            </a:r>
            <a:r>
              <a:rPr lang="en-US" altLang="zh-CN" sz="1400" dirty="0" err="1">
                <a:solidFill>
                  <a:srgbClr val="000000"/>
                </a:solidFill>
                <a:latin typeface="Arial" panose="020B0604020202020204" pitchFamily="34" charset="0"/>
                <a:ea typeface="宋体" panose="02010600030101010101" pitchFamily="2" charset="-122"/>
              </a:rPr>
              <a:t>HashTable</a:t>
            </a:r>
            <a:r>
              <a:rPr lang="en-US" altLang="zh-CN" sz="1400" dirty="0">
                <a:solidFill>
                  <a:srgbClr val="000000"/>
                </a:solidFill>
                <a:latin typeface="Arial" panose="020B0604020202020204" pitchFamily="34" charset="0"/>
                <a:ea typeface="宋体" panose="02010600030101010101" pitchFamily="2" charset="-122"/>
              </a:rPr>
              <a:t> </a:t>
            </a:r>
            <a:r>
              <a:rPr lang="en-US" altLang="zh-CN" sz="1400" dirty="0" err="1">
                <a:solidFill>
                  <a:srgbClr val="000000"/>
                </a:solidFill>
                <a:latin typeface="Arial" panose="020B0604020202020204" pitchFamily="34" charset="0"/>
                <a:ea typeface="宋体" panose="02010600030101010101" pitchFamily="2" charset="-122"/>
              </a:rPr>
              <a:t>H,int</a:t>
            </a:r>
            <a:r>
              <a:rPr lang="en-US" altLang="zh-CN" sz="1400" dirty="0">
                <a:solidFill>
                  <a:srgbClr val="000000"/>
                </a:solidFill>
                <a:latin typeface="Arial" panose="020B0604020202020204" pitchFamily="34" charset="0"/>
                <a:ea typeface="宋体" panose="02010600030101010101" pitchFamily="2" charset="-122"/>
              </a:rPr>
              <a:t> </a:t>
            </a:r>
            <a:r>
              <a:rPr lang="en-US" altLang="zh-CN" sz="1400" dirty="0" err="1">
                <a:solidFill>
                  <a:srgbClr val="000000"/>
                </a:solidFill>
                <a:latin typeface="Arial" panose="020B0604020202020204" pitchFamily="34" charset="0"/>
                <a:ea typeface="宋体" panose="02010600030101010101" pitchFamily="2" charset="-122"/>
              </a:rPr>
              <a:t>k,int</a:t>
            </a:r>
            <a:r>
              <a:rPr lang="en-US" altLang="zh-CN" sz="1400" dirty="0">
                <a:solidFill>
                  <a:srgbClr val="000000"/>
                </a:solidFill>
                <a:latin typeface="Arial" panose="020B0604020202020204" pitchFamily="34" charset="0"/>
                <a:ea typeface="宋体" panose="02010600030101010101" pitchFamily="2" charset="-122"/>
              </a:rPr>
              <a:t> &amp;p)</a:t>
            </a:r>
          </a:p>
          <a:p>
            <a:pPr>
              <a:buClrTx/>
              <a:buFontTx/>
            </a:pPr>
            <a:r>
              <a:rPr lang="en-US" altLang="zh-CN" sz="1400" dirty="0">
                <a:solidFill>
                  <a:srgbClr val="000000"/>
                </a:solidFill>
                <a:latin typeface="Arial" panose="020B0604020202020204" pitchFamily="34" charset="0"/>
                <a:ea typeface="宋体" panose="02010600030101010101" pitchFamily="2" charset="-122"/>
              </a:rPr>
              <a:t>{int &amp;p1;</a:t>
            </a:r>
          </a:p>
          <a:p>
            <a:pPr>
              <a:buClrTx/>
              <a:buFontTx/>
            </a:pPr>
            <a:r>
              <a:rPr lang="en-US" altLang="zh-CN" sz="1400" dirty="0">
                <a:solidFill>
                  <a:srgbClr val="000000"/>
                </a:solidFill>
                <a:latin typeface="Arial" panose="020B0604020202020204" pitchFamily="34" charset="0"/>
                <a:ea typeface="宋体" panose="02010600030101010101" pitchFamily="2" charset="-122"/>
              </a:rPr>
              <a:t>p1=p=Hash(k); //</a:t>
            </a:r>
            <a:r>
              <a:rPr lang="zh-CN" altLang="en-US" sz="1400" dirty="0">
                <a:solidFill>
                  <a:srgbClr val="000000"/>
                </a:solidFill>
                <a:latin typeface="宋体" panose="02010600030101010101" pitchFamily="2" charset="-122"/>
                <a:ea typeface="宋体" panose="02010600030101010101" pitchFamily="2" charset="-122"/>
              </a:rPr>
              <a:t>求得哈希地址</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Arial" panose="020B0604020202020204" pitchFamily="34" charset="0"/>
                <a:ea typeface="宋体" panose="02010600030101010101" pitchFamily="2" charset="-122"/>
              </a:rPr>
              <a:t>while(</a:t>
            </a:r>
            <a:r>
              <a:rPr lang="en-US" altLang="zh-CN" sz="1400" dirty="0" err="1">
                <a:solidFill>
                  <a:srgbClr val="000000"/>
                </a:solidFill>
                <a:latin typeface="Arial" panose="020B0604020202020204" pitchFamily="34" charset="0"/>
                <a:ea typeface="宋体" panose="02010600030101010101" pitchFamily="2" charset="-122"/>
              </a:rPr>
              <a:t>H.elemflag</a:t>
            </a:r>
            <a:r>
              <a:rPr lang="en-US" altLang="zh-CN" sz="1400" dirty="0">
                <a:solidFill>
                  <a:srgbClr val="000000"/>
                </a:solidFill>
                <a:latin typeface="Arial" panose="020B0604020202020204" pitchFamily="34" charset="0"/>
                <a:ea typeface="宋体" panose="02010600030101010101" pitchFamily="2" charset="-122"/>
              </a:rPr>
              <a:t>[p]==HAVEKEY&amp;&amp;k!=</a:t>
            </a:r>
            <a:r>
              <a:rPr lang="en-US" altLang="zh-CN" sz="1400" dirty="0" err="1">
                <a:solidFill>
                  <a:srgbClr val="000000"/>
                </a:solidFill>
                <a:latin typeface="Arial" panose="020B0604020202020204" pitchFamily="34" charset="0"/>
                <a:ea typeface="宋体" panose="02010600030101010101" pitchFamily="2" charset="-122"/>
              </a:rPr>
              <a:t>H.elem</a:t>
            </a:r>
            <a:r>
              <a:rPr lang="en-US" altLang="zh-CN" sz="1400" dirty="0">
                <a:solidFill>
                  <a:srgbClr val="000000"/>
                </a:solidFill>
                <a:latin typeface="Arial" panose="020B0604020202020204" pitchFamily="34" charset="0"/>
                <a:ea typeface="宋体" panose="02010600030101010101" pitchFamily="2" charset="-122"/>
              </a:rPr>
              <a:t>[p])</a:t>
            </a:r>
          </a:p>
          <a:p>
            <a:pPr>
              <a:buClrTx/>
              <a:buFontTx/>
            </a:pPr>
            <a:r>
              <a:rPr lang="en-US" altLang="zh-CN" sz="1400" dirty="0">
                <a:solidFill>
                  <a:srgbClr val="000000"/>
                </a:solidFill>
                <a:latin typeface="Arial" panose="020B0604020202020204" pitchFamily="34" charset="0"/>
                <a:ea typeface="宋体" panose="02010600030101010101" pitchFamily="2" charset="-122"/>
              </a:rPr>
              <a:t>//</a:t>
            </a:r>
            <a:r>
              <a:rPr lang="zh-CN" altLang="en-US" sz="1400" dirty="0">
                <a:solidFill>
                  <a:srgbClr val="000000"/>
                </a:solidFill>
                <a:latin typeface="宋体" panose="02010600030101010101" pitchFamily="2" charset="-122"/>
                <a:ea typeface="宋体" panose="02010600030101010101" pitchFamily="2" charset="-122"/>
              </a:rPr>
              <a:t>该位置中填有记录并且关键字不相等</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Arial" panose="020B0604020202020204" pitchFamily="34" charset="0"/>
                <a:ea typeface="宋体" panose="02010600030101010101" pitchFamily="2" charset="-122"/>
              </a:rPr>
              <a:t>{p++; //</a:t>
            </a:r>
            <a:r>
              <a:rPr lang="zh-CN" altLang="en-US" sz="1400" dirty="0">
                <a:solidFill>
                  <a:srgbClr val="000000"/>
                </a:solidFill>
                <a:latin typeface="宋体" panose="02010600030101010101" pitchFamily="2" charset="-122"/>
                <a:ea typeface="宋体" panose="02010600030101010101" pitchFamily="2" charset="-122"/>
              </a:rPr>
              <a:t>冲突处理方法：线性探测再散列</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Arial" panose="020B0604020202020204" pitchFamily="34" charset="0"/>
                <a:ea typeface="宋体" panose="02010600030101010101" pitchFamily="2" charset="-122"/>
              </a:rPr>
              <a:t>if(p&gt;=MAXSIZE) p=</a:t>
            </a:r>
            <a:r>
              <a:rPr lang="en-US" altLang="zh-CN" sz="1400" dirty="0" err="1">
                <a:solidFill>
                  <a:srgbClr val="000000"/>
                </a:solidFill>
                <a:latin typeface="Arial" panose="020B0604020202020204" pitchFamily="34" charset="0"/>
                <a:ea typeface="宋体" panose="02010600030101010101" pitchFamily="2" charset="-122"/>
              </a:rPr>
              <a:t>p%MAXSIZE</a:t>
            </a:r>
            <a:r>
              <a:rPr lang="en-US" altLang="zh-CN" sz="1400" dirty="0">
                <a:solidFill>
                  <a:srgbClr val="000000"/>
                </a:solidFill>
                <a:latin typeface="Arial" panose="020B0604020202020204" pitchFamily="34" charset="0"/>
                <a:ea typeface="宋体" panose="02010600030101010101" pitchFamily="2" charset="-122"/>
              </a:rPr>
              <a:t>; //</a:t>
            </a:r>
            <a:r>
              <a:rPr lang="zh-CN" altLang="en-US" sz="1400" dirty="0">
                <a:solidFill>
                  <a:srgbClr val="000000"/>
                </a:solidFill>
                <a:latin typeface="宋体" panose="02010600030101010101" pitchFamily="2" charset="-122"/>
                <a:ea typeface="宋体" panose="02010600030101010101" pitchFamily="2" charset="-122"/>
              </a:rPr>
              <a:t>循环搜索</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Arial" panose="020B0604020202020204" pitchFamily="34" charset="0"/>
                <a:ea typeface="宋体" panose="02010600030101010101" pitchFamily="2" charset="-122"/>
              </a:rPr>
              <a:t>if(p==p1) return False; //</a:t>
            </a:r>
            <a:r>
              <a:rPr lang="zh-CN" altLang="en-US" sz="1400" dirty="0">
                <a:solidFill>
                  <a:srgbClr val="000000"/>
                </a:solidFill>
                <a:latin typeface="宋体" panose="02010600030101010101" pitchFamily="2" charset="-122"/>
                <a:ea typeface="宋体" panose="02010600030101010101" pitchFamily="2" charset="-122"/>
              </a:rPr>
              <a:t>整个表已搜索完，没有找到待查元素</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Arial" panose="020B0604020202020204" pitchFamily="34" charset="0"/>
                <a:ea typeface="宋体" panose="02010600030101010101" pitchFamily="2" charset="-122"/>
              </a:rPr>
              <a:t>}</a:t>
            </a:r>
          </a:p>
          <a:p>
            <a:pPr>
              <a:buClrTx/>
              <a:buFontTx/>
            </a:pPr>
            <a:r>
              <a:rPr lang="en-US" altLang="zh-CN" sz="1400" dirty="0">
                <a:solidFill>
                  <a:srgbClr val="000000"/>
                </a:solidFill>
                <a:latin typeface="Arial" panose="020B0604020202020204" pitchFamily="34" charset="0"/>
                <a:ea typeface="宋体" panose="02010600030101010101" pitchFamily="2" charset="-122"/>
              </a:rPr>
              <a:t>if(k==</a:t>
            </a:r>
            <a:r>
              <a:rPr lang="en-US" altLang="zh-CN" sz="1400" dirty="0" err="1">
                <a:solidFill>
                  <a:srgbClr val="000000"/>
                </a:solidFill>
                <a:latin typeface="Arial" panose="020B0604020202020204" pitchFamily="34" charset="0"/>
                <a:ea typeface="宋体" panose="02010600030101010101" pitchFamily="2" charset="-122"/>
              </a:rPr>
              <a:t>H.elem</a:t>
            </a:r>
            <a:r>
              <a:rPr lang="en-US" altLang="zh-CN" sz="1400" dirty="0">
                <a:solidFill>
                  <a:srgbClr val="000000"/>
                </a:solidFill>
                <a:latin typeface="Arial" panose="020B0604020202020204" pitchFamily="34" charset="0"/>
                <a:ea typeface="宋体" panose="02010600030101010101" pitchFamily="2" charset="-122"/>
              </a:rPr>
              <a:t>[p]&amp;&amp;</a:t>
            </a:r>
            <a:r>
              <a:rPr lang="en-US" altLang="zh-CN" sz="1400" dirty="0" err="1">
                <a:solidFill>
                  <a:srgbClr val="000000"/>
                </a:solidFill>
                <a:latin typeface="Arial" panose="020B0604020202020204" pitchFamily="34" charset="0"/>
                <a:ea typeface="宋体" panose="02010600030101010101" pitchFamily="2" charset="-122"/>
              </a:rPr>
              <a:t>H.elemflag</a:t>
            </a:r>
            <a:r>
              <a:rPr lang="en-US" altLang="zh-CN" sz="1400" dirty="0">
                <a:solidFill>
                  <a:srgbClr val="000000"/>
                </a:solidFill>
                <a:latin typeface="Arial" panose="020B0604020202020204" pitchFamily="34" charset="0"/>
                <a:ea typeface="宋体" panose="02010600030101010101" pitchFamily="2" charset="-122"/>
              </a:rPr>
              <a:t>[p]==HAVEKEY) //</a:t>
            </a:r>
            <a:r>
              <a:rPr lang="zh-CN" altLang="en-US" sz="1400" dirty="0">
                <a:solidFill>
                  <a:srgbClr val="000000"/>
                </a:solidFill>
                <a:latin typeface="宋体" panose="02010600030101010101" pitchFamily="2" charset="-122"/>
                <a:ea typeface="宋体" panose="02010600030101010101" pitchFamily="2" charset="-122"/>
              </a:rPr>
              <a:t>查找成功，</a:t>
            </a:r>
            <a:r>
              <a:rPr lang="en-US" altLang="zh-CN" sz="1400" dirty="0">
                <a:solidFill>
                  <a:srgbClr val="000000"/>
                </a:solidFill>
                <a:latin typeface="Arial" panose="020B0604020202020204" pitchFamily="34" charset="0"/>
                <a:ea typeface="宋体" panose="02010600030101010101" pitchFamily="2" charset="-122"/>
              </a:rPr>
              <a:t>p</a:t>
            </a:r>
            <a:r>
              <a:rPr lang="zh-CN" altLang="en-US" sz="1400" dirty="0">
                <a:solidFill>
                  <a:srgbClr val="000000"/>
                </a:solidFill>
                <a:latin typeface="宋体" panose="02010600030101010101" pitchFamily="2" charset="-122"/>
                <a:ea typeface="宋体" panose="02010600030101010101" pitchFamily="2" charset="-122"/>
              </a:rPr>
              <a:t>指示待查元素位置</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Arial" panose="020B0604020202020204" pitchFamily="34" charset="0"/>
                <a:ea typeface="宋体" panose="02010600030101010101" pitchFamily="2" charset="-122"/>
              </a:rPr>
              <a:t>return True;</a:t>
            </a:r>
          </a:p>
          <a:p>
            <a:pPr>
              <a:buClrTx/>
              <a:buFontTx/>
            </a:pPr>
            <a:r>
              <a:rPr lang="en-US" altLang="zh-CN" sz="1400" dirty="0">
                <a:solidFill>
                  <a:srgbClr val="000000"/>
                </a:solidFill>
                <a:latin typeface="Arial" panose="020B0604020202020204" pitchFamily="34" charset="0"/>
                <a:ea typeface="宋体" panose="02010600030101010101" pitchFamily="2" charset="-122"/>
              </a:rPr>
              <a:t>else return False; //</a:t>
            </a:r>
            <a:r>
              <a:rPr lang="zh-CN" altLang="en-US" sz="1400" dirty="0">
                <a:solidFill>
                  <a:srgbClr val="000000"/>
                </a:solidFill>
                <a:latin typeface="宋体" panose="02010600030101010101" pitchFamily="2" charset="-122"/>
                <a:ea typeface="宋体" panose="02010600030101010101" pitchFamily="2" charset="-122"/>
              </a:rPr>
              <a:t>查找不成功</a:t>
            </a:r>
            <a:endParaRPr lang="zh-CN" altLang="en-US" sz="1400" dirty="0">
              <a:solidFill>
                <a:srgbClr val="000000"/>
              </a:solidFill>
              <a:latin typeface="Arial" panose="020B0604020202020204" pitchFamily="34" charset="0"/>
              <a:ea typeface="宋体" panose="02010600030101010101" pitchFamily="2" charset="-122"/>
            </a:endParaRPr>
          </a:p>
          <a:p>
            <a:pPr>
              <a:buClrTx/>
              <a:buFontTx/>
            </a:pPr>
            <a:r>
              <a:rPr lang="en-US" altLang="zh-CN" sz="1400" dirty="0">
                <a:solidFill>
                  <a:srgbClr val="000000"/>
                </a:solidFill>
                <a:latin typeface="宋体" panose="02010600030101010101" pitchFamily="2" charset="-122"/>
                <a:ea typeface="宋体" panose="02010600030101010101" pitchFamily="2" charset="-122"/>
              </a:rPr>
              <a:t>}</a:t>
            </a:r>
            <a:endParaRPr lang="en-US" altLang="zh-CN" sz="1400"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2"/>
          <p:cNvSpPr>
            <a:spLocks noGrp="1"/>
          </p:cNvSpPr>
          <p:nvPr>
            <p:ph idx="1"/>
          </p:nvPr>
        </p:nvSpPr>
        <p:spPr>
          <a:xfrm>
            <a:off x="228600" y="1447800"/>
            <a:ext cx="8686800" cy="4879975"/>
          </a:xfrm>
        </p:spPr>
        <p:txBody>
          <a:bodyPr vert="horz" wrap="square" lIns="91440" tIns="45720" rIns="91440" bIns="45720" anchor="t" anchorCtr="0"/>
          <a:lstStyle/>
          <a:p>
            <a:pPr defTabSz="914400">
              <a:lnSpc>
                <a:spcPct val="90000"/>
              </a:lnSpc>
              <a:buFont typeface="Monotype Sorts" pitchFamily="2" charset="2"/>
              <a:buNone/>
              <a:tabLst>
                <a:tab pos="685800" algn="l"/>
              </a:tabLst>
            </a:pPr>
            <a:r>
              <a:rPr lang="en-US" altLang="zh-CN" sz="2800">
                <a:ea typeface="宋体" panose="02010600030101010101" pitchFamily="2" charset="-122"/>
              </a:rPr>
              <a:t>Example: student records, key = SSN.  Hash function:</a:t>
            </a:r>
          </a:p>
          <a:p>
            <a:pPr defTabSz="914400">
              <a:lnSpc>
                <a:spcPct val="90000"/>
              </a:lnSpc>
              <a:buFont typeface="Monotype Sorts" pitchFamily="2" charset="2"/>
              <a:buNone/>
              <a:tabLst>
                <a:tab pos="685800" algn="l"/>
              </a:tabLst>
            </a:pPr>
            <a:r>
              <a:rPr lang="en-US" altLang="zh-CN" sz="2800" i="1">
                <a:ea typeface="宋体" panose="02010600030101010101" pitchFamily="2" charset="-122"/>
              </a:rPr>
              <a:t>h</a:t>
            </a:r>
            <a:r>
              <a:rPr lang="en-US" altLang="zh-CN" sz="2800">
                <a:ea typeface="宋体" panose="02010600030101010101" pitchFamily="2" charset="-122"/>
              </a:rPr>
              <a:t>(</a:t>
            </a:r>
            <a:r>
              <a:rPr lang="en-US" altLang="zh-CN" sz="2800" i="1">
                <a:ea typeface="宋体" panose="02010600030101010101" pitchFamily="2" charset="-122"/>
              </a:rPr>
              <a:t>K</a:t>
            </a:r>
            <a:r>
              <a:rPr lang="en-US" altLang="zh-CN" sz="2800">
                <a:ea typeface="宋体" panose="02010600030101010101" pitchFamily="2" charset="-122"/>
              </a:rPr>
              <a:t>) = </a:t>
            </a:r>
            <a:r>
              <a:rPr lang="en-US" altLang="zh-CN" sz="2800" i="1">
                <a:ea typeface="宋体" panose="02010600030101010101" pitchFamily="2" charset="-122"/>
              </a:rPr>
              <a:t>K</a:t>
            </a:r>
            <a:r>
              <a:rPr lang="en-US" altLang="zh-CN" sz="2800">
                <a:ea typeface="宋体" panose="02010600030101010101" pitchFamily="2" charset="-122"/>
              </a:rPr>
              <a:t> mod </a:t>
            </a:r>
            <a:r>
              <a:rPr lang="en-US" altLang="zh-CN" sz="2800" i="1">
                <a:ea typeface="宋体" panose="02010600030101010101" pitchFamily="2" charset="-122"/>
              </a:rPr>
              <a:t>m  </a:t>
            </a:r>
            <a:r>
              <a:rPr lang="en-US" altLang="zh-CN" sz="2800">
                <a:ea typeface="宋体" panose="02010600030101010101" pitchFamily="2" charset="-122"/>
              </a:rPr>
              <a:t>where </a:t>
            </a:r>
            <a:r>
              <a:rPr lang="en-US" altLang="zh-CN" sz="2800" i="1">
                <a:ea typeface="宋体" panose="02010600030101010101" pitchFamily="2" charset="-122"/>
              </a:rPr>
              <a:t>m</a:t>
            </a:r>
            <a:r>
              <a:rPr lang="en-US" altLang="zh-CN" sz="2800">
                <a:ea typeface="宋体" panose="02010600030101010101" pitchFamily="2" charset="-122"/>
              </a:rPr>
              <a:t> is some integer (typically, prime)</a:t>
            </a:r>
          </a:p>
          <a:p>
            <a:pPr defTabSz="914400">
              <a:lnSpc>
                <a:spcPct val="90000"/>
              </a:lnSpc>
              <a:buFont typeface="Monotype Sorts" pitchFamily="2" charset="2"/>
              <a:buNone/>
              <a:tabLst>
                <a:tab pos="685800" algn="l"/>
              </a:tabLst>
            </a:pPr>
            <a:r>
              <a:rPr lang="en-US" altLang="zh-CN" sz="2800">
                <a:ea typeface="宋体" panose="02010600030101010101" pitchFamily="2" charset="-122"/>
              </a:rPr>
              <a:t>If </a:t>
            </a:r>
            <a:r>
              <a:rPr lang="en-US" altLang="zh-CN" sz="2800" i="1">
                <a:ea typeface="宋体" panose="02010600030101010101" pitchFamily="2" charset="-122"/>
              </a:rPr>
              <a:t>m</a:t>
            </a:r>
            <a:r>
              <a:rPr lang="en-US" altLang="zh-CN" sz="2800">
                <a:ea typeface="宋体" panose="02010600030101010101" pitchFamily="2" charset="-122"/>
              </a:rPr>
              <a:t> = 1000, where is record with SSN= 314159265 stored?</a:t>
            </a:r>
          </a:p>
          <a:p>
            <a:pPr defTabSz="914400">
              <a:lnSpc>
                <a:spcPct val="90000"/>
              </a:lnSpc>
              <a:buFont typeface="Monotype Sorts" pitchFamily="2" charset="2"/>
              <a:buNone/>
              <a:tabLst>
                <a:tab pos="685800" algn="l"/>
              </a:tabLst>
            </a:pPr>
            <a:r>
              <a:rPr lang="en-US" altLang="zh-CN" sz="2800">
                <a:ea typeface="宋体" panose="02010600030101010101" pitchFamily="2" charset="-122"/>
              </a:rPr>
              <a:t>Generally, a hash function should:</a:t>
            </a:r>
          </a:p>
          <a:p>
            <a:pPr marL="685800" lvl="1" indent="-228600" defTabSz="914400">
              <a:lnSpc>
                <a:spcPct val="90000"/>
              </a:lnSpc>
              <a:buFont typeface="Wingdings" panose="05000000000000000000" pitchFamily="2" charset="2"/>
              <a:buChar char="§"/>
              <a:tabLst>
                <a:tab pos="685800" algn="l"/>
              </a:tabLst>
            </a:pPr>
            <a:r>
              <a:rPr lang="en-US" altLang="zh-CN">
                <a:ea typeface="宋体" panose="02010600030101010101" pitchFamily="2" charset="-122"/>
              </a:rPr>
              <a:t>be easy to compute</a:t>
            </a:r>
          </a:p>
          <a:p>
            <a:pPr marL="685800" lvl="1" indent="-228600" defTabSz="914400">
              <a:lnSpc>
                <a:spcPct val="90000"/>
              </a:lnSpc>
              <a:buFont typeface="Wingdings" panose="05000000000000000000" pitchFamily="2" charset="2"/>
              <a:buChar char="§"/>
              <a:tabLst>
                <a:tab pos="685800" algn="l"/>
              </a:tabLst>
            </a:pPr>
            <a:r>
              <a:rPr lang="en-US" altLang="zh-CN">
                <a:ea typeface="宋体" panose="02010600030101010101" pitchFamily="2" charset="-122"/>
              </a:rPr>
              <a:t>distribute keys about evenly throughout the hash table</a:t>
            </a:r>
            <a:endParaRPr lang="en-US" altLang="zh-CN" sz="3200">
              <a:ea typeface="宋体" panose="02010600030101010101" pitchFamily="2" charset="-122"/>
            </a:endParaRPr>
          </a:p>
          <a:p>
            <a:pPr defTabSz="914400">
              <a:buFont typeface="Wingdings" panose="05000000000000000000" pitchFamily="2" charset="2"/>
              <a:buChar char="v"/>
              <a:tabLst>
                <a:tab pos="685800" algn="l"/>
              </a:tabLst>
            </a:pP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41</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62467" name="标题 1"/>
          <p:cNvSpPr>
            <a:spLocks noGrp="1"/>
          </p:cNvSpPr>
          <p:nvPr>
            <p:ph type="title"/>
          </p:nvPr>
        </p:nvSpPr>
        <p:spPr/>
        <p:txBody>
          <a:bodyPr vert="horz" wrap="square" lIns="91440" tIns="45720" rIns="91440" bIns="45720" anchor="ctr" anchorCtr="0"/>
          <a:lstStyle/>
          <a:p>
            <a:r>
              <a:rPr lang="en-US" altLang="zh-CN" sz="2800">
                <a:ea typeface="宋体" panose="02010600030101010101" pitchFamily="2" charset="-122"/>
              </a:rPr>
              <a:t>Example of Hash Table and Functions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609600" y="762000"/>
            <a:ext cx="7800975" cy="563563"/>
          </a:xfrm>
        </p:spPr>
        <p:txBody>
          <a:bodyPr vert="horz" wrap="square" lIns="91440" tIns="45720" rIns="91440" bIns="45720" anchor="ctr" anchorCtr="0"/>
          <a:lstStyle/>
          <a:p>
            <a:r>
              <a:rPr lang="en-US" altLang="zh-CN" sz="2800">
                <a:ea typeface="宋体" panose="02010600030101010101" pitchFamily="2" charset="-122"/>
              </a:rPr>
              <a:t>Requirement of Hash Function</a:t>
            </a:r>
            <a:endParaRPr lang="zh-CN" altLang="en-US" sz="2800">
              <a:ea typeface="宋体" panose="02010600030101010101" pitchFamily="2" charset="-122"/>
            </a:endParaRPr>
          </a:p>
        </p:txBody>
      </p:sp>
      <p:sp>
        <p:nvSpPr>
          <p:cNvPr id="63490" name="内容占位符 2"/>
          <p:cNvSpPr>
            <a:spLocks noGrp="1"/>
          </p:cNvSpPr>
          <p:nvPr>
            <p:ph idx="1"/>
          </p:nvPr>
        </p:nvSpPr>
        <p:spPr/>
        <p:txBody>
          <a:bodyPr vert="horz" wrap="square" lIns="91440" tIns="45720" rIns="91440" bIns="45720" anchor="t" anchorCtr="0"/>
          <a:lstStyle/>
          <a:p>
            <a:r>
              <a:rPr lang="en-US" altLang="zh-CN">
                <a:ea typeface="宋体" panose="02010600030101010101" pitchFamily="2" charset="-122"/>
              </a:rPr>
              <a:t>A hash function needs to distribute keys among the cells of the hash table as every as possible.</a:t>
            </a:r>
          </a:p>
          <a:p>
            <a:pPr>
              <a:buNone/>
            </a:pPr>
            <a:r>
              <a:rPr lang="en-US" altLang="zh-CN" sz="2400">
                <a:ea typeface="宋体" panose="02010600030101010101" pitchFamily="2" charset="-122"/>
              </a:rPr>
              <a:t>(Because of this requirement, the value of m is usually chosen to be prime. The requirement also makes it desirable, for most applications, to have a hash function dependent on all bits of a key, not just some of them)</a:t>
            </a:r>
          </a:p>
          <a:p>
            <a:r>
              <a:rPr lang="en-US" altLang="zh-CN">
                <a:ea typeface="宋体" panose="02010600030101010101" pitchFamily="2" charset="-122"/>
              </a:rPr>
              <a:t>A hash function has to be easy to compute.</a:t>
            </a:r>
          </a:p>
          <a:p>
            <a:pPr>
              <a:buNone/>
            </a:pPr>
            <a:endParaRPr lang="zh-CN" altLang="en-US" sz="240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42</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Collisions</a:t>
            </a:r>
            <a:endParaRPr lang="en-US" altLang="zh-CN" sz="4000">
              <a:ea typeface="宋体" panose="02010600030101010101" pitchFamily="2" charset="-122"/>
            </a:endParaRPr>
          </a:p>
        </p:txBody>
      </p:sp>
      <p:sp>
        <p:nvSpPr>
          <p:cNvPr id="64514" name="Rectangle 3"/>
          <p:cNvSpPr>
            <a:spLocks noGrp="1"/>
          </p:cNvSpPr>
          <p:nvPr>
            <p:ph idx="1"/>
          </p:nvPr>
        </p:nvSpPr>
        <p:spPr>
          <a:xfrm>
            <a:off x="228600" y="1266825"/>
            <a:ext cx="8915400" cy="5514975"/>
          </a:xfrm>
        </p:spPr>
        <p:txBody>
          <a:bodyPr vert="horz" wrap="square" lIns="91440" tIns="45720" rIns="91440" bIns="45720" anchor="t" anchorCtr="0"/>
          <a:lstStyle/>
          <a:p>
            <a:pPr>
              <a:buFont typeface="Monotype Sorts" pitchFamily="2" charset="2"/>
              <a:buNone/>
            </a:pPr>
            <a:r>
              <a:rPr lang="en-US" altLang="zh-CN" sz="2400">
                <a:solidFill>
                  <a:srgbClr val="000000"/>
                </a:solidFill>
                <a:ea typeface="宋体" panose="02010600030101010101" pitchFamily="2" charset="-122"/>
              </a:rPr>
              <a:t> If   </a:t>
            </a:r>
            <a:r>
              <a:rPr lang="en-US" altLang="zh-CN" sz="2400" i="1">
                <a:solidFill>
                  <a:srgbClr val="000000"/>
                </a:solidFill>
                <a:ea typeface="宋体" panose="02010600030101010101" pitchFamily="2" charset="-122"/>
              </a:rPr>
              <a:t>h</a:t>
            </a:r>
            <a:r>
              <a:rPr lang="en-US" altLang="zh-CN" sz="2400">
                <a:solidFill>
                  <a:srgbClr val="000000"/>
                </a:solidFill>
                <a:ea typeface="宋体" panose="02010600030101010101" pitchFamily="2" charset="-122"/>
              </a:rPr>
              <a:t>(</a:t>
            </a:r>
            <a:r>
              <a:rPr lang="en-US" altLang="zh-CN" sz="2400" i="1">
                <a:solidFill>
                  <a:srgbClr val="000000"/>
                </a:solidFill>
                <a:ea typeface="宋体" panose="02010600030101010101" pitchFamily="2" charset="-122"/>
              </a:rPr>
              <a:t>K</a:t>
            </a:r>
            <a:r>
              <a:rPr lang="en-US" altLang="zh-CN" sz="2400" baseline="-25000">
                <a:solidFill>
                  <a:srgbClr val="000000"/>
                </a:solidFill>
                <a:ea typeface="宋体" panose="02010600030101010101" pitchFamily="2" charset="-122"/>
              </a:rPr>
              <a:t>1</a:t>
            </a:r>
            <a:r>
              <a:rPr lang="en-US" altLang="zh-CN" sz="2400">
                <a:solidFill>
                  <a:srgbClr val="000000"/>
                </a:solidFill>
                <a:ea typeface="宋体" panose="02010600030101010101" pitchFamily="2" charset="-122"/>
              </a:rPr>
              <a:t>)</a:t>
            </a:r>
            <a:r>
              <a:rPr lang="en-US" altLang="zh-CN" sz="2400" i="1">
                <a:solidFill>
                  <a:srgbClr val="000000"/>
                </a:solidFill>
                <a:ea typeface="宋体" panose="02010600030101010101" pitchFamily="2" charset="-122"/>
              </a:rPr>
              <a:t> = h</a:t>
            </a:r>
            <a:r>
              <a:rPr lang="en-US" altLang="zh-CN" sz="2400">
                <a:solidFill>
                  <a:srgbClr val="000000"/>
                </a:solidFill>
                <a:ea typeface="宋体" panose="02010600030101010101" pitchFamily="2" charset="-122"/>
              </a:rPr>
              <a:t>(</a:t>
            </a:r>
            <a:r>
              <a:rPr lang="en-US" altLang="zh-CN" sz="2400" i="1">
                <a:solidFill>
                  <a:srgbClr val="000000"/>
                </a:solidFill>
                <a:ea typeface="宋体" panose="02010600030101010101" pitchFamily="2" charset="-122"/>
              </a:rPr>
              <a:t>K</a:t>
            </a:r>
            <a:r>
              <a:rPr lang="en-US" altLang="zh-CN" sz="2400" baseline="-25000">
                <a:solidFill>
                  <a:srgbClr val="000000"/>
                </a:solidFill>
                <a:ea typeface="宋体" panose="02010600030101010101" pitchFamily="2" charset="-122"/>
              </a:rPr>
              <a:t>2</a:t>
            </a:r>
            <a:r>
              <a:rPr lang="en-US" altLang="zh-CN" sz="2400">
                <a:solidFill>
                  <a:srgbClr val="000000"/>
                </a:solidFill>
                <a:ea typeface="宋体" panose="02010600030101010101" pitchFamily="2" charset="-122"/>
              </a:rPr>
              <a:t>), there is a </a:t>
            </a:r>
            <a:r>
              <a:rPr lang="en-US" altLang="zh-CN" sz="2400" i="1">
                <a:solidFill>
                  <a:srgbClr val="000000"/>
                </a:solidFill>
                <a:ea typeface="宋体" panose="02010600030101010101" pitchFamily="2" charset="-122"/>
              </a:rPr>
              <a:t>collision</a:t>
            </a:r>
          </a:p>
          <a:p>
            <a:r>
              <a:rPr lang="en-US" altLang="zh-CN" sz="2400">
                <a:solidFill>
                  <a:srgbClr val="000000"/>
                </a:solidFill>
                <a:ea typeface="宋体" panose="02010600030101010101" pitchFamily="2" charset="-122"/>
              </a:rPr>
              <a:t>Good hash functions result in fewer collisions but some collisions should be expected (</a:t>
            </a:r>
            <a:r>
              <a:rPr lang="en-US" altLang="zh-CN" sz="2400" i="1">
                <a:solidFill>
                  <a:srgbClr val="000000"/>
                </a:solidFill>
                <a:ea typeface="宋体" panose="02010600030101010101" pitchFamily="2" charset="-122"/>
              </a:rPr>
              <a:t>birthday paradox</a:t>
            </a:r>
            <a:r>
              <a:rPr lang="en-US" altLang="zh-CN" sz="2400">
                <a:solidFill>
                  <a:srgbClr val="000000"/>
                </a:solidFill>
                <a:ea typeface="宋体" panose="02010600030101010101" pitchFamily="2" charset="-122"/>
              </a:rPr>
              <a:t>)</a:t>
            </a:r>
          </a:p>
          <a:p>
            <a:r>
              <a:rPr lang="en-US" altLang="zh-CN" sz="2400">
                <a:solidFill>
                  <a:srgbClr val="000000"/>
                </a:solidFill>
                <a:ea typeface="宋体" panose="02010600030101010101" pitchFamily="2" charset="-122"/>
              </a:rPr>
              <a:t>Two principal hashing schemes handle collisions differently: </a:t>
            </a:r>
          </a:p>
          <a:p>
            <a:pPr lvl="1"/>
            <a:r>
              <a:rPr lang="en-US" altLang="zh-CN" sz="2400" i="1">
                <a:solidFill>
                  <a:srgbClr val="000000"/>
                </a:solidFill>
                <a:ea typeface="宋体" panose="02010600030101010101" pitchFamily="2" charset="-122"/>
              </a:rPr>
              <a:t>Open hashing – </a:t>
            </a:r>
            <a:r>
              <a:rPr lang="en-US" altLang="zh-CN" sz="2400">
                <a:solidFill>
                  <a:srgbClr val="000000"/>
                </a:solidFill>
                <a:ea typeface="宋体" panose="02010600030101010101" pitchFamily="2" charset="-122"/>
              </a:rPr>
              <a:t>each cell is a header of linked list of all keys hashed to it</a:t>
            </a:r>
            <a:endParaRPr lang="en-US" altLang="zh-CN" sz="2400" i="1">
              <a:solidFill>
                <a:srgbClr val="000000"/>
              </a:solidFill>
              <a:ea typeface="宋体" panose="02010600030101010101" pitchFamily="2" charset="-122"/>
            </a:endParaRPr>
          </a:p>
          <a:p>
            <a:pPr lvl="1"/>
            <a:r>
              <a:rPr lang="en-US" altLang="zh-CN" sz="2400" i="1">
                <a:solidFill>
                  <a:srgbClr val="000000"/>
                </a:solidFill>
                <a:ea typeface="宋体" panose="02010600030101010101" pitchFamily="2" charset="-122"/>
              </a:rPr>
              <a:t>Closed hashing</a:t>
            </a:r>
          </a:p>
          <a:p>
            <a:pPr lvl="2"/>
            <a:r>
              <a:rPr lang="en-US" altLang="zh-CN">
                <a:solidFill>
                  <a:srgbClr val="000000"/>
                </a:solidFill>
                <a:ea typeface="宋体" panose="02010600030101010101" pitchFamily="2" charset="-122"/>
              </a:rPr>
              <a:t>one key per cell       in case of collision, finds another cell by </a:t>
            </a:r>
          </a:p>
          <a:p>
            <a:pPr lvl="3"/>
            <a:r>
              <a:rPr lang="en-US" altLang="zh-CN" sz="2400" i="1">
                <a:solidFill>
                  <a:srgbClr val="000000"/>
                </a:solidFill>
                <a:ea typeface="宋体" panose="02010600030101010101" pitchFamily="2" charset="-122"/>
              </a:rPr>
              <a:t>linear probing:</a:t>
            </a:r>
            <a:r>
              <a:rPr lang="en-US" altLang="zh-CN" sz="2400">
                <a:solidFill>
                  <a:srgbClr val="000000"/>
                </a:solidFill>
                <a:ea typeface="宋体" panose="02010600030101010101" pitchFamily="2" charset="-122"/>
              </a:rPr>
              <a:t> use next free bucket </a:t>
            </a:r>
            <a:endParaRPr lang="en-US" altLang="zh-CN" sz="2400" i="1">
              <a:solidFill>
                <a:srgbClr val="000000"/>
              </a:solidFill>
              <a:ea typeface="宋体" panose="02010600030101010101" pitchFamily="2" charset="-122"/>
            </a:endParaRPr>
          </a:p>
          <a:p>
            <a:pPr lvl="3"/>
            <a:r>
              <a:rPr lang="en-US" altLang="zh-CN" sz="2400" i="1">
                <a:solidFill>
                  <a:srgbClr val="000000"/>
                </a:solidFill>
                <a:ea typeface="宋体" panose="02010600030101010101" pitchFamily="2" charset="-122"/>
              </a:rPr>
              <a:t> double hashing:</a:t>
            </a:r>
            <a:r>
              <a:rPr lang="en-US" altLang="zh-CN" sz="2400">
                <a:solidFill>
                  <a:srgbClr val="000000"/>
                </a:solidFill>
                <a:ea typeface="宋体" panose="02010600030101010101" pitchFamily="2" charset="-122"/>
              </a:rPr>
              <a:t> use second hash function to compute increment</a:t>
            </a:r>
            <a:endParaRPr lang="en-US" altLang="zh-CN" sz="1800">
              <a:solidFill>
                <a:srgbClr val="000000"/>
              </a:solidFill>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43</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Open Hashing(Pseudocode)</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pic>
        <p:nvPicPr>
          <p:cNvPr id="66563" name="图片 4"/>
          <p:cNvPicPr>
            <a:picLocks noChangeAspect="1"/>
          </p:cNvPicPr>
          <p:nvPr/>
        </p:nvPicPr>
        <p:blipFill>
          <a:blip r:embed="rId2"/>
          <a:stretch>
            <a:fillRect/>
          </a:stretch>
        </p:blipFill>
        <p:spPr>
          <a:xfrm>
            <a:off x="155575" y="1478280"/>
            <a:ext cx="4492625" cy="4124960"/>
          </a:xfrm>
          <a:prstGeom prst="rect">
            <a:avLst/>
          </a:prstGeom>
          <a:noFill/>
          <a:ln w="9525">
            <a:noFill/>
          </a:ln>
        </p:spPr>
      </p:pic>
      <p:pic>
        <p:nvPicPr>
          <p:cNvPr id="66564" name="图片 6"/>
          <p:cNvPicPr>
            <a:picLocks noChangeAspect="1"/>
          </p:cNvPicPr>
          <p:nvPr/>
        </p:nvPicPr>
        <p:blipFill>
          <a:blip r:embed="rId3"/>
          <a:stretch>
            <a:fillRect/>
          </a:stretch>
        </p:blipFill>
        <p:spPr>
          <a:xfrm>
            <a:off x="4876800" y="1524000"/>
            <a:ext cx="3530600" cy="427164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vert="horz" wrap="square" lIns="91440" tIns="45720" rIns="91440" bIns="45720" anchor="ctr" anchorCtr="0"/>
          <a:lstStyle/>
          <a:p>
            <a:r>
              <a:rPr lang="en-US" altLang="zh-CN" sz="2800">
                <a:ea typeface="宋体" panose="02010600030101010101" pitchFamily="2" charset="-122"/>
              </a:rPr>
              <a:t>Open Hashing (Separate Chaining)</a:t>
            </a:r>
          </a:p>
        </p:txBody>
      </p:sp>
      <p:sp>
        <p:nvSpPr>
          <p:cNvPr id="67586" name="Rectangle 3"/>
          <p:cNvSpPr>
            <a:spLocks noGrp="1"/>
          </p:cNvSpPr>
          <p:nvPr>
            <p:ph idx="1"/>
          </p:nvPr>
        </p:nvSpPr>
        <p:spPr>
          <a:xfrm>
            <a:off x="228600" y="1295400"/>
            <a:ext cx="8915400" cy="4905375"/>
          </a:xfrm>
        </p:spPr>
        <p:txBody>
          <a:bodyPr vert="horz" wrap="square" lIns="91440" tIns="45720" rIns="91440" bIns="45720" anchor="t" anchorCtr="0"/>
          <a:lstStyle/>
          <a:p>
            <a:pPr>
              <a:buFont typeface="Monotype Sorts" pitchFamily="2" charset="2"/>
              <a:buNone/>
            </a:pPr>
            <a:r>
              <a:rPr lang="en-US" altLang="zh-CN" sz="2400">
                <a:solidFill>
                  <a:srgbClr val="000000"/>
                </a:solidFill>
                <a:ea typeface="宋体" panose="02010600030101010101" pitchFamily="2" charset="-122"/>
              </a:rPr>
              <a:t>Keys are stored in linked lists </a:t>
            </a:r>
            <a:r>
              <a:rPr lang="en-US" altLang="zh-CN" sz="2400" u="sng">
                <a:solidFill>
                  <a:srgbClr val="000000"/>
                </a:solidFill>
                <a:ea typeface="宋体" panose="02010600030101010101" pitchFamily="2" charset="-122"/>
              </a:rPr>
              <a:t>outside</a:t>
            </a:r>
            <a:r>
              <a:rPr lang="en-US" altLang="zh-CN" sz="2400">
                <a:solidFill>
                  <a:srgbClr val="000000"/>
                </a:solidFill>
                <a:ea typeface="宋体" panose="02010600030101010101" pitchFamily="2" charset="-122"/>
              </a:rPr>
              <a:t> a hash table whose elements serve as the lists’ headers.</a:t>
            </a:r>
          </a:p>
          <a:p>
            <a:pPr>
              <a:buFont typeface="Monotype Sorts" pitchFamily="2" charset="2"/>
              <a:buNone/>
            </a:pPr>
            <a:r>
              <a:rPr lang="en-US" altLang="zh-CN" sz="2400">
                <a:solidFill>
                  <a:srgbClr val="000000"/>
                </a:solidFill>
                <a:ea typeface="宋体" panose="02010600030101010101" pitchFamily="2" charset="-122"/>
              </a:rPr>
              <a:t>Example: A, FOOL, AND, HIS, MONEY, ARE, SOON, PARTED</a:t>
            </a:r>
          </a:p>
          <a:p>
            <a:pPr>
              <a:buFont typeface="Monotype Sorts" pitchFamily="2" charset="2"/>
              <a:buNone/>
            </a:pPr>
            <a:r>
              <a:rPr lang="en-US" altLang="zh-CN" sz="2400" i="1">
                <a:solidFill>
                  <a:srgbClr val="000000"/>
                </a:solidFill>
                <a:ea typeface="宋体" panose="02010600030101010101" pitchFamily="2" charset="-122"/>
              </a:rPr>
              <a:t>h</a:t>
            </a:r>
            <a:r>
              <a:rPr lang="en-US" altLang="zh-CN" sz="2400">
                <a:solidFill>
                  <a:srgbClr val="000000"/>
                </a:solidFill>
                <a:ea typeface="宋体" panose="02010600030101010101" pitchFamily="2" charset="-122"/>
              </a:rPr>
              <a:t>(</a:t>
            </a:r>
            <a:r>
              <a:rPr lang="en-US" altLang="zh-CN" sz="2400" i="1">
                <a:solidFill>
                  <a:srgbClr val="000000"/>
                </a:solidFill>
                <a:ea typeface="宋体" panose="02010600030101010101" pitchFamily="2" charset="-122"/>
              </a:rPr>
              <a:t>K</a:t>
            </a:r>
            <a:r>
              <a:rPr lang="en-US" altLang="zh-CN" sz="2400">
                <a:solidFill>
                  <a:srgbClr val="000000"/>
                </a:solidFill>
                <a:ea typeface="宋体" panose="02010600030101010101" pitchFamily="2" charset="-122"/>
              </a:rPr>
              <a:t>) = sum of </a:t>
            </a:r>
            <a:r>
              <a:rPr lang="en-US" altLang="zh-CN" sz="2400" i="1">
                <a:solidFill>
                  <a:srgbClr val="000000"/>
                </a:solidFill>
                <a:ea typeface="宋体" panose="02010600030101010101" pitchFamily="2" charset="-122"/>
              </a:rPr>
              <a:t>K</a:t>
            </a:r>
            <a:r>
              <a:rPr lang="en-US" altLang="zh-CN" sz="2400">
                <a:solidFill>
                  <a:srgbClr val="000000"/>
                </a:solidFill>
                <a:ea typeface="宋体" panose="02010600030101010101" pitchFamily="2" charset="-122"/>
              </a:rPr>
              <a:t> ‘s letters’ positions in the alphabet MOD 13</a:t>
            </a:r>
            <a:br>
              <a:rPr lang="en-US" altLang="zh-CN" sz="2400">
                <a:solidFill>
                  <a:srgbClr val="000000"/>
                </a:solidFill>
                <a:ea typeface="宋体" panose="02010600030101010101" pitchFamily="2" charset="-122"/>
              </a:rPr>
            </a:br>
            <a:endParaRPr lang="en-US" altLang="zh-CN" sz="2400">
              <a:solidFill>
                <a:srgbClr val="000000"/>
              </a:solidFill>
              <a:ea typeface="宋体" panose="02010600030101010101" pitchFamily="2" charset="-122"/>
            </a:endParaRPr>
          </a:p>
          <a:p>
            <a:pPr>
              <a:buFont typeface="Monotype Sorts" pitchFamily="2" charset="2"/>
              <a:buNone/>
            </a:pPr>
            <a:endParaRPr lang="en-US" altLang="zh-CN" sz="2400">
              <a:solidFill>
                <a:srgbClr val="000000"/>
              </a:solidFill>
              <a:ea typeface="宋体" panose="02010600030101010101" pitchFamily="2" charset="-122"/>
            </a:endParaRPr>
          </a:p>
          <a:p>
            <a:pPr>
              <a:buFont typeface="Wingdings" panose="05000000000000000000" pitchFamily="2" charset="2"/>
              <a:buChar char="v"/>
            </a:pPr>
            <a:endParaRPr lang="en-US" altLang="zh-CN" sz="2400">
              <a:solidFill>
                <a:srgbClr val="000000"/>
              </a:solidFill>
              <a:ea typeface="宋体" panose="02010600030101010101" pitchFamily="2" charset="-122"/>
            </a:endParaRPr>
          </a:p>
        </p:txBody>
      </p:sp>
      <p:graphicFrame>
        <p:nvGraphicFramePr>
          <p:cNvPr id="441348" name="Group 4"/>
          <p:cNvGraphicFramePr>
            <a:graphicFrameLocks noGrp="1"/>
          </p:cNvGraphicFramePr>
          <p:nvPr/>
        </p:nvGraphicFramePr>
        <p:xfrm>
          <a:off x="609600" y="3276600"/>
          <a:ext cx="8077200" cy="792192"/>
        </p:xfrm>
        <a:graphic>
          <a:graphicData uri="http://schemas.openxmlformats.org/drawingml/2006/table">
            <a:tbl>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6763">
                  <a:extLst>
                    <a:ext uri="{9D8B030D-6E8A-4147-A177-3AD203B41FA5}">
                      <a16:colId xmlns:a16="http://schemas.microsoft.com/office/drawing/2014/main" val="20004"/>
                    </a:ext>
                  </a:extLst>
                </a:gridCol>
                <a:gridCol w="1290637">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396082">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Key</a:t>
                      </a:r>
                    </a:p>
                  </a:txBody>
                  <a:tcPr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MONEY</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ARE</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SOON </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PARTED</a:t>
                      </a:r>
                    </a:p>
                  </a:txBody>
                  <a:tcPr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0" lang="en-US" altLang="zh-CN" sz="2000" b="1" i="1"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h</a:t>
                      </a:r>
                      <a:r>
                        <a:rPr kumimoji="0"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K</a:t>
                      </a:r>
                      <a:r>
                        <a:rPr kumimoji="0"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41380" name="Group 36"/>
          <p:cNvGraphicFramePr>
            <a:graphicFrameLocks noGrp="1"/>
          </p:cNvGraphicFramePr>
          <p:nvPr/>
        </p:nvGraphicFramePr>
        <p:xfrm>
          <a:off x="457200" y="4572000"/>
          <a:ext cx="8305800" cy="396875"/>
        </p:xfrm>
        <a:graphic>
          <a:graphicData uri="http://schemas.openxmlformats.org/drawingml/2006/table">
            <a:tbl>
              <a:tblPr/>
              <a:tblGrid>
                <a:gridCol w="665163">
                  <a:extLst>
                    <a:ext uri="{9D8B030D-6E8A-4147-A177-3AD203B41FA5}">
                      <a16:colId xmlns:a16="http://schemas.microsoft.com/office/drawing/2014/main" val="20000"/>
                    </a:ext>
                  </a:extLst>
                </a:gridCol>
                <a:gridCol w="582612">
                  <a:extLst>
                    <a:ext uri="{9D8B030D-6E8A-4147-A177-3AD203B41FA5}">
                      <a16:colId xmlns:a16="http://schemas.microsoft.com/office/drawing/2014/main" val="20001"/>
                    </a:ext>
                  </a:extLst>
                </a:gridCol>
                <a:gridCol w="655638">
                  <a:extLst>
                    <a:ext uri="{9D8B030D-6E8A-4147-A177-3AD203B41FA5}">
                      <a16:colId xmlns:a16="http://schemas.microsoft.com/office/drawing/2014/main" val="20002"/>
                    </a:ext>
                  </a:extLst>
                </a:gridCol>
                <a:gridCol w="582612">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09587">
                  <a:extLst>
                    <a:ext uri="{9D8B030D-6E8A-4147-A177-3AD203B41FA5}">
                      <a16:colId xmlns:a16="http://schemas.microsoft.com/office/drawing/2014/main" val="20005"/>
                    </a:ext>
                  </a:extLst>
                </a:gridCol>
                <a:gridCol w="655638">
                  <a:extLst>
                    <a:ext uri="{9D8B030D-6E8A-4147-A177-3AD203B41FA5}">
                      <a16:colId xmlns:a16="http://schemas.microsoft.com/office/drawing/2014/main" val="20006"/>
                    </a:ext>
                  </a:extLst>
                </a:gridCol>
                <a:gridCol w="874712">
                  <a:extLst>
                    <a:ext uri="{9D8B030D-6E8A-4147-A177-3AD203B41FA5}">
                      <a16:colId xmlns:a16="http://schemas.microsoft.com/office/drawing/2014/main" val="20007"/>
                    </a:ext>
                  </a:extLst>
                </a:gridCol>
                <a:gridCol w="363538">
                  <a:extLst>
                    <a:ext uri="{9D8B030D-6E8A-4147-A177-3AD203B41FA5}">
                      <a16:colId xmlns:a16="http://schemas.microsoft.com/office/drawing/2014/main" val="20008"/>
                    </a:ext>
                  </a:extLst>
                </a:gridCol>
                <a:gridCol w="8016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728662">
                  <a:extLst>
                    <a:ext uri="{9D8B030D-6E8A-4147-A177-3AD203B41FA5}">
                      <a16:colId xmlns:a16="http://schemas.microsoft.com/office/drawing/2014/main" val="20011"/>
                    </a:ext>
                  </a:extLst>
                </a:gridCol>
                <a:gridCol w="866775">
                  <a:extLst>
                    <a:ext uri="{9D8B030D-6E8A-4147-A177-3AD203B41FA5}">
                      <a16:colId xmlns:a16="http://schemas.microsoft.com/office/drawing/2014/main" val="20012"/>
                    </a:ext>
                  </a:extLst>
                </a:gridCol>
              </a:tblGrid>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FF99"/>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1410" name="Text Box 66"/>
          <p:cNvSpPr txBox="1">
            <a:spLocks noChangeArrowheads="1"/>
          </p:cNvSpPr>
          <p:nvPr/>
        </p:nvSpPr>
        <p:spPr bwMode="auto">
          <a:xfrm>
            <a:off x="1219200" y="5257800"/>
            <a:ext cx="304800" cy="396875"/>
          </a:xfrm>
          <a:prstGeom prst="rect">
            <a:avLst/>
          </a:prstGeom>
          <a:noFill/>
          <a:ln w="12700">
            <a:no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a:t>
            </a:r>
          </a:p>
        </p:txBody>
      </p:sp>
      <p:sp>
        <p:nvSpPr>
          <p:cNvPr id="67650" name="Line 67"/>
          <p:cNvSpPr/>
          <p:nvPr/>
        </p:nvSpPr>
        <p:spPr>
          <a:xfrm>
            <a:off x="1371600" y="4953000"/>
            <a:ext cx="0" cy="381000"/>
          </a:xfrm>
          <a:prstGeom prst="line">
            <a:avLst/>
          </a:prstGeom>
          <a:ln w="12700" cap="flat" cmpd="sng">
            <a:solidFill>
              <a:srgbClr val="FF0000"/>
            </a:solidFill>
            <a:prstDash val="solid"/>
            <a:round/>
            <a:headEnd type="none" w="sm" len="sm"/>
            <a:tailEnd type="triangle" w="med" len="med"/>
          </a:ln>
        </p:spPr>
      </p:sp>
      <p:sp>
        <p:nvSpPr>
          <p:cNvPr id="67651" name="Line 68"/>
          <p:cNvSpPr/>
          <p:nvPr/>
        </p:nvSpPr>
        <p:spPr>
          <a:xfrm>
            <a:off x="6248400" y="4953000"/>
            <a:ext cx="0" cy="381000"/>
          </a:xfrm>
          <a:prstGeom prst="line">
            <a:avLst/>
          </a:prstGeom>
          <a:ln w="12700" cap="flat" cmpd="sng">
            <a:solidFill>
              <a:srgbClr val="FF0000"/>
            </a:solidFill>
            <a:prstDash val="solid"/>
            <a:round/>
            <a:headEnd type="none" w="sm" len="sm"/>
            <a:tailEnd type="triangle" w="med" len="med"/>
          </a:ln>
        </p:spPr>
      </p:sp>
      <p:sp>
        <p:nvSpPr>
          <p:cNvPr id="67652" name="Line 69"/>
          <p:cNvSpPr/>
          <p:nvPr/>
        </p:nvSpPr>
        <p:spPr>
          <a:xfrm>
            <a:off x="7543800" y="4953000"/>
            <a:ext cx="0" cy="381000"/>
          </a:xfrm>
          <a:prstGeom prst="line">
            <a:avLst/>
          </a:prstGeom>
          <a:ln w="12700" cap="flat" cmpd="sng">
            <a:solidFill>
              <a:srgbClr val="FF0000"/>
            </a:solidFill>
            <a:prstDash val="solid"/>
            <a:round/>
            <a:headEnd type="none" w="sm" len="sm"/>
            <a:tailEnd type="triangle" w="med" len="med"/>
          </a:ln>
        </p:spPr>
      </p:sp>
      <p:sp>
        <p:nvSpPr>
          <p:cNvPr id="67653" name="Line 70"/>
          <p:cNvSpPr/>
          <p:nvPr/>
        </p:nvSpPr>
        <p:spPr>
          <a:xfrm>
            <a:off x="8382000" y="4953000"/>
            <a:ext cx="0" cy="381000"/>
          </a:xfrm>
          <a:prstGeom prst="line">
            <a:avLst/>
          </a:prstGeom>
          <a:ln w="12700" cap="flat" cmpd="sng">
            <a:solidFill>
              <a:srgbClr val="FF0000"/>
            </a:solidFill>
            <a:prstDash val="solid"/>
            <a:round/>
            <a:headEnd type="none" w="sm" len="sm"/>
            <a:tailEnd type="triangle" w="med" len="med"/>
          </a:ln>
        </p:spPr>
      </p:sp>
      <p:sp>
        <p:nvSpPr>
          <p:cNvPr id="441415" name="Text Box 71"/>
          <p:cNvSpPr txBox="1">
            <a:spLocks noChangeArrowheads="1"/>
          </p:cNvSpPr>
          <p:nvPr/>
        </p:nvSpPr>
        <p:spPr bwMode="auto">
          <a:xfrm>
            <a:off x="5791200" y="5257800"/>
            <a:ext cx="990600" cy="396875"/>
          </a:xfrm>
          <a:prstGeom prst="rect">
            <a:avLst/>
          </a:prstGeom>
          <a:noFill/>
          <a:ln w="12700">
            <a:noFill/>
            <a:miter lim="800000"/>
            <a:headEnd type="none" w="sm" len="sm"/>
            <a:tailEnd type="none" w="sm" len="sm"/>
          </a:ln>
          <a:effectLst/>
        </p:spPr>
        <p:txBody>
          <a:bodyPr>
            <a:spAutoFit/>
          </a:bodyPr>
          <a:lstStyle/>
          <a:p>
            <a:pPr marR="0" defTabSz="914400">
              <a:spcBef>
                <a:spcPct val="50000"/>
              </a:spcBef>
              <a:buClrTx/>
              <a:buSzTx/>
              <a:buFontTx/>
              <a:buNone/>
              <a:defRPr/>
            </a:pPr>
            <a:r>
              <a:rPr kumimoji="1" lang="en-US" altLang="zh-CN" sz="2000" b="1" kern="1200" cap="none" spc="0" normalizeH="0" baseline="0" noProof="0">
                <a:solidFill>
                  <a:srgbClr val="00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FOOL</a:t>
            </a:r>
          </a:p>
        </p:txBody>
      </p:sp>
      <p:sp>
        <p:nvSpPr>
          <p:cNvPr id="67655" name="Line 72"/>
          <p:cNvSpPr/>
          <p:nvPr/>
        </p:nvSpPr>
        <p:spPr>
          <a:xfrm>
            <a:off x="4267200" y="4953000"/>
            <a:ext cx="0" cy="381000"/>
          </a:xfrm>
          <a:prstGeom prst="line">
            <a:avLst/>
          </a:prstGeom>
          <a:ln w="12700" cap="flat" cmpd="sng">
            <a:solidFill>
              <a:srgbClr val="FF0000"/>
            </a:solidFill>
            <a:prstDash val="solid"/>
            <a:round/>
            <a:headEnd type="none" w="sm" len="sm"/>
            <a:tailEnd type="triangle" w="med" len="med"/>
          </a:ln>
        </p:spPr>
      </p:sp>
      <p:sp>
        <p:nvSpPr>
          <p:cNvPr id="441417" name="Text Box 73"/>
          <p:cNvSpPr txBox="1">
            <a:spLocks noChangeArrowheads="1"/>
          </p:cNvSpPr>
          <p:nvPr/>
        </p:nvSpPr>
        <p:spPr bwMode="auto">
          <a:xfrm>
            <a:off x="3886200" y="5257800"/>
            <a:ext cx="762000" cy="396875"/>
          </a:xfrm>
          <a:prstGeom prst="rect">
            <a:avLst/>
          </a:prstGeom>
          <a:noFill/>
          <a:ln w="12700">
            <a:noFill/>
            <a:miter lim="800000"/>
            <a:headEnd type="none" w="sm" len="sm"/>
            <a:tailEnd type="none" w="sm" len="sm"/>
          </a:ln>
          <a:effectLst/>
        </p:spPr>
        <p:txBody>
          <a:bodyPr>
            <a:spAutoFit/>
          </a:bodyPr>
          <a:lstStyle/>
          <a:p>
            <a:pPr marR="0" defTabSz="914400">
              <a:spcBef>
                <a:spcPct val="50000"/>
              </a:spcBef>
              <a:buClrTx/>
              <a:buSzTx/>
              <a:buFontTx/>
              <a:buNone/>
              <a:defRPr/>
            </a:pPr>
            <a:r>
              <a:rPr kumimoji="1" lang="en-US" altLang="zh-CN" sz="2000" b="1" kern="1200" cap="none" spc="0" normalizeH="0" baseline="0" noProof="0">
                <a:solidFill>
                  <a:srgbClr val="00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AND</a:t>
            </a:r>
          </a:p>
        </p:txBody>
      </p:sp>
      <p:sp>
        <p:nvSpPr>
          <p:cNvPr id="67657" name="Line 74"/>
          <p:cNvSpPr/>
          <p:nvPr/>
        </p:nvSpPr>
        <p:spPr>
          <a:xfrm>
            <a:off x="6934200" y="4953000"/>
            <a:ext cx="0" cy="381000"/>
          </a:xfrm>
          <a:prstGeom prst="line">
            <a:avLst/>
          </a:prstGeom>
          <a:ln w="12700" cap="flat" cmpd="sng">
            <a:solidFill>
              <a:srgbClr val="FF0000"/>
            </a:solidFill>
            <a:prstDash val="solid"/>
            <a:round/>
            <a:headEnd type="none" w="sm" len="sm"/>
            <a:tailEnd type="triangle" w="med" len="med"/>
          </a:ln>
        </p:spPr>
      </p:sp>
      <p:sp>
        <p:nvSpPr>
          <p:cNvPr id="441419" name="Text Box 75"/>
          <p:cNvSpPr txBox="1">
            <a:spLocks noChangeArrowheads="1"/>
          </p:cNvSpPr>
          <p:nvPr/>
        </p:nvSpPr>
        <p:spPr bwMode="auto">
          <a:xfrm>
            <a:off x="6629400" y="5257800"/>
            <a:ext cx="685800" cy="396875"/>
          </a:xfrm>
          <a:prstGeom prst="rect">
            <a:avLst/>
          </a:prstGeom>
          <a:noFill/>
          <a:ln w="12700">
            <a:noFill/>
            <a:miter lim="800000"/>
            <a:headEnd type="none" w="sm" len="sm"/>
            <a:tailEnd type="none" w="sm" len="sm"/>
          </a:ln>
          <a:effectLst/>
        </p:spPr>
        <p:txBody>
          <a:bodyPr>
            <a:spAutoFit/>
          </a:bodyPr>
          <a:lstStyle/>
          <a:p>
            <a:pPr marR="0" defTabSz="914400">
              <a:spcBef>
                <a:spcPct val="50000"/>
              </a:spcBef>
              <a:buClrTx/>
              <a:buSzTx/>
              <a:buFontTx/>
              <a:buNone/>
              <a:defRPr/>
            </a:pPr>
            <a:r>
              <a:rPr kumimoji="1" lang="en-US" altLang="zh-CN" sz="2000" b="1" kern="1200" cap="none" spc="0" normalizeH="0" baseline="0" noProof="0">
                <a:solidFill>
                  <a:srgbClr val="00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HIS</a:t>
            </a:r>
          </a:p>
        </p:txBody>
      </p:sp>
      <p:sp>
        <p:nvSpPr>
          <p:cNvPr id="67659" name="Line 76"/>
          <p:cNvSpPr/>
          <p:nvPr/>
        </p:nvSpPr>
        <p:spPr>
          <a:xfrm>
            <a:off x="5029200" y="4953000"/>
            <a:ext cx="0" cy="381000"/>
          </a:xfrm>
          <a:prstGeom prst="line">
            <a:avLst/>
          </a:prstGeom>
          <a:ln w="12700" cap="flat" cmpd="sng">
            <a:solidFill>
              <a:srgbClr val="FF0000"/>
            </a:solidFill>
            <a:prstDash val="solid"/>
            <a:round/>
            <a:headEnd type="none" w="sm" len="sm"/>
            <a:tailEnd type="triangle" w="med" len="med"/>
          </a:ln>
        </p:spPr>
      </p:sp>
      <p:sp>
        <p:nvSpPr>
          <p:cNvPr id="67660" name="Text Box 77"/>
          <p:cNvSpPr txBox="1"/>
          <p:nvPr/>
        </p:nvSpPr>
        <p:spPr>
          <a:xfrm>
            <a:off x="4648200" y="5410200"/>
            <a:ext cx="1143000" cy="701675"/>
          </a:xfrm>
          <a:prstGeom prst="rect">
            <a:avLst/>
          </a:prstGeom>
          <a:noFill/>
          <a:ln w="12700">
            <a:noFill/>
          </a:ln>
        </p:spPr>
        <p:txBody>
          <a:bodyPr anchor="t" anchorCtr="0">
            <a:spAutoFit/>
          </a:bodyPr>
          <a:lstStyle/>
          <a:p>
            <a:pPr>
              <a:spcBef>
                <a:spcPct val="50000"/>
              </a:spcBef>
              <a:buClrTx/>
              <a:buFontTx/>
            </a:pPr>
            <a:endParaRPr lang="zh-CN" altLang="zh-CN" sz="4000" b="1">
              <a:solidFill>
                <a:srgbClr val="000000"/>
              </a:solidFill>
              <a:latin typeface="Arial" panose="020B0604020202020204" pitchFamily="34" charset="0"/>
              <a:ea typeface="宋体" panose="02010600030101010101" pitchFamily="2" charset="-122"/>
            </a:endParaRPr>
          </a:p>
        </p:txBody>
      </p:sp>
      <p:sp>
        <p:nvSpPr>
          <p:cNvPr id="441422" name="Rectangle 78"/>
          <p:cNvSpPr>
            <a:spLocks noChangeArrowheads="1"/>
          </p:cNvSpPr>
          <p:nvPr/>
        </p:nvSpPr>
        <p:spPr bwMode="auto">
          <a:xfrm>
            <a:off x="4572000" y="5257800"/>
            <a:ext cx="1219200" cy="396875"/>
          </a:xfrm>
          <a:prstGeom prst="rect">
            <a:avLst/>
          </a:prstGeom>
          <a:noFill/>
          <a:ln w="12700">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Monotype Sorts" pitchFamily="2" charset="2"/>
              <a:buNone/>
              <a:defRPr/>
            </a:pPr>
            <a:r>
              <a:rPr kumimoji="1" lang="en-US" altLang="zh-CN" sz="2000" b="1" i="0" u="none" strike="noStrike" kern="1200" cap="none" spc="0" normalizeH="0" baseline="0" noProof="0">
                <a:ln>
                  <a:noFill/>
                </a:ln>
                <a:solidFill>
                  <a:srgbClr val="00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MONEY</a:t>
            </a:r>
          </a:p>
        </p:txBody>
      </p:sp>
      <p:sp>
        <p:nvSpPr>
          <p:cNvPr id="441423" name="Text Box 79"/>
          <p:cNvSpPr txBox="1">
            <a:spLocks noChangeArrowheads="1"/>
          </p:cNvSpPr>
          <p:nvPr/>
        </p:nvSpPr>
        <p:spPr bwMode="auto">
          <a:xfrm>
            <a:off x="7162800" y="5257800"/>
            <a:ext cx="762000" cy="396875"/>
          </a:xfrm>
          <a:prstGeom prst="rect">
            <a:avLst/>
          </a:prstGeom>
          <a:noFill/>
          <a:ln w="12700">
            <a:noFill/>
            <a:miter lim="800000"/>
            <a:headEnd type="none" w="sm" len="sm"/>
            <a:tailEnd type="none" w="sm" len="sm"/>
          </a:ln>
          <a:effectLst/>
        </p:spPr>
        <p:txBody>
          <a:bodyPr>
            <a:spAutoFit/>
          </a:bodyPr>
          <a:lstStyle/>
          <a:p>
            <a:pPr marR="0" defTabSz="914400">
              <a:spcBef>
                <a:spcPct val="50000"/>
              </a:spcBef>
              <a:buClrTx/>
              <a:buSzTx/>
              <a:buFontTx/>
              <a:buNone/>
              <a:defRPr/>
            </a:pPr>
            <a:r>
              <a:rPr kumimoji="0" lang="en-US" altLang="zh-CN" sz="2000" b="1" kern="1200" cap="none" spc="0" normalizeH="0" baseline="0" noProof="0">
                <a:solidFill>
                  <a:srgbClr val="00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ARE</a:t>
            </a:r>
          </a:p>
        </p:txBody>
      </p:sp>
      <p:sp>
        <p:nvSpPr>
          <p:cNvPr id="441424" name="Text Box 80"/>
          <p:cNvSpPr txBox="1">
            <a:spLocks noChangeArrowheads="1"/>
          </p:cNvSpPr>
          <p:nvPr/>
        </p:nvSpPr>
        <p:spPr bwMode="auto">
          <a:xfrm>
            <a:off x="7848600" y="5257800"/>
            <a:ext cx="1295400" cy="396875"/>
          </a:xfrm>
          <a:prstGeom prst="rect">
            <a:avLst/>
          </a:prstGeom>
          <a:noFill/>
          <a:ln w="12700">
            <a:noFill/>
            <a:miter lim="800000"/>
            <a:headEnd type="none" w="sm" len="sm"/>
            <a:tailEnd type="none" w="sm" len="sm"/>
          </a:ln>
          <a:effectLst/>
        </p:spPr>
        <p:txBody>
          <a:bodyPr>
            <a:spAutoFit/>
          </a:bodyPr>
          <a:lstStyle/>
          <a:p>
            <a:pPr marR="0" defTabSz="914400">
              <a:spcBef>
                <a:spcPct val="50000"/>
              </a:spcBef>
              <a:buClrTx/>
              <a:buSzTx/>
              <a:buFontTx/>
              <a:buNone/>
              <a:defRPr/>
            </a:pPr>
            <a:r>
              <a:rPr kumimoji="0" lang="en-US" altLang="zh-CN" sz="2000" b="1" kern="1200" cap="none" spc="0" normalizeH="0" baseline="0" noProof="0" dirty="0">
                <a:solidFill>
                  <a:srgbClr val="00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PARTED</a:t>
            </a:r>
          </a:p>
        </p:txBody>
      </p:sp>
      <p:sp>
        <p:nvSpPr>
          <p:cNvPr id="67664" name="Line 81"/>
          <p:cNvSpPr/>
          <p:nvPr/>
        </p:nvSpPr>
        <p:spPr>
          <a:xfrm>
            <a:off x="7543800" y="5562600"/>
            <a:ext cx="0" cy="381000"/>
          </a:xfrm>
          <a:prstGeom prst="line">
            <a:avLst/>
          </a:prstGeom>
          <a:ln w="12700" cap="flat" cmpd="sng">
            <a:solidFill>
              <a:srgbClr val="FF0000"/>
            </a:solidFill>
            <a:prstDash val="solid"/>
            <a:round/>
            <a:headEnd type="none" w="sm" len="sm"/>
            <a:tailEnd type="triangle" w="med" len="med"/>
          </a:ln>
        </p:spPr>
      </p:sp>
      <p:sp>
        <p:nvSpPr>
          <p:cNvPr id="441426" name="Text Box 82"/>
          <p:cNvSpPr txBox="1">
            <a:spLocks noChangeArrowheads="1"/>
          </p:cNvSpPr>
          <p:nvPr/>
        </p:nvSpPr>
        <p:spPr bwMode="auto">
          <a:xfrm>
            <a:off x="7086600" y="5867400"/>
            <a:ext cx="1219200" cy="400050"/>
          </a:xfrm>
          <a:prstGeom prst="rect">
            <a:avLst/>
          </a:prstGeom>
          <a:noFill/>
          <a:ln w="12700">
            <a:noFill/>
            <a:miter lim="800000"/>
            <a:headEnd type="none" w="sm" len="sm"/>
            <a:tailEnd type="none" w="sm" len="sm"/>
          </a:ln>
          <a:effectLst/>
        </p:spPr>
        <p:txBody>
          <a:bodyPr>
            <a:spAutoFit/>
          </a:bodyPr>
          <a:lstStyle/>
          <a:p>
            <a:pPr marR="0" defTabSz="914400">
              <a:spcBef>
                <a:spcPct val="50000"/>
              </a:spcBef>
              <a:buClrTx/>
              <a:buSzTx/>
              <a:buFontTx/>
              <a:buNone/>
              <a:defRPr/>
            </a:pPr>
            <a:r>
              <a:rPr kumimoji="0" lang="en-US" altLang="zh-CN" sz="2000" b="1" kern="1200" cap="none" spc="0" normalizeH="0" baseline="0" noProof="0">
                <a:solidFill>
                  <a:srgbClr val="00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SOON</a:t>
            </a:r>
          </a:p>
        </p:txBody>
      </p:sp>
      <p:sp>
        <p:nvSpPr>
          <p:cNvPr id="67666" name="Text Box 83"/>
          <p:cNvSpPr txBox="1"/>
          <p:nvPr/>
        </p:nvSpPr>
        <p:spPr>
          <a:xfrm>
            <a:off x="80772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12</a:t>
            </a:r>
          </a:p>
        </p:txBody>
      </p:sp>
      <p:sp>
        <p:nvSpPr>
          <p:cNvPr id="67667" name="Text Box 84"/>
          <p:cNvSpPr txBox="1"/>
          <p:nvPr/>
        </p:nvSpPr>
        <p:spPr>
          <a:xfrm>
            <a:off x="73152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11</a:t>
            </a:r>
          </a:p>
        </p:txBody>
      </p:sp>
      <p:sp>
        <p:nvSpPr>
          <p:cNvPr id="67668" name="Text Box 85"/>
          <p:cNvSpPr txBox="1"/>
          <p:nvPr/>
        </p:nvSpPr>
        <p:spPr>
          <a:xfrm>
            <a:off x="66294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10</a:t>
            </a:r>
          </a:p>
        </p:txBody>
      </p:sp>
      <p:sp>
        <p:nvSpPr>
          <p:cNvPr id="67669" name="Text Box 86"/>
          <p:cNvSpPr txBox="1"/>
          <p:nvPr/>
        </p:nvSpPr>
        <p:spPr>
          <a:xfrm>
            <a:off x="60198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9</a:t>
            </a:r>
          </a:p>
        </p:txBody>
      </p:sp>
      <p:sp>
        <p:nvSpPr>
          <p:cNvPr id="67670" name="Text Box 87"/>
          <p:cNvSpPr txBox="1"/>
          <p:nvPr/>
        </p:nvSpPr>
        <p:spPr>
          <a:xfrm>
            <a:off x="54102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8</a:t>
            </a:r>
          </a:p>
        </p:txBody>
      </p:sp>
      <p:sp>
        <p:nvSpPr>
          <p:cNvPr id="67671" name="Text Box 88"/>
          <p:cNvSpPr txBox="1"/>
          <p:nvPr/>
        </p:nvSpPr>
        <p:spPr>
          <a:xfrm>
            <a:off x="48006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7</a:t>
            </a:r>
          </a:p>
        </p:txBody>
      </p:sp>
      <p:sp>
        <p:nvSpPr>
          <p:cNvPr id="67672" name="Text Box 89"/>
          <p:cNvSpPr txBox="1"/>
          <p:nvPr/>
        </p:nvSpPr>
        <p:spPr>
          <a:xfrm>
            <a:off x="40386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6</a:t>
            </a:r>
          </a:p>
        </p:txBody>
      </p:sp>
      <p:sp>
        <p:nvSpPr>
          <p:cNvPr id="67673" name="Text Box 90"/>
          <p:cNvSpPr txBox="1"/>
          <p:nvPr/>
        </p:nvSpPr>
        <p:spPr>
          <a:xfrm>
            <a:off x="34290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5</a:t>
            </a:r>
          </a:p>
        </p:txBody>
      </p:sp>
      <p:sp>
        <p:nvSpPr>
          <p:cNvPr id="67674" name="Text Box 91"/>
          <p:cNvSpPr txBox="1"/>
          <p:nvPr/>
        </p:nvSpPr>
        <p:spPr>
          <a:xfrm>
            <a:off x="29718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4</a:t>
            </a:r>
          </a:p>
        </p:txBody>
      </p:sp>
      <p:sp>
        <p:nvSpPr>
          <p:cNvPr id="67675" name="Text Box 92"/>
          <p:cNvSpPr txBox="1"/>
          <p:nvPr/>
        </p:nvSpPr>
        <p:spPr>
          <a:xfrm>
            <a:off x="23622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3</a:t>
            </a:r>
          </a:p>
        </p:txBody>
      </p:sp>
      <p:sp>
        <p:nvSpPr>
          <p:cNvPr id="67676" name="Text Box 93"/>
          <p:cNvSpPr txBox="1"/>
          <p:nvPr/>
        </p:nvSpPr>
        <p:spPr>
          <a:xfrm>
            <a:off x="17526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2</a:t>
            </a:r>
          </a:p>
        </p:txBody>
      </p:sp>
      <p:sp>
        <p:nvSpPr>
          <p:cNvPr id="67677" name="Text Box 94"/>
          <p:cNvSpPr txBox="1"/>
          <p:nvPr/>
        </p:nvSpPr>
        <p:spPr>
          <a:xfrm>
            <a:off x="11430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1</a:t>
            </a:r>
          </a:p>
        </p:txBody>
      </p:sp>
      <p:sp>
        <p:nvSpPr>
          <p:cNvPr id="67678" name="Text Box 95"/>
          <p:cNvSpPr txBox="1"/>
          <p:nvPr/>
        </p:nvSpPr>
        <p:spPr>
          <a:xfrm>
            <a:off x="533400" y="4267200"/>
            <a:ext cx="533400" cy="366713"/>
          </a:xfrm>
          <a:prstGeom prst="rect">
            <a:avLst/>
          </a:prstGeom>
          <a:noFill/>
          <a:ln w="12700">
            <a:noFill/>
          </a:ln>
        </p:spPr>
        <p:txBody>
          <a:bodyPr anchor="t" anchorCtr="0">
            <a:spAutoFit/>
          </a:bodyPr>
          <a:lstStyle/>
          <a:p>
            <a:pPr>
              <a:spcBef>
                <a:spcPct val="50000"/>
              </a:spcBef>
              <a:buClrTx/>
              <a:buFontTx/>
            </a:pPr>
            <a:r>
              <a:rPr lang="en-US" altLang="zh-CN" b="1">
                <a:solidFill>
                  <a:srgbClr val="000000"/>
                </a:solidFill>
                <a:latin typeface="Arial" panose="020B0604020202020204" pitchFamily="34" charset="0"/>
                <a:ea typeface="宋体" panose="02010600030101010101" pitchFamily="2" charset="-122"/>
              </a:rPr>
              <a:t>0</a:t>
            </a:r>
          </a:p>
        </p:txBody>
      </p:sp>
      <p:sp>
        <p:nvSpPr>
          <p:cNvPr id="441440" name="Rectangle 96"/>
          <p:cNvSpPr>
            <a:spLocks noChangeArrowheads="1"/>
          </p:cNvSpPr>
          <p:nvPr/>
        </p:nvSpPr>
        <p:spPr bwMode="auto">
          <a:xfrm>
            <a:off x="620713" y="6089650"/>
            <a:ext cx="1831975" cy="400050"/>
          </a:xfrm>
          <a:prstGeom prst="rect">
            <a:avLst/>
          </a:prstGeom>
          <a:noFill/>
          <a:ln w="12700">
            <a:noFill/>
            <a:miter lim="800000"/>
            <a:headEnd type="none" w="sm" len="sm"/>
            <a:tailEnd type="none" w="sm" len="sm"/>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Search for </a:t>
            </a:r>
            <a:r>
              <a:rPr kumimoji="1" lang="en-US" altLang="zh-CN" sz="20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KID</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Open Hashing (cont.)</a:t>
            </a:r>
            <a:endParaRPr lang="en-US" altLang="zh-CN" sz="4000">
              <a:ea typeface="宋体" panose="02010600030101010101" pitchFamily="2" charset="-122"/>
            </a:endParaRPr>
          </a:p>
        </p:txBody>
      </p:sp>
      <p:sp>
        <p:nvSpPr>
          <p:cNvPr id="69634" name="Rectangle 3"/>
          <p:cNvSpPr>
            <a:spLocks noGrp="1"/>
          </p:cNvSpPr>
          <p:nvPr>
            <p:ph idx="1"/>
          </p:nvPr>
        </p:nvSpPr>
        <p:spPr>
          <a:xfrm>
            <a:off x="304800" y="1266825"/>
            <a:ext cx="8610600" cy="4905375"/>
          </a:xfrm>
        </p:spPr>
        <p:txBody>
          <a:bodyPr vert="horz" wrap="square" lIns="91440" tIns="45720" rIns="91440" bIns="45720" anchor="t" anchorCtr="0"/>
          <a:lstStyle/>
          <a:p>
            <a:r>
              <a:rPr lang="en-US" altLang="zh-CN" sz="2800" b="1">
                <a:solidFill>
                  <a:srgbClr val="000000"/>
                </a:solidFill>
                <a:ea typeface="宋体" panose="02010600030101010101" pitchFamily="2" charset="-122"/>
              </a:rPr>
              <a:t>If hash function distributes keys uniformly, average length of linked list will be </a:t>
            </a:r>
            <a:r>
              <a:rPr lang="el-GR" altLang="zh-CN" sz="2800" b="1">
                <a:solidFill>
                  <a:srgbClr val="000000"/>
                </a:solidFill>
                <a:latin typeface="Lucida Grande" pitchFamily="84" charset="0"/>
              </a:rPr>
              <a:t>α</a:t>
            </a:r>
            <a:r>
              <a:rPr lang="en-US" altLang="zh-CN" sz="2800" b="1">
                <a:solidFill>
                  <a:srgbClr val="000000"/>
                </a:solidFill>
                <a:ea typeface="宋体" panose="02010600030101010101" pitchFamily="2" charset="-122"/>
              </a:rPr>
              <a:t> = </a:t>
            </a:r>
            <a:r>
              <a:rPr lang="en-US" altLang="zh-CN" sz="2800" b="1" i="1">
                <a:solidFill>
                  <a:srgbClr val="000000"/>
                </a:solidFill>
                <a:ea typeface="宋体" panose="02010600030101010101" pitchFamily="2" charset="-122"/>
              </a:rPr>
              <a:t>n/m.  </a:t>
            </a:r>
            <a:r>
              <a:rPr lang="en-US" altLang="zh-CN" sz="2800" b="1">
                <a:solidFill>
                  <a:srgbClr val="000000"/>
                </a:solidFill>
                <a:ea typeface="宋体" panose="02010600030101010101" pitchFamily="2" charset="-122"/>
              </a:rPr>
              <a:t>This ratio is called </a:t>
            </a:r>
            <a:r>
              <a:rPr lang="en-US" altLang="zh-CN" sz="2800" b="1" i="1">
                <a:solidFill>
                  <a:srgbClr val="000000"/>
                </a:solidFill>
                <a:ea typeface="宋体" panose="02010600030101010101" pitchFamily="2" charset="-122"/>
              </a:rPr>
              <a:t>load factor</a:t>
            </a:r>
            <a:r>
              <a:rPr lang="en-US" altLang="zh-CN" sz="2800" b="1">
                <a:solidFill>
                  <a:srgbClr val="000000"/>
                </a:solidFill>
                <a:ea typeface="宋体" panose="02010600030101010101" pitchFamily="2" charset="-122"/>
              </a:rPr>
              <a:t>.</a:t>
            </a:r>
            <a:endParaRPr lang="en-US" altLang="zh-CN" sz="2800" b="1" i="1">
              <a:solidFill>
                <a:srgbClr val="000000"/>
              </a:solidFill>
              <a:ea typeface="宋体" panose="02010600030101010101" pitchFamily="2" charset="-122"/>
            </a:endParaRPr>
          </a:p>
          <a:p>
            <a:endParaRPr lang="en-US" altLang="zh-CN" sz="2800" b="1">
              <a:solidFill>
                <a:srgbClr val="000000"/>
              </a:solidFill>
              <a:ea typeface="宋体" panose="02010600030101010101" pitchFamily="2" charset="-122"/>
            </a:endParaRPr>
          </a:p>
          <a:p>
            <a:r>
              <a:rPr lang="en-US" altLang="zh-CN" sz="2800" b="1">
                <a:solidFill>
                  <a:srgbClr val="000000"/>
                </a:solidFill>
                <a:ea typeface="宋体" panose="02010600030101010101" pitchFamily="2" charset="-122"/>
              </a:rPr>
              <a:t>Average number of probes in successful, </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 and unsuccessful   searches, </a:t>
            </a:r>
            <a:r>
              <a:rPr lang="en-US" altLang="zh-CN" sz="2800" b="1" i="1">
                <a:solidFill>
                  <a:srgbClr val="000000"/>
                </a:solidFill>
                <a:ea typeface="宋体" panose="02010600030101010101" pitchFamily="2" charset="-122"/>
              </a:rPr>
              <a:t>U</a:t>
            </a:r>
            <a:r>
              <a:rPr lang="en-US" altLang="zh-CN" sz="2800" b="1">
                <a:solidFill>
                  <a:srgbClr val="000000"/>
                </a:solidFill>
                <a:ea typeface="宋体" panose="02010600030101010101" pitchFamily="2" charset="-122"/>
              </a:rPr>
              <a:t>:</a:t>
            </a:r>
          </a:p>
          <a:p>
            <a:pPr>
              <a:buFont typeface="Monotype Sorts" pitchFamily="2" charset="2"/>
              <a:buNone/>
            </a:pPr>
            <a:r>
              <a:rPr lang="en-US" altLang="zh-CN" sz="2800" b="1">
                <a:solidFill>
                  <a:srgbClr val="000000"/>
                </a:solidFill>
                <a:ea typeface="宋体" panose="02010600030101010101" pitchFamily="2" charset="-122"/>
              </a:rPr>
              <a:t>			 </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 1+</a:t>
            </a:r>
            <a:r>
              <a:rPr lang="el-GR" altLang="zh-CN" sz="2800" b="1">
                <a:solidFill>
                  <a:srgbClr val="000000"/>
                </a:solidFill>
                <a:latin typeface="Lucida Grande" pitchFamily="84" charset="0"/>
              </a:rPr>
              <a:t>α</a:t>
            </a:r>
            <a:r>
              <a:rPr lang="en-US" altLang="zh-CN" sz="2800" b="1">
                <a:solidFill>
                  <a:srgbClr val="000000"/>
                </a:solidFill>
                <a:ea typeface="宋体" panose="02010600030101010101" pitchFamily="2" charset="-122"/>
              </a:rPr>
              <a:t>/2,     </a:t>
            </a:r>
            <a:r>
              <a:rPr lang="en-US" altLang="zh-CN" sz="2800" b="1" i="1">
                <a:solidFill>
                  <a:srgbClr val="000000"/>
                </a:solidFill>
                <a:ea typeface="宋体" panose="02010600030101010101" pitchFamily="2" charset="-122"/>
              </a:rPr>
              <a:t>U = </a:t>
            </a:r>
            <a:r>
              <a:rPr lang="el-GR" altLang="zh-CN" sz="2800" b="1">
                <a:solidFill>
                  <a:srgbClr val="000000"/>
                </a:solidFill>
                <a:latin typeface="Lucida Grande" pitchFamily="84" charset="0"/>
              </a:rPr>
              <a:t>α</a:t>
            </a:r>
            <a:endParaRPr lang="en-US" altLang="zh-CN" sz="2800" b="1" i="1">
              <a:solidFill>
                <a:srgbClr val="000000"/>
              </a:solidFill>
              <a:ea typeface="宋体" panose="02010600030101010101" pitchFamily="2" charset="-122"/>
            </a:endParaRPr>
          </a:p>
          <a:p>
            <a:pPr>
              <a:buFont typeface="Wingdings" panose="05000000000000000000" pitchFamily="2" charset="2"/>
              <a:buChar char="v"/>
            </a:pPr>
            <a:r>
              <a:rPr lang="en-US" altLang="zh-CN" sz="2800" b="1">
                <a:solidFill>
                  <a:srgbClr val="000000"/>
                </a:solidFill>
                <a:ea typeface="宋体" panose="02010600030101010101" pitchFamily="2" charset="-122"/>
              </a:rPr>
              <a:t>Load </a:t>
            </a:r>
            <a:r>
              <a:rPr lang="el-GR" altLang="zh-CN" sz="2800" b="1">
                <a:solidFill>
                  <a:srgbClr val="000000"/>
                </a:solidFill>
                <a:latin typeface="Lucida Grande" pitchFamily="84" charset="0"/>
              </a:rPr>
              <a:t>α</a:t>
            </a:r>
            <a:r>
              <a:rPr lang="el-GR" altLang="zh-CN" sz="2800" b="1">
                <a:solidFill>
                  <a:srgbClr val="000000"/>
                </a:solidFill>
              </a:rPr>
              <a:t> is typically kept small (ideally, about 1)</a:t>
            </a:r>
            <a:endParaRPr lang="en-US" altLang="zh-CN" sz="2800" b="1" i="1">
              <a:solidFill>
                <a:srgbClr val="000000"/>
              </a:solidFill>
              <a:ea typeface="宋体" panose="02010600030101010101" pitchFamily="2" charset="-122"/>
            </a:endParaRPr>
          </a:p>
          <a:p>
            <a:pPr>
              <a:buFont typeface="Monotype Sorts" pitchFamily="2" charset="2"/>
              <a:buNone/>
            </a:pPr>
            <a:r>
              <a:rPr lang="en-US" altLang="zh-CN" sz="2800" b="1" i="1">
                <a:solidFill>
                  <a:srgbClr val="000000"/>
                </a:solidFill>
                <a:ea typeface="宋体" panose="02010600030101010101" pitchFamily="2" charset="-122"/>
              </a:rPr>
              <a:t> </a:t>
            </a:r>
            <a:endParaRPr lang="en-US" altLang="zh-CN" sz="2800" b="1">
              <a:solidFill>
                <a:srgbClr val="000000"/>
              </a:solidFill>
              <a:ea typeface="宋体" panose="02010600030101010101" pitchFamily="2" charset="-122"/>
            </a:endParaRPr>
          </a:p>
          <a:p>
            <a:r>
              <a:rPr lang="en-US" altLang="zh-CN" sz="2800" b="1">
                <a:solidFill>
                  <a:srgbClr val="000000"/>
                </a:solidFill>
                <a:ea typeface="宋体" panose="02010600030101010101" pitchFamily="2" charset="-122"/>
              </a:rPr>
              <a:t>Open hashing still works if  </a:t>
            </a:r>
            <a:r>
              <a:rPr lang="en-US" altLang="zh-CN" sz="2800" b="1" i="1">
                <a:solidFill>
                  <a:srgbClr val="000000"/>
                </a:solidFill>
                <a:ea typeface="宋体" panose="02010600030101010101" pitchFamily="2" charset="-122"/>
              </a:rPr>
              <a:t>n &gt; m</a:t>
            </a:r>
            <a:endParaRPr lang="en-US" altLang="zh-CN" sz="2800" b="1">
              <a:solidFill>
                <a:srgbClr val="000000"/>
              </a:solidFill>
              <a:ea typeface="宋体" panose="02010600030101010101" pitchFamily="2" charset="-122"/>
            </a:endParaRP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46</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vert="horz" wrap="square" lIns="91440" tIns="45720" rIns="91440" bIns="45720" anchor="ctr" anchorCtr="0"/>
          <a:lstStyle/>
          <a:p>
            <a:r>
              <a:rPr lang="en-US" altLang="zh-CN" sz="2800">
                <a:ea typeface="宋体" panose="02010600030101010101" pitchFamily="2" charset="-122"/>
              </a:rPr>
              <a:t>Closed Hashing (Open Addressing)</a:t>
            </a:r>
            <a:endParaRPr lang="en-US" altLang="zh-CN" sz="3600">
              <a:ea typeface="宋体" panose="02010600030101010101" pitchFamily="2" charset="-122"/>
            </a:endParaRPr>
          </a:p>
        </p:txBody>
      </p:sp>
      <p:sp>
        <p:nvSpPr>
          <p:cNvPr id="71682" name="Rectangle 3"/>
          <p:cNvSpPr>
            <a:spLocks noGrp="1"/>
          </p:cNvSpPr>
          <p:nvPr>
            <p:ph idx="1"/>
          </p:nvPr>
        </p:nvSpPr>
        <p:spPr>
          <a:xfrm>
            <a:off x="228600" y="1266825"/>
            <a:ext cx="8829675" cy="4905375"/>
          </a:xfrm>
        </p:spPr>
        <p:txBody>
          <a:bodyPr vert="horz" wrap="square" lIns="91440" tIns="45720" rIns="91440" bIns="45720" anchor="t" anchorCtr="0"/>
          <a:lstStyle/>
          <a:p>
            <a:pPr>
              <a:buFont typeface="Monotype Sorts" pitchFamily="2" charset="2"/>
              <a:buNone/>
            </a:pPr>
            <a:r>
              <a:rPr lang="en-US" altLang="zh-CN">
                <a:solidFill>
                  <a:srgbClr val="000000"/>
                </a:solidFill>
                <a:ea typeface="宋体" panose="02010600030101010101" pitchFamily="2" charset="-122"/>
              </a:rPr>
              <a:t>Keys are stored </a:t>
            </a:r>
            <a:r>
              <a:rPr lang="en-US" altLang="zh-CN" u="sng">
                <a:solidFill>
                  <a:srgbClr val="000000"/>
                </a:solidFill>
                <a:ea typeface="宋体" panose="02010600030101010101" pitchFamily="2" charset="-122"/>
              </a:rPr>
              <a:t>inside</a:t>
            </a:r>
            <a:r>
              <a:rPr lang="en-US" altLang="zh-CN">
                <a:solidFill>
                  <a:srgbClr val="000000"/>
                </a:solidFill>
                <a:ea typeface="宋体" panose="02010600030101010101" pitchFamily="2" charset="-122"/>
              </a:rPr>
              <a:t> a hash table.</a:t>
            </a:r>
          </a:p>
          <a:p>
            <a:pPr>
              <a:buFont typeface="Monotype Sorts" pitchFamily="2" charset="2"/>
              <a:buNone/>
            </a:pPr>
            <a:endParaRPr lang="en-US" altLang="zh-CN">
              <a:solidFill>
                <a:srgbClr val="FF0000"/>
              </a:solidFill>
              <a:ea typeface="宋体" panose="02010600030101010101" pitchFamily="2" charset="-122"/>
            </a:endParaRPr>
          </a:p>
          <a:p>
            <a:pPr>
              <a:buFont typeface="Monotype Sorts" pitchFamily="2" charset="2"/>
              <a:buNone/>
            </a:pPr>
            <a:endParaRPr lang="en-US" altLang="zh-CN" sz="2000">
              <a:solidFill>
                <a:srgbClr val="FF0000"/>
              </a:solidFill>
              <a:ea typeface="宋体" panose="02010600030101010101" pitchFamily="2" charset="-122"/>
            </a:endParaRPr>
          </a:p>
          <a:p>
            <a:pPr>
              <a:buFont typeface="Monotype Sorts" pitchFamily="2" charset="2"/>
              <a:buNone/>
            </a:pPr>
            <a:endParaRPr lang="en-US" altLang="zh-CN">
              <a:solidFill>
                <a:srgbClr val="FF0000"/>
              </a:solidFill>
              <a:ea typeface="宋体" panose="02010600030101010101" pitchFamily="2" charset="-122"/>
            </a:endParaRPr>
          </a:p>
          <a:p>
            <a:pPr>
              <a:buFont typeface="Wingdings" panose="05000000000000000000" pitchFamily="2" charset="2"/>
              <a:buChar char="v"/>
            </a:pPr>
            <a:endParaRPr lang="en-US" altLang="zh-CN">
              <a:solidFill>
                <a:srgbClr val="FF0000"/>
              </a:solidFill>
              <a:ea typeface="宋体" panose="02010600030101010101" pitchFamily="2" charset="-122"/>
            </a:endParaRPr>
          </a:p>
        </p:txBody>
      </p:sp>
      <p:graphicFrame>
        <p:nvGraphicFramePr>
          <p:cNvPr id="443570" name="Group 178"/>
          <p:cNvGraphicFramePr>
            <a:graphicFrameLocks noGrp="1"/>
          </p:cNvGraphicFramePr>
          <p:nvPr/>
        </p:nvGraphicFramePr>
        <p:xfrm>
          <a:off x="371475" y="3124200"/>
          <a:ext cx="8686800" cy="3175000"/>
        </p:xfrm>
        <a:graphic>
          <a:graphicData uri="http://schemas.openxmlformats.org/drawingml/2006/table">
            <a:tbl>
              <a:tblPr/>
              <a:tblGrid>
                <a:gridCol w="1281113">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12192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gridCol w="914400">
                  <a:extLst>
                    <a:ext uri="{9D8B030D-6E8A-4147-A177-3AD203B41FA5}">
                      <a16:colId xmlns:a16="http://schemas.microsoft.com/office/drawing/2014/main" val="20012"/>
                    </a:ext>
                  </a:extLst>
                </a:gridCol>
              </a:tblGrid>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MONEY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MONEY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ARE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MONEY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ARE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SOON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PARTED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MONEY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endParaRPr kumimoji="1" lang="zh-CN"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ARE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a:spcBef>
                          <a:spcPct val="20000"/>
                        </a:spcBef>
                        <a:buClr>
                          <a:schemeClr val="tx1"/>
                        </a:buClr>
                        <a:defRPr sz="2000">
                          <a:solidFill>
                            <a:schemeClr val="tx1"/>
                          </a:solidFill>
                          <a:latin typeface="Arial" panose="020B0604020202020204" pitchFamily="34" charset="0"/>
                        </a:defRPr>
                      </a:lvl3pPr>
                      <a:lvl4pPr marL="1600200" indent="-228600" defTabSz="887730">
                        <a:spcBef>
                          <a:spcPct val="20000"/>
                        </a:spcBef>
                        <a:defRPr>
                          <a:solidFill>
                            <a:schemeClr val="tx1"/>
                          </a:solidFill>
                          <a:latin typeface="Arial" panose="020B0604020202020204" pitchFamily="34" charset="0"/>
                        </a:defRPr>
                      </a:lvl4pPr>
                      <a:lvl5pPr marL="2057400" indent="-228600" defTabSz="88773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SOON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443571" name="Group 179"/>
          <p:cNvGraphicFramePr>
            <a:graphicFrameLocks noGrp="1"/>
          </p:cNvGraphicFramePr>
          <p:nvPr/>
        </p:nvGraphicFramePr>
        <p:xfrm>
          <a:off x="447675" y="1812925"/>
          <a:ext cx="8610600" cy="854075"/>
        </p:xfrm>
        <a:graphic>
          <a:graphicData uri="http://schemas.openxmlformats.org/drawingml/2006/table">
            <a:tbl>
              <a:tblPr/>
              <a:tblGrid>
                <a:gridCol w="955675">
                  <a:extLst>
                    <a:ext uri="{9D8B030D-6E8A-4147-A177-3AD203B41FA5}">
                      <a16:colId xmlns:a16="http://schemas.microsoft.com/office/drawing/2014/main" val="20000"/>
                    </a:ext>
                  </a:extLst>
                </a:gridCol>
                <a:gridCol w="6445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457540">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Key</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FOOL</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AND</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HIS</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MONEY</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ARE</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SOON </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PARTED</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35">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0" lang="en-US" altLang="zh-CN" sz="2000" b="1" i="1"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h</a:t>
                      </a:r>
                      <a:r>
                        <a:rPr kumimoji="0"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K</a:t>
                      </a:r>
                      <a:r>
                        <a:rPr kumimoji="0"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marT="45754" marB="4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87730"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defTabSz="88773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defTabSz="887730" eaLnBrk="0" hangingPunct="0">
                        <a:spcBef>
                          <a:spcPct val="20000"/>
                        </a:spcBef>
                        <a:buClr>
                          <a:schemeClr val="tx1"/>
                        </a:buClr>
                        <a:defRPr sz="2000">
                          <a:solidFill>
                            <a:schemeClr val="tx1"/>
                          </a:solidFill>
                          <a:latin typeface="Arial" panose="020B0604020202020204" pitchFamily="34" charset="0"/>
                        </a:defRPr>
                      </a:lvl3pPr>
                      <a:lvl4pPr marL="1600200" indent="-228600" defTabSz="887730" eaLnBrk="0" hangingPunct="0">
                        <a:spcBef>
                          <a:spcPct val="20000"/>
                        </a:spcBef>
                        <a:defRPr>
                          <a:solidFill>
                            <a:schemeClr val="tx1"/>
                          </a:solidFill>
                          <a:latin typeface="Arial" panose="020B0604020202020204" pitchFamily="34" charset="0"/>
                        </a:defRPr>
                      </a:lvl4pPr>
                      <a:lvl5pPr marL="2057400" indent="-228600" defTabSz="887730" eaLnBrk="0" hangingPunct="0">
                        <a:spcBef>
                          <a:spcPct val="20000"/>
                        </a:spcBef>
                        <a:defRPr>
                          <a:solidFill>
                            <a:schemeClr val="tx1"/>
                          </a:solidFill>
                          <a:latin typeface="Arial" panose="020B0604020202020204" pitchFamily="34" charset="0"/>
                        </a:defRPr>
                      </a:lvl5pPr>
                      <a:lvl6pPr marL="2514600" indent="-228600" defTabSz="887730" eaLnBrk="0" fontAlgn="base" hangingPunct="0">
                        <a:spcBef>
                          <a:spcPct val="20000"/>
                        </a:spcBef>
                        <a:spcAft>
                          <a:spcPct val="0"/>
                        </a:spcAft>
                        <a:defRPr>
                          <a:solidFill>
                            <a:schemeClr val="tx1"/>
                          </a:solidFill>
                          <a:latin typeface="Arial" panose="020B0604020202020204" pitchFamily="34" charset="0"/>
                        </a:defRPr>
                      </a:lvl6pPr>
                      <a:lvl7pPr marL="2971800" indent="-228600" defTabSz="887730" eaLnBrk="0" fontAlgn="base" hangingPunct="0">
                        <a:spcBef>
                          <a:spcPct val="20000"/>
                        </a:spcBef>
                        <a:spcAft>
                          <a:spcPct val="0"/>
                        </a:spcAft>
                        <a:defRPr>
                          <a:solidFill>
                            <a:schemeClr val="tx1"/>
                          </a:solidFill>
                          <a:latin typeface="Arial" panose="020B0604020202020204" pitchFamily="34" charset="0"/>
                        </a:defRPr>
                      </a:lvl7pPr>
                      <a:lvl8pPr marL="3429000" indent="-228600" defTabSz="887730" eaLnBrk="0" fontAlgn="base" hangingPunct="0">
                        <a:spcBef>
                          <a:spcPct val="20000"/>
                        </a:spcBef>
                        <a:spcAft>
                          <a:spcPct val="0"/>
                        </a:spcAft>
                        <a:defRPr>
                          <a:solidFill>
                            <a:schemeClr val="tx1"/>
                          </a:solidFill>
                          <a:latin typeface="Arial" panose="020B0604020202020204" pitchFamily="34" charset="0"/>
                        </a:defRPr>
                      </a:lvl8pPr>
                      <a:lvl9pPr marL="3886200" indent="-228600" defTabSz="88773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887730" rtl="0" eaLnBrk="0" fontAlgn="base" latinLnBrk="0" hangingPunct="0">
                        <a:lnSpc>
                          <a:spcPct val="100000"/>
                        </a:lnSpc>
                        <a:spcBef>
                          <a:spcPct val="20000"/>
                        </a:spcBef>
                        <a:spcAft>
                          <a:spcPct val="0"/>
                        </a:spcAft>
                        <a:buClr>
                          <a:srgbClr val="A50021"/>
                        </a:buClr>
                        <a:buSzPct val="75000"/>
                        <a:buFont typeface="Monotype Sorts" pitchFamily="2" charset="2"/>
                        <a:buNone/>
                      </a:pPr>
                      <a:r>
                        <a:rPr kumimoji="1" lang="en-US" altLang="zh-CN" sz="2000" b="1" i="0" u="none" strike="noStrike" cap="none" normalizeH="0" baseline="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marT="45754" marB="4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1843" name="Line 164"/>
          <p:cNvSpPr/>
          <p:nvPr/>
        </p:nvSpPr>
        <p:spPr>
          <a:xfrm>
            <a:off x="152400" y="6096000"/>
            <a:ext cx="371475" cy="1588"/>
          </a:xfrm>
          <a:prstGeom prst="line">
            <a:avLst/>
          </a:prstGeom>
          <a:ln w="9525" cap="flat" cmpd="sng">
            <a:solidFill>
              <a:schemeClr val="tx2"/>
            </a:solidFill>
            <a:prstDash val="solid"/>
            <a:round/>
            <a:headEnd type="none" w="med" len="med"/>
            <a:tailEnd type="triangle" w="med" len="med"/>
          </a:ln>
        </p:spPr>
      </p:sp>
      <p:sp>
        <p:nvSpPr>
          <p:cNvPr id="71844" name="Text Box 165"/>
          <p:cNvSpPr txBox="1"/>
          <p:nvPr/>
        </p:nvSpPr>
        <p:spPr>
          <a:xfrm>
            <a:off x="8286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0</a:t>
            </a:r>
          </a:p>
        </p:txBody>
      </p:sp>
      <p:sp>
        <p:nvSpPr>
          <p:cNvPr id="71845" name="Text Box 166"/>
          <p:cNvSpPr txBox="1"/>
          <p:nvPr/>
        </p:nvSpPr>
        <p:spPr>
          <a:xfrm>
            <a:off x="15906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1</a:t>
            </a:r>
          </a:p>
        </p:txBody>
      </p:sp>
      <p:sp>
        <p:nvSpPr>
          <p:cNvPr id="71846" name="Text Box 167"/>
          <p:cNvSpPr txBox="1"/>
          <p:nvPr/>
        </p:nvSpPr>
        <p:spPr>
          <a:xfrm>
            <a:off x="19716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2</a:t>
            </a:r>
          </a:p>
        </p:txBody>
      </p:sp>
      <p:sp>
        <p:nvSpPr>
          <p:cNvPr id="71847" name="Text Box 168"/>
          <p:cNvSpPr txBox="1"/>
          <p:nvPr/>
        </p:nvSpPr>
        <p:spPr>
          <a:xfrm>
            <a:off x="22764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3</a:t>
            </a:r>
          </a:p>
        </p:txBody>
      </p:sp>
      <p:sp>
        <p:nvSpPr>
          <p:cNvPr id="71848" name="Text Box 169"/>
          <p:cNvSpPr txBox="1"/>
          <p:nvPr/>
        </p:nvSpPr>
        <p:spPr>
          <a:xfrm>
            <a:off x="25812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4</a:t>
            </a:r>
          </a:p>
        </p:txBody>
      </p:sp>
      <p:sp>
        <p:nvSpPr>
          <p:cNvPr id="71849" name="Text Box 170"/>
          <p:cNvSpPr txBox="1"/>
          <p:nvPr/>
        </p:nvSpPr>
        <p:spPr>
          <a:xfrm>
            <a:off x="29622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5</a:t>
            </a:r>
          </a:p>
        </p:txBody>
      </p:sp>
      <p:sp>
        <p:nvSpPr>
          <p:cNvPr id="71850" name="Text Box 171"/>
          <p:cNvSpPr txBox="1"/>
          <p:nvPr/>
        </p:nvSpPr>
        <p:spPr>
          <a:xfrm>
            <a:off x="34956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6</a:t>
            </a:r>
          </a:p>
        </p:txBody>
      </p:sp>
      <p:sp>
        <p:nvSpPr>
          <p:cNvPr id="71851" name="Text Box 172"/>
          <p:cNvSpPr txBox="1"/>
          <p:nvPr/>
        </p:nvSpPr>
        <p:spPr>
          <a:xfrm>
            <a:off x="45624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7</a:t>
            </a:r>
          </a:p>
        </p:txBody>
      </p:sp>
      <p:sp>
        <p:nvSpPr>
          <p:cNvPr id="71852" name="Text Box 173"/>
          <p:cNvSpPr txBox="1"/>
          <p:nvPr/>
        </p:nvSpPr>
        <p:spPr>
          <a:xfrm>
            <a:off x="53244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8</a:t>
            </a:r>
          </a:p>
        </p:txBody>
      </p:sp>
      <p:sp>
        <p:nvSpPr>
          <p:cNvPr id="71853" name="Text Box 174"/>
          <p:cNvSpPr txBox="1"/>
          <p:nvPr/>
        </p:nvSpPr>
        <p:spPr>
          <a:xfrm>
            <a:off x="6086475" y="2819400"/>
            <a:ext cx="3810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9</a:t>
            </a:r>
          </a:p>
        </p:txBody>
      </p:sp>
      <p:sp>
        <p:nvSpPr>
          <p:cNvPr id="71854" name="Text Box 175"/>
          <p:cNvSpPr txBox="1"/>
          <p:nvPr/>
        </p:nvSpPr>
        <p:spPr>
          <a:xfrm>
            <a:off x="6772275" y="2819400"/>
            <a:ext cx="5334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10</a:t>
            </a:r>
          </a:p>
        </p:txBody>
      </p:sp>
      <p:sp>
        <p:nvSpPr>
          <p:cNvPr id="71855" name="Text Box 176"/>
          <p:cNvSpPr txBox="1"/>
          <p:nvPr/>
        </p:nvSpPr>
        <p:spPr>
          <a:xfrm>
            <a:off x="7458075" y="2819400"/>
            <a:ext cx="5334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11</a:t>
            </a:r>
          </a:p>
        </p:txBody>
      </p:sp>
      <p:sp>
        <p:nvSpPr>
          <p:cNvPr id="71856" name="Text Box 177"/>
          <p:cNvSpPr txBox="1"/>
          <p:nvPr/>
        </p:nvSpPr>
        <p:spPr>
          <a:xfrm>
            <a:off x="8296275" y="2819400"/>
            <a:ext cx="533400" cy="377825"/>
          </a:xfrm>
          <a:prstGeom prst="rect">
            <a:avLst/>
          </a:prstGeom>
          <a:noFill/>
          <a:ln w="12700">
            <a:noFill/>
          </a:ln>
        </p:spPr>
        <p:txBody>
          <a:bodyPr anchor="t" anchorCtr="0">
            <a:spAutoFit/>
          </a:bodyPr>
          <a:lstStyle/>
          <a:p>
            <a:pPr>
              <a:spcBef>
                <a:spcPct val="50000"/>
              </a:spcBef>
              <a:buClrTx/>
              <a:buFontTx/>
            </a:pPr>
            <a:r>
              <a:rPr lang="en-US" altLang="zh-CN">
                <a:latin typeface="Arial" panose="020B0604020202020204" pitchFamily="34" charset="0"/>
                <a:ea typeface="宋体" panose="02010600030101010101" pitchFamily="2" charset="-122"/>
              </a:rPr>
              <a:t>12</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47</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Closed Hashing (cont.)</a:t>
            </a:r>
            <a:endParaRPr lang="en-US" altLang="zh-CN" sz="4000">
              <a:ea typeface="宋体" panose="02010600030101010101" pitchFamily="2" charset="-122"/>
            </a:endParaRPr>
          </a:p>
        </p:txBody>
      </p:sp>
      <p:sp>
        <p:nvSpPr>
          <p:cNvPr id="73730" name="Rectangle 3"/>
          <p:cNvSpPr>
            <a:spLocks noGrp="1"/>
          </p:cNvSpPr>
          <p:nvPr>
            <p:ph idx="1"/>
          </p:nvPr>
        </p:nvSpPr>
        <p:spPr>
          <a:xfrm>
            <a:off x="152400" y="1295400"/>
            <a:ext cx="8763000" cy="5257800"/>
          </a:xfrm>
        </p:spPr>
        <p:txBody>
          <a:bodyPr vert="horz" wrap="square" lIns="91440" tIns="45720" rIns="91440" bIns="45720" anchor="t" anchorCtr="0"/>
          <a:lstStyle/>
          <a:p>
            <a:pPr>
              <a:lnSpc>
                <a:spcPct val="90000"/>
              </a:lnSpc>
            </a:pPr>
            <a:r>
              <a:rPr lang="en-US" altLang="zh-CN" sz="2400" b="1">
                <a:solidFill>
                  <a:srgbClr val="000000"/>
                </a:solidFill>
                <a:ea typeface="宋体" panose="02010600030101010101" pitchFamily="2" charset="-122"/>
              </a:rPr>
              <a:t>Does not work if </a:t>
            </a:r>
            <a:r>
              <a:rPr lang="en-US" altLang="zh-CN" sz="2400" b="1" i="1">
                <a:solidFill>
                  <a:srgbClr val="000000"/>
                </a:solidFill>
                <a:ea typeface="宋体" panose="02010600030101010101" pitchFamily="2" charset="-122"/>
              </a:rPr>
              <a:t>n &gt; m</a:t>
            </a:r>
          </a:p>
          <a:p>
            <a:pPr>
              <a:lnSpc>
                <a:spcPct val="90000"/>
              </a:lnSpc>
            </a:pPr>
            <a:r>
              <a:rPr lang="en-US" altLang="zh-CN" sz="2400" b="1">
                <a:solidFill>
                  <a:srgbClr val="000000"/>
                </a:solidFill>
                <a:ea typeface="宋体" panose="02010600030101010101" pitchFamily="2" charset="-122"/>
              </a:rPr>
              <a:t>Avoids pointers</a:t>
            </a:r>
          </a:p>
          <a:p>
            <a:pPr>
              <a:lnSpc>
                <a:spcPct val="90000"/>
              </a:lnSpc>
            </a:pPr>
            <a:r>
              <a:rPr lang="en-US" altLang="zh-CN" sz="2400" b="1">
                <a:solidFill>
                  <a:srgbClr val="000000"/>
                </a:solidFill>
                <a:ea typeface="宋体" panose="02010600030101010101" pitchFamily="2" charset="-122"/>
              </a:rPr>
              <a:t>Deletions are </a:t>
            </a:r>
            <a:r>
              <a:rPr lang="en-US" altLang="zh-CN" sz="2400" b="1" i="1">
                <a:solidFill>
                  <a:srgbClr val="000000"/>
                </a:solidFill>
                <a:ea typeface="宋体" panose="02010600030101010101" pitchFamily="2" charset="-122"/>
              </a:rPr>
              <a:t>not</a:t>
            </a:r>
            <a:r>
              <a:rPr lang="en-US" altLang="zh-CN" sz="2400" b="1">
                <a:solidFill>
                  <a:srgbClr val="000000"/>
                </a:solidFill>
                <a:ea typeface="宋体" panose="02010600030101010101" pitchFamily="2" charset="-122"/>
              </a:rPr>
              <a:t> straightforward</a:t>
            </a:r>
          </a:p>
          <a:p>
            <a:pPr>
              <a:lnSpc>
                <a:spcPct val="90000"/>
              </a:lnSpc>
            </a:pPr>
            <a:r>
              <a:rPr lang="en-US" altLang="zh-CN" sz="2400" b="1">
                <a:solidFill>
                  <a:srgbClr val="000000"/>
                </a:solidFill>
                <a:ea typeface="宋体" panose="02010600030101010101" pitchFamily="2" charset="-122"/>
              </a:rPr>
              <a:t>Number of probes to find/insert/delete a key depends on  load factor </a:t>
            </a:r>
            <a:r>
              <a:rPr lang="el-GR" altLang="zh-CN" sz="2400" b="1">
                <a:solidFill>
                  <a:srgbClr val="000000"/>
                </a:solidFill>
                <a:latin typeface="Lucida Grande" pitchFamily="84" charset="0"/>
              </a:rPr>
              <a:t>α</a:t>
            </a:r>
            <a:r>
              <a:rPr lang="en-US" altLang="zh-CN" sz="2400" b="1">
                <a:solidFill>
                  <a:srgbClr val="000000"/>
                </a:solidFill>
                <a:ea typeface="宋体" panose="02010600030101010101" pitchFamily="2" charset="-122"/>
                <a:sym typeface="WP Greek Century"/>
              </a:rPr>
              <a:t> = </a:t>
            </a:r>
            <a:r>
              <a:rPr lang="en-US" altLang="zh-CN" sz="2400" b="1" i="1">
                <a:solidFill>
                  <a:srgbClr val="000000"/>
                </a:solidFill>
                <a:ea typeface="宋体" panose="02010600030101010101" pitchFamily="2" charset="-122"/>
                <a:sym typeface="WP Greek Century"/>
              </a:rPr>
              <a:t>n</a:t>
            </a:r>
            <a:r>
              <a:rPr lang="en-US" altLang="zh-CN" sz="2400" b="1">
                <a:solidFill>
                  <a:srgbClr val="000000"/>
                </a:solidFill>
                <a:ea typeface="宋体" panose="02010600030101010101" pitchFamily="2" charset="-122"/>
                <a:sym typeface="WP Greek Century"/>
              </a:rPr>
              <a:t>/</a:t>
            </a:r>
            <a:r>
              <a:rPr lang="en-US" altLang="zh-CN" sz="2400" b="1" i="1">
                <a:solidFill>
                  <a:srgbClr val="000000"/>
                </a:solidFill>
                <a:ea typeface="宋体" panose="02010600030101010101" pitchFamily="2" charset="-122"/>
                <a:sym typeface="WP Greek Century"/>
              </a:rPr>
              <a:t>m </a:t>
            </a:r>
            <a:r>
              <a:rPr lang="en-US" altLang="zh-CN" sz="2400" b="1">
                <a:solidFill>
                  <a:srgbClr val="000000"/>
                </a:solidFill>
                <a:ea typeface="宋体" panose="02010600030101010101" pitchFamily="2" charset="-122"/>
                <a:sym typeface="WP Greek Century"/>
              </a:rPr>
              <a:t> (hash table density) and collision resolution strategy.   For linear probing: </a:t>
            </a:r>
            <a:r>
              <a:rPr lang="en-US" altLang="zh-CN" sz="1800" b="1" i="1">
                <a:solidFill>
                  <a:srgbClr val="000000"/>
                </a:solidFill>
                <a:ea typeface="宋体" panose="02010600030101010101" pitchFamily="2" charset="-122"/>
                <a:sym typeface="WP Greek Century"/>
              </a:rPr>
              <a:t>S </a:t>
            </a:r>
            <a:r>
              <a:rPr lang="en-US" altLang="zh-CN" sz="1800" b="1">
                <a:solidFill>
                  <a:srgbClr val="000000"/>
                </a:solidFill>
                <a:ea typeface="宋体" panose="02010600030101010101" pitchFamily="2" charset="-122"/>
                <a:sym typeface="WP Greek Century"/>
              </a:rPr>
              <a:t>= (½) (1+ 1/(1- </a:t>
            </a:r>
            <a:r>
              <a:rPr lang="el-GR" altLang="zh-CN" sz="1800" b="1">
                <a:solidFill>
                  <a:srgbClr val="000000"/>
                </a:solidFill>
                <a:latin typeface="Lucida Grande" pitchFamily="84" charset="0"/>
              </a:rPr>
              <a:t>α</a:t>
            </a:r>
            <a:r>
              <a:rPr lang="en-US" altLang="zh-CN" sz="1800" b="1">
                <a:solidFill>
                  <a:srgbClr val="000000"/>
                </a:solidFill>
                <a:ea typeface="宋体" panose="02010600030101010101" pitchFamily="2" charset="-122"/>
                <a:sym typeface="WP Greek Century"/>
              </a:rPr>
              <a:t>))  and  </a:t>
            </a:r>
            <a:r>
              <a:rPr lang="en-US" altLang="zh-CN" sz="1800" b="1" i="1">
                <a:solidFill>
                  <a:srgbClr val="000000"/>
                </a:solidFill>
                <a:ea typeface="宋体" panose="02010600030101010101" pitchFamily="2" charset="-122"/>
                <a:sym typeface="WP Greek Century"/>
              </a:rPr>
              <a:t>U = </a:t>
            </a:r>
            <a:r>
              <a:rPr lang="en-US" altLang="zh-CN" sz="1800" b="1">
                <a:solidFill>
                  <a:srgbClr val="000000"/>
                </a:solidFill>
                <a:ea typeface="宋体" panose="02010600030101010101" pitchFamily="2" charset="-122"/>
                <a:sym typeface="WP Greek Century"/>
              </a:rPr>
              <a:t> (½) (1+ 1/(1- </a:t>
            </a:r>
            <a:r>
              <a:rPr lang="el-GR" altLang="zh-CN" sz="1800" b="1">
                <a:solidFill>
                  <a:srgbClr val="000000"/>
                </a:solidFill>
                <a:latin typeface="Lucida Grande" pitchFamily="84" charset="0"/>
              </a:rPr>
              <a:t>α</a:t>
            </a:r>
            <a:r>
              <a:rPr lang="en-US" altLang="zh-CN" sz="1800" b="1">
                <a:solidFill>
                  <a:srgbClr val="000000"/>
                </a:solidFill>
                <a:ea typeface="宋体" panose="02010600030101010101" pitchFamily="2" charset="-122"/>
                <a:sym typeface="WP Greek Century"/>
              </a:rPr>
              <a:t>)²)</a:t>
            </a:r>
          </a:p>
          <a:p>
            <a:pPr>
              <a:lnSpc>
                <a:spcPct val="90000"/>
              </a:lnSpc>
            </a:pPr>
            <a:r>
              <a:rPr lang="en-US" altLang="zh-CN" sz="2400" b="1">
                <a:solidFill>
                  <a:srgbClr val="000000"/>
                </a:solidFill>
                <a:ea typeface="宋体" panose="02010600030101010101" pitchFamily="2" charset="-122"/>
                <a:sym typeface="WP Greek Century"/>
              </a:rPr>
              <a:t>As the table gets filled (</a:t>
            </a:r>
            <a:r>
              <a:rPr lang="el-GR" altLang="zh-CN" sz="2400" b="1">
                <a:solidFill>
                  <a:srgbClr val="000000"/>
                </a:solidFill>
                <a:latin typeface="Lucida Grande" pitchFamily="84" charset="0"/>
              </a:rPr>
              <a:t>α</a:t>
            </a:r>
            <a:r>
              <a:rPr lang="en-US" altLang="zh-CN" sz="2400" b="1">
                <a:solidFill>
                  <a:srgbClr val="000000"/>
                </a:solidFill>
                <a:ea typeface="宋体" panose="02010600030101010101" pitchFamily="2" charset="-122"/>
                <a:sym typeface="WP Greek Century"/>
              </a:rPr>
              <a:t> approaches 1), number of probes  in linear probing increases dramatically: </a:t>
            </a:r>
          </a:p>
          <a:p>
            <a:endParaRPr lang="en-US" altLang="zh-CN" sz="2400" b="1">
              <a:solidFill>
                <a:srgbClr val="000000"/>
              </a:solidFill>
              <a:ea typeface="宋体" panose="02010600030101010101" pitchFamily="2" charset="-122"/>
            </a:endParaRPr>
          </a:p>
        </p:txBody>
      </p:sp>
      <p:pic>
        <p:nvPicPr>
          <p:cNvPr id="73731" name="Picture 4" descr="closedhashing"/>
          <p:cNvPicPr>
            <a:picLocks noChangeAspect="1"/>
          </p:cNvPicPr>
          <p:nvPr/>
        </p:nvPicPr>
        <p:blipFill>
          <a:blip r:embed="rId3"/>
          <a:stretch>
            <a:fillRect/>
          </a:stretch>
        </p:blipFill>
        <p:spPr>
          <a:xfrm>
            <a:off x="3797300" y="4648200"/>
            <a:ext cx="5105400" cy="1676400"/>
          </a:xfrm>
          <a:prstGeom prst="rect">
            <a:avLst/>
          </a:prstGeom>
          <a:noFill/>
          <a:ln w="9525">
            <a:noFill/>
          </a:ln>
        </p:spPr>
      </p:pic>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48</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49</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49</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grpSp>
        <p:nvGrpSpPr>
          <p:cNvPr id="75779" name="Group 4"/>
          <p:cNvGrpSpPr/>
          <p:nvPr/>
        </p:nvGrpSpPr>
        <p:grpSpPr>
          <a:xfrm>
            <a:off x="1981200" y="2819400"/>
            <a:ext cx="5029200" cy="2438400"/>
            <a:chOff x="1997" y="1314"/>
            <a:chExt cx="1889" cy="1009"/>
          </a:xfrm>
        </p:grpSpPr>
        <p:grpSp>
          <p:nvGrpSpPr>
            <p:cNvPr id="75780" name="Group 5"/>
            <p:cNvGrpSpPr/>
            <p:nvPr/>
          </p:nvGrpSpPr>
          <p:grpSpPr>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5787" name="Rectangle 3"/>
          <p:cNvSpPr>
            <a:spLocks noGrp="1"/>
          </p:cNvSpPr>
          <p:nvPr>
            <p:ph type="body" idx="4294967295"/>
          </p:nvPr>
        </p:nvSpPr>
        <p:spPr>
          <a:xfrm>
            <a:off x="3276600" y="3352800"/>
            <a:ext cx="2590800" cy="762000"/>
          </a:xfrm>
        </p:spPr>
        <p:txBody>
          <a:bodyPr vert="horz" wrap="square" lIns="91440" tIns="45720" rIns="91440" bIns="45720" anchor="t" anchorCtr="0"/>
          <a:lstStyle/>
          <a:p>
            <a:pPr eaLnBrk="1" hangingPunct="1">
              <a:lnSpc>
                <a:spcPct val="90000"/>
              </a:lnSpc>
              <a:buNone/>
            </a:pPr>
            <a:r>
              <a:rPr lang="en-US" altLang="zh-CN" sz="2800">
                <a:ea typeface="宋体" panose="02010600030101010101" pitchFamily="2" charset="-122"/>
              </a:rPr>
              <a:t>7.4 B-Trees</a:t>
            </a:r>
            <a:endParaRPr lang="en-US" altLang="zh-CN" sz="2800" b="1">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5</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grpSp>
        <p:nvGrpSpPr>
          <p:cNvPr id="10243" name="Group 4"/>
          <p:cNvGrpSpPr/>
          <p:nvPr/>
        </p:nvGrpSpPr>
        <p:grpSpPr>
          <a:xfrm>
            <a:off x="1981200" y="2819400"/>
            <a:ext cx="5029200" cy="2438400"/>
            <a:chOff x="1997" y="1314"/>
            <a:chExt cx="1889" cy="1009"/>
          </a:xfrm>
        </p:grpSpPr>
        <p:grpSp>
          <p:nvGrpSpPr>
            <p:cNvPr id="10244" name="Group 5"/>
            <p:cNvGrpSpPr/>
            <p:nvPr/>
          </p:nvGrpSpPr>
          <p:grpSpPr>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51" name="Rectangle 3"/>
          <p:cNvSpPr>
            <a:spLocks noGrp="1"/>
          </p:cNvSpPr>
          <p:nvPr>
            <p:ph type="body" idx="4294967295"/>
          </p:nvPr>
        </p:nvSpPr>
        <p:spPr>
          <a:xfrm>
            <a:off x="2514600" y="3352800"/>
            <a:ext cx="4114800" cy="914400"/>
          </a:xfrm>
        </p:spPr>
        <p:txBody>
          <a:bodyPr vert="horz" wrap="square" lIns="91440" tIns="45720" rIns="91440" bIns="45720" anchor="t" anchorCtr="0"/>
          <a:lstStyle/>
          <a:p>
            <a:pPr eaLnBrk="1" hangingPunct="1">
              <a:lnSpc>
                <a:spcPct val="90000"/>
              </a:lnSpc>
              <a:buNone/>
            </a:pPr>
            <a:r>
              <a:rPr lang="en-US" altLang="zh-CN" sz="2800">
                <a:ea typeface="宋体" panose="02010600030101010101" pitchFamily="2" charset="-122"/>
              </a:rPr>
              <a:t>7.1 Sorting by Counting</a:t>
            </a:r>
            <a:endParaRPr lang="en-US" altLang="zh-CN" sz="2800" b="1">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B-Trees</a:t>
            </a:r>
            <a:endParaRPr lang="zh-CN" altLang="en-US">
              <a:ea typeface="宋体" panose="02010600030101010101" pitchFamily="2" charset="-122"/>
            </a:endParaRPr>
          </a:p>
        </p:txBody>
      </p:sp>
      <p:sp>
        <p:nvSpPr>
          <p:cNvPr id="76802" name="内容占位符 2"/>
          <p:cNvSpPr>
            <a:spLocks noGrp="1"/>
          </p:cNvSpPr>
          <p:nvPr>
            <p:ph idx="1"/>
          </p:nvPr>
        </p:nvSpPr>
        <p:spPr>
          <a:xfrm>
            <a:off x="228600" y="1419225"/>
            <a:ext cx="8915400" cy="4879975"/>
          </a:xfrm>
        </p:spPr>
        <p:txBody>
          <a:bodyPr vert="horz" wrap="square" lIns="91440" tIns="45720" rIns="91440" bIns="45720" anchor="t" anchorCtr="0"/>
          <a:lstStyle/>
          <a:p>
            <a:r>
              <a:rPr lang="en-US" altLang="zh-CN">
                <a:ea typeface="宋体" panose="02010600030101010101" pitchFamily="2" charset="-122"/>
              </a:rPr>
              <a:t>The idea of using extra space to facilitate faster access to a given data set is particularly important if the data set in question contains a very large number of records that need to be stored on a disk.</a:t>
            </a:r>
          </a:p>
          <a:p>
            <a:r>
              <a:rPr lang="en-US" altLang="zh-CN">
                <a:ea typeface="宋体" panose="02010600030101010101" pitchFamily="2" charset="-122"/>
              </a:rPr>
              <a:t>A principal device in organizing such data sets in an index, which provides some information about the location of records with indicated key values.</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50</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B-Trees</a:t>
            </a:r>
            <a:endParaRPr lang="zh-CN" altLang="en-US">
              <a:ea typeface="宋体" panose="02010600030101010101" pitchFamily="2" charset="-122"/>
            </a:endParaRPr>
          </a:p>
        </p:txBody>
      </p:sp>
      <p:sp>
        <p:nvSpPr>
          <p:cNvPr id="77826" name="内容占位符 2"/>
          <p:cNvSpPr>
            <a:spLocks noGrp="1"/>
          </p:cNvSpPr>
          <p:nvPr>
            <p:ph idx="1"/>
          </p:nvPr>
        </p:nvSpPr>
        <p:spPr>
          <a:xfrm>
            <a:off x="152400" y="1419225"/>
            <a:ext cx="8686800" cy="4879975"/>
          </a:xfrm>
        </p:spPr>
        <p:txBody>
          <a:bodyPr vert="horz" wrap="square" lIns="91440" tIns="45720" rIns="91440" bIns="45720" anchor="t" anchorCtr="0"/>
          <a:lstStyle/>
          <a:p>
            <a:r>
              <a:rPr lang="en-US" altLang="zh-CN">
                <a:ea typeface="宋体" panose="02010600030101010101" pitchFamily="2" charset="-122"/>
              </a:rPr>
              <a:t>For data sets of structured records, the most important index organization is the B-tree, introduced by R. Bayer and E. McGreight.</a:t>
            </a:r>
          </a:p>
          <a:p>
            <a:r>
              <a:rPr lang="en-US" altLang="zh-CN">
                <a:ea typeface="宋体" panose="02010600030101010101" pitchFamily="2" charset="-122"/>
              </a:rPr>
              <a:t>It extends the idea of the 2-3 tree by permitting more than a single key in the same node of a search tree.</a:t>
            </a:r>
          </a:p>
          <a:p>
            <a:r>
              <a:rPr lang="en-US" altLang="zh-CN">
                <a:ea typeface="宋体" panose="02010600030101010101" pitchFamily="2" charset="-122"/>
              </a:rPr>
              <a:t>In the B-tree version we consider here, all data records are stored at the leaves, in increasing order of the keys.</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51</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Parental Node of B-tree</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52</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 name="矩形 4"/>
          <p:cNvSpPr/>
          <p:nvPr/>
        </p:nvSpPr>
        <p:spPr>
          <a:xfrm>
            <a:off x="9906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16002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K1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矩形 6"/>
          <p:cNvSpPr/>
          <p:nvPr/>
        </p:nvSpPr>
        <p:spPr>
          <a:xfrm>
            <a:off x="22098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矩形 7"/>
          <p:cNvSpPr/>
          <p:nvPr/>
        </p:nvSpPr>
        <p:spPr>
          <a:xfrm>
            <a:off x="28194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矩形 8"/>
          <p:cNvSpPr/>
          <p:nvPr/>
        </p:nvSpPr>
        <p:spPr>
          <a:xfrm>
            <a:off x="34290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Pi-1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 name="矩形 9"/>
          <p:cNvSpPr/>
          <p:nvPr/>
        </p:nvSpPr>
        <p:spPr>
          <a:xfrm>
            <a:off x="40386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Ki</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a:xfrm>
            <a:off x="46482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Pi</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矩形 11"/>
          <p:cNvSpPr/>
          <p:nvPr/>
        </p:nvSpPr>
        <p:spPr>
          <a:xfrm>
            <a:off x="52578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矩形 12"/>
          <p:cNvSpPr/>
          <p:nvPr/>
        </p:nvSpPr>
        <p:spPr>
          <a:xfrm>
            <a:off x="58674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n-2</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矩形 13"/>
          <p:cNvSpPr/>
          <p:nvPr/>
        </p:nvSpPr>
        <p:spPr>
          <a:xfrm>
            <a:off x="64770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K</a:t>
            </a: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p:nvPr/>
        </p:nvSpPr>
        <p:spPr>
          <a:xfrm>
            <a:off x="7086600" y="1752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P</a:t>
            </a:r>
            <a:r>
              <a:rPr kumimoji="0" lang="en-US" altLang="zh-CN" sz="1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7" name="直接箭头连接符 16"/>
          <p:cNvCxnSpPr/>
          <p:nvPr/>
        </p:nvCxnSpPr>
        <p:spPr>
          <a:xfrm rot="5400000">
            <a:off x="533400" y="30480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p:cNvCxnSpPr>
          <p:nvPr/>
        </p:nvCxnSpPr>
        <p:spPr>
          <a:xfrm rot="16200000" flipH="1">
            <a:off x="1714500" y="3086100"/>
            <a:ext cx="1676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2"/>
          </p:cNvCxnSpPr>
          <p:nvPr/>
        </p:nvCxnSpPr>
        <p:spPr>
          <a:xfrm rot="16200000" flipH="1">
            <a:off x="2971800" y="3048000"/>
            <a:ext cx="1600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2"/>
          </p:cNvCxnSpPr>
          <p:nvPr/>
        </p:nvCxnSpPr>
        <p:spPr>
          <a:xfrm rot="16200000" flipH="1">
            <a:off x="4267200" y="2971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2"/>
          </p:cNvCxnSpPr>
          <p:nvPr/>
        </p:nvCxnSpPr>
        <p:spPr>
          <a:xfrm rot="16200000" flipH="1">
            <a:off x="5372100" y="3086100"/>
            <a:ext cx="1676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5" idx="2"/>
          </p:cNvCxnSpPr>
          <p:nvPr/>
        </p:nvCxnSpPr>
        <p:spPr>
          <a:xfrm rot="16200000" flipH="1">
            <a:off x="6667500" y="3009900"/>
            <a:ext cx="1676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等腰三角形 28"/>
          <p:cNvSpPr/>
          <p:nvPr/>
        </p:nvSpPr>
        <p:spPr>
          <a:xfrm>
            <a:off x="609600" y="4114800"/>
            <a:ext cx="11430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 name="等腰三角形 29"/>
          <p:cNvSpPr/>
          <p:nvPr/>
        </p:nvSpPr>
        <p:spPr>
          <a:xfrm>
            <a:off x="1981200" y="4114800"/>
            <a:ext cx="10668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等腰三角形 30"/>
          <p:cNvSpPr/>
          <p:nvPr/>
        </p:nvSpPr>
        <p:spPr>
          <a:xfrm>
            <a:off x="3200400" y="4114800"/>
            <a:ext cx="12192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Ti-1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等腰三角形 31"/>
          <p:cNvSpPr/>
          <p:nvPr/>
        </p:nvSpPr>
        <p:spPr>
          <a:xfrm>
            <a:off x="4648200" y="4114800"/>
            <a:ext cx="11430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Ti</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等腰三角形 32"/>
          <p:cNvSpPr/>
          <p:nvPr/>
        </p:nvSpPr>
        <p:spPr>
          <a:xfrm>
            <a:off x="5867400" y="4114800"/>
            <a:ext cx="12954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a:t>
            </a:r>
            <a:r>
              <a:rPr kumimoji="0" lang="en-US" altLang="zh-CN"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n-2</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等腰三角形 34"/>
          <p:cNvSpPr/>
          <p:nvPr/>
        </p:nvSpPr>
        <p:spPr>
          <a:xfrm>
            <a:off x="7239000" y="4114800"/>
            <a:ext cx="1371600" cy="2133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Tn-1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Example of a B-tree of Order 4</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53</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 name="矩形 4"/>
          <p:cNvSpPr/>
          <p:nvPr/>
        </p:nvSpPr>
        <p:spPr>
          <a:xfrm>
            <a:off x="3505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矩形 6"/>
          <p:cNvSpPr/>
          <p:nvPr/>
        </p:nvSpPr>
        <p:spPr>
          <a:xfrm>
            <a:off x="5029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9" name="直接箭头连接符 8"/>
          <p:cNvCxnSpPr>
            <a:stCxn id="20" idx="2"/>
          </p:cNvCxnSpPr>
          <p:nvPr/>
        </p:nvCxnSpPr>
        <p:spPr>
          <a:xfrm rot="5400000">
            <a:off x="1981200" y="1676400"/>
            <a:ext cx="1066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0" idx="2"/>
          </p:cNvCxnSpPr>
          <p:nvPr/>
        </p:nvCxnSpPr>
        <p:spPr>
          <a:xfrm>
            <a:off x="4953000" y="20574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0" idx="2"/>
          </p:cNvCxnSpPr>
          <p:nvPr/>
        </p:nvCxnSpPr>
        <p:spPr>
          <a:xfrm rot="16200000" flipH="1">
            <a:off x="3733800" y="25146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114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9" name="矩形 18"/>
          <p:cNvSpPr/>
          <p:nvPr/>
        </p:nvSpPr>
        <p:spPr>
          <a:xfrm>
            <a:off x="4876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0" name="矩形 19"/>
          <p:cNvSpPr/>
          <p:nvPr/>
        </p:nvSpPr>
        <p:spPr>
          <a:xfrm>
            <a:off x="3352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4" name="矩形 23"/>
          <p:cNvSpPr/>
          <p:nvPr/>
        </p:nvSpPr>
        <p:spPr>
          <a:xfrm>
            <a:off x="5638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5" name="矩形 24"/>
          <p:cNvSpPr/>
          <p:nvPr/>
        </p:nvSpPr>
        <p:spPr>
          <a:xfrm>
            <a:off x="3810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矩形 25"/>
          <p:cNvSpPr/>
          <p:nvPr/>
        </p:nvSpPr>
        <p:spPr>
          <a:xfrm>
            <a:off x="11430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27" name="矩形 26"/>
          <p:cNvSpPr/>
          <p:nvPr/>
        </p:nvSpPr>
        <p:spPr>
          <a:xfrm>
            <a:off x="19050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矩形 27"/>
          <p:cNvSpPr/>
          <p:nvPr/>
        </p:nvSpPr>
        <p:spPr>
          <a:xfrm>
            <a:off x="990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9" name="矩形 28"/>
          <p:cNvSpPr/>
          <p:nvPr/>
        </p:nvSpPr>
        <p:spPr>
          <a:xfrm>
            <a:off x="1752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0" name="矩形 29"/>
          <p:cNvSpPr/>
          <p:nvPr/>
        </p:nvSpPr>
        <p:spPr>
          <a:xfrm>
            <a:off x="228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1" name="矩形 30"/>
          <p:cNvSpPr/>
          <p:nvPr/>
        </p:nvSpPr>
        <p:spPr>
          <a:xfrm>
            <a:off x="2514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2" name="矩形 31"/>
          <p:cNvSpPr/>
          <p:nvPr/>
        </p:nvSpPr>
        <p:spPr>
          <a:xfrm>
            <a:off x="3505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24</a:t>
            </a:r>
          </a:p>
        </p:txBody>
      </p:sp>
      <p:sp>
        <p:nvSpPr>
          <p:cNvPr id="33" name="矩形 32"/>
          <p:cNvSpPr/>
          <p:nvPr/>
        </p:nvSpPr>
        <p:spPr>
          <a:xfrm>
            <a:off x="4267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28</a:t>
            </a:r>
          </a:p>
        </p:txBody>
      </p:sp>
      <p:sp>
        <p:nvSpPr>
          <p:cNvPr id="34" name="矩形 33"/>
          <p:cNvSpPr/>
          <p:nvPr/>
        </p:nvSpPr>
        <p:spPr>
          <a:xfrm>
            <a:off x="5029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a:xfrm>
            <a:off x="4114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a:xfrm>
            <a:off x="4876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a:xfrm>
            <a:off x="3352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 name="矩形 37"/>
          <p:cNvSpPr/>
          <p:nvPr/>
        </p:nvSpPr>
        <p:spPr>
          <a:xfrm>
            <a:off x="5638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9" name="矩形 38"/>
          <p:cNvSpPr/>
          <p:nvPr/>
        </p:nvSpPr>
        <p:spPr>
          <a:xfrm>
            <a:off x="64008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55</a:t>
            </a:r>
          </a:p>
        </p:txBody>
      </p:sp>
      <p:sp>
        <p:nvSpPr>
          <p:cNvPr id="40" name="矩形 39"/>
          <p:cNvSpPr/>
          <p:nvPr/>
        </p:nvSpPr>
        <p:spPr>
          <a:xfrm>
            <a:off x="71628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80</a:t>
            </a:r>
          </a:p>
        </p:txBody>
      </p:sp>
      <p:sp>
        <p:nvSpPr>
          <p:cNvPr id="41" name="矩形 40"/>
          <p:cNvSpPr/>
          <p:nvPr/>
        </p:nvSpPr>
        <p:spPr>
          <a:xfrm>
            <a:off x="79248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矩形 41"/>
          <p:cNvSpPr/>
          <p:nvPr/>
        </p:nvSpPr>
        <p:spPr>
          <a:xfrm>
            <a:off x="7010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矩形 42"/>
          <p:cNvSpPr/>
          <p:nvPr/>
        </p:nvSpPr>
        <p:spPr>
          <a:xfrm>
            <a:off x="7772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 name="矩形 43"/>
          <p:cNvSpPr/>
          <p:nvPr/>
        </p:nvSpPr>
        <p:spPr>
          <a:xfrm>
            <a:off x="6248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 name="矩形 44"/>
          <p:cNvSpPr/>
          <p:nvPr/>
        </p:nvSpPr>
        <p:spPr>
          <a:xfrm>
            <a:off x="8534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46" name="直接箭头连接符 45"/>
          <p:cNvCxnSpPr>
            <a:stCxn id="30" idx="2"/>
          </p:cNvCxnSpPr>
          <p:nvPr/>
        </p:nvCxnSpPr>
        <p:spPr>
          <a:xfrm rot="5400000">
            <a:off x="-495300" y="4457700"/>
            <a:ext cx="1600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8" idx="2"/>
          </p:cNvCxnSpPr>
          <p:nvPr/>
        </p:nvCxnSpPr>
        <p:spPr>
          <a:xfrm rot="16200000" flipH="1">
            <a:off x="419100" y="4305300"/>
            <a:ext cx="1524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8" idx="2"/>
          </p:cNvCxnSpPr>
          <p:nvPr/>
        </p:nvCxnSpPr>
        <p:spPr>
          <a:xfrm rot="16200000" flipH="1">
            <a:off x="1295400" y="4191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62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矩形 54"/>
          <p:cNvSpPr/>
          <p:nvPr/>
        </p:nvSpPr>
        <p:spPr>
          <a:xfrm>
            <a:off x="10668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11,</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14</a:t>
            </a:r>
          </a:p>
        </p:txBody>
      </p:sp>
      <p:sp>
        <p:nvSpPr>
          <p:cNvPr id="56" name="矩形 55"/>
          <p:cNvSpPr/>
          <p:nvPr/>
        </p:nvSpPr>
        <p:spPr>
          <a:xfrm>
            <a:off x="20574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16,</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19</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p:cNvCxnSpPr>
            <a:stCxn id="28" idx="2"/>
          </p:cNvCxnSpPr>
          <p:nvPr/>
        </p:nvCxnSpPr>
        <p:spPr>
          <a:xfrm rot="5400000">
            <a:off x="2628900" y="4457700"/>
            <a:ext cx="1600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28" idx="2"/>
          </p:cNvCxnSpPr>
          <p:nvPr/>
        </p:nvCxnSpPr>
        <p:spPr>
          <a:xfrm rot="16200000" flipH="1">
            <a:off x="3543300" y="4305300"/>
            <a:ext cx="1524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2"/>
          </p:cNvCxnSpPr>
          <p:nvPr/>
        </p:nvCxnSpPr>
        <p:spPr>
          <a:xfrm rot="16200000" flipH="1">
            <a:off x="4419600" y="4191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2004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20,</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24</a:t>
            </a:r>
          </a:p>
        </p:txBody>
      </p:sp>
      <p:sp>
        <p:nvSpPr>
          <p:cNvPr id="67" name="矩形 66"/>
          <p:cNvSpPr/>
          <p:nvPr/>
        </p:nvSpPr>
        <p:spPr>
          <a:xfrm>
            <a:off x="41910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25,</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28</a:t>
            </a:r>
          </a:p>
        </p:txBody>
      </p:sp>
      <p:sp>
        <p:nvSpPr>
          <p:cNvPr id="68" name="矩形 67"/>
          <p:cNvSpPr/>
          <p:nvPr/>
        </p:nvSpPr>
        <p:spPr>
          <a:xfrm>
            <a:off x="51816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34,</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38</a:t>
            </a:r>
          </a:p>
        </p:txBody>
      </p:sp>
      <p:cxnSp>
        <p:nvCxnSpPr>
          <p:cNvPr id="69" name="直接箭头连接符 68"/>
          <p:cNvCxnSpPr>
            <a:stCxn id="28" idx="2"/>
          </p:cNvCxnSpPr>
          <p:nvPr/>
        </p:nvCxnSpPr>
        <p:spPr>
          <a:xfrm rot="16200000" flipH="1">
            <a:off x="5181600" y="4191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9436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43,</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46</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71" name="直接箭头连接符 70"/>
          <p:cNvCxnSpPr>
            <a:stCxn id="44" idx="2"/>
          </p:cNvCxnSpPr>
          <p:nvPr/>
        </p:nvCxnSpPr>
        <p:spPr>
          <a:xfrm rot="16200000" flipH="1">
            <a:off x="5942013" y="4040188"/>
            <a:ext cx="1677988" cy="91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2" idx="2"/>
          </p:cNvCxnSpPr>
          <p:nvPr/>
        </p:nvCxnSpPr>
        <p:spPr>
          <a:xfrm rot="16200000" flipH="1">
            <a:off x="6858000" y="3886200"/>
            <a:ext cx="1600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7010400" y="53340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51,</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55</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矩形 73"/>
          <p:cNvSpPr/>
          <p:nvPr/>
        </p:nvSpPr>
        <p:spPr>
          <a:xfrm>
            <a:off x="8001000" y="53340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60,</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68,</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80</a:t>
            </a:r>
          </a:p>
        </p:txBody>
      </p:sp>
      <p:cxnSp>
        <p:nvCxnSpPr>
          <p:cNvPr id="78" name="直接箭头连接符 77"/>
          <p:cNvCxnSpPr>
            <a:stCxn id="79873" idx="2"/>
          </p:cNvCxnSpPr>
          <p:nvPr/>
        </p:nvCxnSpPr>
        <p:spPr>
          <a:xfrm rot="5400000">
            <a:off x="4488656" y="1378744"/>
            <a:ext cx="228600" cy="61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029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38</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vert="horz" wrap="square" lIns="91440" tIns="45720" rIns="91440" bIns="45720" anchor="ctr" anchorCtr="0"/>
          <a:lstStyle/>
          <a:p>
            <a:r>
              <a:rPr lang="en-US" altLang="zh-CN" dirty="0">
                <a:ea typeface="宋体" panose="02010600030101010101" pitchFamily="2" charset="-122"/>
              </a:rPr>
              <a:t>Analysis of </a:t>
            </a:r>
            <a:r>
              <a:rPr lang="en-US" altLang="zh-CN">
                <a:ea typeface="宋体" panose="02010600030101010101" pitchFamily="2" charset="-122"/>
              </a:rPr>
              <a:t>B-tree</a:t>
            </a:r>
            <a:r>
              <a:rPr lang="en-US" altLang="zh-CN" dirty="0">
                <a:ea typeface="宋体" panose="02010600030101010101" pitchFamily="2" charset="-122"/>
              </a:rPr>
              <a:t> </a:t>
            </a:r>
            <a:endParaRPr lang="zh-CN" altLang="en-US">
              <a:ea typeface="宋体" panose="02010600030101010101" pitchFamily="2" charset="-122"/>
            </a:endParaRPr>
          </a:p>
        </p:txBody>
      </p:sp>
      <p:sp>
        <p:nvSpPr>
          <p:cNvPr id="80898" name="内容占位符 2"/>
          <p:cNvSpPr>
            <a:spLocks noGrp="1"/>
          </p:cNvSpPr>
          <p:nvPr>
            <p:ph idx="1"/>
          </p:nvPr>
        </p:nvSpPr>
        <p:spPr/>
        <p:txBody>
          <a:bodyPr vert="horz" wrap="square" lIns="91440" tIns="45720" rIns="91440" bIns="45720" anchor="t" anchorCtr="0"/>
          <a:lstStyle/>
          <a:p>
            <a:r>
              <a:rPr lang="en-US" altLang="zh-CN">
                <a:ea typeface="宋体" panose="02010600030101010101" pitchFamily="2" charset="-122"/>
              </a:rPr>
              <a:t>The root is either a leaf or has between 2 and m children.</a:t>
            </a:r>
          </a:p>
          <a:p>
            <a:r>
              <a:rPr lang="en-US" altLang="zh-CN">
                <a:ea typeface="宋体" panose="02010600030101010101" pitchFamily="2" charset="-122"/>
              </a:rPr>
              <a:t>Each node, except for the root and the leaves, has between [m/2] and m children (and hence between [m/2]-1 and m-1 keys)</a:t>
            </a:r>
          </a:p>
          <a:p>
            <a:r>
              <a:rPr lang="en-US" altLang="zh-CN">
                <a:ea typeface="宋体" panose="02010600030101010101" pitchFamily="2" charset="-122"/>
              </a:rPr>
              <a:t>The tree is (perfectly) balanced; i.e., all its leaves are at the same level. </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B-tree’s Pseudocode</a:t>
            </a:r>
            <a:endParaRPr lang="zh-CN" altLang="en-US">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pic>
        <p:nvPicPr>
          <p:cNvPr id="81924" name="图片 1"/>
          <p:cNvPicPr>
            <a:picLocks noChangeAspect="1"/>
          </p:cNvPicPr>
          <p:nvPr/>
        </p:nvPicPr>
        <p:blipFill>
          <a:blip r:embed="rId2"/>
          <a:stretch>
            <a:fillRect/>
          </a:stretch>
        </p:blipFill>
        <p:spPr>
          <a:xfrm>
            <a:off x="514350" y="1600200"/>
            <a:ext cx="8115300" cy="381000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vert="horz" wrap="square" lIns="91440" tIns="45720" rIns="91440" bIns="45720" anchor="ctr" anchorCtr="0"/>
          <a:lstStyle/>
          <a:p>
            <a:r>
              <a:rPr lang="en-US" altLang="zh-CN" sz="2400">
                <a:ea typeface="宋体" panose="02010600030101010101" pitchFamily="2" charset="-122"/>
              </a:rPr>
              <a:t>For any B-tree of order m with n height h&gt;0</a:t>
            </a:r>
            <a:endParaRPr lang="zh-CN" altLang="en-US" sz="240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56</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graphicFrame>
        <p:nvGraphicFramePr>
          <p:cNvPr id="82947" name="Object 2"/>
          <p:cNvGraphicFramePr>
            <a:graphicFrameLocks noChangeAspect="1"/>
          </p:cNvGraphicFramePr>
          <p:nvPr/>
        </p:nvGraphicFramePr>
        <p:xfrm>
          <a:off x="457200" y="1295400"/>
          <a:ext cx="7888288" cy="1219200"/>
        </p:xfrm>
        <a:graphic>
          <a:graphicData uri="http://schemas.openxmlformats.org/presentationml/2006/ole">
            <mc:AlternateContent xmlns:mc="http://schemas.openxmlformats.org/markup-compatibility/2006">
              <mc:Choice xmlns:v="urn:schemas-microsoft-com:vml" Requires="v">
                <p:oleObj r:id="rId2" imgW="48272700" imgH="7458075" progId="Equation.DSMT4">
                  <p:embed/>
                </p:oleObj>
              </mc:Choice>
              <mc:Fallback>
                <p:oleObj r:id="rId2" imgW="48272700" imgH="7458075" progId="Equation.DSMT4">
                  <p:embed/>
                  <p:pic>
                    <p:nvPicPr>
                      <p:cNvPr id="0" name="图片 3076"/>
                      <p:cNvPicPr/>
                      <p:nvPr/>
                    </p:nvPicPr>
                    <p:blipFill>
                      <a:blip r:embed="rId3"/>
                      <a:stretch>
                        <a:fillRect/>
                      </a:stretch>
                    </p:blipFill>
                    <p:spPr>
                      <a:xfrm>
                        <a:off x="457200" y="1295400"/>
                        <a:ext cx="7888288" cy="1219200"/>
                      </a:xfrm>
                      <a:prstGeom prst="rect">
                        <a:avLst/>
                      </a:prstGeom>
                      <a:noFill/>
                      <a:ln w="38100">
                        <a:noFill/>
                        <a:miter/>
                      </a:ln>
                    </p:spPr>
                  </p:pic>
                </p:oleObj>
              </mc:Fallback>
            </mc:AlternateContent>
          </a:graphicData>
        </a:graphic>
      </p:graphicFrame>
      <p:graphicFrame>
        <p:nvGraphicFramePr>
          <p:cNvPr id="82948" name="Object 3"/>
          <p:cNvGraphicFramePr>
            <a:graphicFrameLocks noChangeAspect="1"/>
          </p:cNvGraphicFramePr>
          <p:nvPr/>
        </p:nvGraphicFramePr>
        <p:xfrm>
          <a:off x="457200" y="2438400"/>
          <a:ext cx="3155950" cy="788988"/>
        </p:xfrm>
        <a:graphic>
          <a:graphicData uri="http://schemas.openxmlformats.org/presentationml/2006/ole">
            <mc:AlternateContent xmlns:mc="http://schemas.openxmlformats.org/markup-compatibility/2006">
              <mc:Choice xmlns:v="urn:schemas-microsoft-com:vml" Requires="v">
                <p:oleObj r:id="rId4" imgW="19307175" imgH="4829175" progId="Equation.DSMT4">
                  <p:embed/>
                </p:oleObj>
              </mc:Choice>
              <mc:Fallback>
                <p:oleObj r:id="rId4" imgW="19307175" imgH="4829175" progId="Equation.DSMT4">
                  <p:embed/>
                  <p:pic>
                    <p:nvPicPr>
                      <p:cNvPr id="0" name="图片 3075"/>
                      <p:cNvPicPr/>
                      <p:nvPr/>
                    </p:nvPicPr>
                    <p:blipFill>
                      <a:blip r:embed="rId5"/>
                      <a:stretch>
                        <a:fillRect/>
                      </a:stretch>
                    </p:blipFill>
                    <p:spPr>
                      <a:xfrm>
                        <a:off x="457200" y="2438400"/>
                        <a:ext cx="3155950" cy="788988"/>
                      </a:xfrm>
                      <a:prstGeom prst="rect">
                        <a:avLst/>
                      </a:prstGeom>
                      <a:noFill/>
                      <a:ln w="38100">
                        <a:noFill/>
                        <a:miter/>
                      </a:ln>
                    </p:spPr>
                  </p:pic>
                </p:oleObj>
              </mc:Fallback>
            </mc:AlternateContent>
          </a:graphicData>
        </a:graphic>
      </p:graphicFrame>
      <p:graphicFrame>
        <p:nvGraphicFramePr>
          <p:cNvPr id="82949" name="Object 4"/>
          <p:cNvGraphicFramePr>
            <a:graphicFrameLocks noChangeAspect="1"/>
          </p:cNvGraphicFramePr>
          <p:nvPr/>
        </p:nvGraphicFramePr>
        <p:xfrm>
          <a:off x="457200" y="3276600"/>
          <a:ext cx="3800475" cy="1219200"/>
        </p:xfrm>
        <a:graphic>
          <a:graphicData uri="http://schemas.openxmlformats.org/presentationml/2006/ole">
            <mc:AlternateContent xmlns:mc="http://schemas.openxmlformats.org/markup-compatibility/2006">
              <mc:Choice xmlns:v="urn:schemas-microsoft-com:vml" Requires="v">
                <p:oleObj r:id="rId6" imgW="23260050" imgH="7458075" progId="Equation.DSMT4">
                  <p:embed/>
                </p:oleObj>
              </mc:Choice>
              <mc:Fallback>
                <p:oleObj r:id="rId6" imgW="23260050" imgH="7458075" progId="Equation.DSMT4">
                  <p:embed/>
                  <p:pic>
                    <p:nvPicPr>
                      <p:cNvPr id="0" name="图片 3077"/>
                      <p:cNvPicPr/>
                      <p:nvPr/>
                    </p:nvPicPr>
                    <p:blipFill>
                      <a:blip r:embed="rId7"/>
                      <a:stretch>
                        <a:fillRect/>
                      </a:stretch>
                    </p:blipFill>
                    <p:spPr>
                      <a:xfrm>
                        <a:off x="457200" y="3276600"/>
                        <a:ext cx="3800475" cy="1219200"/>
                      </a:xfrm>
                      <a:prstGeom prst="rect">
                        <a:avLst/>
                      </a:prstGeom>
                      <a:noFill/>
                      <a:ln w="38100">
                        <a:noFill/>
                        <a:miter/>
                      </a:ln>
                    </p:spPr>
                  </p:pic>
                </p:oleObj>
              </mc:Fallback>
            </mc:AlternateContent>
          </a:graphicData>
        </a:graphic>
      </p:graphicFrame>
      <p:graphicFrame>
        <p:nvGraphicFramePr>
          <p:cNvPr id="8" name="表格 7"/>
          <p:cNvGraphicFramePr>
            <a:graphicFrameLocks noGrp="1"/>
          </p:cNvGraphicFramePr>
          <p:nvPr/>
        </p:nvGraphicFramePr>
        <p:xfrm>
          <a:off x="533400" y="5029200"/>
          <a:ext cx="7391400" cy="1030289"/>
        </p:xfrm>
        <a:graphic>
          <a:graphicData uri="http://schemas.openxmlformats.org/drawingml/2006/table">
            <a:tbl>
              <a:tblPr/>
              <a:tblGrid>
                <a:gridCol w="2743200">
                  <a:extLst>
                    <a:ext uri="{9D8B030D-6E8A-4147-A177-3AD203B41FA5}">
                      <a16:colId xmlns:a16="http://schemas.microsoft.com/office/drawing/2014/main" val="20000"/>
                    </a:ext>
                  </a:extLst>
                </a:gridCol>
                <a:gridCol w="1230313">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570037">
                  <a:extLst>
                    <a:ext uri="{9D8B030D-6E8A-4147-A177-3AD203B41FA5}">
                      <a16:colId xmlns:a16="http://schemas.microsoft.com/office/drawing/2014/main" val="20003"/>
                    </a:ext>
                  </a:extLst>
                </a:gridCol>
              </a:tblGrid>
              <a:tr h="457257">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Order  m</a:t>
                      </a:r>
                      <a:endPar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50</a:t>
                      </a:r>
                      <a:endPar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100</a:t>
                      </a:r>
                      <a:endPar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FFFF"/>
                          </a:solidFill>
                          <a:effectLst/>
                          <a:latin typeface="Arial" panose="020B0604020202020204" pitchFamily="34" charset="0"/>
                          <a:ea typeface="宋体" panose="02010600030101010101" pitchFamily="2" charset="-122"/>
                        </a:rPr>
                        <a:t>250</a:t>
                      </a:r>
                      <a:endParaRPr kumimoji="0" lang="zh-CN" altLang="en-US" sz="2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3031">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17347D"/>
                          </a:solidFill>
                          <a:effectLst/>
                          <a:latin typeface="Arial" panose="020B0604020202020204" pitchFamily="34" charset="0"/>
                          <a:ea typeface="宋体" panose="02010600030101010101" pitchFamily="2" charset="-122"/>
                        </a:rPr>
                        <a:t>h’s upper bound</a:t>
                      </a:r>
                      <a:endParaRPr kumimoji="0" lang="zh-CN" altLang="en-US" sz="2400" b="1" i="0" u="none" strike="noStrike" cap="none" normalizeH="0" baseline="0">
                        <a:ln>
                          <a:noFill/>
                        </a:ln>
                        <a:solidFill>
                          <a:srgbClr val="17347D"/>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17347D"/>
                          </a:solidFill>
                          <a:effectLst/>
                          <a:latin typeface="Arial" panose="020B0604020202020204" pitchFamily="34" charset="0"/>
                          <a:ea typeface="宋体" panose="02010600030101010101" pitchFamily="2" charset="-122"/>
                        </a:rPr>
                        <a:t>6</a:t>
                      </a:r>
                      <a:endParaRPr kumimoji="0" lang="zh-CN" altLang="en-US" sz="2400" b="1" i="0" u="none" strike="noStrike" cap="none" normalizeH="0" baseline="0">
                        <a:ln>
                          <a:noFill/>
                        </a:ln>
                        <a:solidFill>
                          <a:srgbClr val="17347D"/>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17347D"/>
                          </a:solidFill>
                          <a:effectLst/>
                          <a:latin typeface="Arial" panose="020B0604020202020204" pitchFamily="34" charset="0"/>
                          <a:ea typeface="宋体" panose="02010600030101010101" pitchFamily="2" charset="-122"/>
                        </a:rPr>
                        <a:t>5</a:t>
                      </a:r>
                      <a:endParaRPr kumimoji="0" lang="zh-CN" altLang="en-US" sz="2400" b="1" i="0" u="none" strike="noStrike" cap="none" normalizeH="0" baseline="0">
                        <a:ln>
                          <a:noFill/>
                        </a:ln>
                        <a:solidFill>
                          <a:srgbClr val="17347D"/>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17347D"/>
                          </a:solidFill>
                          <a:effectLst/>
                          <a:latin typeface="Arial" panose="020B0604020202020204" pitchFamily="34" charset="0"/>
                          <a:ea typeface="宋体" panose="02010600030101010101" pitchFamily="2" charset="-122"/>
                        </a:rPr>
                        <a:t>4</a:t>
                      </a:r>
                      <a:endParaRPr kumimoji="0" lang="zh-CN" altLang="en-US" sz="2400" b="1" i="0" u="none" strike="noStrike" cap="none" normalizeH="0" baseline="0">
                        <a:ln>
                          <a:noFill/>
                        </a:ln>
                        <a:solidFill>
                          <a:srgbClr val="17347D"/>
                        </a:solidFill>
                        <a:effectLst/>
                        <a:latin typeface="Arial" panose="020B0604020202020204" pitchFamily="34" charset="0"/>
                        <a:ea typeface="宋体" panose="02010600030101010101" pitchFamily="2" charset="-122"/>
                      </a:endParaRPr>
                    </a:p>
                  </a:txBody>
                  <a:tcPr marT="45749" marB="457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733425" y="731838"/>
            <a:ext cx="8181975" cy="563562"/>
          </a:xfrm>
        </p:spPr>
        <p:txBody>
          <a:bodyPr vert="horz" wrap="square" lIns="91440" tIns="45720" rIns="91440" bIns="45720" anchor="ctr" anchorCtr="0"/>
          <a:lstStyle/>
          <a:p>
            <a:r>
              <a:rPr lang="en-US" altLang="zh-CN" sz="2400">
                <a:ea typeface="宋体" panose="02010600030101010101" pitchFamily="2" charset="-122"/>
              </a:rPr>
              <a:t>B-tree obtained after inserting 65 into B-tree</a:t>
            </a:r>
            <a:endParaRPr lang="zh-CN" altLang="en-US" sz="240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57</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5" name="矩形 4"/>
          <p:cNvSpPr/>
          <p:nvPr/>
        </p:nvSpPr>
        <p:spPr>
          <a:xfrm>
            <a:off x="3505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4267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矩形 6"/>
          <p:cNvSpPr/>
          <p:nvPr/>
        </p:nvSpPr>
        <p:spPr>
          <a:xfrm>
            <a:off x="5029200" y="152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9" name="直接箭头连接符 8"/>
          <p:cNvCxnSpPr>
            <a:stCxn id="20" idx="2"/>
          </p:cNvCxnSpPr>
          <p:nvPr/>
        </p:nvCxnSpPr>
        <p:spPr>
          <a:xfrm rot="5400000">
            <a:off x="1981200" y="1676400"/>
            <a:ext cx="1066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0" idx="2"/>
          </p:cNvCxnSpPr>
          <p:nvPr/>
        </p:nvCxnSpPr>
        <p:spPr>
          <a:xfrm>
            <a:off x="4953000" y="20574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0" idx="2"/>
          </p:cNvCxnSpPr>
          <p:nvPr/>
        </p:nvCxnSpPr>
        <p:spPr>
          <a:xfrm rot="16200000" flipH="1">
            <a:off x="3733800" y="25146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114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9" name="矩形 18"/>
          <p:cNvSpPr/>
          <p:nvPr/>
        </p:nvSpPr>
        <p:spPr>
          <a:xfrm>
            <a:off x="4876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0" name="矩形 19"/>
          <p:cNvSpPr/>
          <p:nvPr/>
        </p:nvSpPr>
        <p:spPr>
          <a:xfrm>
            <a:off x="3352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4" name="矩形 23"/>
          <p:cNvSpPr/>
          <p:nvPr/>
        </p:nvSpPr>
        <p:spPr>
          <a:xfrm>
            <a:off x="5638800" y="15240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5" name="矩形 24"/>
          <p:cNvSpPr/>
          <p:nvPr/>
        </p:nvSpPr>
        <p:spPr>
          <a:xfrm>
            <a:off x="3810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11</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 name="矩形 25"/>
          <p:cNvSpPr/>
          <p:nvPr/>
        </p:nvSpPr>
        <p:spPr>
          <a:xfrm>
            <a:off x="11430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a:t>
            </a:r>
          </a:p>
        </p:txBody>
      </p:sp>
      <p:sp>
        <p:nvSpPr>
          <p:cNvPr id="27" name="矩形 26"/>
          <p:cNvSpPr/>
          <p:nvPr/>
        </p:nvSpPr>
        <p:spPr>
          <a:xfrm>
            <a:off x="19050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 name="矩形 27"/>
          <p:cNvSpPr/>
          <p:nvPr/>
        </p:nvSpPr>
        <p:spPr>
          <a:xfrm>
            <a:off x="990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9" name="矩形 28"/>
          <p:cNvSpPr/>
          <p:nvPr/>
        </p:nvSpPr>
        <p:spPr>
          <a:xfrm>
            <a:off x="1752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0" name="矩形 29"/>
          <p:cNvSpPr/>
          <p:nvPr/>
        </p:nvSpPr>
        <p:spPr>
          <a:xfrm>
            <a:off x="228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1" name="矩形 30"/>
          <p:cNvSpPr/>
          <p:nvPr/>
        </p:nvSpPr>
        <p:spPr>
          <a:xfrm>
            <a:off x="25146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2" name="矩形 31"/>
          <p:cNvSpPr/>
          <p:nvPr/>
        </p:nvSpPr>
        <p:spPr>
          <a:xfrm>
            <a:off x="3505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25</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 name="矩形 32"/>
          <p:cNvSpPr/>
          <p:nvPr/>
        </p:nvSpPr>
        <p:spPr>
          <a:xfrm>
            <a:off x="4267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34</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 name="矩形 33"/>
          <p:cNvSpPr/>
          <p:nvPr/>
        </p:nvSpPr>
        <p:spPr>
          <a:xfrm>
            <a:off x="50292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a:xfrm>
            <a:off x="4114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a:xfrm>
            <a:off x="4876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a:xfrm>
            <a:off x="3352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 name="矩形 37"/>
          <p:cNvSpPr/>
          <p:nvPr/>
        </p:nvSpPr>
        <p:spPr>
          <a:xfrm>
            <a:off x="56388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9" name="矩形 38"/>
          <p:cNvSpPr/>
          <p:nvPr/>
        </p:nvSpPr>
        <p:spPr>
          <a:xfrm>
            <a:off x="64008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矩形 39"/>
          <p:cNvSpPr/>
          <p:nvPr/>
        </p:nvSpPr>
        <p:spPr>
          <a:xfrm>
            <a:off x="71628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68</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矩形 40"/>
          <p:cNvSpPr/>
          <p:nvPr/>
        </p:nvSpPr>
        <p:spPr>
          <a:xfrm>
            <a:off x="79248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矩形 41"/>
          <p:cNvSpPr/>
          <p:nvPr/>
        </p:nvSpPr>
        <p:spPr>
          <a:xfrm>
            <a:off x="7010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矩形 42"/>
          <p:cNvSpPr/>
          <p:nvPr/>
        </p:nvSpPr>
        <p:spPr>
          <a:xfrm>
            <a:off x="7772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 name="矩形 43"/>
          <p:cNvSpPr/>
          <p:nvPr/>
        </p:nvSpPr>
        <p:spPr>
          <a:xfrm>
            <a:off x="6248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 name="矩形 44"/>
          <p:cNvSpPr/>
          <p:nvPr/>
        </p:nvSpPr>
        <p:spPr>
          <a:xfrm>
            <a:off x="8534400" y="3124200"/>
            <a:ext cx="152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cxnSp>
        <p:nvCxnSpPr>
          <p:cNvPr id="46" name="直接箭头连接符 45"/>
          <p:cNvCxnSpPr>
            <a:stCxn id="30" idx="2"/>
          </p:cNvCxnSpPr>
          <p:nvPr/>
        </p:nvCxnSpPr>
        <p:spPr>
          <a:xfrm rot="5400000">
            <a:off x="-495300" y="4457700"/>
            <a:ext cx="1600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8" idx="2"/>
          </p:cNvCxnSpPr>
          <p:nvPr/>
        </p:nvCxnSpPr>
        <p:spPr>
          <a:xfrm rot="16200000" flipH="1">
            <a:off x="419100" y="4305300"/>
            <a:ext cx="1524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8" idx="2"/>
          </p:cNvCxnSpPr>
          <p:nvPr/>
        </p:nvCxnSpPr>
        <p:spPr>
          <a:xfrm rot="16200000" flipH="1">
            <a:off x="1295400" y="4191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62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7,</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10</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矩形 54"/>
          <p:cNvSpPr/>
          <p:nvPr/>
        </p:nvSpPr>
        <p:spPr>
          <a:xfrm>
            <a:off x="10668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11,</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14</a:t>
            </a:r>
          </a:p>
        </p:txBody>
      </p:sp>
      <p:sp>
        <p:nvSpPr>
          <p:cNvPr id="56" name="矩形 55"/>
          <p:cNvSpPr/>
          <p:nvPr/>
        </p:nvSpPr>
        <p:spPr>
          <a:xfrm>
            <a:off x="20574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16,</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19</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63" name="直接箭头连接符 62"/>
          <p:cNvCxnSpPr>
            <a:stCxn id="28" idx="2"/>
          </p:cNvCxnSpPr>
          <p:nvPr/>
        </p:nvCxnSpPr>
        <p:spPr>
          <a:xfrm rot="5400000">
            <a:off x="2628900" y="4457700"/>
            <a:ext cx="1600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28" idx="2"/>
          </p:cNvCxnSpPr>
          <p:nvPr/>
        </p:nvCxnSpPr>
        <p:spPr>
          <a:xfrm rot="16200000" flipH="1">
            <a:off x="3543300" y="4305300"/>
            <a:ext cx="1524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8" idx="2"/>
          </p:cNvCxnSpPr>
          <p:nvPr/>
        </p:nvCxnSpPr>
        <p:spPr>
          <a:xfrm rot="16200000" flipH="1">
            <a:off x="4419600" y="4191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32004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20,</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24</a:t>
            </a:r>
          </a:p>
        </p:txBody>
      </p:sp>
      <p:sp>
        <p:nvSpPr>
          <p:cNvPr id="67" name="矩形 66"/>
          <p:cNvSpPr/>
          <p:nvPr/>
        </p:nvSpPr>
        <p:spPr>
          <a:xfrm>
            <a:off x="41910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25,</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28</a:t>
            </a:r>
          </a:p>
        </p:txBody>
      </p:sp>
      <p:sp>
        <p:nvSpPr>
          <p:cNvPr id="68" name="矩形 67"/>
          <p:cNvSpPr/>
          <p:nvPr/>
        </p:nvSpPr>
        <p:spPr>
          <a:xfrm>
            <a:off x="51816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34,</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38</a:t>
            </a:r>
          </a:p>
        </p:txBody>
      </p:sp>
      <p:cxnSp>
        <p:nvCxnSpPr>
          <p:cNvPr id="69" name="直接箭头连接符 68"/>
          <p:cNvCxnSpPr>
            <a:stCxn id="28" idx="2"/>
          </p:cNvCxnSpPr>
          <p:nvPr/>
        </p:nvCxnSpPr>
        <p:spPr>
          <a:xfrm rot="16200000" flipH="1">
            <a:off x="5181600" y="4191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943600" y="52578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40,</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43,</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46</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71" name="直接箭头连接符 70"/>
          <p:cNvCxnSpPr>
            <a:stCxn id="44" idx="2"/>
          </p:cNvCxnSpPr>
          <p:nvPr/>
        </p:nvCxnSpPr>
        <p:spPr>
          <a:xfrm rot="16200000" flipH="1">
            <a:off x="5942013" y="4040188"/>
            <a:ext cx="1677988" cy="912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2" idx="2"/>
            <a:endCxn id="74" idx="0"/>
          </p:cNvCxnSpPr>
          <p:nvPr/>
        </p:nvCxnSpPr>
        <p:spPr>
          <a:xfrm rot="16200000" flipH="1">
            <a:off x="6800850" y="3943350"/>
            <a:ext cx="167640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7010400" y="53340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51,</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55</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4" name="矩形 73"/>
          <p:cNvSpPr/>
          <p:nvPr/>
        </p:nvSpPr>
        <p:spPr>
          <a:xfrm>
            <a:off x="7924800" y="53340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60,</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65</a:t>
            </a:r>
          </a:p>
        </p:txBody>
      </p:sp>
      <p:cxnSp>
        <p:nvCxnSpPr>
          <p:cNvPr id="78" name="直接箭头连接符 77"/>
          <p:cNvCxnSpPr>
            <a:stCxn id="83969" idx="2"/>
            <a:endCxn id="74" idx="0"/>
          </p:cNvCxnSpPr>
          <p:nvPr/>
        </p:nvCxnSpPr>
        <p:spPr>
          <a:xfrm rot="5400000">
            <a:off x="4583906" y="1283494"/>
            <a:ext cx="228600" cy="252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83969" idx="2"/>
            <a:endCxn id="74" idx="0"/>
          </p:cNvCxnSpPr>
          <p:nvPr/>
        </p:nvCxnSpPr>
        <p:spPr>
          <a:xfrm rot="16200000" flipH="1">
            <a:off x="7581900" y="4000500"/>
            <a:ext cx="1524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8534400" y="5334000"/>
            <a:ext cx="533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68,</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mn-lt"/>
                <a:ea typeface="+mn-ea"/>
                <a:cs typeface="+mn-cs"/>
              </a:rPr>
              <a:t>80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p>
            <a:pPr mar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rPr>
              <a:t>58</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rPr>
              <a:t>58</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endParaRPr>
          </a:p>
        </p:txBody>
      </p:sp>
      <p:grpSp>
        <p:nvGrpSpPr>
          <p:cNvPr id="137221" name="Group 4"/>
          <p:cNvGrpSpPr/>
          <p:nvPr/>
        </p:nvGrpSpPr>
        <p:grpSpPr>
          <a:xfrm>
            <a:off x="1905000" y="2895600"/>
            <a:ext cx="5029200" cy="2438400"/>
            <a:chOff x="1997" y="1314"/>
            <a:chExt cx="1889" cy="1009"/>
          </a:xfrm>
        </p:grpSpPr>
        <p:grpSp>
          <p:nvGrpSpPr>
            <p:cNvPr id="137223" name="Group 5"/>
            <p:cNvGrpSpPr/>
            <p:nvPr/>
          </p:nvGrpSpPr>
          <p:grpSpPr>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37222" name="Rectangle 3"/>
          <p:cNvSpPr>
            <a:spLocks noGrp="1"/>
          </p:cNvSpPr>
          <p:nvPr>
            <p:ph type="body" idx="4294967295"/>
          </p:nvPr>
        </p:nvSpPr>
        <p:spPr>
          <a:xfrm>
            <a:off x="2173288" y="3495675"/>
            <a:ext cx="4419600" cy="1371600"/>
          </a:xfrm>
        </p:spPr>
        <p:txBody>
          <a:bodyPr vert="horz" wrap="square" lIns="91440" tIns="45720" rIns="91440" bIns="45720" anchor="t" anchorCtr="0"/>
          <a:lstStyle/>
          <a:p>
            <a:pPr algn="ctr" eaLnBrk="1" hangingPunct="1">
              <a:lnSpc>
                <a:spcPct val="90000"/>
              </a:lnSpc>
              <a:buNone/>
            </a:pPr>
            <a:r>
              <a:rPr lang="en-US" altLang="zh-CN" sz="2800" dirty="0">
                <a:ea typeface="宋体" panose="02010600030101010101" pitchFamily="2" charset="-122"/>
              </a:rPr>
              <a:t>7.5 Application</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p>
            <a:pPr mar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rPr>
              <a:t>59</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rPr>
              <a:t>59</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endParaRPr>
          </a:p>
        </p:txBody>
      </p:sp>
      <p:sp>
        <p:nvSpPr>
          <p:cNvPr id="168964" name="Rectangle 2"/>
          <p:cNvSpPr>
            <a:spLocks noGrp="1"/>
          </p:cNvSpPr>
          <p:nvPr/>
        </p:nvSpPr>
        <p:spPr>
          <a:xfrm>
            <a:off x="609600" y="732155"/>
            <a:ext cx="8410575" cy="56324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pPr eaLnBrk="1" hangingPunct="1">
              <a:buNone/>
            </a:pPr>
            <a:r>
              <a:rPr sz="2000" dirty="0">
                <a:ea typeface="宋体" panose="02010600030101010101" pitchFamily="2" charset="-122"/>
              </a:rPr>
              <a:t>Spam filters</a:t>
            </a:r>
            <a:r>
              <a:rPr lang="en-US" sz="2000" dirty="0">
                <a:ea typeface="宋体" panose="02010600030101010101" pitchFamily="2" charset="-122"/>
              </a:rPr>
              <a:t> - </a:t>
            </a:r>
            <a:r>
              <a:rPr sz="2000" dirty="0">
                <a:ea typeface="宋体" panose="02010600030101010101" pitchFamily="2" charset="-122"/>
              </a:rPr>
              <a:t>Application of string matching</a:t>
            </a:r>
            <a:r>
              <a:rPr lang="en-US" sz="2000" dirty="0">
                <a:ea typeface="宋体" panose="02010600030101010101" pitchFamily="2" charset="-122"/>
              </a:rPr>
              <a:t> </a:t>
            </a:r>
            <a:r>
              <a:rPr sz="2000" dirty="0">
                <a:ea typeface="宋体" panose="02010600030101010101" pitchFamily="2" charset="-122"/>
              </a:rPr>
              <a:t>algorithms</a:t>
            </a:r>
          </a:p>
        </p:txBody>
      </p:sp>
      <p:pic>
        <p:nvPicPr>
          <p:cNvPr id="101" name="图片 100"/>
          <p:cNvPicPr/>
          <p:nvPr/>
        </p:nvPicPr>
        <p:blipFill>
          <a:blip r:embed="rId2"/>
          <a:srcRect b="10443"/>
          <a:stretch>
            <a:fillRect/>
          </a:stretch>
        </p:blipFill>
        <p:spPr>
          <a:xfrm>
            <a:off x="152400" y="2514600"/>
            <a:ext cx="3837305" cy="2376805"/>
          </a:xfrm>
          <a:prstGeom prst="rect">
            <a:avLst/>
          </a:prstGeom>
          <a:noFill/>
          <a:ln w="9525">
            <a:noFill/>
          </a:ln>
        </p:spPr>
      </p:pic>
      <p:sp>
        <p:nvSpPr>
          <p:cNvPr id="5" name="文本框 4"/>
          <p:cNvSpPr txBox="1"/>
          <p:nvPr/>
        </p:nvSpPr>
        <p:spPr>
          <a:xfrm>
            <a:off x="4192270" y="2286000"/>
            <a:ext cx="4951730" cy="3734435"/>
          </a:xfrm>
          <a:prstGeom prst="rect">
            <a:avLst/>
          </a:prstGeom>
          <a:noFill/>
        </p:spPr>
        <p:txBody>
          <a:bodyPr wrap="square" rtlCol="0" anchor="t">
            <a:noAutofit/>
          </a:bodyPr>
          <a:lstStyle/>
          <a:p>
            <a:pPr>
              <a:lnSpc>
                <a:spcPct val="150000"/>
              </a:lnSpc>
            </a:pPr>
            <a:r>
              <a:rPr lang="zh-CN" altLang="en-US" sz="1800"/>
              <a:t>Spam filters use a string matching algorithm to drop spam. For example, to classify an email message as spam or no longer classified as spam, a string matching algorithm allows you to mark messages that contain keywords as spam by searching the content of the email for possible spam keywords.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6</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1266" name="Rectangle 3"/>
          <p:cNvSpPr txBox="1"/>
          <p:nvPr/>
        </p:nvSpPr>
        <p:spPr>
          <a:xfrm>
            <a:off x="76200" y="1419225"/>
            <a:ext cx="8763000" cy="4879975"/>
          </a:xfrm>
          <a:prstGeom prst="rect">
            <a:avLst/>
          </a:prstGeom>
          <a:noFill/>
          <a:ln w="9525">
            <a:noFill/>
          </a:ln>
        </p:spPr>
        <p:txBody>
          <a:bodyPr anchor="t" anchorCtr="0"/>
          <a:lstStyle/>
          <a:p>
            <a:pPr marL="342900" indent="-342900"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We discuss its application to the sorting problem.</a:t>
            </a:r>
          </a:p>
          <a:p>
            <a:pPr marL="342900" indent="-342900"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One rather obvious idea is to count, for each element of a list to be sorted, the total number of elements smaller than this element and record the results in a table.</a:t>
            </a:r>
          </a:p>
          <a:p>
            <a:pPr marL="342900" indent="-342900" eaLnBrk="0" hangingPunct="0">
              <a:spcBef>
                <a:spcPct val="20000"/>
              </a:spcBef>
              <a:buClr>
                <a:schemeClr val="hlink"/>
              </a:buClr>
              <a:buFontTx/>
            </a:pPr>
            <a:r>
              <a:rPr lang="en-US" altLang="zh-CN" sz="3200">
                <a:latin typeface="Arial" panose="020B0604020202020204" pitchFamily="34" charset="0"/>
                <a:ea typeface="宋体" panose="02010600030101010101" pitchFamily="2" charset="-122"/>
              </a:rPr>
              <a:t>Thus, comparison counting sort algorithm be able to sort the list by simply copying its elements to their appropriate positions in a new, sorted list.</a:t>
            </a:r>
            <a:endParaRPr lang="en-US" altLang="zh-CN">
              <a:latin typeface="Arial" panose="020B0604020202020204" pitchFamily="34" charset="0"/>
              <a:ea typeface="宋体" panose="02010600030101010101" pitchFamily="2" charset="-122"/>
            </a:endParaRPr>
          </a:p>
          <a:p>
            <a:pPr marL="342900" indent="-342900" eaLnBrk="0" hangingPunct="0">
              <a:spcBef>
                <a:spcPct val="20000"/>
              </a:spcBef>
              <a:buClr>
                <a:schemeClr val="hlink"/>
              </a:buClr>
              <a:buFont typeface="Wingdings" panose="05000000000000000000" pitchFamily="2" charset="2"/>
              <a:buChar char="v"/>
            </a:pPr>
            <a:endParaRPr lang="en-US" altLang="zh-CN" sz="2000">
              <a:latin typeface="Arial" panose="020B0604020202020204" pitchFamily="34" charset="0"/>
              <a:ea typeface="宋体" panose="02010600030101010101" pitchFamily="2" charset="-122"/>
            </a:endParaRPr>
          </a:p>
        </p:txBody>
      </p:sp>
      <p:sp>
        <p:nvSpPr>
          <p:cNvPr id="11267" name="Rectangle 2"/>
          <p:cNvSpPr txBox="1"/>
          <p:nvPr/>
        </p:nvSpPr>
        <p:spPr>
          <a:xfrm>
            <a:off x="733425" y="731838"/>
            <a:ext cx="7800975" cy="563562"/>
          </a:xfrm>
          <a:prstGeom prst="rect">
            <a:avLst/>
          </a:prstGeom>
          <a:noFill/>
          <a:ln w="9525">
            <a:noFill/>
          </a:ln>
        </p:spPr>
        <p:txBody>
          <a:bodyPr anchor="t" anchorCtr="0"/>
          <a:lstStyle/>
          <a:p>
            <a:pPr eaLnBrk="0" hangingPunct="0">
              <a:buClrTx/>
              <a:buFontTx/>
            </a:pPr>
            <a:r>
              <a:rPr lang="en-US" altLang="zh-CN" sz="3200" b="1">
                <a:solidFill>
                  <a:schemeClr val="bg1"/>
                </a:solidFill>
                <a:latin typeface="Verdana" panose="020B0604030504040204" pitchFamily="34" charset="0"/>
                <a:ea typeface="宋体" panose="02010600030101010101" pitchFamily="2" charset="-122"/>
              </a:rPr>
              <a:t>Sorting by Counting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p>
            <a:pPr mar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rPr>
              <a:t>60</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rPr>
              <a:t>60</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endParaRPr>
          </a:p>
        </p:txBody>
      </p:sp>
      <p:sp>
        <p:nvSpPr>
          <p:cNvPr id="168964" name="Rectangle 2"/>
          <p:cNvSpPr>
            <a:spLocks noGrp="1"/>
          </p:cNvSpPr>
          <p:nvPr/>
        </p:nvSpPr>
        <p:spPr>
          <a:xfrm>
            <a:off x="733425" y="731838"/>
            <a:ext cx="7800975" cy="563562"/>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pPr eaLnBrk="1" hangingPunct="1">
              <a:buNone/>
            </a:pPr>
            <a:r>
              <a:rPr sz="2000" dirty="0">
                <a:ea typeface="宋体" panose="02010600030101010101" pitchFamily="2" charset="-122"/>
              </a:rPr>
              <a:t>Secure encryption</a:t>
            </a:r>
            <a:r>
              <a:rPr lang="en-US" sz="2000" dirty="0">
                <a:ea typeface="宋体" panose="02010600030101010101" pitchFamily="2" charset="-122"/>
              </a:rPr>
              <a:t> - </a:t>
            </a:r>
            <a:r>
              <a:rPr sz="2000" dirty="0">
                <a:ea typeface="宋体" panose="02010600030101010101" pitchFamily="2" charset="-122"/>
              </a:rPr>
              <a:t>Application of hash algorithm</a:t>
            </a:r>
          </a:p>
        </p:txBody>
      </p:sp>
      <p:sp>
        <p:nvSpPr>
          <p:cNvPr id="2" name="文本框 1"/>
          <p:cNvSpPr txBox="1"/>
          <p:nvPr/>
        </p:nvSpPr>
        <p:spPr>
          <a:xfrm>
            <a:off x="733425" y="3505200"/>
            <a:ext cx="8336915" cy="2677160"/>
          </a:xfrm>
          <a:prstGeom prst="rect">
            <a:avLst/>
          </a:prstGeom>
          <a:noFill/>
        </p:spPr>
        <p:txBody>
          <a:bodyPr wrap="square" rtlCol="0" anchor="t">
            <a:noAutofit/>
          </a:bodyPr>
          <a:lstStyle/>
          <a:p>
            <a:pPr algn="l">
              <a:lnSpc>
                <a:spcPct val="150000"/>
              </a:lnSpc>
            </a:pPr>
            <a:r>
              <a:rPr lang="zh-CN" altLang="en-US"/>
              <a:t>It is important to use a symbol to represent something unique in network transmissions. when downloading a file, the file will go through many network servers and routers during the download process, and the hash algorithm is used in practical applications to generate encrypted ciphertext</a:t>
            </a:r>
            <a:r>
              <a:rPr lang="en-US" altLang="zh-CN"/>
              <a:t>(</a:t>
            </a:r>
            <a:r>
              <a:rPr lang="zh-CN" altLang="en-US"/>
              <a:t>加密密文</a:t>
            </a:r>
            <a:r>
              <a:rPr lang="en-US" altLang="zh-CN"/>
              <a:t>)</a:t>
            </a:r>
            <a:r>
              <a:rPr lang="zh-CN" altLang="en-US"/>
              <a:t> to ensure that there is no packet loss during the download process of this file and is completely downloaded</a:t>
            </a:r>
            <a:r>
              <a:rPr lang="en-US" altLang="zh-CN"/>
              <a:t>.</a:t>
            </a:r>
          </a:p>
        </p:txBody>
      </p:sp>
      <p:pic>
        <p:nvPicPr>
          <p:cNvPr id="100" name="图片 99"/>
          <p:cNvPicPr/>
          <p:nvPr/>
        </p:nvPicPr>
        <p:blipFill>
          <a:blip r:embed="rId2"/>
          <a:srcRect b="34087"/>
          <a:stretch>
            <a:fillRect/>
          </a:stretch>
        </p:blipFill>
        <p:spPr>
          <a:xfrm>
            <a:off x="1066800" y="1676400"/>
            <a:ext cx="6635750" cy="1521460"/>
          </a:xfrm>
          <a:prstGeom prst="rect">
            <a:avLst/>
          </a:prstGeom>
          <a:noFill/>
          <a:ln w="9525">
            <a:noFill/>
          </a:ln>
        </p:spPr>
      </p:pic>
      <p:cxnSp>
        <p:nvCxnSpPr>
          <p:cNvPr id="3" name="直接连接符 2"/>
          <p:cNvCxnSpPr/>
          <p:nvPr/>
        </p:nvCxnSpPr>
        <p:spPr>
          <a:xfrm>
            <a:off x="6705600" y="4800600"/>
            <a:ext cx="152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105400" y="5257800"/>
            <a:ext cx="2057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p>
            <a:pPr mar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rPr>
              <a:t>61</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rPr>
              <a:t>61</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endParaRPr>
          </a:p>
        </p:txBody>
      </p:sp>
      <p:sp>
        <p:nvSpPr>
          <p:cNvPr id="168964" name="Rectangle 2"/>
          <p:cNvSpPr>
            <a:spLocks noGrp="1"/>
          </p:cNvSpPr>
          <p:nvPr/>
        </p:nvSpPr>
        <p:spPr>
          <a:xfrm>
            <a:off x="733425" y="731838"/>
            <a:ext cx="7800975" cy="563562"/>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pPr eaLnBrk="1" hangingPunct="1">
              <a:buNone/>
            </a:pPr>
            <a:r>
              <a:rPr sz="2000" dirty="0">
                <a:ea typeface="宋体" panose="02010600030101010101" pitchFamily="2" charset="-122"/>
              </a:rPr>
              <a:t>Secure encryption</a:t>
            </a:r>
            <a:r>
              <a:rPr lang="en-US" sz="2000" dirty="0">
                <a:ea typeface="宋体" panose="02010600030101010101" pitchFamily="2" charset="-122"/>
              </a:rPr>
              <a:t> - </a:t>
            </a:r>
            <a:r>
              <a:rPr sz="2000" dirty="0">
                <a:ea typeface="宋体" panose="02010600030101010101" pitchFamily="2" charset="-122"/>
              </a:rPr>
              <a:t>Application of hash algorithm</a:t>
            </a:r>
          </a:p>
        </p:txBody>
      </p:sp>
      <p:sp>
        <p:nvSpPr>
          <p:cNvPr id="2" name="文本框 1"/>
          <p:cNvSpPr txBox="1"/>
          <p:nvPr/>
        </p:nvSpPr>
        <p:spPr>
          <a:xfrm>
            <a:off x="609600" y="3733800"/>
            <a:ext cx="8176260" cy="1847215"/>
          </a:xfrm>
          <a:prstGeom prst="rect">
            <a:avLst/>
          </a:prstGeom>
          <a:noFill/>
        </p:spPr>
        <p:txBody>
          <a:bodyPr wrap="square" rtlCol="0" anchor="t">
            <a:noAutofit/>
          </a:bodyPr>
          <a:lstStyle/>
          <a:p>
            <a:pPr algn="l">
              <a:lnSpc>
                <a:spcPct val="150000"/>
              </a:lnSpc>
            </a:pPr>
            <a:r>
              <a:rPr lang="zh-CN" altLang="en-US"/>
              <a:t>For example, when downloading mySQL from the mysql official website, in the lower right corner of the package, there will be a hash value calculated by the MD5 algorithm. Use the hash value to verify whether the downloaded package is complete.</a:t>
            </a:r>
          </a:p>
        </p:txBody>
      </p:sp>
      <p:pic>
        <p:nvPicPr>
          <p:cNvPr id="100" name="图片 99"/>
          <p:cNvPicPr/>
          <p:nvPr/>
        </p:nvPicPr>
        <p:blipFill>
          <a:blip r:embed="rId2"/>
          <a:srcRect b="34087"/>
          <a:stretch>
            <a:fillRect/>
          </a:stretch>
        </p:blipFill>
        <p:spPr>
          <a:xfrm>
            <a:off x="1028700" y="1676400"/>
            <a:ext cx="7085965" cy="1601470"/>
          </a:xfrm>
          <a:prstGeom prst="rect">
            <a:avLst/>
          </a:prstGeom>
          <a:noFill/>
          <a:ln w="9525">
            <a:noFill/>
          </a:ln>
        </p:spPr>
      </p:pic>
      <p:cxnSp>
        <p:nvCxnSpPr>
          <p:cNvPr id="3" name="直接连接符 2"/>
          <p:cNvCxnSpPr/>
          <p:nvPr/>
        </p:nvCxnSpPr>
        <p:spPr>
          <a:xfrm>
            <a:off x="5638800" y="4648200"/>
            <a:ext cx="1143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p>
            <a:pPr mar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rPr>
              <a:t>62</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rPr>
              <a:t>62</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endParaRPr>
          </a:p>
        </p:txBody>
      </p:sp>
      <p:sp>
        <p:nvSpPr>
          <p:cNvPr id="168964" name="Rectangle 2"/>
          <p:cNvSpPr>
            <a:spLocks noGrp="1"/>
          </p:cNvSpPr>
          <p:nvPr/>
        </p:nvSpPr>
        <p:spPr>
          <a:xfrm>
            <a:off x="609600" y="732155"/>
            <a:ext cx="8410575" cy="56324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a:lstStyle>
          <a:p>
            <a:pPr eaLnBrk="1" hangingPunct="1">
              <a:buNone/>
            </a:pPr>
            <a:r>
              <a:rPr sz="2000" dirty="0">
                <a:ea typeface="宋体" panose="02010600030101010101" pitchFamily="2" charset="-122"/>
              </a:rPr>
              <a:t>File index</a:t>
            </a:r>
            <a:r>
              <a:rPr lang="en-US" sz="2000" dirty="0">
                <a:ea typeface="宋体" panose="02010600030101010101" pitchFamily="2" charset="-122"/>
              </a:rPr>
              <a:t> - </a:t>
            </a:r>
            <a:r>
              <a:rPr sz="2000" dirty="0">
                <a:ea typeface="宋体" panose="02010600030101010101" pitchFamily="2" charset="-122"/>
              </a:rPr>
              <a:t>Application of </a:t>
            </a:r>
            <a:r>
              <a:rPr lang="en-US" sz="2000" dirty="0">
                <a:ea typeface="宋体" panose="02010600030101010101" pitchFamily="2" charset="-122"/>
              </a:rPr>
              <a:t>B-tree</a:t>
            </a:r>
          </a:p>
        </p:txBody>
      </p:sp>
      <p:pic>
        <p:nvPicPr>
          <p:cNvPr id="102" name="图片 101"/>
          <p:cNvPicPr/>
          <p:nvPr/>
        </p:nvPicPr>
        <p:blipFill>
          <a:blip r:embed="rId2"/>
          <a:stretch>
            <a:fillRect/>
          </a:stretch>
        </p:blipFill>
        <p:spPr>
          <a:xfrm>
            <a:off x="-76200" y="2362200"/>
            <a:ext cx="5130165" cy="2590165"/>
          </a:xfrm>
          <a:prstGeom prst="rect">
            <a:avLst/>
          </a:prstGeom>
          <a:noFill/>
          <a:ln w="9525">
            <a:noFill/>
          </a:ln>
        </p:spPr>
      </p:pic>
      <p:sp>
        <p:nvSpPr>
          <p:cNvPr id="2" name="文本框 1"/>
          <p:cNvSpPr txBox="1"/>
          <p:nvPr/>
        </p:nvSpPr>
        <p:spPr>
          <a:xfrm>
            <a:off x="5029200" y="1905000"/>
            <a:ext cx="4066540" cy="3830955"/>
          </a:xfrm>
          <a:prstGeom prst="rect">
            <a:avLst/>
          </a:prstGeom>
          <a:noFill/>
        </p:spPr>
        <p:txBody>
          <a:bodyPr wrap="square" rtlCol="0" anchor="t">
            <a:spAutoFit/>
          </a:bodyPr>
          <a:lstStyle/>
          <a:p>
            <a:pPr>
              <a:lnSpc>
                <a:spcPct val="150000"/>
              </a:lnSpc>
            </a:pPr>
            <a:r>
              <a:rPr lang="zh-CN" altLang="en-US"/>
              <a:t>Advantage:</a:t>
            </a:r>
          </a:p>
          <a:p>
            <a:pPr marL="285750" indent="-285750">
              <a:lnSpc>
                <a:spcPct val="150000"/>
              </a:lnSpc>
              <a:buFont typeface="Arial" panose="020B0604020202020204" pitchFamily="34" charset="0"/>
              <a:buChar char="•"/>
            </a:pPr>
            <a:r>
              <a:rPr lang="zh-CN" altLang="en-US"/>
              <a:t>B-tree is a tree structure, which can store index information according to ordered rules when saving.</a:t>
            </a:r>
          </a:p>
          <a:p>
            <a:pPr marL="285750" indent="-285750">
              <a:lnSpc>
                <a:spcPct val="150000"/>
              </a:lnSpc>
              <a:buFont typeface="Arial" panose="020B0604020202020204" pitchFamily="34" charset="0"/>
              <a:buChar char="•"/>
            </a:pPr>
            <a:r>
              <a:rPr lang="zh-CN" altLang="en-US"/>
              <a:t>Tree structure Each node can store multiple keywords, that is, multiple indexes, so an I/O knows as much as possible where to go next and whether an index is currently hit</a:t>
            </a:r>
            <a:r>
              <a:rPr lang="en-US" altLang="zh-CN"/>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p:cNvSpPr txBox="1">
            <a:spLocks noGrp="1" noChangeArrowheads="1"/>
          </p:cNvSpPr>
          <p:nvPr>
            <p:ph type="sldNum" sz="quarter" idx="12"/>
          </p:nvPr>
        </p:nvSpPr>
        <p:spPr bwMode="auto"/>
        <p:txBody>
          <a:bodyPr vert="horz" wrap="square" lIns="91440" tIns="45720" rIns="91440" bIns="45720" numCol="1" anchor="t" anchorCtr="0" compatLnSpc="1"/>
          <a:lstStyle/>
          <a:p>
            <a:pPr mar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rPr>
              <a:t>63</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endParaRP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FontTx/>
              <a:buNone/>
            </a:pPr>
            <a:fld id="{9A0DB2DC-4C9A-4742-B13C-FB6460FD3503}" type="slidenum">
              <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rPr>
              <a:t>63</a:t>
            </a:fld>
            <a:endParaRPr lang="en-US" altLang="zh-CN" sz="1200" dirty="0">
              <a:effectLst>
                <a:outerShdw blurRad="38100" dist="38100" dir="2700000">
                  <a:srgbClr val="C0C0C0"/>
                </a:outerShdw>
              </a:effectLst>
              <a:latin typeface="Verdana" panose="020B0604030504040204" pitchFamily="34" charset="0"/>
              <a:ea typeface="宋体" panose="02010600030101010101" pitchFamily="2" charset="-122"/>
              <a:sym typeface="+mn-ea"/>
            </a:endParaRPr>
          </a:p>
        </p:txBody>
      </p:sp>
      <p:grpSp>
        <p:nvGrpSpPr>
          <p:cNvPr id="159749" name="Group 4"/>
          <p:cNvGrpSpPr/>
          <p:nvPr/>
        </p:nvGrpSpPr>
        <p:grpSpPr>
          <a:xfrm>
            <a:off x="1905000" y="2895600"/>
            <a:ext cx="5029200" cy="2438400"/>
            <a:chOff x="1997" y="1314"/>
            <a:chExt cx="1889" cy="1009"/>
          </a:xfrm>
        </p:grpSpPr>
        <p:grpSp>
          <p:nvGrpSpPr>
            <p:cNvPr id="159751" name="Group 5"/>
            <p:cNvGrpSpPr/>
            <p:nvPr/>
          </p:nvGrpSpPr>
          <p:grpSpPr>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59750" name="Rectangle 3"/>
          <p:cNvSpPr>
            <a:spLocks noGrp="1"/>
          </p:cNvSpPr>
          <p:nvPr>
            <p:ph type="body" idx="4294967295"/>
          </p:nvPr>
        </p:nvSpPr>
        <p:spPr>
          <a:xfrm>
            <a:off x="2173288" y="3495675"/>
            <a:ext cx="4419600" cy="1371600"/>
          </a:xfrm>
        </p:spPr>
        <p:txBody>
          <a:bodyPr vert="horz" wrap="square" lIns="91440" tIns="45720" rIns="91440" bIns="45720" anchor="t" anchorCtr="0"/>
          <a:lstStyle/>
          <a:p>
            <a:pPr algn="ctr" eaLnBrk="1" hangingPunct="1">
              <a:lnSpc>
                <a:spcPct val="90000"/>
              </a:lnSpc>
              <a:buNone/>
            </a:pPr>
            <a:r>
              <a:rPr lang="en-US" altLang="zh-CN" sz="2800" dirty="0">
                <a:ea typeface="宋体" panose="02010600030101010101" pitchFamily="2" charset="-122"/>
              </a:rPr>
              <a:t>7.6 Exercise</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Exercise</a:t>
            </a:r>
            <a:endParaRPr lang="zh-CN" altLang="en-US">
              <a:ea typeface="宋体" panose="02010600030101010101" pitchFamily="2" charset="-122"/>
            </a:endParaRPr>
          </a:p>
        </p:txBody>
      </p:sp>
      <p:sp>
        <p:nvSpPr>
          <p:cNvPr id="84994" name="内容占位符 2"/>
          <p:cNvSpPr>
            <a:spLocks noGrp="1"/>
          </p:cNvSpPr>
          <p:nvPr>
            <p:ph idx="1"/>
          </p:nvPr>
        </p:nvSpPr>
        <p:spPr>
          <a:xfrm>
            <a:off x="457200" y="1419225"/>
            <a:ext cx="8229600" cy="638175"/>
          </a:xfrm>
        </p:spPr>
        <p:txBody>
          <a:bodyPr vert="horz" wrap="square" lIns="91440" tIns="45720" rIns="91440" bIns="45720" anchor="t" anchorCtr="0"/>
          <a:lstStyle/>
          <a:p>
            <a:r>
              <a:rPr lang="en-US" altLang="zh-CN" sz="2400">
                <a:latin typeface="Times New Roman" panose="02020603050405020304" pitchFamily="18" charset="0"/>
                <a:ea typeface="宋体" panose="02010600030101010101" pitchFamily="2" charset="-122"/>
              </a:rPr>
              <a:t>Please complete the following code</a:t>
            </a:r>
          </a:p>
          <a:p>
            <a:endParaRPr lang="en-US" altLang="zh-CN" sz="1400">
              <a:latin typeface="Times New Roman" panose="02020603050405020304" pitchFamily="18" charset="0"/>
              <a:ea typeface="宋体" panose="02010600030101010101" pitchFamily="2" charset="-122"/>
            </a:endParaRPr>
          </a:p>
          <a:p>
            <a:pPr>
              <a:buNone/>
            </a:pPr>
            <a:endParaRPr lang="zh-CN" altLang="en-US" sz="1100">
              <a:latin typeface="Times New Roman" panose="02020603050405020304" pitchFamily="18" charset="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64</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84996" name="矩形 1"/>
          <p:cNvSpPr/>
          <p:nvPr/>
        </p:nvSpPr>
        <p:spPr>
          <a:xfrm>
            <a:off x="965200" y="1981200"/>
            <a:ext cx="7696200" cy="3416300"/>
          </a:xfrm>
          <a:prstGeom prst="rect">
            <a:avLst/>
          </a:prstGeom>
          <a:noFill/>
          <a:ln w="9525">
            <a:noFill/>
          </a:ln>
        </p:spPr>
        <p:txBody>
          <a:bodyPr anchor="t" anchorCtr="0">
            <a:spAutoFit/>
          </a:bodyPr>
          <a:lstStyle/>
          <a:p>
            <a:pPr eaLnBrk="0" hangingPunct="0">
              <a:buClrTx/>
              <a:buFontTx/>
            </a:pPr>
            <a:r>
              <a:rPr lang="en-US" altLang="zh-CN" b="1">
                <a:latin typeface="Times New Roman" panose="02020603050405020304" pitchFamily="18" charset="0"/>
                <a:ea typeface="宋体" panose="02010600030101010101" pitchFamily="2" charset="-122"/>
              </a:rPr>
              <a:t>ALGORITHM </a:t>
            </a:r>
            <a:r>
              <a:rPr lang="en-US" altLang="zh-CN" i="1">
                <a:latin typeface="Times New Roman" panose="02020603050405020304" pitchFamily="18" charset="0"/>
                <a:ea typeface="宋体" panose="02010600030101010101" pitchFamily="2" charset="-122"/>
              </a:rPr>
              <a:t>DistributionCounting</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//Sorts an array of integers from a limited range by distribution counting</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//Input: An array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of integers between </a:t>
            </a:r>
            <a:r>
              <a:rPr lang="en-US" altLang="zh-CN" i="1">
                <a:latin typeface="Times New Roman" panose="02020603050405020304" pitchFamily="18" charset="0"/>
                <a:ea typeface="宋体" panose="02010600030101010101" pitchFamily="2" charset="-122"/>
              </a:rPr>
              <a:t>l </a:t>
            </a:r>
            <a:r>
              <a:rPr lang="en-US" altLang="zh-CN">
                <a:latin typeface="Times New Roman" panose="02020603050405020304" pitchFamily="18" charset="0"/>
                <a:ea typeface="宋体" panose="02010600030101010101" pitchFamily="2" charset="-122"/>
              </a:rPr>
              <a:t>and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//Output: Array </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of </a:t>
            </a:r>
            <a:r>
              <a:rPr lang="en-US" altLang="zh-CN" i="1">
                <a:latin typeface="Times New Roman" panose="02020603050405020304" pitchFamily="18" charset="0"/>
                <a:ea typeface="宋体" panose="02010600030101010101" pitchFamily="2" charset="-122"/>
              </a:rPr>
              <a:t>A</a:t>
            </a:r>
            <a:r>
              <a:rPr lang="zh-CN"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 elements sorted in nondecreasing order</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0 </a:t>
            </a:r>
            <a:r>
              <a:rPr lang="en-US" altLang="zh-CN" b="1">
                <a:latin typeface="Times New Roman" panose="02020603050405020304" pitchFamily="18" charset="0"/>
                <a:ea typeface="宋体" panose="02010600030101010101" pitchFamily="2" charset="-122"/>
              </a:rPr>
              <a:t>to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do </a:t>
            </a:r>
            <a:r>
              <a:rPr lang="en-US" altLang="zh-CN" b="1" i="1">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0		// initialize freguencies</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j</a:t>
            </a:r>
            <a:r>
              <a:rPr lang="en-US" altLang="zh-CN">
                <a:latin typeface="Times New Roman" panose="02020603050405020304" pitchFamily="18" charset="0"/>
                <a:ea typeface="宋体" panose="02010600030101010101" pitchFamily="2" charset="-122"/>
              </a:rPr>
              <a:t> ← 0 </a:t>
            </a:r>
            <a:r>
              <a:rPr lang="en-US" altLang="zh-CN" b="1">
                <a:latin typeface="Times New Roman" panose="02020603050405020304" pitchFamily="18" charset="0"/>
                <a:ea typeface="宋体" panose="02010600030101010101" pitchFamily="2" charset="-122"/>
              </a:rPr>
              <a:t>to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宋体" panose="02010600030101010101" pitchFamily="2" charset="-122"/>
              </a:rPr>
              <a:t>do </a:t>
            </a:r>
            <a:r>
              <a:rPr lang="zh-CN" altLang="zh-CN">
                <a:latin typeface="Times New Roman" panose="02020603050405020304" pitchFamily="18" charset="0"/>
                <a:ea typeface="宋体" panose="02010600030101010101" pitchFamily="2" charset="-122"/>
              </a:rPr>
              <a:t>①</a:t>
            </a:r>
            <a:r>
              <a:rPr lang="en-US" altLang="zh-CN">
                <a:latin typeface="Times New Roman" panose="02020603050405020304" pitchFamily="18" charset="0"/>
                <a:ea typeface="宋体" panose="02010600030101010101" pitchFamily="2" charset="-122"/>
              </a:rPr>
              <a:t>_______________  //compute freguencies</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1 </a:t>
            </a:r>
            <a:r>
              <a:rPr lang="en-US" altLang="zh-CN" b="1">
                <a:latin typeface="Times New Roman" panose="02020603050405020304" pitchFamily="18" charset="0"/>
                <a:ea typeface="宋体" panose="02010600030101010101" pitchFamily="2" charset="-122"/>
              </a:rPr>
              <a:t>to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do </a:t>
            </a:r>
            <a:r>
              <a:rPr lang="zh-CN" altLang="zh-CN">
                <a:latin typeface="Times New Roman" panose="02020603050405020304" pitchFamily="18" charset="0"/>
                <a:ea typeface="宋体" panose="02010600030101010101" pitchFamily="2" charset="-122"/>
              </a:rPr>
              <a:t>②</a:t>
            </a:r>
            <a:r>
              <a:rPr lang="en-US" altLang="zh-CN">
                <a:latin typeface="Times New Roman" panose="02020603050405020304" pitchFamily="18" charset="0"/>
                <a:ea typeface="宋体" panose="02010600030101010101" pitchFamily="2" charset="-122"/>
              </a:rPr>
              <a:t>_______________      //reuse for distribution</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j</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宋体" panose="02010600030101010101" pitchFamily="2" charset="-122"/>
              </a:rPr>
              <a:t>downto </a:t>
            </a:r>
            <a:r>
              <a:rPr lang="en-US" altLang="zh-CN">
                <a:latin typeface="Times New Roman" panose="02020603050405020304" pitchFamily="18" charset="0"/>
                <a:ea typeface="宋体" panose="02010600030101010101" pitchFamily="2" charset="-122"/>
              </a:rPr>
              <a:t>0 </a:t>
            </a:r>
            <a:r>
              <a:rPr lang="en-US" altLang="zh-CN" b="1">
                <a:latin typeface="Times New Roman" panose="02020603050405020304" pitchFamily="18" charset="0"/>
                <a:ea typeface="宋体" panose="02010600030101010101" pitchFamily="2" charset="-122"/>
              </a:rPr>
              <a:t>do</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a:t>
            </a:r>
            <a:r>
              <a:rPr lang="zh-CN" altLang="zh-CN">
                <a:latin typeface="Times New Roman" panose="02020603050405020304" pitchFamily="18" charset="0"/>
                <a:ea typeface="宋体" panose="02010600030101010101" pitchFamily="2" charset="-122"/>
              </a:rPr>
              <a:t>③</a:t>
            </a:r>
            <a:r>
              <a:rPr lang="en-US" altLang="zh-CN">
                <a:latin typeface="Times New Roman" panose="02020603050405020304" pitchFamily="18" charset="0"/>
                <a:ea typeface="宋体" panose="02010600030101010101" pitchFamily="2" charset="-122"/>
              </a:rPr>
              <a:t>_______________</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]-1] ← </a:t>
            </a:r>
            <a:r>
              <a:rPr lang="zh-CN" altLang="zh-CN">
                <a:latin typeface="Times New Roman" panose="02020603050405020304" pitchFamily="18" charset="0"/>
                <a:ea typeface="宋体" panose="02010600030101010101" pitchFamily="2" charset="-122"/>
              </a:rPr>
              <a:t>④</a:t>
            </a:r>
            <a:r>
              <a:rPr lang="en-US" altLang="zh-CN">
                <a:latin typeface="Times New Roman" panose="02020603050405020304" pitchFamily="18" charset="0"/>
                <a:ea typeface="宋体" panose="02010600030101010101" pitchFamily="2" charset="-122"/>
              </a:rPr>
              <a:t>_______________</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a:t>
            </a:r>
            <a:r>
              <a:rPr lang="zh-CN" altLang="zh-CN">
                <a:latin typeface="Times New Roman" panose="02020603050405020304" pitchFamily="18" charset="0"/>
                <a:ea typeface="宋体" panose="02010600030101010101" pitchFamily="2" charset="-122"/>
              </a:rPr>
              <a:t>⑤</a:t>
            </a:r>
            <a:r>
              <a:rPr lang="en-US" altLang="zh-CN">
                <a:latin typeface="Times New Roman" panose="02020603050405020304" pitchFamily="18" charset="0"/>
                <a:ea typeface="宋体" panose="02010600030101010101" pitchFamily="2" charset="-122"/>
              </a:rPr>
              <a:t>_______________</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return </a:t>
            </a:r>
            <a:r>
              <a:rPr lang="en-US" altLang="zh-CN" i="1">
                <a:latin typeface="Times New Roman" panose="02020603050405020304" pitchFamily="18" charset="0"/>
                <a:ea typeface="宋体" panose="02010600030101010101" pitchFamily="2" charset="-122"/>
              </a:rPr>
              <a:t>S</a:t>
            </a:r>
            <a:endParaRPr lang="zh-CN" altLang="zh-CN">
              <a:latin typeface="Times New Roman"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Exercise</a:t>
            </a:r>
            <a:endParaRPr lang="zh-CN" altLang="en-US">
              <a:ea typeface="宋体" panose="02010600030101010101" pitchFamily="2" charset="-122"/>
            </a:endParaRPr>
          </a:p>
        </p:txBody>
      </p:sp>
      <p:sp>
        <p:nvSpPr>
          <p:cNvPr id="86018" name="内容占位符 2"/>
          <p:cNvSpPr>
            <a:spLocks noGrp="1"/>
          </p:cNvSpPr>
          <p:nvPr>
            <p:ph idx="1"/>
          </p:nvPr>
        </p:nvSpPr>
        <p:spPr>
          <a:xfrm>
            <a:off x="457200" y="1419225"/>
            <a:ext cx="8229600" cy="638175"/>
          </a:xfrm>
        </p:spPr>
        <p:txBody>
          <a:bodyPr vert="horz" wrap="square" lIns="91440" tIns="45720" rIns="91440" bIns="45720" anchor="t" anchorCtr="0"/>
          <a:lstStyle/>
          <a:p>
            <a:r>
              <a:rPr lang="en-US" altLang="zh-CN" sz="2400">
                <a:latin typeface="Times New Roman" panose="02020603050405020304" pitchFamily="18" charset="0"/>
                <a:ea typeface="宋体" panose="02010600030101010101" pitchFamily="2" charset="-122"/>
              </a:rPr>
              <a:t>Please complete the following code</a:t>
            </a:r>
          </a:p>
          <a:p>
            <a:endParaRPr lang="en-US" altLang="zh-CN" sz="1400">
              <a:latin typeface="Times New Roman" panose="02020603050405020304" pitchFamily="18" charset="0"/>
              <a:ea typeface="宋体" panose="02010600030101010101" pitchFamily="2" charset="-122"/>
            </a:endParaRPr>
          </a:p>
          <a:p>
            <a:pPr>
              <a:buNone/>
            </a:pPr>
            <a:endParaRPr lang="zh-CN" altLang="en-US" sz="1100">
              <a:latin typeface="Times New Roman" panose="02020603050405020304" pitchFamily="18" charset="0"/>
              <a:ea typeface="宋体" panose="02010600030101010101" pitchFamily="2" charset="-122"/>
            </a:endParaRP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65</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86020" name="矩形 1"/>
          <p:cNvSpPr/>
          <p:nvPr/>
        </p:nvSpPr>
        <p:spPr>
          <a:xfrm>
            <a:off x="965200" y="1981200"/>
            <a:ext cx="7696200" cy="3416300"/>
          </a:xfrm>
          <a:prstGeom prst="rect">
            <a:avLst/>
          </a:prstGeom>
          <a:noFill/>
          <a:ln w="9525">
            <a:noFill/>
          </a:ln>
        </p:spPr>
        <p:txBody>
          <a:bodyPr anchor="t" anchorCtr="0">
            <a:spAutoFit/>
          </a:bodyPr>
          <a:lstStyle/>
          <a:p>
            <a:pPr eaLnBrk="0" hangingPunct="0">
              <a:buClrTx/>
              <a:buFontTx/>
            </a:pPr>
            <a:r>
              <a:rPr lang="en-US" altLang="zh-CN" b="1">
                <a:latin typeface="Times New Roman" panose="02020603050405020304" pitchFamily="18" charset="0"/>
                <a:ea typeface="宋体" panose="02010600030101010101" pitchFamily="2" charset="-122"/>
              </a:rPr>
              <a:t>ALGORITHM </a:t>
            </a:r>
            <a:r>
              <a:rPr lang="en-US" altLang="zh-CN" i="1">
                <a:latin typeface="Times New Roman" panose="02020603050405020304" pitchFamily="18" charset="0"/>
                <a:ea typeface="宋体" panose="02010600030101010101" pitchFamily="2" charset="-122"/>
              </a:rPr>
              <a:t>DistributionCounting</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//Sorts an array of integers from a limited range by distribution counting</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//Input: An array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of integers between </a:t>
            </a:r>
            <a:r>
              <a:rPr lang="en-US" altLang="zh-CN" i="1">
                <a:latin typeface="Times New Roman" panose="02020603050405020304" pitchFamily="18" charset="0"/>
                <a:ea typeface="宋体" panose="02010600030101010101" pitchFamily="2" charset="-122"/>
              </a:rPr>
              <a:t>l </a:t>
            </a:r>
            <a:r>
              <a:rPr lang="en-US" altLang="zh-CN">
                <a:latin typeface="Times New Roman" panose="02020603050405020304" pitchFamily="18" charset="0"/>
                <a:ea typeface="宋体" panose="02010600030101010101" pitchFamily="2" charset="-122"/>
              </a:rPr>
              <a:t>and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//Output: Array </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of </a:t>
            </a:r>
            <a:r>
              <a:rPr lang="en-US" altLang="zh-CN" i="1">
                <a:latin typeface="Times New Roman" panose="02020603050405020304" pitchFamily="18" charset="0"/>
                <a:ea typeface="宋体" panose="02010600030101010101" pitchFamily="2" charset="-122"/>
              </a:rPr>
              <a:t>A</a:t>
            </a:r>
            <a:r>
              <a:rPr lang="zh-CN"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 elements sorted in nondecreasing order</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0 </a:t>
            </a:r>
            <a:r>
              <a:rPr lang="en-US" altLang="zh-CN" b="1">
                <a:latin typeface="Times New Roman" panose="02020603050405020304" pitchFamily="18" charset="0"/>
                <a:ea typeface="宋体" panose="02010600030101010101" pitchFamily="2" charset="-122"/>
              </a:rPr>
              <a:t>to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do </a:t>
            </a:r>
            <a:r>
              <a:rPr lang="en-US" altLang="zh-CN" b="1" i="1">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0		// initialize freguencies</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j</a:t>
            </a:r>
            <a:r>
              <a:rPr lang="en-US" altLang="zh-CN">
                <a:latin typeface="Times New Roman" panose="02020603050405020304" pitchFamily="18" charset="0"/>
                <a:ea typeface="宋体" panose="02010600030101010101" pitchFamily="2" charset="-122"/>
              </a:rPr>
              <a:t> ← 0 </a:t>
            </a:r>
            <a:r>
              <a:rPr lang="en-US" altLang="zh-CN" b="1">
                <a:latin typeface="Times New Roman" panose="02020603050405020304" pitchFamily="18" charset="0"/>
                <a:ea typeface="宋体" panose="02010600030101010101" pitchFamily="2" charset="-122"/>
              </a:rPr>
              <a:t>to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宋体" panose="02010600030101010101" pitchFamily="2" charset="-122"/>
              </a:rPr>
              <a:t>do </a:t>
            </a:r>
            <a:r>
              <a:rPr lang="en-US" altLang="zh-CN">
                <a:latin typeface="Times New Roman" panose="02020603050405020304" pitchFamily="18" charset="0"/>
                <a:ea typeface="宋体" panose="02010600030101010101" pitchFamily="2" charset="-122"/>
              </a:rPr>
              <a:t>_ </a:t>
            </a:r>
            <a:r>
              <a:rPr lang="en-US" altLang="zh-CN">
                <a:solidFill>
                  <a:srgbClr val="FF0000"/>
                </a:solidFill>
                <a:latin typeface="Times New Roman" panose="02020603050405020304" pitchFamily="18" charset="0"/>
                <a:ea typeface="宋体" panose="02010600030101010101" pitchFamily="2" charset="-122"/>
              </a:rPr>
              <a:t>D[A[i] − l] ← D[A[i] − l] + 1 </a:t>
            </a:r>
            <a:r>
              <a:rPr lang="en-US" altLang="zh-CN">
                <a:latin typeface="Times New Roman" panose="02020603050405020304" pitchFamily="18" charset="0"/>
                <a:ea typeface="宋体" panose="02010600030101010101" pitchFamily="2" charset="-122"/>
              </a:rPr>
              <a:t>__  //compute freguencies</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1 </a:t>
            </a:r>
            <a:r>
              <a:rPr lang="en-US" altLang="zh-CN" b="1">
                <a:latin typeface="Times New Roman" panose="02020603050405020304" pitchFamily="18" charset="0"/>
                <a:ea typeface="宋体" panose="02010600030101010101" pitchFamily="2" charset="-122"/>
              </a:rPr>
              <a:t>to </a:t>
            </a:r>
            <a:r>
              <a:rPr lang="en-US" altLang="zh-CN" i="1">
                <a:latin typeface="Times New Roman" panose="02020603050405020304" pitchFamily="18" charset="0"/>
                <a:ea typeface="宋体" panose="02010600030101010101" pitchFamily="2" charset="-122"/>
              </a:rPr>
              <a:t>u</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do </a:t>
            </a:r>
            <a:r>
              <a:rPr lang="en-US" altLang="zh-CN">
                <a:latin typeface="Times New Roman" panose="02020603050405020304" pitchFamily="18" charset="0"/>
                <a:ea typeface="宋体" panose="02010600030101010101" pitchFamily="2" charset="-122"/>
              </a:rPr>
              <a:t>__ </a:t>
            </a:r>
            <a:r>
              <a:rPr lang="en-US" altLang="zh-CN">
                <a:solidFill>
                  <a:srgbClr val="FF0000"/>
                </a:solidFill>
                <a:latin typeface="Times New Roman" panose="02020603050405020304" pitchFamily="18" charset="0"/>
                <a:ea typeface="宋体" panose="02010600030101010101" pitchFamily="2" charset="-122"/>
              </a:rPr>
              <a:t>D[j] ← D[j − 1] + D[j] </a:t>
            </a:r>
            <a:r>
              <a:rPr lang="en-US" altLang="zh-CN">
                <a:latin typeface="Times New Roman" panose="02020603050405020304" pitchFamily="18" charset="0"/>
                <a:ea typeface="宋体" panose="02010600030101010101" pitchFamily="2" charset="-122"/>
              </a:rPr>
              <a:t>____      //reuse for distribution</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for </a:t>
            </a:r>
            <a:r>
              <a:rPr lang="en-US" altLang="zh-CN" i="1">
                <a:latin typeface="Times New Roman" panose="02020603050405020304" pitchFamily="18" charset="0"/>
                <a:ea typeface="宋体" panose="02010600030101010101" pitchFamily="2" charset="-122"/>
              </a:rPr>
              <a:t>j</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宋体" panose="02010600030101010101" pitchFamily="2" charset="-122"/>
              </a:rPr>
              <a:t>downto </a:t>
            </a:r>
            <a:r>
              <a:rPr lang="en-US" altLang="zh-CN">
                <a:latin typeface="Times New Roman" panose="02020603050405020304" pitchFamily="18" charset="0"/>
                <a:ea typeface="宋体" panose="02010600030101010101" pitchFamily="2" charset="-122"/>
              </a:rPr>
              <a:t>0 </a:t>
            </a:r>
            <a:r>
              <a:rPr lang="en-US" altLang="zh-CN" b="1">
                <a:latin typeface="Times New Roman" panose="02020603050405020304" pitchFamily="18" charset="0"/>
                <a:ea typeface="宋体" panose="02010600030101010101" pitchFamily="2" charset="-122"/>
              </a:rPr>
              <a:t>do</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___ </a:t>
            </a:r>
            <a:r>
              <a:rPr lang="en-US" altLang="zh-CN">
                <a:solidFill>
                  <a:srgbClr val="FF0000"/>
                </a:solidFill>
                <a:latin typeface="Times New Roman" panose="02020603050405020304" pitchFamily="18" charset="0"/>
                <a:ea typeface="宋体" panose="02010600030101010101" pitchFamily="2" charset="-122"/>
              </a:rPr>
              <a:t>A[i] − l</a:t>
            </a:r>
            <a:r>
              <a:rPr lang="en-US" altLang="zh-CN">
                <a:latin typeface="Times New Roman" panose="02020603050405020304" pitchFamily="18" charset="0"/>
                <a:ea typeface="宋体" panose="02010600030101010101" pitchFamily="2" charset="-122"/>
              </a:rPr>
              <a:t>________</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S</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]-1] ← ____ </a:t>
            </a:r>
            <a:r>
              <a:rPr lang="en-US" altLang="zh-CN">
                <a:solidFill>
                  <a:srgbClr val="FF0000"/>
                </a:solidFill>
                <a:latin typeface="Times New Roman" panose="02020603050405020304" pitchFamily="18" charset="0"/>
                <a:ea typeface="宋体" panose="02010600030101010101" pitchFamily="2" charset="-122"/>
              </a:rPr>
              <a:t>A[i]</a:t>
            </a:r>
            <a:r>
              <a:rPr lang="en-US" altLang="zh-CN">
                <a:latin typeface="Times New Roman" panose="02020603050405020304" pitchFamily="18" charset="0"/>
                <a:ea typeface="宋体" panose="02010600030101010101" pitchFamily="2" charset="-122"/>
              </a:rPr>
              <a:t> ___________</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D</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i</a:t>
            </a:r>
            <a:r>
              <a:rPr lang="en-US" altLang="zh-CN">
                <a:latin typeface="Times New Roman" panose="02020603050405020304" pitchFamily="18" charset="0"/>
                <a:ea typeface="宋体" panose="02010600030101010101" pitchFamily="2" charset="-122"/>
              </a:rPr>
              <a:t>] ← ____ </a:t>
            </a:r>
            <a:r>
              <a:rPr lang="en-US" altLang="zh-CN">
                <a:solidFill>
                  <a:srgbClr val="FF0000"/>
                </a:solidFill>
                <a:latin typeface="Times New Roman" panose="02020603050405020304" pitchFamily="18" charset="0"/>
                <a:ea typeface="宋体" panose="02010600030101010101" pitchFamily="2" charset="-122"/>
              </a:rPr>
              <a:t>D[j] − 1 </a:t>
            </a:r>
            <a:r>
              <a:rPr lang="en-US" altLang="zh-CN">
                <a:latin typeface="Times New Roman" panose="02020603050405020304" pitchFamily="18" charset="0"/>
                <a:ea typeface="宋体" panose="02010600030101010101" pitchFamily="2" charset="-122"/>
              </a:rPr>
              <a:t>___________</a:t>
            </a:r>
            <a:endParaRPr lang="zh-CN" altLang="zh-CN">
              <a:latin typeface="Times New Roman" panose="02020603050405020304" pitchFamily="18" charset="0"/>
              <a:ea typeface="宋体" panose="02010600030101010101" pitchFamily="2" charset="-122"/>
            </a:endParaRPr>
          </a:p>
          <a:p>
            <a:pPr eaLnBrk="0" hangingPunct="0">
              <a:buClrTx/>
              <a:buFontTx/>
            </a:pPr>
            <a:r>
              <a:rPr lang="en-US" altLang="zh-CN" b="1">
                <a:latin typeface="Times New Roman" panose="02020603050405020304" pitchFamily="18" charset="0"/>
                <a:ea typeface="宋体" panose="02010600030101010101" pitchFamily="2" charset="-122"/>
              </a:rPr>
              <a:t>return </a:t>
            </a:r>
            <a:r>
              <a:rPr lang="en-US" altLang="zh-CN" i="1">
                <a:latin typeface="Times New Roman" panose="02020603050405020304" pitchFamily="18" charset="0"/>
                <a:ea typeface="宋体" panose="02010600030101010101" pitchFamily="2" charset="-122"/>
              </a:rPr>
              <a:t>S</a:t>
            </a:r>
            <a:endParaRPr lang="zh-CN" altLang="zh-CN">
              <a:latin typeface="Times New Roman" panose="02020603050405020304" pitchFamily="18"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subTitle" idx="1"/>
          </p:nvPr>
        </p:nvSpPr>
        <p:spPr>
          <a:xfrm>
            <a:off x="2819400" y="4953000"/>
            <a:ext cx="5167313" cy="414338"/>
          </a:xfrm>
        </p:spPr>
        <p:txBody>
          <a:bodyPr vert="horz" wrap="square" lIns="91440" tIns="45720" rIns="91440" bIns="45720" anchor="t" anchorCtr="0"/>
          <a:lstStyle/>
          <a:p>
            <a:pPr marL="0" marR="0" indent="0" algn="dist"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pPr>
            <a:r>
              <a:rPr kumimoji="0" lang="en-US" altLang="zh-CN" sz="1800" b="1" i="0" u="none" strike="noStrike" kern="0" cap="none" spc="0" normalizeH="0" baseline="0" noProof="1">
                <a:solidFill>
                  <a:schemeClr val="bg1"/>
                </a:solidFill>
                <a:latin typeface="+mn-lt"/>
                <a:ea typeface="宋体" panose="02010600030101010101" pitchFamily="2" charset="-122"/>
                <a:cs typeface="+mn-cs"/>
              </a:rPr>
              <a:t>Click to edit company slogan .</a:t>
            </a:r>
          </a:p>
        </p:txBody>
      </p:sp>
      <p:sp>
        <p:nvSpPr>
          <p:cNvPr id="101379" name="WordArt 3"/>
          <p:cNvSpPr>
            <a:spLocks noTextEdit="1"/>
          </p:cNvSpPr>
          <p:nvPr/>
        </p:nvSpPr>
        <p:spPr>
          <a:xfrm>
            <a:off x="1828800" y="4343400"/>
            <a:ext cx="6172200" cy="762000"/>
          </a:xfrm>
          <a:prstGeom prst="rect">
            <a:avLst/>
          </a:prstGeom>
        </p:spPr>
        <p:txBody>
          <a:bodyPr wrap="none" fromWordArt="1">
            <a:prstTxWarp prst="textDeflate">
              <a:avLst>
                <a:gd name="adj" fmla="val 0"/>
              </a:avLst>
            </a:prstTxWarp>
            <a:normAutofit/>
          </a:bodyPr>
          <a:lstStyle/>
          <a:p>
            <a:pPr algn="ctr" eaLnBrk="0" hangingPunct="0"/>
            <a:r>
              <a:rPr lang="zh-CN" altLang="en-US" sz="3600" b="1">
                <a:ln w="19050" cap="flat" cmpd="sng">
                  <a:solidFill>
                    <a:schemeClr val="bg1"/>
                  </a:solidFill>
                  <a:prstDash val="solid"/>
                  <a:round/>
                  <a:headEnd type="none" w="med" len="med"/>
                  <a:tailEnd type="none" w="med" len="med"/>
                </a:ln>
                <a:gradFill rotWithShape="1">
                  <a:gsLst>
                    <a:gs pos="0">
                      <a:schemeClr val="tx1"/>
                    </a:gs>
                    <a:gs pos="100000">
                      <a:schemeClr val="hlink"/>
                    </a:gs>
                  </a:gsLst>
                  <a:lin ang="0" scaled="1"/>
                  <a:tileRect/>
                </a:gradFill>
                <a:effectLst>
                  <a:outerShdw dist="63500" dir="2212193" algn="ctr" rotWithShape="0">
                    <a:srgbClr val="868686">
                      <a:alpha val="50000"/>
                    </a:srgbClr>
                  </a:outerShdw>
                </a:effectLst>
                <a:latin typeface="Arial" panose="020B0604020202020204" pitchFamily="34" charset="0"/>
                <a:ea typeface="Arial" panose="020B0604020202020204" pitchFamily="34" charset="0"/>
              </a:rPr>
              <a:t>End of the Section 7</a:t>
            </a:r>
          </a:p>
        </p:txBody>
      </p:sp>
      <p:sp>
        <p:nvSpPr>
          <p:cNvPr id="12" name="灯片编号占位符 5"/>
          <p:cNvSpPr txBox="1">
            <a:spLocks noGrp="1"/>
          </p:cNvSpPr>
          <p:nvPr/>
        </p:nvSpPr>
        <p:spPr bwMode="auto">
          <a:xfrm>
            <a:off x="3124200" y="6477000"/>
            <a:ext cx="2133600" cy="320675"/>
          </a:xfrm>
          <a:prstGeom prst="rect">
            <a:avLst/>
          </a:prstGeom>
          <a:noFill/>
          <a:ln>
            <a:miter lim="800000"/>
          </a:ln>
        </p:spPr>
        <p:txBody>
          <a:bodyPr/>
          <a:lstStyle/>
          <a:p>
            <a:pPr marR="0" algn="ctr" defTabSz="914400">
              <a:buClrTx/>
              <a:buSzTx/>
              <a:buFontTx/>
              <a:buNone/>
            </a:pPr>
            <a:fld id="{9A0DB2DC-4C9A-4742-B13C-FB6460FD3503}" type="slidenum">
              <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rPr>
              <a:t>66</a:t>
            </a:fld>
            <a:endParaRPr kumimoji="0" lang="en-US" altLang="zh-CN" sz="1200" kern="1200" cap="none" spc="0" normalizeH="0" baseline="0" noProof="1">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1379"/>
                                        </p:tgtEl>
                                        <p:attrNameLst>
                                          <p:attrName>style.visibility</p:attrName>
                                        </p:attrNameLst>
                                      </p:cBhvr>
                                      <p:to>
                                        <p:strVal val="visible"/>
                                      </p:to>
                                    </p:set>
                                    <p:anim calcmode="lin" valueType="num">
                                      <p:cBhvr>
                                        <p:cTn id="7" dur="500" fill="hold"/>
                                        <p:tgtEl>
                                          <p:spTgt spid="101379"/>
                                        </p:tgtEl>
                                        <p:attrNameLst>
                                          <p:attrName>ppt_w</p:attrName>
                                        </p:attrNameLst>
                                      </p:cBhvr>
                                      <p:tavLst>
                                        <p:tav tm="0">
                                          <p:val>
                                            <p:fltVal val="0"/>
                                          </p:val>
                                        </p:tav>
                                        <p:tav tm="100000">
                                          <p:val>
                                            <p:strVal val="#ppt_w"/>
                                          </p:val>
                                        </p:tav>
                                      </p:tavLst>
                                    </p:anim>
                                    <p:anim calcmode="lin" valueType="num">
                                      <p:cBhvr>
                                        <p:cTn id="8" dur="500" fill="hold"/>
                                        <p:tgtEl>
                                          <p:spTgt spid="101379"/>
                                        </p:tgtEl>
                                        <p:attrNameLst>
                                          <p:attrName>ppt_h</p:attrName>
                                        </p:attrNameLst>
                                      </p:cBhvr>
                                      <p:tavLst>
                                        <p:tav tm="0">
                                          <p:val>
                                            <p:fltVal val="0"/>
                                          </p:val>
                                        </p:tav>
                                        <p:tav tm="100000">
                                          <p:val>
                                            <p:strVal val="#ppt_h"/>
                                          </p:val>
                                        </p:tav>
                                      </p:tavLst>
                                    </p:anim>
                                    <p:animEffect transition="in" filter="fade">
                                      <p:cBhvr>
                                        <p:cTn id="9" dur="500"/>
                                        <p:tgtEl>
                                          <p:spTgt spid="10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2"/>
          <p:cNvPicPr>
            <a:picLocks noChangeAspect="1"/>
          </p:cNvPicPr>
          <p:nvPr/>
        </p:nvPicPr>
        <p:blipFill>
          <a:blip r:embed="rId2"/>
          <a:stretch>
            <a:fillRect/>
          </a:stretch>
        </p:blipFill>
        <p:spPr>
          <a:xfrm>
            <a:off x="76200" y="1371600"/>
            <a:ext cx="9144000" cy="4181475"/>
          </a:xfrm>
          <a:prstGeom prst="rect">
            <a:avLst/>
          </a:prstGeom>
          <a:noFill/>
          <a:ln w="9525">
            <a:noFill/>
          </a:ln>
        </p:spPr>
      </p:pic>
      <p:sp>
        <p:nvSpPr>
          <p:cNvPr id="12290" name="文本框 1"/>
          <p:cNvSpPr txBox="1"/>
          <p:nvPr/>
        </p:nvSpPr>
        <p:spPr>
          <a:xfrm>
            <a:off x="4876800" y="2819400"/>
            <a:ext cx="2062163" cy="369888"/>
          </a:xfrm>
          <a:prstGeom prst="rect">
            <a:avLst/>
          </a:prstGeom>
          <a:noFill/>
          <a:ln w="9525">
            <a:noFill/>
          </a:ln>
        </p:spPr>
        <p:txBody>
          <a:bodyPr wrap="none"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Step1:</a:t>
            </a:r>
            <a:r>
              <a:rPr lang="zh-CN" altLang="en-US">
                <a:solidFill>
                  <a:srgbClr val="FF0000"/>
                </a:solidFill>
                <a:latin typeface="Arial" panose="020B0604020202020204" pitchFamily="34" charset="0"/>
                <a:ea typeface="宋体" panose="02010600030101010101" pitchFamily="2" charset="-122"/>
              </a:rPr>
              <a:t>初始化计数</a:t>
            </a:r>
          </a:p>
        </p:txBody>
      </p:sp>
      <p:sp>
        <p:nvSpPr>
          <p:cNvPr id="12291" name="文本框 3"/>
          <p:cNvSpPr txBox="1"/>
          <p:nvPr/>
        </p:nvSpPr>
        <p:spPr>
          <a:xfrm>
            <a:off x="5181600" y="3902075"/>
            <a:ext cx="2698750" cy="368300"/>
          </a:xfrm>
          <a:prstGeom prst="rect">
            <a:avLst/>
          </a:prstGeom>
          <a:noFill/>
          <a:ln w="9525">
            <a:noFill/>
          </a:ln>
        </p:spPr>
        <p:txBody>
          <a:bodyPr wrap="none"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Step2:</a:t>
            </a:r>
            <a:r>
              <a:rPr lang="zh-CN" altLang="en-US">
                <a:solidFill>
                  <a:srgbClr val="FF0000"/>
                </a:solidFill>
                <a:latin typeface="Arial" panose="020B0604020202020204" pitchFamily="34" charset="0"/>
                <a:ea typeface="宋体" panose="02010600030101010101" pitchFamily="2" charset="-122"/>
              </a:rPr>
              <a:t>数组通过大小计数</a:t>
            </a:r>
          </a:p>
        </p:txBody>
      </p:sp>
      <p:sp>
        <p:nvSpPr>
          <p:cNvPr id="12292" name="文本框 4"/>
          <p:cNvSpPr txBox="1"/>
          <p:nvPr/>
        </p:nvSpPr>
        <p:spPr>
          <a:xfrm>
            <a:off x="5410200" y="4876800"/>
            <a:ext cx="3349625" cy="644525"/>
          </a:xfrm>
          <a:prstGeom prst="rect">
            <a:avLst/>
          </a:prstGeom>
          <a:noFill/>
          <a:ln w="9525">
            <a:noFill/>
          </a:ln>
        </p:spPr>
        <p:txBody>
          <a:bodyPr wrap="square" anchor="t" anchorCtr="0">
            <a:spAutoFit/>
          </a:bodyPr>
          <a:lstStyle/>
          <a:p>
            <a:pPr>
              <a:buClrTx/>
              <a:buFontTx/>
            </a:pPr>
            <a:r>
              <a:rPr lang="en-US" altLang="zh-CN">
                <a:solidFill>
                  <a:srgbClr val="FF0000"/>
                </a:solidFill>
                <a:latin typeface="Arial" panose="020B0604020202020204" pitchFamily="34" charset="0"/>
                <a:ea typeface="宋体" panose="02010600030101010101" pitchFamily="2" charset="-122"/>
              </a:rPr>
              <a:t>Step3:</a:t>
            </a:r>
            <a:r>
              <a:rPr lang="zh-CN" altLang="en-US">
                <a:solidFill>
                  <a:srgbClr val="FF0000"/>
                </a:solidFill>
                <a:latin typeface="Arial" panose="020B0604020202020204" pitchFamily="34" charset="0"/>
                <a:ea typeface="宋体" panose="02010600030101010101" pitchFamily="2" charset="-122"/>
              </a:rPr>
              <a:t>通过大小计数返回排序后的数组</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7</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2294" name="Rectangle 2"/>
          <p:cNvSpPr>
            <a:spLocks noGrp="1"/>
          </p:cNvSpPr>
          <p:nvPr/>
        </p:nvSpPr>
        <p:spPr>
          <a:xfrm>
            <a:off x="609600" y="609600"/>
            <a:ext cx="9029700" cy="685800"/>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Example 1:  Comparision Counting Sort</a:t>
            </a:r>
          </a:p>
        </p:txBody>
      </p:sp>
      <p:sp>
        <p:nvSpPr>
          <p:cNvPr id="3" name="矩形 2"/>
          <p:cNvSpPr/>
          <p:nvPr/>
        </p:nvSpPr>
        <p:spPr>
          <a:xfrm>
            <a:off x="582613" y="2819400"/>
            <a:ext cx="4217988" cy="314325"/>
          </a:xfrm>
          <a:prstGeom prst="rect">
            <a:avLst/>
          </a:prstGeom>
          <a:noFill/>
          <a:ln>
            <a:solidFill>
              <a:srgbClr val="FF0000"/>
            </a:solidFill>
          </a:ln>
          <a:extLst>
            <a:ext uri="{909E8E84-426E-40DD-AFC4-6F175D3DCCD1}">
              <a14:hiddenFill xmlns:a14="http://schemas.microsoft.com/office/drawing/2010/main">
                <a:solidFill>
                  <a:schemeClr val="accent3"/>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fontAlgn="base"/>
            <a:endParaRPr lang="zh-CN" altLang="en-US" strike="noStrike" noProof="1"/>
          </a:p>
        </p:txBody>
      </p:sp>
      <p:sp>
        <p:nvSpPr>
          <p:cNvPr id="5" name="矩形 4"/>
          <p:cNvSpPr/>
          <p:nvPr/>
        </p:nvSpPr>
        <p:spPr>
          <a:xfrm>
            <a:off x="582613" y="3200400"/>
            <a:ext cx="4598988" cy="16764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581025" y="4924425"/>
            <a:ext cx="4829175" cy="4095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8</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graphicFrame>
        <p:nvGraphicFramePr>
          <p:cNvPr id="13314" name="Object 2"/>
          <p:cNvGraphicFramePr>
            <a:graphicFrameLocks noChangeAspect="1"/>
          </p:cNvGraphicFramePr>
          <p:nvPr/>
        </p:nvGraphicFramePr>
        <p:xfrm>
          <a:off x="457200" y="5602288"/>
          <a:ext cx="5105400" cy="950912"/>
        </p:xfrm>
        <a:graphic>
          <a:graphicData uri="http://schemas.openxmlformats.org/presentationml/2006/ole">
            <mc:AlternateContent xmlns:mc="http://schemas.openxmlformats.org/markup-compatibility/2006">
              <mc:Choice xmlns:v="urn:schemas-microsoft-com:vml" Requires="v">
                <p:oleObj r:id="rId2" imgW="41252775" imgH="7677150" progId="Equation.DSMT4">
                  <p:embed/>
                </p:oleObj>
              </mc:Choice>
              <mc:Fallback>
                <p:oleObj r:id="rId2" imgW="41252775" imgH="7677150" progId="Equation.DSMT4">
                  <p:embed/>
                  <p:pic>
                    <p:nvPicPr>
                      <p:cNvPr id="0" name="图片 3075"/>
                      <p:cNvPicPr/>
                      <p:nvPr/>
                    </p:nvPicPr>
                    <p:blipFill>
                      <a:blip r:embed="rId3"/>
                      <a:stretch>
                        <a:fillRect/>
                      </a:stretch>
                    </p:blipFill>
                    <p:spPr>
                      <a:xfrm>
                        <a:off x="457200" y="5602288"/>
                        <a:ext cx="5105400" cy="950912"/>
                      </a:xfrm>
                      <a:prstGeom prst="rect">
                        <a:avLst/>
                      </a:prstGeom>
                      <a:noFill/>
                      <a:ln w="38100">
                        <a:noFill/>
                        <a:miter/>
                      </a:ln>
                    </p:spPr>
                  </p:pic>
                </p:oleObj>
              </mc:Fallback>
            </mc:AlternateContent>
          </a:graphicData>
        </a:graphic>
      </p:graphicFrame>
      <p:graphicFrame>
        <p:nvGraphicFramePr>
          <p:cNvPr id="13315" name="Object 3"/>
          <p:cNvGraphicFramePr>
            <a:graphicFrameLocks noChangeAspect="1"/>
          </p:cNvGraphicFramePr>
          <p:nvPr/>
        </p:nvGraphicFramePr>
        <p:xfrm>
          <a:off x="5514975" y="5670550"/>
          <a:ext cx="3095625" cy="882650"/>
        </p:xfrm>
        <a:graphic>
          <a:graphicData uri="http://schemas.openxmlformats.org/presentationml/2006/ole">
            <mc:AlternateContent xmlns:mc="http://schemas.openxmlformats.org/markup-compatibility/2006">
              <mc:Choice xmlns:v="urn:schemas-microsoft-com:vml" Requires="v">
                <p:oleObj r:id="rId4" imgW="26108025" imgH="7458075" progId="Equation.DSMT4">
                  <p:embed/>
                </p:oleObj>
              </mc:Choice>
              <mc:Fallback>
                <p:oleObj r:id="rId4" imgW="26108025" imgH="7458075" progId="Equation.DSMT4">
                  <p:embed/>
                  <p:pic>
                    <p:nvPicPr>
                      <p:cNvPr id="0" name="图片 3076"/>
                      <p:cNvPicPr/>
                      <p:nvPr/>
                    </p:nvPicPr>
                    <p:blipFill>
                      <a:blip r:embed="rId5"/>
                      <a:stretch>
                        <a:fillRect/>
                      </a:stretch>
                    </p:blipFill>
                    <p:spPr>
                      <a:xfrm>
                        <a:off x="5514975" y="5670550"/>
                        <a:ext cx="3095625" cy="882650"/>
                      </a:xfrm>
                      <a:prstGeom prst="rect">
                        <a:avLst/>
                      </a:prstGeom>
                      <a:noFill/>
                      <a:ln w="38100">
                        <a:noFill/>
                        <a:miter/>
                      </a:ln>
                    </p:spPr>
                  </p:pic>
                </p:oleObj>
              </mc:Fallback>
            </mc:AlternateContent>
          </a:graphicData>
        </a:graphic>
      </p:graphicFrame>
      <p:sp>
        <p:nvSpPr>
          <p:cNvPr id="13316" name="Rectangle 3"/>
          <p:cNvSpPr txBox="1"/>
          <p:nvPr/>
        </p:nvSpPr>
        <p:spPr>
          <a:xfrm>
            <a:off x="457200" y="1295400"/>
            <a:ext cx="3733800" cy="3990975"/>
          </a:xfrm>
          <a:prstGeom prst="rect">
            <a:avLst/>
          </a:prstGeom>
          <a:noFill/>
          <a:ln w="9525">
            <a:noFill/>
          </a:ln>
        </p:spPr>
        <p:txBody>
          <a:bodyPr anchor="t" anchorCtr="0"/>
          <a:lstStyle/>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Array A[0,…5] </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Initially</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After pass i = 0</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                 i = 1</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                 i = 2</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                 i = 3</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                 i = 4</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                 Final state</a:t>
            </a:r>
          </a:p>
          <a:p>
            <a:pPr marL="342900" indent="-342900" eaLnBrk="0" hangingPunct="0">
              <a:lnSpc>
                <a:spcPct val="90000"/>
              </a:lnSpc>
              <a:spcBef>
                <a:spcPct val="20000"/>
              </a:spcBef>
              <a:buClr>
                <a:schemeClr val="hlink"/>
              </a:buClr>
              <a:buFontTx/>
            </a:pPr>
            <a:r>
              <a:rPr lang="en-US" altLang="zh-CN" sz="2800">
                <a:latin typeface="Arial" panose="020B0604020202020204" pitchFamily="34" charset="0"/>
                <a:ea typeface="宋体" panose="02010600030101010101" pitchFamily="2" charset="-122"/>
              </a:rPr>
              <a:t>Array S[0…5] </a:t>
            </a:r>
            <a:endParaRPr lang="en-US" altLang="zh-CN">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724400" y="1371600"/>
          <a:ext cx="3733800" cy="457200"/>
        </p:xfrm>
        <a:graphic>
          <a:graphicData uri="http://schemas.openxmlformats.org/drawingml/2006/table">
            <a:tbl>
              <a:tblPr/>
              <a:tblGrid>
                <a:gridCol w="6223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tblGrid>
              <a:tr h="4572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62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31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84</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96</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19</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47</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4724400" y="5181600"/>
          <a:ext cx="3733800" cy="457200"/>
        </p:xfrm>
        <a:graphic>
          <a:graphicData uri="http://schemas.openxmlformats.org/drawingml/2006/table">
            <a:tbl>
              <a:tblPr/>
              <a:tblGrid>
                <a:gridCol w="6223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tblGrid>
              <a:tr h="45720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19</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31</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47</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62</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84</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96</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4724400" y="1905000"/>
          <a:ext cx="3733800" cy="3200400"/>
        </p:xfrm>
        <a:graphic>
          <a:graphicData uri="http://schemas.openxmlformats.org/drawingml/2006/table">
            <a:tbl>
              <a:tblPr/>
              <a:tblGrid>
                <a:gridCol w="6223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tblGrid>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3</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1"/>
                  </a:ext>
                </a:extLst>
              </a:tr>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2"/>
                  </a:ext>
                </a:extLst>
              </a:tr>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4</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3</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3"/>
                  </a:ext>
                </a:extLst>
              </a:tr>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5</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4"/>
                  </a:ext>
                </a:extLst>
              </a:tr>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6F6"/>
                    </a:solidFill>
                  </a:tcPr>
                </a:tc>
                <a:extLst>
                  <a:ext uri="{0D108BD9-81ED-4DB2-BD59-A6C34878D82A}">
                    <a16:rowId xmlns:a16="http://schemas.microsoft.com/office/drawing/2014/main" val="10005"/>
                  </a:ext>
                </a:extLst>
              </a:tr>
              <a:tr h="4238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3</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4</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5</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0</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endPar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3FA"/>
                    </a:solidFill>
                  </a:tcPr>
                </a:tc>
                <a:extLst>
                  <a:ext uri="{0D108BD9-81ED-4DB2-BD59-A6C34878D82A}">
                    <a16:rowId xmlns:a16="http://schemas.microsoft.com/office/drawing/2014/main" val="10006"/>
                  </a:ext>
                </a:extLst>
              </a:tr>
            </a:tbl>
          </a:graphicData>
        </a:graphic>
      </p:graphicFrame>
      <p:sp>
        <p:nvSpPr>
          <p:cNvPr id="13407" name="标题 1"/>
          <p:cNvSpPr>
            <a:spLocks noGrp="1"/>
          </p:cNvSpPr>
          <p:nvPr/>
        </p:nvSpPr>
        <p:spPr>
          <a:xfrm>
            <a:off x="733425" y="731838"/>
            <a:ext cx="7800975" cy="563562"/>
          </a:xfrm>
          <a:prstGeom prst="rect">
            <a:avLst/>
          </a:prstGeom>
          <a:noFill/>
          <a:ln w="9525">
            <a:noFill/>
          </a:ln>
        </p:spPr>
        <p:txBody>
          <a:bodyPr wrap="square" lIns="91440" tIns="45720" rIns="91440" bIns="45720" anchor="ctr" anchorCtr="0"/>
          <a:lstStyle/>
          <a:p>
            <a:pPr eaLnBrk="0" hangingPunct="0"/>
            <a:r>
              <a:rPr lang="en-US" altLang="zh-CN" sz="3200" b="1" dirty="0">
                <a:solidFill>
                  <a:schemeClr val="bg1"/>
                </a:solidFill>
                <a:latin typeface="Verdana" panose="020B0604030504040204" pitchFamily="34" charset="0"/>
                <a:ea typeface="宋体" panose="02010600030101010101" pitchFamily="2" charset="-122"/>
              </a:rPr>
              <a:t>R</a:t>
            </a:r>
            <a:r>
              <a:rPr lang="zh-CN" altLang="en-US" sz="3200" b="1" dirty="0">
                <a:solidFill>
                  <a:schemeClr val="bg1"/>
                </a:solidFill>
                <a:latin typeface="Verdana" panose="020B0604030504040204" pitchFamily="34" charset="0"/>
                <a:ea typeface="宋体" panose="02010600030101010101" pitchFamily="2" charset="-122"/>
              </a:rPr>
              <a:t>un </a:t>
            </a:r>
            <a:r>
              <a:rPr lang="en-US" altLang="zh-CN" sz="3200" b="1" dirty="0">
                <a:solidFill>
                  <a:schemeClr val="bg1"/>
                </a:solidFill>
                <a:latin typeface="Verdana" panose="020B0604030504040204" pitchFamily="34" charset="0"/>
                <a:ea typeface="宋体" panose="02010600030101010101" pitchFamily="2" charset="-122"/>
              </a:rPr>
              <a:t>T</a:t>
            </a:r>
            <a:r>
              <a:rPr lang="zh-CN" altLang="en-US" sz="3200" b="1" dirty="0">
                <a:solidFill>
                  <a:schemeClr val="bg1"/>
                </a:solidFill>
                <a:latin typeface="Verdana" panose="020B0604030504040204" pitchFamily="34" charset="0"/>
                <a:ea typeface="宋体" panose="02010600030101010101" pitchFamily="2" charset="-122"/>
              </a:rPr>
              <a:t>ime</a:t>
            </a:r>
            <a:r>
              <a:rPr lang="en-US" altLang="zh-CN" sz="3200" b="1" dirty="0">
                <a:solidFill>
                  <a:schemeClr val="bg1"/>
                </a:solidFill>
                <a:latin typeface="Verdana" panose="020B0604030504040204" pitchFamily="34" charset="0"/>
                <a:ea typeface="宋体" panose="02010600030101010101" pitchFamily="2" charset="-122"/>
              </a:rPr>
              <a:t>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p:cNvSpPr>
          <p:nvPr>
            <p:ph idx="1"/>
          </p:nvPr>
        </p:nvSpPr>
        <p:spPr>
          <a:xfrm>
            <a:off x="228600" y="1419225"/>
            <a:ext cx="8686800" cy="4905375"/>
          </a:xfrm>
        </p:spPr>
        <p:txBody>
          <a:bodyPr vert="horz" wrap="square" lIns="91440" tIns="45720" rIns="91440" bIns="45720" anchor="t" anchorCtr="0"/>
          <a:lstStyle/>
          <a:p>
            <a:pPr marL="971550" indent="-971550" algn="just">
              <a:buFont typeface="Monotype Sorts" pitchFamily="2" charset="2"/>
              <a:buNone/>
            </a:pPr>
            <a:r>
              <a:rPr lang="en-US" altLang="zh-CN">
                <a:ea typeface="宋体" panose="02010600030101010101" pitchFamily="2" charset="-122"/>
              </a:rPr>
              <a:t>But the counting idea does work productively in a situation in which elements to be sorted belong to a known small set of values.</a:t>
            </a:r>
          </a:p>
          <a:p>
            <a:pPr marL="971550" indent="-971550" algn="just">
              <a:buFont typeface="Monotype Sorts" pitchFamily="2" charset="2"/>
              <a:buNone/>
            </a:pPr>
            <a:r>
              <a:rPr lang="en-US" altLang="zh-CN">
                <a:ea typeface="宋体" panose="02010600030101010101" pitchFamily="2" charset="-122"/>
              </a:rPr>
              <a:t>Assume, for example, that we have to sort a list whose value can be either 1 or 2.</a:t>
            </a:r>
          </a:p>
          <a:p>
            <a:pPr marL="971550" indent="-971550" algn="just">
              <a:buFont typeface="Monotype Sorts" pitchFamily="2" charset="2"/>
              <a:buNone/>
            </a:pPr>
            <a:r>
              <a:rPr lang="en-US" altLang="zh-CN">
                <a:ea typeface="宋体" panose="02010600030101010101" pitchFamily="2" charset="-122"/>
              </a:rPr>
              <a:t>Rather than applying a general sorting algorithm, we should be able to take advantage of this additional information about values to be sorted.</a:t>
            </a:r>
          </a:p>
        </p:txBody>
      </p:sp>
      <p:sp>
        <p:nvSpPr>
          <p:cNvPr id="2" name="灯片编号占位符 1"/>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rPr>
              <a:t>9</a:t>
            </a:fld>
            <a:endParaRPr kumimoji="0" lang="en-US" altLang="zh-CN" sz="1200" b="0" i="0" u="none" strike="noStrike" kern="1200" cap="none" spc="0" normalizeH="0" baseline="0" noProof="1">
              <a:solidFill>
                <a:schemeClr val="tx1"/>
              </a:solidFill>
              <a:effectLst>
                <a:outerShdw blurRad="38100" dist="38100" dir="2700000">
                  <a:srgbClr val="C0C0C0"/>
                </a:outerShdw>
              </a:effectLst>
              <a:latin typeface="Verdana" panose="020B0604030504040204" pitchFamily="34" charset="0"/>
              <a:ea typeface="宋体" panose="02010600030101010101" pitchFamily="2" charset="-122"/>
              <a:cs typeface="+mn-cs"/>
            </a:endParaRPr>
          </a:p>
        </p:txBody>
      </p:sp>
      <p:sp>
        <p:nvSpPr>
          <p:cNvPr id="14339" name="标题 1"/>
          <p:cNvSpPr>
            <a:spLocks noGrp="1"/>
          </p:cNvSpPr>
          <p:nvPr/>
        </p:nvSpPr>
        <p:spPr>
          <a:xfrm>
            <a:off x="531813" y="731838"/>
            <a:ext cx="8597900" cy="563562"/>
          </a:xfrm>
          <a:prstGeom prst="rect">
            <a:avLst/>
          </a:prstGeom>
          <a:noFill/>
          <a:ln w="9525">
            <a:noFill/>
          </a:ln>
        </p:spPr>
        <p:txBody>
          <a:bodyPr wrap="square" lIns="91440" tIns="45720" rIns="91440" bIns="45720" anchor="ctr" anchorCtr="0"/>
          <a:lstStyle/>
          <a:p>
            <a:pPr eaLnBrk="0" hangingPunct="0"/>
            <a:r>
              <a:rPr lang="en-US" altLang="zh-CN" sz="2800" b="1" dirty="0">
                <a:solidFill>
                  <a:schemeClr val="bg1"/>
                </a:solidFill>
                <a:latin typeface="Verdana" panose="020B0604030504040204" pitchFamily="34" charset="0"/>
                <a:ea typeface="宋体" panose="02010600030101010101" pitchFamily="2" charset="-122"/>
              </a:rPr>
              <a:t>Sorting with</a:t>
            </a:r>
            <a:r>
              <a:rPr lang="zh-CN" sz="2800" b="1" dirty="0">
                <a:solidFill>
                  <a:schemeClr val="bg1"/>
                </a:solidFill>
                <a:latin typeface="Verdana" panose="020B0604030504040204" pitchFamily="34" charset="0"/>
                <a:ea typeface="宋体" panose="02010600030101010101" pitchFamily="2" charset="-122"/>
              </a:rPr>
              <a:t> </a:t>
            </a:r>
            <a:r>
              <a:rPr lang="en-US" altLang="zh-CN" sz="2800" b="1" dirty="0">
                <a:solidFill>
                  <a:schemeClr val="bg1"/>
                </a:solidFill>
                <a:latin typeface="Verdana" panose="020B0604030504040204" pitchFamily="34" charset="0"/>
                <a:ea typeface="宋体" panose="02010600030101010101" pitchFamily="2" charset="-122"/>
              </a:rPr>
              <a:t>A</a:t>
            </a:r>
            <a:r>
              <a:rPr lang="zh-CN" sz="2800" b="1" dirty="0">
                <a:solidFill>
                  <a:schemeClr val="bg1"/>
                </a:solidFill>
                <a:latin typeface="Verdana" panose="020B0604030504040204" pitchFamily="34" charset="0"/>
                <a:ea typeface="宋体" panose="02010600030101010101" pitchFamily="2" charset="-122"/>
              </a:rPr>
              <a:t>dditional </a:t>
            </a:r>
            <a:r>
              <a:rPr lang="en-US" altLang="zh-CN" sz="2800" b="1" dirty="0">
                <a:solidFill>
                  <a:schemeClr val="bg1"/>
                </a:solidFill>
                <a:latin typeface="Verdana" panose="020B0604030504040204" pitchFamily="34" charset="0"/>
                <a:ea typeface="宋体" panose="02010600030101010101" pitchFamily="2" charset="-122"/>
              </a:rPr>
              <a:t>I</a:t>
            </a:r>
            <a:r>
              <a:rPr lang="zh-CN" sz="2800" b="1" dirty="0">
                <a:solidFill>
                  <a:schemeClr val="bg1"/>
                </a:solidFill>
                <a:latin typeface="Verdana" panose="020B0604030504040204" pitchFamily="34" charset="0"/>
                <a:ea typeface="宋体" panose="02010600030101010101" pitchFamily="2" charset="-122"/>
              </a:rPr>
              <a:t>nformation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1f7d4ca-f844-4418-b1f6-3c1cc4c0854d"/>
  <p:tag name="COMMONDATA" val="eyJoZGlkIjoiOTg1NGE5ZjhiMjgwZmJlZGEzY2IzMDM0ODJiODBhM2YifQ=="/>
</p:tagLst>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2</TotalTime>
  <Words>4697</Words>
  <Application>Microsoft Office PowerPoint</Application>
  <PresentationFormat>全屏显示(4:3)</PresentationFormat>
  <Paragraphs>757</Paragraphs>
  <Slides>66</Slides>
  <Notes>23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66</vt:i4>
      </vt:variant>
    </vt:vector>
  </HeadingPairs>
  <TitlesOfParts>
    <vt:vector size="79" baseType="lpstr">
      <vt:lpstr>B Frutiger Bold</vt:lpstr>
      <vt:lpstr>Lucida Grande</vt:lpstr>
      <vt:lpstr>Monotype Sorts</vt:lpstr>
      <vt:lpstr>宋体</vt:lpstr>
      <vt:lpstr>Arial</vt:lpstr>
      <vt:lpstr>Arial Black</vt:lpstr>
      <vt:lpstr>Courier New</vt:lpstr>
      <vt:lpstr>Times New Roman</vt:lpstr>
      <vt:lpstr>Verdana</vt:lpstr>
      <vt:lpstr>Wingdings</vt:lpstr>
      <vt:lpstr>sample</vt:lpstr>
      <vt:lpstr>1_sample</vt:lpstr>
      <vt:lpstr>Equation.DSMT4</vt:lpstr>
      <vt:lpstr>Designing and Analysis of Algorithm</vt:lpstr>
      <vt:lpstr>PowerPoint 演示文稿</vt:lpstr>
      <vt:lpstr>Space and Time Tradeoffs</vt:lpstr>
      <vt:lpstr>Space-for-time Tradeoffs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Review: String Searching by Brute Force</vt:lpstr>
      <vt:lpstr>String Searching by Preprocessing</vt:lpstr>
      <vt:lpstr>Horspool’s Algorithm</vt:lpstr>
      <vt:lpstr>How Far to Shift?</vt:lpstr>
      <vt:lpstr>Shift Table</vt:lpstr>
      <vt:lpstr>PowerPoint 演示文稿</vt:lpstr>
      <vt:lpstr>Example of Horspool’s alg. application</vt:lpstr>
      <vt:lpstr>Horspool’s Algorithm</vt:lpstr>
      <vt:lpstr>PowerPoint 演示文稿</vt:lpstr>
      <vt:lpstr>PowerPoint 演示文稿</vt:lpstr>
      <vt:lpstr>PowerPoint 演示文稿</vt:lpstr>
      <vt:lpstr>Boyer-Moore Algorithm</vt:lpstr>
      <vt:lpstr>Bad-symbol Shift in Boyer-Moore Algorithm</vt:lpstr>
      <vt:lpstr>Good-suffix Shift in Boyer-Moore Algorithm</vt:lpstr>
      <vt:lpstr>Boyer-Moore Algorithm</vt:lpstr>
      <vt:lpstr>Boyer-Moore Algorithm (cont.)</vt:lpstr>
      <vt:lpstr>Boyer-Moore Algorithm</vt:lpstr>
      <vt:lpstr>Example of Boyer-Moore alg. application</vt:lpstr>
      <vt:lpstr>PowerPoint 演示文稿</vt:lpstr>
      <vt:lpstr>Hashing</vt:lpstr>
      <vt:lpstr>Hashing</vt:lpstr>
      <vt:lpstr>PowerPoint 演示文稿</vt:lpstr>
      <vt:lpstr>Hash Tables and Hash Functions</vt:lpstr>
      <vt:lpstr>Hash Table </vt:lpstr>
      <vt:lpstr>Hash Table and Functions</vt:lpstr>
      <vt:lpstr>Example of Hash Table and Functions</vt:lpstr>
      <vt:lpstr>Requirement of Hash Function</vt:lpstr>
      <vt:lpstr>Collisions</vt:lpstr>
      <vt:lpstr>Open Hashing(Pseudocode)</vt:lpstr>
      <vt:lpstr>Open Hashing (Separate Chaining)</vt:lpstr>
      <vt:lpstr>Open Hashing (cont.)</vt:lpstr>
      <vt:lpstr>Closed Hashing (Open Addressing)</vt:lpstr>
      <vt:lpstr>Closed Hashing (cont.)</vt:lpstr>
      <vt:lpstr>PowerPoint 演示文稿</vt:lpstr>
      <vt:lpstr>B-Trees</vt:lpstr>
      <vt:lpstr>B-Trees</vt:lpstr>
      <vt:lpstr>Parental Node of B-tree</vt:lpstr>
      <vt:lpstr>Example of a B-tree of Order 4</vt:lpstr>
      <vt:lpstr>Analysis of B-tree </vt:lpstr>
      <vt:lpstr>B-tree’s Pseudocode</vt:lpstr>
      <vt:lpstr>For any B-tree of order m with n height h&gt;0</vt:lpstr>
      <vt:lpstr>B-tree obtained after inserting 65 into B-tree</vt:lpstr>
      <vt:lpstr>PowerPoint 演示文稿</vt:lpstr>
      <vt:lpstr>PowerPoint 演示文稿</vt:lpstr>
      <vt:lpstr>PowerPoint 演示文稿</vt:lpstr>
      <vt:lpstr>PowerPoint 演示文稿</vt:lpstr>
      <vt:lpstr>PowerPoint 演示文稿</vt:lpstr>
      <vt:lpstr>PowerPoint 演示文稿</vt:lpstr>
      <vt:lpstr>Exercise</vt:lpstr>
      <vt:lpstr>Exercise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Zhao Yuxin</cp:lastModifiedBy>
  <cp:revision>532</cp:revision>
  <cp:lastPrinted>2019-09-23T01:32:00Z</cp:lastPrinted>
  <dcterms:created xsi:type="dcterms:W3CDTF">2020-10-02T07:07:00Z</dcterms:created>
  <dcterms:modified xsi:type="dcterms:W3CDTF">2023-04-21T13:37:49Z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2052-11.1.0.12970</vt:lpwstr>
  </property>
  <property fmtid="{D5CDD505-2E9C-101B-9397-08002B2CF9AE}" pid="4" name="ICV">
    <vt:lpwstr>BCC8106ECC2A419A9B805802C7E2F323</vt:lpwstr>
  </property>
</Properties>
</file>