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activeX/activeX2.xml" ContentType="application/vnd.ms-office.activeX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Override PartName="/ppt/activeX/activeX1.xml" ContentType="application/vnd.ms-office.activeX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activeX/activeX2.bin" ContentType="application/vnd.ms-office.activeX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activeX/activeX1.bin" ContentType="application/vnd.ms-office.activeX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</p:sldMasterIdLst>
  <p:notesMasterIdLst>
    <p:notesMasterId r:id="rId12"/>
  </p:notesMasterIdLst>
  <p:sldIdLst>
    <p:sldId id="293" r:id="rId3"/>
    <p:sldId id="294" r:id="rId4"/>
    <p:sldId id="312" r:id="rId5"/>
    <p:sldId id="306" r:id="rId6"/>
    <p:sldId id="298" r:id="rId7"/>
    <p:sldId id="300" r:id="rId8"/>
    <p:sldId id="309" r:id="rId9"/>
    <p:sldId id="310" r:id="rId10"/>
    <p:sldId id="311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FF"/>
    <a:srgbClr val="000000"/>
    <a:srgbClr val="FFFFFF"/>
    <a:srgbClr val="FF00FF"/>
    <a:srgbClr val="FF0000"/>
    <a:srgbClr val="CC0000"/>
    <a:srgbClr val="6EA5AC"/>
    <a:srgbClr val="77777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 autoAdjust="0"/>
    <p:restoredTop sz="94660"/>
  </p:normalViewPr>
  <p:slideViewPr>
    <p:cSldViewPr>
      <p:cViewPr varScale="1">
        <p:scale>
          <a:sx n="114" d="100"/>
          <a:sy n="114" d="100"/>
        </p:scale>
        <p:origin x="-96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10"/>
    </p:cViewPr>
  </p:sorterViewPr>
  <p:notesViewPr>
    <p:cSldViewPr>
      <p:cViewPr varScale="1">
        <p:scale>
          <a:sx n="43" d="100"/>
          <a:sy n="43" d="100"/>
        </p:scale>
        <p:origin x="-1476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1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5479E93D-DEFD-4ACB-B1E4-AF8F021E17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EF3A82-17B9-4CF3-9257-0F01BE89A9E2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2B13A-0887-4B68-A575-4204447AA4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02A1E2-31A2-4E51-AFCE-A13FBFBCA9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C5D5E-C059-4162-BF5B-6C41D45E59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030D9-A6B7-494F-A12A-E417CBB889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574DDF-0BF7-4DC9-9074-E20EDB317B4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DAE5-5D49-45FF-90EF-3B13E7ED81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C252E-CB85-495E-84EA-CC8C362A54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E4BB-F7E2-43B4-857A-B1714F2BF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60D14-53E1-49A6-A56D-925316DBB9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E225A-F900-4A74-985F-7FD556D31D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96F4B-636D-492A-83C0-FE04BF009D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66B10-3B22-48DD-8C2F-8A64239FE0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4A64D-7572-4BDD-A4CC-CDA7039CA8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DC345-9C41-4766-923D-65DD45A541F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A78C2-D7E4-49AB-8373-4D2A4EB629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3B69B0-94EC-4215-A9CC-CEF42B2284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5A5630-F8FC-457B-81C0-9AA5908CE5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985DF-F71C-418C-A473-2F7907801D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4A2CA-269A-440B-8532-2C8DE92C36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31452-EF0F-415C-BA0D-B38C5ADF1AD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0FBC1-563D-4515-BD94-8720CE661E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D1F75-91B3-4A11-B4F2-E7A02D096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hyperlink" Target="../&#24635;&#30446;&#24405;.ppt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hyperlink" Target="../&#24635;&#30446;&#24405;.ppt" TargetMode="Externa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51F2EF5E-A661-49EA-81C2-9055425E53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</a:t>
            </a:r>
            <a:r>
              <a:rPr lang="en-US" altLang="zh-CN" b="1">
                <a:solidFill>
                  <a:srgbClr val="000066"/>
                </a:solidFill>
                <a:ea typeface="楷体_GB2312" pitchFamily="49" charset="-122"/>
              </a:rPr>
              <a:t>22</a:t>
            </a:r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章    早期量子论</a:t>
            </a:r>
          </a:p>
        </p:txBody>
      </p:sp>
      <p:grpSp>
        <p:nvGrpSpPr>
          <p:cNvPr id="3076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3082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83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6087" name="Oval 7"/>
          <p:cNvSpPr>
            <a:spLocks noChangeArrowheads="1"/>
          </p:cNvSpPr>
          <p:nvPr/>
        </p:nvSpPr>
        <p:spPr bwMode="auto">
          <a:xfrm>
            <a:off x="3295650" y="609600"/>
            <a:ext cx="5695950" cy="76200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3079" name="Rectangle 10"/>
          <p:cNvSpPr>
            <a:spLocks noChangeArrowheads="1"/>
          </p:cNvSpPr>
          <p:nvPr/>
        </p:nvSpPr>
        <p:spPr bwMode="auto">
          <a:xfrm>
            <a:off x="5219700" y="115888"/>
            <a:ext cx="36845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22-1 </a:t>
            </a:r>
            <a:r>
              <a:rPr kumimoji="1" lang="zh-CN" altLang="en-US" sz="28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能量子与光量子</a:t>
            </a:r>
          </a:p>
        </p:txBody>
      </p:sp>
      <p:pic>
        <p:nvPicPr>
          <p:cNvPr id="3080" name="Picture 13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1" name="Text Box 14">
            <a:hlinkClick r:id="rId16" action="ppaction://hlinkpres?slideindex=3&amp;slidetitle=幻灯片 3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大学</a:t>
            </a:r>
          </a:p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</a:t>
            </a:r>
            <a:endParaRPr lang="zh-CN" altLang="en-US" sz="1200" b="1">
              <a:solidFill>
                <a:schemeClr val="bg1"/>
              </a:solidFill>
              <a:ea typeface="楷体_GB2312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84963" y="6440488"/>
            <a:ext cx="2133600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fld id="{24AC9F04-4FD1-4E7D-AA25-3406583F7C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276600" y="6400800"/>
            <a:ext cx="2895600" cy="26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b="1">
                <a:solidFill>
                  <a:srgbClr val="000066"/>
                </a:solidFill>
                <a:ea typeface="楷体_GB2312" pitchFamily="49" charset="-122"/>
              </a:rPr>
              <a:t>第十五章    量子物理</a:t>
            </a: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0" y="0"/>
            <a:ext cx="1042988" cy="6858000"/>
            <a:chOff x="0" y="0"/>
            <a:chExt cx="657" cy="4320"/>
          </a:xfrm>
        </p:grpSpPr>
        <p:pic>
          <p:nvPicPr>
            <p:cNvPr id="4104" name="Picture 5" descr="moban-2-3"/>
            <p:cNvPicPr>
              <a:picLocks noChangeAspect="1" noChangeArrowheads="1"/>
            </p:cNvPicPr>
            <p:nvPr userDrawn="1"/>
          </p:nvPicPr>
          <p:blipFill>
            <a:blip r:embed="rId13"/>
            <a:srcRect/>
            <a:stretch>
              <a:fillRect/>
            </a:stretch>
          </p:blipFill>
          <p:spPr bwMode="auto">
            <a:xfrm>
              <a:off x="0" y="391"/>
              <a:ext cx="385" cy="39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105" name="Picture 6" descr="moban-1-11"/>
            <p:cNvPicPr>
              <a:picLocks noChangeAspect="1" noChangeArrowheads="1"/>
            </p:cNvPicPr>
            <p:nvPr userDrawn="1"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0" y="0"/>
              <a:ext cx="657" cy="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0184" name="Oval 8"/>
          <p:cNvSpPr>
            <a:spLocks noChangeArrowheads="1"/>
          </p:cNvSpPr>
          <p:nvPr/>
        </p:nvSpPr>
        <p:spPr bwMode="auto">
          <a:xfrm>
            <a:off x="2763838" y="6324600"/>
            <a:ext cx="3824287" cy="71438"/>
          </a:xfrm>
          <a:prstGeom prst="ellipse">
            <a:avLst/>
          </a:prstGeom>
          <a:gradFill rotWithShape="1">
            <a:gsLst>
              <a:gs pos="0">
                <a:schemeClr val="bg1"/>
              </a:gs>
              <a:gs pos="50000">
                <a:srgbClr val="993366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pic>
        <p:nvPicPr>
          <p:cNvPr id="4102" name="Picture 11" descr="BOOK05">
            <a:hlinkClick r:id="" action="ppaction://hlinkshowjump?jump=nextslide"/>
          </p:cNvPr>
          <p:cNvPicPr>
            <a:picLocks noChangeAspect="1" noChangeArrowheads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8458200" y="5867400"/>
            <a:ext cx="53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Text Box 13">
            <a:hlinkClick r:id="rId16"/>
          </p:cNvPr>
          <p:cNvSpPr txBox="1">
            <a:spLocks noChangeArrowheads="1"/>
          </p:cNvSpPr>
          <p:nvPr userDrawn="1"/>
        </p:nvSpPr>
        <p:spPr bwMode="auto">
          <a:xfrm>
            <a:off x="-76200" y="87313"/>
            <a:ext cx="900113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>
                <a:solidFill>
                  <a:schemeClr val="bg1"/>
                </a:solidFill>
                <a:ea typeface="楷体_GB2312" pitchFamily="49" charset="-122"/>
              </a:rPr>
              <a:t>物理学</a:t>
            </a:r>
          </a:p>
          <a:p>
            <a:pPr algn="ctr">
              <a:lnSpc>
                <a:spcPct val="120000"/>
              </a:lnSpc>
            </a:pPr>
            <a:r>
              <a:rPr lang="zh-CN" altLang="en-US" sz="1200" b="1">
                <a:solidFill>
                  <a:schemeClr val="bg1"/>
                </a:solidFill>
                <a:ea typeface="楷体_GB2312" pitchFamily="49" charset="-122"/>
              </a:rPr>
              <a:t>第五版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Relationship Id="rId9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41.jpeg"/><Relationship Id="rId7" Type="http://schemas.openxmlformats.org/officeDocument/2006/relationships/oleObject" Target="../embeddings/oleObject28.bin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542B633-F68B-4E11-AA62-3C781515AAC8}" type="slidenum">
              <a:rPr lang="en-US" altLang="zh-CN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323850" y="549275"/>
            <a:ext cx="8534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charset="-122"/>
              </a:rPr>
              <a:t>    </a:t>
            </a:r>
            <a:r>
              <a:rPr lang="zh-CN" altLang="en-US" sz="2800" b="1">
                <a:latin typeface="宋体" charset="-122"/>
              </a:rPr>
              <a:t>量子概念是 </a:t>
            </a:r>
            <a:r>
              <a:rPr lang="en-US" altLang="zh-CN" sz="2800" b="1">
                <a:latin typeface="宋体" charset="-122"/>
              </a:rPr>
              <a:t>1900 </a:t>
            </a:r>
            <a:r>
              <a:rPr lang="zh-CN" altLang="en-US" sz="2800" b="1">
                <a:latin typeface="宋体" charset="-122"/>
              </a:rPr>
              <a:t>年普朗克首先提出的，距今已有一百多年的历史</a:t>
            </a:r>
            <a:r>
              <a:rPr lang="en-US" altLang="zh-CN" sz="2800" b="1">
                <a:latin typeface="宋体" charset="-122"/>
              </a:rPr>
              <a:t>.</a:t>
            </a:r>
            <a:r>
              <a:rPr lang="zh-CN" altLang="en-US" sz="2800" b="1">
                <a:latin typeface="宋体" charset="-122"/>
              </a:rPr>
              <a:t>其间，经过爱因斯坦、玻尔、德布罗意、玻恩、海森伯、薛定谔、狄拉克等许多物理大师的创新努力，到 </a:t>
            </a:r>
            <a:r>
              <a:rPr lang="en-US" altLang="zh-CN" sz="2800" b="1">
                <a:latin typeface="宋体" charset="-122"/>
              </a:rPr>
              <a:t>20 </a:t>
            </a:r>
            <a:r>
              <a:rPr lang="zh-CN" altLang="en-US" sz="2800" b="1">
                <a:latin typeface="宋体" charset="-122"/>
              </a:rPr>
              <a:t>世纪 </a:t>
            </a:r>
            <a:r>
              <a:rPr lang="en-US" altLang="zh-CN" sz="2800" b="1">
                <a:latin typeface="宋体" charset="-122"/>
              </a:rPr>
              <a:t>30 </a:t>
            </a:r>
            <a:r>
              <a:rPr lang="zh-CN" altLang="en-US" sz="2800" b="1">
                <a:latin typeface="宋体" charset="-122"/>
              </a:rPr>
              <a:t>年代，就建立了一套完整的量子力学理论</a:t>
            </a:r>
            <a:r>
              <a:rPr lang="en-US" altLang="zh-CN" sz="2800" b="1">
                <a:latin typeface="宋体" charset="-122"/>
              </a:rPr>
              <a:t>.</a:t>
            </a: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574675" y="4089400"/>
            <a:ext cx="1843088" cy="538163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量子力学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55875" y="3789363"/>
            <a:ext cx="2438400" cy="685800"/>
            <a:chOff x="1776" y="2703"/>
            <a:chExt cx="1536" cy="432"/>
          </a:xfrm>
        </p:grpSpPr>
        <p:sp>
          <p:nvSpPr>
            <p:cNvPr id="5135" name="AutoShape 5"/>
            <p:cNvSpPr>
              <a:spLocks noChangeArrowheads="1"/>
            </p:cNvSpPr>
            <p:nvPr/>
          </p:nvSpPr>
          <p:spPr bwMode="auto">
            <a:xfrm>
              <a:off x="1776" y="2991"/>
              <a:ext cx="1488" cy="144"/>
            </a:xfrm>
            <a:prstGeom prst="rightArrow">
              <a:avLst>
                <a:gd name="adj1" fmla="val 50000"/>
                <a:gd name="adj2" fmla="val 172940"/>
              </a:avLst>
            </a:prstGeom>
            <a:gradFill rotWithShape="0">
              <a:gsLst>
                <a:gs pos="0">
                  <a:srgbClr val="FFCCCC"/>
                </a:gs>
                <a:gs pos="100000">
                  <a:srgbClr val="FF0000"/>
                </a:gs>
              </a:gsLst>
              <a:lin ang="0" scaled="1"/>
            </a:gra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Text Box 6"/>
            <p:cNvSpPr txBox="1">
              <a:spLocks noChangeArrowheads="1"/>
            </p:cNvSpPr>
            <p:nvPr/>
          </p:nvSpPr>
          <p:spPr bwMode="auto">
            <a:xfrm>
              <a:off x="1968" y="2703"/>
              <a:ext cx="13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宋体" charset="-122"/>
                </a:rPr>
                <a:t>宏观领域</a:t>
              </a:r>
            </a:p>
          </p:txBody>
        </p:sp>
      </p:grpSp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4986338" y="4094163"/>
            <a:ext cx="1905000" cy="5318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经典力学</a:t>
            </a:r>
          </a:p>
        </p:txBody>
      </p:sp>
      <p:sp>
        <p:nvSpPr>
          <p:cNvPr id="72712" name="Text Box 8"/>
          <p:cNvSpPr txBox="1">
            <a:spLocks noChangeArrowheads="1"/>
          </p:cNvSpPr>
          <p:nvPr/>
        </p:nvSpPr>
        <p:spPr bwMode="auto">
          <a:xfrm>
            <a:off x="4067175" y="3141663"/>
            <a:ext cx="3937000" cy="53181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现代物理的理论基础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538163" y="2914650"/>
            <a:ext cx="1827212" cy="965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量子力学相 对 论</a:t>
            </a:r>
          </a:p>
        </p:txBody>
      </p:sp>
      <p:sp>
        <p:nvSpPr>
          <p:cNvPr id="72714" name="Rectangle 10"/>
          <p:cNvSpPr>
            <a:spLocks noChangeArrowheads="1"/>
          </p:cNvSpPr>
          <p:nvPr/>
        </p:nvSpPr>
        <p:spPr bwMode="auto">
          <a:xfrm>
            <a:off x="604838" y="5100638"/>
            <a:ext cx="1843087" cy="538162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50000">
                <a:schemeClr val="accent1">
                  <a:gamma/>
                  <a:tint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>
            <a:solidFill>
              <a:srgbClr val="0066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>
                <a:latin typeface="宋体" pitchFamily="2" charset="-122"/>
                <a:ea typeface="宋体" pitchFamily="2" charset="-122"/>
              </a:rPr>
              <a:t>量子力学</a:t>
            </a:r>
          </a:p>
        </p:txBody>
      </p: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3348038" y="4797425"/>
            <a:ext cx="5257800" cy="1371600"/>
            <a:chOff x="2256" y="1776"/>
            <a:chExt cx="3312" cy="864"/>
          </a:xfrm>
        </p:grpSpPr>
        <p:sp>
          <p:nvSpPr>
            <p:cNvPr id="72716" name="Text Box 12"/>
            <p:cNvSpPr txBox="1">
              <a:spLocks noChangeArrowheads="1"/>
            </p:cNvSpPr>
            <p:nvPr/>
          </p:nvSpPr>
          <p:spPr bwMode="auto">
            <a:xfrm>
              <a:off x="3024" y="1776"/>
              <a:ext cx="1872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latin typeface="宋体" pitchFamily="2" charset="-122"/>
                  <a:ea typeface="宋体" pitchFamily="2" charset="-122"/>
                </a:rPr>
                <a:t>微观世界的理论</a:t>
              </a:r>
            </a:p>
          </p:txBody>
        </p:sp>
        <p:sp>
          <p:nvSpPr>
            <p:cNvPr id="72717" name="Text Box 13"/>
            <p:cNvSpPr txBox="1">
              <a:spLocks noChangeArrowheads="1"/>
            </p:cNvSpPr>
            <p:nvPr/>
          </p:nvSpPr>
          <p:spPr bwMode="auto">
            <a:xfrm>
              <a:off x="2592" y="2305"/>
              <a:ext cx="2976" cy="335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50000">
                  <a:schemeClr val="accent1">
                    <a:gamma/>
                    <a:tint val="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2700">
              <a:solidFill>
                <a:srgbClr val="0066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2800" b="1">
                  <a:latin typeface="宋体" pitchFamily="2" charset="-122"/>
                  <a:ea typeface="宋体" pitchFamily="2" charset="-122"/>
                </a:rPr>
                <a:t>起源于对</a:t>
              </a:r>
              <a:r>
                <a:rPr lang="zh-CN" altLang="en-US" sz="2800" b="1">
                  <a:solidFill>
                    <a:srgbClr val="FF0000"/>
                  </a:solidFill>
                  <a:latin typeface="宋体" pitchFamily="2" charset="-122"/>
                  <a:ea typeface="宋体" pitchFamily="2" charset="-122"/>
                </a:rPr>
                <a:t>波粒二象性</a:t>
              </a:r>
              <a:r>
                <a:rPr lang="zh-CN" altLang="en-US" sz="2800" b="1">
                  <a:latin typeface="宋体" pitchFamily="2" charset="-122"/>
                  <a:ea typeface="宋体" pitchFamily="2" charset="-122"/>
                </a:rPr>
                <a:t>的认识</a:t>
              </a:r>
            </a:p>
          </p:txBody>
        </p:sp>
        <p:sp>
          <p:nvSpPr>
            <p:cNvPr id="5134" name="AutoShape 14"/>
            <p:cNvSpPr>
              <a:spLocks/>
            </p:cNvSpPr>
            <p:nvPr/>
          </p:nvSpPr>
          <p:spPr bwMode="auto">
            <a:xfrm>
              <a:off x="2256" y="1823"/>
              <a:ext cx="192" cy="720"/>
            </a:xfrm>
            <a:prstGeom prst="leftBrace">
              <a:avLst>
                <a:gd name="adj1" fmla="val 31250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719" name="AutoShape 15"/>
          <p:cNvSpPr>
            <a:spLocks noChangeArrowheads="1"/>
          </p:cNvSpPr>
          <p:nvPr/>
        </p:nvSpPr>
        <p:spPr bwMode="auto">
          <a:xfrm>
            <a:off x="2517775" y="3294063"/>
            <a:ext cx="1295400" cy="228600"/>
          </a:xfrm>
          <a:prstGeom prst="rightArrow">
            <a:avLst>
              <a:gd name="adj1" fmla="val 50000"/>
              <a:gd name="adj2" fmla="val 94838"/>
            </a:avLst>
          </a:prstGeom>
          <a:gradFill rotWithShape="0">
            <a:gsLst>
              <a:gs pos="0">
                <a:srgbClr val="FFCCCC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2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nimBg="1" autoUpdateAnimBg="0"/>
      <p:bldP spid="72711" grpId="0" animBg="1" autoUpdateAnimBg="0"/>
      <p:bldP spid="72712" grpId="0" animBg="1" autoUpdateAnimBg="0"/>
      <p:bldP spid="72713" grpId="0" animBg="1" autoUpdateAnimBg="0"/>
      <p:bldP spid="72714" grpId="0" animBg="1" autoUpdateAnimBg="0"/>
      <p:bldP spid="727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632EDF9-0ADA-4101-8E78-203EE12204E5}" type="slidenum">
              <a:rPr lang="en-US" altLang="zh-CN" smtClean="0">
                <a:ea typeface="宋体" charset="-122"/>
              </a:rPr>
              <a:pPr/>
              <a:t>2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827088" y="620713"/>
            <a:ext cx="4572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latin typeface="宋体" charset="-122"/>
              </a:rPr>
              <a:t>一  热辐射 黑体辐射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371475" y="1052513"/>
            <a:ext cx="39131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charset="-122"/>
              </a:rPr>
              <a:t>   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）热辐射：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900113" y="3933825"/>
            <a:ext cx="4119562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CC0000"/>
                </a:solidFill>
              </a:rPr>
              <a:t>（</a:t>
            </a:r>
            <a:r>
              <a:rPr lang="en-US" altLang="zh-CN" sz="2400">
                <a:solidFill>
                  <a:srgbClr val="CC0000"/>
                </a:solidFill>
              </a:rPr>
              <a:t>3</a:t>
            </a:r>
            <a:r>
              <a:rPr lang="zh-CN" altLang="en-US" sz="2400" b="1">
                <a:solidFill>
                  <a:srgbClr val="CC0000"/>
                </a:solidFill>
              </a:rPr>
              <a:t>）单色辐射出射度：</a:t>
            </a:r>
            <a:endParaRPr lang="zh-CN" altLang="en-US" sz="2400">
              <a:solidFill>
                <a:srgbClr val="000000"/>
              </a:solidFill>
              <a:latin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258888" y="5767388"/>
            <a:ext cx="5286375" cy="519112"/>
            <a:chOff x="793" y="3633"/>
            <a:chExt cx="3330" cy="327"/>
          </a:xfrm>
        </p:grpSpPr>
        <p:sp>
          <p:nvSpPr>
            <p:cNvPr id="6159" name="Rectangle 9"/>
            <p:cNvSpPr>
              <a:spLocks noChangeArrowheads="1"/>
            </p:cNvSpPr>
            <p:nvPr/>
          </p:nvSpPr>
          <p:spPr bwMode="auto">
            <a:xfrm>
              <a:off x="793" y="3633"/>
              <a:ext cx="33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宋体" charset="-122"/>
                </a:rPr>
                <a:t>单色辐射出射度</a:t>
              </a:r>
              <a:r>
                <a:rPr lang="zh-CN" altLang="en-US" sz="2800" b="1">
                  <a:latin typeface="宋体" charset="-122"/>
                </a:rPr>
                <a:t>       </a:t>
              </a:r>
              <a:r>
                <a:rPr lang="zh-CN" altLang="en-US" sz="2400" b="1">
                  <a:latin typeface="宋体" charset="-122"/>
                </a:rPr>
                <a:t>单位：</a:t>
              </a:r>
            </a:p>
          </p:txBody>
        </p:sp>
        <p:graphicFrame>
          <p:nvGraphicFramePr>
            <p:cNvPr id="6160" name="Object 10"/>
            <p:cNvGraphicFramePr>
              <a:graphicFrameLocks noChangeAspect="1"/>
            </p:cNvGraphicFramePr>
            <p:nvPr/>
          </p:nvGraphicFramePr>
          <p:xfrm>
            <a:off x="2290" y="3740"/>
            <a:ext cx="501" cy="218"/>
          </p:xfrm>
          <a:graphic>
            <a:graphicData uri="http://schemas.openxmlformats.org/presentationml/2006/ole">
              <p:oleObj spid="_x0000_s6160" name="Equation" r:id="rId3" imgW="876300" imgH="381000" progId="Equation.DSMT4">
                <p:embed/>
              </p:oleObj>
            </a:graphicData>
          </a:graphic>
        </p:graphicFrame>
        <p:graphicFrame>
          <p:nvGraphicFramePr>
            <p:cNvPr id="6161" name="Object 11"/>
            <p:cNvGraphicFramePr>
              <a:graphicFrameLocks noChangeAspect="1"/>
            </p:cNvGraphicFramePr>
            <p:nvPr/>
          </p:nvGraphicFramePr>
          <p:xfrm>
            <a:off x="3499" y="3702"/>
            <a:ext cx="624" cy="257"/>
          </p:xfrm>
          <a:graphic>
            <a:graphicData uri="http://schemas.openxmlformats.org/presentationml/2006/ole">
              <p:oleObj spid="_x0000_s6161" name="Equation" r:id="rId4" imgW="494870" imgH="203024" progId="Equation.DSMT4">
                <p:embed/>
              </p:oleObj>
            </a:graphicData>
          </a:graphic>
        </p:graphicFrame>
      </p:grpSp>
      <p:sp>
        <p:nvSpPr>
          <p:cNvPr id="73746" name="Text Box 18"/>
          <p:cNvSpPr txBox="1">
            <a:spLocks noChangeArrowheads="1"/>
          </p:cNvSpPr>
          <p:nvPr/>
        </p:nvSpPr>
        <p:spPr bwMode="auto">
          <a:xfrm>
            <a:off x="900113" y="2636838"/>
            <a:ext cx="5472112" cy="457200"/>
          </a:xfrm>
          <a:prstGeom prst="rect">
            <a:avLst/>
          </a:prstGeom>
          <a:noFill/>
          <a:ln w="28575">
            <a:noFill/>
            <a:prstDash val="dash"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2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）辐射出射度：</a:t>
            </a:r>
            <a:endParaRPr lang="zh-CN" altLang="en-US" sz="2400" b="1">
              <a:latin typeface="宋体" charset="-122"/>
            </a:endParaRPr>
          </a:p>
        </p:txBody>
      </p:sp>
      <p:sp>
        <p:nvSpPr>
          <p:cNvPr id="73748" name="Rectangle 20"/>
          <p:cNvSpPr>
            <a:spLocks noChangeArrowheads="1"/>
          </p:cNvSpPr>
          <p:nvPr/>
        </p:nvSpPr>
        <p:spPr bwMode="auto">
          <a:xfrm>
            <a:off x="539750" y="3141663"/>
            <a:ext cx="8280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单位时间，单位面积上所辐射出的各种波长的电磁波的</a:t>
            </a:r>
          </a:p>
          <a:p>
            <a:r>
              <a:rPr lang="zh-CN" altLang="en-US" sz="2400"/>
              <a:t>能量总和</a:t>
            </a:r>
            <a:r>
              <a:rPr lang="en-US" altLang="zh-CN" sz="2400"/>
              <a:t>.</a:t>
            </a:r>
          </a:p>
        </p:txBody>
      </p:sp>
      <p:graphicFrame>
        <p:nvGraphicFramePr>
          <p:cNvPr id="73750" name="Object 22"/>
          <p:cNvGraphicFramePr>
            <a:graphicFrameLocks noChangeAspect="1"/>
          </p:cNvGraphicFramePr>
          <p:nvPr/>
        </p:nvGraphicFramePr>
        <p:xfrm>
          <a:off x="5003800" y="3573463"/>
          <a:ext cx="2886075" cy="658812"/>
        </p:xfrm>
        <a:graphic>
          <a:graphicData uri="http://schemas.openxmlformats.org/presentationml/2006/ole">
            <p:oleObj spid="_x0000_s6153" name="Equation" r:id="rId5" imgW="1308100" imgH="330200" progId="Equation.DSMT4">
              <p:embed/>
            </p:oleObj>
          </a:graphicData>
        </a:graphic>
      </p:graphicFrame>
      <p:sp>
        <p:nvSpPr>
          <p:cNvPr id="73751" name="Rectangle 23"/>
          <p:cNvSpPr>
            <a:spLocks noChangeArrowheads="1"/>
          </p:cNvSpPr>
          <p:nvPr/>
        </p:nvSpPr>
        <p:spPr bwMode="auto">
          <a:xfrm>
            <a:off x="539750" y="1484313"/>
            <a:ext cx="82819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/>
              <a:t>物体内的分子、原子受到热激发而发射电磁波的现象</a:t>
            </a:r>
            <a:r>
              <a:rPr lang="en-US" altLang="zh-CN" sz="2800"/>
              <a:t>.</a:t>
            </a:r>
          </a:p>
        </p:txBody>
      </p:sp>
      <p:sp>
        <p:nvSpPr>
          <p:cNvPr id="73752" name="Rectangle 24"/>
          <p:cNvSpPr>
            <a:spLocks noChangeArrowheads="1"/>
          </p:cNvSpPr>
          <p:nvPr/>
        </p:nvSpPr>
        <p:spPr bwMode="auto">
          <a:xfrm>
            <a:off x="539750" y="2133600"/>
            <a:ext cx="5975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/>
              <a:t>辐射波的能量集中的波长范围随温度而不同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4213" y="4581525"/>
            <a:ext cx="8056562" cy="1187450"/>
            <a:chOff x="295" y="1933"/>
            <a:chExt cx="5075" cy="748"/>
          </a:xfrm>
        </p:grpSpPr>
        <p:graphicFrame>
          <p:nvGraphicFramePr>
            <p:cNvPr id="6157" name="Object 7"/>
            <p:cNvGraphicFramePr>
              <a:graphicFrameLocks noChangeAspect="1"/>
            </p:cNvGraphicFramePr>
            <p:nvPr/>
          </p:nvGraphicFramePr>
          <p:xfrm>
            <a:off x="4014" y="2069"/>
            <a:ext cx="147" cy="184"/>
          </p:xfrm>
          <a:graphic>
            <a:graphicData uri="http://schemas.openxmlformats.org/presentationml/2006/ole">
              <p:oleObj spid="_x0000_s6157" name="Equation" r:id="rId6" imgW="190417" imgH="241195" progId="Equation.DSMT4">
                <p:embed/>
              </p:oleObj>
            </a:graphicData>
          </a:graphic>
        </p:graphicFrame>
        <p:sp>
          <p:nvSpPr>
            <p:cNvPr id="6158" name="Rectangle 26"/>
            <p:cNvSpPr>
              <a:spLocks noChangeArrowheads="1"/>
            </p:cNvSpPr>
            <p:nvPr/>
          </p:nvSpPr>
          <p:spPr bwMode="auto">
            <a:xfrm>
              <a:off x="295" y="1933"/>
              <a:ext cx="5075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00"/>
                  </a:solidFill>
                </a:rPr>
                <a:t>单位时间内从物体单位表面积发出的波长在   附近</a:t>
              </a:r>
              <a:r>
                <a:rPr lang="zh-CN" altLang="en-US" sz="2400">
                  <a:solidFill>
                    <a:srgbClr val="FF0000"/>
                  </a:solidFill>
                </a:rPr>
                <a:t>单位</a:t>
              </a:r>
              <a:r>
                <a:rPr lang="zh-CN" altLang="en-US" sz="2400">
                  <a:solidFill>
                    <a:srgbClr val="000000"/>
                  </a:solidFill>
                </a:rPr>
                <a:t>波长</a:t>
              </a:r>
            </a:p>
            <a:p>
              <a:pPr>
                <a:lnSpc>
                  <a:spcPct val="150000"/>
                </a:lnSpc>
              </a:pPr>
              <a:r>
                <a:rPr lang="zh-CN" altLang="en-US" sz="2400">
                  <a:solidFill>
                    <a:srgbClr val="000000"/>
                  </a:solidFill>
                </a:rPr>
                <a:t>区间的电磁波的能量</a:t>
              </a:r>
              <a:r>
                <a:rPr lang="en-US" altLang="zh-CN" sz="2400">
                  <a:solidFill>
                    <a:srgbClr val="000000"/>
                  </a:solidFill>
                </a:rPr>
                <a:t>.</a:t>
              </a:r>
            </a:p>
          </p:txBody>
        </p:sp>
      </p:grpSp>
      <p:graphicFrame>
        <p:nvGraphicFramePr>
          <p:cNvPr id="6162" name="Object 18"/>
          <p:cNvGraphicFramePr>
            <a:graphicFrameLocks noChangeAspect="1"/>
          </p:cNvGraphicFramePr>
          <p:nvPr/>
        </p:nvGraphicFramePr>
        <p:xfrm>
          <a:off x="3643306" y="2786057"/>
          <a:ext cx="642942" cy="321471"/>
        </p:xfrm>
        <a:graphic>
          <a:graphicData uri="http://schemas.openxmlformats.org/presentationml/2006/ole">
            <p:oleObj spid="_x0000_s6162" name="Equation" r:id="rId7" imgW="406080" imgH="203040" progId="Equation.DSMT4">
              <p:embed/>
            </p:oleObj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3" dur="500"/>
                                        <p:tgtEl>
                                          <p:spTgt spid="73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autoUpdateAnimBg="0"/>
      <p:bldP spid="73733" grpId="0"/>
      <p:bldP spid="73746" grpId="0" autoUpdateAnimBg="0"/>
      <p:bldP spid="73748" grpId="0"/>
      <p:bldP spid="73751" grpId="0"/>
      <p:bldP spid="737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E6CEE8DD-9F56-4A5F-8BFA-365546188766}" type="slidenum">
              <a:rPr lang="en-US" altLang="zh-CN" smtClean="0">
                <a:ea typeface="宋体" charset="-122"/>
              </a:rPr>
              <a:pPr/>
              <a:t>3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029" name="Group 12"/>
          <p:cNvGrpSpPr>
            <a:grpSpLocks/>
          </p:cNvGrpSpPr>
          <p:nvPr/>
        </p:nvGrpSpPr>
        <p:grpSpPr bwMode="auto">
          <a:xfrm>
            <a:off x="539750" y="549275"/>
            <a:ext cx="8353425" cy="1073150"/>
            <a:chOff x="340" y="346"/>
            <a:chExt cx="5262" cy="676"/>
          </a:xfrm>
        </p:grpSpPr>
        <p:sp>
          <p:nvSpPr>
            <p:cNvPr id="1032" name="Text Box 5"/>
            <p:cNvSpPr txBox="1">
              <a:spLocks noChangeArrowheads="1"/>
            </p:cNvSpPr>
            <p:nvPr/>
          </p:nvSpPr>
          <p:spPr bwMode="auto">
            <a:xfrm>
              <a:off x="340" y="346"/>
              <a:ext cx="5262" cy="67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itchFamily="18" charset="0"/>
                  <a:ea typeface="黑体" pitchFamily="2" charset="-122"/>
                </a:rPr>
                <a:t> </a:t>
              </a:r>
              <a:r>
                <a:rPr lang="zh-CN" altLang="en-US" sz="2400" b="1">
                  <a:solidFill>
                    <a:srgbClr val="CC0000"/>
                  </a:solidFill>
                  <a:latin typeface="宋体" charset="-122"/>
                </a:rPr>
                <a:t>（</a:t>
              </a:r>
              <a:r>
                <a:rPr lang="en-US" altLang="zh-CN" sz="2400" b="1">
                  <a:solidFill>
                    <a:srgbClr val="CC0000"/>
                  </a:solidFill>
                  <a:latin typeface="宋体" charset="-122"/>
                </a:rPr>
                <a:t>4</a:t>
              </a:r>
              <a:r>
                <a:rPr lang="zh-CN" altLang="en-US" sz="2400" b="1">
                  <a:solidFill>
                    <a:srgbClr val="CC0000"/>
                  </a:solidFill>
                  <a:latin typeface="宋体" charset="-122"/>
                </a:rPr>
                <a:t>）单色吸收率：</a:t>
              </a:r>
              <a:r>
                <a:rPr lang="zh-CN" altLang="en-US" sz="2400">
                  <a:latin typeface="宋体" charset="-122"/>
                </a:rPr>
                <a:t>温度为</a:t>
              </a:r>
              <a:r>
                <a:rPr lang="en-US" altLang="zh-CN" sz="2400">
                  <a:latin typeface="宋体" charset="-122"/>
                </a:rPr>
                <a:t>T</a:t>
              </a:r>
              <a:r>
                <a:rPr lang="zh-CN" altLang="en-US" sz="2400">
                  <a:latin typeface="宋体" charset="-122"/>
                </a:rPr>
                <a:t>时，物体吸收的在           区间内的能量与该区间内入射总能量之比。</a:t>
              </a:r>
              <a:r>
                <a:rPr lang="zh-CN" altLang="en-US" sz="2800" b="1">
                  <a:latin typeface="Times New Roman" pitchFamily="18" charset="0"/>
                </a:rPr>
                <a:t> </a:t>
              </a:r>
            </a:p>
          </p:txBody>
        </p:sp>
        <p:graphicFrame>
          <p:nvGraphicFramePr>
            <p:cNvPr id="1033" name="Object 6"/>
            <p:cNvGraphicFramePr>
              <a:graphicFrameLocks noChangeAspect="1"/>
            </p:cNvGraphicFramePr>
            <p:nvPr/>
          </p:nvGraphicFramePr>
          <p:xfrm>
            <a:off x="4332" y="436"/>
            <a:ext cx="946" cy="259"/>
          </p:xfrm>
          <a:graphic>
            <a:graphicData uri="http://schemas.openxmlformats.org/presentationml/2006/ole">
              <p:oleObj spid="_x0000_s1033" name="Equation" r:id="rId5" imgW="647640" imgH="177480" progId="Equation.DSMT4">
                <p:embed/>
              </p:oleObj>
            </a:graphicData>
          </a:graphic>
        </p:graphicFrame>
      </p:grpSp>
      <p:graphicFrame>
        <p:nvGraphicFramePr>
          <p:cNvPr id="1030" name="Object 7"/>
          <p:cNvGraphicFramePr>
            <a:graphicFrameLocks noChangeAspect="1"/>
          </p:cNvGraphicFramePr>
          <p:nvPr/>
        </p:nvGraphicFramePr>
        <p:xfrm>
          <a:off x="6300788" y="1125538"/>
          <a:ext cx="1014412" cy="508000"/>
        </p:xfrm>
        <a:graphic>
          <a:graphicData uri="http://schemas.openxmlformats.org/presentationml/2006/ole">
            <p:oleObj spid="_x0000_s1030" name="Equation" r:id="rId6" imgW="507780" imgH="253890" progId="Equation.DSMT4">
              <p:embed/>
            </p:oleObj>
          </a:graphicData>
        </a:graphic>
      </p:graphicFrame>
      <p:sp>
        <p:nvSpPr>
          <p:cNvPr id="93192" name="Text Box 8"/>
          <p:cNvSpPr txBox="1">
            <a:spLocks noChangeArrowheads="1"/>
          </p:cNvSpPr>
          <p:nvPr/>
        </p:nvSpPr>
        <p:spPr bwMode="auto">
          <a:xfrm>
            <a:off x="611188" y="1628775"/>
            <a:ext cx="853281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5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）黑体：</a:t>
            </a:r>
            <a:r>
              <a:rPr lang="zh-CN" altLang="en-US" sz="2400">
                <a:latin typeface="宋体" charset="-122"/>
              </a:rPr>
              <a:t>能完全吸收照射到它上面的各种频率的电磁                    辐射的物体称为黑体 </a:t>
            </a:r>
            <a:r>
              <a:rPr lang="en-US" altLang="zh-CN" sz="2400">
                <a:latin typeface="宋体" charset="-122"/>
              </a:rPr>
              <a:t>.</a:t>
            </a:r>
            <a:r>
              <a:rPr lang="zh-CN" altLang="en-US" sz="2400">
                <a:latin typeface="宋体" charset="-122"/>
              </a:rPr>
              <a:t>（黑体是理想模型）</a:t>
            </a:r>
          </a:p>
        </p:txBody>
      </p:sp>
    </p:spTree>
    <p:controls>
      <p:control spid="1026" name="ShockwaveFlash1" r:id="rId2" imgW="1828571" imgH="1828571"/>
      <p:control spid="1027" name="ShockwaveFlash2" r:id="rId3" imgW="3734321" imgH="3657143"/>
    </p:controls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1C6E0A6-E9BA-428D-B2C9-B1E8602B15AF}" type="slidenum">
              <a:rPr lang="en-US" altLang="zh-CN" smtClean="0">
                <a:ea typeface="宋体" charset="-122"/>
              </a:rPr>
              <a:pPr/>
              <a:t>4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76263" y="1735138"/>
            <a:ext cx="8029575" cy="4630737"/>
            <a:chOff x="363" y="1093"/>
            <a:chExt cx="5058" cy="2917"/>
          </a:xfrm>
        </p:grpSpPr>
        <p:grpSp>
          <p:nvGrpSpPr>
            <p:cNvPr id="7174" name="Group 11"/>
            <p:cNvGrpSpPr>
              <a:grpSpLocks/>
            </p:cNvGrpSpPr>
            <p:nvPr/>
          </p:nvGrpSpPr>
          <p:grpSpPr bwMode="auto">
            <a:xfrm>
              <a:off x="497" y="1344"/>
              <a:ext cx="4924" cy="2666"/>
              <a:chOff x="497" y="1344"/>
              <a:chExt cx="4924" cy="2666"/>
            </a:xfrm>
          </p:grpSpPr>
          <p:pic>
            <p:nvPicPr>
              <p:cNvPr id="7176" name="Picture 6" descr="黑体辐射谱-3"/>
              <p:cNvPicPr>
                <a:picLocks noChangeAspect="1" noChangeArrowheads="1"/>
              </p:cNvPicPr>
              <p:nvPr/>
            </p:nvPicPr>
            <p:blipFill>
              <a:blip r:embed="rId3"/>
              <a:srcRect l="17255" r="8858" b="4675"/>
              <a:stretch>
                <a:fillRect/>
              </a:stretch>
            </p:blipFill>
            <p:spPr bwMode="auto">
              <a:xfrm>
                <a:off x="497" y="1344"/>
                <a:ext cx="4924" cy="26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7177" name="Object 8"/>
              <p:cNvGraphicFramePr>
                <a:graphicFrameLocks noChangeAspect="1"/>
              </p:cNvGraphicFramePr>
              <p:nvPr/>
            </p:nvGraphicFramePr>
            <p:xfrm>
              <a:off x="4740" y="3476"/>
              <a:ext cx="558" cy="291"/>
            </p:xfrm>
            <a:graphic>
              <a:graphicData uri="http://schemas.openxmlformats.org/presentationml/2006/ole">
                <p:oleObj spid="_x0000_s7177" name="公式" r:id="rId4" imgW="393359" imgH="215713" progId="">
                  <p:embed/>
                </p:oleObj>
              </a:graphicData>
            </a:graphic>
          </p:graphicFrame>
        </p:grpSp>
        <p:graphicFrame>
          <p:nvGraphicFramePr>
            <p:cNvPr id="7175" name="Object 7"/>
            <p:cNvGraphicFramePr>
              <a:graphicFrameLocks noChangeAspect="1"/>
            </p:cNvGraphicFramePr>
            <p:nvPr/>
          </p:nvGraphicFramePr>
          <p:xfrm>
            <a:off x="363" y="1093"/>
            <a:ext cx="1044" cy="349"/>
          </p:xfrm>
          <a:graphic>
            <a:graphicData uri="http://schemas.openxmlformats.org/presentationml/2006/ole">
              <p:oleObj spid="_x0000_s7175" name="Equation" r:id="rId5" imgW="1294560" imgH="355680" progId="Equation.DSMT4">
                <p:embed/>
              </p:oleObj>
            </a:graphicData>
          </a:graphic>
        </p:graphicFrame>
      </p:grpSp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4716463" y="2133600"/>
            <a:ext cx="4248150" cy="2027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CC0000"/>
                </a:solidFill>
                <a:ea typeface="黑体" pitchFamily="2" charset="-122"/>
              </a:rPr>
              <a:t>基尔霍夫定律：</a:t>
            </a:r>
          </a:p>
          <a:p>
            <a:pPr>
              <a:lnSpc>
                <a:spcPct val="115000"/>
              </a:lnSpc>
              <a:spcBef>
                <a:spcPct val="50000"/>
              </a:spcBef>
            </a:pPr>
            <a:r>
              <a:rPr lang="zh-CN" altLang="en-US" sz="2400" b="1"/>
              <a:t>在相同温度下，所有物体对相同波长的单色辐出度与单色吸收率的比值都相等。 </a:t>
            </a:r>
          </a:p>
        </p:txBody>
      </p:sp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1619250" y="692150"/>
          <a:ext cx="5167313" cy="939800"/>
        </p:xfrm>
        <a:graphic>
          <a:graphicData uri="http://schemas.openxmlformats.org/presentationml/2006/ole">
            <p:oleObj spid="_x0000_s7173" name="Equation" r:id="rId6" imgW="3452040" imgH="6098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944042A-E44E-4EEE-9826-1DF3CDFD5769}" type="slidenum">
              <a:rPr lang="en-US" altLang="zh-CN" smtClean="0">
                <a:ea typeface="宋体" charset="-122"/>
              </a:rPr>
              <a:pPr/>
              <a:t>5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105400" y="1219200"/>
            <a:ext cx="3886200" cy="5257800"/>
            <a:chOff x="3216" y="768"/>
            <a:chExt cx="2448" cy="3312"/>
          </a:xfrm>
        </p:grpSpPr>
        <p:grpSp>
          <p:nvGrpSpPr>
            <p:cNvPr id="8218" name="Group 3"/>
            <p:cNvGrpSpPr>
              <a:grpSpLocks/>
            </p:cNvGrpSpPr>
            <p:nvPr/>
          </p:nvGrpSpPr>
          <p:grpSpPr bwMode="auto">
            <a:xfrm>
              <a:off x="3216" y="768"/>
              <a:ext cx="2448" cy="3312"/>
              <a:chOff x="3216" y="768"/>
              <a:chExt cx="2448" cy="3312"/>
            </a:xfrm>
          </p:grpSpPr>
          <p:sp>
            <p:nvSpPr>
              <p:cNvPr id="8220" name="Rectangle 4"/>
              <p:cNvSpPr>
                <a:spLocks noChangeArrowheads="1"/>
              </p:cNvSpPr>
              <p:nvPr/>
            </p:nvSpPr>
            <p:spPr bwMode="auto">
              <a:xfrm>
                <a:off x="3216" y="768"/>
                <a:ext cx="2448" cy="331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2"/>
                </a:solidFill>
                <a:miter lim="800000"/>
                <a:headEnd/>
                <a:tailEnd type="none" w="sm" len="lg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221" name="Group 5"/>
              <p:cNvGrpSpPr>
                <a:grpSpLocks/>
              </p:cNvGrpSpPr>
              <p:nvPr/>
            </p:nvGrpSpPr>
            <p:grpSpPr bwMode="auto">
              <a:xfrm>
                <a:off x="3244" y="816"/>
                <a:ext cx="2420" cy="3072"/>
                <a:chOff x="3244" y="816"/>
                <a:chExt cx="2420" cy="3072"/>
              </a:xfrm>
            </p:grpSpPr>
            <p:sp>
              <p:nvSpPr>
                <p:cNvPr id="8222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484" y="3600"/>
                  <a:ext cx="2180" cy="2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0           1000      2000</a:t>
                  </a:r>
                </a:p>
              </p:txBody>
            </p:sp>
            <p:sp>
              <p:nvSpPr>
                <p:cNvPr id="822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44" y="1392"/>
                  <a:ext cx="356" cy="18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60000"/>
                    </a:lnSpc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1.0</a:t>
                  </a:r>
                </a:p>
                <a:p>
                  <a:pPr>
                    <a:lnSpc>
                      <a:spcPct val="160000"/>
                    </a:lnSpc>
                    <a:spcBef>
                      <a:spcPct val="50000"/>
                    </a:spcBef>
                  </a:pPr>
                  <a:endParaRPr lang="en-US" altLang="zh-CN" sz="2400">
                    <a:latin typeface="Times New Roman" pitchFamily="18" charset="0"/>
                  </a:endParaRPr>
                </a:p>
                <a:p>
                  <a:pPr>
                    <a:lnSpc>
                      <a:spcPct val="160000"/>
                    </a:lnSpc>
                    <a:spcBef>
                      <a:spcPct val="50000"/>
                    </a:spcBef>
                  </a:pPr>
                  <a:r>
                    <a:rPr lang="en-US" altLang="zh-CN" sz="2400">
                      <a:latin typeface="Times New Roman" pitchFamily="18" charset="0"/>
                    </a:rPr>
                    <a:t>0.5</a:t>
                  </a:r>
                </a:p>
                <a:p>
                  <a:pPr>
                    <a:lnSpc>
                      <a:spcPct val="160000"/>
                    </a:lnSpc>
                    <a:spcBef>
                      <a:spcPct val="50000"/>
                    </a:spcBef>
                  </a:pPr>
                  <a:r>
                    <a:rPr lang="en-US" altLang="zh-CN" sz="2400" b="1">
                      <a:latin typeface="Times New Roman" pitchFamily="18" charset="0"/>
                    </a:rPr>
                    <a:t>  </a:t>
                  </a:r>
                </a:p>
              </p:txBody>
            </p:sp>
            <p:graphicFrame>
              <p:nvGraphicFramePr>
                <p:cNvPr id="8224" name="Object 8"/>
                <p:cNvGraphicFramePr>
                  <a:graphicFrameLocks noChangeAspect="1"/>
                </p:cNvGraphicFramePr>
                <p:nvPr/>
              </p:nvGraphicFramePr>
              <p:xfrm>
                <a:off x="3621" y="816"/>
                <a:ext cx="1974" cy="344"/>
              </p:xfrm>
              <a:graphic>
                <a:graphicData uri="http://schemas.openxmlformats.org/presentationml/2006/ole">
                  <p:oleObj spid="_x0000_s8224" name="Equation" r:id="rId3" imgW="1384300" imgH="241300" progId="Equation.DSMT4">
                    <p:embed/>
                  </p:oleObj>
                </a:graphicData>
              </a:graphic>
            </p:graphicFrame>
            <p:sp>
              <p:nvSpPr>
                <p:cNvPr id="8225" name="Line 9"/>
                <p:cNvSpPr>
                  <a:spLocks noChangeShapeType="1"/>
                </p:cNvSpPr>
                <p:nvPr/>
              </p:nvSpPr>
              <p:spPr bwMode="auto">
                <a:xfrm>
                  <a:off x="3604" y="3646"/>
                  <a:ext cx="19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6" name="Line 10"/>
                <p:cNvSpPr>
                  <a:spLocks noChangeShapeType="1"/>
                </p:cNvSpPr>
                <p:nvPr/>
              </p:nvSpPr>
              <p:spPr bwMode="auto">
                <a:xfrm>
                  <a:off x="4331" y="3581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7" name="Line 11"/>
                <p:cNvSpPr>
                  <a:spLocks noChangeShapeType="1"/>
                </p:cNvSpPr>
                <p:nvPr/>
              </p:nvSpPr>
              <p:spPr bwMode="auto">
                <a:xfrm>
                  <a:off x="5057" y="3581"/>
                  <a:ext cx="0" cy="6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none" w="sm" len="lg"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28" name="Line 12"/>
                <p:cNvSpPr>
                  <a:spLocks noChangeShapeType="1"/>
                </p:cNvSpPr>
                <p:nvPr/>
              </p:nvSpPr>
              <p:spPr bwMode="auto">
                <a:xfrm flipV="1">
                  <a:off x="3600" y="912"/>
                  <a:ext cx="0" cy="271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sm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29" name="Group 13"/>
                <p:cNvGrpSpPr>
                  <a:grpSpLocks/>
                </p:cNvGrpSpPr>
                <p:nvPr/>
              </p:nvGrpSpPr>
              <p:grpSpPr bwMode="auto">
                <a:xfrm>
                  <a:off x="3600" y="1632"/>
                  <a:ext cx="96" cy="1776"/>
                  <a:chOff x="3600" y="1248"/>
                  <a:chExt cx="96" cy="2160"/>
                </a:xfrm>
              </p:grpSpPr>
              <p:sp>
                <p:nvSpPr>
                  <p:cNvPr id="8230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4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1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72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2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9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20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44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68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40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316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292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39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600" y="1248"/>
                    <a:ext cx="96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sm" len="lg"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aphicFrame>
          <p:nvGraphicFramePr>
            <p:cNvPr id="8219" name="Object 24"/>
            <p:cNvGraphicFramePr>
              <a:graphicFrameLocks noChangeAspect="1"/>
            </p:cNvGraphicFramePr>
            <p:nvPr/>
          </p:nvGraphicFramePr>
          <p:xfrm>
            <a:off x="4944" y="3292"/>
            <a:ext cx="672" cy="260"/>
          </p:xfrm>
          <a:graphic>
            <a:graphicData uri="http://schemas.openxmlformats.org/presentationml/2006/ole">
              <p:oleObj spid="_x0000_s8219" name="Equation" r:id="rId4" imgW="660113" imgH="253890" progId="">
                <p:embed/>
              </p:oleObj>
            </a:graphicData>
          </a:graphic>
        </p:graphicFrame>
      </p:grpSp>
      <p:sp>
        <p:nvSpPr>
          <p:cNvPr id="8196" name="Text Box 25"/>
          <p:cNvSpPr txBox="1">
            <a:spLocks noChangeArrowheads="1"/>
          </p:cNvSpPr>
          <p:nvPr/>
        </p:nvSpPr>
        <p:spPr bwMode="auto">
          <a:xfrm>
            <a:off x="755650" y="692150"/>
            <a:ext cx="805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二  斯特藩 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—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 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玻尔兹曼定律  维恩位移定律</a:t>
            </a:r>
            <a:endParaRPr lang="zh-CN" altLang="en-US" sz="2400" b="1">
              <a:latin typeface="宋体" charset="-122"/>
            </a:endParaRPr>
          </a:p>
        </p:txBody>
      </p: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6046788" y="1938338"/>
            <a:ext cx="1192212" cy="3810000"/>
            <a:chOff x="3809" y="1248"/>
            <a:chExt cx="751" cy="2400"/>
          </a:xfrm>
        </p:grpSpPr>
        <p:sp>
          <p:nvSpPr>
            <p:cNvPr id="8216" name="Rectangle 27" descr="30%"/>
            <p:cNvSpPr>
              <a:spLocks noChangeArrowheads="1"/>
            </p:cNvSpPr>
            <p:nvPr/>
          </p:nvSpPr>
          <p:spPr bwMode="auto">
            <a:xfrm>
              <a:off x="3809" y="1248"/>
              <a:ext cx="415" cy="2400"/>
            </a:xfrm>
            <a:prstGeom prst="rect">
              <a:avLst/>
            </a:prstGeom>
            <a:pattFill prst="pct30">
              <a:fgClr>
                <a:srgbClr val="33CC33"/>
              </a:fgClr>
              <a:bgClr>
                <a:schemeClr val="bg1"/>
              </a:bgClr>
            </a:pattFill>
            <a:ln w="317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7" name="Text Box 28"/>
            <p:cNvSpPr txBox="1">
              <a:spLocks noChangeArrowheads="1"/>
            </p:cNvSpPr>
            <p:nvPr/>
          </p:nvSpPr>
          <p:spPr bwMode="auto">
            <a:xfrm>
              <a:off x="4175" y="1266"/>
              <a:ext cx="385" cy="14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8000"/>
                  </a:solidFill>
                  <a:latin typeface="Times New Roman" pitchFamily="18" charset="0"/>
                </a:rPr>
                <a:t>可见光区</a:t>
              </a:r>
              <a:endParaRPr lang="zh-CN" altLang="en-US" sz="2800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5721350" y="5105400"/>
            <a:ext cx="2565400" cy="685800"/>
            <a:chOff x="3604" y="3216"/>
            <a:chExt cx="1616" cy="432"/>
          </a:xfrm>
        </p:grpSpPr>
        <p:sp>
          <p:nvSpPr>
            <p:cNvPr id="8214" name="Freeform 30"/>
            <p:cNvSpPr>
              <a:spLocks/>
            </p:cNvSpPr>
            <p:nvPr/>
          </p:nvSpPr>
          <p:spPr bwMode="auto">
            <a:xfrm>
              <a:off x="3604" y="3495"/>
              <a:ext cx="1616" cy="153"/>
            </a:xfrm>
            <a:custGeom>
              <a:avLst/>
              <a:gdLst>
                <a:gd name="T0" fmla="*/ 0 w 2203"/>
                <a:gd name="T1" fmla="*/ 140 h 168"/>
                <a:gd name="T2" fmla="*/ 366 w 2203"/>
                <a:gd name="T3" fmla="*/ 95 h 168"/>
                <a:gd name="T4" fmla="*/ 726 w 2203"/>
                <a:gd name="T5" fmla="*/ 4 h 168"/>
                <a:gd name="T6" fmla="*/ 1029 w 2203"/>
                <a:gd name="T7" fmla="*/ 73 h 168"/>
                <a:gd name="T8" fmla="*/ 1023 w 2203"/>
                <a:gd name="T9" fmla="*/ 72 h 168"/>
                <a:gd name="T10" fmla="*/ 1328 w 2203"/>
                <a:gd name="T11" fmla="*/ 117 h 168"/>
                <a:gd name="T12" fmla="*/ 1616 w 2203"/>
                <a:gd name="T13" fmla="*/ 153 h 1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203"/>
                <a:gd name="T22" fmla="*/ 0 h 168"/>
                <a:gd name="T23" fmla="*/ 2203 w 2203"/>
                <a:gd name="T24" fmla="*/ 168 h 16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203" h="168">
                  <a:moveTo>
                    <a:pt x="0" y="154"/>
                  </a:moveTo>
                  <a:cubicBezTo>
                    <a:pt x="83" y="146"/>
                    <a:pt x="334" y="129"/>
                    <a:pt x="499" y="104"/>
                  </a:cubicBezTo>
                  <a:cubicBezTo>
                    <a:pt x="664" y="79"/>
                    <a:pt x="839" y="8"/>
                    <a:pt x="990" y="4"/>
                  </a:cubicBezTo>
                  <a:cubicBezTo>
                    <a:pt x="1141" y="0"/>
                    <a:pt x="1336" y="68"/>
                    <a:pt x="1403" y="80"/>
                  </a:cubicBezTo>
                  <a:cubicBezTo>
                    <a:pt x="1470" y="92"/>
                    <a:pt x="1326" y="71"/>
                    <a:pt x="1394" y="79"/>
                  </a:cubicBezTo>
                  <a:cubicBezTo>
                    <a:pt x="1462" y="87"/>
                    <a:pt x="1676" y="113"/>
                    <a:pt x="1811" y="128"/>
                  </a:cubicBezTo>
                  <a:cubicBezTo>
                    <a:pt x="1946" y="143"/>
                    <a:pt x="2121" y="160"/>
                    <a:pt x="2203" y="168"/>
                  </a:cubicBezTo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Text Box 31"/>
            <p:cNvSpPr txBox="1">
              <a:spLocks noChangeArrowheads="1"/>
            </p:cNvSpPr>
            <p:nvPr/>
          </p:nvSpPr>
          <p:spPr bwMode="auto">
            <a:xfrm>
              <a:off x="3936" y="3216"/>
              <a:ext cx="105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FF"/>
                  </a:solidFill>
                  <a:latin typeface="宋体" charset="-122"/>
                </a:rPr>
                <a:t>3000K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721350" y="2479675"/>
            <a:ext cx="2660650" cy="3308350"/>
            <a:chOff x="3604" y="1562"/>
            <a:chExt cx="1676" cy="2084"/>
          </a:xfrm>
        </p:grpSpPr>
        <p:sp>
          <p:nvSpPr>
            <p:cNvPr id="8212" name="Freeform 33"/>
            <p:cNvSpPr>
              <a:spLocks/>
            </p:cNvSpPr>
            <p:nvPr/>
          </p:nvSpPr>
          <p:spPr bwMode="auto">
            <a:xfrm>
              <a:off x="3604" y="1562"/>
              <a:ext cx="1587" cy="2084"/>
            </a:xfrm>
            <a:custGeom>
              <a:avLst/>
              <a:gdLst>
                <a:gd name="T0" fmla="*/ 0 w 2832"/>
                <a:gd name="T1" fmla="*/ 2084 h 2944"/>
                <a:gd name="T2" fmla="*/ 323 w 2832"/>
                <a:gd name="T3" fmla="*/ 147 h 2944"/>
                <a:gd name="T4" fmla="*/ 699 w 2832"/>
                <a:gd name="T5" fmla="*/ 1201 h 2944"/>
                <a:gd name="T6" fmla="*/ 834 w 2832"/>
                <a:gd name="T7" fmla="*/ 1472 h 2944"/>
                <a:gd name="T8" fmla="*/ 1130 w 2832"/>
                <a:gd name="T9" fmla="*/ 1880 h 2944"/>
                <a:gd name="T10" fmla="*/ 1587 w 2832"/>
                <a:gd name="T11" fmla="*/ 2084 h 29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32"/>
                <a:gd name="T19" fmla="*/ 0 h 2944"/>
                <a:gd name="T20" fmla="*/ 2832 w 2832"/>
                <a:gd name="T21" fmla="*/ 2944 h 29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32" h="2944">
                  <a:moveTo>
                    <a:pt x="0" y="2944"/>
                  </a:moveTo>
                  <a:cubicBezTo>
                    <a:pt x="184" y="1680"/>
                    <a:pt x="368" y="416"/>
                    <a:pt x="576" y="208"/>
                  </a:cubicBezTo>
                  <a:cubicBezTo>
                    <a:pt x="784" y="0"/>
                    <a:pt x="1096" y="1384"/>
                    <a:pt x="1248" y="1696"/>
                  </a:cubicBezTo>
                  <a:cubicBezTo>
                    <a:pt x="1400" y="2008"/>
                    <a:pt x="1360" y="1920"/>
                    <a:pt x="1488" y="2080"/>
                  </a:cubicBezTo>
                  <a:cubicBezTo>
                    <a:pt x="1616" y="2240"/>
                    <a:pt x="1792" y="2512"/>
                    <a:pt x="2016" y="2656"/>
                  </a:cubicBezTo>
                  <a:cubicBezTo>
                    <a:pt x="2240" y="2800"/>
                    <a:pt x="2536" y="2872"/>
                    <a:pt x="2832" y="294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Text Box 34"/>
            <p:cNvSpPr txBox="1">
              <a:spLocks noChangeArrowheads="1"/>
            </p:cNvSpPr>
            <p:nvPr/>
          </p:nvSpPr>
          <p:spPr bwMode="auto">
            <a:xfrm>
              <a:off x="4306" y="2601"/>
              <a:ext cx="97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0000"/>
                  </a:solidFill>
                  <a:latin typeface="宋体" charset="-122"/>
                </a:rPr>
                <a:t>6000K</a:t>
              </a:r>
            </a:p>
          </p:txBody>
        </p:sp>
      </p:grpSp>
      <p:sp>
        <p:nvSpPr>
          <p:cNvPr id="77859" name="Rectangle 35"/>
          <p:cNvSpPr>
            <a:spLocks noChangeArrowheads="1"/>
          </p:cNvSpPr>
          <p:nvPr/>
        </p:nvSpPr>
        <p:spPr bwMode="auto">
          <a:xfrm>
            <a:off x="0" y="1225550"/>
            <a:ext cx="510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宋体" charset="-122"/>
              </a:rPr>
              <a:t>1</a:t>
            </a: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）</a:t>
            </a:r>
            <a:r>
              <a:rPr lang="zh-CN" altLang="en-US" sz="2400" b="1">
                <a:latin typeface="宋体" charset="-122"/>
              </a:rPr>
              <a:t>斯特藩</a:t>
            </a:r>
            <a:r>
              <a:rPr lang="en-US" altLang="zh-CN" sz="2400" b="1">
                <a:latin typeface="Times New Roman" pitchFamily="18" charset="0"/>
              </a:rPr>
              <a:t>—</a:t>
            </a:r>
            <a:r>
              <a:rPr lang="zh-CN" altLang="en-US" sz="2400" b="1">
                <a:latin typeface="宋体" charset="-122"/>
              </a:rPr>
              <a:t>玻尔兹曼定律</a:t>
            </a:r>
            <a:endParaRPr lang="zh-CN" altLang="en-US" sz="2400" b="1">
              <a:solidFill>
                <a:srgbClr val="CC0000"/>
              </a:solidFill>
              <a:latin typeface="宋体" charset="-122"/>
            </a:endParaRPr>
          </a:p>
        </p:txBody>
      </p:sp>
      <p:graphicFrame>
        <p:nvGraphicFramePr>
          <p:cNvPr id="77860" name="Object 36"/>
          <p:cNvGraphicFramePr>
            <a:graphicFrameLocks noChangeAspect="1"/>
          </p:cNvGraphicFramePr>
          <p:nvPr/>
        </p:nvGraphicFramePr>
        <p:xfrm>
          <a:off x="398463" y="1844675"/>
          <a:ext cx="3900487" cy="658813"/>
        </p:xfrm>
        <a:graphic>
          <a:graphicData uri="http://schemas.openxmlformats.org/presentationml/2006/ole">
            <p:oleObj spid="_x0000_s8201" name="Equation" r:id="rId5" imgW="1816100" imgH="330200" progId="Equation.DSMT4">
              <p:embed/>
            </p:oleObj>
          </a:graphicData>
        </a:graphic>
      </p:graphicFrame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395288" y="2708275"/>
            <a:ext cx="4065587" cy="981075"/>
            <a:chOff x="249" y="1706"/>
            <a:chExt cx="2561" cy="618"/>
          </a:xfrm>
        </p:grpSpPr>
        <p:graphicFrame>
          <p:nvGraphicFramePr>
            <p:cNvPr id="8210" name="Object 38"/>
            <p:cNvGraphicFramePr>
              <a:graphicFrameLocks noChangeAspect="1"/>
            </p:cNvGraphicFramePr>
            <p:nvPr/>
          </p:nvGraphicFramePr>
          <p:xfrm>
            <a:off x="288" y="2068"/>
            <a:ext cx="2149" cy="256"/>
          </p:xfrm>
          <a:graphic>
            <a:graphicData uri="http://schemas.openxmlformats.org/presentationml/2006/ole">
              <p:oleObj spid="_x0000_s8210" name="Equation" r:id="rId6" imgW="1765300" imgH="203200" progId="">
                <p:embed/>
              </p:oleObj>
            </a:graphicData>
          </a:graphic>
        </p:graphicFrame>
        <p:sp>
          <p:nvSpPr>
            <p:cNvPr id="8211" name="Rectangle 39"/>
            <p:cNvSpPr>
              <a:spLocks noChangeArrowheads="1"/>
            </p:cNvSpPr>
            <p:nvPr/>
          </p:nvSpPr>
          <p:spPr bwMode="auto">
            <a:xfrm>
              <a:off x="249" y="1706"/>
              <a:ext cx="256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latin typeface="宋体" charset="-122"/>
                </a:rPr>
                <a:t>斯特藩</a:t>
              </a:r>
              <a:r>
                <a:rPr lang="en-US" altLang="zh-CN" sz="2400" b="1">
                  <a:latin typeface="Times New Roman" pitchFamily="18" charset="0"/>
                </a:rPr>
                <a:t>—</a:t>
              </a:r>
              <a:r>
                <a:rPr lang="zh-CN" altLang="en-US" sz="2400" b="1">
                  <a:latin typeface="宋体" charset="-122"/>
                </a:rPr>
                <a:t>玻尔兹曼常量</a:t>
              </a:r>
              <a:endParaRPr lang="zh-CN" altLang="en-US" sz="2400" b="1">
                <a:solidFill>
                  <a:srgbClr val="CC0000"/>
                </a:solidFill>
                <a:latin typeface="宋体" charset="-122"/>
              </a:endParaRPr>
            </a:p>
          </p:txBody>
        </p:sp>
      </p:grpSp>
      <p:sp>
        <p:nvSpPr>
          <p:cNvPr id="77864" name="Text Box 40"/>
          <p:cNvSpPr txBox="1">
            <a:spLocks noChangeArrowheads="1"/>
          </p:cNvSpPr>
          <p:nvPr/>
        </p:nvSpPr>
        <p:spPr bwMode="auto">
          <a:xfrm>
            <a:off x="44450" y="3886200"/>
            <a:ext cx="3765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lang="zh-CN" altLang="en-US" sz="24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lang="zh-CN" altLang="en-US" sz="2400" b="1">
                <a:latin typeface="Times New Roman" pitchFamily="18" charset="0"/>
              </a:rPr>
              <a:t>维恩位移定律</a:t>
            </a:r>
          </a:p>
        </p:txBody>
      </p:sp>
      <p:graphicFrame>
        <p:nvGraphicFramePr>
          <p:cNvPr id="77865" name="Object 41"/>
          <p:cNvGraphicFramePr>
            <a:graphicFrameLocks noChangeAspect="1"/>
          </p:cNvGraphicFramePr>
          <p:nvPr/>
        </p:nvGraphicFramePr>
        <p:xfrm>
          <a:off x="1258888" y="4437063"/>
          <a:ext cx="1204912" cy="431800"/>
        </p:xfrm>
        <a:graphic>
          <a:graphicData uri="http://schemas.openxmlformats.org/presentationml/2006/ole">
            <p:oleObj spid="_x0000_s8204" name="Equation" r:id="rId7" imgW="532937" imgH="215713" progId="Equation.DSMT4">
              <p:embed/>
            </p:oleObj>
          </a:graphicData>
        </a:graphic>
      </p:graphicFrame>
      <p:graphicFrame>
        <p:nvGraphicFramePr>
          <p:cNvPr id="77867" name="Object 43"/>
          <p:cNvGraphicFramePr>
            <a:graphicFrameLocks noChangeAspect="1"/>
          </p:cNvGraphicFramePr>
          <p:nvPr/>
        </p:nvGraphicFramePr>
        <p:xfrm>
          <a:off x="1504950" y="5876925"/>
          <a:ext cx="2425700" cy="366713"/>
        </p:xfrm>
        <a:graphic>
          <a:graphicData uri="http://schemas.openxmlformats.org/presentationml/2006/ole">
            <p:oleObj spid="_x0000_s8205" name="Equation" r:id="rId8" imgW="2133600" imgH="304800" progId="">
              <p:embed/>
            </p:oleObj>
          </a:graphicData>
        </a:graphic>
      </p:graphicFrame>
      <p:sp>
        <p:nvSpPr>
          <p:cNvPr id="77869" name="AutoShape 45"/>
          <p:cNvSpPr>
            <a:spLocks noChangeArrowheads="1"/>
          </p:cNvSpPr>
          <p:nvPr/>
        </p:nvSpPr>
        <p:spPr bwMode="auto">
          <a:xfrm>
            <a:off x="1979613" y="5300663"/>
            <a:ext cx="1544637" cy="433387"/>
          </a:xfrm>
          <a:prstGeom prst="wedgeRectCallout">
            <a:avLst>
              <a:gd name="adj1" fmla="val -76824"/>
              <a:gd name="adj2" fmla="val -124727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2"/>
            </a:solidFill>
            <a:miter lim="800000"/>
            <a:headEnd/>
            <a:tailEnd type="none" w="sm" len="lg"/>
          </a:ln>
        </p:spPr>
        <p:txBody>
          <a:bodyPr/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</a:rPr>
              <a:t>峰值波长</a:t>
            </a:r>
          </a:p>
        </p:txBody>
      </p: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6096000" y="2133600"/>
            <a:ext cx="677863" cy="4302125"/>
            <a:chOff x="3840" y="1344"/>
            <a:chExt cx="427" cy="2710"/>
          </a:xfrm>
        </p:grpSpPr>
        <p:sp>
          <p:nvSpPr>
            <p:cNvPr id="8208" name="Line 47"/>
            <p:cNvSpPr>
              <a:spLocks noChangeShapeType="1"/>
            </p:cNvSpPr>
            <p:nvPr/>
          </p:nvSpPr>
          <p:spPr bwMode="auto">
            <a:xfrm>
              <a:off x="3960" y="1344"/>
              <a:ext cx="0" cy="2256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209" name="Object 48"/>
            <p:cNvGraphicFramePr>
              <a:graphicFrameLocks noChangeAspect="1"/>
            </p:cNvGraphicFramePr>
            <p:nvPr/>
          </p:nvGraphicFramePr>
          <p:xfrm>
            <a:off x="3840" y="3600"/>
            <a:ext cx="427" cy="454"/>
          </p:xfrm>
          <a:graphic>
            <a:graphicData uri="http://schemas.openxmlformats.org/presentationml/2006/ole">
              <p:oleObj spid="_x0000_s8209" name="Equation" r:id="rId9" imgW="253800" imgH="279360" progId="">
                <p:embed/>
              </p:oleObj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7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77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77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7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59" grpId="0" autoUpdateAnimBg="0"/>
      <p:bldP spid="77864" grpId="0" autoUpdateAnimBg="0"/>
      <p:bldP spid="77869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D6AD50D-77F7-41F8-B62E-B27C64EA0224}" type="slidenum">
              <a:rPr lang="en-US" altLang="zh-CN" smtClean="0">
                <a:ea typeface="宋体" charset="-122"/>
              </a:rPr>
              <a:pPr/>
              <a:t>6</a:t>
            </a:fld>
            <a:endParaRPr lang="en-US" altLang="zh-CN" smtClean="0">
              <a:ea typeface="宋体" charset="-122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1752600" y="3170238"/>
          <a:ext cx="6477000" cy="1249362"/>
        </p:xfrm>
        <a:graphic>
          <a:graphicData uri="http://schemas.openxmlformats.org/presentationml/2006/ole">
            <p:oleObj spid="_x0000_s9219" name="Equation" r:id="rId3" imgW="2082800" imgH="457200" progId="">
              <p:embed/>
            </p:oleObj>
          </a:graphicData>
        </a:graphic>
      </p:graphicFrame>
      <p:grpSp>
        <p:nvGrpSpPr>
          <p:cNvPr id="9220" name="Group 3"/>
          <p:cNvGrpSpPr>
            <a:grpSpLocks/>
          </p:cNvGrpSpPr>
          <p:nvPr/>
        </p:nvGrpSpPr>
        <p:grpSpPr bwMode="auto">
          <a:xfrm>
            <a:off x="152400" y="990600"/>
            <a:ext cx="8991600" cy="1890713"/>
            <a:chOff x="96" y="624"/>
            <a:chExt cx="5664" cy="1191"/>
          </a:xfrm>
        </p:grpSpPr>
        <p:grpSp>
          <p:nvGrpSpPr>
            <p:cNvPr id="9223" name="Group 4"/>
            <p:cNvGrpSpPr>
              <a:grpSpLocks/>
            </p:cNvGrpSpPr>
            <p:nvPr/>
          </p:nvGrpSpPr>
          <p:grpSpPr bwMode="auto">
            <a:xfrm>
              <a:off x="96" y="624"/>
              <a:ext cx="5664" cy="731"/>
              <a:chOff x="96" y="624"/>
              <a:chExt cx="5664" cy="731"/>
            </a:xfrm>
          </p:grpSpPr>
          <p:sp>
            <p:nvSpPr>
              <p:cNvPr id="9225" name="Text Box 5"/>
              <p:cNvSpPr txBox="1">
                <a:spLocks noChangeArrowheads="1"/>
              </p:cNvSpPr>
              <p:nvPr/>
            </p:nvSpPr>
            <p:spPr bwMode="auto">
              <a:xfrm>
                <a:off x="96" y="624"/>
                <a:ext cx="5664" cy="7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CC0000"/>
                    </a:solidFill>
                    <a:latin typeface="宋体" charset="-122"/>
                  </a:rPr>
                  <a:t>    </a:t>
                </a:r>
                <a:r>
                  <a:rPr lang="zh-CN" altLang="en-US" sz="2800" b="1">
                    <a:solidFill>
                      <a:srgbClr val="CC0000"/>
                    </a:solidFill>
                    <a:latin typeface="宋体" charset="-122"/>
                  </a:rPr>
                  <a:t>例</a:t>
                </a:r>
                <a:r>
                  <a:rPr lang="en-US" altLang="zh-CN" sz="2800" b="1">
                    <a:solidFill>
                      <a:srgbClr val="CC0000"/>
                    </a:solidFill>
                    <a:latin typeface="宋体" charset="-122"/>
                  </a:rPr>
                  <a:t>1  </a:t>
                </a:r>
                <a:r>
                  <a:rPr lang="zh-CN" altLang="en-US" sz="2800" b="1">
                    <a:latin typeface="宋体" charset="-122"/>
                  </a:rPr>
                  <a:t>太阳的单色辐出度的峰值波长            ，</a:t>
                </a:r>
              </a:p>
              <a:p>
                <a:pPr>
                  <a:spcBef>
                    <a:spcPct val="50000"/>
                  </a:spcBef>
                </a:pPr>
                <a:r>
                  <a:rPr lang="zh-CN" altLang="en-US" sz="2800" b="1">
                    <a:latin typeface="宋体" charset="-122"/>
                  </a:rPr>
                  <a:t>试由此估算太阳表面的温度</a:t>
                </a:r>
                <a:r>
                  <a:rPr lang="en-US" altLang="zh-CN" sz="2800" b="1">
                    <a:latin typeface="宋体" charset="-122"/>
                  </a:rPr>
                  <a:t>.</a:t>
                </a:r>
              </a:p>
            </p:txBody>
          </p:sp>
          <p:graphicFrame>
            <p:nvGraphicFramePr>
              <p:cNvPr id="9226" name="Object 6"/>
              <p:cNvGraphicFramePr>
                <a:graphicFrameLocks noChangeAspect="1"/>
              </p:cNvGraphicFramePr>
              <p:nvPr/>
            </p:nvGraphicFramePr>
            <p:xfrm>
              <a:off x="4080" y="624"/>
              <a:ext cx="1418" cy="382"/>
            </p:xfrm>
            <a:graphic>
              <a:graphicData uri="http://schemas.openxmlformats.org/presentationml/2006/ole">
                <p:oleObj spid="_x0000_s9226" name="Equation" r:id="rId4" imgW="799753" imgH="215806" progId="">
                  <p:embed/>
                </p:oleObj>
              </a:graphicData>
            </a:graphic>
          </p:graphicFrame>
        </p:grpSp>
        <p:sp>
          <p:nvSpPr>
            <p:cNvPr id="9224" name="Text Box 7"/>
            <p:cNvSpPr txBox="1">
              <a:spLocks noChangeArrowheads="1"/>
            </p:cNvSpPr>
            <p:nvPr/>
          </p:nvSpPr>
          <p:spPr bwMode="auto">
            <a:xfrm>
              <a:off x="576" y="1488"/>
              <a:ext cx="148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lg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latin typeface="宋体" charset="-122"/>
                </a:rPr>
                <a:t>解</a:t>
              </a:r>
            </a:p>
          </p:txBody>
        </p:sp>
      </p:grp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1752600" y="236220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由维恩位移定律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990600" y="4768850"/>
            <a:ext cx="7772400" cy="1160463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/>
              <a:t>        </a:t>
            </a:r>
            <a:r>
              <a:rPr lang="zh-CN" altLang="en-US" sz="2800" b="1"/>
              <a:t>对宇宙中其他发光星体的表面温度也可用</a:t>
            </a:r>
          </a:p>
          <a:p>
            <a:pPr>
              <a:spcBef>
                <a:spcPct val="50000"/>
              </a:spcBef>
            </a:pPr>
            <a:r>
              <a:rPr lang="zh-CN" altLang="en-US" sz="2800" b="1"/>
              <a:t>这种方法进行推测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  <p:bldP spid="7988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F1BDC034-E9E8-4C3F-BC17-A11F28A0BE53}" type="slidenum">
              <a:rPr lang="en-US" altLang="zh-CN" smtClean="0">
                <a:ea typeface="宋体" charset="-122"/>
              </a:rPr>
              <a:pPr/>
              <a:t>7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0243" name="Group 2"/>
          <p:cNvGrpSpPr>
            <a:grpSpLocks/>
          </p:cNvGrpSpPr>
          <p:nvPr/>
        </p:nvGrpSpPr>
        <p:grpSpPr bwMode="auto">
          <a:xfrm>
            <a:off x="539750" y="1484313"/>
            <a:ext cx="7448550" cy="5045075"/>
            <a:chOff x="480" y="624"/>
            <a:chExt cx="4692" cy="3178"/>
          </a:xfrm>
        </p:grpSpPr>
        <p:sp>
          <p:nvSpPr>
            <p:cNvPr id="10252" name="Rectangle 3"/>
            <p:cNvSpPr>
              <a:spLocks noChangeArrowheads="1"/>
            </p:cNvSpPr>
            <p:nvPr/>
          </p:nvSpPr>
          <p:spPr bwMode="auto">
            <a:xfrm>
              <a:off x="480" y="3360"/>
              <a:ext cx="27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kumimoji="1" lang="en-US" altLang="zh-CN" sz="4000" i="1">
                  <a:latin typeface="Times New Roman" pitchFamily="18" charset="0"/>
                </a:rPr>
                <a:t>o</a:t>
              </a:r>
            </a:p>
          </p:txBody>
        </p:sp>
        <p:grpSp>
          <p:nvGrpSpPr>
            <p:cNvPr id="10253" name="Group 4"/>
            <p:cNvGrpSpPr>
              <a:grpSpLocks/>
            </p:cNvGrpSpPr>
            <p:nvPr/>
          </p:nvGrpSpPr>
          <p:grpSpPr bwMode="auto">
            <a:xfrm>
              <a:off x="528" y="624"/>
              <a:ext cx="4644" cy="3101"/>
              <a:chOff x="528" y="624"/>
              <a:chExt cx="4644" cy="3101"/>
            </a:xfrm>
          </p:grpSpPr>
          <p:sp>
            <p:nvSpPr>
              <p:cNvPr id="10254" name="Rectangle 5"/>
              <p:cNvSpPr>
                <a:spLocks noChangeArrowheads="1"/>
              </p:cNvSpPr>
              <p:nvPr/>
            </p:nvSpPr>
            <p:spPr bwMode="auto">
              <a:xfrm>
                <a:off x="2264" y="624"/>
                <a:ext cx="69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2400">
                    <a:latin typeface="Bookman Old Style" pitchFamily="18" charset="0"/>
                    <a:ea typeface="楷体_GB2312" pitchFamily="49" charset="-122"/>
                  </a:rPr>
                  <a:t>实验值</a:t>
                </a:r>
              </a:p>
            </p:txBody>
          </p:sp>
          <p:sp>
            <p:nvSpPr>
              <p:cNvPr id="10255" name="Freeform 6"/>
              <p:cNvSpPr>
                <a:spLocks/>
              </p:cNvSpPr>
              <p:nvPr/>
            </p:nvSpPr>
            <p:spPr bwMode="auto">
              <a:xfrm>
                <a:off x="1459" y="920"/>
                <a:ext cx="806" cy="962"/>
              </a:xfrm>
              <a:custGeom>
                <a:avLst/>
                <a:gdLst>
                  <a:gd name="T0" fmla="*/ 0 w 913"/>
                  <a:gd name="T1" fmla="*/ 111 h 1249"/>
                  <a:gd name="T2" fmla="*/ 805 w 913"/>
                  <a:gd name="T3" fmla="*/ 0 h 1249"/>
                  <a:gd name="T4" fmla="*/ 508 w 913"/>
                  <a:gd name="T5" fmla="*/ 961 h 1249"/>
                  <a:gd name="T6" fmla="*/ 0 60000 65536"/>
                  <a:gd name="T7" fmla="*/ 0 60000 65536"/>
                  <a:gd name="T8" fmla="*/ 0 60000 65536"/>
                  <a:gd name="T9" fmla="*/ 0 w 913"/>
                  <a:gd name="T10" fmla="*/ 0 h 1249"/>
                  <a:gd name="T11" fmla="*/ 913 w 913"/>
                  <a:gd name="T12" fmla="*/ 1249 h 12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3" h="1249">
                    <a:moveTo>
                      <a:pt x="0" y="144"/>
                    </a:moveTo>
                    <a:lnTo>
                      <a:pt x="912" y="0"/>
                    </a:lnTo>
                    <a:lnTo>
                      <a:pt x="576" y="1248"/>
                    </a:lnTo>
                  </a:path>
                </a:pathLst>
              </a:custGeom>
              <a:noFill/>
              <a:ln w="25400" cap="rnd">
                <a:solidFill>
                  <a:srgbClr val="FFFF00"/>
                </a:solidFill>
                <a:round/>
                <a:headEnd type="stealth" w="med" len="lg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6" name="Line 7"/>
              <p:cNvSpPr>
                <a:spLocks noChangeShapeType="1"/>
              </p:cNvSpPr>
              <p:nvPr/>
            </p:nvSpPr>
            <p:spPr bwMode="auto">
              <a:xfrm flipH="1">
                <a:off x="900" y="1401"/>
                <a:ext cx="254" cy="1553"/>
              </a:xfrm>
              <a:prstGeom prst="line">
                <a:avLst/>
              </a:prstGeom>
              <a:noFill/>
              <a:ln w="50800">
                <a:solidFill>
                  <a:srgbClr val="FF66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7" name="Arc 8"/>
              <p:cNvSpPr>
                <a:spLocks/>
              </p:cNvSpPr>
              <p:nvPr/>
            </p:nvSpPr>
            <p:spPr bwMode="auto">
              <a:xfrm>
                <a:off x="528" y="2806"/>
                <a:ext cx="356" cy="456"/>
              </a:xfrm>
              <a:custGeom>
                <a:avLst/>
                <a:gdLst>
                  <a:gd name="T0" fmla="*/ 6 w 20656"/>
                  <a:gd name="T1" fmla="*/ 4 h 18991"/>
                  <a:gd name="T2" fmla="*/ 3 w 20656"/>
                  <a:gd name="T3" fmla="*/ 11 h 18991"/>
                  <a:gd name="T4" fmla="*/ 0 w 20656"/>
                  <a:gd name="T5" fmla="*/ 0 h 18991"/>
                  <a:gd name="T6" fmla="*/ 0 60000 65536"/>
                  <a:gd name="T7" fmla="*/ 0 60000 65536"/>
                  <a:gd name="T8" fmla="*/ 0 60000 65536"/>
                  <a:gd name="T9" fmla="*/ 0 w 20656"/>
                  <a:gd name="T10" fmla="*/ 0 h 18991"/>
                  <a:gd name="T11" fmla="*/ 20656 w 20656"/>
                  <a:gd name="T12" fmla="*/ 18991 h 1899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0656" h="18991" fill="none" extrusionOk="0">
                    <a:moveTo>
                      <a:pt x="20655" y="6315"/>
                    </a:moveTo>
                    <a:cubicBezTo>
                      <a:pt x="18998" y="11737"/>
                      <a:pt x="15275" y="16289"/>
                      <a:pt x="10290" y="18990"/>
                    </a:cubicBezTo>
                  </a:path>
                  <a:path w="20656" h="18991" stroke="0" extrusionOk="0">
                    <a:moveTo>
                      <a:pt x="20655" y="6315"/>
                    </a:moveTo>
                    <a:cubicBezTo>
                      <a:pt x="18998" y="11737"/>
                      <a:pt x="15275" y="16289"/>
                      <a:pt x="10290" y="18990"/>
                    </a:cubicBezTo>
                    <a:lnTo>
                      <a:pt x="0" y="0"/>
                    </a:lnTo>
                    <a:lnTo>
                      <a:pt x="20655" y="631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66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8" name="Arc 9"/>
              <p:cNvSpPr>
                <a:spLocks/>
              </p:cNvSpPr>
              <p:nvPr/>
            </p:nvSpPr>
            <p:spPr bwMode="auto">
              <a:xfrm rot="-60000">
                <a:off x="2324" y="2306"/>
                <a:ext cx="2554" cy="987"/>
              </a:xfrm>
              <a:custGeom>
                <a:avLst/>
                <a:gdLst>
                  <a:gd name="T0" fmla="*/ 309 w 21119"/>
                  <a:gd name="T1" fmla="*/ 45 h 21600"/>
                  <a:gd name="T2" fmla="*/ 0 w 21119"/>
                  <a:gd name="T3" fmla="*/ 9 h 21600"/>
                  <a:gd name="T4" fmla="*/ 309 w 2111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119"/>
                  <a:gd name="T10" fmla="*/ 0 h 21600"/>
                  <a:gd name="T11" fmla="*/ 21119 w 2111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119" h="21600" fill="none" extrusionOk="0">
                    <a:moveTo>
                      <a:pt x="21119" y="21600"/>
                    </a:moveTo>
                    <a:cubicBezTo>
                      <a:pt x="10936" y="21600"/>
                      <a:pt x="2136" y="14488"/>
                      <a:pt x="-1" y="4532"/>
                    </a:cubicBezTo>
                  </a:path>
                  <a:path w="21119" h="21600" stroke="0" extrusionOk="0">
                    <a:moveTo>
                      <a:pt x="21119" y="21600"/>
                    </a:moveTo>
                    <a:cubicBezTo>
                      <a:pt x="10936" y="21600"/>
                      <a:pt x="2136" y="14488"/>
                      <a:pt x="-1" y="4532"/>
                    </a:cubicBezTo>
                    <a:lnTo>
                      <a:pt x="21119" y="0"/>
                    </a:lnTo>
                    <a:lnTo>
                      <a:pt x="21119" y="2160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66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59" name="Arc 10"/>
              <p:cNvSpPr>
                <a:spLocks/>
              </p:cNvSpPr>
              <p:nvPr/>
            </p:nvSpPr>
            <p:spPr bwMode="auto">
              <a:xfrm rot="2640000">
                <a:off x="1165" y="1719"/>
                <a:ext cx="3622" cy="1257"/>
              </a:xfrm>
              <a:custGeom>
                <a:avLst/>
                <a:gdLst>
                  <a:gd name="T0" fmla="*/ 332 w 17656"/>
                  <a:gd name="T1" fmla="*/ 82 h 19265"/>
                  <a:gd name="T2" fmla="*/ 0 w 17656"/>
                  <a:gd name="T3" fmla="*/ 53 h 19265"/>
                  <a:gd name="T4" fmla="*/ 743 w 17656"/>
                  <a:gd name="T5" fmla="*/ 0 h 19265"/>
                  <a:gd name="T6" fmla="*/ 0 60000 65536"/>
                  <a:gd name="T7" fmla="*/ 0 60000 65536"/>
                  <a:gd name="T8" fmla="*/ 0 60000 65536"/>
                  <a:gd name="T9" fmla="*/ 0 w 17656"/>
                  <a:gd name="T10" fmla="*/ 0 h 19265"/>
                  <a:gd name="T11" fmla="*/ 17656 w 17656"/>
                  <a:gd name="T12" fmla="*/ 19265 h 1926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656" h="19265" fill="none" extrusionOk="0">
                    <a:moveTo>
                      <a:pt x="7887" y="19265"/>
                    </a:moveTo>
                    <a:cubicBezTo>
                      <a:pt x="4741" y="17669"/>
                      <a:pt x="2033" y="15327"/>
                      <a:pt x="0" y="12443"/>
                    </a:cubicBezTo>
                  </a:path>
                  <a:path w="17656" h="19265" stroke="0" extrusionOk="0">
                    <a:moveTo>
                      <a:pt x="7887" y="19265"/>
                    </a:moveTo>
                    <a:cubicBezTo>
                      <a:pt x="4741" y="17669"/>
                      <a:pt x="2033" y="15327"/>
                      <a:pt x="0" y="12443"/>
                    </a:cubicBezTo>
                    <a:lnTo>
                      <a:pt x="17656" y="0"/>
                    </a:lnTo>
                    <a:lnTo>
                      <a:pt x="7887" y="19265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66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0" name="Arc 11"/>
              <p:cNvSpPr>
                <a:spLocks/>
              </p:cNvSpPr>
              <p:nvPr/>
            </p:nvSpPr>
            <p:spPr bwMode="auto">
              <a:xfrm>
                <a:off x="1152" y="1106"/>
                <a:ext cx="367" cy="628"/>
              </a:xfrm>
              <a:custGeom>
                <a:avLst/>
                <a:gdLst>
                  <a:gd name="T0" fmla="*/ 0 w 31250"/>
                  <a:gd name="T1" fmla="*/ 9 h 21600"/>
                  <a:gd name="T2" fmla="*/ 4 w 31250"/>
                  <a:gd name="T3" fmla="*/ 4 h 21600"/>
                  <a:gd name="T4" fmla="*/ 3 w 31250"/>
                  <a:gd name="T5" fmla="*/ 18 h 21600"/>
                  <a:gd name="T6" fmla="*/ 0 60000 65536"/>
                  <a:gd name="T7" fmla="*/ 0 60000 65536"/>
                  <a:gd name="T8" fmla="*/ 0 60000 65536"/>
                  <a:gd name="T9" fmla="*/ 0 w 31250"/>
                  <a:gd name="T10" fmla="*/ 0 h 21600"/>
                  <a:gd name="T11" fmla="*/ 31250 w 3125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1250" h="21600" fill="none" extrusionOk="0">
                    <a:moveTo>
                      <a:pt x="-1" y="10077"/>
                    </a:moveTo>
                    <a:cubicBezTo>
                      <a:pt x="3955" y="3804"/>
                      <a:pt x="10853" y="-1"/>
                      <a:pt x="18270" y="0"/>
                    </a:cubicBezTo>
                    <a:cubicBezTo>
                      <a:pt x="22952" y="0"/>
                      <a:pt x="27507" y="1521"/>
                      <a:pt x="31249" y="4335"/>
                    </a:cubicBezTo>
                  </a:path>
                  <a:path w="31250" h="21600" stroke="0" extrusionOk="0">
                    <a:moveTo>
                      <a:pt x="-1" y="10077"/>
                    </a:moveTo>
                    <a:cubicBezTo>
                      <a:pt x="3955" y="3804"/>
                      <a:pt x="10853" y="-1"/>
                      <a:pt x="18270" y="0"/>
                    </a:cubicBezTo>
                    <a:cubicBezTo>
                      <a:pt x="22952" y="0"/>
                      <a:pt x="27507" y="1521"/>
                      <a:pt x="31249" y="4335"/>
                    </a:cubicBezTo>
                    <a:lnTo>
                      <a:pt x="18270" y="21600"/>
                    </a:lnTo>
                    <a:lnTo>
                      <a:pt x="-1" y="10077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66CC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1" name="Rectangle 12"/>
              <p:cNvSpPr>
                <a:spLocks noChangeArrowheads="1"/>
              </p:cNvSpPr>
              <p:nvPr/>
            </p:nvSpPr>
            <p:spPr bwMode="auto">
              <a:xfrm>
                <a:off x="4562" y="3324"/>
                <a:ext cx="610" cy="3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en-US" altLang="zh-CN" sz="3000" i="1">
                    <a:latin typeface="Times New Roman" pitchFamily="18" charset="0"/>
                  </a:rPr>
                  <a:t>/</a:t>
                </a:r>
                <a:r>
                  <a:rPr kumimoji="1" lang="en-US" altLang="zh-CN" sz="3000">
                    <a:latin typeface="Times New Roman" pitchFamily="18" charset="0"/>
                  </a:rPr>
                  <a:t>μm</a:t>
                </a:r>
                <a:endParaRPr kumimoji="1" lang="en-US" altLang="zh-CN" sz="3000">
                  <a:latin typeface="宋体" charset="-122"/>
                </a:endParaRPr>
              </a:p>
            </p:txBody>
          </p:sp>
          <p:sp>
            <p:nvSpPr>
              <p:cNvPr id="10262" name="Rectangle 13"/>
              <p:cNvSpPr>
                <a:spLocks noChangeArrowheads="1"/>
              </p:cNvSpPr>
              <p:nvPr/>
            </p:nvSpPr>
            <p:spPr bwMode="auto">
              <a:xfrm>
                <a:off x="2186" y="3310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kumimoji="1" lang="zh-CN" altLang="zh-CN" sz="3200">
                  <a:latin typeface="宋体" charset="-122"/>
                </a:endParaRPr>
              </a:p>
            </p:txBody>
          </p:sp>
          <p:sp>
            <p:nvSpPr>
              <p:cNvPr id="10263" name="Rectangle 14"/>
              <p:cNvSpPr>
                <a:spLocks noChangeArrowheads="1"/>
              </p:cNvSpPr>
              <p:nvPr/>
            </p:nvSpPr>
            <p:spPr bwMode="auto">
              <a:xfrm>
                <a:off x="3414" y="3302"/>
                <a:ext cx="116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endParaRPr kumimoji="1" lang="zh-CN" altLang="zh-CN" sz="3200">
                  <a:latin typeface="宋体" charset="-122"/>
                </a:endParaRPr>
              </a:p>
            </p:txBody>
          </p:sp>
          <p:sp>
            <p:nvSpPr>
              <p:cNvPr id="10264" name="Line 15"/>
              <p:cNvSpPr>
                <a:spLocks noChangeShapeType="1"/>
              </p:cNvSpPr>
              <p:nvPr/>
            </p:nvSpPr>
            <p:spPr bwMode="auto">
              <a:xfrm>
                <a:off x="646" y="3362"/>
                <a:ext cx="444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stealth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5" name="Line 16"/>
              <p:cNvSpPr>
                <a:spLocks noChangeShapeType="1"/>
              </p:cNvSpPr>
              <p:nvPr/>
            </p:nvSpPr>
            <p:spPr bwMode="auto">
              <a:xfrm flipV="1">
                <a:off x="1451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6" name="Line 17"/>
              <p:cNvSpPr>
                <a:spLocks noChangeShapeType="1"/>
              </p:cNvSpPr>
              <p:nvPr/>
            </p:nvSpPr>
            <p:spPr bwMode="auto">
              <a:xfrm flipV="1">
                <a:off x="1874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Line 18"/>
              <p:cNvSpPr>
                <a:spLocks noChangeShapeType="1"/>
              </p:cNvSpPr>
              <p:nvPr/>
            </p:nvSpPr>
            <p:spPr bwMode="auto">
              <a:xfrm flipV="1">
                <a:off x="2297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8" name="Line 19"/>
              <p:cNvSpPr>
                <a:spLocks noChangeShapeType="1"/>
              </p:cNvSpPr>
              <p:nvPr/>
            </p:nvSpPr>
            <p:spPr bwMode="auto">
              <a:xfrm flipV="1">
                <a:off x="2721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9" name="Line 20"/>
              <p:cNvSpPr>
                <a:spLocks noChangeShapeType="1"/>
              </p:cNvSpPr>
              <p:nvPr/>
            </p:nvSpPr>
            <p:spPr bwMode="auto">
              <a:xfrm flipV="1">
                <a:off x="3525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0" name="Line 21"/>
              <p:cNvSpPr>
                <a:spLocks noChangeShapeType="1"/>
              </p:cNvSpPr>
              <p:nvPr/>
            </p:nvSpPr>
            <p:spPr bwMode="auto">
              <a:xfrm flipV="1">
                <a:off x="3948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1" name="Line 22"/>
              <p:cNvSpPr>
                <a:spLocks noChangeShapeType="1"/>
              </p:cNvSpPr>
              <p:nvPr/>
            </p:nvSpPr>
            <p:spPr bwMode="auto">
              <a:xfrm flipV="1">
                <a:off x="4329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2" name="Line 23"/>
              <p:cNvSpPr>
                <a:spLocks noChangeShapeType="1"/>
              </p:cNvSpPr>
              <p:nvPr/>
            </p:nvSpPr>
            <p:spPr bwMode="auto">
              <a:xfrm flipV="1">
                <a:off x="4710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3" name="Line 24"/>
              <p:cNvSpPr>
                <a:spLocks noChangeShapeType="1"/>
              </p:cNvSpPr>
              <p:nvPr/>
            </p:nvSpPr>
            <p:spPr bwMode="auto">
              <a:xfrm flipV="1">
                <a:off x="1027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4" name="Line 25"/>
              <p:cNvSpPr>
                <a:spLocks noChangeShapeType="1"/>
              </p:cNvSpPr>
              <p:nvPr/>
            </p:nvSpPr>
            <p:spPr bwMode="auto">
              <a:xfrm flipV="1">
                <a:off x="3144" y="3288"/>
                <a:ext cx="0" cy="7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75" name="Oval 26"/>
              <p:cNvSpPr>
                <a:spLocks noChangeArrowheads="1"/>
              </p:cNvSpPr>
              <p:nvPr/>
            </p:nvSpPr>
            <p:spPr bwMode="auto">
              <a:xfrm>
                <a:off x="1877" y="1923"/>
                <a:ext cx="78" cy="6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6" name="Oval 27"/>
              <p:cNvSpPr>
                <a:spLocks noChangeArrowheads="1"/>
              </p:cNvSpPr>
              <p:nvPr/>
            </p:nvSpPr>
            <p:spPr bwMode="auto">
              <a:xfrm>
                <a:off x="946" y="2366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7" name="Oval 28"/>
              <p:cNvSpPr>
                <a:spLocks noChangeArrowheads="1"/>
              </p:cNvSpPr>
              <p:nvPr/>
            </p:nvSpPr>
            <p:spPr bwMode="auto">
              <a:xfrm>
                <a:off x="4036" y="3143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8" name="Oval 29"/>
              <p:cNvSpPr>
                <a:spLocks noChangeArrowheads="1"/>
              </p:cNvSpPr>
              <p:nvPr/>
            </p:nvSpPr>
            <p:spPr bwMode="auto">
              <a:xfrm>
                <a:off x="3740" y="3106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79" name="Oval 30"/>
              <p:cNvSpPr>
                <a:spLocks noChangeArrowheads="1"/>
              </p:cNvSpPr>
              <p:nvPr/>
            </p:nvSpPr>
            <p:spPr bwMode="auto">
              <a:xfrm>
                <a:off x="3232" y="2995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0" name="Oval 31"/>
              <p:cNvSpPr>
                <a:spLocks noChangeArrowheads="1"/>
              </p:cNvSpPr>
              <p:nvPr/>
            </p:nvSpPr>
            <p:spPr bwMode="auto">
              <a:xfrm>
                <a:off x="2978" y="2921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1" name="Oval 32"/>
              <p:cNvSpPr>
                <a:spLocks noChangeArrowheads="1"/>
              </p:cNvSpPr>
              <p:nvPr/>
            </p:nvSpPr>
            <p:spPr bwMode="auto">
              <a:xfrm>
                <a:off x="2682" y="2773"/>
                <a:ext cx="77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2" name="Oval 33"/>
              <p:cNvSpPr>
                <a:spLocks noChangeArrowheads="1"/>
              </p:cNvSpPr>
              <p:nvPr/>
            </p:nvSpPr>
            <p:spPr bwMode="auto">
              <a:xfrm>
                <a:off x="2301" y="2514"/>
                <a:ext cx="77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3" name="Oval 34"/>
              <p:cNvSpPr>
                <a:spLocks noChangeArrowheads="1"/>
              </p:cNvSpPr>
              <p:nvPr/>
            </p:nvSpPr>
            <p:spPr bwMode="auto">
              <a:xfrm>
                <a:off x="2428" y="2588"/>
                <a:ext cx="77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4" name="Oval 35"/>
              <p:cNvSpPr>
                <a:spLocks noChangeArrowheads="1"/>
              </p:cNvSpPr>
              <p:nvPr/>
            </p:nvSpPr>
            <p:spPr bwMode="auto">
              <a:xfrm>
                <a:off x="1623" y="1442"/>
                <a:ext cx="78" cy="6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5" name="Oval 36"/>
              <p:cNvSpPr>
                <a:spLocks noChangeArrowheads="1"/>
              </p:cNvSpPr>
              <p:nvPr/>
            </p:nvSpPr>
            <p:spPr bwMode="auto">
              <a:xfrm>
                <a:off x="1031" y="1775"/>
                <a:ext cx="77" cy="6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6" name="Oval 37"/>
              <p:cNvSpPr>
                <a:spLocks noChangeArrowheads="1"/>
              </p:cNvSpPr>
              <p:nvPr/>
            </p:nvSpPr>
            <p:spPr bwMode="auto">
              <a:xfrm>
                <a:off x="1073" y="1479"/>
                <a:ext cx="78" cy="6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7" name="Oval 38"/>
              <p:cNvSpPr>
                <a:spLocks noChangeArrowheads="1"/>
              </p:cNvSpPr>
              <p:nvPr/>
            </p:nvSpPr>
            <p:spPr bwMode="auto">
              <a:xfrm>
                <a:off x="988" y="2033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8" name="Oval 39"/>
              <p:cNvSpPr>
                <a:spLocks noChangeArrowheads="1"/>
              </p:cNvSpPr>
              <p:nvPr/>
            </p:nvSpPr>
            <p:spPr bwMode="auto">
              <a:xfrm>
                <a:off x="1158" y="1220"/>
                <a:ext cx="77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89" name="Oval 40"/>
              <p:cNvSpPr>
                <a:spLocks noChangeArrowheads="1"/>
              </p:cNvSpPr>
              <p:nvPr/>
            </p:nvSpPr>
            <p:spPr bwMode="auto">
              <a:xfrm>
                <a:off x="1539" y="1257"/>
                <a:ext cx="77" cy="67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0" name="Oval 41"/>
              <p:cNvSpPr>
                <a:spLocks noChangeArrowheads="1"/>
              </p:cNvSpPr>
              <p:nvPr/>
            </p:nvSpPr>
            <p:spPr bwMode="auto">
              <a:xfrm>
                <a:off x="1369" y="1035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1" name="Oval 42"/>
              <p:cNvSpPr>
                <a:spLocks noChangeArrowheads="1"/>
              </p:cNvSpPr>
              <p:nvPr/>
            </p:nvSpPr>
            <p:spPr bwMode="auto">
              <a:xfrm>
                <a:off x="1242" y="1035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2" name="Oval 43"/>
              <p:cNvSpPr>
                <a:spLocks noChangeArrowheads="1"/>
              </p:cNvSpPr>
              <p:nvPr/>
            </p:nvSpPr>
            <p:spPr bwMode="auto">
              <a:xfrm>
                <a:off x="777" y="3106"/>
                <a:ext cx="77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3" name="Oval 44"/>
              <p:cNvSpPr>
                <a:spLocks noChangeArrowheads="1"/>
              </p:cNvSpPr>
              <p:nvPr/>
            </p:nvSpPr>
            <p:spPr bwMode="auto">
              <a:xfrm>
                <a:off x="819" y="2995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94" name="Oval 45"/>
              <p:cNvSpPr>
                <a:spLocks noChangeArrowheads="1"/>
              </p:cNvSpPr>
              <p:nvPr/>
            </p:nvSpPr>
            <p:spPr bwMode="auto">
              <a:xfrm>
                <a:off x="861" y="2884"/>
                <a:ext cx="78" cy="68"/>
              </a:xfrm>
              <a:prstGeom prst="ellipse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295" name="Object 46"/>
              <p:cNvGraphicFramePr>
                <a:graphicFrameLocks noChangeAspect="1"/>
              </p:cNvGraphicFramePr>
              <p:nvPr/>
            </p:nvGraphicFramePr>
            <p:xfrm>
              <a:off x="740" y="773"/>
              <a:ext cx="771" cy="251"/>
            </p:xfrm>
            <a:graphic>
              <a:graphicData uri="http://schemas.openxmlformats.org/presentationml/2006/ole">
                <p:oleObj spid="_x0000_s10295" name="Equation" r:id="rId4" imgW="1397000" imgH="520700" progId="">
                  <p:embed/>
                </p:oleObj>
              </a:graphicData>
            </a:graphic>
          </p:graphicFrame>
          <p:sp>
            <p:nvSpPr>
              <p:cNvPr id="10296" name="Line 47"/>
              <p:cNvSpPr>
                <a:spLocks noChangeShapeType="1"/>
              </p:cNvSpPr>
              <p:nvPr/>
            </p:nvSpPr>
            <p:spPr bwMode="auto">
              <a:xfrm rot="10800000">
                <a:off x="646" y="847"/>
                <a:ext cx="1" cy="251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7" name="Arc 48"/>
              <p:cNvSpPr>
                <a:spLocks/>
              </p:cNvSpPr>
              <p:nvPr/>
            </p:nvSpPr>
            <p:spPr bwMode="auto">
              <a:xfrm rot="120000">
                <a:off x="2518" y="1365"/>
                <a:ext cx="1413" cy="1866"/>
              </a:xfrm>
              <a:custGeom>
                <a:avLst/>
                <a:gdLst>
                  <a:gd name="T0" fmla="*/ 126 w 13549"/>
                  <a:gd name="T1" fmla="*/ 162 h 21510"/>
                  <a:gd name="T2" fmla="*/ 0 w 13549"/>
                  <a:gd name="T3" fmla="*/ 127 h 21510"/>
                  <a:gd name="T4" fmla="*/ 147 w 13549"/>
                  <a:gd name="T5" fmla="*/ 0 h 21510"/>
                  <a:gd name="T6" fmla="*/ 0 60000 65536"/>
                  <a:gd name="T7" fmla="*/ 0 60000 65536"/>
                  <a:gd name="T8" fmla="*/ 0 60000 65536"/>
                  <a:gd name="T9" fmla="*/ 0 w 13549"/>
                  <a:gd name="T10" fmla="*/ 0 h 21510"/>
                  <a:gd name="T11" fmla="*/ 13549 w 13549"/>
                  <a:gd name="T12" fmla="*/ 21510 h 2151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549" h="21510" fill="none" extrusionOk="0">
                    <a:moveTo>
                      <a:pt x="11581" y="21510"/>
                    </a:moveTo>
                    <a:cubicBezTo>
                      <a:pt x="7343" y="21122"/>
                      <a:pt x="3314" y="19491"/>
                      <a:pt x="-1" y="16822"/>
                    </a:cubicBezTo>
                  </a:path>
                  <a:path w="13549" h="21510" stroke="0" extrusionOk="0">
                    <a:moveTo>
                      <a:pt x="11581" y="21510"/>
                    </a:moveTo>
                    <a:cubicBezTo>
                      <a:pt x="7343" y="21122"/>
                      <a:pt x="3314" y="19491"/>
                      <a:pt x="-1" y="16822"/>
                    </a:cubicBezTo>
                    <a:lnTo>
                      <a:pt x="13549" y="0"/>
                    </a:lnTo>
                    <a:lnTo>
                      <a:pt x="11581" y="21510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8" name="Line 49"/>
              <p:cNvSpPr>
                <a:spLocks noChangeShapeType="1"/>
              </p:cNvSpPr>
              <p:nvPr/>
            </p:nvSpPr>
            <p:spPr bwMode="auto">
              <a:xfrm>
                <a:off x="1925" y="1956"/>
                <a:ext cx="423" cy="629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99" name="Arc 50"/>
              <p:cNvSpPr>
                <a:spLocks/>
              </p:cNvSpPr>
              <p:nvPr/>
            </p:nvSpPr>
            <p:spPr bwMode="auto">
              <a:xfrm rot="-8640000">
                <a:off x="2443" y="2281"/>
                <a:ext cx="1551" cy="935"/>
              </a:xfrm>
              <a:custGeom>
                <a:avLst/>
                <a:gdLst>
                  <a:gd name="T0" fmla="*/ 142 w 12837"/>
                  <a:gd name="T1" fmla="*/ 0 h 19272"/>
                  <a:gd name="T2" fmla="*/ 187 w 12837"/>
                  <a:gd name="T3" fmla="*/ 4 h 19272"/>
                  <a:gd name="T4" fmla="*/ 0 w 12837"/>
                  <a:gd name="T5" fmla="*/ 45 h 19272"/>
                  <a:gd name="T6" fmla="*/ 0 60000 65536"/>
                  <a:gd name="T7" fmla="*/ 0 60000 65536"/>
                  <a:gd name="T8" fmla="*/ 0 60000 65536"/>
                  <a:gd name="T9" fmla="*/ 0 w 12837"/>
                  <a:gd name="T10" fmla="*/ 0 h 19272"/>
                  <a:gd name="T11" fmla="*/ 12837 w 12837"/>
                  <a:gd name="T12" fmla="*/ 19272 h 1927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837" h="19272" fill="none" extrusionOk="0">
                    <a:moveTo>
                      <a:pt x="9754" y="-1"/>
                    </a:moveTo>
                    <a:cubicBezTo>
                      <a:pt x="10833" y="545"/>
                      <a:pt x="11864" y="1181"/>
                      <a:pt x="12837" y="1900"/>
                    </a:cubicBezTo>
                  </a:path>
                  <a:path w="12837" h="19272" stroke="0" extrusionOk="0">
                    <a:moveTo>
                      <a:pt x="9754" y="-1"/>
                    </a:moveTo>
                    <a:cubicBezTo>
                      <a:pt x="10833" y="545"/>
                      <a:pt x="11864" y="1181"/>
                      <a:pt x="12837" y="1900"/>
                    </a:cubicBezTo>
                    <a:lnTo>
                      <a:pt x="0" y="19272"/>
                    </a:lnTo>
                    <a:lnTo>
                      <a:pt x="9754" y="-1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0" name="Line 51"/>
              <p:cNvSpPr>
                <a:spLocks noChangeShapeType="1"/>
              </p:cNvSpPr>
              <p:nvPr/>
            </p:nvSpPr>
            <p:spPr bwMode="auto">
              <a:xfrm>
                <a:off x="3662" y="3251"/>
                <a:ext cx="931" cy="74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1" name="Rectangle 52"/>
              <p:cNvSpPr>
                <a:spLocks noChangeArrowheads="1"/>
              </p:cNvSpPr>
              <p:nvPr/>
            </p:nvSpPr>
            <p:spPr bwMode="auto">
              <a:xfrm>
                <a:off x="1469" y="2844"/>
                <a:ext cx="69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2400" b="1">
                    <a:solidFill>
                      <a:srgbClr val="0000FF"/>
                    </a:solidFill>
                    <a:latin typeface="Bookman Old Style" pitchFamily="18" charset="0"/>
                    <a:ea typeface="楷体_GB2312" pitchFamily="49" charset="-122"/>
                  </a:rPr>
                  <a:t>维恩线</a:t>
                </a:r>
              </a:p>
            </p:txBody>
          </p:sp>
          <p:sp>
            <p:nvSpPr>
              <p:cNvPr id="10302" name="Line 53"/>
              <p:cNvSpPr>
                <a:spLocks noChangeShapeType="1"/>
              </p:cNvSpPr>
              <p:nvPr/>
            </p:nvSpPr>
            <p:spPr bwMode="auto">
              <a:xfrm>
                <a:off x="2231" y="2992"/>
                <a:ext cx="59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3" name="Arc 54"/>
              <p:cNvSpPr>
                <a:spLocks/>
              </p:cNvSpPr>
              <p:nvPr/>
            </p:nvSpPr>
            <p:spPr bwMode="auto">
              <a:xfrm>
                <a:off x="2391" y="1328"/>
                <a:ext cx="2383" cy="1871"/>
              </a:xfrm>
              <a:custGeom>
                <a:avLst/>
                <a:gdLst>
                  <a:gd name="T0" fmla="*/ 263 w 21600"/>
                  <a:gd name="T1" fmla="*/ 160 h 21858"/>
                  <a:gd name="T2" fmla="*/ 0 w 21600"/>
                  <a:gd name="T3" fmla="*/ 0 h 21858"/>
                  <a:gd name="T4" fmla="*/ 263 w 21600"/>
                  <a:gd name="T5" fmla="*/ 2 h 2185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858"/>
                  <a:gd name="T11" fmla="*/ 21600 w 21600"/>
                  <a:gd name="T12" fmla="*/ 21858 h 2185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858" fill="none" extrusionOk="0">
                    <a:moveTo>
                      <a:pt x="21600" y="21858"/>
                    </a:moveTo>
                    <a:cubicBezTo>
                      <a:pt x="9670" y="21858"/>
                      <a:pt x="0" y="12187"/>
                      <a:pt x="0" y="258"/>
                    </a:cubicBezTo>
                    <a:cubicBezTo>
                      <a:pt x="-1" y="171"/>
                      <a:pt x="0" y="85"/>
                      <a:pt x="1" y="-1"/>
                    </a:cubicBezTo>
                  </a:path>
                  <a:path w="21600" h="21858" stroke="0" extrusionOk="0">
                    <a:moveTo>
                      <a:pt x="21600" y="21858"/>
                    </a:moveTo>
                    <a:cubicBezTo>
                      <a:pt x="9670" y="21858"/>
                      <a:pt x="0" y="12187"/>
                      <a:pt x="0" y="258"/>
                    </a:cubicBezTo>
                    <a:cubicBezTo>
                      <a:pt x="-1" y="171"/>
                      <a:pt x="0" y="85"/>
                      <a:pt x="1" y="-1"/>
                    </a:cubicBezTo>
                    <a:lnTo>
                      <a:pt x="21600" y="258"/>
                    </a:lnTo>
                    <a:lnTo>
                      <a:pt x="21600" y="21858"/>
                    </a:lnTo>
                    <a:close/>
                  </a:path>
                </a:pathLst>
              </a:custGeom>
              <a:noFill/>
              <a:ln w="50800">
                <a:solidFill>
                  <a:schemeClr val="tx1"/>
                </a:solidFill>
                <a:prstDash val="lgDash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4" name="Rectangle 55"/>
              <p:cNvSpPr>
                <a:spLocks noChangeArrowheads="1"/>
              </p:cNvSpPr>
              <p:nvPr/>
            </p:nvSpPr>
            <p:spPr bwMode="auto">
              <a:xfrm>
                <a:off x="3643" y="2230"/>
                <a:ext cx="127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24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瑞利</a:t>
                </a:r>
                <a:r>
                  <a:rPr kumimoji="1" lang="en-US" altLang="zh-CN" sz="24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--</a:t>
                </a:r>
                <a:r>
                  <a:rPr kumimoji="1" lang="zh-CN" altLang="en-US" sz="2400" b="1">
                    <a:solidFill>
                      <a:srgbClr val="0000FF"/>
                    </a:solidFill>
                    <a:latin typeface="楷体_GB2312" pitchFamily="49" charset="-122"/>
                    <a:ea typeface="楷体_GB2312" pitchFamily="49" charset="-122"/>
                  </a:rPr>
                  <a:t>金斯线</a:t>
                </a:r>
              </a:p>
            </p:txBody>
          </p:sp>
          <p:sp>
            <p:nvSpPr>
              <p:cNvPr id="10305" name="Rectangle 56"/>
              <p:cNvSpPr>
                <a:spLocks noChangeArrowheads="1"/>
              </p:cNvSpPr>
              <p:nvPr/>
            </p:nvSpPr>
            <p:spPr bwMode="auto">
              <a:xfrm>
                <a:off x="2491" y="1180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3200" b="1">
                    <a:solidFill>
                      <a:srgbClr val="0000FF"/>
                    </a:solidFill>
                    <a:latin typeface="Bookman Old Style" pitchFamily="18" charset="0"/>
                    <a:ea typeface="楷体_GB2312" pitchFamily="49" charset="-122"/>
                  </a:rPr>
                  <a:t>紫</a:t>
                </a:r>
              </a:p>
            </p:txBody>
          </p:sp>
          <p:sp>
            <p:nvSpPr>
              <p:cNvPr id="10306" name="Rectangle 57"/>
              <p:cNvSpPr>
                <a:spLocks noChangeArrowheads="1"/>
              </p:cNvSpPr>
              <p:nvPr/>
            </p:nvSpPr>
            <p:spPr bwMode="auto">
              <a:xfrm>
                <a:off x="2576" y="1439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3200" b="1">
                    <a:solidFill>
                      <a:srgbClr val="0000FF"/>
                    </a:solidFill>
                    <a:latin typeface="Bookman Old Style" pitchFamily="18" charset="0"/>
                    <a:ea typeface="楷体_GB2312" pitchFamily="49" charset="-122"/>
                  </a:rPr>
                  <a:t>外</a:t>
                </a:r>
              </a:p>
            </p:txBody>
          </p:sp>
          <p:sp>
            <p:nvSpPr>
              <p:cNvPr id="10307" name="Rectangle 58"/>
              <p:cNvSpPr>
                <a:spLocks noChangeArrowheads="1"/>
              </p:cNvSpPr>
              <p:nvPr/>
            </p:nvSpPr>
            <p:spPr bwMode="auto">
              <a:xfrm>
                <a:off x="2661" y="1660"/>
                <a:ext cx="373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3200" b="1">
                    <a:solidFill>
                      <a:srgbClr val="0000FF"/>
                    </a:solidFill>
                    <a:latin typeface="Bookman Old Style" pitchFamily="18" charset="0"/>
                    <a:ea typeface="楷体_GB2312" pitchFamily="49" charset="-122"/>
                  </a:rPr>
                  <a:t>灾</a:t>
                </a:r>
              </a:p>
            </p:txBody>
          </p:sp>
          <p:sp>
            <p:nvSpPr>
              <p:cNvPr id="10308" name="Rectangle 59"/>
              <p:cNvSpPr>
                <a:spLocks noChangeArrowheads="1"/>
              </p:cNvSpPr>
              <p:nvPr/>
            </p:nvSpPr>
            <p:spPr bwMode="auto">
              <a:xfrm>
                <a:off x="2745" y="1919"/>
                <a:ext cx="372" cy="3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kumimoji="1" lang="zh-CN" altLang="en-US" sz="3200" b="1">
                    <a:solidFill>
                      <a:srgbClr val="0000FF"/>
                    </a:solidFill>
                    <a:latin typeface="Bookman Old Style" pitchFamily="18" charset="0"/>
                    <a:ea typeface="楷体_GB2312" pitchFamily="49" charset="-122"/>
                  </a:rPr>
                  <a:t>难</a:t>
                </a:r>
              </a:p>
            </p:txBody>
          </p:sp>
          <p:sp>
            <p:nvSpPr>
              <p:cNvPr id="10309" name="Line 60"/>
              <p:cNvSpPr>
                <a:spLocks noChangeShapeType="1"/>
              </p:cNvSpPr>
              <p:nvPr/>
            </p:nvSpPr>
            <p:spPr bwMode="auto">
              <a:xfrm>
                <a:off x="2856" y="2400"/>
                <a:ext cx="76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none" w="sm" len="sm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0" name="Text Box 61"/>
              <p:cNvSpPr txBox="1">
                <a:spLocks noChangeArrowheads="1"/>
              </p:cNvSpPr>
              <p:nvPr/>
            </p:nvSpPr>
            <p:spPr bwMode="auto">
              <a:xfrm>
                <a:off x="1798" y="1587"/>
                <a:ext cx="295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FF99CC"/>
                    </a:solidFill>
                    <a:latin typeface="Times New Roman" pitchFamily="18" charset="0"/>
                    <a:ea typeface="楷体_GB2312" pitchFamily="49" charset="-122"/>
                  </a:rPr>
                  <a:t>普</a:t>
                </a:r>
              </a:p>
            </p:txBody>
          </p:sp>
          <p:sp>
            <p:nvSpPr>
              <p:cNvPr id="10311" name="Text Box 62"/>
              <p:cNvSpPr txBox="1">
                <a:spLocks noChangeArrowheads="1"/>
              </p:cNvSpPr>
              <p:nvPr/>
            </p:nvSpPr>
            <p:spPr bwMode="auto">
              <a:xfrm>
                <a:off x="1925" y="1771"/>
                <a:ext cx="382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99CC"/>
                    </a:solidFill>
                    <a:latin typeface="Times New Roman" pitchFamily="18" charset="0"/>
                    <a:ea typeface="楷体_GB2312" pitchFamily="49" charset="-122"/>
                  </a:rPr>
                  <a:t>朗</a:t>
                </a:r>
              </a:p>
            </p:txBody>
          </p:sp>
          <p:sp>
            <p:nvSpPr>
              <p:cNvPr id="10312" name="Text Box 63"/>
              <p:cNvSpPr txBox="1">
                <a:spLocks noChangeArrowheads="1"/>
              </p:cNvSpPr>
              <p:nvPr/>
            </p:nvSpPr>
            <p:spPr bwMode="auto">
              <a:xfrm>
                <a:off x="2010" y="1956"/>
                <a:ext cx="423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FF99CC"/>
                    </a:solidFill>
                    <a:latin typeface="Times New Roman" pitchFamily="18" charset="0"/>
                    <a:ea typeface="楷体_GB2312" pitchFamily="49" charset="-122"/>
                  </a:rPr>
                  <a:t>克</a:t>
                </a:r>
              </a:p>
            </p:txBody>
          </p:sp>
          <p:sp>
            <p:nvSpPr>
              <p:cNvPr id="10313" name="Text Box 64"/>
              <p:cNvSpPr txBox="1">
                <a:spLocks noChangeArrowheads="1"/>
              </p:cNvSpPr>
              <p:nvPr/>
            </p:nvSpPr>
            <p:spPr bwMode="auto">
              <a:xfrm>
                <a:off x="2179" y="2141"/>
                <a:ext cx="467" cy="36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3200" b="1">
                    <a:solidFill>
                      <a:srgbClr val="FF99CC"/>
                    </a:solidFill>
                    <a:latin typeface="Times New Roman" pitchFamily="18" charset="0"/>
                    <a:ea typeface="楷体_GB2312" pitchFamily="49" charset="-122"/>
                  </a:rPr>
                  <a:t>线</a:t>
                </a:r>
              </a:p>
            </p:txBody>
          </p:sp>
          <p:graphicFrame>
            <p:nvGraphicFramePr>
              <p:cNvPr id="10314" name="Object 65"/>
              <p:cNvGraphicFramePr>
                <a:graphicFrameLocks noChangeAspect="1"/>
              </p:cNvGraphicFramePr>
              <p:nvPr/>
            </p:nvGraphicFramePr>
            <p:xfrm>
              <a:off x="4423" y="3399"/>
              <a:ext cx="152" cy="166"/>
            </p:xfrm>
            <a:graphic>
              <a:graphicData uri="http://schemas.openxmlformats.org/presentationml/2006/ole">
                <p:oleObj spid="_x0000_s10314" name="Equation" r:id="rId5" imgW="304668" imgH="380835" progId="">
                  <p:embed/>
                </p:oleObj>
              </a:graphicData>
            </a:graphic>
          </p:graphicFrame>
          <p:sp>
            <p:nvSpPr>
              <p:cNvPr id="10315" name="Text Box 66"/>
              <p:cNvSpPr txBox="1">
                <a:spLocks noChangeArrowheads="1"/>
              </p:cNvSpPr>
              <p:nvPr/>
            </p:nvSpPr>
            <p:spPr bwMode="auto">
              <a:xfrm>
                <a:off x="950" y="3398"/>
                <a:ext cx="213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0316" name="Text Box 67"/>
              <p:cNvSpPr txBox="1">
                <a:spLocks noChangeArrowheads="1"/>
              </p:cNvSpPr>
              <p:nvPr/>
            </p:nvSpPr>
            <p:spPr bwMode="auto">
              <a:xfrm>
                <a:off x="1375" y="3398"/>
                <a:ext cx="210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10317" name="Text Box 68"/>
              <p:cNvSpPr txBox="1">
                <a:spLocks noChangeArrowheads="1"/>
              </p:cNvSpPr>
              <p:nvPr/>
            </p:nvSpPr>
            <p:spPr bwMode="auto">
              <a:xfrm>
                <a:off x="1756" y="3398"/>
                <a:ext cx="212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0318" name="Text Box 69"/>
              <p:cNvSpPr txBox="1">
                <a:spLocks noChangeArrowheads="1"/>
              </p:cNvSpPr>
              <p:nvPr/>
            </p:nvSpPr>
            <p:spPr bwMode="auto">
              <a:xfrm>
                <a:off x="2179" y="3398"/>
                <a:ext cx="254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10319" name="Text Box 70"/>
              <p:cNvSpPr txBox="1">
                <a:spLocks noChangeArrowheads="1"/>
              </p:cNvSpPr>
              <p:nvPr/>
            </p:nvSpPr>
            <p:spPr bwMode="auto">
              <a:xfrm>
                <a:off x="2601" y="3398"/>
                <a:ext cx="214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5</a:t>
                </a:r>
              </a:p>
            </p:txBody>
          </p:sp>
          <p:sp>
            <p:nvSpPr>
              <p:cNvPr id="10320" name="Text Box 71"/>
              <p:cNvSpPr txBox="1">
                <a:spLocks noChangeArrowheads="1"/>
              </p:cNvSpPr>
              <p:nvPr/>
            </p:nvSpPr>
            <p:spPr bwMode="auto">
              <a:xfrm>
                <a:off x="3068" y="3398"/>
                <a:ext cx="212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6</a:t>
                </a:r>
              </a:p>
            </p:txBody>
          </p:sp>
          <p:sp>
            <p:nvSpPr>
              <p:cNvPr id="10321" name="Text Box 72"/>
              <p:cNvSpPr txBox="1">
                <a:spLocks noChangeArrowheads="1"/>
              </p:cNvSpPr>
              <p:nvPr/>
            </p:nvSpPr>
            <p:spPr bwMode="auto">
              <a:xfrm>
                <a:off x="3490" y="3398"/>
                <a:ext cx="171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7</a:t>
                </a:r>
              </a:p>
            </p:txBody>
          </p:sp>
          <p:sp>
            <p:nvSpPr>
              <p:cNvPr id="10322" name="Text Box 73"/>
              <p:cNvSpPr txBox="1">
                <a:spLocks noChangeArrowheads="1"/>
              </p:cNvSpPr>
              <p:nvPr/>
            </p:nvSpPr>
            <p:spPr bwMode="auto">
              <a:xfrm>
                <a:off x="3873" y="3398"/>
                <a:ext cx="296" cy="3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>
                    <a:latin typeface="Times New Roman" pitchFamily="18" charset="0"/>
                    <a:ea typeface="楷体_GB2312" pitchFamily="49" charset="-122"/>
                  </a:rPr>
                  <a:t>8</a:t>
                </a:r>
              </a:p>
            </p:txBody>
          </p:sp>
        </p:grpSp>
      </p:grpSp>
      <p:graphicFrame>
        <p:nvGraphicFramePr>
          <p:cNvPr id="89163" name="Object 75"/>
          <p:cNvGraphicFramePr>
            <a:graphicFrameLocks noChangeAspect="1"/>
          </p:cNvGraphicFramePr>
          <p:nvPr/>
        </p:nvGraphicFramePr>
        <p:xfrm>
          <a:off x="5076825" y="692150"/>
          <a:ext cx="3094038" cy="1039813"/>
        </p:xfrm>
        <a:graphic>
          <a:graphicData uri="http://schemas.openxmlformats.org/presentationml/2006/ole">
            <p:oleObj spid="_x0000_s10244" name="Equation" r:id="rId6" imgW="1548728" imgH="520474" progId="Equation.DSMT4">
              <p:embed/>
            </p:oleObj>
          </a:graphicData>
        </a:graphic>
      </p:graphicFrame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5292725" y="1773238"/>
            <a:ext cx="3603625" cy="838200"/>
            <a:chOff x="3334" y="1117"/>
            <a:chExt cx="2270" cy="528"/>
          </a:xfrm>
        </p:grpSpPr>
        <p:graphicFrame>
          <p:nvGraphicFramePr>
            <p:cNvPr id="10250" name="Object 76"/>
            <p:cNvGraphicFramePr>
              <a:graphicFrameLocks noChangeAspect="1"/>
            </p:cNvGraphicFramePr>
            <p:nvPr/>
          </p:nvGraphicFramePr>
          <p:xfrm>
            <a:off x="4196" y="1117"/>
            <a:ext cx="1408" cy="528"/>
          </p:xfrm>
          <a:graphic>
            <a:graphicData uri="http://schemas.openxmlformats.org/presentationml/2006/ole">
              <p:oleObj spid="_x0000_s10250" name="Equation" r:id="rId7" imgW="1472040" imgH="546120" progId="Equation.DSMT4">
                <p:embed/>
              </p:oleObj>
            </a:graphicData>
          </a:graphic>
        </p:graphicFrame>
        <p:sp>
          <p:nvSpPr>
            <p:cNvPr id="10251" name="Rectangle 78"/>
            <p:cNvSpPr>
              <a:spLocks noChangeArrowheads="1"/>
            </p:cNvSpPr>
            <p:nvPr/>
          </p:nvSpPr>
          <p:spPr bwMode="auto">
            <a:xfrm>
              <a:off x="3334" y="1253"/>
              <a:ext cx="88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/>
                <a:t>维恩公式</a:t>
              </a:r>
            </a:p>
          </p:txBody>
        </p:sp>
      </p:grp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5292725" y="2708275"/>
            <a:ext cx="2344738" cy="1217613"/>
            <a:chOff x="3334" y="1706"/>
            <a:chExt cx="1477" cy="767"/>
          </a:xfrm>
        </p:grpSpPr>
        <p:graphicFrame>
          <p:nvGraphicFramePr>
            <p:cNvPr id="10248" name="Object 77"/>
            <p:cNvGraphicFramePr>
              <a:graphicFrameLocks noChangeAspect="1"/>
            </p:cNvGraphicFramePr>
            <p:nvPr/>
          </p:nvGraphicFramePr>
          <p:xfrm>
            <a:off x="3424" y="1979"/>
            <a:ext cx="1387" cy="494"/>
          </p:xfrm>
          <a:graphic>
            <a:graphicData uri="http://schemas.openxmlformats.org/presentationml/2006/ole">
              <p:oleObj spid="_x0000_s10248" name="Equation" r:id="rId8" imgW="1459440" imgH="507960" progId="Equation.DSMT4">
                <p:embed/>
              </p:oleObj>
            </a:graphicData>
          </a:graphic>
        </p:graphicFrame>
        <p:sp>
          <p:nvSpPr>
            <p:cNvPr id="10249" name="Rectangle 80"/>
            <p:cNvSpPr>
              <a:spLocks noChangeArrowheads="1"/>
            </p:cNvSpPr>
            <p:nvPr/>
          </p:nvSpPr>
          <p:spPr bwMode="auto">
            <a:xfrm>
              <a:off x="3334" y="1706"/>
              <a:ext cx="14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zh-CN" altLang="en-US" sz="2400"/>
                <a:t>瑞利－金斯公式</a:t>
              </a:r>
            </a:p>
          </p:txBody>
        </p:sp>
      </p:grpSp>
      <p:sp>
        <p:nvSpPr>
          <p:cNvPr id="10247" name="Rectangle 82"/>
          <p:cNvSpPr>
            <a:spLocks noChangeArrowheads="1"/>
          </p:cNvSpPr>
          <p:nvPr/>
        </p:nvSpPr>
        <p:spPr bwMode="auto">
          <a:xfrm>
            <a:off x="827088" y="620713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  <a:ea typeface="幼圆" pitchFamily="49" charset="-122"/>
              </a:rPr>
              <a:t>三   普朗克黑体辐射公式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DE38658-9951-405C-BF27-051B85E886FE}" type="slidenum">
              <a:rPr lang="en-US" altLang="zh-CN" smtClean="0">
                <a:ea typeface="宋体" charset="-122"/>
              </a:rPr>
              <a:pPr/>
              <a:t>8</a:t>
            </a:fld>
            <a:endParaRPr lang="en-US" altLang="zh-CN" smtClean="0">
              <a:ea typeface="宋体" charset="-122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4716463" y="620713"/>
            <a:ext cx="41036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普朗克（</a:t>
            </a: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</a:rPr>
              <a:t>1858  </a:t>
            </a:r>
            <a:r>
              <a:rPr kumimoji="1" lang="en-US" altLang="zh-CN" sz="2400" b="1">
                <a:solidFill>
                  <a:srgbClr val="CC0000"/>
                </a:solidFill>
                <a:latin typeface="Times New Roman" pitchFamily="18" charset="0"/>
              </a:rPr>
              <a:t>—</a:t>
            </a:r>
            <a:r>
              <a:rPr kumimoji="1" lang="en-US" altLang="zh-CN" sz="2400" b="1">
                <a:solidFill>
                  <a:srgbClr val="CC0000"/>
                </a:solidFill>
                <a:latin typeface="宋体" charset="-122"/>
              </a:rPr>
              <a:t> </a:t>
            </a:r>
            <a:r>
              <a:rPr kumimoji="1" lang="en-US" altLang="zh-CN" sz="2400">
                <a:solidFill>
                  <a:srgbClr val="CC0000"/>
                </a:solidFill>
                <a:latin typeface="Times New Roman" pitchFamily="18" charset="0"/>
              </a:rPr>
              <a:t>1947</a:t>
            </a:r>
            <a:r>
              <a:rPr kumimoji="1" lang="zh-CN" altLang="en-US" sz="2400" b="1">
                <a:solidFill>
                  <a:srgbClr val="CC00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755650" y="1125538"/>
            <a:ext cx="590391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zh-CN" altLang="en-US" sz="2000" b="1">
                <a:latin typeface="Times New Roman" pitchFamily="18" charset="0"/>
              </a:rPr>
              <a:t>德国理论物理学家，量子论的奠基人</a:t>
            </a:r>
            <a:r>
              <a:rPr kumimoji="1" lang="en-US" altLang="zh-CN" sz="2000" b="1">
                <a:latin typeface="Times New Roman" pitchFamily="18" charset="0"/>
              </a:rPr>
              <a:t>.   </a:t>
            </a:r>
            <a:r>
              <a:rPr kumimoji="1" lang="en-US" altLang="zh-CN" sz="2000">
                <a:latin typeface="Times New Roman" pitchFamily="18" charset="0"/>
              </a:rPr>
              <a:t>1900</a:t>
            </a:r>
            <a:r>
              <a:rPr kumimoji="1" lang="zh-CN" altLang="en-US" sz="2000" b="1">
                <a:latin typeface="Times New Roman" pitchFamily="18" charset="0"/>
              </a:rPr>
              <a:t>年</a:t>
            </a:r>
            <a:r>
              <a:rPr kumimoji="1" lang="en-US" altLang="zh-CN" sz="2000">
                <a:latin typeface="Times New Roman" pitchFamily="18" charset="0"/>
              </a:rPr>
              <a:t>12</a:t>
            </a:r>
            <a:r>
              <a:rPr kumimoji="1" lang="zh-CN" altLang="en-US" sz="2000" b="1">
                <a:latin typeface="Times New Roman" pitchFamily="18" charset="0"/>
              </a:rPr>
              <a:t>月</a:t>
            </a:r>
            <a:r>
              <a:rPr kumimoji="1" lang="en-US" altLang="zh-CN" sz="2000">
                <a:latin typeface="Times New Roman" pitchFamily="18" charset="0"/>
              </a:rPr>
              <a:t>14</a:t>
            </a:r>
            <a:r>
              <a:rPr kumimoji="1" lang="zh-CN" altLang="en-US" sz="2000" b="1">
                <a:latin typeface="Times New Roman" pitchFamily="18" charset="0"/>
              </a:rPr>
              <a:t>日他在德国物理学会上，宣读了以</a:t>
            </a:r>
            <a:r>
              <a:rPr kumimoji="1" lang="en-US" altLang="zh-CN" sz="2000" b="1">
                <a:latin typeface="Times New Roman" pitchFamily="18" charset="0"/>
              </a:rPr>
              <a:t>《</a:t>
            </a:r>
            <a:r>
              <a:rPr kumimoji="1" lang="zh-CN" altLang="en-US" sz="2000" b="1">
                <a:latin typeface="Times New Roman" pitchFamily="18" charset="0"/>
              </a:rPr>
              <a:t>关于正常光谱中能量分布定律的理论</a:t>
            </a:r>
            <a:r>
              <a:rPr kumimoji="1" lang="en-US" altLang="zh-CN" sz="2000" b="1">
                <a:latin typeface="Times New Roman" pitchFamily="18" charset="0"/>
              </a:rPr>
              <a:t>》</a:t>
            </a:r>
            <a:r>
              <a:rPr kumimoji="1" lang="zh-CN" altLang="en-US" sz="2000" b="1">
                <a:latin typeface="Times New Roman" pitchFamily="18" charset="0"/>
              </a:rPr>
              <a:t>为题的论文，提出了能量的量子化假设</a:t>
            </a:r>
            <a:r>
              <a:rPr kumimoji="1" lang="en-US" altLang="zh-CN" sz="2000" b="1">
                <a:latin typeface="Times New Roman" pitchFamily="18" charset="0"/>
              </a:rPr>
              <a:t>. </a:t>
            </a:r>
            <a:endParaRPr kumimoji="1" lang="en-US" altLang="zh-CN" sz="2400" b="1">
              <a:latin typeface="Times New Roman" pitchFamily="18" charset="0"/>
            </a:endParaRPr>
          </a:p>
        </p:txBody>
      </p:sp>
      <p:pic>
        <p:nvPicPr>
          <p:cNvPr id="11269" name="Picture 5" descr="Planck_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32588" y="1052513"/>
            <a:ext cx="2057400" cy="2514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55650" y="620713"/>
            <a:ext cx="5127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CC0000"/>
                </a:solidFill>
                <a:latin typeface="宋体" charset="-122"/>
              </a:rPr>
              <a:t>四 普朗克假设</a:t>
            </a:r>
            <a:r>
              <a:rPr lang="zh-CN" altLang="en-US" sz="2400" b="1">
                <a:latin typeface="宋体" charset="-122"/>
              </a:rPr>
              <a:t>（</a:t>
            </a:r>
            <a:r>
              <a:rPr lang="en-US" altLang="zh-CN" sz="2400" b="1">
                <a:latin typeface="宋体" charset="-122"/>
              </a:rPr>
              <a:t>1900 </a:t>
            </a:r>
            <a:r>
              <a:rPr lang="zh-CN" altLang="en-US" sz="2400" b="1">
                <a:latin typeface="宋体" charset="-122"/>
              </a:rPr>
              <a:t>年）</a:t>
            </a:r>
            <a:endParaRPr lang="zh-CN" altLang="en-US" sz="2400" b="1">
              <a:solidFill>
                <a:srgbClr val="CC0000"/>
              </a:solidFill>
              <a:latin typeface="宋体" charset="-122"/>
            </a:endParaRPr>
          </a:p>
        </p:txBody>
      </p:sp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684213" y="2420938"/>
            <a:ext cx="58324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金属空腔壁中电子的振动可视为一维谐振子，它吸收或者发射电磁辐射能量时，其辐射能量是不连续的，只能取某一最小能量的整数倍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27313" y="3644900"/>
            <a:ext cx="2101850" cy="469900"/>
            <a:chOff x="1837" y="2519"/>
            <a:chExt cx="1324" cy="296"/>
          </a:xfrm>
        </p:grpSpPr>
        <p:graphicFrame>
          <p:nvGraphicFramePr>
            <p:cNvPr id="11295" name="Object 8"/>
            <p:cNvGraphicFramePr>
              <a:graphicFrameLocks noChangeAspect="1"/>
            </p:cNvGraphicFramePr>
            <p:nvPr/>
          </p:nvGraphicFramePr>
          <p:xfrm>
            <a:off x="2517" y="2568"/>
            <a:ext cx="644" cy="247"/>
          </p:xfrm>
          <a:graphic>
            <a:graphicData uri="http://schemas.openxmlformats.org/presentationml/2006/ole">
              <p:oleObj spid="_x0000_s11295" name="公式" r:id="rId4" imgW="457002" imgH="177723" progId="">
                <p:embed/>
              </p:oleObj>
            </a:graphicData>
          </a:graphic>
        </p:graphicFrame>
        <p:sp>
          <p:nvSpPr>
            <p:cNvPr id="11296" name="Rectangle 9"/>
            <p:cNvSpPr>
              <a:spLocks noChangeArrowheads="1"/>
            </p:cNvSpPr>
            <p:nvPr/>
          </p:nvSpPr>
          <p:spPr bwMode="auto">
            <a:xfrm>
              <a:off x="1837" y="2519"/>
              <a:ext cx="69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CC0000"/>
                  </a:solidFill>
                </a:rPr>
                <a:t>能量子</a:t>
              </a:r>
            </a:p>
          </p:txBody>
        </p:sp>
      </p:grpSp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1704975" y="5724525"/>
          <a:ext cx="4087813" cy="525463"/>
        </p:xfrm>
        <a:graphic>
          <a:graphicData uri="http://schemas.openxmlformats.org/presentationml/2006/ole">
            <p:oleObj spid="_x0000_s11273" name="Equation" r:id="rId5" imgW="1498600" imgH="228600" progId="Equation.DSMT4">
              <p:embed/>
            </p:oleObj>
          </a:graphicData>
        </a:graphic>
      </p:graphicFrame>
      <p:sp>
        <p:nvSpPr>
          <p:cNvPr id="91149" name="Rectangle 13"/>
          <p:cNvSpPr>
            <a:spLocks noChangeArrowheads="1"/>
          </p:cNvSpPr>
          <p:nvPr/>
        </p:nvSpPr>
        <p:spPr bwMode="auto">
          <a:xfrm>
            <a:off x="755650" y="4868863"/>
            <a:ext cx="4392613" cy="822325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lg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宋体" charset="-122"/>
              </a:rPr>
              <a:t>空腔壁上的带电谐振子吸收或发射能量应为</a:t>
            </a:r>
            <a:r>
              <a:rPr lang="zh-CN" altLang="en-US" sz="2400" b="1">
                <a:latin typeface="宋体" charset="-122"/>
              </a:rPr>
              <a:t> 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5650" y="4221163"/>
            <a:ext cx="4921250" cy="519112"/>
            <a:chOff x="521" y="2614"/>
            <a:chExt cx="3100" cy="327"/>
          </a:xfrm>
        </p:grpSpPr>
        <p:graphicFrame>
          <p:nvGraphicFramePr>
            <p:cNvPr id="11293" name="Object 16"/>
            <p:cNvGraphicFramePr>
              <a:graphicFrameLocks noChangeAspect="1"/>
            </p:cNvGraphicFramePr>
            <p:nvPr/>
          </p:nvGraphicFramePr>
          <p:xfrm>
            <a:off x="1610" y="2675"/>
            <a:ext cx="2011" cy="229"/>
          </p:xfrm>
          <a:graphic>
            <a:graphicData uri="http://schemas.openxmlformats.org/presentationml/2006/ole">
              <p:oleObj spid="_x0000_s11293" name="Equation" r:id="rId6" imgW="2540000" imgH="304800" progId="Equation.DSMT4">
                <p:embed/>
              </p:oleObj>
            </a:graphicData>
          </a:graphic>
        </p:graphicFrame>
        <p:sp>
          <p:nvSpPr>
            <p:cNvPr id="11294" name="Rectangle 17"/>
            <p:cNvSpPr>
              <a:spLocks noChangeArrowheads="1"/>
            </p:cNvSpPr>
            <p:nvPr/>
          </p:nvSpPr>
          <p:spPr bwMode="auto">
            <a:xfrm>
              <a:off x="521" y="2614"/>
              <a:ext cx="201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CC0000"/>
                  </a:solidFill>
                  <a:latin typeface="宋体" charset="-122"/>
                </a:rPr>
                <a:t>普朗克常量</a:t>
              </a:r>
              <a:r>
                <a:rPr lang="zh-CN" altLang="en-US" sz="2800" b="1">
                  <a:solidFill>
                    <a:srgbClr val="CC0000"/>
                  </a:solidFill>
                  <a:latin typeface="宋体" charset="-122"/>
                </a:rPr>
                <a:t> 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6084888" y="3573463"/>
            <a:ext cx="2743200" cy="2819400"/>
            <a:chOff x="3648" y="1584"/>
            <a:chExt cx="1728" cy="1776"/>
          </a:xfrm>
        </p:grpSpPr>
        <p:sp>
          <p:nvSpPr>
            <p:cNvPr id="11277" name="Rectangle 20"/>
            <p:cNvSpPr>
              <a:spLocks noChangeArrowheads="1"/>
            </p:cNvSpPr>
            <p:nvPr/>
          </p:nvSpPr>
          <p:spPr bwMode="auto">
            <a:xfrm>
              <a:off x="3648" y="1584"/>
              <a:ext cx="1728" cy="17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8" name="Line 21"/>
            <p:cNvSpPr>
              <a:spLocks noChangeShapeType="1"/>
            </p:cNvSpPr>
            <p:nvPr/>
          </p:nvSpPr>
          <p:spPr bwMode="auto">
            <a:xfrm>
              <a:off x="3823" y="3264"/>
              <a:ext cx="1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79" name="Line 22"/>
            <p:cNvSpPr>
              <a:spLocks noChangeShapeType="1"/>
            </p:cNvSpPr>
            <p:nvPr/>
          </p:nvSpPr>
          <p:spPr bwMode="auto">
            <a:xfrm flipV="1">
              <a:off x="3823" y="1625"/>
              <a:ext cx="0" cy="16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0" name="Object 23"/>
            <p:cNvGraphicFramePr>
              <a:graphicFrameLocks noChangeAspect="1"/>
            </p:cNvGraphicFramePr>
            <p:nvPr/>
          </p:nvGraphicFramePr>
          <p:xfrm>
            <a:off x="3871" y="1606"/>
            <a:ext cx="266" cy="266"/>
          </p:xfrm>
          <a:graphic>
            <a:graphicData uri="http://schemas.openxmlformats.org/presentationml/2006/ole">
              <p:oleObj spid="_x0000_s11280" name="公式" r:id="rId7" imgW="177646" imgH="190335" progId="">
                <p:embed/>
              </p:oleObj>
            </a:graphicData>
          </a:graphic>
        </p:graphicFrame>
        <p:graphicFrame>
          <p:nvGraphicFramePr>
            <p:cNvPr id="11281" name="Object 24"/>
            <p:cNvGraphicFramePr>
              <a:graphicFrameLocks noChangeAspect="1"/>
            </p:cNvGraphicFramePr>
            <p:nvPr/>
          </p:nvGraphicFramePr>
          <p:xfrm>
            <a:off x="4831" y="2910"/>
            <a:ext cx="423" cy="235"/>
          </p:xfrm>
          <a:graphic>
            <a:graphicData uri="http://schemas.openxmlformats.org/presentationml/2006/ole">
              <p:oleObj spid="_x0000_s11281" name="公式" r:id="rId8" imgW="418918" imgH="253890" progId="">
                <p:embed/>
              </p:oleObj>
            </a:graphicData>
          </a:graphic>
        </p:graphicFrame>
        <p:sp>
          <p:nvSpPr>
            <p:cNvPr id="11282" name="Line 25"/>
            <p:cNvSpPr>
              <a:spLocks noChangeShapeType="1"/>
            </p:cNvSpPr>
            <p:nvPr/>
          </p:nvSpPr>
          <p:spPr bwMode="auto">
            <a:xfrm>
              <a:off x="3823" y="3042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3" name="Line 26"/>
            <p:cNvSpPr>
              <a:spLocks noChangeShapeType="1"/>
            </p:cNvSpPr>
            <p:nvPr/>
          </p:nvSpPr>
          <p:spPr bwMode="auto">
            <a:xfrm>
              <a:off x="3823" y="2599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4" name="Line 27"/>
            <p:cNvSpPr>
              <a:spLocks noChangeShapeType="1"/>
            </p:cNvSpPr>
            <p:nvPr/>
          </p:nvSpPr>
          <p:spPr bwMode="auto">
            <a:xfrm>
              <a:off x="3823" y="2821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5" name="Line 28"/>
            <p:cNvSpPr>
              <a:spLocks noChangeShapeType="1"/>
            </p:cNvSpPr>
            <p:nvPr/>
          </p:nvSpPr>
          <p:spPr bwMode="auto">
            <a:xfrm>
              <a:off x="3823" y="2378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6" name="Line 29"/>
            <p:cNvSpPr>
              <a:spLocks noChangeShapeType="1"/>
            </p:cNvSpPr>
            <p:nvPr/>
          </p:nvSpPr>
          <p:spPr bwMode="auto">
            <a:xfrm>
              <a:off x="3823" y="2156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87" name="Line 30"/>
            <p:cNvSpPr>
              <a:spLocks noChangeShapeType="1"/>
            </p:cNvSpPr>
            <p:nvPr/>
          </p:nvSpPr>
          <p:spPr bwMode="auto">
            <a:xfrm>
              <a:off x="3823" y="1935"/>
              <a:ext cx="96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288" name="Object 31"/>
            <p:cNvGraphicFramePr>
              <a:graphicFrameLocks noChangeAspect="1"/>
            </p:cNvGraphicFramePr>
            <p:nvPr/>
          </p:nvGraphicFramePr>
          <p:xfrm>
            <a:off x="4805" y="2688"/>
            <a:ext cx="475" cy="235"/>
          </p:xfrm>
          <a:graphic>
            <a:graphicData uri="http://schemas.openxmlformats.org/presentationml/2006/ole">
              <p:oleObj spid="_x0000_s11288" name="公式" r:id="rId9" imgW="469696" imgH="253890" progId="">
                <p:embed/>
              </p:oleObj>
            </a:graphicData>
          </a:graphic>
        </p:graphicFrame>
        <p:graphicFrame>
          <p:nvGraphicFramePr>
            <p:cNvPr id="11289" name="Object 32"/>
            <p:cNvGraphicFramePr>
              <a:graphicFrameLocks noChangeAspect="1"/>
            </p:cNvGraphicFramePr>
            <p:nvPr/>
          </p:nvGraphicFramePr>
          <p:xfrm>
            <a:off x="4812" y="2466"/>
            <a:ext cx="462" cy="236"/>
          </p:xfrm>
          <a:graphic>
            <a:graphicData uri="http://schemas.openxmlformats.org/presentationml/2006/ole">
              <p:oleObj spid="_x0000_s11289" name="公式" r:id="rId10" imgW="457002" imgH="253890" progId="">
                <p:embed/>
              </p:oleObj>
            </a:graphicData>
          </a:graphic>
        </p:graphicFrame>
        <p:graphicFrame>
          <p:nvGraphicFramePr>
            <p:cNvPr id="11290" name="Object 33"/>
            <p:cNvGraphicFramePr>
              <a:graphicFrameLocks noChangeAspect="1"/>
            </p:cNvGraphicFramePr>
            <p:nvPr/>
          </p:nvGraphicFramePr>
          <p:xfrm>
            <a:off x="4805" y="2245"/>
            <a:ext cx="475" cy="235"/>
          </p:xfrm>
          <a:graphic>
            <a:graphicData uri="http://schemas.openxmlformats.org/presentationml/2006/ole">
              <p:oleObj spid="_x0000_s11290" name="公式" r:id="rId11" imgW="469696" imgH="253890" progId="">
                <p:embed/>
              </p:oleObj>
            </a:graphicData>
          </a:graphic>
        </p:graphicFrame>
        <p:graphicFrame>
          <p:nvGraphicFramePr>
            <p:cNvPr id="11291" name="Object 34"/>
            <p:cNvGraphicFramePr>
              <a:graphicFrameLocks noChangeAspect="1"/>
            </p:cNvGraphicFramePr>
            <p:nvPr/>
          </p:nvGraphicFramePr>
          <p:xfrm>
            <a:off x="4812" y="2023"/>
            <a:ext cx="462" cy="236"/>
          </p:xfrm>
          <a:graphic>
            <a:graphicData uri="http://schemas.openxmlformats.org/presentationml/2006/ole">
              <p:oleObj spid="_x0000_s11291" name="公式" r:id="rId12" imgW="457002" imgH="253890" progId="">
                <p:embed/>
              </p:oleObj>
            </a:graphicData>
          </a:graphic>
        </p:graphicFrame>
        <p:graphicFrame>
          <p:nvGraphicFramePr>
            <p:cNvPr id="11292" name="Object 35"/>
            <p:cNvGraphicFramePr>
              <a:graphicFrameLocks noChangeAspect="1"/>
            </p:cNvGraphicFramePr>
            <p:nvPr/>
          </p:nvGraphicFramePr>
          <p:xfrm>
            <a:off x="4805" y="1758"/>
            <a:ext cx="475" cy="235"/>
          </p:xfrm>
          <a:graphic>
            <a:graphicData uri="http://schemas.openxmlformats.org/presentationml/2006/ole">
              <p:oleObj spid="_x0000_s11292" name="公式" r:id="rId13" imgW="469696" imgH="253890" progId="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  <p:bldP spid="911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97979B1-F939-4A0E-B472-664D66E79C76}" type="slidenum">
              <a:rPr lang="en-US" altLang="zh-CN" smtClean="0">
                <a:ea typeface="宋体" charset="-122"/>
              </a:rPr>
              <a:pPr/>
              <a:t>9</a:t>
            </a:fld>
            <a:endParaRPr lang="en-US" altLang="zh-CN" smtClean="0">
              <a:ea typeface="宋体" charset="-122"/>
            </a:endParaRPr>
          </a:p>
        </p:txBody>
      </p:sp>
      <p:grpSp>
        <p:nvGrpSpPr>
          <p:cNvPr id="12291" name="Group 24"/>
          <p:cNvGrpSpPr>
            <a:grpSpLocks/>
          </p:cNvGrpSpPr>
          <p:nvPr/>
        </p:nvGrpSpPr>
        <p:grpSpPr bwMode="auto">
          <a:xfrm>
            <a:off x="539750" y="620713"/>
            <a:ext cx="8096250" cy="1552575"/>
            <a:chOff x="340" y="391"/>
            <a:chExt cx="5100" cy="978"/>
          </a:xfrm>
        </p:grpSpPr>
        <p:sp>
          <p:nvSpPr>
            <p:cNvPr id="12304" name="Rectangle 5"/>
            <p:cNvSpPr>
              <a:spLocks noChangeArrowheads="1"/>
            </p:cNvSpPr>
            <p:nvPr/>
          </p:nvSpPr>
          <p:spPr bwMode="auto">
            <a:xfrm>
              <a:off x="340" y="391"/>
              <a:ext cx="5100" cy="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kumimoji="1" lang="en-US" altLang="zh-CN" sz="2400" b="1">
                  <a:latin typeface="宋体" charset="-122"/>
                  <a:cs typeface="Times New Roman" pitchFamily="18" charset="0"/>
                </a:rPr>
                <a:t>【</a:t>
              </a: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</a:rPr>
                <a:t>例</a:t>
              </a:r>
              <a:r>
                <a:rPr kumimoji="1" lang="en-US" altLang="zh-CN" sz="2400" b="1">
                  <a:latin typeface="Times New Roman" pitchFamily="18" charset="0"/>
                  <a:cs typeface="Times New Roman" pitchFamily="18" charset="0"/>
                </a:rPr>
                <a:t>】</a:t>
              </a:r>
              <a:r>
                <a:rPr kumimoji="1" lang="en-US" altLang="zh-CN" sz="240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kumimoji="1" lang="zh-CN" altLang="en-US" sz="2400">
                  <a:latin typeface="Times New Roman" pitchFamily="18" charset="0"/>
                  <a:cs typeface="Times New Roman" pitchFamily="18" charset="0"/>
                </a:rPr>
                <a:t>一个质量                   </a:t>
              </a:r>
              <a:r>
                <a:rPr kumimoji="1" lang="zh-CN" altLang="en-US" sz="2400"/>
                <a:t>的弹簧振子，振辐为</a:t>
              </a:r>
              <a:r>
                <a:rPr kumimoji="1" lang="en-US" altLang="zh-CN" sz="2400"/>
                <a:t>A=10cm</a:t>
              </a:r>
              <a:r>
                <a:rPr kumimoji="1" lang="zh-CN" altLang="en-US" sz="2400"/>
                <a:t>，</a:t>
              </a:r>
            </a:p>
            <a:p>
              <a:r>
                <a:rPr kumimoji="1" lang="zh-CN" altLang="en-US" sz="2400"/>
                <a:t>劲度系数为</a:t>
              </a:r>
              <a:r>
                <a:rPr kumimoji="1" lang="en-US" altLang="zh-CN" sz="2400"/>
                <a:t>k=3.0N/m</a:t>
              </a:r>
              <a:r>
                <a:rPr kumimoji="1" lang="zh-CN" altLang="en-US" sz="2400"/>
                <a:t>，根据普朗克能量子假设，此系统的</a:t>
              </a:r>
            </a:p>
            <a:p>
              <a:r>
                <a:rPr kumimoji="1" lang="zh-CN" altLang="en-US" sz="2400"/>
                <a:t>量子数</a:t>
              </a:r>
              <a:r>
                <a:rPr kumimoji="1" lang="en-US" altLang="zh-CN" sz="2400"/>
                <a:t>n</a:t>
              </a:r>
              <a:r>
                <a:rPr kumimoji="1" lang="zh-CN" altLang="en-US" sz="2400"/>
                <a:t>是多少？</a:t>
              </a:r>
            </a:p>
            <a:p>
              <a:r>
                <a:rPr kumimoji="1" lang="zh-CN" altLang="en-US" sz="2400"/>
                <a:t>量子数改变</a:t>
              </a:r>
              <a:r>
                <a:rPr kumimoji="1" lang="en-US" altLang="zh-CN" sz="2400"/>
                <a:t>1</a:t>
              </a:r>
              <a:r>
                <a:rPr kumimoji="1" lang="zh-CN" altLang="en-US" sz="2400"/>
                <a:t>时，其能量变化的百分比多大？</a:t>
              </a:r>
              <a:endParaRPr kumimoji="1" lang="zh-CN" altLang="en-US" sz="2400">
                <a:latin typeface="Times New Roman" pitchFamily="18" charset="0"/>
              </a:endParaRPr>
            </a:p>
          </p:txBody>
        </p:sp>
        <p:graphicFrame>
          <p:nvGraphicFramePr>
            <p:cNvPr id="12305" name="Object 4"/>
            <p:cNvGraphicFramePr>
              <a:graphicFrameLocks noChangeAspect="1"/>
            </p:cNvGraphicFramePr>
            <p:nvPr/>
          </p:nvGraphicFramePr>
          <p:xfrm>
            <a:off x="1882" y="436"/>
            <a:ext cx="850" cy="265"/>
          </p:xfrm>
          <a:graphic>
            <a:graphicData uri="http://schemas.openxmlformats.org/presentationml/2006/ole">
              <p:oleObj spid="_x0000_s12305" name="Equation" r:id="rId3" imgW="609336" imgH="190417" progId="Equation.DSMT4">
                <p:embed/>
              </p:oleObj>
            </a:graphicData>
          </a:graphic>
        </p:graphicFrame>
      </p:grpSp>
      <p:sp>
        <p:nvSpPr>
          <p:cNvPr id="92168" name="Rectangle 8"/>
          <p:cNvSpPr>
            <a:spLocks noChangeArrowheads="1"/>
          </p:cNvSpPr>
          <p:nvPr/>
        </p:nvSpPr>
        <p:spPr bwMode="auto">
          <a:xfrm>
            <a:off x="611188" y="2349500"/>
            <a:ext cx="40719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 b="1"/>
              <a:t>解</a:t>
            </a:r>
            <a:r>
              <a:rPr kumimoji="1" lang="zh-CN" altLang="en-US" sz="2400"/>
              <a:t>   弹簧振子的振动频率为</a:t>
            </a:r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69" name="Object 9"/>
          <p:cNvGraphicFramePr>
            <a:graphicFrameLocks noChangeAspect="1"/>
          </p:cNvGraphicFramePr>
          <p:nvPr/>
        </p:nvGraphicFramePr>
        <p:xfrm>
          <a:off x="4643438" y="2133600"/>
          <a:ext cx="3829050" cy="838200"/>
        </p:xfrm>
        <a:graphic>
          <a:graphicData uri="http://schemas.openxmlformats.org/presentationml/2006/ole">
            <p:oleObj spid="_x0000_s12294" name="Equation" r:id="rId4" imgW="1917700" imgH="419100" progId="Equation.DSMT4">
              <p:embed/>
            </p:oleObj>
          </a:graphicData>
        </a:graphic>
      </p:graphicFrame>
      <p:sp>
        <p:nvSpPr>
          <p:cNvPr id="92171" name="Rectangle 11"/>
          <p:cNvSpPr>
            <a:spLocks noChangeArrowheads="1"/>
          </p:cNvSpPr>
          <p:nvPr/>
        </p:nvSpPr>
        <p:spPr bwMode="auto">
          <a:xfrm>
            <a:off x="971550" y="2997200"/>
            <a:ext cx="116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zh-CN" altLang="en-US" sz="2400"/>
              <a:t>能量为</a:t>
            </a:r>
            <a:r>
              <a:rPr kumimoji="1" lang="zh-CN" altLang="en-US"/>
              <a:t> </a:t>
            </a:r>
          </a:p>
        </p:txBody>
      </p:sp>
      <p:sp>
        <p:nvSpPr>
          <p:cNvPr id="12296" name="Rectangle 13"/>
          <p:cNvSpPr>
            <a:spLocks noChangeArrowheads="1"/>
          </p:cNvSpPr>
          <p:nvPr/>
        </p:nvSpPr>
        <p:spPr bwMode="auto">
          <a:xfrm>
            <a:off x="0" y="32670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92172" name="Object 12"/>
          <p:cNvGraphicFramePr>
            <a:graphicFrameLocks noChangeAspect="1"/>
          </p:cNvGraphicFramePr>
          <p:nvPr/>
        </p:nvGraphicFramePr>
        <p:xfrm>
          <a:off x="2124075" y="2924175"/>
          <a:ext cx="4491038" cy="738188"/>
        </p:xfrm>
        <a:graphic>
          <a:graphicData uri="http://schemas.openxmlformats.org/presentationml/2006/ole">
            <p:oleObj spid="_x0000_s12297" name="Equation" r:id="rId5" imgW="2235200" imgH="368300" progId="Equation.DSMT4">
              <p:embed/>
            </p:oleObj>
          </a:graphicData>
        </a:graphic>
      </p:graphicFrame>
      <p:graphicFrame>
        <p:nvGraphicFramePr>
          <p:cNvPr id="92174" name="Object 14"/>
          <p:cNvGraphicFramePr>
            <a:graphicFrameLocks noChangeAspect="1"/>
          </p:cNvGraphicFramePr>
          <p:nvPr/>
        </p:nvGraphicFramePr>
        <p:xfrm>
          <a:off x="2051050" y="3716338"/>
          <a:ext cx="5246688" cy="482600"/>
        </p:xfrm>
        <a:graphic>
          <a:graphicData uri="http://schemas.openxmlformats.org/presentationml/2006/ole">
            <p:oleObj spid="_x0000_s12298" name="Equation" r:id="rId6" imgW="2590800" imgH="241300" progId="Equation.DSMT4">
              <p:embed/>
            </p:oleObj>
          </a:graphicData>
        </a:graphic>
      </p:graphicFrame>
      <p:sp>
        <p:nvSpPr>
          <p:cNvPr id="12299" name="Rectangle 17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178" name="Rectangle 18"/>
          <p:cNvSpPr>
            <a:spLocks noChangeArrowheads="1"/>
          </p:cNvSpPr>
          <p:nvPr/>
        </p:nvSpPr>
        <p:spPr bwMode="auto">
          <a:xfrm>
            <a:off x="971550" y="4292600"/>
            <a:ext cx="32321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1000">
                <a:latin typeface="Times New Roman" pitchFamily="18" charset="0"/>
                <a:cs typeface="Times New Roman" pitchFamily="18" charset="0"/>
              </a:rPr>
            </a:b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此弹簧振子的量子数：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92179" name="Object 19"/>
          <p:cNvGraphicFramePr>
            <a:graphicFrameLocks noChangeAspect="1"/>
          </p:cNvGraphicFramePr>
          <p:nvPr/>
        </p:nvGraphicFramePr>
        <p:xfrm>
          <a:off x="4140200" y="4221163"/>
          <a:ext cx="3987800" cy="889000"/>
        </p:xfrm>
        <a:graphic>
          <a:graphicData uri="http://schemas.openxmlformats.org/presentationml/2006/ole">
            <p:oleObj spid="_x0000_s12301" name="Equation" r:id="rId7" imgW="1993900" imgH="444500" progId="Equation.DSMT4">
              <p:embed/>
            </p:oleObj>
          </a:graphicData>
        </a:graphic>
      </p:graphicFrame>
      <p:graphicFrame>
        <p:nvGraphicFramePr>
          <p:cNvPr id="92180" name="Object 20"/>
          <p:cNvGraphicFramePr>
            <a:graphicFrameLocks noChangeAspect="1"/>
          </p:cNvGraphicFramePr>
          <p:nvPr/>
        </p:nvGraphicFramePr>
        <p:xfrm>
          <a:off x="2051050" y="5516563"/>
          <a:ext cx="4217988" cy="812800"/>
        </p:xfrm>
        <a:graphic>
          <a:graphicData uri="http://schemas.openxmlformats.org/presentationml/2006/ole">
            <p:oleObj spid="_x0000_s12302" name="Equation" r:id="rId8" imgW="2108200" imgH="406400" progId="Equation.DSMT4">
              <p:embed/>
            </p:oleObj>
          </a:graphicData>
        </a:graphic>
      </p:graphicFrame>
      <p:sp>
        <p:nvSpPr>
          <p:cNvPr id="92182" name="Rectangle 22"/>
          <p:cNvSpPr>
            <a:spLocks noChangeArrowheads="1"/>
          </p:cNvSpPr>
          <p:nvPr/>
        </p:nvSpPr>
        <p:spPr bwMode="auto">
          <a:xfrm>
            <a:off x="971550" y="5013325"/>
            <a:ext cx="58229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kumimoji="1" lang="en-US" altLang="zh-CN" sz="1000">
                <a:latin typeface="Times New Roman" pitchFamily="18" charset="0"/>
                <a:cs typeface="Times New Roman" pitchFamily="18" charset="0"/>
              </a:rPr>
              <a:t/>
            </a:r>
            <a:br>
              <a:rPr kumimoji="1" lang="en-US" altLang="zh-CN" sz="1000">
                <a:latin typeface="Times New Roman" pitchFamily="18" charset="0"/>
                <a:cs typeface="Times New Roman" pitchFamily="18" charset="0"/>
              </a:rPr>
            </a:b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量子数改变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zh-CN" altLang="en-US" sz="2400">
                <a:latin typeface="Times New Roman" pitchFamily="18" charset="0"/>
                <a:cs typeface="Times New Roman" pitchFamily="18" charset="0"/>
              </a:rPr>
              <a:t>时，其能量变化的百分比为：</a:t>
            </a:r>
            <a:endParaRPr kumimoji="1" lang="zh-CN" altLang="en-US" sz="2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8" grpId="0"/>
      <p:bldP spid="92171" grpId="0"/>
      <p:bldP spid="92178" grpId="0"/>
      <p:bldP spid="9218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S_PPT_DBNAME" val="8e89d56a-5025-4044-bcf4-c18a8d9620d7.mdb"/>
</p:tagLst>
</file>

<file path=ppt/theme/theme1.xml><?xml version="1.0" encoding="utf-8"?>
<a:theme xmlns:a="http://schemas.openxmlformats.org/drawingml/2006/main" name="大学物理模版-定稿3">
  <a:themeElements>
    <a:clrScheme name="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大学物理模版-定稿3">
  <a:themeElements>
    <a:clrScheme name="1_大学物理模版-定稿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大学物理模版-定稿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0000">
                <a:gamma/>
                <a:tint val="20000"/>
                <a:invGamma/>
              </a:srgbClr>
            </a:gs>
            <a:gs pos="100000">
              <a:srgbClr val="FF0000"/>
            </a:gs>
          </a:gsLst>
          <a:lin ang="0" scaled="1"/>
        </a:gradFill>
        <a:ln w="9525" cap="flat" cmpd="sng" algn="ctr">
          <a:solidFill>
            <a:srgbClr val="FF0000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1_大学物理模版-定稿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大学物理模版-定稿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大学物理模版-定稿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D:\pq\定稿模版\大学物理模版-定稿3.ppt</Template>
  <TotalTime>3370</TotalTime>
  <Words>571</Words>
  <Application>Microsoft PowerPoint</Application>
  <PresentationFormat>全屏显示(4:3)</PresentationFormat>
  <Paragraphs>92</Paragraphs>
  <Slides>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大学物理模版-定稿3</vt:lpstr>
      <vt:lpstr>1_大学物理模版-定稿3</vt:lpstr>
      <vt:lpstr>Equation</vt:lpstr>
      <vt:lpstr>MathType 6.0 Equation</vt:lpstr>
      <vt:lpstr>公式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Company>江南大学理学院物理系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15-1  黑体辐射 普朗克能量子假设</dc:title>
  <dc:creator>彭青</dc:creator>
  <cp:lastModifiedBy>zlx</cp:lastModifiedBy>
  <cp:revision>265</cp:revision>
  <dcterms:created xsi:type="dcterms:W3CDTF">2005-03-30T01:23:11Z</dcterms:created>
  <dcterms:modified xsi:type="dcterms:W3CDTF">2018-11-19T03:52:46Z</dcterms:modified>
</cp:coreProperties>
</file>