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9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a:t>
            </a:r>
            <a:r>
              <a:rPr lang="en-US" b="1" dirty="0" smtClean="0"/>
              <a:t>Computation and Analysis</a:t>
            </a:r>
            <a:endParaRPr lang="zh-CN" altLang="en-US" dirty="0"/>
          </a:p>
        </p:txBody>
      </p:sp>
      <p:sp>
        <p:nvSpPr>
          <p:cNvPr id="3" name="副标题 2"/>
          <p:cNvSpPr>
            <a:spLocks noGrp="1"/>
          </p:cNvSpPr>
          <p:nvPr>
            <p:ph type="subTitle" idx="1"/>
          </p:nvPr>
        </p:nvSpPr>
        <p:spPr/>
        <p:txBody>
          <a:bodyPr/>
          <a:lstStyle/>
          <a:p>
            <a:r>
              <a:rPr lang="en-US" b="1" dirty="0" smtClean="0"/>
              <a:t> (5 x 8’ = 40’)</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(4)</a:t>
            </a:r>
            <a:endParaRPr lang="zh-CN" altLang="en-US" dirty="0"/>
          </a:p>
        </p:txBody>
      </p:sp>
      <p:sp>
        <p:nvSpPr>
          <p:cNvPr id="3" name="内容占位符 2"/>
          <p:cNvSpPr>
            <a:spLocks noGrp="1"/>
          </p:cNvSpPr>
          <p:nvPr>
            <p:ph idx="1"/>
          </p:nvPr>
        </p:nvSpPr>
        <p:spPr/>
        <p:txBody>
          <a:bodyPr/>
          <a:lstStyle/>
          <a:p>
            <a:r>
              <a:rPr lang="en-US" dirty="0" smtClean="0"/>
              <a:t>The sub-graph H of the Petersen shown in Figure (b) obtained by deleting 3 and the three edges that have 3 as an endpoint, </a:t>
            </a:r>
          </a:p>
          <a:p>
            <a:r>
              <a:rPr lang="en-US" dirty="0" smtClean="0"/>
              <a:t>is </a:t>
            </a:r>
            <a:r>
              <a:rPr lang="en-US" dirty="0" err="1" smtClean="0"/>
              <a:t>homeomorphic</a:t>
            </a:r>
            <a:r>
              <a:rPr lang="en-US" dirty="0" smtClean="0"/>
              <a:t> to K3,3. </a:t>
            </a:r>
          </a:p>
          <a:p>
            <a:r>
              <a:rPr lang="en-US" dirty="0" smtClean="0"/>
              <a:t>Hence, the Petersen graph is non-planar.</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04664"/>
            <a:ext cx="8229600" cy="4525963"/>
          </a:xfrm>
        </p:spPr>
        <p:txBody>
          <a:bodyPr/>
          <a:lstStyle/>
          <a:p>
            <a:r>
              <a:rPr lang="en-US" b="1" dirty="0" smtClean="0"/>
              <a:t>(5)</a:t>
            </a:r>
            <a:r>
              <a:rPr lang="en-US" dirty="0" smtClean="0"/>
              <a:t> </a:t>
            </a:r>
            <a:r>
              <a:rPr lang="en-US" b="1" dirty="0" smtClean="0"/>
              <a:t>Show that the relation R on the set of all bit strings such that s R t if and only if s and t contain the same odd- or even-property number of 1s is an equivalence relation. </a:t>
            </a:r>
          </a:p>
          <a:p>
            <a:r>
              <a:rPr lang="en-US" b="1" dirty="0" smtClean="0"/>
              <a:t>(For example, one has 2 1s and the other also has even number of 1s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(5)</a:t>
            </a:r>
            <a:endParaRPr lang="zh-CN" altLang="en-US" dirty="0"/>
          </a:p>
        </p:txBody>
      </p:sp>
      <p:sp>
        <p:nvSpPr>
          <p:cNvPr id="3" name="内容占位符 2"/>
          <p:cNvSpPr>
            <a:spLocks noGrp="1"/>
          </p:cNvSpPr>
          <p:nvPr>
            <p:ph idx="1"/>
          </p:nvPr>
        </p:nvSpPr>
        <p:spPr/>
        <p:txBody>
          <a:bodyPr/>
          <a:lstStyle/>
          <a:p>
            <a:r>
              <a:rPr lang="en-US" dirty="0" smtClean="0"/>
              <a:t>5.</a:t>
            </a:r>
            <a:r>
              <a:rPr lang="en-US" b="1" dirty="0" smtClean="0"/>
              <a:t> Proof</a:t>
            </a:r>
            <a:r>
              <a:rPr lang="en-US" dirty="0" smtClean="0"/>
              <a:t>.</a:t>
            </a:r>
            <a:endParaRPr lang="zh-CN" altLang="en-US" dirty="0" smtClean="0"/>
          </a:p>
          <a:p>
            <a:r>
              <a:rPr lang="en-US" dirty="0" smtClean="0"/>
              <a:t>①x R x</a:t>
            </a:r>
            <a:r>
              <a:rPr lang="zh-CN" altLang="en-US" dirty="0" smtClean="0"/>
              <a:t>，</a:t>
            </a:r>
            <a:r>
              <a:rPr lang="en-US" dirty="0" smtClean="0"/>
              <a:t>S is reflexive.</a:t>
            </a:r>
            <a:endParaRPr lang="zh-CN" altLang="en-US" dirty="0" smtClean="0"/>
          </a:p>
          <a:p>
            <a:r>
              <a:rPr lang="en-US" dirty="0" smtClean="0"/>
              <a:t>②If x R y, they have odd (or even) number of 1s, Hence, y R x, symmetric.</a:t>
            </a:r>
            <a:endParaRPr lang="zh-CN" altLang="en-US" dirty="0" smtClean="0"/>
          </a:p>
          <a:p>
            <a:r>
              <a:rPr lang="en-US" dirty="0" smtClean="0"/>
              <a:t>③ If x R y and y R z, R is transitive.</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en-US" b="1" dirty="0" smtClean="0"/>
              <a:t>Application of Discrete Mathematics. </a:t>
            </a:r>
            <a:endParaRPr lang="zh-CN" altLang="en-US" dirty="0"/>
          </a:p>
        </p:txBody>
      </p:sp>
      <p:sp>
        <p:nvSpPr>
          <p:cNvPr id="3" name="副标题 2"/>
          <p:cNvSpPr>
            <a:spLocks noGrp="1"/>
          </p:cNvSpPr>
          <p:nvPr>
            <p:ph type="subTitle" idx="1"/>
          </p:nvPr>
        </p:nvSpPr>
        <p:spPr/>
        <p:txBody>
          <a:bodyPr/>
          <a:lstStyle/>
          <a:p>
            <a:r>
              <a:rPr lang="en-US" b="1" dirty="0" smtClean="0"/>
              <a:t> (5 x 12’ = 50’)</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229600" cy="2664296"/>
          </a:xfrm>
        </p:spPr>
        <p:txBody>
          <a:bodyPr/>
          <a:lstStyle/>
          <a:p>
            <a:r>
              <a:rPr lang="en-US" b="1" dirty="0" smtClean="0"/>
              <a:t>(1) How many different channels are needed for six stations located at the distances shown in the table, if two stations can not use the same channel when they are within 180 miles of each other?</a:t>
            </a:r>
            <a:endParaRPr lang="zh-CN" altLang="en-US" dirty="0"/>
          </a:p>
        </p:txBody>
      </p:sp>
      <p:pic>
        <p:nvPicPr>
          <p:cNvPr id="22529" name="Picture 1"/>
          <p:cNvPicPr>
            <a:picLocks noChangeAspect="1" noChangeArrowheads="1"/>
          </p:cNvPicPr>
          <p:nvPr/>
        </p:nvPicPr>
        <p:blipFill>
          <a:blip r:embed="rId2"/>
          <a:srcRect/>
          <a:stretch>
            <a:fillRect/>
          </a:stretch>
        </p:blipFill>
        <p:spPr bwMode="auto">
          <a:xfrm>
            <a:off x="1763688" y="2537901"/>
            <a:ext cx="5400600" cy="391543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(1)</a:t>
            </a:r>
            <a:endParaRPr lang="zh-CN" altLang="en-US" dirty="0"/>
          </a:p>
        </p:txBody>
      </p:sp>
      <p:sp>
        <p:nvSpPr>
          <p:cNvPr id="3" name="内容占位符 2"/>
          <p:cNvSpPr>
            <a:spLocks noGrp="1"/>
          </p:cNvSpPr>
          <p:nvPr>
            <p:ph idx="1"/>
          </p:nvPr>
        </p:nvSpPr>
        <p:spPr>
          <a:xfrm>
            <a:off x="395536" y="1556792"/>
            <a:ext cx="8229600" cy="4525963"/>
          </a:xfrm>
        </p:spPr>
        <p:txBody>
          <a:bodyPr/>
          <a:lstStyle/>
          <a:p>
            <a:r>
              <a:rPr lang="en-US" b="1" dirty="0" smtClean="0"/>
              <a:t>Solution:</a:t>
            </a:r>
            <a:r>
              <a:rPr lang="en-US" dirty="0" smtClean="0"/>
              <a:t> This schedule problem can be solved using a graph model, with vertices representing stations and with edges between two vertices if the distances are within 180 miles. Chromatic number is 3.</a:t>
            </a:r>
            <a:endParaRPr lang="zh-CN" altLang="en-US"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229600" cy="4525963"/>
          </a:xfrm>
        </p:spPr>
        <p:txBody>
          <a:bodyPr/>
          <a:lstStyle/>
          <a:p>
            <a:r>
              <a:rPr lang="en-US" b="1" dirty="0" smtClean="0"/>
              <a:t>(2)</a:t>
            </a:r>
            <a:r>
              <a:rPr lang="en-US" dirty="0" smtClean="0"/>
              <a:t> </a:t>
            </a:r>
            <a:r>
              <a:rPr lang="en-US" b="1" dirty="0" smtClean="0"/>
              <a:t>There are twenty SCUT students of which 8 persons are volunteers of Asian Games 2010 (VAG), 6 persons are volunteers of Asian Para Games 2010 (VAPG) and 2 persons are both VAGs and VAPGs. </a:t>
            </a:r>
          </a:p>
          <a:p>
            <a:r>
              <a:rPr lang="en-US" b="1" dirty="0" smtClean="0"/>
              <a:t>Question: How many persons are neither VAGs nor VAPGs?</a:t>
            </a:r>
            <a:endParaRPr lang="zh-CN" altLang="en-US"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(2)</a:t>
            </a:r>
            <a:endParaRPr lang="zh-CN" altLang="en-US" dirty="0"/>
          </a:p>
        </p:txBody>
      </p:sp>
      <p:sp>
        <p:nvSpPr>
          <p:cNvPr id="3" name="内容占位符 2"/>
          <p:cNvSpPr>
            <a:spLocks noGrp="1"/>
          </p:cNvSpPr>
          <p:nvPr>
            <p:ph idx="1"/>
          </p:nvPr>
        </p:nvSpPr>
        <p:spPr>
          <a:xfrm>
            <a:off x="457200" y="1600201"/>
            <a:ext cx="8229600" cy="2332856"/>
          </a:xfrm>
        </p:spPr>
        <p:txBody>
          <a:bodyPr/>
          <a:lstStyle/>
          <a:p>
            <a:r>
              <a:rPr lang="en-US" b="1" dirty="0" smtClean="0"/>
              <a:t>Solution: </a:t>
            </a:r>
            <a:r>
              <a:rPr lang="en-US" dirty="0" smtClean="0"/>
              <a:t>W is the set of VAGs. S is the set of VAPGs. </a:t>
            </a:r>
            <a:endParaRPr lang="zh-CN" altLang="en-US" dirty="0" smtClean="0"/>
          </a:p>
          <a:p>
            <a:r>
              <a:rPr lang="en-US" dirty="0" smtClean="0"/>
              <a:t>So |W| = 8, |S| = 6, |W </a:t>
            </a:r>
            <a:r>
              <a:rPr lang="zh-CN" altLang="en-US" dirty="0" smtClean="0"/>
              <a:t>∩</a:t>
            </a:r>
            <a:r>
              <a:rPr lang="en-US" dirty="0" smtClean="0"/>
              <a:t> S| = 2</a:t>
            </a:r>
            <a:endParaRPr lang="zh-CN" altLang="en-US" dirty="0" smtClean="0"/>
          </a:p>
          <a:p>
            <a:r>
              <a:rPr lang="en-US" dirty="0" smtClean="0"/>
              <a:t>Therefore,</a:t>
            </a:r>
            <a:endParaRPr lang="zh-CN" altLang="en-US" dirty="0" smtClean="0"/>
          </a:p>
          <a:p>
            <a:endParaRPr lang="zh-CN" altLang="en-US" dirty="0"/>
          </a:p>
        </p:txBody>
      </p:sp>
      <p:graphicFrame>
        <p:nvGraphicFramePr>
          <p:cNvPr id="34822" name="Object 6"/>
          <p:cNvGraphicFramePr>
            <a:graphicFrameLocks noChangeAspect="1"/>
          </p:cNvGraphicFramePr>
          <p:nvPr/>
        </p:nvGraphicFramePr>
        <p:xfrm>
          <a:off x="827584" y="4149080"/>
          <a:ext cx="7416824" cy="432048"/>
        </p:xfrm>
        <a:graphic>
          <a:graphicData uri="http://schemas.openxmlformats.org/presentationml/2006/ole">
            <mc:AlternateContent xmlns:mc="http://schemas.openxmlformats.org/markup-compatibility/2006">
              <mc:Choice xmlns:v="urn:schemas-microsoft-com:vml" Requires="v">
                <p:oleObj spid="_x0000_s27654" name="Equation" r:id="rId3" imgW="3924000" imgH="228600" progId="Equation.DSMT4">
                  <p:embed/>
                </p:oleObj>
              </mc:Choice>
              <mc:Fallback>
                <p:oleObj name="Equation" r:id="rId3" imgW="39240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149080"/>
                        <a:ext cx="7416824" cy="432048"/>
                      </a:xfrm>
                      <a:prstGeom prst="rect">
                        <a:avLst/>
                      </a:prstGeom>
                      <a:noFill/>
                      <a:effectLst/>
                      <a:extLst>
                        <a:ext uri="{909E8E84-426E-40DD-AFC4-6F175D3DCCD1}">
                          <a14:hiddenFill xmlns:a14="http://schemas.microsoft.com/office/drawing/2010/main">
                            <a:solidFill>
                              <a:srgbClr val="4F81BD"/>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4525963"/>
          </a:xfrm>
        </p:spPr>
        <p:txBody>
          <a:bodyPr>
            <a:normAutofit lnSpcReduction="10000"/>
          </a:bodyPr>
          <a:lstStyle/>
          <a:p>
            <a:r>
              <a:rPr lang="en-US" altLang="zh-CN" dirty="0" smtClean="0"/>
              <a:t>(3) </a:t>
            </a:r>
            <a:r>
              <a:rPr lang="en-US" b="1" dirty="0" smtClean="0"/>
              <a:t>If a person is a university student, he is either a liberal-arts student or a science student. </a:t>
            </a:r>
          </a:p>
          <a:p>
            <a:r>
              <a:rPr lang="en-US" b="1" dirty="0" smtClean="0"/>
              <a:t>Some university student is an outstanding student. John is not a liberal-arts student, but he is an outstanding student.</a:t>
            </a:r>
          </a:p>
          <a:p>
            <a:r>
              <a:rPr lang="en-US" b="1" dirty="0" smtClean="0"/>
              <a:t> John is a university student.</a:t>
            </a:r>
            <a:endParaRPr lang="zh-CN" altLang="en-US" dirty="0" smtClean="0"/>
          </a:p>
          <a:p>
            <a:r>
              <a:rPr lang="en-US" b="1" dirty="0" smtClean="0"/>
              <a:t>Use rules of inference to show that John is a science student.</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184932" y="1628800"/>
            <a:ext cx="8779556" cy="1656184"/>
          </a:xfrm>
          <a:prstGeom prst="rect">
            <a:avLst/>
          </a:prstGeom>
          <a:noFill/>
          <a:ln w="9525">
            <a:noFill/>
            <a:miter lim="800000"/>
            <a:headEnd/>
            <a:tailEnd/>
          </a:ln>
        </p:spPr>
      </p:pic>
      <p:pic>
        <p:nvPicPr>
          <p:cNvPr id="28675" name="Picture 3"/>
          <p:cNvPicPr>
            <a:picLocks noChangeAspect="1" noChangeArrowheads="1"/>
          </p:cNvPicPr>
          <p:nvPr/>
        </p:nvPicPr>
        <p:blipFill>
          <a:blip r:embed="rId3"/>
          <a:srcRect/>
          <a:stretch>
            <a:fillRect/>
          </a:stretch>
        </p:blipFill>
        <p:spPr bwMode="auto">
          <a:xfrm>
            <a:off x="539552" y="3429000"/>
            <a:ext cx="5760640" cy="3114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229600" cy="1828799"/>
          </a:xfrm>
        </p:spPr>
        <p:txBody>
          <a:bodyPr/>
          <a:lstStyle/>
          <a:p>
            <a:pPr lvl="0"/>
            <a:r>
              <a:rPr lang="en-US" b="1" dirty="0" smtClean="0"/>
              <a:t>(1) Find out whether G and H are isomorphic. No matter what the judgment is, please give your explanation and argument.</a:t>
            </a:r>
            <a:endParaRPr lang="zh-CN" altLang="en-US" dirty="0" smtClean="0"/>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15616" y="2492896"/>
            <a:ext cx="7379677"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99181"/>
            <a:ext cx="8229600" cy="3085803"/>
          </a:xfrm>
        </p:spPr>
        <p:txBody>
          <a:bodyPr/>
          <a:lstStyle/>
          <a:p>
            <a:r>
              <a:rPr lang="en-US" b="1" dirty="0" smtClean="0"/>
              <a:t>(4) Consider the rectangles T={1,…,9} and the relation R such that </a:t>
            </a:r>
            <a:r>
              <a:rPr lang="en-US" b="1" dirty="0" err="1" smtClean="0"/>
              <a:t>i</a:t>
            </a:r>
            <a:r>
              <a:rPr lang="en-US" b="1" dirty="0" smtClean="0"/>
              <a:t> R j = “</a:t>
            </a:r>
            <a:r>
              <a:rPr lang="en-US" b="1" dirty="0" err="1" smtClean="0"/>
              <a:t>i</a:t>
            </a:r>
            <a:r>
              <a:rPr lang="en-US" b="1" dirty="0" smtClean="0"/>
              <a:t> is more distant than j from the viewer.” Then R is a partial order on the set of rectangles. Please show an order of topological sorting according to the following figure.</a:t>
            </a:r>
            <a:endParaRPr lang="zh-CN" altLang="en-US" dirty="0"/>
          </a:p>
        </p:txBody>
      </p:sp>
      <p:pic>
        <p:nvPicPr>
          <p:cNvPr id="29698" name="Picture 2"/>
          <p:cNvPicPr>
            <a:picLocks noChangeAspect="1" noChangeArrowheads="1"/>
          </p:cNvPicPr>
          <p:nvPr/>
        </p:nvPicPr>
        <p:blipFill>
          <a:blip r:embed="rId2"/>
          <a:srcRect/>
          <a:stretch>
            <a:fillRect/>
          </a:stretch>
        </p:blipFill>
        <p:spPr bwMode="auto">
          <a:xfrm>
            <a:off x="4283968" y="2852936"/>
            <a:ext cx="4032448" cy="355423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(4)</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en-US" dirty="0" smtClean="0"/>
              <a:t>Then 1R2, 1R4, 1R3, 4R9, 4R5, 3R2, 3R9, 3R6, 8R7.</a:t>
            </a:r>
            <a:endParaRPr lang="zh-CN" altLang="en-US" dirty="0" smtClean="0"/>
          </a:p>
          <a:p>
            <a:r>
              <a:rPr lang="en-US" dirty="0" smtClean="0"/>
              <a:t>The </a:t>
            </a:r>
            <a:r>
              <a:rPr lang="en-US" dirty="0" err="1" smtClean="0"/>
              <a:t>Hasse</a:t>
            </a:r>
            <a:r>
              <a:rPr lang="en-US" dirty="0" smtClean="0"/>
              <a:t> diagram for R is</a:t>
            </a:r>
            <a:endParaRPr lang="zh-CN" altLang="en-US" dirty="0" smtClean="0"/>
          </a:p>
          <a:p>
            <a:r>
              <a:rPr lang="en-US" dirty="0" smtClean="0"/>
              <a:t> </a:t>
            </a:r>
            <a:endParaRPr lang="zh-CN" altLang="en-US" dirty="0" smtClean="0"/>
          </a:p>
          <a:p>
            <a:r>
              <a:rPr lang="en-US" dirty="0" smtClean="0"/>
              <a:t> </a:t>
            </a:r>
          </a:p>
          <a:p>
            <a:endParaRPr lang="zh-CN" altLang="en-US" dirty="0" smtClean="0"/>
          </a:p>
          <a:p>
            <a:r>
              <a:rPr lang="en-US" dirty="0" smtClean="0"/>
              <a:t> </a:t>
            </a:r>
            <a:endParaRPr lang="zh-CN" altLang="en-US" dirty="0" smtClean="0"/>
          </a:p>
          <a:p>
            <a:r>
              <a:rPr lang="en-US" dirty="0" smtClean="0"/>
              <a:t>An order of topological sorting is “1  4  3  8  5  9  6  2  7”.</a:t>
            </a:r>
            <a:r>
              <a:rPr lang="en-US" b="1" dirty="0" smtClean="0"/>
              <a:t> </a:t>
            </a:r>
            <a:endParaRPr lang="zh-CN" altLang="en-US" dirty="0"/>
          </a:p>
        </p:txBody>
      </p:sp>
      <p:pic>
        <p:nvPicPr>
          <p:cNvPr id="30722" name="Picture 2"/>
          <p:cNvPicPr>
            <a:picLocks noChangeAspect="1" noChangeArrowheads="1"/>
          </p:cNvPicPr>
          <p:nvPr/>
        </p:nvPicPr>
        <p:blipFill>
          <a:blip r:embed="rId2"/>
          <a:srcRect/>
          <a:stretch>
            <a:fillRect/>
          </a:stretch>
        </p:blipFill>
        <p:spPr bwMode="auto">
          <a:xfrm>
            <a:off x="1691680" y="3284984"/>
            <a:ext cx="4824536" cy="184901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628800"/>
            <a:ext cx="8686800" cy="4525963"/>
          </a:xfrm>
        </p:spPr>
        <p:txBody>
          <a:bodyPr/>
          <a:lstStyle/>
          <a:p>
            <a:r>
              <a:rPr lang="en-US" b="1" dirty="0" smtClean="0"/>
              <a:t>(5) n cities are connected by k roads. A road is incident with only two cities, which is defined as an edge between two vertices (cities). </a:t>
            </a:r>
          </a:p>
          <a:p>
            <a:r>
              <a:rPr lang="en-US" b="1" dirty="0" smtClean="0"/>
              <a:t>A property of the roads and cities is k&gt;(n-1)(n-2)/2.</a:t>
            </a:r>
          </a:p>
          <a:p>
            <a:r>
              <a:rPr lang="en-US" b="1" dirty="0" smtClean="0"/>
              <a:t> The question is whether people can travel between any two cities through the roads.</a:t>
            </a:r>
            <a:endParaRPr lang="zh-CN" altLang="en-US"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(5)</a:t>
            </a:r>
            <a:endParaRPr lang="zh-CN" altLang="en-US" dirty="0"/>
          </a:p>
        </p:txBody>
      </p:sp>
      <p:sp>
        <p:nvSpPr>
          <p:cNvPr id="3" name="内容占位符 2"/>
          <p:cNvSpPr>
            <a:spLocks noGrp="1"/>
          </p:cNvSpPr>
          <p:nvPr>
            <p:ph idx="1"/>
          </p:nvPr>
        </p:nvSpPr>
        <p:spPr/>
        <p:txBody>
          <a:bodyPr/>
          <a:lstStyle/>
          <a:p>
            <a:r>
              <a:rPr lang="en-US" dirty="0" smtClean="0"/>
              <a:t>Supposed that a graph of the given n cities and k roads is G, the question can be considered to be the proof that G is connected. </a:t>
            </a:r>
            <a:endParaRPr lang="zh-CN" altLang="en-US" dirty="0" smtClean="0"/>
          </a:p>
          <a:p>
            <a:r>
              <a:rPr lang="en-US" dirty="0" smtClean="0"/>
              <a:t>Given simple graph G=(V,E), |V|=n cities and |E|=k roads, please prove that G is connected when k&gt;(n-1)(n-2)/2.</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Supposed that G is unconnected, G has at least 2 connected component, signed as G1=(V1, E1) and G2=(V2, E2), where |V1|=n1, |V2|=n2 and n1+n2=n. </a:t>
            </a:r>
            <a:endParaRPr lang="zh-CN" altLang="en-US" dirty="0" smtClean="0"/>
          </a:p>
          <a:p>
            <a:r>
              <a:rPr lang="en-US" dirty="0" smtClean="0"/>
              <a:t>Because G is a simple graph, |E1|&lt;=n1(n1-1)/2 and |E2|&lt;=n2(n2-1)/2.</a:t>
            </a:r>
            <a:endParaRPr lang="zh-CN" altLang="en-US" dirty="0" smtClean="0"/>
          </a:p>
          <a:p>
            <a:r>
              <a:rPr lang="en-US" dirty="0" smtClean="0"/>
              <a:t>Therefore, k&lt;=n1(n1-1)/2+n2(n2-1)/2.</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dirty="0" smtClean="0"/>
              <a:t>Since n1&lt;=n-1 and n2&lt;=n-1, k&lt;=(n-1)(n1-1+n2-1)=(n-1)(n-2)/2.</a:t>
            </a:r>
            <a:endParaRPr lang="zh-CN" altLang="en-US" dirty="0" smtClean="0"/>
          </a:p>
          <a:p>
            <a:r>
              <a:rPr lang="en-US" dirty="0" smtClean="0"/>
              <a:t>This is contradictory to the condition that k&gt;(n-1)(n-2)/2.</a:t>
            </a:r>
            <a:endParaRPr lang="zh-CN" altLang="en-US" dirty="0" smtClean="0"/>
          </a:p>
          <a:p>
            <a:r>
              <a:rPr lang="en-US" dirty="0" smtClean="0"/>
              <a:t>Thus, G is connected, so people can travel between any two cities through the roads.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(1)</a:t>
            </a:r>
            <a:endParaRPr lang="zh-CN" altLang="en-US" dirty="0"/>
          </a:p>
        </p:txBody>
      </p:sp>
      <p:sp>
        <p:nvSpPr>
          <p:cNvPr id="3" name="内容占位符 2"/>
          <p:cNvSpPr>
            <a:spLocks noGrp="1"/>
          </p:cNvSpPr>
          <p:nvPr>
            <p:ph idx="1"/>
          </p:nvPr>
        </p:nvSpPr>
        <p:spPr/>
        <p:txBody>
          <a:bodyPr>
            <a:normAutofit fontScale="85000" lnSpcReduction="10000"/>
          </a:bodyPr>
          <a:lstStyle/>
          <a:p>
            <a:r>
              <a:rPr lang="en-US" dirty="0" smtClean="0"/>
              <a:t>deg(u3) = deg(v2) = 2 so f(u3) = v2 is our only choice.</a:t>
            </a:r>
            <a:endParaRPr lang="zh-CN" altLang="en-US" dirty="0" smtClean="0"/>
          </a:p>
          <a:p>
            <a:r>
              <a:rPr lang="en-US" dirty="0" smtClean="0"/>
              <a:t>deg(u1) = deg(u5) = deg(v1 ) = deg(v4) = 3 so we must have either f(u1) = v1 and f(u5) = v4 or f(u1) = v4 and f(u5) = v1. </a:t>
            </a:r>
            <a:endParaRPr lang="zh-CN" altLang="en-US" dirty="0" smtClean="0"/>
          </a:p>
          <a:p>
            <a:r>
              <a:rPr lang="en-US" dirty="0" smtClean="0"/>
              <a:t>Finally since deg(u2) = deg(u4) = deg(v3) =deg(v5) = 4 we must have either f(u2) = v3 and f(u4) = v5 or f(u2) = v5 and f(u4) = v3.</a:t>
            </a:r>
            <a:endParaRPr lang="zh-CN" altLang="en-US" dirty="0" smtClean="0"/>
          </a:p>
          <a:p>
            <a:r>
              <a:rPr lang="en-US" dirty="0" smtClean="0"/>
              <a:t>We first try the relabeling using in each case to get the function</a:t>
            </a:r>
            <a:endParaRPr lang="zh-CN" altLang="en-US" dirty="0" smtClean="0"/>
          </a:p>
          <a:p>
            <a:r>
              <a:rPr lang="en-US" dirty="0" smtClean="0"/>
              <a:t>f(u3)=v2, f(u1)=v1, f(u5)=v4, f(u2)=v3, f(u4)=v5. Thus, G and H are isomorphic.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7"/>
            <a:ext cx="8229600" cy="2880320"/>
          </a:xfrm>
        </p:spPr>
        <p:txBody>
          <a:bodyPr/>
          <a:lstStyle/>
          <a:p>
            <a:r>
              <a:rPr lang="zh-CN" altLang="en-US" b="1" dirty="0" smtClean="0"/>
              <a:t>（</a:t>
            </a:r>
            <a:r>
              <a:rPr lang="en-US" b="1" dirty="0" smtClean="0"/>
              <a:t>2</a:t>
            </a:r>
            <a:r>
              <a:rPr lang="zh-CN" altLang="en-US" b="1" dirty="0" smtClean="0"/>
              <a:t>）</a:t>
            </a:r>
            <a:r>
              <a:rPr lang="en-US" b="1" dirty="0" smtClean="0"/>
              <a:t>Prove                                </a:t>
            </a:r>
          </a:p>
          <a:p>
            <a:endParaRPr lang="en-US" b="1" dirty="0" smtClean="0"/>
          </a:p>
          <a:p>
            <a:pPr>
              <a:buNone/>
            </a:pPr>
            <a:r>
              <a:rPr lang="en-US" b="1" dirty="0" smtClean="0"/>
              <a:t>          is a tautology.</a:t>
            </a:r>
          </a:p>
          <a:p>
            <a:r>
              <a:rPr lang="en-US" altLang="zh-CN" dirty="0" smtClean="0"/>
              <a:t>Answer: </a:t>
            </a:r>
            <a:endParaRPr lang="zh-CN" altLang="en-US" dirty="0" smtClean="0"/>
          </a:p>
          <a:p>
            <a:endParaRPr lang="zh-CN" alt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1321353" y="980728"/>
          <a:ext cx="6130967" cy="432048"/>
        </p:xfrm>
        <a:graphic>
          <a:graphicData uri="http://schemas.openxmlformats.org/presentationml/2006/ole">
            <mc:AlternateContent xmlns:mc="http://schemas.openxmlformats.org/markup-compatibility/2006">
              <mc:Choice xmlns:v="urn:schemas-microsoft-com:vml" Requires="v">
                <p:oleObj spid="_x0000_s2058" name="Equation" r:id="rId3" imgW="2895600" imgH="203200" progId="Equation.DSMT4">
                  <p:embed/>
                </p:oleObj>
              </mc:Choice>
              <mc:Fallback>
                <p:oleObj name="Equation" r:id="rId3" imgW="2895600" imgH="2032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353" y="980728"/>
                        <a:ext cx="6130967"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1" name="Object 3"/>
          <p:cNvGraphicFramePr>
            <a:graphicFrameLocks noChangeAspect="1"/>
          </p:cNvGraphicFramePr>
          <p:nvPr>
            <p:extLst>
              <p:ext uri="{D42A27DB-BD31-4B8C-83A1-F6EECF244321}">
                <p14:modId xmlns:p14="http://schemas.microsoft.com/office/powerpoint/2010/main" val="1244859758"/>
              </p:ext>
            </p:extLst>
          </p:nvPr>
        </p:nvGraphicFramePr>
        <p:xfrm>
          <a:off x="1115616" y="2708920"/>
          <a:ext cx="6632484" cy="3528392"/>
        </p:xfrm>
        <a:graphic>
          <a:graphicData uri="http://schemas.openxmlformats.org/presentationml/2006/ole">
            <mc:AlternateContent xmlns:mc="http://schemas.openxmlformats.org/markup-compatibility/2006">
              <mc:Choice xmlns:v="urn:schemas-microsoft-com:vml" Requires="v">
                <p:oleObj spid="_x0000_s2059" name="Equation" r:id="rId5" imgW="2882900" imgH="1549400" progId="Equation.DSMT4">
                  <p:embed/>
                </p:oleObj>
              </mc:Choice>
              <mc:Fallback>
                <p:oleObj name="Equation" r:id="rId5" imgW="2882900" imgH="1549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708920"/>
                        <a:ext cx="6632484" cy="3528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4525963"/>
          </a:xfrm>
        </p:spPr>
        <p:txBody>
          <a:bodyPr/>
          <a:lstStyle/>
          <a:p>
            <a:r>
              <a:rPr lang="en-US" b="1" dirty="0" smtClean="0"/>
              <a:t>( 3 ) Construct an argument using rules of inference to show that the hypotheses: </a:t>
            </a:r>
          </a:p>
          <a:p>
            <a:r>
              <a:rPr lang="en-US" b="1" dirty="0" smtClean="0"/>
              <a:t>“Ellen, a student in this class, owns a red convertible. Everyone who owns a red convertible has gotten at least one speeding ticket.”</a:t>
            </a:r>
          </a:p>
          <a:p>
            <a:r>
              <a:rPr lang="en-US" b="1" dirty="0" smtClean="0"/>
              <a:t> imply the conclusion “someone in this class has gotten a speeding ticket.” </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a:xfrm>
            <a:off x="457200" y="1600200"/>
            <a:ext cx="8363272" cy="4853136"/>
          </a:xfrm>
        </p:spPr>
        <p:txBody>
          <a:bodyPr>
            <a:normAutofit/>
          </a:bodyPr>
          <a:lstStyle/>
          <a:p>
            <a:r>
              <a:rPr lang="zh-CN" altLang="en-US" dirty="0" smtClean="0"/>
              <a:t>①</a:t>
            </a:r>
            <a:r>
              <a:rPr lang="en-US" dirty="0" smtClean="0"/>
              <a:t>Let: S(x): x is a student in this class; R(x): x is a red convertible. O(x, y): x owns y; T(x): x is a speeding ticket. The universe of discourse x, y, z is all people and things respectively.</a:t>
            </a:r>
            <a:endParaRPr lang="zh-CN" altLang="en-US" dirty="0" smtClean="0"/>
          </a:p>
          <a:p>
            <a:r>
              <a:rPr lang="en-US" dirty="0" smtClean="0"/>
              <a:t>Then: H1: S(Ellen)</a:t>
            </a:r>
            <a:r>
              <a:rPr lang="en-US" dirty="0" smtClean="0">
                <a:sym typeface="Symbol"/>
              </a:rPr>
              <a:t></a:t>
            </a:r>
            <a:r>
              <a:rPr lang="en-US" dirty="0" smtClean="0"/>
              <a:t>y(R(y)</a:t>
            </a:r>
            <a:r>
              <a:rPr lang="en-US" dirty="0" smtClean="0">
                <a:sym typeface="Symbol"/>
              </a:rPr>
              <a:t></a:t>
            </a:r>
            <a:r>
              <a:rPr lang="en-US" dirty="0" smtClean="0"/>
              <a:t>O(</a:t>
            </a:r>
            <a:r>
              <a:rPr lang="en-US" dirty="0" err="1" smtClean="0"/>
              <a:t>Ellen,y</a:t>
            </a:r>
            <a:r>
              <a:rPr lang="en-US" dirty="0" smtClean="0"/>
              <a:t>)); H2: </a:t>
            </a:r>
            <a:r>
              <a:rPr lang="en-US" dirty="0" smtClean="0">
                <a:sym typeface="Symbol"/>
              </a:rPr>
              <a:t></a:t>
            </a:r>
            <a:r>
              <a:rPr lang="en-US" dirty="0" smtClean="0"/>
              <a:t>x(</a:t>
            </a:r>
            <a:r>
              <a:rPr lang="en-US" dirty="0" smtClean="0">
                <a:sym typeface="Symbol"/>
              </a:rPr>
              <a:t></a:t>
            </a:r>
            <a:r>
              <a:rPr lang="en-US" dirty="0" smtClean="0"/>
              <a:t>y (O(</a:t>
            </a:r>
            <a:r>
              <a:rPr lang="en-US" dirty="0" err="1" smtClean="0"/>
              <a:t>x,y</a:t>
            </a:r>
            <a:r>
              <a:rPr lang="en-US" dirty="0" smtClean="0"/>
              <a:t>)</a:t>
            </a:r>
            <a:r>
              <a:rPr lang="en-US" dirty="0" smtClean="0">
                <a:sym typeface="Symbol"/>
              </a:rPr>
              <a:t></a:t>
            </a:r>
            <a:r>
              <a:rPr lang="en-US" dirty="0" smtClean="0"/>
              <a:t>R(y)) </a:t>
            </a:r>
            <a:r>
              <a:rPr lang="en-US" dirty="0" smtClean="0">
                <a:sym typeface="Symbol"/>
              </a:rPr>
              <a:t></a:t>
            </a:r>
            <a:r>
              <a:rPr lang="en-US" dirty="0" smtClean="0"/>
              <a:t> </a:t>
            </a:r>
            <a:r>
              <a:rPr lang="en-US" dirty="0" smtClean="0">
                <a:sym typeface="Symbol"/>
              </a:rPr>
              <a:t></a:t>
            </a:r>
            <a:r>
              <a:rPr lang="en-US" dirty="0" smtClean="0"/>
              <a:t>z(T(z)</a:t>
            </a:r>
            <a:r>
              <a:rPr lang="en-US" dirty="0" smtClean="0">
                <a:sym typeface="Symbol"/>
              </a:rPr>
              <a:t></a:t>
            </a:r>
            <a:r>
              <a:rPr lang="en-US" dirty="0" smtClean="0"/>
              <a:t> O(</a:t>
            </a:r>
            <a:r>
              <a:rPr lang="en-US" dirty="0" err="1" smtClean="0"/>
              <a:t>x,z</a:t>
            </a:r>
            <a:r>
              <a:rPr lang="en-US" dirty="0" smtClean="0"/>
              <a:t>))); C: </a:t>
            </a:r>
            <a:r>
              <a:rPr lang="en-US" dirty="0" smtClean="0">
                <a:sym typeface="Symbol"/>
              </a:rPr>
              <a:t></a:t>
            </a:r>
            <a:r>
              <a:rPr lang="en-US" dirty="0" err="1" smtClean="0"/>
              <a:t>x</a:t>
            </a:r>
            <a:r>
              <a:rPr lang="en-US" dirty="0" err="1" smtClean="0">
                <a:sym typeface="Symbol"/>
              </a:rPr>
              <a:t></a:t>
            </a:r>
            <a:r>
              <a:rPr lang="en-US" dirty="0" err="1" smtClean="0"/>
              <a:t>y</a:t>
            </a:r>
            <a:r>
              <a:rPr lang="en-US" dirty="0" smtClean="0"/>
              <a:t>(S(x)</a:t>
            </a:r>
            <a:r>
              <a:rPr lang="en-US" dirty="0" smtClean="0">
                <a:sym typeface="Symbol"/>
              </a:rPr>
              <a:t></a:t>
            </a:r>
            <a:r>
              <a:rPr lang="en-US" dirty="0" smtClean="0"/>
              <a:t>T(y)</a:t>
            </a:r>
            <a:r>
              <a:rPr lang="en-US" dirty="0" smtClean="0">
                <a:sym typeface="Symbol"/>
              </a:rPr>
              <a:t></a:t>
            </a:r>
            <a:r>
              <a:rPr lang="en-US" dirty="0" smtClean="0"/>
              <a:t> O(</a:t>
            </a:r>
            <a:r>
              <a:rPr lang="en-US" dirty="0" err="1" smtClean="0"/>
              <a:t>x,y</a:t>
            </a:r>
            <a:r>
              <a:rPr lang="en-US" dirty="0" smtClean="0"/>
              <a:t>))</a:t>
            </a:r>
            <a:endParaRPr lang="zh-CN" altLang="en-US" dirty="0" smtClean="0"/>
          </a:p>
          <a:p>
            <a:r>
              <a:rPr lang="en-US" dirty="0" smtClean="0"/>
              <a:t>Proof</a:t>
            </a:r>
            <a:r>
              <a:rPr lang="zh-CN" altLang="en-US" dirty="0" smtClean="0"/>
              <a:t>：</a:t>
            </a:r>
            <a:r>
              <a:rPr lang="en-US" dirty="0" smtClean="0"/>
              <a:t>H2 use UI, x</a:t>
            </a:r>
            <a:r>
              <a:rPr lang="zh-CN" altLang="en-US" dirty="0" smtClean="0"/>
              <a:t>：</a:t>
            </a:r>
            <a:r>
              <a:rPr lang="en-US" dirty="0" smtClean="0"/>
              <a:t>Ellen</a:t>
            </a:r>
            <a:r>
              <a:rPr lang="zh-CN" altLang="en-US" dirty="0" smtClean="0"/>
              <a:t>；</a:t>
            </a:r>
            <a:r>
              <a:rPr lang="en-US" dirty="0" smtClean="0"/>
              <a:t>with H12</a:t>
            </a:r>
            <a:r>
              <a:rPr lang="zh-CN" altLang="en-US" dirty="0" smtClean="0"/>
              <a:t>；</a:t>
            </a:r>
            <a:r>
              <a:rPr lang="en-US" dirty="0" smtClean="0">
                <a:sym typeface="Symbol"/>
              </a:rPr>
              <a:t></a:t>
            </a:r>
            <a:r>
              <a:rPr lang="en-US" dirty="0" smtClean="0"/>
              <a:t>Z (T (z)</a:t>
            </a:r>
            <a:r>
              <a:rPr lang="en-US" dirty="0" smtClean="0">
                <a:sym typeface="Symbol"/>
              </a:rPr>
              <a:t></a:t>
            </a:r>
            <a:r>
              <a:rPr lang="en-US" dirty="0" smtClean="0"/>
              <a:t> O (Ellen, z)) with H11 use EI then C</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②</a:t>
            </a:r>
            <a:r>
              <a:rPr lang="en-US" dirty="0" smtClean="0"/>
              <a:t>Let S(x): x is a student in this class, C(x): x owns a red convertible.</a:t>
            </a:r>
          </a:p>
          <a:p>
            <a:r>
              <a:rPr lang="en-US" dirty="0" smtClean="0"/>
              <a:t> P(x, y): x has gotten </a:t>
            </a:r>
            <a:r>
              <a:rPr lang="en-US" dirty="0" err="1" smtClean="0"/>
              <a:t>y.T</a:t>
            </a:r>
            <a:r>
              <a:rPr lang="en-US" dirty="0" smtClean="0"/>
              <a:t>(x): x is a speeding ticket.</a:t>
            </a:r>
          </a:p>
          <a:p>
            <a:r>
              <a:rPr lang="en-US" dirty="0" smtClean="0"/>
              <a:t> Imply the conclusion “someone in this class has gotten a speeding ticket.” Then the premises are </a:t>
            </a:r>
          </a:p>
          <a:p>
            <a:r>
              <a:rPr lang="en-US" dirty="0" smtClean="0"/>
              <a:t>S(Linda) </a:t>
            </a:r>
            <a:r>
              <a:rPr lang="en-US" dirty="0" smtClean="0">
                <a:sym typeface="Symbol"/>
              </a:rPr>
              <a:t></a:t>
            </a:r>
            <a:r>
              <a:rPr lang="en-US" dirty="0" smtClean="0"/>
              <a:t> C(Linda) , </a:t>
            </a:r>
            <a:r>
              <a:rPr lang="en-US" dirty="0" smtClean="0">
                <a:sym typeface="Symbol"/>
              </a:rPr>
              <a:t></a:t>
            </a:r>
            <a:r>
              <a:rPr lang="en-US" dirty="0" smtClean="0"/>
              <a:t>x[ C(x) ® </a:t>
            </a:r>
            <a:r>
              <a:rPr lang="en-US" dirty="0" smtClean="0">
                <a:sym typeface="Symbol"/>
              </a:rPr>
              <a:t></a:t>
            </a:r>
            <a:r>
              <a:rPr lang="en-US" dirty="0" smtClean="0"/>
              <a:t>y(T(y) </a:t>
            </a:r>
            <a:r>
              <a:rPr lang="en-US" dirty="0" smtClean="0">
                <a:sym typeface="Symbol"/>
              </a:rPr>
              <a:t></a:t>
            </a:r>
            <a:r>
              <a:rPr lang="en-US" dirty="0" smtClean="0"/>
              <a:t> P(</a:t>
            </a:r>
            <a:r>
              <a:rPr lang="en-US" dirty="0" err="1" smtClean="0"/>
              <a:t>x,y</a:t>
            </a:r>
            <a:r>
              <a:rPr lang="en-US" dirty="0" smtClean="0"/>
              <a:t>))]; The conclusion is </a:t>
            </a:r>
            <a:r>
              <a:rPr lang="en-US" dirty="0" smtClean="0">
                <a:sym typeface="Symbol"/>
              </a:rPr>
              <a:t></a:t>
            </a:r>
            <a:r>
              <a:rPr lang="en-US" dirty="0" smtClean="0"/>
              <a:t>x </a:t>
            </a:r>
            <a:r>
              <a:rPr lang="en-US" dirty="0" smtClean="0">
                <a:sym typeface="Symbol"/>
              </a:rPr>
              <a:t></a:t>
            </a:r>
            <a:r>
              <a:rPr lang="en-US" dirty="0" smtClean="0"/>
              <a:t>y[S( x) </a:t>
            </a:r>
            <a:r>
              <a:rPr lang="en-US" dirty="0" smtClean="0">
                <a:sym typeface="Symbol"/>
              </a:rPr>
              <a:t></a:t>
            </a:r>
            <a:r>
              <a:rPr lang="en-US" dirty="0" smtClean="0"/>
              <a:t> T(y) </a:t>
            </a:r>
            <a:r>
              <a:rPr lang="en-US" dirty="0" smtClean="0">
                <a:sym typeface="Symbol"/>
              </a:rPr>
              <a:t></a:t>
            </a:r>
            <a:r>
              <a:rPr lang="en-US" dirty="0" smtClean="0"/>
              <a:t>P(</a:t>
            </a:r>
            <a:r>
              <a:rPr lang="en-US" dirty="0" err="1" smtClean="0"/>
              <a:t>x,y</a:t>
            </a:r>
            <a:r>
              <a:rPr lang="en-US" dirty="0" smtClean="0"/>
              <a:t>)]. </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p:txBody>
          <a:bodyPr>
            <a:normAutofit fontScale="85000" lnSpcReduction="10000"/>
          </a:bodyPr>
          <a:lstStyle/>
          <a:p>
            <a:r>
              <a:rPr lang="en-US" dirty="0" smtClean="0"/>
              <a:t>The proof is</a:t>
            </a:r>
            <a:endParaRPr lang="zh-CN" altLang="en-US" dirty="0" smtClean="0"/>
          </a:p>
          <a:p>
            <a:pPr lvl="0"/>
            <a:r>
              <a:rPr lang="en-US" dirty="0" smtClean="0">
                <a:sym typeface="Symbol"/>
              </a:rPr>
              <a:t>1. </a:t>
            </a:r>
            <a:r>
              <a:rPr lang="en-US" dirty="0" smtClean="0"/>
              <a:t>x[ C(x) ® </a:t>
            </a:r>
            <a:r>
              <a:rPr lang="en-US" dirty="0" smtClean="0">
                <a:sym typeface="Symbol"/>
              </a:rPr>
              <a:t></a:t>
            </a:r>
            <a:r>
              <a:rPr lang="en-US" dirty="0" smtClean="0"/>
              <a:t>y(T(y) </a:t>
            </a:r>
            <a:r>
              <a:rPr lang="en-US" dirty="0" smtClean="0">
                <a:sym typeface="Symbol"/>
              </a:rPr>
              <a:t></a:t>
            </a:r>
            <a:r>
              <a:rPr lang="en-US" dirty="0" smtClean="0"/>
              <a:t> P(</a:t>
            </a:r>
            <a:r>
              <a:rPr lang="en-US" dirty="0" err="1" smtClean="0"/>
              <a:t>x,y</a:t>
            </a:r>
            <a:r>
              <a:rPr lang="en-US" dirty="0" smtClean="0"/>
              <a:t>))]       premise </a:t>
            </a:r>
            <a:endParaRPr lang="zh-CN" altLang="en-US" dirty="0" smtClean="0"/>
          </a:p>
          <a:p>
            <a:pPr lvl="0"/>
            <a:r>
              <a:rPr lang="en-US" dirty="0" smtClean="0"/>
              <a:t>2. C(Linda) ® </a:t>
            </a:r>
            <a:r>
              <a:rPr lang="en-US" dirty="0" smtClean="0">
                <a:sym typeface="Symbol"/>
              </a:rPr>
              <a:t></a:t>
            </a:r>
            <a:r>
              <a:rPr lang="en-US" dirty="0" smtClean="0"/>
              <a:t>y(T(y) </a:t>
            </a:r>
            <a:r>
              <a:rPr lang="en-US" dirty="0" smtClean="0">
                <a:sym typeface="Symbol"/>
              </a:rPr>
              <a:t></a:t>
            </a:r>
            <a:r>
              <a:rPr lang="en-US" dirty="0" smtClean="0"/>
              <a:t> P(</a:t>
            </a:r>
            <a:r>
              <a:rPr lang="en-US" dirty="0" err="1" smtClean="0"/>
              <a:t>Linda,y</a:t>
            </a:r>
            <a:r>
              <a:rPr lang="en-US" dirty="0" smtClean="0"/>
              <a:t>))    step 1 and UI</a:t>
            </a:r>
            <a:endParaRPr lang="zh-CN" altLang="en-US" dirty="0" smtClean="0"/>
          </a:p>
          <a:p>
            <a:pPr lvl="0"/>
            <a:r>
              <a:rPr lang="en-US" dirty="0" smtClean="0"/>
              <a:t>3. S(Linda) </a:t>
            </a:r>
            <a:r>
              <a:rPr lang="en-US" dirty="0" smtClean="0">
                <a:sym typeface="Symbol"/>
              </a:rPr>
              <a:t></a:t>
            </a:r>
            <a:r>
              <a:rPr lang="en-US" dirty="0" smtClean="0"/>
              <a:t> C(Linda)                premise</a:t>
            </a:r>
            <a:endParaRPr lang="zh-CN" altLang="en-US" dirty="0" smtClean="0"/>
          </a:p>
          <a:p>
            <a:pPr lvl="0"/>
            <a:r>
              <a:rPr lang="en-US" dirty="0" smtClean="0"/>
              <a:t>4. C(Linda)                        step 3 and simplification</a:t>
            </a:r>
            <a:endParaRPr lang="zh-CN" altLang="en-US" dirty="0" smtClean="0"/>
          </a:p>
          <a:p>
            <a:pPr lvl="0"/>
            <a:r>
              <a:rPr lang="en-US" dirty="0" smtClean="0">
                <a:sym typeface="Symbol"/>
              </a:rPr>
              <a:t>5. </a:t>
            </a:r>
            <a:r>
              <a:rPr lang="en-US" dirty="0" smtClean="0"/>
              <a:t>y(T(y) </a:t>
            </a:r>
            <a:r>
              <a:rPr lang="en-US" dirty="0" smtClean="0">
                <a:sym typeface="Symbol"/>
              </a:rPr>
              <a:t></a:t>
            </a:r>
            <a:r>
              <a:rPr lang="en-US" dirty="0" smtClean="0"/>
              <a:t> P(</a:t>
            </a:r>
            <a:r>
              <a:rPr lang="en-US" dirty="0" err="1" smtClean="0"/>
              <a:t>Linda,y</a:t>
            </a:r>
            <a:r>
              <a:rPr lang="en-US" dirty="0" smtClean="0"/>
              <a:t>))          step 4 and step 2 and I11</a:t>
            </a:r>
            <a:endParaRPr lang="zh-CN" altLang="en-US" dirty="0" smtClean="0"/>
          </a:p>
          <a:p>
            <a:pPr lvl="0"/>
            <a:r>
              <a:rPr lang="en-US" dirty="0" smtClean="0"/>
              <a:t>6. S(Linda)                         step 3 and simplification</a:t>
            </a:r>
            <a:endParaRPr lang="zh-CN" altLang="en-US" dirty="0" smtClean="0"/>
          </a:p>
          <a:p>
            <a:pPr lvl="0"/>
            <a:r>
              <a:rPr lang="en-US" dirty="0" smtClean="0"/>
              <a:t>7. S(Linda) </a:t>
            </a:r>
            <a:r>
              <a:rPr lang="en-US" dirty="0" smtClean="0">
                <a:sym typeface="Symbol"/>
              </a:rPr>
              <a:t></a:t>
            </a:r>
            <a:r>
              <a:rPr lang="en-US" dirty="0" smtClean="0"/>
              <a:t> </a:t>
            </a:r>
            <a:r>
              <a:rPr lang="en-US" dirty="0" smtClean="0">
                <a:sym typeface="Symbol"/>
              </a:rPr>
              <a:t></a:t>
            </a:r>
            <a:r>
              <a:rPr lang="en-US" dirty="0" smtClean="0"/>
              <a:t>y(T(y) </a:t>
            </a:r>
            <a:r>
              <a:rPr lang="en-US" dirty="0" smtClean="0">
                <a:sym typeface="Symbol"/>
              </a:rPr>
              <a:t></a:t>
            </a:r>
            <a:r>
              <a:rPr lang="en-US" dirty="0" smtClean="0"/>
              <a:t> P(</a:t>
            </a:r>
            <a:r>
              <a:rPr lang="en-US" dirty="0" err="1" smtClean="0"/>
              <a:t>Linda,y</a:t>
            </a:r>
            <a:r>
              <a:rPr lang="en-US" dirty="0" smtClean="0"/>
              <a:t>))     step 6 and step 5 and conjunction</a:t>
            </a:r>
            <a:endParaRPr lang="zh-CN" altLang="en-US" dirty="0" smtClean="0"/>
          </a:p>
          <a:p>
            <a:r>
              <a:rPr lang="en-US" dirty="0" smtClean="0"/>
              <a:t>8. </a:t>
            </a:r>
            <a:r>
              <a:rPr lang="en-US" dirty="0" smtClean="0">
                <a:sym typeface="Symbol"/>
              </a:rPr>
              <a:t></a:t>
            </a:r>
            <a:r>
              <a:rPr lang="en-US" dirty="0" smtClean="0"/>
              <a:t>x </a:t>
            </a:r>
            <a:r>
              <a:rPr lang="en-US" dirty="0" smtClean="0">
                <a:sym typeface="Symbol"/>
              </a:rPr>
              <a:t></a:t>
            </a:r>
            <a:r>
              <a:rPr lang="en-US" dirty="0" smtClean="0"/>
              <a:t>y[S(x) </a:t>
            </a:r>
            <a:r>
              <a:rPr lang="en-US" dirty="0" smtClean="0">
                <a:sym typeface="Symbol"/>
              </a:rPr>
              <a:t></a:t>
            </a:r>
            <a:r>
              <a:rPr lang="en-US" dirty="0" smtClean="0"/>
              <a:t> T(y) </a:t>
            </a:r>
            <a:r>
              <a:rPr lang="en-US" dirty="0" smtClean="0">
                <a:sym typeface="Symbol"/>
              </a:rPr>
              <a:t></a:t>
            </a:r>
            <a:r>
              <a:rPr lang="en-US" dirty="0" smtClean="0"/>
              <a:t>P(x, y)]           step 7 and EG</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600" b="1" dirty="0" smtClean="0"/>
              <a:t>( 4 ) Prove that Petersen graph is non-planar graphs.</a:t>
            </a:r>
            <a:endParaRPr lang="zh-CN" altLang="en-US" sz="3600" dirty="0"/>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09" name="Picture 1" descr="Image6_4_21"/>
          <p:cNvPicPr>
            <a:picLocks noChangeAspect="1" noChangeArrowheads="1"/>
          </p:cNvPicPr>
          <p:nvPr/>
        </p:nvPicPr>
        <p:blipFill>
          <a:blip r:embed="rId2"/>
          <a:srcRect b="16911"/>
          <a:stretch>
            <a:fillRect/>
          </a:stretch>
        </p:blipFill>
        <p:spPr bwMode="auto">
          <a:xfrm>
            <a:off x="1835696" y="1700808"/>
            <a:ext cx="5544616" cy="440470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1375</Words>
  <Application>Microsoft Office PowerPoint</Application>
  <PresentationFormat>全屏显示(4:3)</PresentationFormat>
  <Paragraphs>84</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Equation</vt:lpstr>
      <vt:lpstr>1. Computation and Analysis</vt:lpstr>
      <vt:lpstr>PowerPoint 演示文稿</vt:lpstr>
      <vt:lpstr>Answer of (1)</vt:lpstr>
      <vt:lpstr>PowerPoint 演示文稿</vt:lpstr>
      <vt:lpstr>PowerPoint 演示文稿</vt:lpstr>
      <vt:lpstr>Answer of (3)</vt:lpstr>
      <vt:lpstr>Answer of (3)</vt:lpstr>
      <vt:lpstr>Answer of (3)</vt:lpstr>
      <vt:lpstr>( 4 ) Prove that Petersen graph is non-planar graphs.</vt:lpstr>
      <vt:lpstr>Answer of (4)</vt:lpstr>
      <vt:lpstr>PowerPoint 演示文稿</vt:lpstr>
      <vt:lpstr>Answer of (5)</vt:lpstr>
      <vt:lpstr>2. Application of Discrete Mathematics. </vt:lpstr>
      <vt:lpstr>PowerPoint 演示文稿</vt:lpstr>
      <vt:lpstr>Answer of (1)</vt:lpstr>
      <vt:lpstr>PowerPoint 演示文稿</vt:lpstr>
      <vt:lpstr>Answer of (2)</vt:lpstr>
      <vt:lpstr>PowerPoint 演示文稿</vt:lpstr>
      <vt:lpstr>Answer of (3)</vt:lpstr>
      <vt:lpstr>PowerPoint 演示文稿</vt:lpstr>
      <vt:lpstr>Answer of (4)</vt:lpstr>
      <vt:lpstr>PowerPoint 演示文稿</vt:lpstr>
      <vt:lpstr>Answer of (5)</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HH</dc:creator>
  <cp:lastModifiedBy>fzn</cp:lastModifiedBy>
  <cp:revision>9</cp:revision>
  <dcterms:created xsi:type="dcterms:W3CDTF">2011-12-07T13:31:31Z</dcterms:created>
  <dcterms:modified xsi:type="dcterms:W3CDTF">2012-01-05T17:48:32Z</dcterms:modified>
</cp:coreProperties>
</file>