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818" r:id="rId2"/>
  </p:sldMasterIdLst>
  <p:notesMasterIdLst>
    <p:notesMasterId r:id="rId79"/>
  </p:notes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9" r:id="rId25"/>
    <p:sldId id="290" r:id="rId26"/>
    <p:sldId id="291" r:id="rId27"/>
    <p:sldId id="292" r:id="rId28"/>
    <p:sldId id="280" r:id="rId29"/>
    <p:sldId id="293" r:id="rId30"/>
    <p:sldId id="294" r:id="rId31"/>
    <p:sldId id="295" r:id="rId32"/>
    <p:sldId id="296" r:id="rId33"/>
    <p:sldId id="297" r:id="rId34"/>
    <p:sldId id="281" r:id="rId35"/>
    <p:sldId id="298" r:id="rId36"/>
    <p:sldId id="299" r:id="rId37"/>
    <p:sldId id="287" r:id="rId38"/>
    <p:sldId id="288" r:id="rId39"/>
    <p:sldId id="282" r:id="rId40"/>
    <p:sldId id="283" r:id="rId41"/>
    <p:sldId id="284" r:id="rId42"/>
    <p:sldId id="410" r:id="rId43"/>
    <p:sldId id="320" r:id="rId44"/>
    <p:sldId id="399" r:id="rId45"/>
    <p:sldId id="400" r:id="rId46"/>
    <p:sldId id="381" r:id="rId47"/>
    <p:sldId id="366" r:id="rId48"/>
    <p:sldId id="401" r:id="rId49"/>
    <p:sldId id="402" r:id="rId50"/>
    <p:sldId id="403" r:id="rId51"/>
    <p:sldId id="404" r:id="rId52"/>
    <p:sldId id="408" r:id="rId53"/>
    <p:sldId id="409" r:id="rId54"/>
    <p:sldId id="405" r:id="rId55"/>
    <p:sldId id="406" r:id="rId56"/>
    <p:sldId id="386" r:id="rId57"/>
    <p:sldId id="373" r:id="rId58"/>
    <p:sldId id="387" r:id="rId59"/>
    <p:sldId id="376" r:id="rId60"/>
    <p:sldId id="411" r:id="rId61"/>
    <p:sldId id="412" r:id="rId62"/>
    <p:sldId id="372" r:id="rId63"/>
    <p:sldId id="385" r:id="rId64"/>
    <p:sldId id="388" r:id="rId65"/>
    <p:sldId id="374" r:id="rId66"/>
    <p:sldId id="407" r:id="rId67"/>
    <p:sldId id="375" r:id="rId68"/>
    <p:sldId id="390" r:id="rId69"/>
    <p:sldId id="360" r:id="rId70"/>
    <p:sldId id="391" r:id="rId71"/>
    <p:sldId id="413" r:id="rId72"/>
    <p:sldId id="414" r:id="rId73"/>
    <p:sldId id="396" r:id="rId74"/>
    <p:sldId id="362" r:id="rId75"/>
    <p:sldId id="395" r:id="rId76"/>
    <p:sldId id="398" r:id="rId77"/>
    <p:sldId id="285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44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476" y="102"/>
      </p:cViewPr>
      <p:guideLst>
        <p:guide orient="horz" pos="216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8B3D44F-72ED-4EF0-B9BE-53B44EFEFF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9B6FDB0-E21A-47F5-9693-1E6D8D4155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AF4907-6C7F-8396-0A9B-6F8E95EE2A3D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A05B10B-3C60-445D-9735-1C179A112A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ADB2B40-4E7C-4B78-950F-CFA2E3EA6B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886DBC4-315E-4F62-9FA8-4C7821E68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fld id="{11460DF8-369F-49AE-B2FF-63E38A40FD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60DF8-369F-49AE-B2FF-63E38A40FDE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14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A3B8F0BE-526B-BB2A-283C-5295B002E3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58DD7021-1CF2-4D26-8F8C-7D47F6C251C7}" type="slidenum">
              <a:rPr lang="en-US" altLang="zh-CN"/>
              <a:pPr algn="r" eaLnBrk="1" hangingPunct="1"/>
              <a:t>15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D6483AE-BB82-0D60-6A33-856FBFBBC2E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01675"/>
            <a:ext cx="4578350" cy="3435350"/>
          </a:xfrm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A1EE04C-23A1-2021-7A30-BDAAB98248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71975"/>
            <a:ext cx="5032375" cy="4060825"/>
          </a:xfrm>
        </p:spPr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000"/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matter what order the </a:t>
            </a:r>
            <a:r>
              <a:rPr lang="en-US" altLang="zh-CN" sz="1000" i="1"/>
              <a:t>n</a:t>
            </a:r>
            <a:r>
              <a:rPr lang="en-US" altLang="zh-CN" sz="1000"/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The fact that an </a:t>
            </a:r>
            <a:r>
              <a:rPr lang="en-US" altLang="zh-CN" sz="1000" i="1"/>
              <a:t>n</a:t>
            </a:r>
            <a:r>
              <a:rPr lang="en-US" altLang="zh-CN" sz="1000"/>
              <a:t>-operand operator has 2^</a:t>
            </a:r>
            <a:r>
              <a:rPr lang="en-US" altLang="zh-CN" sz="1000" i="1"/>
              <a:t>n</a:t>
            </a:r>
            <a:r>
              <a:rPr lang="en-US" altLang="zh-CN" sz="1000"/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/>
              <a:t>n</a:t>
            </a:r>
            <a:r>
              <a:rPr lang="en-US" altLang="zh-CN" sz="1000"/>
              <a:t> operands.  Thus, there is 1 row for every function </a:t>
            </a:r>
            <a:r>
              <a:rPr lang="en-US" altLang="zh-CN" sz="1000" i="1"/>
              <a:t>f</a:t>
            </a:r>
            <a:r>
              <a:rPr lang="en-US" altLang="zh-CN" sz="1000"/>
              <a:t>:</a:t>
            </a:r>
            <a:r>
              <a:rPr lang="en-US" altLang="zh-CN" sz="1000" i="1"/>
              <a:t>V</a:t>
            </a:r>
            <a:r>
              <a:rPr lang="en-US" altLang="zh-CN" sz="1000"/>
              <a:t>-&gt;</a:t>
            </a:r>
            <a:r>
              <a:rPr lang="en-US" altLang="zh-CN" sz="1000" i="1"/>
              <a:t>B</a:t>
            </a:r>
            <a:r>
              <a:rPr lang="en-US" altLang="zh-CN" sz="1000"/>
              <a:t>, where </a:t>
            </a:r>
            <a:r>
              <a:rPr lang="en-US" altLang="zh-CN" sz="1000" i="1"/>
              <a:t>V</a:t>
            </a:r>
            <a:r>
              <a:rPr lang="en-US" altLang="zh-CN" sz="1000"/>
              <a:t> is the set of operand columns {</a:t>
            </a:r>
            <a:r>
              <a:rPr lang="en-US" altLang="zh-CN" sz="1000" i="1"/>
              <a:t>p</a:t>
            </a:r>
            <a:r>
              <a:rPr lang="en-US" altLang="zh-CN" sz="1000"/>
              <a:t>,</a:t>
            </a:r>
            <a:r>
              <a:rPr lang="en-US" altLang="zh-CN" sz="1000" i="1"/>
              <a:t>q</a:t>
            </a:r>
            <a:r>
              <a:rPr lang="en-US" altLang="zh-CN" sz="1000"/>
              <a:t>,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} and </a:t>
            </a:r>
            <a:r>
              <a:rPr lang="en-US" altLang="zh-CN" sz="1000" i="1"/>
              <a:t>B</a:t>
            </a:r>
            <a:r>
              <a:rPr lang="en-US" altLang="zh-CN" sz="1000"/>
              <a:t>={T,F}.  Here, |</a:t>
            </a:r>
            <a:r>
              <a:rPr lang="en-US" altLang="zh-CN" sz="1000" i="1"/>
              <a:t>V</a:t>
            </a:r>
            <a:r>
              <a:rPr lang="en-US" altLang="zh-CN" sz="1000"/>
              <a:t>|=</a:t>
            </a:r>
            <a:r>
              <a:rPr lang="en-US" altLang="zh-CN" sz="1000" i="1"/>
              <a:t>n</a:t>
            </a:r>
            <a:r>
              <a:rPr lang="en-US" altLang="zh-CN" sz="1000"/>
              <a:t> and |</a:t>
            </a:r>
            <a:r>
              <a:rPr lang="en-US" altLang="zh-CN" sz="1000" i="1"/>
              <a:t>B</a:t>
            </a:r>
            <a:r>
              <a:rPr lang="en-US" altLang="zh-CN" sz="1000"/>
              <a:t>|=2.  The number of functions from a set of size </a:t>
            </a:r>
            <a:r>
              <a:rPr lang="en-US" altLang="zh-CN" sz="1000" i="1"/>
              <a:t>n</a:t>
            </a:r>
            <a:r>
              <a:rPr lang="en-US" altLang="zh-CN" sz="1000"/>
              <a:t> to a set of size </a:t>
            </a:r>
            <a:r>
              <a:rPr lang="en-US" altLang="zh-CN" sz="1000" i="1"/>
              <a:t>m</a:t>
            </a:r>
            <a:r>
              <a:rPr lang="en-US" altLang="zh-CN" sz="1000"/>
              <a:t> is </a:t>
            </a:r>
            <a:r>
              <a:rPr lang="en-US" altLang="zh-CN" sz="1000" i="1"/>
              <a:t>m</a:t>
            </a:r>
            <a:r>
              <a:rPr lang="en-US" altLang="zh-CN" sz="1000"/>
              <a:t>^</a:t>
            </a:r>
            <a:r>
              <a:rPr lang="en-US" altLang="zh-CN" sz="1000" i="1"/>
              <a:t>n</a:t>
            </a:r>
            <a:r>
              <a:rPr lang="en-US" altLang="zh-CN" sz="1000"/>
              <a:t>.  This is because of the product rule, as we will see in a moment. In this case, </a:t>
            </a:r>
            <a:r>
              <a:rPr lang="en-US" altLang="zh-CN" sz="1000" i="1"/>
              <a:t>m</a:t>
            </a:r>
            <a:r>
              <a:rPr lang="en-US" altLang="zh-CN" sz="1000"/>
              <a:t>=2 so we get 2^</a:t>
            </a:r>
            <a:r>
              <a:rPr lang="en-US" altLang="zh-CN" sz="1000" i="1"/>
              <a:t>n</a:t>
            </a:r>
            <a:r>
              <a:rPr lang="en-US" altLang="zh-CN" sz="1000"/>
              <a:t> such functions.  In terms of the product rule:  There are 2 possible values for </a:t>
            </a:r>
            <a:r>
              <a:rPr lang="en-US" altLang="zh-CN" sz="1000" i="1"/>
              <a:t>p</a:t>
            </a:r>
            <a:r>
              <a:rPr lang="en-US" altLang="zh-CN" sz="1000"/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(n repetitions)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x2 possible rows, thus 2^</a:t>
            </a:r>
            <a:r>
              <a:rPr lang="en-US" altLang="zh-CN" sz="1000" i="1"/>
              <a:t>n</a:t>
            </a:r>
            <a:r>
              <a:rPr lang="en-US" altLang="zh-CN" sz="1000"/>
              <a:t>.  Of course,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defined the product rule, set cardinality, or functions yet, so don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worry if the above argument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quite make sense to you yet.</a:t>
            </a:r>
            <a:endParaRPr lang="en-US" altLang="zh-CN" sz="1000" i="1"/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In the second bullet, we would say, {NOT,AND} is a </a:t>
            </a:r>
            <a:r>
              <a:rPr lang="en-US" altLang="zh-CN" sz="1000" i="1"/>
              <a:t>universal</a:t>
            </a:r>
            <a:r>
              <a:rPr lang="en-US" altLang="zh-CN" sz="1000"/>
              <a:t> set of Boolean operators, but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/>
              <a:t>any</a:t>
            </a:r>
            <a:r>
              <a:rPr lang="en-US" altLang="zh-CN" sz="1000"/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/>
              <a:t>p</a:t>
            </a:r>
            <a:r>
              <a:rPr lang="en-US" altLang="zh-CN" sz="1000"/>
              <a:t> OR </a:t>
            </a:r>
            <a:r>
              <a:rPr lang="en-US" altLang="zh-CN" sz="1000" i="1"/>
              <a:t>q</a:t>
            </a:r>
            <a:r>
              <a:rPr lang="en-US" altLang="zh-CN" sz="1000"/>
              <a:t> = NOT(NOT(p) AND NOT(q)) (easily verified; this is one of DeMorgan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s Laws, which we will get to later).  Now, armed with OR, AND, and NOT, we can show how to express </a:t>
            </a:r>
            <a:r>
              <a:rPr lang="en-US" altLang="zh-CN" sz="1000" i="1" u="sng"/>
              <a:t>any</a:t>
            </a:r>
            <a:r>
              <a:rPr lang="en-US" altLang="zh-CN" sz="1000"/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/>
              <a:t>p</a:t>
            </a:r>
            <a:r>
              <a:rPr lang="en-US" altLang="zh-CN" sz="1000"/>
              <a:t>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, and NOT(</a:t>
            </a:r>
            <a:r>
              <a:rPr lang="en-US" altLang="zh-CN" sz="1000" i="1"/>
              <a:t>p</a:t>
            </a:r>
            <a:r>
              <a:rPr lang="en-US" altLang="zh-CN" sz="1000"/>
              <a:t>)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F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.  So, the entire expression basically says,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anose="02020603050405020304" pitchFamily="18" charset="0"/>
              </a:rPr>
              <a:t>‘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 result.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  Thus, the expression directly encodes the content of the truth table.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9C149575-C4C8-2CB6-B886-6E48C9F1D0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2C1C2EC6-2C1D-4CC3-AFDA-C260213F7C34}" type="slidenum">
              <a:rPr lang="en-US" altLang="zh-CN"/>
              <a:pPr algn="r" eaLnBrk="1" hangingPunct="1"/>
              <a:t>16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8E968A0-B0EE-3B24-994D-E85147486379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01675"/>
            <a:ext cx="4578350" cy="3435350"/>
          </a:xfrm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5DB52F39-3D46-6D73-EDC5-BECF2974B6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71975"/>
            <a:ext cx="5032375" cy="4060825"/>
          </a:xfrm>
        </p:spPr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000"/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matter what order the </a:t>
            </a:r>
            <a:r>
              <a:rPr lang="en-US" altLang="zh-CN" sz="1000" i="1"/>
              <a:t>n</a:t>
            </a:r>
            <a:r>
              <a:rPr lang="en-US" altLang="zh-CN" sz="1000"/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The fact that an </a:t>
            </a:r>
            <a:r>
              <a:rPr lang="en-US" altLang="zh-CN" sz="1000" i="1"/>
              <a:t>n</a:t>
            </a:r>
            <a:r>
              <a:rPr lang="en-US" altLang="zh-CN" sz="1000"/>
              <a:t>-operand operator has 2^</a:t>
            </a:r>
            <a:r>
              <a:rPr lang="en-US" altLang="zh-CN" sz="1000" i="1"/>
              <a:t>n</a:t>
            </a:r>
            <a:r>
              <a:rPr lang="en-US" altLang="zh-CN" sz="1000"/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/>
              <a:t>n</a:t>
            </a:r>
            <a:r>
              <a:rPr lang="en-US" altLang="zh-CN" sz="1000"/>
              <a:t> operands.  Thus, there is 1 row for every function </a:t>
            </a:r>
            <a:r>
              <a:rPr lang="en-US" altLang="zh-CN" sz="1000" i="1"/>
              <a:t>f</a:t>
            </a:r>
            <a:r>
              <a:rPr lang="en-US" altLang="zh-CN" sz="1000"/>
              <a:t>:</a:t>
            </a:r>
            <a:r>
              <a:rPr lang="en-US" altLang="zh-CN" sz="1000" i="1"/>
              <a:t>V</a:t>
            </a:r>
            <a:r>
              <a:rPr lang="en-US" altLang="zh-CN" sz="1000"/>
              <a:t>-&gt;</a:t>
            </a:r>
            <a:r>
              <a:rPr lang="en-US" altLang="zh-CN" sz="1000" i="1"/>
              <a:t>B</a:t>
            </a:r>
            <a:r>
              <a:rPr lang="en-US" altLang="zh-CN" sz="1000"/>
              <a:t>, where </a:t>
            </a:r>
            <a:r>
              <a:rPr lang="en-US" altLang="zh-CN" sz="1000" i="1"/>
              <a:t>V</a:t>
            </a:r>
            <a:r>
              <a:rPr lang="en-US" altLang="zh-CN" sz="1000"/>
              <a:t> is the set of operand columns {</a:t>
            </a:r>
            <a:r>
              <a:rPr lang="en-US" altLang="zh-CN" sz="1000" i="1"/>
              <a:t>p</a:t>
            </a:r>
            <a:r>
              <a:rPr lang="en-US" altLang="zh-CN" sz="1000"/>
              <a:t>,</a:t>
            </a:r>
            <a:r>
              <a:rPr lang="en-US" altLang="zh-CN" sz="1000" i="1"/>
              <a:t>q</a:t>
            </a:r>
            <a:r>
              <a:rPr lang="en-US" altLang="zh-CN" sz="1000"/>
              <a:t>,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} and </a:t>
            </a:r>
            <a:r>
              <a:rPr lang="en-US" altLang="zh-CN" sz="1000" i="1"/>
              <a:t>B</a:t>
            </a:r>
            <a:r>
              <a:rPr lang="en-US" altLang="zh-CN" sz="1000"/>
              <a:t>={T,F}.  Here, |</a:t>
            </a:r>
            <a:r>
              <a:rPr lang="en-US" altLang="zh-CN" sz="1000" i="1"/>
              <a:t>V</a:t>
            </a:r>
            <a:r>
              <a:rPr lang="en-US" altLang="zh-CN" sz="1000"/>
              <a:t>|=</a:t>
            </a:r>
            <a:r>
              <a:rPr lang="en-US" altLang="zh-CN" sz="1000" i="1"/>
              <a:t>n</a:t>
            </a:r>
            <a:r>
              <a:rPr lang="en-US" altLang="zh-CN" sz="1000"/>
              <a:t> and |</a:t>
            </a:r>
            <a:r>
              <a:rPr lang="en-US" altLang="zh-CN" sz="1000" i="1"/>
              <a:t>B</a:t>
            </a:r>
            <a:r>
              <a:rPr lang="en-US" altLang="zh-CN" sz="1000"/>
              <a:t>|=2.  The number of functions from a set of size </a:t>
            </a:r>
            <a:r>
              <a:rPr lang="en-US" altLang="zh-CN" sz="1000" i="1"/>
              <a:t>n</a:t>
            </a:r>
            <a:r>
              <a:rPr lang="en-US" altLang="zh-CN" sz="1000"/>
              <a:t> to a set of size </a:t>
            </a:r>
            <a:r>
              <a:rPr lang="en-US" altLang="zh-CN" sz="1000" i="1"/>
              <a:t>m</a:t>
            </a:r>
            <a:r>
              <a:rPr lang="en-US" altLang="zh-CN" sz="1000"/>
              <a:t> is </a:t>
            </a:r>
            <a:r>
              <a:rPr lang="en-US" altLang="zh-CN" sz="1000" i="1"/>
              <a:t>m</a:t>
            </a:r>
            <a:r>
              <a:rPr lang="en-US" altLang="zh-CN" sz="1000"/>
              <a:t>^</a:t>
            </a:r>
            <a:r>
              <a:rPr lang="en-US" altLang="zh-CN" sz="1000" i="1"/>
              <a:t>n</a:t>
            </a:r>
            <a:r>
              <a:rPr lang="en-US" altLang="zh-CN" sz="1000"/>
              <a:t>.  This is because of the product rule, as we will see in a moment. In this case, </a:t>
            </a:r>
            <a:r>
              <a:rPr lang="en-US" altLang="zh-CN" sz="1000" i="1"/>
              <a:t>m</a:t>
            </a:r>
            <a:r>
              <a:rPr lang="en-US" altLang="zh-CN" sz="1000"/>
              <a:t>=2 so we get 2^</a:t>
            </a:r>
            <a:r>
              <a:rPr lang="en-US" altLang="zh-CN" sz="1000" i="1"/>
              <a:t>n</a:t>
            </a:r>
            <a:r>
              <a:rPr lang="en-US" altLang="zh-CN" sz="1000"/>
              <a:t> such functions.  In terms of the product rule:  There are 2 possible values for </a:t>
            </a:r>
            <a:r>
              <a:rPr lang="en-US" altLang="zh-CN" sz="1000" i="1"/>
              <a:t>p</a:t>
            </a:r>
            <a:r>
              <a:rPr lang="en-US" altLang="zh-CN" sz="1000"/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(n repetitions)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x2 possible rows, thus 2^</a:t>
            </a:r>
            <a:r>
              <a:rPr lang="en-US" altLang="zh-CN" sz="1000" i="1"/>
              <a:t>n</a:t>
            </a:r>
            <a:r>
              <a:rPr lang="en-US" altLang="zh-CN" sz="1000"/>
              <a:t>.  Of course,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defined the product rule, set cardinality, or functions yet, so don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worry if the above argument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quite make sense to you yet.</a:t>
            </a:r>
            <a:endParaRPr lang="en-US" altLang="zh-CN" sz="1000" i="1"/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In the second bullet, we would say, {NOT,AND} is a </a:t>
            </a:r>
            <a:r>
              <a:rPr lang="en-US" altLang="zh-CN" sz="1000" i="1"/>
              <a:t>universal</a:t>
            </a:r>
            <a:r>
              <a:rPr lang="en-US" altLang="zh-CN" sz="1000"/>
              <a:t> set of Boolean operators, but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/>
              <a:t>any</a:t>
            </a:r>
            <a:r>
              <a:rPr lang="en-US" altLang="zh-CN" sz="1000"/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/>
              <a:t>p</a:t>
            </a:r>
            <a:r>
              <a:rPr lang="en-US" altLang="zh-CN" sz="1000"/>
              <a:t> OR </a:t>
            </a:r>
            <a:r>
              <a:rPr lang="en-US" altLang="zh-CN" sz="1000" i="1"/>
              <a:t>q</a:t>
            </a:r>
            <a:r>
              <a:rPr lang="en-US" altLang="zh-CN" sz="1000"/>
              <a:t> = NOT(NOT(p) AND NOT(q)) (easily verified; this is one of DeMorgan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s Laws, which we will get to later).  Now, armed with OR, AND, and NOT, we can show how to express </a:t>
            </a:r>
            <a:r>
              <a:rPr lang="en-US" altLang="zh-CN" sz="1000" i="1" u="sng"/>
              <a:t>any</a:t>
            </a:r>
            <a:r>
              <a:rPr lang="en-US" altLang="zh-CN" sz="1000"/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/>
              <a:t>p</a:t>
            </a:r>
            <a:r>
              <a:rPr lang="en-US" altLang="zh-CN" sz="1000"/>
              <a:t>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, and NOT(</a:t>
            </a:r>
            <a:r>
              <a:rPr lang="en-US" altLang="zh-CN" sz="1000" i="1"/>
              <a:t>p</a:t>
            </a:r>
            <a:r>
              <a:rPr lang="en-US" altLang="zh-CN" sz="1000"/>
              <a:t>)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F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.  So, the entire expression basically says,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anose="02020603050405020304" pitchFamily="18" charset="0"/>
              </a:rPr>
              <a:t>‘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 result.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  Thus, the expression directly encodes the content of the truth table.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F9BFF07-CF30-B378-AF8F-73C0770110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743B695A-0F93-45E4-931E-AAA5A76C91A2}" type="slidenum">
              <a:rPr lang="en-US" altLang="zh-CN"/>
              <a:pPr algn="r" eaLnBrk="1" hangingPunct="1"/>
              <a:t>17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FDB8046-EEA6-6B74-C5C9-66747E554934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1413" y="701675"/>
            <a:ext cx="4578350" cy="3435350"/>
          </a:xfrm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B2B6D67-3FF9-16F7-671A-836A51CF21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2813" y="4371975"/>
            <a:ext cx="5032375" cy="4060825"/>
          </a:xfrm>
        </p:spPr>
        <p:txBody>
          <a:bodyPr anchor="t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000"/>
              <a:t>Note that AND is commutative and associative, which means that we can write a long conjunction (like in the first bullet on the left) without parenthesizing it.  It also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matter what order the </a:t>
            </a:r>
            <a:r>
              <a:rPr lang="en-US" altLang="zh-CN" sz="1000" i="1"/>
              <a:t>n</a:t>
            </a:r>
            <a:r>
              <a:rPr lang="en-US" altLang="zh-CN" sz="1000"/>
              <a:t> propositions are in.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The fact that an </a:t>
            </a:r>
            <a:r>
              <a:rPr lang="en-US" altLang="zh-CN" sz="1000" i="1"/>
              <a:t>n</a:t>
            </a:r>
            <a:r>
              <a:rPr lang="en-US" altLang="zh-CN" sz="1000"/>
              <a:t>-operand operator has 2^</a:t>
            </a:r>
            <a:r>
              <a:rPr lang="en-US" altLang="zh-CN" sz="1000" i="1"/>
              <a:t>n</a:t>
            </a:r>
            <a:r>
              <a:rPr lang="en-US" altLang="zh-CN" sz="1000"/>
              <a:t> rows in its truth table is an easy consequence of the product rule of combinatorics.  Here is a proof.  Note that for the table to be complete, we must have 1 row for every possible assignment of truth values to the </a:t>
            </a:r>
            <a:r>
              <a:rPr lang="en-US" altLang="zh-CN" sz="1000" i="1"/>
              <a:t>n</a:t>
            </a:r>
            <a:r>
              <a:rPr lang="en-US" altLang="zh-CN" sz="1000"/>
              <a:t> operands.  Thus, there is 1 row for every function </a:t>
            </a:r>
            <a:r>
              <a:rPr lang="en-US" altLang="zh-CN" sz="1000" i="1"/>
              <a:t>f</a:t>
            </a:r>
            <a:r>
              <a:rPr lang="en-US" altLang="zh-CN" sz="1000"/>
              <a:t>:</a:t>
            </a:r>
            <a:r>
              <a:rPr lang="en-US" altLang="zh-CN" sz="1000" i="1"/>
              <a:t>V</a:t>
            </a:r>
            <a:r>
              <a:rPr lang="en-US" altLang="zh-CN" sz="1000"/>
              <a:t>-&gt;</a:t>
            </a:r>
            <a:r>
              <a:rPr lang="en-US" altLang="zh-CN" sz="1000" i="1"/>
              <a:t>B</a:t>
            </a:r>
            <a:r>
              <a:rPr lang="en-US" altLang="zh-CN" sz="1000"/>
              <a:t>, where </a:t>
            </a:r>
            <a:r>
              <a:rPr lang="en-US" altLang="zh-CN" sz="1000" i="1"/>
              <a:t>V</a:t>
            </a:r>
            <a:r>
              <a:rPr lang="en-US" altLang="zh-CN" sz="1000"/>
              <a:t> is the set of operand columns {</a:t>
            </a:r>
            <a:r>
              <a:rPr lang="en-US" altLang="zh-CN" sz="1000" i="1"/>
              <a:t>p</a:t>
            </a:r>
            <a:r>
              <a:rPr lang="en-US" altLang="zh-CN" sz="1000"/>
              <a:t>,</a:t>
            </a:r>
            <a:r>
              <a:rPr lang="en-US" altLang="zh-CN" sz="1000" i="1"/>
              <a:t>q</a:t>
            </a:r>
            <a:r>
              <a:rPr lang="en-US" altLang="zh-CN" sz="1000"/>
              <a:t>,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} and </a:t>
            </a:r>
            <a:r>
              <a:rPr lang="en-US" altLang="zh-CN" sz="1000" i="1"/>
              <a:t>B</a:t>
            </a:r>
            <a:r>
              <a:rPr lang="en-US" altLang="zh-CN" sz="1000"/>
              <a:t>={T,F}.  Here, |</a:t>
            </a:r>
            <a:r>
              <a:rPr lang="en-US" altLang="zh-CN" sz="1000" i="1"/>
              <a:t>V</a:t>
            </a:r>
            <a:r>
              <a:rPr lang="en-US" altLang="zh-CN" sz="1000"/>
              <a:t>|=</a:t>
            </a:r>
            <a:r>
              <a:rPr lang="en-US" altLang="zh-CN" sz="1000" i="1"/>
              <a:t>n</a:t>
            </a:r>
            <a:r>
              <a:rPr lang="en-US" altLang="zh-CN" sz="1000"/>
              <a:t> and |</a:t>
            </a:r>
            <a:r>
              <a:rPr lang="en-US" altLang="zh-CN" sz="1000" i="1"/>
              <a:t>B</a:t>
            </a:r>
            <a:r>
              <a:rPr lang="en-US" altLang="zh-CN" sz="1000"/>
              <a:t>|=2.  The number of functions from a set of size </a:t>
            </a:r>
            <a:r>
              <a:rPr lang="en-US" altLang="zh-CN" sz="1000" i="1"/>
              <a:t>n</a:t>
            </a:r>
            <a:r>
              <a:rPr lang="en-US" altLang="zh-CN" sz="1000"/>
              <a:t> to a set of size </a:t>
            </a:r>
            <a:r>
              <a:rPr lang="en-US" altLang="zh-CN" sz="1000" i="1"/>
              <a:t>m</a:t>
            </a:r>
            <a:r>
              <a:rPr lang="en-US" altLang="zh-CN" sz="1000"/>
              <a:t> is </a:t>
            </a:r>
            <a:r>
              <a:rPr lang="en-US" altLang="zh-CN" sz="1000" i="1"/>
              <a:t>m</a:t>
            </a:r>
            <a:r>
              <a:rPr lang="en-US" altLang="zh-CN" sz="1000"/>
              <a:t>^</a:t>
            </a:r>
            <a:r>
              <a:rPr lang="en-US" altLang="zh-CN" sz="1000" i="1"/>
              <a:t>n</a:t>
            </a:r>
            <a:r>
              <a:rPr lang="en-US" altLang="zh-CN" sz="1000"/>
              <a:t>.  This is because of the product rule, as we will see in a moment. In this case, </a:t>
            </a:r>
            <a:r>
              <a:rPr lang="en-US" altLang="zh-CN" sz="1000" i="1"/>
              <a:t>m</a:t>
            </a:r>
            <a:r>
              <a:rPr lang="en-US" altLang="zh-CN" sz="1000"/>
              <a:t>=2 so we get 2^</a:t>
            </a:r>
            <a:r>
              <a:rPr lang="en-US" altLang="zh-CN" sz="1000" i="1"/>
              <a:t>n</a:t>
            </a:r>
            <a:r>
              <a:rPr lang="en-US" altLang="zh-CN" sz="1000"/>
              <a:t> such functions.  In terms of the product rule:  There are 2 possible values for </a:t>
            </a:r>
            <a:r>
              <a:rPr lang="en-US" altLang="zh-CN" sz="1000" i="1"/>
              <a:t>p</a:t>
            </a:r>
            <a:r>
              <a:rPr lang="en-US" altLang="zh-CN" sz="1000"/>
              <a:t>.  For each of these, there are 2 possible values for q, since the choice of q is independent of the choice of p.  And so on.  So there are 2x2x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(n repetitions)</a:t>
            </a:r>
            <a:r>
              <a:rPr lang="en-US" altLang="zh-CN" sz="1000">
                <a:latin typeface="Times New Roman" panose="02020603050405020304" pitchFamily="18" charset="0"/>
              </a:rPr>
              <a:t>…</a:t>
            </a:r>
            <a:r>
              <a:rPr lang="en-US" altLang="zh-CN" sz="1000"/>
              <a:t>x2 possible rows, thus 2^</a:t>
            </a:r>
            <a:r>
              <a:rPr lang="en-US" altLang="zh-CN" sz="1000" i="1"/>
              <a:t>n</a:t>
            </a:r>
            <a:r>
              <a:rPr lang="en-US" altLang="zh-CN" sz="1000"/>
              <a:t>.  Of course,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defined the product rule, set cardinality, or functions yet, so don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worry if the above argument doesn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quite make sense to you yet.</a:t>
            </a:r>
            <a:endParaRPr lang="en-US" altLang="zh-CN" sz="1000" i="1"/>
          </a:p>
          <a:p>
            <a:pPr eaLnBrk="1" hangingPunct="1">
              <a:lnSpc>
                <a:spcPct val="80000"/>
              </a:lnSpc>
            </a:pPr>
            <a:r>
              <a:rPr lang="en-US" altLang="zh-CN" sz="1000"/>
              <a:t>	In the second bullet, we would say, {NOT,AND} is a </a:t>
            </a:r>
            <a:r>
              <a:rPr lang="en-US" altLang="zh-CN" sz="1000" i="1"/>
              <a:t>universal</a:t>
            </a:r>
            <a:r>
              <a:rPr lang="en-US" altLang="zh-CN" sz="1000"/>
              <a:t> set of Boolean operators, but we haven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t even defined sets yet.  If you already know what a set is, a universal set of operators over a given domain is a set of operators such that nested expressions involving those operators are sufficient to express </a:t>
            </a:r>
            <a:r>
              <a:rPr lang="en-US" altLang="zh-CN" sz="1000" i="1"/>
              <a:t>any</a:t>
            </a:r>
            <a:r>
              <a:rPr lang="en-US" altLang="zh-CN" sz="1000"/>
              <a:t> possible operator over that domain.  In this case, the domain is B={T,F}.  The proof that {NOT,AND} is universal is as follows: OR can be defined by </a:t>
            </a:r>
            <a:r>
              <a:rPr lang="en-US" altLang="zh-CN" sz="1000" i="1"/>
              <a:t>p</a:t>
            </a:r>
            <a:r>
              <a:rPr lang="en-US" altLang="zh-CN" sz="1000"/>
              <a:t> OR </a:t>
            </a:r>
            <a:r>
              <a:rPr lang="en-US" altLang="zh-CN" sz="1000" i="1"/>
              <a:t>q</a:t>
            </a:r>
            <a:r>
              <a:rPr lang="en-US" altLang="zh-CN" sz="1000"/>
              <a:t> = NOT(NOT(p) AND NOT(q)) (easily verified; this is one of DeMorgan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s Laws, which we will get to later).  Now, armed with OR, AND, and NOT, we can show how to express </a:t>
            </a:r>
            <a:r>
              <a:rPr lang="en-US" altLang="zh-CN" sz="1000" i="1" u="sng"/>
              <a:t>any</a:t>
            </a:r>
            <a:r>
              <a:rPr lang="en-US" altLang="zh-CN" sz="1000"/>
              <a:t> Boolean truth table, with any number of columns, as follows.  Look for the cases where the last (result) column is T.  For each such row in the truth table, include a corresponding term in a disjunctive expression for the whole truth table.  The term should be a conjunction of terms, one for each input operand in that row.  Each of these terms should be </a:t>
            </a:r>
            <a:r>
              <a:rPr lang="en-US" altLang="zh-CN" sz="1000" i="1"/>
              <a:t>p</a:t>
            </a:r>
            <a:r>
              <a:rPr lang="en-US" altLang="zh-CN" sz="1000"/>
              <a:t>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, and NOT(</a:t>
            </a:r>
            <a:r>
              <a:rPr lang="en-US" altLang="zh-CN" sz="1000" i="1"/>
              <a:t>p</a:t>
            </a:r>
            <a:r>
              <a:rPr lang="en-US" altLang="zh-CN" sz="1000"/>
              <a:t>) if the entry in that position is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F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.  So, the entire expression basically says, </a:t>
            </a:r>
            <a:r>
              <a:rPr lang="en-US" altLang="zh-CN" sz="1000">
                <a:latin typeface="Times New Roman" panose="02020603050405020304" pitchFamily="18" charset="0"/>
              </a:rPr>
              <a:t>“</a:t>
            </a:r>
            <a:r>
              <a:rPr lang="en-US" altLang="zh-CN" sz="1000"/>
              <a:t>the value of the operator is T if and only if the pattern of truth values of the input operands exactly matches one of the rows in the truth table that ends in a </a:t>
            </a:r>
            <a:r>
              <a:rPr lang="en-US" altLang="zh-CN" sz="1000">
                <a:latin typeface="Times New Roman" panose="02020603050405020304" pitchFamily="18" charset="0"/>
              </a:rPr>
              <a:t>‘</a:t>
            </a:r>
            <a:r>
              <a:rPr lang="en-US" altLang="zh-CN" sz="1000"/>
              <a:t>T</a:t>
            </a:r>
            <a:r>
              <a:rPr lang="en-US" altLang="zh-CN" sz="1000">
                <a:latin typeface="Times New Roman" panose="02020603050405020304" pitchFamily="18" charset="0"/>
              </a:rPr>
              <a:t>’</a:t>
            </a:r>
            <a:r>
              <a:rPr lang="en-US" altLang="zh-CN" sz="1000"/>
              <a:t> result.</a:t>
            </a:r>
            <a:r>
              <a:rPr lang="en-US" altLang="zh-CN" sz="1000">
                <a:latin typeface="Times New Roman" panose="02020603050405020304" pitchFamily="18" charset="0"/>
              </a:rPr>
              <a:t>”</a:t>
            </a:r>
            <a:r>
              <a:rPr lang="en-US" altLang="zh-CN" sz="1000"/>
              <a:t>  Thus, the expression directly encodes the content of the truth table.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6B6DE04-AC8F-11F6-881D-A9F4A31851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DEA608-14EE-4E12-9277-9682CC815AD3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8B61094-7452-149B-35E4-27BE31C21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8156D6-1A45-B57D-FB5A-E7C8913B9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594ED9-00E2-43ED-B110-BE723024BD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7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D332AC1-F1E0-4FC4-F08F-AFDCB6F04F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40059-AADC-41F3-9332-F2D1AE6E8541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A8E0459-5647-5463-0C88-158A2A7C50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63F6EBB-8798-56ED-E927-3765F3556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22EE8C-0AA8-46F2-870D-F8069D7E0A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085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E919710-7680-CA20-F5DF-4ED88857C0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496ED7-C95A-4D8E-92A0-5E2A400ACB7A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A5B4640-2886-594E-1E9A-80AD3D740F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A7A8196-BFBD-40E2-8832-7B9C9DA91D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D1094B-C915-4690-B13A-2D97C46FF7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9244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BD38768-FB7E-F156-62A6-4A3835B611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87E94E-1BCE-4975-9BFC-41EC82DF0C2F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2195A3-B6E3-B467-9805-3D739509E4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91F9942-911C-A2FB-E692-824D4C688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70F1B1-B688-4070-ADE3-6AFE9B4F4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412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56A85AE-D0FF-9C30-A808-DBA7D2354A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0F6BD-64C3-47A9-B87E-2C0756418E93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4B3084E-902C-9A31-6593-551DC7FC0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07DCA9-1D78-0F56-6F5F-75F24208A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2B5738-DC9B-4380-8907-7D05922BD5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223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C1E351F-EDBA-1D89-4548-DBCA5F6AA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A11C27-5435-4C71-BE37-56952FB19C1A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C2FE813-3E78-470B-4D76-E403D47B86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9931C9-BD3D-C5B4-77DD-AF16ADC8F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F6537-A435-44BC-A321-D3FFE4A2B2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344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0C5442F-D8C4-1686-A34A-BD90C8B97E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AEE031-60BF-47DE-92D8-F40BB19D3E80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B0D99F1-470A-7394-5091-34B4205C93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9F31E484-EDF9-603E-51F3-DB73C27615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3693E-95A9-41BE-BF28-7EB1933062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4251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A2C3BF73-3340-5B96-794E-68FD295040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4DA77-BC6F-48C5-915B-F1795D3FBC19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9FAA5795-419D-F146-4D8F-0B8552E9C2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49FBD72-D432-27A0-3C81-7F06E6D255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32707-B768-4909-AC34-82D16D6C7C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65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3B739A10-0670-5CC2-1140-865E4E239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3C5E-10D1-4F39-B709-A34B3C093895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15862C0-C7B1-714B-C2E6-EE455F6EC7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D09E44C-72DF-C0E5-1CF4-034D295AAD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015E5-4DDE-4AE6-87FD-9FD569555A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043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5F9F18E2-1DF5-F41E-5529-319735DF00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22366-C28A-4119-AE3F-19EF4F2B7E10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58E201C-1650-DA05-2191-6792BF9DF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1A778DF-4299-0D18-D1DE-5BA0316BE6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E9477E-79D5-4C28-93B3-89EBB5179E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476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4364797-089D-26EA-F6BA-5832ACD560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5C6D6-E1C4-49F0-B4AD-59116A9AD60B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8C2A45D-5399-0C9C-4CD9-8CE11434B6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CD365E7-9B81-1939-7A0A-B790E3AA8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98ADDC-D9C7-419F-855D-13DD5BE8D7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1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59C04DA-6780-19D6-0FB9-8B50256E9C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8FD5E-BB65-4049-BF29-644B881CA90C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B333DF4-E6A8-08A8-5EFF-43ADBD78F2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E1C5EAE-34F7-D6DC-01D6-7788171067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4C69C-4D88-427B-A199-670E3235E7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1000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2414D83-A120-43AA-9815-023EC1D56E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FF234-F90B-478F-8A01-67B7FB074320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08ADF68-B58A-28D3-5DE0-56E5E49AC6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B54F2E97-4F6D-7A0B-08A7-77B1BE424C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6BE01-EF3A-4CFC-9A3B-40191BB895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638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1ED5F9BD-9DCC-FA33-4534-43F7B8E2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C4084D-4E31-4D0A-B87C-A7C8222B93A0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4490381-3F74-CE69-9C1A-B5C3D1A9BD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5008E26-3F4C-B699-C1F5-46FF5C4FD4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D9379-058B-4E08-BB99-14A6224DC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51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559482B-EA1A-073F-0DD9-9CD17A15A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2755D-C942-4F45-8D8E-54E3C16DD7B4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7598AC2-3C88-A920-0BC2-4C537C8AB1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F08DC7C-CCEE-1083-06DF-FBC259DA3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BDD0F4-2FBD-40E1-898B-467CFB68AE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51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3B0FDC-28C7-1B9B-398A-4C14B153B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DADC2A-328C-42CD-AFF5-8D169F7BDF7B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F40BB82-0A2A-BC4B-9D4E-068093E452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0F10972-96E5-7F86-98E1-8FD5C2D26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95544-C463-45D1-8C6A-997BA2891D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79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368EBC0-09C4-AC6A-AFFC-718093941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7CA1B-A34C-4AAD-95F5-39528EC9E626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11952D4-8FFC-9FA1-4A0A-E6DE399987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59915C8-3EE5-F102-5167-1D0C7955EB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6B2C3-F103-4AC8-8C0D-1B10AC7191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600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72D6D5F-037D-CC2F-94C0-25845C8F31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AE82D-0D5C-4FF3-BC4B-C781CEF0FE98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B93BB97-A2D9-1496-84F0-3A50E5308F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1C18502-0D2D-2160-0489-AD83166D93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D34149-D817-4F4E-97E4-6F2A91647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43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97252EA-8F1E-F556-62AA-5B2ABA3F68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B61E45-3F54-4060-88FB-59734FEA7E3C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EC29B0C-53DE-7029-2648-74C4F0F6F3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EF8FEB8-C504-627C-5219-0F923A0E4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2259DE-0AB3-4B76-BF6A-E02B0BCF83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93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44FB64F-3EBF-FFBB-EA93-0E1856F326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988B7-FDEA-44FA-8C97-3AA94B2B9D6E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2042783-E23D-2CAC-2EA8-AF11DF54EE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A6A13CA-0499-FD9D-5DF6-023EFAEFC0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7406D-83C6-449F-AC14-405A729F0D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34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7270CBF-419F-CAD2-D559-FD2B4D6BA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F5A7BA-3E0C-47D8-99E2-EBC1D0F6BC06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38759AD-D5B7-88A3-D357-F0DC4F625D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31EC66-BC28-31F7-033F-8486E37832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4C06D9-FA6A-4AD4-A4EB-BCC9FE7C61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76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F072E0A-8F41-D2C5-59E8-6824A47394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51C0B-981F-4071-AC75-2D447E89DAAB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E301BBE-8155-79EB-C5B4-C2294AC67E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787A024-0B79-CF16-CBC7-9003C8CF4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C32A9B-B711-4D0D-A5A7-BE1C9F126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63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86D32968-212B-4DE7-BD55-A23E439A2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7E918FA-CB7C-4C45-B987-CF2B5B1A2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07138041-D84C-41EF-A0F2-99D37533A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5F7587-B5A2-47A1-8C8C-4BCA57BFA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07E2341-F9FE-47C3-AD09-E3372308B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553690E0-8681-3FDB-7AF3-AAFD483723C1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0"/>
            <a:chExt cx="5760" cy="384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C7B76E07-40EB-4F1F-919E-CE6EA22A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b="0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60E041EE-4535-4E6F-9481-BFDB7F16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" y="0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b="0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26131E99-81FF-F2F9-ECA0-F1A1295631F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>
            <a:extLst>
              <a:ext uri="{FF2B5EF4-FFF2-40B4-BE49-F238E27FC236}">
                <a16:creationId xmlns:a16="http://schemas.microsoft.com/office/drawing/2014/main" id="{ACE436CB-D6F1-4DF1-8C3C-B562314FD8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fld id="{C44AFC7F-3D4B-484C-B32C-E838DA38A836}" type="datetime1">
              <a:rPr lang="zh-CN" altLang="en-US"/>
              <a:pPr>
                <a:defRPr/>
              </a:pPr>
              <a:t>2024/06/16</a:t>
            </a:fld>
            <a:r>
              <a:rPr lang="en-US" altLang="zh-CN"/>
              <a:t>www.themegallery.com</a:t>
            </a:r>
          </a:p>
        </p:txBody>
      </p:sp>
      <p:sp>
        <p:nvSpPr>
          <p:cNvPr id="1036" name="Rectangle 12">
            <a:extLst>
              <a:ext uri="{FF2B5EF4-FFF2-40B4-BE49-F238E27FC236}">
                <a16:creationId xmlns:a16="http://schemas.microsoft.com/office/drawing/2014/main" id="{F1E50ABC-3197-45F6-BE5C-5CC1F24455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21566DA7-62FE-43A7-9DBB-EA8DF169AE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fld id="{3D3FF606-EE6F-4E1A-ACC3-70DCE731406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0DC8DED3-4227-FC6F-7D7E-48FBBB39F34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19C1143B-93B9-48C8-A3C0-EFF6E9859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a1">
            <a:extLst>
              <a:ext uri="{FF2B5EF4-FFF2-40B4-BE49-F238E27FC236}">
                <a16:creationId xmlns:a16="http://schemas.microsoft.com/office/drawing/2014/main" id="{E8540EEF-E796-404A-9F9A-467A94DB4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BF39858-3AAC-4BB2-B223-A22F3AFD4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B6112FA-8125-4827-BEBB-E6501F21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3" name="Rectangle 5" descr="a2">
            <a:extLst>
              <a:ext uri="{FF2B5EF4-FFF2-40B4-BE49-F238E27FC236}">
                <a16:creationId xmlns:a16="http://schemas.microsoft.com/office/drawing/2014/main" id="{44B2CA16-3689-4F5F-9680-6337B3111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591E06C-0343-4161-94ED-0277299D2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1CC2FDB-CC95-4F5F-9AD3-B03895FB3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b="0"/>
          </a:p>
        </p:txBody>
      </p:sp>
      <p:sp>
        <p:nvSpPr>
          <p:cNvPr id="2056" name="Text Box 13">
            <a:extLst>
              <a:ext uri="{FF2B5EF4-FFF2-40B4-BE49-F238E27FC236}">
                <a16:creationId xmlns:a16="http://schemas.microsoft.com/office/drawing/2014/main" id="{3177CF68-706B-4034-BE28-6D465962A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2057" name="Rectangle 10">
            <a:extLst>
              <a:ext uri="{FF2B5EF4-FFF2-40B4-BE49-F238E27FC236}">
                <a16:creationId xmlns:a16="http://schemas.microsoft.com/office/drawing/2014/main" id="{4D2E40AC-2EB1-AEA6-2F6B-ED5278BBAF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2058" name="Rectangle 14">
            <a:extLst>
              <a:ext uri="{FF2B5EF4-FFF2-40B4-BE49-F238E27FC236}">
                <a16:creationId xmlns:a16="http://schemas.microsoft.com/office/drawing/2014/main" id="{7F4A9C7C-B20C-DF28-D964-A1B5DAEB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2059" name="Rectangle 10">
            <a:extLst>
              <a:ext uri="{FF2B5EF4-FFF2-40B4-BE49-F238E27FC236}">
                <a16:creationId xmlns:a16="http://schemas.microsoft.com/office/drawing/2014/main" id="{412834F6-6E31-4BED-A3BC-50544BD1DD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1613"/>
            <a:ext cx="2133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fld id="{3D30C4EF-958B-4F97-8086-6217CBC88AF8}" type="datetime1">
              <a:rPr lang="zh-CN" altLang="en-US"/>
              <a:pPr>
                <a:defRPr/>
              </a:pPr>
              <a:t>2024/06/16</a:t>
            </a:fld>
            <a:endParaRPr lang="en-US" altLang="zh-CN"/>
          </a:p>
        </p:txBody>
      </p:sp>
      <p:sp>
        <p:nvSpPr>
          <p:cNvPr id="2060" name="Rectangle 11">
            <a:extLst>
              <a:ext uri="{FF2B5EF4-FFF2-40B4-BE49-F238E27FC236}">
                <a16:creationId xmlns:a16="http://schemas.microsoft.com/office/drawing/2014/main" id="{21F99F56-D5C2-40A1-94DB-E44EAB76B2F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1" name="Rectangle 12">
            <a:extLst>
              <a:ext uri="{FF2B5EF4-FFF2-40B4-BE49-F238E27FC236}">
                <a16:creationId xmlns:a16="http://schemas.microsoft.com/office/drawing/2014/main" id="{730EAEE2-2B8F-4F44-BBA5-C711C446ED5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b="0"/>
            </a:lvl1pPr>
          </a:lstStyle>
          <a:p>
            <a:fld id="{12BD76F6-1A22-4BDC-A970-DD5CE9D2E3D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2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2">
            <a:extLst>
              <a:ext uri="{FF2B5EF4-FFF2-40B4-BE49-F238E27FC236}">
                <a16:creationId xmlns:a16="http://schemas.microsoft.com/office/drawing/2014/main" id="{94D796F2-6D5C-D736-0134-178C27C3B6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505200" y="6553118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DCA81CFC-5BD9-494B-BBAB-3BAA2C36307B}" type="slidenum">
              <a:rPr lang="en-US" altLang="zh-CN" sz="1200" b="0"/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 b="0" dirty="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8D0B02F1-2739-D9F3-4533-7568CED12D0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algn="ctr" eaLnBrk="1" hangingPunct="1"/>
            <a:r>
              <a:rPr lang="en-US" altLang="zh-CN" sz="3600">
                <a:ea typeface="宋体" panose="02010600030101010101" pitchFamily="2" charset="-122"/>
              </a:rPr>
              <a:t>Discrete Mathematics</a:t>
            </a:r>
          </a:p>
        </p:txBody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0B237769-780C-F29D-7C06-665A93936F8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295400" y="5715000"/>
            <a:ext cx="6719888" cy="381000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Verdana" panose="020B0604030504040204" pitchFamily="34" charset="0"/>
                <a:ea typeface="宋体" panose="02010600030101010101" pitchFamily="2" charset="-122"/>
              </a:rPr>
              <a:t>South China University of Technology</a:t>
            </a:r>
          </a:p>
        </p:txBody>
      </p:sp>
      <p:sp>
        <p:nvSpPr>
          <p:cNvPr id="4102" name="Text Box 4">
            <a:extLst>
              <a:ext uri="{FF2B5EF4-FFF2-40B4-BE49-F238E27FC236}">
                <a16:creationId xmlns:a16="http://schemas.microsoft.com/office/drawing/2014/main" id="{31C3DB8A-8ACA-A31A-F3C0-5363CED9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</a:rPr>
              <a:t>Dr. Han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3">
            <a:extLst>
              <a:ext uri="{FF2B5EF4-FFF2-40B4-BE49-F238E27FC236}">
                <a16:creationId xmlns:a16="http://schemas.microsoft.com/office/drawing/2014/main" id="{5EC789AF-079C-460F-B450-B61FEAC1647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FC02733-C740-46FD-A179-931AF1E7C3D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4339" name="灯片编号占位符 5">
            <a:extLst>
              <a:ext uri="{FF2B5EF4-FFF2-40B4-BE49-F238E27FC236}">
                <a16:creationId xmlns:a16="http://schemas.microsoft.com/office/drawing/2014/main" id="{25F74840-BE9F-4070-81A4-8A171D11D0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0172138-4936-4171-B23D-A546941B634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B298A2DE-0C69-E243-AE4F-C1187C75B3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Propositional Equivalence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2FCA8EED-025D-295B-F50F-83FC57B555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Two </a:t>
            </a:r>
            <a:r>
              <a:rPr lang="en-US" altLang="zh-CN" i="1">
                <a:ea typeface="宋体" panose="02010600030101010101" pitchFamily="2" charset="-122"/>
              </a:rPr>
              <a:t>syntactically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i="1">
                <a:ea typeface="宋体" panose="02010600030101010101" pitchFamily="2" charset="-122"/>
              </a:rPr>
              <a:t>i.e., </a:t>
            </a:r>
            <a:r>
              <a:rPr lang="en-US" altLang="zh-CN">
                <a:ea typeface="宋体" panose="02010600030101010101" pitchFamily="2" charset="-122"/>
              </a:rPr>
              <a:t>textually) different compound propositions may be </a:t>
            </a:r>
            <a:r>
              <a:rPr lang="en-US" altLang="zh-CN" i="1">
                <a:ea typeface="宋体" panose="02010600030101010101" pitchFamily="2" charset="-122"/>
              </a:rPr>
              <a:t>semantically </a:t>
            </a:r>
            <a:r>
              <a:rPr lang="en-US" altLang="zh-CN">
                <a:ea typeface="宋体" panose="02010600030101010101" pitchFamily="2" charset="-122"/>
              </a:rPr>
              <a:t>identical (</a:t>
            </a:r>
            <a:r>
              <a:rPr lang="en-US" altLang="zh-CN" i="1">
                <a:ea typeface="宋体" panose="02010600030101010101" pitchFamily="2" charset="-122"/>
              </a:rPr>
              <a:t>i.e., </a:t>
            </a:r>
            <a:r>
              <a:rPr lang="en-US" altLang="zh-CN">
                <a:ea typeface="宋体" panose="02010600030101010101" pitchFamily="2" charset="-122"/>
              </a:rPr>
              <a:t>have the same meaning).  We call them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logically equivalent</a:t>
            </a:r>
            <a:r>
              <a:rPr lang="en-US" altLang="zh-CN">
                <a:ea typeface="宋体" panose="02010600030101010101" pitchFamily="2" charset="-122"/>
              </a:rPr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GB" altLang="en-US"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GB" altLang="en-US">
                <a:ea typeface="宋体" panose="02010600030101010101" pitchFamily="2" charset="-122"/>
              </a:rPr>
              <a:t>Notation:    …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3">
            <a:extLst>
              <a:ext uri="{FF2B5EF4-FFF2-40B4-BE49-F238E27FC236}">
                <a16:creationId xmlns:a16="http://schemas.microsoft.com/office/drawing/2014/main" id="{365F8743-754E-4498-8146-20E802030A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F40ABF0-1AAC-4F61-98A7-F297AC28E17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5363" name="灯片编号占位符 5">
            <a:extLst>
              <a:ext uri="{FF2B5EF4-FFF2-40B4-BE49-F238E27FC236}">
                <a16:creationId xmlns:a16="http://schemas.microsoft.com/office/drawing/2014/main" id="{7BE3EBB2-B7A5-4744-B481-B64A24B816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9CDBC7E-DE45-44D7-A30D-617D0C8EE2C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E440891-C52E-CF22-4345-C8F646E445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Logical Equivalence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9E787E76-A928-8F8E-46BC-4820633DBF1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Compound proposition 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 is </a:t>
            </a:r>
            <a:r>
              <a:rPr lang="en-US" altLang="zh-CN" i="1" u="sng" dirty="0">
                <a:solidFill>
                  <a:srgbClr val="000000"/>
                </a:solidFill>
                <a:ea typeface="宋体" panose="02010600030101010101" pitchFamily="2" charset="-122"/>
              </a:rPr>
              <a:t>logically equivalent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to compound proposition 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written 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</a:rPr>
              <a:t>,    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IFF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b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contain the same truth values </a:t>
            </a:r>
            <a:b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lang="en-US" altLang="zh-CN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all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rows of their truth tables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We will also say: they express the same truth function (= the same function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from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values for atoms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to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values for the whole formula).</a:t>
            </a:r>
            <a:endParaRPr lang="en-US" altLang="zh-CN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3">
            <a:extLst>
              <a:ext uri="{FF2B5EF4-FFF2-40B4-BE49-F238E27FC236}">
                <a16:creationId xmlns:a16="http://schemas.microsoft.com/office/drawing/2014/main" id="{971871D6-D67E-42E7-ACEF-415846D742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D920CE-BAAE-4AE6-98AA-0F0AE08D756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387" name="灯片编号占位符 5">
            <a:extLst>
              <a:ext uri="{FF2B5EF4-FFF2-40B4-BE49-F238E27FC236}">
                <a16:creationId xmlns:a16="http://schemas.microsoft.com/office/drawing/2014/main" id="{5F2522E7-EC20-42B8-905D-8F4FF75E1C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B8966DF-C07D-4DEE-BBF0-B41A1B78BA0B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0CC45E28-7673-A21F-E40F-90353DBFDE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Ex.</a:t>
            </a:r>
            <a:r>
              <a:rPr lang="en-US" altLang="zh-CN">
                <a:ea typeface="宋体" panose="02010600030101010101" pitchFamily="2" charset="-122"/>
              </a:rPr>
              <a:t> Prove that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 (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6389" name="Object 3">
            <a:extLst>
              <a:ext uri="{FF2B5EF4-FFF2-40B4-BE49-F238E27FC236}">
                <a16:creationId xmlns:a16="http://schemas.microsoft.com/office/drawing/2014/main" id="{4FCF4A28-9B2E-22E4-76EB-25F83B4249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6613" y="2895600"/>
          <a:ext cx="7310437" cy="262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5" imgW="7318248" imgH="2636520" progId="Word.Document.8">
                  <p:embed/>
                </p:oleObj>
              </mc:Choice>
              <mc:Fallback>
                <p:oleObj r:id="rId5" imgW="7318248" imgH="26365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613" y="2895600"/>
                        <a:ext cx="7310437" cy="2625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4">
            <a:extLst>
              <a:ext uri="{FF2B5EF4-FFF2-40B4-BE49-F238E27FC236}">
                <a16:creationId xmlns:a16="http://schemas.microsoft.com/office/drawing/2014/main" id="{713B4329-EBBF-431B-92C5-285FBC1042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16391" name="Text Box 5">
            <a:extLst>
              <a:ext uri="{FF2B5EF4-FFF2-40B4-BE49-F238E27FC236}">
                <a16:creationId xmlns:a16="http://schemas.microsoft.com/office/drawing/2014/main" id="{C4D1BBE8-AD9B-FEF7-7E78-16FF69755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4290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2" name="Text Box 6">
            <a:extLst>
              <a:ext uri="{FF2B5EF4-FFF2-40B4-BE49-F238E27FC236}">
                <a16:creationId xmlns:a16="http://schemas.microsoft.com/office/drawing/2014/main" id="{331C7BB7-48B1-528B-8373-31331F815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3" name="Text Box 7">
            <a:extLst>
              <a:ext uri="{FF2B5EF4-FFF2-40B4-BE49-F238E27FC236}">
                <a16:creationId xmlns:a16="http://schemas.microsoft.com/office/drawing/2014/main" id="{95F0779F-FB7E-DA58-C601-D0927A739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4" name="Text Box 8">
            <a:extLst>
              <a:ext uri="{FF2B5EF4-FFF2-40B4-BE49-F238E27FC236}">
                <a16:creationId xmlns:a16="http://schemas.microsoft.com/office/drawing/2014/main" id="{EEE1BE72-931B-1277-A26D-86A10D74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5" name="Text Box 9">
            <a:extLst>
              <a:ext uri="{FF2B5EF4-FFF2-40B4-BE49-F238E27FC236}">
                <a16:creationId xmlns:a16="http://schemas.microsoft.com/office/drawing/2014/main" id="{809CA182-D907-CCE0-1516-39DF668E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6" name="Text Box 10">
            <a:extLst>
              <a:ext uri="{FF2B5EF4-FFF2-40B4-BE49-F238E27FC236}">
                <a16:creationId xmlns:a16="http://schemas.microsoft.com/office/drawing/2014/main" id="{E8DB4360-D632-DAAB-3774-F2774AAA5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7" name="Text Box 11">
            <a:extLst>
              <a:ext uri="{FF2B5EF4-FFF2-40B4-BE49-F238E27FC236}">
                <a16:creationId xmlns:a16="http://schemas.microsoft.com/office/drawing/2014/main" id="{D12811DD-9A10-6D89-D670-821E75C5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8" name="Text Box 12">
            <a:extLst>
              <a:ext uri="{FF2B5EF4-FFF2-40B4-BE49-F238E27FC236}">
                <a16:creationId xmlns:a16="http://schemas.microsoft.com/office/drawing/2014/main" id="{630E11EF-583F-1435-BE3D-51AA79457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76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399" name="Text Box 13">
            <a:extLst>
              <a:ext uri="{FF2B5EF4-FFF2-40B4-BE49-F238E27FC236}">
                <a16:creationId xmlns:a16="http://schemas.microsoft.com/office/drawing/2014/main" id="{EEFD77A5-C3A2-E44A-3FFC-1A64371EC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0" name="Text Box 14">
            <a:extLst>
              <a:ext uri="{FF2B5EF4-FFF2-40B4-BE49-F238E27FC236}">
                <a16:creationId xmlns:a16="http://schemas.microsoft.com/office/drawing/2014/main" id="{9BE1D853-76A8-2724-7BE4-66A5AF554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86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1" name="Text Box 15">
            <a:extLst>
              <a:ext uri="{FF2B5EF4-FFF2-40B4-BE49-F238E27FC236}">
                <a16:creationId xmlns:a16="http://schemas.microsoft.com/office/drawing/2014/main" id="{CAD57B1C-63BE-622A-F17C-0DC1EDA7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2" name="Text Box 16">
            <a:extLst>
              <a:ext uri="{FF2B5EF4-FFF2-40B4-BE49-F238E27FC236}">
                <a16:creationId xmlns:a16="http://schemas.microsoft.com/office/drawing/2014/main" id="{2C81E305-2A36-F105-EE4E-FA543A8F5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4196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3" name="Text Box 17">
            <a:extLst>
              <a:ext uri="{FF2B5EF4-FFF2-40B4-BE49-F238E27FC236}">
                <a16:creationId xmlns:a16="http://schemas.microsoft.com/office/drawing/2014/main" id="{5FEBD7E4-2FBD-0BD8-C2B7-075F7CBAB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4" name="Text Box 18">
            <a:extLst>
              <a:ext uri="{FF2B5EF4-FFF2-40B4-BE49-F238E27FC236}">
                <a16:creationId xmlns:a16="http://schemas.microsoft.com/office/drawing/2014/main" id="{00D2FA1B-BE63-4528-D199-F7FFB6AA7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5" name="Text Box 19">
            <a:extLst>
              <a:ext uri="{FF2B5EF4-FFF2-40B4-BE49-F238E27FC236}">
                <a16:creationId xmlns:a16="http://schemas.microsoft.com/office/drawing/2014/main" id="{5257AD58-6363-B552-BF8B-80EC602BB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8768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6" name="Text Box 20">
            <a:extLst>
              <a:ext uri="{FF2B5EF4-FFF2-40B4-BE49-F238E27FC236}">
                <a16:creationId xmlns:a16="http://schemas.microsoft.com/office/drawing/2014/main" id="{566C36BF-0C43-3390-A647-7AFEF06B8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4196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7" name="Text Box 21">
            <a:extLst>
              <a:ext uri="{FF2B5EF4-FFF2-40B4-BE49-F238E27FC236}">
                <a16:creationId xmlns:a16="http://schemas.microsoft.com/office/drawing/2014/main" id="{7D7C81EA-0791-2095-653C-FFB4A97E4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8862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8" name="Text Box 22">
            <a:extLst>
              <a:ext uri="{FF2B5EF4-FFF2-40B4-BE49-F238E27FC236}">
                <a16:creationId xmlns:a16="http://schemas.microsoft.com/office/drawing/2014/main" id="{9377250C-5746-B800-C7B0-F47A37D90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429000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09" name="Text Box 23">
            <a:extLst>
              <a:ext uri="{FF2B5EF4-FFF2-40B4-BE49-F238E27FC236}">
                <a16:creationId xmlns:a16="http://schemas.microsoft.com/office/drawing/2014/main" id="{735A87AC-5656-B6E9-F9A4-0CFAF023E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4196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10" name="Text Box 24">
            <a:extLst>
              <a:ext uri="{FF2B5EF4-FFF2-40B4-BE49-F238E27FC236}">
                <a16:creationId xmlns:a16="http://schemas.microsoft.com/office/drawing/2014/main" id="{6688966D-9A1E-954A-9A15-058679C46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876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6411" name="Oval 25">
            <a:extLst>
              <a:ext uri="{FF2B5EF4-FFF2-40B4-BE49-F238E27FC236}">
                <a16:creationId xmlns:a16="http://schemas.microsoft.com/office/drawing/2014/main" id="{CE36E062-17A4-1468-A54D-D70ACCBC8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3528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16412" name="Oval 26">
            <a:extLst>
              <a:ext uri="{FF2B5EF4-FFF2-40B4-BE49-F238E27FC236}">
                <a16:creationId xmlns:a16="http://schemas.microsoft.com/office/drawing/2014/main" id="{9FEAEF98-E09E-9712-543C-579B76569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3528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6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6392" grpId="0"/>
      <p:bldP spid="16393" grpId="0"/>
      <p:bldP spid="16394" grpId="0"/>
      <p:bldP spid="16395" grpId="0"/>
      <p:bldP spid="16396" grpId="0"/>
      <p:bldP spid="16397" grpId="0"/>
      <p:bldP spid="16398" grpId="0"/>
      <p:bldP spid="16399" grpId="0"/>
      <p:bldP spid="16400" grpId="0"/>
      <p:bldP spid="16401" grpId="0"/>
      <p:bldP spid="16402" grpId="0"/>
      <p:bldP spid="16403" grpId="0"/>
      <p:bldP spid="16404" grpId="0"/>
      <p:bldP spid="16405" grpId="0"/>
      <p:bldP spid="16406" grpId="0"/>
      <p:bldP spid="16407" grpId="0"/>
      <p:bldP spid="16408" grpId="0"/>
      <p:bldP spid="16409" grpId="0"/>
      <p:bldP spid="16410" grpId="0"/>
      <p:bldP spid="16411" grpId="0" animBg="1"/>
      <p:bldP spid="164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>
            <a:extLst>
              <a:ext uri="{FF2B5EF4-FFF2-40B4-BE49-F238E27FC236}">
                <a16:creationId xmlns:a16="http://schemas.microsoft.com/office/drawing/2014/main" id="{F713CC26-9775-4CBF-A525-2C2B9C7E1C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237FEAB-118A-4E0F-895D-B2718B23BADD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7411" name="灯片编号占位符 5">
            <a:extLst>
              <a:ext uri="{FF2B5EF4-FFF2-40B4-BE49-F238E27FC236}">
                <a16:creationId xmlns:a16="http://schemas.microsoft.com/office/drawing/2014/main" id="{61CA470A-F4FD-426A-B7BF-4F9CF6BED4F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92309D2-2BF6-4587-A78A-25555613F97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2EFFD4A0-988A-4374-AAF1-DC50174DBC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i="1">
                <a:ea typeface="宋体" panose="02010600030101010101" pitchFamily="2" charset="-122"/>
              </a:rPr>
              <a:t>Ex.</a:t>
            </a:r>
            <a:r>
              <a:rPr lang="en-US" altLang="zh-CN">
                <a:ea typeface="宋体" panose="02010600030101010101" pitchFamily="2" charset="-122"/>
              </a:rPr>
              <a:t> Prove that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>
            <a:extLst>
              <a:ext uri="{FF2B5EF4-FFF2-40B4-BE49-F238E27FC236}">
                <a16:creationId xmlns:a16="http://schemas.microsoft.com/office/drawing/2014/main" id="{EF9FA0FD-EEE1-275C-21D6-BE9CE0CE73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2511425"/>
          <a:ext cx="3873500" cy="252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r:id="rId5" imgW="4204440" imgH="2643120" progId="Word.Document.8">
                  <p:embed/>
                </p:oleObj>
              </mc:Choice>
              <mc:Fallback>
                <p:oleObj r:id="rId5" imgW="4204440" imgH="264312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2511425"/>
                        <a:ext cx="3873500" cy="2525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4">
            <a:extLst>
              <a:ext uri="{FF2B5EF4-FFF2-40B4-BE49-F238E27FC236}">
                <a16:creationId xmlns:a16="http://schemas.microsoft.com/office/drawing/2014/main" id="{6447B706-0CBD-E136-4AAD-F719B116FEF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3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5" name="Text Box 5">
            <a:extLst>
              <a:ext uri="{FF2B5EF4-FFF2-40B4-BE49-F238E27FC236}">
                <a16:creationId xmlns:a16="http://schemas.microsoft.com/office/drawing/2014/main" id="{4CA43756-4C7F-4817-F1D9-7328251D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30940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16" name="Text Box 6">
            <a:extLst>
              <a:ext uri="{FF2B5EF4-FFF2-40B4-BE49-F238E27FC236}">
                <a16:creationId xmlns:a16="http://schemas.microsoft.com/office/drawing/2014/main" id="{FCCB5832-42A9-DB28-E515-B88A6925D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5512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17" name="Text Box 9">
            <a:extLst>
              <a:ext uri="{FF2B5EF4-FFF2-40B4-BE49-F238E27FC236}">
                <a16:creationId xmlns:a16="http://schemas.microsoft.com/office/drawing/2014/main" id="{5C86B8A8-6A35-C98A-094A-D6F7C9FBA0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3094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18" name="Text Box 10">
            <a:extLst>
              <a:ext uri="{FF2B5EF4-FFF2-40B4-BE49-F238E27FC236}">
                <a16:creationId xmlns:a16="http://schemas.microsoft.com/office/drawing/2014/main" id="{C0EED1CA-AC4D-B52E-6DCC-36B9C7266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40084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19" name="Text Box 11">
            <a:extLst>
              <a:ext uri="{FF2B5EF4-FFF2-40B4-BE49-F238E27FC236}">
                <a16:creationId xmlns:a16="http://schemas.microsoft.com/office/drawing/2014/main" id="{FC2910D6-5D53-65B1-22F5-7A71F34C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0" y="31242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0" name="Text Box 17">
            <a:extLst>
              <a:ext uri="{FF2B5EF4-FFF2-40B4-BE49-F238E27FC236}">
                <a16:creationId xmlns:a16="http://schemas.microsoft.com/office/drawing/2014/main" id="{FB08FA45-BBEC-1134-C976-752AF3DAA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8150" y="4441825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1" name="Text Box 18">
            <a:extLst>
              <a:ext uri="{FF2B5EF4-FFF2-40B4-BE49-F238E27FC236}">
                <a16:creationId xmlns:a16="http://schemas.microsoft.com/office/drawing/2014/main" id="{3600B37A-E8C3-0300-BBAB-8F97FFC2A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35512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2" name="Text Box 19">
            <a:extLst>
              <a:ext uri="{FF2B5EF4-FFF2-40B4-BE49-F238E27FC236}">
                <a16:creationId xmlns:a16="http://schemas.microsoft.com/office/drawing/2014/main" id="{522A7A85-F1F1-7922-CE1B-0A1C68E52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925" y="4465638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3" name="Text Box 20">
            <a:extLst>
              <a:ext uri="{FF2B5EF4-FFF2-40B4-BE49-F238E27FC236}">
                <a16:creationId xmlns:a16="http://schemas.microsoft.com/office/drawing/2014/main" id="{3790415F-C826-0B54-A6DF-E52B685D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163" y="40084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4" name="Text Box 21">
            <a:extLst>
              <a:ext uri="{FF2B5EF4-FFF2-40B4-BE49-F238E27FC236}">
                <a16:creationId xmlns:a16="http://schemas.microsoft.com/office/drawing/2014/main" id="{295DDF9D-9931-CF16-B976-6BE63CBF4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5385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5" name="Text Box 23">
            <a:extLst>
              <a:ext uri="{FF2B5EF4-FFF2-40B4-BE49-F238E27FC236}">
                <a16:creationId xmlns:a16="http://schemas.microsoft.com/office/drawing/2014/main" id="{41957A53-4A5A-A470-16AB-2918F776D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3984625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6" name="Text Box 24">
            <a:extLst>
              <a:ext uri="{FF2B5EF4-FFF2-40B4-BE49-F238E27FC236}">
                <a16:creationId xmlns:a16="http://schemas.microsoft.com/office/drawing/2014/main" id="{7179FDEE-4D8F-3568-C733-BEC22B49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363" y="442753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7427" name="Oval 25">
            <a:extLst>
              <a:ext uri="{FF2B5EF4-FFF2-40B4-BE49-F238E27FC236}">
                <a16:creationId xmlns:a16="http://schemas.microsoft.com/office/drawing/2014/main" id="{62DD7819-9C19-6D66-3363-2653B4E17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0" y="30480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17428" name="Oval 26">
            <a:extLst>
              <a:ext uri="{FF2B5EF4-FFF2-40B4-BE49-F238E27FC236}">
                <a16:creationId xmlns:a16="http://schemas.microsoft.com/office/drawing/2014/main" id="{0B2FC250-96D7-0729-8CF6-A3C96961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048000"/>
            <a:ext cx="762000" cy="22860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/>
      <p:bldP spid="17416" grpId="0"/>
      <p:bldP spid="17417" grpId="0"/>
      <p:bldP spid="17418" grpId="0"/>
      <p:bldP spid="17419" grpId="0"/>
      <p:bldP spid="17420" grpId="0"/>
      <p:bldP spid="17421" grpId="0"/>
      <p:bldP spid="17422" grpId="0"/>
      <p:bldP spid="17423" grpId="0"/>
      <p:bldP spid="17424" grpId="0"/>
      <p:bldP spid="17425" grpId="0"/>
      <p:bldP spid="17426" grpId="0"/>
      <p:bldP spid="17427" grpId="0" animBg="1"/>
      <p:bldP spid="174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3">
            <a:extLst>
              <a:ext uri="{FF2B5EF4-FFF2-40B4-BE49-F238E27FC236}">
                <a16:creationId xmlns:a16="http://schemas.microsoft.com/office/drawing/2014/main" id="{61B1EA59-8419-465F-A916-3CFCF14C877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DD9639B-E088-4BF2-A036-BB7CBBA5135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8435" name="灯片编号占位符 5">
            <a:extLst>
              <a:ext uri="{FF2B5EF4-FFF2-40B4-BE49-F238E27FC236}">
                <a16:creationId xmlns:a16="http://schemas.microsoft.com/office/drawing/2014/main" id="{C0ECDF41-EEC1-49C2-8F71-892DBC512D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1AE79CE-319E-4F47-BA1F-E2D95449D7D1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5A34C131-431D-242A-6761-9D491DE872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ea typeface="宋体" panose="02010600030101010101" pitchFamily="2" charset="-122"/>
              </a:rPr>
              <a:t>Ex.</a:t>
            </a:r>
            <a:r>
              <a:rPr lang="en-US" altLang="zh-CN">
                <a:ea typeface="宋体" panose="02010600030101010101" pitchFamily="2" charset="-122"/>
              </a:rPr>
              <a:t> Prove that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 r)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 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437" name="Object 3">
            <a:extLst>
              <a:ext uri="{FF2B5EF4-FFF2-40B4-BE49-F238E27FC236}">
                <a16:creationId xmlns:a16="http://schemas.microsoft.com/office/drawing/2014/main" id="{A089C8C2-F02C-4099-FE29-4FB66AB85D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2054225"/>
          <a:ext cx="7764463" cy="416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r:id="rId4" imgW="8097120" imgH="4503960" progId="Word.Document.8">
                  <p:embed/>
                </p:oleObj>
              </mc:Choice>
              <mc:Fallback>
                <p:oleObj r:id="rId4" imgW="8097120" imgH="450396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2054225"/>
                        <a:ext cx="7764463" cy="4164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Rectangle 4">
            <a:extLst>
              <a:ext uri="{FF2B5EF4-FFF2-40B4-BE49-F238E27FC236}">
                <a16:creationId xmlns:a16="http://schemas.microsoft.com/office/drawing/2014/main" id="{92DC4B39-0EE8-0B46-A216-4BC1FD8892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731838"/>
            <a:ext cx="8410575" cy="563562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4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8F633415-D9C4-69D0-AF3A-57FD57643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38576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E44D7260-9D1F-47B3-D662-1A6A60083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254635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1" name="Text Box 8">
            <a:extLst>
              <a:ext uri="{FF2B5EF4-FFF2-40B4-BE49-F238E27FC236}">
                <a16:creationId xmlns:a16="http://schemas.microsoft.com/office/drawing/2014/main" id="{2AFFD986-7ADF-E0D6-5142-D222CCA92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3132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2" name="Text Box 9">
            <a:extLst>
              <a:ext uri="{FF2B5EF4-FFF2-40B4-BE49-F238E27FC236}">
                <a16:creationId xmlns:a16="http://schemas.microsoft.com/office/drawing/2014/main" id="{DC22536F-C6CE-A14B-4D97-0BFE4A7B8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5606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3" name="Text Box 10">
            <a:extLst>
              <a:ext uri="{FF2B5EF4-FFF2-40B4-BE49-F238E27FC236}">
                <a16:creationId xmlns:a16="http://schemas.microsoft.com/office/drawing/2014/main" id="{14AAF75C-CFA5-5845-0D3B-CD018D511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475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4" name="Text Box 11">
            <a:extLst>
              <a:ext uri="{FF2B5EF4-FFF2-40B4-BE49-F238E27FC236}">
                <a16:creationId xmlns:a16="http://schemas.microsoft.com/office/drawing/2014/main" id="{99C1FAB8-91D3-74E1-18A4-9DD061F3B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5" name="Text Box 12">
            <a:extLst>
              <a:ext uri="{FF2B5EF4-FFF2-40B4-BE49-F238E27FC236}">
                <a16:creationId xmlns:a16="http://schemas.microsoft.com/office/drawing/2014/main" id="{C9D01B86-0331-0B30-9163-6272BA065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6" name="Text Box 15">
            <a:extLst>
              <a:ext uri="{FF2B5EF4-FFF2-40B4-BE49-F238E27FC236}">
                <a16:creationId xmlns:a16="http://schemas.microsoft.com/office/drawing/2014/main" id="{32D9869F-07A1-BA46-E92E-A849D1F08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5184775"/>
            <a:ext cx="228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7" name="Text Box 16">
            <a:extLst>
              <a:ext uri="{FF2B5EF4-FFF2-40B4-BE49-F238E27FC236}">
                <a16:creationId xmlns:a16="http://schemas.microsoft.com/office/drawing/2014/main" id="{0D8B50B7-6B75-55F9-3570-B4FF00320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4694238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8" name="Text Box 17">
            <a:extLst>
              <a:ext uri="{FF2B5EF4-FFF2-40B4-BE49-F238E27FC236}">
                <a16:creationId xmlns:a16="http://schemas.microsoft.com/office/drawing/2014/main" id="{F5F8929F-70C1-1314-D031-5E9845F3A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886200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49" name="Text Box 18">
            <a:extLst>
              <a:ext uri="{FF2B5EF4-FFF2-40B4-BE49-F238E27FC236}">
                <a16:creationId xmlns:a16="http://schemas.microsoft.com/office/drawing/2014/main" id="{E9215831-886E-A114-595D-0EDDD7C5E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017838"/>
            <a:ext cx="22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0" name="Text Box 19">
            <a:extLst>
              <a:ext uri="{FF2B5EF4-FFF2-40B4-BE49-F238E27FC236}">
                <a16:creationId xmlns:a16="http://schemas.microsoft.com/office/drawing/2014/main" id="{77958D60-2BDA-FEEB-8520-5C6F04255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562451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1" name="Text Box 20">
            <a:extLst>
              <a:ext uri="{FF2B5EF4-FFF2-40B4-BE49-F238E27FC236}">
                <a16:creationId xmlns:a16="http://schemas.microsoft.com/office/drawing/2014/main" id="{696B7773-C3CA-8155-DA13-F4EEE0773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263" y="516731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2" name="Text Box 23">
            <a:extLst>
              <a:ext uri="{FF2B5EF4-FFF2-40B4-BE49-F238E27FC236}">
                <a16:creationId xmlns:a16="http://schemas.microsoft.com/office/drawing/2014/main" id="{168DFF94-0E12-84CD-7172-2D004CF38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433387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3" name="Text Box 24">
            <a:extLst>
              <a:ext uri="{FF2B5EF4-FFF2-40B4-BE49-F238E27FC236}">
                <a16:creationId xmlns:a16="http://schemas.microsoft.com/office/drawing/2014/main" id="{C06394CC-4D3C-B4B4-627D-32EB3819A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477678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4" name="Oval 25">
            <a:extLst>
              <a:ext uri="{FF2B5EF4-FFF2-40B4-BE49-F238E27FC236}">
                <a16:creationId xmlns:a16="http://schemas.microsoft.com/office/drawing/2014/main" id="{FA2F3118-34D3-6CFE-66A2-F1727763C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762000" cy="36576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18455" name="Oval 26">
            <a:extLst>
              <a:ext uri="{FF2B5EF4-FFF2-40B4-BE49-F238E27FC236}">
                <a16:creationId xmlns:a16="http://schemas.microsoft.com/office/drawing/2014/main" id="{EEB41304-EF40-7248-EFD9-8EE2A5730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762000" cy="3657600"/>
          </a:xfrm>
          <a:prstGeom prst="ellips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18456" name="Text Box 27">
            <a:extLst>
              <a:ext uri="{FF2B5EF4-FFF2-40B4-BE49-F238E27FC236}">
                <a16:creationId xmlns:a16="http://schemas.microsoft.com/office/drawing/2014/main" id="{3A2BCDE6-B36D-1978-34F1-BB5C46BA9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971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7" name="Text Box 28">
            <a:extLst>
              <a:ext uri="{FF2B5EF4-FFF2-40B4-BE49-F238E27FC236}">
                <a16:creationId xmlns:a16="http://schemas.microsoft.com/office/drawing/2014/main" id="{EE26FC40-BD9C-00A4-C999-6D4630DD2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3430588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8" name="Text Box 29">
            <a:extLst>
              <a:ext uri="{FF2B5EF4-FFF2-40B4-BE49-F238E27FC236}">
                <a16:creationId xmlns:a16="http://schemas.microsoft.com/office/drawing/2014/main" id="{41E3799B-E0BB-187D-12D4-BEC6FD68E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56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59" name="Text Box 30">
            <a:extLst>
              <a:ext uri="{FF2B5EF4-FFF2-40B4-BE49-F238E27FC236}">
                <a16:creationId xmlns:a16="http://schemas.microsoft.com/office/drawing/2014/main" id="{50BD171D-D1D4-CC38-AE73-7B686E703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950" y="4295775"/>
            <a:ext cx="304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0" name="Text Box 31">
            <a:extLst>
              <a:ext uri="{FF2B5EF4-FFF2-40B4-BE49-F238E27FC236}">
                <a16:creationId xmlns:a16="http://schemas.microsoft.com/office/drawing/2014/main" id="{59AD916A-D883-E138-4910-C83992720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12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1" name="Text Box 32">
            <a:extLst>
              <a:ext uri="{FF2B5EF4-FFF2-40B4-BE49-F238E27FC236}">
                <a16:creationId xmlns:a16="http://schemas.microsoft.com/office/drawing/2014/main" id="{4D92691F-2CBC-A589-42C0-5A9EBD20C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0288" y="518001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2" name="Text Box 33">
            <a:extLst>
              <a:ext uri="{FF2B5EF4-FFF2-40B4-BE49-F238E27FC236}">
                <a16:creationId xmlns:a16="http://schemas.microsoft.com/office/drawing/2014/main" id="{1CA74462-06EF-18E7-0D67-359EBC86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0546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3" name="Text Box 34">
            <a:extLst>
              <a:ext uri="{FF2B5EF4-FFF2-40B4-BE49-F238E27FC236}">
                <a16:creationId xmlns:a16="http://schemas.microsoft.com/office/drawing/2014/main" id="{A27DB0D3-D4C0-2BC4-7C2C-39B02EF6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2338" y="5580063"/>
            <a:ext cx="228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4" name="Text Box 35">
            <a:extLst>
              <a:ext uri="{FF2B5EF4-FFF2-40B4-BE49-F238E27FC236}">
                <a16:creationId xmlns:a16="http://schemas.microsoft.com/office/drawing/2014/main" id="{46EE3345-B12B-514A-C6DF-AB9128EB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30178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5" name="Text Box 36">
            <a:extLst>
              <a:ext uri="{FF2B5EF4-FFF2-40B4-BE49-F238E27FC236}">
                <a16:creationId xmlns:a16="http://schemas.microsoft.com/office/drawing/2014/main" id="{58D78C26-C793-3A85-9665-B97D3C73F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429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6" name="Text Box 37">
            <a:extLst>
              <a:ext uri="{FF2B5EF4-FFF2-40B4-BE49-F238E27FC236}">
                <a16:creationId xmlns:a16="http://schemas.microsoft.com/office/drawing/2014/main" id="{C4AD1A15-8F96-5A9B-BD3D-F2A98917F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38560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7" name="Text Box 38">
            <a:extLst>
              <a:ext uri="{FF2B5EF4-FFF2-40B4-BE49-F238E27FC236}">
                <a16:creationId xmlns:a16="http://schemas.microsoft.com/office/drawing/2014/main" id="{8A87313A-9D07-0492-3578-73152B817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8" name="Text Box 39">
            <a:extLst>
              <a:ext uri="{FF2B5EF4-FFF2-40B4-BE49-F238E27FC236}">
                <a16:creationId xmlns:a16="http://schemas.microsoft.com/office/drawing/2014/main" id="{C9ED58A3-D48D-C686-9BF8-27E38E43A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450" y="47704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69" name="Text Box 55">
            <a:extLst>
              <a:ext uri="{FF2B5EF4-FFF2-40B4-BE49-F238E27FC236}">
                <a16:creationId xmlns:a16="http://schemas.microsoft.com/office/drawing/2014/main" id="{2E9CC9EF-FF1E-8A74-0870-397E69973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5908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0" name="Text Box 56">
            <a:extLst>
              <a:ext uri="{FF2B5EF4-FFF2-40B4-BE49-F238E27FC236}">
                <a16:creationId xmlns:a16="http://schemas.microsoft.com/office/drawing/2014/main" id="{C4E1C0ED-040E-5228-2EBB-CA1B726AC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0051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1" name="Text Box 57">
            <a:extLst>
              <a:ext uri="{FF2B5EF4-FFF2-40B4-BE49-F238E27FC236}">
                <a16:creationId xmlns:a16="http://schemas.microsoft.com/office/drawing/2014/main" id="{53CFA3C5-8663-742F-D3C2-880B4A635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34385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2" name="Text Box 58">
            <a:extLst>
              <a:ext uri="{FF2B5EF4-FFF2-40B4-BE49-F238E27FC236}">
                <a16:creationId xmlns:a16="http://schemas.microsoft.com/office/drawing/2014/main" id="{C0601489-28BB-F68B-C3E3-B7D8D1D9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16572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3" name="Text Box 59">
            <a:extLst>
              <a:ext uri="{FF2B5EF4-FFF2-40B4-BE49-F238E27FC236}">
                <a16:creationId xmlns:a16="http://schemas.microsoft.com/office/drawing/2014/main" id="{C3B15889-A745-65F4-DB4C-5F13B642F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086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4" name="Text Box 60">
            <a:extLst>
              <a:ext uri="{FF2B5EF4-FFF2-40B4-BE49-F238E27FC236}">
                <a16:creationId xmlns:a16="http://schemas.microsoft.com/office/drawing/2014/main" id="{180BE193-2DBA-F7C6-5979-E4E979D5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00375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5" name="Text Box 64">
            <a:extLst>
              <a:ext uri="{FF2B5EF4-FFF2-40B4-BE49-F238E27FC236}">
                <a16:creationId xmlns:a16="http://schemas.microsoft.com/office/drawing/2014/main" id="{1ABF220A-D846-E461-DDC7-C40850153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4646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6" name="Text Box 65">
            <a:extLst>
              <a:ext uri="{FF2B5EF4-FFF2-40B4-BE49-F238E27FC236}">
                <a16:creationId xmlns:a16="http://schemas.microsoft.com/office/drawing/2014/main" id="{80F9596C-1297-289A-DCE1-A08B8AD3E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81000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7" name="Text Box 66">
            <a:extLst>
              <a:ext uri="{FF2B5EF4-FFF2-40B4-BE49-F238E27FC236}">
                <a16:creationId xmlns:a16="http://schemas.microsoft.com/office/drawing/2014/main" id="{68A46C91-0AA3-D66E-8797-8A890AB17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25608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T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8" name="Text Box 67">
            <a:extLst>
              <a:ext uri="{FF2B5EF4-FFF2-40B4-BE49-F238E27FC236}">
                <a16:creationId xmlns:a16="http://schemas.microsoft.com/office/drawing/2014/main" id="{FE94D8BB-838D-3B61-7A97-9D7199388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22813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79" name="Text Box 68">
            <a:extLst>
              <a:ext uri="{FF2B5EF4-FFF2-40B4-BE49-F238E27FC236}">
                <a16:creationId xmlns:a16="http://schemas.microsoft.com/office/drawing/2014/main" id="{0D4AAFF1-4DA6-39D0-AD2E-179BDBBA3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086350"/>
            <a:ext cx="3048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  <p:sp>
        <p:nvSpPr>
          <p:cNvPr id="18480" name="Text Box 69">
            <a:extLst>
              <a:ext uri="{FF2B5EF4-FFF2-40B4-BE49-F238E27FC236}">
                <a16:creationId xmlns:a16="http://schemas.microsoft.com/office/drawing/2014/main" id="{C8C32347-ACA7-C890-8B38-014CDCAA9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5532438"/>
            <a:ext cx="3048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US" altLang="zh-CN" b="0">
                <a:latin typeface="Times New Roman" panose="02020603050405020304" pitchFamily="18" charset="0"/>
              </a:rPr>
              <a:t>F</a:t>
            </a:r>
            <a:endParaRPr lang="en-US" altLang="zh-CN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8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18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9" grpId="0"/>
      <p:bldP spid="18440" grpId="0"/>
      <p:bldP spid="18441" grpId="0"/>
      <p:bldP spid="18442" grpId="0"/>
      <p:bldP spid="18443" grpId="0"/>
      <p:bldP spid="18444" grpId="0"/>
      <p:bldP spid="18445" grpId="0"/>
      <p:bldP spid="18446" grpId="0"/>
      <p:bldP spid="18447" grpId="0"/>
      <p:bldP spid="18448" grpId="0"/>
      <p:bldP spid="18449" grpId="0"/>
      <p:bldP spid="18450" grpId="0"/>
      <p:bldP spid="18451" grpId="0"/>
      <p:bldP spid="18452" grpId="0"/>
      <p:bldP spid="18453" grpId="0"/>
      <p:bldP spid="18454" grpId="0" animBg="1"/>
      <p:bldP spid="18455" grpId="0" animBg="1"/>
      <p:bldP spid="18456" grpId="0"/>
      <p:bldP spid="18457" grpId="0"/>
      <p:bldP spid="18458" grpId="0"/>
      <p:bldP spid="18459" grpId="0"/>
      <p:bldP spid="18460" grpId="0"/>
      <p:bldP spid="18461" grpId="0"/>
      <p:bldP spid="18462" grpId="0"/>
      <p:bldP spid="18463" grpId="0"/>
      <p:bldP spid="18464" grpId="0"/>
      <p:bldP spid="18465" grpId="0"/>
      <p:bldP spid="18466" grpId="0"/>
      <p:bldP spid="18467" grpId="0"/>
      <p:bldP spid="18468" grpId="0"/>
      <p:bldP spid="18469" grpId="0"/>
      <p:bldP spid="18470" grpId="0"/>
      <p:bldP spid="18471" grpId="0"/>
      <p:bldP spid="18472" grpId="0"/>
      <p:bldP spid="18473" grpId="0"/>
      <p:bldP spid="18474" grpId="0"/>
      <p:bldP spid="18475" grpId="0"/>
      <p:bldP spid="18476" grpId="0"/>
      <p:bldP spid="18477" grpId="0"/>
      <p:bldP spid="18478" grpId="0"/>
      <p:bldP spid="18479" grpId="0"/>
      <p:bldP spid="1848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3">
            <a:extLst>
              <a:ext uri="{FF2B5EF4-FFF2-40B4-BE49-F238E27FC236}">
                <a16:creationId xmlns:a16="http://schemas.microsoft.com/office/drawing/2014/main" id="{295BC0BA-2BB0-454A-A525-9B133E48F7A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22F65C7-74F2-41D3-AC57-2553575FDBE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9459" name="灯片编号占位符 5">
            <a:extLst>
              <a:ext uri="{FF2B5EF4-FFF2-40B4-BE49-F238E27FC236}">
                <a16:creationId xmlns:a16="http://schemas.microsoft.com/office/drawing/2014/main" id="{BE1F0DDF-A2AF-4C41-969E-58E2BBC70FE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04575DB-8FCE-479C-AA16-96249263867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F5B0369-8C08-44B1-3376-D6F0C2219F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GB" altLang="en-US" sz="2800">
                <a:ea typeface="宋体" panose="02010600030101010101" pitchFamily="2" charset="-122"/>
              </a:rPr>
              <a:t>Consider a conjunction 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2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i="1" baseline="-25000">
                <a:ea typeface="宋体" panose="02010600030101010101" pitchFamily="2" charset="-122"/>
              </a:rPr>
              <a:t>3</a:t>
            </a:r>
            <a:br>
              <a:rPr lang="en-US" altLang="zh-CN" sz="2800" i="1" baseline="-250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How many rows are there in its truth table?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>
                <a:ea typeface="宋体" panose="02010600030101010101" pitchFamily="2" charset="-122"/>
              </a:rPr>
              <a:t>Consider a conjunction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baseline="-25000">
                <a:ea typeface="宋体" panose="02010600030101010101" pitchFamily="2" charset="-122"/>
              </a:rPr>
              <a:t>2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>
                <a:ea typeface="宋体" panose="02010600030101010101" pitchFamily="2" charset="-122"/>
              </a:rPr>
              <a:t> </a:t>
            </a:r>
            <a:r>
              <a:rPr lang="en-US" altLang="zh-CN" sz="2800" i="1">
                <a:ea typeface="宋体" panose="02010600030101010101" pitchFamily="2" charset="-122"/>
              </a:rPr>
              <a:t>p</a:t>
            </a:r>
            <a:r>
              <a:rPr lang="en-US" altLang="zh-CN" sz="2800" i="1" baseline="-25000"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of </a:t>
            </a:r>
            <a:r>
              <a:rPr lang="en-US" altLang="zh-CN" sz="2800" i="1">
                <a:ea typeface="宋体" panose="02010600030101010101" pitchFamily="2" charset="-122"/>
              </a:rPr>
              <a:t>n</a:t>
            </a:r>
            <a:r>
              <a:rPr lang="en-US" altLang="zh-CN" sz="2800">
                <a:ea typeface="宋体" panose="02010600030101010101" pitchFamily="2" charset="-122"/>
              </a:rPr>
              <a:t> propositions.</a:t>
            </a:r>
            <a:br>
              <a:rPr lang="en-US" altLang="zh-CN" sz="2800">
                <a:ea typeface="宋体" panose="02010600030101010101" pitchFamily="2" charset="-122"/>
              </a:rPr>
            </a:br>
            <a:r>
              <a:rPr lang="en-US" altLang="zh-CN" sz="2800">
                <a:ea typeface="宋体" panose="02010600030101010101" pitchFamily="2" charset="-122"/>
              </a:rPr>
              <a:t>How many rows are there in its truth table?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endParaRPr lang="en-US" altLang="zh-CN" sz="2800">
              <a:ea typeface="宋体" panose="02010600030101010101" pitchFamily="2" charset="-122"/>
            </a:endParaRP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Explain why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¬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together are sufficient to express </a:t>
            </a:r>
            <a:r>
              <a:rPr lang="en-US" altLang="zh-CN" sz="2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any</a:t>
            </a:r>
            <a:r>
              <a:rPr lang="en-US" altLang="zh-CN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Boolean truth table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7CDCC18-5D63-D4F6-327E-34C0AC2BB1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Questions for you to think about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>
            <a:extLst>
              <a:ext uri="{FF2B5EF4-FFF2-40B4-BE49-F238E27FC236}">
                <a16:creationId xmlns:a16="http://schemas.microsoft.com/office/drawing/2014/main" id="{BCA5E3DE-37F9-4970-9AA1-011A9FE4BEC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DC81DBC-9273-451B-95ED-F860E4EC28A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F0514C46-218D-49FB-BA0D-7E4D17D9D74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EFA2CAE-45D9-407A-BC4E-12CF92B5EF4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99886DE8-1BC2-9CD2-1E2C-21D79609C5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GB" altLang="en-US" sz="2400">
                <a:ea typeface="宋体" panose="02010600030101010101" pitchFamily="2" charset="-122"/>
              </a:rPr>
              <a:t>Consider a conjunction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2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i="1" baseline="-25000">
                <a:ea typeface="宋体" panose="02010600030101010101" pitchFamily="2" charset="-122"/>
              </a:rPr>
              <a:t>3</a:t>
            </a:r>
            <a:br>
              <a:rPr lang="en-US" altLang="zh-CN" sz="2400" i="1" baseline="-250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How many rows are there in its truth table?  8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1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baseline="-25000">
                <a:ea typeface="宋体" panose="02010600030101010101" pitchFamily="2" charset="-122"/>
              </a:rPr>
              <a:t>2 </a:t>
            </a:r>
            <a:r>
              <a:rPr lang="en-US" altLang="zh-CN" sz="24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US" altLang="zh-CN" sz="2400" i="1">
                <a:ea typeface="宋体" panose="02010600030101010101" pitchFamily="2" charset="-122"/>
              </a:rPr>
              <a:t>p</a:t>
            </a:r>
            <a:r>
              <a:rPr lang="en-US" altLang="zh-CN" sz="2400" i="1" baseline="-25000">
                <a:ea typeface="宋体" panose="02010600030101010101" pitchFamily="2" charset="-122"/>
              </a:rPr>
              <a:t>3</a:t>
            </a:r>
            <a:r>
              <a:rPr lang="en-US" altLang="zh-CN" sz="2400">
                <a:ea typeface="宋体" panose="02010600030101010101" pitchFamily="2" charset="-122"/>
              </a:rPr>
              <a:t> </a:t>
            </a:r>
            <a:br>
              <a:rPr lang="en-US" altLang="zh-CN" sz="2400">
                <a:ea typeface="宋体" panose="02010600030101010101" pitchFamily="2" charset="-122"/>
              </a:rPr>
            </a:br>
            <a:r>
              <a:rPr lang="en-US" altLang="zh-CN" sz="2400">
                <a:ea typeface="宋体" panose="02010600030101010101" pitchFamily="2" charset="-122"/>
              </a:rPr>
              <a:t> </a:t>
            </a:r>
            <a:r>
              <a:rPr lang="en-GB" altLang="en-US" sz="2400">
                <a:ea typeface="宋体" panose="02010600030101010101" pitchFamily="2" charset="-122"/>
              </a:rPr>
              <a:t>1      1      1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1      1      0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1      0      1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1      0      0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0      1      1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0      1      0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0      0      1</a:t>
            </a:r>
            <a:br>
              <a:rPr lang="en-GB" altLang="en-US" sz="2400">
                <a:ea typeface="宋体" panose="02010600030101010101" pitchFamily="2" charset="-122"/>
              </a:rPr>
            </a:br>
            <a:r>
              <a:rPr lang="en-GB" altLang="en-US" sz="2400">
                <a:ea typeface="宋体" panose="02010600030101010101" pitchFamily="2" charset="-122"/>
              </a:rPr>
              <a:t> 0      0      0</a:t>
            </a:r>
            <a:br>
              <a:rPr lang="en-GB" altLang="en-US" sz="2400">
                <a:ea typeface="宋体" panose="02010600030101010101" pitchFamily="2" charset="-122"/>
              </a:rPr>
            </a:b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D93E1912-64ED-B661-3709-D76C037347A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Questions for you to think about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3">
            <a:extLst>
              <a:ext uri="{FF2B5EF4-FFF2-40B4-BE49-F238E27FC236}">
                <a16:creationId xmlns:a16="http://schemas.microsoft.com/office/drawing/2014/main" id="{A1557B25-B89C-43A1-9DE2-9AA5C044EF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CCFDA72-D4FD-4D2F-8E4F-61135202FED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B5085BFD-5670-40D3-87DE-0F11FA3ABCE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1B13CDE-C2E5-46AB-8539-19A463297B7D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0AA4FAE3-528C-E8B4-04E5-F034F6F7410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2.  Consider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1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aseline="-25000">
                <a:ea typeface="宋体" panose="02010600030101010101" pitchFamily="2" charset="-122"/>
              </a:rPr>
              <a:t>2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i="1" baseline="-25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How many rows are there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in its truth table?</a:t>
            </a:r>
            <a:br>
              <a:rPr lang="en-US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2.2.2. 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>
                <a:ea typeface="宋体" panose="02010600030101010101" pitchFamily="2" charset="-122"/>
              </a:rPr>
              <a:t>  .2   (n factors)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Hence 2</a:t>
            </a:r>
            <a:r>
              <a:rPr lang="en-US" altLang="zh-CN" baseline="30000">
                <a:ea typeface="宋体" panose="02010600030101010101" pitchFamily="2" charset="-122"/>
              </a:rPr>
              <a:t>n   </a:t>
            </a:r>
            <a:r>
              <a:rPr lang="en-US" altLang="zh-CN">
                <a:ea typeface="宋体" panose="02010600030101010101" pitchFamily="2" charset="-122"/>
              </a:rPr>
              <a:t>(This grows exponentially!)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DDE1ACE0-E63D-D2C8-195B-937FD9E0DD2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Questions for you to think about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3">
            <a:extLst>
              <a:ext uri="{FF2B5EF4-FFF2-40B4-BE49-F238E27FC236}">
                <a16:creationId xmlns:a16="http://schemas.microsoft.com/office/drawing/2014/main" id="{47CA0B0A-3E73-4E13-BD38-0C61462E741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79ADBF6-D10F-4A23-B640-579C3FCDC0D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5603" name="灯片编号占位符 6">
            <a:extLst>
              <a:ext uri="{FF2B5EF4-FFF2-40B4-BE49-F238E27FC236}">
                <a16:creationId xmlns:a16="http://schemas.microsoft.com/office/drawing/2014/main" id="{234F7E79-2B96-4D01-A55A-F79DDDCE7E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D4C0979-E103-4E89-8CF5-8489F970361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D912F308-304A-B5BC-D2F1-7AE6141EC1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 Morgan’s laws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17AAE659-3C18-B2FC-F2E2-B44321A228F4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419225"/>
            <a:ext cx="8305800" cy="185737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)= 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)= 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…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sz="1800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n</a:t>
            </a:r>
            <a:endParaRPr lang="en-US" altLang="zh-CN" i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US" altLang="zh-CN" sz="1600" i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25606" name="Picture 4" descr="DeMorgan">
            <a:extLst>
              <a:ext uri="{FF2B5EF4-FFF2-40B4-BE49-F238E27FC236}">
                <a16:creationId xmlns:a16="http://schemas.microsoft.com/office/drawing/2014/main" id="{05EF8E4E-CFF3-2BCB-8DE4-92C336A30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733800"/>
            <a:ext cx="11271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5">
            <a:extLst>
              <a:ext uri="{FF2B5EF4-FFF2-40B4-BE49-F238E27FC236}">
                <a16:creationId xmlns:a16="http://schemas.microsoft.com/office/drawing/2014/main" id="{F8E34022-2B2B-9E2C-D4BE-A26578BED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675" y="5105400"/>
            <a:ext cx="1327150" cy="915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Augustus</a:t>
            </a:r>
            <a:br>
              <a:rPr lang="en-US" altLang="zh-CN" sz="1800" b="0">
                <a:latin typeface="Times New Roman" panose="02020603050405020304" pitchFamily="18" charset="0"/>
              </a:rPr>
            </a:br>
            <a:r>
              <a:rPr lang="en-US" altLang="zh-CN" sz="1800" b="0">
                <a:latin typeface="Times New Roman" panose="02020603050405020304" pitchFamily="18" charset="0"/>
              </a:rPr>
              <a:t>De Morgan</a:t>
            </a:r>
            <a:br>
              <a:rPr lang="en-US" altLang="zh-CN" sz="1800" b="0">
                <a:latin typeface="Times New Roman" panose="02020603050405020304" pitchFamily="18" charset="0"/>
              </a:rPr>
            </a:br>
            <a:r>
              <a:rPr lang="en-US" altLang="zh-CN" sz="1800" b="0">
                <a:latin typeface="Times New Roman" panose="02020603050405020304" pitchFamily="18" charset="0"/>
              </a:rPr>
              <a:t>(1806-1871)</a:t>
            </a:r>
          </a:p>
        </p:txBody>
      </p:sp>
      <p:sp>
        <p:nvSpPr>
          <p:cNvPr id="25608" name="Rectangle 13">
            <a:extLst>
              <a:ext uri="{FF2B5EF4-FFF2-40B4-BE49-F238E27FC236}">
                <a16:creationId xmlns:a16="http://schemas.microsoft.com/office/drawing/2014/main" id="{8D654D5F-D09B-5F18-E95B-2993E1145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962400"/>
            <a:ext cx="44196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q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)=  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q</a:t>
            </a:r>
          </a:p>
          <a:p>
            <a:pPr eaLnBrk="1" hangingPunct="1">
              <a:buFontTx/>
              <a:buNone/>
            </a:pPr>
            <a:endParaRPr lang="en-US" altLang="zh-CN" b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(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 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)=  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 q</a:t>
            </a:r>
          </a:p>
          <a:p>
            <a:pPr eaLnBrk="1" hangingPunct="1"/>
            <a:endParaRPr lang="en-US" altLang="zh-CN" sz="1600" b="0" i="1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3">
            <a:extLst>
              <a:ext uri="{FF2B5EF4-FFF2-40B4-BE49-F238E27FC236}">
                <a16:creationId xmlns:a16="http://schemas.microsoft.com/office/drawing/2014/main" id="{C33295C0-164D-4C4D-BA51-DC7CC57F3B1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48BF1D5-69C6-4AA4-BABF-ACF5E4CBAEC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6627" name="灯片编号占位符 6">
            <a:extLst>
              <a:ext uri="{FF2B5EF4-FFF2-40B4-BE49-F238E27FC236}">
                <a16:creationId xmlns:a16="http://schemas.microsoft.com/office/drawing/2014/main" id="{A7C6901D-90B4-4D94-9E43-ABA3E28AAA3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3266C58-5949-41C1-8069-2A858BFF13C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19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6628" name="Rectangle 8">
            <a:extLst>
              <a:ext uri="{FF2B5EF4-FFF2-40B4-BE49-F238E27FC236}">
                <a16:creationId xmlns:a16="http://schemas.microsoft.com/office/drawing/2014/main" id="{8DAA6FCD-4798-3173-D943-001289D32D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Truth Table for De Morgan’s Law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2722AE0A-9718-3602-4AB9-69FFF188D845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57200" y="2540000"/>
          <a:ext cx="40386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4042080" imgH="2642760" progId="Word.Document.8">
                  <p:embed/>
                </p:oleObj>
              </mc:Choice>
              <mc:Fallback>
                <p:oleObj r:id="rId3" imgW="4042080" imgH="264276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40000"/>
                        <a:ext cx="4038600" cy="2638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>
            <a:extLst>
              <a:ext uri="{FF2B5EF4-FFF2-40B4-BE49-F238E27FC236}">
                <a16:creationId xmlns:a16="http://schemas.microsoft.com/office/drawing/2014/main" id="{D742C584-8719-3EB2-0250-374A7C5A0E6C}"/>
              </a:ext>
            </a:extLst>
          </p:cNvPr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641850" y="2546350"/>
          <a:ext cx="399415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5" imgW="4051440" imgH="2646000" progId="Word.Document.8">
                  <p:embed/>
                </p:oleObj>
              </mc:Choice>
              <mc:Fallback>
                <p:oleObj r:id="rId5" imgW="4051440" imgH="2646000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2546350"/>
                        <a:ext cx="3994150" cy="261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2">
            <a:extLst>
              <a:ext uri="{FF2B5EF4-FFF2-40B4-BE49-F238E27FC236}">
                <a16:creationId xmlns:a16="http://schemas.microsoft.com/office/drawing/2014/main" id="{761D39FC-FB8C-B171-3A54-4109C290EE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505200" y="6553118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7F4A51B8-FCDA-4D42-8C44-F838F9E606F7}" type="slidenum">
              <a:rPr lang="en-US" altLang="zh-CN" sz="1200" b="0"/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740DCCE0-3769-1675-1AE9-9EF17E44A30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038600" y="6096000"/>
            <a:ext cx="1447800" cy="30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>
                <a:ea typeface="宋体" panose="02010600030101010101" pitchFamily="2" charset="-122"/>
              </a:rPr>
              <a:t>Section 1.2</a:t>
            </a:r>
          </a:p>
        </p:txBody>
      </p:sp>
      <p:sp>
        <p:nvSpPr>
          <p:cNvPr id="5125" name="Text Box 3">
            <a:extLst>
              <a:ext uri="{FF2B5EF4-FFF2-40B4-BE49-F238E27FC236}">
                <a16:creationId xmlns:a16="http://schemas.microsoft.com/office/drawing/2014/main" id="{45C72839-143F-1A95-46A9-20B541578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Chapter 1. Logic and Proof, Sets, and Function</a:t>
            </a:r>
          </a:p>
        </p:txBody>
      </p:sp>
      <p:sp>
        <p:nvSpPr>
          <p:cNvPr id="5126" name="WordArt 4">
            <a:extLst>
              <a:ext uri="{FF2B5EF4-FFF2-40B4-BE49-F238E27FC236}">
                <a16:creationId xmlns:a16="http://schemas.microsoft.com/office/drawing/2014/main" id="{541C35AE-0315-8FD0-4A11-67CD8A9A918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4495800"/>
            <a:ext cx="7620000" cy="9144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Propositional Equivalence</a:t>
            </a:r>
            <a:endParaRPr lang="zh-CN" altLang="en-US" sz="36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3">
            <a:extLst>
              <a:ext uri="{FF2B5EF4-FFF2-40B4-BE49-F238E27FC236}">
                <a16:creationId xmlns:a16="http://schemas.microsoft.com/office/drawing/2014/main" id="{7D4937F9-0F82-4C2E-A126-6EFF43DCEB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9621F0B-B24A-41BA-AAAA-5FCBABA74DF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9C48D777-E453-4F8B-9C92-FE0AEA7A95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D78C4F4-AD9C-4ABF-AC5D-4506589DF879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5C99DDF-3C8A-5363-6F30-13D111A4A3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Equivalence Laws - Examples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260BFF5B-013E-89A8-B781-38D3F220E8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Identity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: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  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endParaRPr lang="en-US" altLang="zh-CN" b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Domination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: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</a:p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Idempotence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: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   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Double negation:    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Commutativity: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  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Associativity:       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     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3">
            <a:extLst>
              <a:ext uri="{FF2B5EF4-FFF2-40B4-BE49-F238E27FC236}">
                <a16:creationId xmlns:a16="http://schemas.microsoft.com/office/drawing/2014/main" id="{D4D9AFAA-A012-4D75-B497-2FB27A9A2A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0228370-1D40-4BB8-B1B4-FB863195A07D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8675" name="灯片编号占位符 6">
            <a:extLst>
              <a:ext uri="{FF2B5EF4-FFF2-40B4-BE49-F238E27FC236}">
                <a16:creationId xmlns:a16="http://schemas.microsoft.com/office/drawing/2014/main" id="{0CAD2200-A9BD-48B5-9BBB-668A5E347F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800B534-3D59-4CCE-88CE-6CDD2ABEBDC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458D7779-B698-99A2-F740-703A8D1C79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More Equivalence Laws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E1CCBB47-53DD-3850-7808-718C4EC172D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 i="1">
                <a:ea typeface="宋体" panose="02010600030101010101" pitchFamily="2" charset="-122"/>
              </a:rPr>
              <a:t>Distributive</a:t>
            </a:r>
            <a:r>
              <a:rPr lang="en-US" altLang="zh-CN" sz="2800">
                <a:ea typeface="宋体" panose="02010600030101010101" pitchFamily="2" charset="-122"/>
              </a:rPr>
              <a:t>:     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De Morgan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’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b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Trivial tautology/contradiction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b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T         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</a:t>
            </a:r>
            <a:r>
              <a:rPr lang="en-US" altLang="zh-CN" sz="2800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F</a:t>
            </a:r>
          </a:p>
        </p:txBody>
      </p:sp>
      <p:pic>
        <p:nvPicPr>
          <p:cNvPr id="28678" name="Picture 5" descr="DeMorgan">
            <a:extLst>
              <a:ext uri="{FF2B5EF4-FFF2-40B4-BE49-F238E27FC236}">
                <a16:creationId xmlns:a16="http://schemas.microsoft.com/office/drawing/2014/main" id="{BE82FB11-512B-9026-3335-F4AD43E48BF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56438" y="2684463"/>
            <a:ext cx="1193800" cy="1627187"/>
          </a:xfrm>
        </p:spPr>
      </p:pic>
      <p:sp>
        <p:nvSpPr>
          <p:cNvPr id="28679" name="Text Box 6">
            <a:extLst>
              <a:ext uri="{FF2B5EF4-FFF2-40B4-BE49-F238E27FC236}">
                <a16:creationId xmlns:a16="http://schemas.microsoft.com/office/drawing/2014/main" id="{D835D49C-DB82-3676-5111-12E17A2A4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9600"/>
            <a:ext cx="1327150" cy="915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b="0">
                <a:latin typeface="Times New Roman" panose="02020603050405020304" pitchFamily="18" charset="0"/>
              </a:rPr>
              <a:t>Augustus</a:t>
            </a:r>
            <a:br>
              <a:rPr lang="en-US" altLang="zh-CN" sz="1800" b="0">
                <a:latin typeface="Times New Roman" panose="02020603050405020304" pitchFamily="18" charset="0"/>
              </a:rPr>
            </a:br>
            <a:r>
              <a:rPr lang="en-US" altLang="zh-CN" sz="1800" b="0">
                <a:latin typeface="Times New Roman" panose="02020603050405020304" pitchFamily="18" charset="0"/>
              </a:rPr>
              <a:t>De Morgan</a:t>
            </a:r>
            <a:br>
              <a:rPr lang="en-US" altLang="zh-CN" sz="1800" b="0">
                <a:latin typeface="Times New Roman" panose="02020603050405020304" pitchFamily="18" charset="0"/>
              </a:rPr>
            </a:br>
            <a:r>
              <a:rPr lang="en-US" altLang="zh-CN" sz="1800" b="0">
                <a:latin typeface="Times New Roman" panose="02020603050405020304" pitchFamily="18" charset="0"/>
              </a:rPr>
              <a:t>(1806-1871)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3">
            <a:extLst>
              <a:ext uri="{FF2B5EF4-FFF2-40B4-BE49-F238E27FC236}">
                <a16:creationId xmlns:a16="http://schemas.microsoft.com/office/drawing/2014/main" id="{595D6F69-A7EE-46BD-A376-1EB9E4ADE8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4F0F279-E214-4C5F-88D9-90B70232C819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21D5F254-0090-4668-8A67-B0BBDB5CDC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2121CB0-3269-45E3-8E11-BABFBF851F5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773E7EE-03CE-785C-091E-9F6CCAFA139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Logical Equivalence Involving Implications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6F29DFD-45EB-3AC3-4332-A0FDC45B38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    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</a:p>
          <a:p>
            <a:pPr eaLnBrk="1" hangingPunct="1"/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    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pPr eaLnBrk="1" hangingPunct="1"/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3">
            <a:extLst>
              <a:ext uri="{FF2B5EF4-FFF2-40B4-BE49-F238E27FC236}">
                <a16:creationId xmlns:a16="http://schemas.microsoft.com/office/drawing/2014/main" id="{238FC94B-113B-43A8-8275-F6ADC83ACB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0AB7EDC-1239-4107-AEE3-C42C580A70A1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FAC5D21-8410-F122-16C8-93A19EE173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F70B979-3BD6-F383-8297-4AE3D7B5AA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ea typeface="宋体" panose="02010600030101010101" pitchFamily="2" charset="-122"/>
              </a:rPr>
              <a:t>Distributive</a:t>
            </a:r>
            <a:r>
              <a:rPr lang="en-US" altLang="zh-CN" dirty="0">
                <a:ea typeface="宋体" panose="02010600030101010101" pitchFamily="2" charset="-122"/>
              </a:rPr>
              <a:t>:    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">
            <a:extLst>
              <a:ext uri="{FF2B5EF4-FFF2-40B4-BE49-F238E27FC236}">
                <a16:creationId xmlns:a16="http://schemas.microsoft.com/office/drawing/2014/main" id="{DD430D54-F217-41C9-8F76-AA5DF89E1E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4B066D9-F017-4270-A1D6-4C012EC6F50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A1B30B3-36BC-D926-A6D0-98BAF96A63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sz="2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5C750B97-757D-F993-DA9D-30DFFBB61C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</a:p>
          <a:p>
            <a:r>
              <a:rPr lang="en-US" altLang="zh-CN" i="1">
                <a:ea typeface="宋体" panose="02010600030101010101" pitchFamily="2" charset="-122"/>
              </a:rPr>
              <a:t>Distributive</a:t>
            </a:r>
            <a:endParaRPr lang="zh-CN" altLang="en-US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zh-CN" altLang="en-US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3">
            <a:extLst>
              <a:ext uri="{FF2B5EF4-FFF2-40B4-BE49-F238E27FC236}">
                <a16:creationId xmlns:a16="http://schemas.microsoft.com/office/drawing/2014/main" id="{C4B3640A-53C7-40CA-B53B-3975779F6D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B0B44F5-FCBD-4584-8E32-0198954EEFB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9EBC3C2-1EE5-822A-C9F1-8D25E4E4E1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4DAD505-48DB-A5F4-30B5-2606A61D08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i="1">
                <a:ea typeface="宋体" panose="02010600030101010101" pitchFamily="2" charset="-122"/>
              </a:rPr>
              <a:t>Distributive</a:t>
            </a:r>
            <a:endParaRPr lang="zh-CN" altLang="en-US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3">
            <a:extLst>
              <a:ext uri="{FF2B5EF4-FFF2-40B4-BE49-F238E27FC236}">
                <a16:creationId xmlns:a16="http://schemas.microsoft.com/office/drawing/2014/main" id="{19B255AA-C50D-4CC6-B826-C0E24B3EA7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5D085905-57F0-4B05-9101-A66C914585BF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0F126A7-5BF7-6142-FAFC-EBC5A598247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sz="2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8BA5418-03B9-169A-E514-EB9348A178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lang="zh-CN" altLang="en-US" b="1" i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3">
            <a:extLst>
              <a:ext uri="{FF2B5EF4-FFF2-40B4-BE49-F238E27FC236}">
                <a16:creationId xmlns:a16="http://schemas.microsoft.com/office/drawing/2014/main" id="{160EB08E-181C-4DF0-83B5-776B269B5B8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85C6734-06B8-4D32-8EF5-CE4127B61D4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4819" name="灯片编号占位符 5">
            <a:extLst>
              <a:ext uri="{FF2B5EF4-FFF2-40B4-BE49-F238E27FC236}">
                <a16:creationId xmlns:a16="http://schemas.microsoft.com/office/drawing/2014/main" id="{3131273D-3C0E-4437-AD01-462D312C318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D226893-2DCA-4ED0-9E05-3EA833E2BCD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5847A0D3-BA61-0310-05D9-CED3B8A63A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733425" y="731838"/>
            <a:ext cx="8105775" cy="563562"/>
          </a:xfrm>
        </p:spPr>
        <p:txBody>
          <a:bodyPr/>
          <a:lstStyle/>
          <a:p>
            <a:pPr eaLnBrk="1" hangingPunct="1"/>
            <a:r>
              <a:rPr lang="en-US" altLang="zh-CN" sz="2400">
                <a:ea typeface="宋体" panose="02010600030101010101" pitchFamily="2" charset="-122"/>
              </a:rPr>
              <a:t>Logical Equivalence Involving Biconditionals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8BC75778-BEBC-DC71-27DD-6746A0B506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/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3">
            <a:extLst>
              <a:ext uri="{FF2B5EF4-FFF2-40B4-BE49-F238E27FC236}">
                <a16:creationId xmlns:a16="http://schemas.microsoft.com/office/drawing/2014/main" id="{F37B0FC1-D8DC-42B2-94E2-B9D2305BB43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05883DD-CC0A-448B-9C65-67D9883089B7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33699C48-FA12-FC30-6B0E-C77B973613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B0DA4CD-0365-721D-9056-6DDD671FC1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= T if p=q or F if p and q are different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So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3">
            <a:extLst>
              <a:ext uri="{FF2B5EF4-FFF2-40B4-BE49-F238E27FC236}">
                <a16:creationId xmlns:a16="http://schemas.microsoft.com/office/drawing/2014/main" id="{96EF4CDD-870E-483E-9DCE-053C5977DD2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A2ABEC9-B25C-41EF-B2C2-3A56BC04408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29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DE6B1983-6389-FDCD-03DF-6DC7B9236C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endParaRPr lang="zh-CN" altLang="en-US" sz="2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CEBB2772-8F0B-1CD6-EBC3-E907052FE2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b="1" i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3">
            <a:extLst>
              <a:ext uri="{FF2B5EF4-FFF2-40B4-BE49-F238E27FC236}">
                <a16:creationId xmlns:a16="http://schemas.microsoft.com/office/drawing/2014/main" id="{8BB74DE8-900E-4D76-AA7A-37F0C4F502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7289850-CD0A-4216-B9BA-1865BB2B960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7" name="灯片编号占位符 5">
            <a:extLst>
              <a:ext uri="{FF2B5EF4-FFF2-40B4-BE49-F238E27FC236}">
                <a16:creationId xmlns:a16="http://schemas.microsoft.com/office/drawing/2014/main" id="{990A2D25-1480-4469-B028-4A46493D0D0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42A85B1-87A0-4CE3-AC2F-33F964DFD42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</a:t>
            </a:fld>
            <a:endParaRPr lang="en-US" altLang="zh-CN" sz="1200" b="0" dirty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F61E68D-F84C-51C3-23D4-905FBDC63A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6149" name="AutoShape 4">
            <a:extLst>
              <a:ext uri="{FF2B5EF4-FFF2-40B4-BE49-F238E27FC236}">
                <a16:creationId xmlns:a16="http://schemas.microsoft.com/office/drawing/2014/main" id="{EB9AEE86-483A-B7B6-8461-2B73ED17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812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0" name="AutoShape 5">
            <a:extLst>
              <a:ext uri="{FF2B5EF4-FFF2-40B4-BE49-F238E27FC236}">
                <a16:creationId xmlns:a16="http://schemas.microsoft.com/office/drawing/2014/main" id="{21EC758F-ED35-6010-EFC6-5CF1D8DC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362200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D2962C86-CC6F-4B40-C6D8-40C344E03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536825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Tautology and Contradiction</a:t>
            </a:r>
          </a:p>
        </p:txBody>
      </p:sp>
      <p:sp>
        <p:nvSpPr>
          <p:cNvPr id="6152" name="Text Box 7">
            <a:extLst>
              <a:ext uri="{FF2B5EF4-FFF2-40B4-BE49-F238E27FC236}">
                <a16:creationId xmlns:a16="http://schemas.microsoft.com/office/drawing/2014/main" id="{74A0298A-9A9C-35FC-FB1B-60FE312F8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2460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53" name="AutoShape 8">
            <a:extLst>
              <a:ext uri="{FF2B5EF4-FFF2-40B4-BE49-F238E27FC236}">
                <a16:creationId xmlns:a16="http://schemas.microsoft.com/office/drawing/2014/main" id="{7BB42BE8-77F2-3927-5C7F-CD165138B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194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4" name="AutoShape 9">
            <a:extLst>
              <a:ext uri="{FF2B5EF4-FFF2-40B4-BE49-F238E27FC236}">
                <a16:creationId xmlns:a16="http://schemas.microsoft.com/office/drawing/2014/main" id="{E6990CA0-AC50-72E0-36B1-7CA41C82F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200400"/>
            <a:ext cx="685800" cy="685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5" name="Text Box 10">
            <a:extLst>
              <a:ext uri="{FF2B5EF4-FFF2-40B4-BE49-F238E27FC236}">
                <a16:creationId xmlns:a16="http://schemas.microsoft.com/office/drawing/2014/main" id="{DB86D33A-9EA6-FE14-F670-057E4BA65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750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 dirty="0"/>
              <a:t>Proofs with Truth Value Table</a:t>
            </a:r>
          </a:p>
        </p:txBody>
      </p:sp>
      <p:sp>
        <p:nvSpPr>
          <p:cNvPr id="6156" name="Text Box 11">
            <a:extLst>
              <a:ext uri="{FF2B5EF4-FFF2-40B4-BE49-F238E27FC236}">
                <a16:creationId xmlns:a16="http://schemas.microsoft.com/office/drawing/2014/main" id="{A34B1CD0-BE10-AE4C-4603-EC6C3404C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3298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157" name="AutoShape 12">
            <a:extLst>
              <a:ext uri="{FF2B5EF4-FFF2-40B4-BE49-F238E27FC236}">
                <a16:creationId xmlns:a16="http://schemas.microsoft.com/office/drawing/2014/main" id="{836C5004-5542-05B9-73C5-0C2AB7D8B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576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8" name="AutoShape 13">
            <a:extLst>
              <a:ext uri="{FF2B5EF4-FFF2-40B4-BE49-F238E27FC236}">
                <a16:creationId xmlns:a16="http://schemas.microsoft.com/office/drawing/2014/main" id="{F1AE7472-A12C-391F-4942-C3DC9C0E6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038600"/>
            <a:ext cx="685800" cy="685800"/>
          </a:xfrm>
          <a:prstGeom prst="diamond">
            <a:avLst/>
          </a:prstGeom>
          <a:solidFill>
            <a:schemeClr val="hlink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/>
          </a:p>
        </p:txBody>
      </p:sp>
      <p:sp>
        <p:nvSpPr>
          <p:cNvPr id="6159" name="Text Box 14">
            <a:extLst>
              <a:ext uri="{FF2B5EF4-FFF2-40B4-BE49-F238E27FC236}">
                <a16:creationId xmlns:a16="http://schemas.microsoft.com/office/drawing/2014/main" id="{533DC25C-EEB2-C13A-F50B-56E7B003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213225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800"/>
              <a:t>  Proofs of Logical Equivalences</a:t>
            </a:r>
          </a:p>
        </p:txBody>
      </p:sp>
      <p:sp>
        <p:nvSpPr>
          <p:cNvPr id="6160" name="Text Box 15">
            <a:extLst>
              <a:ext uri="{FF2B5EF4-FFF2-40B4-BE49-F238E27FC236}">
                <a16:creationId xmlns:a16="http://schemas.microsoft.com/office/drawing/2014/main" id="{73544AA4-EC51-C303-6749-FAC2D0ED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8" y="4137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3">
            <a:extLst>
              <a:ext uri="{FF2B5EF4-FFF2-40B4-BE49-F238E27FC236}">
                <a16:creationId xmlns:a16="http://schemas.microsoft.com/office/drawing/2014/main" id="{66700663-966A-4F82-9D22-502B821E32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CDF2BE3-5DC5-4D98-BEFB-4F143F49092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1AFCFE0-254E-B1C0-1B01-7E9707DF54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 (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91284E9-BBD0-C2F3-2525-92332A0A3E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b="1" i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F  F 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first approach of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3">
            <a:extLst>
              <a:ext uri="{FF2B5EF4-FFF2-40B4-BE49-F238E27FC236}">
                <a16:creationId xmlns:a16="http://schemas.microsoft.com/office/drawing/2014/main" id="{D112CBB0-61CA-43F5-B706-516FE2917EF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92A4597-4E21-46F8-BE76-4273EF43275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CF273C-FFD8-F3DB-A5BB-9C29B4E893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 (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BEB62D7-3FA2-BBE5-51FF-AC364F9418F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T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(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T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(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</a:p>
          <a:p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The second approach of Proof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>
            <a:extLst>
              <a:ext uri="{FF2B5EF4-FFF2-40B4-BE49-F238E27FC236}">
                <a16:creationId xmlns:a16="http://schemas.microsoft.com/office/drawing/2014/main" id="{95386961-712F-404A-96ED-CDD19E93D2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85E4E7E-DCF7-4A4E-9011-530581D3325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32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35DA548-0F25-6CF3-3666-F807D33A2D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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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 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sz="2800" i="1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C856C040-8F12-6974-803E-4DEDA0C3F3A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53340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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((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(p 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 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3">
            <a:extLst>
              <a:ext uri="{FF2B5EF4-FFF2-40B4-BE49-F238E27FC236}">
                <a16:creationId xmlns:a16="http://schemas.microsoft.com/office/drawing/2014/main" id="{8A6DB169-36DE-42DA-8BF8-629B7D915BC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9495B3F-701A-46AE-B4C1-2BD586C754A8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63" name="灯片编号占位符 5">
            <a:extLst>
              <a:ext uri="{FF2B5EF4-FFF2-40B4-BE49-F238E27FC236}">
                <a16:creationId xmlns:a16="http://schemas.microsoft.com/office/drawing/2014/main" id="{A5FC0A5A-BD8E-4E28-B511-8B25AAEE5E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1DE88AF-9FB9-402E-8461-CF1B9CE90E8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33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941D3ED4-ADE5-BE15-938C-FFF58458AE9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Defining Operators via Equivalences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3C380B7F-FD01-80BF-8661-36ECBD3AEC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>
                <a:ea typeface="宋体" panose="02010600030101010101" pitchFamily="2" charset="-122"/>
              </a:rPr>
              <a:t>Some equivalences can be thought as </a:t>
            </a:r>
            <a:r>
              <a:rPr lang="en-US" altLang="zh-CN" sz="2800" i="1">
                <a:ea typeface="宋体" panose="02010600030101010101" pitchFamily="2" charset="-122"/>
              </a:rPr>
              <a:t>definitions</a:t>
            </a:r>
            <a:r>
              <a:rPr lang="en-US" altLang="zh-CN" sz="2800">
                <a:ea typeface="宋体" panose="02010600030101010101" pitchFamily="2" charset="-122"/>
              </a:rPr>
              <a:t> of one operator in terms of others: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Exclusive or: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)(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)(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Implies: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Biconditional: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solidFill>
                  <a:schemeClr val="accent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  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(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3">
            <a:extLst>
              <a:ext uri="{FF2B5EF4-FFF2-40B4-BE49-F238E27FC236}">
                <a16:creationId xmlns:a16="http://schemas.microsoft.com/office/drawing/2014/main" id="{B3FC1566-7850-451F-A0FD-51B5C21243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3B63841-4584-4CA0-B850-39A7DA17449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6DBC7BE-9070-8A83-49D9-0B5E48BBCD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 (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  (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FB22B6C-522C-A8D4-D030-53F3427A22A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</a:rPr>
              <a:t>    p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((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(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(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3">
            <a:extLst>
              <a:ext uri="{FF2B5EF4-FFF2-40B4-BE49-F238E27FC236}">
                <a16:creationId xmlns:a16="http://schemas.microsoft.com/office/drawing/2014/main" id="{401EC136-E7CA-466B-820D-162D4E5203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808A34D-24CC-48AD-A3AB-BC563D47822F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C6937D17-D4E9-DFB3-952F-87C833CB5D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 i="1">
                <a:ea typeface="宋体" panose="02010600030101010101" pitchFamily="2" charset="-12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  (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)( 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i="1"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zh-CN" altLang="en-US" sz="2800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93BE52F-DC90-0953-AA79-238E9017E0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  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((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(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((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</a:rPr>
              <a:t> p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endParaRPr lang="en-US" altLang="zh-CN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3">
            <a:extLst>
              <a:ext uri="{FF2B5EF4-FFF2-40B4-BE49-F238E27FC236}">
                <a16:creationId xmlns:a16="http://schemas.microsoft.com/office/drawing/2014/main" id="{719550E2-28BE-43A0-85B6-EEE82287C4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7BE1222-BFF3-4278-96E7-D47B67700E2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587C87FA-30BF-40BE-1B88-0EC34D25C6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736E53AE-8840-3F63-CF0C-C075B1B84C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?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(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F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b="1" i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3">
            <a:extLst>
              <a:ext uri="{FF2B5EF4-FFF2-40B4-BE49-F238E27FC236}">
                <a16:creationId xmlns:a16="http://schemas.microsoft.com/office/drawing/2014/main" id="{570602C8-D255-49DD-A9DC-69DFA07C936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536385A-5D73-402C-A590-1366EB6A1B9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1D39C56-3D75-912B-2970-0C897C6451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2BCE8EC-9E7A-96DC-E94D-A56494220F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T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(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endParaRPr lang="zh-CN" altLang="en-US" b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T  T</a:t>
            </a:r>
          </a:p>
          <a:p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T</a:t>
            </a:r>
            <a:endParaRPr lang="zh-CN" altLang="en-US" b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3">
            <a:extLst>
              <a:ext uri="{FF2B5EF4-FFF2-40B4-BE49-F238E27FC236}">
                <a16:creationId xmlns:a16="http://schemas.microsoft.com/office/drawing/2014/main" id="{5E0FF9F0-FDA2-4DEE-BD44-FCEE32819F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DA9802A-98CC-4DBD-9564-85F81104C89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6083" name="灯片编号占位符 5">
            <a:extLst>
              <a:ext uri="{FF2B5EF4-FFF2-40B4-BE49-F238E27FC236}">
                <a16:creationId xmlns:a16="http://schemas.microsoft.com/office/drawing/2014/main" id="{CC2488A7-DA74-4529-B669-45985534BD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B8901E7-B6FD-4F57-BF2E-F99547251147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52367C2-8131-F68F-7843-EC4C4C6D551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Example 3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163A7CCD-B622-5C86-B23A-54F5723965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Use equivalences to prove that </a:t>
            </a:r>
            <a:b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 (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   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sz="2800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(This would be much easier using truth tables!)</a:t>
            </a: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 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of ]</a:t>
            </a:r>
            <a:endParaRPr lang="en-US" altLang="zh-CN" sz="2400" b="1" i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	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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 [Expand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definition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of ]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 (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(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[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DeMorgan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	 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4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(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  		    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3">
            <a:extLst>
              <a:ext uri="{FF2B5EF4-FFF2-40B4-BE49-F238E27FC236}">
                <a16:creationId xmlns:a16="http://schemas.microsoft.com/office/drawing/2014/main" id="{0714048D-911A-4172-A543-61358CFDD3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704AF3C-0693-48B0-B0BB-62B576ED1F1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7107" name="灯片编号占位符 5">
            <a:extLst>
              <a:ext uri="{FF2B5EF4-FFF2-40B4-BE49-F238E27FC236}">
                <a16:creationId xmlns:a16="http://schemas.microsoft.com/office/drawing/2014/main" id="{E1489F70-75A0-43EB-8BA5-27FE2754D30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4FAB462-BE38-4442-9587-43E255AB0554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FD98E422-E507-E8B2-1512-99EE17FB0E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Long example Continued...</a:t>
            </a:r>
          </a:p>
        </p:txBody>
      </p:sp>
      <p:sp>
        <p:nvSpPr>
          <p:cNvPr id="47109" name="Rectangle 3">
            <a:extLst>
              <a:ext uri="{FF2B5EF4-FFF2-40B4-BE49-F238E27FC236}">
                <a16:creationId xmlns:a16="http://schemas.microsoft.com/office/drawing/2014/main" id="{71ECCDFF-FE3D-6B9E-9654-6752199DA0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[ commutes]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lang="en-US" altLang="zh-CN" sz="28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sz="28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((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[ is associative]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</a:t>
            </a:r>
            <a:r>
              <a:rPr lang="en-US" altLang="zh-CN" sz="2400" b="1" dirty="0" err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distrib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.  over ]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  (</a:t>
            </a:r>
            <a:r>
              <a:rPr lang="en-US" altLang="zh-CN" sz="28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i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u="sng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[assoc.]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[taut.]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((T 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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[domination]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(T 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)))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[identity]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(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(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b="1" i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cont.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3">
            <a:extLst>
              <a:ext uri="{FF2B5EF4-FFF2-40B4-BE49-F238E27FC236}">
                <a16:creationId xmlns:a16="http://schemas.microsoft.com/office/drawing/2014/main" id="{93945ED2-6FB6-4619-A743-2B2F9F32F40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B86CA8E-A6C0-4D97-9C64-369273A1FE08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171" name="灯片编号占位符 5">
            <a:extLst>
              <a:ext uri="{FF2B5EF4-FFF2-40B4-BE49-F238E27FC236}">
                <a16:creationId xmlns:a16="http://schemas.microsoft.com/office/drawing/2014/main" id="{19C659B9-8B40-475D-AC48-3E41129BD5B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B2108F1-B62F-4923-B89E-75366193DD4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A301D449-B52B-64EE-48EC-9B71E69BE1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7173" name="Group 3">
            <a:extLst>
              <a:ext uri="{FF2B5EF4-FFF2-40B4-BE49-F238E27FC236}">
                <a16:creationId xmlns:a16="http://schemas.microsoft.com/office/drawing/2014/main" id="{9A34379B-6176-0FCE-7F52-635621DABEF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7175" name="Group 4">
              <a:extLst>
                <a:ext uri="{FF2B5EF4-FFF2-40B4-BE49-F238E27FC236}">
                  <a16:creationId xmlns:a16="http://schemas.microsoft.com/office/drawing/2014/main" id="{C88F8B80-6FF7-1F5D-E327-397AD4E84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7180" name="Oval 5">
                <a:extLst>
                  <a:ext uri="{FF2B5EF4-FFF2-40B4-BE49-F238E27FC236}">
                    <a16:creationId xmlns:a16="http://schemas.microsoft.com/office/drawing/2014/main" id="{A8B39CCF-609D-9CA5-42C0-D37B039E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7181" name="Oval 6">
                <a:extLst>
                  <a:ext uri="{FF2B5EF4-FFF2-40B4-BE49-F238E27FC236}">
                    <a16:creationId xmlns:a16="http://schemas.microsoft.com/office/drawing/2014/main" id="{1B173A30-50F0-61B6-0B4F-28F041AED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2D2FF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7176" name="Oval 7">
              <a:extLst>
                <a:ext uri="{FF2B5EF4-FFF2-40B4-BE49-F238E27FC236}">
                  <a16:creationId xmlns:a16="http://schemas.microsoft.com/office/drawing/2014/main" id="{31713CC7-A3A4-0009-35D6-3702AA88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37556B"/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7177" name="Oval 8">
              <a:extLst>
                <a:ext uri="{FF2B5EF4-FFF2-40B4-BE49-F238E27FC236}">
                  <a16:creationId xmlns:a16="http://schemas.microsoft.com/office/drawing/2014/main" id="{E1CF0D63-246C-ABC3-4E80-AED3E255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7178" name="Oval 9">
              <a:extLst>
                <a:ext uri="{FF2B5EF4-FFF2-40B4-BE49-F238E27FC236}">
                  <a16:creationId xmlns:a16="http://schemas.microsoft.com/office/drawing/2014/main" id="{615A2616-42CC-A494-5417-3EF27C32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5E91B7"/>
                </a:gs>
                <a:gs pos="100000">
                  <a:schemeClr val="accent1">
                    <a:alpha val="4800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7179" name="Oval 10">
              <a:extLst>
                <a:ext uri="{FF2B5EF4-FFF2-40B4-BE49-F238E27FC236}">
                  <a16:creationId xmlns:a16="http://schemas.microsoft.com/office/drawing/2014/main" id="{81BC6924-B579-6710-D2FC-05322A30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37999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7174" name="Rectangle 11">
            <a:extLst>
              <a:ext uri="{FF2B5EF4-FFF2-40B4-BE49-F238E27FC236}">
                <a16:creationId xmlns:a16="http://schemas.microsoft.com/office/drawing/2014/main" id="{88BC2796-5270-7761-82FA-33D13E167EB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62200" y="3505200"/>
            <a:ext cx="4572000" cy="685800"/>
          </a:xfrm>
        </p:spPr>
        <p:txBody>
          <a:bodyPr/>
          <a:lstStyle/>
          <a:p>
            <a:pPr algn="ctr">
              <a:lnSpc>
                <a:spcPct val="9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Tautology and Contradiction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3">
            <a:extLst>
              <a:ext uri="{FF2B5EF4-FFF2-40B4-BE49-F238E27FC236}">
                <a16:creationId xmlns:a16="http://schemas.microsoft.com/office/drawing/2014/main" id="{FE267A5B-7EAB-4A89-ADFB-05F37BA9C5B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A78F4E7-B91B-4A75-8D76-855729F78443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8131" name="灯片编号占位符 5">
            <a:extLst>
              <a:ext uri="{FF2B5EF4-FFF2-40B4-BE49-F238E27FC236}">
                <a16:creationId xmlns:a16="http://schemas.microsoft.com/office/drawing/2014/main" id="{61DDBAD9-DDB9-4CCB-9A01-B8C90BD95C5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93A95C9-314D-4439-97D1-97243F70465A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40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900F8FA5-3529-E7DA-31EE-E7BECFF3B9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End of Long Example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2A2BE018-FF4B-9457-DFA6-7B933BD291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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[DeMorgan]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[Assoc.]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[Idempotent]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(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[Associativity]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</a:t>
            </a:r>
          </a:p>
          <a:p>
            <a:pPr eaLnBrk="1" hangingPunct="1">
              <a:buFont typeface="Symbol" panose="05050102010706020507" pitchFamily="18" charset="2"/>
              <a:buChar char="Û"/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 </a:t>
            </a:r>
            <a:r>
              <a:rPr lang="en-US" altLang="zh-CN" sz="2400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[Commutativity]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</a:t>
            </a:r>
          </a:p>
          <a:p>
            <a:pPr eaLnBrk="1" hangingPunct="1">
              <a:buFont typeface="Symbol" panose="05050102010706020507" pitchFamily="18" charset="2"/>
              <a:buNone/>
            </a:pP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endParaRPr lang="en-US" altLang="zh-CN" b="1">
              <a:solidFill>
                <a:srgbClr val="00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05E5983B-567F-E293-FB22-F134DCF5FE9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电路可满足性</a:t>
            </a:r>
            <a:r>
              <a:rPr lang="zh-CN" altLang="zh-CN" dirty="0">
                <a:ea typeface="宋体" panose="02010600030101010101" pitchFamily="2" charset="-122"/>
              </a:rPr>
              <a:t>问题</a:t>
            </a:r>
          </a:p>
        </p:txBody>
      </p:sp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65861355-AF5A-F7C3-34E3-ED25B7679EB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7E032D7E-6551-41D6-BB6C-C304128B216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F938A859-4A60-4937-B7B3-B2E67967A4FD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41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72F975-3E0F-2BA5-8F42-E40A6B63A700}"/>
              </a:ext>
            </a:extLst>
          </p:cNvPr>
          <p:cNvSpPr txBox="1"/>
          <p:nvPr/>
        </p:nvSpPr>
        <p:spPr>
          <a:xfrm>
            <a:off x="838288" y="1600248"/>
            <a:ext cx="7619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给定一个电路，如果存在一组输入使得电路输出为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，则称该电路是可满足的（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satisfiable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）。反之，当电路输出总是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），则该电路是不可满足的（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  <a:r>
              <a:rPr lang="zh-CN" altLang="en-US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924F13-46EE-01FE-F338-A6DCD165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61" y="2678812"/>
            <a:ext cx="4892464" cy="219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DCE7FE-64FB-873A-024B-FA22857295B4}"/>
                  </a:ext>
                </a:extLst>
              </p:cNvPr>
              <p:cNvSpPr txBox="1"/>
              <p:nvPr/>
            </p:nvSpPr>
            <p:spPr>
              <a:xfrm>
                <a:off x="1066838" y="5027753"/>
                <a:ext cx="70103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¬</m:t>
                      </m:r>
                      <m:sSub>
                        <m:sSub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∨</m:t>
                      </m:r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∧¬</m:t>
                      </m:r>
                      <m:sSub>
                        <m:sSubPr>
                          <m:ctrlP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)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∧¬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altLang="zh-CN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⟺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</m:sSub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𝒙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)∧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zh-CN" altLang="en-US" sz="2000" dirty="0"/>
                  <a:t>        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DCE7FE-64FB-873A-024B-FA2285729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38" y="5027753"/>
                <a:ext cx="7010324" cy="707886"/>
              </a:xfrm>
              <a:prstGeom prst="rect">
                <a:avLst/>
              </a:prstGeom>
              <a:blipFill>
                <a:blip r:embed="rId3"/>
                <a:stretch>
                  <a:fillRect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A28D8EB-0D4A-285F-5D0B-8812BB28C373}"/>
              </a:ext>
            </a:extLst>
          </p:cNvPr>
          <p:cNvSpPr txBox="1"/>
          <p:nvPr/>
        </p:nvSpPr>
        <p:spPr>
          <a:xfrm>
            <a:off x="914590" y="5899090"/>
            <a:ext cx="7619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00"/>
                </a:solidFill>
              </a:rPr>
              <a:t>存在输入（</a:t>
            </a:r>
            <a:r>
              <a:rPr lang="en-US" altLang="zh-CN" sz="2000" dirty="0">
                <a:solidFill>
                  <a:srgbClr val="000000"/>
                </a:solidFill>
              </a:rPr>
              <a:t>1,1,1,0,0</a:t>
            </a:r>
            <a:r>
              <a:rPr lang="zh-CN" altLang="en-US" sz="2000" dirty="0">
                <a:solidFill>
                  <a:srgbClr val="000000"/>
                </a:solidFill>
              </a:rPr>
              <a:t>）使得输出为</a:t>
            </a:r>
            <a:r>
              <a:rPr lang="en-US" altLang="zh-CN" sz="2000" dirty="0">
                <a:solidFill>
                  <a:srgbClr val="000000"/>
                </a:solidFill>
              </a:rPr>
              <a:t>True</a:t>
            </a:r>
            <a:r>
              <a:rPr lang="zh-CN" altLang="en-US" sz="2000" dirty="0">
                <a:solidFill>
                  <a:srgbClr val="000000"/>
                </a:solidFill>
              </a:rPr>
              <a:t>，因此该电路是</a:t>
            </a:r>
            <a:r>
              <a:rPr lang="zh-CN" altLang="en-US" sz="2000" dirty="0">
                <a:solidFill>
                  <a:srgbClr val="FF0000"/>
                </a:solidFill>
              </a:rPr>
              <a:t>可满足的</a:t>
            </a:r>
            <a:r>
              <a:rPr lang="zh-CN" altLang="en-US" sz="2000" dirty="0">
                <a:solidFill>
                  <a:srgbClr val="000000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33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ED6B9DAD-D962-4E04-8256-51A16A1EEC5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995BEA4-B790-4C97-96C6-AA9C3C30CEAE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ABE322DA-988C-0761-FB3C-F5E7DFBDF8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52228" name="Group 3">
            <a:extLst>
              <a:ext uri="{FF2B5EF4-FFF2-40B4-BE49-F238E27FC236}">
                <a16:creationId xmlns:a16="http://schemas.microsoft.com/office/drawing/2014/main" id="{9C4F0DB6-B232-B68C-8569-802B0ABD3D75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52230" name="Group 4">
              <a:extLst>
                <a:ext uri="{FF2B5EF4-FFF2-40B4-BE49-F238E27FC236}">
                  <a16:creationId xmlns:a16="http://schemas.microsoft.com/office/drawing/2014/main" id="{1523615D-9B19-D196-6AF3-6756245C42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52235" name="Oval 5">
                <a:extLst>
                  <a:ext uri="{FF2B5EF4-FFF2-40B4-BE49-F238E27FC236}">
                    <a16:creationId xmlns:a16="http://schemas.microsoft.com/office/drawing/2014/main" id="{D7FFF0FD-426E-D838-EE9A-049B3D788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52236" name="Oval 6">
                <a:extLst>
                  <a:ext uri="{FF2B5EF4-FFF2-40B4-BE49-F238E27FC236}">
                    <a16:creationId xmlns:a16="http://schemas.microsoft.com/office/drawing/2014/main" id="{E243877B-0470-6F80-E350-D74B19FD6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2D2FF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52231" name="Oval 7">
              <a:extLst>
                <a:ext uri="{FF2B5EF4-FFF2-40B4-BE49-F238E27FC236}">
                  <a16:creationId xmlns:a16="http://schemas.microsoft.com/office/drawing/2014/main" id="{4C7C9F8B-12A5-0983-A10E-11625264A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37556B"/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2232" name="Oval 8">
              <a:extLst>
                <a:ext uri="{FF2B5EF4-FFF2-40B4-BE49-F238E27FC236}">
                  <a16:creationId xmlns:a16="http://schemas.microsoft.com/office/drawing/2014/main" id="{ED68C098-AC95-D1CE-8A74-F1CA052AF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2233" name="Oval 9">
              <a:extLst>
                <a:ext uri="{FF2B5EF4-FFF2-40B4-BE49-F238E27FC236}">
                  <a16:creationId xmlns:a16="http://schemas.microsoft.com/office/drawing/2014/main" id="{C4C99F0F-3A8C-2BF2-FBE3-7EFD93BCC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5E91B7"/>
                </a:gs>
                <a:gs pos="100000">
                  <a:schemeClr val="accent1">
                    <a:alpha val="4800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52234" name="Oval 10">
              <a:extLst>
                <a:ext uri="{FF2B5EF4-FFF2-40B4-BE49-F238E27FC236}">
                  <a16:creationId xmlns:a16="http://schemas.microsoft.com/office/drawing/2014/main" id="{A0696579-04CB-70A6-F8DE-0FF2215D2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37999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52229" name="Rectangle 11">
            <a:extLst>
              <a:ext uri="{FF2B5EF4-FFF2-40B4-BE49-F238E27FC236}">
                <a16:creationId xmlns:a16="http://schemas.microsoft.com/office/drawing/2014/main" id="{85C70FD2-5E7F-4540-C68C-26EF779696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3505200"/>
            <a:ext cx="4572000" cy="685800"/>
          </a:xfrm>
        </p:spPr>
        <p:txBody>
          <a:bodyPr/>
          <a:lstStyle/>
          <a:p>
            <a:pPr algn="ctr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Exercise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BC621EA-62B8-4611-B4AF-7D2F07702195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DA876FE-59FE-BC0C-44FE-6833FD4279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F7359E2-ACB4-4859-A66C-A2CCD3B1D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37865E8-423F-4726-AB0B-58969F6E4C0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163725A-ED4A-70DF-9D47-561DFE41FEB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7F7359E2-ACB4-4859-A66C-A2CCD3B1D8D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1316C0D-4411-45EF-802E-E25963E6C8C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82AF77B-7FA8-0B31-9349-586CB9E856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D6FE0E8C-6B72-7378-A206-EFCCE9BDFA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2. Which is logically equivalent to ¬ (p 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 (¬ p 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 q))?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a) ¬ p 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¬ 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b) p 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 ¬ 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c) ¬ p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d) ¬ p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¬ q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9FD42BD-1ECB-4E86-894F-9FBB60AC92C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FE9348-3556-5F82-4A79-AA4A749881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23646D9F-F2F5-52E4-8A1B-E7238C0AF4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2. Which is logically equivalent to ¬ (p 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 (¬ p 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 q))?  (  A  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a) ¬ p 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¬ 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b) p 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 ¬ 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c) ¬ p</a:t>
            </a:r>
            <a:r>
              <a:rPr lang="zh-CN" altLang="zh-CN" dirty="0">
                <a:ea typeface="宋体" panose="02010600030101010101" pitchFamily="2" charset="-122"/>
              </a:rPr>
              <a:t>∧</a:t>
            </a:r>
            <a:r>
              <a:rPr lang="en-US" altLang="zh-CN" dirty="0">
                <a:ea typeface="宋体" panose="02010600030101010101" pitchFamily="2" charset="-122"/>
              </a:rPr>
              <a:t>q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d) ¬ p</a:t>
            </a:r>
            <a:r>
              <a:rPr lang="zh-CN" altLang="zh-CN" dirty="0">
                <a:ea typeface="宋体" panose="02010600030101010101" pitchFamily="2" charset="-122"/>
              </a:rPr>
              <a:t>∨</a:t>
            </a:r>
            <a:r>
              <a:rPr lang="en-US" altLang="zh-CN" dirty="0">
                <a:ea typeface="宋体" panose="02010600030101010101" pitchFamily="2" charset="-122"/>
              </a:rPr>
              <a:t>¬ q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440CBCC-7179-4EA1-A2CB-BEE429C3976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FB242C0-9320-BC42-93BB-3A1A9937C2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67228EC-1790-4621-9F1B-ECDA83F4A01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5328D8ED-9F10-DB93-8432-B7937D99047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95EF8F8-436F-4C5E-B99F-44088E13CCEC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B815D42F-2556-FC35-CE71-77B90B021DC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">
            <a:extLst>
              <a:ext uri="{FF2B5EF4-FFF2-40B4-BE49-F238E27FC236}">
                <a16:creationId xmlns:a16="http://schemas.microsoft.com/office/drawing/2014/main" id="{845C7ED8-F3E4-443A-90FE-ECDCCEB303B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81A269A-F8FF-4E1E-B446-7F4186586458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195" name="灯片编号占位符 5">
            <a:extLst>
              <a:ext uri="{FF2B5EF4-FFF2-40B4-BE49-F238E27FC236}">
                <a16:creationId xmlns:a16="http://schemas.microsoft.com/office/drawing/2014/main" id="{57C74BFF-7034-4EA9-8360-92E29EA5812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CB9E9FF-0F18-4B3D-9078-220073091211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A3031600-034E-33FC-446D-A6716E8B736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Tautologies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9B944C1-5FDA-EDC5-FC04-424E3CD3D3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9225"/>
            <a:ext cx="8229600" cy="4676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A </a:t>
            </a:r>
            <a:r>
              <a:rPr lang="en-US" altLang="zh-CN" i="1">
                <a:ea typeface="宋体" panose="02010600030101010101" pitchFamily="2" charset="-122"/>
              </a:rPr>
              <a:t>tautology</a:t>
            </a:r>
            <a:r>
              <a:rPr lang="en-US" altLang="zh-CN">
                <a:ea typeface="宋体" panose="02010600030101010101" pitchFamily="2" charset="-122"/>
              </a:rPr>
              <a:t> is a compound proposition that is </a:t>
            </a:r>
            <a:r>
              <a:rPr lang="en-US" altLang="zh-CN" b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no matter what</a:t>
            </a:r>
            <a:r>
              <a:rPr lang="en-US" altLang="zh-CN">
                <a:ea typeface="宋体" panose="02010600030101010101" pitchFamily="2" charset="-122"/>
              </a:rPr>
              <a:t> the truth values of its atomic propositions are!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Ex.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</a:t>
            </a:r>
            <a:r>
              <a:rPr lang="en-US" altLang="zh-CN" b="1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[What is its truth table?]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2EF48EE-CF01-4287-9E81-4164D2A1D83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5040E4DA-1BC8-8011-887E-B1F2A1E920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9FD42BD-1ECB-4E86-894F-9FBB60AC92C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FE9348-3556-5F82-4A79-AA4A749881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3">
                <a:extLst>
                  <a:ext uri="{FF2B5EF4-FFF2-40B4-BE49-F238E27FC236}">
                    <a16:creationId xmlns:a16="http://schemas.microsoft.com/office/drawing/2014/main" id="{23646D9F-F2F5-52E4-8A1B-E7238C0AF4F8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</p:spPr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5. Which is logically equivalent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∧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?</a:t>
                </a:r>
              </a:p>
              <a:p>
                <a:pPr marL="0" indent="0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zh-CN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TRUE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zh-CN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FALSE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324" name="Rectangle 3">
                <a:extLst>
                  <a:ext uri="{FF2B5EF4-FFF2-40B4-BE49-F238E27FC236}">
                    <a16:creationId xmlns:a16="http://schemas.microsoft.com/office/drawing/2014/main" id="{23646D9F-F2F5-52E4-8A1B-E7238C0AF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  <a:blipFill>
                <a:blip r:embed="rId2"/>
                <a:stretch>
                  <a:fillRect l="-1467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4089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9FD42BD-1ECB-4E86-894F-9FBB60AC92C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2FE9348-3556-5F82-4A79-AA4A749881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324" name="Rectangle 3">
                <a:extLst>
                  <a:ext uri="{FF2B5EF4-FFF2-40B4-BE49-F238E27FC236}">
                    <a16:creationId xmlns:a16="http://schemas.microsoft.com/office/drawing/2014/main" id="{23646D9F-F2F5-52E4-8A1B-E7238C0AF4F8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</p:spPr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5. Which is logically equivalent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∧ 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 →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?  </a:t>
                </a:r>
                <a:r>
                  <a:rPr lang="zh-CN" altLang="en-US" dirty="0">
                    <a:ea typeface="宋体" panose="02010600030101010101" pitchFamily="2" charset="-122"/>
                  </a:rPr>
                  <a:t>（</a:t>
                </a:r>
                <a:r>
                  <a:rPr lang="en-US" altLang="zh-CN" dirty="0">
                    <a:ea typeface="宋体" panose="02010600030101010101" pitchFamily="2" charset="-122"/>
                  </a:rPr>
                  <a:t>B</a:t>
                </a:r>
                <a:r>
                  <a:rPr lang="zh-CN" altLang="en-US" dirty="0">
                    <a:ea typeface="宋体" panose="02010600030101010101" pitchFamily="2" charset="-122"/>
                  </a:rPr>
                  <a:t>）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a) </a:t>
                </a:r>
                <a14:m>
                  <m:oMath xmlns:m="http://schemas.openxmlformats.org/officeDocument/2006/math">
                    <m: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¬(</m:t>
                    </m:r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zh-CN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宋体" panose="02010600030101010101" pitchFamily="2" charset="-122"/>
                      </a:rPr>
                      <m:t>∧</m:t>
                    </m:r>
                    <m:r>
                      <m:rPr>
                        <m:sty m:val="p"/>
                      </m:rP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Q</m:t>
                    </m:r>
                    <m:r>
                      <a:rPr lang="en-US" altLang="zh-CN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b)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TRUE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c)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→ </m:t>
                    </m:r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Q</m:t>
                    </m:r>
                  </m:oMath>
                </a14:m>
                <a:endParaRPr lang="zh-CN" altLang="zh-CN" dirty="0">
                  <a:ea typeface="宋体" panose="02010600030101010101" pitchFamily="2" charset="-122"/>
                </a:endParaRPr>
              </a:p>
              <a:p>
                <a:r>
                  <a:rPr lang="en-US" altLang="zh-CN" dirty="0">
                    <a:ea typeface="宋体" panose="02010600030101010101" pitchFamily="2" charset="-122"/>
                  </a:rPr>
                  <a:t>d)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FALSE</m:t>
                    </m:r>
                  </m:oMath>
                </a14:m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6324" name="Rectangle 3">
                <a:extLst>
                  <a:ext uri="{FF2B5EF4-FFF2-40B4-BE49-F238E27FC236}">
                    <a16:creationId xmlns:a16="http://schemas.microsoft.com/office/drawing/2014/main" id="{23646D9F-F2F5-52E4-8A1B-E7238C0AF4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  <a:blipFill>
                <a:blip r:embed="rId2"/>
                <a:stretch>
                  <a:fillRect l="-1467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049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B149D24-F82B-462F-B03B-C4D1DB49A97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4268CE8-257C-A980-3DDC-C925493634D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CB17F1-1819-E77E-075D-972AD6CDCFE7}"/>
              </a:ext>
            </a:extLst>
          </p:cNvPr>
          <p:cNvSpPr txBox="1"/>
          <p:nvPr/>
        </p:nvSpPr>
        <p:spPr>
          <a:xfrm>
            <a:off x="381110" y="1452974"/>
            <a:ext cx="52610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0" dirty="0"/>
              <a:t>6.</a:t>
            </a:r>
            <a:endParaRPr lang="zh-CN" altLang="en-US" sz="3200" b="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B20CB82-5A0B-469F-BB84-9FBA75594F91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0A38BF79-307C-A645-5BE2-1AB717B356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5698983A-E0DC-4579-A09E-BB623A01DB1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1F767F-452A-3082-8DC5-572E8C235AEF}"/>
              </a:ext>
            </a:extLst>
          </p:cNvPr>
          <p:cNvSpPr txBox="1"/>
          <p:nvPr/>
        </p:nvSpPr>
        <p:spPr>
          <a:xfrm>
            <a:off x="381110" y="1452974"/>
            <a:ext cx="52610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0" dirty="0"/>
              <a:t>6.</a:t>
            </a:r>
            <a:endParaRPr lang="zh-CN" altLang="en-US" sz="3200" b="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A9F1ACC5-EE10-4570-ACFE-EE13F2105369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3E6D472-2B8E-1185-4780-9D38520ED6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873BBEA4-F13A-681B-94BD-271EA6B3A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7. The propositional formula P</a:t>
            </a:r>
            <a:r>
              <a:rPr lang="zh-CN" altLang="zh-CN" dirty="0">
                <a:ea typeface="宋体" panose="02010600030101010101" pitchFamily="2" charset="-122"/>
              </a:rPr>
              <a:t>→</a:t>
            </a:r>
            <a:r>
              <a:rPr lang="en-US" altLang="zh-CN" dirty="0">
                <a:ea typeface="宋体" panose="02010600030101010101" pitchFamily="2" charset="-122"/>
              </a:rPr>
              <a:t>(Q</a:t>
            </a:r>
            <a:r>
              <a:rPr lang="zh-CN" altLang="zh-CN" dirty="0">
                <a:ea typeface="宋体" panose="02010600030101010101" pitchFamily="2" charset="-122"/>
              </a:rPr>
              <a:t>→</a:t>
            </a:r>
            <a:r>
              <a:rPr lang="en-US" altLang="zh-CN" dirty="0">
                <a:ea typeface="宋体" panose="02010600030101010101" pitchFamily="2" charset="-122"/>
              </a:rPr>
              <a:t>P) is a/an   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A. tautology		                   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B. satisfactory form		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C. contradictory formula		         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D. equation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B97A924-B0EE-4484-B1F9-6DF825A5FEF0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986BFBF-9A33-31E2-05B0-2B170BA557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D80310C-9450-3C6A-628E-2EE8CCB4D3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7. The propositional formula P</a:t>
            </a:r>
            <a:r>
              <a:rPr lang="zh-CN" altLang="zh-CN" dirty="0">
                <a:ea typeface="宋体" panose="02010600030101010101" pitchFamily="2" charset="-122"/>
              </a:rPr>
              <a:t>→</a:t>
            </a:r>
            <a:r>
              <a:rPr lang="en-US" altLang="zh-CN" dirty="0">
                <a:ea typeface="宋体" panose="02010600030101010101" pitchFamily="2" charset="-122"/>
              </a:rPr>
              <a:t>(Q</a:t>
            </a:r>
            <a:r>
              <a:rPr lang="zh-CN" altLang="zh-CN" dirty="0">
                <a:ea typeface="宋体" panose="02010600030101010101" pitchFamily="2" charset="-122"/>
              </a:rPr>
              <a:t>→</a:t>
            </a:r>
            <a:r>
              <a:rPr lang="en-US" altLang="zh-CN" dirty="0">
                <a:ea typeface="宋体" panose="02010600030101010101" pitchFamily="2" charset="-122"/>
              </a:rPr>
              <a:t>P) is a/an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(A)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A. tautology		                   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B. satisfactory form		</a:t>
            </a:r>
            <a:endParaRPr lang="zh-CN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C. contradictory formula		           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D. equation</a:t>
            </a:r>
            <a:endParaRPr lang="zh-CN" altLang="zh-CN" dirty="0">
              <a:ea typeface="宋体" panose="02010600030101010101" pitchFamily="2" charset="-122"/>
            </a:endParaRPr>
          </a:p>
          <a:p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4B78F1F-2735-4C17-8436-A0DB5E75B2D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FF59C6B-319B-2104-0648-64230C1933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65541" name="文本框 1">
            <a:extLst>
              <a:ext uri="{FF2B5EF4-FFF2-40B4-BE49-F238E27FC236}">
                <a16:creationId xmlns:a16="http://schemas.microsoft.com/office/drawing/2014/main" id="{B9B1F287-BB9E-1D0C-E53E-B4F512CF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447800"/>
            <a:ext cx="527050" cy="58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>
                <a:solidFill>
                  <a:srgbClr val="344D8D"/>
                </a:solidFill>
              </a:rPr>
              <a:t>7.</a:t>
            </a:r>
            <a:endParaRPr lang="zh-CN" altLang="en-US" b="0">
              <a:solidFill>
                <a:srgbClr val="344D8D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FB533E-7502-16EE-411D-026682C3FED9}"/>
              </a:ext>
            </a:extLst>
          </p:cNvPr>
          <p:cNvSpPr txBox="1"/>
          <p:nvPr/>
        </p:nvSpPr>
        <p:spPr>
          <a:xfrm>
            <a:off x="505541" y="1447225"/>
            <a:ext cx="52610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200" b="0" dirty="0"/>
              <a:t>8.</a:t>
            </a:r>
            <a:endParaRPr lang="zh-CN" altLang="en-US" sz="3200" b="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D085BB3-34CD-4A1E-A41E-3CFD916FE3D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ACAA5E4-631D-DC4E-A85F-77C82EA9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6565" name="文本框 4">
            <a:extLst>
              <a:ext uri="{FF2B5EF4-FFF2-40B4-BE49-F238E27FC236}">
                <a16:creationId xmlns:a16="http://schemas.microsoft.com/office/drawing/2014/main" id="{F2CE7D2A-7881-A213-EDE0-07D3F135F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1447800"/>
            <a:ext cx="526106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8.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D085BB3-34CD-4A1E-A41E-3CFD916FE3D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59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ACAA5E4-631D-DC4E-A85F-77C82EA9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文本框 4">
                <a:extLst>
                  <a:ext uri="{FF2B5EF4-FFF2-40B4-BE49-F238E27FC236}">
                    <a16:creationId xmlns:a16="http://schemas.microsoft.com/office/drawing/2014/main" id="{F2CE7D2A-7881-A213-EDE0-07D3F135F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900" y="1447800"/>
                <a:ext cx="6692832" cy="34409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 dirty="0">
                    <a:solidFill>
                      <a:srgbClr val="344D8D"/>
                    </a:solidFill>
                  </a:rPr>
                  <a:t>9. Which is logically equivalent to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)→(¬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solidFill>
                      <a:srgbClr val="344D8D"/>
                    </a:solidFill>
                  </a:rPr>
                  <a:t>?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altLang="zh-CN" b="0" dirty="0">
                    <a:solidFill>
                      <a:srgbClr val="17347D"/>
                    </a:solidFill>
                    <a:latin typeface="Arial"/>
                  </a:rPr>
                  <a:t>A) True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47D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B)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altLang="zh-CN" b="0" dirty="0">
                    <a:solidFill>
                      <a:srgbClr val="17347D"/>
                    </a:solidFill>
                    <a:latin typeface="Arial"/>
                  </a:rPr>
                  <a:t>C) False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47D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D) 	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(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𝑝</m:t>
                    </m:r>
                    <m:r>
                      <a:rPr lang="en-US" altLang="zh-CN" b="0" i="1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)∨(¬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565" name="文本框 4">
                <a:extLst>
                  <a:ext uri="{FF2B5EF4-FFF2-40B4-BE49-F238E27FC236}">
                    <a16:creationId xmlns:a16="http://schemas.microsoft.com/office/drawing/2014/main" id="{F2CE7D2A-7881-A213-EDE0-07D3F135F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00" y="1447800"/>
                <a:ext cx="6692832" cy="3440942"/>
              </a:xfrm>
              <a:prstGeom prst="rect">
                <a:avLst/>
              </a:prstGeom>
              <a:blipFill>
                <a:blip r:embed="rId2"/>
                <a:stretch>
                  <a:fillRect l="-2182" t="-2120" b="-459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98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3">
            <a:extLst>
              <a:ext uri="{FF2B5EF4-FFF2-40B4-BE49-F238E27FC236}">
                <a16:creationId xmlns:a16="http://schemas.microsoft.com/office/drawing/2014/main" id="{5350D464-1D58-41E9-B5F4-5B9949958CC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5CFA638-ACDA-4038-8605-99CF6C4671F5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219" name="灯片编号占位符 5">
            <a:extLst>
              <a:ext uri="{FF2B5EF4-FFF2-40B4-BE49-F238E27FC236}">
                <a16:creationId xmlns:a16="http://schemas.microsoft.com/office/drawing/2014/main" id="{F20C408E-0DE6-426F-9CDC-D877A9DF8E5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BF799BB-C949-4FD0-AB46-632A64528E5C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83150CB-461C-AAB9-813E-5CCA32B049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Tautologies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1E24C3F5-E1EC-B9E5-0D80-D3271AAAA6F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When each row of the truth table gives T.</a:t>
            </a:r>
          </a:p>
          <a:p>
            <a:pPr eaLnBrk="1" hangingPunct="1"/>
            <a:endParaRPr lang="en-GB" altLang="en-US">
              <a:ea typeface="宋体" panose="02010600030101010101" pitchFamily="2" charset="-122"/>
            </a:endParaRPr>
          </a:p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Example: p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p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T       F=T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F       T=F    </a:t>
            </a:r>
          </a:p>
          <a:p>
            <a:pPr eaLnBrk="1" hangingPunct="1"/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               T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/>
            <a:endParaRPr lang="en-GB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4D085BB3-34CD-4A1E-A41E-3CFD916FE3D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ACAA5E4-631D-DC4E-A85F-77C82EA9D1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文本框 4">
                <a:extLst>
                  <a:ext uri="{FF2B5EF4-FFF2-40B4-BE49-F238E27FC236}">
                    <a16:creationId xmlns:a16="http://schemas.microsoft.com/office/drawing/2014/main" id="{F2CE7D2A-7881-A213-EDE0-07D3F135F6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900" y="1447800"/>
                <a:ext cx="6692832" cy="34409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b="0" dirty="0">
                    <a:solidFill>
                      <a:srgbClr val="344D8D"/>
                    </a:solidFill>
                  </a:rPr>
                  <a:t>9. Which is logically equivalent to 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)→(¬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344D8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dirty="0">
                    <a:solidFill>
                      <a:srgbClr val="344D8D"/>
                    </a:solidFill>
                  </a:rPr>
                  <a:t>?    (A)</a:t>
                </a:r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altLang="zh-CN" b="0" dirty="0">
                    <a:solidFill>
                      <a:srgbClr val="17347D"/>
                    </a:solidFill>
                    <a:latin typeface="Arial"/>
                  </a:rPr>
                  <a:t>A) True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47D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B)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lang="en-US" altLang="zh-CN" b="0" dirty="0">
                    <a:solidFill>
                      <a:srgbClr val="17347D"/>
                    </a:solidFill>
                    <a:latin typeface="Arial"/>
                  </a:rPr>
                  <a:t>C) False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9999FF"/>
                  </a:buClr>
                  <a:buSzTx/>
                  <a:buFont typeface="Wingdings" panose="05000000000000000000" pitchFamily="2" charset="2"/>
                  <a:buChar char="v"/>
                  <a:tabLst/>
                  <a:defRPr/>
                </a:pP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7347D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D) 	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(</m:t>
                    </m:r>
                    <m:r>
                      <a:rPr kumimoji="0" lang="en-US" altLang="zh-CN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17347D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宋体" panose="02010600030101010101" pitchFamily="2" charset="-122"/>
                        <a:cs typeface="+mn-cs"/>
                      </a:rPr>
                      <m:t>𝑝</m:t>
                    </m:r>
                    <m:r>
                      <a:rPr lang="en-US" altLang="zh-CN" b="0" i="1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)∨(¬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solidFill>
                          <a:srgbClr val="17347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17347D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6565" name="文本框 4">
                <a:extLst>
                  <a:ext uri="{FF2B5EF4-FFF2-40B4-BE49-F238E27FC236}">
                    <a16:creationId xmlns:a16="http://schemas.microsoft.com/office/drawing/2014/main" id="{F2CE7D2A-7881-A213-EDE0-07D3F135F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900" y="1447800"/>
                <a:ext cx="6692832" cy="3440942"/>
              </a:xfrm>
              <a:prstGeom prst="rect">
                <a:avLst/>
              </a:prstGeom>
              <a:blipFill>
                <a:blip r:embed="rId2"/>
                <a:stretch>
                  <a:fillRect l="-2182" t="-2120" b="-4594"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3137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3D65444-5F3B-4E12-B5BB-8A0158CB2DB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B4BCE8E-DF1E-0809-8912-1DBB1C7FE26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67589" name="文本框 4">
            <a:extLst>
              <a:ext uri="{FF2B5EF4-FFF2-40B4-BE49-F238E27FC236}">
                <a16:creationId xmlns:a16="http://schemas.microsoft.com/office/drawing/2014/main" id="{7D6FC95C-859A-25D6-4AB7-A0C77804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9" y="1453299"/>
            <a:ext cx="75373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10.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8785505-F54E-4FE3-9DDB-E85242E5B86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865A5A3-B69A-F262-FACD-6BF919EC50F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2AA643-0CD2-4174-B543-8B5CC9368575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23991" y="3429000"/>
            <a:ext cx="6934018" cy="2231701"/>
          </a:xfrm>
          <a:prstGeom prst="rect">
            <a:avLst/>
          </a:prstGeom>
          <a:blipFill>
            <a:blip r:embed="rId3"/>
            <a:stretch>
              <a:fillRect l="-2287" b="-792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8614" name="文本框 5">
            <a:extLst>
              <a:ext uri="{FF2B5EF4-FFF2-40B4-BE49-F238E27FC236}">
                <a16:creationId xmlns:a16="http://schemas.microsoft.com/office/drawing/2014/main" id="{FD46E963-E0CD-6844-E7B9-3671641DE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53" y="1447800"/>
            <a:ext cx="75373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10.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A4C3641-5FD4-47D8-BBDA-0173CE8E708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F38A430-5822-A0BC-D037-8DF27BEE4B8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69637" name="文本框 4">
            <a:extLst>
              <a:ext uri="{FF2B5EF4-FFF2-40B4-BE49-F238E27FC236}">
                <a16:creationId xmlns:a16="http://schemas.microsoft.com/office/drawing/2014/main" id="{4574DBFE-49B1-3E17-669A-73D68905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9" y="1447852"/>
            <a:ext cx="72327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11.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19BE9778-21A8-4F77-90C7-53E212A1569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62CBBEA-BB6F-10FE-C6A6-970BA098DD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l="-1467" t="-1677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70661" name="文本框 4">
            <a:extLst>
              <a:ext uri="{FF2B5EF4-FFF2-40B4-BE49-F238E27FC236}">
                <a16:creationId xmlns:a16="http://schemas.microsoft.com/office/drawing/2014/main" id="{F09F1238-8F62-7331-34F1-9A93DA77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9" y="1447800"/>
            <a:ext cx="723275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11.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C625736-C2A0-4508-8317-4837DA807E63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42D89BF-DF16-BD8F-D6F3-55D57A9E7B3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t="-1677"/>
            </a:stretch>
          </a:blipFill>
        </p:spPr>
        <p:txBody>
          <a:bodyPr/>
          <a:lstStyle/>
          <a:p>
            <a:pPr>
              <a:defRPr/>
            </a:pPr>
            <a:r>
              <a:rPr lang="en-US" altLang="zh-CN" dirty="0">
                <a:noFill/>
              </a:rPr>
              <a:t>11111 </a:t>
            </a:r>
            <a:endParaRPr lang="zh-CN" altLang="en-US" dirty="0">
              <a:noFill/>
            </a:endParaRPr>
          </a:p>
        </p:txBody>
      </p:sp>
      <p:sp>
        <p:nvSpPr>
          <p:cNvPr id="71685" name="文本框 4">
            <a:extLst>
              <a:ext uri="{FF2B5EF4-FFF2-40B4-BE49-F238E27FC236}">
                <a16:creationId xmlns:a16="http://schemas.microsoft.com/office/drawing/2014/main" id="{DC264EE7-94E8-E0C4-D39B-23CCDDEB7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75373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12.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98EC9FEB-8BA1-4443-8931-9FD7EA374B8F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66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753C396-CD99-5AC2-996B-5A908509FF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CDB56A5F-5A8F-4A25-93FF-2F68A654960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  <a:blipFill>
            <a:blip r:embed="rId2"/>
            <a:stretch>
              <a:fillRect t="-1677"/>
            </a:stretch>
          </a:blipFill>
        </p:spPr>
        <p:txBody>
          <a:bodyPr/>
          <a:lstStyle/>
          <a:p>
            <a:pPr>
              <a:defRPr/>
            </a:pPr>
            <a:r>
              <a:rPr lang="en-US" altLang="zh-CN" dirty="0">
                <a:noFill/>
              </a:rPr>
              <a:t>11111 </a:t>
            </a:r>
            <a:endParaRPr lang="zh-CN" altLang="en-US" dirty="0">
              <a:noFill/>
            </a:endParaRPr>
          </a:p>
        </p:txBody>
      </p:sp>
      <p:sp>
        <p:nvSpPr>
          <p:cNvPr id="72709" name="文本框 4">
            <a:extLst>
              <a:ext uri="{FF2B5EF4-FFF2-40B4-BE49-F238E27FC236}">
                <a16:creationId xmlns:a16="http://schemas.microsoft.com/office/drawing/2014/main" id="{F8A27321-AA64-7E23-31B4-83E03B2F8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447800"/>
            <a:ext cx="753732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0" dirty="0">
                <a:solidFill>
                  <a:srgbClr val="344D8D"/>
                </a:solidFill>
              </a:rPr>
              <a:t>12.</a:t>
            </a:r>
            <a:endParaRPr lang="zh-CN" altLang="en-US" b="0" dirty="0">
              <a:solidFill>
                <a:srgbClr val="344D8D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0D0418-4E63-4D2D-8D60-7139B44AE229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81110" y="2610465"/>
            <a:ext cx="5867246" cy="3785652"/>
          </a:xfrm>
          <a:prstGeom prst="rect">
            <a:avLst/>
          </a:prstGeom>
          <a:blipFill>
            <a:blip r:embed="rId3"/>
            <a:stretch>
              <a:fillRect l="-1663" t="-1771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7766162-E3FA-41D5-9C16-B7DDDD14559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67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C044D0E-FC78-64DC-F83F-994FDD4A0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FD6BE203-54F2-DDBB-86BB-50B9DF592D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13. Use equivalences to prove that (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p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</a:rPr>
              <a:t>p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q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ea typeface="宋体" panose="02010600030101010101" pitchFamily="2" charset="-122"/>
              </a:rPr>
              <a:t>r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zh-CN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BF55EC2-CFA8-4DFC-9B57-44921D089A1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626778C-DE5B-326E-867E-582924D3AE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E6D25EA8-D422-3EA1-96A9-348E304159C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472598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13. Use equivalences to prove that (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Proof.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              [Expand “definition” of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        [Expand “definition” of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u="sng" dirty="0">
                <a:ea typeface="宋体" panose="02010600030101010101" pitchFamily="2" charset="-122"/>
              </a:rPr>
              <a:t>(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i="1" u="sng" dirty="0">
                <a:ea typeface="宋体" panose="02010600030101010101" pitchFamily="2" charset="-122"/>
              </a:rPr>
              <a:t>r</a:t>
            </a:r>
            <a:r>
              <a:rPr lang="en-US" altLang="zh-CN" sz="2800" u="sng" dirty="0">
                <a:ea typeface="宋体" panose="02010600030101010101" pitchFamily="2" charset="-122"/>
              </a:rPr>
              <a:t>)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u="sng" dirty="0">
                <a:ea typeface="宋体" panose="02010600030101010101" pitchFamily="2" charset="-122"/>
              </a:rPr>
              <a:t>(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i="1" u="sng" dirty="0">
                <a:ea typeface="宋体" panose="02010600030101010101" pitchFamily="2" charset="-122"/>
              </a:rPr>
              <a:t>r</a:t>
            </a:r>
            <a:r>
              <a:rPr lang="en-US" altLang="zh-CN" sz="2800" u="sng" dirty="0"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</a:rPr>
              <a:t> [</a:t>
            </a:r>
            <a:r>
              <a:rPr lang="en-US" altLang="zh-CN" sz="2800" dirty="0" err="1">
                <a:ea typeface="宋体" panose="02010600030101010101" pitchFamily="2" charset="-122"/>
              </a:rPr>
              <a:t>DeMorgan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</a:rPr>
              <a:t>(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i="1" u="sng" dirty="0">
                <a:ea typeface="宋体" panose="02010600030101010101" pitchFamily="2" charset="-122"/>
              </a:rPr>
              <a:t>q</a:t>
            </a:r>
            <a:r>
              <a:rPr lang="en-US" altLang="zh-CN" sz="2800" u="sng" dirty="0">
                <a:ea typeface="宋体" panose="02010600030101010101" pitchFamily="2" charset="-122"/>
              </a:rPr>
              <a:t>)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u="sng" dirty="0">
                <a:ea typeface="宋体" panose="02010600030101010101" pitchFamily="2" charset="-122"/>
              </a:rPr>
              <a:t>q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</a:t>
            </a:r>
            <a:r>
              <a:rPr lang="en-US" altLang="zh-CN" sz="2800" i="1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ea typeface="宋体" panose="02010600030101010101" pitchFamily="2" charset="-122"/>
              </a:rPr>
              <a:t>[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is associative]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ea typeface="宋体" panose="02010600030101010101" pitchFamily="2" charset="-122"/>
              </a:rPr>
              <a:t> 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    [</a:t>
            </a:r>
            <a:r>
              <a:rPr lang="en-US" altLang="zh-CN" sz="2800" dirty="0" err="1">
                <a:ea typeface="宋体" panose="02010600030101010101" pitchFamily="2" charset="-122"/>
              </a:rPr>
              <a:t>distrib</a:t>
            </a:r>
            <a:r>
              <a:rPr lang="en-US" altLang="zh-CN" sz="2800" dirty="0">
                <a:ea typeface="宋体" panose="02010600030101010101" pitchFamily="2" charset="-122"/>
              </a:rPr>
              <a:t>.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over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   [assoc.]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6C001324-EB5D-4BEE-A097-0E64C82281CA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69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7A5E5CF-0996-2388-31E8-69C6F37F1B1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41A2EB6-2972-EF5D-9DD0-D8BA9E227E0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601200" cy="57150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13. </a:t>
            </a:r>
          </a:p>
          <a:p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u="sng" dirty="0">
                <a:ea typeface="宋体" panose="02010600030101010101" pitchFamily="2" charset="-122"/>
              </a:rPr>
              <a:t>p</a:t>
            </a:r>
            <a:r>
              <a:rPr lang="en-US" altLang="zh-CN" sz="2800" u="sng" dirty="0">
                <a:ea typeface="宋体" panose="02010600030101010101" pitchFamily="2" charset="-122"/>
              </a:rPr>
              <a:t> </a:t>
            </a:r>
            <a:r>
              <a:rPr lang="en-US" altLang="zh-CN" sz="2800" u="sng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   [assoc.]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   [taut.]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((T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   [domination]</a:t>
            </a:r>
            <a:r>
              <a:rPr lang="en-US" altLang="zh-CN" sz="2800" i="1" dirty="0">
                <a:ea typeface="宋体" panose="02010600030101010101" pitchFamily="2" charset="-122"/>
              </a:rPr>
              <a:t>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(T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)))</a:t>
            </a:r>
            <a:r>
              <a:rPr lang="en-US" altLang="zh-CN" sz="2800" i="1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ea typeface="宋体" panose="02010600030101010101" pitchFamily="2" charset="-122"/>
              </a:rPr>
              <a:t>[identity]    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ea typeface="宋体" panose="02010600030101010101" pitchFamily="2" charset="-122"/>
              </a:rPr>
              <a:t>  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))</a:t>
            </a:r>
            <a:r>
              <a:rPr lang="en-US" altLang="zh-CN" sz="2800" i="1" dirty="0"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ea typeface="宋体" panose="02010600030101010101" pitchFamily="2" charset="-122"/>
              </a:rPr>
              <a:t>[Assoc.]       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ea typeface="宋体" panose="02010600030101010101" pitchFamily="2" charset="-122"/>
              </a:rPr>
              <a:t>  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     </a:t>
            </a:r>
            <a:r>
              <a:rPr lang="en-US" altLang="zh-CN" sz="2800" dirty="0">
                <a:ea typeface="宋体" panose="02010600030101010101" pitchFamily="2" charset="-122"/>
              </a:rPr>
              <a:t>[Idempotent]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ea typeface="宋体" panose="02010600030101010101" pitchFamily="2" charset="-122"/>
              </a:rPr>
              <a:t>  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  <a:r>
              <a:rPr lang="en-US" altLang="zh-CN" sz="2800" i="1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ea typeface="宋体" panose="02010600030101010101" pitchFamily="2" charset="-122"/>
              </a:rPr>
              <a:t>[Associativity]       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 (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</a:t>
            </a:r>
            <a:r>
              <a:rPr lang="en-US" altLang="zh-CN" sz="2800" dirty="0">
                <a:ea typeface="宋体" panose="02010600030101010101" pitchFamily="2" charset="-122"/>
              </a:rPr>
              <a:t>)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  </a:t>
            </a:r>
            <a:r>
              <a:rPr lang="en-US" altLang="zh-CN" sz="2800" dirty="0">
                <a:ea typeface="宋体" panose="02010600030101010101" pitchFamily="2" charset="-122"/>
              </a:rPr>
              <a:t>[Commutativity]   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ea typeface="宋体" panose="02010600030101010101" pitchFamily="2" charset="-122"/>
              </a:rPr>
              <a:t> 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p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i="1" dirty="0">
                <a:ea typeface="宋体" panose="02010600030101010101" pitchFamily="2" charset="-122"/>
              </a:rPr>
              <a:t>q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ea typeface="宋体" panose="02010600030101010101" pitchFamily="2" charset="-122"/>
              </a:rPr>
              <a:t>r 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">
            <a:extLst>
              <a:ext uri="{FF2B5EF4-FFF2-40B4-BE49-F238E27FC236}">
                <a16:creationId xmlns:a16="http://schemas.microsoft.com/office/drawing/2014/main" id="{361D0D56-73EB-4056-B746-F55659E5559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2E8F1F13-625C-4EBB-B9C1-01917A3B6FB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0243" name="灯片编号占位符 5">
            <a:extLst>
              <a:ext uri="{FF2B5EF4-FFF2-40B4-BE49-F238E27FC236}">
                <a16:creationId xmlns:a16="http://schemas.microsoft.com/office/drawing/2014/main" id="{9BE5B8C4-0FC7-4447-9F12-70381827FAD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ED7B5C0-B9E9-47E9-B620-EFEAA77B0E86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03D1A925-B7A6-2D68-6CA7-DC5157C404F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Contradictions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83F50130-D570-BC73-C5A3-FE6B16ECB0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contradiction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is a compound proposition that is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false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no matter what!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Ex.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</a:t>
            </a:r>
            <a:r>
              <a:rPr lang="en-US" altLang="zh-CN" i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  </a:t>
            </a:r>
            <a:r>
              <a:rPr lang="en-US" altLang="zh-CN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[Truth table?]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7766162-E3FA-41D5-9C16-B7DDDD14559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C044D0E-FC78-64DC-F83F-994FDD4A0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Rectangle 3">
                <a:extLst>
                  <a:ext uri="{FF2B5EF4-FFF2-40B4-BE49-F238E27FC236}">
                    <a16:creationId xmlns:a16="http://schemas.microsoft.com/office/drawing/2014/main" id="{FD6BE203-54F2-DDBB-86BB-50B9DF592D4F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</p:spPr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14. Prove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is a tautology.</a:t>
                </a:r>
                <a:endParaRPr lang="zh-CN" altLang="zh-CN" dirty="0">
                  <a:ea typeface="宋体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3732" name="Rectangle 3">
                <a:extLst>
                  <a:ext uri="{FF2B5EF4-FFF2-40B4-BE49-F238E27FC236}">
                    <a16:creationId xmlns:a16="http://schemas.microsoft.com/office/drawing/2014/main" id="{FD6BE203-54F2-DDBB-86BB-50B9DF592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  <a:blipFill>
                <a:blip r:embed="rId2"/>
                <a:stretch>
                  <a:fillRect l="-1467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85730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7766162-E3FA-41D5-9C16-B7DDDD14559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71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C044D0E-FC78-64DC-F83F-994FDD4A00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2" name="Rectangle 3">
                <a:extLst>
                  <a:ext uri="{FF2B5EF4-FFF2-40B4-BE49-F238E27FC236}">
                    <a16:creationId xmlns:a16="http://schemas.microsoft.com/office/drawing/2014/main" id="{FD6BE203-54F2-DDBB-86BB-50B9DF592D4F}"/>
                  </a:ext>
                </a:extLst>
              </p:cNvPr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</p:spPr>
            <p:txBody>
              <a:bodyPr/>
              <a:lstStyle/>
              <a:p>
                <a:r>
                  <a:rPr lang="en-US" altLang="zh-CN" dirty="0">
                    <a:ea typeface="宋体" panose="02010600030101010101" pitchFamily="2" charset="-122"/>
                  </a:rPr>
                  <a:t>14. Prove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→¬(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宋体" panose="02010600030101010101" pitchFamily="2" charset="-122"/>
                  </a:rPr>
                  <a:t> is a tautology.</a:t>
                </a:r>
                <a:endParaRPr lang="zh-CN" altLang="zh-CN" dirty="0">
                  <a:ea typeface="宋体" panose="02010600030101010101" pitchFamily="2" charset="-12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zh-CN" sz="24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3732" name="Rectangle 3">
                <a:extLst>
                  <a:ext uri="{FF2B5EF4-FFF2-40B4-BE49-F238E27FC236}">
                    <a16:creationId xmlns:a16="http://schemas.microsoft.com/office/drawing/2014/main" id="{FD6BE203-54F2-DDBB-86BB-50B9DF592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0" y="1447800"/>
                <a:ext cx="9145588" cy="4725988"/>
              </a:xfrm>
              <a:blipFill>
                <a:blip r:embed="rId2"/>
                <a:stretch>
                  <a:fillRect l="-1467" t="-1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2CD0038E-39FB-0924-BBDF-EDB9FCA5D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6" y="2554716"/>
            <a:ext cx="6095840" cy="361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7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2D7311C-7997-4C42-AF4E-9739C44DEE7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72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95C7F55D-FC47-D5AF-5E9C-903412458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98E91030-600B-DAF1-F5BE-033F1AB8761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15. A, B, C and D are workers of a company. A job requires two of them to accomplish. According to the following statements, how many job assignment solutions can you have? How do you assign the job?</a:t>
            </a:r>
            <a:endParaRPr lang="zh-CN" altLang="zh-CN" sz="2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CBB09157-8CA0-46E3-940F-056F76036B5B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3067D8C-18C3-0D34-CBAB-E3AA57F0A2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04299522-4DE5-05E3-4802-6CBD2E5209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15. A, B, C and D are workers of a company. A job requires two of them to accomplish. According to the following statements, how many job assignment solutions can you have? How do you assign the job?</a:t>
            </a:r>
          </a:p>
          <a:p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If A takes the job, either C or D should take the job too.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B and C cannot be assigned with the job at the same time.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r>
              <a:rPr lang="en-US" altLang="zh-CN" sz="2800" dirty="0">
                <a:ea typeface="宋体" panose="02010600030101010101" pitchFamily="2" charset="-122"/>
              </a:rPr>
              <a:t>If C is assigned with the job, D will not take the job.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84C02D1-5C99-4509-A67D-F188BA206624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07A88453-31EE-52FC-05A9-59E3A8B500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6267426-94A7-42DD-A1E2-6E44022C779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15. </a:t>
            </a:r>
            <a:r>
              <a:rPr lang="en-US" altLang="zh-CN" sz="2800" b="1" dirty="0">
                <a:ea typeface="宋体" panose="02010600030101010101" pitchFamily="2" charset="-122"/>
              </a:rPr>
              <a:t>Proof.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b="1" dirty="0"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b="1" dirty="0">
                <a:ea typeface="宋体" panose="02010600030101010101" pitchFamily="2" charset="-122"/>
              </a:rPr>
              <a:t>D</a:t>
            </a:r>
            <a:r>
              <a:rPr lang="zh-CN" altLang="zh-CN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ea typeface="宋体" panose="02010600030101010101" pitchFamily="2" charset="-122"/>
              </a:rPr>
              <a:t>(B</a:t>
            </a:r>
            <a:r>
              <a:rPr lang="zh-CN" altLang="zh-CN" sz="2800" b="1" dirty="0">
                <a:ea typeface="宋体" panose="02010600030101010101" pitchFamily="2" charset="-122"/>
              </a:rPr>
              <a:t>∧</a:t>
            </a:r>
            <a:r>
              <a:rPr lang="en-US" altLang="zh-CN" sz="2800" b="1" dirty="0">
                <a:ea typeface="宋体" panose="02010600030101010101" pitchFamily="2" charset="-122"/>
              </a:rPr>
              <a:t>C)</a:t>
            </a:r>
            <a:r>
              <a:rPr lang="zh-CN" altLang="zh-CN" sz="2800" b="1" dirty="0"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ea typeface="宋体" panose="02010600030101010101" pitchFamily="2" charset="-122"/>
              </a:rPr>
              <a:t>C</a:t>
            </a:r>
            <a:r>
              <a:rPr lang="en-US" altLang="zh-CN" sz="2800" b="1" dirty="0"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800" b="1" dirty="0">
                <a:ea typeface="宋体" panose="02010600030101010101" pitchFamily="2" charset="-122"/>
              </a:rPr>
              <a:t>D</a:t>
            </a:r>
            <a:r>
              <a:rPr lang="zh-CN" altLang="zh-CN" sz="2800" b="1" dirty="0">
                <a:ea typeface="宋体" panose="02010600030101010101" pitchFamily="2" charset="-122"/>
              </a:rPr>
              <a:t>必须同时成立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</a:rPr>
              <a:t>(A→C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(B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(C→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D))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使用分配律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D))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((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D))</a:t>
            </a:r>
            <a:r>
              <a:rPr lang="zh-CN" altLang="zh-CN" sz="2800" dirty="0">
                <a:ea typeface="宋体" panose="02010600030101010101" pitchFamily="2" charset="-122"/>
              </a:rPr>
              <a:t>使用分配律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           </a:t>
            </a:r>
            <a:endParaRPr lang="zh-CN" altLang="zh-CN" sz="2800" dirty="0">
              <a:ea typeface="宋体" panose="02010600030101010101" pitchFamily="2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br>
              <a:rPr lang="en-US" altLang="zh-CN" sz="2800" dirty="0">
                <a:ea typeface="宋体" panose="02010600030101010101" pitchFamily="2" charset="-122"/>
              </a:rPr>
            </a:b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56FE25F1-0384-4367-A424-76337737EAB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8EC232D4-37FE-47F4-925F-D3B756756678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75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7C96E42-6DA2-5068-7917-CB8E7DC95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Exercises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21CA5070-FE6F-1B26-4C7D-E55179F07A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5588" cy="4725988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15.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&lt;=&gt;F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F 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&lt;=&gt;(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B)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</a:p>
          <a:p>
            <a:r>
              <a:rPr lang="en-US" altLang="zh-CN" sz="2800" dirty="0">
                <a:ea typeface="宋体" panose="02010600030101010101" pitchFamily="2" charset="-122"/>
              </a:rPr>
              <a:t>&lt;=&gt;(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 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r>
              <a:rPr lang="zh-CN" altLang="zh-CN" sz="2800" dirty="0">
                <a:ea typeface="宋体" panose="02010600030101010101" pitchFamily="2" charset="-122"/>
              </a:rPr>
              <a:t>∨</a:t>
            </a:r>
            <a:r>
              <a:rPr lang="en-US" altLang="zh-CN" sz="2800" dirty="0">
                <a:ea typeface="宋体" panose="02010600030101010101" pitchFamily="2" charset="-122"/>
              </a:rPr>
              <a:t>(</a:t>
            </a:r>
            <a:r>
              <a:rPr lang="en-US" altLang="zh-CN" sz="2800" dirty="0"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D)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&lt;=&gt;T</a:t>
            </a:r>
            <a:br>
              <a:rPr lang="en-US" altLang="zh-CN" sz="2800" dirty="0">
                <a:ea typeface="宋体" panose="02010600030101010101" pitchFamily="2" charset="-122"/>
              </a:rPr>
            </a:br>
            <a:r>
              <a:rPr lang="en-US" altLang="zh-CN" sz="2800" dirty="0">
                <a:ea typeface="宋体" panose="02010600030101010101" pitchFamily="2" charset="-122"/>
              </a:rPr>
              <a:t> </a:t>
            </a:r>
            <a:r>
              <a:rPr lang="zh-CN" altLang="zh-CN" sz="2800" dirty="0">
                <a:ea typeface="宋体" panose="02010600030101010101" pitchFamily="2" charset="-122"/>
              </a:rPr>
              <a:t>故有三种派法：</a:t>
            </a:r>
            <a:r>
              <a:rPr lang="en-US" altLang="zh-CN" sz="2800" dirty="0">
                <a:ea typeface="宋体" panose="02010600030101010101" pitchFamily="2" charset="-122"/>
              </a:rPr>
              <a:t>B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C</a:t>
            </a:r>
            <a:r>
              <a:rPr lang="zh-CN" altLang="zh-CN" sz="2800" dirty="0"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ea typeface="宋体" panose="02010600030101010101" pitchFamily="2" charset="-122"/>
              </a:rPr>
              <a:t>A</a:t>
            </a:r>
            <a:r>
              <a:rPr lang="zh-CN" altLang="zh-CN" sz="2800" dirty="0">
                <a:ea typeface="宋体" panose="02010600030101010101" pitchFamily="2" charset="-122"/>
              </a:rPr>
              <a:t>∧</a:t>
            </a:r>
            <a:r>
              <a:rPr lang="en-US" altLang="zh-CN" sz="2800" dirty="0">
                <a:ea typeface="宋体" panose="02010600030101010101" pitchFamily="2" charset="-122"/>
              </a:rPr>
              <a:t>D</a:t>
            </a:r>
            <a:r>
              <a:rPr lang="zh-CN" altLang="zh-CN" sz="2800" dirty="0"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12">
            <a:extLst>
              <a:ext uri="{FF2B5EF4-FFF2-40B4-BE49-F238E27FC236}">
                <a16:creationId xmlns:a16="http://schemas.microsoft.com/office/drawing/2014/main" id="{7296C4E9-3D97-4D3B-2A07-76DA129E86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505200" y="6553118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C8BDFDF2-81D4-42B0-A0F6-D5EA9C5FDDA6}" type="slidenum">
              <a:rPr lang="en-US" altLang="zh-CN" sz="1200" b="0"/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lang="en-US" altLang="zh-CN" sz="1200" b="0" dirty="0"/>
          </a:p>
        </p:txBody>
      </p:sp>
      <p:sp>
        <p:nvSpPr>
          <p:cNvPr id="55300" name="WordArt 2">
            <a:extLst>
              <a:ext uri="{FF2B5EF4-FFF2-40B4-BE49-F238E27FC236}">
                <a16:creationId xmlns:a16="http://schemas.microsoft.com/office/drawing/2014/main" id="{6AAFD930-2B70-C6A1-73E4-018566C0A1E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00200" y="4267200"/>
            <a:ext cx="55626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 dirty="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End of the Section 1.2</a:t>
            </a:r>
            <a:endParaRPr lang="zh-CN" altLang="en-US" sz="3600" kern="10" dirty="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3">
            <a:extLst>
              <a:ext uri="{FF2B5EF4-FFF2-40B4-BE49-F238E27FC236}">
                <a16:creationId xmlns:a16="http://schemas.microsoft.com/office/drawing/2014/main" id="{47977E70-5ABA-4B47-BC58-C9A1A02DF11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D8C6192-676B-46A2-AC00-B9C13AFFE5C7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267" name="灯片编号占位符 5">
            <a:extLst>
              <a:ext uri="{FF2B5EF4-FFF2-40B4-BE49-F238E27FC236}">
                <a16:creationId xmlns:a16="http://schemas.microsoft.com/office/drawing/2014/main" id="{51338A86-A5D2-4C28-AF77-3126418D9A5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EF006DCA-3E04-4A4A-AB58-E92096EC6C70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8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AF64204-ADAB-0CA6-C20C-DFFF6346B7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Contradictions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7B8C5A5C-FE0E-E033-9FAE-3C1B4F4A4D6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When each row of the truth table gives F</a:t>
            </a:r>
            <a:br>
              <a:rPr lang="en-GB" altLang="en-US">
                <a:ea typeface="宋体" panose="02010600030101010101" pitchFamily="2" charset="-122"/>
              </a:rPr>
            </a:br>
            <a:endParaRPr lang="en-GB" altLang="en-US">
              <a:ea typeface="宋体" panose="02010600030101010101" pitchFamily="2" charset="-122"/>
            </a:endParaRPr>
          </a:p>
          <a:p>
            <a:pPr eaLnBrk="1" hangingPunct="1"/>
            <a:r>
              <a:rPr lang="en-GB" altLang="en-US">
                <a:ea typeface="宋体" panose="02010600030101010101" pitchFamily="2" charset="-122"/>
              </a:rPr>
              <a:t>Example: p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p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T      F=T</a:t>
            </a:r>
            <a:b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F      T=F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b="1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F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3">
            <a:extLst>
              <a:ext uri="{FF2B5EF4-FFF2-40B4-BE49-F238E27FC236}">
                <a16:creationId xmlns:a16="http://schemas.microsoft.com/office/drawing/2014/main" id="{4EA1FFBB-E986-4DC4-9AE2-BAF45E078A8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0E13356B-024F-419B-8D01-B5E8F3CB717E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315" name="灯片编号占位符 5">
            <a:extLst>
              <a:ext uri="{FF2B5EF4-FFF2-40B4-BE49-F238E27FC236}">
                <a16:creationId xmlns:a16="http://schemas.microsoft.com/office/drawing/2014/main" id="{2A6BEE10-FEE9-4946-B07D-3FB6E30B13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77A89C7D-08BF-416C-A4E4-B8E74D96A312}" type="slidenum">
              <a:rPr lang="en-US" altLang="zh-CN" sz="1200" b="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9</a:t>
            </a:fld>
            <a:endParaRPr lang="en-US" altLang="zh-CN" sz="1200" b="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68661976-FD72-7570-8083-CD3FBD8463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13317" name="Group 3">
            <a:extLst>
              <a:ext uri="{FF2B5EF4-FFF2-40B4-BE49-F238E27FC236}">
                <a16:creationId xmlns:a16="http://schemas.microsoft.com/office/drawing/2014/main" id="{7AA5ABD5-65AD-081D-5A28-05520FA7606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0" y="0"/>
            <a:chExt cx="1889" cy="1009"/>
          </a:xfrm>
        </p:grpSpPr>
        <p:grpSp>
          <p:nvGrpSpPr>
            <p:cNvPr id="13319" name="Group 4">
              <a:extLst>
                <a:ext uri="{FF2B5EF4-FFF2-40B4-BE49-F238E27FC236}">
                  <a16:creationId xmlns:a16="http://schemas.microsoft.com/office/drawing/2014/main" id="{390E0107-C647-A548-2459-DD5882A9E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90"/>
              <a:ext cx="1889" cy="919"/>
              <a:chOff x="0" y="0"/>
              <a:chExt cx="1926" cy="937"/>
            </a:xfrm>
          </p:grpSpPr>
          <p:sp>
            <p:nvSpPr>
              <p:cNvPr id="13324" name="Oval 5">
                <a:extLst>
                  <a:ext uri="{FF2B5EF4-FFF2-40B4-BE49-F238E27FC236}">
                    <a16:creationId xmlns:a16="http://schemas.microsoft.com/office/drawing/2014/main" id="{C71C215B-7F1E-C4BD-C6DF-D7A21063F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" y="3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4A4A7C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3325" name="Oval 6">
                <a:extLst>
                  <a:ext uri="{FF2B5EF4-FFF2-40B4-BE49-F238E27FC236}">
                    <a16:creationId xmlns:a16="http://schemas.microsoft.com/office/drawing/2014/main" id="{8975009F-4056-2738-884E-3D6792FC2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2D2FF"/>
                  </a:gs>
                  <a:gs pos="100000">
                    <a:schemeClr val="hlink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0"/>
              </a:p>
            </p:txBody>
          </p:sp>
        </p:grpSp>
        <p:sp>
          <p:nvSpPr>
            <p:cNvPr id="13320" name="Oval 7">
              <a:extLst>
                <a:ext uri="{FF2B5EF4-FFF2-40B4-BE49-F238E27FC236}">
                  <a16:creationId xmlns:a16="http://schemas.microsoft.com/office/drawing/2014/main" id="{6BC90AB3-AB38-6B20-DEC2-DF0EFFF99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" y="0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37556B"/>
                </a:gs>
                <a:gs pos="100000">
                  <a:schemeClr val="accent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3321" name="Oval 8">
              <a:extLst>
                <a:ext uri="{FF2B5EF4-FFF2-40B4-BE49-F238E27FC236}">
                  <a16:creationId xmlns:a16="http://schemas.microsoft.com/office/drawing/2014/main" id="{8CD3550D-7899-D305-9119-667B2A256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" y="5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rgbClr val="D0E6F7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3322" name="Oval 9">
              <a:extLst>
                <a:ext uri="{FF2B5EF4-FFF2-40B4-BE49-F238E27FC236}">
                  <a16:creationId xmlns:a16="http://schemas.microsoft.com/office/drawing/2014/main" id="{C564E012-B9A9-A0B2-5A3D-3CD250947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" y="13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5E91B7"/>
                </a:gs>
                <a:gs pos="100000">
                  <a:schemeClr val="accent1">
                    <a:alpha val="48000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  <p:sp>
          <p:nvSpPr>
            <p:cNvPr id="13323" name="Oval 10">
              <a:extLst>
                <a:ext uri="{FF2B5EF4-FFF2-40B4-BE49-F238E27FC236}">
                  <a16:creationId xmlns:a16="http://schemas.microsoft.com/office/drawing/2014/main" id="{EB3DD97D-0DAB-24B6-633A-0B568626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" y="30"/>
              <a:ext cx="1382" cy="624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accent1">
                    <a:alpha val="37999"/>
                  </a:scheme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Wingdings" panose="05000000000000000000" pitchFamily="2" charset="2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/>
            </a:p>
          </p:txBody>
        </p:sp>
      </p:grpSp>
      <p:sp>
        <p:nvSpPr>
          <p:cNvPr id="13318" name="Rectangle 11">
            <a:extLst>
              <a:ext uri="{FF2B5EF4-FFF2-40B4-BE49-F238E27FC236}">
                <a16:creationId xmlns:a16="http://schemas.microsoft.com/office/drawing/2014/main" id="{3114F953-362A-2E73-FC18-6F1FAADF4F9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3429000"/>
            <a:ext cx="3962400" cy="685800"/>
          </a:xfrm>
        </p:spPr>
        <p:txBody>
          <a:bodyPr/>
          <a:lstStyle/>
          <a:p>
            <a:pPr algn="ctr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Proofs with Truth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Value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mple">
  <a:themeElements>
    <a:clrScheme name="1_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1972</TotalTime>
  <Pages>0</Pages>
  <Words>3843</Words>
  <Characters>0</Characters>
  <Application>Microsoft Office PowerPoint</Application>
  <DocSecurity>0</DocSecurity>
  <PresentationFormat>全屏显示(4:3)</PresentationFormat>
  <Lines>0</Lines>
  <Paragraphs>558</Paragraphs>
  <Slides>76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Dotum</vt:lpstr>
      <vt:lpstr>Euclid</vt:lpstr>
      <vt:lpstr>宋体</vt:lpstr>
      <vt:lpstr>Arial</vt:lpstr>
      <vt:lpstr>Arial Black</vt:lpstr>
      <vt:lpstr>Cambria Math</vt:lpstr>
      <vt:lpstr>Symbol</vt:lpstr>
      <vt:lpstr>Times New Roman</vt:lpstr>
      <vt:lpstr>Verdana</vt:lpstr>
      <vt:lpstr>Wingdings</vt:lpstr>
      <vt:lpstr>sample</vt:lpstr>
      <vt:lpstr>1_sample</vt:lpstr>
      <vt:lpstr>Microsoft Word 97 - 2003 Document</vt:lpstr>
      <vt:lpstr>Discrete Mathematics</vt:lpstr>
      <vt:lpstr>PowerPoint 演示文稿</vt:lpstr>
      <vt:lpstr>Contents</vt:lpstr>
      <vt:lpstr>PowerPoint 演示文稿</vt:lpstr>
      <vt:lpstr>Tautologies</vt:lpstr>
      <vt:lpstr>Tautologies</vt:lpstr>
      <vt:lpstr>Contradictions</vt:lpstr>
      <vt:lpstr>Contradictions</vt:lpstr>
      <vt:lpstr>PowerPoint 演示文稿</vt:lpstr>
      <vt:lpstr>Propositional Equivalence</vt:lpstr>
      <vt:lpstr>Logical Equivalence</vt:lpstr>
      <vt:lpstr>Example 2</vt:lpstr>
      <vt:lpstr>Example 3</vt:lpstr>
      <vt:lpstr>Example 4</vt:lpstr>
      <vt:lpstr>Questions for you to think about</vt:lpstr>
      <vt:lpstr>Questions for you to think about</vt:lpstr>
      <vt:lpstr>Questions for you to think about</vt:lpstr>
      <vt:lpstr>De Morgan’s laws</vt:lpstr>
      <vt:lpstr>Truth Table for De Morgan’s Law</vt:lpstr>
      <vt:lpstr>Equivalence Laws - Examples</vt:lpstr>
      <vt:lpstr>More Equivalence Laws</vt:lpstr>
      <vt:lpstr>Logical Equivalence Involving Implications</vt:lpstr>
      <vt:lpstr>(p  q)  (p  r)  p  (q  r)</vt:lpstr>
      <vt:lpstr>(p  r)  (q  r)  (p  q)  r</vt:lpstr>
      <vt:lpstr>(p  q)  (p  r)  p  (q  r)</vt:lpstr>
      <vt:lpstr>(p  r)  (q  r)  (p  q)  r</vt:lpstr>
      <vt:lpstr>Logical Equivalence Involving Biconditionals</vt:lpstr>
      <vt:lpstr>p  q  (p  q)  (q  p)</vt:lpstr>
      <vt:lpstr>p  q   p   q </vt:lpstr>
      <vt:lpstr>p  q  (p  q)  ( p   q)</vt:lpstr>
      <vt:lpstr>p  q  (p  q)  ( p   q)</vt:lpstr>
      <vt:lpstr> (p  q)  p   q</vt:lpstr>
      <vt:lpstr>Defining Operators via Equivalences</vt:lpstr>
      <vt:lpstr>p  q  (p  q)  ( p  q )</vt:lpstr>
      <vt:lpstr>p  q  ( p  q )( q  p)</vt:lpstr>
      <vt:lpstr>Example 1</vt:lpstr>
      <vt:lpstr>Example 2</vt:lpstr>
      <vt:lpstr>Example 3</vt:lpstr>
      <vt:lpstr>Long example Continued...</vt:lpstr>
      <vt:lpstr>End of Long Example</vt:lpstr>
      <vt:lpstr>电路可满足性问题</vt:lpstr>
      <vt:lpstr>PowerPoint 演示文稿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CZ M</dc:creator>
  <cp:keywords/>
  <dc:description/>
  <cp:lastModifiedBy>share_x@yeah.net</cp:lastModifiedBy>
  <cp:revision>190</cp:revision>
  <dcterms:created xsi:type="dcterms:W3CDTF">2015-09-10T12:06:05Z</dcterms:created>
  <dcterms:modified xsi:type="dcterms:W3CDTF">2024-06-16T13:50:31Z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2052-11.1.0.8976</vt:lpwstr>
  </property>
</Properties>
</file>