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108"/>
  </p:notesMasterIdLst>
  <p:sldIdLst>
    <p:sldId id="256" r:id="rId4"/>
    <p:sldId id="257" r:id="rId5"/>
    <p:sldId id="269" r:id="rId6"/>
    <p:sldId id="270" r:id="rId7"/>
    <p:sldId id="258" r:id="rId8"/>
    <p:sldId id="341" r:id="rId9"/>
    <p:sldId id="342" r:id="rId10"/>
    <p:sldId id="343" r:id="rId11"/>
    <p:sldId id="286" r:id="rId12"/>
    <p:sldId id="287" r:id="rId13"/>
    <p:sldId id="288" r:id="rId14"/>
    <p:sldId id="289" r:id="rId15"/>
    <p:sldId id="271" r:id="rId16"/>
    <p:sldId id="272" r:id="rId17"/>
    <p:sldId id="273" r:id="rId18"/>
    <p:sldId id="290" r:id="rId19"/>
    <p:sldId id="297" r:id="rId20"/>
    <p:sldId id="291" r:id="rId21"/>
    <p:sldId id="295" r:id="rId22"/>
    <p:sldId id="292" r:id="rId23"/>
    <p:sldId id="293" r:id="rId24"/>
    <p:sldId id="294" r:id="rId25"/>
    <p:sldId id="296" r:id="rId26"/>
    <p:sldId id="274" r:id="rId27"/>
    <p:sldId id="275" r:id="rId28"/>
    <p:sldId id="298" r:id="rId29"/>
    <p:sldId id="299" r:id="rId30"/>
    <p:sldId id="301" r:id="rId31"/>
    <p:sldId id="300" r:id="rId32"/>
    <p:sldId id="279" r:id="rId33"/>
    <p:sldId id="303" r:id="rId34"/>
    <p:sldId id="278" r:id="rId35"/>
    <p:sldId id="280" r:id="rId36"/>
    <p:sldId id="307" r:id="rId37"/>
    <p:sldId id="306" r:id="rId38"/>
    <p:sldId id="302" r:id="rId39"/>
    <p:sldId id="304" r:id="rId40"/>
    <p:sldId id="308" r:id="rId41"/>
    <p:sldId id="312" r:id="rId42"/>
    <p:sldId id="309" r:id="rId43"/>
    <p:sldId id="310" r:id="rId44"/>
    <p:sldId id="313" r:id="rId45"/>
    <p:sldId id="311" r:id="rId46"/>
    <p:sldId id="316" r:id="rId47"/>
    <p:sldId id="314" r:id="rId48"/>
    <p:sldId id="315" r:id="rId49"/>
    <p:sldId id="318" r:id="rId50"/>
    <p:sldId id="317" r:id="rId51"/>
    <p:sldId id="319" r:id="rId52"/>
    <p:sldId id="320" r:id="rId53"/>
    <p:sldId id="321" r:id="rId54"/>
    <p:sldId id="322" r:id="rId55"/>
    <p:sldId id="323" r:id="rId56"/>
    <p:sldId id="324" r:id="rId57"/>
    <p:sldId id="327" r:id="rId58"/>
    <p:sldId id="329" r:id="rId59"/>
    <p:sldId id="330" r:id="rId60"/>
    <p:sldId id="331" r:id="rId61"/>
    <p:sldId id="262" r:id="rId62"/>
    <p:sldId id="268" r:id="rId63"/>
    <p:sldId id="409" r:id="rId64"/>
    <p:sldId id="410" r:id="rId65"/>
    <p:sldId id="411" r:id="rId66"/>
    <p:sldId id="412" r:id="rId67"/>
    <p:sldId id="413" r:id="rId68"/>
    <p:sldId id="325" r:id="rId69"/>
    <p:sldId id="373" r:id="rId70"/>
    <p:sldId id="368" r:id="rId71"/>
    <p:sldId id="395" r:id="rId72"/>
    <p:sldId id="347" r:id="rId73"/>
    <p:sldId id="377" r:id="rId74"/>
    <p:sldId id="354" r:id="rId75"/>
    <p:sldId id="382" r:id="rId76"/>
    <p:sldId id="402" r:id="rId77"/>
    <p:sldId id="359" r:id="rId78"/>
    <p:sldId id="386" r:id="rId79"/>
    <p:sldId id="401" r:id="rId80"/>
    <p:sldId id="360" r:id="rId81"/>
    <p:sldId id="387" r:id="rId82"/>
    <p:sldId id="362" r:id="rId83"/>
    <p:sldId id="389" r:id="rId84"/>
    <p:sldId id="366" r:id="rId85"/>
    <p:sldId id="393" r:id="rId86"/>
    <p:sldId id="367" r:id="rId87"/>
    <p:sldId id="394" r:id="rId88"/>
    <p:sldId id="396" r:id="rId89"/>
    <p:sldId id="369" r:id="rId90"/>
    <p:sldId id="355" r:id="rId91"/>
    <p:sldId id="383" r:id="rId92"/>
    <p:sldId id="344" r:id="rId93"/>
    <p:sldId id="374" r:id="rId94"/>
    <p:sldId id="349" r:id="rId95"/>
    <p:sldId id="379" r:id="rId96"/>
    <p:sldId id="361" r:id="rId97"/>
    <p:sldId id="388" r:id="rId98"/>
    <p:sldId id="370" r:id="rId99"/>
    <p:sldId id="397" r:id="rId100"/>
    <p:sldId id="400" r:id="rId101"/>
    <p:sldId id="399" r:id="rId102"/>
    <p:sldId id="345" r:id="rId103"/>
    <p:sldId id="375" r:id="rId104"/>
    <p:sldId id="350" r:id="rId105"/>
    <p:sldId id="380" r:id="rId106"/>
    <p:sldId id="326" r:id="rId107"/>
  </p:sldIdLst>
  <p:sldSz cx="9144000" cy="6858000" type="screen4x3"/>
  <p:notesSz cx="6858000" cy="9144000"/>
  <p:custDataLst>
    <p:tags r:id="rId109"/>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autoAdjust="0"/>
  </p:normalViewPr>
  <p:slideViewPr>
    <p:cSldViewPr showGuides="1">
      <p:cViewPr varScale="1">
        <p:scale>
          <a:sx n="88" d="100"/>
          <a:sy n="88" d="100"/>
        </p:scale>
        <p:origin x="86" y="264"/>
      </p:cViewPr>
      <p:guideLst>
        <p:guide orient="horz" pos="2160"/>
        <p:guide pos="2918"/>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theme" Target="theme/theme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tableStyles" Target="tableStyle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notesMaster" Target="notesMasters/notes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tags" Target="tags/tag1.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endParaRPr lang="en-US"/>
          </a:p>
        </p:txBody>
      </p:sp>
      <p:sp>
        <p:nvSpPr>
          <p:cNvPr id="4100"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cmpd="sng">
            <a:noFill/>
            <a:miter lim="800000"/>
          </a:ln>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fld id="{6D16C3AF-416B-4480-A093-21F754C6D18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Char char="•"/>
            </a:pPr>
            <a:fld id="{E90E7A6B-C184-4592-B460-A1300D104880}" type="slidenum">
              <a:rPr lang="en-US" altLang="zh-CN"/>
              <a:t>17</a:t>
            </a:fld>
            <a:endParaRPr lang="en-US" altLang="zh-CN"/>
          </a:p>
        </p:txBody>
      </p:sp>
      <p:sp>
        <p:nvSpPr>
          <p:cNvPr id="22531" name="Rectangle 2"/>
          <p:cNvSpPr>
            <a:spLocks noGrp="1" noRot="1" noChangeAspect="1" noChangeArrowheads="1" noTextEdit="1"/>
          </p:cNvSpPr>
          <p:nvPr>
            <p:ph type="sldImg" idx="4294967295"/>
          </p:nvPr>
        </p:nvSpPr>
        <p:spPr>
          <a:xfrm>
            <a:off x="1141413" y="701675"/>
            <a:ext cx="4578350" cy="3435350"/>
          </a:xfrm>
        </p:spPr>
      </p:sp>
      <p:sp>
        <p:nvSpPr>
          <p:cNvPr id="22532" name="Rectangle 3"/>
          <p:cNvSpPr>
            <a:spLocks noGrp="1" noChangeArrowheads="1"/>
          </p:cNvSpPr>
          <p:nvPr>
            <p:ph type="body" idx="4294967295"/>
          </p:nvPr>
        </p:nvSpPr>
        <p:spPr>
          <a:xfrm>
            <a:off x="912813" y="4371975"/>
            <a:ext cx="5032375" cy="4060825"/>
          </a:xfrm>
        </p:spPr>
        <p:txBody>
          <a:bodyPr anchor="t"/>
          <a:lstStyle/>
          <a:p>
            <a:pPr eaLnBrk="1" hangingPunct="1"/>
            <a:r>
              <a:rPr lang="en-US" altLang="zh-CN"/>
              <a:t>Instructors: You can substitute your favorite overly-crowded destination in place of the University of Florida in this example.</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038E0438-5B2F-41F7-A12B-BF62359D3A8C}"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1451FD24-F304-4730-956F-32D7E6BC5759}"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56A1A415-BF1A-4BC1-B779-71D94A25B142}"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0"/>
          <p:cNvSpPr>
            <a:spLocks noGrp="1" noChangeArrowheads="1"/>
          </p:cNvSpPr>
          <p:nvPr>
            <p:ph type="dt" sz="half" idx="10"/>
          </p:nvPr>
        </p:nvSpPr>
        <p:spPr/>
        <p:txBody>
          <a:bodyPr/>
          <a:lstStyle>
            <a:lvl1pPr>
              <a:defRPr/>
            </a:lvl1pPr>
          </a:lstStyle>
          <a:p>
            <a:pPr>
              <a:defRPr/>
            </a:pPr>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7F69DFFF-ECFA-4BAE-846D-F210DA2CB666}"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0"/>
          <p:cNvSpPr>
            <a:spLocks noGrp="1" noChangeArrowheads="1"/>
          </p:cNvSpPr>
          <p:nvPr>
            <p:ph type="dt" sz="half" idx="10"/>
          </p:nvPr>
        </p:nvSpPr>
        <p:spPr/>
        <p:txBody>
          <a:bodyPr/>
          <a:lstStyle>
            <a:lvl1pPr>
              <a:defRPr/>
            </a:lvl1pPr>
          </a:lstStyle>
          <a:p>
            <a:pPr>
              <a:defRPr/>
            </a:pPr>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1CDD4EBD-831D-4286-A803-5065CE020C72}" type="slidenum">
              <a:rPr lang="en-US" altLang="zh-CN"/>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0"/>
          <p:cNvSpPr>
            <a:spLocks noGrp="1" noChangeArrowheads="1"/>
          </p:cNvSpPr>
          <p:nvPr>
            <p:ph type="dt" sz="half" idx="10"/>
          </p:nvPr>
        </p:nvSpPr>
        <p:spPr/>
        <p:txBody>
          <a:bodyPr/>
          <a:lstStyle>
            <a:lvl1pPr>
              <a:defRPr/>
            </a:lvl1pPr>
          </a:lstStyle>
          <a:p>
            <a:pPr>
              <a:defRPr/>
            </a:pPr>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4A29BFA8-339C-4F00-B01B-CA38735DF8E4}" type="slidenum">
              <a:rPr lang="en-US" altLang="zh-CN"/>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0"/>
          <p:cNvSpPr>
            <a:spLocks noGrp="1" noChangeArrowheads="1"/>
          </p:cNvSpPr>
          <p:nvPr>
            <p:ph type="dt" sz="half" idx="10"/>
          </p:nvPr>
        </p:nvSpPr>
        <p:spPr/>
        <p:txBody>
          <a:bodyPr/>
          <a:lstStyle>
            <a:lvl1pPr>
              <a:defRPr/>
            </a:lvl1pPr>
          </a:lstStyle>
          <a:p>
            <a:pPr>
              <a:defRPr/>
            </a:pPr>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3E32E6F2-E887-4579-B94C-074CE0CDF695}" type="slidenum">
              <a:rPr lang="en-US" altLang="zh-CN"/>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0"/>
          <p:cNvSpPr>
            <a:spLocks noGrp="1" noChangeArrowheads="1"/>
          </p:cNvSpPr>
          <p:nvPr>
            <p:ph type="dt" sz="half" idx="10"/>
          </p:nvPr>
        </p:nvSpPr>
        <p:spPr/>
        <p:txBody>
          <a:bodyPr/>
          <a:lstStyle>
            <a:lvl1pPr>
              <a:defRPr/>
            </a:lvl1pPr>
          </a:lstStyle>
          <a:p>
            <a:pPr>
              <a:defRPr/>
            </a:pPr>
            <a:endParaRPr lang="en-US"/>
          </a:p>
        </p:txBody>
      </p:sp>
      <p:sp>
        <p:nvSpPr>
          <p:cNvPr id="8" name="Rectangle 11"/>
          <p:cNvSpPr>
            <a:spLocks noGrp="1" noChangeArrowheads="1"/>
          </p:cNvSpPr>
          <p:nvPr>
            <p:ph type="ftr" sz="quarter" idx="11"/>
          </p:nvPr>
        </p:nvSpPr>
        <p:spPr/>
        <p:txBody>
          <a:bodyPr/>
          <a:lstStyle>
            <a:lvl1pPr>
              <a:defRPr/>
            </a:lvl1pPr>
          </a:lstStyle>
          <a:p>
            <a:pPr>
              <a:defRPr/>
            </a:pPr>
            <a:endParaRPr lang="en-US"/>
          </a:p>
        </p:txBody>
      </p:sp>
      <p:sp>
        <p:nvSpPr>
          <p:cNvPr id="9" name="Rectangle 12"/>
          <p:cNvSpPr>
            <a:spLocks noGrp="1" noChangeArrowheads="1"/>
          </p:cNvSpPr>
          <p:nvPr>
            <p:ph type="sldNum" sz="quarter" idx="12"/>
          </p:nvPr>
        </p:nvSpPr>
        <p:spPr/>
        <p:txBody>
          <a:bodyPr/>
          <a:lstStyle>
            <a:lvl1pPr>
              <a:defRPr/>
            </a:lvl1pPr>
          </a:lstStyle>
          <a:p>
            <a:fld id="{A235B473-37F8-46C7-9A92-94A243C93014}" type="slidenum">
              <a:rPr lang="en-US" altLang="zh-CN"/>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0"/>
          <p:cNvSpPr>
            <a:spLocks noGrp="1" noChangeArrowheads="1"/>
          </p:cNvSpPr>
          <p:nvPr>
            <p:ph type="dt" sz="half" idx="10"/>
          </p:nvPr>
        </p:nvSpPr>
        <p:spPr/>
        <p:txBody>
          <a:bodyPr/>
          <a:lstStyle>
            <a:lvl1pPr>
              <a:defRPr/>
            </a:lvl1pPr>
          </a:lstStyle>
          <a:p>
            <a:pPr>
              <a:defRPr/>
            </a:pPr>
            <a:endParaRPr lang="en-US"/>
          </a:p>
        </p:txBody>
      </p:sp>
      <p:sp>
        <p:nvSpPr>
          <p:cNvPr id="4" name="Rectangle 11"/>
          <p:cNvSpPr>
            <a:spLocks noGrp="1" noChangeArrowheads="1"/>
          </p:cNvSpPr>
          <p:nvPr>
            <p:ph type="ftr" sz="quarter" idx="11"/>
          </p:nvPr>
        </p:nvSpPr>
        <p:spPr/>
        <p:txBody>
          <a:bodyPr/>
          <a:lstStyle>
            <a:lvl1pPr>
              <a:defRPr/>
            </a:lvl1pPr>
          </a:lstStyle>
          <a:p>
            <a:pPr>
              <a:defRPr/>
            </a:pPr>
            <a:endParaRPr lang="en-US"/>
          </a:p>
        </p:txBody>
      </p:sp>
      <p:sp>
        <p:nvSpPr>
          <p:cNvPr id="5" name="Rectangle 12"/>
          <p:cNvSpPr>
            <a:spLocks noGrp="1" noChangeArrowheads="1"/>
          </p:cNvSpPr>
          <p:nvPr>
            <p:ph type="sldNum" sz="quarter" idx="12"/>
          </p:nvPr>
        </p:nvSpPr>
        <p:spPr/>
        <p:txBody>
          <a:bodyPr/>
          <a:lstStyle>
            <a:lvl1pPr>
              <a:defRPr/>
            </a:lvl1pPr>
          </a:lstStyle>
          <a:p>
            <a:fld id="{54CAAD0A-1E88-41BF-ABEB-A46F24904CB7}" type="slidenum">
              <a:rPr lang="en-US" altLang="zh-CN"/>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pPr>
              <a:defRPr/>
            </a:pPr>
            <a:endParaRPr lang="en-US"/>
          </a:p>
        </p:txBody>
      </p:sp>
      <p:sp>
        <p:nvSpPr>
          <p:cNvPr id="3" name="Rectangle 11"/>
          <p:cNvSpPr>
            <a:spLocks noGrp="1" noChangeArrowheads="1"/>
          </p:cNvSpPr>
          <p:nvPr>
            <p:ph type="ftr" sz="quarter" idx="11"/>
          </p:nvPr>
        </p:nvSpPr>
        <p:spPr/>
        <p:txBody>
          <a:bodyPr/>
          <a:lstStyle>
            <a:lvl1pPr>
              <a:defRPr/>
            </a:lvl1pPr>
          </a:lstStyle>
          <a:p>
            <a:pPr>
              <a:defRPr/>
            </a:pPr>
            <a:endParaRPr lang="en-US"/>
          </a:p>
        </p:txBody>
      </p:sp>
      <p:sp>
        <p:nvSpPr>
          <p:cNvPr id="4" name="Rectangle 12"/>
          <p:cNvSpPr>
            <a:spLocks noGrp="1" noChangeArrowheads="1"/>
          </p:cNvSpPr>
          <p:nvPr>
            <p:ph type="sldNum" sz="quarter" idx="12"/>
          </p:nvPr>
        </p:nvSpPr>
        <p:spPr/>
        <p:txBody>
          <a:bodyPr/>
          <a:lstStyle>
            <a:lvl1pPr>
              <a:defRPr/>
            </a:lvl1pPr>
          </a:lstStyle>
          <a:p>
            <a:fld id="{5D87A77F-6ACC-4F28-B910-CF6F6DD4FB8D}" type="slidenum">
              <a:rPr lang="en-US" altLang="zh-CN"/>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0"/>
          <p:cNvSpPr>
            <a:spLocks noGrp="1" noChangeArrowheads="1"/>
          </p:cNvSpPr>
          <p:nvPr>
            <p:ph type="dt" sz="half" idx="10"/>
          </p:nvPr>
        </p:nvSpPr>
        <p:spPr/>
        <p:txBody>
          <a:bodyPr/>
          <a:lstStyle>
            <a:lvl1pPr>
              <a:defRPr/>
            </a:lvl1pPr>
          </a:lstStyle>
          <a:p>
            <a:pPr>
              <a:defRPr/>
            </a:pPr>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8AA738BA-6E61-400E-A836-1AA0244DE238}"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01CF142E-D6E5-42CB-8A6B-B186E08AE2F9}"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0"/>
          <p:cNvSpPr>
            <a:spLocks noGrp="1" noChangeArrowheads="1"/>
          </p:cNvSpPr>
          <p:nvPr>
            <p:ph type="dt" sz="half" idx="10"/>
          </p:nvPr>
        </p:nvSpPr>
        <p:spPr/>
        <p:txBody>
          <a:bodyPr/>
          <a:lstStyle>
            <a:lvl1pPr>
              <a:defRPr/>
            </a:lvl1pPr>
          </a:lstStyle>
          <a:p>
            <a:pPr>
              <a:defRPr/>
            </a:pPr>
            <a:endParaRPr lang="en-US"/>
          </a:p>
        </p:txBody>
      </p:sp>
      <p:sp>
        <p:nvSpPr>
          <p:cNvPr id="6" name="Rectangle 11"/>
          <p:cNvSpPr>
            <a:spLocks noGrp="1" noChangeArrowheads="1"/>
          </p:cNvSpPr>
          <p:nvPr>
            <p:ph type="ftr" sz="quarter" idx="11"/>
          </p:nvPr>
        </p:nvSpPr>
        <p:spPr/>
        <p:txBody>
          <a:bodyPr/>
          <a:lstStyle>
            <a:lvl1pPr>
              <a:defRPr/>
            </a:lvl1pPr>
          </a:lstStyle>
          <a:p>
            <a:pPr>
              <a:defRPr/>
            </a:pPr>
            <a:endParaRPr lang="en-US"/>
          </a:p>
        </p:txBody>
      </p:sp>
      <p:sp>
        <p:nvSpPr>
          <p:cNvPr id="7" name="Rectangle 12"/>
          <p:cNvSpPr>
            <a:spLocks noGrp="1" noChangeArrowheads="1"/>
          </p:cNvSpPr>
          <p:nvPr>
            <p:ph type="sldNum" sz="quarter" idx="12"/>
          </p:nvPr>
        </p:nvSpPr>
        <p:spPr/>
        <p:txBody>
          <a:bodyPr/>
          <a:lstStyle>
            <a:lvl1pPr>
              <a:defRPr/>
            </a:lvl1pPr>
          </a:lstStyle>
          <a:p>
            <a:fld id="{DFF97DDE-709D-432B-A48C-0F19ED9B7B5B}" type="slidenum">
              <a:rPr lang="en-US" altLang="zh-CN"/>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0"/>
          <p:cNvSpPr>
            <a:spLocks noGrp="1" noChangeArrowheads="1"/>
          </p:cNvSpPr>
          <p:nvPr>
            <p:ph type="dt" sz="half" idx="10"/>
          </p:nvPr>
        </p:nvSpPr>
        <p:spPr/>
        <p:txBody>
          <a:bodyPr/>
          <a:lstStyle>
            <a:lvl1pPr>
              <a:defRPr/>
            </a:lvl1pPr>
          </a:lstStyle>
          <a:p>
            <a:pPr>
              <a:defRPr/>
            </a:pPr>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E7AA4211-AC32-4E55-BAD5-A93BFC43E506}" type="slidenum">
              <a:rPr lang="en-US" altLang="zh-CN"/>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0"/>
          <p:cNvSpPr>
            <a:spLocks noGrp="1" noChangeArrowheads="1"/>
          </p:cNvSpPr>
          <p:nvPr>
            <p:ph type="dt" sz="half" idx="10"/>
          </p:nvPr>
        </p:nvSpPr>
        <p:spPr/>
        <p:txBody>
          <a:bodyPr/>
          <a:lstStyle>
            <a:lvl1pPr>
              <a:defRPr/>
            </a:lvl1pPr>
          </a:lstStyle>
          <a:p>
            <a:pPr>
              <a:defRPr/>
            </a:pPr>
            <a:endParaRPr lang="en-US"/>
          </a:p>
        </p:txBody>
      </p:sp>
      <p:sp>
        <p:nvSpPr>
          <p:cNvPr id="5" name="Rectangle 11"/>
          <p:cNvSpPr>
            <a:spLocks noGrp="1" noChangeArrowheads="1"/>
          </p:cNvSpPr>
          <p:nvPr>
            <p:ph type="ftr" sz="quarter" idx="11"/>
          </p:nvPr>
        </p:nvSpPr>
        <p:spPr/>
        <p:txBody>
          <a:bodyPr/>
          <a:lstStyle>
            <a:lvl1pPr>
              <a:defRPr/>
            </a:lvl1pPr>
          </a:lstStyle>
          <a:p>
            <a:pPr>
              <a:defRPr/>
            </a:pPr>
            <a:endParaRPr lang="en-US"/>
          </a:p>
        </p:txBody>
      </p:sp>
      <p:sp>
        <p:nvSpPr>
          <p:cNvPr id="6" name="Rectangle 12"/>
          <p:cNvSpPr>
            <a:spLocks noGrp="1" noChangeArrowheads="1"/>
          </p:cNvSpPr>
          <p:nvPr>
            <p:ph type="sldNum" sz="quarter" idx="12"/>
          </p:nvPr>
        </p:nvSpPr>
        <p:spPr/>
        <p:txBody>
          <a:bodyPr/>
          <a:lstStyle>
            <a:lvl1pPr>
              <a:defRPr/>
            </a:lvl1pPr>
          </a:lstStyle>
          <a:p>
            <a:fld id="{AC2800A6-49F8-46DE-9F0A-D2EBE0E1C610}" type="slidenum">
              <a:rPr lang="en-US" altLang="zh-CN"/>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3EDFFBEF-D2F4-491E-87C2-487ECE4E7883}" type="slidenum">
              <a:rPr lang="en-US" altLang="zh-CN"/>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CC3F5C83-F9DA-415A-B1E1-81A354C608FD}" type="slidenum">
              <a:rPr lang="en-US" altLang="zh-CN"/>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90AEF8D8-2169-4D33-B94C-BCF4C01270CF}" type="slidenum">
              <a:rPr lang="en-US" altLang="zh-CN"/>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7" name="Rectangle 13"/>
          <p:cNvSpPr>
            <a:spLocks noGrp="1" noChangeArrowheads="1"/>
          </p:cNvSpPr>
          <p:nvPr>
            <p:ph type="sldNum" sz="quarter" idx="12"/>
          </p:nvPr>
        </p:nvSpPr>
        <p:spPr/>
        <p:txBody>
          <a:bodyPr/>
          <a:lstStyle>
            <a:lvl1pPr>
              <a:defRPr/>
            </a:lvl1pPr>
          </a:lstStyle>
          <a:p>
            <a:fld id="{EE35525C-BDF8-4918-94EE-1642541C93F8}" type="slidenum">
              <a:rPr lang="en-US" altLang="zh-CN"/>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8"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9" name="Rectangle 13"/>
          <p:cNvSpPr>
            <a:spLocks noGrp="1" noChangeArrowheads="1"/>
          </p:cNvSpPr>
          <p:nvPr>
            <p:ph type="sldNum" sz="quarter" idx="12"/>
          </p:nvPr>
        </p:nvSpPr>
        <p:spPr/>
        <p:txBody>
          <a:bodyPr/>
          <a:lstStyle>
            <a:lvl1pPr>
              <a:defRPr/>
            </a:lvl1pPr>
          </a:lstStyle>
          <a:p>
            <a:fld id="{0F32BB52-45BB-4FA9-90FA-25ADA3B0B9FB}" type="slidenum">
              <a:rPr lang="en-US" altLang="zh-CN"/>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4"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5" name="Rectangle 13"/>
          <p:cNvSpPr>
            <a:spLocks noGrp="1" noChangeArrowheads="1"/>
          </p:cNvSpPr>
          <p:nvPr>
            <p:ph type="sldNum" sz="quarter" idx="12"/>
          </p:nvPr>
        </p:nvSpPr>
        <p:spPr/>
        <p:txBody>
          <a:bodyPr/>
          <a:lstStyle>
            <a:lvl1pPr>
              <a:defRPr/>
            </a:lvl1pPr>
          </a:lstStyle>
          <a:p>
            <a:fld id="{A3BD3AD4-7F54-4619-9D72-1A7D90E07244}" type="slidenum">
              <a:rPr lang="en-US" altLang="zh-CN"/>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3"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4" name="Rectangle 13"/>
          <p:cNvSpPr>
            <a:spLocks noGrp="1" noChangeArrowheads="1"/>
          </p:cNvSpPr>
          <p:nvPr>
            <p:ph type="sldNum" sz="quarter" idx="12"/>
          </p:nvPr>
        </p:nvSpPr>
        <p:spPr/>
        <p:txBody>
          <a:bodyPr/>
          <a:lstStyle>
            <a:lvl1pPr>
              <a:defRPr/>
            </a:lvl1pPr>
          </a:lstStyle>
          <a:p>
            <a:fld id="{7E60589C-06D2-45D5-A38B-839D63871B10}"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F8BD9950-8EAC-4254-9B7C-D85FA5EC4F5A}" type="slidenum">
              <a:rPr lang="en-US" altLang="zh-CN"/>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7" name="Rectangle 13"/>
          <p:cNvSpPr>
            <a:spLocks noGrp="1" noChangeArrowheads="1"/>
          </p:cNvSpPr>
          <p:nvPr>
            <p:ph type="sldNum" sz="quarter" idx="12"/>
          </p:nvPr>
        </p:nvSpPr>
        <p:spPr/>
        <p:txBody>
          <a:bodyPr/>
          <a:lstStyle>
            <a:lvl1pPr>
              <a:defRPr/>
            </a:lvl1pPr>
          </a:lstStyle>
          <a:p>
            <a:fld id="{08B5B62B-D36C-4ADE-9C5D-531856D9F857}" type="slidenum">
              <a:rPr lang="en-US" altLang="zh-CN"/>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7" name="Rectangle 13"/>
          <p:cNvSpPr>
            <a:spLocks noGrp="1" noChangeArrowheads="1"/>
          </p:cNvSpPr>
          <p:nvPr>
            <p:ph type="sldNum" sz="quarter" idx="12"/>
          </p:nvPr>
        </p:nvSpPr>
        <p:spPr/>
        <p:txBody>
          <a:bodyPr/>
          <a:lstStyle>
            <a:lvl1pPr>
              <a:defRPr/>
            </a:lvl1pPr>
          </a:lstStyle>
          <a:p>
            <a:fld id="{BC254319-54A8-4573-BEC3-ACFE51FBAB44}" type="slidenum">
              <a:rPr lang="en-US" altLang="zh-CN"/>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7D1B3C61-5CAB-4DAA-94CC-84D855A98857}" type="slidenum">
              <a:rPr lang="en-US" altLang="zh-CN"/>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5"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6" name="Rectangle 13"/>
          <p:cNvSpPr>
            <a:spLocks noGrp="1" noChangeArrowheads="1"/>
          </p:cNvSpPr>
          <p:nvPr>
            <p:ph type="sldNum" sz="quarter" idx="12"/>
          </p:nvPr>
        </p:nvSpPr>
        <p:spPr/>
        <p:txBody>
          <a:bodyPr/>
          <a:lstStyle>
            <a:lvl1pPr>
              <a:defRPr/>
            </a:lvl1pPr>
          </a:lstStyle>
          <a:p>
            <a:fld id="{A79A8B6D-AFEC-4AB8-950B-33A111DF1EA2}"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7" name="Rectangle 13"/>
          <p:cNvSpPr>
            <a:spLocks noGrp="1" noChangeArrowheads="1"/>
          </p:cNvSpPr>
          <p:nvPr>
            <p:ph type="sldNum" sz="quarter" idx="12"/>
          </p:nvPr>
        </p:nvSpPr>
        <p:spPr/>
        <p:txBody>
          <a:bodyPr/>
          <a:lstStyle>
            <a:lvl1pPr>
              <a:defRPr/>
            </a:lvl1pPr>
          </a:lstStyle>
          <a:p>
            <a:fld id="{4D6E1C84-4F10-4B18-9514-8588FE13F1E9}"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8"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9" name="Rectangle 13"/>
          <p:cNvSpPr>
            <a:spLocks noGrp="1" noChangeArrowheads="1"/>
          </p:cNvSpPr>
          <p:nvPr>
            <p:ph type="sldNum" sz="quarter" idx="12"/>
          </p:nvPr>
        </p:nvSpPr>
        <p:spPr/>
        <p:txBody>
          <a:bodyPr/>
          <a:lstStyle>
            <a:lvl1pPr>
              <a:defRPr/>
            </a:lvl1pPr>
          </a:lstStyle>
          <a:p>
            <a:fld id="{A5DD10B9-FBF0-42CA-9C5D-7FF13958A1A9}"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4"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5" name="Rectangle 13"/>
          <p:cNvSpPr>
            <a:spLocks noGrp="1" noChangeArrowheads="1"/>
          </p:cNvSpPr>
          <p:nvPr>
            <p:ph type="sldNum" sz="quarter" idx="12"/>
          </p:nvPr>
        </p:nvSpPr>
        <p:spPr/>
        <p:txBody>
          <a:bodyPr/>
          <a:lstStyle>
            <a:lvl1pPr>
              <a:defRPr/>
            </a:lvl1pPr>
          </a:lstStyle>
          <a:p>
            <a:fld id="{D39E8E3E-248C-41D9-B86F-238269E429FA}"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3"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4" name="Rectangle 13"/>
          <p:cNvSpPr>
            <a:spLocks noGrp="1" noChangeArrowheads="1"/>
          </p:cNvSpPr>
          <p:nvPr>
            <p:ph type="sldNum" sz="quarter" idx="12"/>
          </p:nvPr>
        </p:nvSpPr>
        <p:spPr/>
        <p:txBody>
          <a:bodyPr/>
          <a:lstStyle>
            <a:lvl1pPr>
              <a:defRPr/>
            </a:lvl1pPr>
          </a:lstStyle>
          <a:p>
            <a:fld id="{91A8924E-6505-4777-9244-DF8D8B990395}"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7" name="Rectangle 13"/>
          <p:cNvSpPr>
            <a:spLocks noGrp="1" noChangeArrowheads="1"/>
          </p:cNvSpPr>
          <p:nvPr>
            <p:ph type="sldNum" sz="quarter" idx="12"/>
          </p:nvPr>
        </p:nvSpPr>
        <p:spPr/>
        <p:txBody>
          <a:bodyPr/>
          <a:lstStyle>
            <a:lvl1pPr>
              <a:defRPr/>
            </a:lvl1pPr>
          </a:lstStyle>
          <a:p>
            <a:fld id="{C677D5DD-8662-4457-A606-7963472E4A56}"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r>
              <a:rPr lang="en-US"/>
              <a:t>www.themegallery.com</a:t>
            </a:r>
          </a:p>
        </p:txBody>
      </p:sp>
      <p:sp>
        <p:nvSpPr>
          <p:cNvPr id="6" name="Rectangle 12"/>
          <p:cNvSpPr>
            <a:spLocks noGrp="1" noChangeArrowheads="1"/>
          </p:cNvSpPr>
          <p:nvPr>
            <p:ph type="ftr" sz="quarter" idx="11"/>
          </p:nvPr>
        </p:nvSpPr>
        <p:spPr/>
        <p:txBody>
          <a:bodyPr/>
          <a:lstStyle>
            <a:lvl1pPr>
              <a:defRPr/>
            </a:lvl1pPr>
          </a:lstStyle>
          <a:p>
            <a:pPr>
              <a:defRPr/>
            </a:pPr>
            <a:r>
              <a:rPr lang="en-US"/>
              <a:t>Company Logo</a:t>
            </a:r>
          </a:p>
        </p:txBody>
      </p:sp>
      <p:sp>
        <p:nvSpPr>
          <p:cNvPr id="7" name="Rectangle 13"/>
          <p:cNvSpPr>
            <a:spLocks noGrp="1" noChangeArrowheads="1"/>
          </p:cNvSpPr>
          <p:nvPr>
            <p:ph type="sldNum" sz="quarter" idx="12"/>
          </p:nvPr>
        </p:nvSpPr>
        <p:spPr/>
        <p:txBody>
          <a:bodyPr/>
          <a:lstStyle>
            <a:lvl1pPr>
              <a:defRPr/>
            </a:lvl1pPr>
          </a:lstStyle>
          <a:p>
            <a:fld id="{7AE24C57-0398-483C-B5E2-8668F66F0319}"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p:cNvSpPr>
            <a:spLocks noChangeArrowheads="1"/>
          </p:cNvSpPr>
          <p:nvPr/>
        </p:nvSpPr>
        <p:spPr bwMode="auto">
          <a:xfrm>
            <a:off x="592138" y="0"/>
            <a:ext cx="2066925" cy="8382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7" name="Rectangle 3"/>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8" name="Rectangle 4" descr="a2"/>
          <p:cNvSpPr>
            <a:spLocks noChangeArrowheads="1"/>
          </p:cNvSpPr>
          <p:nvPr/>
        </p:nvSpPr>
        <p:spPr bwMode="auto">
          <a:xfrm>
            <a:off x="4938713" y="0"/>
            <a:ext cx="2066925" cy="838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9" name="Rectangle 5"/>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0" name="Rectangle 6"/>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1031" name="Group 7"/>
          <p:cNvGrpSpPr/>
          <p:nvPr/>
        </p:nvGrpSpPr>
        <p:grpSpPr bwMode="auto">
          <a:xfrm>
            <a:off x="0" y="685800"/>
            <a:ext cx="9144000" cy="609600"/>
            <a:chOff x="0" y="0"/>
            <a:chExt cx="5760" cy="384"/>
          </a:xfrm>
        </p:grpSpPr>
        <p:sp>
          <p:nvSpPr>
            <p:cNvPr id="1038" name="Rectangle 8"/>
            <p:cNvSpPr>
              <a:spLocks noChangeArrowheads="1"/>
            </p:cNvSpPr>
            <p:nvPr userDrawn="1"/>
          </p:nvSpPr>
          <p:spPr bwMode="auto">
            <a:xfrm>
              <a:off x="0" y="0"/>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Rectangle 9"/>
            <p:cNvSpPr>
              <a:spLocks noChangeArrowheads="1"/>
            </p:cNvSpPr>
            <p:nvPr userDrawn="1"/>
          </p:nvSpPr>
          <p:spPr bwMode="auto">
            <a:xfrm>
              <a:off x="362" y="0"/>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032" name="Rectangle 10"/>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p:cNvSpPr>
            <a:spLocks noGrp="1" noChangeArrowheads="1"/>
          </p:cNvSpPr>
          <p:nvPr>
            <p:ph type="dt" sz="half" idx="2"/>
          </p:nvPr>
        </p:nvSpPr>
        <p:spPr bwMode="auto">
          <a:xfrm>
            <a:off x="457200" y="6461125"/>
            <a:ext cx="2133600" cy="320675"/>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t>www.themegallery.com</a:t>
            </a:r>
          </a:p>
        </p:txBody>
      </p:sp>
      <p:sp>
        <p:nvSpPr>
          <p:cNvPr id="1036" name="Rectangle 12"/>
          <p:cNvSpPr>
            <a:spLocks noGrp="1" noChangeArrowheads="1"/>
          </p:cNvSpPr>
          <p:nvPr>
            <p:ph type="ftr" sz="quarter" idx="3"/>
          </p:nvPr>
        </p:nvSpPr>
        <p:spPr bwMode="auto">
          <a:xfrm>
            <a:off x="5867400" y="6477000"/>
            <a:ext cx="2895600" cy="320675"/>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t>Company Logo</a:t>
            </a:r>
          </a:p>
        </p:txBody>
      </p:sp>
      <p:sp>
        <p:nvSpPr>
          <p:cNvPr id="1037" name="Rectangle 13"/>
          <p:cNvSpPr>
            <a:spLocks noGrp="1" noChangeArrowheads="1"/>
          </p:cNvSpPr>
          <p:nvPr>
            <p:ph type="sldNum" sz="quarter" idx="4"/>
          </p:nvPr>
        </p:nvSpPr>
        <p:spPr bwMode="auto">
          <a:xfrm>
            <a:off x="3124200" y="6477000"/>
            <a:ext cx="2133600" cy="320675"/>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effectLst>
                  <a:outerShdw blurRad="38100" dist="38100" dir="2700000" algn="tl">
                    <a:srgbClr val="C0C0C0"/>
                  </a:outerShdw>
                </a:effectLst>
                <a:latin typeface="Verdana" panose="020B0604030504040204" pitchFamily="34" charset="0"/>
              </a:defRPr>
            </a:lvl1pPr>
          </a:lstStyle>
          <a:p>
            <a:fld id="{A5E42853-7BA4-4E46-A611-31C49420D32B}" type="slidenum">
              <a:rPr lang="en-US" altLang="zh-CN"/>
              <a:t>‹#›</a:t>
            </a:fld>
            <a:endParaRPr lang="en-US" altLang="zh-CN"/>
          </a:p>
        </p:txBody>
      </p:sp>
      <p:sp>
        <p:nvSpPr>
          <p:cNvPr id="2" name="Rectangle 14"/>
          <p:cNvSpPr>
            <a:spLocks noGrp="1" noChangeArrowheads="1"/>
          </p:cNvSpPr>
          <p:nvPr>
            <p:ph type="title" idx="9"/>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3" name="Text Box 15"/>
          <p:cNvSpPr txBox="1">
            <a:spLocks noChangeArrowheads="1"/>
          </p:cNvSpPr>
          <p:nvPr/>
        </p:nvSpPr>
        <p:spPr bwMode="auto">
          <a:xfrm>
            <a:off x="7391400" y="76200"/>
            <a:ext cx="1765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0" fontAlgn="base" hangingPunct="0">
        <a:spcBef>
          <a:spcPct val="0"/>
        </a:spcBef>
        <a:spcAft>
          <a:spcPct val="0"/>
        </a:spcAft>
        <a:defRPr sz="3200" b="1">
          <a:solidFill>
            <a:schemeClr val="bg1"/>
          </a:solidFill>
          <a:latin typeface="Verdana" panose="020B0604030504040204" pitchFamily="34" charset="0"/>
        </a:defRPr>
      </a:lvl6pPr>
      <a:lvl7pPr marL="914400" algn="l" rtl="0" eaLnBrk="0" fontAlgn="base" hangingPunct="0">
        <a:spcBef>
          <a:spcPct val="0"/>
        </a:spcBef>
        <a:spcAft>
          <a:spcPct val="0"/>
        </a:spcAft>
        <a:defRPr sz="3200" b="1">
          <a:solidFill>
            <a:schemeClr val="bg1"/>
          </a:solidFill>
          <a:latin typeface="Verdana" panose="020B0604030504040204" pitchFamily="34" charset="0"/>
        </a:defRPr>
      </a:lvl7pPr>
      <a:lvl8pPr marL="1371600" algn="l" rtl="0" eaLnBrk="0" fontAlgn="base" hangingPunct="0">
        <a:spcBef>
          <a:spcPct val="0"/>
        </a:spcBef>
        <a:spcAft>
          <a:spcPct val="0"/>
        </a:spcAft>
        <a:defRPr sz="3200" b="1">
          <a:solidFill>
            <a:schemeClr val="bg1"/>
          </a:solidFill>
          <a:latin typeface="Verdana" panose="020B0604030504040204" pitchFamily="34" charset="0"/>
        </a:defRPr>
      </a:lvl8pPr>
      <a:lvl9pPr marL="1828800" algn="l"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descr="a1"/>
          <p:cNvSpPr>
            <a:spLocks noChangeArrowheads="1"/>
          </p:cNvSpPr>
          <p:nvPr/>
        </p:nvSpPr>
        <p:spPr bwMode="auto">
          <a:xfrm>
            <a:off x="2286000" y="0"/>
            <a:ext cx="2286000" cy="31242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1" name="Rectangle 3"/>
          <p:cNvSpPr>
            <a:spLocks noChangeArrowheads="1"/>
          </p:cNvSpPr>
          <p:nvPr/>
        </p:nvSpPr>
        <p:spPr bwMode="auto">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2" name="Rectangle 4"/>
          <p:cNvSpPr>
            <a:spLocks noChangeArrowheads="1"/>
          </p:cNvSpPr>
          <p:nvPr/>
        </p:nvSpPr>
        <p:spPr bwMode="auto">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3" name="Rectangle 5" descr="a2"/>
          <p:cNvSpPr>
            <a:spLocks noChangeArrowheads="1"/>
          </p:cNvSpPr>
          <p:nvPr/>
        </p:nvSpPr>
        <p:spPr bwMode="auto">
          <a:xfrm>
            <a:off x="6934200" y="0"/>
            <a:ext cx="2209800" cy="3124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4" name="Rectangle 6"/>
          <p:cNvSpPr>
            <a:spLocks noChangeArrowheads="1"/>
          </p:cNvSpPr>
          <p:nvPr/>
        </p:nvSpPr>
        <p:spPr bwMode="auto">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5" name="Rectangle 7"/>
          <p:cNvSpPr>
            <a:spLocks noChangeArrowheads="1"/>
          </p:cNvSpPr>
          <p:nvPr/>
        </p:nvSpPr>
        <p:spPr bwMode="auto">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6" name="Text Box 13"/>
          <p:cNvSpPr txBox="1">
            <a:spLocks noChangeArrowheads="1"/>
          </p:cNvSpPr>
          <p:nvPr/>
        </p:nvSpPr>
        <p:spPr bwMode="auto">
          <a:xfrm>
            <a:off x="444500" y="2514600"/>
            <a:ext cx="1765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
        <p:nvSpPr>
          <p:cNvPr id="2057" name="Rectangle 10"/>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8" name="Rectangle 14"/>
          <p:cNvSpPr>
            <a:spLocks noGrp="1" noChangeArrowheads="1"/>
          </p:cNvSpPr>
          <p:nvPr>
            <p:ph type="title" idx="9"/>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2059" name="Rectangle 10"/>
          <p:cNvSpPr>
            <a:spLocks noGrp="1" noChangeArrowheads="1"/>
          </p:cNvSpPr>
          <p:nvPr>
            <p:ph type="dt" sz="half" idx="2"/>
          </p:nvPr>
        </p:nvSpPr>
        <p:spPr bwMode="auto">
          <a:xfrm>
            <a:off x="457200" y="6551613"/>
            <a:ext cx="2133600" cy="169862"/>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en-US"/>
          </a:p>
        </p:txBody>
      </p:sp>
      <p:sp>
        <p:nvSpPr>
          <p:cNvPr id="2060" name="Rectangle 11"/>
          <p:cNvSpPr>
            <a:spLocks noGrp="1" noChangeArrowheads="1"/>
          </p:cNvSpPr>
          <p:nvPr>
            <p:ph type="ftr" sz="quarter" idx="3"/>
          </p:nvPr>
        </p:nvSpPr>
        <p:spPr bwMode="auto">
          <a:xfrm>
            <a:off x="3124200" y="6553200"/>
            <a:ext cx="2895600" cy="168275"/>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lvl1pPr>
          </a:lstStyle>
          <a:p>
            <a:pPr>
              <a:defRPr/>
            </a:pPr>
            <a:endParaRPr lang="en-US"/>
          </a:p>
        </p:txBody>
      </p:sp>
      <p:sp>
        <p:nvSpPr>
          <p:cNvPr id="2061" name="Rectangle 12"/>
          <p:cNvSpPr>
            <a:spLocks noGrp="1" noChangeArrowheads="1"/>
          </p:cNvSpPr>
          <p:nvPr>
            <p:ph type="sldNum" sz="quarter" idx="4"/>
          </p:nvPr>
        </p:nvSpPr>
        <p:spPr bwMode="auto">
          <a:xfrm>
            <a:off x="6553200" y="6553200"/>
            <a:ext cx="2133600" cy="168275"/>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fld id="{8BF4FD4C-6EE5-4AA0-AB49-9DB213F2D37B}"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0" fontAlgn="base" hangingPunct="0">
        <a:spcBef>
          <a:spcPct val="0"/>
        </a:spcBef>
        <a:spcAft>
          <a:spcPct val="0"/>
        </a:spcAft>
        <a:defRPr sz="3200" b="1">
          <a:solidFill>
            <a:schemeClr val="bg1"/>
          </a:solidFill>
          <a:latin typeface="Verdana" panose="020B0604030504040204" pitchFamily="34" charset="0"/>
        </a:defRPr>
      </a:lvl6pPr>
      <a:lvl7pPr marL="914400" algn="l" rtl="0" eaLnBrk="0" fontAlgn="base" hangingPunct="0">
        <a:spcBef>
          <a:spcPct val="0"/>
        </a:spcBef>
        <a:spcAft>
          <a:spcPct val="0"/>
        </a:spcAft>
        <a:defRPr sz="3200" b="1">
          <a:solidFill>
            <a:schemeClr val="bg1"/>
          </a:solidFill>
          <a:latin typeface="Verdana" panose="020B0604030504040204" pitchFamily="34" charset="0"/>
        </a:defRPr>
      </a:lvl7pPr>
      <a:lvl8pPr marL="1371600" algn="l" rtl="0" eaLnBrk="0" fontAlgn="base" hangingPunct="0">
        <a:spcBef>
          <a:spcPct val="0"/>
        </a:spcBef>
        <a:spcAft>
          <a:spcPct val="0"/>
        </a:spcAft>
        <a:defRPr sz="3200" b="1">
          <a:solidFill>
            <a:schemeClr val="bg1"/>
          </a:solidFill>
          <a:latin typeface="Verdana" panose="020B0604030504040204" pitchFamily="34" charset="0"/>
        </a:defRPr>
      </a:lvl8pPr>
      <a:lvl9pPr marL="1828800" algn="l"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descr="a1"/>
          <p:cNvSpPr>
            <a:spLocks noChangeArrowheads="1"/>
          </p:cNvSpPr>
          <p:nvPr/>
        </p:nvSpPr>
        <p:spPr bwMode="auto">
          <a:xfrm>
            <a:off x="592138" y="0"/>
            <a:ext cx="2066925" cy="838200"/>
          </a:xfrm>
          <a:prstGeom prst="rect">
            <a:avLst/>
          </a:prstGeom>
          <a:blipFill dpi="0" rotWithShape="1">
            <a:blip r:embed="rId1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75" name="Rectangle 3"/>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76" name="Rectangle 4" descr="a2"/>
          <p:cNvSpPr>
            <a:spLocks noChangeArrowheads="1"/>
          </p:cNvSpPr>
          <p:nvPr/>
        </p:nvSpPr>
        <p:spPr bwMode="auto">
          <a:xfrm>
            <a:off x="4938713" y="0"/>
            <a:ext cx="2066925" cy="838200"/>
          </a:xfrm>
          <a:prstGeom prst="rect">
            <a:avLst/>
          </a:prstGeom>
          <a:blipFill dpi="0" rotWithShape="1">
            <a:blip r:embed="rId1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77" name="Rectangle 5"/>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78" name="Rectangle 6"/>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3079" name="Group 7"/>
          <p:cNvGrpSpPr/>
          <p:nvPr/>
        </p:nvGrpSpPr>
        <p:grpSpPr bwMode="auto">
          <a:xfrm>
            <a:off x="0" y="685800"/>
            <a:ext cx="9144000" cy="609600"/>
            <a:chOff x="0" y="0"/>
            <a:chExt cx="5760" cy="384"/>
          </a:xfrm>
        </p:grpSpPr>
        <p:sp>
          <p:nvSpPr>
            <p:cNvPr id="3086" name="Rectangle 8"/>
            <p:cNvSpPr>
              <a:spLocks noChangeArrowheads="1"/>
            </p:cNvSpPr>
            <p:nvPr userDrawn="1"/>
          </p:nvSpPr>
          <p:spPr bwMode="auto">
            <a:xfrm>
              <a:off x="0" y="0"/>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87" name="Rectangle 9"/>
            <p:cNvSpPr>
              <a:spLocks noChangeArrowheads="1"/>
            </p:cNvSpPr>
            <p:nvPr userDrawn="1"/>
          </p:nvSpPr>
          <p:spPr bwMode="auto">
            <a:xfrm>
              <a:off x="362" y="0"/>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080" name="Rectangle 10"/>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p:cNvSpPr>
            <a:spLocks noGrp="1" noChangeArrowheads="1"/>
          </p:cNvSpPr>
          <p:nvPr>
            <p:ph type="dt" sz="half" idx="2"/>
          </p:nvPr>
        </p:nvSpPr>
        <p:spPr bwMode="auto">
          <a:xfrm>
            <a:off x="457200" y="6461125"/>
            <a:ext cx="2133600" cy="320675"/>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t>www.themegallery.com</a:t>
            </a:r>
          </a:p>
        </p:txBody>
      </p:sp>
      <p:sp>
        <p:nvSpPr>
          <p:cNvPr id="1036" name="Rectangle 12"/>
          <p:cNvSpPr>
            <a:spLocks noGrp="1" noChangeArrowheads="1"/>
          </p:cNvSpPr>
          <p:nvPr>
            <p:ph type="ftr" sz="quarter" idx="3"/>
          </p:nvPr>
        </p:nvSpPr>
        <p:spPr bwMode="auto">
          <a:xfrm>
            <a:off x="5867400" y="6477000"/>
            <a:ext cx="2895600" cy="320675"/>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200">
                <a:effectLst>
                  <a:outerShdw blurRad="38100" dist="38100" dir="2700000" algn="tl">
                    <a:srgbClr val="C0C0C0"/>
                  </a:outerShdw>
                </a:effectLst>
                <a:latin typeface="+mj-lt"/>
              </a:defRPr>
            </a:lvl1pPr>
          </a:lstStyle>
          <a:p>
            <a:pPr>
              <a:defRPr/>
            </a:pPr>
            <a:r>
              <a:rPr lang="en-US"/>
              <a:t>Company Logo</a:t>
            </a:r>
          </a:p>
        </p:txBody>
      </p:sp>
      <p:sp>
        <p:nvSpPr>
          <p:cNvPr id="1037" name="Rectangle 13"/>
          <p:cNvSpPr>
            <a:spLocks noGrp="1" noChangeArrowheads="1"/>
          </p:cNvSpPr>
          <p:nvPr>
            <p:ph type="sldNum" sz="quarter" idx="4"/>
          </p:nvPr>
        </p:nvSpPr>
        <p:spPr bwMode="auto">
          <a:xfrm>
            <a:off x="3124200" y="6477000"/>
            <a:ext cx="2133600" cy="320675"/>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200">
                <a:effectLst>
                  <a:outerShdw blurRad="38100" dist="38100" dir="2700000" algn="tl">
                    <a:srgbClr val="C0C0C0"/>
                  </a:outerShdw>
                </a:effectLst>
                <a:latin typeface="Verdana" panose="020B0604030504040204" pitchFamily="34" charset="0"/>
              </a:defRPr>
            </a:lvl1pPr>
          </a:lstStyle>
          <a:p>
            <a:fld id="{BE1FA4A4-38C9-4A1E-935A-B0A08F109246}" type="slidenum">
              <a:rPr lang="en-US" altLang="zh-CN"/>
              <a:t>‹#›</a:t>
            </a:fld>
            <a:endParaRPr lang="en-US" altLang="zh-CN"/>
          </a:p>
        </p:txBody>
      </p:sp>
      <p:sp>
        <p:nvSpPr>
          <p:cNvPr id="3084" name="Rectangle 14"/>
          <p:cNvSpPr>
            <a:spLocks noGrp="1" noChangeArrowheads="1"/>
          </p:cNvSpPr>
          <p:nvPr>
            <p:ph type="title" idx="9"/>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p>
        </p:txBody>
      </p:sp>
      <p:sp>
        <p:nvSpPr>
          <p:cNvPr id="3085" name="Text Box 15"/>
          <p:cNvSpPr txBox="1">
            <a:spLocks noChangeArrowheads="1"/>
          </p:cNvSpPr>
          <p:nvPr/>
        </p:nvSpPr>
        <p:spPr bwMode="auto">
          <a:xfrm>
            <a:off x="7391400" y="76200"/>
            <a:ext cx="1765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anose="020B060403050404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defRPr>
      </a:lvl5pPr>
      <a:lvl6pPr marL="457200" algn="l" rtl="0" eaLnBrk="0" fontAlgn="base" hangingPunct="0">
        <a:spcBef>
          <a:spcPct val="0"/>
        </a:spcBef>
        <a:spcAft>
          <a:spcPct val="0"/>
        </a:spcAft>
        <a:defRPr sz="3200" b="1">
          <a:solidFill>
            <a:schemeClr val="bg1"/>
          </a:solidFill>
          <a:latin typeface="Verdana" panose="020B0604030504040204" pitchFamily="34" charset="0"/>
        </a:defRPr>
      </a:lvl6pPr>
      <a:lvl7pPr marL="914400" algn="l" rtl="0" eaLnBrk="0" fontAlgn="base" hangingPunct="0">
        <a:spcBef>
          <a:spcPct val="0"/>
        </a:spcBef>
        <a:spcAft>
          <a:spcPct val="0"/>
        </a:spcAft>
        <a:defRPr sz="3200" b="1">
          <a:solidFill>
            <a:schemeClr val="bg1"/>
          </a:solidFill>
          <a:latin typeface="Verdana" panose="020B0604030504040204" pitchFamily="34" charset="0"/>
        </a:defRPr>
      </a:lvl7pPr>
      <a:lvl8pPr marL="1371600" algn="l" rtl="0" eaLnBrk="0" fontAlgn="base" hangingPunct="0">
        <a:spcBef>
          <a:spcPct val="0"/>
        </a:spcBef>
        <a:spcAft>
          <a:spcPct val="0"/>
        </a:spcAft>
        <a:defRPr sz="3200" b="1">
          <a:solidFill>
            <a:schemeClr val="bg1"/>
          </a:solidFill>
          <a:latin typeface="Verdana" panose="020B0604030504040204" pitchFamily="34" charset="0"/>
        </a:defRPr>
      </a:lvl8pPr>
      <a:lvl9pPr marL="1828800" algn="l" rtl="0" eaLnBrk="0" fontAlgn="base" hangingPunct="0">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2"/>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Font typeface="Arial" panose="020B0604020202020204" pitchFamily="34" charset="0"/>
              <a:buNone/>
            </a:pPr>
            <a:fld id="{5CE71EC2-B81D-484D-91E8-02EABAD35522}" type="slidenum">
              <a:rPr lang="en-US" altLang="zh-CN" sz="1200"/>
              <a:t>1</a:t>
            </a:fld>
            <a:endParaRPr lang="en-US" altLang="zh-CN" sz="1200"/>
          </a:p>
        </p:txBody>
      </p:sp>
      <p:sp>
        <p:nvSpPr>
          <p:cNvPr id="5123" name="Rectangle 2"/>
          <p:cNvSpPr>
            <a:spLocks noChangeArrowheads="1"/>
          </p:cNvSpPr>
          <p:nvPr/>
        </p:nvSpPr>
        <p:spPr bwMode="auto">
          <a:xfrm>
            <a:off x="2286000" y="2743200"/>
            <a:ext cx="6705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4000" b="1">
                <a:solidFill>
                  <a:schemeClr val="bg1"/>
                </a:solidFill>
                <a:latin typeface="Verdana" panose="020B0604030504040204" pitchFamily="34" charset="0"/>
              </a:rPr>
              <a:t>Discrete Mathematics</a:t>
            </a:r>
          </a:p>
        </p:txBody>
      </p:sp>
      <p:sp>
        <p:nvSpPr>
          <p:cNvPr id="5124" name="Text Box 4"/>
          <p:cNvSpPr txBox="1">
            <a:spLocks noChangeArrowheads="1"/>
          </p:cNvSpPr>
          <p:nvPr/>
        </p:nvSpPr>
        <p:spPr bwMode="auto">
          <a:xfrm>
            <a:off x="3200400" y="4495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Dr. Han Huang</a:t>
            </a:r>
          </a:p>
        </p:txBody>
      </p:sp>
      <p:sp>
        <p:nvSpPr>
          <p:cNvPr id="5125" name="Rectangle 3"/>
          <p:cNvSpPr>
            <a:spLocks noChangeArrowheads="1"/>
          </p:cNvSpPr>
          <p:nvPr/>
        </p:nvSpPr>
        <p:spPr bwMode="auto">
          <a:xfrm>
            <a:off x="1295400" y="5715000"/>
            <a:ext cx="6553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buFont typeface="Arial" panose="020B0604020202020204" pitchFamily="34" charset="0"/>
              <a:buNone/>
            </a:pPr>
            <a:r>
              <a:rPr lang="en-US" altLang="zh-CN" sz="2000" b="1">
                <a:latin typeface="Verdana" panose="020B0604030504040204" pitchFamily="34" charset="0"/>
              </a:rPr>
              <a:t>South China University of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A82A272-894D-4539-A76C-7149FD1B2BE6}" type="slidenum">
              <a:rPr lang="en-US" altLang="zh-CN" sz="1200">
                <a:effectLst>
                  <a:outerShdw blurRad="38100" dist="38100" dir="2700000" algn="tl">
                    <a:srgbClr val="C0C0C0"/>
                  </a:outerShdw>
                </a:effectLst>
                <a:latin typeface="Verdana" panose="020B0604030504040204" pitchFamily="34" charset="0"/>
              </a:rPr>
              <a:t>10</a:t>
            </a:fld>
            <a:endParaRPr lang="en-US" altLang="zh-CN" sz="1200">
              <a:effectLst>
                <a:outerShdw blurRad="38100" dist="38100" dir="2700000" algn="tl">
                  <a:srgbClr val="C0C0C0"/>
                </a:outerShdw>
              </a:effectLst>
              <a:latin typeface="Verdana" panose="020B0604030504040204" pitchFamily="34" charset="0"/>
            </a:endParaRPr>
          </a:p>
        </p:txBody>
      </p:sp>
      <p:sp>
        <p:nvSpPr>
          <p:cNvPr id="14339"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Propositional Function</a:t>
            </a:r>
          </a:p>
        </p:txBody>
      </p:sp>
      <p:sp>
        <p:nvSpPr>
          <p:cNvPr id="10244" name="Rectangle 3"/>
          <p:cNvSpPr>
            <a:spLocks noGrp="1" noChangeArrowheads="1"/>
          </p:cNvSpPr>
          <p:nvPr>
            <p:ph type="body" idx="4294967295"/>
          </p:nvPr>
        </p:nvSpPr>
        <p:spPr>
          <a:xfrm>
            <a:off x="457200" y="1419225"/>
            <a:ext cx="8458200" cy="4879975"/>
          </a:xfrm>
        </p:spPr>
        <p:txBody>
          <a:bodyPr/>
          <a:lstStyle/>
          <a:p>
            <a:pPr algn="just" eaLnBrk="1" hangingPunct="1"/>
            <a:r>
              <a:rPr lang="en-US" altLang="zh-CN">
                <a:ea typeface="宋体" panose="02010600030101010101" pitchFamily="2" charset="-122"/>
              </a:rPr>
              <a:t>Let’s denote “greater than 3” by P(x), where the </a:t>
            </a:r>
            <a:r>
              <a:rPr lang="en-US" altLang="zh-CN">
                <a:solidFill>
                  <a:srgbClr val="000000"/>
                </a:solidFill>
                <a:ea typeface="宋体" panose="02010600030101010101" pitchFamily="2" charset="-122"/>
              </a:rPr>
              <a:t>predicate</a:t>
            </a:r>
            <a:r>
              <a:rPr lang="en-US" altLang="zh-CN">
                <a:ea typeface="宋体" panose="02010600030101010101" pitchFamily="2" charset="-122"/>
              </a:rPr>
              <a:t> is “greater than 3”  and x is the </a:t>
            </a:r>
            <a:r>
              <a:rPr lang="en-US" altLang="zh-CN">
                <a:solidFill>
                  <a:srgbClr val="000000"/>
                </a:solidFill>
                <a:ea typeface="宋体" panose="02010600030101010101" pitchFamily="2" charset="-122"/>
              </a:rPr>
              <a:t>variable</a:t>
            </a:r>
            <a:r>
              <a:rPr lang="en-US" altLang="zh-CN">
                <a:ea typeface="宋体" panose="02010600030101010101" pitchFamily="2" charset="-122"/>
              </a:rPr>
              <a:t>.</a:t>
            </a:r>
          </a:p>
          <a:p>
            <a:pPr algn="just" eaLnBrk="1" hangingPunct="1"/>
            <a:r>
              <a:rPr lang="en-US" altLang="zh-CN">
                <a:ea typeface="宋体" panose="02010600030101010101" pitchFamily="2" charset="-122"/>
              </a:rPr>
              <a:t>P(x) is said to be the value of the </a:t>
            </a:r>
            <a:r>
              <a:rPr lang="en-US" altLang="zh-CN">
                <a:solidFill>
                  <a:srgbClr val="000000"/>
                </a:solidFill>
                <a:ea typeface="宋体" panose="02010600030101010101" pitchFamily="2" charset="-122"/>
              </a:rPr>
              <a:t>propositional function</a:t>
            </a:r>
            <a:r>
              <a:rPr lang="en-US" altLang="zh-CN">
                <a:ea typeface="宋体" panose="02010600030101010101" pitchFamily="2" charset="-122"/>
              </a:rPr>
              <a:t> at x.</a:t>
            </a:r>
          </a:p>
          <a:p>
            <a:pPr algn="just" eaLnBrk="1" hangingPunct="1"/>
            <a:r>
              <a:rPr lang="en-US" altLang="zh-CN">
                <a:ea typeface="宋体" panose="02010600030101010101" pitchFamily="2" charset="-122"/>
              </a:rPr>
              <a:t>Example 1: Let P(x) denote “x&gt;3”. What is the truth values of P(4) and P(2)?</a:t>
            </a:r>
          </a:p>
          <a:p>
            <a:pPr algn="just" eaLnBrk="1" hangingPunct="1"/>
            <a:r>
              <a:rPr lang="en-US" altLang="zh-CN">
                <a:ea typeface="宋体" panose="02010600030101010101" pitchFamily="2" charset="-122"/>
              </a:rPr>
              <a:t>P(4): 4&gt;3, True</a:t>
            </a:r>
          </a:p>
          <a:p>
            <a:pPr algn="just" eaLnBrk="1" hangingPunct="1"/>
            <a:r>
              <a:rPr lang="en-US" altLang="zh-CN">
                <a:ea typeface="宋体" panose="02010600030101010101" pitchFamily="2" charset="-122"/>
              </a:rPr>
              <a:t>P(2): 2&gt;3, False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4">
                                            <p:txEl>
                                              <p:pRg st="1" end="1"/>
                                            </p:txEl>
                                          </p:spTgt>
                                        </p:tgtEl>
                                        <p:attrNameLst>
                                          <p:attrName>style.visibility</p:attrName>
                                        </p:attrNameLst>
                                      </p:cBhvr>
                                      <p:to>
                                        <p:strVal val="visible"/>
                                      </p:to>
                                    </p:set>
                                    <p:anim calcmode="lin" valueType="num">
                                      <p:cBhvr additive="base">
                                        <p:cTn id="13" dur="500" fill="hold"/>
                                        <p:tgtEl>
                                          <p:spTgt spid="102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4">
                                            <p:txEl>
                                              <p:pRg st="2" end="2"/>
                                            </p:txEl>
                                          </p:spTgt>
                                        </p:tgtEl>
                                        <p:attrNameLst>
                                          <p:attrName>style.visibility</p:attrName>
                                        </p:attrNameLst>
                                      </p:cBhvr>
                                      <p:to>
                                        <p:strVal val="visible"/>
                                      </p:to>
                                    </p:set>
                                    <p:anim calcmode="lin" valueType="num">
                                      <p:cBhvr additive="base">
                                        <p:cTn id="19" dur="500" fill="hold"/>
                                        <p:tgtEl>
                                          <p:spTgt spid="1024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4">
                                            <p:txEl>
                                              <p:pRg st="3" end="3"/>
                                            </p:txEl>
                                          </p:spTgt>
                                        </p:tgtEl>
                                        <p:attrNameLst>
                                          <p:attrName>style.visibility</p:attrName>
                                        </p:attrNameLst>
                                      </p:cBhvr>
                                      <p:to>
                                        <p:strVal val="visible"/>
                                      </p:to>
                                    </p:set>
                                    <p:anim calcmode="lin" valueType="num">
                                      <p:cBhvr additive="base">
                                        <p:cTn id="25"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4">
                                            <p:txEl>
                                              <p:pRg st="4" end="4"/>
                                            </p:txEl>
                                          </p:spTgt>
                                        </p:tgtEl>
                                        <p:attrNameLst>
                                          <p:attrName>style.visibility</p:attrName>
                                        </p:attrNameLst>
                                      </p:cBhvr>
                                      <p:to>
                                        <p:strVal val="visible"/>
                                      </p:to>
                                    </p:set>
                                    <p:anim calcmode="lin" valueType="num">
                                      <p:cBhvr additive="base">
                                        <p:cTn id="31" dur="500" fill="hold"/>
                                        <p:tgtEl>
                                          <p:spTgt spid="1024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FF0D474-B11D-4C2D-804E-2DC461246F1A}"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100</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E94BF20-23A3-4944-9159-00B82D45BC00}"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100</a:t>
            </a:fld>
            <a:endParaRPr lang="en-US" altLang="zh-CN" sz="1200">
              <a:effectLst>
                <a:outerShdw blurRad="38100" dist="38100" dir="2700000" algn="tl">
                  <a:srgbClr val="C0C0C0"/>
                </a:outerShdw>
              </a:effectLst>
              <a:latin typeface="Verdana" panose="020B0604030504040204" pitchFamily="34" charset="0"/>
            </a:endParaRPr>
          </a:p>
        </p:txBody>
      </p:sp>
      <p:sp>
        <p:nvSpPr>
          <p:cNvPr id="98308" name="Rectangle 2">
            <a:extLst>
              <a:ext uri="{FF2B5EF4-FFF2-40B4-BE49-F238E27FC236}">
                <a16:creationId xmlns:a16="http://schemas.microsoft.com/office/drawing/2014/main" id="{326530AB-9D39-6165-AA10-5BC3B40B207F}"/>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98309" name="矩形 1">
            <a:extLst>
              <a:ext uri="{FF2B5EF4-FFF2-40B4-BE49-F238E27FC236}">
                <a16:creationId xmlns:a16="http://schemas.microsoft.com/office/drawing/2014/main" id="{93AF8D89-D551-6C86-1E23-3A0E4A9415FE}"/>
              </a:ext>
            </a:extLst>
          </p:cNvPr>
          <p:cNvSpPr>
            <a:spLocks noChangeArrowheads="1"/>
          </p:cNvSpPr>
          <p:nvPr/>
        </p:nvSpPr>
        <p:spPr bwMode="auto">
          <a:xfrm>
            <a:off x="533400" y="1905000"/>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3. “x is a student in this class” is denoted as S(x). “x has visited Mexico” is denoted as M(x). “x has visited Canada” is denoted as C(x).Express the statement “For every person x, if x is a student in this class, then x has visited Mexico or x has visited Canada” using predicates and quantifier ___.</a:t>
            </a:r>
            <a:endParaRPr lang="zh-CN" altLang="zh-CN" sz="1800"/>
          </a:p>
        </p:txBody>
      </p:sp>
      <p:sp>
        <p:nvSpPr>
          <p:cNvPr id="98310" name="矩形 5">
            <a:extLst>
              <a:ext uri="{FF2B5EF4-FFF2-40B4-BE49-F238E27FC236}">
                <a16:creationId xmlns:a16="http://schemas.microsoft.com/office/drawing/2014/main" id="{7AD57C0B-6634-6DDA-9347-5F389B2BC037}"/>
              </a:ext>
            </a:extLst>
          </p:cNvPr>
          <p:cNvSpPr>
            <a:spLocks noChangeArrowheads="1"/>
          </p:cNvSpPr>
          <p:nvPr/>
        </p:nvSpPr>
        <p:spPr bwMode="auto">
          <a:xfrm>
            <a:off x="352425" y="1905000"/>
            <a:ext cx="485775"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8311" name="矩形 6">
            <a:extLst>
              <a:ext uri="{FF2B5EF4-FFF2-40B4-BE49-F238E27FC236}">
                <a16:creationId xmlns:a16="http://schemas.microsoft.com/office/drawing/2014/main" id="{737CEB8B-4259-A621-9A58-CCD6A88CC1D2}"/>
              </a:ext>
            </a:extLst>
          </p:cNvPr>
          <p:cNvSpPr>
            <a:spLocks noChangeArrowheads="1"/>
          </p:cNvSpPr>
          <p:nvPr/>
        </p:nvSpPr>
        <p:spPr bwMode="auto">
          <a:xfrm>
            <a:off x="342900" y="1920875"/>
            <a:ext cx="457200" cy="36195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19</a:t>
            </a:r>
            <a:endParaRPr lang="zh-CN" altLang="en-US" sz="18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图片 2">
            <a:extLst>
              <a:ext uri="{FF2B5EF4-FFF2-40B4-BE49-F238E27FC236}">
                <a16:creationId xmlns:a16="http://schemas.microsoft.com/office/drawing/2014/main" id="{2732AD0F-EDF6-0BC5-27A6-B1965BE6CE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979863"/>
            <a:ext cx="1847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4F2A3B7-4DCA-4C04-AD58-4E3FE052026B}"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101</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D4A433C-EE5A-46B1-AB2F-686B62D52443}"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101</a:t>
            </a:fld>
            <a:endParaRPr lang="en-US" altLang="zh-CN" sz="1200">
              <a:effectLst>
                <a:outerShdw blurRad="38100" dist="38100" dir="2700000" algn="tl">
                  <a:srgbClr val="C0C0C0"/>
                </a:outerShdw>
              </a:effectLst>
              <a:latin typeface="Verdana" panose="020B0604030504040204" pitchFamily="34" charset="0"/>
            </a:endParaRPr>
          </a:p>
        </p:txBody>
      </p:sp>
      <p:sp>
        <p:nvSpPr>
          <p:cNvPr id="99333" name="Rectangle 2">
            <a:extLst>
              <a:ext uri="{FF2B5EF4-FFF2-40B4-BE49-F238E27FC236}">
                <a16:creationId xmlns:a16="http://schemas.microsoft.com/office/drawing/2014/main" id="{74A5988A-2188-DD27-608D-E20C3DE10C9C}"/>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99334" name="矩形 1">
            <a:extLst>
              <a:ext uri="{FF2B5EF4-FFF2-40B4-BE49-F238E27FC236}">
                <a16:creationId xmlns:a16="http://schemas.microsoft.com/office/drawing/2014/main" id="{5289A107-1CC9-2B0E-7924-40B36FB71B96}"/>
              </a:ext>
            </a:extLst>
          </p:cNvPr>
          <p:cNvSpPr>
            <a:spLocks noChangeArrowheads="1"/>
          </p:cNvSpPr>
          <p:nvPr/>
        </p:nvSpPr>
        <p:spPr bwMode="auto">
          <a:xfrm>
            <a:off x="533400" y="1905000"/>
            <a:ext cx="8077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3. “x is a student in this class” is denoted as S(x). “x has visited Mexico” is denoted as M(x). “x has visited Canada” is denoted as C(x).Express the statement “For every person x, if x is a student in this class, then x has visited Mexico or x has visited Canada” using predicates and quantifier ___</a:t>
            </a:r>
            <a:r>
              <a:rPr lang="en-US" altLang="zh-CN" sz="1800" u="sng">
                <a:sym typeface="Symbol" panose="05050102010706020507" pitchFamily="18" charset="2"/>
              </a:rPr>
              <a:t></a:t>
            </a:r>
            <a:r>
              <a:rPr lang="en-US" altLang="zh-CN" sz="1800" u="sng"/>
              <a:t>x (S(x) </a:t>
            </a:r>
            <a:r>
              <a:rPr lang="en-US" altLang="zh-CN" sz="1800" u="sng">
                <a:sym typeface="Symbol" panose="05050102010706020507" pitchFamily="18" charset="2"/>
              </a:rPr>
              <a:t></a:t>
            </a:r>
            <a:r>
              <a:rPr lang="en-US" altLang="zh-CN" sz="1800" u="sng"/>
              <a:t> (M(x) </a:t>
            </a:r>
            <a:r>
              <a:rPr lang="en-US" altLang="zh-CN" sz="1800" u="sng">
                <a:sym typeface="Symbol" panose="05050102010706020507" pitchFamily="18" charset="2"/>
              </a:rPr>
              <a:t></a:t>
            </a:r>
            <a:r>
              <a:rPr lang="en-US" altLang="zh-CN" sz="1800" u="sng"/>
              <a:t>C(x)))</a:t>
            </a:r>
            <a:r>
              <a:rPr lang="en-US" altLang="zh-CN" sz="1800"/>
              <a:t>.</a:t>
            </a:r>
            <a:endParaRPr lang="zh-CN" altLang="zh-CN" sz="1800"/>
          </a:p>
        </p:txBody>
      </p:sp>
      <p:sp>
        <p:nvSpPr>
          <p:cNvPr id="99335" name="矩形 6">
            <a:extLst>
              <a:ext uri="{FF2B5EF4-FFF2-40B4-BE49-F238E27FC236}">
                <a16:creationId xmlns:a16="http://schemas.microsoft.com/office/drawing/2014/main" id="{F48921B2-90B8-B7A3-9382-8BA7C88970DC}"/>
              </a:ext>
            </a:extLst>
          </p:cNvPr>
          <p:cNvSpPr>
            <a:spLocks noChangeArrowheads="1"/>
          </p:cNvSpPr>
          <p:nvPr/>
        </p:nvSpPr>
        <p:spPr bwMode="auto">
          <a:xfrm>
            <a:off x="352425" y="1905000"/>
            <a:ext cx="485775"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9336" name="矩形 7">
            <a:extLst>
              <a:ext uri="{FF2B5EF4-FFF2-40B4-BE49-F238E27FC236}">
                <a16:creationId xmlns:a16="http://schemas.microsoft.com/office/drawing/2014/main" id="{BC64B8F2-C573-D664-3D98-A05BCCC9B75B}"/>
              </a:ext>
            </a:extLst>
          </p:cNvPr>
          <p:cNvSpPr>
            <a:spLocks noChangeArrowheads="1"/>
          </p:cNvSpPr>
          <p:nvPr/>
        </p:nvSpPr>
        <p:spPr bwMode="auto">
          <a:xfrm>
            <a:off x="342900" y="1920875"/>
            <a:ext cx="457200" cy="36195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19</a:t>
            </a:r>
            <a:endParaRPr lang="zh-CN" altLang="en-US" sz="1800" dirty="0"/>
          </a:p>
        </p:txBody>
      </p:sp>
      <p:pic>
        <p:nvPicPr>
          <p:cNvPr id="99337" name="图片 1">
            <a:extLst>
              <a:ext uri="{FF2B5EF4-FFF2-40B4-BE49-F238E27FC236}">
                <a16:creationId xmlns:a16="http://schemas.microsoft.com/office/drawing/2014/main" id="{F4D5087D-0A6D-AD55-25C4-C711FA741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3992563"/>
            <a:ext cx="8382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8" name="矩形 9">
            <a:extLst>
              <a:ext uri="{FF2B5EF4-FFF2-40B4-BE49-F238E27FC236}">
                <a16:creationId xmlns:a16="http://schemas.microsoft.com/office/drawing/2014/main" id="{8CA2D1F4-C68F-689A-6D0E-893846BC9BA0}"/>
              </a:ext>
            </a:extLst>
          </p:cNvPr>
          <p:cNvSpPr>
            <a:spLocks noChangeArrowheads="1"/>
          </p:cNvSpPr>
          <p:nvPr/>
        </p:nvSpPr>
        <p:spPr bwMode="auto">
          <a:xfrm>
            <a:off x="7086600" y="2819400"/>
            <a:ext cx="1447800" cy="390525"/>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9339" name="矩形 10">
            <a:extLst>
              <a:ext uri="{FF2B5EF4-FFF2-40B4-BE49-F238E27FC236}">
                <a16:creationId xmlns:a16="http://schemas.microsoft.com/office/drawing/2014/main" id="{715725C4-6C64-9016-872D-066721FE99C9}"/>
              </a:ext>
            </a:extLst>
          </p:cNvPr>
          <p:cNvSpPr>
            <a:spLocks noChangeArrowheads="1"/>
          </p:cNvSpPr>
          <p:nvPr/>
        </p:nvSpPr>
        <p:spPr bwMode="auto">
          <a:xfrm>
            <a:off x="533400" y="3025775"/>
            <a:ext cx="2133600" cy="390525"/>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06CDAA2-2595-4CEC-94FD-D180543443E6}"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102</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AF4F2D1-636B-4AFF-92B3-C1F0AB1951AE}"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102</a:t>
            </a:fld>
            <a:endParaRPr lang="en-US" altLang="zh-CN" sz="1200">
              <a:effectLst>
                <a:outerShdw blurRad="38100" dist="38100" dir="2700000" algn="tl">
                  <a:srgbClr val="C0C0C0"/>
                </a:outerShdw>
              </a:effectLst>
              <a:latin typeface="Verdana" panose="020B0604030504040204" pitchFamily="34" charset="0"/>
            </a:endParaRPr>
          </a:p>
        </p:txBody>
      </p:sp>
      <p:sp>
        <p:nvSpPr>
          <p:cNvPr id="100356" name="Rectangle 2">
            <a:extLst>
              <a:ext uri="{FF2B5EF4-FFF2-40B4-BE49-F238E27FC236}">
                <a16:creationId xmlns:a16="http://schemas.microsoft.com/office/drawing/2014/main" id="{C4B90443-746E-BB1B-7CE1-25EC0374E59F}"/>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646331"/>
          </a:xfrm>
          <a:prstGeom prst="rect">
            <a:avLst/>
          </a:prstGeom>
          <a:blipFill>
            <a:blip r:embed="rId2"/>
            <a:stretch>
              <a:fillRect l="-679" t="-5660"/>
            </a:stretch>
          </a:blipFill>
        </p:spPr>
        <p:txBody>
          <a:bodyPr/>
          <a:lstStyle/>
          <a:p>
            <a:pPr eaLnBrk="1" hangingPunct="1">
              <a:buFont typeface="Arial" panose="020B0604020202020204" pitchFamily="34" charset="0"/>
              <a:buNone/>
              <a:defRPr/>
            </a:pPr>
            <a:r>
              <a:rPr lang="zh-CN" altLang="en-US">
                <a:noFill/>
              </a:rPr>
              <a:t> </a:t>
            </a:r>
          </a:p>
        </p:txBody>
      </p:sp>
      <p:sp>
        <p:nvSpPr>
          <p:cNvPr id="100358" name="矩形 5">
            <a:extLst>
              <a:ext uri="{FF2B5EF4-FFF2-40B4-BE49-F238E27FC236}">
                <a16:creationId xmlns:a16="http://schemas.microsoft.com/office/drawing/2014/main" id="{8B1B69FB-0F71-AE96-1113-141864F2D866}"/>
              </a:ext>
            </a:extLst>
          </p:cNvPr>
          <p:cNvSpPr>
            <a:spLocks noChangeArrowheads="1"/>
          </p:cNvSpPr>
          <p:nvPr/>
        </p:nvSpPr>
        <p:spPr bwMode="auto">
          <a:xfrm>
            <a:off x="411163" y="1847850"/>
            <a:ext cx="427037"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00359" name="矩形 6">
            <a:extLst>
              <a:ext uri="{FF2B5EF4-FFF2-40B4-BE49-F238E27FC236}">
                <a16:creationId xmlns:a16="http://schemas.microsoft.com/office/drawing/2014/main" id="{1482DCD7-4923-300B-A657-03C5DDCBE59C}"/>
              </a:ext>
            </a:extLst>
          </p:cNvPr>
          <p:cNvSpPr>
            <a:spLocks noChangeArrowheads="1"/>
          </p:cNvSpPr>
          <p:nvPr/>
        </p:nvSpPr>
        <p:spPr bwMode="auto">
          <a:xfrm>
            <a:off x="342900" y="1920875"/>
            <a:ext cx="457200" cy="36195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20</a:t>
            </a:r>
            <a:endParaRPr lang="zh-CN" altLang="en-US" sz="1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4C8E8EE-9D91-4560-A556-BF65D0D5B191}"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103</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A244AD1-EAE5-4ABC-9438-0D15817B37C0}"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103</a:t>
            </a:fld>
            <a:endParaRPr lang="en-US" altLang="zh-CN" sz="1200">
              <a:effectLst>
                <a:outerShdw blurRad="38100" dist="38100" dir="2700000" algn="tl">
                  <a:srgbClr val="C0C0C0"/>
                </a:outerShdw>
              </a:effectLst>
              <a:latin typeface="Verdana" panose="020B0604030504040204" pitchFamily="34" charset="0"/>
            </a:endParaRPr>
          </a:p>
        </p:txBody>
      </p:sp>
      <p:sp>
        <p:nvSpPr>
          <p:cNvPr id="101380" name="Rectangle 2">
            <a:extLst>
              <a:ext uri="{FF2B5EF4-FFF2-40B4-BE49-F238E27FC236}">
                <a16:creationId xmlns:a16="http://schemas.microsoft.com/office/drawing/2014/main" id="{6E6FB6BD-806E-90DF-DCDB-3C361EA647FE}"/>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862322"/>
          </a:xfrm>
          <a:prstGeom prst="rect">
            <a:avLst/>
          </a:prstGeom>
          <a:blipFill>
            <a:blip r:embed="rId2"/>
            <a:stretch>
              <a:fillRect l="-679" t="-1279"/>
            </a:stretch>
          </a:blipFill>
        </p:spPr>
        <p:txBody>
          <a:bodyPr/>
          <a:lstStyle/>
          <a:p>
            <a:pPr eaLnBrk="1" hangingPunct="1">
              <a:buFont typeface="Arial" panose="020B0604020202020204" pitchFamily="34" charset="0"/>
              <a:buNone/>
              <a:defRPr/>
            </a:pPr>
            <a:r>
              <a:rPr lang="zh-CN" altLang="en-US" dirty="0">
                <a:noFill/>
              </a:rPr>
              <a:t> </a:t>
            </a:r>
          </a:p>
        </p:txBody>
      </p:sp>
      <p:sp>
        <p:nvSpPr>
          <p:cNvPr id="101382" name="矩形 7">
            <a:extLst>
              <a:ext uri="{FF2B5EF4-FFF2-40B4-BE49-F238E27FC236}">
                <a16:creationId xmlns:a16="http://schemas.microsoft.com/office/drawing/2014/main" id="{C7DA3060-6738-4564-4E5D-0400B10006F1}"/>
              </a:ext>
            </a:extLst>
          </p:cNvPr>
          <p:cNvSpPr>
            <a:spLocks noChangeArrowheads="1"/>
          </p:cNvSpPr>
          <p:nvPr/>
        </p:nvSpPr>
        <p:spPr bwMode="auto">
          <a:xfrm>
            <a:off x="381000" y="1905000"/>
            <a:ext cx="457200" cy="360363"/>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20</a:t>
            </a:r>
            <a:endParaRPr lang="zh-CN" altLang="en-US" sz="18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2">
            <a:extLst>
              <a:ext uri="{FF2B5EF4-FFF2-40B4-BE49-F238E27FC236}">
                <a16:creationId xmlns:a16="http://schemas.microsoft.com/office/drawing/2014/main" id="{81EB1FF4-4D99-BF39-46CF-81D7FC7EA3ED}"/>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Font typeface="Arial" panose="020B0604020202020204" pitchFamily="34" charset="0"/>
              <a:buNone/>
            </a:pPr>
            <a:fld id="{C18F9C88-E309-4C30-A865-06EB62401292}" type="slidenum">
              <a:rPr lang="en-US" altLang="zh-CN" sz="1200"/>
              <a:pPr algn="r" eaLnBrk="1" hangingPunct="1">
                <a:spcBef>
                  <a:spcPct val="0"/>
                </a:spcBef>
                <a:buClrTx/>
                <a:buFont typeface="Arial" panose="020B0604020202020204" pitchFamily="34" charset="0"/>
                <a:buNone/>
              </a:pPr>
              <a:t>104</a:t>
            </a:fld>
            <a:endParaRPr lang="en-US" altLang="zh-CN" sz="1200"/>
          </a:p>
        </p:txBody>
      </p:sp>
      <p:sp>
        <p:nvSpPr>
          <p:cNvPr id="102403" name="Rectangle 12">
            <a:extLst>
              <a:ext uri="{FF2B5EF4-FFF2-40B4-BE49-F238E27FC236}">
                <a16:creationId xmlns:a16="http://schemas.microsoft.com/office/drawing/2014/main" id="{7E78AD43-DA36-C8D1-5080-7C83AAFF6256}"/>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Font typeface="Arial" panose="020B0604020202020204" pitchFamily="34" charset="0"/>
              <a:buNone/>
            </a:pPr>
            <a:fld id="{F0A8905C-67E8-4299-9AB9-130EEA36F83A}" type="slidenum">
              <a:rPr lang="en-US" altLang="zh-CN" sz="1200"/>
              <a:pPr algn="r" eaLnBrk="1" hangingPunct="1">
                <a:spcBef>
                  <a:spcPct val="0"/>
                </a:spcBef>
                <a:buClrTx/>
                <a:buFont typeface="Arial" panose="020B0604020202020204" pitchFamily="34" charset="0"/>
                <a:buNone/>
              </a:pPr>
              <a:t>104</a:t>
            </a:fld>
            <a:endParaRPr lang="en-US" altLang="zh-CN" sz="1200"/>
          </a:p>
        </p:txBody>
      </p:sp>
      <p:sp>
        <p:nvSpPr>
          <p:cNvPr id="62468" name="WordArt 2">
            <a:extLst>
              <a:ext uri="{FF2B5EF4-FFF2-40B4-BE49-F238E27FC236}">
                <a16:creationId xmlns:a16="http://schemas.microsoft.com/office/drawing/2014/main" id="{EB520DEF-410F-25F4-A477-3CFAD96D35DD}"/>
              </a:ext>
            </a:extLst>
          </p:cNvPr>
          <p:cNvSpPr>
            <a:spLocks noChangeArrowheads="1" noChangeShapeType="1" noTextEdit="1"/>
          </p:cNvSpPr>
          <p:nvPr/>
        </p:nvSpPr>
        <p:spPr bwMode="auto">
          <a:xfrm>
            <a:off x="1600200" y="4267200"/>
            <a:ext cx="5562600" cy="7620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End of the Section 1.3</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ppt_w</p:attrName>
                                        </p:attrNameLst>
                                      </p:cBhvr>
                                      <p:tavLst>
                                        <p:tav tm="0">
                                          <p:val>
                                            <p:fltVal val="0"/>
                                          </p:val>
                                        </p:tav>
                                        <p:tav tm="100000">
                                          <p:val>
                                            <p:strVal val="#ppt_w"/>
                                          </p:val>
                                        </p:tav>
                                      </p:tavLst>
                                    </p:anim>
                                    <p:anim calcmode="lin" valueType="num">
                                      <p:cBhvr>
                                        <p:cTn id="8" dur="500" fill="hold"/>
                                        <p:tgtEl>
                                          <p:spTgt spid="62468"/>
                                        </p:tgtEl>
                                        <p:attrNameLst>
                                          <p:attrName>ppt_h</p:attrName>
                                        </p:attrNameLst>
                                      </p:cBhvr>
                                      <p:tavLst>
                                        <p:tav tm="0">
                                          <p:val>
                                            <p:fltVal val="0"/>
                                          </p:val>
                                        </p:tav>
                                        <p:tav tm="100000">
                                          <p:val>
                                            <p:strVal val="#ppt_h"/>
                                          </p:val>
                                        </p:tav>
                                      </p:tavLst>
                                    </p:anim>
                                    <p:animEffect transition="in" filter="fade">
                                      <p:cBhvr>
                                        <p:cTn id="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65040ED-38C9-4518-B2E8-076CAD3C461B}" type="slidenum">
              <a:rPr lang="en-US" altLang="zh-CN" sz="1200">
                <a:effectLst>
                  <a:outerShdw blurRad="38100" dist="38100" dir="2700000" algn="tl">
                    <a:srgbClr val="C0C0C0"/>
                  </a:outerShdw>
                </a:effectLst>
                <a:latin typeface="Verdana" panose="020B0604030504040204" pitchFamily="34" charset="0"/>
              </a:rPr>
              <a:t>11</a:t>
            </a:fld>
            <a:endParaRPr lang="en-US" altLang="zh-CN" sz="1200">
              <a:effectLst>
                <a:outerShdw blurRad="38100" dist="38100" dir="2700000" algn="tl">
                  <a:srgbClr val="C0C0C0"/>
                </a:outerShdw>
              </a:effectLst>
              <a:latin typeface="Verdana" panose="020B0604030504040204" pitchFamily="34" charset="0"/>
            </a:endParaRPr>
          </a:p>
        </p:txBody>
      </p:sp>
      <p:sp>
        <p:nvSpPr>
          <p:cNvPr id="15363"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a:t>
            </a:r>
          </a:p>
        </p:txBody>
      </p:sp>
      <p:sp>
        <p:nvSpPr>
          <p:cNvPr id="15364" name="Rectangle 3"/>
          <p:cNvSpPr>
            <a:spLocks noGrp="1" noChangeArrowheads="1"/>
          </p:cNvSpPr>
          <p:nvPr>
            <p:ph type="body" idx="4294967295"/>
          </p:nvPr>
        </p:nvSpPr>
        <p:spPr/>
        <p:txBody>
          <a:bodyPr/>
          <a:lstStyle/>
          <a:p>
            <a:pPr algn="just" eaLnBrk="1" hangingPunct="1"/>
            <a:r>
              <a:rPr lang="en-US" altLang="zh-CN">
                <a:ea typeface="宋体" panose="02010600030101010101" pitchFamily="2" charset="-122"/>
              </a:rPr>
              <a:t>Let Q(x,y) denote the statement “x=y+3.” What are the truth values of the propositions Q(1,2) and Q(3,0)?</a:t>
            </a:r>
          </a:p>
          <a:p>
            <a:pPr algn="just" eaLnBrk="1" hangingPunct="1"/>
            <a:endParaRPr lang="en-US" altLang="zh-CN">
              <a:ea typeface="宋体" panose="02010600030101010101" pitchFamily="2" charset="-122"/>
            </a:endParaRPr>
          </a:p>
          <a:p>
            <a:pPr algn="just" eaLnBrk="1" hangingPunct="1"/>
            <a:r>
              <a:rPr lang="en-US" altLang="zh-CN">
                <a:ea typeface="宋体" panose="02010600030101010101" pitchFamily="2" charset="-122"/>
              </a:rPr>
              <a:t>Q(1,2): “1=2+3” is false</a:t>
            </a:r>
          </a:p>
          <a:p>
            <a:pPr algn="just" eaLnBrk="1" hangingPunct="1"/>
            <a:r>
              <a:rPr lang="en-US" altLang="zh-CN">
                <a:ea typeface="宋体" panose="02010600030101010101" pitchFamily="2" charset="-122"/>
              </a:rPr>
              <a:t>Q(3,0): “3=0+3” is True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C039D77-08AE-44DF-9E80-E3A4EA7D8B3A}" type="slidenum">
              <a:rPr lang="en-US" altLang="zh-CN" sz="1200">
                <a:effectLst>
                  <a:outerShdw blurRad="38100" dist="38100" dir="2700000" algn="tl">
                    <a:srgbClr val="C0C0C0"/>
                  </a:outerShdw>
                </a:effectLst>
                <a:latin typeface="Verdana" panose="020B0604030504040204" pitchFamily="34" charset="0"/>
              </a:rPr>
              <a:t>12</a:t>
            </a:fld>
            <a:endParaRPr lang="en-US" altLang="zh-CN" sz="1200">
              <a:effectLst>
                <a:outerShdw blurRad="38100" dist="38100" dir="2700000" algn="tl">
                  <a:srgbClr val="C0C0C0"/>
                </a:outerShdw>
              </a:effectLst>
              <a:latin typeface="Verdana" panose="020B0604030504040204" pitchFamily="34" charset="0"/>
            </a:endParaRPr>
          </a:p>
        </p:txBody>
      </p:sp>
      <p:sp>
        <p:nvSpPr>
          <p:cNvPr id="16387"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2</a:t>
            </a:r>
          </a:p>
        </p:txBody>
      </p:sp>
      <p:sp>
        <p:nvSpPr>
          <p:cNvPr id="16388" name="Rectangle 3"/>
          <p:cNvSpPr>
            <a:spLocks noGrp="1" noChangeArrowheads="1"/>
          </p:cNvSpPr>
          <p:nvPr>
            <p:ph type="body" idx="4294967295"/>
          </p:nvPr>
        </p:nvSpPr>
        <p:spPr>
          <a:xfrm>
            <a:off x="457200" y="1676400"/>
            <a:ext cx="8229600" cy="3657600"/>
          </a:xfrm>
        </p:spPr>
        <p:txBody>
          <a:bodyPr/>
          <a:lstStyle/>
          <a:p>
            <a:pPr algn="just" eaLnBrk="1" hangingPunct="1">
              <a:lnSpc>
                <a:spcPct val="80000"/>
              </a:lnSpc>
            </a:pPr>
            <a:r>
              <a:rPr lang="en-US" altLang="zh-CN">
                <a:ea typeface="宋体" panose="02010600030101010101" pitchFamily="2" charset="-122"/>
              </a:rPr>
              <a:t>What are the truth values of the propositions R(1,2,3) and R(0,0,1), where R(x,y,z) denotes “x+y=z”?</a:t>
            </a:r>
          </a:p>
          <a:p>
            <a:pPr algn="just" eaLnBrk="1" hangingPunct="1">
              <a:lnSpc>
                <a:spcPct val="80000"/>
              </a:lnSpc>
            </a:pPr>
            <a:endParaRPr lang="en-US" altLang="zh-CN">
              <a:ea typeface="宋体" panose="02010600030101010101" pitchFamily="2" charset="-122"/>
            </a:endParaRPr>
          </a:p>
          <a:p>
            <a:pPr algn="just" eaLnBrk="1" hangingPunct="1">
              <a:lnSpc>
                <a:spcPct val="80000"/>
              </a:lnSpc>
            </a:pPr>
            <a:r>
              <a:rPr lang="en-US" altLang="zh-CN">
                <a:ea typeface="宋体" panose="02010600030101010101" pitchFamily="2" charset="-122"/>
              </a:rPr>
              <a:t>R(1,2,3): “1+2=3” is True.R(0,0,1): “0+0=1” is False.</a:t>
            </a:r>
          </a:p>
          <a:p>
            <a:pPr algn="just" eaLnBrk="1" hangingPunct="1">
              <a:lnSpc>
                <a:spcPct val="80000"/>
              </a:lnSpc>
            </a:pPr>
            <a:endParaRPr lang="en-US" altLang="zh-CN">
              <a:ea typeface="宋体" panose="02010600030101010101" pitchFamily="2" charset="-122"/>
            </a:endParaRPr>
          </a:p>
          <a:p>
            <a:pPr algn="just" eaLnBrk="1" hangingPunct="1">
              <a:lnSpc>
                <a:spcPct val="80000"/>
              </a:lnSpc>
            </a:pPr>
            <a:r>
              <a:rPr lang="en-US" altLang="zh-CN">
                <a:ea typeface="宋体" panose="02010600030101010101" pitchFamily="2" charset="-122"/>
              </a:rPr>
              <a:t>Example 4</a:t>
            </a:r>
          </a:p>
          <a:p>
            <a:pPr algn="just" eaLnBrk="1" hangingPunct="1">
              <a:lnSpc>
                <a:spcPct val="80000"/>
              </a:lnSpc>
            </a:pPr>
            <a:r>
              <a:rPr lang="en-US" altLang="zh-CN">
                <a:ea typeface="宋体" panose="02010600030101010101" pitchFamily="2" charset="-122"/>
              </a:rPr>
              <a:t>    P(x): If x&gt;0 then x=x+1.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4874EEA-89EC-4887-AEDE-318B14830519}" type="slidenum">
              <a:rPr lang="en-US" altLang="zh-CN" sz="1200">
                <a:effectLst>
                  <a:outerShdw blurRad="38100" dist="38100" dir="2700000" algn="tl">
                    <a:srgbClr val="C0C0C0"/>
                  </a:outerShdw>
                </a:effectLst>
                <a:latin typeface="Verdana" panose="020B0604030504040204" pitchFamily="34" charset="0"/>
              </a:rPr>
              <a:t>13</a:t>
            </a:fld>
            <a:endParaRPr lang="en-US" altLang="zh-CN" sz="1200">
              <a:effectLst>
                <a:outerShdw blurRad="38100" dist="38100" dir="2700000" algn="tl">
                  <a:srgbClr val="C0C0C0"/>
                </a:outerShdw>
              </a:effectLst>
              <a:latin typeface="Verdana" panose="020B0604030504040204" pitchFamily="34" charset="0"/>
            </a:endParaRPr>
          </a:p>
        </p:txBody>
      </p:sp>
      <p:sp>
        <p:nvSpPr>
          <p:cNvPr id="17411"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Propositional Function</a:t>
            </a:r>
          </a:p>
        </p:txBody>
      </p:sp>
      <p:sp>
        <p:nvSpPr>
          <p:cNvPr id="17412" name="Rectangle 3"/>
          <p:cNvSpPr>
            <a:spLocks noGrp="1" noChangeArrowheads="1"/>
          </p:cNvSpPr>
          <p:nvPr>
            <p:ph type="body" idx="4294967295"/>
          </p:nvPr>
        </p:nvSpPr>
        <p:spPr/>
        <p:txBody>
          <a:bodyPr/>
          <a:lstStyle/>
          <a:p>
            <a:pPr algn="just" eaLnBrk="1" hangingPunct="1"/>
            <a:r>
              <a:rPr lang="en-US" altLang="zh-CN">
                <a:ea typeface="宋体" panose="02010600030101010101" pitchFamily="2" charset="-122"/>
              </a:rPr>
              <a:t>In general, a statement involving the </a:t>
            </a:r>
            <a:r>
              <a:rPr lang="en-US" altLang="zh-CN" i="1">
                <a:ea typeface="宋体" panose="02010600030101010101" pitchFamily="2" charset="-122"/>
              </a:rPr>
              <a:t>n</a:t>
            </a:r>
            <a:r>
              <a:rPr lang="en-US" altLang="zh-CN">
                <a:ea typeface="宋体" panose="02010600030101010101" pitchFamily="2" charset="-122"/>
              </a:rPr>
              <a:t> variables </a:t>
            </a:r>
            <a:r>
              <a:rPr lang="en-US" altLang="zh-CN" i="1">
                <a:ea typeface="宋体" panose="02010600030101010101" pitchFamily="2" charset="-122"/>
              </a:rPr>
              <a:t>x</a:t>
            </a:r>
            <a:r>
              <a:rPr lang="en-US" altLang="zh-CN" sz="1800" b="1" i="1">
                <a:ea typeface="宋体" panose="02010600030101010101" pitchFamily="2" charset="-122"/>
              </a:rPr>
              <a:t>1</a:t>
            </a:r>
            <a:r>
              <a:rPr lang="en-US" altLang="zh-CN" b="1">
                <a:ea typeface="宋体" panose="02010600030101010101" pitchFamily="2" charset="-122"/>
              </a:rPr>
              <a:t>, </a:t>
            </a:r>
            <a:r>
              <a:rPr lang="en-US" altLang="zh-CN" i="1">
                <a:ea typeface="宋体" panose="02010600030101010101" pitchFamily="2" charset="-122"/>
              </a:rPr>
              <a:t>x</a:t>
            </a:r>
            <a:r>
              <a:rPr lang="en-US" altLang="zh-CN" sz="1800" b="1" i="1">
                <a:ea typeface="宋体" panose="02010600030101010101" pitchFamily="2" charset="-122"/>
              </a:rPr>
              <a:t>2</a:t>
            </a:r>
            <a:r>
              <a:rPr lang="en-US" altLang="zh-CN" b="1">
                <a:ea typeface="宋体" panose="02010600030101010101" pitchFamily="2" charset="-122"/>
              </a:rPr>
              <a:t>,…, </a:t>
            </a:r>
            <a:r>
              <a:rPr lang="en-US" altLang="zh-CN" i="1">
                <a:ea typeface="宋体" panose="02010600030101010101" pitchFamily="2" charset="-122"/>
              </a:rPr>
              <a:t>x</a:t>
            </a:r>
            <a:r>
              <a:rPr lang="en-US" altLang="zh-CN" sz="1800" b="1" i="1">
                <a:ea typeface="宋体" panose="02010600030101010101" pitchFamily="2" charset="-122"/>
              </a:rPr>
              <a:t>n</a:t>
            </a:r>
            <a:r>
              <a:rPr lang="en-US" altLang="zh-CN" b="1" i="1">
                <a:ea typeface="宋体" panose="02010600030101010101" pitchFamily="2" charset="-122"/>
              </a:rPr>
              <a:t> </a:t>
            </a:r>
            <a:r>
              <a:rPr lang="en-US" altLang="zh-CN">
                <a:ea typeface="宋体" panose="02010600030101010101" pitchFamily="2" charset="-122"/>
              </a:rPr>
              <a:t>can be denoted by </a:t>
            </a:r>
            <a:r>
              <a:rPr lang="en-US" altLang="zh-CN" i="1">
                <a:ea typeface="宋体" panose="02010600030101010101" pitchFamily="2" charset="-122"/>
              </a:rPr>
              <a:t>P</a:t>
            </a:r>
            <a:r>
              <a:rPr lang="en-US" altLang="zh-CN">
                <a:ea typeface="宋体" panose="02010600030101010101" pitchFamily="2" charset="-122"/>
              </a:rPr>
              <a:t>(</a:t>
            </a:r>
            <a:r>
              <a:rPr lang="en-US" altLang="zh-CN" i="1">
                <a:ea typeface="宋体" panose="02010600030101010101" pitchFamily="2" charset="-122"/>
              </a:rPr>
              <a:t>x</a:t>
            </a:r>
            <a:r>
              <a:rPr lang="en-US" altLang="zh-CN" sz="1800" b="1" i="1">
                <a:ea typeface="宋体" panose="02010600030101010101" pitchFamily="2" charset="-122"/>
              </a:rPr>
              <a:t>1</a:t>
            </a:r>
            <a:r>
              <a:rPr lang="en-US" altLang="zh-CN" b="1">
                <a:ea typeface="宋体" panose="02010600030101010101" pitchFamily="2" charset="-122"/>
              </a:rPr>
              <a:t>, </a:t>
            </a:r>
            <a:r>
              <a:rPr lang="en-US" altLang="zh-CN" i="1">
                <a:ea typeface="宋体" panose="02010600030101010101" pitchFamily="2" charset="-122"/>
              </a:rPr>
              <a:t>x</a:t>
            </a:r>
            <a:r>
              <a:rPr lang="en-US" altLang="zh-CN" sz="1800" b="1" i="1">
                <a:ea typeface="宋体" panose="02010600030101010101" pitchFamily="2" charset="-122"/>
              </a:rPr>
              <a:t>2</a:t>
            </a:r>
            <a:r>
              <a:rPr lang="en-US" altLang="zh-CN" b="1">
                <a:ea typeface="宋体" panose="02010600030101010101" pitchFamily="2" charset="-122"/>
              </a:rPr>
              <a:t>,…, </a:t>
            </a:r>
            <a:r>
              <a:rPr lang="en-US" altLang="zh-CN" i="1">
                <a:ea typeface="宋体" panose="02010600030101010101" pitchFamily="2" charset="-122"/>
              </a:rPr>
              <a:t>x</a:t>
            </a:r>
            <a:r>
              <a:rPr lang="en-US" altLang="zh-CN" sz="1800" b="1" i="1">
                <a:ea typeface="宋体" panose="02010600030101010101" pitchFamily="2" charset="-122"/>
              </a:rPr>
              <a:t>n</a:t>
            </a:r>
            <a:r>
              <a:rPr lang="en-US" altLang="zh-CN" b="1" i="1">
                <a:ea typeface="宋体" panose="02010600030101010101" pitchFamily="2" charset="-122"/>
              </a:rPr>
              <a:t> </a:t>
            </a:r>
            <a:r>
              <a:rPr lang="en-US" altLang="zh-CN">
                <a:ea typeface="宋体" panose="02010600030101010101" pitchFamily="2" charset="-122"/>
              </a:rPr>
              <a:t>).</a:t>
            </a:r>
          </a:p>
          <a:p>
            <a:pPr algn="just" eaLnBrk="1" hangingPunct="1"/>
            <a:r>
              <a:rPr lang="en-US" altLang="zh-CN">
                <a:ea typeface="宋体" panose="02010600030101010101" pitchFamily="2" charset="-122"/>
              </a:rPr>
              <a:t>A statement of the form </a:t>
            </a:r>
            <a:r>
              <a:rPr lang="en-US" altLang="zh-CN" i="1">
                <a:ea typeface="宋体" panose="02010600030101010101" pitchFamily="2" charset="-122"/>
              </a:rPr>
              <a:t>P</a:t>
            </a:r>
            <a:r>
              <a:rPr lang="en-US" altLang="zh-CN">
                <a:ea typeface="宋体" panose="02010600030101010101" pitchFamily="2" charset="-122"/>
              </a:rPr>
              <a:t>(</a:t>
            </a:r>
            <a:r>
              <a:rPr lang="en-US" altLang="zh-CN" i="1">
                <a:ea typeface="宋体" panose="02010600030101010101" pitchFamily="2" charset="-122"/>
              </a:rPr>
              <a:t>x</a:t>
            </a:r>
            <a:r>
              <a:rPr lang="en-US" altLang="zh-CN" sz="1800" b="1" i="1">
                <a:ea typeface="宋体" panose="02010600030101010101" pitchFamily="2" charset="-122"/>
              </a:rPr>
              <a:t>1</a:t>
            </a:r>
            <a:r>
              <a:rPr lang="en-US" altLang="zh-CN" b="1">
                <a:ea typeface="宋体" panose="02010600030101010101" pitchFamily="2" charset="-122"/>
              </a:rPr>
              <a:t>, </a:t>
            </a:r>
            <a:r>
              <a:rPr lang="en-US" altLang="zh-CN" i="1">
                <a:ea typeface="宋体" panose="02010600030101010101" pitchFamily="2" charset="-122"/>
              </a:rPr>
              <a:t>x</a:t>
            </a:r>
            <a:r>
              <a:rPr lang="en-US" altLang="zh-CN" sz="1800" b="1" i="1">
                <a:ea typeface="宋体" panose="02010600030101010101" pitchFamily="2" charset="-122"/>
              </a:rPr>
              <a:t>2</a:t>
            </a:r>
            <a:r>
              <a:rPr lang="en-US" altLang="zh-CN" b="1">
                <a:ea typeface="宋体" panose="02010600030101010101" pitchFamily="2" charset="-122"/>
              </a:rPr>
              <a:t>,…, </a:t>
            </a:r>
            <a:r>
              <a:rPr lang="en-US" altLang="zh-CN" i="1">
                <a:ea typeface="宋体" panose="02010600030101010101" pitchFamily="2" charset="-122"/>
              </a:rPr>
              <a:t>x</a:t>
            </a:r>
            <a:r>
              <a:rPr lang="en-US" altLang="zh-CN" sz="1800" b="1" i="1">
                <a:ea typeface="宋体" panose="02010600030101010101" pitchFamily="2" charset="-122"/>
              </a:rPr>
              <a:t>n</a:t>
            </a:r>
            <a:r>
              <a:rPr lang="en-US" altLang="zh-CN" b="1" i="1">
                <a:ea typeface="宋体" panose="02010600030101010101" pitchFamily="2" charset="-122"/>
              </a:rPr>
              <a:t> </a:t>
            </a:r>
            <a:r>
              <a:rPr lang="en-US" altLang="zh-CN">
                <a:ea typeface="宋体" panose="02010600030101010101" pitchFamily="2" charset="-122"/>
              </a:rPr>
              <a:t>) is the value of the </a:t>
            </a:r>
            <a:r>
              <a:rPr lang="en-US" altLang="zh-CN">
                <a:solidFill>
                  <a:srgbClr val="000000"/>
                </a:solidFill>
                <a:ea typeface="宋体" panose="02010600030101010101" pitchFamily="2" charset="-122"/>
              </a:rPr>
              <a:t>propositional function</a:t>
            </a:r>
            <a:r>
              <a:rPr lang="en-US" altLang="zh-CN">
                <a:ea typeface="宋体" panose="02010600030101010101" pitchFamily="2" charset="-122"/>
              </a:rPr>
              <a:t> </a:t>
            </a:r>
            <a:r>
              <a:rPr lang="en-US" altLang="zh-CN" i="1">
                <a:ea typeface="宋体" panose="02010600030101010101" pitchFamily="2" charset="-122"/>
              </a:rPr>
              <a:t>P </a:t>
            </a:r>
            <a:r>
              <a:rPr lang="en-US" altLang="zh-CN">
                <a:ea typeface="宋体" panose="02010600030101010101" pitchFamily="2" charset="-122"/>
              </a:rPr>
              <a:t>at the </a:t>
            </a:r>
            <a:r>
              <a:rPr lang="en-US" altLang="zh-CN" i="1">
                <a:ea typeface="宋体" panose="02010600030101010101" pitchFamily="2" charset="-122"/>
              </a:rPr>
              <a:t>n</a:t>
            </a:r>
            <a:r>
              <a:rPr lang="en-US" altLang="zh-CN">
                <a:ea typeface="宋体" panose="02010600030101010101" pitchFamily="2" charset="-122"/>
              </a:rPr>
              <a:t>-tuple (</a:t>
            </a:r>
            <a:r>
              <a:rPr lang="en-US" altLang="zh-CN" i="1">
                <a:ea typeface="宋体" panose="02010600030101010101" pitchFamily="2" charset="-122"/>
              </a:rPr>
              <a:t>x</a:t>
            </a:r>
            <a:r>
              <a:rPr lang="en-US" altLang="zh-CN" sz="1800" b="1" i="1">
                <a:ea typeface="宋体" panose="02010600030101010101" pitchFamily="2" charset="-122"/>
              </a:rPr>
              <a:t>1</a:t>
            </a:r>
            <a:r>
              <a:rPr lang="en-US" altLang="zh-CN" b="1">
                <a:ea typeface="宋体" panose="02010600030101010101" pitchFamily="2" charset="-122"/>
              </a:rPr>
              <a:t>, </a:t>
            </a:r>
            <a:r>
              <a:rPr lang="en-US" altLang="zh-CN" i="1">
                <a:ea typeface="宋体" panose="02010600030101010101" pitchFamily="2" charset="-122"/>
              </a:rPr>
              <a:t>x</a:t>
            </a:r>
            <a:r>
              <a:rPr lang="en-US" altLang="zh-CN" sz="1800" b="1" i="1">
                <a:ea typeface="宋体" panose="02010600030101010101" pitchFamily="2" charset="-122"/>
              </a:rPr>
              <a:t>2</a:t>
            </a:r>
            <a:r>
              <a:rPr lang="en-US" altLang="zh-CN" b="1">
                <a:ea typeface="宋体" panose="02010600030101010101" pitchFamily="2" charset="-122"/>
              </a:rPr>
              <a:t>,…, </a:t>
            </a:r>
            <a:r>
              <a:rPr lang="en-US" altLang="zh-CN" i="1">
                <a:ea typeface="宋体" panose="02010600030101010101" pitchFamily="2" charset="-122"/>
              </a:rPr>
              <a:t>x</a:t>
            </a:r>
            <a:r>
              <a:rPr lang="en-US" altLang="zh-CN" sz="1800" b="1" i="1">
                <a:ea typeface="宋体" panose="02010600030101010101" pitchFamily="2" charset="-122"/>
              </a:rPr>
              <a:t>n</a:t>
            </a:r>
            <a:r>
              <a:rPr lang="en-US" altLang="zh-CN" b="1" i="1">
                <a:ea typeface="宋体" panose="02010600030101010101" pitchFamily="2" charset="-122"/>
              </a:rPr>
              <a:t> </a:t>
            </a:r>
            <a:r>
              <a:rPr lang="en-US" altLang="zh-CN">
                <a:ea typeface="宋体" panose="02010600030101010101" pitchFamily="2" charset="-122"/>
              </a:rPr>
              <a:t>), and </a:t>
            </a:r>
            <a:r>
              <a:rPr lang="en-US" altLang="zh-CN" i="1">
                <a:ea typeface="宋体" panose="02010600030101010101" pitchFamily="2" charset="-122"/>
              </a:rPr>
              <a:t>P </a:t>
            </a:r>
            <a:r>
              <a:rPr lang="en-US" altLang="zh-CN">
                <a:ea typeface="宋体" panose="02010600030101010101" pitchFamily="2" charset="-122"/>
              </a:rPr>
              <a:t>is</a:t>
            </a:r>
            <a:r>
              <a:rPr lang="en-US" altLang="zh-CN" i="1">
                <a:ea typeface="宋体" panose="02010600030101010101" pitchFamily="2" charset="-122"/>
              </a:rPr>
              <a:t> </a:t>
            </a:r>
            <a:r>
              <a:rPr lang="en-US" altLang="zh-CN">
                <a:ea typeface="宋体" panose="02010600030101010101" pitchFamily="2" charset="-122"/>
              </a:rPr>
              <a:t>also called a </a:t>
            </a:r>
            <a:r>
              <a:rPr lang="en-US" altLang="zh-CN">
                <a:solidFill>
                  <a:srgbClr val="000000"/>
                </a:solidFill>
                <a:ea typeface="宋体" panose="02010600030101010101" pitchFamily="2" charset="-122"/>
              </a:rPr>
              <a:t>predicate</a:t>
            </a:r>
            <a:r>
              <a:rPr lang="en-US" altLang="zh-CN">
                <a:ea typeface="宋体" panose="02010600030101010101" pitchFamily="2"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9762EE0-C865-4C02-AECA-7D99DC150722}" type="slidenum">
              <a:rPr lang="en-US" altLang="zh-CN" sz="1200">
                <a:effectLst>
                  <a:outerShdw blurRad="38100" dist="38100" dir="2700000" algn="tl">
                    <a:srgbClr val="C0C0C0"/>
                  </a:outerShdw>
                </a:effectLst>
                <a:latin typeface="Verdana" panose="020B0604030504040204" pitchFamily="34" charset="0"/>
              </a:rPr>
              <a:t>14</a:t>
            </a:fld>
            <a:endParaRPr lang="en-US" altLang="zh-CN" sz="1200">
              <a:effectLst>
                <a:outerShdw blurRad="38100" dist="38100" dir="2700000" algn="tl">
                  <a:srgbClr val="C0C0C0"/>
                </a:outerShdw>
              </a:effectLst>
              <a:latin typeface="Verdana" panose="020B0604030504040204" pitchFamily="34" charset="0"/>
            </a:endParaRPr>
          </a:p>
        </p:txBody>
      </p:sp>
      <p:sp>
        <p:nvSpPr>
          <p:cNvPr id="18435"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18436" name="Group 3"/>
          <p:cNvGrpSpPr/>
          <p:nvPr/>
        </p:nvGrpSpPr>
        <p:grpSpPr bwMode="auto">
          <a:xfrm>
            <a:off x="1981200" y="2819400"/>
            <a:ext cx="5029200" cy="2438400"/>
            <a:chOff x="0" y="0"/>
            <a:chExt cx="1889" cy="1009"/>
          </a:xfrm>
        </p:grpSpPr>
        <p:grpSp>
          <p:nvGrpSpPr>
            <p:cNvPr id="18438" name="Group 4"/>
            <p:cNvGrpSpPr/>
            <p:nvPr/>
          </p:nvGrpSpPr>
          <p:grpSpPr bwMode="auto">
            <a:xfrm>
              <a:off x="0" y="90"/>
              <a:ext cx="1889" cy="919"/>
              <a:chOff x="0" y="0"/>
              <a:chExt cx="1926" cy="937"/>
            </a:xfrm>
          </p:grpSpPr>
          <p:sp>
            <p:nvSpPr>
              <p:cNvPr id="18443"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8444"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18439"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8440"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8441"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18442"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18437" name="Rectangle 11"/>
          <p:cNvSpPr>
            <a:spLocks noGrp="1" noChangeArrowheads="1"/>
          </p:cNvSpPr>
          <p:nvPr>
            <p:ph type="body" idx="4294967295"/>
          </p:nvPr>
        </p:nvSpPr>
        <p:spPr>
          <a:xfrm>
            <a:off x="2209800" y="3505200"/>
            <a:ext cx="4572000" cy="685800"/>
          </a:xfrm>
        </p:spPr>
        <p:txBody>
          <a:bodyPr/>
          <a:lstStyle/>
          <a:p>
            <a:pPr algn="ctr">
              <a:spcBef>
                <a:spcPct val="0"/>
              </a:spcBef>
              <a:buClrTx/>
              <a:buFont typeface="Wingdings" panose="05000000000000000000" pitchFamily="2" charset="2"/>
              <a:buNone/>
            </a:pPr>
            <a:r>
              <a:rPr lang="en-US" altLang="zh-CN" b="1">
                <a:ea typeface="宋体" panose="02010600030101010101" pitchFamily="2" charset="-122"/>
              </a:rPr>
              <a:t>Quantifiers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F2DEFAA-FA00-4186-8A88-DCAF11573D95}" type="slidenum">
              <a:rPr lang="en-US" altLang="zh-CN" sz="1200">
                <a:effectLst>
                  <a:outerShdw blurRad="38100" dist="38100" dir="2700000" algn="tl">
                    <a:srgbClr val="C0C0C0"/>
                  </a:outerShdw>
                </a:effectLst>
                <a:latin typeface="Verdana" panose="020B0604030504040204" pitchFamily="34" charset="0"/>
              </a:rPr>
              <a:t>15</a:t>
            </a:fld>
            <a:endParaRPr lang="en-US" altLang="zh-CN" sz="1200">
              <a:effectLst>
                <a:outerShdw blurRad="38100" dist="38100" dir="2700000" algn="tl">
                  <a:srgbClr val="C0C0C0"/>
                </a:outerShdw>
              </a:effectLst>
              <a:latin typeface="Verdana" panose="020B0604030504040204" pitchFamily="34" charset="0"/>
            </a:endParaRPr>
          </a:p>
        </p:txBody>
      </p:sp>
      <p:sp>
        <p:nvSpPr>
          <p:cNvPr id="19459" name="Rectangle 2"/>
          <p:cNvSpPr>
            <a:spLocks noGrp="1" noChangeArrowheads="1"/>
          </p:cNvSpPr>
          <p:nvPr>
            <p:ph type="title" idx="4294967295"/>
          </p:nvPr>
        </p:nvSpPr>
        <p:spPr/>
        <p:txBody>
          <a:bodyPr/>
          <a:lstStyle/>
          <a:p>
            <a:pPr eaLnBrk="1" hangingPunct="1"/>
            <a:r>
              <a:rPr lang="en-US" altLang="zh-CN">
                <a:ea typeface="宋体" panose="02010600030101010101" pitchFamily="2" charset="-122"/>
              </a:rPr>
              <a:t>Quantifier Expressions</a:t>
            </a:r>
          </a:p>
        </p:txBody>
      </p:sp>
      <p:sp>
        <p:nvSpPr>
          <p:cNvPr id="19460" name="Rectangle 3"/>
          <p:cNvSpPr>
            <a:spLocks noGrp="1" noChangeArrowheads="1"/>
          </p:cNvSpPr>
          <p:nvPr>
            <p:ph type="body" idx="4294967295"/>
          </p:nvPr>
        </p:nvSpPr>
        <p:spPr>
          <a:xfrm>
            <a:off x="609600" y="1752600"/>
            <a:ext cx="8229600" cy="4267200"/>
          </a:xfrm>
        </p:spPr>
        <p:txBody>
          <a:bodyPr/>
          <a:lstStyle/>
          <a:p>
            <a:pPr algn="just" eaLnBrk="1" hangingPunct="1"/>
            <a:r>
              <a:rPr lang="en-US" altLang="zh-CN" i="1">
                <a:ea typeface="宋体" panose="02010600030101010101" pitchFamily="2" charset="-122"/>
              </a:rPr>
              <a:t>Quantifiers</a:t>
            </a:r>
            <a:r>
              <a:rPr lang="en-US" altLang="zh-CN">
                <a:ea typeface="宋体" panose="02010600030101010101" pitchFamily="2" charset="-122"/>
              </a:rPr>
              <a:t> provide a notation that allows us to </a:t>
            </a:r>
            <a:r>
              <a:rPr lang="en-US" altLang="zh-CN" i="1">
                <a:ea typeface="宋体" panose="02010600030101010101" pitchFamily="2" charset="-122"/>
              </a:rPr>
              <a:t>quantify </a:t>
            </a:r>
            <a:r>
              <a:rPr lang="en-US" altLang="zh-CN">
                <a:ea typeface="宋体" panose="02010600030101010101" pitchFamily="2" charset="-122"/>
              </a:rPr>
              <a:t>(count) </a:t>
            </a:r>
            <a:r>
              <a:rPr lang="en-US" altLang="zh-CN" i="1">
                <a:ea typeface="宋体" panose="02010600030101010101" pitchFamily="2" charset="-122"/>
              </a:rPr>
              <a:t>how many</a:t>
            </a:r>
            <a:r>
              <a:rPr lang="en-US" altLang="zh-CN">
                <a:ea typeface="宋体" panose="02010600030101010101" pitchFamily="2" charset="-122"/>
              </a:rPr>
              <a:t> objects in the u.d. satisfy a given predicate.</a:t>
            </a:r>
          </a:p>
          <a:p>
            <a:pPr algn="just" eaLnBrk="1" hangingPunct="1"/>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sym typeface="Symbol" panose="05050102010706020507" pitchFamily="18" charset="2"/>
              </a:rPr>
              <a:t></a:t>
            </a:r>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sym typeface="Symbol" panose="05050102010706020507" pitchFamily="18" charset="2"/>
              </a:rPr>
              <a:t> is the FOR ALL or </a:t>
            </a:r>
            <a:r>
              <a:rPr lang="en-US" altLang="zh-CN" i="1">
                <a:solidFill>
                  <a:srgbClr val="000000"/>
                </a:solidFill>
                <a:ea typeface="宋体" panose="02010600030101010101" pitchFamily="2" charset="-122"/>
                <a:sym typeface="Symbol" panose="05050102010706020507" pitchFamily="18" charset="2"/>
              </a:rPr>
              <a:t>universal</a:t>
            </a:r>
            <a:r>
              <a:rPr lang="en-US" altLang="zh-CN">
                <a:solidFill>
                  <a:srgbClr val="000000"/>
                </a:solidFill>
                <a:ea typeface="宋体" panose="02010600030101010101" pitchFamily="2" charset="-122"/>
                <a:sym typeface="Symbol" panose="05050102010706020507" pitchFamily="18" charset="2"/>
              </a:rPr>
              <a:t> quantifier.</a:t>
            </a:r>
            <a:br>
              <a:rPr lang="en-US" altLang="zh-CN">
                <a:solidFill>
                  <a:srgbClr val="000000"/>
                </a:solidFill>
                <a:ea typeface="宋体" panose="02010600030101010101" pitchFamily="2" charset="-122"/>
                <a:sym typeface="Symbol" panose="05050102010706020507" pitchFamily="18" charset="2"/>
              </a:rPr>
            </a:br>
            <a:r>
              <a:rPr lang="en-US" altLang="zh-CN">
                <a:solidFill>
                  <a:srgbClr val="000000"/>
                </a:solidFill>
                <a:ea typeface="宋体" panose="02010600030101010101" pitchFamily="2" charset="-122"/>
                <a:sym typeface="Symbol" panose="05050102010706020507" pitchFamily="18" charset="2"/>
              </a:rPr>
              <a:t> </a:t>
            </a:r>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sym typeface="Symbol" panose="05050102010706020507" pitchFamily="18" charset="2"/>
              </a:rPr>
              <a:t></a:t>
            </a:r>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sym typeface="Symbol" panose="05050102010706020507" pitchFamily="18" charset="2"/>
              </a:rPr>
              <a:t> is the EXISTS or </a:t>
            </a:r>
            <a:r>
              <a:rPr lang="en-US" altLang="zh-CN" i="1">
                <a:solidFill>
                  <a:srgbClr val="000000"/>
                </a:solidFill>
                <a:ea typeface="宋体" panose="02010600030101010101" pitchFamily="2" charset="-122"/>
                <a:sym typeface="Symbol" panose="05050102010706020507" pitchFamily="18" charset="2"/>
              </a:rPr>
              <a:t>existential</a:t>
            </a:r>
            <a:r>
              <a:rPr lang="en-US" altLang="zh-CN">
                <a:solidFill>
                  <a:srgbClr val="000000"/>
                </a:solidFill>
                <a:ea typeface="宋体" panose="02010600030101010101" pitchFamily="2" charset="-122"/>
                <a:sym typeface="Symbol" panose="05050102010706020507" pitchFamily="18" charset="2"/>
              </a:rPr>
              <a:t> quantifier.</a:t>
            </a:r>
          </a:p>
          <a:p>
            <a:pPr algn="just" eaLnBrk="1" hangingPunct="1"/>
            <a:r>
              <a:rPr lang="en-US" altLang="zh-CN">
                <a:solidFill>
                  <a:srgbClr val="000000"/>
                </a:solidFill>
                <a:ea typeface="宋体" panose="02010600030101010101" pitchFamily="2" charset="-122"/>
                <a:sym typeface="Symbol" panose="05050102010706020507" pitchFamily="18" charset="2"/>
              </a:rPr>
              <a:t>For example, </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sym typeface="Symbol" panose="05050102010706020507" pitchFamily="18" charset="2"/>
              </a:rPr>
              <a:t>P</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and  </a:t>
            </a:r>
            <a:r>
              <a:rPr lang="en-US" altLang="zh-CN" i="1">
                <a:solidFill>
                  <a:srgbClr val="000000"/>
                </a:solidFill>
                <a:ea typeface="宋体" panose="02010600030101010101" pitchFamily="2" charset="-122"/>
                <a:sym typeface="Symbol" panose="05050102010706020507" pitchFamily="18" charset="2"/>
              </a:rPr>
              <a:t>x P</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a:t>
            </a:r>
            <a:r>
              <a:rPr lang="en-GB" altLang="en-US">
                <a:solidFill>
                  <a:srgbClr val="000000"/>
                </a:solidFill>
                <a:ea typeface="宋体" panose="02010600030101010101" pitchFamily="2" charset="-122"/>
                <a:sym typeface="Symbol" panose="05050102010706020507" pitchFamily="18" charset="2"/>
              </a:rPr>
              <a:t> are propositions</a:t>
            </a:r>
            <a:endParaRPr lang="en-US" altLang="zh-CN">
              <a:solidFill>
                <a:srgbClr val="000000"/>
              </a:solidFill>
              <a:ea typeface="宋体" panose="02010600030101010101" pitchFamily="2" charset="-122"/>
              <a:sym typeface="Symbol" panose="05050102010706020507" pitchFamily="18"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9DD06A5-3DED-4CA0-97BE-110CB513270F}" type="slidenum">
              <a:rPr lang="en-US" altLang="zh-CN" sz="1200">
                <a:effectLst>
                  <a:outerShdw blurRad="38100" dist="38100" dir="2700000" algn="tl">
                    <a:srgbClr val="C0C0C0"/>
                  </a:outerShdw>
                </a:effectLst>
                <a:latin typeface="Verdana" panose="020B0604030504040204" pitchFamily="34" charset="0"/>
              </a:rPr>
              <a:t>16</a:t>
            </a:fld>
            <a:endParaRPr lang="en-US" altLang="zh-CN" sz="1200">
              <a:effectLst>
                <a:outerShdw blurRad="38100" dist="38100" dir="2700000" algn="tl">
                  <a:srgbClr val="C0C0C0"/>
                </a:outerShdw>
              </a:effectLst>
              <a:latin typeface="Verdana" panose="020B0604030504040204" pitchFamily="34" charset="0"/>
            </a:endParaRPr>
          </a:p>
        </p:txBody>
      </p:sp>
      <p:sp>
        <p:nvSpPr>
          <p:cNvPr id="20483"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Universal Quantification </a:t>
            </a:r>
          </a:p>
        </p:txBody>
      </p:sp>
      <p:sp>
        <p:nvSpPr>
          <p:cNvPr id="20484" name="Rectangle 3"/>
          <p:cNvSpPr>
            <a:spLocks noGrp="1" noChangeArrowheads="1"/>
          </p:cNvSpPr>
          <p:nvPr>
            <p:ph type="body" idx="4294967295"/>
          </p:nvPr>
        </p:nvSpPr>
        <p:spPr/>
        <p:txBody>
          <a:bodyPr/>
          <a:lstStyle/>
          <a:p>
            <a:pPr algn="just" eaLnBrk="1" hangingPunct="1">
              <a:lnSpc>
                <a:spcPct val="90000"/>
              </a:lnSpc>
            </a:pPr>
            <a:r>
              <a:rPr lang="en-US" altLang="zh-CN">
                <a:ea typeface="宋体" panose="02010600030101010101" pitchFamily="2" charset="-122"/>
              </a:rPr>
              <a:t>Definition 1: </a:t>
            </a:r>
            <a:r>
              <a:rPr lang="en-US" altLang="zh-CN">
                <a:solidFill>
                  <a:srgbClr val="000000"/>
                </a:solidFill>
                <a:ea typeface="宋体" panose="02010600030101010101" pitchFamily="2" charset="-122"/>
              </a:rPr>
              <a:t>The </a:t>
            </a:r>
            <a:r>
              <a:rPr lang="en-US" altLang="zh-CN" i="1">
                <a:solidFill>
                  <a:srgbClr val="000000"/>
                </a:solidFill>
                <a:ea typeface="宋体" panose="02010600030101010101" pitchFamily="2" charset="-122"/>
              </a:rPr>
              <a:t>universal quantification</a:t>
            </a:r>
            <a:r>
              <a:rPr lang="en-US" altLang="zh-CN">
                <a:solidFill>
                  <a:srgbClr val="000000"/>
                </a:solidFill>
                <a:ea typeface="宋体" panose="02010600030101010101" pitchFamily="2" charset="-122"/>
              </a:rPr>
              <a:t> of P(x) is the proposition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is true for all values of x in the universe or discourse”.</a:t>
            </a:r>
          </a:p>
          <a:p>
            <a:pPr algn="just" eaLnBrk="1" hangingPunct="1">
              <a:lnSpc>
                <a:spcPct val="90000"/>
              </a:lnSpc>
            </a:pPr>
            <a:r>
              <a:rPr lang="en-US" altLang="zh-CN" i="1">
                <a:solidFill>
                  <a:srgbClr val="000000"/>
                </a:solidFill>
                <a:ea typeface="宋体" panose="02010600030101010101" pitchFamily="2" charset="-122"/>
              </a:rPr>
              <a:t>universal quantification</a:t>
            </a:r>
            <a:r>
              <a:rPr lang="en-US" altLang="zh-CN">
                <a:solidFill>
                  <a:srgbClr val="000000"/>
                </a:solidFill>
                <a:ea typeface="宋体" panose="02010600030101010101" pitchFamily="2" charset="-122"/>
              </a:rPr>
              <a:t> of </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rPr>
              <a:t> is denoted as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p>
          <a:p>
            <a:pPr algn="just" eaLnBrk="1" hangingPunct="1">
              <a:lnSpc>
                <a:spcPct val="90000"/>
              </a:lnSpc>
            </a:pPr>
            <a:r>
              <a:rPr lang="en-US" altLang="zh-CN">
                <a:solidFill>
                  <a:srgbClr val="000000"/>
                </a:solidFill>
                <a:ea typeface="宋体" panose="02010600030101010101" pitchFamily="2" charset="-122"/>
                <a:sym typeface="Symbol" panose="05050102010706020507" pitchFamily="18" charset="2"/>
              </a:rPr>
              <a:t>The proposition </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is read as</a:t>
            </a:r>
          </a:p>
          <a:p>
            <a:pPr algn="just" eaLnBrk="1" hangingPunct="1">
              <a:lnSpc>
                <a:spcPct val="90000"/>
              </a:lnSpc>
            </a:pPr>
            <a:r>
              <a:rPr lang="en-US" altLang="zh-CN">
                <a:solidFill>
                  <a:srgbClr val="000000"/>
                </a:solidFill>
                <a:ea typeface="宋体" panose="02010600030101010101" pitchFamily="2" charset="-122"/>
              </a:rPr>
              <a:t>“for all </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 or “for every </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p>
          <a:p>
            <a:pPr algn="just" eaLnBrk="1" hangingPunct="1">
              <a:lnSpc>
                <a:spcPct val="90000"/>
              </a:lnSpc>
            </a:pPr>
            <a:endParaRPr lang="en-US" altLang="zh-CN">
              <a:solidFill>
                <a:srgbClr val="000000"/>
              </a:solidFill>
              <a:ea typeface="宋体" panose="02010600030101010101" pitchFamily="2" charset="-122"/>
            </a:endParaRPr>
          </a:p>
          <a:p>
            <a:pPr algn="just" eaLnBrk="1" hangingPunct="1">
              <a:lnSpc>
                <a:spcPct val="90000"/>
              </a:lnSpc>
            </a:pPr>
            <a:r>
              <a:rPr lang="en-US" altLang="zh-CN" i="1">
                <a:solidFill>
                  <a:srgbClr val="000000"/>
                </a:solidFill>
                <a:ea typeface="宋体" panose="02010600030101010101" pitchFamily="2" charset="-122"/>
              </a:rPr>
              <a:t>Universe of Discourse</a:t>
            </a:r>
            <a:r>
              <a:rPr lang="en-US" altLang="zh-CN">
                <a:solidFill>
                  <a:srgbClr val="000000"/>
                </a:solidFill>
                <a:ea typeface="宋体" panose="02010600030101010101" pitchFamily="2" charset="-122"/>
              </a:rPr>
              <a:t> </a:t>
            </a:r>
            <a:r>
              <a:rPr lang="en-US" altLang="zh-CN">
                <a:ea typeface="宋体" panose="02010600030101010101" pitchFamily="2" charset="-122"/>
              </a:rPr>
              <a:t>or </a:t>
            </a:r>
            <a:r>
              <a:rPr lang="en-US" altLang="zh-CN" i="1">
                <a:solidFill>
                  <a:srgbClr val="000000"/>
                </a:solidFill>
                <a:ea typeface="宋体" panose="02010600030101010101" pitchFamily="2" charset="-122"/>
              </a:rPr>
              <a:t>Domain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BB44815-0E8C-46D3-B0C9-D558CFAE34EF}" type="slidenum">
              <a:rPr lang="en-US" altLang="zh-CN" sz="1200">
                <a:effectLst>
                  <a:outerShdw blurRad="38100" dist="38100" dir="2700000" algn="tl">
                    <a:srgbClr val="C0C0C0"/>
                  </a:outerShdw>
                </a:effectLst>
                <a:latin typeface="Verdana" panose="020B0604030504040204" pitchFamily="34" charset="0"/>
              </a:rPr>
              <a:t>17</a:t>
            </a:fld>
            <a:endParaRPr lang="en-US" altLang="zh-CN" sz="1200">
              <a:effectLst>
                <a:outerShdw blurRad="38100" dist="38100" dir="2700000" algn="tl">
                  <a:srgbClr val="C0C0C0"/>
                </a:outerShdw>
              </a:effectLst>
              <a:latin typeface="Verdana" panose="020B0604030504040204" pitchFamily="34" charset="0"/>
            </a:endParaRPr>
          </a:p>
        </p:txBody>
      </p:sp>
      <p:sp>
        <p:nvSpPr>
          <p:cNvPr id="21507" name="Rectangle 2"/>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a:t>
            </a:r>
            <a:r>
              <a:rPr lang="en-US" altLang="zh-CN">
                <a:ea typeface="宋体" panose="02010600030101010101" pitchFamily="2" charset="-122"/>
                <a:sym typeface="Symbol" panose="05050102010706020507" pitchFamily="18" charset="2"/>
              </a:rPr>
              <a:t></a:t>
            </a:r>
          </a:p>
        </p:txBody>
      </p:sp>
      <p:sp>
        <p:nvSpPr>
          <p:cNvPr id="21508"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a:solidFill>
                  <a:srgbClr val="000000"/>
                </a:solidFill>
                <a:ea typeface="宋体" panose="02010600030101010101" pitchFamily="2" charset="-122"/>
              </a:rPr>
              <a:t> Let the u.d. be </a:t>
            </a:r>
            <a:r>
              <a:rPr lang="en-US" altLang="zh-CN" u="sng">
                <a:solidFill>
                  <a:srgbClr val="000000"/>
                </a:solidFill>
                <a:ea typeface="宋体" panose="02010600030101010101" pitchFamily="2" charset="-122"/>
              </a:rPr>
              <a:t>parking spaces at SCUT</a:t>
            </a:r>
            <a:r>
              <a:rPr lang="en-US" altLang="zh-CN">
                <a:solidFill>
                  <a:srgbClr val="000000"/>
                </a:solidFill>
                <a:ea typeface="宋体" panose="02010600030101010101" pitchFamily="2" charset="-122"/>
              </a:rPr>
              <a:t>.</a:t>
            </a:r>
            <a:br>
              <a:rPr lang="en-US" altLang="zh-CN">
                <a:solidFill>
                  <a:srgbClr val="000000"/>
                </a:solidFill>
                <a:ea typeface="宋体" panose="02010600030101010101" pitchFamily="2" charset="-122"/>
              </a:rPr>
            </a:br>
            <a:r>
              <a:rPr lang="en-US" altLang="zh-CN">
                <a:solidFill>
                  <a:srgbClr val="000000"/>
                </a:solidFill>
                <a:ea typeface="宋体" panose="02010600030101010101" pitchFamily="2" charset="-122"/>
              </a:rPr>
              <a:t>Let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be the </a:t>
            </a:r>
            <a:r>
              <a:rPr lang="en-US" altLang="zh-CN" i="1">
                <a:solidFill>
                  <a:srgbClr val="000000"/>
                </a:solidFill>
                <a:ea typeface="宋体" panose="02010600030101010101" pitchFamily="2" charset="-122"/>
              </a:rPr>
              <a:t>prop. form</a:t>
            </a:r>
            <a:r>
              <a:rPr lang="en-US" altLang="zh-CN">
                <a:solidFill>
                  <a:srgbClr val="000000"/>
                </a:solidFill>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is occupied</a:t>
            </a:r>
            <a:r>
              <a:rPr lang="en-US" altLang="zh-CN">
                <a:solidFill>
                  <a:srgbClr val="000000"/>
                </a:solidFill>
                <a:latin typeface="Times New Roman" panose="02020603050405020304" pitchFamily="18" charset="0"/>
                <a:ea typeface="宋体" panose="02010600030101010101" pitchFamily="2" charset="-122"/>
              </a:rPr>
              <a:t>”</a:t>
            </a:r>
            <a:br>
              <a:rPr lang="en-US" altLang="zh-CN">
                <a:solidFill>
                  <a:schemeClr val="accent2"/>
                </a:solidFill>
                <a:ea typeface="宋体" panose="02010600030101010101" pitchFamily="2" charset="-122"/>
              </a:rPr>
            </a:br>
            <a:r>
              <a:rPr lang="en-US" altLang="zh-CN">
                <a:ea typeface="宋体" panose="02010600030101010101" pitchFamily="2" charset="-122"/>
              </a:rPr>
              <a:t>Then the </a:t>
            </a:r>
            <a:r>
              <a:rPr lang="en-US" altLang="zh-CN" i="1">
                <a:ea typeface="宋体" panose="02010600030101010101" pitchFamily="2" charset="-122"/>
              </a:rPr>
              <a:t>universal quantification of P</a:t>
            </a:r>
            <a:r>
              <a:rPr lang="en-US" altLang="zh-CN">
                <a:ea typeface="宋体" panose="02010600030101010101" pitchFamily="2" charset="-122"/>
              </a:rPr>
              <a:t>(</a:t>
            </a:r>
            <a:r>
              <a:rPr lang="en-US" altLang="zh-CN" i="1">
                <a:ea typeface="宋体" panose="02010600030101010101" pitchFamily="2" charset="-122"/>
              </a:rPr>
              <a:t>x</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P</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is the proposition</a:t>
            </a:r>
            <a:r>
              <a:rPr lang="en-US" altLang="zh-CN" i="1">
                <a:ea typeface="宋体" panose="02010600030101010101" pitchFamily="2" charset="-122"/>
                <a:sym typeface="Symbol" panose="05050102010706020507" pitchFamily="18" charset="2"/>
              </a:rPr>
              <a:t>:</a:t>
            </a:r>
          </a:p>
          <a:p>
            <a:pPr lvl="1" eaLnBrk="1" hangingPunct="1"/>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All parking spaces at SCUT are occupied.</a:t>
            </a:r>
            <a:r>
              <a:rPr lang="en-US" altLang="zh-CN">
                <a:latin typeface="Times New Roman" panose="02020603050405020304" pitchFamily="18" charset="0"/>
                <a:ea typeface="宋体" panose="02010600030101010101" pitchFamily="2" charset="-122"/>
                <a:sym typeface="Symbol" panose="05050102010706020507" pitchFamily="18" charset="2"/>
              </a:rPr>
              <a:t>”</a:t>
            </a:r>
            <a:endParaRPr lang="en-US" altLang="zh-CN">
              <a:ea typeface="宋体" panose="02010600030101010101" pitchFamily="2" charset="-122"/>
              <a:sym typeface="Symbol" panose="05050102010706020507" pitchFamily="18" charset="2"/>
            </a:endParaRPr>
          </a:p>
          <a:p>
            <a:pPr lvl="1" eaLnBrk="1" hangingPunct="1"/>
            <a:r>
              <a:rPr lang="en-US" altLang="zh-CN" sz="2400">
                <a:latin typeface="Times New Roman" panose="02020603050405020304" pitchFamily="18" charset="0"/>
                <a:ea typeface="宋体" panose="02010600030101010101" pitchFamily="2" charset="-122"/>
                <a:sym typeface="Symbol" panose="05050102010706020507" pitchFamily="18" charset="2"/>
              </a:rPr>
              <a:t>“</a:t>
            </a:r>
            <a:r>
              <a:rPr lang="en-US" altLang="zh-CN" sz="2400">
                <a:ea typeface="宋体" panose="02010600030101010101" pitchFamily="2" charset="-122"/>
                <a:sym typeface="Symbol" panose="05050102010706020507" pitchFamily="18" charset="2"/>
              </a:rPr>
              <a:t>For each parking space at SCUT, that space is full.</a:t>
            </a:r>
            <a:r>
              <a:rPr lang="en-US" altLang="zh-CN" sz="2400">
                <a:latin typeface="Times New Roman" panose="02020603050405020304" pitchFamily="18" charset="0"/>
                <a:ea typeface="宋体" panose="02010600030101010101" pitchFamily="2" charset="-122"/>
                <a:sym typeface="Symbol" panose="05050102010706020507" pitchFamily="18" charset="2"/>
              </a:rPr>
              <a:t>”</a:t>
            </a:r>
            <a:endParaRPr lang="en-US" altLang="zh-CN" sz="2400">
              <a:ea typeface="宋体" panose="02010600030101010101" pitchFamily="2" charset="-122"/>
              <a:sym typeface="Symbol" panose="05050102010706020507" pitchFamily="18" charset="2"/>
            </a:endParaRPr>
          </a:p>
          <a:p>
            <a:pPr eaLnBrk="1" hangingPunct="1"/>
            <a:r>
              <a:rPr lang="en-GB" altLang="en-US" sz="2800">
                <a:ea typeface="宋体" panose="02010600030101010101" pitchFamily="2" charset="-122"/>
              </a:rPr>
              <a:t>Before proceeding, we need to distinguish between two kinds of variables</a:t>
            </a:r>
            <a:r>
              <a:rPr lang="en-US" altLang="en-US" sz="2800">
                <a:ea typeface="宋体" panose="02010600030101010101" pitchFamily="2" charset="-122"/>
              </a:rPr>
              <a:t>.</a:t>
            </a:r>
            <a:endParaRPr lang="en-US" altLang="zh-CN" sz="2800">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7CA0758-5ECA-4E79-9A61-D16991A0BAC0}" type="slidenum">
              <a:rPr lang="en-US" altLang="zh-CN" sz="1200">
                <a:effectLst>
                  <a:outerShdw blurRad="38100" dist="38100" dir="2700000" algn="tl">
                    <a:srgbClr val="C0C0C0"/>
                  </a:outerShdw>
                </a:effectLst>
                <a:latin typeface="Verdana" panose="020B0604030504040204" pitchFamily="34" charset="0"/>
              </a:rPr>
              <a:t>18</a:t>
            </a:fld>
            <a:endParaRPr lang="en-US" altLang="zh-CN" sz="1200">
              <a:effectLst>
                <a:outerShdw blurRad="38100" dist="38100" dir="2700000" algn="tl">
                  <a:srgbClr val="C0C0C0"/>
                </a:outerShdw>
              </a:effectLst>
              <a:latin typeface="Verdana" panose="020B0604030504040204" pitchFamily="34" charset="0"/>
            </a:endParaRPr>
          </a:p>
        </p:txBody>
      </p:sp>
      <p:sp>
        <p:nvSpPr>
          <p:cNvPr id="23555"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4</a:t>
            </a:r>
          </a:p>
        </p:txBody>
      </p:sp>
      <p:sp>
        <p:nvSpPr>
          <p:cNvPr id="23556" name="Rectangle 3"/>
          <p:cNvSpPr>
            <a:spLocks noGrp="1" noChangeArrowheads="1"/>
          </p:cNvSpPr>
          <p:nvPr>
            <p:ph type="body" idx="4294967295"/>
          </p:nvPr>
        </p:nvSpPr>
        <p:spPr/>
        <p:txBody>
          <a:bodyPr/>
          <a:lstStyle/>
          <a:p>
            <a:pPr algn="just" eaLnBrk="1" hangingPunct="1"/>
            <a:r>
              <a:rPr lang="en-US" altLang="zh-CN">
                <a:ea typeface="宋体" panose="02010600030101010101" pitchFamily="2" charset="-122"/>
              </a:rPr>
              <a:t>Let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be the statement “</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rPr>
              <a:t> +1&gt; </a:t>
            </a:r>
            <a:r>
              <a:rPr lang="en-US" altLang="zh-CN" i="1">
                <a:solidFill>
                  <a:srgbClr val="000000"/>
                </a:solidFill>
                <a:ea typeface="宋体" panose="02010600030101010101" pitchFamily="2" charset="-122"/>
                <a:sym typeface="Symbol" panose="05050102010706020507" pitchFamily="18" charset="2"/>
              </a:rPr>
              <a:t>x</a:t>
            </a:r>
            <a:r>
              <a:rPr lang="en-US" altLang="zh-CN">
                <a:ea typeface="宋体" panose="02010600030101010101" pitchFamily="2" charset="-122"/>
              </a:rPr>
              <a:t>.” What is the truth value of the quantifications </a:t>
            </a:r>
          </a:p>
          <a:p>
            <a:pPr algn="just" eaLnBrk="1" hangingPunct="1">
              <a:buFont typeface="Wingdings" panose="05000000000000000000" pitchFamily="2" charset="2"/>
              <a:buNone/>
            </a:pP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where</a:t>
            </a:r>
            <a:r>
              <a:rPr lang="en-US" altLang="zh-CN">
                <a:solidFill>
                  <a:srgbClr val="000000"/>
                </a:solidFill>
                <a:ea typeface="宋体" panose="02010600030101010101" pitchFamily="2" charset="-122"/>
              </a:rPr>
              <a:t> </a:t>
            </a:r>
            <a:r>
              <a:rPr lang="en-US" altLang="zh-CN">
                <a:ea typeface="宋体" panose="02010600030101010101" pitchFamily="2" charset="-122"/>
              </a:rPr>
              <a:t>the universe of discourse consists of all real numbers?</a:t>
            </a:r>
          </a:p>
          <a:p>
            <a:pPr algn="just" eaLnBrk="1" hangingPunct="1">
              <a:buFont typeface="Wingdings" panose="05000000000000000000" pitchFamily="2" charset="2"/>
              <a:buNone/>
            </a:pPr>
            <a:endParaRPr lang="en-US" altLang="zh-CN">
              <a:ea typeface="宋体" panose="02010600030101010101" pitchFamily="2" charset="-122"/>
            </a:endParaRPr>
          </a:p>
          <a:p>
            <a:pPr algn="just" eaLnBrk="1" hangingPunct="1"/>
            <a:r>
              <a:rPr lang="en-US" altLang="zh-CN">
                <a:ea typeface="宋体" panose="02010600030101010101" pitchFamily="2" charset="-122"/>
              </a:rPr>
              <a:t>Solution: Since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is true for all real numbers </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the quantification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p>
          <a:p>
            <a:pPr algn="just" eaLnBrk="1" hangingPunct="1">
              <a:buFont typeface="Wingdings" panose="05000000000000000000" pitchFamily="2" charset="2"/>
              <a:buNone/>
            </a:pPr>
            <a:r>
              <a:rPr lang="en-US" altLang="zh-CN">
                <a:ea typeface="宋体" panose="02010600030101010101" pitchFamily="2" charset="-122"/>
              </a:rPr>
              <a:t>   is true.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DEED416-582C-4AB6-B1F4-03A0FD916350}" type="slidenum">
              <a:rPr lang="en-US" altLang="zh-CN" sz="1200">
                <a:effectLst>
                  <a:outerShdw blurRad="38100" dist="38100" dir="2700000" algn="tl">
                    <a:srgbClr val="C0C0C0"/>
                  </a:outerShdw>
                </a:effectLst>
                <a:latin typeface="Verdana" panose="020B0604030504040204" pitchFamily="34" charset="0"/>
              </a:rPr>
              <a:t>19</a:t>
            </a:fld>
            <a:endParaRPr lang="en-US" altLang="zh-CN" sz="1200">
              <a:effectLst>
                <a:outerShdw blurRad="38100" dist="38100" dir="2700000" algn="tl">
                  <a:srgbClr val="C0C0C0"/>
                </a:outerShdw>
              </a:effectLst>
              <a:latin typeface="Verdana" panose="020B0604030504040204" pitchFamily="34" charset="0"/>
            </a:endParaRPr>
          </a:p>
        </p:txBody>
      </p:sp>
      <p:sp>
        <p:nvSpPr>
          <p:cNvPr id="24579"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Counterexample</a:t>
            </a:r>
          </a:p>
        </p:txBody>
      </p:sp>
      <p:sp>
        <p:nvSpPr>
          <p:cNvPr id="24580" name="Rectangle 3"/>
          <p:cNvSpPr>
            <a:spLocks noGrp="1" noChangeArrowheads="1"/>
          </p:cNvSpPr>
          <p:nvPr>
            <p:ph type="body" idx="4294967295"/>
          </p:nvPr>
        </p:nvSpPr>
        <p:spPr>
          <a:xfrm>
            <a:off x="457200" y="1419225"/>
            <a:ext cx="8305800" cy="4879975"/>
          </a:xfrm>
        </p:spPr>
        <p:txBody>
          <a:bodyPr/>
          <a:lstStyle/>
          <a:p>
            <a:pPr eaLnBrk="1" hangingPunct="1"/>
            <a:r>
              <a:rPr lang="en-US" altLang="zh-CN">
                <a:ea typeface="宋体" panose="02010600030101010101" pitchFamily="2" charset="-122"/>
              </a:rPr>
              <a:t>To show that a statement of the form       </a:t>
            </a:r>
            <a:r>
              <a:rPr lang="en-US" altLang="zh-CN">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is a propositional function, we need only find one value of </a:t>
            </a:r>
            <a:r>
              <a:rPr lang="en-US" altLang="zh-CN" i="1">
                <a:solidFill>
                  <a:srgbClr val="000000"/>
                </a:solidFill>
                <a:ea typeface="宋体" panose="02010600030101010101" pitchFamily="2" charset="-122"/>
                <a:sym typeface="Symbol" panose="05050102010706020507" pitchFamily="18" charset="2"/>
              </a:rPr>
              <a:t>x</a:t>
            </a:r>
            <a:r>
              <a:rPr lang="en-US" altLang="zh-CN">
                <a:ea typeface="宋体" panose="02010600030101010101" pitchFamily="2" charset="-122"/>
              </a:rPr>
              <a:t>  in the universe of discourse for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is false.</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Such value of </a:t>
            </a:r>
            <a:r>
              <a:rPr lang="en-US" altLang="zh-CN" i="1">
                <a:solidFill>
                  <a:srgbClr val="000000"/>
                </a:solidFill>
                <a:ea typeface="宋体" panose="02010600030101010101" pitchFamily="2" charset="-122"/>
                <a:sym typeface="Symbol" panose="05050102010706020507" pitchFamily="18" charset="2"/>
              </a:rPr>
              <a:t>x </a:t>
            </a:r>
            <a:r>
              <a:rPr lang="en-US" altLang="zh-CN">
                <a:ea typeface="宋体" panose="02010600030101010101" pitchFamily="2" charset="-122"/>
                <a:sym typeface="Symbol" panose="05050102010706020507" pitchFamily="18" charset="2"/>
              </a:rPr>
              <a:t>is called a </a:t>
            </a:r>
            <a:r>
              <a:rPr lang="en-US" altLang="zh-CN" i="1">
                <a:solidFill>
                  <a:srgbClr val="000000"/>
                </a:solidFill>
                <a:ea typeface="宋体" panose="02010600030101010101" pitchFamily="2" charset="-122"/>
                <a:sym typeface="Symbol" panose="05050102010706020507" pitchFamily="18" charset="2"/>
              </a:rPr>
              <a:t>counterexample </a:t>
            </a:r>
            <a:r>
              <a:rPr lang="en-US" altLang="zh-CN">
                <a:ea typeface="宋体" panose="02010600030101010101" pitchFamily="2" charset="-122"/>
                <a:sym typeface="Symbol" panose="05050102010706020507" pitchFamily="18" charset="2"/>
              </a:rPr>
              <a:t>to the statement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2"/>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Font typeface="Arial" panose="020B0604020202020204" pitchFamily="34" charset="0"/>
              <a:buNone/>
            </a:pPr>
            <a:fld id="{91E80DA0-D1F1-41D9-AC78-143E0133FA9B}" type="slidenum">
              <a:rPr lang="en-US" altLang="zh-CN" sz="1200"/>
              <a:t>2</a:t>
            </a:fld>
            <a:endParaRPr lang="en-US" altLang="zh-CN" sz="1200"/>
          </a:p>
        </p:txBody>
      </p:sp>
      <p:sp>
        <p:nvSpPr>
          <p:cNvPr id="6147" name="Rectangle 2"/>
          <p:cNvSpPr>
            <a:spLocks noChangeArrowheads="1"/>
          </p:cNvSpPr>
          <p:nvPr/>
        </p:nvSpPr>
        <p:spPr bwMode="auto">
          <a:xfrm>
            <a:off x="4038600" y="6096000"/>
            <a:ext cx="175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80000"/>
              </a:lnSpc>
              <a:buFont typeface="Arial" panose="020B0604020202020204" pitchFamily="34" charset="0"/>
              <a:buNone/>
            </a:pPr>
            <a:r>
              <a:rPr lang="en-US" altLang="zh-CN" sz="1800" b="1">
                <a:latin typeface="Verdana" panose="020B0604030504040204" pitchFamily="34" charset="0"/>
              </a:rPr>
              <a:t>Section 1.3</a:t>
            </a:r>
          </a:p>
        </p:txBody>
      </p:sp>
      <p:sp>
        <p:nvSpPr>
          <p:cNvPr id="6148" name="Text Box 3"/>
          <p:cNvSpPr txBox="1">
            <a:spLocks noChangeArrowheads="1"/>
          </p:cNvSpPr>
          <p:nvPr/>
        </p:nvSpPr>
        <p:spPr bwMode="auto">
          <a:xfrm>
            <a:off x="2362200" y="32766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2400" b="1">
                <a:solidFill>
                  <a:schemeClr val="bg1"/>
                </a:solidFill>
                <a:latin typeface="Euclid" pitchFamily="18" charset="0"/>
                <a:ea typeface="Dotum" panose="020B0600000101010101" pitchFamily="34" charset="-127"/>
              </a:rPr>
              <a:t>Chapter 1. Logic and Proof, Sets, and Function</a:t>
            </a:r>
          </a:p>
        </p:txBody>
      </p:sp>
      <p:sp>
        <p:nvSpPr>
          <p:cNvPr id="5125" name="WordArt 4"/>
          <p:cNvSpPr>
            <a:spLocks noChangeArrowheads="1" noChangeShapeType="1" noTextEdit="1"/>
          </p:cNvSpPr>
          <p:nvPr/>
        </p:nvSpPr>
        <p:spPr bwMode="auto">
          <a:xfrm>
            <a:off x="533400" y="4419600"/>
            <a:ext cx="8229600" cy="10668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Predicates and Quantifiers</a:t>
            </a:r>
            <a:endParaRPr lang="zh-CN" altLang="en-US" sz="3600" b="1" kern="10">
              <a:ln w="19050">
                <a:solidFill>
                  <a:schemeClr val="bg1"/>
                </a:solidFill>
                <a:rou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p:cTn id="7" dur="500" fill="hold"/>
                                        <p:tgtEl>
                                          <p:spTgt spid="5125"/>
                                        </p:tgtEl>
                                        <p:attrNameLst>
                                          <p:attrName>ppt_w</p:attrName>
                                        </p:attrNameLst>
                                      </p:cBhvr>
                                      <p:tavLst>
                                        <p:tav tm="0">
                                          <p:val>
                                            <p:fltVal val="0"/>
                                          </p:val>
                                        </p:tav>
                                        <p:tav tm="100000">
                                          <p:val>
                                            <p:strVal val="#ppt_w"/>
                                          </p:val>
                                        </p:tav>
                                      </p:tavLst>
                                    </p:anim>
                                    <p:anim calcmode="lin" valueType="num">
                                      <p:cBhvr>
                                        <p:cTn id="8" dur="500" fill="hold"/>
                                        <p:tgtEl>
                                          <p:spTgt spid="5125"/>
                                        </p:tgtEl>
                                        <p:attrNameLst>
                                          <p:attrName>ppt_h</p:attrName>
                                        </p:attrNameLst>
                                      </p:cBhvr>
                                      <p:tavLst>
                                        <p:tav tm="0">
                                          <p:val>
                                            <p:fltVal val="0"/>
                                          </p:val>
                                        </p:tav>
                                        <p:tav tm="100000">
                                          <p:val>
                                            <p:strVal val="#ppt_h"/>
                                          </p:val>
                                        </p:tav>
                                      </p:tavLst>
                                    </p:anim>
                                    <p:animEffect transition="in" filter="fade">
                                      <p:cBhvr>
                                        <p:cTn id="9"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6D24AD6-7AEB-4183-9994-37F45473AE4D}" type="slidenum">
              <a:rPr lang="en-US" altLang="zh-CN" sz="1200">
                <a:effectLst>
                  <a:outerShdw blurRad="38100" dist="38100" dir="2700000" algn="tl">
                    <a:srgbClr val="C0C0C0"/>
                  </a:outerShdw>
                </a:effectLst>
                <a:latin typeface="Verdana" panose="020B0604030504040204" pitchFamily="34" charset="0"/>
              </a:rPr>
              <a:t>20</a:t>
            </a:fld>
            <a:endParaRPr lang="en-US" altLang="zh-CN" sz="1200">
              <a:effectLst>
                <a:outerShdw blurRad="38100" dist="38100" dir="2700000" algn="tl">
                  <a:srgbClr val="C0C0C0"/>
                </a:outerShdw>
              </a:effectLst>
              <a:latin typeface="Verdana" panose="020B0604030504040204" pitchFamily="34" charset="0"/>
            </a:endParaRPr>
          </a:p>
        </p:txBody>
      </p:sp>
      <p:sp>
        <p:nvSpPr>
          <p:cNvPr id="25603"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5</a:t>
            </a:r>
          </a:p>
        </p:txBody>
      </p:sp>
      <p:sp>
        <p:nvSpPr>
          <p:cNvPr id="25604" name="Rectangle 3"/>
          <p:cNvSpPr>
            <a:spLocks noGrp="1" noChangeArrowheads="1"/>
          </p:cNvSpPr>
          <p:nvPr>
            <p:ph type="body" idx="4294967295"/>
          </p:nvPr>
        </p:nvSpPr>
        <p:spPr/>
        <p:txBody>
          <a:bodyPr/>
          <a:lstStyle/>
          <a:p>
            <a:pPr eaLnBrk="1" hangingPunct="1"/>
            <a:r>
              <a:rPr lang="en-US" altLang="zh-CN">
                <a:ea typeface="宋体" panose="02010600030101010101" pitchFamily="2" charset="-122"/>
              </a:rPr>
              <a:t>Let </a:t>
            </a:r>
            <a:r>
              <a:rPr lang="en-US" altLang="zh-CN" i="1">
                <a:solidFill>
                  <a:srgbClr val="000000"/>
                </a:solidFill>
                <a:ea typeface="宋体" panose="02010600030101010101" pitchFamily="2" charset="-122"/>
              </a:rPr>
              <a:t>Q</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be the statement “</a:t>
            </a:r>
            <a:r>
              <a:rPr lang="en-US" altLang="zh-CN">
                <a:solidFill>
                  <a:srgbClr val="000000"/>
                </a:solidFill>
                <a:ea typeface="宋体" panose="02010600030101010101" pitchFamily="2" charset="-122"/>
              </a:rPr>
              <a:t>x&lt;2</a:t>
            </a:r>
            <a:r>
              <a:rPr lang="en-US" altLang="zh-CN">
                <a:ea typeface="宋体" panose="02010600030101010101" pitchFamily="2" charset="-122"/>
              </a:rPr>
              <a:t>.” What is the truth value of the quantification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Q</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where the universe of discourse consists of all real number?</a:t>
            </a:r>
            <a:r>
              <a:rPr lang="en-US" altLang="zh-CN">
                <a:solidFill>
                  <a:srgbClr val="000000"/>
                </a:solidFill>
                <a:ea typeface="宋体" panose="02010600030101010101" pitchFamily="2" charset="-122"/>
              </a:rPr>
              <a:t> </a:t>
            </a:r>
          </a:p>
          <a:p>
            <a:pPr eaLnBrk="1" hangingPunct="1"/>
            <a:endParaRPr lang="en-US" altLang="zh-CN">
              <a:solidFill>
                <a:srgbClr val="000000"/>
              </a:solidFill>
              <a:ea typeface="宋体" panose="02010600030101010101" pitchFamily="2" charset="-122"/>
            </a:endParaRPr>
          </a:p>
          <a:p>
            <a:pPr eaLnBrk="1" hangingPunct="1"/>
            <a:r>
              <a:rPr lang="en-US" altLang="zh-CN">
                <a:ea typeface="宋体" panose="02010600030101010101" pitchFamily="2" charset="-122"/>
              </a:rPr>
              <a:t>Solution</a:t>
            </a:r>
            <a:r>
              <a:rPr lang="en-US" altLang="zh-CN">
                <a:solidFill>
                  <a:srgbClr val="000000"/>
                </a:solidFill>
                <a:ea typeface="宋体" panose="02010600030101010101" pitchFamily="2" charset="-122"/>
              </a:rPr>
              <a:t>: Q(x) </a:t>
            </a:r>
            <a:r>
              <a:rPr lang="en-US" altLang="zh-CN">
                <a:ea typeface="宋体" panose="02010600030101010101" pitchFamily="2" charset="-122"/>
              </a:rPr>
              <a:t>is not true for every real number</a:t>
            </a:r>
            <a:r>
              <a:rPr lang="en-US" altLang="zh-CN">
                <a:solidFill>
                  <a:srgbClr val="000000"/>
                </a:solidFill>
                <a:ea typeface="宋体" panose="02010600030101010101" pitchFamily="2" charset="-122"/>
              </a:rPr>
              <a:t> x, </a:t>
            </a:r>
            <a:r>
              <a:rPr lang="en-US" altLang="zh-CN">
                <a:ea typeface="宋体" panose="02010600030101010101" pitchFamily="2" charset="-122"/>
              </a:rPr>
              <a:t>since, for instance</a:t>
            </a:r>
            <a:r>
              <a:rPr lang="en-US" altLang="zh-CN">
                <a:solidFill>
                  <a:srgbClr val="000000"/>
                </a:solidFill>
                <a:ea typeface="宋体" panose="02010600030101010101" pitchFamily="2" charset="-122"/>
              </a:rPr>
              <a:t>, Q(3) </a:t>
            </a:r>
            <a:r>
              <a:rPr lang="en-US" altLang="zh-CN">
                <a:ea typeface="宋体" panose="02010600030101010101" pitchFamily="2" charset="-122"/>
              </a:rPr>
              <a:t>is false. Thus</a:t>
            </a:r>
            <a:r>
              <a:rPr lang="en-US" altLang="zh-CN">
                <a:solidFill>
                  <a:srgbClr val="000000"/>
                </a:solidFill>
                <a:ea typeface="宋体" panose="02010600030101010101" pitchFamily="2" charset="-122"/>
              </a:rPr>
              <a:t>,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Q</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is false.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F383D97-4806-4241-8674-F9268F0B014C}" type="slidenum">
              <a:rPr lang="en-US" altLang="zh-CN" sz="1200">
                <a:effectLst>
                  <a:outerShdw blurRad="38100" dist="38100" dir="2700000" algn="tl">
                    <a:srgbClr val="C0C0C0"/>
                  </a:outerShdw>
                </a:effectLst>
                <a:latin typeface="Verdana" panose="020B0604030504040204" pitchFamily="34" charset="0"/>
              </a:rPr>
              <a:t>21</a:t>
            </a:fld>
            <a:endParaRPr lang="en-US" altLang="zh-CN" sz="1200">
              <a:effectLst>
                <a:outerShdw blurRad="38100" dist="38100" dir="2700000" algn="tl">
                  <a:srgbClr val="C0C0C0"/>
                </a:outerShdw>
              </a:effectLst>
              <a:latin typeface="Verdana" panose="020B0604030504040204" pitchFamily="34" charset="0"/>
            </a:endParaRPr>
          </a:p>
        </p:txBody>
      </p:sp>
      <p:sp>
        <p:nvSpPr>
          <p:cNvPr id="26627"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6</a:t>
            </a:r>
          </a:p>
        </p:txBody>
      </p:sp>
      <p:sp>
        <p:nvSpPr>
          <p:cNvPr id="26628" name="Rectangle 3"/>
          <p:cNvSpPr>
            <a:spLocks noGrp="1" noChangeArrowheads="1"/>
          </p:cNvSpPr>
          <p:nvPr>
            <p:ph type="body" idx="4294967295"/>
          </p:nvPr>
        </p:nvSpPr>
        <p:spPr/>
        <p:txBody>
          <a:bodyPr/>
          <a:lstStyle/>
          <a:p>
            <a:pPr eaLnBrk="1" hangingPunct="1"/>
            <a:r>
              <a:rPr lang="en-US" altLang="zh-CN" dirty="0">
                <a:ea typeface="宋体" panose="02010600030101010101" pitchFamily="2" charset="-122"/>
              </a:rPr>
              <a:t>What dose the statement </a:t>
            </a:r>
            <a:r>
              <a:rPr lang="en-US" altLang="zh-CN" dirty="0">
                <a:solidFill>
                  <a:srgbClr val="000000"/>
                </a:solidFill>
                <a:ea typeface="宋体" panose="02010600030101010101" pitchFamily="2" charset="-122"/>
                <a:sym typeface="Symbol" panose="05050102010706020507" pitchFamily="18" charset="2"/>
              </a:rPr>
              <a:t></a:t>
            </a:r>
            <a:r>
              <a:rPr lang="en-US" altLang="zh-CN" i="1" dirty="0">
                <a:solidFill>
                  <a:srgbClr val="000000"/>
                </a:solidFill>
                <a:ea typeface="宋体" panose="02010600030101010101" pitchFamily="2" charset="-122"/>
                <a:sym typeface="Symbol" panose="05050102010706020507" pitchFamily="18" charset="2"/>
              </a:rPr>
              <a:t>x</a:t>
            </a:r>
            <a:r>
              <a:rPr lang="en-US" altLang="zh-CN" dirty="0">
                <a:solidFill>
                  <a:srgbClr val="000000"/>
                </a:solidFill>
                <a:ea typeface="宋体" panose="02010600030101010101" pitchFamily="2" charset="-122"/>
                <a:sym typeface="Symbol" panose="05050102010706020507" pitchFamily="18" charset="2"/>
              </a:rPr>
              <a:t> </a:t>
            </a:r>
            <a:r>
              <a:rPr lang="en-US" altLang="zh-CN" i="1" dirty="0">
                <a:solidFill>
                  <a:srgbClr val="000000"/>
                </a:solidFill>
                <a:ea typeface="宋体" panose="02010600030101010101" pitchFamily="2" charset="-122"/>
                <a:sym typeface="Symbol" panose="05050102010706020507" pitchFamily="18" charset="2"/>
              </a:rPr>
              <a:t>P</a:t>
            </a:r>
            <a:r>
              <a:rPr lang="en-US" altLang="zh-CN" dirty="0">
                <a:solidFill>
                  <a:srgbClr val="000000"/>
                </a:solidFill>
                <a:ea typeface="宋体" panose="02010600030101010101" pitchFamily="2" charset="-122"/>
              </a:rPr>
              <a:t>(</a:t>
            </a:r>
            <a:r>
              <a:rPr lang="en-US" altLang="zh-CN" i="1" dirty="0">
                <a:solidFill>
                  <a:srgbClr val="000000"/>
                </a:solidFill>
                <a:ea typeface="宋体" panose="02010600030101010101" pitchFamily="2" charset="-122"/>
              </a:rPr>
              <a:t>x</a:t>
            </a:r>
            <a:r>
              <a:rPr lang="en-US" altLang="zh-CN" dirty="0">
                <a:solidFill>
                  <a:srgbClr val="000000"/>
                </a:solidFill>
                <a:ea typeface="宋体" panose="02010600030101010101" pitchFamily="2" charset="-122"/>
              </a:rPr>
              <a:t>)</a:t>
            </a:r>
            <a:r>
              <a:rPr lang="en-US" altLang="zh-CN" dirty="0">
                <a:ea typeface="宋体" panose="02010600030101010101" pitchFamily="2" charset="-122"/>
              </a:rPr>
              <a:t> mean if </a:t>
            </a:r>
            <a:r>
              <a:rPr lang="en-US" altLang="zh-CN" i="1" dirty="0">
                <a:solidFill>
                  <a:srgbClr val="000000"/>
                </a:solidFill>
                <a:ea typeface="宋体" panose="02010600030101010101" pitchFamily="2" charset="-122"/>
                <a:sym typeface="Symbol" panose="05050102010706020507" pitchFamily="18" charset="2"/>
              </a:rPr>
              <a:t>P</a:t>
            </a:r>
            <a:r>
              <a:rPr lang="en-US" altLang="zh-CN" dirty="0">
                <a:solidFill>
                  <a:srgbClr val="000000"/>
                </a:solidFill>
                <a:ea typeface="宋体" panose="02010600030101010101" pitchFamily="2" charset="-122"/>
              </a:rPr>
              <a:t>(</a:t>
            </a:r>
            <a:r>
              <a:rPr lang="en-US" altLang="zh-CN" i="1" dirty="0">
                <a:solidFill>
                  <a:srgbClr val="000000"/>
                </a:solidFill>
                <a:ea typeface="宋体" panose="02010600030101010101" pitchFamily="2" charset="-122"/>
              </a:rPr>
              <a:t>x</a:t>
            </a:r>
            <a:r>
              <a:rPr lang="en-US" altLang="zh-CN" dirty="0">
                <a:solidFill>
                  <a:srgbClr val="000000"/>
                </a:solidFill>
                <a:ea typeface="宋体" panose="02010600030101010101" pitchFamily="2" charset="-122"/>
              </a:rPr>
              <a:t>)</a:t>
            </a:r>
            <a:r>
              <a:rPr lang="en-US" altLang="zh-CN" dirty="0">
                <a:ea typeface="宋体" panose="02010600030101010101" pitchFamily="2" charset="-122"/>
              </a:rPr>
              <a:t> is “</a:t>
            </a:r>
            <a:r>
              <a:rPr lang="en-US" altLang="zh-CN" i="1" dirty="0">
                <a:ea typeface="宋体" panose="02010600030101010101" pitchFamily="2" charset="-122"/>
              </a:rPr>
              <a:t>x</a:t>
            </a:r>
            <a:r>
              <a:rPr lang="en-US" altLang="zh-CN" dirty="0">
                <a:ea typeface="宋体" panose="02010600030101010101" pitchFamily="2" charset="-122"/>
              </a:rPr>
              <a:t> has two parents” and the universe of discourse consists of all people?</a:t>
            </a:r>
          </a:p>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Solution: The statement </a:t>
            </a:r>
            <a:r>
              <a:rPr lang="en-US" altLang="zh-CN" dirty="0">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sym typeface="Symbol" panose="05050102010706020507" pitchFamily="18" charset="2"/>
              </a:rPr>
              <a:t>P</a:t>
            </a:r>
            <a:r>
              <a:rPr lang="en-US" altLang="zh-CN">
                <a:solidFill>
                  <a:srgbClr val="000000"/>
                </a:solidFill>
                <a:ea typeface="宋体" panose="02010600030101010101" pitchFamily="2" charset="-122"/>
              </a:rPr>
              <a:t>(</a:t>
            </a:r>
            <a:r>
              <a:rPr lang="en-US" altLang="zh-CN" i="1" dirty="0">
                <a:solidFill>
                  <a:srgbClr val="000000"/>
                </a:solidFill>
                <a:ea typeface="宋体" panose="02010600030101010101" pitchFamily="2" charset="-122"/>
              </a:rPr>
              <a:t>x</a:t>
            </a:r>
            <a:r>
              <a:rPr lang="en-US" altLang="zh-CN" dirty="0">
                <a:solidFill>
                  <a:srgbClr val="000000"/>
                </a:solidFill>
                <a:ea typeface="宋体" panose="02010600030101010101" pitchFamily="2" charset="-122"/>
              </a:rPr>
              <a:t>)</a:t>
            </a:r>
            <a:r>
              <a:rPr lang="en-US" altLang="zh-CN" dirty="0">
                <a:ea typeface="宋体" panose="02010600030101010101" pitchFamily="2" charset="-122"/>
              </a:rPr>
              <a:t> means “Every person has two parents.” This statement is true (</a:t>
            </a:r>
            <a:r>
              <a:rPr lang="en-US" altLang="zh-CN" b="1" i="1" dirty="0">
                <a:solidFill>
                  <a:srgbClr val="000000"/>
                </a:solidFill>
                <a:ea typeface="宋体" panose="02010600030101010101" pitchFamily="2" charset="-122"/>
              </a:rPr>
              <a:t>except for clones</a:t>
            </a:r>
            <a:r>
              <a:rPr lang="en-US" altLang="zh-CN" dirty="0">
                <a:ea typeface="宋体" panose="02010600030101010101" pitchFamily="2" charset="-122"/>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CE7F3F8-1801-46C8-B4FA-DD256232482D}" type="slidenum">
              <a:rPr lang="en-US" altLang="zh-CN" sz="1200">
                <a:effectLst>
                  <a:outerShdw blurRad="38100" dist="38100" dir="2700000" algn="tl">
                    <a:srgbClr val="C0C0C0"/>
                  </a:outerShdw>
                </a:effectLst>
                <a:latin typeface="Verdana" panose="020B0604030504040204" pitchFamily="34" charset="0"/>
              </a:rPr>
              <a:t>22</a:t>
            </a:fld>
            <a:endParaRPr lang="en-US" altLang="zh-CN" sz="1200">
              <a:effectLst>
                <a:outerShdw blurRad="38100" dist="38100" dir="2700000" algn="tl">
                  <a:srgbClr val="C0C0C0"/>
                </a:outerShdw>
              </a:effectLst>
              <a:latin typeface="Verdana" panose="020B0604030504040204" pitchFamily="34" charset="0"/>
            </a:endParaRPr>
          </a:p>
        </p:txBody>
      </p:sp>
      <p:sp>
        <p:nvSpPr>
          <p:cNvPr id="27651"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7</a:t>
            </a:r>
          </a:p>
        </p:txBody>
      </p:sp>
      <p:sp>
        <p:nvSpPr>
          <p:cNvPr id="27652" name="Rectangle 3"/>
          <p:cNvSpPr>
            <a:spLocks noGrp="1" noChangeArrowheads="1"/>
          </p:cNvSpPr>
          <p:nvPr>
            <p:ph type="body" idx="4294967295"/>
          </p:nvPr>
        </p:nvSpPr>
        <p:spPr/>
        <p:txBody>
          <a:bodyPr/>
          <a:lstStyle/>
          <a:p>
            <a:pPr eaLnBrk="1" hangingPunct="1">
              <a:lnSpc>
                <a:spcPct val="90000"/>
              </a:lnSpc>
            </a:pPr>
            <a:r>
              <a:rPr lang="en-US" altLang="zh-CN" dirty="0">
                <a:ea typeface="宋体" panose="02010600030101010101" pitchFamily="2" charset="-122"/>
              </a:rPr>
              <a:t>What is the truth value of </a:t>
            </a:r>
            <a:r>
              <a:rPr lang="en-US" altLang="zh-CN" dirty="0">
                <a:solidFill>
                  <a:srgbClr val="000000"/>
                </a:solidFill>
                <a:ea typeface="宋体" panose="02010600030101010101" pitchFamily="2" charset="-122"/>
                <a:sym typeface="Symbol" panose="05050102010706020507" pitchFamily="18" charset="2"/>
              </a:rPr>
              <a:t></a:t>
            </a:r>
            <a:r>
              <a:rPr lang="en-US" altLang="zh-CN" i="1" dirty="0">
                <a:solidFill>
                  <a:srgbClr val="000000"/>
                </a:solidFill>
                <a:ea typeface="宋体" panose="02010600030101010101" pitchFamily="2" charset="-122"/>
                <a:sym typeface="Symbol" panose="05050102010706020507" pitchFamily="18" charset="2"/>
              </a:rPr>
              <a:t>x</a:t>
            </a:r>
            <a:r>
              <a:rPr lang="en-US" altLang="zh-CN" dirty="0">
                <a:solidFill>
                  <a:srgbClr val="000000"/>
                </a:solidFill>
                <a:ea typeface="宋体" panose="02010600030101010101" pitchFamily="2" charset="-122"/>
                <a:sym typeface="Symbol" panose="05050102010706020507" pitchFamily="18" charset="2"/>
              </a:rPr>
              <a:t> (x^2&gt;=x) </a:t>
            </a:r>
            <a:r>
              <a:rPr lang="en-US" altLang="zh-CN" dirty="0">
                <a:ea typeface="宋体" panose="02010600030101010101" pitchFamily="2" charset="-122"/>
                <a:sym typeface="Symbol" panose="05050102010706020507" pitchFamily="18" charset="2"/>
              </a:rPr>
              <a:t>if the universe of discourse consists of all real numbers and what is its truth value if the universe of discourse consists of all integers?</a:t>
            </a:r>
          </a:p>
          <a:p>
            <a:pPr eaLnBrk="1" hangingPunct="1">
              <a:lnSpc>
                <a:spcPct val="90000"/>
              </a:lnSpc>
            </a:pPr>
            <a:r>
              <a:rPr lang="en-US" altLang="zh-CN" dirty="0">
                <a:ea typeface="宋体" panose="02010600030101010101" pitchFamily="2" charset="-122"/>
                <a:sym typeface="Symbol" panose="05050102010706020507" pitchFamily="18" charset="2"/>
              </a:rPr>
              <a:t>Solution: </a:t>
            </a:r>
            <a:r>
              <a:rPr lang="en-US" altLang="zh-CN" dirty="0">
                <a:solidFill>
                  <a:srgbClr val="000000"/>
                </a:solidFill>
                <a:ea typeface="宋体" panose="02010600030101010101" pitchFamily="2" charset="-122"/>
                <a:sym typeface="Symbol" panose="05050102010706020507" pitchFamily="18" charset="2"/>
              </a:rPr>
              <a:t></a:t>
            </a:r>
            <a:r>
              <a:rPr lang="en-US" altLang="zh-CN" i="1" dirty="0">
                <a:solidFill>
                  <a:srgbClr val="000000"/>
                </a:solidFill>
                <a:ea typeface="宋体" panose="02010600030101010101" pitchFamily="2" charset="-122"/>
                <a:sym typeface="Symbol" panose="05050102010706020507" pitchFamily="18" charset="2"/>
              </a:rPr>
              <a:t>x</a:t>
            </a:r>
            <a:r>
              <a:rPr lang="en-US" altLang="zh-CN" dirty="0">
                <a:solidFill>
                  <a:srgbClr val="000000"/>
                </a:solidFill>
                <a:ea typeface="宋体" panose="02010600030101010101" pitchFamily="2" charset="-122"/>
                <a:sym typeface="Symbol" panose="05050102010706020507" pitchFamily="18" charset="2"/>
              </a:rPr>
              <a:t> (x^2&gt;=x) </a:t>
            </a:r>
            <a:r>
              <a:rPr lang="en-US" altLang="zh-CN" dirty="0">
                <a:ea typeface="宋体" panose="02010600030101010101" pitchFamily="2" charset="-122"/>
                <a:sym typeface="Symbol" panose="05050102010706020507" pitchFamily="18" charset="2"/>
              </a:rPr>
              <a:t>is false if the universe of discourse consists of all real numbers (since it is false for </a:t>
            </a:r>
            <a:r>
              <a:rPr lang="en-US" altLang="zh-CN" dirty="0">
                <a:solidFill>
                  <a:srgbClr val="000000"/>
                </a:solidFill>
                <a:ea typeface="宋体" panose="02010600030101010101" pitchFamily="2" charset="-122"/>
                <a:sym typeface="Symbol" panose="05050102010706020507" pitchFamily="18" charset="2"/>
              </a:rPr>
              <a:t>0&lt;x&lt;1</a:t>
            </a:r>
            <a:r>
              <a:rPr lang="en-US" altLang="zh-CN" dirty="0">
                <a:ea typeface="宋体" panose="02010600030101010101" pitchFamily="2" charset="-122"/>
                <a:sym typeface="Symbol" panose="05050102010706020507" pitchFamily="18" charset="2"/>
              </a:rPr>
              <a:t>).</a:t>
            </a:r>
          </a:p>
          <a:p>
            <a:pPr eaLnBrk="1" hangingPunct="1">
              <a:lnSpc>
                <a:spcPct val="90000"/>
              </a:lnSpc>
            </a:pPr>
            <a:r>
              <a:rPr lang="en-US" altLang="zh-CN" dirty="0">
                <a:solidFill>
                  <a:srgbClr val="000000"/>
                </a:solidFill>
                <a:ea typeface="宋体" panose="02010600030101010101" pitchFamily="2" charset="-122"/>
                <a:sym typeface="Symbol" panose="05050102010706020507" pitchFamily="18" charset="2"/>
              </a:rPr>
              <a:t></a:t>
            </a:r>
            <a:r>
              <a:rPr lang="en-US" altLang="zh-CN" i="1" dirty="0">
                <a:solidFill>
                  <a:srgbClr val="000000"/>
                </a:solidFill>
                <a:ea typeface="宋体" panose="02010600030101010101" pitchFamily="2" charset="-122"/>
                <a:sym typeface="Symbol" panose="05050102010706020507" pitchFamily="18" charset="2"/>
              </a:rPr>
              <a:t>x</a:t>
            </a:r>
            <a:r>
              <a:rPr lang="en-US" altLang="zh-CN" dirty="0">
                <a:solidFill>
                  <a:srgbClr val="000000"/>
                </a:solidFill>
                <a:ea typeface="宋体" panose="02010600030101010101" pitchFamily="2" charset="-122"/>
                <a:sym typeface="Symbol" panose="05050102010706020507" pitchFamily="18" charset="2"/>
              </a:rPr>
              <a:t> (x^2&gt;=x) </a:t>
            </a:r>
            <a:r>
              <a:rPr lang="en-US" altLang="zh-CN" dirty="0">
                <a:ea typeface="宋体" panose="02010600030101010101" pitchFamily="2" charset="-122"/>
                <a:sym typeface="Symbol" panose="05050102010706020507" pitchFamily="18" charset="2"/>
              </a:rPr>
              <a:t>is true if the universe of discourse consists </a:t>
            </a:r>
            <a:r>
              <a:rPr lang="en-US" altLang="zh-CN">
                <a:ea typeface="宋体" panose="02010600030101010101" pitchFamily="2" charset="-122"/>
                <a:sym typeface="Symbol" panose="05050102010706020507" pitchFamily="18" charset="2"/>
              </a:rPr>
              <a:t>of all integers</a:t>
            </a:r>
            <a:r>
              <a:rPr lang="en-US" altLang="zh-CN" dirty="0">
                <a:ea typeface="宋体" panose="02010600030101010101" pitchFamily="2" charset="-122"/>
                <a:sym typeface="Symbol" panose="05050102010706020507" pitchFamily="18" charset="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6046821-1AA5-49AF-8259-87BD40E5F520}" type="slidenum">
              <a:rPr lang="en-US" altLang="zh-CN" sz="1200">
                <a:effectLst>
                  <a:outerShdw blurRad="38100" dist="38100" dir="2700000" algn="tl">
                    <a:srgbClr val="C0C0C0"/>
                  </a:outerShdw>
                </a:effectLst>
                <a:latin typeface="Verdana" panose="020B0604030504040204" pitchFamily="34" charset="0"/>
              </a:rPr>
              <a:t>23</a:t>
            </a:fld>
            <a:endParaRPr lang="en-US" altLang="zh-CN" sz="1200">
              <a:effectLst>
                <a:outerShdw blurRad="38100" dist="38100" dir="2700000" algn="tl">
                  <a:srgbClr val="C0C0C0"/>
                </a:outerShdw>
              </a:effectLst>
              <a:latin typeface="Verdana" panose="020B0604030504040204" pitchFamily="34" charset="0"/>
            </a:endParaRPr>
          </a:p>
        </p:txBody>
      </p:sp>
      <p:sp>
        <p:nvSpPr>
          <p:cNvPr id="28675"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Existential Quantifier</a:t>
            </a:r>
          </a:p>
        </p:txBody>
      </p:sp>
      <p:sp>
        <p:nvSpPr>
          <p:cNvPr id="28676" name="Rectangle 3"/>
          <p:cNvSpPr>
            <a:spLocks noGrp="1" noChangeArrowheads="1"/>
          </p:cNvSpPr>
          <p:nvPr>
            <p:ph type="body" idx="4294967295"/>
          </p:nvPr>
        </p:nvSpPr>
        <p:spPr>
          <a:xfrm>
            <a:off x="457200" y="1419225"/>
            <a:ext cx="8229600" cy="5057775"/>
          </a:xfrm>
        </p:spPr>
        <p:txBody>
          <a:bodyPr/>
          <a:lstStyle/>
          <a:p>
            <a:pPr eaLnBrk="1" hangingPunct="1"/>
            <a:r>
              <a:rPr lang="en-US" altLang="zh-CN">
                <a:ea typeface="宋体" panose="02010600030101010101" pitchFamily="2" charset="-122"/>
              </a:rPr>
              <a:t>With existential quantification, we form a proposition that is true if and if only for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a:t>
            </a:r>
          </a:p>
          <a:p>
            <a:pPr eaLnBrk="1" hangingPunct="1">
              <a:buFont typeface="Wingdings" panose="05000000000000000000" pitchFamily="2" charset="2"/>
              <a:buNone/>
            </a:pPr>
            <a:r>
              <a:rPr lang="en-US" altLang="zh-CN">
                <a:ea typeface="宋体" panose="02010600030101010101" pitchFamily="2" charset="-122"/>
              </a:rPr>
              <a:t>   is true for at least one value of </a:t>
            </a:r>
            <a:r>
              <a:rPr lang="en-US" altLang="zh-CN" i="1">
                <a:solidFill>
                  <a:srgbClr val="000000"/>
                </a:solidFill>
                <a:ea typeface="宋体" panose="02010600030101010101" pitchFamily="2" charset="-122"/>
              </a:rPr>
              <a:t>x</a:t>
            </a:r>
            <a:r>
              <a:rPr lang="en-US" altLang="zh-CN">
                <a:ea typeface="宋体" panose="02010600030101010101" pitchFamily="2" charset="-122"/>
              </a:rPr>
              <a:t> in the universe of discourse.</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Definition 2:</a:t>
            </a:r>
          </a:p>
          <a:p>
            <a:pPr eaLnBrk="1" hangingPunct="1"/>
            <a:r>
              <a:rPr lang="en-US" altLang="zh-CN">
                <a:ea typeface="宋体" panose="02010600030101010101" pitchFamily="2" charset="-122"/>
              </a:rPr>
              <a:t>“There exists an element </a:t>
            </a:r>
            <a:r>
              <a:rPr lang="en-US" altLang="zh-CN" i="1">
                <a:solidFill>
                  <a:srgbClr val="000000"/>
                </a:solidFill>
                <a:ea typeface="宋体" panose="02010600030101010101" pitchFamily="2" charset="-122"/>
              </a:rPr>
              <a:t>x</a:t>
            </a:r>
            <a:r>
              <a:rPr lang="en-US" altLang="zh-CN">
                <a:ea typeface="宋体" panose="02010600030101010101" pitchFamily="2" charset="-122"/>
              </a:rPr>
              <a:t> in the universe of discourse such that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is true.”</a:t>
            </a:r>
          </a:p>
          <a:p>
            <a:pPr eaLnBrk="1" hangingPunct="1"/>
            <a:r>
              <a:rPr lang="en-US" altLang="zh-CN" b="1">
                <a:solidFill>
                  <a:srgbClr val="000000"/>
                </a:solidFill>
                <a:ea typeface="宋体" panose="02010600030101010101" pitchFamily="2" charset="-122"/>
                <a:sym typeface="Symbol" panose="05050102010706020507" pitchFamily="18" charset="2"/>
              </a:rPr>
              <a:t> </a:t>
            </a:r>
            <a:r>
              <a:rPr lang="en-US" altLang="zh-CN">
                <a:ea typeface="宋体" panose="02010600030101010101" pitchFamily="2" charset="-122"/>
                <a:sym typeface="Symbol" panose="05050102010706020507" pitchFamily="18" charset="2"/>
              </a:rPr>
              <a:t>is called</a:t>
            </a:r>
            <a:r>
              <a:rPr lang="en-US" altLang="zh-CN" b="1">
                <a:solidFill>
                  <a:srgbClr val="000000"/>
                </a:solidFill>
                <a:ea typeface="宋体" panose="02010600030101010101" pitchFamily="2" charset="-122"/>
                <a:sym typeface="Symbol" panose="05050102010706020507" pitchFamily="18" charset="2"/>
              </a:rPr>
              <a:t> </a:t>
            </a:r>
            <a:r>
              <a:rPr lang="en-US" altLang="zh-CN" b="1" i="1">
                <a:solidFill>
                  <a:srgbClr val="000000"/>
                </a:solidFill>
                <a:ea typeface="宋体" panose="02010600030101010101" pitchFamily="2" charset="-122"/>
              </a:rPr>
              <a:t>existential quantifier</a:t>
            </a:r>
            <a:r>
              <a:rPr lang="en-US" altLang="zh-CN">
                <a:ea typeface="宋体" panose="02010600030101010101" pitchFamily="2"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841C1B6-3E2D-4913-8CFB-CA24FEB1C119}" type="slidenum">
              <a:rPr lang="en-US" altLang="zh-CN" sz="1200">
                <a:effectLst>
                  <a:outerShdw blurRad="38100" dist="38100" dir="2700000" algn="tl">
                    <a:srgbClr val="C0C0C0"/>
                  </a:outerShdw>
                </a:effectLst>
                <a:latin typeface="Verdana" panose="020B0604030504040204" pitchFamily="34" charset="0"/>
              </a:rPr>
              <a:t>24</a:t>
            </a:fld>
            <a:endParaRPr lang="en-US" altLang="zh-CN" sz="1200">
              <a:effectLst>
                <a:outerShdw blurRad="38100" dist="38100" dir="2700000" algn="tl">
                  <a:srgbClr val="C0C0C0"/>
                </a:outerShdw>
              </a:effectLst>
              <a:latin typeface="Verdana" panose="020B0604030504040204" pitchFamily="34" charset="0"/>
            </a:endParaRPr>
          </a:p>
        </p:txBody>
      </p:sp>
      <p:sp>
        <p:nvSpPr>
          <p:cNvPr id="29699"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Meaning of Quantified Expressions</a:t>
            </a:r>
          </a:p>
        </p:txBody>
      </p:sp>
      <p:sp>
        <p:nvSpPr>
          <p:cNvPr id="29700" name="Rectangle 3"/>
          <p:cNvSpPr>
            <a:spLocks noGrp="1" noChangeArrowheads="1"/>
          </p:cNvSpPr>
          <p:nvPr>
            <p:ph type="body" idx="4294967295"/>
          </p:nvPr>
        </p:nvSpPr>
        <p:spPr>
          <a:xfrm>
            <a:off x="685800" y="1981200"/>
            <a:ext cx="8153400" cy="4267200"/>
          </a:xfrm>
        </p:spPr>
        <p:txBody>
          <a:bodyPr/>
          <a:lstStyle/>
          <a:p>
            <a:pPr eaLnBrk="1" hangingPunct="1"/>
            <a:r>
              <a:rPr lang="en-US" altLang="zh-CN" b="1">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 P</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means </a:t>
            </a:r>
            <a:r>
              <a:rPr lang="en-US" altLang="zh-CN" u="sng">
                <a:solidFill>
                  <a:srgbClr val="000000"/>
                </a:solidFill>
                <a:ea typeface="宋体" panose="02010600030101010101" pitchFamily="2" charset="-122"/>
                <a:sym typeface="Symbol" panose="05050102010706020507" pitchFamily="18" charset="2"/>
              </a:rPr>
              <a:t>there </a:t>
            </a:r>
            <a:r>
              <a:rPr lang="en-US" altLang="zh-CN" i="1" u="sng">
                <a:solidFill>
                  <a:srgbClr val="000000"/>
                </a:solidFill>
                <a:ea typeface="宋体" panose="02010600030101010101" pitchFamily="2" charset="-122"/>
                <a:sym typeface="Symbol" panose="05050102010706020507" pitchFamily="18" charset="2"/>
              </a:rPr>
              <a:t>exist </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in the u.d. (that is, 1 or more) </a:t>
            </a:r>
            <a:r>
              <a:rPr lang="en-US" altLang="zh-CN" u="sng">
                <a:solidFill>
                  <a:srgbClr val="000000"/>
                </a:solidFill>
                <a:ea typeface="宋体" panose="02010600030101010101" pitchFamily="2" charset="-122"/>
                <a:sym typeface="Symbol" panose="05050102010706020507" pitchFamily="18" charset="2"/>
              </a:rPr>
              <a:t>such that</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sym typeface="Symbol" panose="05050102010706020507" pitchFamily="18" charset="2"/>
              </a:rPr>
              <a:t>P</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is true.</a:t>
            </a:r>
          </a:p>
          <a:p>
            <a:pPr eaLnBrk="1" hangingPunct="1"/>
            <a:r>
              <a:rPr lang="en-US" altLang="zh-CN" b="1">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 P</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is read as</a:t>
            </a:r>
          </a:p>
          <a:p>
            <a:pPr eaLnBrk="1" hangingPunct="1"/>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sym typeface="Symbol" panose="05050102010706020507" pitchFamily="18" charset="2"/>
              </a:rPr>
              <a:t>There is an </a:t>
            </a:r>
            <a:r>
              <a:rPr lang="en-US" altLang="zh-CN" i="1">
                <a:solidFill>
                  <a:srgbClr val="000000"/>
                </a:solidFill>
                <a:ea typeface="宋体" panose="02010600030101010101" pitchFamily="2" charset="-122"/>
                <a:sym typeface="Symbol" panose="05050102010706020507" pitchFamily="18" charset="2"/>
              </a:rPr>
              <a:t>x </a:t>
            </a:r>
            <a:r>
              <a:rPr lang="en-US" altLang="zh-CN">
                <a:solidFill>
                  <a:srgbClr val="000000"/>
                </a:solidFill>
                <a:ea typeface="宋体" panose="02010600030101010101" pitchFamily="2" charset="-122"/>
                <a:sym typeface="Symbol" panose="05050102010706020507" pitchFamily="18" charset="2"/>
              </a:rPr>
              <a:t>such that </a:t>
            </a:r>
            <a:r>
              <a:rPr lang="en-US" altLang="zh-CN" i="1">
                <a:solidFill>
                  <a:srgbClr val="000000"/>
                </a:solidFill>
                <a:ea typeface="宋体" panose="02010600030101010101" pitchFamily="2" charset="-122"/>
                <a:sym typeface="Symbol" panose="05050102010706020507" pitchFamily="18" charset="2"/>
              </a:rPr>
              <a:t>P</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a:t>
            </a:r>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a:solidFill>
                <a:srgbClr val="000000"/>
              </a:solidFill>
              <a:ea typeface="宋体" panose="02010600030101010101" pitchFamily="2" charset="-122"/>
              <a:sym typeface="Symbol" panose="05050102010706020507" pitchFamily="18" charset="2"/>
            </a:endParaRPr>
          </a:p>
          <a:p>
            <a:pPr eaLnBrk="1" hangingPunct="1"/>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sym typeface="Symbol" panose="05050102010706020507" pitchFamily="18" charset="2"/>
              </a:rPr>
              <a:t>There is at least </a:t>
            </a:r>
            <a:r>
              <a:rPr lang="en-US" altLang="zh-CN" i="1">
                <a:solidFill>
                  <a:srgbClr val="000000"/>
                </a:solidFill>
                <a:ea typeface="宋体" panose="02010600030101010101" pitchFamily="2" charset="-122"/>
                <a:sym typeface="Symbol" panose="05050102010706020507" pitchFamily="18" charset="2"/>
              </a:rPr>
              <a:t>x </a:t>
            </a:r>
            <a:r>
              <a:rPr lang="en-US" altLang="zh-CN">
                <a:solidFill>
                  <a:srgbClr val="000000"/>
                </a:solidFill>
                <a:ea typeface="宋体" panose="02010600030101010101" pitchFamily="2" charset="-122"/>
                <a:sym typeface="Symbol" panose="05050102010706020507" pitchFamily="18" charset="2"/>
              </a:rPr>
              <a:t>such that </a:t>
            </a:r>
            <a:r>
              <a:rPr lang="en-US" altLang="zh-CN" i="1">
                <a:solidFill>
                  <a:srgbClr val="000000"/>
                </a:solidFill>
                <a:ea typeface="宋体" panose="02010600030101010101" pitchFamily="2" charset="-122"/>
                <a:sym typeface="Symbol" panose="05050102010706020507" pitchFamily="18" charset="2"/>
              </a:rPr>
              <a:t>P</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a:t>
            </a:r>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a:solidFill>
                <a:srgbClr val="000000"/>
              </a:solidFill>
              <a:ea typeface="宋体" panose="02010600030101010101" pitchFamily="2" charset="-122"/>
              <a:sym typeface="Symbol" panose="05050102010706020507" pitchFamily="18" charset="2"/>
            </a:endParaRPr>
          </a:p>
          <a:p>
            <a:pPr eaLnBrk="1" hangingPunct="1"/>
            <a:r>
              <a:rPr lang="en-US" altLang="zh-CN">
                <a:solidFill>
                  <a:srgbClr val="000000"/>
                </a:solidFill>
                <a:ea typeface="宋体" panose="02010600030101010101" pitchFamily="2" charset="-122"/>
                <a:sym typeface="Symbol" panose="05050102010706020507" pitchFamily="18" charset="2"/>
              </a:rPr>
              <a:t>or</a:t>
            </a:r>
          </a:p>
          <a:p>
            <a:pPr eaLnBrk="1" hangingPunct="1"/>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sym typeface="Symbol" panose="05050102010706020507" pitchFamily="18" charset="2"/>
              </a:rPr>
              <a:t>For some </a:t>
            </a:r>
            <a:r>
              <a:rPr lang="en-US" altLang="zh-CN" i="1">
                <a:solidFill>
                  <a:srgbClr val="000000"/>
                </a:solidFill>
                <a:ea typeface="宋体" panose="02010600030101010101" pitchFamily="2" charset="-122"/>
                <a:sym typeface="Symbol" panose="05050102010706020507" pitchFamily="18" charset="2"/>
              </a:rPr>
              <a:t>x P</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solidFill>
                  <a:srgbClr val="000000"/>
                </a:solidFill>
                <a:ea typeface="宋体" panose="02010600030101010101" pitchFamily="2" charset="-122"/>
                <a:sym typeface="Symbol" panose="05050102010706020507" pitchFamily="18" charset="2"/>
              </a:rPr>
              <a:t>) </a:t>
            </a:r>
            <a:r>
              <a:rPr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endParaRPr lang="en-US" altLang="zh-CN">
              <a:solidFill>
                <a:srgbClr val="000000"/>
              </a:solidFill>
              <a:ea typeface="宋体" panose="02010600030101010101" pitchFamily="2" charset="-122"/>
              <a:sym typeface="Symbol" panose="05050102010706020507" pitchFamily="18" charset="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47681A7-FD05-4221-9C5F-A767A934E58F}" type="slidenum">
              <a:rPr lang="en-US" altLang="zh-CN" sz="1200">
                <a:effectLst>
                  <a:outerShdw blurRad="38100" dist="38100" dir="2700000" algn="tl">
                    <a:srgbClr val="C0C0C0"/>
                  </a:outerShdw>
                </a:effectLst>
                <a:latin typeface="Verdana" panose="020B0604030504040204" pitchFamily="34" charset="0"/>
              </a:rPr>
              <a:t>25</a:t>
            </a:fld>
            <a:endParaRPr lang="en-US" altLang="zh-CN" sz="1200">
              <a:effectLst>
                <a:outerShdw blurRad="38100" dist="38100" dir="2700000" algn="tl">
                  <a:srgbClr val="C0C0C0"/>
                </a:outerShdw>
              </a:effectLst>
              <a:latin typeface="Verdana" panose="020B0604030504040204" pitchFamily="34" charset="0"/>
            </a:endParaRPr>
          </a:p>
        </p:txBody>
      </p:sp>
      <p:sp>
        <p:nvSpPr>
          <p:cNvPr id="30723" name="Rectangle 2"/>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a:t>
            </a:r>
            <a:r>
              <a:rPr lang="en-US" altLang="zh-CN">
                <a:ea typeface="宋体" panose="02010600030101010101" pitchFamily="2" charset="-122"/>
                <a:sym typeface="Symbol" panose="05050102010706020507" pitchFamily="18" charset="2"/>
              </a:rPr>
              <a:t></a:t>
            </a:r>
          </a:p>
        </p:txBody>
      </p:sp>
      <p:sp>
        <p:nvSpPr>
          <p:cNvPr id="30724" name="Rectangle 3"/>
          <p:cNvSpPr>
            <a:spLocks noGrp="1" noChangeArrowheads="1"/>
          </p:cNvSpPr>
          <p:nvPr>
            <p:ph type="body" idx="4294967295"/>
          </p:nvPr>
        </p:nvSpPr>
        <p:spPr>
          <a:xfrm>
            <a:off x="457200" y="1647825"/>
            <a:ext cx="8229600" cy="4143375"/>
          </a:xfrm>
        </p:spPr>
        <p:txBody>
          <a:bodyPr/>
          <a:lstStyle/>
          <a:p>
            <a:pPr eaLnBrk="1" hangingPunct="1">
              <a:buFont typeface="Wingdings" panose="05000000000000000000" pitchFamily="2" charset="2"/>
              <a:buNone/>
            </a:pPr>
            <a:r>
              <a:rPr lang="en-US" altLang="zh-CN">
                <a:solidFill>
                  <a:srgbClr val="000000"/>
                </a:solidFill>
                <a:ea typeface="宋体" panose="02010600030101010101" pitchFamily="2" charset="-122"/>
              </a:rPr>
              <a:t>Let the u.d. be </a:t>
            </a:r>
            <a:r>
              <a:rPr lang="en-US" altLang="zh-CN" u="sng">
                <a:solidFill>
                  <a:srgbClr val="000000"/>
                </a:solidFill>
                <a:ea typeface="宋体" panose="02010600030101010101" pitchFamily="2" charset="-122"/>
              </a:rPr>
              <a:t>the parking spaces at SCUT</a:t>
            </a:r>
            <a:r>
              <a:rPr lang="en-US" altLang="zh-CN">
                <a:solidFill>
                  <a:srgbClr val="000000"/>
                </a:solidFill>
                <a:ea typeface="宋体" panose="02010600030101010101" pitchFamily="2" charset="-122"/>
              </a:rPr>
              <a:t>.</a:t>
            </a:r>
          </a:p>
          <a:p>
            <a:pPr eaLnBrk="1" hangingPunct="1">
              <a:buFont typeface="Wingdings" panose="05000000000000000000" pitchFamily="2" charset="2"/>
              <a:buNone/>
            </a:pPr>
            <a:r>
              <a:rPr lang="en-US" altLang="zh-CN">
                <a:solidFill>
                  <a:srgbClr val="000000"/>
                </a:solidFill>
                <a:ea typeface="宋体" panose="02010600030101010101" pitchFamily="2" charset="-122"/>
              </a:rPr>
              <a:t>Let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mean </a:t>
            </a:r>
            <a:r>
              <a:rPr lang="en-US" altLang="zh-CN">
                <a:solidFill>
                  <a:srgbClr val="000000"/>
                </a:solidFill>
                <a:latin typeface="Times New Roman" panose="02020603050405020304" pitchFamily="18" charset="0"/>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is full.</a:t>
            </a:r>
            <a:r>
              <a:rPr lang="en-US" altLang="zh-CN">
                <a:solidFill>
                  <a:srgbClr val="000000"/>
                </a:solidFill>
                <a:latin typeface="Times New Roman" panose="02020603050405020304" pitchFamily="18" charset="0"/>
                <a:ea typeface="宋体" panose="02010600030101010101" pitchFamily="2" charset="-122"/>
              </a:rPr>
              <a:t>”</a:t>
            </a:r>
            <a:br>
              <a:rPr lang="en-US" altLang="zh-CN">
                <a:solidFill>
                  <a:schemeClr val="accent2"/>
                </a:solidFill>
                <a:ea typeface="宋体" panose="02010600030101010101" pitchFamily="2" charset="-122"/>
              </a:rPr>
            </a:br>
            <a:r>
              <a:rPr lang="en-US" altLang="zh-CN">
                <a:ea typeface="宋体" panose="02010600030101010101" pitchFamily="2" charset="-122"/>
              </a:rPr>
              <a:t>Then the </a:t>
            </a:r>
            <a:r>
              <a:rPr lang="en-US" altLang="zh-CN" i="1">
                <a:ea typeface="宋体" panose="02010600030101010101" pitchFamily="2" charset="-122"/>
              </a:rPr>
              <a:t>existential quantification of P</a:t>
            </a:r>
            <a:r>
              <a:rPr lang="en-US" altLang="zh-CN">
                <a:ea typeface="宋体" panose="02010600030101010101" pitchFamily="2" charset="-122"/>
              </a:rPr>
              <a:t>(</a:t>
            </a:r>
            <a:r>
              <a:rPr lang="en-US" altLang="zh-CN" i="1">
                <a:ea typeface="宋体" panose="02010600030101010101" pitchFamily="2" charset="-122"/>
              </a:rPr>
              <a:t>x</a:t>
            </a:r>
            <a:r>
              <a:rPr lang="en-US" altLang="zh-CN">
                <a:ea typeface="宋体" panose="02010600030101010101" pitchFamily="2" charset="-122"/>
              </a:rPr>
              <a:t>), </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P</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is the proposition saying that</a:t>
            </a:r>
            <a:endParaRPr lang="en-US" altLang="zh-CN" i="1">
              <a:ea typeface="宋体" panose="02010600030101010101" pitchFamily="2" charset="-122"/>
              <a:sym typeface="Symbol" panose="05050102010706020507" pitchFamily="18" charset="2"/>
            </a:endParaRPr>
          </a:p>
          <a:p>
            <a:pPr lvl="1" eaLnBrk="1" hangingPunct="1"/>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Some parking space(s) at SCUT is/are full.</a:t>
            </a:r>
            <a:r>
              <a:rPr lang="en-US" altLang="zh-CN">
                <a:latin typeface="Times New Roman" panose="02020603050405020304" pitchFamily="18" charset="0"/>
                <a:ea typeface="宋体" panose="02010600030101010101" pitchFamily="2" charset="-122"/>
                <a:sym typeface="Symbol" panose="05050102010706020507" pitchFamily="18" charset="2"/>
              </a:rPr>
              <a:t>”</a:t>
            </a:r>
            <a:endParaRPr lang="en-US" altLang="zh-CN">
              <a:ea typeface="宋体" panose="02010600030101010101" pitchFamily="2" charset="-122"/>
              <a:sym typeface="Symbol" panose="05050102010706020507" pitchFamily="18" charset="2"/>
            </a:endParaRPr>
          </a:p>
          <a:p>
            <a:pPr lvl="1" eaLnBrk="1" hangingPunct="1"/>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There is a parking space at SCUT that is full.</a:t>
            </a:r>
            <a:r>
              <a:rPr lang="en-US" altLang="zh-CN">
                <a:latin typeface="Times New Roman" panose="02020603050405020304" pitchFamily="18" charset="0"/>
                <a:ea typeface="宋体" panose="02010600030101010101" pitchFamily="2" charset="-122"/>
                <a:sym typeface="Symbol" panose="05050102010706020507" pitchFamily="18" charset="2"/>
              </a:rPr>
              <a:t>”</a:t>
            </a:r>
            <a:endParaRPr lang="en-US" altLang="zh-CN">
              <a:ea typeface="宋体" panose="02010600030101010101" pitchFamily="2" charset="-122"/>
              <a:sym typeface="Symbol" panose="05050102010706020507" pitchFamily="18" charset="2"/>
            </a:endParaRPr>
          </a:p>
          <a:p>
            <a:pPr lvl="1" eaLnBrk="1" hangingPunct="1"/>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At least one parking space at SCUT is full.</a:t>
            </a:r>
            <a:r>
              <a:rPr lang="en-US" altLang="zh-CN">
                <a:latin typeface="Times New Roman" panose="02020603050405020304" pitchFamily="18" charset="0"/>
                <a:ea typeface="宋体" panose="02010600030101010101" pitchFamily="2" charset="-122"/>
                <a:sym typeface="Symbol" panose="05050102010706020507" pitchFamily="18" charset="2"/>
              </a:rPr>
              <a:t>”</a:t>
            </a:r>
            <a:endParaRPr lang="en-US" altLang="zh-CN">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59FB72B-3C10-4D1D-902D-0EE396262FD4}" type="slidenum">
              <a:rPr lang="en-US" altLang="zh-CN" sz="1200">
                <a:effectLst>
                  <a:outerShdw blurRad="38100" dist="38100" dir="2700000" algn="tl">
                    <a:srgbClr val="C0C0C0"/>
                  </a:outerShdw>
                </a:effectLst>
                <a:latin typeface="Verdana" panose="020B0604030504040204" pitchFamily="34" charset="0"/>
              </a:rPr>
              <a:t>26</a:t>
            </a:fld>
            <a:endParaRPr lang="en-US" altLang="zh-CN" sz="1200">
              <a:effectLst>
                <a:outerShdw blurRad="38100" dist="38100" dir="2700000" algn="tl">
                  <a:srgbClr val="C0C0C0"/>
                </a:outerShdw>
              </a:effectLst>
              <a:latin typeface="Verdana" panose="020B0604030504040204" pitchFamily="34" charset="0"/>
            </a:endParaRPr>
          </a:p>
        </p:txBody>
      </p:sp>
      <p:sp>
        <p:nvSpPr>
          <p:cNvPr id="31747"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8</a:t>
            </a:r>
          </a:p>
        </p:txBody>
      </p:sp>
      <p:sp>
        <p:nvSpPr>
          <p:cNvPr id="31748" name="Rectangle 3"/>
          <p:cNvSpPr>
            <a:spLocks noGrp="1" noChangeArrowheads="1"/>
          </p:cNvSpPr>
          <p:nvPr>
            <p:ph type="body" idx="4294967295"/>
          </p:nvPr>
        </p:nvSpPr>
        <p:spPr/>
        <p:txBody>
          <a:bodyPr/>
          <a:lstStyle/>
          <a:p>
            <a:pPr algn="just" eaLnBrk="1" hangingPunct="1"/>
            <a:r>
              <a:rPr lang="en-US" altLang="zh-CN">
                <a:ea typeface="宋体" panose="02010600030101010101" pitchFamily="2" charset="-122"/>
              </a:rPr>
              <a:t>Let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denote the statement </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x &gt; 3.</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 What is the truth value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ea typeface="宋体" panose="02010600030101010101" pitchFamily="2" charset="-12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where</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x </a:t>
            </a:r>
            <a:r>
              <a:rPr lang="en-US" altLang="zh-CN">
                <a:ea typeface="宋体" panose="02010600030101010101" pitchFamily="2" charset="-122"/>
              </a:rPr>
              <a:t>is real number.</a:t>
            </a:r>
          </a:p>
          <a:p>
            <a:pPr algn="just" eaLnBrk="1" hangingPunct="1"/>
            <a:endParaRPr lang="en-US" altLang="zh-CN">
              <a:ea typeface="宋体" panose="02010600030101010101" pitchFamily="2" charset="-122"/>
            </a:endParaRPr>
          </a:p>
          <a:p>
            <a:pPr algn="just" eaLnBrk="1" hangingPunct="1"/>
            <a:r>
              <a:rPr lang="en-US" altLang="zh-CN">
                <a:ea typeface="宋体" panose="02010600030101010101" pitchFamily="2" charset="-122"/>
              </a:rPr>
              <a:t>Solution: Since </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x &gt; 3</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 is true, for instance, when x=4. Thus,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ea typeface="宋体" panose="02010600030101010101" pitchFamily="2" charset="-122"/>
              </a:rPr>
              <a:t> </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is true.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553233A-6D19-4F19-8A40-985A41B127C2}" type="slidenum">
              <a:rPr lang="en-US" altLang="zh-CN" sz="1200">
                <a:effectLst>
                  <a:outerShdw blurRad="38100" dist="38100" dir="2700000" algn="tl">
                    <a:srgbClr val="C0C0C0"/>
                  </a:outerShdw>
                </a:effectLst>
                <a:latin typeface="Verdana" panose="020B0604030504040204" pitchFamily="34" charset="0"/>
              </a:rPr>
              <a:t>27</a:t>
            </a:fld>
            <a:endParaRPr lang="en-US" altLang="zh-CN" sz="1200">
              <a:effectLst>
                <a:outerShdw blurRad="38100" dist="38100" dir="2700000" algn="tl">
                  <a:srgbClr val="C0C0C0"/>
                </a:outerShdw>
              </a:effectLst>
              <a:latin typeface="Verdana" panose="020B0604030504040204" pitchFamily="34" charset="0"/>
            </a:endParaRPr>
          </a:p>
        </p:txBody>
      </p:sp>
      <p:sp>
        <p:nvSpPr>
          <p:cNvPr id="32771"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9</a:t>
            </a:r>
          </a:p>
        </p:txBody>
      </p:sp>
      <p:sp>
        <p:nvSpPr>
          <p:cNvPr id="32772" name="Rectangle 3"/>
          <p:cNvSpPr>
            <a:spLocks noGrp="1" noChangeArrowheads="1"/>
          </p:cNvSpPr>
          <p:nvPr>
            <p:ph type="body" idx="4294967295"/>
          </p:nvPr>
        </p:nvSpPr>
        <p:spPr/>
        <p:txBody>
          <a:bodyPr/>
          <a:lstStyle/>
          <a:p>
            <a:pPr eaLnBrk="1" hangingPunct="1"/>
            <a:r>
              <a:rPr lang="en-US" altLang="zh-CN">
                <a:ea typeface="宋体" panose="02010600030101010101" pitchFamily="2" charset="-122"/>
              </a:rPr>
              <a:t>Let </a:t>
            </a:r>
            <a:r>
              <a:rPr lang="en-US" altLang="zh-CN" i="1">
                <a:solidFill>
                  <a:srgbClr val="000000"/>
                </a:solidFill>
                <a:ea typeface="宋体" panose="02010600030101010101" pitchFamily="2" charset="-122"/>
              </a:rPr>
              <a:t>Q</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denote the statement </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x = x + 1.</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 What is the truth value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ea typeface="宋体" panose="02010600030101010101" pitchFamily="2" charset="-122"/>
              </a:rPr>
              <a:t> </a:t>
            </a:r>
            <a:r>
              <a:rPr lang="en-US" altLang="zh-CN" i="1">
                <a:solidFill>
                  <a:srgbClr val="000000"/>
                </a:solidFill>
                <a:ea typeface="宋体" panose="02010600030101010101" pitchFamily="2" charset="-122"/>
              </a:rPr>
              <a:t>Q</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where</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x </a:t>
            </a:r>
            <a:r>
              <a:rPr lang="en-US" altLang="zh-CN">
                <a:ea typeface="宋体" panose="02010600030101010101" pitchFamily="2" charset="-122"/>
              </a:rPr>
              <a:t>is real number.</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Solution: Since </a:t>
            </a:r>
            <a:r>
              <a:rPr lang="en-US" altLang="zh-CN" i="1">
                <a:solidFill>
                  <a:srgbClr val="000000"/>
                </a:solidFill>
                <a:ea typeface="宋体" panose="02010600030101010101" pitchFamily="2" charset="-122"/>
              </a:rPr>
              <a:t>Q</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is false for every real number, </a:t>
            </a:r>
            <a:r>
              <a:rPr lang="en-US" altLang="zh-CN">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sym typeface="Symbol" panose="05050102010706020507" pitchFamily="18" charset="2"/>
              </a:rPr>
              <a:t>x</a:t>
            </a:r>
            <a:r>
              <a:rPr lang="en-US" altLang="zh-CN">
                <a:ea typeface="宋体" panose="02010600030101010101" pitchFamily="2" charset="-122"/>
              </a:rPr>
              <a:t> </a:t>
            </a:r>
            <a:r>
              <a:rPr lang="en-US" altLang="zh-CN" i="1">
                <a:solidFill>
                  <a:srgbClr val="000000"/>
                </a:solidFill>
                <a:ea typeface="宋体" panose="02010600030101010101" pitchFamily="2" charset="-122"/>
              </a:rPr>
              <a:t>Q </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is false.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9441D8F-1F38-4C50-B1E2-FB00055C55DE}" type="slidenum">
              <a:rPr lang="en-US" altLang="zh-CN" sz="1200">
                <a:effectLst>
                  <a:outerShdw blurRad="38100" dist="38100" dir="2700000" algn="tl">
                    <a:srgbClr val="C0C0C0"/>
                  </a:outerShdw>
                </a:effectLst>
                <a:latin typeface="Verdana" panose="020B0604030504040204" pitchFamily="34" charset="0"/>
              </a:rPr>
              <a:t>28</a:t>
            </a:fld>
            <a:endParaRPr lang="en-US" altLang="zh-CN" sz="1200">
              <a:effectLst>
                <a:outerShdw blurRad="38100" dist="38100" dir="2700000" algn="tl">
                  <a:srgbClr val="C0C0C0"/>
                </a:outerShdw>
              </a:effectLst>
              <a:latin typeface="Verdana" panose="020B0604030504040204" pitchFamily="34" charset="0"/>
            </a:endParaRPr>
          </a:p>
        </p:txBody>
      </p:sp>
      <p:sp>
        <p:nvSpPr>
          <p:cNvPr id="33795"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sp>
        <p:nvSpPr>
          <p:cNvPr id="33796" name="Rectangle 3"/>
          <p:cNvSpPr>
            <a:spLocks noGrp="1" noChangeArrowheads="1"/>
          </p:cNvSpPr>
          <p:nvPr>
            <p:ph type="body" idx="4294967295"/>
          </p:nvPr>
        </p:nvSpPr>
        <p:spPr/>
        <p:txBody>
          <a:bodyPr/>
          <a:lstStyle/>
          <a:p>
            <a:pPr eaLnBrk="1" hangingPunct="1"/>
            <a:r>
              <a:rPr lang="en-US" altLang="zh-CN" b="1">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P</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p>
          <a:p>
            <a:pPr eaLnBrk="1" hangingPunct="1"/>
            <a:r>
              <a:rPr lang="en-US" altLang="zh-CN" sz="3000">
                <a:ea typeface="宋体" panose="02010600030101010101" pitchFamily="2" charset="-122"/>
                <a:sym typeface="Symbol" panose="05050102010706020507" pitchFamily="18" charset="2"/>
              </a:rPr>
              <a:t>When </a:t>
            </a:r>
            <a:r>
              <a:rPr lang="en-US" altLang="zh-CN" sz="3000" i="1">
                <a:ea typeface="宋体" panose="02010600030101010101" pitchFamily="2" charset="-122"/>
                <a:sym typeface="Symbol" panose="05050102010706020507" pitchFamily="18" charset="2"/>
              </a:rPr>
              <a:t>Ture</a:t>
            </a:r>
            <a:r>
              <a:rPr lang="en-US" altLang="zh-CN" sz="3000">
                <a:ea typeface="宋体" panose="02010600030101010101" pitchFamily="2" charset="-122"/>
                <a:sym typeface="Symbol" panose="05050102010706020507" pitchFamily="18" charset="2"/>
              </a:rPr>
              <a:t>?   </a:t>
            </a:r>
            <a:r>
              <a:rPr lang="en-US" altLang="zh-CN" sz="3000" b="1" i="1">
                <a:ea typeface="宋体" panose="02010600030101010101" pitchFamily="2" charset="-122"/>
                <a:sym typeface="Symbol" panose="05050102010706020507" pitchFamily="18" charset="2"/>
              </a:rPr>
              <a:t>P</a:t>
            </a:r>
            <a:r>
              <a:rPr lang="en-US" altLang="zh-CN" sz="3000" b="1">
                <a:ea typeface="宋体" panose="02010600030101010101" pitchFamily="2" charset="-122"/>
                <a:sym typeface="Symbol" panose="05050102010706020507" pitchFamily="18" charset="2"/>
              </a:rPr>
              <a:t>(</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 is true for every </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a:t>
            </a:r>
          </a:p>
          <a:p>
            <a:pPr eaLnBrk="1" hangingPunct="1"/>
            <a:r>
              <a:rPr lang="en-US" altLang="zh-CN" sz="3000">
                <a:ea typeface="宋体" panose="02010600030101010101" pitchFamily="2" charset="-122"/>
                <a:sym typeface="Symbol" panose="05050102010706020507" pitchFamily="18" charset="2"/>
              </a:rPr>
              <a:t>When </a:t>
            </a:r>
            <a:r>
              <a:rPr lang="en-US" altLang="zh-CN" sz="3000" i="1">
                <a:ea typeface="宋体" panose="02010600030101010101" pitchFamily="2" charset="-122"/>
                <a:sym typeface="Symbol" panose="05050102010706020507" pitchFamily="18" charset="2"/>
              </a:rPr>
              <a:t>False</a:t>
            </a:r>
            <a:r>
              <a:rPr lang="en-US" altLang="zh-CN" sz="3000">
                <a:ea typeface="宋体" panose="02010600030101010101" pitchFamily="2" charset="-122"/>
                <a:sym typeface="Symbol" panose="05050102010706020507" pitchFamily="18" charset="2"/>
              </a:rPr>
              <a:t>?  </a:t>
            </a:r>
            <a:r>
              <a:rPr lang="en-US" altLang="zh-CN" sz="3000" b="1">
                <a:ea typeface="宋体" panose="02010600030101010101" pitchFamily="2" charset="-122"/>
                <a:sym typeface="Symbol" panose="05050102010706020507" pitchFamily="18" charset="2"/>
              </a:rPr>
              <a:t>There is an </a:t>
            </a:r>
            <a:r>
              <a:rPr lang="en-US" altLang="zh-CN" sz="3000" b="1" i="1">
                <a:ea typeface="宋体" panose="02010600030101010101" pitchFamily="2" charset="-122"/>
                <a:sym typeface="Symbol" panose="05050102010706020507" pitchFamily="18" charset="2"/>
              </a:rPr>
              <a:t>x </a:t>
            </a:r>
            <a:r>
              <a:rPr lang="en-US" altLang="zh-CN" sz="3000" b="1">
                <a:ea typeface="宋体" panose="02010600030101010101" pitchFamily="2" charset="-122"/>
                <a:sym typeface="Symbol" panose="05050102010706020507" pitchFamily="18" charset="2"/>
              </a:rPr>
              <a:t>for which </a:t>
            </a:r>
            <a:r>
              <a:rPr lang="en-US" altLang="zh-CN" sz="3000" b="1" i="1">
                <a:ea typeface="宋体" panose="02010600030101010101" pitchFamily="2" charset="-122"/>
                <a:sym typeface="Symbol" panose="05050102010706020507" pitchFamily="18" charset="2"/>
              </a:rPr>
              <a:t>P</a:t>
            </a:r>
            <a:r>
              <a:rPr lang="en-US" altLang="zh-CN" sz="3000" b="1">
                <a:ea typeface="宋体" panose="02010600030101010101" pitchFamily="2" charset="-122"/>
                <a:sym typeface="Symbol" panose="05050102010706020507" pitchFamily="18" charset="2"/>
              </a:rPr>
              <a:t>(</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 is false.</a:t>
            </a:r>
          </a:p>
          <a:p>
            <a:pPr eaLnBrk="1" hangingPunct="1"/>
            <a:r>
              <a:rPr lang="en-US" altLang="zh-CN" b="1">
                <a:solidFill>
                  <a:srgbClr val="000000"/>
                </a:solidFill>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P</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a:t>
            </a:r>
          </a:p>
          <a:p>
            <a:pPr eaLnBrk="1" hangingPunct="1"/>
            <a:r>
              <a:rPr lang="en-US" altLang="zh-CN" sz="3000">
                <a:ea typeface="宋体" panose="02010600030101010101" pitchFamily="2" charset="-122"/>
                <a:sym typeface="Symbol" panose="05050102010706020507" pitchFamily="18" charset="2"/>
              </a:rPr>
              <a:t>When </a:t>
            </a:r>
            <a:r>
              <a:rPr lang="en-US" altLang="zh-CN" sz="3000" i="1">
                <a:ea typeface="宋体" panose="02010600030101010101" pitchFamily="2" charset="-122"/>
                <a:sym typeface="Symbol" panose="05050102010706020507" pitchFamily="18" charset="2"/>
              </a:rPr>
              <a:t>Ture</a:t>
            </a:r>
            <a:r>
              <a:rPr lang="en-US" altLang="zh-CN" sz="3000">
                <a:ea typeface="宋体" panose="02010600030101010101" pitchFamily="2" charset="-122"/>
                <a:sym typeface="Symbol" panose="05050102010706020507" pitchFamily="18" charset="2"/>
              </a:rPr>
              <a:t>? </a:t>
            </a:r>
            <a:r>
              <a:rPr lang="en-US" altLang="zh-CN" sz="3000" b="1">
                <a:ea typeface="宋体" panose="02010600030101010101" pitchFamily="2" charset="-122"/>
                <a:sym typeface="Symbol" panose="05050102010706020507" pitchFamily="18" charset="2"/>
              </a:rPr>
              <a:t>There is an </a:t>
            </a:r>
            <a:r>
              <a:rPr lang="en-US" altLang="zh-CN" sz="3000" b="1" i="1">
                <a:ea typeface="宋体" panose="02010600030101010101" pitchFamily="2" charset="-122"/>
                <a:sym typeface="Symbol" panose="05050102010706020507" pitchFamily="18" charset="2"/>
              </a:rPr>
              <a:t>x </a:t>
            </a:r>
            <a:r>
              <a:rPr lang="en-US" altLang="zh-CN" sz="3000" b="1">
                <a:ea typeface="宋体" panose="02010600030101010101" pitchFamily="2" charset="-122"/>
                <a:sym typeface="Symbol" panose="05050102010706020507" pitchFamily="18" charset="2"/>
              </a:rPr>
              <a:t>for which </a:t>
            </a:r>
            <a:r>
              <a:rPr lang="en-US" altLang="zh-CN" sz="3000" b="1" i="1">
                <a:ea typeface="宋体" panose="02010600030101010101" pitchFamily="2" charset="-122"/>
                <a:sym typeface="Symbol" panose="05050102010706020507" pitchFamily="18" charset="2"/>
              </a:rPr>
              <a:t>P</a:t>
            </a:r>
            <a:r>
              <a:rPr lang="en-US" altLang="zh-CN" sz="3000" b="1">
                <a:ea typeface="宋体" panose="02010600030101010101" pitchFamily="2" charset="-122"/>
                <a:sym typeface="Symbol" panose="05050102010706020507" pitchFamily="18" charset="2"/>
              </a:rPr>
              <a:t>(</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 is true.</a:t>
            </a:r>
          </a:p>
          <a:p>
            <a:pPr eaLnBrk="1" hangingPunct="1"/>
            <a:r>
              <a:rPr lang="en-US" altLang="zh-CN" sz="3000">
                <a:ea typeface="宋体" panose="02010600030101010101" pitchFamily="2" charset="-122"/>
                <a:sym typeface="Symbol" panose="05050102010706020507" pitchFamily="18" charset="2"/>
              </a:rPr>
              <a:t>When </a:t>
            </a:r>
            <a:r>
              <a:rPr lang="en-US" altLang="zh-CN" sz="3000" i="1">
                <a:ea typeface="宋体" panose="02010600030101010101" pitchFamily="2" charset="-122"/>
                <a:sym typeface="Symbol" panose="05050102010706020507" pitchFamily="18" charset="2"/>
              </a:rPr>
              <a:t>False</a:t>
            </a:r>
            <a:r>
              <a:rPr lang="en-US" altLang="zh-CN" sz="3000">
                <a:ea typeface="宋体" panose="02010600030101010101" pitchFamily="2" charset="-122"/>
                <a:sym typeface="Symbol" panose="05050102010706020507" pitchFamily="18" charset="2"/>
              </a:rPr>
              <a:t>? </a:t>
            </a:r>
            <a:r>
              <a:rPr lang="en-US" altLang="zh-CN" sz="3000" b="1" i="1">
                <a:ea typeface="宋体" panose="02010600030101010101" pitchFamily="2" charset="-122"/>
                <a:sym typeface="Symbol" panose="05050102010706020507" pitchFamily="18" charset="2"/>
              </a:rPr>
              <a:t>P</a:t>
            </a:r>
            <a:r>
              <a:rPr lang="en-US" altLang="zh-CN" sz="3000" b="1">
                <a:ea typeface="宋体" panose="02010600030101010101" pitchFamily="2" charset="-122"/>
                <a:sym typeface="Symbol" panose="05050102010706020507" pitchFamily="18" charset="2"/>
              </a:rPr>
              <a:t>(</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 is false for every </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6"/>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D313E17-CFD6-4EDB-BED8-938985B49DB2}" type="slidenum">
              <a:rPr lang="en-US" altLang="zh-CN" sz="1200">
                <a:effectLst>
                  <a:outerShdw blurRad="38100" dist="38100" dir="2700000" algn="tl">
                    <a:srgbClr val="C0C0C0"/>
                  </a:outerShdw>
                </a:effectLst>
                <a:latin typeface="Verdana" panose="020B0604030504040204" pitchFamily="34" charset="0"/>
              </a:rPr>
              <a:t>29</a:t>
            </a:fld>
            <a:endParaRPr lang="en-US" altLang="zh-CN" sz="1200">
              <a:effectLst>
                <a:outerShdw blurRad="38100" dist="38100" dir="2700000" algn="tl">
                  <a:srgbClr val="C0C0C0"/>
                </a:outerShdw>
              </a:effectLst>
              <a:latin typeface="Verdana" panose="020B0604030504040204" pitchFamily="34" charset="0"/>
            </a:endParaRPr>
          </a:p>
        </p:txBody>
      </p:sp>
      <p:sp>
        <p:nvSpPr>
          <p:cNvPr id="34819" name="Rectangle 4"/>
          <p:cNvSpPr>
            <a:spLocks noGrp="1" noChangeArrowheads="1"/>
          </p:cNvSpPr>
          <p:nvPr>
            <p:ph type="title" idx="4294967295"/>
          </p:nvPr>
        </p:nvSpPr>
        <p:spPr/>
        <p:txBody>
          <a:bodyPr/>
          <a:lstStyle/>
          <a:p>
            <a:pPr eaLnBrk="1" hangingPunct="1"/>
            <a:r>
              <a:rPr lang="en-US" altLang="zh-CN" sz="2800">
                <a:ea typeface="宋体" panose="02010600030101010101" pitchFamily="2" charset="-122"/>
              </a:rPr>
              <a:t>Quantifier</a:t>
            </a:r>
          </a:p>
        </p:txBody>
      </p:sp>
      <p:sp>
        <p:nvSpPr>
          <p:cNvPr id="34820" name="Rectangle 5"/>
          <p:cNvSpPr>
            <a:spLocks noGrp="1" noChangeArrowheads="1"/>
          </p:cNvSpPr>
          <p:nvPr>
            <p:ph type="body" sz="half" idx="4294967295"/>
          </p:nvPr>
        </p:nvSpPr>
        <p:spPr>
          <a:xfrm>
            <a:off x="228600" y="1419225"/>
            <a:ext cx="4267200" cy="4879975"/>
          </a:xfrm>
        </p:spPr>
        <p:txBody>
          <a:bodyPr/>
          <a:lstStyle/>
          <a:p>
            <a:pPr eaLnBrk="1" hangingPunct="1"/>
            <a:r>
              <a:rPr lang="en-US" altLang="zh-CN" sz="2800" b="1">
                <a:ea typeface="宋体" panose="02010600030101010101" pitchFamily="2" charset="-122"/>
                <a:sym typeface="Symbol" panose="05050102010706020507" pitchFamily="18" charset="2"/>
              </a:rPr>
              <a:t></a:t>
            </a:r>
            <a:r>
              <a:rPr lang="en-US" altLang="zh-CN" sz="2800" b="1" i="1">
                <a:ea typeface="宋体" panose="02010600030101010101" pitchFamily="2" charset="-122"/>
                <a:sym typeface="Symbol" panose="05050102010706020507" pitchFamily="18" charset="2"/>
              </a:rPr>
              <a:t>x</a:t>
            </a:r>
            <a:r>
              <a:rPr lang="en-US" altLang="zh-CN" sz="2800" b="1">
                <a:ea typeface="宋体" panose="02010600030101010101" pitchFamily="2" charset="-122"/>
                <a:sym typeface="Symbol" panose="05050102010706020507" pitchFamily="18" charset="2"/>
              </a:rPr>
              <a:t> </a:t>
            </a:r>
            <a:r>
              <a:rPr lang="en-US" altLang="zh-CN" sz="2800" b="1" i="1">
                <a:ea typeface="宋体" panose="02010600030101010101" pitchFamily="2" charset="-122"/>
              </a:rPr>
              <a:t>P</a:t>
            </a:r>
            <a:r>
              <a:rPr lang="en-US" altLang="zh-CN" sz="2800" b="1">
                <a:ea typeface="宋体" panose="02010600030101010101" pitchFamily="2" charset="-122"/>
              </a:rPr>
              <a:t>(</a:t>
            </a:r>
            <a:r>
              <a:rPr lang="en-US" altLang="zh-CN" sz="2800" b="1" i="1">
                <a:ea typeface="宋体" panose="02010600030101010101" pitchFamily="2" charset="-122"/>
              </a:rPr>
              <a:t>x</a:t>
            </a:r>
            <a:r>
              <a:rPr lang="en-US" altLang="zh-CN" sz="2800" b="1">
                <a:ea typeface="宋体" panose="02010600030101010101" pitchFamily="2" charset="-122"/>
              </a:rPr>
              <a:t>)</a:t>
            </a:r>
          </a:p>
          <a:p>
            <a:pPr eaLnBrk="1" hangingPunct="1"/>
            <a:r>
              <a:rPr lang="en-US" altLang="zh-CN" sz="2800" b="1">
                <a:solidFill>
                  <a:srgbClr val="000000"/>
                </a:solidFill>
                <a:ea typeface="宋体" panose="02010600030101010101" pitchFamily="2" charset="-122"/>
              </a:rPr>
              <a:t>P(x) </a:t>
            </a:r>
            <a:r>
              <a:rPr lang="en-US" altLang="zh-CN" sz="2800">
                <a:solidFill>
                  <a:srgbClr val="000000"/>
                </a:solidFill>
                <a:ea typeface="宋体" panose="02010600030101010101" pitchFamily="2" charset="-122"/>
              </a:rPr>
              <a:t>is true for every</a:t>
            </a:r>
            <a:r>
              <a:rPr lang="en-US" altLang="zh-CN" sz="2800" b="1">
                <a:solidFill>
                  <a:srgbClr val="000000"/>
                </a:solidFill>
                <a:ea typeface="宋体" panose="02010600030101010101" pitchFamily="2" charset="-122"/>
              </a:rPr>
              <a:t> x.</a:t>
            </a:r>
          </a:p>
          <a:p>
            <a:pPr eaLnBrk="1" hangingPunct="1"/>
            <a:r>
              <a:rPr lang="en-US" altLang="zh-CN" sz="2800">
                <a:solidFill>
                  <a:srgbClr val="000000"/>
                </a:solidFill>
                <a:ea typeface="宋体" panose="02010600030101010101" pitchFamily="2" charset="-122"/>
              </a:rPr>
              <a:t>There is an</a:t>
            </a:r>
            <a:r>
              <a:rPr lang="en-US" altLang="zh-CN" sz="2800" b="1">
                <a:solidFill>
                  <a:srgbClr val="000000"/>
                </a:solidFill>
                <a:ea typeface="宋体" panose="02010600030101010101" pitchFamily="2" charset="-122"/>
              </a:rPr>
              <a:t> x </a:t>
            </a:r>
            <a:r>
              <a:rPr lang="en-US" altLang="zh-CN" sz="2800">
                <a:solidFill>
                  <a:srgbClr val="000000"/>
                </a:solidFill>
                <a:ea typeface="宋体" panose="02010600030101010101" pitchFamily="2" charset="-122"/>
              </a:rPr>
              <a:t>for</a:t>
            </a:r>
            <a:r>
              <a:rPr lang="en-US" altLang="zh-CN" sz="2800" b="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which</a:t>
            </a:r>
            <a:r>
              <a:rPr lang="en-US" altLang="zh-CN" sz="2800" b="1">
                <a:solidFill>
                  <a:srgbClr val="000000"/>
                </a:solidFill>
                <a:ea typeface="宋体" panose="02010600030101010101" pitchFamily="2" charset="-122"/>
              </a:rPr>
              <a:t> P(x) </a:t>
            </a:r>
            <a:r>
              <a:rPr lang="en-US" altLang="zh-CN" sz="2800">
                <a:solidFill>
                  <a:srgbClr val="000000"/>
                </a:solidFill>
                <a:ea typeface="宋体" panose="02010600030101010101" pitchFamily="2" charset="-122"/>
              </a:rPr>
              <a:t>is false</a:t>
            </a:r>
            <a:r>
              <a:rPr lang="en-US" altLang="zh-CN" sz="2800" b="1">
                <a:solidFill>
                  <a:srgbClr val="000000"/>
                </a:solidFill>
                <a:ea typeface="宋体" panose="02010600030101010101" pitchFamily="2" charset="-122"/>
              </a:rPr>
              <a:t>.</a:t>
            </a:r>
          </a:p>
          <a:p>
            <a:pPr eaLnBrk="1" hangingPunct="1"/>
            <a:endParaRPr lang="en-US" altLang="zh-CN" sz="2800" b="1">
              <a:solidFill>
                <a:srgbClr val="000000"/>
              </a:solidFill>
              <a:ea typeface="宋体" panose="02010600030101010101" pitchFamily="2" charset="-122"/>
            </a:endParaRPr>
          </a:p>
          <a:p>
            <a:pPr eaLnBrk="1" hangingPunct="1"/>
            <a:r>
              <a:rPr lang="en-US" altLang="zh-CN" sz="2800" b="1">
                <a:solidFill>
                  <a:srgbClr val="000000"/>
                </a:solidFill>
                <a:ea typeface="宋体" panose="02010600030101010101" pitchFamily="2" charset="-122"/>
              </a:rPr>
              <a:t>P(x</a:t>
            </a:r>
            <a:r>
              <a:rPr lang="en-US" altLang="zh-CN" sz="1600" b="1">
                <a:solidFill>
                  <a:srgbClr val="000000"/>
                </a:solidFill>
                <a:ea typeface="宋体" panose="02010600030101010101" pitchFamily="2" charset="-122"/>
              </a:rPr>
              <a:t>1</a:t>
            </a:r>
            <a:r>
              <a:rPr lang="en-US" altLang="zh-CN" sz="2800" b="1">
                <a:solidFill>
                  <a:srgbClr val="000000"/>
                </a:solidFill>
                <a:ea typeface="宋体" panose="02010600030101010101" pitchFamily="2" charset="-122"/>
              </a:rPr>
              <a:t>) </a:t>
            </a:r>
            <a:r>
              <a:rPr lang="en-US" altLang="zh-CN" sz="2800"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rPr>
              <a:t> P(x</a:t>
            </a:r>
            <a:r>
              <a:rPr lang="en-US" altLang="zh-CN" sz="1600" b="1">
                <a:solidFill>
                  <a:srgbClr val="000000"/>
                </a:solidFill>
                <a:ea typeface="宋体" panose="02010600030101010101" pitchFamily="2" charset="-122"/>
              </a:rPr>
              <a:t>2</a:t>
            </a:r>
            <a:r>
              <a:rPr lang="en-US" altLang="zh-CN" sz="2800" b="1">
                <a:solidFill>
                  <a:srgbClr val="000000"/>
                </a:solidFill>
                <a:ea typeface="宋体" panose="02010600030101010101" pitchFamily="2" charset="-122"/>
              </a:rPr>
              <a:t>) </a:t>
            </a:r>
            <a:r>
              <a:rPr lang="en-US" altLang="zh-CN" sz="2800"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rPr>
              <a:t>… </a:t>
            </a:r>
            <a:r>
              <a:rPr lang="en-US" altLang="zh-CN" sz="2800"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rPr>
              <a:t> P(x</a:t>
            </a:r>
            <a:r>
              <a:rPr lang="en-US" altLang="zh-CN" sz="1600" b="1">
                <a:solidFill>
                  <a:srgbClr val="000000"/>
                </a:solidFill>
                <a:ea typeface="宋体" panose="02010600030101010101" pitchFamily="2" charset="-122"/>
              </a:rPr>
              <a:t>n</a:t>
            </a:r>
            <a:r>
              <a:rPr lang="en-US" altLang="zh-CN" sz="2800" b="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is true if and only if</a:t>
            </a:r>
            <a:r>
              <a:rPr lang="en-US" altLang="zh-CN" sz="2800" b="1">
                <a:solidFill>
                  <a:srgbClr val="000000"/>
                </a:solidFill>
                <a:ea typeface="宋体" panose="02010600030101010101" pitchFamily="2" charset="-122"/>
              </a:rPr>
              <a:t> P(x</a:t>
            </a:r>
            <a:r>
              <a:rPr lang="en-US" altLang="zh-CN" sz="1600" b="1">
                <a:solidFill>
                  <a:srgbClr val="000000"/>
                </a:solidFill>
                <a:ea typeface="宋体" panose="02010600030101010101" pitchFamily="2" charset="-122"/>
              </a:rPr>
              <a:t>1</a:t>
            </a:r>
            <a:r>
              <a:rPr lang="en-US" altLang="zh-CN" sz="2800" b="1">
                <a:solidFill>
                  <a:srgbClr val="000000"/>
                </a:solidFill>
                <a:ea typeface="宋体" panose="02010600030101010101" pitchFamily="2" charset="-122"/>
              </a:rPr>
              <a:t>)</a:t>
            </a:r>
            <a:r>
              <a:rPr lang="en-US" altLang="zh-CN" sz="2800"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rPr>
              <a:t>P(x</a:t>
            </a:r>
            <a:r>
              <a:rPr lang="en-US" altLang="zh-CN" sz="1600" b="1">
                <a:solidFill>
                  <a:srgbClr val="000000"/>
                </a:solidFill>
                <a:ea typeface="宋体" panose="02010600030101010101" pitchFamily="2" charset="-122"/>
              </a:rPr>
              <a:t>2</a:t>
            </a:r>
            <a:r>
              <a:rPr lang="en-US" altLang="zh-CN" sz="2800" b="1">
                <a:solidFill>
                  <a:srgbClr val="000000"/>
                </a:solidFill>
                <a:ea typeface="宋体" panose="02010600030101010101" pitchFamily="2" charset="-122"/>
              </a:rPr>
              <a:t>),…,P(x</a:t>
            </a:r>
            <a:r>
              <a:rPr lang="en-US" altLang="zh-CN" sz="1600" b="1">
                <a:solidFill>
                  <a:srgbClr val="000000"/>
                </a:solidFill>
                <a:ea typeface="宋体" panose="02010600030101010101" pitchFamily="2" charset="-122"/>
              </a:rPr>
              <a:t>n</a:t>
            </a:r>
            <a:r>
              <a:rPr lang="en-US" altLang="zh-CN" sz="2800" b="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are all true.</a:t>
            </a:r>
          </a:p>
        </p:txBody>
      </p:sp>
      <p:sp>
        <p:nvSpPr>
          <p:cNvPr id="34821" name="Rectangle 6"/>
          <p:cNvSpPr>
            <a:spLocks noGrp="1" noChangeArrowheads="1"/>
          </p:cNvSpPr>
          <p:nvPr>
            <p:ph type="body" sz="half" idx="4294967295"/>
          </p:nvPr>
        </p:nvSpPr>
        <p:spPr>
          <a:xfrm>
            <a:off x="4648200" y="1419225"/>
            <a:ext cx="4495800" cy="4879975"/>
          </a:xfrm>
        </p:spPr>
        <p:txBody>
          <a:bodyPr/>
          <a:lstStyle/>
          <a:p>
            <a:pPr eaLnBrk="1" hangingPunct="1"/>
            <a:r>
              <a:rPr lang="en-US" altLang="zh-CN" sz="2800">
                <a:solidFill>
                  <a:srgbClr val="000000"/>
                </a:solidFill>
                <a:ea typeface="宋体" panose="02010600030101010101" pitchFamily="2" charset="-122"/>
                <a:sym typeface="Symbol" panose="05050102010706020507" pitchFamily="18" charset="2"/>
              </a:rPr>
              <a:t></a:t>
            </a:r>
            <a:r>
              <a:rPr lang="en-US" altLang="zh-CN" sz="2800" b="1">
                <a:ea typeface="宋体" panose="02010600030101010101" pitchFamily="2" charset="-122"/>
                <a:sym typeface="Symbol" panose="05050102010706020507" pitchFamily="18" charset="2"/>
              </a:rPr>
              <a:t> </a:t>
            </a:r>
            <a:r>
              <a:rPr lang="en-US" altLang="zh-CN" sz="2800" b="1" i="1">
                <a:ea typeface="宋体" panose="02010600030101010101" pitchFamily="2" charset="-122"/>
                <a:sym typeface="Symbol" panose="05050102010706020507" pitchFamily="18" charset="2"/>
              </a:rPr>
              <a:t>x</a:t>
            </a:r>
            <a:r>
              <a:rPr lang="en-US" altLang="zh-CN" sz="2800" b="1">
                <a:ea typeface="宋体" panose="02010600030101010101" pitchFamily="2" charset="-122"/>
                <a:sym typeface="Symbol" panose="05050102010706020507" pitchFamily="18" charset="2"/>
              </a:rPr>
              <a:t> </a:t>
            </a:r>
            <a:r>
              <a:rPr lang="en-US" altLang="zh-CN" sz="2800" b="1" i="1">
                <a:ea typeface="宋体" panose="02010600030101010101" pitchFamily="2" charset="-122"/>
              </a:rPr>
              <a:t>P</a:t>
            </a:r>
            <a:r>
              <a:rPr lang="en-US" altLang="zh-CN" sz="2800" b="1">
                <a:ea typeface="宋体" panose="02010600030101010101" pitchFamily="2" charset="-122"/>
              </a:rPr>
              <a:t>(</a:t>
            </a:r>
            <a:r>
              <a:rPr lang="en-US" altLang="zh-CN" sz="2800" b="1" i="1">
                <a:ea typeface="宋体" panose="02010600030101010101" pitchFamily="2" charset="-122"/>
              </a:rPr>
              <a:t>x</a:t>
            </a:r>
            <a:r>
              <a:rPr lang="en-US" altLang="zh-CN" sz="2800" b="1">
                <a:ea typeface="宋体" panose="02010600030101010101" pitchFamily="2" charset="-122"/>
              </a:rPr>
              <a:t>)</a:t>
            </a:r>
          </a:p>
          <a:p>
            <a:pPr eaLnBrk="1" hangingPunct="1"/>
            <a:r>
              <a:rPr lang="en-US" altLang="zh-CN" sz="2800">
                <a:solidFill>
                  <a:srgbClr val="000000"/>
                </a:solidFill>
                <a:ea typeface="宋体" panose="02010600030101010101" pitchFamily="2" charset="-122"/>
              </a:rPr>
              <a:t>There is an </a:t>
            </a:r>
            <a:r>
              <a:rPr lang="en-US" altLang="zh-CN" sz="2800" b="1">
                <a:solidFill>
                  <a:srgbClr val="000000"/>
                </a:solidFill>
                <a:ea typeface="宋体" panose="02010600030101010101" pitchFamily="2" charset="-122"/>
              </a:rPr>
              <a:t>x </a:t>
            </a:r>
            <a:r>
              <a:rPr lang="en-US" altLang="zh-CN" sz="2800">
                <a:solidFill>
                  <a:srgbClr val="000000"/>
                </a:solidFill>
                <a:ea typeface="宋体" panose="02010600030101010101" pitchFamily="2" charset="-122"/>
              </a:rPr>
              <a:t>for which</a:t>
            </a:r>
            <a:r>
              <a:rPr lang="en-US" altLang="zh-CN" sz="2800" b="1">
                <a:solidFill>
                  <a:srgbClr val="000000"/>
                </a:solidFill>
                <a:ea typeface="宋体" panose="02010600030101010101" pitchFamily="2" charset="-122"/>
              </a:rPr>
              <a:t> P(x) </a:t>
            </a:r>
            <a:r>
              <a:rPr lang="en-US" altLang="zh-CN" sz="2800">
                <a:solidFill>
                  <a:srgbClr val="000000"/>
                </a:solidFill>
                <a:ea typeface="宋体" panose="02010600030101010101" pitchFamily="2" charset="-122"/>
              </a:rPr>
              <a:t>is false</a:t>
            </a:r>
            <a:r>
              <a:rPr lang="en-US" altLang="zh-CN" sz="2800" b="1">
                <a:solidFill>
                  <a:srgbClr val="000000"/>
                </a:solidFill>
                <a:ea typeface="宋体" panose="02010600030101010101" pitchFamily="2" charset="-122"/>
              </a:rPr>
              <a:t>. </a:t>
            </a:r>
          </a:p>
          <a:p>
            <a:pPr eaLnBrk="1" hangingPunct="1"/>
            <a:r>
              <a:rPr lang="en-US" altLang="zh-CN" sz="2800" b="1">
                <a:solidFill>
                  <a:srgbClr val="000000"/>
                </a:solidFill>
                <a:ea typeface="宋体" panose="02010600030101010101" pitchFamily="2" charset="-122"/>
              </a:rPr>
              <a:t>P(x) </a:t>
            </a:r>
            <a:r>
              <a:rPr lang="en-US" altLang="zh-CN" sz="2800">
                <a:solidFill>
                  <a:srgbClr val="000000"/>
                </a:solidFill>
                <a:ea typeface="宋体" panose="02010600030101010101" pitchFamily="2" charset="-122"/>
              </a:rPr>
              <a:t>is false for every </a:t>
            </a:r>
            <a:r>
              <a:rPr lang="en-US" altLang="zh-CN" sz="2800" b="1">
                <a:solidFill>
                  <a:srgbClr val="000000"/>
                </a:solidFill>
                <a:ea typeface="宋体" panose="02010600030101010101" pitchFamily="2" charset="-122"/>
              </a:rPr>
              <a:t>x.</a:t>
            </a:r>
          </a:p>
          <a:p>
            <a:pPr eaLnBrk="1" hangingPunct="1"/>
            <a:endParaRPr lang="en-US" altLang="zh-CN" sz="2800" b="1">
              <a:solidFill>
                <a:srgbClr val="000000"/>
              </a:solidFill>
              <a:ea typeface="宋体" panose="02010600030101010101" pitchFamily="2" charset="-122"/>
            </a:endParaRPr>
          </a:p>
          <a:p>
            <a:pPr eaLnBrk="1" hangingPunct="1"/>
            <a:r>
              <a:rPr lang="en-US" altLang="zh-CN" sz="2800" b="1">
                <a:solidFill>
                  <a:srgbClr val="000000"/>
                </a:solidFill>
                <a:ea typeface="宋体" panose="02010600030101010101" pitchFamily="2" charset="-122"/>
              </a:rPr>
              <a:t>P(x</a:t>
            </a:r>
            <a:r>
              <a:rPr lang="en-US" altLang="zh-CN" sz="1600" b="1">
                <a:solidFill>
                  <a:srgbClr val="000000"/>
                </a:solidFill>
                <a:ea typeface="宋体" panose="02010600030101010101" pitchFamily="2" charset="-122"/>
              </a:rPr>
              <a:t>1</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rPr>
              <a:t> P(x</a:t>
            </a:r>
            <a:r>
              <a:rPr lang="en-US" altLang="zh-CN" sz="1600" b="1">
                <a:solidFill>
                  <a:srgbClr val="000000"/>
                </a:solidFill>
                <a:ea typeface="宋体" panose="02010600030101010101" pitchFamily="2" charset="-122"/>
              </a:rPr>
              <a:t>2</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rPr>
              <a:t>P(x</a:t>
            </a:r>
            <a:r>
              <a:rPr lang="en-US" altLang="zh-CN" sz="1600" b="1">
                <a:solidFill>
                  <a:srgbClr val="000000"/>
                </a:solidFill>
                <a:ea typeface="宋体" panose="02010600030101010101" pitchFamily="2" charset="-122"/>
              </a:rPr>
              <a:t>n</a:t>
            </a:r>
            <a:r>
              <a:rPr lang="en-US" altLang="zh-CN" sz="2800" b="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is true if and only if</a:t>
            </a:r>
            <a:r>
              <a:rPr lang="en-US" altLang="zh-CN" sz="2800" b="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at least one of </a:t>
            </a:r>
            <a:r>
              <a:rPr lang="en-US" altLang="zh-CN" sz="2800" b="1">
                <a:solidFill>
                  <a:srgbClr val="000000"/>
                </a:solidFill>
                <a:ea typeface="宋体" panose="02010600030101010101" pitchFamily="2" charset="-122"/>
              </a:rPr>
              <a:t>P(x</a:t>
            </a:r>
            <a:r>
              <a:rPr lang="en-US" altLang="zh-CN" sz="1600" b="1">
                <a:solidFill>
                  <a:srgbClr val="000000"/>
                </a:solidFill>
                <a:ea typeface="宋体" panose="02010600030101010101" pitchFamily="2" charset="-122"/>
              </a:rPr>
              <a:t>1</a:t>
            </a:r>
            <a:r>
              <a:rPr lang="en-US" altLang="zh-CN" sz="2800" b="1">
                <a:solidFill>
                  <a:srgbClr val="000000"/>
                </a:solidFill>
                <a:ea typeface="宋体" panose="02010600030101010101" pitchFamily="2" charset="-122"/>
              </a:rPr>
              <a:t>)</a:t>
            </a:r>
            <a:r>
              <a:rPr lang="en-US" altLang="zh-CN" sz="2800"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rPr>
              <a:t>P(x</a:t>
            </a:r>
            <a:r>
              <a:rPr lang="en-US" altLang="zh-CN" sz="1600" b="1">
                <a:solidFill>
                  <a:srgbClr val="000000"/>
                </a:solidFill>
                <a:ea typeface="宋体" panose="02010600030101010101" pitchFamily="2" charset="-122"/>
              </a:rPr>
              <a:t>2</a:t>
            </a:r>
            <a:r>
              <a:rPr lang="en-US" altLang="zh-CN" sz="2800" b="1">
                <a:solidFill>
                  <a:srgbClr val="000000"/>
                </a:solidFill>
                <a:ea typeface="宋体" panose="02010600030101010101" pitchFamily="2" charset="-122"/>
              </a:rPr>
              <a:t>),…,P(x</a:t>
            </a:r>
            <a:r>
              <a:rPr lang="en-US" altLang="zh-CN" sz="1600" b="1">
                <a:solidFill>
                  <a:srgbClr val="000000"/>
                </a:solidFill>
                <a:ea typeface="宋体" panose="02010600030101010101" pitchFamily="2" charset="-122"/>
              </a:rPr>
              <a:t>n</a:t>
            </a:r>
            <a:r>
              <a:rPr lang="en-US" altLang="zh-CN" sz="2800" b="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is true.</a:t>
            </a:r>
            <a:endParaRPr lang="en-US" altLang="zh-CN" sz="2800" b="1">
              <a:solidFill>
                <a:srgbClr val="000000"/>
              </a:solidFill>
              <a:ea typeface="宋体" panose="02010600030101010101" pitchFamily="2" charset="-122"/>
            </a:endParaRPr>
          </a:p>
        </p:txBody>
      </p:sp>
      <p:sp>
        <p:nvSpPr>
          <p:cNvPr id="34822" name="Rectangle 7"/>
          <p:cNvSpPr>
            <a:spLocks noChangeArrowheads="1"/>
          </p:cNvSpPr>
          <p:nvPr/>
        </p:nvSpPr>
        <p:spPr bwMode="auto">
          <a:xfrm>
            <a:off x="228600" y="1447800"/>
            <a:ext cx="4419600" cy="4953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endParaRPr lang="zh-CN" altLang="en-US" sz="1800">
              <a:solidFill>
                <a:schemeClr val="tx2"/>
              </a:solidFill>
            </a:endParaRPr>
          </a:p>
        </p:txBody>
      </p:sp>
      <p:sp>
        <p:nvSpPr>
          <p:cNvPr id="34823" name="Rectangle 8"/>
          <p:cNvSpPr>
            <a:spLocks noChangeArrowheads="1"/>
          </p:cNvSpPr>
          <p:nvPr/>
        </p:nvSpPr>
        <p:spPr bwMode="auto">
          <a:xfrm>
            <a:off x="4648200" y="1447800"/>
            <a:ext cx="4419600" cy="4953000"/>
          </a:xfrm>
          <a:prstGeom prst="rect">
            <a:avLst/>
          </a:prstGeom>
          <a:noFill/>
          <a:ln w="9525">
            <a:solidFill>
              <a:schemeClr val="tx2"/>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7FFB573-D332-42B8-9B47-633171DCBE4B}" type="slidenum">
              <a:rPr lang="en-US" altLang="zh-CN" sz="1200">
                <a:effectLst>
                  <a:outerShdw blurRad="38100" dist="38100" dir="2700000" algn="tl">
                    <a:srgbClr val="C0C0C0"/>
                  </a:outerShdw>
                </a:effectLst>
                <a:latin typeface="Verdana" panose="020B0604030504040204" pitchFamily="34" charset="0"/>
              </a:rPr>
              <a:t>3</a:t>
            </a:fld>
            <a:endParaRPr lang="en-US" altLang="zh-CN" sz="1200">
              <a:effectLst>
                <a:outerShdw blurRad="38100" dist="38100" dir="2700000" algn="tl">
                  <a:srgbClr val="C0C0C0"/>
                </a:outerShdw>
              </a:effectLst>
              <a:latin typeface="Verdana" panose="020B0604030504040204" pitchFamily="34" charset="0"/>
            </a:endParaRPr>
          </a:p>
        </p:txBody>
      </p:sp>
      <p:sp>
        <p:nvSpPr>
          <p:cNvPr id="7171" name="Rectangle 2"/>
          <p:cNvSpPr>
            <a:spLocks noGrp="1" noChangeArrowheads="1"/>
          </p:cNvSpPr>
          <p:nvPr>
            <p:ph type="title" idx="4294967295"/>
          </p:nvPr>
        </p:nvSpPr>
        <p:spPr/>
        <p:txBody>
          <a:bodyPr/>
          <a:lstStyle/>
          <a:p>
            <a:pPr eaLnBrk="1" hangingPunct="1"/>
            <a:r>
              <a:rPr lang="en-US" altLang="zh-CN">
                <a:ea typeface="宋体" panose="02010600030101010101" pitchFamily="2" charset="-122"/>
              </a:rPr>
              <a:t>Contents</a:t>
            </a:r>
            <a:endParaRPr lang="en-US" altLang="zh-CN">
              <a:solidFill>
                <a:schemeClr val="accent1"/>
              </a:solidFill>
              <a:ea typeface="宋体" panose="02010600030101010101" pitchFamily="2" charset="-122"/>
            </a:endParaRPr>
          </a:p>
        </p:txBody>
      </p:sp>
      <p:sp>
        <p:nvSpPr>
          <p:cNvPr id="7172" name="AutoShape 3"/>
          <p:cNvSpPr>
            <a:spLocks noChangeArrowheads="1"/>
          </p:cNvSpPr>
          <p:nvPr/>
        </p:nvSpPr>
        <p:spPr bwMode="auto">
          <a:xfrm>
            <a:off x="2362200" y="1947863"/>
            <a:ext cx="4343400" cy="457200"/>
          </a:xfrm>
          <a:prstGeom prst="roundRect">
            <a:avLst>
              <a:gd name="adj" fmla="val 16667"/>
            </a:avLst>
          </a:prstGeom>
          <a:noFill/>
          <a:ln w="28575">
            <a:solidFill>
              <a:schemeClr val="accent2"/>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73" name="AutoShape 4"/>
          <p:cNvSpPr>
            <a:spLocks noChangeArrowheads="1"/>
          </p:cNvSpPr>
          <p:nvPr/>
        </p:nvSpPr>
        <p:spPr bwMode="auto">
          <a:xfrm>
            <a:off x="1981200" y="1828800"/>
            <a:ext cx="685800" cy="685800"/>
          </a:xfrm>
          <a:prstGeom prst="diamond">
            <a:avLst/>
          </a:prstGeom>
          <a:solidFill>
            <a:schemeClr val="accent2"/>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74" name="Text Box 5"/>
          <p:cNvSpPr txBox="1">
            <a:spLocks noChangeArrowheads="1"/>
          </p:cNvSpPr>
          <p:nvPr/>
        </p:nvSpPr>
        <p:spPr bwMode="auto">
          <a:xfrm>
            <a:off x="2590800" y="2003425"/>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1800" b="1"/>
              <a:t>Introduction of Predicates</a:t>
            </a:r>
          </a:p>
        </p:txBody>
      </p:sp>
      <p:sp>
        <p:nvSpPr>
          <p:cNvPr id="7175" name="Text Box 6"/>
          <p:cNvSpPr txBox="1">
            <a:spLocks noChangeArrowheads="1"/>
          </p:cNvSpPr>
          <p:nvPr/>
        </p:nvSpPr>
        <p:spPr bwMode="auto">
          <a:xfrm>
            <a:off x="2135188" y="19272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1</a:t>
            </a:r>
          </a:p>
        </p:txBody>
      </p:sp>
      <p:sp>
        <p:nvSpPr>
          <p:cNvPr id="7176" name="AutoShape 7"/>
          <p:cNvSpPr>
            <a:spLocks noChangeArrowheads="1"/>
          </p:cNvSpPr>
          <p:nvPr/>
        </p:nvSpPr>
        <p:spPr bwMode="auto">
          <a:xfrm>
            <a:off x="2362200" y="2786063"/>
            <a:ext cx="4343400" cy="457200"/>
          </a:xfrm>
          <a:prstGeom prst="roundRect">
            <a:avLst>
              <a:gd name="adj" fmla="val 16667"/>
            </a:avLst>
          </a:prstGeom>
          <a:noFill/>
          <a:ln w="28575">
            <a:solidFill>
              <a:schemeClr val="accent1"/>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77" name="AutoShape 8"/>
          <p:cNvSpPr>
            <a:spLocks noChangeArrowheads="1"/>
          </p:cNvSpPr>
          <p:nvPr/>
        </p:nvSpPr>
        <p:spPr bwMode="auto">
          <a:xfrm>
            <a:off x="1981200" y="2667000"/>
            <a:ext cx="685800" cy="685800"/>
          </a:xfrm>
          <a:prstGeom prst="diamond">
            <a:avLst/>
          </a:prstGeom>
          <a:solidFill>
            <a:schemeClr val="accent1"/>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78" name="Text Box 9"/>
          <p:cNvSpPr txBox="1">
            <a:spLocks noChangeArrowheads="1"/>
          </p:cNvSpPr>
          <p:nvPr/>
        </p:nvSpPr>
        <p:spPr bwMode="auto">
          <a:xfrm>
            <a:off x="2667000" y="2841625"/>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1800" b="1"/>
              <a:t>Quantifiers</a:t>
            </a:r>
          </a:p>
        </p:txBody>
      </p:sp>
      <p:sp>
        <p:nvSpPr>
          <p:cNvPr id="7179" name="Text Box 10"/>
          <p:cNvSpPr txBox="1">
            <a:spLocks noChangeArrowheads="1"/>
          </p:cNvSpPr>
          <p:nvPr/>
        </p:nvSpPr>
        <p:spPr bwMode="auto">
          <a:xfrm>
            <a:off x="2135188" y="27654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2</a:t>
            </a:r>
          </a:p>
        </p:txBody>
      </p:sp>
      <p:sp>
        <p:nvSpPr>
          <p:cNvPr id="7180" name="AutoShape 11"/>
          <p:cNvSpPr>
            <a:spLocks noChangeArrowheads="1"/>
          </p:cNvSpPr>
          <p:nvPr/>
        </p:nvSpPr>
        <p:spPr bwMode="auto">
          <a:xfrm>
            <a:off x="2362200" y="3624263"/>
            <a:ext cx="4343400" cy="457200"/>
          </a:xfrm>
          <a:prstGeom prst="roundRect">
            <a:avLst>
              <a:gd name="adj" fmla="val 16667"/>
            </a:avLst>
          </a:prstGeom>
          <a:noFill/>
          <a:ln w="28575">
            <a:solidFill>
              <a:schemeClr val="hlink"/>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81" name="AutoShape 12"/>
          <p:cNvSpPr>
            <a:spLocks noChangeArrowheads="1"/>
          </p:cNvSpPr>
          <p:nvPr/>
        </p:nvSpPr>
        <p:spPr bwMode="auto">
          <a:xfrm>
            <a:off x="1981200" y="3505200"/>
            <a:ext cx="685800" cy="685800"/>
          </a:xfrm>
          <a:prstGeom prst="diamond">
            <a:avLst/>
          </a:prstGeom>
          <a:solidFill>
            <a:schemeClr val="hlink"/>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82" name="Text Box 13"/>
          <p:cNvSpPr txBox="1">
            <a:spLocks noChangeArrowheads="1"/>
          </p:cNvSpPr>
          <p:nvPr/>
        </p:nvSpPr>
        <p:spPr bwMode="auto">
          <a:xfrm>
            <a:off x="2590800" y="3679825"/>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1800" b="1"/>
              <a:t>  Binding Variable</a:t>
            </a:r>
          </a:p>
        </p:txBody>
      </p:sp>
      <p:sp>
        <p:nvSpPr>
          <p:cNvPr id="7183" name="Text Box 14"/>
          <p:cNvSpPr txBox="1">
            <a:spLocks noChangeArrowheads="1"/>
          </p:cNvSpPr>
          <p:nvPr/>
        </p:nvSpPr>
        <p:spPr bwMode="auto">
          <a:xfrm>
            <a:off x="2135188" y="36036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3</a:t>
            </a:r>
          </a:p>
        </p:txBody>
      </p:sp>
      <p:sp>
        <p:nvSpPr>
          <p:cNvPr id="7184" name="AutoShape 15"/>
          <p:cNvSpPr>
            <a:spLocks noChangeArrowheads="1"/>
          </p:cNvSpPr>
          <p:nvPr/>
        </p:nvSpPr>
        <p:spPr bwMode="auto">
          <a:xfrm>
            <a:off x="2362200" y="4462463"/>
            <a:ext cx="4343400" cy="457200"/>
          </a:xfrm>
          <a:prstGeom prst="roundRect">
            <a:avLst>
              <a:gd name="adj" fmla="val 16667"/>
            </a:avLst>
          </a:prstGeom>
          <a:noFill/>
          <a:ln w="28575">
            <a:solidFill>
              <a:schemeClr val="accent1"/>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85" name="AutoShape 16"/>
          <p:cNvSpPr>
            <a:spLocks noChangeArrowheads="1"/>
          </p:cNvSpPr>
          <p:nvPr/>
        </p:nvSpPr>
        <p:spPr bwMode="auto">
          <a:xfrm>
            <a:off x="1981200" y="4343400"/>
            <a:ext cx="685800" cy="685800"/>
          </a:xfrm>
          <a:prstGeom prst="diamond">
            <a:avLst/>
          </a:prstGeom>
          <a:solidFill>
            <a:schemeClr val="tx1"/>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86" name="Text Box 17"/>
          <p:cNvSpPr txBox="1">
            <a:spLocks noChangeArrowheads="1"/>
          </p:cNvSpPr>
          <p:nvPr/>
        </p:nvSpPr>
        <p:spPr bwMode="auto">
          <a:xfrm>
            <a:off x="2667000" y="4518025"/>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1800" b="1"/>
              <a:t>Translation</a:t>
            </a:r>
          </a:p>
        </p:txBody>
      </p:sp>
      <p:sp>
        <p:nvSpPr>
          <p:cNvPr id="7187" name="Text Box 18"/>
          <p:cNvSpPr txBox="1">
            <a:spLocks noChangeArrowheads="1"/>
          </p:cNvSpPr>
          <p:nvPr/>
        </p:nvSpPr>
        <p:spPr bwMode="auto">
          <a:xfrm>
            <a:off x="2135188" y="44418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4</a:t>
            </a:r>
          </a:p>
        </p:txBody>
      </p:sp>
      <p:sp>
        <p:nvSpPr>
          <p:cNvPr id="7188" name="AutoShape 19"/>
          <p:cNvSpPr>
            <a:spLocks noChangeArrowheads="1"/>
          </p:cNvSpPr>
          <p:nvPr/>
        </p:nvSpPr>
        <p:spPr bwMode="auto">
          <a:xfrm>
            <a:off x="2362200" y="5300663"/>
            <a:ext cx="4343400" cy="457200"/>
          </a:xfrm>
          <a:prstGeom prst="roundRect">
            <a:avLst>
              <a:gd name="adj" fmla="val 16667"/>
            </a:avLst>
          </a:prstGeom>
          <a:noFill/>
          <a:ln w="28575">
            <a:solidFill>
              <a:schemeClr val="hlink"/>
            </a:solidFill>
            <a:rou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89" name="AutoShape 20"/>
          <p:cNvSpPr>
            <a:spLocks noChangeArrowheads="1"/>
          </p:cNvSpPr>
          <p:nvPr/>
        </p:nvSpPr>
        <p:spPr bwMode="auto">
          <a:xfrm>
            <a:off x="1981200" y="5181600"/>
            <a:ext cx="685800" cy="685800"/>
          </a:xfrm>
          <a:prstGeom prst="diamond">
            <a:avLst/>
          </a:prstGeom>
          <a:solidFill>
            <a:srgbClr val="FF99FF"/>
          </a:solidFill>
          <a:ln w="25400">
            <a:solidFill>
              <a:schemeClr val="bg1"/>
            </a:solidFill>
            <a:miter lim="800000"/>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7190" name="Text Box 21"/>
          <p:cNvSpPr txBox="1">
            <a:spLocks noChangeArrowheads="1"/>
          </p:cNvSpPr>
          <p:nvPr/>
        </p:nvSpPr>
        <p:spPr bwMode="auto">
          <a:xfrm>
            <a:off x="2590800" y="5356225"/>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1800" b="1"/>
              <a:t>  Application Example</a:t>
            </a:r>
          </a:p>
        </p:txBody>
      </p:sp>
      <p:sp>
        <p:nvSpPr>
          <p:cNvPr id="7191" name="Text Box 22"/>
          <p:cNvSpPr txBox="1">
            <a:spLocks noChangeArrowheads="1"/>
          </p:cNvSpPr>
          <p:nvPr/>
        </p:nvSpPr>
        <p:spPr bwMode="auto">
          <a:xfrm>
            <a:off x="2135188" y="52800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0D105CA-BEAD-4D24-97B4-9755CFEE6D21}" type="slidenum">
              <a:rPr lang="en-US" altLang="zh-CN" sz="1200">
                <a:effectLst>
                  <a:outerShdw blurRad="38100" dist="38100" dir="2700000" algn="tl">
                    <a:srgbClr val="C0C0C0"/>
                  </a:outerShdw>
                </a:effectLst>
                <a:latin typeface="Verdana" panose="020B0604030504040204" pitchFamily="34" charset="0"/>
              </a:rPr>
              <a:t>30</a:t>
            </a:fld>
            <a:endParaRPr lang="en-US" altLang="zh-CN" sz="1200">
              <a:effectLst>
                <a:outerShdw blurRad="38100" dist="38100" dir="2700000" algn="tl">
                  <a:srgbClr val="C0C0C0"/>
                </a:outerShdw>
              </a:effectLst>
              <a:latin typeface="Verdana" panose="020B0604030504040204" pitchFamily="34" charset="0"/>
            </a:endParaRPr>
          </a:p>
        </p:txBody>
      </p:sp>
      <p:sp>
        <p:nvSpPr>
          <p:cNvPr id="35843"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35844" name="Group 3"/>
          <p:cNvGrpSpPr/>
          <p:nvPr/>
        </p:nvGrpSpPr>
        <p:grpSpPr bwMode="auto">
          <a:xfrm>
            <a:off x="1981200" y="2819400"/>
            <a:ext cx="5029200" cy="2438400"/>
            <a:chOff x="0" y="0"/>
            <a:chExt cx="1889" cy="1009"/>
          </a:xfrm>
        </p:grpSpPr>
        <p:grpSp>
          <p:nvGrpSpPr>
            <p:cNvPr id="35846" name="Group 4"/>
            <p:cNvGrpSpPr/>
            <p:nvPr/>
          </p:nvGrpSpPr>
          <p:grpSpPr bwMode="auto">
            <a:xfrm>
              <a:off x="0" y="90"/>
              <a:ext cx="1889" cy="919"/>
              <a:chOff x="0" y="0"/>
              <a:chExt cx="1926" cy="937"/>
            </a:xfrm>
          </p:grpSpPr>
          <p:sp>
            <p:nvSpPr>
              <p:cNvPr id="35851"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5852"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35847"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5848"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5849"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5850"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35845" name="Rectangle 11"/>
          <p:cNvSpPr>
            <a:spLocks noGrp="1" noChangeArrowheads="1"/>
          </p:cNvSpPr>
          <p:nvPr>
            <p:ph type="body" idx="4294967295"/>
          </p:nvPr>
        </p:nvSpPr>
        <p:spPr>
          <a:xfrm>
            <a:off x="2209800" y="3505200"/>
            <a:ext cx="4572000" cy="685800"/>
          </a:xfrm>
        </p:spPr>
        <p:txBody>
          <a:bodyPr/>
          <a:lstStyle/>
          <a:p>
            <a:pPr algn="ctr">
              <a:spcBef>
                <a:spcPct val="0"/>
              </a:spcBef>
              <a:buClrTx/>
              <a:buFont typeface="Wingdings" panose="05000000000000000000" pitchFamily="2" charset="2"/>
              <a:buNone/>
            </a:pPr>
            <a:r>
              <a:rPr lang="en-US" altLang="zh-CN" b="1">
                <a:ea typeface="宋体" panose="02010600030101010101" pitchFamily="2" charset="-122"/>
              </a:rPr>
              <a:t>Binding Variable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B6AF28B-6E4E-4E50-A98C-DDA7839270A8}" type="slidenum">
              <a:rPr lang="en-US" altLang="zh-CN" sz="1200">
                <a:effectLst>
                  <a:outerShdw blurRad="38100" dist="38100" dir="2700000" algn="tl">
                    <a:srgbClr val="C0C0C0"/>
                  </a:outerShdw>
                </a:effectLst>
                <a:latin typeface="Verdana" panose="020B0604030504040204" pitchFamily="34" charset="0"/>
              </a:rPr>
              <a:t>31</a:t>
            </a:fld>
            <a:endParaRPr lang="en-US" altLang="zh-CN" sz="1200">
              <a:effectLst>
                <a:outerShdw blurRad="38100" dist="38100" dir="2700000" algn="tl">
                  <a:srgbClr val="C0C0C0"/>
                </a:outerShdw>
              </a:effectLst>
              <a:latin typeface="Verdana" panose="020B0604030504040204" pitchFamily="34" charset="0"/>
            </a:endParaRPr>
          </a:p>
        </p:txBody>
      </p:sp>
      <p:sp>
        <p:nvSpPr>
          <p:cNvPr id="36867"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sp>
        <p:nvSpPr>
          <p:cNvPr id="36868" name="Rectangle 3"/>
          <p:cNvSpPr>
            <a:spLocks noGrp="1" noChangeArrowheads="1"/>
          </p:cNvSpPr>
          <p:nvPr>
            <p:ph type="body" idx="4294967295"/>
          </p:nvPr>
        </p:nvSpPr>
        <p:spPr/>
        <p:txBody>
          <a:bodyPr/>
          <a:lstStyle/>
          <a:p>
            <a:pPr eaLnBrk="1" hangingPunct="1"/>
            <a:r>
              <a:rPr lang="en-US" altLang="zh-CN" dirty="0">
                <a:ea typeface="宋体" panose="02010600030101010101" pitchFamily="2" charset="-122"/>
                <a:sym typeface="Symbol" panose="05050102010706020507" pitchFamily="18" charset="2"/>
              </a:rPr>
              <a:t>When a quantifier is used on the variable, we say that this occurrence of the variable is </a:t>
            </a:r>
            <a:r>
              <a:rPr lang="en-US" altLang="zh-CN" b="1" i="1" dirty="0">
                <a:solidFill>
                  <a:srgbClr val="000000"/>
                </a:solidFill>
                <a:ea typeface="宋体" panose="02010600030101010101" pitchFamily="2" charset="-122"/>
                <a:sym typeface="Symbol" panose="05050102010706020507" pitchFamily="18" charset="2"/>
              </a:rPr>
              <a:t>bound</a:t>
            </a:r>
            <a:r>
              <a:rPr lang="en-US" altLang="zh-CN" dirty="0">
                <a:ea typeface="宋体" panose="02010600030101010101" pitchFamily="2" charset="-122"/>
                <a:sym typeface="Symbol" panose="05050102010706020507" pitchFamily="18" charset="2"/>
              </a:rPr>
              <a:t>.</a:t>
            </a:r>
          </a:p>
          <a:p>
            <a:pPr eaLnBrk="1" hangingPunct="1"/>
            <a:r>
              <a:rPr lang="en-US" altLang="zh-CN" dirty="0">
                <a:ea typeface="宋体" panose="02010600030101010101" pitchFamily="2" charset="-122"/>
                <a:sym typeface="Symbol" panose="05050102010706020507" pitchFamily="18" charset="2"/>
              </a:rPr>
              <a:t>An occurrence of a variable that is not bound by quantifier or set equal to a particular value is said to be </a:t>
            </a:r>
            <a:r>
              <a:rPr lang="en-US" altLang="zh-CN" b="1" i="1" dirty="0">
                <a:solidFill>
                  <a:srgbClr val="000000"/>
                </a:solidFill>
                <a:ea typeface="宋体" panose="02010600030101010101" pitchFamily="2" charset="-122"/>
                <a:sym typeface="Symbol" panose="05050102010706020507" pitchFamily="18" charset="2"/>
              </a:rPr>
              <a:t>free</a:t>
            </a:r>
            <a:r>
              <a:rPr lang="en-US" altLang="zh-CN" dirty="0">
                <a:ea typeface="宋体" panose="02010600030101010101" pitchFamily="2" charset="-122"/>
                <a:sym typeface="Symbol" panose="05050102010706020507" pitchFamily="18" charset="2"/>
              </a:rPr>
              <a:t>.</a:t>
            </a:r>
            <a:endParaRPr lang="en-US" altLang="zh-CN"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85AEDA6-E7D3-46B5-AE8C-F8F888D2C172}" type="slidenum">
              <a:rPr lang="en-US" altLang="zh-CN" sz="1200">
                <a:effectLst>
                  <a:outerShdw blurRad="38100" dist="38100" dir="2700000" algn="tl">
                    <a:srgbClr val="C0C0C0"/>
                  </a:outerShdw>
                </a:effectLst>
                <a:latin typeface="Verdana" panose="020B0604030504040204" pitchFamily="34" charset="0"/>
              </a:rPr>
              <a:t>32</a:t>
            </a:fld>
            <a:endParaRPr lang="en-US" altLang="zh-CN" sz="1200">
              <a:effectLst>
                <a:outerShdw blurRad="38100" dist="38100" dir="2700000" algn="tl">
                  <a:srgbClr val="C0C0C0"/>
                </a:outerShdw>
              </a:effectLst>
              <a:latin typeface="Verdana" panose="020B0604030504040204" pitchFamily="34" charset="0"/>
            </a:endParaRPr>
          </a:p>
        </p:txBody>
      </p:sp>
      <p:sp>
        <p:nvSpPr>
          <p:cNvPr id="37891" name="Rectangle 2"/>
          <p:cNvSpPr>
            <a:spLocks noGrp="1" noChangeArrowheads="1"/>
          </p:cNvSpPr>
          <p:nvPr>
            <p:ph type="title" idx="4294967295"/>
          </p:nvPr>
        </p:nvSpPr>
        <p:spPr/>
        <p:txBody>
          <a:bodyPr/>
          <a:lstStyle/>
          <a:p>
            <a:pPr eaLnBrk="1" hangingPunct="1"/>
            <a:r>
              <a:rPr lang="en-US" altLang="zh-CN">
                <a:ea typeface="宋体" panose="02010600030101010101" pitchFamily="2" charset="-122"/>
              </a:rPr>
              <a:t>Free and Bound Variables</a:t>
            </a:r>
          </a:p>
        </p:txBody>
      </p:sp>
      <p:sp>
        <p:nvSpPr>
          <p:cNvPr id="37892" name="Rectangle 3"/>
          <p:cNvSpPr>
            <a:spLocks noGrp="1" noChangeArrowheads="1"/>
          </p:cNvSpPr>
          <p:nvPr>
            <p:ph type="body" idx="4294967295"/>
          </p:nvPr>
        </p:nvSpPr>
        <p:spPr/>
        <p:txBody>
          <a:bodyPr/>
          <a:lstStyle/>
          <a:p>
            <a:pPr eaLnBrk="1" hangingPunct="1"/>
            <a:r>
              <a:rPr lang="en-US" altLang="zh-CN">
                <a:ea typeface="宋体" panose="02010600030101010101" pitchFamily="2" charset="-122"/>
              </a:rPr>
              <a:t>An expression like </a:t>
            </a:r>
            <a:r>
              <a:rPr lang="en-US" altLang="zh-CN" i="1">
                <a:ea typeface="宋体" panose="02010600030101010101" pitchFamily="2" charset="-122"/>
              </a:rPr>
              <a:t>P</a:t>
            </a:r>
            <a:r>
              <a:rPr lang="en-US" altLang="zh-CN">
                <a:ea typeface="宋体" panose="02010600030101010101" pitchFamily="2" charset="-122"/>
              </a:rPr>
              <a:t>(</a:t>
            </a:r>
            <a:r>
              <a:rPr lang="en-US" altLang="zh-CN" i="1">
                <a:ea typeface="宋体" panose="02010600030101010101" pitchFamily="2" charset="-122"/>
              </a:rPr>
              <a:t>x</a:t>
            </a:r>
            <a:r>
              <a:rPr lang="en-US" altLang="zh-CN">
                <a:ea typeface="宋体" panose="02010600030101010101" pitchFamily="2" charset="-122"/>
              </a:rPr>
              <a:t>) is said to have a </a:t>
            </a:r>
            <a:r>
              <a:rPr lang="en-US" altLang="zh-CN" i="1">
                <a:ea typeface="宋体" panose="02010600030101010101" pitchFamily="2" charset="-122"/>
              </a:rPr>
              <a:t>free variable</a:t>
            </a:r>
            <a:r>
              <a:rPr lang="en-US" altLang="zh-CN">
                <a:ea typeface="宋体" panose="02010600030101010101" pitchFamily="2" charset="-122"/>
              </a:rPr>
              <a:t> </a:t>
            </a:r>
            <a:r>
              <a:rPr lang="en-US" altLang="zh-CN" i="1">
                <a:ea typeface="宋体" panose="02010600030101010101" pitchFamily="2" charset="-122"/>
              </a:rPr>
              <a:t>x </a:t>
            </a:r>
            <a:r>
              <a:rPr lang="en-US" altLang="zh-CN">
                <a:ea typeface="宋体" panose="02010600030101010101" pitchFamily="2" charset="-122"/>
              </a:rPr>
              <a:t>(i.e., </a:t>
            </a:r>
            <a:r>
              <a:rPr lang="en-US" altLang="zh-CN" i="1">
                <a:ea typeface="宋体" panose="02010600030101010101" pitchFamily="2" charset="-122"/>
              </a:rPr>
              <a:t>x</a:t>
            </a:r>
            <a:r>
              <a:rPr lang="en-US" altLang="zh-CN">
                <a:ea typeface="宋体" panose="02010600030101010101" pitchFamily="2" charset="-122"/>
              </a:rPr>
              <a:t> is not </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defined</a:t>
            </a:r>
            <a:r>
              <a:rPr lang="en-US" altLang="zh-CN">
                <a:latin typeface="Times New Roman" panose="02020603050405020304" pitchFamily="18" charset="0"/>
                <a:ea typeface="宋体" panose="02010600030101010101" pitchFamily="2" charset="-122"/>
              </a:rPr>
              <a:t>”</a:t>
            </a:r>
            <a:r>
              <a:rPr lang="en-US" altLang="zh-CN">
                <a:ea typeface="宋体" panose="02010600030101010101" pitchFamily="2" charset="-122"/>
              </a:rPr>
              <a:t>).</a:t>
            </a:r>
          </a:p>
          <a:p>
            <a:pPr eaLnBrk="1" hangingPunct="1"/>
            <a:r>
              <a:rPr lang="en-US" altLang="zh-CN">
                <a:solidFill>
                  <a:srgbClr val="000000"/>
                </a:solidFill>
                <a:ea typeface="宋体" panose="02010600030101010101" pitchFamily="2" charset="-122"/>
              </a:rPr>
              <a:t>A quantifier (either </a:t>
            </a:r>
            <a:r>
              <a:rPr lang="en-US" altLang="zh-CN">
                <a:solidFill>
                  <a:srgbClr val="000000"/>
                </a:solidFill>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rPr>
              <a:t> or </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sym typeface="Symbol" panose="05050102010706020507" pitchFamily="18" charset="2"/>
              </a:rPr>
              <a:t>operates</a:t>
            </a:r>
            <a:r>
              <a:rPr lang="en-US" altLang="zh-CN">
                <a:solidFill>
                  <a:srgbClr val="000000"/>
                </a:solidFill>
                <a:ea typeface="宋体" panose="02010600030101010101" pitchFamily="2" charset="-122"/>
                <a:sym typeface="Symbol" panose="05050102010706020507" pitchFamily="18" charset="2"/>
              </a:rPr>
              <a:t> on an expression having one or more free variables, and </a:t>
            </a:r>
            <a:r>
              <a:rPr lang="en-US" altLang="zh-CN" i="1">
                <a:solidFill>
                  <a:srgbClr val="000000"/>
                </a:solidFill>
                <a:ea typeface="宋体" panose="02010600030101010101" pitchFamily="2" charset="-122"/>
                <a:sym typeface="Symbol" panose="05050102010706020507" pitchFamily="18" charset="2"/>
              </a:rPr>
              <a:t>binds</a:t>
            </a:r>
            <a:r>
              <a:rPr lang="en-US" altLang="zh-CN">
                <a:solidFill>
                  <a:srgbClr val="000000"/>
                </a:solidFill>
                <a:ea typeface="宋体" panose="02010600030101010101" pitchFamily="2" charset="-122"/>
                <a:sym typeface="Symbol" panose="05050102010706020507" pitchFamily="18" charset="2"/>
              </a:rPr>
              <a:t> one or more of those variables, to produce an expression having one or more </a:t>
            </a:r>
            <a:r>
              <a:rPr lang="en-US" altLang="zh-CN" i="1">
                <a:solidFill>
                  <a:srgbClr val="000000"/>
                </a:solidFill>
                <a:ea typeface="宋体" panose="02010600030101010101" pitchFamily="2" charset="-122"/>
                <a:sym typeface="Symbol" panose="05050102010706020507" pitchFamily="18" charset="2"/>
              </a:rPr>
              <a:t>bound</a:t>
            </a:r>
            <a:r>
              <a:rPr lang="en-US" altLang="zh-CN">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sym typeface="Symbol" panose="05050102010706020507" pitchFamily="18" charset="2"/>
              </a:rPr>
              <a:t>variables</a:t>
            </a:r>
            <a:r>
              <a:rPr lang="en-US" altLang="zh-CN">
                <a:solidFill>
                  <a:srgbClr val="000000"/>
                </a:solidFill>
                <a:ea typeface="宋体" panose="02010600030101010101" pitchFamily="2" charset="-122"/>
                <a:sym typeface="Symbol" panose="05050102010706020507" pitchFamily="18" charset="2"/>
              </a:rPr>
              <a:t>.</a:t>
            </a:r>
            <a:endParaRPr lang="en-US" altLang="zh-CN">
              <a:solidFill>
                <a:srgbClr val="000000"/>
              </a:solidFill>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9EF6A61-4906-4B18-81E9-FDFDFC39FA19}" type="slidenum">
              <a:rPr lang="en-US" altLang="zh-CN" sz="1200">
                <a:effectLst>
                  <a:outerShdw blurRad="38100" dist="38100" dir="2700000" algn="tl">
                    <a:srgbClr val="C0C0C0"/>
                  </a:outerShdw>
                </a:effectLst>
                <a:latin typeface="Verdana" panose="020B0604030504040204" pitchFamily="34" charset="0"/>
              </a:rPr>
              <a:t>33</a:t>
            </a:fld>
            <a:endParaRPr lang="en-US" altLang="zh-CN" sz="1200">
              <a:effectLst>
                <a:outerShdw blurRad="38100" dist="38100" dir="2700000" algn="tl">
                  <a:srgbClr val="C0C0C0"/>
                </a:outerShdw>
              </a:effectLst>
              <a:latin typeface="Verdana" panose="020B0604030504040204" pitchFamily="34" charset="0"/>
            </a:endParaRPr>
          </a:p>
        </p:txBody>
      </p:sp>
      <p:sp>
        <p:nvSpPr>
          <p:cNvPr id="38915" name="Rectangle 2"/>
          <p:cNvSpPr>
            <a:spLocks noGrp="1" noChangeArrowheads="1"/>
          </p:cNvSpPr>
          <p:nvPr>
            <p:ph type="title" idx="4294967295"/>
          </p:nvPr>
        </p:nvSpPr>
        <p:spPr/>
        <p:txBody>
          <a:bodyPr/>
          <a:lstStyle/>
          <a:p>
            <a:pPr eaLnBrk="1" hangingPunct="1"/>
            <a:r>
              <a:rPr lang="en-US" altLang="zh-CN">
                <a:ea typeface="宋体" panose="02010600030101010101" pitchFamily="2" charset="-122"/>
              </a:rPr>
              <a:t>Example of Binding</a:t>
            </a:r>
          </a:p>
        </p:txBody>
      </p:sp>
      <p:sp>
        <p:nvSpPr>
          <p:cNvPr id="38916" name="Rectangle 3"/>
          <p:cNvSpPr>
            <a:spLocks noGrp="1" noChangeArrowheads="1"/>
          </p:cNvSpPr>
          <p:nvPr>
            <p:ph type="body" idx="4294967295"/>
          </p:nvPr>
        </p:nvSpPr>
        <p:spPr/>
        <p:txBody>
          <a:bodyPr/>
          <a:lstStyle/>
          <a:p>
            <a:pPr eaLnBrk="1" hangingPunct="1">
              <a:lnSpc>
                <a:spcPct val="90000"/>
              </a:lnSpc>
            </a:pPr>
            <a:r>
              <a:rPr lang="en-US" altLang="zh-CN" i="1">
                <a:ea typeface="宋体" panose="02010600030101010101" pitchFamily="2" charset="-122"/>
              </a:rPr>
              <a:t>P</a:t>
            </a:r>
            <a:r>
              <a:rPr lang="en-US" altLang="zh-CN">
                <a:ea typeface="宋体" panose="02010600030101010101" pitchFamily="2" charset="-122"/>
              </a:rPr>
              <a:t>(</a:t>
            </a:r>
            <a:r>
              <a:rPr lang="en-US" altLang="zh-CN" i="1">
                <a:ea typeface="宋体" panose="02010600030101010101" pitchFamily="2" charset="-122"/>
              </a:rPr>
              <a:t>x,y</a:t>
            </a:r>
            <a:r>
              <a:rPr lang="en-US" altLang="zh-CN">
                <a:ea typeface="宋体" panose="02010600030101010101" pitchFamily="2" charset="-122"/>
              </a:rPr>
              <a:t>) has 2 free variables, </a:t>
            </a:r>
            <a:r>
              <a:rPr lang="en-US" altLang="zh-CN" i="1">
                <a:ea typeface="宋体" panose="02010600030101010101" pitchFamily="2" charset="-122"/>
              </a:rPr>
              <a:t>x</a:t>
            </a:r>
            <a:r>
              <a:rPr lang="en-US" altLang="zh-CN">
                <a:ea typeface="宋体" panose="02010600030101010101" pitchFamily="2" charset="-122"/>
              </a:rPr>
              <a:t> and </a:t>
            </a:r>
            <a:r>
              <a:rPr lang="en-US" altLang="zh-CN" i="1">
                <a:ea typeface="宋体" panose="02010600030101010101" pitchFamily="2" charset="-122"/>
              </a:rPr>
              <a:t>y</a:t>
            </a:r>
            <a:r>
              <a:rPr lang="en-US" altLang="zh-CN">
                <a:ea typeface="宋体" panose="02010600030101010101" pitchFamily="2" charset="-122"/>
              </a:rPr>
              <a:t>.</a:t>
            </a:r>
          </a:p>
          <a:p>
            <a:pPr eaLnBrk="1" hangingPunct="1">
              <a:lnSpc>
                <a:spcPct val="90000"/>
              </a:lnSpc>
            </a:pP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P</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y</a:t>
            </a:r>
            <a:r>
              <a:rPr lang="en-US" altLang="zh-CN">
                <a:ea typeface="宋体" panose="02010600030101010101" pitchFamily="2" charset="-122"/>
                <a:sym typeface="Symbol" panose="05050102010706020507" pitchFamily="18" charset="2"/>
              </a:rPr>
              <a:t>) has 1 free variable, and one bound variable.  </a:t>
            </a:r>
            <a:r>
              <a:rPr lang="en-US" altLang="zh-CN">
                <a:solidFill>
                  <a:srgbClr val="000000"/>
                </a:solidFill>
                <a:ea typeface="宋体" panose="02010600030101010101" pitchFamily="2" charset="-122"/>
                <a:sym typeface="Symbol" panose="05050102010706020507" pitchFamily="18" charset="2"/>
              </a:rPr>
              <a:t>[Which is which?]</a:t>
            </a:r>
          </a:p>
          <a:p>
            <a:pPr eaLnBrk="1" hangingPunct="1">
              <a:lnSpc>
                <a:spcPct val="90000"/>
              </a:lnSpc>
            </a:pPr>
            <a:endParaRPr lang="en-US" altLang="zh-CN">
              <a:solidFill>
                <a:srgbClr val="000000"/>
              </a:solidFill>
              <a:ea typeface="宋体" panose="02010600030101010101" pitchFamily="2" charset="-122"/>
              <a:sym typeface="Symbol" panose="05050102010706020507" pitchFamily="18" charset="2"/>
            </a:endParaRPr>
          </a:p>
          <a:p>
            <a:pPr eaLnBrk="1" hangingPunct="1">
              <a:lnSpc>
                <a:spcPct val="90000"/>
              </a:lnSpc>
            </a:pPr>
            <a:r>
              <a:rPr lang="en-US" altLang="zh-CN">
                <a:solidFill>
                  <a:srgbClr val="000000"/>
                </a:solidFill>
                <a:ea typeface="宋体" panose="02010600030101010101" pitchFamily="2" charset="-122"/>
                <a:sym typeface="Symbol" panose="05050102010706020507" pitchFamily="18" charset="2"/>
              </a:rPr>
              <a:t>Free because it is not bound by a quantifier and no value is assigned to this variable.</a:t>
            </a:r>
          </a:p>
          <a:p>
            <a:pPr eaLnBrk="1" hangingPunct="1">
              <a:lnSpc>
                <a:spcPct val="90000"/>
              </a:lnSpc>
            </a:pPr>
            <a:endParaRPr lang="en-US" altLang="zh-CN">
              <a:solidFill>
                <a:srgbClr val="000000"/>
              </a:solidFill>
              <a:ea typeface="宋体" panose="02010600030101010101" pitchFamily="2" charset="-122"/>
              <a:sym typeface="Symbol" panose="05050102010706020507" pitchFamily="18" charset="2"/>
            </a:endParaRPr>
          </a:p>
        </p:txBody>
      </p:sp>
      <p:sp>
        <p:nvSpPr>
          <p:cNvPr id="34821" name="WordArt 4"/>
          <p:cNvSpPr>
            <a:spLocks noChangeArrowheads="1" noChangeShapeType="1" noTextEdit="1"/>
          </p:cNvSpPr>
          <p:nvPr/>
        </p:nvSpPr>
        <p:spPr bwMode="auto">
          <a:xfrm>
            <a:off x="5029200" y="1905000"/>
            <a:ext cx="457200" cy="609600"/>
          </a:xfrm>
          <a:prstGeom prst="rect">
            <a:avLst/>
          </a:prstGeom>
        </p:spPr>
        <p:txBody>
          <a:bodyPr wrap="none" fromWordArt="1">
            <a:prstTxWarp prst="textCascadeUp">
              <a:avLst>
                <a:gd name="adj" fmla="val 100000"/>
              </a:avLst>
            </a:prstTxWarp>
            <a:scene3d>
              <a:camera prst="legacyPerspectiveFront">
                <a:rot lat="20519985" lon="1080000" rev="0"/>
              </a:camera>
              <a:lightRig rig="legacyFlat3" dir="r"/>
            </a:scene3d>
            <a:sp3d extrusionH="430200" prstMaterial="legacyMatte">
              <a:extrusionClr>
                <a:srgbClr val="FF6600"/>
              </a:extrusionClr>
              <a:contourClr>
                <a:srgbClr val="FFE701"/>
              </a:contourClr>
            </a:sp3d>
          </a:bodyPr>
          <a:lstStyle/>
          <a:p>
            <a:pPr algn="ctr"/>
            <a:r>
              <a:rPr lang="en-US" altLang="zh-CN" sz="3600" i="1" kern="10">
                <a:ln w="9525">
                  <a:round/>
                </a:ln>
                <a:gradFill rotWithShape="1">
                  <a:gsLst>
                    <a:gs pos="0">
                      <a:srgbClr val="FFE701"/>
                    </a:gs>
                    <a:gs pos="100000">
                      <a:srgbClr val="FE3E02"/>
                    </a:gs>
                  </a:gsLst>
                  <a:lin ang="5400000" scaled="1"/>
                </a:gradFill>
                <a:latin typeface="宋体" panose="02010600030101010101" pitchFamily="2" charset="-122"/>
              </a:rPr>
              <a:t>y</a:t>
            </a:r>
            <a:endParaRPr lang="zh-CN" altLang="en-US" sz="3600" i="1" kern="10">
              <a:ln w="9525">
                <a:round/>
              </a:ln>
              <a:gradFill rotWithShape="1">
                <a:gsLst>
                  <a:gs pos="0">
                    <a:srgbClr val="FFE701"/>
                  </a:gs>
                  <a:gs pos="100000">
                    <a:srgbClr val="FE3E02"/>
                  </a:gs>
                </a:gsLst>
                <a:lin ang="5400000" scaled="1"/>
              </a:gradFill>
              <a:latin typeface="宋体" panose="02010600030101010101" pitchFamily="2" charset="-122"/>
            </a:endParaRPr>
          </a:p>
        </p:txBody>
      </p:sp>
      <p:sp>
        <p:nvSpPr>
          <p:cNvPr id="34822" name="WordArt 5"/>
          <p:cNvSpPr>
            <a:spLocks noChangeArrowheads="1" noChangeShapeType="1" noTextEdit="1"/>
          </p:cNvSpPr>
          <p:nvPr/>
        </p:nvSpPr>
        <p:spPr bwMode="auto">
          <a:xfrm>
            <a:off x="2514600" y="2362200"/>
            <a:ext cx="457200" cy="609600"/>
          </a:xfrm>
          <a:prstGeom prst="rect">
            <a:avLst/>
          </a:prstGeom>
        </p:spPr>
        <p:txBody>
          <a:bodyPr wrap="none" fromWordArt="1">
            <a:prstTxWarp prst="textCascadeUp">
              <a:avLst>
                <a:gd name="adj" fmla="val 100000"/>
              </a:avLst>
            </a:prstTxWarp>
            <a:scene3d>
              <a:camera prst="legacyPerspectiveFront">
                <a:rot lat="20519985" lon="1080000" rev="0"/>
              </a:camera>
              <a:lightRig rig="legacyFlat3" dir="r"/>
            </a:scene3d>
            <a:sp3d extrusionH="430200" prstMaterial="legacyMatte">
              <a:extrusionClr>
                <a:srgbClr val="FF6600"/>
              </a:extrusionClr>
              <a:contourClr>
                <a:srgbClr val="FFE701"/>
              </a:contourClr>
            </a:sp3d>
          </a:bodyPr>
          <a:lstStyle/>
          <a:p>
            <a:pPr algn="ctr"/>
            <a:r>
              <a:rPr lang="en-US" altLang="zh-CN" sz="3600" i="1" kern="10">
                <a:ln w="9525">
                  <a:round/>
                </a:ln>
                <a:gradFill rotWithShape="1">
                  <a:gsLst>
                    <a:gs pos="0">
                      <a:srgbClr val="FFE701"/>
                    </a:gs>
                    <a:gs pos="100000">
                      <a:srgbClr val="FE3E02"/>
                    </a:gs>
                  </a:gsLst>
                  <a:lin ang="5400000" scaled="1"/>
                </a:gradFill>
                <a:latin typeface="宋体" panose="02010600030101010101" pitchFamily="2" charset="-122"/>
              </a:rPr>
              <a:t>x</a:t>
            </a:r>
            <a:endParaRPr lang="zh-CN" altLang="en-US" sz="3600" i="1" kern="10">
              <a:ln w="9525">
                <a:round/>
              </a:ln>
              <a:gradFill rotWithShape="1">
                <a:gsLst>
                  <a:gs pos="0">
                    <a:srgbClr val="FFE701"/>
                  </a:gs>
                  <a:gs pos="100000">
                    <a:srgbClr val="FE3E02"/>
                  </a:gs>
                </a:gsLst>
                <a:lin ang="5400000" scaled="1"/>
              </a:gra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 calcmode="lin" valueType="num">
                                      <p:cBhvr>
                                        <p:cTn id="7" dur="500" fill="hold"/>
                                        <p:tgtEl>
                                          <p:spTgt spid="34821"/>
                                        </p:tgtEl>
                                        <p:attrNameLst>
                                          <p:attrName>ppt_w</p:attrName>
                                        </p:attrNameLst>
                                      </p:cBhvr>
                                      <p:tavLst>
                                        <p:tav tm="0">
                                          <p:val>
                                            <p:strVal val="4*#ppt_w"/>
                                          </p:val>
                                        </p:tav>
                                        <p:tav tm="100000">
                                          <p:val>
                                            <p:strVal val="#ppt_w"/>
                                          </p:val>
                                        </p:tav>
                                      </p:tavLst>
                                    </p:anim>
                                    <p:anim calcmode="lin" valueType="num">
                                      <p:cBhvr>
                                        <p:cTn id="8" dur="500" fill="hold"/>
                                        <p:tgtEl>
                                          <p:spTgt spid="3482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nodeType="clickEffect">
                                  <p:stCondLst>
                                    <p:cond delay="0"/>
                                  </p:stCondLst>
                                  <p:childTnLst>
                                    <p:set>
                                      <p:cBhvr>
                                        <p:cTn id="12" dur="1" fill="hold">
                                          <p:stCondLst>
                                            <p:cond delay="0"/>
                                          </p:stCondLst>
                                        </p:cTn>
                                        <p:tgtEl>
                                          <p:spTgt spid="34822"/>
                                        </p:tgtEl>
                                        <p:attrNameLst>
                                          <p:attrName>style.visibility</p:attrName>
                                        </p:attrNameLst>
                                      </p:cBhvr>
                                      <p:to>
                                        <p:strVal val="visible"/>
                                      </p:to>
                                    </p:set>
                                    <p:anim calcmode="lin" valueType="num">
                                      <p:cBhvr>
                                        <p:cTn id="13" dur="500" fill="hold"/>
                                        <p:tgtEl>
                                          <p:spTgt spid="34822"/>
                                        </p:tgtEl>
                                        <p:attrNameLst>
                                          <p:attrName>ppt_w</p:attrName>
                                        </p:attrNameLst>
                                      </p:cBhvr>
                                      <p:tavLst>
                                        <p:tav tm="0">
                                          <p:val>
                                            <p:strVal val="4*#ppt_w"/>
                                          </p:val>
                                        </p:tav>
                                        <p:tav tm="100000">
                                          <p:val>
                                            <p:strVal val="#ppt_w"/>
                                          </p:val>
                                        </p:tav>
                                      </p:tavLst>
                                    </p:anim>
                                    <p:anim calcmode="lin" valueType="num">
                                      <p:cBhvr>
                                        <p:cTn id="14" dur="500" fill="hold"/>
                                        <p:tgtEl>
                                          <p:spTgt spid="3482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DA920EB-AB1A-4913-80C1-4AFBF8843A8C}" type="slidenum">
              <a:rPr lang="en-US" altLang="zh-CN" sz="1200">
                <a:effectLst>
                  <a:outerShdw blurRad="38100" dist="38100" dir="2700000" algn="tl">
                    <a:srgbClr val="C0C0C0"/>
                  </a:outerShdw>
                </a:effectLst>
                <a:latin typeface="Verdana" panose="020B0604030504040204" pitchFamily="34" charset="0"/>
              </a:rPr>
              <a:t>34</a:t>
            </a:fld>
            <a:endParaRPr lang="en-US" altLang="zh-CN" sz="1200">
              <a:effectLst>
                <a:outerShdw blurRad="38100" dist="38100" dir="2700000" algn="tl">
                  <a:srgbClr val="C0C0C0"/>
                </a:outerShdw>
              </a:effectLst>
              <a:latin typeface="Verdana" panose="020B0604030504040204" pitchFamily="34" charset="0"/>
            </a:endParaRPr>
          </a:p>
        </p:txBody>
      </p:sp>
      <p:sp>
        <p:nvSpPr>
          <p:cNvPr id="39939"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sp>
        <p:nvSpPr>
          <p:cNvPr id="39940" name="Rectangle 3"/>
          <p:cNvSpPr>
            <a:spLocks noGrp="1" noChangeArrowheads="1"/>
          </p:cNvSpPr>
          <p:nvPr>
            <p:ph type="body" idx="4294967295"/>
          </p:nvPr>
        </p:nvSpPr>
        <p:spPr>
          <a:xfrm>
            <a:off x="457200" y="1419225"/>
            <a:ext cx="8498840" cy="4143375"/>
          </a:xfrm>
        </p:spPr>
        <p:txBody>
          <a:bodyPr/>
          <a:lstStyle/>
          <a:p>
            <a:pPr eaLnBrk="1" hangingPunct="1">
              <a:lnSpc>
                <a:spcPct val="90000"/>
              </a:lnSpc>
            </a:pPr>
            <a:r>
              <a:rPr lang="en-GB" altLang="en-US" sz="2800" b="1">
                <a:ea typeface="宋体" panose="02010600030101010101" pitchFamily="2" charset="-122"/>
              </a:rPr>
              <a:t>Occurrences of variables that are not free are </a:t>
            </a:r>
            <a:r>
              <a:rPr lang="en-GB" altLang="en-US" sz="2800" b="1">
                <a:solidFill>
                  <a:srgbClr val="006600"/>
                </a:solidFill>
                <a:ea typeface="宋体" panose="02010600030101010101" pitchFamily="2" charset="-122"/>
              </a:rPr>
              <a:t>bound</a:t>
            </a:r>
            <a:r>
              <a:rPr lang="en-GB" altLang="en-US" sz="2800" b="1">
                <a:ea typeface="宋体" panose="02010600030101010101" pitchFamily="2" charset="-122"/>
              </a:rPr>
              <a:t>.</a:t>
            </a:r>
          </a:p>
          <a:p>
            <a:pPr eaLnBrk="1" hangingPunct="1">
              <a:lnSpc>
                <a:spcPct val="90000"/>
              </a:lnSpc>
            </a:pPr>
            <a:r>
              <a:rPr lang="en-GB" altLang="en-US" sz="2800" b="1">
                <a:ea typeface="宋体" panose="02010600030101010101" pitchFamily="2" charset="-122"/>
              </a:rPr>
              <a:t>Test your understanding: Which (if any) variables are free in </a:t>
            </a: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 </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P</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a:t>
            </a: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 </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P</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a:t>
            </a: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rPr>
              <a:t>yQ(x)</a:t>
            </a: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i="1">
                <a:ea typeface="宋体" panose="02010600030101010101" pitchFamily="2" charset="-122"/>
              </a:rPr>
              <a:t>P(b)  (NB, b is a constant)</a:t>
            </a:r>
            <a:endParaRPr lang="en-US" altLang="zh-CN" b="1">
              <a:ea typeface="宋体" panose="02010600030101010101" pitchFamily="2" charset="-122"/>
              <a:sym typeface="Symbol" panose="05050102010706020507" pitchFamily="18" charset="2"/>
            </a:endParaRP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rPr>
              <a:t>y R</a:t>
            </a:r>
            <a:r>
              <a:rPr lang="en-US" altLang="zh-CN" b="1">
                <a:ea typeface="宋体" panose="02010600030101010101" pitchFamily="2" charset="-122"/>
              </a:rPr>
              <a:t>(</a:t>
            </a:r>
            <a:r>
              <a:rPr lang="en-US" altLang="zh-CN" b="1" i="1">
                <a:ea typeface="宋体" panose="02010600030101010101" pitchFamily="2" charset="-122"/>
              </a:rPr>
              <a:t>x,y</a:t>
            </a:r>
            <a:r>
              <a:rPr lang="en-US" altLang="zh-CN" b="1">
                <a:ea typeface="宋体" panose="02010600030101010101" pitchFamily="2" charset="-122"/>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60FBE3A-081E-4A8D-81C1-6E0E6A97D1FB}" type="slidenum">
              <a:rPr lang="en-US" altLang="zh-CN" sz="1200">
                <a:effectLst>
                  <a:outerShdw blurRad="38100" dist="38100" dir="2700000" algn="tl">
                    <a:srgbClr val="C0C0C0"/>
                  </a:outerShdw>
                </a:effectLst>
                <a:latin typeface="Verdana" panose="020B0604030504040204" pitchFamily="34" charset="0"/>
              </a:rPr>
              <a:t>35</a:t>
            </a:fld>
            <a:endParaRPr lang="en-US" altLang="zh-CN" sz="1200">
              <a:effectLst>
                <a:outerShdw blurRad="38100" dist="38100" dir="2700000" algn="tl">
                  <a:srgbClr val="C0C0C0"/>
                </a:outerShdw>
              </a:effectLst>
              <a:latin typeface="Verdana" panose="020B0604030504040204" pitchFamily="34" charset="0"/>
            </a:endParaRPr>
          </a:p>
        </p:txBody>
      </p:sp>
      <p:sp>
        <p:nvSpPr>
          <p:cNvPr id="40963"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sp>
        <p:nvSpPr>
          <p:cNvPr id="40964" name="Rectangle 3"/>
          <p:cNvSpPr>
            <a:spLocks noGrp="1" noChangeArrowheads="1"/>
          </p:cNvSpPr>
          <p:nvPr>
            <p:ph type="body" idx="4294967295"/>
          </p:nvPr>
        </p:nvSpPr>
        <p:spPr>
          <a:xfrm>
            <a:off x="457200" y="1419225"/>
            <a:ext cx="8084820" cy="4879975"/>
          </a:xfrm>
        </p:spPr>
        <p:txBody>
          <a:bodyPr/>
          <a:lstStyle/>
          <a:p>
            <a:pPr eaLnBrk="1" hangingPunct="1">
              <a:lnSpc>
                <a:spcPct val="90000"/>
              </a:lnSpc>
            </a:pPr>
            <a:r>
              <a:rPr lang="en-GB" altLang="en-US" sz="2800" b="1">
                <a:ea typeface="宋体" panose="02010600030101010101" pitchFamily="2" charset="-122"/>
              </a:rPr>
              <a:t>Occurrences of variables that are not free </a:t>
            </a:r>
            <a:br>
              <a:rPr lang="en-GB" altLang="en-US" sz="2800" b="1">
                <a:ea typeface="宋体" panose="02010600030101010101" pitchFamily="2" charset="-122"/>
              </a:rPr>
            </a:br>
            <a:r>
              <a:rPr lang="en-GB" altLang="en-US" sz="2800" b="1">
                <a:ea typeface="宋体" panose="02010600030101010101" pitchFamily="2" charset="-122"/>
              </a:rPr>
              <a:t>are </a:t>
            </a:r>
            <a:r>
              <a:rPr lang="en-GB" altLang="en-US" sz="2800" b="1">
                <a:solidFill>
                  <a:srgbClr val="006600"/>
                </a:solidFill>
                <a:ea typeface="宋体" panose="02010600030101010101" pitchFamily="2" charset="-122"/>
              </a:rPr>
              <a:t>bound</a:t>
            </a:r>
            <a:r>
              <a:rPr lang="en-GB" altLang="en-US" sz="2800" b="1">
                <a:ea typeface="宋体" panose="02010600030101010101" pitchFamily="2" charset="-122"/>
              </a:rPr>
              <a:t>.</a:t>
            </a:r>
          </a:p>
          <a:p>
            <a:pPr eaLnBrk="1" hangingPunct="1">
              <a:lnSpc>
                <a:spcPct val="90000"/>
              </a:lnSpc>
            </a:pPr>
            <a:r>
              <a:rPr lang="en-GB" altLang="en-US" sz="2800" b="1">
                <a:ea typeface="宋体" panose="02010600030101010101" pitchFamily="2" charset="-122"/>
              </a:rPr>
              <a:t>Check your understanding: Which (if any) variables are free in </a:t>
            </a: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 </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P</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   </a:t>
            </a:r>
            <a:r>
              <a:rPr lang="en-US" altLang="zh-CN" b="1">
                <a:solidFill>
                  <a:srgbClr val="FF0000"/>
                </a:solidFill>
                <a:ea typeface="宋体" panose="02010600030101010101" pitchFamily="2" charset="-122"/>
                <a:sym typeface="Symbol" panose="05050102010706020507" pitchFamily="18" charset="2"/>
              </a:rPr>
              <a:t>[no free variables]</a:t>
            </a: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 </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P</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   </a:t>
            </a:r>
            <a:r>
              <a:rPr lang="en-US" altLang="zh-CN" b="1">
                <a:solidFill>
                  <a:srgbClr val="FF0000"/>
                </a:solidFill>
                <a:ea typeface="宋体" panose="02010600030101010101" pitchFamily="2" charset="-122"/>
                <a:sym typeface="Symbol" panose="05050102010706020507" pitchFamily="18" charset="2"/>
              </a:rPr>
              <a:t>[no free variables]</a:t>
            </a: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rPr>
              <a:t>yQ(x)   </a:t>
            </a:r>
            <a:r>
              <a:rPr lang="en-US" altLang="zh-CN" b="1">
                <a:solidFill>
                  <a:srgbClr val="FF0000"/>
                </a:solidFill>
                <a:ea typeface="宋体" panose="02010600030101010101" pitchFamily="2" charset="-122"/>
              </a:rPr>
              <a:t>[x is free]</a:t>
            </a: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i="1">
                <a:ea typeface="宋体" panose="02010600030101010101" pitchFamily="2" charset="-122"/>
              </a:rPr>
              <a:t>P(b)  (NB, b is a constant)    </a:t>
            </a:r>
            <a:r>
              <a:rPr lang="en-US" altLang="zh-CN" b="1">
                <a:solidFill>
                  <a:srgbClr val="FF0000"/>
                </a:solidFill>
                <a:ea typeface="宋体" panose="02010600030101010101" pitchFamily="2" charset="-122"/>
              </a:rPr>
              <a:t>[no free var.]</a:t>
            </a:r>
            <a:endParaRPr lang="en-US" altLang="zh-CN" b="1">
              <a:solidFill>
                <a:srgbClr val="FF0000"/>
              </a:solidFill>
              <a:ea typeface="宋体" panose="02010600030101010101" pitchFamily="2" charset="-122"/>
              <a:sym typeface="Symbol" panose="05050102010706020507" pitchFamily="18" charset="2"/>
            </a:endParaRPr>
          </a:p>
          <a:p>
            <a:pPr lvl="1" eaLnBrk="1" hangingPunct="1">
              <a:lnSpc>
                <a:spcPct val="90000"/>
              </a:lnSpc>
              <a:buFont typeface="Wingdings" panose="05000000000000000000" pitchFamily="2" charset="2"/>
              <a:buNone/>
            </a:pP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rPr>
              <a:t>y R</a:t>
            </a:r>
            <a:r>
              <a:rPr lang="en-US" altLang="zh-CN" b="1">
                <a:ea typeface="宋体" panose="02010600030101010101" pitchFamily="2" charset="-122"/>
              </a:rPr>
              <a:t>(</a:t>
            </a:r>
            <a:r>
              <a:rPr lang="en-US" altLang="zh-CN" b="1" i="1">
                <a:ea typeface="宋体" panose="02010600030101010101" pitchFamily="2" charset="-122"/>
              </a:rPr>
              <a:t>x,y</a:t>
            </a:r>
            <a:r>
              <a:rPr lang="en-US" altLang="zh-CN" b="1">
                <a:ea typeface="宋体" panose="02010600030101010101" pitchFamily="2" charset="-122"/>
              </a:rPr>
              <a:t>))  </a:t>
            </a:r>
            <a:r>
              <a:rPr lang="en-US" altLang="zh-CN" b="1">
                <a:solidFill>
                  <a:srgbClr val="FF0000"/>
                </a:solidFill>
                <a:ea typeface="宋体" panose="02010600030101010101" pitchFamily="2" charset="-122"/>
              </a:rPr>
              <a:t>[no free variables]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9C3EE1C-A790-481C-AED2-90FF3BE4E23D}" type="slidenum">
              <a:rPr lang="en-US" altLang="zh-CN" sz="1200">
                <a:effectLst>
                  <a:outerShdw blurRad="38100" dist="38100" dir="2700000" algn="tl">
                    <a:srgbClr val="C0C0C0"/>
                  </a:outerShdw>
                </a:effectLst>
                <a:latin typeface="Verdana" panose="020B0604030504040204" pitchFamily="34" charset="0"/>
              </a:rPr>
              <a:t>36</a:t>
            </a:fld>
            <a:endParaRPr lang="en-US" altLang="zh-CN" sz="1200">
              <a:effectLst>
                <a:outerShdw blurRad="38100" dist="38100" dir="2700000" algn="tl">
                  <a:srgbClr val="C0C0C0"/>
                </a:outerShdw>
              </a:effectLst>
              <a:latin typeface="Verdana" panose="020B0604030504040204" pitchFamily="34" charset="0"/>
            </a:endParaRPr>
          </a:p>
        </p:txBody>
      </p:sp>
      <p:sp>
        <p:nvSpPr>
          <p:cNvPr id="41987"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Negations</a:t>
            </a:r>
          </a:p>
        </p:txBody>
      </p:sp>
      <p:sp>
        <p:nvSpPr>
          <p:cNvPr id="41988" name="Rectangle 3"/>
          <p:cNvSpPr>
            <a:spLocks noGrp="1" noChangeArrowheads="1"/>
          </p:cNvSpPr>
          <p:nvPr>
            <p:ph type="body" idx="4294967295"/>
          </p:nvPr>
        </p:nvSpPr>
        <p:spPr/>
        <p:txBody>
          <a:bodyPr/>
          <a:lstStyle/>
          <a:p>
            <a:pPr eaLnBrk="1" hangingPunct="1"/>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a:ea typeface="宋体" panose="02010600030101010101" pitchFamily="2" charset="-122"/>
              </a:rPr>
              <a:t>P(x) is the statement “Every student in the class has taken a course in calculus.”</a:t>
            </a:r>
          </a:p>
          <a:p>
            <a:pPr eaLnBrk="1" hangingPunct="1"/>
            <a:r>
              <a:rPr lang="en-US" altLang="zh-CN" sz="3600">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a:ea typeface="宋体" panose="02010600030101010101" pitchFamily="2" charset="-122"/>
              </a:rPr>
              <a:t>P(x) </a:t>
            </a:r>
            <a:r>
              <a:rPr lang="en-US" altLang="zh-CN" b="1">
                <a:solidFill>
                  <a:srgbClr val="000000"/>
                </a:solidFill>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sz="3600">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 </a:t>
            </a:r>
            <a:r>
              <a:rPr lang="en-US" altLang="zh-CN">
                <a:ea typeface="宋体" panose="02010600030101010101" pitchFamily="2" charset="-122"/>
              </a:rPr>
              <a:t>P(x) </a:t>
            </a:r>
          </a:p>
          <a:p>
            <a:pPr eaLnBrk="1" hangingPunct="1"/>
            <a:r>
              <a:rPr lang="en-US" altLang="zh-CN">
                <a:ea typeface="宋体" panose="02010600030101010101" pitchFamily="2" charset="-122"/>
              </a:rPr>
              <a:t>It is the statement “There is a student in the class has not taken a course in calculus.”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0A8BB70-2A99-4175-88C1-7F7732225C89}" type="slidenum">
              <a:rPr lang="en-US" altLang="zh-CN" sz="1200">
                <a:effectLst>
                  <a:outerShdw blurRad="38100" dist="38100" dir="2700000" algn="tl">
                    <a:srgbClr val="C0C0C0"/>
                  </a:outerShdw>
                </a:effectLst>
                <a:latin typeface="Verdana" panose="020B0604030504040204" pitchFamily="34" charset="0"/>
              </a:rPr>
              <a:t>37</a:t>
            </a:fld>
            <a:endParaRPr lang="en-US" altLang="zh-CN" sz="1200">
              <a:effectLst>
                <a:outerShdw blurRad="38100" dist="38100" dir="2700000" algn="tl">
                  <a:srgbClr val="C0C0C0"/>
                </a:outerShdw>
              </a:effectLst>
              <a:latin typeface="Verdana" panose="020B0604030504040204" pitchFamily="34" charset="0"/>
            </a:endParaRPr>
          </a:p>
        </p:txBody>
      </p:sp>
      <p:sp>
        <p:nvSpPr>
          <p:cNvPr id="43011"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Negations</a:t>
            </a:r>
          </a:p>
        </p:txBody>
      </p:sp>
      <p:sp>
        <p:nvSpPr>
          <p:cNvPr id="43012" name="Rectangle 3"/>
          <p:cNvSpPr>
            <a:spLocks noGrp="1" noChangeArrowheads="1"/>
          </p:cNvSpPr>
          <p:nvPr>
            <p:ph type="body" idx="4294967295"/>
          </p:nvPr>
        </p:nvSpPr>
        <p:spPr/>
        <p:txBody>
          <a:bodyPr/>
          <a:lstStyle/>
          <a:p>
            <a:pPr eaLnBrk="1" hangingPunct="1"/>
            <a:r>
              <a:rPr lang="en-US" altLang="zh-CN" b="1">
                <a:solidFill>
                  <a:srgbClr val="000000"/>
                </a:solidFill>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a:ea typeface="宋体" panose="02010600030101010101" pitchFamily="2" charset="-122"/>
              </a:rPr>
              <a:t>P(x) is the statement “There is a student in the class has taken a course in calculus.”</a:t>
            </a:r>
          </a:p>
          <a:p>
            <a:pPr eaLnBrk="1" hangingPunct="1"/>
            <a:r>
              <a:rPr lang="en-US" altLang="zh-CN" sz="3600">
                <a:ea typeface="宋体" panose="02010600030101010101" pitchFamily="2" charset="-122"/>
                <a:sym typeface="Symbol" panose="05050102010706020507" pitchFamily="18" charset="2"/>
              </a:rPr>
              <a:t> </a:t>
            </a:r>
            <a:r>
              <a:rPr lang="en-US" altLang="zh-CN" b="1">
                <a:solidFill>
                  <a:srgbClr val="000000"/>
                </a:solidFill>
                <a:ea typeface="宋体" panose="02010600030101010101" pitchFamily="2" charset="-122"/>
                <a:sym typeface="Symbol" panose="05050102010706020507" pitchFamily="18" charset="2"/>
              </a:rPr>
              <a:t></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a:ea typeface="宋体" panose="02010600030101010101" pitchFamily="2" charset="-122"/>
              </a:rPr>
              <a:t>P(x) </a:t>
            </a:r>
            <a:r>
              <a:rPr lang="en-US" altLang="zh-CN" b="1">
                <a:solidFill>
                  <a:srgbClr val="000000"/>
                </a:solidFill>
                <a:ea typeface="宋体" panose="02010600030101010101" pitchFamily="2" charset="-122"/>
                <a:sym typeface="Symbol" panose="05050102010706020507" pitchFamily="18" charset="2"/>
              </a:rPr>
              <a:t> </a:t>
            </a:r>
            <a:r>
              <a:rPr lang="en-US" altLang="zh-CN" b="1">
                <a:ea typeface="宋体" panose="02010600030101010101" pitchFamily="2" charset="-122"/>
                <a:sym typeface="Symbol" panose="05050102010706020507" pitchFamily="18" charset="2"/>
              </a:rPr>
              <a:t></a:t>
            </a:r>
            <a:r>
              <a:rPr lang="en-US" altLang="zh-CN" b="1">
                <a:solidFill>
                  <a:srgbClr val="000000"/>
                </a:solidFill>
                <a:ea typeface="宋体" panose="02010600030101010101" pitchFamily="2" charset="-122"/>
                <a:sym typeface="Symbol" panose="05050102010706020507" pitchFamily="18" charset="2"/>
              </a:rPr>
              <a:t> </a:t>
            </a:r>
            <a:r>
              <a:rPr lang="en-US" altLang="zh-CN" i="1">
                <a:ea typeface="宋体" panose="02010600030101010101" pitchFamily="2" charset="-122"/>
                <a:sym typeface="Symbol" panose="05050102010706020507" pitchFamily="18" charset="2"/>
              </a:rPr>
              <a:t>x</a:t>
            </a:r>
            <a:r>
              <a:rPr lang="en-US" altLang="zh-CN">
                <a:ea typeface="宋体" panose="02010600030101010101" pitchFamily="2" charset="-122"/>
                <a:sym typeface="Symbol" panose="05050102010706020507" pitchFamily="18" charset="2"/>
              </a:rPr>
              <a:t> </a:t>
            </a:r>
            <a:r>
              <a:rPr lang="en-US" altLang="zh-CN" sz="3600">
                <a:ea typeface="宋体" panose="02010600030101010101" pitchFamily="2" charset="-122"/>
                <a:sym typeface="Symbol" panose="05050102010706020507" pitchFamily="18" charset="2"/>
              </a:rPr>
              <a:t></a:t>
            </a:r>
            <a:r>
              <a:rPr lang="en-US" altLang="zh-CN">
                <a:ea typeface="宋体" panose="02010600030101010101" pitchFamily="2" charset="-122"/>
                <a:sym typeface="Symbol" panose="05050102010706020507" pitchFamily="18" charset="2"/>
              </a:rPr>
              <a:t> </a:t>
            </a:r>
            <a:r>
              <a:rPr lang="en-US" altLang="zh-CN">
                <a:ea typeface="宋体" panose="02010600030101010101" pitchFamily="2" charset="-122"/>
              </a:rPr>
              <a:t>P(x) </a:t>
            </a:r>
          </a:p>
          <a:p>
            <a:pPr eaLnBrk="1" hangingPunct="1"/>
            <a:r>
              <a:rPr lang="en-US" altLang="zh-CN">
                <a:ea typeface="宋体" panose="02010600030101010101" pitchFamily="2" charset="-122"/>
              </a:rPr>
              <a:t>It is the statement “Every student in the class has not taken a course in calculus.”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EDD324D-189D-41DD-B16F-FB162A225900}" type="slidenum">
              <a:rPr lang="en-US" altLang="zh-CN" sz="1200">
                <a:effectLst>
                  <a:outerShdw blurRad="38100" dist="38100" dir="2700000" algn="tl">
                    <a:srgbClr val="C0C0C0"/>
                  </a:outerShdw>
                </a:effectLst>
                <a:latin typeface="Verdana" panose="020B0604030504040204" pitchFamily="34" charset="0"/>
              </a:rPr>
              <a:t>38</a:t>
            </a:fld>
            <a:endParaRPr lang="en-US" altLang="zh-CN" sz="1200">
              <a:effectLst>
                <a:outerShdw blurRad="38100" dist="38100" dir="2700000" algn="tl">
                  <a:srgbClr val="C0C0C0"/>
                </a:outerShdw>
              </a:effectLst>
              <a:latin typeface="Verdana" panose="020B0604030504040204" pitchFamily="34" charset="0"/>
            </a:endParaRPr>
          </a:p>
        </p:txBody>
      </p:sp>
      <p:sp>
        <p:nvSpPr>
          <p:cNvPr id="44035" name="Rectangle 2"/>
          <p:cNvSpPr>
            <a:spLocks noGrp="1" noChangeArrowheads="1"/>
          </p:cNvSpPr>
          <p:nvPr>
            <p:ph type="title" idx="4294967295"/>
          </p:nvPr>
        </p:nvSpPr>
        <p:spPr/>
        <p:txBody>
          <a:bodyPr/>
          <a:lstStyle/>
          <a:p>
            <a:pPr eaLnBrk="1" hangingPunct="1"/>
            <a:r>
              <a:rPr lang="en-US" altLang="zh-CN">
                <a:ea typeface="宋体" panose="02010600030101010101" pitchFamily="2" charset="-122"/>
              </a:rPr>
              <a:t>Negating Quantifiers</a:t>
            </a:r>
          </a:p>
        </p:txBody>
      </p:sp>
      <p:sp>
        <p:nvSpPr>
          <p:cNvPr id="44036" name="Rectangle 3"/>
          <p:cNvSpPr>
            <a:spLocks noGrp="1" noChangeArrowheads="1"/>
          </p:cNvSpPr>
          <p:nvPr>
            <p:ph type="body" idx="4294967295"/>
          </p:nvPr>
        </p:nvSpPr>
        <p:spPr/>
        <p:txBody>
          <a:bodyPr/>
          <a:lstStyle/>
          <a:p>
            <a:pPr eaLnBrk="1" hangingPunct="1"/>
            <a:r>
              <a:rPr lang="en-US" altLang="zh-CN" b="1">
                <a:ea typeface="宋体" panose="02010600030101010101" pitchFamily="2" charset="-122"/>
                <a:sym typeface="Symbol" panose="05050102010706020507" pitchFamily="18" charset="2"/>
              </a:rPr>
              <a:t> </a:t>
            </a:r>
            <a:r>
              <a:rPr lang="en-US" altLang="zh-CN" b="1">
                <a:solidFill>
                  <a:srgbClr val="000000"/>
                </a:solidFill>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 </a:t>
            </a:r>
            <a:r>
              <a:rPr lang="en-US" altLang="zh-CN" b="1">
                <a:ea typeface="宋体" panose="02010600030101010101" pitchFamily="2" charset="-122"/>
              </a:rPr>
              <a:t>P(x) </a:t>
            </a:r>
            <a:r>
              <a:rPr lang="en-US" altLang="zh-CN" b="1">
                <a:solidFill>
                  <a:srgbClr val="000000"/>
                </a:solidFill>
                <a:ea typeface="宋体" panose="02010600030101010101" pitchFamily="2" charset="-122"/>
                <a:sym typeface="Symbol" panose="05050102010706020507" pitchFamily="18" charset="2"/>
              </a:rPr>
              <a:t> </a:t>
            </a:r>
            <a:r>
              <a:rPr lang="en-US" altLang="zh-CN" b="1">
                <a:ea typeface="宋体" panose="02010600030101010101" pitchFamily="2" charset="-122"/>
                <a:sym typeface="Symbol" panose="05050102010706020507" pitchFamily="18" charset="2"/>
              </a:rPr>
              <a:t></a:t>
            </a:r>
            <a:r>
              <a:rPr lang="en-US" altLang="zh-CN" b="1">
                <a:solidFill>
                  <a:srgbClr val="000000"/>
                </a:solidFill>
                <a:ea typeface="宋体" panose="02010600030101010101" pitchFamily="2" charset="-122"/>
                <a:sym typeface="Symbol" panose="05050102010706020507" pitchFamily="18" charset="2"/>
              </a:rPr>
              <a:t> </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  </a:t>
            </a:r>
            <a:r>
              <a:rPr lang="en-US" altLang="zh-CN" b="1">
                <a:ea typeface="宋体" panose="02010600030101010101" pitchFamily="2" charset="-122"/>
              </a:rPr>
              <a:t>P(x)</a:t>
            </a:r>
            <a:endParaRPr lang="en-US" altLang="zh-CN" b="1">
              <a:ea typeface="宋体" panose="02010600030101010101" pitchFamily="2" charset="-122"/>
              <a:sym typeface="Symbol" panose="05050102010706020507" pitchFamily="18" charset="2"/>
            </a:endParaRPr>
          </a:p>
          <a:p>
            <a:pPr eaLnBrk="1" hangingPunct="1"/>
            <a:r>
              <a:rPr lang="en-US" altLang="zh-CN" sz="3000">
                <a:ea typeface="宋体" panose="02010600030101010101" pitchFamily="2" charset="-122"/>
                <a:sym typeface="Symbol" panose="05050102010706020507" pitchFamily="18" charset="2"/>
              </a:rPr>
              <a:t>When is Negation </a:t>
            </a:r>
            <a:r>
              <a:rPr lang="en-US" altLang="zh-CN" sz="3000" i="1">
                <a:ea typeface="宋体" panose="02010600030101010101" pitchFamily="2" charset="-122"/>
                <a:sym typeface="Symbol" panose="05050102010706020507" pitchFamily="18" charset="2"/>
              </a:rPr>
              <a:t>Ture</a:t>
            </a:r>
            <a:r>
              <a:rPr lang="en-US" altLang="zh-CN" sz="3000">
                <a:ea typeface="宋体" panose="02010600030101010101" pitchFamily="2" charset="-122"/>
                <a:sym typeface="Symbol" panose="05050102010706020507" pitchFamily="18" charset="2"/>
              </a:rPr>
              <a:t>?  </a:t>
            </a:r>
            <a:r>
              <a:rPr lang="en-US" altLang="zh-CN" sz="3000" b="1">
                <a:ea typeface="宋体" panose="02010600030101010101" pitchFamily="2" charset="-122"/>
                <a:sym typeface="Symbol" panose="05050102010706020507" pitchFamily="18" charset="2"/>
              </a:rPr>
              <a:t> For</a:t>
            </a:r>
            <a:r>
              <a:rPr lang="en-US" altLang="zh-CN" sz="3000">
                <a:ea typeface="宋体" panose="02010600030101010101" pitchFamily="2" charset="-122"/>
                <a:sym typeface="Symbol" panose="05050102010706020507" pitchFamily="18" charset="2"/>
              </a:rPr>
              <a:t> </a:t>
            </a:r>
            <a:r>
              <a:rPr lang="en-US" altLang="zh-CN" sz="3000" b="1">
                <a:ea typeface="宋体" panose="02010600030101010101" pitchFamily="2" charset="-122"/>
                <a:sym typeface="Symbol" panose="05050102010706020507" pitchFamily="18" charset="2"/>
              </a:rPr>
              <a:t>every</a:t>
            </a:r>
            <a:r>
              <a:rPr lang="en-US" altLang="zh-CN" sz="3000">
                <a:ea typeface="宋体" panose="02010600030101010101" pitchFamily="2" charset="-122"/>
                <a:sym typeface="Symbol" panose="05050102010706020507" pitchFamily="18" charset="2"/>
              </a:rPr>
              <a:t> </a:t>
            </a:r>
            <a:r>
              <a:rPr lang="en-US" altLang="zh-CN" sz="3000" b="1" i="1">
                <a:ea typeface="宋体" panose="02010600030101010101" pitchFamily="2" charset="-122"/>
                <a:sym typeface="Symbol" panose="05050102010706020507" pitchFamily="18" charset="2"/>
              </a:rPr>
              <a:t>x,</a:t>
            </a:r>
            <a:r>
              <a:rPr lang="en-US" altLang="zh-CN" sz="3000">
                <a:ea typeface="宋体" panose="02010600030101010101" pitchFamily="2" charset="-122"/>
                <a:sym typeface="Symbol" panose="05050102010706020507" pitchFamily="18" charset="2"/>
              </a:rPr>
              <a:t> </a:t>
            </a:r>
            <a:r>
              <a:rPr lang="en-US" altLang="zh-CN" sz="3000" b="1" i="1">
                <a:ea typeface="宋体" panose="02010600030101010101" pitchFamily="2" charset="-122"/>
                <a:sym typeface="Symbol" panose="05050102010706020507" pitchFamily="18" charset="2"/>
              </a:rPr>
              <a:t>P</a:t>
            </a:r>
            <a:r>
              <a:rPr lang="en-US" altLang="zh-CN" sz="3000" b="1">
                <a:ea typeface="宋体" panose="02010600030101010101" pitchFamily="2" charset="-122"/>
                <a:sym typeface="Symbol" panose="05050102010706020507" pitchFamily="18" charset="2"/>
              </a:rPr>
              <a:t>(</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 is false.</a:t>
            </a:r>
          </a:p>
          <a:p>
            <a:pPr eaLnBrk="1" hangingPunct="1"/>
            <a:r>
              <a:rPr lang="en-US" altLang="zh-CN" sz="3000">
                <a:ea typeface="宋体" panose="02010600030101010101" pitchFamily="2" charset="-122"/>
                <a:sym typeface="Symbol" panose="05050102010706020507" pitchFamily="18" charset="2"/>
              </a:rPr>
              <a:t>When </a:t>
            </a:r>
            <a:r>
              <a:rPr lang="en-US" altLang="zh-CN" sz="3000" i="1">
                <a:ea typeface="宋体" panose="02010600030101010101" pitchFamily="2" charset="-122"/>
                <a:sym typeface="Symbol" panose="05050102010706020507" pitchFamily="18" charset="2"/>
              </a:rPr>
              <a:t>False</a:t>
            </a:r>
            <a:r>
              <a:rPr lang="en-US" altLang="zh-CN" sz="3000">
                <a:ea typeface="宋体" panose="02010600030101010101" pitchFamily="2" charset="-122"/>
                <a:sym typeface="Symbol" panose="05050102010706020507" pitchFamily="18" charset="2"/>
              </a:rPr>
              <a:t>?  </a:t>
            </a:r>
            <a:r>
              <a:rPr lang="en-US" altLang="zh-CN" sz="3000" b="1">
                <a:ea typeface="宋体" panose="02010600030101010101" pitchFamily="2" charset="-122"/>
                <a:sym typeface="Symbol" panose="05050102010706020507" pitchFamily="18" charset="2"/>
              </a:rPr>
              <a:t>There is an </a:t>
            </a:r>
            <a:r>
              <a:rPr lang="en-US" altLang="zh-CN" sz="3000" b="1" i="1">
                <a:ea typeface="宋体" panose="02010600030101010101" pitchFamily="2" charset="-122"/>
                <a:sym typeface="Symbol" panose="05050102010706020507" pitchFamily="18" charset="2"/>
              </a:rPr>
              <a:t>x </a:t>
            </a:r>
            <a:r>
              <a:rPr lang="en-US" altLang="zh-CN" sz="3000" b="1">
                <a:ea typeface="宋体" panose="02010600030101010101" pitchFamily="2" charset="-122"/>
                <a:sym typeface="Symbol" panose="05050102010706020507" pitchFamily="18" charset="2"/>
              </a:rPr>
              <a:t>for which </a:t>
            </a:r>
            <a:r>
              <a:rPr lang="en-US" altLang="zh-CN" sz="3000" b="1" i="1">
                <a:ea typeface="宋体" panose="02010600030101010101" pitchFamily="2" charset="-122"/>
                <a:sym typeface="Symbol" panose="05050102010706020507" pitchFamily="18" charset="2"/>
              </a:rPr>
              <a:t>P</a:t>
            </a:r>
            <a:r>
              <a:rPr lang="en-US" altLang="zh-CN" sz="3000" b="1">
                <a:ea typeface="宋体" panose="02010600030101010101" pitchFamily="2" charset="-122"/>
                <a:sym typeface="Symbol" panose="05050102010706020507" pitchFamily="18" charset="2"/>
              </a:rPr>
              <a:t>(</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 is true.</a:t>
            </a:r>
          </a:p>
          <a:p>
            <a:pPr eaLnBrk="1" hangingPunct="1"/>
            <a:r>
              <a:rPr lang="en-US" altLang="zh-CN" b="1">
                <a:ea typeface="宋体" panose="02010600030101010101" pitchFamily="2" charset="-122"/>
                <a:sym typeface="Symbol" panose="05050102010706020507" pitchFamily="18" charset="2"/>
              </a:rPr>
              <a:t></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 </a:t>
            </a:r>
            <a:r>
              <a:rPr lang="en-US" altLang="zh-CN" b="1">
                <a:ea typeface="宋体" panose="02010600030101010101" pitchFamily="2" charset="-122"/>
              </a:rPr>
              <a:t>P(x) </a:t>
            </a:r>
            <a:r>
              <a:rPr lang="en-US" altLang="zh-CN" b="1">
                <a:solidFill>
                  <a:srgbClr val="000000"/>
                </a:solidFill>
                <a:ea typeface="宋体" panose="02010600030101010101" pitchFamily="2" charset="-122"/>
                <a:sym typeface="Symbol" panose="05050102010706020507" pitchFamily="18" charset="2"/>
              </a:rPr>
              <a:t> </a:t>
            </a:r>
            <a:r>
              <a:rPr lang="en-US" altLang="zh-CN" b="1" i="1">
                <a:ea typeface="宋体" panose="02010600030101010101" pitchFamily="2" charset="-122"/>
                <a:sym typeface="Symbol" panose="05050102010706020507" pitchFamily="18" charset="2"/>
              </a:rPr>
              <a:t>x</a:t>
            </a:r>
            <a:r>
              <a:rPr lang="en-US" altLang="zh-CN" b="1">
                <a:ea typeface="宋体" panose="02010600030101010101" pitchFamily="2" charset="-122"/>
                <a:sym typeface="Symbol" panose="05050102010706020507" pitchFamily="18" charset="2"/>
              </a:rPr>
              <a:t>  </a:t>
            </a:r>
            <a:r>
              <a:rPr lang="en-US" altLang="zh-CN" b="1">
                <a:ea typeface="宋体" panose="02010600030101010101" pitchFamily="2" charset="-122"/>
              </a:rPr>
              <a:t>P(x)</a:t>
            </a:r>
            <a:endParaRPr lang="en-US" altLang="zh-CN" b="1">
              <a:ea typeface="宋体" panose="02010600030101010101" pitchFamily="2" charset="-122"/>
              <a:sym typeface="Symbol" panose="05050102010706020507" pitchFamily="18" charset="2"/>
            </a:endParaRPr>
          </a:p>
          <a:p>
            <a:pPr eaLnBrk="1" hangingPunct="1"/>
            <a:r>
              <a:rPr lang="en-US" altLang="zh-CN" sz="3000">
                <a:ea typeface="宋体" panose="02010600030101010101" pitchFamily="2" charset="-122"/>
                <a:sym typeface="Symbol" panose="05050102010706020507" pitchFamily="18" charset="2"/>
              </a:rPr>
              <a:t>When is Negation </a:t>
            </a:r>
            <a:r>
              <a:rPr lang="en-US" altLang="zh-CN" sz="3000" i="1">
                <a:ea typeface="宋体" panose="02010600030101010101" pitchFamily="2" charset="-122"/>
                <a:sym typeface="Symbol" panose="05050102010706020507" pitchFamily="18" charset="2"/>
              </a:rPr>
              <a:t>Ture</a:t>
            </a:r>
            <a:r>
              <a:rPr lang="en-US" altLang="zh-CN" sz="3000">
                <a:ea typeface="宋体" panose="02010600030101010101" pitchFamily="2" charset="-122"/>
                <a:sym typeface="Symbol" panose="05050102010706020507" pitchFamily="18" charset="2"/>
              </a:rPr>
              <a:t>? </a:t>
            </a:r>
            <a:r>
              <a:rPr lang="en-US" altLang="zh-CN" sz="3000" b="1">
                <a:ea typeface="宋体" panose="02010600030101010101" pitchFamily="2" charset="-122"/>
                <a:sym typeface="Symbol" panose="05050102010706020507" pitchFamily="18" charset="2"/>
              </a:rPr>
              <a:t>There is an </a:t>
            </a:r>
            <a:r>
              <a:rPr lang="en-US" altLang="zh-CN" sz="3000" b="1" i="1">
                <a:ea typeface="宋体" panose="02010600030101010101" pitchFamily="2" charset="-122"/>
                <a:sym typeface="Symbol" panose="05050102010706020507" pitchFamily="18" charset="2"/>
              </a:rPr>
              <a:t>x </a:t>
            </a:r>
            <a:r>
              <a:rPr lang="en-US" altLang="zh-CN" sz="3000" b="1">
                <a:ea typeface="宋体" panose="02010600030101010101" pitchFamily="2" charset="-122"/>
                <a:sym typeface="Symbol" panose="05050102010706020507" pitchFamily="18" charset="2"/>
              </a:rPr>
              <a:t>for which </a:t>
            </a:r>
            <a:r>
              <a:rPr lang="en-US" altLang="zh-CN" sz="3000" b="1" i="1">
                <a:ea typeface="宋体" panose="02010600030101010101" pitchFamily="2" charset="-122"/>
                <a:sym typeface="Symbol" panose="05050102010706020507" pitchFamily="18" charset="2"/>
              </a:rPr>
              <a:t>P</a:t>
            </a:r>
            <a:r>
              <a:rPr lang="en-US" altLang="zh-CN" sz="3000" b="1">
                <a:ea typeface="宋体" panose="02010600030101010101" pitchFamily="2" charset="-122"/>
                <a:sym typeface="Symbol" panose="05050102010706020507" pitchFamily="18" charset="2"/>
              </a:rPr>
              <a:t>(</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 is false.</a:t>
            </a:r>
          </a:p>
          <a:p>
            <a:pPr eaLnBrk="1" hangingPunct="1"/>
            <a:r>
              <a:rPr lang="en-US" altLang="zh-CN" sz="3000">
                <a:ea typeface="宋体" panose="02010600030101010101" pitchFamily="2" charset="-122"/>
                <a:sym typeface="Symbol" panose="05050102010706020507" pitchFamily="18" charset="2"/>
              </a:rPr>
              <a:t>When </a:t>
            </a:r>
            <a:r>
              <a:rPr lang="en-US" altLang="zh-CN" sz="3000" i="1">
                <a:ea typeface="宋体" panose="02010600030101010101" pitchFamily="2" charset="-122"/>
                <a:sym typeface="Symbol" panose="05050102010706020507" pitchFamily="18" charset="2"/>
              </a:rPr>
              <a:t>False</a:t>
            </a:r>
            <a:r>
              <a:rPr lang="en-US" altLang="zh-CN" sz="3000">
                <a:ea typeface="宋体" panose="02010600030101010101" pitchFamily="2" charset="-122"/>
                <a:sym typeface="Symbol" panose="05050102010706020507" pitchFamily="18" charset="2"/>
              </a:rPr>
              <a:t>? </a:t>
            </a:r>
            <a:r>
              <a:rPr lang="en-US" altLang="zh-CN" sz="3000" b="1" i="1">
                <a:ea typeface="宋体" panose="02010600030101010101" pitchFamily="2" charset="-122"/>
                <a:sym typeface="Symbol" panose="05050102010706020507" pitchFamily="18" charset="2"/>
              </a:rPr>
              <a:t>P</a:t>
            </a:r>
            <a:r>
              <a:rPr lang="en-US" altLang="zh-CN" sz="3000" b="1">
                <a:ea typeface="宋体" panose="02010600030101010101" pitchFamily="2" charset="-122"/>
                <a:sym typeface="Symbol" panose="05050102010706020507" pitchFamily="18" charset="2"/>
              </a:rPr>
              <a:t>(</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 is true for every </a:t>
            </a:r>
            <a:r>
              <a:rPr lang="en-US" altLang="zh-CN" sz="3000" b="1" i="1">
                <a:ea typeface="宋体" panose="02010600030101010101" pitchFamily="2" charset="-122"/>
                <a:sym typeface="Symbol" panose="05050102010706020507" pitchFamily="18" charset="2"/>
              </a:rPr>
              <a:t>x</a:t>
            </a:r>
            <a:r>
              <a:rPr lang="en-US" altLang="zh-CN" sz="3000" b="1">
                <a:ea typeface="宋体" panose="02010600030101010101" pitchFamily="2" charset="-122"/>
                <a:sym typeface="Symbol" panose="05050102010706020507" pitchFamily="18" charset="2"/>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BCCDC73-EE26-42C1-AEF2-CBFE2E5A9BE6}" type="slidenum">
              <a:rPr lang="en-US" altLang="zh-CN" sz="1200">
                <a:effectLst>
                  <a:outerShdw blurRad="38100" dist="38100" dir="2700000" algn="tl">
                    <a:srgbClr val="C0C0C0"/>
                  </a:outerShdw>
                </a:effectLst>
                <a:latin typeface="Verdana" panose="020B0604030504040204" pitchFamily="34" charset="0"/>
              </a:rPr>
              <a:t>39</a:t>
            </a:fld>
            <a:endParaRPr lang="en-US" altLang="zh-CN" sz="1200">
              <a:effectLst>
                <a:outerShdw blurRad="38100" dist="38100" dir="2700000" algn="tl">
                  <a:srgbClr val="C0C0C0"/>
                </a:outerShdw>
              </a:effectLst>
              <a:latin typeface="Verdana" panose="020B0604030504040204" pitchFamily="34" charset="0"/>
            </a:endParaRPr>
          </a:p>
        </p:txBody>
      </p:sp>
      <p:sp>
        <p:nvSpPr>
          <p:cNvPr id="40963" name="灯片编号占位符 6"/>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0E801EF-4AD8-4343-B008-2DFEE663F623}" type="slidenum">
              <a:rPr lang="en-US" altLang="zh-CN" sz="1200">
                <a:effectLst>
                  <a:outerShdw blurRad="38100" dist="38100" dir="2700000" algn="tl">
                    <a:srgbClr val="C0C0C0"/>
                  </a:outerShdw>
                </a:effectLst>
                <a:latin typeface="Verdana" panose="020B0604030504040204" pitchFamily="34" charset="0"/>
              </a:rPr>
              <a:t>39</a:t>
            </a:fld>
            <a:endParaRPr lang="en-US" altLang="zh-CN" sz="1200">
              <a:effectLst>
                <a:outerShdw blurRad="38100" dist="38100" dir="2700000" algn="tl">
                  <a:srgbClr val="C0C0C0"/>
                </a:outerShdw>
              </a:effectLst>
              <a:latin typeface="Verdana" panose="020B0604030504040204" pitchFamily="34" charset="0"/>
            </a:endParaRPr>
          </a:p>
        </p:txBody>
      </p:sp>
      <p:sp>
        <p:nvSpPr>
          <p:cNvPr id="45060"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De Morgan’s laws</a:t>
            </a:r>
          </a:p>
        </p:txBody>
      </p:sp>
      <p:sp>
        <p:nvSpPr>
          <p:cNvPr id="45061" name="Rectangle 3"/>
          <p:cNvSpPr>
            <a:spLocks noGrp="1" noChangeArrowheads="1"/>
          </p:cNvSpPr>
          <p:nvPr>
            <p:ph type="body" sz="half" idx="4294967295"/>
          </p:nvPr>
        </p:nvSpPr>
        <p:spPr>
          <a:xfrm>
            <a:off x="457200" y="1419225"/>
            <a:ext cx="8382000" cy="3990975"/>
          </a:xfrm>
        </p:spPr>
        <p:txBody>
          <a:bodyPr/>
          <a:lstStyle/>
          <a:p>
            <a:pPr eaLnBrk="1" hangingPunct="1">
              <a:lnSpc>
                <a:spcPct val="80000"/>
              </a:lnSpc>
            </a:pPr>
            <a:r>
              <a:rPr lang="en-US" altLang="zh-CN" sz="3600">
                <a:solidFill>
                  <a:srgbClr val="000000"/>
                </a:solidFill>
                <a:ea typeface="宋体" panose="02010600030101010101" pitchFamily="2" charset="-122"/>
                <a:sym typeface="Symbol" panose="05050102010706020507" pitchFamily="18" charset="2"/>
              </a:rPr>
              <a:t>  (</a:t>
            </a:r>
            <a:r>
              <a:rPr lang="en-US" altLang="zh-CN" sz="3600" i="1">
                <a:solidFill>
                  <a:srgbClr val="000000"/>
                </a:solidFill>
                <a:ea typeface="宋体" panose="02010600030101010101" pitchFamily="2" charset="-122"/>
                <a:sym typeface="Symbol" panose="05050102010706020507" pitchFamily="18" charset="2"/>
              </a:rPr>
              <a:t>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600" b="1" i="1">
                <a:solidFill>
                  <a:srgbClr val="000000"/>
                </a:solidFill>
                <a:ea typeface="宋体" panose="02010600030101010101" pitchFamily="2" charset="-122"/>
                <a:sym typeface="Symbol" panose="05050102010706020507" pitchFamily="18" charset="2"/>
              </a:rPr>
              <a:t>1</a:t>
            </a:r>
            <a:r>
              <a:rPr lang="en-US" altLang="zh-CN" sz="3600">
                <a:solidFill>
                  <a:srgbClr val="000000"/>
                </a:solidFill>
                <a:ea typeface="宋体" panose="02010600030101010101" pitchFamily="2" charset="-122"/>
                <a:sym typeface="Symbol" panose="05050102010706020507" pitchFamily="18" charset="2"/>
              </a:rPr>
              <a:t>)</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800" b="1" i="1">
                <a:solidFill>
                  <a:srgbClr val="000000"/>
                </a:solidFill>
                <a:ea typeface="宋体" panose="02010600030101010101" pitchFamily="2" charset="-122"/>
                <a:sym typeface="Symbol" panose="05050102010706020507" pitchFamily="18" charset="2"/>
              </a:rPr>
              <a:t>2</a:t>
            </a:r>
            <a:r>
              <a:rPr lang="en-US" altLang="zh-CN" sz="3600" i="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800" b="1" i="1">
                <a:solidFill>
                  <a:srgbClr val="000000"/>
                </a:solidFill>
                <a:ea typeface="宋体" panose="02010600030101010101" pitchFamily="2" charset="-122"/>
                <a:sym typeface="Symbol" panose="05050102010706020507" pitchFamily="18" charset="2"/>
              </a:rPr>
              <a:t>n</a:t>
            </a:r>
            <a:r>
              <a:rPr lang="en-US" altLang="zh-CN" sz="3600">
                <a:solidFill>
                  <a:srgbClr val="000000"/>
                </a:solidFill>
                <a:ea typeface="宋体" panose="02010600030101010101" pitchFamily="2" charset="-122"/>
                <a:sym typeface="Symbol" panose="05050102010706020507" pitchFamily="18" charset="2"/>
              </a:rPr>
              <a:t>))</a:t>
            </a:r>
          </a:p>
          <a:p>
            <a:pPr eaLnBrk="1" hangingPunct="1">
              <a:lnSpc>
                <a:spcPct val="80000"/>
              </a:lnSpc>
            </a:pPr>
            <a:r>
              <a:rPr lang="en-US" altLang="zh-CN" sz="3600">
                <a:solidFill>
                  <a:srgbClr val="000000"/>
                </a:solidFill>
                <a:ea typeface="宋体" panose="02010600030101010101" pitchFamily="2" charset="-122"/>
                <a:sym typeface="Symbol" panose="05050102010706020507" pitchFamily="18" charset="2"/>
              </a:rPr>
              <a:t>= </a:t>
            </a:r>
            <a:r>
              <a:rPr lang="en-US" altLang="zh-CN" sz="3600" i="1">
                <a:solidFill>
                  <a:srgbClr val="000000"/>
                </a:solidFill>
                <a:ea typeface="宋体" panose="02010600030101010101" pitchFamily="2" charset="-122"/>
                <a:sym typeface="Symbol" panose="05050102010706020507" pitchFamily="18" charset="2"/>
              </a:rPr>
              <a:t>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600" b="1" i="1">
                <a:solidFill>
                  <a:srgbClr val="000000"/>
                </a:solidFill>
                <a:ea typeface="宋体" panose="02010600030101010101" pitchFamily="2" charset="-122"/>
                <a:sym typeface="Symbol" panose="05050102010706020507" pitchFamily="18" charset="2"/>
              </a:rPr>
              <a:t>1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800" b="1" i="1">
                <a:solidFill>
                  <a:srgbClr val="000000"/>
                </a:solidFill>
                <a:ea typeface="宋体" panose="02010600030101010101" pitchFamily="2" charset="-122"/>
                <a:sym typeface="Symbol" panose="05050102010706020507" pitchFamily="18" charset="2"/>
              </a:rPr>
              <a:t>2</a:t>
            </a:r>
            <a:r>
              <a:rPr lang="en-US" altLang="zh-CN" sz="1600" b="1" i="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800" b="1" i="1">
                <a:solidFill>
                  <a:srgbClr val="000000"/>
                </a:solidFill>
                <a:ea typeface="宋体" panose="02010600030101010101" pitchFamily="2" charset="-122"/>
                <a:sym typeface="Symbol" panose="05050102010706020507" pitchFamily="18" charset="2"/>
              </a:rPr>
              <a:t>n</a:t>
            </a:r>
            <a:r>
              <a:rPr lang="en-US" altLang="zh-CN" sz="3600">
                <a:solidFill>
                  <a:srgbClr val="000000"/>
                </a:solidFill>
                <a:ea typeface="宋体" panose="02010600030101010101" pitchFamily="2" charset="-122"/>
                <a:sym typeface="Symbol" panose="05050102010706020507" pitchFamily="18" charset="2"/>
              </a:rPr>
              <a:t>)</a:t>
            </a:r>
            <a:endParaRPr lang="en-US" altLang="zh-CN" sz="3600" i="1">
              <a:solidFill>
                <a:srgbClr val="000000"/>
              </a:solidFill>
              <a:ea typeface="宋体" panose="02010600030101010101" pitchFamily="2" charset="-122"/>
              <a:sym typeface="Symbol" panose="05050102010706020507" pitchFamily="18" charset="2"/>
            </a:endParaRPr>
          </a:p>
          <a:p>
            <a:pPr eaLnBrk="1" hangingPunct="1">
              <a:lnSpc>
                <a:spcPct val="80000"/>
              </a:lnSpc>
              <a:buFont typeface="Wingdings" panose="05000000000000000000" pitchFamily="2" charset="2"/>
              <a:buNone/>
            </a:pPr>
            <a:endParaRPr lang="en-US" altLang="zh-CN" sz="3600">
              <a:solidFill>
                <a:srgbClr val="000000"/>
              </a:solidFill>
              <a:ea typeface="宋体" panose="02010600030101010101" pitchFamily="2" charset="-122"/>
              <a:sym typeface="Symbol" panose="05050102010706020507" pitchFamily="18" charset="2"/>
            </a:endParaRPr>
          </a:p>
          <a:p>
            <a:pPr eaLnBrk="1" hangingPunct="1">
              <a:lnSpc>
                <a:spcPct val="80000"/>
              </a:lnSpc>
            </a:pPr>
            <a:r>
              <a:rPr lang="en-US" altLang="zh-CN" sz="3600">
                <a:solidFill>
                  <a:srgbClr val="000000"/>
                </a:solidFill>
                <a:ea typeface="宋体" panose="02010600030101010101" pitchFamily="2" charset="-122"/>
                <a:sym typeface="Symbol" panose="05050102010706020507" pitchFamily="18" charset="2"/>
              </a:rPr>
              <a:t>   (</a:t>
            </a:r>
            <a:r>
              <a:rPr lang="en-US" altLang="zh-CN" sz="3600" i="1">
                <a:solidFill>
                  <a:srgbClr val="000000"/>
                </a:solidFill>
                <a:ea typeface="宋体" panose="02010600030101010101" pitchFamily="2" charset="-122"/>
                <a:sym typeface="Symbol" panose="05050102010706020507" pitchFamily="18" charset="2"/>
              </a:rPr>
              <a:t>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600" b="1" i="1">
                <a:solidFill>
                  <a:srgbClr val="000000"/>
                </a:solidFill>
                <a:ea typeface="宋体" panose="02010600030101010101" pitchFamily="2" charset="-122"/>
                <a:sym typeface="Symbol" panose="05050102010706020507" pitchFamily="18" charset="2"/>
              </a:rPr>
              <a:t>1</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800" b="1" i="1">
                <a:solidFill>
                  <a:srgbClr val="000000"/>
                </a:solidFill>
                <a:ea typeface="宋体" panose="02010600030101010101" pitchFamily="2" charset="-122"/>
                <a:sym typeface="Symbol" panose="05050102010706020507" pitchFamily="18" charset="2"/>
              </a:rPr>
              <a:t>2</a:t>
            </a:r>
            <a:r>
              <a:rPr lang="en-US" altLang="zh-CN" sz="3600" i="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800" b="1" i="1">
                <a:solidFill>
                  <a:srgbClr val="000000"/>
                </a:solidFill>
                <a:ea typeface="宋体" panose="02010600030101010101" pitchFamily="2" charset="-122"/>
                <a:sym typeface="Symbol" panose="05050102010706020507" pitchFamily="18" charset="2"/>
              </a:rPr>
              <a:t>n</a:t>
            </a:r>
            <a:r>
              <a:rPr lang="en-US" altLang="zh-CN" sz="3600">
                <a:solidFill>
                  <a:srgbClr val="000000"/>
                </a:solidFill>
                <a:ea typeface="宋体" panose="02010600030101010101" pitchFamily="2" charset="-122"/>
                <a:sym typeface="Symbol" panose="05050102010706020507" pitchFamily="18" charset="2"/>
              </a:rPr>
              <a:t>))</a:t>
            </a:r>
          </a:p>
          <a:p>
            <a:pPr eaLnBrk="1" hangingPunct="1">
              <a:lnSpc>
                <a:spcPct val="80000"/>
              </a:lnSpc>
            </a:pPr>
            <a:r>
              <a:rPr lang="en-US" altLang="zh-CN" sz="3600">
                <a:solidFill>
                  <a:srgbClr val="000000"/>
                </a:solidFill>
                <a:ea typeface="宋体" panose="02010600030101010101" pitchFamily="2" charset="-122"/>
                <a:sym typeface="Symbol" panose="05050102010706020507" pitchFamily="18" charset="2"/>
              </a:rPr>
              <a:t>=  </a:t>
            </a:r>
            <a:r>
              <a:rPr lang="en-US" altLang="zh-CN" sz="3600" i="1">
                <a:solidFill>
                  <a:srgbClr val="000000"/>
                </a:solidFill>
                <a:ea typeface="宋体" panose="02010600030101010101" pitchFamily="2" charset="-122"/>
                <a:sym typeface="Symbol" panose="05050102010706020507" pitchFamily="18" charset="2"/>
              </a:rPr>
              <a:t>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600" b="1" i="1">
                <a:solidFill>
                  <a:srgbClr val="000000"/>
                </a:solidFill>
                <a:ea typeface="宋体" panose="02010600030101010101" pitchFamily="2" charset="-122"/>
                <a:sym typeface="Symbol" panose="05050102010706020507" pitchFamily="18" charset="2"/>
              </a:rPr>
              <a:t>1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800" b="1" i="1">
                <a:solidFill>
                  <a:srgbClr val="000000"/>
                </a:solidFill>
                <a:ea typeface="宋体" panose="02010600030101010101" pitchFamily="2" charset="-122"/>
                <a:sym typeface="Symbol" panose="05050102010706020507" pitchFamily="18" charset="2"/>
              </a:rPr>
              <a:t>2</a:t>
            </a:r>
            <a:r>
              <a:rPr lang="en-US" altLang="zh-CN" sz="1600" b="1" i="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 p</a:t>
            </a:r>
            <a:r>
              <a:rPr lang="en-US" altLang="zh-CN" sz="3600">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a:t>
            </a:r>
            <a:r>
              <a:rPr lang="en-US" altLang="zh-CN" sz="1800" b="1" i="1">
                <a:solidFill>
                  <a:srgbClr val="000000"/>
                </a:solidFill>
                <a:ea typeface="宋体" panose="02010600030101010101" pitchFamily="2" charset="-122"/>
                <a:sym typeface="Symbol" panose="05050102010706020507" pitchFamily="18" charset="2"/>
              </a:rPr>
              <a:t>n</a:t>
            </a:r>
            <a:r>
              <a:rPr lang="en-US" altLang="zh-CN" sz="3600">
                <a:solidFill>
                  <a:srgbClr val="000000"/>
                </a:solidFill>
                <a:ea typeface="宋体" panose="02010600030101010101" pitchFamily="2" charset="-122"/>
                <a:sym typeface="Symbol" panose="05050102010706020507" pitchFamily="18" charset="2"/>
              </a:rPr>
              <a:t>)</a:t>
            </a:r>
            <a:endParaRPr lang="en-US" altLang="zh-CN" sz="3600" i="1">
              <a:solidFill>
                <a:srgbClr val="000000"/>
              </a:solidFill>
              <a:ea typeface="宋体" panose="02010600030101010101" pitchFamily="2" charset="-122"/>
              <a:sym typeface="Symbol" panose="05050102010706020507" pitchFamily="18" charset="2"/>
            </a:endParaRPr>
          </a:p>
          <a:p>
            <a:pPr eaLnBrk="1" hangingPunct="1">
              <a:lnSpc>
                <a:spcPct val="80000"/>
              </a:lnSpc>
            </a:pPr>
            <a:endParaRPr lang="en-US" altLang="zh-CN" sz="3600" i="1">
              <a:solidFill>
                <a:srgbClr val="000000"/>
              </a:solidFill>
              <a:ea typeface="宋体" panose="02010600030101010101" pitchFamily="2" charset="-122"/>
              <a:sym typeface="Symbol" panose="05050102010706020507"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425AFB2-3253-41D5-8977-1124D6E45262}" type="slidenum">
              <a:rPr lang="en-US" altLang="zh-CN" sz="1200">
                <a:effectLst>
                  <a:outerShdw blurRad="38100" dist="38100" dir="2700000" algn="tl">
                    <a:srgbClr val="C0C0C0"/>
                  </a:outerShdw>
                </a:effectLst>
                <a:latin typeface="Verdana" panose="020B0604030504040204" pitchFamily="34" charset="0"/>
              </a:rPr>
              <a:t>4</a:t>
            </a:fld>
            <a:endParaRPr lang="en-US" altLang="zh-CN" sz="1200">
              <a:effectLst>
                <a:outerShdw blurRad="38100" dist="38100" dir="2700000" algn="tl">
                  <a:srgbClr val="C0C0C0"/>
                </a:outerShdw>
              </a:effectLst>
              <a:latin typeface="Verdana" panose="020B0604030504040204" pitchFamily="34" charset="0"/>
            </a:endParaRPr>
          </a:p>
        </p:txBody>
      </p:sp>
      <p:sp>
        <p:nvSpPr>
          <p:cNvPr id="8195"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8196" name="Group 3"/>
          <p:cNvGrpSpPr/>
          <p:nvPr/>
        </p:nvGrpSpPr>
        <p:grpSpPr bwMode="auto">
          <a:xfrm>
            <a:off x="1981200" y="2819400"/>
            <a:ext cx="5029200" cy="2438400"/>
            <a:chOff x="0" y="0"/>
            <a:chExt cx="1889" cy="1009"/>
          </a:xfrm>
        </p:grpSpPr>
        <p:grpSp>
          <p:nvGrpSpPr>
            <p:cNvPr id="8198" name="Group 4"/>
            <p:cNvGrpSpPr/>
            <p:nvPr/>
          </p:nvGrpSpPr>
          <p:grpSpPr bwMode="auto">
            <a:xfrm>
              <a:off x="0" y="90"/>
              <a:ext cx="1889" cy="919"/>
              <a:chOff x="0" y="0"/>
              <a:chExt cx="1926" cy="937"/>
            </a:xfrm>
          </p:grpSpPr>
          <p:sp>
            <p:nvSpPr>
              <p:cNvPr id="8203"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8204"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8199"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8200"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8201"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8202"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8197" name="Rectangle 11"/>
          <p:cNvSpPr>
            <a:spLocks noGrp="1" noChangeArrowheads="1"/>
          </p:cNvSpPr>
          <p:nvPr>
            <p:ph type="body" idx="4294967295"/>
          </p:nvPr>
        </p:nvSpPr>
        <p:spPr>
          <a:xfrm>
            <a:off x="2209800" y="3505200"/>
            <a:ext cx="4572000" cy="685800"/>
          </a:xfrm>
        </p:spPr>
        <p:txBody>
          <a:bodyPr/>
          <a:lstStyle/>
          <a:p>
            <a:pPr algn="ctr">
              <a:lnSpc>
                <a:spcPct val="90000"/>
              </a:lnSpc>
              <a:spcBef>
                <a:spcPct val="0"/>
              </a:spcBef>
              <a:buClrTx/>
              <a:buFont typeface="Wingdings" panose="05000000000000000000" pitchFamily="2" charset="2"/>
              <a:buNone/>
            </a:pPr>
            <a:r>
              <a:rPr lang="en-US" altLang="zh-CN" sz="2400" b="1">
                <a:ea typeface="宋体" panose="02010600030101010101" pitchFamily="2" charset="-122"/>
              </a:rPr>
              <a:t>Introduction of Predicates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C23A0CC-B44D-42EF-A6FD-90141EDFFE21}" type="slidenum">
              <a:rPr lang="en-US" altLang="zh-CN" sz="1200">
                <a:effectLst>
                  <a:outerShdw blurRad="38100" dist="38100" dir="2700000" algn="tl">
                    <a:srgbClr val="C0C0C0"/>
                  </a:outerShdw>
                </a:effectLst>
                <a:latin typeface="Verdana" panose="020B0604030504040204" pitchFamily="34" charset="0"/>
              </a:rPr>
              <a:t>40</a:t>
            </a:fld>
            <a:endParaRPr lang="en-US" altLang="zh-CN" sz="1200">
              <a:effectLst>
                <a:outerShdw blurRad="38100" dist="38100" dir="2700000" algn="tl">
                  <a:srgbClr val="C0C0C0"/>
                </a:outerShdw>
              </a:effectLst>
              <a:latin typeface="Verdana" panose="020B0604030504040204" pitchFamily="34" charset="0"/>
            </a:endParaRPr>
          </a:p>
        </p:txBody>
      </p:sp>
      <p:sp>
        <p:nvSpPr>
          <p:cNvPr id="46083"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10</a:t>
            </a:r>
          </a:p>
        </p:txBody>
      </p:sp>
      <p:sp>
        <p:nvSpPr>
          <p:cNvPr id="46084" name="Rectangle 3"/>
          <p:cNvSpPr>
            <a:spLocks noGrp="1" noChangeArrowheads="1"/>
          </p:cNvSpPr>
          <p:nvPr>
            <p:ph type="body" idx="4294967295"/>
          </p:nvPr>
        </p:nvSpPr>
        <p:spPr>
          <a:xfrm>
            <a:off x="228600" y="1419225"/>
            <a:ext cx="8534400" cy="4879975"/>
          </a:xfrm>
        </p:spPr>
        <p:txBody>
          <a:bodyPr/>
          <a:lstStyle/>
          <a:p>
            <a:pPr eaLnBrk="1" hangingPunct="1">
              <a:lnSpc>
                <a:spcPct val="90000"/>
              </a:lnSpc>
            </a:pPr>
            <a:r>
              <a:rPr lang="en-US" altLang="zh-CN">
                <a:ea typeface="宋体" panose="02010600030101010101" pitchFamily="2" charset="-122"/>
              </a:rPr>
              <a:t>What are the negations of the statements “There is an honest politician” and “All  Chinese eats jiaozi”?</a:t>
            </a:r>
          </a:p>
          <a:p>
            <a:pPr eaLnBrk="1" hangingPunct="1">
              <a:lnSpc>
                <a:spcPct val="90000"/>
              </a:lnSpc>
            </a:pPr>
            <a:r>
              <a:rPr lang="en-US" altLang="zh-CN">
                <a:ea typeface="宋体" panose="02010600030101010101" pitchFamily="2" charset="-122"/>
              </a:rPr>
              <a:t>Solution: Let </a:t>
            </a:r>
            <a:r>
              <a:rPr lang="en-US" altLang="zh-CN" i="1">
                <a:ea typeface="宋体" panose="02010600030101010101" pitchFamily="2" charset="-122"/>
              </a:rPr>
              <a:t>H</a:t>
            </a:r>
            <a:r>
              <a:rPr lang="en-US" altLang="zh-CN">
                <a:ea typeface="宋体" panose="02010600030101010101" pitchFamily="2" charset="-122"/>
              </a:rPr>
              <a:t>(</a:t>
            </a:r>
            <a:r>
              <a:rPr lang="en-US" altLang="zh-CN" i="1">
                <a:ea typeface="宋体" panose="02010600030101010101" pitchFamily="2" charset="-122"/>
              </a:rPr>
              <a:t>x</a:t>
            </a:r>
            <a:r>
              <a:rPr lang="en-US" altLang="zh-CN">
                <a:ea typeface="宋体" panose="02010600030101010101" pitchFamily="2" charset="-122"/>
              </a:rPr>
              <a:t>) denote “x is honest.”</a:t>
            </a:r>
          </a:p>
          <a:p>
            <a:pPr eaLnBrk="1" hangingPunct="1">
              <a:lnSpc>
                <a:spcPct val="90000"/>
              </a:lnSpc>
            </a:pPr>
            <a:r>
              <a:rPr lang="en-US" altLang="zh-CN">
                <a:ea typeface="宋体" panose="02010600030101010101" pitchFamily="2" charset="-122"/>
              </a:rPr>
              <a:t>“There is an honest politician.”   </a:t>
            </a:r>
          </a:p>
          <a:p>
            <a:pPr eaLnBrk="1" hangingPunct="1">
              <a:lnSpc>
                <a:spcPct val="90000"/>
              </a:lnSpc>
            </a:pPr>
            <a:r>
              <a:rPr lang="en-US" altLang="zh-CN" sz="3600" b="1">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rPr>
              <a:t>x</a:t>
            </a:r>
            <a:r>
              <a:rPr lang="en-US" altLang="zh-CN" sz="3600" b="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H</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a:t>
            </a:r>
            <a:r>
              <a:rPr lang="en-US" altLang="zh-CN" sz="3600" b="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x</a:t>
            </a:r>
            <a:r>
              <a:rPr lang="en-US" altLang="zh-CN" sz="3600" b="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H</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a:ea typeface="宋体" panose="02010600030101010101" pitchFamily="2" charset="-122"/>
              </a:rPr>
              <a:t>         </a:t>
            </a:r>
            <a:r>
              <a:rPr lang="en-US" altLang="zh-CN" sz="3600" b="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x</a:t>
            </a:r>
            <a:r>
              <a:rPr lang="en-US" altLang="zh-CN" sz="3600" b="1">
                <a:solidFill>
                  <a:srgbClr val="000000"/>
                </a:solidFill>
                <a:ea typeface="宋体" panose="02010600030101010101" pitchFamily="2" charset="-122"/>
                <a:sym typeface="Symbol" panose="05050102010706020507" pitchFamily="18" charset="2"/>
              </a:rPr>
              <a:t>  </a:t>
            </a:r>
            <a:r>
              <a:rPr lang="en-US" altLang="zh-CN" i="1">
                <a:solidFill>
                  <a:srgbClr val="000000"/>
                </a:solidFill>
                <a:ea typeface="宋体" panose="02010600030101010101" pitchFamily="2" charset="-122"/>
              </a:rPr>
              <a:t>H</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endParaRPr lang="en-US" altLang="zh-CN">
              <a:ea typeface="宋体" panose="02010600030101010101" pitchFamily="2" charset="-122"/>
            </a:endParaRPr>
          </a:p>
          <a:p>
            <a:pPr eaLnBrk="1" hangingPunct="1">
              <a:lnSpc>
                <a:spcPct val="90000"/>
              </a:lnSpc>
            </a:pPr>
            <a:r>
              <a:rPr lang="en-US" altLang="zh-CN">
                <a:ea typeface="宋体" panose="02010600030101010101" pitchFamily="2" charset="-122"/>
              </a:rPr>
              <a:t>Let </a:t>
            </a:r>
            <a:r>
              <a:rPr lang="en-US" altLang="zh-CN" i="1">
                <a:ea typeface="宋体" panose="02010600030101010101" pitchFamily="2" charset="-122"/>
              </a:rPr>
              <a:t>C</a:t>
            </a:r>
            <a:r>
              <a:rPr lang="en-US" altLang="zh-CN">
                <a:ea typeface="宋体" panose="02010600030101010101" pitchFamily="2" charset="-122"/>
              </a:rPr>
              <a:t>(</a:t>
            </a:r>
            <a:r>
              <a:rPr lang="en-US" altLang="zh-CN" i="1">
                <a:ea typeface="宋体" panose="02010600030101010101" pitchFamily="2" charset="-122"/>
              </a:rPr>
              <a:t>x</a:t>
            </a:r>
            <a:r>
              <a:rPr lang="en-US" altLang="zh-CN">
                <a:ea typeface="宋体" panose="02010600030101010101" pitchFamily="2" charset="-122"/>
              </a:rPr>
              <a:t>) denote “x eats </a:t>
            </a:r>
            <a:r>
              <a:rPr lang="en-US" altLang="zh-CN">
                <a:ea typeface="宋体" panose="02010600030101010101" pitchFamily="2" charset="-122"/>
                <a:sym typeface="+mn-ea"/>
              </a:rPr>
              <a:t>jiaozi</a:t>
            </a:r>
            <a:r>
              <a:rPr lang="en-US" altLang="zh-CN">
                <a:ea typeface="宋体" panose="02010600030101010101" pitchFamily="2" charset="-122"/>
              </a:rPr>
              <a:t>.”</a:t>
            </a:r>
          </a:p>
          <a:p>
            <a:pPr eaLnBrk="1" hangingPunct="1">
              <a:lnSpc>
                <a:spcPct val="90000"/>
              </a:lnSpc>
            </a:pPr>
            <a:r>
              <a:rPr lang="en-US" altLang="zh-CN">
                <a:ea typeface="宋体" panose="02010600030101010101" pitchFamily="2" charset="-122"/>
              </a:rPr>
              <a:t>“All </a:t>
            </a:r>
            <a:r>
              <a:rPr lang="en-US" altLang="zh-CN">
                <a:ea typeface="宋体" panose="02010600030101010101" pitchFamily="2" charset="-122"/>
                <a:sym typeface="+mn-ea"/>
              </a:rPr>
              <a:t>Chinese </a:t>
            </a:r>
            <a:r>
              <a:rPr lang="en-US" altLang="zh-CN">
                <a:ea typeface="宋体" panose="02010600030101010101" pitchFamily="2" charset="-122"/>
              </a:rPr>
              <a:t>eats </a:t>
            </a:r>
            <a:r>
              <a:rPr lang="en-US" altLang="zh-CN">
                <a:ea typeface="宋体" panose="02010600030101010101" pitchFamily="2" charset="-122"/>
                <a:sym typeface="+mn-ea"/>
              </a:rPr>
              <a:t>jiaozi</a:t>
            </a:r>
            <a:r>
              <a:rPr lang="en-US" altLang="zh-CN">
                <a:ea typeface="宋体" panose="02010600030101010101" pitchFamily="2" charset="-122"/>
              </a:rPr>
              <a:t>?”</a:t>
            </a:r>
            <a:endParaRPr lang="en-US" altLang="zh-CN">
              <a:solidFill>
                <a:srgbClr val="000000"/>
              </a:solidFill>
              <a:ea typeface="宋体" panose="02010600030101010101" pitchFamily="2" charset="-122"/>
            </a:endParaRPr>
          </a:p>
          <a:p>
            <a:pPr eaLnBrk="1" hangingPunct="1">
              <a:lnSpc>
                <a:spcPct val="90000"/>
              </a:lnSpc>
            </a:pPr>
            <a:r>
              <a:rPr lang="en-US" altLang="zh-CN" sz="3600" b="1">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rPr>
              <a:t>x</a:t>
            </a:r>
            <a:r>
              <a:rPr lang="en-US" altLang="zh-CN" sz="3600" b="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sz="3600" b="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x</a:t>
            </a:r>
            <a:r>
              <a:rPr lang="en-US" altLang="zh-CN" sz="3600" b="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sz="3600" b="1">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rPr>
              <a:t>x</a:t>
            </a:r>
            <a:r>
              <a:rPr lang="en-US" altLang="zh-CN" sz="3600" b="1">
                <a:solidFill>
                  <a:srgbClr val="000000"/>
                </a:solidFill>
                <a:ea typeface="宋体" panose="02010600030101010101" pitchFamily="2" charset="-122"/>
                <a:sym typeface="Symbol" panose="05050102010706020507" pitchFamily="18" charset="2"/>
              </a:rPr>
              <a:t> 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2E5072F-2676-4053-B753-1C9C3C57150C}" type="slidenum">
              <a:rPr lang="en-US" altLang="zh-CN" sz="1200">
                <a:effectLst>
                  <a:outerShdw blurRad="38100" dist="38100" dir="2700000" algn="tl">
                    <a:srgbClr val="C0C0C0"/>
                  </a:outerShdw>
                </a:effectLst>
                <a:latin typeface="Verdana" panose="020B0604030504040204" pitchFamily="34" charset="0"/>
              </a:rPr>
              <a:t>41</a:t>
            </a:fld>
            <a:endParaRPr lang="en-US" altLang="zh-CN" sz="1200">
              <a:effectLst>
                <a:outerShdw blurRad="38100" dist="38100" dir="2700000" algn="tl">
                  <a:srgbClr val="C0C0C0"/>
                </a:outerShdw>
              </a:effectLst>
              <a:latin typeface="Verdana" panose="020B0604030504040204" pitchFamily="34" charset="0"/>
            </a:endParaRPr>
          </a:p>
        </p:txBody>
      </p:sp>
      <p:sp>
        <p:nvSpPr>
          <p:cNvPr id="47107"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11</a:t>
            </a:r>
          </a:p>
        </p:txBody>
      </p:sp>
      <p:sp>
        <p:nvSpPr>
          <p:cNvPr id="47108" name="Rectangle 3"/>
          <p:cNvSpPr>
            <a:spLocks noGrp="1" noChangeArrowheads="1"/>
          </p:cNvSpPr>
          <p:nvPr>
            <p:ph type="body" idx="4294967295"/>
          </p:nvPr>
        </p:nvSpPr>
        <p:spPr/>
        <p:txBody>
          <a:bodyPr/>
          <a:lstStyle/>
          <a:p>
            <a:pPr eaLnBrk="1" hangingPunct="1"/>
            <a:r>
              <a:rPr lang="en-US" altLang="zh-CN">
                <a:ea typeface="宋体" panose="02010600030101010101" pitchFamily="2" charset="-122"/>
              </a:rPr>
              <a:t>Negations of the statements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 </a:t>
            </a:r>
            <a:r>
              <a:rPr lang="en-US" altLang="zh-CN" sz="3600">
                <a:solidFill>
                  <a:srgbClr val="000000"/>
                </a:solidFill>
                <a:ea typeface="宋体" panose="02010600030101010101" pitchFamily="2" charset="-122"/>
                <a:sym typeface="Symbol" panose="05050102010706020507" pitchFamily="18" charset="2"/>
              </a:rPr>
              <a:t>( x^2 &gt; x) and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 </a:t>
            </a:r>
            <a:r>
              <a:rPr lang="en-US" altLang="zh-CN" sz="3600">
                <a:solidFill>
                  <a:srgbClr val="000000"/>
                </a:solidFill>
                <a:ea typeface="宋体" panose="02010600030101010101" pitchFamily="2" charset="-122"/>
                <a:sym typeface="Symbol" panose="05050102010706020507" pitchFamily="18" charset="2"/>
              </a:rPr>
              <a:t>( x^2 = 2 ) </a:t>
            </a:r>
          </a:p>
          <a:p>
            <a:pPr eaLnBrk="1" hangingPunct="1">
              <a:buFont typeface="Wingdings" panose="05000000000000000000" pitchFamily="2" charset="2"/>
              <a:buNone/>
            </a:pPr>
            <a:r>
              <a:rPr lang="en-US" altLang="zh-CN" sz="3600" b="1">
                <a:solidFill>
                  <a:srgbClr val="000000"/>
                </a:solidFill>
                <a:ea typeface="宋体" panose="02010600030101010101" pitchFamily="2" charset="-122"/>
                <a:sym typeface="Symbol" panose="05050102010706020507" pitchFamily="18" charset="2"/>
              </a:rPr>
              <a:t>      </a:t>
            </a:r>
            <a:r>
              <a:rPr lang="en-US" altLang="zh-CN" sz="3600" i="1">
                <a:solidFill>
                  <a:srgbClr val="000000"/>
                </a:solidFill>
                <a:ea typeface="宋体" panose="02010600030101010101" pitchFamily="2" charset="-122"/>
                <a:sym typeface="Symbol" panose="05050102010706020507" pitchFamily="18" charset="2"/>
              </a:rPr>
              <a:t>x </a:t>
            </a:r>
            <a:r>
              <a:rPr lang="en-US" altLang="zh-CN" sz="3600">
                <a:solidFill>
                  <a:srgbClr val="000000"/>
                </a:solidFill>
                <a:ea typeface="宋体" panose="02010600030101010101" pitchFamily="2" charset="-122"/>
                <a:sym typeface="Symbol" panose="05050102010706020507" pitchFamily="18" charset="2"/>
              </a:rPr>
              <a:t>( x^2 &gt; x)      </a:t>
            </a:r>
          </a:p>
          <a:p>
            <a:pPr eaLnBrk="1" hangingPunct="1">
              <a:buFont typeface="Wingdings" panose="05000000000000000000" pitchFamily="2" charset="2"/>
              <a:buNone/>
            </a:pPr>
            <a:r>
              <a:rPr lang="en-US" altLang="zh-CN" b="1">
                <a:solidFill>
                  <a:srgbClr val="000000"/>
                </a:solidFill>
                <a:ea typeface="宋体" panose="02010600030101010101" pitchFamily="2" charset="-122"/>
                <a:sym typeface="Symbol" panose="05050102010706020507" pitchFamily="18" charset="2"/>
              </a:rPr>
              <a:t></a:t>
            </a:r>
            <a:r>
              <a:rPr lang="en-US" altLang="zh-CN" sz="3600" b="1">
                <a:solidFill>
                  <a:srgbClr val="000000"/>
                </a:solidFill>
                <a:ea typeface="宋体" panose="02010600030101010101" pitchFamily="2" charset="-122"/>
                <a:sym typeface="Symbol" panose="05050102010706020507" pitchFamily="18" charset="2"/>
              </a:rPr>
              <a:t> </a:t>
            </a:r>
            <a:r>
              <a:rPr lang="en-US" altLang="zh-CN" sz="3600" i="1">
                <a:solidFill>
                  <a:srgbClr val="000000"/>
                </a:solidFill>
                <a:ea typeface="宋体" panose="02010600030101010101" pitchFamily="2" charset="-122"/>
                <a:sym typeface="Symbol" panose="05050102010706020507" pitchFamily="18" charset="2"/>
              </a:rPr>
              <a:t>x</a:t>
            </a:r>
            <a:r>
              <a:rPr lang="en-US" altLang="zh-CN" sz="3600">
                <a:solidFill>
                  <a:srgbClr val="000000"/>
                </a:solidFill>
                <a:ea typeface="宋体" panose="02010600030101010101" pitchFamily="2" charset="-122"/>
                <a:sym typeface="Symbol" panose="05050102010706020507" pitchFamily="18" charset="2"/>
              </a:rPr>
              <a:t> </a:t>
            </a:r>
            <a:r>
              <a:rPr lang="en-US" altLang="zh-CN" sz="3600" b="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 x^2 &gt; x) </a:t>
            </a:r>
          </a:p>
          <a:p>
            <a:pPr eaLnBrk="1" hangingPunct="1">
              <a:buFont typeface="Wingdings" panose="05000000000000000000" pitchFamily="2" charset="2"/>
              <a:buNone/>
            </a:pPr>
            <a:r>
              <a:rPr lang="en-US" altLang="zh-CN" b="1">
                <a:solidFill>
                  <a:srgbClr val="000000"/>
                </a:solidFill>
                <a:ea typeface="宋体" panose="02010600030101010101" pitchFamily="2" charset="-122"/>
                <a:sym typeface="Symbol" panose="05050102010706020507" pitchFamily="18" charset="2"/>
              </a:rPr>
              <a:t></a:t>
            </a:r>
            <a:r>
              <a:rPr lang="en-US" altLang="zh-CN" sz="3600" b="1">
                <a:solidFill>
                  <a:srgbClr val="000000"/>
                </a:solidFill>
                <a:ea typeface="宋体" panose="02010600030101010101" pitchFamily="2" charset="-122"/>
                <a:sym typeface="Symbol" panose="05050102010706020507" pitchFamily="18" charset="2"/>
              </a:rPr>
              <a:t> </a:t>
            </a:r>
            <a:r>
              <a:rPr lang="en-US" altLang="zh-CN" sz="3600" i="1">
                <a:solidFill>
                  <a:srgbClr val="000000"/>
                </a:solidFill>
                <a:ea typeface="宋体" panose="02010600030101010101" pitchFamily="2" charset="-122"/>
                <a:sym typeface="Symbol" panose="05050102010706020507" pitchFamily="18" charset="2"/>
              </a:rPr>
              <a:t>x</a:t>
            </a:r>
            <a:r>
              <a:rPr lang="en-US" altLang="zh-CN" sz="3600">
                <a:solidFill>
                  <a:srgbClr val="000000"/>
                </a:solidFill>
                <a:ea typeface="宋体" panose="02010600030101010101" pitchFamily="2" charset="-122"/>
                <a:sym typeface="Symbol" panose="05050102010706020507" pitchFamily="18" charset="2"/>
              </a:rPr>
              <a:t> ( x^2 &lt;= x) </a:t>
            </a:r>
          </a:p>
          <a:p>
            <a:pPr eaLnBrk="1" hangingPunct="1">
              <a:buFont typeface="Wingdings" panose="05000000000000000000" pitchFamily="2" charset="2"/>
              <a:buNone/>
            </a:pPr>
            <a:r>
              <a:rPr lang="en-US" altLang="zh-CN" sz="3600" b="1">
                <a:solidFill>
                  <a:srgbClr val="000000"/>
                </a:solidFill>
                <a:ea typeface="宋体" panose="02010600030101010101" pitchFamily="2" charset="-122"/>
                <a:sym typeface="Symbol" panose="05050102010706020507" pitchFamily="18" charset="2"/>
              </a:rPr>
              <a:t>     </a:t>
            </a:r>
            <a:r>
              <a:rPr lang="en-US" altLang="zh-CN" sz="3600" i="1">
                <a:solidFill>
                  <a:srgbClr val="000000"/>
                </a:solidFill>
                <a:ea typeface="宋体" panose="02010600030101010101" pitchFamily="2" charset="-122"/>
                <a:sym typeface="Symbol" panose="05050102010706020507" pitchFamily="18" charset="2"/>
              </a:rPr>
              <a:t>x </a:t>
            </a:r>
            <a:r>
              <a:rPr lang="en-US" altLang="zh-CN" sz="3600">
                <a:solidFill>
                  <a:srgbClr val="000000"/>
                </a:solidFill>
                <a:ea typeface="宋体" panose="02010600030101010101" pitchFamily="2" charset="-122"/>
                <a:sym typeface="Symbol" panose="05050102010706020507" pitchFamily="18" charset="2"/>
              </a:rPr>
              <a:t>( x^2 = 2 )</a:t>
            </a:r>
          </a:p>
          <a:p>
            <a:pPr eaLnBrk="1" hangingPunct="1">
              <a:buFont typeface="Wingdings" panose="05000000000000000000" pitchFamily="2" charset="2"/>
              <a:buNone/>
            </a:pPr>
            <a:r>
              <a:rPr lang="en-US" altLang="zh-CN" b="1">
                <a:solidFill>
                  <a:srgbClr val="000000"/>
                </a:solidFill>
                <a:ea typeface="宋体" panose="02010600030101010101" pitchFamily="2" charset="-122"/>
                <a:sym typeface="Symbol" panose="05050102010706020507" pitchFamily="18" charset="2"/>
              </a:rPr>
              <a:t>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 </a:t>
            </a:r>
            <a:r>
              <a:rPr lang="en-US" altLang="zh-CN" sz="3600" b="1">
                <a:solidFill>
                  <a:srgbClr val="000000"/>
                </a:solidFill>
                <a:ea typeface="宋体" panose="02010600030101010101" pitchFamily="2" charset="-122"/>
                <a:sym typeface="Symbol" panose="05050102010706020507" pitchFamily="18" charset="2"/>
              </a:rPr>
              <a:t> </a:t>
            </a:r>
            <a:r>
              <a:rPr lang="en-US" altLang="zh-CN" sz="3600">
                <a:solidFill>
                  <a:srgbClr val="000000"/>
                </a:solidFill>
                <a:ea typeface="宋体" panose="02010600030101010101" pitchFamily="2" charset="-122"/>
                <a:sym typeface="Symbol" panose="05050102010706020507" pitchFamily="18" charset="2"/>
              </a:rPr>
              <a:t>( x^2 = 2 ) </a:t>
            </a:r>
            <a:r>
              <a:rPr lang="en-US" altLang="zh-CN" b="1">
                <a:solidFill>
                  <a:srgbClr val="000000"/>
                </a:solidFill>
                <a:ea typeface="宋体" panose="02010600030101010101" pitchFamily="2" charset="-122"/>
                <a:sym typeface="Symbol" panose="05050102010706020507" pitchFamily="18" charset="2"/>
              </a:rPr>
              <a:t>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 </a:t>
            </a:r>
            <a:r>
              <a:rPr lang="en-US" altLang="zh-CN" sz="3600">
                <a:solidFill>
                  <a:srgbClr val="000000"/>
                </a:solidFill>
                <a:ea typeface="宋体" panose="02010600030101010101" pitchFamily="2" charset="-122"/>
                <a:sym typeface="Symbol" panose="05050102010706020507" pitchFamily="18" charset="2"/>
              </a:rPr>
              <a:t>( x^2 != 2 )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88B7489-751E-48F2-8706-34863633D14F}" type="slidenum">
              <a:rPr lang="en-US" altLang="zh-CN" sz="1200">
                <a:effectLst>
                  <a:outerShdw blurRad="38100" dist="38100" dir="2700000" algn="tl">
                    <a:srgbClr val="C0C0C0"/>
                  </a:outerShdw>
                </a:effectLst>
                <a:latin typeface="Verdana" panose="020B0604030504040204" pitchFamily="34" charset="0"/>
              </a:rPr>
              <a:t>42</a:t>
            </a:fld>
            <a:endParaRPr lang="en-US" altLang="zh-CN" sz="1200">
              <a:effectLst>
                <a:outerShdw blurRad="38100" dist="38100" dir="2700000" algn="tl">
                  <a:srgbClr val="C0C0C0"/>
                </a:outerShdw>
              </a:effectLst>
              <a:latin typeface="Verdana" panose="020B0604030504040204" pitchFamily="34" charset="0"/>
            </a:endParaRPr>
          </a:p>
        </p:txBody>
      </p:sp>
      <p:sp>
        <p:nvSpPr>
          <p:cNvPr id="48131"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48132" name="Group 3"/>
          <p:cNvGrpSpPr/>
          <p:nvPr/>
        </p:nvGrpSpPr>
        <p:grpSpPr bwMode="auto">
          <a:xfrm>
            <a:off x="1981200" y="2819400"/>
            <a:ext cx="5029200" cy="2438400"/>
            <a:chOff x="0" y="0"/>
            <a:chExt cx="1889" cy="1009"/>
          </a:xfrm>
        </p:grpSpPr>
        <p:grpSp>
          <p:nvGrpSpPr>
            <p:cNvPr id="48134" name="Group 4"/>
            <p:cNvGrpSpPr/>
            <p:nvPr/>
          </p:nvGrpSpPr>
          <p:grpSpPr bwMode="auto">
            <a:xfrm>
              <a:off x="0" y="90"/>
              <a:ext cx="1889" cy="919"/>
              <a:chOff x="0" y="0"/>
              <a:chExt cx="1926" cy="937"/>
            </a:xfrm>
          </p:grpSpPr>
          <p:sp>
            <p:nvSpPr>
              <p:cNvPr id="48139"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40"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48135"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36"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37"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8138"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48133" name="Rectangle 11"/>
          <p:cNvSpPr>
            <a:spLocks noGrp="1" noChangeArrowheads="1"/>
          </p:cNvSpPr>
          <p:nvPr>
            <p:ph type="body" idx="4294967295"/>
          </p:nvPr>
        </p:nvSpPr>
        <p:spPr>
          <a:xfrm>
            <a:off x="2209800" y="3505200"/>
            <a:ext cx="4572000" cy="685800"/>
          </a:xfrm>
        </p:spPr>
        <p:txBody>
          <a:bodyPr/>
          <a:lstStyle/>
          <a:p>
            <a:pPr algn="ctr">
              <a:spcBef>
                <a:spcPct val="0"/>
              </a:spcBef>
              <a:buClrTx/>
              <a:buFont typeface="Wingdings" panose="05000000000000000000" pitchFamily="2" charset="2"/>
              <a:buNone/>
            </a:pPr>
            <a:r>
              <a:rPr lang="en-US" altLang="zh-CN" b="1">
                <a:ea typeface="宋体" panose="02010600030101010101" pitchFamily="2" charset="-122"/>
              </a:rPr>
              <a:t>Translation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FDE8BC3-F0A7-4091-B919-4A5334EF97D6}" type="slidenum">
              <a:rPr lang="en-US" altLang="zh-CN" sz="1200">
                <a:effectLst>
                  <a:outerShdw blurRad="38100" dist="38100" dir="2700000" algn="tl">
                    <a:srgbClr val="C0C0C0"/>
                  </a:outerShdw>
                </a:effectLst>
                <a:latin typeface="Verdana" panose="020B0604030504040204" pitchFamily="34" charset="0"/>
              </a:rPr>
              <a:t>43</a:t>
            </a:fld>
            <a:endParaRPr lang="en-US" altLang="zh-CN" sz="1200">
              <a:effectLst>
                <a:outerShdw blurRad="38100" dist="38100" dir="2700000" algn="tl">
                  <a:srgbClr val="C0C0C0"/>
                </a:outerShdw>
              </a:effectLst>
              <a:latin typeface="Verdana" panose="020B0604030504040204" pitchFamily="34" charset="0"/>
            </a:endParaRPr>
          </a:p>
        </p:txBody>
      </p:sp>
      <p:sp>
        <p:nvSpPr>
          <p:cNvPr id="49155"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12</a:t>
            </a:r>
          </a:p>
        </p:txBody>
      </p:sp>
      <p:sp>
        <p:nvSpPr>
          <p:cNvPr id="49156" name="Rectangle 3"/>
          <p:cNvSpPr>
            <a:spLocks noGrp="1" noChangeArrowheads="1"/>
          </p:cNvSpPr>
          <p:nvPr>
            <p:ph type="body" idx="4294967295"/>
          </p:nvPr>
        </p:nvSpPr>
        <p:spPr/>
        <p:txBody>
          <a:bodyPr/>
          <a:lstStyle/>
          <a:p>
            <a:pPr eaLnBrk="1" hangingPunct="1"/>
            <a:r>
              <a:rPr lang="en-US" altLang="zh-CN">
                <a:ea typeface="宋体" panose="02010600030101010101" pitchFamily="2" charset="-122"/>
              </a:rPr>
              <a:t>Express the statement “</a:t>
            </a:r>
            <a:r>
              <a:rPr lang="en-US" altLang="zh-CN">
                <a:solidFill>
                  <a:srgbClr val="000000"/>
                </a:solidFill>
                <a:ea typeface="宋体" panose="02010600030101010101" pitchFamily="2" charset="-122"/>
              </a:rPr>
              <a:t>Every student in this class has studied calculus</a:t>
            </a:r>
            <a:r>
              <a:rPr lang="en-US" altLang="zh-CN">
                <a:ea typeface="宋体" panose="02010600030101010101" pitchFamily="2" charset="-122"/>
              </a:rPr>
              <a:t>” using predicates and quantifier.</a:t>
            </a:r>
          </a:p>
          <a:p>
            <a:pPr eaLnBrk="1" hangingPunct="1"/>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 </a:t>
            </a:r>
            <a:r>
              <a:rPr lang="en-US" altLang="zh-CN">
                <a:solidFill>
                  <a:srgbClr val="000000"/>
                </a:solidFill>
                <a:ea typeface="宋体" panose="02010600030101010101" pitchFamily="2" charset="-122"/>
              </a:rPr>
              <a:t>is in this class</a:t>
            </a:r>
            <a:r>
              <a:rPr lang="en-US" altLang="zh-CN">
                <a:ea typeface="宋体" panose="02010600030101010101" pitchFamily="2" charset="-122"/>
              </a:rPr>
              <a:t> ” denoted as </a:t>
            </a:r>
            <a:r>
              <a:rPr lang="en-US" altLang="zh-CN" i="1">
                <a:solidFill>
                  <a:srgbClr val="000000"/>
                </a:solidFill>
                <a:ea typeface="宋体" panose="02010600030101010101" pitchFamily="2" charset="-122"/>
              </a:rPr>
              <a:t>S</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p>
          <a:p>
            <a:pPr eaLnBrk="1" hangingPunct="1"/>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has studied calculus” </a:t>
            </a:r>
            <a:r>
              <a:rPr lang="en-US" altLang="zh-CN">
                <a:ea typeface="宋体" panose="02010600030101010101" pitchFamily="2" charset="-122"/>
              </a:rPr>
              <a:t>denoted as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p>
          <a:p>
            <a:pPr eaLnBrk="1" hangingPunct="1"/>
            <a:r>
              <a:rPr lang="en-US" altLang="zh-CN">
                <a:ea typeface="宋体" panose="02010600030101010101" pitchFamily="2" charset="-122"/>
              </a:rPr>
              <a:t>The statement can be expressed as:</a:t>
            </a:r>
          </a:p>
          <a:p>
            <a:pPr eaLnBrk="1" hangingPunct="1"/>
            <a:r>
              <a:rPr lang="en-US" altLang="zh-CN" sz="3600" b="1">
                <a:solidFill>
                  <a:srgbClr val="000000"/>
                </a:solidFill>
                <a:ea typeface="宋体" panose="02010600030101010101" pitchFamily="2" charset="-122"/>
                <a:sym typeface="Symbol" panose="05050102010706020507" pitchFamily="18" charset="2"/>
              </a:rPr>
              <a:t> </a:t>
            </a:r>
            <a:r>
              <a:rPr lang="en-US" altLang="zh-CN" sz="3600" i="1">
                <a:solidFill>
                  <a:srgbClr val="000000"/>
                </a:solidFill>
                <a:ea typeface="宋体" panose="02010600030101010101" pitchFamily="2" charset="-122"/>
                <a:sym typeface="Symbol" panose="05050102010706020507" pitchFamily="18" charset="2"/>
              </a:rPr>
              <a:t>x </a:t>
            </a:r>
            <a:r>
              <a:rPr lang="en-US" altLang="zh-CN" sz="3600">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rPr>
              <a:t>S</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sz="3600">
                <a:solidFill>
                  <a:srgbClr val="000000"/>
                </a:solidFill>
                <a:ea typeface="宋体" panose="02010600030101010101" pitchFamily="2" charset="-122"/>
                <a:sym typeface="Symbol" panose="05050102010706020507" pitchFamily="18" charset="2"/>
              </a:rPr>
              <a:t>) </a:t>
            </a:r>
          </a:p>
          <a:p>
            <a:pPr eaLnBrk="1" hangingPunct="1"/>
            <a:r>
              <a:rPr lang="en-US" altLang="zh-CN" sz="3600">
                <a:ea typeface="宋体" panose="02010600030101010101" pitchFamily="2" charset="-122"/>
                <a:sym typeface="Symbol" panose="05050102010706020507" pitchFamily="18" charset="2"/>
              </a:rPr>
              <a:t>but not </a:t>
            </a:r>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 </a:t>
            </a:r>
            <a:r>
              <a:rPr lang="en-US" altLang="zh-CN" sz="3600">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rPr>
              <a:t>S</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a:t>
            </a:r>
            <a:r>
              <a:rPr lang="en-US" altLang="zh-CN" sz="3600">
                <a:solidFill>
                  <a:srgbClr val="000000"/>
                </a:solidFill>
                <a:ea typeface="宋体" panose="02010600030101010101" pitchFamily="2" charset="-122"/>
                <a:sym typeface="Symbol" panose="05050102010706020507" pitchFamily="18" charset="2"/>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C6CAF92-2D34-450C-B7B6-1AA07E1AF8BD}" type="slidenum">
              <a:rPr lang="en-US" altLang="zh-CN" sz="1200">
                <a:effectLst>
                  <a:outerShdw blurRad="38100" dist="38100" dir="2700000" algn="tl">
                    <a:srgbClr val="C0C0C0"/>
                  </a:outerShdw>
                </a:effectLst>
                <a:latin typeface="Verdana" panose="020B0604030504040204" pitchFamily="34" charset="0"/>
              </a:rPr>
              <a:t>44</a:t>
            </a:fld>
            <a:endParaRPr lang="en-US" altLang="zh-CN" sz="1200">
              <a:effectLst>
                <a:outerShdw blurRad="38100" dist="38100" dir="2700000" algn="tl">
                  <a:srgbClr val="C0C0C0"/>
                </a:outerShdw>
              </a:effectLst>
              <a:latin typeface="Verdana" panose="020B0604030504040204" pitchFamily="34" charset="0"/>
            </a:endParaRPr>
          </a:p>
        </p:txBody>
      </p:sp>
      <p:sp>
        <p:nvSpPr>
          <p:cNvPr id="50179"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sp>
        <p:nvSpPr>
          <p:cNvPr id="50180" name="Rectangle 3"/>
          <p:cNvSpPr>
            <a:spLocks noGrp="1" noChangeArrowheads="1"/>
          </p:cNvSpPr>
          <p:nvPr>
            <p:ph type="body" idx="4294967295"/>
          </p:nvPr>
        </p:nvSpPr>
        <p:spPr>
          <a:xfrm>
            <a:off x="457200" y="1419225"/>
            <a:ext cx="8382000" cy="4879975"/>
          </a:xfrm>
        </p:spPr>
        <p:txBody>
          <a:bodyPr/>
          <a:lstStyle/>
          <a:p>
            <a:pPr eaLnBrk="1" hangingPunct="1"/>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has studied subject y” </a:t>
            </a:r>
            <a:r>
              <a:rPr lang="en-US" altLang="zh-CN">
                <a:ea typeface="宋体" panose="02010600030101010101" pitchFamily="2" charset="-122"/>
              </a:rPr>
              <a:t>denoted as </a:t>
            </a:r>
            <a:r>
              <a:rPr lang="en-US" altLang="zh-CN" i="1">
                <a:solidFill>
                  <a:srgbClr val="000000"/>
                </a:solidFill>
                <a:ea typeface="宋体" panose="02010600030101010101" pitchFamily="2" charset="-122"/>
              </a:rPr>
              <a:t>Q</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x,y</a:t>
            </a:r>
            <a:r>
              <a:rPr lang="en-US" altLang="zh-CN">
                <a:solidFill>
                  <a:srgbClr val="000000"/>
                </a:solidFill>
                <a:ea typeface="宋体" panose="02010600030101010101" pitchFamily="2" charset="-122"/>
              </a:rPr>
              <a:t>)</a:t>
            </a:r>
          </a:p>
          <a:p>
            <a:pPr eaLnBrk="1" hangingPunct="1"/>
            <a:r>
              <a:rPr lang="en-US" altLang="zh-CN">
                <a:ea typeface="宋体" panose="02010600030101010101" pitchFamily="2" charset="-122"/>
              </a:rPr>
              <a:t>“</a:t>
            </a:r>
            <a:r>
              <a:rPr lang="en-US" altLang="zh-CN">
                <a:solidFill>
                  <a:srgbClr val="000000"/>
                </a:solidFill>
                <a:ea typeface="宋体" panose="02010600030101010101" pitchFamily="2" charset="-122"/>
              </a:rPr>
              <a:t>Every student in this class has studied calculus</a:t>
            </a:r>
            <a:r>
              <a:rPr lang="en-US" altLang="zh-CN">
                <a:ea typeface="宋体" panose="02010600030101010101" pitchFamily="2" charset="-122"/>
              </a:rPr>
              <a:t>”</a:t>
            </a:r>
          </a:p>
          <a:p>
            <a:pPr eaLnBrk="1" hangingPunct="1"/>
            <a:r>
              <a:rPr lang="en-US" altLang="zh-CN" sz="3600" b="1">
                <a:solidFill>
                  <a:srgbClr val="000000"/>
                </a:solidFill>
                <a:ea typeface="宋体" panose="02010600030101010101" pitchFamily="2" charset="-122"/>
                <a:sym typeface="Symbol" panose="05050102010706020507" pitchFamily="18" charset="2"/>
              </a:rPr>
              <a:t></a:t>
            </a:r>
            <a:r>
              <a:rPr lang="en-US" altLang="zh-CN" sz="3600" i="1">
                <a:solidFill>
                  <a:srgbClr val="000000"/>
                </a:solidFill>
                <a:ea typeface="宋体" panose="02010600030101010101" pitchFamily="2" charset="-122"/>
                <a:sym typeface="Symbol" panose="05050102010706020507" pitchFamily="18" charset="2"/>
              </a:rPr>
              <a:t>x </a:t>
            </a:r>
            <a:r>
              <a:rPr lang="en-US" altLang="zh-CN" sz="3600">
                <a:solidFill>
                  <a:srgbClr val="000000"/>
                </a:solidFill>
                <a:ea typeface="宋体" panose="02010600030101010101" pitchFamily="2" charset="-122"/>
                <a:sym typeface="Symbol" panose="05050102010706020507" pitchFamily="18" charset="2"/>
              </a:rPr>
              <a:t>(</a:t>
            </a:r>
            <a:r>
              <a:rPr lang="en-US" altLang="zh-CN" i="1">
                <a:solidFill>
                  <a:srgbClr val="000000"/>
                </a:solidFill>
                <a:ea typeface="宋体" panose="02010600030101010101" pitchFamily="2" charset="-122"/>
              </a:rPr>
              <a:t>S</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 </a:t>
            </a:r>
            <a:r>
              <a:rPr lang="en-US" altLang="zh-CN" i="1">
                <a:solidFill>
                  <a:srgbClr val="000000"/>
                </a:solidFill>
                <a:ea typeface="宋体" panose="02010600030101010101" pitchFamily="2" charset="-122"/>
              </a:rPr>
              <a:t>Q</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x , calculus</a:t>
            </a:r>
            <a:r>
              <a:rPr lang="en-US" altLang="zh-CN">
                <a:solidFill>
                  <a:srgbClr val="000000"/>
                </a:solidFill>
                <a:ea typeface="宋体" panose="02010600030101010101" pitchFamily="2" charset="-122"/>
              </a:rPr>
              <a:t>)</a:t>
            </a:r>
            <a:r>
              <a:rPr lang="en-US" altLang="zh-CN" sz="3600">
                <a:solidFill>
                  <a:srgbClr val="000000"/>
                </a:solidFill>
                <a:ea typeface="宋体" panose="02010600030101010101" pitchFamily="2" charset="-122"/>
                <a:sym typeface="Symbol" panose="05050102010706020507" pitchFamily="18" charset="2"/>
              </a:rPr>
              <a:t>)</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5E07655-2A6E-4D3C-AA22-8501EE1129BF}" type="slidenum">
              <a:rPr lang="en-US" altLang="zh-CN" sz="1200">
                <a:effectLst>
                  <a:outerShdw blurRad="38100" dist="38100" dir="2700000" algn="tl">
                    <a:srgbClr val="C0C0C0"/>
                  </a:outerShdw>
                </a:effectLst>
                <a:latin typeface="Verdana" panose="020B0604030504040204" pitchFamily="34" charset="0"/>
              </a:rPr>
              <a:t>45</a:t>
            </a:fld>
            <a:endParaRPr lang="en-US" altLang="zh-CN" sz="1200">
              <a:effectLst>
                <a:outerShdw blurRad="38100" dist="38100" dir="2700000" algn="tl">
                  <a:srgbClr val="C0C0C0"/>
                </a:outerShdw>
              </a:effectLst>
              <a:latin typeface="Verdana" panose="020B0604030504040204" pitchFamily="34" charset="0"/>
            </a:endParaRPr>
          </a:p>
        </p:txBody>
      </p:sp>
      <p:sp>
        <p:nvSpPr>
          <p:cNvPr id="51203"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13</a:t>
            </a:r>
          </a:p>
        </p:txBody>
      </p:sp>
      <p:sp>
        <p:nvSpPr>
          <p:cNvPr id="51204" name="Rectangle 3"/>
          <p:cNvSpPr>
            <a:spLocks noGrp="1" noChangeArrowheads="1"/>
          </p:cNvSpPr>
          <p:nvPr>
            <p:ph type="body" idx="4294967295"/>
          </p:nvPr>
        </p:nvSpPr>
        <p:spPr/>
        <p:txBody>
          <a:bodyPr/>
          <a:lstStyle/>
          <a:p>
            <a:pPr eaLnBrk="1" hangingPunct="1"/>
            <a:r>
              <a:rPr lang="en-US" altLang="zh-CN" sz="2800">
                <a:ea typeface="宋体" panose="02010600030101010101" pitchFamily="2" charset="-122"/>
              </a:rPr>
              <a:t>Express the statement “</a:t>
            </a:r>
            <a:r>
              <a:rPr lang="en-US" altLang="zh-CN" sz="2800">
                <a:solidFill>
                  <a:srgbClr val="000000"/>
                </a:solidFill>
                <a:ea typeface="宋体" panose="02010600030101010101" pitchFamily="2" charset="-122"/>
              </a:rPr>
              <a:t>Some student in this class has visited Beijing</a:t>
            </a:r>
            <a:r>
              <a:rPr lang="en-US" altLang="zh-CN" sz="2800">
                <a:ea typeface="宋体" panose="02010600030101010101" pitchFamily="2" charset="-122"/>
              </a:rPr>
              <a:t>” and “</a:t>
            </a:r>
            <a:r>
              <a:rPr lang="en-US" altLang="zh-CN" sz="2800">
                <a:solidFill>
                  <a:srgbClr val="000000"/>
                </a:solidFill>
                <a:ea typeface="宋体" panose="02010600030101010101" pitchFamily="2" charset="-122"/>
              </a:rPr>
              <a:t>Every student in this class has visited either Shanghai or </a:t>
            </a:r>
            <a:r>
              <a:rPr lang="en-US" altLang="zh-CN" sz="2800">
                <a:solidFill>
                  <a:srgbClr val="000000"/>
                </a:solidFill>
                <a:ea typeface="宋体" panose="02010600030101010101" pitchFamily="2" charset="-122"/>
                <a:sym typeface="+mn-ea"/>
              </a:rPr>
              <a:t>Beijing</a:t>
            </a:r>
            <a:r>
              <a:rPr lang="en-US" altLang="zh-CN" sz="2800">
                <a:ea typeface="宋体" panose="02010600030101010101" pitchFamily="2" charset="-122"/>
              </a:rPr>
              <a:t>” using predicates and quantifier.</a:t>
            </a:r>
          </a:p>
          <a:p>
            <a:pPr eaLnBrk="1" hangingPunct="1"/>
            <a:r>
              <a:rPr lang="en-US" altLang="zh-CN" sz="2800">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is</a:t>
            </a:r>
            <a:r>
              <a:rPr lang="en-US" altLang="zh-CN" sz="2800">
                <a:ea typeface="宋体" panose="02010600030101010101" pitchFamily="2" charset="-122"/>
              </a:rPr>
              <a:t> </a:t>
            </a:r>
            <a:r>
              <a:rPr lang="en-US" altLang="zh-CN" sz="2800">
                <a:solidFill>
                  <a:srgbClr val="000000"/>
                </a:solidFill>
                <a:ea typeface="宋体" panose="02010600030101010101" pitchFamily="2" charset="-122"/>
              </a:rPr>
              <a:t>a</a:t>
            </a:r>
            <a:r>
              <a:rPr lang="en-US" altLang="zh-CN" sz="2800">
                <a:ea typeface="宋体" panose="02010600030101010101" pitchFamily="2" charset="-122"/>
              </a:rPr>
              <a:t> </a:t>
            </a:r>
            <a:r>
              <a:rPr lang="en-US" altLang="zh-CN" sz="2800">
                <a:solidFill>
                  <a:srgbClr val="000000"/>
                </a:solidFill>
                <a:ea typeface="宋体" panose="02010600030101010101" pitchFamily="2" charset="-122"/>
              </a:rPr>
              <a:t>student in this class</a:t>
            </a:r>
            <a:r>
              <a:rPr lang="en-US" altLang="zh-CN" sz="2800">
                <a:ea typeface="宋体" panose="02010600030101010101" pitchFamily="2" charset="-122"/>
              </a:rPr>
              <a:t>” is denoted as </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p>
          <a:p>
            <a:pPr eaLnBrk="1" hangingPunct="1"/>
            <a:r>
              <a:rPr lang="en-US" altLang="zh-CN" sz="2800">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i="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has visited </a:t>
            </a:r>
            <a:r>
              <a:rPr lang="en-US" altLang="zh-CN" sz="2800">
                <a:solidFill>
                  <a:srgbClr val="000000"/>
                </a:solidFill>
                <a:ea typeface="宋体" panose="02010600030101010101" pitchFamily="2" charset="-122"/>
                <a:sym typeface="+mn-ea"/>
              </a:rPr>
              <a:t>Beijing</a:t>
            </a:r>
            <a:r>
              <a:rPr lang="en-US" altLang="zh-CN" sz="2800">
                <a:solidFill>
                  <a:srgbClr val="000000"/>
                </a:solidFill>
                <a:ea typeface="宋体" panose="02010600030101010101" pitchFamily="2" charset="-122"/>
              </a:rPr>
              <a:t>” </a:t>
            </a:r>
            <a:r>
              <a:rPr lang="en-US" altLang="zh-CN" sz="2800">
                <a:ea typeface="宋体" panose="02010600030101010101" pitchFamily="2" charset="-122"/>
              </a:rPr>
              <a:t>is denoted as </a:t>
            </a:r>
            <a:r>
              <a:rPr lang="en-US" altLang="zh-CN" sz="2800" b="1" i="1">
                <a:solidFill>
                  <a:srgbClr val="000000"/>
                </a:solidFill>
                <a:ea typeface="宋体" panose="02010600030101010101" pitchFamily="2" charset="-122"/>
              </a:rPr>
              <a:t>M</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r>
              <a:rPr lang="en-US" altLang="zh-CN" sz="2800">
                <a:solidFill>
                  <a:srgbClr val="000000"/>
                </a:solidFill>
                <a:ea typeface="宋体" panose="02010600030101010101" pitchFamily="2" charset="-122"/>
              </a:rPr>
              <a:t> </a:t>
            </a:r>
          </a:p>
          <a:p>
            <a:pPr eaLnBrk="1" hangingPunct="1"/>
            <a:r>
              <a:rPr lang="en-US" altLang="zh-CN" sz="2800">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i="1">
                <a:solidFill>
                  <a:srgbClr val="000000"/>
                </a:solidFill>
                <a:ea typeface="宋体" panose="02010600030101010101" pitchFamily="2" charset="-122"/>
              </a:rPr>
              <a:t> </a:t>
            </a:r>
            <a:r>
              <a:rPr lang="en-US" altLang="zh-CN" sz="2800">
                <a:solidFill>
                  <a:srgbClr val="000000"/>
                </a:solidFill>
                <a:ea typeface="宋体" panose="02010600030101010101" pitchFamily="2" charset="-122"/>
              </a:rPr>
              <a:t>has visited </a:t>
            </a:r>
            <a:r>
              <a:rPr lang="en-US" altLang="zh-CN" sz="2800">
                <a:solidFill>
                  <a:srgbClr val="000000"/>
                </a:solidFill>
                <a:ea typeface="宋体" panose="02010600030101010101" pitchFamily="2" charset="-122"/>
                <a:sym typeface="+mn-ea"/>
              </a:rPr>
              <a:t>Shanghai </a:t>
            </a:r>
            <a:r>
              <a:rPr lang="en-US" altLang="zh-CN" sz="2800">
                <a:solidFill>
                  <a:srgbClr val="000000"/>
                </a:solidFill>
                <a:ea typeface="宋体" panose="02010600030101010101" pitchFamily="2" charset="-122"/>
              </a:rPr>
              <a:t>” </a:t>
            </a:r>
            <a:r>
              <a:rPr lang="en-US" altLang="zh-CN" sz="2800">
                <a:ea typeface="宋体" panose="02010600030101010101" pitchFamily="2" charset="-122"/>
              </a:rPr>
              <a:t>is denoted as </a:t>
            </a:r>
            <a:r>
              <a:rPr lang="en-US" altLang="zh-CN" sz="2800" b="1" i="1">
                <a:solidFill>
                  <a:srgbClr val="000000"/>
                </a:solidFill>
                <a:ea typeface="宋体" panose="02010600030101010101" pitchFamily="2" charset="-122"/>
              </a:rPr>
              <a:t>C</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p>
          <a:p>
            <a:pPr eaLnBrk="1" hangingPunct="1"/>
            <a:r>
              <a:rPr lang="en-US" altLang="zh-CN" sz="3600" b="1">
                <a:solidFill>
                  <a:srgbClr val="000000"/>
                </a:solidFill>
                <a:ea typeface="宋体" panose="02010600030101010101" pitchFamily="2" charset="-122"/>
                <a:sym typeface="Symbol" panose="05050102010706020507" pitchFamily="18" charset="2"/>
              </a:rPr>
              <a:t>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M</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r>
              <a:rPr lang="en-US" altLang="zh-CN" sz="2800" b="1">
                <a:solidFill>
                  <a:srgbClr val="000000"/>
                </a:solidFill>
                <a:ea typeface="宋体" panose="02010600030101010101" pitchFamily="2" charset="-122"/>
                <a:sym typeface="Symbol" panose="05050102010706020507" pitchFamily="18" charset="2"/>
              </a:rPr>
              <a:t>)</a:t>
            </a:r>
            <a:r>
              <a:rPr lang="en-US" altLang="zh-CN" sz="3600" b="1">
                <a:solidFill>
                  <a:srgbClr val="000000"/>
                </a:solidFill>
                <a:ea typeface="宋体" panose="02010600030101010101" pitchFamily="2" charset="-122"/>
                <a:sym typeface="Symbol" panose="05050102010706020507" pitchFamily="18" charset="2"/>
              </a:rPr>
              <a:t> </a:t>
            </a:r>
            <a:r>
              <a:rPr lang="en-US" altLang="zh-CN" sz="2800">
                <a:ea typeface="宋体" panose="02010600030101010101" pitchFamily="2" charset="-122"/>
                <a:sym typeface="Symbol" panose="05050102010706020507" pitchFamily="18" charset="2"/>
              </a:rPr>
              <a:t>but not</a:t>
            </a:r>
            <a:r>
              <a:rPr lang="en-US" altLang="zh-CN" sz="3600">
                <a:solidFill>
                  <a:srgbClr val="000000"/>
                </a:solidFill>
                <a:ea typeface="宋体" panose="02010600030101010101" pitchFamily="2" charset="-122"/>
                <a:sym typeface="Symbol" panose="05050102010706020507" pitchFamily="18" charset="2"/>
              </a:rPr>
              <a:t>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M</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r>
              <a:rPr lang="en-US" altLang="zh-CN" sz="2800" b="1">
                <a:solidFill>
                  <a:srgbClr val="000000"/>
                </a:solidFill>
                <a:ea typeface="宋体" panose="02010600030101010101" pitchFamily="2" charset="-122"/>
                <a:sym typeface="Symbol" panose="05050102010706020507" pitchFamily="18" charset="2"/>
              </a:rPr>
              <a:t>)</a:t>
            </a:r>
            <a:r>
              <a:rPr lang="en-US" altLang="zh-CN" sz="3600" b="1">
                <a:solidFill>
                  <a:srgbClr val="000000"/>
                </a:solidFill>
                <a:ea typeface="宋体" panose="02010600030101010101" pitchFamily="2" charset="-122"/>
                <a:sym typeface="Symbol" panose="05050102010706020507" pitchFamily="18" charset="2"/>
              </a:rPr>
              <a:t> </a:t>
            </a:r>
          </a:p>
          <a:p>
            <a:pPr eaLnBrk="1" hangingPunct="1"/>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C</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M</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r>
              <a:rPr lang="en-US" altLang="zh-CN" sz="2800" b="1">
                <a:solidFill>
                  <a:srgbClr val="000000"/>
                </a:solidFill>
                <a:ea typeface="宋体" panose="02010600030101010101" pitchFamily="2" charset="-122"/>
                <a:sym typeface="Symbol" panose="05050102010706020507" pitchFamily="18" charset="2"/>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D25BE1C-787D-4450-B47E-C05EECBC6E62}" type="slidenum">
              <a:rPr lang="en-US" altLang="zh-CN" sz="1200">
                <a:effectLst>
                  <a:outerShdw blurRad="38100" dist="38100" dir="2700000" algn="tl">
                    <a:srgbClr val="C0C0C0"/>
                  </a:outerShdw>
                </a:effectLst>
                <a:latin typeface="Verdana" panose="020B0604030504040204" pitchFamily="34" charset="0"/>
              </a:rPr>
              <a:t>46</a:t>
            </a:fld>
            <a:endParaRPr lang="en-US" altLang="zh-CN" sz="1200">
              <a:effectLst>
                <a:outerShdw blurRad="38100" dist="38100" dir="2700000" algn="tl">
                  <a:srgbClr val="C0C0C0"/>
                </a:outerShdw>
              </a:effectLst>
              <a:latin typeface="Verdana" panose="020B0604030504040204" pitchFamily="34" charset="0"/>
            </a:endParaRPr>
          </a:p>
        </p:txBody>
      </p:sp>
      <p:sp>
        <p:nvSpPr>
          <p:cNvPr id="52227"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sp>
        <p:nvSpPr>
          <p:cNvPr id="52228" name="Rectangle 3"/>
          <p:cNvSpPr>
            <a:spLocks noGrp="1" noChangeArrowheads="1"/>
          </p:cNvSpPr>
          <p:nvPr>
            <p:ph type="body" idx="4294967295"/>
          </p:nvPr>
        </p:nvSpPr>
        <p:spPr>
          <a:xfrm>
            <a:off x="152400" y="1419225"/>
            <a:ext cx="8991600" cy="4879975"/>
          </a:xfrm>
        </p:spPr>
        <p:txBody>
          <a:bodyPr/>
          <a:lstStyle/>
          <a:p>
            <a:pPr eaLnBrk="1" hangingPunct="1"/>
            <a:r>
              <a:rPr lang="en-US" altLang="zh-CN">
                <a:ea typeface="宋体" panose="02010600030101010101" pitchFamily="2" charset="-122"/>
              </a:rPr>
              <a:t>“For every person </a:t>
            </a:r>
            <a:r>
              <a:rPr lang="en-US" altLang="zh-CN" i="1">
                <a:solidFill>
                  <a:srgbClr val="000000"/>
                </a:solidFill>
                <a:ea typeface="宋体" panose="02010600030101010101" pitchFamily="2" charset="-122"/>
              </a:rPr>
              <a:t>x</a:t>
            </a:r>
            <a:r>
              <a:rPr lang="en-US" altLang="zh-CN">
                <a:ea typeface="宋体" panose="02010600030101010101" pitchFamily="2" charset="-122"/>
              </a:rPr>
              <a:t>, if </a:t>
            </a:r>
            <a:r>
              <a:rPr lang="en-US" altLang="zh-CN" i="1">
                <a:solidFill>
                  <a:srgbClr val="000000"/>
                </a:solidFill>
                <a:ea typeface="宋体" panose="02010600030101010101" pitchFamily="2" charset="-122"/>
              </a:rPr>
              <a:t>x </a:t>
            </a:r>
            <a:r>
              <a:rPr lang="en-US" altLang="zh-CN">
                <a:ea typeface="宋体" panose="02010600030101010101" pitchFamily="2" charset="-122"/>
              </a:rPr>
              <a:t>is a student in this class, then </a:t>
            </a:r>
            <a:r>
              <a:rPr lang="en-US" altLang="zh-CN" i="1">
                <a:solidFill>
                  <a:srgbClr val="000000"/>
                </a:solidFill>
                <a:ea typeface="宋体" panose="02010600030101010101" pitchFamily="2" charset="-122"/>
              </a:rPr>
              <a:t>x </a:t>
            </a:r>
            <a:r>
              <a:rPr lang="en-US" altLang="zh-CN">
                <a:ea typeface="宋体" panose="02010600030101010101" pitchFamily="2" charset="-122"/>
              </a:rPr>
              <a:t>has visited</a:t>
            </a:r>
            <a:r>
              <a:rPr lang="en-US" altLang="zh-CN">
                <a:solidFill>
                  <a:srgbClr val="000000"/>
                </a:solidFill>
                <a:ea typeface="宋体" panose="02010600030101010101" pitchFamily="2" charset="-122"/>
              </a:rPr>
              <a:t> </a:t>
            </a:r>
            <a:r>
              <a:rPr lang="en-US" altLang="zh-CN">
                <a:ea typeface="宋体" panose="02010600030101010101" pitchFamily="2" charset="-122"/>
              </a:rPr>
              <a:t>Beijing or</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x </a:t>
            </a:r>
            <a:r>
              <a:rPr lang="en-US" altLang="zh-CN">
                <a:ea typeface="宋体" panose="02010600030101010101" pitchFamily="2" charset="-122"/>
              </a:rPr>
              <a:t>has visited </a:t>
            </a:r>
            <a:r>
              <a:rPr lang="en-US" altLang="zh-CN">
                <a:solidFill>
                  <a:srgbClr val="000000"/>
                </a:solidFill>
                <a:ea typeface="宋体" panose="02010600030101010101" pitchFamily="2" charset="-122"/>
                <a:sym typeface="+mn-ea"/>
              </a:rPr>
              <a:t>Shanghai </a:t>
            </a:r>
            <a:r>
              <a:rPr lang="en-US" altLang="zh-CN">
                <a:ea typeface="宋体" panose="02010600030101010101" pitchFamily="2" charset="-122"/>
              </a:rPr>
              <a:t>”</a:t>
            </a:r>
          </a:p>
          <a:p>
            <a:pPr eaLnBrk="1" hangingPunct="1"/>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C</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M</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r>
              <a:rPr lang="en-US" altLang="zh-CN" sz="2800" b="1">
                <a:solidFill>
                  <a:srgbClr val="000000"/>
                </a:solidFill>
                <a:ea typeface="宋体" panose="02010600030101010101" pitchFamily="2" charset="-122"/>
                <a:sym typeface="Symbol" panose="05050102010706020507" pitchFamily="18" charset="2"/>
              </a:rPr>
              <a:t>)</a:t>
            </a:r>
          </a:p>
          <a:p>
            <a:pPr eaLnBrk="1" hangingPunct="1"/>
            <a:endParaRPr lang="en-US" altLang="zh-CN" sz="2800" b="1">
              <a:solidFill>
                <a:srgbClr val="000000"/>
              </a:solidFill>
              <a:ea typeface="宋体" panose="02010600030101010101" pitchFamily="2" charset="-122"/>
              <a:sym typeface="Symbol" panose="05050102010706020507" pitchFamily="18" charset="2"/>
            </a:endParaRPr>
          </a:p>
          <a:p>
            <a:pPr eaLnBrk="1" hangingPunct="1"/>
            <a:r>
              <a:rPr lang="en-US" altLang="zh-CN">
                <a:ea typeface="宋体" panose="02010600030101010101" pitchFamily="2" charset="-122"/>
              </a:rPr>
              <a:t>“</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ea typeface="宋体" panose="02010600030101010101" pitchFamily="2" charset="-122"/>
                <a:sym typeface="Symbol" panose="05050102010706020507" pitchFamily="18" charset="2"/>
              </a:rPr>
              <a:t>has visited country </a:t>
            </a:r>
            <a:r>
              <a:rPr lang="en-US" altLang="zh-CN" sz="2800" b="1" i="1">
                <a:solidFill>
                  <a:srgbClr val="000000"/>
                </a:solidFill>
                <a:ea typeface="宋体" panose="02010600030101010101" pitchFamily="2" charset="-122"/>
                <a:sym typeface="Symbol" panose="05050102010706020507" pitchFamily="18" charset="2"/>
              </a:rPr>
              <a:t>y</a:t>
            </a:r>
            <a:r>
              <a:rPr lang="en-US" altLang="zh-CN">
                <a:ea typeface="宋体" panose="02010600030101010101" pitchFamily="2" charset="-122"/>
              </a:rPr>
              <a:t>” is represented as </a:t>
            </a:r>
            <a:r>
              <a:rPr lang="en-US" altLang="zh-CN" i="1">
                <a:solidFill>
                  <a:srgbClr val="000000"/>
                </a:solidFill>
                <a:ea typeface="宋体" panose="02010600030101010101" pitchFamily="2" charset="-122"/>
              </a:rPr>
              <a:t>V</a:t>
            </a:r>
            <a:r>
              <a:rPr lang="en-US" altLang="zh-CN">
                <a:solidFill>
                  <a:srgbClr val="000000"/>
                </a:solidFill>
                <a:ea typeface="宋体" panose="02010600030101010101" pitchFamily="2" charset="-122"/>
              </a:rPr>
              <a:t>(x,y)</a:t>
            </a:r>
          </a:p>
          <a:p>
            <a:pPr eaLnBrk="1" hangingPunct="1"/>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V </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 , </a:t>
            </a:r>
            <a:r>
              <a:rPr lang="en-US" altLang="zh-CN" sz="2800">
                <a:ea typeface="宋体" panose="02010600030101010101" pitchFamily="2" charset="-122"/>
                <a:sym typeface="+mn-ea"/>
              </a:rPr>
              <a:t>Beijing </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V </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 , </a:t>
            </a:r>
            <a:r>
              <a:rPr lang="en-US" altLang="zh-CN" sz="2800">
                <a:solidFill>
                  <a:srgbClr val="000000"/>
                </a:solidFill>
                <a:ea typeface="宋体" panose="02010600030101010101" pitchFamily="2" charset="-122"/>
                <a:sym typeface="+mn-ea"/>
              </a:rPr>
              <a:t>Shanghai </a:t>
            </a:r>
            <a:r>
              <a:rPr lang="en-US" altLang="zh-CN" sz="2800" b="1">
                <a:solidFill>
                  <a:srgbClr val="000000"/>
                </a:solidFill>
                <a:ea typeface="宋体" panose="02010600030101010101" pitchFamily="2" charset="-122"/>
              </a:rPr>
              <a:t>))</a:t>
            </a:r>
            <a:r>
              <a:rPr lang="en-US" altLang="zh-CN" sz="2800" b="1">
                <a:solidFill>
                  <a:srgbClr val="000000"/>
                </a:solidFill>
                <a:ea typeface="宋体" panose="02010600030101010101" pitchFamily="2" charset="-122"/>
                <a:sym typeface="Symbol" panose="05050102010706020507" pitchFamily="18" charset="2"/>
              </a:rPr>
              <a:t>)</a:t>
            </a:r>
            <a:endParaRPr lang="en-US" altLang="zh-CN">
              <a:solidFill>
                <a:srgbClr val="000000"/>
              </a:solidFill>
              <a:ea typeface="宋体" panose="02010600030101010101" pitchFamily="2" charset="-122"/>
            </a:endParaRPr>
          </a:p>
          <a:p>
            <a:pPr eaLnBrk="1" hangingPunct="1"/>
            <a:endParaRPr lang="en-US" altLang="zh-CN">
              <a:solidFill>
                <a:srgbClr val="000000"/>
              </a:solidFill>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61DC6EF-436C-427B-8328-825AA51EE00D}" type="slidenum">
              <a:rPr lang="en-US" altLang="zh-CN" sz="1200">
                <a:effectLst>
                  <a:outerShdw blurRad="38100" dist="38100" dir="2700000" algn="tl">
                    <a:srgbClr val="C0C0C0"/>
                  </a:outerShdw>
                </a:effectLst>
                <a:latin typeface="Verdana" panose="020B0604030504040204" pitchFamily="34" charset="0"/>
              </a:rPr>
              <a:t>47</a:t>
            </a:fld>
            <a:endParaRPr lang="en-US" altLang="zh-CN" sz="1200">
              <a:effectLst>
                <a:outerShdw blurRad="38100" dist="38100" dir="2700000" algn="tl">
                  <a:srgbClr val="C0C0C0"/>
                </a:outerShdw>
              </a:effectLst>
              <a:latin typeface="Verdana" panose="020B0604030504040204" pitchFamily="34" charset="0"/>
            </a:endParaRPr>
          </a:p>
        </p:txBody>
      </p:sp>
      <p:sp>
        <p:nvSpPr>
          <p:cNvPr id="53251" name="Rectangle 2"/>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53252" name="Group 3"/>
          <p:cNvGrpSpPr/>
          <p:nvPr/>
        </p:nvGrpSpPr>
        <p:grpSpPr bwMode="auto">
          <a:xfrm>
            <a:off x="1981200" y="2819400"/>
            <a:ext cx="5029200" cy="2438400"/>
            <a:chOff x="0" y="0"/>
            <a:chExt cx="1889" cy="1009"/>
          </a:xfrm>
        </p:grpSpPr>
        <p:grpSp>
          <p:nvGrpSpPr>
            <p:cNvPr id="53254" name="Group 4"/>
            <p:cNvGrpSpPr/>
            <p:nvPr/>
          </p:nvGrpSpPr>
          <p:grpSpPr bwMode="auto">
            <a:xfrm>
              <a:off x="0" y="90"/>
              <a:ext cx="1889" cy="919"/>
              <a:chOff x="0" y="0"/>
              <a:chExt cx="1926" cy="937"/>
            </a:xfrm>
          </p:grpSpPr>
          <p:sp>
            <p:nvSpPr>
              <p:cNvPr id="53259" name="Oval 5"/>
              <p:cNvSpPr>
                <a:spLocks noChangeArrowheads="1"/>
              </p:cNvSpPr>
              <p:nvPr/>
            </p:nvSpPr>
            <p:spPr bwMode="auto">
              <a:xfrm>
                <a:off x="21" y="30"/>
                <a:ext cx="1905" cy="907"/>
              </a:xfrm>
              <a:prstGeom prst="ellipse">
                <a:avLst/>
              </a:prstGeom>
              <a:gradFill rotWithShape="1">
                <a:gsLst>
                  <a:gs pos="0">
                    <a:schemeClr val="hlink"/>
                  </a:gs>
                  <a:gs pos="100000">
                    <a:srgbClr val="4A4A7C"/>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53260" name="Oval 6"/>
              <p:cNvSpPr>
                <a:spLocks noChangeArrowheads="1"/>
              </p:cNvSpPr>
              <p:nvPr/>
            </p:nvSpPr>
            <p:spPr bwMode="auto">
              <a:xfrm>
                <a:off x="0" y="0"/>
                <a:ext cx="1905" cy="907"/>
              </a:xfrm>
              <a:prstGeom prst="ellipse">
                <a:avLst/>
              </a:prstGeom>
              <a:gradFill rotWithShape="1">
                <a:gsLst>
                  <a:gs pos="0">
                    <a:srgbClr val="D2D2FF"/>
                  </a:gs>
                  <a:gs pos="100000">
                    <a:schemeClr val="hlink"/>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53255" name="Oval 7"/>
            <p:cNvSpPr>
              <a:spLocks noChangeArrowheads="1"/>
            </p:cNvSpPr>
            <p:nvPr/>
          </p:nvSpPr>
          <p:spPr bwMode="auto">
            <a:xfrm>
              <a:off x="89" y="0"/>
              <a:ext cx="1691" cy="845"/>
            </a:xfrm>
            <a:prstGeom prst="ellipse">
              <a:avLst/>
            </a:prstGeom>
            <a:gradFill rotWithShape="1">
              <a:gsLst>
                <a:gs pos="0">
                  <a:srgbClr val="37556B"/>
                </a:gs>
                <a:gs pos="100000">
                  <a:schemeClr val="accent1"/>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53256" name="Oval 8"/>
            <p:cNvSpPr>
              <a:spLocks noChangeArrowheads="1"/>
            </p:cNvSpPr>
            <p:nvPr/>
          </p:nvSpPr>
          <p:spPr bwMode="auto">
            <a:xfrm>
              <a:off x="111" y="5"/>
              <a:ext cx="1650" cy="824"/>
            </a:xfrm>
            <a:prstGeom prst="ellipse">
              <a:avLst/>
            </a:prstGeom>
            <a:gradFill rotWithShape="1">
              <a:gsLst>
                <a:gs pos="0">
                  <a:schemeClr val="accent1">
                    <a:alpha val="0"/>
                  </a:schemeClr>
                </a:gs>
                <a:gs pos="100000">
                  <a:srgbClr val="D0E6F7"/>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53257" name="Oval 9"/>
            <p:cNvSpPr>
              <a:spLocks noChangeArrowheads="1"/>
            </p:cNvSpPr>
            <p:nvPr/>
          </p:nvSpPr>
          <p:spPr bwMode="auto">
            <a:xfrm>
              <a:off x="128" y="13"/>
              <a:ext cx="1570" cy="770"/>
            </a:xfrm>
            <a:prstGeom prst="ellipse">
              <a:avLst/>
            </a:prstGeom>
            <a:gradFill rotWithShape="1">
              <a:gsLst>
                <a:gs pos="0">
                  <a:srgbClr val="5E91B7"/>
                </a:gs>
                <a:gs pos="100000">
                  <a:schemeClr val="accent1">
                    <a:alpha val="48000"/>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53258" name="Oval 10"/>
            <p:cNvSpPr>
              <a:spLocks noChangeArrowheads="1"/>
            </p:cNvSpPr>
            <p:nvPr/>
          </p:nvSpPr>
          <p:spPr bwMode="auto">
            <a:xfrm>
              <a:off x="211" y="30"/>
              <a:ext cx="1382" cy="624"/>
            </a:xfrm>
            <a:prstGeom prst="ellipse">
              <a:avLst/>
            </a:prstGeom>
            <a:gradFill rotWithShape="1">
              <a:gsLst>
                <a:gs pos="0">
                  <a:srgbClr val="FFFFFF"/>
                </a:gs>
                <a:gs pos="100000">
                  <a:schemeClr val="accent1">
                    <a:alpha val="37999"/>
                  </a:schemeClr>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sp>
        <p:nvSpPr>
          <p:cNvPr id="53253" name="Rectangle 11"/>
          <p:cNvSpPr>
            <a:spLocks noGrp="1" noChangeArrowheads="1"/>
          </p:cNvSpPr>
          <p:nvPr>
            <p:ph type="body" idx="4294967295"/>
          </p:nvPr>
        </p:nvSpPr>
        <p:spPr>
          <a:xfrm>
            <a:off x="2286000" y="3429000"/>
            <a:ext cx="4572000" cy="685800"/>
          </a:xfrm>
        </p:spPr>
        <p:txBody>
          <a:bodyPr/>
          <a:lstStyle/>
          <a:p>
            <a:pPr algn="ctr">
              <a:spcBef>
                <a:spcPct val="0"/>
              </a:spcBef>
              <a:buClrTx/>
              <a:buFont typeface="Wingdings" panose="05000000000000000000" pitchFamily="2" charset="2"/>
              <a:buNone/>
            </a:pPr>
            <a:r>
              <a:rPr lang="en-US" altLang="zh-CN" b="1">
                <a:ea typeface="宋体" panose="02010600030101010101" pitchFamily="2" charset="-122"/>
              </a:rPr>
              <a:t>Application Example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EC35690-6D62-4A4A-A6C9-F0163809EEF8}" type="slidenum">
              <a:rPr lang="en-US" altLang="zh-CN" sz="1200">
                <a:effectLst>
                  <a:outerShdw blurRad="38100" dist="38100" dir="2700000" algn="tl">
                    <a:srgbClr val="C0C0C0"/>
                  </a:outerShdw>
                </a:effectLst>
                <a:latin typeface="Verdana" panose="020B0604030504040204" pitchFamily="34" charset="0"/>
              </a:rPr>
              <a:t>48</a:t>
            </a:fld>
            <a:endParaRPr lang="en-US" altLang="zh-CN" sz="1200">
              <a:effectLst>
                <a:outerShdw blurRad="38100" dist="38100" dir="2700000" algn="tl">
                  <a:srgbClr val="C0C0C0"/>
                </a:outerShdw>
              </a:effectLst>
              <a:latin typeface="Verdana" panose="020B0604030504040204" pitchFamily="34" charset="0"/>
            </a:endParaRPr>
          </a:p>
        </p:txBody>
      </p:sp>
      <p:sp>
        <p:nvSpPr>
          <p:cNvPr id="54275"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Examples from Lewis Carrol</a:t>
            </a:r>
          </a:p>
        </p:txBody>
      </p:sp>
      <p:sp>
        <p:nvSpPr>
          <p:cNvPr id="54276" name="Rectangle 3"/>
          <p:cNvSpPr>
            <a:spLocks noGrp="1" noChangeArrowheads="1"/>
          </p:cNvSpPr>
          <p:nvPr>
            <p:ph type="body" idx="4294967295"/>
          </p:nvPr>
        </p:nvSpPr>
        <p:spPr>
          <a:xfrm>
            <a:off x="457200" y="1419225"/>
            <a:ext cx="8534400" cy="4879975"/>
          </a:xfrm>
        </p:spPr>
        <p:txBody>
          <a:bodyPr/>
          <a:lstStyle/>
          <a:p>
            <a:pPr eaLnBrk="1" hangingPunct="1"/>
            <a:r>
              <a:rPr lang="en-US" altLang="zh-CN">
                <a:ea typeface="宋体" panose="02010600030101010101" pitchFamily="2" charset="-122"/>
              </a:rPr>
              <a:t>Lewis Carrol (really C.L. Dodgson writing under a pseudonym), the author of </a:t>
            </a:r>
            <a:r>
              <a:rPr lang="en-US" altLang="zh-CN" i="1">
                <a:ea typeface="宋体" panose="02010600030101010101" pitchFamily="2" charset="-122"/>
              </a:rPr>
              <a:t>Alice in Wonderland, </a:t>
            </a:r>
            <a:r>
              <a:rPr lang="en-US" altLang="zh-CN">
                <a:ea typeface="宋体" panose="02010600030101010101" pitchFamily="2" charset="-122"/>
              </a:rPr>
              <a:t>is also the author of several works on </a:t>
            </a:r>
            <a:r>
              <a:rPr lang="en-US" altLang="zh-CN" i="1">
                <a:solidFill>
                  <a:srgbClr val="000000"/>
                </a:solidFill>
                <a:ea typeface="宋体" panose="02010600030101010101" pitchFamily="2" charset="-122"/>
              </a:rPr>
              <a:t>symbolic logic</a:t>
            </a:r>
            <a:r>
              <a:rPr lang="en-US" altLang="zh-CN">
                <a:ea typeface="宋体" panose="02010600030101010101" pitchFamily="2" charset="-122"/>
              </a:rPr>
              <a:t>.</a:t>
            </a:r>
          </a:p>
          <a:p>
            <a:pPr eaLnBrk="1" hangingPunct="1"/>
            <a:endParaRPr lang="en-US" altLang="zh-CN">
              <a:ea typeface="宋体" panose="02010600030101010101" pitchFamily="2" charset="-122"/>
            </a:endParaRPr>
          </a:p>
          <a:p>
            <a:pPr eaLnBrk="1" hangingPunct="1"/>
            <a:r>
              <a:rPr lang="en-US" altLang="zh-CN">
                <a:ea typeface="宋体" panose="02010600030101010101" pitchFamily="2" charset="-122"/>
              </a:rPr>
              <a:t>The given examples illustrate how quantifiers are used to express various type of statement.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A6F0AC8-7AEA-47C0-97EA-321A0654E6AD}" type="slidenum">
              <a:rPr lang="en-US" altLang="zh-CN" sz="1200">
                <a:effectLst>
                  <a:outerShdw blurRad="38100" dist="38100" dir="2700000" algn="tl">
                    <a:srgbClr val="C0C0C0"/>
                  </a:outerShdw>
                </a:effectLst>
                <a:latin typeface="Verdana" panose="020B0604030504040204" pitchFamily="34" charset="0"/>
              </a:rPr>
              <a:t>49</a:t>
            </a:fld>
            <a:endParaRPr lang="en-US" altLang="zh-CN" sz="1200">
              <a:effectLst>
                <a:outerShdw blurRad="38100" dist="38100" dir="2700000" algn="tl">
                  <a:srgbClr val="C0C0C0"/>
                </a:outerShdw>
              </a:effectLst>
              <a:latin typeface="Verdana" panose="020B0604030504040204" pitchFamily="34" charset="0"/>
            </a:endParaRPr>
          </a:p>
        </p:txBody>
      </p:sp>
      <p:sp>
        <p:nvSpPr>
          <p:cNvPr id="55299"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13</a:t>
            </a:r>
          </a:p>
        </p:txBody>
      </p:sp>
      <p:sp>
        <p:nvSpPr>
          <p:cNvPr id="51204" name="Rectangle 3"/>
          <p:cNvSpPr>
            <a:spLocks noGrp="1" noChangeArrowheads="1"/>
          </p:cNvSpPr>
          <p:nvPr>
            <p:ph type="body" idx="4294967295"/>
          </p:nvPr>
        </p:nvSpPr>
        <p:spPr>
          <a:xfrm>
            <a:off x="457200" y="1419225"/>
            <a:ext cx="8534400" cy="4879975"/>
          </a:xfrm>
        </p:spPr>
        <p:txBody>
          <a:bodyPr/>
          <a:lstStyle/>
          <a:p>
            <a:pPr eaLnBrk="1" hangingPunct="1"/>
            <a:r>
              <a:rPr lang="en-US" altLang="zh-CN">
                <a:ea typeface="宋体" panose="02010600030101010101" pitchFamily="2" charset="-122"/>
              </a:rPr>
              <a:t>“All lions are fierce”</a:t>
            </a:r>
            <a:endParaRPr lang="en-US" altLang="zh-CN" b="1">
              <a:solidFill>
                <a:srgbClr val="000000"/>
              </a:solidFill>
              <a:ea typeface="宋体" panose="02010600030101010101" pitchFamily="2" charset="-122"/>
            </a:endParaRPr>
          </a:p>
          <a:p>
            <a:pPr eaLnBrk="1" hangingPunct="1"/>
            <a:r>
              <a:rPr lang="en-US" altLang="zh-CN">
                <a:ea typeface="宋体" panose="02010600030101010101" pitchFamily="2" charset="-122"/>
              </a:rPr>
              <a:t>“Some lions do not drink coffee”</a:t>
            </a:r>
            <a:endParaRPr lang="en-US" altLang="zh-CN" b="1">
              <a:solidFill>
                <a:srgbClr val="000000"/>
              </a:solidFill>
              <a:ea typeface="宋体" panose="02010600030101010101" pitchFamily="2" charset="-122"/>
            </a:endParaRPr>
          </a:p>
          <a:p>
            <a:pPr eaLnBrk="1" hangingPunct="1"/>
            <a:r>
              <a:rPr lang="en-US" altLang="zh-CN">
                <a:solidFill>
                  <a:srgbClr val="000000"/>
                </a:solidFill>
                <a:ea typeface="宋体" panose="02010600030101010101" pitchFamily="2" charset="-122"/>
              </a:rPr>
              <a:t>“</a:t>
            </a:r>
            <a:r>
              <a:rPr lang="en-US" altLang="zh-CN">
                <a:ea typeface="宋体" panose="02010600030101010101" pitchFamily="2" charset="-122"/>
              </a:rPr>
              <a:t>Some</a:t>
            </a:r>
            <a:r>
              <a:rPr lang="en-US" altLang="zh-CN">
                <a:solidFill>
                  <a:srgbClr val="000000"/>
                </a:solidFill>
                <a:ea typeface="宋体" panose="02010600030101010101" pitchFamily="2" charset="-122"/>
              </a:rPr>
              <a:t> </a:t>
            </a:r>
            <a:r>
              <a:rPr lang="en-US" altLang="zh-CN">
                <a:ea typeface="宋体" panose="02010600030101010101" pitchFamily="2" charset="-122"/>
              </a:rPr>
              <a:t>fierce creatures do not drink coffee</a:t>
            </a:r>
            <a:r>
              <a:rPr lang="en-US" altLang="zh-CN">
                <a:solidFill>
                  <a:srgbClr val="000000"/>
                </a:solidFill>
                <a:ea typeface="宋体" panose="02010600030101010101" pitchFamily="2" charset="-122"/>
              </a:rPr>
              <a:t>”</a:t>
            </a:r>
          </a:p>
          <a:p>
            <a:pPr eaLnBrk="1" hangingPunct="1"/>
            <a:r>
              <a:rPr lang="en-US" altLang="zh-CN" b="1" i="1">
                <a:solidFill>
                  <a:srgbClr val="000000"/>
                </a:solidFill>
                <a:ea typeface="宋体" panose="02010600030101010101" pitchFamily="2" charset="-122"/>
              </a:rPr>
              <a:t> </a:t>
            </a:r>
            <a:r>
              <a:rPr lang="en-US" altLang="zh-CN">
                <a:ea typeface="宋体" panose="02010600030101010101" pitchFamily="2" charset="-122"/>
              </a:rPr>
              <a:t>“</a:t>
            </a:r>
            <a:r>
              <a:rPr lang="en-US" altLang="zh-CN" b="1" i="1">
                <a:solidFill>
                  <a:srgbClr val="000000"/>
                </a:solidFill>
                <a:ea typeface="宋体" panose="02010600030101010101" pitchFamily="2" charset="-122"/>
              </a:rPr>
              <a:t>x</a:t>
            </a:r>
            <a:r>
              <a:rPr lang="en-US" altLang="zh-CN">
                <a:ea typeface="宋体" panose="02010600030101010101" pitchFamily="2" charset="-122"/>
              </a:rPr>
              <a:t> is lions”   </a:t>
            </a:r>
            <a:r>
              <a:rPr lang="en-US" altLang="zh-CN" b="1" i="1">
                <a:solidFill>
                  <a:srgbClr val="000000"/>
                </a:solidFill>
                <a:ea typeface="宋体" panose="02010600030101010101" pitchFamily="2" charset="-122"/>
              </a:rPr>
              <a:t>P</a:t>
            </a:r>
            <a:r>
              <a:rPr lang="en-US" altLang="zh-CN" b="1">
                <a:solidFill>
                  <a:srgbClr val="000000"/>
                </a:solidFill>
                <a:ea typeface="宋体" panose="02010600030101010101" pitchFamily="2" charset="-122"/>
              </a:rPr>
              <a:t>(</a:t>
            </a:r>
            <a:r>
              <a:rPr lang="en-US" altLang="zh-CN" b="1" i="1">
                <a:solidFill>
                  <a:srgbClr val="000000"/>
                </a:solidFill>
                <a:ea typeface="宋体" panose="02010600030101010101" pitchFamily="2" charset="-122"/>
              </a:rPr>
              <a:t>x</a:t>
            </a:r>
            <a:r>
              <a:rPr lang="en-US" altLang="zh-CN" b="1">
                <a:solidFill>
                  <a:srgbClr val="000000"/>
                </a:solidFill>
                <a:ea typeface="宋体" panose="02010600030101010101" pitchFamily="2" charset="-122"/>
              </a:rPr>
              <a:t>)</a:t>
            </a:r>
            <a:r>
              <a:rPr lang="en-US" altLang="zh-CN">
                <a:solidFill>
                  <a:srgbClr val="000000"/>
                </a:solidFill>
                <a:ea typeface="宋体" panose="02010600030101010101" pitchFamily="2" charset="-122"/>
              </a:rPr>
              <a:t>          “</a:t>
            </a:r>
            <a:r>
              <a:rPr lang="en-US" altLang="zh-CN" b="1" i="1">
                <a:solidFill>
                  <a:srgbClr val="000000"/>
                </a:solidFill>
                <a:ea typeface="宋体" panose="02010600030101010101" pitchFamily="2" charset="-122"/>
              </a:rPr>
              <a:t>x </a:t>
            </a:r>
            <a:r>
              <a:rPr lang="en-US" altLang="zh-CN">
                <a:ea typeface="宋体" panose="02010600030101010101" pitchFamily="2" charset="-122"/>
              </a:rPr>
              <a:t>is fierce</a:t>
            </a:r>
            <a:r>
              <a:rPr lang="en-US" altLang="zh-CN">
                <a:solidFill>
                  <a:srgbClr val="000000"/>
                </a:solidFill>
                <a:ea typeface="宋体" panose="02010600030101010101" pitchFamily="2" charset="-122"/>
              </a:rPr>
              <a:t>”   </a:t>
            </a:r>
            <a:r>
              <a:rPr lang="en-US" altLang="zh-CN" b="1" i="1">
                <a:solidFill>
                  <a:srgbClr val="000000"/>
                </a:solidFill>
                <a:ea typeface="宋体" panose="02010600030101010101" pitchFamily="2" charset="-122"/>
              </a:rPr>
              <a:t>Q</a:t>
            </a:r>
            <a:r>
              <a:rPr lang="en-US" altLang="zh-CN" b="1">
                <a:solidFill>
                  <a:srgbClr val="000000"/>
                </a:solidFill>
                <a:ea typeface="宋体" panose="02010600030101010101" pitchFamily="2" charset="-122"/>
              </a:rPr>
              <a:t>(</a:t>
            </a:r>
            <a:r>
              <a:rPr lang="en-US" altLang="zh-CN" b="1" i="1">
                <a:solidFill>
                  <a:srgbClr val="000000"/>
                </a:solidFill>
                <a:ea typeface="宋体" panose="02010600030101010101" pitchFamily="2" charset="-122"/>
              </a:rPr>
              <a:t>x</a:t>
            </a:r>
            <a:r>
              <a:rPr lang="en-US" altLang="zh-CN" b="1">
                <a:solidFill>
                  <a:srgbClr val="000000"/>
                </a:solidFill>
                <a:ea typeface="宋体" panose="02010600030101010101" pitchFamily="2" charset="-122"/>
              </a:rPr>
              <a:t>)</a:t>
            </a:r>
            <a:r>
              <a:rPr lang="en-US" altLang="zh-CN">
                <a:solidFill>
                  <a:srgbClr val="000000"/>
                </a:solidFill>
                <a:ea typeface="宋体" panose="02010600030101010101" pitchFamily="2" charset="-122"/>
              </a:rPr>
              <a:t> </a:t>
            </a:r>
          </a:p>
          <a:p>
            <a:pPr eaLnBrk="1" hangingPunct="1"/>
            <a:r>
              <a:rPr lang="en-US" altLang="zh-CN">
                <a:solidFill>
                  <a:srgbClr val="000000"/>
                </a:solidFill>
                <a:ea typeface="宋体" panose="02010600030101010101" pitchFamily="2" charset="-122"/>
              </a:rPr>
              <a:t>  “</a:t>
            </a:r>
            <a:r>
              <a:rPr lang="en-US" altLang="zh-CN" b="1" i="1">
                <a:solidFill>
                  <a:srgbClr val="000000"/>
                </a:solidFill>
                <a:ea typeface="宋体" panose="02010600030101010101" pitchFamily="2" charset="-122"/>
              </a:rPr>
              <a:t>x</a:t>
            </a:r>
            <a:r>
              <a:rPr lang="en-US" altLang="zh-CN">
                <a:solidFill>
                  <a:srgbClr val="000000"/>
                </a:solidFill>
                <a:ea typeface="宋体" panose="02010600030101010101" pitchFamily="2" charset="-122"/>
              </a:rPr>
              <a:t> </a:t>
            </a:r>
            <a:r>
              <a:rPr lang="en-US" altLang="zh-CN">
                <a:ea typeface="宋体" panose="02010600030101010101" pitchFamily="2" charset="-122"/>
              </a:rPr>
              <a:t>drinks coffee</a:t>
            </a:r>
            <a:r>
              <a:rPr lang="en-US" altLang="zh-CN">
                <a:solidFill>
                  <a:srgbClr val="000000"/>
                </a:solidFill>
                <a:ea typeface="宋体" panose="02010600030101010101" pitchFamily="2" charset="-122"/>
              </a:rPr>
              <a:t>”  </a:t>
            </a:r>
            <a:r>
              <a:rPr lang="en-US" altLang="zh-CN" b="1" i="1">
                <a:solidFill>
                  <a:srgbClr val="000000"/>
                </a:solidFill>
                <a:ea typeface="宋体" panose="02010600030101010101" pitchFamily="2" charset="-122"/>
              </a:rPr>
              <a:t>R</a:t>
            </a:r>
            <a:r>
              <a:rPr lang="en-US" altLang="zh-CN" b="1">
                <a:solidFill>
                  <a:srgbClr val="000000"/>
                </a:solidFill>
                <a:ea typeface="宋体" panose="02010600030101010101" pitchFamily="2" charset="-122"/>
              </a:rPr>
              <a:t>(</a:t>
            </a:r>
            <a:r>
              <a:rPr lang="en-US" altLang="zh-CN" b="1" i="1">
                <a:solidFill>
                  <a:srgbClr val="000000"/>
                </a:solidFill>
                <a:ea typeface="宋体" panose="02010600030101010101" pitchFamily="2" charset="-122"/>
              </a:rPr>
              <a:t>x</a:t>
            </a:r>
            <a:r>
              <a:rPr lang="en-US" altLang="zh-CN" b="1">
                <a:solidFill>
                  <a:srgbClr val="000000"/>
                </a:solidFill>
                <a:ea typeface="宋体" panose="02010600030101010101" pitchFamily="2" charset="-122"/>
              </a:rPr>
              <a:t>)</a:t>
            </a:r>
          </a:p>
          <a:p>
            <a:pPr eaLnBrk="1" hangingPunct="1"/>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P</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Q</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P</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 </a:t>
            </a:r>
            <a:r>
              <a:rPr lang="en-US" altLang="zh-CN" sz="2800" b="1" i="1">
                <a:solidFill>
                  <a:srgbClr val="000000"/>
                </a:solidFill>
                <a:ea typeface="宋体" panose="02010600030101010101" pitchFamily="2" charset="-122"/>
              </a:rPr>
              <a:t>R</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p>
          <a:p>
            <a:pPr eaLnBrk="1" hangingPunct="1"/>
            <a:r>
              <a:rPr lang="en-US" altLang="zh-CN" b="1">
                <a:solidFill>
                  <a:srgbClr val="000000"/>
                </a:solidFill>
                <a:ea typeface="宋体" panose="02010600030101010101" pitchFamily="2" charset="-122"/>
              </a:rPr>
              <a:t>  </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Q</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 </a:t>
            </a:r>
            <a:r>
              <a:rPr lang="en-US" altLang="zh-CN" sz="2800" b="1" i="1">
                <a:solidFill>
                  <a:srgbClr val="000000"/>
                </a:solidFill>
                <a:ea typeface="宋体" panose="02010600030101010101" pitchFamily="2" charset="-122"/>
              </a:rPr>
              <a:t>R</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p>
          <a:p>
            <a:pPr eaLnBrk="1" hangingPunct="1"/>
            <a:r>
              <a:rPr lang="en-US" altLang="zh-CN" sz="2800" b="1">
                <a:solidFill>
                  <a:srgbClr val="000000"/>
                </a:solidFill>
                <a:ea typeface="宋体" panose="02010600030101010101" pitchFamily="2" charset="-122"/>
              </a:rPr>
              <a:t>   but not </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Q</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 </a:t>
            </a:r>
            <a:r>
              <a:rPr lang="en-US" altLang="zh-CN" sz="2800" b="1" i="1">
                <a:solidFill>
                  <a:srgbClr val="000000"/>
                </a:solidFill>
                <a:ea typeface="宋体" panose="02010600030101010101" pitchFamily="2" charset="-122"/>
              </a:rPr>
              <a:t>R</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anim calcmode="lin" valueType="num">
                                      <p:cBhvr additive="base">
                                        <p:cTn id="7" dur="500" fill="hold"/>
                                        <p:tgtEl>
                                          <p:spTgt spid="512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4">
                                            <p:txEl>
                                              <p:pRg st="1" end="1"/>
                                            </p:txEl>
                                          </p:spTgt>
                                        </p:tgtEl>
                                        <p:attrNameLst>
                                          <p:attrName>style.visibility</p:attrName>
                                        </p:attrNameLst>
                                      </p:cBhvr>
                                      <p:to>
                                        <p:strVal val="visible"/>
                                      </p:to>
                                    </p:set>
                                    <p:anim calcmode="lin" valueType="num">
                                      <p:cBhvr additive="base">
                                        <p:cTn id="13" dur="500" fill="hold"/>
                                        <p:tgtEl>
                                          <p:spTgt spid="512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4">
                                            <p:txEl>
                                              <p:pRg st="2" end="2"/>
                                            </p:txEl>
                                          </p:spTgt>
                                        </p:tgtEl>
                                        <p:attrNameLst>
                                          <p:attrName>style.visibility</p:attrName>
                                        </p:attrNameLst>
                                      </p:cBhvr>
                                      <p:to>
                                        <p:strVal val="visible"/>
                                      </p:to>
                                    </p:set>
                                    <p:anim calcmode="lin" valueType="num">
                                      <p:cBhvr additive="base">
                                        <p:cTn id="19" dur="500" fill="hold"/>
                                        <p:tgtEl>
                                          <p:spTgt spid="512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4">
                                            <p:txEl>
                                              <p:pRg st="3" end="3"/>
                                            </p:txEl>
                                          </p:spTgt>
                                        </p:tgtEl>
                                        <p:attrNameLst>
                                          <p:attrName>style.visibility</p:attrName>
                                        </p:attrNameLst>
                                      </p:cBhvr>
                                      <p:to>
                                        <p:strVal val="visible"/>
                                      </p:to>
                                    </p:set>
                                    <p:anim calcmode="lin" valueType="num">
                                      <p:cBhvr additive="base">
                                        <p:cTn id="25" dur="500" fill="hold"/>
                                        <p:tgtEl>
                                          <p:spTgt spid="512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04">
                                            <p:txEl>
                                              <p:pRg st="4" end="4"/>
                                            </p:txEl>
                                          </p:spTgt>
                                        </p:tgtEl>
                                        <p:attrNameLst>
                                          <p:attrName>style.visibility</p:attrName>
                                        </p:attrNameLst>
                                      </p:cBhvr>
                                      <p:to>
                                        <p:strVal val="visible"/>
                                      </p:to>
                                    </p:set>
                                    <p:anim calcmode="lin" valueType="num">
                                      <p:cBhvr additive="base">
                                        <p:cTn id="31" dur="500" fill="hold"/>
                                        <p:tgtEl>
                                          <p:spTgt spid="5120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0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04">
                                            <p:txEl>
                                              <p:pRg st="5" end="5"/>
                                            </p:txEl>
                                          </p:spTgt>
                                        </p:tgtEl>
                                        <p:attrNameLst>
                                          <p:attrName>style.visibility</p:attrName>
                                        </p:attrNameLst>
                                      </p:cBhvr>
                                      <p:to>
                                        <p:strVal val="visible"/>
                                      </p:to>
                                    </p:set>
                                    <p:anim calcmode="lin" valueType="num">
                                      <p:cBhvr additive="base">
                                        <p:cTn id="37" dur="500" fill="hold"/>
                                        <p:tgtEl>
                                          <p:spTgt spid="5120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0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204">
                                            <p:txEl>
                                              <p:pRg st="6" end="6"/>
                                            </p:txEl>
                                          </p:spTgt>
                                        </p:tgtEl>
                                        <p:attrNameLst>
                                          <p:attrName>style.visibility</p:attrName>
                                        </p:attrNameLst>
                                      </p:cBhvr>
                                      <p:to>
                                        <p:strVal val="visible"/>
                                      </p:to>
                                    </p:set>
                                    <p:anim calcmode="lin" valueType="num">
                                      <p:cBhvr additive="base">
                                        <p:cTn id="43" dur="500" fill="hold"/>
                                        <p:tgtEl>
                                          <p:spTgt spid="5120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0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204">
                                            <p:txEl>
                                              <p:pRg st="7" end="7"/>
                                            </p:txEl>
                                          </p:spTgt>
                                        </p:tgtEl>
                                        <p:attrNameLst>
                                          <p:attrName>style.visibility</p:attrName>
                                        </p:attrNameLst>
                                      </p:cBhvr>
                                      <p:to>
                                        <p:strVal val="visible"/>
                                      </p:to>
                                    </p:set>
                                    <p:anim calcmode="lin" valueType="num">
                                      <p:cBhvr additive="base">
                                        <p:cTn id="49" dur="500" fill="hold"/>
                                        <p:tgtEl>
                                          <p:spTgt spid="5120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0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68378FD-AB39-4AEA-92DA-F48995B6C2A9}" type="slidenum">
              <a:rPr lang="en-US" altLang="zh-CN" sz="1200">
                <a:effectLst>
                  <a:outerShdw blurRad="38100" dist="38100" dir="2700000" algn="tl">
                    <a:srgbClr val="C0C0C0"/>
                  </a:outerShdw>
                </a:effectLst>
                <a:latin typeface="Verdana" panose="020B0604030504040204" pitchFamily="34" charset="0"/>
              </a:rPr>
              <a:t>5</a:t>
            </a:fld>
            <a:endParaRPr lang="en-US" altLang="zh-CN" sz="1200">
              <a:effectLst>
                <a:outerShdw blurRad="38100" dist="38100" dir="2700000" algn="tl">
                  <a:srgbClr val="C0C0C0"/>
                </a:outerShdw>
              </a:effectLst>
              <a:latin typeface="Verdana" panose="020B0604030504040204" pitchFamily="34" charset="0"/>
            </a:endParaRPr>
          </a:p>
        </p:txBody>
      </p:sp>
      <p:sp>
        <p:nvSpPr>
          <p:cNvPr id="9219" name="Rectangle 2"/>
          <p:cNvSpPr>
            <a:spLocks noGrp="1" noChangeArrowheads="1"/>
          </p:cNvSpPr>
          <p:nvPr>
            <p:ph type="title" idx="4294967295"/>
          </p:nvPr>
        </p:nvSpPr>
        <p:spPr/>
        <p:txBody>
          <a:bodyPr/>
          <a:lstStyle/>
          <a:p>
            <a:pPr eaLnBrk="1" hangingPunct="1"/>
            <a:r>
              <a:rPr lang="en-US" altLang="zh-CN">
                <a:ea typeface="宋体" panose="02010600030101010101" pitchFamily="2" charset="-122"/>
              </a:rPr>
              <a:t>Predicate Logic</a:t>
            </a:r>
          </a:p>
        </p:txBody>
      </p:sp>
      <p:sp>
        <p:nvSpPr>
          <p:cNvPr id="9220" name="Rectangle 3"/>
          <p:cNvSpPr>
            <a:spLocks noGrp="1" noChangeArrowheads="1"/>
          </p:cNvSpPr>
          <p:nvPr>
            <p:ph type="body" idx="4294967295"/>
          </p:nvPr>
        </p:nvSpPr>
        <p:spPr>
          <a:xfrm>
            <a:off x="685800" y="1981200"/>
            <a:ext cx="7772400" cy="4267200"/>
          </a:xfrm>
        </p:spPr>
        <p:txBody>
          <a:bodyPr/>
          <a:lstStyle/>
          <a:p>
            <a:pPr eaLnBrk="1" hangingPunct="1">
              <a:lnSpc>
                <a:spcPct val="90000"/>
              </a:lnSpc>
            </a:pPr>
            <a:r>
              <a:rPr lang="en-GB" altLang="en-US">
                <a:ea typeface="宋体" panose="02010600030101010101" pitchFamily="2" charset="-122"/>
              </a:rPr>
              <a:t>We can use propositional logic to prove that certain real-life inferences are valid.</a:t>
            </a:r>
          </a:p>
          <a:p>
            <a:pPr lvl="1" eaLnBrk="1" hangingPunct="1">
              <a:lnSpc>
                <a:spcPct val="90000"/>
              </a:lnSpc>
            </a:pPr>
            <a:r>
              <a:rPr lang="en-GB" altLang="en-US">
                <a:ea typeface="宋体" panose="02010600030101010101" pitchFamily="2" charset="-122"/>
              </a:rPr>
              <a:t>If it’s cold then it snows.                    </a:t>
            </a:r>
            <a:endParaRPr lang="en-GB" altLang="en-US" b="1">
              <a:ea typeface="宋体" panose="02010600030101010101" pitchFamily="2" charset="-122"/>
            </a:endParaRPr>
          </a:p>
          <a:p>
            <a:pPr lvl="1" eaLnBrk="1" hangingPunct="1">
              <a:lnSpc>
                <a:spcPct val="90000"/>
              </a:lnSpc>
            </a:pPr>
            <a:r>
              <a:rPr lang="en-GB" altLang="en-US">
                <a:ea typeface="宋体" panose="02010600030101010101" pitchFamily="2" charset="-122"/>
              </a:rPr>
              <a:t>If it snows there are accidents           </a:t>
            </a:r>
          </a:p>
          <a:p>
            <a:pPr lvl="1" eaLnBrk="1" hangingPunct="1">
              <a:lnSpc>
                <a:spcPct val="90000"/>
              </a:lnSpc>
            </a:pPr>
            <a:r>
              <a:rPr lang="en-GB" altLang="en-US">
                <a:ea typeface="宋体" panose="02010600030101010101" pitchFamily="2" charset="-122"/>
              </a:rPr>
              <a:t>There are no accidents.</a:t>
            </a:r>
            <a:r>
              <a:rPr lang="en-GB" altLang="en-US">
                <a:solidFill>
                  <a:srgbClr val="FF0000"/>
                </a:solidFill>
                <a:ea typeface="宋体" panose="02010600030101010101" pitchFamily="2" charset="-122"/>
              </a:rPr>
              <a:t>                     </a:t>
            </a:r>
          </a:p>
          <a:p>
            <a:pPr lvl="1" eaLnBrk="1" hangingPunct="1">
              <a:lnSpc>
                <a:spcPct val="90000"/>
              </a:lnSpc>
            </a:pPr>
            <a:r>
              <a:rPr lang="en-GB" altLang="en-US">
                <a:solidFill>
                  <a:srgbClr val="FF0000"/>
                </a:solidFill>
                <a:ea typeface="宋体" panose="02010600030101010101" pitchFamily="2" charset="-122"/>
              </a:rPr>
              <a:t>Therefore:</a:t>
            </a:r>
            <a:r>
              <a:rPr lang="en-GB" altLang="en-US">
                <a:ea typeface="宋体" panose="02010600030101010101" pitchFamily="2" charset="-122"/>
              </a:rPr>
              <a:t> It</a:t>
            </a:r>
            <a:r>
              <a:rPr lang="en-GB" altLang="en-US">
                <a:latin typeface="Times New Roman" panose="02020603050405020304" pitchFamily="18" charset="0"/>
                <a:ea typeface="宋体" panose="02010600030101010101" pitchFamily="2" charset="-122"/>
              </a:rPr>
              <a:t>’</a:t>
            </a:r>
            <a:r>
              <a:rPr lang="en-GB" altLang="en-US">
                <a:ea typeface="宋体" panose="02010600030101010101" pitchFamily="2" charset="-122"/>
              </a:rPr>
              <a:t>s not cold</a:t>
            </a:r>
          </a:p>
          <a:p>
            <a:pPr eaLnBrk="1" hangingPunct="1">
              <a:lnSpc>
                <a:spcPct val="90000"/>
              </a:lnSpc>
            </a:pPr>
            <a:r>
              <a:rPr lang="en-GB" altLang="en-US">
                <a:ea typeface="宋体" panose="02010600030101010101" pitchFamily="2" charset="-122"/>
              </a:rPr>
              <a:t>In propositional logic:</a:t>
            </a:r>
          </a:p>
          <a:p>
            <a:pPr lvl="1" eaLnBrk="1" hangingPunct="1">
              <a:lnSpc>
                <a:spcPct val="90000"/>
              </a:lnSpc>
              <a:buFont typeface="Wingdings" panose="05000000000000000000" pitchFamily="2" charset="2"/>
              <a:buNone/>
            </a:pPr>
            <a:r>
              <a:rPr lang="en-GB" altLang="en-US">
                <a:ea typeface="宋体" panose="02010600030101010101" pitchFamily="2" charset="-122"/>
              </a:rPr>
              <a:t>((c</a:t>
            </a:r>
            <a:r>
              <a:rPr lang="en-GB" altLang="en-US">
                <a:ea typeface="宋体" panose="02010600030101010101" pitchFamily="2" charset="-122"/>
                <a:sym typeface="Symbol" panose="05050102010706020507" pitchFamily="18" charset="2"/>
              </a:rPr>
              <a:t></a:t>
            </a:r>
            <a:r>
              <a:rPr lang="en-GB" altLang="en-US">
                <a:ea typeface="宋体" panose="02010600030101010101" pitchFamily="2" charset="-122"/>
              </a:rPr>
              <a:t>s </a:t>
            </a:r>
            <a:r>
              <a:rPr lang="en-GB" altLang="en-US">
                <a:ea typeface="宋体" panose="02010600030101010101" pitchFamily="2" charset="-122"/>
                <a:sym typeface="Symbol" panose="05050102010706020507" pitchFamily="18" charset="2"/>
              </a:rPr>
              <a:t></a:t>
            </a:r>
            <a:r>
              <a:rPr lang="en-GB" altLang="en-US">
                <a:ea typeface="宋体" panose="02010600030101010101" pitchFamily="2" charset="-122"/>
              </a:rPr>
              <a:t>s</a:t>
            </a:r>
            <a:r>
              <a:rPr lang="en-GB" altLang="en-US">
                <a:ea typeface="宋体" panose="02010600030101010101" pitchFamily="2" charset="-122"/>
                <a:sym typeface="Symbol" panose="05050102010706020507" pitchFamily="18" charset="2"/>
              </a:rPr>
              <a:t>a a) </a:t>
            </a:r>
            <a:r>
              <a:rPr lang="en-GB" altLang="en-US">
                <a:ea typeface="宋体" panose="02010600030101010101" pitchFamily="2" charset="-122"/>
              </a:rPr>
              <a:t>c) is a tautology</a:t>
            </a:r>
            <a:endParaRPr lang="en-US" altLang="zh-CN">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433C5AE-97DC-4DBD-B1F2-5B01E3FD7619}" type="slidenum">
              <a:rPr lang="en-US" altLang="zh-CN" sz="1200">
                <a:effectLst>
                  <a:outerShdw blurRad="38100" dist="38100" dir="2700000" algn="tl">
                    <a:srgbClr val="C0C0C0"/>
                  </a:outerShdw>
                </a:effectLst>
                <a:latin typeface="Verdana" panose="020B0604030504040204" pitchFamily="34" charset="0"/>
              </a:rPr>
              <a:t>50</a:t>
            </a:fld>
            <a:endParaRPr lang="en-US" altLang="zh-CN" sz="1200">
              <a:effectLst>
                <a:outerShdw blurRad="38100" dist="38100" dir="2700000" algn="tl">
                  <a:srgbClr val="C0C0C0"/>
                </a:outerShdw>
              </a:effectLst>
              <a:latin typeface="Verdana" panose="020B0604030504040204" pitchFamily="34" charset="0"/>
            </a:endParaRPr>
          </a:p>
        </p:txBody>
      </p:sp>
      <p:sp>
        <p:nvSpPr>
          <p:cNvPr id="56323"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14</a:t>
            </a:r>
          </a:p>
        </p:txBody>
      </p:sp>
      <p:sp>
        <p:nvSpPr>
          <p:cNvPr id="52228" name="Rectangle 3"/>
          <p:cNvSpPr>
            <a:spLocks noGrp="1" noChangeArrowheads="1"/>
          </p:cNvSpPr>
          <p:nvPr>
            <p:ph type="body" idx="4294967295"/>
          </p:nvPr>
        </p:nvSpPr>
        <p:spPr/>
        <p:txBody>
          <a:bodyPr/>
          <a:lstStyle/>
          <a:p>
            <a:pPr eaLnBrk="1" hangingPunct="1"/>
            <a:r>
              <a:rPr lang="en-US" altLang="zh-CN">
                <a:ea typeface="宋体" panose="02010600030101010101" pitchFamily="2" charset="-122"/>
              </a:rPr>
              <a:t>“All humming birds are richly colored.”</a:t>
            </a:r>
          </a:p>
          <a:p>
            <a:pPr eaLnBrk="1" hangingPunct="1"/>
            <a:r>
              <a:rPr lang="en-US" altLang="zh-CN">
                <a:ea typeface="宋体" panose="02010600030101010101" pitchFamily="2" charset="-122"/>
              </a:rPr>
              <a:t>“No large birds live on honey.”</a:t>
            </a:r>
          </a:p>
          <a:p>
            <a:pPr eaLnBrk="1" hangingPunct="1"/>
            <a:r>
              <a:rPr lang="en-US" altLang="zh-CN">
                <a:ea typeface="宋体" panose="02010600030101010101" pitchFamily="2" charset="-122"/>
              </a:rPr>
              <a:t>“Birds that do not live on honey are dull in color.”        “Humming birds are small.”</a:t>
            </a:r>
          </a:p>
          <a:p>
            <a:pPr eaLnBrk="1" hangingPunct="1"/>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 is a humming bird”         </a:t>
            </a:r>
            <a:r>
              <a:rPr lang="en-US" altLang="zh-CN" i="1">
                <a:solidFill>
                  <a:srgbClr val="000000"/>
                </a:solidFill>
                <a:ea typeface="宋体" panose="02010600030101010101" pitchFamily="2" charset="-122"/>
              </a:rPr>
              <a:t>P</a:t>
            </a:r>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a:t>
            </a:r>
          </a:p>
          <a:p>
            <a:pPr eaLnBrk="1" hangingPunct="1"/>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 is large”   </a:t>
            </a:r>
            <a:r>
              <a:rPr lang="en-US" altLang="zh-CN" i="1">
                <a:solidFill>
                  <a:srgbClr val="000000"/>
                </a:solidFill>
                <a:ea typeface="宋体" panose="02010600030101010101" pitchFamily="2" charset="-122"/>
              </a:rPr>
              <a:t>Q</a:t>
            </a:r>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    </a:t>
            </a:r>
          </a:p>
          <a:p>
            <a:pPr eaLnBrk="1" hangingPunct="1"/>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 lives on honey”   </a:t>
            </a:r>
            <a:r>
              <a:rPr lang="en-US" altLang="zh-CN" i="1">
                <a:solidFill>
                  <a:srgbClr val="000000"/>
                </a:solidFill>
                <a:ea typeface="宋体" panose="02010600030101010101" pitchFamily="2" charset="-122"/>
              </a:rPr>
              <a:t>R</a:t>
            </a:r>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 </a:t>
            </a:r>
          </a:p>
          <a:p>
            <a:pPr eaLnBrk="1" hangingPunct="1"/>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 is richly colored”   </a:t>
            </a:r>
            <a:r>
              <a:rPr lang="en-US" altLang="zh-CN" i="1">
                <a:solidFill>
                  <a:srgbClr val="000000"/>
                </a:solidFill>
                <a:ea typeface="宋体" panose="02010600030101010101" pitchFamily="2" charset="-122"/>
              </a:rPr>
              <a:t>S</a:t>
            </a:r>
            <a:r>
              <a:rPr lang="en-US" altLang="zh-CN">
                <a:ea typeface="宋体" panose="02010600030101010101" pitchFamily="2" charset="-122"/>
              </a:rPr>
              <a:t>(</a:t>
            </a:r>
            <a:r>
              <a:rPr lang="en-US" altLang="zh-CN" i="1">
                <a:solidFill>
                  <a:srgbClr val="000000"/>
                </a:solidFill>
                <a:ea typeface="宋体" panose="02010600030101010101" pitchFamily="2" charset="-122"/>
              </a:rPr>
              <a:t>x</a:t>
            </a:r>
            <a:r>
              <a:rPr lang="en-US" altLang="zh-CN">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8">
                                            <p:txEl>
                                              <p:pRg st="0" end="0"/>
                                            </p:txEl>
                                          </p:spTgt>
                                        </p:tgtEl>
                                        <p:attrNameLst>
                                          <p:attrName>style.visibility</p:attrName>
                                        </p:attrNameLst>
                                      </p:cBhvr>
                                      <p:to>
                                        <p:strVal val="visible"/>
                                      </p:to>
                                    </p:set>
                                    <p:animEffect transition="in" filter="blinds(horizontal)">
                                      <p:cBhvr>
                                        <p:cTn id="7" dur="500"/>
                                        <p:tgtEl>
                                          <p:spTgt spid="522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228">
                                            <p:txEl>
                                              <p:pRg st="1" end="1"/>
                                            </p:txEl>
                                          </p:spTgt>
                                        </p:tgtEl>
                                        <p:attrNameLst>
                                          <p:attrName>style.visibility</p:attrName>
                                        </p:attrNameLst>
                                      </p:cBhvr>
                                      <p:to>
                                        <p:strVal val="visible"/>
                                      </p:to>
                                    </p:set>
                                    <p:animEffect transition="in" filter="blinds(horizontal)">
                                      <p:cBhvr>
                                        <p:cTn id="12" dur="500"/>
                                        <p:tgtEl>
                                          <p:spTgt spid="522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228">
                                            <p:txEl>
                                              <p:pRg st="2" end="2"/>
                                            </p:txEl>
                                          </p:spTgt>
                                        </p:tgtEl>
                                        <p:attrNameLst>
                                          <p:attrName>style.visibility</p:attrName>
                                        </p:attrNameLst>
                                      </p:cBhvr>
                                      <p:to>
                                        <p:strVal val="visible"/>
                                      </p:to>
                                    </p:set>
                                    <p:animEffect transition="in" filter="blinds(horizontal)">
                                      <p:cBhvr>
                                        <p:cTn id="17" dur="500"/>
                                        <p:tgtEl>
                                          <p:spTgt spid="522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28">
                                            <p:txEl>
                                              <p:pRg st="3" end="3"/>
                                            </p:txEl>
                                          </p:spTgt>
                                        </p:tgtEl>
                                        <p:attrNameLst>
                                          <p:attrName>style.visibility</p:attrName>
                                        </p:attrNameLst>
                                      </p:cBhvr>
                                      <p:to>
                                        <p:strVal val="visible"/>
                                      </p:to>
                                    </p:set>
                                    <p:animEffect transition="in" filter="blinds(horizontal)">
                                      <p:cBhvr>
                                        <p:cTn id="22" dur="500"/>
                                        <p:tgtEl>
                                          <p:spTgt spid="5222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8">
                                            <p:txEl>
                                              <p:pRg st="4" end="4"/>
                                            </p:txEl>
                                          </p:spTgt>
                                        </p:tgtEl>
                                        <p:attrNameLst>
                                          <p:attrName>style.visibility</p:attrName>
                                        </p:attrNameLst>
                                      </p:cBhvr>
                                      <p:to>
                                        <p:strVal val="visible"/>
                                      </p:to>
                                    </p:set>
                                    <p:animEffect transition="in" filter="blinds(horizontal)">
                                      <p:cBhvr>
                                        <p:cTn id="27" dur="500"/>
                                        <p:tgtEl>
                                          <p:spTgt spid="522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2228">
                                            <p:txEl>
                                              <p:pRg st="5" end="5"/>
                                            </p:txEl>
                                          </p:spTgt>
                                        </p:tgtEl>
                                        <p:attrNameLst>
                                          <p:attrName>style.visibility</p:attrName>
                                        </p:attrNameLst>
                                      </p:cBhvr>
                                      <p:to>
                                        <p:strVal val="visible"/>
                                      </p:to>
                                    </p:set>
                                    <p:animEffect transition="in" filter="blinds(horizontal)">
                                      <p:cBhvr>
                                        <p:cTn id="32" dur="500"/>
                                        <p:tgtEl>
                                          <p:spTgt spid="522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2228">
                                            <p:txEl>
                                              <p:pRg st="6" end="6"/>
                                            </p:txEl>
                                          </p:spTgt>
                                        </p:tgtEl>
                                        <p:attrNameLst>
                                          <p:attrName>style.visibility</p:attrName>
                                        </p:attrNameLst>
                                      </p:cBhvr>
                                      <p:to>
                                        <p:strVal val="visible"/>
                                      </p:to>
                                    </p:set>
                                    <p:animEffect transition="in" filter="blinds(horizontal)">
                                      <p:cBhvr>
                                        <p:cTn id="37" dur="500"/>
                                        <p:tgtEl>
                                          <p:spTgt spid="522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A7B3617-9C4C-4C29-8BBC-3F5D05BB518B}" type="slidenum">
              <a:rPr lang="en-US" altLang="zh-CN" sz="1200">
                <a:effectLst>
                  <a:outerShdw blurRad="38100" dist="38100" dir="2700000" algn="tl">
                    <a:srgbClr val="C0C0C0"/>
                  </a:outerShdw>
                </a:effectLst>
                <a:latin typeface="Verdana" panose="020B0604030504040204" pitchFamily="34" charset="0"/>
              </a:rPr>
              <a:t>51</a:t>
            </a:fld>
            <a:endParaRPr lang="en-US" altLang="zh-CN" sz="1200">
              <a:effectLst>
                <a:outerShdw blurRad="38100" dist="38100" dir="2700000" algn="tl">
                  <a:srgbClr val="C0C0C0"/>
                </a:outerShdw>
              </a:effectLst>
              <a:latin typeface="Verdana" panose="020B0604030504040204" pitchFamily="34" charset="0"/>
            </a:endParaRPr>
          </a:p>
        </p:txBody>
      </p:sp>
      <p:sp>
        <p:nvSpPr>
          <p:cNvPr id="57347"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14</a:t>
            </a:r>
          </a:p>
        </p:txBody>
      </p:sp>
      <p:sp>
        <p:nvSpPr>
          <p:cNvPr id="53252" name="Rectangle 3"/>
          <p:cNvSpPr>
            <a:spLocks noGrp="1" noChangeArrowheads="1"/>
          </p:cNvSpPr>
          <p:nvPr>
            <p:ph type="body" idx="4294967295"/>
          </p:nvPr>
        </p:nvSpPr>
        <p:spPr/>
        <p:txBody>
          <a:bodyPr/>
          <a:lstStyle/>
          <a:p>
            <a:pPr eaLnBrk="1" hangingPunct="1"/>
            <a:r>
              <a:rPr lang="en-US" altLang="zh-CN">
                <a:ea typeface="宋体" panose="02010600030101010101" pitchFamily="2" charset="-122"/>
              </a:rPr>
              <a:t>“All humming birds are richly colored.”</a:t>
            </a:r>
          </a:p>
          <a:p>
            <a:pPr eaLnBrk="1" hangingPunct="1"/>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P</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p>
          <a:p>
            <a:pPr eaLnBrk="1" hangingPunct="1"/>
            <a:r>
              <a:rPr lang="en-US" altLang="zh-CN">
                <a:ea typeface="宋体" panose="02010600030101010101" pitchFamily="2" charset="-122"/>
              </a:rPr>
              <a:t>“No large birds live on honey.”</a:t>
            </a:r>
          </a:p>
          <a:p>
            <a:pPr eaLnBrk="1" hangingPunct="1"/>
            <a:r>
              <a:rPr lang="en-US" altLang="zh-CN" sz="2800" b="1">
                <a:solidFill>
                  <a:srgbClr val="000000"/>
                </a:solidFill>
                <a:ea typeface="宋体" panose="02010600030101010101" pitchFamily="2" charset="-122"/>
                <a:sym typeface="Symbol" panose="05050102010706020507" pitchFamily="18" charset="2"/>
              </a:rPr>
              <a:t>   </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rPr>
              <a:t>Q</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R</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p>
          <a:p>
            <a:pPr eaLnBrk="1" hangingPunct="1"/>
            <a:r>
              <a:rPr lang="en-US" altLang="zh-CN">
                <a:ea typeface="宋体" panose="02010600030101010101" pitchFamily="2" charset="-122"/>
              </a:rPr>
              <a:t>“Birds that do not live on honey are dull in color.”      </a:t>
            </a:r>
            <a:r>
              <a:rPr lang="en-US" altLang="zh-CN" sz="2800" b="1">
                <a:solidFill>
                  <a:srgbClr val="000000"/>
                </a:solidFill>
                <a:ea typeface="宋体" panose="02010600030101010101" pitchFamily="2" charset="-122"/>
                <a:sym typeface="Symbol" panose="05050102010706020507" pitchFamily="18" charset="2"/>
              </a:rPr>
              <a:t></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  </a:t>
            </a:r>
            <a:r>
              <a:rPr lang="en-US" altLang="zh-CN" sz="2800" b="1" i="1">
                <a:solidFill>
                  <a:srgbClr val="000000"/>
                </a:solidFill>
                <a:ea typeface="宋体" panose="02010600030101010101" pitchFamily="2" charset="-122"/>
              </a:rPr>
              <a:t>R</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 </a:t>
            </a:r>
            <a:r>
              <a:rPr lang="en-US" altLang="zh-CN" sz="2800" b="1" i="1">
                <a:solidFill>
                  <a:srgbClr val="000000"/>
                </a:solidFill>
                <a:ea typeface="宋体" panose="02010600030101010101" pitchFamily="2" charset="-122"/>
              </a:rPr>
              <a:t>S</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p>
          <a:p>
            <a:pPr eaLnBrk="1" hangingPunct="1"/>
            <a:r>
              <a:rPr lang="en-US" altLang="zh-CN">
                <a:ea typeface="宋体" panose="02010600030101010101" pitchFamily="2" charset="-122"/>
              </a:rPr>
              <a:t>“Humming birds are small.”</a:t>
            </a:r>
          </a:p>
          <a:p>
            <a:pPr eaLnBrk="1" hangingPunct="1"/>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sym typeface="Symbol" panose="05050102010706020507" pitchFamily="18" charset="2"/>
              </a:rPr>
              <a:t>x </a:t>
            </a:r>
            <a:r>
              <a:rPr lang="en-US" altLang="zh-CN" sz="2800" b="1">
                <a:solidFill>
                  <a:srgbClr val="000000"/>
                </a:solidFill>
                <a:ea typeface="宋体" panose="02010600030101010101" pitchFamily="2" charset="-122"/>
                <a:sym typeface="Symbol" panose="05050102010706020507" pitchFamily="18" charset="2"/>
              </a:rPr>
              <a:t>( </a:t>
            </a:r>
            <a:r>
              <a:rPr lang="en-US" altLang="zh-CN" sz="2800" b="1" i="1">
                <a:solidFill>
                  <a:srgbClr val="000000"/>
                </a:solidFill>
                <a:ea typeface="宋体" panose="02010600030101010101" pitchFamily="2" charset="-122"/>
              </a:rPr>
              <a:t>P</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 </a:t>
            </a:r>
            <a:r>
              <a:rPr lang="en-US" altLang="zh-CN" b="1">
                <a:solidFill>
                  <a:srgbClr val="000000"/>
                </a:solidFill>
                <a:ea typeface="宋体" panose="02010600030101010101" pitchFamily="2" charset="-122"/>
                <a:sym typeface="Symbol" panose="05050102010706020507" pitchFamily="18" charset="2"/>
              </a:rPr>
              <a:t></a:t>
            </a:r>
            <a:r>
              <a:rPr lang="en-US" altLang="zh-CN" sz="2800" b="1">
                <a:solidFill>
                  <a:srgbClr val="000000"/>
                </a:solidFill>
                <a:ea typeface="宋体" panose="02010600030101010101" pitchFamily="2" charset="-122"/>
                <a:sym typeface="Symbol" panose="05050102010706020507" pitchFamily="18" charset="2"/>
              </a:rPr>
              <a:t>  </a:t>
            </a:r>
            <a:r>
              <a:rPr lang="en-US" altLang="zh-CN" sz="2800" b="1" i="1">
                <a:solidFill>
                  <a:srgbClr val="000000"/>
                </a:solidFill>
                <a:ea typeface="宋体" panose="02010600030101010101" pitchFamily="2" charset="-122"/>
              </a:rPr>
              <a:t>Q</a:t>
            </a:r>
            <a:r>
              <a:rPr lang="en-US" altLang="zh-CN" sz="2800" b="1">
                <a:solidFill>
                  <a:srgbClr val="000000"/>
                </a:solidFill>
                <a:ea typeface="宋体" panose="02010600030101010101" pitchFamily="2" charset="-122"/>
              </a:rPr>
              <a:t>(</a:t>
            </a:r>
            <a:r>
              <a:rPr lang="en-US" altLang="zh-CN" sz="2800" b="1" i="1">
                <a:solidFill>
                  <a:srgbClr val="000000"/>
                </a:solidFill>
                <a:ea typeface="宋体" panose="02010600030101010101" pitchFamily="2" charset="-122"/>
              </a:rPr>
              <a:t>x</a:t>
            </a:r>
            <a:r>
              <a:rPr lang="en-US" altLang="zh-CN" sz="2800" b="1">
                <a:solidFill>
                  <a:srgbClr val="000000"/>
                </a:solidFill>
                <a:ea typeface="宋体" panose="02010600030101010101" pitchFamily="2" charset="-122"/>
              </a:rPr>
              <a:t>))</a:t>
            </a:r>
            <a:endParaRPr lang="en-US" altLang="zh-CN">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2">
                                            <p:txEl>
                                              <p:pRg st="0" end="0"/>
                                            </p:txEl>
                                          </p:spTgt>
                                        </p:tgtEl>
                                        <p:attrNameLst>
                                          <p:attrName>style.visibility</p:attrName>
                                        </p:attrNameLst>
                                      </p:cBhvr>
                                      <p:to>
                                        <p:strVal val="visible"/>
                                      </p:to>
                                    </p:set>
                                    <p:anim calcmode="lin" valueType="num">
                                      <p:cBhvr additive="base">
                                        <p:cTn id="7" dur="500" fill="hold"/>
                                        <p:tgtEl>
                                          <p:spTgt spid="532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2">
                                            <p:txEl>
                                              <p:pRg st="1" end="1"/>
                                            </p:txEl>
                                          </p:spTgt>
                                        </p:tgtEl>
                                        <p:attrNameLst>
                                          <p:attrName>style.visibility</p:attrName>
                                        </p:attrNameLst>
                                      </p:cBhvr>
                                      <p:to>
                                        <p:strVal val="visible"/>
                                      </p:to>
                                    </p:set>
                                    <p:anim calcmode="lin" valueType="num">
                                      <p:cBhvr additive="base">
                                        <p:cTn id="13" dur="500" fill="hold"/>
                                        <p:tgtEl>
                                          <p:spTgt spid="532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2">
                                            <p:txEl>
                                              <p:pRg st="2" end="2"/>
                                            </p:txEl>
                                          </p:spTgt>
                                        </p:tgtEl>
                                        <p:attrNameLst>
                                          <p:attrName>style.visibility</p:attrName>
                                        </p:attrNameLst>
                                      </p:cBhvr>
                                      <p:to>
                                        <p:strVal val="visible"/>
                                      </p:to>
                                    </p:set>
                                    <p:anim calcmode="lin" valueType="num">
                                      <p:cBhvr additive="base">
                                        <p:cTn id="19" dur="500" fill="hold"/>
                                        <p:tgtEl>
                                          <p:spTgt spid="532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2">
                                            <p:txEl>
                                              <p:pRg st="3" end="3"/>
                                            </p:txEl>
                                          </p:spTgt>
                                        </p:tgtEl>
                                        <p:attrNameLst>
                                          <p:attrName>style.visibility</p:attrName>
                                        </p:attrNameLst>
                                      </p:cBhvr>
                                      <p:to>
                                        <p:strVal val="visible"/>
                                      </p:to>
                                    </p:set>
                                    <p:anim calcmode="lin" valueType="num">
                                      <p:cBhvr additive="base">
                                        <p:cTn id="25" dur="500" fill="hold"/>
                                        <p:tgtEl>
                                          <p:spTgt spid="5325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52">
                                            <p:txEl>
                                              <p:pRg st="4" end="4"/>
                                            </p:txEl>
                                          </p:spTgt>
                                        </p:tgtEl>
                                        <p:attrNameLst>
                                          <p:attrName>style.visibility</p:attrName>
                                        </p:attrNameLst>
                                      </p:cBhvr>
                                      <p:to>
                                        <p:strVal val="visible"/>
                                      </p:to>
                                    </p:set>
                                    <p:anim calcmode="lin" valueType="num">
                                      <p:cBhvr additive="base">
                                        <p:cTn id="31" dur="500" fill="hold"/>
                                        <p:tgtEl>
                                          <p:spTgt spid="5325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252">
                                            <p:txEl>
                                              <p:pRg st="5" end="5"/>
                                            </p:txEl>
                                          </p:spTgt>
                                        </p:tgtEl>
                                        <p:attrNameLst>
                                          <p:attrName>style.visibility</p:attrName>
                                        </p:attrNameLst>
                                      </p:cBhvr>
                                      <p:to>
                                        <p:strVal val="visible"/>
                                      </p:to>
                                    </p:set>
                                    <p:anim calcmode="lin" valueType="num">
                                      <p:cBhvr additive="base">
                                        <p:cTn id="37" dur="500" fill="hold"/>
                                        <p:tgtEl>
                                          <p:spTgt spid="5325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3252">
                                            <p:txEl>
                                              <p:pRg st="6" end="6"/>
                                            </p:txEl>
                                          </p:spTgt>
                                        </p:tgtEl>
                                        <p:attrNameLst>
                                          <p:attrName>style.visibility</p:attrName>
                                        </p:attrNameLst>
                                      </p:cBhvr>
                                      <p:to>
                                        <p:strVal val="visible"/>
                                      </p:to>
                                    </p:set>
                                    <p:anim calcmode="lin" valueType="num">
                                      <p:cBhvr additive="base">
                                        <p:cTn id="43" dur="500" fill="hold"/>
                                        <p:tgtEl>
                                          <p:spTgt spid="5325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32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638A6E5-E5C0-4A32-AD27-79320973B1C3}" type="slidenum">
              <a:rPr lang="en-US" altLang="zh-CN" sz="1200">
                <a:effectLst>
                  <a:outerShdw blurRad="38100" dist="38100" dir="2700000" algn="tl">
                    <a:srgbClr val="C0C0C0"/>
                  </a:outerShdw>
                </a:effectLst>
                <a:latin typeface="Verdana" panose="020B0604030504040204" pitchFamily="34" charset="0"/>
              </a:rPr>
              <a:t>52</a:t>
            </a:fld>
            <a:endParaRPr lang="en-US" altLang="zh-CN" sz="1200">
              <a:effectLst>
                <a:outerShdw blurRad="38100" dist="38100" dir="2700000" algn="tl">
                  <a:srgbClr val="C0C0C0"/>
                </a:outerShdw>
              </a:effectLst>
              <a:latin typeface="Verdana" panose="020B0604030504040204" pitchFamily="34" charset="0"/>
            </a:endParaRPr>
          </a:p>
        </p:txBody>
      </p:sp>
      <p:sp>
        <p:nvSpPr>
          <p:cNvPr id="58371"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Logic Programming</a:t>
            </a:r>
          </a:p>
        </p:txBody>
      </p:sp>
      <p:sp>
        <p:nvSpPr>
          <p:cNvPr id="58372" name="Rectangle 3"/>
          <p:cNvSpPr>
            <a:spLocks noGrp="1" noChangeArrowheads="1"/>
          </p:cNvSpPr>
          <p:nvPr>
            <p:ph type="body" idx="4294967295"/>
          </p:nvPr>
        </p:nvSpPr>
        <p:spPr>
          <a:xfrm>
            <a:off x="228600" y="1419225"/>
            <a:ext cx="8458200" cy="4879975"/>
          </a:xfrm>
        </p:spPr>
        <p:txBody>
          <a:bodyPr/>
          <a:lstStyle/>
          <a:p>
            <a:pPr eaLnBrk="1" hangingPunct="1">
              <a:lnSpc>
                <a:spcPct val="90000"/>
              </a:lnSpc>
            </a:pPr>
            <a:r>
              <a:rPr lang="en-US" altLang="zh-CN">
                <a:ea typeface="宋体" panose="02010600030101010101" pitchFamily="2" charset="-122"/>
              </a:rPr>
              <a:t>Prolog programs include a set of declarations consisting of two types of statements, </a:t>
            </a:r>
            <a:r>
              <a:rPr lang="en-US" altLang="zh-CN" b="1">
                <a:solidFill>
                  <a:srgbClr val="000000"/>
                </a:solidFill>
                <a:ea typeface="宋体" panose="02010600030101010101" pitchFamily="2" charset="-122"/>
              </a:rPr>
              <a:t>Prolog facts</a:t>
            </a:r>
            <a:r>
              <a:rPr lang="en-US" altLang="zh-CN">
                <a:ea typeface="宋体" panose="02010600030101010101" pitchFamily="2" charset="-122"/>
              </a:rPr>
              <a:t> and </a:t>
            </a:r>
            <a:r>
              <a:rPr lang="en-US" altLang="zh-CN" b="1">
                <a:solidFill>
                  <a:srgbClr val="000000"/>
                </a:solidFill>
                <a:ea typeface="宋体" panose="02010600030101010101" pitchFamily="2" charset="-122"/>
              </a:rPr>
              <a:t>Prolog rules</a:t>
            </a:r>
            <a:r>
              <a:rPr lang="en-US" altLang="zh-CN">
                <a:ea typeface="宋体" panose="02010600030101010101" pitchFamily="2" charset="-122"/>
              </a:rPr>
              <a:t>.</a:t>
            </a:r>
          </a:p>
          <a:p>
            <a:pPr eaLnBrk="1" hangingPunct="1">
              <a:lnSpc>
                <a:spcPct val="90000"/>
              </a:lnSpc>
            </a:pPr>
            <a:r>
              <a:rPr lang="en-US" altLang="zh-CN" i="1">
                <a:solidFill>
                  <a:srgbClr val="000000"/>
                </a:solidFill>
                <a:ea typeface="宋体" panose="02010600030101010101" pitchFamily="2" charset="-122"/>
              </a:rPr>
              <a:t>instructor</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   </a:t>
            </a:r>
          </a:p>
          <a:p>
            <a:pPr eaLnBrk="1" hangingPunct="1">
              <a:lnSpc>
                <a:spcPct val="90000"/>
              </a:lnSpc>
            </a:pP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p </a:t>
            </a:r>
            <a:r>
              <a:rPr lang="en-US" altLang="zh-CN">
                <a:ea typeface="宋体" panose="02010600030101010101" pitchFamily="2" charset="-122"/>
              </a:rPr>
              <a:t>is</a:t>
            </a:r>
            <a:r>
              <a:rPr lang="en-US" altLang="zh-CN" i="1">
                <a:solidFill>
                  <a:srgbClr val="000000"/>
                </a:solidFill>
                <a:ea typeface="宋体" panose="02010600030101010101" pitchFamily="2" charset="-122"/>
              </a:rPr>
              <a:t> </a:t>
            </a:r>
            <a:r>
              <a:rPr lang="en-US" altLang="zh-CN">
                <a:ea typeface="宋体" panose="02010600030101010101" pitchFamily="2" charset="-122"/>
              </a:rPr>
              <a:t>the instructor of course </a:t>
            </a:r>
            <a:r>
              <a:rPr lang="en-US" altLang="zh-CN" i="1">
                <a:solidFill>
                  <a:srgbClr val="000000"/>
                </a:solidFill>
                <a:ea typeface="宋体" panose="02010600030101010101" pitchFamily="2" charset="-122"/>
              </a:rPr>
              <a:t>c</a:t>
            </a:r>
          </a:p>
          <a:p>
            <a:pPr eaLnBrk="1" hangingPunct="1">
              <a:lnSpc>
                <a:spcPct val="90000"/>
              </a:lnSpc>
            </a:pPr>
            <a:r>
              <a:rPr lang="en-US" altLang="zh-CN" i="1">
                <a:solidFill>
                  <a:srgbClr val="000000"/>
                </a:solidFill>
                <a:ea typeface="宋体" panose="02010600030101010101" pitchFamily="2" charset="-122"/>
              </a:rPr>
              <a:t>enrolled</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s</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a:t>
            </a:r>
          </a:p>
          <a:p>
            <a:pPr eaLnBrk="1" hangingPunct="1">
              <a:lnSpc>
                <a:spcPct val="90000"/>
              </a:lnSpc>
            </a:pPr>
            <a:r>
              <a:rPr lang="en-US" altLang="zh-CN" i="1">
                <a:solidFill>
                  <a:srgbClr val="000000"/>
                </a:solidFill>
                <a:ea typeface="宋体" panose="02010600030101010101" pitchFamily="2" charset="-122"/>
              </a:rPr>
              <a:t>s </a:t>
            </a:r>
            <a:r>
              <a:rPr lang="en-US" altLang="zh-CN">
                <a:ea typeface="宋体" panose="02010600030101010101" pitchFamily="2" charset="-122"/>
              </a:rPr>
              <a:t>is</a:t>
            </a:r>
            <a:r>
              <a:rPr lang="en-US" altLang="zh-CN" i="1">
                <a:solidFill>
                  <a:srgbClr val="000000"/>
                </a:solidFill>
                <a:ea typeface="宋体" panose="02010600030101010101" pitchFamily="2" charset="-122"/>
              </a:rPr>
              <a:t> </a:t>
            </a:r>
            <a:r>
              <a:rPr lang="en-US" altLang="zh-CN">
                <a:ea typeface="宋体" panose="02010600030101010101" pitchFamily="2" charset="-122"/>
              </a:rPr>
              <a:t>enrolled in course </a:t>
            </a:r>
            <a:r>
              <a:rPr lang="en-US" altLang="zh-CN" i="1">
                <a:solidFill>
                  <a:srgbClr val="000000"/>
                </a:solidFill>
                <a:ea typeface="宋体" panose="02010600030101010101" pitchFamily="2" charset="-122"/>
              </a:rPr>
              <a:t>c.</a:t>
            </a:r>
          </a:p>
          <a:p>
            <a:pPr eaLnBrk="1" hangingPunct="1">
              <a:lnSpc>
                <a:spcPct val="90000"/>
              </a:lnSpc>
            </a:pPr>
            <a:r>
              <a:rPr lang="en-US" altLang="zh-CN" i="1">
                <a:solidFill>
                  <a:srgbClr val="000000"/>
                </a:solidFill>
                <a:ea typeface="宋体" panose="02010600030101010101" pitchFamily="2" charset="-122"/>
              </a:rPr>
              <a:t>teaches</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s</a:t>
            </a:r>
            <a:r>
              <a:rPr lang="en-US" altLang="zh-CN">
                <a:solidFill>
                  <a:srgbClr val="000000"/>
                </a:solidFill>
                <a:ea typeface="宋体" panose="02010600030101010101" pitchFamily="2" charset="-122"/>
              </a:rPr>
              <a:t>) :  </a:t>
            </a:r>
            <a:r>
              <a:rPr lang="en-US" altLang="zh-CN" i="1">
                <a:solidFill>
                  <a:srgbClr val="000000"/>
                </a:solidFill>
                <a:ea typeface="宋体" panose="02010600030101010101" pitchFamily="2" charset="-122"/>
              </a:rPr>
              <a:t>instructor</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p</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enrolled</a:t>
            </a:r>
            <a:r>
              <a:rPr lang="en-US" altLang="zh-CN">
                <a:solidFill>
                  <a:srgbClr val="000000"/>
                </a:solidFill>
                <a:ea typeface="宋体" panose="02010600030101010101" pitchFamily="2" charset="-122"/>
              </a:rPr>
              <a:t>(</a:t>
            </a:r>
            <a:r>
              <a:rPr lang="en-US" altLang="zh-CN" i="1">
                <a:solidFill>
                  <a:srgbClr val="000000"/>
                </a:solidFill>
                <a:ea typeface="宋体" panose="02010600030101010101" pitchFamily="2" charset="-122"/>
              </a:rPr>
              <a:t>s</a:t>
            </a:r>
            <a:r>
              <a:rPr lang="en-US" altLang="zh-CN">
                <a:solidFill>
                  <a:srgbClr val="000000"/>
                </a:solidFill>
                <a:ea typeface="宋体" panose="02010600030101010101" pitchFamily="2" charset="-122"/>
              </a:rPr>
              <a:t>, </a:t>
            </a:r>
            <a:r>
              <a:rPr lang="en-US" altLang="zh-CN" i="1">
                <a:solidFill>
                  <a:srgbClr val="000000"/>
                </a:solidFill>
                <a:ea typeface="宋体" panose="02010600030101010101" pitchFamily="2" charset="-122"/>
              </a:rPr>
              <a:t>c</a:t>
            </a:r>
            <a:r>
              <a:rPr lang="en-US" altLang="zh-CN">
                <a:solidFill>
                  <a:srgbClr val="000000"/>
                </a:solidFill>
                <a:ea typeface="宋体" panose="02010600030101010101" pitchFamily="2" charset="-122"/>
              </a:rPr>
              <a:t>)</a:t>
            </a:r>
          </a:p>
          <a:p>
            <a:pPr eaLnBrk="1" hangingPunct="1">
              <a:lnSpc>
                <a:spcPct val="90000"/>
              </a:lnSpc>
            </a:pPr>
            <a:r>
              <a:rPr lang="en-US" altLang="zh-CN" i="1">
                <a:solidFill>
                  <a:srgbClr val="000000"/>
                </a:solidFill>
                <a:ea typeface="宋体" panose="02010600030101010101" pitchFamily="2" charset="-122"/>
              </a:rPr>
              <a:t>p</a:t>
            </a:r>
            <a:r>
              <a:rPr lang="en-US" altLang="zh-CN">
                <a:ea typeface="宋体" panose="02010600030101010101" pitchFamily="2" charset="-122"/>
              </a:rPr>
              <a:t> teaches student </a:t>
            </a:r>
            <a:r>
              <a:rPr lang="en-US" altLang="zh-CN" i="1">
                <a:solidFill>
                  <a:srgbClr val="000000"/>
                </a:solidFill>
                <a:ea typeface="宋体" panose="02010600030101010101" pitchFamily="2" charset="-122"/>
              </a:rPr>
              <a:t>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4190230-CF42-4645-B54A-2FEE8ABC7AAE}" type="slidenum">
              <a:rPr lang="en-US" altLang="zh-CN" sz="1200">
                <a:effectLst>
                  <a:outerShdw blurRad="38100" dist="38100" dir="2700000" algn="tl">
                    <a:srgbClr val="C0C0C0"/>
                  </a:outerShdw>
                </a:effectLst>
                <a:latin typeface="Verdana" panose="020B0604030504040204" pitchFamily="34" charset="0"/>
              </a:rPr>
              <a:t>53</a:t>
            </a:fld>
            <a:endParaRPr lang="en-US" altLang="zh-CN" sz="1200">
              <a:effectLst>
                <a:outerShdw blurRad="38100" dist="38100" dir="2700000" algn="tl">
                  <a:srgbClr val="C0C0C0"/>
                </a:outerShdw>
              </a:effectLst>
              <a:latin typeface="Verdana" panose="020B0604030504040204" pitchFamily="34" charset="0"/>
            </a:endParaRPr>
          </a:p>
        </p:txBody>
      </p:sp>
      <p:sp>
        <p:nvSpPr>
          <p:cNvPr id="59395" name="Rectangle 4"/>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Example 15</a:t>
            </a:r>
          </a:p>
        </p:txBody>
      </p:sp>
      <p:sp>
        <p:nvSpPr>
          <p:cNvPr id="59396" name="Rectangle 7"/>
          <p:cNvSpPr>
            <a:spLocks noGrp="1" noChangeArrowheads="1"/>
          </p:cNvSpPr>
          <p:nvPr>
            <p:ph type="body" idx="4294967295"/>
          </p:nvPr>
        </p:nvSpPr>
        <p:spPr/>
        <p:txBody>
          <a:bodyPr/>
          <a:lstStyle/>
          <a:p>
            <a:pPr eaLnBrk="1" hangingPunct="1"/>
            <a:r>
              <a:rPr lang="en-US" altLang="zh-CN">
                <a:ea typeface="宋体" panose="02010600030101010101" pitchFamily="2" charset="-122"/>
              </a:rPr>
              <a:t>instructor (chan, math273)</a:t>
            </a:r>
          </a:p>
          <a:p>
            <a:pPr eaLnBrk="1" hangingPunct="1"/>
            <a:r>
              <a:rPr lang="en-US" altLang="zh-CN">
                <a:ea typeface="宋体" panose="02010600030101010101" pitchFamily="2" charset="-122"/>
              </a:rPr>
              <a:t>instructor (patel, ee222)</a:t>
            </a:r>
          </a:p>
          <a:p>
            <a:pPr eaLnBrk="1" hangingPunct="1"/>
            <a:r>
              <a:rPr lang="en-US" altLang="zh-CN">
                <a:ea typeface="宋体" panose="02010600030101010101" pitchFamily="2" charset="-122"/>
              </a:rPr>
              <a:t>instructor (grossman, cs301)</a:t>
            </a:r>
          </a:p>
          <a:p>
            <a:pPr eaLnBrk="1" hangingPunct="1"/>
            <a:r>
              <a:rPr lang="en-US" altLang="zh-CN">
                <a:ea typeface="宋体" panose="02010600030101010101" pitchFamily="2" charset="-122"/>
              </a:rPr>
              <a:t>enrolled (kevin, math273)</a:t>
            </a:r>
          </a:p>
          <a:p>
            <a:pPr eaLnBrk="1" hangingPunct="1"/>
            <a:r>
              <a:rPr lang="en-US" altLang="zh-CN">
                <a:ea typeface="宋体" panose="02010600030101010101" pitchFamily="2" charset="-122"/>
              </a:rPr>
              <a:t>enrolled (juana, ee222)</a:t>
            </a:r>
          </a:p>
          <a:p>
            <a:pPr eaLnBrk="1" hangingPunct="1"/>
            <a:r>
              <a:rPr lang="en-US" altLang="zh-CN">
                <a:ea typeface="宋体" panose="02010600030101010101" pitchFamily="2" charset="-122"/>
              </a:rPr>
              <a:t>enrolled (juana, cs301)</a:t>
            </a:r>
          </a:p>
          <a:p>
            <a:pPr eaLnBrk="1" hangingPunct="1"/>
            <a:r>
              <a:rPr lang="en-US" altLang="zh-CN">
                <a:ea typeface="宋体" panose="02010600030101010101" pitchFamily="2" charset="-122"/>
              </a:rPr>
              <a:t>enrolled (kiko, math273)</a:t>
            </a:r>
          </a:p>
          <a:p>
            <a:pPr eaLnBrk="1" hangingPunct="1"/>
            <a:r>
              <a:rPr lang="en-US" altLang="zh-CN">
                <a:ea typeface="宋体" panose="02010600030101010101" pitchFamily="2" charset="-122"/>
              </a:rPr>
              <a:t>enrolled (kiko, cs301)</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6"/>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073F337-AED1-4826-A139-5385FD0C2309}" type="slidenum">
              <a:rPr lang="en-US" altLang="zh-CN" sz="1200">
                <a:effectLst>
                  <a:outerShdw blurRad="38100" dist="38100" dir="2700000" algn="tl">
                    <a:srgbClr val="C0C0C0"/>
                  </a:outerShdw>
                </a:effectLst>
                <a:latin typeface="Verdana" panose="020B0604030504040204" pitchFamily="34" charset="0"/>
              </a:rPr>
              <a:t>54</a:t>
            </a:fld>
            <a:endParaRPr lang="en-US" altLang="zh-CN" sz="1200">
              <a:effectLst>
                <a:outerShdw blurRad="38100" dist="38100" dir="2700000" algn="tl">
                  <a:srgbClr val="C0C0C0"/>
                </a:outerShdw>
              </a:effectLst>
              <a:latin typeface="Verdana" panose="020B0604030504040204" pitchFamily="34" charset="0"/>
            </a:endParaRPr>
          </a:p>
        </p:txBody>
      </p:sp>
      <p:sp>
        <p:nvSpPr>
          <p:cNvPr id="60419" name="Rectangle 4"/>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sp>
        <p:nvSpPr>
          <p:cNvPr id="60420" name="Rectangle 5"/>
          <p:cNvSpPr>
            <a:spLocks noGrp="1" noChangeArrowheads="1"/>
          </p:cNvSpPr>
          <p:nvPr>
            <p:ph type="body" sz="half" idx="4294967295"/>
          </p:nvPr>
        </p:nvSpPr>
        <p:spPr>
          <a:xfrm>
            <a:off x="457200" y="1419225"/>
            <a:ext cx="5715000" cy="4879975"/>
          </a:xfrm>
        </p:spPr>
        <p:txBody>
          <a:bodyPr/>
          <a:lstStyle/>
          <a:p>
            <a:pPr eaLnBrk="1" hangingPunct="1"/>
            <a:r>
              <a:rPr lang="en-US" altLang="zh-CN" sz="2800" b="1">
                <a:ea typeface="宋体" panose="02010600030101010101" pitchFamily="2" charset="-122"/>
              </a:rPr>
              <a:t>enrolled (kevin, math273)</a:t>
            </a:r>
          </a:p>
          <a:p>
            <a:pPr eaLnBrk="1" hangingPunct="1"/>
            <a:endParaRPr lang="en-US" altLang="zh-CN" sz="2800" b="1">
              <a:ea typeface="宋体" panose="02010600030101010101" pitchFamily="2" charset="-122"/>
            </a:endParaRPr>
          </a:p>
          <a:p>
            <a:pPr eaLnBrk="1" hangingPunct="1"/>
            <a:endParaRPr lang="en-US" altLang="zh-CN" sz="2800" b="1">
              <a:ea typeface="宋体" panose="02010600030101010101" pitchFamily="2" charset="-122"/>
            </a:endParaRPr>
          </a:p>
          <a:p>
            <a:pPr eaLnBrk="1" hangingPunct="1"/>
            <a:r>
              <a:rPr lang="en-US" altLang="zh-CN" sz="2800" b="1">
                <a:ea typeface="宋体" panose="02010600030101010101" pitchFamily="2" charset="-122"/>
              </a:rPr>
              <a:t>enrolled (X, math273)</a:t>
            </a:r>
          </a:p>
          <a:p>
            <a:pPr eaLnBrk="1" hangingPunct="1"/>
            <a:endParaRPr lang="en-US" altLang="zh-CN" sz="2800" b="1">
              <a:ea typeface="宋体" panose="02010600030101010101" pitchFamily="2" charset="-122"/>
            </a:endParaRPr>
          </a:p>
          <a:p>
            <a:pPr eaLnBrk="1" hangingPunct="1"/>
            <a:endParaRPr lang="en-US" altLang="zh-CN" sz="2800" b="1">
              <a:ea typeface="宋体" panose="02010600030101010101" pitchFamily="2" charset="-122"/>
            </a:endParaRPr>
          </a:p>
          <a:p>
            <a:pPr eaLnBrk="1" hangingPunct="1"/>
            <a:r>
              <a:rPr lang="en-US" altLang="zh-CN" sz="2800" b="1">
                <a:ea typeface="宋体" panose="02010600030101010101" pitchFamily="2" charset="-122"/>
              </a:rPr>
              <a:t>teach (X, juana)</a:t>
            </a:r>
          </a:p>
          <a:p>
            <a:pPr eaLnBrk="1" hangingPunct="1"/>
            <a:endParaRPr lang="en-US" altLang="zh-CN" sz="2800" b="1">
              <a:ea typeface="宋体" panose="02010600030101010101" pitchFamily="2" charset="-122"/>
            </a:endParaRPr>
          </a:p>
        </p:txBody>
      </p:sp>
      <p:sp>
        <p:nvSpPr>
          <p:cNvPr id="56325" name="Rectangle 6"/>
          <p:cNvSpPr>
            <a:spLocks noGrp="1" noChangeArrowheads="1"/>
          </p:cNvSpPr>
          <p:nvPr>
            <p:ph type="body" sz="half" idx="4294967295"/>
          </p:nvPr>
        </p:nvSpPr>
        <p:spPr>
          <a:xfrm>
            <a:off x="6477000" y="1419225"/>
            <a:ext cx="2362200" cy="4879975"/>
          </a:xfrm>
        </p:spPr>
        <p:txBody>
          <a:bodyPr/>
          <a:lstStyle/>
          <a:p>
            <a:pPr eaLnBrk="1" hangingPunct="1"/>
            <a:r>
              <a:rPr lang="en-US" altLang="zh-CN" sz="2800" b="1">
                <a:ea typeface="宋体" panose="02010600030101010101" pitchFamily="2" charset="-122"/>
              </a:rPr>
              <a:t>Yes</a:t>
            </a:r>
          </a:p>
          <a:p>
            <a:pPr eaLnBrk="1" hangingPunct="1"/>
            <a:endParaRPr lang="en-US" altLang="zh-CN" sz="2800" b="1">
              <a:ea typeface="宋体" panose="02010600030101010101" pitchFamily="2" charset="-122"/>
            </a:endParaRPr>
          </a:p>
          <a:p>
            <a:pPr eaLnBrk="1" hangingPunct="1"/>
            <a:endParaRPr lang="en-US" altLang="zh-CN" sz="2800" b="1">
              <a:ea typeface="宋体" panose="02010600030101010101" pitchFamily="2" charset="-122"/>
            </a:endParaRPr>
          </a:p>
          <a:p>
            <a:pPr eaLnBrk="1" hangingPunct="1"/>
            <a:r>
              <a:rPr lang="en-US" altLang="zh-CN" sz="2800" b="1">
                <a:ea typeface="宋体" panose="02010600030101010101" pitchFamily="2" charset="-122"/>
              </a:rPr>
              <a:t>kevin</a:t>
            </a:r>
          </a:p>
          <a:p>
            <a:pPr eaLnBrk="1" hangingPunct="1"/>
            <a:r>
              <a:rPr lang="en-US" altLang="zh-CN" sz="2800" b="1">
                <a:ea typeface="宋体" panose="02010600030101010101" pitchFamily="2" charset="-122"/>
              </a:rPr>
              <a:t>Kiko</a:t>
            </a:r>
          </a:p>
          <a:p>
            <a:pPr eaLnBrk="1" hangingPunct="1"/>
            <a:endParaRPr lang="en-US" altLang="zh-CN" sz="2800" b="1">
              <a:ea typeface="宋体" panose="02010600030101010101" pitchFamily="2" charset="-122"/>
            </a:endParaRPr>
          </a:p>
          <a:p>
            <a:pPr eaLnBrk="1" hangingPunct="1"/>
            <a:r>
              <a:rPr lang="en-US" altLang="zh-CN" sz="2800" b="1">
                <a:ea typeface="宋体" panose="02010600030101010101" pitchFamily="2" charset="-122"/>
              </a:rPr>
              <a:t>patel</a:t>
            </a:r>
          </a:p>
          <a:p>
            <a:pPr eaLnBrk="1" hangingPunct="1"/>
            <a:r>
              <a:rPr lang="en-US" altLang="zh-CN" sz="2800" b="1">
                <a:ea typeface="宋体" panose="02010600030101010101" pitchFamily="2" charset="-122"/>
              </a:rPr>
              <a:t>grossman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animEffect transition="in" filter="box(in)">
                                      <p:cBhvr>
                                        <p:cTn id="7" dur="500"/>
                                        <p:tgtEl>
                                          <p:spTgt spid="56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325">
                                            <p:txEl>
                                              <p:pRg st="3" end="3"/>
                                            </p:txEl>
                                          </p:spTgt>
                                        </p:tgtEl>
                                        <p:attrNameLst>
                                          <p:attrName>style.visibility</p:attrName>
                                        </p:attrNameLst>
                                      </p:cBhvr>
                                      <p:to>
                                        <p:strVal val="visible"/>
                                      </p:to>
                                    </p:set>
                                    <p:animEffect transition="in" filter="box(in)">
                                      <p:cBhvr>
                                        <p:cTn id="12" dur="500"/>
                                        <p:tgtEl>
                                          <p:spTgt spid="5632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6325">
                                            <p:txEl>
                                              <p:pRg st="4" end="4"/>
                                            </p:txEl>
                                          </p:spTgt>
                                        </p:tgtEl>
                                        <p:attrNameLst>
                                          <p:attrName>style.visibility</p:attrName>
                                        </p:attrNameLst>
                                      </p:cBhvr>
                                      <p:to>
                                        <p:strVal val="visible"/>
                                      </p:to>
                                    </p:set>
                                    <p:animEffect transition="in" filter="box(in)">
                                      <p:cBhvr>
                                        <p:cTn id="17" dur="500"/>
                                        <p:tgtEl>
                                          <p:spTgt spid="5632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6325">
                                            <p:txEl>
                                              <p:pRg st="6" end="6"/>
                                            </p:txEl>
                                          </p:spTgt>
                                        </p:tgtEl>
                                        <p:attrNameLst>
                                          <p:attrName>style.visibility</p:attrName>
                                        </p:attrNameLst>
                                      </p:cBhvr>
                                      <p:to>
                                        <p:strVal val="visible"/>
                                      </p:to>
                                    </p:set>
                                    <p:animEffect transition="in" filter="box(in)">
                                      <p:cBhvr>
                                        <p:cTn id="22" dur="500"/>
                                        <p:tgtEl>
                                          <p:spTgt spid="5632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6325">
                                            <p:txEl>
                                              <p:pRg st="7" end="7"/>
                                            </p:txEl>
                                          </p:spTgt>
                                        </p:tgtEl>
                                        <p:attrNameLst>
                                          <p:attrName>style.visibility</p:attrName>
                                        </p:attrNameLst>
                                      </p:cBhvr>
                                      <p:to>
                                        <p:strVal val="visible"/>
                                      </p:to>
                                    </p:set>
                                    <p:animEffect transition="in" filter="box(in)">
                                      <p:cBhvr>
                                        <p:cTn id="27" dur="500"/>
                                        <p:tgtEl>
                                          <p:spTgt spid="563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noChangeArrowheads="1"/>
          </p:cNvSpPr>
          <p:nvPr>
            <p:ph type="title" idx="4294967295"/>
          </p:nvPr>
        </p:nvSpPr>
        <p:spPr/>
        <p:txBody>
          <a:bodyPr/>
          <a:lstStyle/>
          <a:p>
            <a:r>
              <a:rPr lang="zh-CN" altLang="zh-CN">
                <a:ea typeface="宋体" panose="02010600030101010101" pitchFamily="2" charset="-122"/>
              </a:rPr>
              <a:t>命题符号化</a:t>
            </a:r>
          </a:p>
        </p:txBody>
      </p:sp>
      <p:sp>
        <p:nvSpPr>
          <p:cNvPr id="61443" name="内容占位符 2"/>
          <p:cNvSpPr>
            <a:spLocks noGrp="1" noChangeArrowheads="1"/>
          </p:cNvSpPr>
          <p:nvPr>
            <p:ph sz="half" idx="4294967295"/>
          </p:nvPr>
        </p:nvSpPr>
        <p:spPr>
          <a:xfrm>
            <a:off x="457200" y="1419225"/>
            <a:ext cx="8458200" cy="4981575"/>
          </a:xfrm>
        </p:spPr>
        <p:txBody>
          <a:bodyPr/>
          <a:lstStyle/>
          <a:p>
            <a:pPr>
              <a:buFont typeface="Wingdings" panose="05000000000000000000" pitchFamily="2" charset="2"/>
              <a:buNone/>
            </a:pPr>
            <a:r>
              <a:rPr lang="en-US" altLang="zh-CN" sz="2800">
                <a:ea typeface="宋体" panose="02010600030101010101" pitchFamily="2" charset="-122"/>
              </a:rPr>
              <a:t>(1)</a:t>
            </a:r>
            <a:r>
              <a:rPr lang="zh-CN" altLang="en-US" sz="2800">
                <a:ea typeface="宋体" panose="02010600030101010101" pitchFamily="2" charset="-122"/>
              </a:rPr>
              <a:t>某些实数是有理数</a:t>
            </a:r>
            <a:endParaRPr lang="en-US" altLang="zh-CN" sz="2800">
              <a:ea typeface="宋体" panose="02010600030101010101" pitchFamily="2" charset="-122"/>
            </a:endParaRPr>
          </a:p>
          <a:p>
            <a:pPr>
              <a:buFont typeface="Wingdings" panose="05000000000000000000" pitchFamily="2" charset="2"/>
              <a:buNone/>
            </a:pPr>
            <a:r>
              <a:rPr lang="en-US" altLang="zh-CN" sz="2800">
                <a:ea typeface="宋体" panose="02010600030101010101" pitchFamily="2" charset="-122"/>
              </a:rPr>
              <a:t>(2)</a:t>
            </a:r>
            <a:r>
              <a:rPr lang="zh-CN" altLang="en-US" sz="2800">
                <a:ea typeface="宋体" panose="02010600030101010101" pitchFamily="2" charset="-122"/>
              </a:rPr>
              <a:t>会叫的狗未必会咬人</a:t>
            </a:r>
            <a:endParaRPr lang="en-US" altLang="zh-CN" sz="2800">
              <a:ea typeface="宋体" panose="02010600030101010101" pitchFamily="2" charset="-122"/>
            </a:endParaRPr>
          </a:p>
          <a:p>
            <a:pPr>
              <a:buFont typeface="Wingdings" panose="05000000000000000000" pitchFamily="2" charset="2"/>
              <a:buNone/>
            </a:pPr>
            <a:endParaRPr lang="zh-CN" altLang="en-US" sz="2800">
              <a:ea typeface="宋体" panose="02010600030101010101" pitchFamily="2" charset="-122"/>
            </a:endParaRPr>
          </a:p>
        </p:txBody>
      </p:sp>
      <p:sp>
        <p:nvSpPr>
          <p:cNvPr id="57348" name="灯片编号占位符 4"/>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EF77A80-5CD3-46BE-8835-C4069697F2E4}" type="slidenum">
              <a:rPr lang="en-US" altLang="zh-CN" sz="1200">
                <a:effectLst>
                  <a:outerShdw blurRad="38100" dist="38100" dir="2700000" algn="tl">
                    <a:srgbClr val="C0C0C0"/>
                  </a:outerShdw>
                </a:effectLst>
                <a:latin typeface="Verdana" panose="020B0604030504040204" pitchFamily="34" charset="0"/>
              </a:rPr>
              <a:t>55</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noChangeArrowheads="1"/>
          </p:cNvSpPr>
          <p:nvPr>
            <p:ph type="title" idx="4294967295"/>
          </p:nvPr>
        </p:nvSpPr>
        <p:spPr/>
        <p:txBody>
          <a:bodyPr/>
          <a:lstStyle/>
          <a:p>
            <a:r>
              <a:rPr lang="zh-CN" altLang="zh-CN">
                <a:ea typeface="宋体" panose="02010600030101010101" pitchFamily="2" charset="-122"/>
              </a:rPr>
              <a:t>命题符号化</a:t>
            </a:r>
          </a:p>
        </p:txBody>
      </p:sp>
      <p:sp>
        <p:nvSpPr>
          <p:cNvPr id="62467" name="内容占位符 2"/>
          <p:cNvSpPr>
            <a:spLocks noGrp="1" noChangeArrowheads="1"/>
          </p:cNvSpPr>
          <p:nvPr>
            <p:ph sz="half" idx="4294967295"/>
          </p:nvPr>
        </p:nvSpPr>
        <p:spPr>
          <a:xfrm>
            <a:off x="457200" y="1419225"/>
            <a:ext cx="8458200" cy="4981575"/>
          </a:xfrm>
        </p:spPr>
        <p:txBody>
          <a:bodyPr/>
          <a:lstStyle/>
          <a:p>
            <a:pPr>
              <a:buFont typeface="Wingdings" panose="05000000000000000000" pitchFamily="2" charset="2"/>
              <a:buNone/>
            </a:pPr>
            <a:r>
              <a:rPr lang="en-US" altLang="zh-CN" sz="2800">
                <a:ea typeface="宋体" panose="02010600030101010101" pitchFamily="2" charset="-122"/>
              </a:rPr>
              <a:t>(1)</a:t>
            </a:r>
            <a:r>
              <a:rPr lang="zh-CN" altLang="en-US" sz="2800">
                <a:ea typeface="宋体" panose="02010600030101010101" pitchFamily="2" charset="-122"/>
              </a:rPr>
              <a:t>某些实数是有理数</a:t>
            </a:r>
            <a:endParaRPr lang="en-US" altLang="zh-CN" sz="2800">
              <a:ea typeface="宋体" panose="02010600030101010101" pitchFamily="2" charset="-122"/>
            </a:endParaRPr>
          </a:p>
          <a:p>
            <a:pPr>
              <a:buFont typeface="Wingdings" panose="05000000000000000000" pitchFamily="2" charset="2"/>
              <a:buNone/>
            </a:pPr>
            <a:r>
              <a:rPr lang="en-US" altLang="zh-CN" sz="2800">
                <a:ea typeface="宋体" panose="02010600030101010101" pitchFamily="2" charset="-122"/>
              </a:rPr>
              <a:t> x</a:t>
            </a:r>
            <a:r>
              <a:rPr lang="zh-CN" altLang="en-US" sz="2800">
                <a:ea typeface="宋体" panose="02010600030101010101" pitchFamily="2" charset="-122"/>
              </a:rPr>
              <a:t>是实数，</a:t>
            </a:r>
            <a:r>
              <a:rPr lang="en-US" altLang="zh-CN" sz="2800">
                <a:ea typeface="宋体" panose="02010600030101010101" pitchFamily="2" charset="-122"/>
              </a:rPr>
              <a:t>R(x)</a:t>
            </a:r>
          </a:p>
          <a:p>
            <a:pPr>
              <a:buFont typeface="Wingdings" panose="05000000000000000000" pitchFamily="2" charset="2"/>
              <a:buNone/>
            </a:pPr>
            <a:r>
              <a:rPr lang="en-US" altLang="zh-CN" sz="2800">
                <a:ea typeface="宋体" panose="02010600030101010101" pitchFamily="2" charset="-122"/>
              </a:rPr>
              <a:t> x</a:t>
            </a:r>
            <a:r>
              <a:rPr lang="zh-CN" altLang="en-US" sz="2800">
                <a:ea typeface="宋体" panose="02010600030101010101" pitchFamily="2" charset="-122"/>
              </a:rPr>
              <a:t>是有理数</a:t>
            </a:r>
            <a:r>
              <a:rPr lang="en-US" altLang="zh-CN" sz="2800">
                <a:ea typeface="宋体" panose="02010600030101010101" pitchFamily="2" charset="-122"/>
              </a:rPr>
              <a:t>, Q(x)</a:t>
            </a:r>
          </a:p>
          <a:p>
            <a:pPr>
              <a:buFont typeface="Wingdings" panose="05000000000000000000" pitchFamily="2" charset="2"/>
              <a:buNone/>
            </a:pPr>
            <a:r>
              <a:rPr lang="en-US" altLang="zh-CN" sz="2800">
                <a:ea typeface="宋体" panose="02010600030101010101" pitchFamily="2" charset="-122"/>
                <a:sym typeface="Symbol" panose="05050102010706020507" pitchFamily="18" charset="2"/>
              </a:rPr>
              <a:t>  x (R</a:t>
            </a:r>
            <a:r>
              <a:rPr lang="en-US" altLang="zh-CN" sz="2800">
                <a:ea typeface="宋体" panose="02010600030101010101" pitchFamily="2" charset="-122"/>
              </a:rPr>
              <a:t>(x) </a:t>
            </a:r>
            <a:r>
              <a:rPr lang="en-US" altLang="zh-CN" sz="2800">
                <a:ea typeface="宋体" panose="02010600030101010101" pitchFamily="2" charset="-122"/>
                <a:sym typeface="Symbol" panose="05050102010706020507" pitchFamily="18" charset="2"/>
              </a:rPr>
              <a:t> Q</a:t>
            </a:r>
            <a:r>
              <a:rPr lang="en-US" altLang="zh-CN" sz="2800">
                <a:ea typeface="宋体" panose="02010600030101010101" pitchFamily="2" charset="-122"/>
              </a:rPr>
              <a:t>(x))</a:t>
            </a:r>
          </a:p>
          <a:p>
            <a:pPr>
              <a:buFont typeface="Symbol" panose="05050102010706020507" pitchFamily="18" charset="2"/>
              <a:buChar char="$"/>
            </a:pPr>
            <a:endParaRPr lang="en-US" altLang="zh-CN" sz="2800">
              <a:ea typeface="宋体" panose="02010600030101010101" pitchFamily="2" charset="-122"/>
            </a:endParaRPr>
          </a:p>
          <a:p>
            <a:pPr>
              <a:buFont typeface="Wingdings" panose="05000000000000000000" pitchFamily="2" charset="2"/>
              <a:buNone/>
            </a:pPr>
            <a:r>
              <a:rPr lang="en-US" altLang="zh-CN" sz="2800">
                <a:ea typeface="宋体" panose="02010600030101010101" pitchFamily="2" charset="-122"/>
              </a:rPr>
              <a:t>(2)</a:t>
            </a:r>
            <a:r>
              <a:rPr lang="zh-CN" altLang="en-US" sz="2800">
                <a:ea typeface="宋体" panose="02010600030101010101" pitchFamily="2" charset="-122"/>
              </a:rPr>
              <a:t>会叫的狗未必会咬人</a:t>
            </a:r>
            <a:endParaRPr lang="en-US" altLang="zh-CN" sz="2800">
              <a:ea typeface="宋体" panose="02010600030101010101" pitchFamily="2" charset="-122"/>
            </a:endParaRPr>
          </a:p>
          <a:p>
            <a:pPr>
              <a:buFont typeface="Wingdings" panose="05000000000000000000" pitchFamily="2" charset="2"/>
              <a:buNone/>
            </a:pPr>
            <a:r>
              <a:rPr lang="en-US" altLang="zh-CN" sz="2800">
                <a:ea typeface="宋体" panose="02010600030101010101" pitchFamily="2" charset="-122"/>
              </a:rPr>
              <a:t> x</a:t>
            </a:r>
            <a:r>
              <a:rPr lang="zh-CN" altLang="en-US" sz="2800">
                <a:ea typeface="宋体" panose="02010600030101010101" pitchFamily="2" charset="-122"/>
              </a:rPr>
              <a:t>是会叫的狗，</a:t>
            </a:r>
            <a:r>
              <a:rPr lang="en-US" altLang="zh-CN" sz="2800">
                <a:ea typeface="宋体" panose="02010600030101010101" pitchFamily="2" charset="-122"/>
              </a:rPr>
              <a:t>R(x)</a:t>
            </a:r>
          </a:p>
          <a:p>
            <a:pPr>
              <a:buFont typeface="Wingdings" panose="05000000000000000000" pitchFamily="2" charset="2"/>
              <a:buNone/>
            </a:pPr>
            <a:r>
              <a:rPr lang="en-US" altLang="zh-CN" sz="2800">
                <a:ea typeface="宋体" panose="02010600030101010101" pitchFamily="2" charset="-122"/>
              </a:rPr>
              <a:t> x</a:t>
            </a:r>
            <a:r>
              <a:rPr lang="zh-CN" altLang="en-US" sz="2800">
                <a:ea typeface="宋体" panose="02010600030101010101" pitchFamily="2" charset="-122"/>
              </a:rPr>
              <a:t>是会咬人的狗</a:t>
            </a:r>
            <a:r>
              <a:rPr lang="en-US" altLang="zh-CN" sz="2800">
                <a:ea typeface="宋体" panose="02010600030101010101" pitchFamily="2" charset="-122"/>
              </a:rPr>
              <a:t>, Q(x)</a:t>
            </a:r>
          </a:p>
          <a:p>
            <a:pPr>
              <a:buFont typeface="Wingdings" panose="05000000000000000000" pitchFamily="2" charset="2"/>
              <a:buNone/>
            </a:pPr>
            <a:r>
              <a:rPr lang="en-US" altLang="zh-CN" sz="2800">
                <a:ea typeface="宋体" panose="02010600030101010101" pitchFamily="2" charset="-122"/>
                <a:sym typeface="Symbol" panose="05050102010706020507" pitchFamily="18" charset="2"/>
              </a:rPr>
              <a:t>  x (R</a:t>
            </a:r>
            <a:r>
              <a:rPr lang="en-US" altLang="zh-CN" sz="2800">
                <a:ea typeface="宋体" panose="02010600030101010101" pitchFamily="2" charset="-122"/>
              </a:rPr>
              <a:t>(x) </a:t>
            </a:r>
            <a:r>
              <a:rPr lang="en-US" altLang="zh-CN" sz="2800">
                <a:ea typeface="宋体" panose="02010600030101010101" pitchFamily="2" charset="-122"/>
                <a:sym typeface="Symbol" panose="05050102010706020507" pitchFamily="18" charset="2"/>
              </a:rPr>
              <a:t>  Q</a:t>
            </a:r>
            <a:r>
              <a:rPr lang="en-US" altLang="zh-CN" sz="2800">
                <a:ea typeface="宋体" panose="02010600030101010101" pitchFamily="2" charset="-122"/>
              </a:rPr>
              <a:t>(x))</a:t>
            </a:r>
          </a:p>
          <a:p>
            <a:pPr>
              <a:buFont typeface="Wingdings" panose="05000000000000000000" pitchFamily="2" charset="2"/>
              <a:buNone/>
            </a:pPr>
            <a:endParaRPr lang="zh-CN" altLang="en-US" sz="2800">
              <a:ea typeface="宋体" panose="02010600030101010101" pitchFamily="2" charset="-122"/>
            </a:endParaRPr>
          </a:p>
        </p:txBody>
      </p:sp>
      <p:sp>
        <p:nvSpPr>
          <p:cNvPr id="58372" name="灯片编号占位符 4"/>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D8B409B-F497-4E4B-81CB-827923E3A01F}" type="slidenum">
              <a:rPr lang="en-US" altLang="zh-CN" sz="1200">
                <a:effectLst>
                  <a:outerShdw blurRad="38100" dist="38100" dir="2700000" algn="tl">
                    <a:srgbClr val="C0C0C0"/>
                  </a:outerShdw>
                </a:effectLst>
                <a:latin typeface="Verdana" panose="020B0604030504040204" pitchFamily="34" charset="0"/>
              </a:rPr>
              <a:t>56</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noChangeArrowheads="1"/>
          </p:cNvSpPr>
          <p:nvPr>
            <p:ph type="title" idx="4294967295"/>
          </p:nvPr>
        </p:nvSpPr>
        <p:spPr/>
        <p:txBody>
          <a:bodyPr/>
          <a:lstStyle/>
          <a:p>
            <a:r>
              <a:rPr lang="zh-CN" altLang="zh-CN">
                <a:ea typeface="宋体" panose="02010600030101010101" pitchFamily="2" charset="-122"/>
              </a:rPr>
              <a:t>将命题翻译成自然语言</a:t>
            </a:r>
          </a:p>
        </p:txBody>
      </p:sp>
      <p:sp>
        <p:nvSpPr>
          <p:cNvPr id="63491" name="内容占位符 2"/>
          <p:cNvSpPr>
            <a:spLocks noGrp="1" noChangeArrowheads="1"/>
          </p:cNvSpPr>
          <p:nvPr>
            <p:ph sz="half" idx="4294967295"/>
          </p:nvPr>
        </p:nvSpPr>
        <p:spPr>
          <a:xfrm>
            <a:off x="457200" y="1419225"/>
            <a:ext cx="8458200" cy="4981575"/>
          </a:xfrm>
        </p:spPr>
        <p:txBody>
          <a:bodyPr/>
          <a:lstStyle/>
          <a:p>
            <a:pPr>
              <a:buFont typeface="Wingdings" panose="05000000000000000000" pitchFamily="2" charset="2"/>
              <a:buNone/>
            </a:pPr>
            <a:r>
              <a:rPr lang="zh-CN" altLang="en-US" sz="2800">
                <a:ea typeface="宋体" panose="02010600030101010101" pitchFamily="2" charset="-122"/>
              </a:rPr>
              <a:t>已给谓词如下：</a:t>
            </a:r>
            <a:endParaRPr lang="en-US" altLang="zh-CN" sz="2800">
              <a:ea typeface="宋体" panose="02010600030101010101" pitchFamily="2" charset="-122"/>
            </a:endParaRPr>
          </a:p>
          <a:p>
            <a:pPr>
              <a:buFont typeface="Wingdings" panose="05000000000000000000" pitchFamily="2" charset="2"/>
              <a:buNone/>
            </a:pPr>
            <a:r>
              <a:rPr lang="en-US" altLang="zh-CN" sz="2800">
                <a:ea typeface="宋体" panose="02010600030101010101" pitchFamily="2" charset="-122"/>
              </a:rPr>
              <a:t>E(x):x</a:t>
            </a:r>
            <a:r>
              <a:rPr lang="zh-CN" altLang="en-US" sz="2800">
                <a:ea typeface="宋体" panose="02010600030101010101" pitchFamily="2" charset="-122"/>
              </a:rPr>
              <a:t>是偶数</a:t>
            </a:r>
            <a:endParaRPr lang="en-US" altLang="zh-CN" sz="2800">
              <a:ea typeface="宋体" panose="02010600030101010101" pitchFamily="2" charset="-122"/>
            </a:endParaRPr>
          </a:p>
          <a:p>
            <a:pPr>
              <a:buFont typeface="Wingdings" panose="05000000000000000000" pitchFamily="2" charset="2"/>
              <a:buNone/>
            </a:pPr>
            <a:r>
              <a:rPr lang="en-US" altLang="zh-CN" sz="2800">
                <a:ea typeface="宋体" panose="02010600030101010101" pitchFamily="2" charset="-122"/>
              </a:rPr>
              <a:t>N(x,y):x</a:t>
            </a:r>
            <a:r>
              <a:rPr lang="zh-CN" altLang="en-US" sz="2800">
                <a:ea typeface="宋体" panose="02010600030101010101" pitchFamily="2" charset="-122"/>
              </a:rPr>
              <a:t>可以整除</a:t>
            </a:r>
            <a:r>
              <a:rPr lang="en-US" altLang="zh-CN" sz="2800">
                <a:ea typeface="宋体" panose="02010600030101010101" pitchFamily="2" charset="-122"/>
              </a:rPr>
              <a:t>y</a:t>
            </a:r>
          </a:p>
          <a:p>
            <a:pPr>
              <a:buFont typeface="Wingdings" panose="05000000000000000000" pitchFamily="2" charset="2"/>
              <a:buNone/>
            </a:pPr>
            <a:endParaRPr lang="en-US" altLang="zh-CN" sz="2800">
              <a:ea typeface="宋体" panose="02010600030101010101" pitchFamily="2" charset="-122"/>
            </a:endParaRPr>
          </a:p>
          <a:p>
            <a:pPr>
              <a:buFont typeface="Wingdings" panose="05000000000000000000" pitchFamily="2" charset="2"/>
              <a:buNone/>
            </a:pPr>
            <a:r>
              <a:rPr lang="en-US" altLang="zh-CN" sz="2800">
                <a:ea typeface="宋体" panose="02010600030101010101" pitchFamily="2" charset="-122"/>
              </a:rPr>
              <a:t>(1)</a:t>
            </a:r>
            <a:r>
              <a:rPr lang="en-US" altLang="zh-CN" sz="2800">
                <a:ea typeface="宋体" panose="02010600030101010101" pitchFamily="2" charset="-122"/>
                <a:sym typeface="Symbol" panose="05050102010706020507" pitchFamily="18" charset="2"/>
              </a:rPr>
              <a:t>  ( x) (</a:t>
            </a:r>
            <a:r>
              <a:rPr lang="en-US" altLang="zh-CN" sz="2800">
                <a:ea typeface="宋体" panose="02010600030101010101" pitchFamily="2" charset="-122"/>
              </a:rPr>
              <a:t>E (x) </a:t>
            </a:r>
            <a:r>
              <a:rPr lang="en-US" altLang="zh-CN" sz="2800">
                <a:ea typeface="宋体" panose="02010600030101010101" pitchFamily="2" charset="-122"/>
                <a:sym typeface="Symbol" panose="05050102010706020507" pitchFamily="18" charset="2"/>
              </a:rPr>
              <a:t>  N</a:t>
            </a:r>
            <a:r>
              <a:rPr lang="en-US" altLang="zh-CN" sz="2800">
                <a:ea typeface="宋体" panose="02010600030101010101" pitchFamily="2" charset="-122"/>
              </a:rPr>
              <a:t>(x,6))</a:t>
            </a:r>
          </a:p>
          <a:p>
            <a:pPr>
              <a:buFont typeface="Wingdings" panose="05000000000000000000" pitchFamily="2" charset="2"/>
              <a:buNone/>
            </a:pPr>
            <a:r>
              <a:rPr lang="en-US" altLang="zh-CN" sz="2800">
                <a:ea typeface="宋体" panose="02010600030101010101" pitchFamily="2" charset="-122"/>
              </a:rPr>
              <a:t>(2)</a:t>
            </a:r>
            <a:r>
              <a:rPr lang="en-US" altLang="zh-CN" sz="2800">
                <a:ea typeface="宋体" panose="02010600030101010101" pitchFamily="2" charset="-122"/>
                <a:sym typeface="Symbol" panose="05050102010706020507" pitchFamily="18" charset="2"/>
              </a:rPr>
              <a:t> (x) (</a:t>
            </a:r>
            <a:r>
              <a:rPr lang="en-US" altLang="zh-CN" sz="2800">
                <a:ea typeface="宋体" panose="02010600030101010101" pitchFamily="2" charset="-122"/>
              </a:rPr>
              <a:t>E (x) </a:t>
            </a:r>
            <a:r>
              <a:rPr lang="en-US" altLang="zh-CN" sz="2800">
                <a:ea typeface="宋体" panose="02010600030101010101" pitchFamily="2" charset="-122"/>
                <a:sym typeface="Symbol" panose="05050102010706020507" pitchFamily="18" charset="2"/>
              </a:rPr>
              <a:t>  N</a:t>
            </a:r>
            <a:r>
              <a:rPr lang="en-US" altLang="zh-CN" sz="2800">
                <a:ea typeface="宋体" panose="02010600030101010101" pitchFamily="2" charset="-122"/>
              </a:rPr>
              <a:t>(2,x))</a:t>
            </a:r>
          </a:p>
        </p:txBody>
      </p:sp>
      <p:sp>
        <p:nvSpPr>
          <p:cNvPr id="59396" name="灯片编号占位符 4"/>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D338BF1-E55E-4925-A062-C6F5106EB253}" type="slidenum">
              <a:rPr lang="en-US" altLang="zh-CN" sz="1200">
                <a:effectLst>
                  <a:outerShdw blurRad="38100" dist="38100" dir="2700000" algn="tl">
                    <a:srgbClr val="C0C0C0"/>
                  </a:outerShdw>
                </a:effectLst>
                <a:latin typeface="Verdana" panose="020B0604030504040204" pitchFamily="34" charset="0"/>
              </a:rPr>
              <a:t>57</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noChangeArrowheads="1"/>
          </p:cNvSpPr>
          <p:nvPr>
            <p:ph type="title" idx="4294967295"/>
          </p:nvPr>
        </p:nvSpPr>
        <p:spPr/>
        <p:txBody>
          <a:bodyPr/>
          <a:lstStyle/>
          <a:p>
            <a:r>
              <a:rPr lang="zh-CN" altLang="zh-CN">
                <a:ea typeface="宋体" panose="02010600030101010101" pitchFamily="2" charset="-122"/>
              </a:rPr>
              <a:t>将命题翻译成自然语言</a:t>
            </a:r>
          </a:p>
        </p:txBody>
      </p:sp>
      <p:sp>
        <p:nvSpPr>
          <p:cNvPr id="2" name="内容占位符 2"/>
          <p:cNvSpPr>
            <a:spLocks noGrp="1" noChangeArrowheads="1"/>
          </p:cNvSpPr>
          <p:nvPr>
            <p:ph sz="half" idx="4294967295"/>
          </p:nvPr>
        </p:nvSpPr>
        <p:spPr>
          <a:xfrm>
            <a:off x="457200" y="1419225"/>
            <a:ext cx="8458200" cy="4981575"/>
          </a:xfrm>
        </p:spPr>
        <p:txBody>
          <a:bodyPr/>
          <a:lstStyle/>
          <a:p>
            <a:pPr>
              <a:buFont typeface="Wingdings" panose="05000000000000000000" pitchFamily="2" charset="2"/>
              <a:buNone/>
              <a:defRPr/>
            </a:pPr>
            <a:r>
              <a:rPr lang="zh-CN" altLang="en-US" sz="2800" dirty="0">
                <a:ea typeface="宋体" panose="02010600030101010101" pitchFamily="2" charset="-122"/>
              </a:rPr>
              <a:t>已给谓词如下：</a:t>
            </a:r>
            <a:endParaRPr lang="en-US" altLang="zh-CN" sz="2800" dirty="0">
              <a:ea typeface="宋体" panose="02010600030101010101" pitchFamily="2" charset="-122"/>
            </a:endParaRPr>
          </a:p>
          <a:p>
            <a:pPr>
              <a:buFont typeface="Wingdings" panose="05000000000000000000" pitchFamily="2" charset="2"/>
              <a:buNone/>
              <a:defRPr/>
            </a:pPr>
            <a:r>
              <a:rPr lang="en-US" altLang="zh-CN" sz="2800" dirty="0">
                <a:ea typeface="宋体" panose="02010600030101010101" pitchFamily="2" charset="-122"/>
              </a:rPr>
              <a:t>E(x):x</a:t>
            </a:r>
            <a:r>
              <a:rPr lang="zh-CN" altLang="en-US" sz="2800" dirty="0">
                <a:ea typeface="宋体" panose="02010600030101010101" pitchFamily="2" charset="-122"/>
              </a:rPr>
              <a:t>是偶数</a:t>
            </a:r>
            <a:endParaRPr lang="en-US" altLang="zh-CN" sz="2800" dirty="0">
              <a:ea typeface="宋体" panose="02010600030101010101" pitchFamily="2" charset="-122"/>
            </a:endParaRPr>
          </a:p>
          <a:p>
            <a:pPr>
              <a:buFont typeface="Wingdings" panose="05000000000000000000" pitchFamily="2" charset="2"/>
              <a:buNone/>
              <a:defRPr/>
            </a:pPr>
            <a:r>
              <a:rPr lang="en-US" altLang="zh-CN" sz="2800" dirty="0">
                <a:ea typeface="宋体" panose="02010600030101010101" pitchFamily="2" charset="-122"/>
              </a:rPr>
              <a:t>N(</a:t>
            </a:r>
            <a:r>
              <a:rPr lang="en-US" altLang="zh-CN" sz="2800" dirty="0" err="1">
                <a:ea typeface="宋体" panose="02010600030101010101" pitchFamily="2" charset="-122"/>
              </a:rPr>
              <a:t>x,y</a:t>
            </a:r>
            <a:r>
              <a:rPr lang="en-US" altLang="zh-CN" sz="2800" dirty="0">
                <a:ea typeface="宋体" panose="02010600030101010101" pitchFamily="2" charset="-122"/>
              </a:rPr>
              <a:t>):x</a:t>
            </a:r>
            <a:r>
              <a:rPr lang="zh-CN" altLang="en-US" sz="2800" dirty="0">
                <a:ea typeface="宋体" panose="02010600030101010101" pitchFamily="2" charset="-122"/>
              </a:rPr>
              <a:t>可以整除</a:t>
            </a:r>
            <a:r>
              <a:rPr lang="en-US" altLang="zh-CN" sz="2800" dirty="0">
                <a:ea typeface="宋体" panose="02010600030101010101" pitchFamily="2" charset="-122"/>
              </a:rPr>
              <a:t>y</a:t>
            </a:r>
          </a:p>
          <a:p>
            <a:pPr marL="0" indent="0">
              <a:buFont typeface="Wingdings" panose="05000000000000000000" pitchFamily="2" charset="2"/>
              <a:buNone/>
              <a:defRPr/>
            </a:pPr>
            <a:endParaRPr lang="en-US" altLang="zh-CN" sz="2800" dirty="0">
              <a:ea typeface="宋体" panose="02010600030101010101" pitchFamily="2" charset="-122"/>
              <a:sym typeface="Symbol" panose="05050102010706020507" pitchFamily="18" charset="2"/>
            </a:endParaRPr>
          </a:p>
          <a:p>
            <a:pPr marL="0" indent="0">
              <a:buFont typeface="Wingdings" panose="05000000000000000000" pitchFamily="2" charset="2"/>
              <a:buNone/>
              <a:defRPr/>
            </a:pPr>
            <a:r>
              <a:rPr lang="en-US" altLang="zh-CN" sz="2800" dirty="0">
                <a:ea typeface="宋体" panose="02010600030101010101" pitchFamily="2" charset="-122"/>
                <a:sym typeface="Symbol" panose="05050102010706020507" pitchFamily="18" charset="2"/>
              </a:rPr>
              <a:t>(1) ( x) (</a:t>
            </a:r>
            <a:r>
              <a:rPr lang="en-US" altLang="zh-CN" sz="2800" dirty="0">
                <a:ea typeface="宋体" panose="02010600030101010101" pitchFamily="2" charset="-122"/>
              </a:rPr>
              <a:t>E (x) </a:t>
            </a:r>
            <a:r>
              <a:rPr lang="en-US" altLang="zh-CN" sz="2800" dirty="0">
                <a:ea typeface="宋体" panose="02010600030101010101" pitchFamily="2" charset="-122"/>
                <a:sym typeface="Symbol" panose="05050102010706020507" pitchFamily="18" charset="2"/>
              </a:rPr>
              <a:t>  N</a:t>
            </a:r>
            <a:r>
              <a:rPr lang="en-US" altLang="zh-CN" sz="2800" dirty="0">
                <a:ea typeface="宋体" panose="02010600030101010101" pitchFamily="2" charset="-122"/>
              </a:rPr>
              <a:t>(x,6))</a:t>
            </a:r>
          </a:p>
          <a:p>
            <a:pPr>
              <a:buFont typeface="Wingdings" panose="05000000000000000000" pitchFamily="2" charset="2"/>
              <a:buNone/>
              <a:defRPr/>
            </a:pPr>
            <a:r>
              <a:rPr lang="en-US" altLang="zh-CN" sz="2800" dirty="0">
                <a:ea typeface="宋体" panose="02010600030101010101" pitchFamily="2" charset="-122"/>
              </a:rPr>
              <a:t>    </a:t>
            </a:r>
            <a:r>
              <a:rPr lang="zh-CN" altLang="en-US" sz="2800" dirty="0">
                <a:ea typeface="宋体" panose="02010600030101010101" pitchFamily="2" charset="-122"/>
              </a:rPr>
              <a:t>存在一个可以整除</a:t>
            </a:r>
            <a:r>
              <a:rPr lang="en-US" altLang="zh-CN" sz="2800" dirty="0">
                <a:ea typeface="宋体" panose="02010600030101010101" pitchFamily="2" charset="-122"/>
              </a:rPr>
              <a:t>6</a:t>
            </a:r>
            <a:r>
              <a:rPr lang="zh-CN" altLang="en-US" sz="2800" dirty="0">
                <a:ea typeface="宋体" panose="02010600030101010101" pitchFamily="2" charset="-122"/>
              </a:rPr>
              <a:t>的偶数</a:t>
            </a:r>
            <a:endParaRPr lang="en-US" altLang="zh-CN" sz="2800" dirty="0">
              <a:ea typeface="宋体" panose="02010600030101010101" pitchFamily="2" charset="-122"/>
            </a:endParaRPr>
          </a:p>
          <a:p>
            <a:pPr>
              <a:buFont typeface="Wingdings" panose="05000000000000000000" pitchFamily="2" charset="2"/>
              <a:buNone/>
              <a:defRPr/>
            </a:pPr>
            <a:r>
              <a:rPr lang="en-US" altLang="zh-CN" sz="2800" dirty="0">
                <a:ea typeface="宋体" panose="02010600030101010101" pitchFamily="2" charset="-122"/>
              </a:rPr>
              <a:t>(2)</a:t>
            </a:r>
            <a:r>
              <a:rPr lang="en-US" altLang="zh-CN" sz="2800" dirty="0">
                <a:ea typeface="宋体" panose="02010600030101010101" pitchFamily="2" charset="-122"/>
                <a:sym typeface="Symbol" panose="05050102010706020507" pitchFamily="18" charset="2"/>
              </a:rPr>
              <a:t> (x) (</a:t>
            </a:r>
            <a:r>
              <a:rPr lang="en-US" altLang="zh-CN" sz="2800" dirty="0">
                <a:ea typeface="宋体" panose="02010600030101010101" pitchFamily="2" charset="-122"/>
              </a:rPr>
              <a:t>E (x) </a:t>
            </a:r>
            <a:r>
              <a:rPr lang="en-US" altLang="zh-CN" sz="2800" dirty="0">
                <a:ea typeface="宋体" panose="02010600030101010101" pitchFamily="2" charset="-122"/>
                <a:sym typeface="Symbol" panose="05050102010706020507" pitchFamily="18" charset="2"/>
              </a:rPr>
              <a:t>  N</a:t>
            </a:r>
            <a:r>
              <a:rPr lang="en-US" altLang="zh-CN" sz="2800" dirty="0">
                <a:ea typeface="宋体" panose="02010600030101010101" pitchFamily="2" charset="-122"/>
              </a:rPr>
              <a:t>(2,x))</a:t>
            </a:r>
          </a:p>
          <a:p>
            <a:pPr>
              <a:buFont typeface="Wingdings" panose="05000000000000000000" pitchFamily="2" charset="2"/>
              <a:buNone/>
              <a:defRPr/>
            </a:pPr>
            <a:r>
              <a:rPr lang="en-US" altLang="zh-CN" sz="2800" dirty="0">
                <a:ea typeface="宋体" panose="02010600030101010101" pitchFamily="2" charset="-122"/>
              </a:rPr>
              <a:t>      </a:t>
            </a:r>
            <a:r>
              <a:rPr lang="zh-CN" altLang="en-US" sz="2800" dirty="0">
                <a:ea typeface="宋体" panose="02010600030101010101" pitchFamily="2" charset="-122"/>
              </a:rPr>
              <a:t>任意一个非偶数一定不被</a:t>
            </a:r>
            <a:r>
              <a:rPr lang="en-US" altLang="zh-CN" sz="2800" dirty="0">
                <a:ea typeface="宋体" panose="02010600030101010101" pitchFamily="2" charset="-122"/>
              </a:rPr>
              <a:t>2</a:t>
            </a:r>
            <a:r>
              <a:rPr lang="zh-CN" altLang="en-US" sz="2800" dirty="0">
                <a:ea typeface="宋体" panose="02010600030101010101" pitchFamily="2" charset="-122"/>
              </a:rPr>
              <a:t>整除</a:t>
            </a:r>
            <a:endParaRPr lang="en-US" altLang="zh-CN" sz="2800" dirty="0">
              <a:ea typeface="宋体" panose="02010600030101010101" pitchFamily="2" charset="-122"/>
            </a:endParaRPr>
          </a:p>
        </p:txBody>
      </p:sp>
      <p:sp>
        <p:nvSpPr>
          <p:cNvPr id="60420" name="灯片编号占位符 4"/>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914FF9B-2215-4A8A-95FA-0350807723C1}" type="slidenum">
              <a:rPr lang="en-US" altLang="zh-CN" sz="1200">
                <a:effectLst>
                  <a:outerShdw blurRad="38100" dist="38100" dir="2700000" algn="tl">
                    <a:srgbClr val="C0C0C0"/>
                  </a:outerShdw>
                </a:effectLst>
                <a:latin typeface="Verdana" panose="020B0604030504040204" pitchFamily="34" charset="0"/>
              </a:rPr>
              <a:t>58</a:t>
            </a:fld>
            <a:endParaRPr lang="en-US" altLang="zh-CN" sz="1200">
              <a:effectLst>
                <a:outerShdw blurRad="38100" dist="38100" dir="2700000" algn="tl">
                  <a:srgbClr val="C0C0C0"/>
                </a:outerShdw>
              </a:effectLst>
              <a:latin typeface="Verdana" panose="020B060403050404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5AB5F68C-2665-4241-89CB-542F181F46F0}"/>
              </a:ext>
            </a:extLst>
          </p:cNvPr>
          <p:cNvSpPr txBox="1">
            <a:spLocks noGrp="1" noChangeArrowheads="1"/>
          </p:cNvSpPr>
          <p:nvPr/>
        </p:nvSpPr>
        <p:spPr bwMode="auto">
          <a:xfrm>
            <a:off x="3124200" y="6477000"/>
            <a:ext cx="2133600" cy="320675"/>
          </a:xfrm>
          <a:prstGeom prst="rect">
            <a:avLst/>
          </a:prstGeom>
          <a:no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1E6DC18-9437-4789-AE6F-73AEC16CC6F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59</a:t>
            </a:fld>
            <a:endParaRPr lang="en-US" altLang="zh-CN" sz="1200">
              <a:effectLst>
                <a:outerShdw blurRad="38100" dist="38100" dir="2700000" algn="tl">
                  <a:srgbClr val="C0C0C0"/>
                </a:outerShdw>
              </a:effectLst>
              <a:latin typeface="Verdana" panose="020B0604030504040204" pitchFamily="34" charset="0"/>
            </a:endParaRPr>
          </a:p>
        </p:txBody>
      </p:sp>
      <p:sp>
        <p:nvSpPr>
          <p:cNvPr id="6147" name="Rectangle 2">
            <a:extLst>
              <a:ext uri="{FF2B5EF4-FFF2-40B4-BE49-F238E27FC236}">
                <a16:creationId xmlns:a16="http://schemas.microsoft.com/office/drawing/2014/main" id="{6209E51A-345C-171E-3060-2D2F9A622FD7}"/>
              </a:ext>
            </a:extLst>
          </p:cNvPr>
          <p:cNvSpPr>
            <a:spLocks noGrp="1" noChangeArrowheads="1"/>
          </p:cNvSpPr>
          <p:nvPr>
            <p:ph type="title" idx="4294967295"/>
          </p:nvPr>
        </p:nvSpPr>
        <p:spPr>
          <a:xfrm>
            <a:off x="733425" y="731838"/>
            <a:ext cx="8334257" cy="563618"/>
          </a:xfrm>
        </p:spPr>
        <p:txBody>
          <a:bodyPr/>
          <a:lstStyle/>
          <a:p>
            <a:pPr eaLnBrk="1" hangingPunct="1"/>
            <a:r>
              <a:rPr lang="zh-CN" altLang="en-US" dirty="0">
                <a:ea typeface="宋体" panose="02010600030101010101" pitchFamily="2" charset="-122"/>
              </a:rPr>
              <a:t>一阶逻辑</a:t>
            </a:r>
            <a:endParaRPr lang="en-US" altLang="zh-CN" dirty="0">
              <a:ea typeface="宋体" panose="02010600030101010101" pitchFamily="2" charset="-122"/>
            </a:endParaRPr>
          </a:p>
        </p:txBody>
      </p:sp>
      <p:sp>
        <p:nvSpPr>
          <p:cNvPr id="7" name="文本框 6">
            <a:extLst>
              <a:ext uri="{FF2B5EF4-FFF2-40B4-BE49-F238E27FC236}">
                <a16:creationId xmlns:a16="http://schemas.microsoft.com/office/drawing/2014/main" id="{38A673CB-915D-162C-8FA6-919EA7BB335E}"/>
              </a:ext>
            </a:extLst>
          </p:cNvPr>
          <p:cNvSpPr txBox="1"/>
          <p:nvPr/>
        </p:nvSpPr>
        <p:spPr>
          <a:xfrm>
            <a:off x="533506" y="1447852"/>
            <a:ext cx="8381780" cy="455509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b="1" dirty="0"/>
              <a:t>一阶逻辑</a:t>
            </a:r>
            <a:r>
              <a:rPr lang="zh-CN" altLang="en-US" sz="2000" dirty="0"/>
              <a:t>（</a:t>
            </a:r>
            <a:r>
              <a:rPr lang="en-US" altLang="zh-CN" sz="2000" dirty="0"/>
              <a:t> First Order Logic </a:t>
            </a:r>
            <a:r>
              <a:rPr lang="zh-CN" altLang="en-US" sz="2000" dirty="0"/>
              <a:t>，又称</a:t>
            </a:r>
            <a:r>
              <a:rPr lang="zh-CN" altLang="en-US" sz="2000" b="1" dirty="0"/>
              <a:t>谓词逻辑</a:t>
            </a:r>
            <a:r>
              <a:rPr lang="zh-CN" altLang="en-US" sz="2000" dirty="0"/>
              <a:t>，</a:t>
            </a:r>
            <a:r>
              <a:rPr lang="en-US" altLang="zh-CN" sz="2000" dirty="0"/>
              <a:t> Predicate Logic</a:t>
            </a:r>
            <a:r>
              <a:rPr lang="zh-CN" altLang="en-US" sz="2000" dirty="0"/>
              <a:t>）用于形式化推理和表达复杂的数学和哲学概念。与传统的命题逻辑不同，一阶逻辑引入了更丰富的语法和语义元素，不仅可以表示命题之间的真假关系，还能够表达更复杂的概念和关系，以便更精确地描述和分析问题。</a:t>
            </a:r>
            <a:endParaRPr lang="en-US" altLang="zh-CN" sz="2000" dirty="0"/>
          </a:p>
          <a:p>
            <a:pPr marL="342900" indent="-342900">
              <a:lnSpc>
                <a:spcPct val="150000"/>
              </a:lnSpc>
              <a:buFont typeface="Wingdings" panose="05000000000000000000" pitchFamily="2" charset="2"/>
              <a:buChar char="Ø"/>
            </a:pPr>
            <a:r>
              <a:rPr lang="zh-CN" altLang="en-US" sz="2000" dirty="0"/>
              <a:t>一阶逻辑公式包含</a:t>
            </a:r>
            <a:r>
              <a:rPr lang="zh-CN" altLang="en-US" sz="2000" b="1" dirty="0"/>
              <a:t>量词</a:t>
            </a:r>
            <a:r>
              <a:rPr lang="zh-CN" altLang="en-US" sz="2000" dirty="0"/>
              <a:t>（</a:t>
            </a:r>
            <a:r>
              <a:rPr lang="en-US" altLang="zh-CN" sz="2000" dirty="0"/>
              <a:t>Quantifier</a:t>
            </a:r>
            <a:r>
              <a:rPr lang="zh-CN" altLang="en-US" sz="2000" dirty="0"/>
              <a:t>，如</a:t>
            </a:r>
            <a:r>
              <a:rPr lang="zh-CN" altLang="en-US" sz="2000" dirty="0">
                <a:effectLst/>
              </a:rPr>
              <a:t>∀</a:t>
            </a:r>
            <a:r>
              <a:rPr lang="en-US" altLang="zh-CN" sz="2000" dirty="0">
                <a:effectLst/>
              </a:rPr>
              <a:t>,∃</a:t>
            </a:r>
            <a:r>
              <a:rPr lang="zh-CN" altLang="en-US" sz="2000" dirty="0"/>
              <a:t>），</a:t>
            </a:r>
            <a:r>
              <a:rPr lang="zh-CN" altLang="en-US" sz="2000" b="1" dirty="0"/>
              <a:t>逻辑运算符</a:t>
            </a:r>
            <a:r>
              <a:rPr lang="zh-CN" altLang="en-US" sz="2000" dirty="0"/>
              <a:t>（</a:t>
            </a:r>
            <a:r>
              <a:rPr lang="en-US" altLang="zh-CN" sz="2000" dirty="0"/>
              <a:t>Logical Operator</a:t>
            </a:r>
            <a:r>
              <a:rPr lang="zh-CN" altLang="en-US" sz="2000" dirty="0"/>
              <a:t>，或称</a:t>
            </a:r>
            <a:r>
              <a:rPr lang="zh-CN" altLang="en-US" sz="2000" b="1" dirty="0"/>
              <a:t>逻辑连接词</a:t>
            </a:r>
            <a:r>
              <a:rPr lang="zh-CN" altLang="en-US" sz="2000" dirty="0"/>
              <a:t>，</a:t>
            </a:r>
            <a:r>
              <a:rPr lang="en-US" altLang="zh-CN" sz="2000" dirty="0"/>
              <a:t>Logical Connective</a:t>
            </a:r>
            <a:r>
              <a:rPr lang="zh-CN" altLang="en-US" sz="2000" dirty="0"/>
              <a:t>，如</a:t>
            </a:r>
            <a:r>
              <a:rPr lang="zh-CN" altLang="en-US" sz="2000" dirty="0">
                <a:effectLst/>
              </a:rPr>
              <a:t>∧</a:t>
            </a:r>
            <a:r>
              <a:rPr lang="en-US" altLang="zh-CN" sz="2000" dirty="0">
                <a:effectLst/>
              </a:rPr>
              <a:t>,∨,¬,⇒</a:t>
            </a:r>
            <a:r>
              <a:rPr lang="zh-CN" altLang="en-US" sz="2000" dirty="0"/>
              <a:t>），</a:t>
            </a:r>
            <a:r>
              <a:rPr lang="zh-CN" altLang="en-US" sz="2000" b="1" dirty="0"/>
              <a:t>变量</a:t>
            </a:r>
            <a:r>
              <a:rPr lang="zh-CN" altLang="en-US" sz="2000" dirty="0"/>
              <a:t>（</a:t>
            </a:r>
            <a:r>
              <a:rPr lang="en-US" altLang="zh-CN" sz="2000" dirty="0"/>
              <a:t>Variable</a:t>
            </a:r>
            <a:r>
              <a:rPr lang="zh-CN" altLang="en-US" sz="2000" dirty="0"/>
              <a:t>，如</a:t>
            </a:r>
            <a:r>
              <a:rPr lang="en-US" altLang="zh-CN" sz="2000" dirty="0">
                <a:effectLst/>
              </a:rPr>
              <a:t>x, y</a:t>
            </a:r>
            <a:r>
              <a:rPr lang="zh-CN" altLang="en-US" sz="2000" dirty="0"/>
              <a:t>），以及</a:t>
            </a:r>
            <a:r>
              <a:rPr lang="zh-CN" altLang="en-US" sz="2000" b="1" dirty="0"/>
              <a:t>谓词</a:t>
            </a:r>
            <a:r>
              <a:rPr lang="zh-CN" altLang="en-US" sz="2000" dirty="0"/>
              <a:t>（</a:t>
            </a:r>
            <a:r>
              <a:rPr lang="en-US" altLang="zh-CN" sz="2000" dirty="0"/>
              <a:t>Predicate</a:t>
            </a:r>
            <a:r>
              <a:rPr lang="zh-CN" altLang="en-US" sz="2000" dirty="0"/>
              <a:t>，如</a:t>
            </a:r>
            <a:r>
              <a:rPr lang="en-US" altLang="zh-CN" sz="2000" dirty="0">
                <a:effectLst/>
              </a:rPr>
              <a:t>P(x)</a:t>
            </a:r>
            <a:r>
              <a:rPr lang="zh-CN" altLang="en-US" sz="2000" dirty="0"/>
              <a:t>）和</a:t>
            </a:r>
            <a:r>
              <a:rPr lang="zh-CN" altLang="en-US" sz="2000" b="1" dirty="0"/>
              <a:t>函数</a:t>
            </a:r>
            <a:r>
              <a:rPr lang="zh-CN" altLang="en-US" sz="2000" dirty="0"/>
              <a:t>（</a:t>
            </a:r>
            <a:r>
              <a:rPr lang="en-US" altLang="zh-CN" sz="2000" dirty="0"/>
              <a:t>Function</a:t>
            </a:r>
            <a:r>
              <a:rPr lang="zh-CN" altLang="en-US" sz="2000" dirty="0"/>
              <a:t>，如</a:t>
            </a:r>
            <a:r>
              <a:rPr lang="en-US" altLang="zh-CN" sz="2000" dirty="0">
                <a:effectLst/>
              </a:rPr>
              <a:t>f(x)</a:t>
            </a:r>
            <a:r>
              <a:rPr lang="zh-CN" altLang="en-US" sz="2000" dirty="0"/>
              <a:t>）。</a:t>
            </a:r>
          </a:p>
          <a:p>
            <a:r>
              <a:rPr lang="en-US" altLang="zh-CN" sz="2000" dirty="0">
                <a:solidFill>
                  <a:schemeClr val="tx1"/>
                </a:solidFill>
              </a:rPr>
              <a:t>		</a:t>
            </a:r>
            <a:endParaRPr lang="zh-CN" altLang="en-US" sz="2000" dirty="0">
              <a:solidFill>
                <a:schemeClr val="tx1"/>
              </a:solidFill>
            </a:endParaRPr>
          </a:p>
        </p:txBody>
      </p:sp>
    </p:spTree>
    <p:extLst>
      <p:ext uri="{BB962C8B-B14F-4D97-AF65-F5344CB8AC3E}">
        <p14:creationId xmlns:p14="http://schemas.microsoft.com/office/powerpoint/2010/main" val="107744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43338F1-1075-43F7-8E15-9549D7E7AB53}" type="slidenum">
              <a:rPr lang="en-US" altLang="zh-CN" sz="1200">
                <a:effectLst>
                  <a:outerShdw blurRad="38100" dist="38100" dir="2700000" algn="tl">
                    <a:srgbClr val="C0C0C0"/>
                  </a:outerShdw>
                </a:effectLst>
                <a:latin typeface="Verdana" panose="020B0604030504040204" pitchFamily="34" charset="0"/>
              </a:rPr>
              <a:t>6</a:t>
            </a:fld>
            <a:endParaRPr lang="en-US" altLang="zh-CN" sz="1200">
              <a:effectLst>
                <a:outerShdw blurRad="38100" dist="38100" dir="2700000" algn="tl">
                  <a:srgbClr val="C0C0C0"/>
                </a:outerShdw>
              </a:effectLst>
              <a:latin typeface="Verdana" panose="020B0604030504040204" pitchFamily="34" charset="0"/>
            </a:endParaRPr>
          </a:p>
        </p:txBody>
      </p:sp>
      <p:sp>
        <p:nvSpPr>
          <p:cNvPr id="10243" name="Rectangle 2"/>
          <p:cNvSpPr>
            <a:spLocks noGrp="1" noChangeArrowheads="1"/>
          </p:cNvSpPr>
          <p:nvPr>
            <p:ph type="title" idx="4294967295"/>
          </p:nvPr>
        </p:nvSpPr>
        <p:spPr/>
        <p:txBody>
          <a:bodyPr/>
          <a:lstStyle/>
          <a:p>
            <a:pPr eaLnBrk="1" hangingPunct="1"/>
            <a:r>
              <a:rPr lang="en-US" altLang="zh-CN" sz="2400">
                <a:ea typeface="宋体" panose="02010600030101010101" pitchFamily="2" charset="-122"/>
              </a:rPr>
              <a:t>Example 1 </a:t>
            </a:r>
            <a:r>
              <a:rPr lang="zh-CN" altLang="en-US" sz="2400">
                <a:ea typeface="宋体" panose="02010600030101010101" pitchFamily="2" charset="-122"/>
              </a:rPr>
              <a:t>：视频烟雾检测</a:t>
            </a:r>
          </a:p>
        </p:txBody>
      </p:sp>
      <p:pic>
        <p:nvPicPr>
          <p:cNvPr id="10244" name="图片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39875"/>
            <a:ext cx="5726113"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809750"/>
            <a:ext cx="35528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5AB5F68C-2665-4241-89CB-542F181F46F0}"/>
              </a:ext>
            </a:extLst>
          </p:cNvPr>
          <p:cNvSpPr txBox="1">
            <a:spLocks noGrp="1" noChangeArrowheads="1"/>
          </p:cNvSpPr>
          <p:nvPr/>
        </p:nvSpPr>
        <p:spPr bwMode="auto">
          <a:xfrm>
            <a:off x="3124200" y="6477000"/>
            <a:ext cx="2133600" cy="320675"/>
          </a:xfrm>
          <a:prstGeom prst="rect">
            <a:avLst/>
          </a:prstGeom>
          <a:no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1E6DC18-9437-4789-AE6F-73AEC16CC6F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60</a:t>
            </a:fld>
            <a:endParaRPr lang="en-US" altLang="zh-CN" sz="1200">
              <a:effectLst>
                <a:outerShdw blurRad="38100" dist="38100" dir="2700000" algn="tl">
                  <a:srgbClr val="C0C0C0"/>
                </a:outerShdw>
              </a:effectLst>
              <a:latin typeface="Verdana" panose="020B0604030504040204" pitchFamily="34" charset="0"/>
            </a:endParaRPr>
          </a:p>
        </p:txBody>
      </p:sp>
      <p:sp>
        <p:nvSpPr>
          <p:cNvPr id="6147" name="Rectangle 2">
            <a:extLst>
              <a:ext uri="{FF2B5EF4-FFF2-40B4-BE49-F238E27FC236}">
                <a16:creationId xmlns:a16="http://schemas.microsoft.com/office/drawing/2014/main" id="{6209E51A-345C-171E-3060-2D2F9A622FD7}"/>
              </a:ext>
            </a:extLst>
          </p:cNvPr>
          <p:cNvSpPr>
            <a:spLocks noGrp="1" noChangeArrowheads="1"/>
          </p:cNvSpPr>
          <p:nvPr>
            <p:ph type="title" idx="4294967295"/>
          </p:nvPr>
        </p:nvSpPr>
        <p:spPr>
          <a:xfrm>
            <a:off x="733425" y="731838"/>
            <a:ext cx="8334257" cy="563618"/>
          </a:xfrm>
        </p:spPr>
        <p:txBody>
          <a:bodyPr/>
          <a:lstStyle/>
          <a:p>
            <a:pPr eaLnBrk="1" hangingPunct="1"/>
            <a:r>
              <a:rPr lang="zh-CN" altLang="en-US" dirty="0">
                <a:ea typeface="宋体" panose="02010600030101010101" pitchFamily="2" charset="-122"/>
              </a:rPr>
              <a:t>一阶逻辑示例</a:t>
            </a:r>
            <a:endParaRPr lang="en-US" altLang="zh-CN" dirty="0">
              <a:ea typeface="宋体" panose="02010600030101010101" pitchFamily="2" charset="-122"/>
            </a:endParaRPr>
          </a:p>
        </p:txBody>
      </p:sp>
      <p:sp>
        <p:nvSpPr>
          <p:cNvPr id="7" name="文本框 6">
            <a:extLst>
              <a:ext uri="{FF2B5EF4-FFF2-40B4-BE49-F238E27FC236}">
                <a16:creationId xmlns:a16="http://schemas.microsoft.com/office/drawing/2014/main" id="{38A673CB-915D-162C-8FA6-919EA7BB335E}"/>
              </a:ext>
            </a:extLst>
          </p:cNvPr>
          <p:cNvSpPr txBox="1"/>
          <p:nvPr/>
        </p:nvSpPr>
        <p:spPr>
          <a:xfrm>
            <a:off x="533506" y="1384661"/>
            <a:ext cx="8381780" cy="5110886"/>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dirty="0">
                <a:solidFill>
                  <a:schemeClr val="tx1"/>
                </a:solidFill>
              </a:rPr>
              <a:t>谓词：</a:t>
            </a:r>
            <a:r>
              <a:rPr lang="en-US" altLang="zh-CN" sz="2000" dirty="0">
                <a:solidFill>
                  <a:schemeClr val="tx1"/>
                </a:solidFill>
              </a:rPr>
              <a:t>M(x) </a:t>
            </a:r>
            <a:r>
              <a:rPr lang="zh-CN" altLang="en-US" sz="2000" dirty="0">
                <a:solidFill>
                  <a:schemeClr val="tx1"/>
                </a:solidFill>
              </a:rPr>
              <a:t>表示</a:t>
            </a:r>
            <a:r>
              <a:rPr lang="en-US" altLang="zh-CN" sz="2000" dirty="0">
                <a:solidFill>
                  <a:schemeClr val="tx1"/>
                </a:solidFill>
              </a:rPr>
              <a:t>"x</a:t>
            </a:r>
            <a:r>
              <a:rPr lang="zh-CN" altLang="en-US" sz="2000" dirty="0">
                <a:solidFill>
                  <a:schemeClr val="tx1"/>
                </a:solidFill>
              </a:rPr>
              <a:t>是一个男性</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F(x) </a:t>
            </a:r>
            <a:r>
              <a:rPr lang="zh-CN" altLang="en-US" sz="2000" dirty="0">
                <a:solidFill>
                  <a:schemeClr val="tx1"/>
                </a:solidFill>
              </a:rPr>
              <a:t>表示</a:t>
            </a:r>
            <a:r>
              <a:rPr lang="en-US" altLang="zh-CN" sz="2000" dirty="0">
                <a:solidFill>
                  <a:schemeClr val="tx1"/>
                </a:solidFill>
              </a:rPr>
              <a:t>"x</a:t>
            </a:r>
            <a:r>
              <a:rPr lang="zh-CN" altLang="en-US" sz="2000" dirty="0">
                <a:solidFill>
                  <a:schemeClr val="tx1"/>
                </a:solidFill>
              </a:rPr>
              <a:t>是一个女性</a:t>
            </a:r>
            <a:r>
              <a:rPr lang="en-US" altLang="zh-CN" sz="2000" dirty="0">
                <a:solidFill>
                  <a:schemeClr val="tx1"/>
                </a:solidFill>
              </a:rPr>
              <a:t>"</a:t>
            </a:r>
            <a:r>
              <a:rPr lang="zh-CN" altLang="en-US" sz="2000" dirty="0">
                <a:solidFill>
                  <a:schemeClr val="tx1"/>
                </a:solidFill>
              </a:rPr>
              <a:t>。</a:t>
            </a:r>
          </a:p>
          <a:p>
            <a:pPr marL="342900" indent="-342900">
              <a:lnSpc>
                <a:spcPct val="150000"/>
              </a:lnSpc>
              <a:buFont typeface="Wingdings" panose="05000000000000000000" pitchFamily="2" charset="2"/>
              <a:buChar char="Ø"/>
            </a:pPr>
            <a:r>
              <a:rPr lang="zh-CN" altLang="en-US" sz="2000" dirty="0">
                <a:solidFill>
                  <a:schemeClr val="tx1"/>
                </a:solidFill>
              </a:rPr>
              <a:t>表达式：∀</a:t>
            </a:r>
            <a:r>
              <a:rPr lang="en-US" altLang="zh-CN" sz="2000" dirty="0">
                <a:solidFill>
                  <a:schemeClr val="tx1"/>
                </a:solidFill>
              </a:rPr>
              <a:t>x (M(x) ∨ F(x)) </a:t>
            </a:r>
            <a:r>
              <a:rPr lang="zh-CN" altLang="en-US" sz="2000" dirty="0">
                <a:solidFill>
                  <a:schemeClr val="tx1"/>
                </a:solidFill>
              </a:rPr>
              <a:t>表示</a:t>
            </a:r>
            <a:r>
              <a:rPr lang="en-US" altLang="zh-CN" sz="2000" dirty="0">
                <a:solidFill>
                  <a:schemeClr val="tx1"/>
                </a:solidFill>
              </a:rPr>
              <a:t>"</a:t>
            </a:r>
            <a:r>
              <a:rPr lang="zh-CN" altLang="en-US" sz="2000" dirty="0">
                <a:solidFill>
                  <a:schemeClr val="tx1"/>
                </a:solidFill>
              </a:rPr>
              <a:t>每个人都是男性或女性</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	</a:t>
            </a:r>
          </a:p>
          <a:p>
            <a:pPr marL="342900" indent="-342900">
              <a:lnSpc>
                <a:spcPct val="150000"/>
              </a:lnSpc>
              <a:buFont typeface="Wingdings" panose="05000000000000000000" pitchFamily="2" charset="2"/>
              <a:buChar char="Ø"/>
            </a:pPr>
            <a:endParaRPr lang="en-US" altLang="zh-CN" sz="2000" dirty="0"/>
          </a:p>
          <a:p>
            <a:pPr marL="342900" indent="-342900">
              <a:lnSpc>
                <a:spcPct val="150000"/>
              </a:lnSpc>
              <a:buFont typeface="Wingdings" panose="05000000000000000000" pitchFamily="2" charset="2"/>
              <a:buChar char="Ø"/>
            </a:pPr>
            <a:r>
              <a:rPr lang="zh-CN" altLang="en-US" sz="2000" dirty="0">
                <a:solidFill>
                  <a:schemeClr val="tx1"/>
                </a:solidFill>
              </a:rPr>
              <a:t>谓词：</a:t>
            </a:r>
            <a:r>
              <a:rPr lang="en-US" altLang="zh-CN" sz="2000" dirty="0">
                <a:solidFill>
                  <a:schemeClr val="tx1"/>
                </a:solidFill>
              </a:rPr>
              <a:t>P(x) </a:t>
            </a:r>
            <a:r>
              <a:rPr lang="zh-CN" altLang="en-US" sz="2000" dirty="0">
                <a:solidFill>
                  <a:schemeClr val="tx1"/>
                </a:solidFill>
              </a:rPr>
              <a:t>表示</a:t>
            </a:r>
            <a:r>
              <a:rPr lang="en-US" altLang="zh-CN" sz="2000" dirty="0">
                <a:solidFill>
                  <a:schemeClr val="tx1"/>
                </a:solidFill>
              </a:rPr>
              <a:t>"x</a:t>
            </a:r>
            <a:r>
              <a:rPr lang="zh-CN" altLang="en-US" sz="2000" dirty="0">
                <a:solidFill>
                  <a:schemeClr val="tx1"/>
                </a:solidFill>
              </a:rPr>
              <a:t>是正数</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Q(x) </a:t>
            </a:r>
            <a:r>
              <a:rPr lang="zh-CN" altLang="en-US" sz="2000" dirty="0">
                <a:solidFill>
                  <a:schemeClr val="tx1"/>
                </a:solidFill>
              </a:rPr>
              <a:t>表示</a:t>
            </a:r>
            <a:r>
              <a:rPr lang="en-US" altLang="zh-CN" sz="2000" dirty="0">
                <a:solidFill>
                  <a:schemeClr val="tx1"/>
                </a:solidFill>
              </a:rPr>
              <a:t>"x</a:t>
            </a:r>
            <a:r>
              <a:rPr lang="zh-CN" altLang="en-US" sz="2000" dirty="0">
                <a:solidFill>
                  <a:schemeClr val="tx1"/>
                </a:solidFill>
              </a:rPr>
              <a:t>是偶数</a:t>
            </a:r>
            <a:r>
              <a:rPr lang="en-US" altLang="zh-CN" sz="2000" dirty="0">
                <a:solidFill>
                  <a:schemeClr val="tx1"/>
                </a:solidFill>
              </a:rPr>
              <a:t>"</a:t>
            </a:r>
            <a:r>
              <a:rPr lang="zh-CN" altLang="en-US" sz="2000" dirty="0">
                <a:solidFill>
                  <a:schemeClr val="tx1"/>
                </a:solidFill>
              </a:rPr>
              <a:t>。</a:t>
            </a:r>
          </a:p>
          <a:p>
            <a:pPr marL="342900" indent="-342900">
              <a:lnSpc>
                <a:spcPct val="150000"/>
              </a:lnSpc>
              <a:buFont typeface="Wingdings" panose="05000000000000000000" pitchFamily="2" charset="2"/>
              <a:buChar char="Ø"/>
            </a:pPr>
            <a:r>
              <a:rPr lang="zh-CN" altLang="en-US" sz="2000" dirty="0">
                <a:solidFill>
                  <a:schemeClr val="tx1"/>
                </a:solidFill>
              </a:rPr>
              <a:t>表达式：∀</a:t>
            </a:r>
            <a:r>
              <a:rPr lang="en-US" altLang="zh-CN" sz="2000" dirty="0">
                <a:solidFill>
                  <a:schemeClr val="tx1"/>
                </a:solidFill>
              </a:rPr>
              <a:t>x (P(x) → Q(x)) </a:t>
            </a:r>
            <a:r>
              <a:rPr lang="zh-CN" altLang="en-US" sz="2000" dirty="0">
                <a:solidFill>
                  <a:schemeClr val="tx1"/>
                </a:solidFill>
              </a:rPr>
              <a:t>表示</a:t>
            </a:r>
            <a:r>
              <a:rPr lang="en-US" altLang="zh-CN" sz="2000" dirty="0">
                <a:solidFill>
                  <a:schemeClr val="tx1"/>
                </a:solidFill>
              </a:rPr>
              <a:t>"</a:t>
            </a:r>
            <a:r>
              <a:rPr lang="zh-CN" altLang="en-US" sz="2000" dirty="0">
                <a:solidFill>
                  <a:schemeClr val="tx1"/>
                </a:solidFill>
              </a:rPr>
              <a:t>每个正数都是偶数</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x (P(x) ∧ Q(x)) </a:t>
            </a:r>
            <a:r>
              <a:rPr lang="zh-CN" altLang="en-US" sz="2000" dirty="0">
                <a:solidFill>
                  <a:schemeClr val="tx1"/>
                </a:solidFill>
              </a:rPr>
              <a:t>表示</a:t>
            </a:r>
            <a:r>
              <a:rPr lang="en-US" altLang="zh-CN" sz="2000" dirty="0">
                <a:solidFill>
                  <a:schemeClr val="tx1"/>
                </a:solidFill>
              </a:rPr>
              <a:t>"</a:t>
            </a:r>
            <a:r>
              <a:rPr lang="zh-CN" altLang="en-US" sz="2000" dirty="0">
                <a:solidFill>
                  <a:schemeClr val="tx1"/>
                </a:solidFill>
              </a:rPr>
              <a:t>存在一个既是正数又是偶数的数</a:t>
            </a:r>
            <a:r>
              <a:rPr lang="en-US" altLang="zh-CN" sz="2000" dirty="0">
                <a:solidFill>
                  <a:schemeClr val="tx1"/>
                </a:solidFill>
              </a:rPr>
              <a:t>"</a:t>
            </a:r>
            <a:r>
              <a:rPr lang="zh-CN" altLang="en-US" sz="2000" dirty="0">
                <a:solidFill>
                  <a:schemeClr val="tx1"/>
                </a:solidFill>
              </a:rPr>
              <a:t>。</a:t>
            </a:r>
            <a:endParaRPr lang="en-US" altLang="zh-CN" sz="2000" dirty="0">
              <a:solidFill>
                <a:schemeClr val="tx1"/>
              </a:solidFill>
            </a:endParaRPr>
          </a:p>
          <a:p>
            <a:pPr marL="342900" indent="-342900">
              <a:lnSpc>
                <a:spcPct val="150000"/>
              </a:lnSpc>
              <a:buFont typeface="Wingdings" panose="05000000000000000000" pitchFamily="2" charset="2"/>
              <a:buChar char="Ø"/>
            </a:pPr>
            <a:endParaRPr lang="en-US" altLang="zh-CN" sz="2000" dirty="0"/>
          </a:p>
          <a:p>
            <a:pPr marL="342900" indent="-342900">
              <a:lnSpc>
                <a:spcPct val="150000"/>
              </a:lnSpc>
              <a:buFont typeface="Wingdings" panose="05000000000000000000" pitchFamily="2" charset="2"/>
              <a:buChar char="Ø"/>
            </a:pPr>
            <a:r>
              <a:rPr lang="zh-CN" altLang="en-US" sz="2000" dirty="0">
                <a:solidFill>
                  <a:schemeClr val="tx1"/>
                </a:solidFill>
              </a:rPr>
              <a:t>谓词：</a:t>
            </a:r>
            <a:r>
              <a:rPr lang="en-US" altLang="zh-CN" sz="2000" dirty="0">
                <a:solidFill>
                  <a:schemeClr val="tx1"/>
                </a:solidFill>
              </a:rPr>
              <a:t>N(x) </a:t>
            </a:r>
            <a:r>
              <a:rPr lang="zh-CN" altLang="en-US" sz="2000" dirty="0">
                <a:solidFill>
                  <a:schemeClr val="tx1"/>
                </a:solidFill>
              </a:rPr>
              <a:t>表示</a:t>
            </a:r>
            <a:r>
              <a:rPr lang="en-US" altLang="zh-CN" sz="2000" dirty="0">
                <a:solidFill>
                  <a:schemeClr val="tx1"/>
                </a:solidFill>
              </a:rPr>
              <a:t>"x</a:t>
            </a:r>
            <a:r>
              <a:rPr lang="zh-CN" altLang="en-US" sz="2000" dirty="0">
                <a:solidFill>
                  <a:schemeClr val="tx1"/>
                </a:solidFill>
              </a:rPr>
              <a:t>是一名护士</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D(x) </a:t>
            </a:r>
            <a:r>
              <a:rPr lang="zh-CN" altLang="en-US" sz="2000" dirty="0">
                <a:solidFill>
                  <a:schemeClr val="tx1"/>
                </a:solidFill>
              </a:rPr>
              <a:t>表示</a:t>
            </a:r>
            <a:r>
              <a:rPr lang="en-US" altLang="zh-CN" sz="2000" dirty="0">
                <a:solidFill>
                  <a:schemeClr val="tx1"/>
                </a:solidFill>
              </a:rPr>
              <a:t>"x</a:t>
            </a:r>
            <a:r>
              <a:rPr lang="zh-CN" altLang="en-US" sz="2000" dirty="0">
                <a:solidFill>
                  <a:schemeClr val="tx1"/>
                </a:solidFill>
              </a:rPr>
              <a:t>是一名医生</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S(x, y) </a:t>
            </a:r>
            <a:r>
              <a:rPr lang="zh-CN" altLang="en-US" sz="2000" dirty="0">
                <a:solidFill>
                  <a:schemeClr val="tx1"/>
                </a:solidFill>
              </a:rPr>
              <a:t>表示</a:t>
            </a:r>
            <a:r>
              <a:rPr lang="en-US" altLang="zh-CN" sz="2000" dirty="0">
                <a:solidFill>
                  <a:schemeClr val="tx1"/>
                </a:solidFill>
              </a:rPr>
              <a:t>"x</a:t>
            </a:r>
            <a:r>
              <a:rPr lang="zh-CN" altLang="en-US" sz="2000" dirty="0">
                <a:solidFill>
                  <a:schemeClr val="tx1"/>
                </a:solidFill>
              </a:rPr>
              <a:t>在星期</a:t>
            </a:r>
            <a:r>
              <a:rPr lang="en-US" altLang="zh-CN" sz="2000" dirty="0">
                <a:solidFill>
                  <a:schemeClr val="tx1"/>
                </a:solidFill>
              </a:rPr>
              <a:t>y</a:t>
            </a:r>
            <a:r>
              <a:rPr lang="zh-CN" altLang="en-US" sz="2000" dirty="0">
                <a:solidFill>
                  <a:schemeClr val="tx1"/>
                </a:solidFill>
              </a:rPr>
              <a:t>值班</a:t>
            </a:r>
            <a:r>
              <a:rPr lang="en-US" altLang="zh-CN" sz="2000" dirty="0">
                <a:solidFill>
                  <a:schemeClr val="tx1"/>
                </a:solidFill>
              </a:rPr>
              <a:t>"</a:t>
            </a:r>
            <a:r>
              <a:rPr lang="zh-CN" altLang="en-US" sz="2000" dirty="0">
                <a:solidFill>
                  <a:schemeClr val="tx1"/>
                </a:solidFill>
              </a:rPr>
              <a:t>。</a:t>
            </a:r>
          </a:p>
          <a:p>
            <a:pPr marL="342900" indent="-342900">
              <a:lnSpc>
                <a:spcPct val="150000"/>
              </a:lnSpc>
              <a:buFont typeface="Wingdings" panose="05000000000000000000" pitchFamily="2" charset="2"/>
              <a:buChar char="Ø"/>
            </a:pPr>
            <a:r>
              <a:rPr lang="zh-CN" altLang="en-US" sz="2000" dirty="0">
                <a:solidFill>
                  <a:schemeClr val="tx1"/>
                </a:solidFill>
              </a:rPr>
              <a:t>表达式：∀</a:t>
            </a:r>
            <a:r>
              <a:rPr lang="en-US" altLang="zh-CN" sz="2000" dirty="0">
                <a:solidFill>
                  <a:schemeClr val="tx1"/>
                </a:solidFill>
              </a:rPr>
              <a:t>x ((N(x) ∨ D(x)) ∧ ∀y (S(x, y) ∨ ¬S(x, y))) </a:t>
            </a:r>
            <a:r>
              <a:rPr lang="zh-CN" altLang="en-US" sz="2000" dirty="0">
                <a:solidFill>
                  <a:schemeClr val="tx1"/>
                </a:solidFill>
              </a:rPr>
              <a:t>表示</a:t>
            </a:r>
            <a:r>
              <a:rPr lang="en-US" altLang="zh-CN" sz="2000" dirty="0">
                <a:solidFill>
                  <a:schemeClr val="tx1"/>
                </a:solidFill>
              </a:rPr>
              <a:t>"</a:t>
            </a:r>
            <a:r>
              <a:rPr lang="zh-CN" altLang="en-US" sz="2000" dirty="0">
                <a:solidFill>
                  <a:schemeClr val="tx1"/>
                </a:solidFill>
              </a:rPr>
              <a:t>每个人都是护士或医生，并且每个人在每个星期要么值班，要么不值班</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rPr>
              <a:t>	</a:t>
            </a:r>
            <a:endParaRPr lang="zh-CN" altLang="en-US" sz="2000" dirty="0">
              <a:solidFill>
                <a:schemeClr val="tx1"/>
              </a:solidFill>
            </a:endParaRPr>
          </a:p>
        </p:txBody>
      </p:sp>
    </p:spTree>
    <p:extLst>
      <p:ext uri="{BB962C8B-B14F-4D97-AF65-F5344CB8AC3E}">
        <p14:creationId xmlns:p14="http://schemas.microsoft.com/office/powerpoint/2010/main" val="2936962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5AB5F68C-2665-4241-89CB-542F181F46F0}"/>
              </a:ext>
            </a:extLst>
          </p:cNvPr>
          <p:cNvSpPr txBox="1">
            <a:spLocks noGrp="1" noChangeArrowheads="1"/>
          </p:cNvSpPr>
          <p:nvPr/>
        </p:nvSpPr>
        <p:spPr bwMode="auto">
          <a:xfrm>
            <a:off x="3124200" y="6477000"/>
            <a:ext cx="2133600" cy="320675"/>
          </a:xfrm>
          <a:prstGeom prst="rect">
            <a:avLst/>
          </a:prstGeom>
          <a:no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1E6DC18-9437-4789-AE6F-73AEC16CC6F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61</a:t>
            </a:fld>
            <a:endParaRPr lang="en-US" altLang="zh-CN" sz="1200">
              <a:effectLst>
                <a:outerShdw blurRad="38100" dist="38100" dir="2700000" algn="tl">
                  <a:srgbClr val="C0C0C0"/>
                </a:outerShdw>
              </a:effectLst>
              <a:latin typeface="Verdana" panose="020B0604030504040204" pitchFamily="34" charset="0"/>
            </a:endParaRPr>
          </a:p>
        </p:txBody>
      </p:sp>
      <p:sp>
        <p:nvSpPr>
          <p:cNvPr id="6147" name="Rectangle 2">
            <a:extLst>
              <a:ext uri="{FF2B5EF4-FFF2-40B4-BE49-F238E27FC236}">
                <a16:creationId xmlns:a16="http://schemas.microsoft.com/office/drawing/2014/main" id="{6209E51A-345C-171E-3060-2D2F9A622FD7}"/>
              </a:ext>
            </a:extLst>
          </p:cNvPr>
          <p:cNvSpPr>
            <a:spLocks noGrp="1" noChangeArrowheads="1"/>
          </p:cNvSpPr>
          <p:nvPr>
            <p:ph type="title" idx="4294967295"/>
          </p:nvPr>
        </p:nvSpPr>
        <p:spPr>
          <a:xfrm>
            <a:off x="733425" y="731838"/>
            <a:ext cx="8334257" cy="563618"/>
          </a:xfrm>
        </p:spPr>
        <p:txBody>
          <a:bodyPr/>
          <a:lstStyle/>
          <a:p>
            <a:pPr eaLnBrk="1" hangingPunct="1"/>
            <a:r>
              <a:rPr lang="zh-CN" altLang="en-US" dirty="0">
                <a:ea typeface="宋体" panose="02010600030101010101" pitchFamily="2" charset="-122"/>
              </a:rPr>
              <a:t>程序正确性验证</a:t>
            </a:r>
            <a:endParaRPr lang="en-US" altLang="zh-CN" dirty="0">
              <a:ea typeface="宋体" panose="02010600030101010101" pitchFamily="2" charset="-122"/>
            </a:endParaRPr>
          </a:p>
        </p:txBody>
      </p:sp>
      <p:sp>
        <p:nvSpPr>
          <p:cNvPr id="7" name="文本框 6">
            <a:extLst>
              <a:ext uri="{FF2B5EF4-FFF2-40B4-BE49-F238E27FC236}">
                <a16:creationId xmlns:a16="http://schemas.microsoft.com/office/drawing/2014/main" id="{38A673CB-915D-162C-8FA6-919EA7BB335E}"/>
              </a:ext>
            </a:extLst>
          </p:cNvPr>
          <p:cNvSpPr txBox="1"/>
          <p:nvPr/>
        </p:nvSpPr>
        <p:spPr>
          <a:xfrm>
            <a:off x="533506" y="1447852"/>
            <a:ext cx="8381780" cy="419031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b="1" dirty="0">
                <a:solidFill>
                  <a:schemeClr val="tx1"/>
                </a:solidFill>
              </a:rPr>
              <a:t>程序正确性验证：确保计算机程序按照规范执行并产生正确输出的过程。</a:t>
            </a:r>
            <a:endParaRPr lang="en-US" altLang="zh-CN" sz="2000" b="1" dirty="0">
              <a:solidFill>
                <a:schemeClr val="tx1"/>
              </a:solidFill>
            </a:endParaRPr>
          </a:p>
          <a:p>
            <a:pPr indent="457200">
              <a:lnSpc>
                <a:spcPct val="150000"/>
              </a:lnSpc>
            </a:pPr>
            <a:r>
              <a:rPr lang="zh-CN" altLang="en-US" sz="2000" dirty="0">
                <a:solidFill>
                  <a:schemeClr val="tx1"/>
                </a:solidFill>
              </a:rPr>
              <a:t>一个程序正确性验证分为两个部分：</a:t>
            </a:r>
          </a:p>
          <a:p>
            <a:pPr marL="457200" indent="457200">
              <a:lnSpc>
                <a:spcPct val="150000"/>
              </a:lnSpc>
              <a:buFont typeface="+mj-lt"/>
              <a:buAutoNum type="arabicPeriod"/>
            </a:pPr>
            <a:r>
              <a:rPr lang="zh-CN" altLang="en-US" sz="2000" dirty="0">
                <a:solidFill>
                  <a:schemeClr val="tx1"/>
                </a:solidFill>
              </a:rPr>
              <a:t>若程序终止，则获得正确的结果 （这证明了程序的部分正确性）</a:t>
            </a:r>
          </a:p>
          <a:p>
            <a:pPr marL="457200" indent="457200">
              <a:lnSpc>
                <a:spcPct val="150000"/>
              </a:lnSpc>
              <a:buFont typeface="+mj-lt"/>
              <a:buAutoNum type="arabicPeriod"/>
            </a:pPr>
            <a:r>
              <a:rPr lang="zh-CN" altLang="en-US" sz="2000" dirty="0">
                <a:solidFill>
                  <a:schemeClr val="tx1"/>
                </a:solidFill>
              </a:rPr>
              <a:t>程序总是终止</a:t>
            </a:r>
            <a:endParaRPr lang="en-US" altLang="zh-CN" sz="2000" dirty="0">
              <a:solidFill>
                <a:schemeClr val="tx1"/>
              </a:solidFill>
            </a:endParaRPr>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a:p>
            <a:pPr>
              <a:lnSpc>
                <a:spcPct val="150000"/>
              </a:lnSpc>
            </a:pPr>
            <a:endParaRPr lang="en-US" altLang="zh-CN" sz="2000" dirty="0"/>
          </a:p>
        </p:txBody>
      </p:sp>
      <p:pic>
        <p:nvPicPr>
          <p:cNvPr id="3" name="图片 2">
            <a:extLst>
              <a:ext uri="{FF2B5EF4-FFF2-40B4-BE49-F238E27FC236}">
                <a16:creationId xmlns:a16="http://schemas.microsoft.com/office/drawing/2014/main" id="{7706AA18-048C-728C-4B15-7D9DE50E1E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52" y="3992618"/>
            <a:ext cx="4267088" cy="2133544"/>
          </a:xfrm>
          <a:prstGeom prst="rect">
            <a:avLst/>
          </a:prstGeom>
        </p:spPr>
      </p:pic>
    </p:spTree>
    <p:extLst>
      <p:ext uri="{BB962C8B-B14F-4D97-AF65-F5344CB8AC3E}">
        <p14:creationId xmlns:p14="http://schemas.microsoft.com/office/powerpoint/2010/main" val="6124096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5AB5F68C-2665-4241-89CB-542F181F46F0}"/>
              </a:ext>
            </a:extLst>
          </p:cNvPr>
          <p:cNvSpPr txBox="1">
            <a:spLocks noGrp="1" noChangeArrowheads="1"/>
          </p:cNvSpPr>
          <p:nvPr/>
        </p:nvSpPr>
        <p:spPr bwMode="auto">
          <a:xfrm>
            <a:off x="3124200" y="6477000"/>
            <a:ext cx="2133600" cy="320675"/>
          </a:xfrm>
          <a:prstGeom prst="rect">
            <a:avLst/>
          </a:prstGeom>
          <a:no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1E6DC18-9437-4789-AE6F-73AEC16CC6F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62</a:t>
            </a:fld>
            <a:endParaRPr lang="en-US" altLang="zh-CN" sz="1200">
              <a:effectLst>
                <a:outerShdw blurRad="38100" dist="38100" dir="2700000" algn="tl">
                  <a:srgbClr val="C0C0C0"/>
                </a:outerShdw>
              </a:effectLst>
              <a:latin typeface="Verdana" panose="020B0604030504040204" pitchFamily="34" charset="0"/>
            </a:endParaRPr>
          </a:p>
        </p:txBody>
      </p:sp>
      <p:sp>
        <p:nvSpPr>
          <p:cNvPr id="6147" name="Rectangle 2">
            <a:extLst>
              <a:ext uri="{FF2B5EF4-FFF2-40B4-BE49-F238E27FC236}">
                <a16:creationId xmlns:a16="http://schemas.microsoft.com/office/drawing/2014/main" id="{6209E51A-345C-171E-3060-2D2F9A622FD7}"/>
              </a:ext>
            </a:extLst>
          </p:cNvPr>
          <p:cNvSpPr>
            <a:spLocks noGrp="1" noChangeArrowheads="1"/>
          </p:cNvSpPr>
          <p:nvPr>
            <p:ph type="title" idx="4294967295"/>
          </p:nvPr>
        </p:nvSpPr>
        <p:spPr>
          <a:xfrm>
            <a:off x="733425" y="731838"/>
            <a:ext cx="8334257" cy="563618"/>
          </a:xfrm>
        </p:spPr>
        <p:txBody>
          <a:bodyPr/>
          <a:lstStyle/>
          <a:p>
            <a:pPr eaLnBrk="1" hangingPunct="1"/>
            <a:r>
              <a:rPr lang="zh-CN" altLang="en-US" dirty="0">
                <a:ea typeface="宋体" panose="02010600030101010101" pitchFamily="2" charset="-122"/>
              </a:rPr>
              <a:t>程序正确性验证</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8A673CB-915D-162C-8FA6-919EA7BB335E}"/>
                  </a:ext>
                </a:extLst>
              </p:cNvPr>
              <p:cNvSpPr txBox="1"/>
              <p:nvPr/>
            </p:nvSpPr>
            <p:spPr>
              <a:xfrm>
                <a:off x="533506" y="1393387"/>
                <a:ext cx="8381780" cy="4984313"/>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dirty="0"/>
                  <a:t>使用一阶逻辑验证程序的示例：</a:t>
                </a:r>
                <a:endParaRPr lang="en-US" altLang="zh-CN" sz="2000" dirty="0"/>
              </a:p>
              <a:p>
                <a:pPr indent="457200">
                  <a:lnSpc>
                    <a:spcPct val="150000"/>
                  </a:lnSpc>
                </a:pPr>
                <a:r>
                  <a:rPr lang="zh-CN" altLang="en-US" sz="1600" dirty="0"/>
                  <a:t>假设有一个名为 </a:t>
                </a:r>
                <a:r>
                  <a:rPr lang="en-US" altLang="zh-CN" sz="1600" dirty="0"/>
                  <a:t>`</a:t>
                </a:r>
                <a:r>
                  <a:rPr lang="en-US" altLang="zh-CN" sz="1600" dirty="0" err="1"/>
                  <a:t>findMax</a:t>
                </a:r>
                <a:r>
                  <a:rPr lang="en-US" altLang="zh-CN" sz="1600" dirty="0"/>
                  <a:t>` </a:t>
                </a:r>
                <a:r>
                  <a:rPr lang="zh-CN" altLang="en-US" sz="1600" dirty="0"/>
                  <a:t>的程序，它接受一个整数列表 </a:t>
                </a:r>
                <a:r>
                  <a:rPr lang="en-US" altLang="zh-CN" sz="1600" dirty="0"/>
                  <a:t>`</a:t>
                </a:r>
                <a:r>
                  <a:rPr lang="en-US" altLang="zh-CN" sz="1600" dirty="0" err="1"/>
                  <a:t>lst</a:t>
                </a:r>
                <a:r>
                  <a:rPr lang="en-US" altLang="zh-CN" sz="1600" dirty="0"/>
                  <a:t>` </a:t>
                </a:r>
                <a:r>
                  <a:rPr lang="zh-CN" altLang="en-US" sz="1600" dirty="0"/>
                  <a:t>作为输入，然后返回最大的整数 </a:t>
                </a:r>
                <a:r>
                  <a:rPr lang="en-US" altLang="zh-CN" sz="1600" dirty="0"/>
                  <a:t>`max`</a:t>
                </a:r>
                <a:r>
                  <a:rPr lang="zh-CN" altLang="en-US" sz="1600" dirty="0"/>
                  <a:t>。</a:t>
                </a:r>
              </a:p>
              <a:p>
                <a:pPr indent="457200">
                  <a:lnSpc>
                    <a:spcPct val="150000"/>
                  </a:lnSpc>
                </a:pPr>
                <a:r>
                  <a:rPr lang="zh-CN" altLang="en-US" sz="1600" dirty="0"/>
                  <a:t>将程序抽象为一个状态机，包括两个状态：</a:t>
                </a:r>
                <a:r>
                  <a:rPr lang="en-US" altLang="zh-CN" sz="1600" dirty="0"/>
                  <a:t>`Input` </a:t>
                </a:r>
                <a:r>
                  <a:rPr lang="zh-CN" altLang="en-US" sz="1600" dirty="0"/>
                  <a:t>和 </a:t>
                </a:r>
                <a:r>
                  <a:rPr lang="en-US" altLang="zh-CN" sz="1600" dirty="0"/>
                  <a:t>`Output`</a:t>
                </a:r>
                <a:r>
                  <a:rPr lang="zh-CN" altLang="en-US" sz="1600" dirty="0"/>
                  <a:t>。用谓词</a:t>
                </a:r>
                <a:r>
                  <a:rPr lang="en-US" altLang="zh-CN" sz="1600" dirty="0"/>
                  <a:t>State()</a:t>
                </a:r>
                <a:r>
                  <a:rPr lang="zh-CN" altLang="en-US" sz="1600" dirty="0"/>
                  <a:t>表示程序状态，</a:t>
                </a:r>
                <a:r>
                  <a:rPr lang="en-US" altLang="zh-CN" sz="1600" dirty="0"/>
                  <a:t>State(Input)</a:t>
                </a:r>
                <a:r>
                  <a:rPr lang="zh-CN" altLang="en-US" sz="1600" dirty="0"/>
                  <a:t>为输入状态，</a:t>
                </a:r>
                <a:r>
                  <a:rPr lang="en-US" altLang="zh-CN" sz="1600" dirty="0"/>
                  <a:t>State(Output)</a:t>
                </a:r>
                <a:r>
                  <a:rPr lang="zh-CN" altLang="en-US" sz="1600" dirty="0"/>
                  <a:t>为输出状态。</a:t>
                </a:r>
              </a:p>
              <a:p>
                <a:pPr indent="457200">
                  <a:lnSpc>
                    <a:spcPct val="150000"/>
                  </a:lnSpc>
                </a:pPr>
                <a:r>
                  <a:rPr lang="zh-CN" altLang="en-US" sz="1600" dirty="0"/>
                  <a:t>   </a:t>
                </a:r>
                <a:r>
                  <a:rPr lang="en-US" altLang="zh-CN" sz="1600" dirty="0"/>
                  <a:t>- `Input` </a:t>
                </a:r>
                <a:r>
                  <a:rPr lang="zh-CN" altLang="en-US" sz="1600" dirty="0"/>
                  <a:t>状态表示程序正在接受输入列表 </a:t>
                </a:r>
                <a:r>
                  <a:rPr lang="en-US" altLang="zh-CN" sz="1600" dirty="0"/>
                  <a:t>`</a:t>
                </a:r>
                <a:r>
                  <a:rPr lang="en-US" altLang="zh-CN" sz="1600" dirty="0" err="1"/>
                  <a:t>lst</a:t>
                </a:r>
                <a:r>
                  <a:rPr lang="en-US" altLang="zh-CN" sz="1600" dirty="0"/>
                  <a:t>`</a:t>
                </a:r>
                <a:r>
                  <a:rPr lang="zh-CN" altLang="en-US" sz="1600" dirty="0"/>
                  <a:t>。</a:t>
                </a:r>
              </a:p>
              <a:p>
                <a:pPr indent="457200">
                  <a:lnSpc>
                    <a:spcPct val="150000"/>
                  </a:lnSpc>
                </a:pPr>
                <a:r>
                  <a:rPr lang="zh-CN" altLang="en-US" sz="1600" dirty="0"/>
                  <a:t>   </a:t>
                </a:r>
                <a:r>
                  <a:rPr lang="en-US" altLang="zh-CN" sz="1600" dirty="0"/>
                  <a:t>- `Output` </a:t>
                </a:r>
                <a:r>
                  <a:rPr lang="zh-CN" altLang="en-US" sz="1600" dirty="0"/>
                  <a:t>状态表示程序已经计算出最大值 </a:t>
                </a:r>
                <a:r>
                  <a:rPr lang="en-US" altLang="zh-CN" sz="1600" dirty="0"/>
                  <a:t>`max` </a:t>
                </a:r>
                <a:r>
                  <a:rPr lang="zh-CN" altLang="en-US" sz="1600" dirty="0"/>
                  <a:t>并准备输出。</a:t>
                </a:r>
              </a:p>
              <a:p>
                <a:pPr>
                  <a:lnSpc>
                    <a:spcPct val="150000"/>
                  </a:lnSpc>
                </a:pPr>
                <a:endParaRPr lang="en-US" altLang="zh-CN" sz="1600"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FF0000"/>
                              </a:solidFill>
                              <a:latin typeface="Cambria Math" panose="02040503050406030204" pitchFamily="18" charset="0"/>
                            </a:rPr>
                          </m:ctrlPr>
                        </m:sSubPr>
                        <m:e>
                          <m:r>
                            <a:rPr lang="en-US" altLang="zh-CN" i="1" dirty="0">
                              <a:solidFill>
                                <a:srgbClr val="FF0000"/>
                              </a:solidFill>
                              <a:latin typeface="Cambria Math" panose="02040503050406030204" pitchFamily="18" charset="0"/>
                            </a:rPr>
                            <m:t>∀</m:t>
                          </m:r>
                        </m:e>
                        <m:sub>
                          <m:r>
                            <a:rPr lang="en-US" altLang="zh-CN" i="1" dirty="0">
                              <a:solidFill>
                                <a:srgbClr val="FF0000"/>
                              </a:solidFill>
                              <a:latin typeface="Cambria Math" panose="02040503050406030204" pitchFamily="18" charset="0"/>
                            </a:rPr>
                            <m:t>𝑙𝑠𝑡</m:t>
                          </m:r>
                        </m:sub>
                      </m:sSub>
                      <m:r>
                        <a:rPr lang="en-US" altLang="zh-CN" i="1" dirty="0" smtClean="0">
                          <a:solidFill>
                            <a:srgbClr val="FF0000"/>
                          </a:solidFill>
                          <a:latin typeface="Cambria Math" panose="02040503050406030204" pitchFamily="18" charset="0"/>
                        </a:rPr>
                        <m:t> (</m:t>
                      </m:r>
                      <m:r>
                        <a:rPr lang="en-US" altLang="zh-CN" i="1" dirty="0" smtClean="0">
                          <a:solidFill>
                            <a:srgbClr val="FF0000"/>
                          </a:solidFill>
                          <a:latin typeface="Cambria Math" panose="02040503050406030204" pitchFamily="18" charset="0"/>
                        </a:rPr>
                        <m:t>𝑆𝑡𝑎𝑡𝑒</m:t>
                      </m:r>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𝐼𝑛𝑝𝑢𝑡</m:t>
                      </m:r>
                      <m:r>
                        <a:rPr lang="en-US" altLang="zh-CN" i="1" dirty="0" smtClean="0">
                          <a:solidFill>
                            <a:srgbClr val="FF0000"/>
                          </a:solidFill>
                          <a:latin typeface="Cambria Math" panose="02040503050406030204" pitchFamily="18" charset="0"/>
                        </a:rPr>
                        <m:t>) ∧ </m:t>
                      </m:r>
                      <m:r>
                        <a:rPr lang="en-US" altLang="zh-CN" i="1" dirty="0" smtClean="0">
                          <a:solidFill>
                            <a:srgbClr val="FF0000"/>
                          </a:solidFill>
                          <a:latin typeface="Cambria Math" panose="02040503050406030204" pitchFamily="18" charset="0"/>
                        </a:rPr>
                        <m:t>𝑆𝑡𝑎𝑡𝑒</m:t>
                      </m:r>
                      <m:r>
                        <a:rPr lang="en-US" altLang="zh-CN" i="1" dirty="0" smtClean="0">
                          <a:solidFill>
                            <a:srgbClr val="FF0000"/>
                          </a:solidFill>
                          <a:latin typeface="Cambria Math" panose="02040503050406030204" pitchFamily="18" charset="0"/>
                        </a:rPr>
                        <m:t>(</m:t>
                      </m:r>
                      <m:r>
                        <a:rPr lang="en-US" altLang="zh-CN" i="1" dirty="0" smtClean="0">
                          <a:solidFill>
                            <a:srgbClr val="FF0000"/>
                          </a:solidFill>
                          <a:latin typeface="Cambria Math" panose="02040503050406030204" pitchFamily="18" charset="0"/>
                        </a:rPr>
                        <m:t>𝑂𝑢𝑡𝑝𝑢𝑡</m:t>
                      </m:r>
                      <m:r>
                        <a:rPr lang="en-US" altLang="zh-CN" i="1" dirty="0" smtClean="0">
                          <a:solidFill>
                            <a:srgbClr val="FF0000"/>
                          </a:solidFill>
                          <a:latin typeface="Cambria Math" panose="02040503050406030204" pitchFamily="18" charset="0"/>
                        </a:rPr>
                        <m:t>) → </m:t>
                      </m:r>
                      <m:r>
                        <a:rPr lang="en-US" altLang="zh-CN" i="1" dirty="0" err="1" smtClean="0">
                          <a:solidFill>
                            <a:srgbClr val="FF0000"/>
                          </a:solidFill>
                          <a:latin typeface="Cambria Math" panose="02040503050406030204" pitchFamily="18" charset="0"/>
                        </a:rPr>
                        <m:t>𝐼𝑠𝑀𝑎𝑥𝐸𝑙𝑒𝑚𝑒𝑛𝑡</m:t>
                      </m:r>
                      <m:r>
                        <a:rPr lang="en-US" altLang="zh-CN" i="1" dirty="0" smtClean="0">
                          <a:solidFill>
                            <a:srgbClr val="FF0000"/>
                          </a:solidFill>
                          <a:latin typeface="Cambria Math" panose="02040503050406030204" pitchFamily="18" charset="0"/>
                        </a:rPr>
                        <m:t>(</m:t>
                      </m:r>
                      <m:r>
                        <m:rPr>
                          <m:sty m:val="p"/>
                        </m:rPr>
                        <a:rPr lang="en-US" altLang="zh-CN" i="1" dirty="0" smtClean="0">
                          <a:solidFill>
                            <a:srgbClr val="FF0000"/>
                          </a:solidFill>
                          <a:latin typeface="Cambria Math" panose="02040503050406030204" pitchFamily="18" charset="0"/>
                        </a:rPr>
                        <m:t>max</m:t>
                      </m:r>
                      <m:r>
                        <a:rPr lang="en-US" altLang="zh-CN" i="1" dirty="0" smtClean="0">
                          <a:solidFill>
                            <a:srgbClr val="FF0000"/>
                          </a:solidFill>
                          <a:latin typeface="Cambria Math" panose="02040503050406030204" pitchFamily="18" charset="0"/>
                        </a:rPr>
                        <m:t>, </m:t>
                      </m:r>
                      <m:r>
                        <a:rPr lang="en-US" altLang="zh-CN" i="1" dirty="0" err="1" smtClean="0">
                          <a:solidFill>
                            <a:srgbClr val="FF0000"/>
                          </a:solidFill>
                          <a:latin typeface="Cambria Math" panose="02040503050406030204" pitchFamily="18" charset="0"/>
                        </a:rPr>
                        <m:t>𝑙𝑠𝑡</m:t>
                      </m:r>
                      <m:r>
                        <a:rPr lang="en-US" altLang="zh-CN" i="1" dirty="0" smtClean="0">
                          <a:solidFill>
                            <a:srgbClr val="FF0000"/>
                          </a:solidFill>
                          <a:latin typeface="Cambria Math" panose="02040503050406030204" pitchFamily="18" charset="0"/>
                        </a:rPr>
                        <m:t>) ∧ </m:t>
                      </m:r>
                      <m:r>
                        <m:rPr>
                          <m:sty m:val="p"/>
                        </m:rPr>
                        <a:rPr lang="en-US" altLang="zh-CN" i="1" dirty="0" smtClean="0">
                          <a:solidFill>
                            <a:srgbClr val="FF0000"/>
                          </a:solidFill>
                          <a:latin typeface="Cambria Math" panose="02040503050406030204" pitchFamily="18" charset="0"/>
                        </a:rPr>
                        <m:t>max</m:t>
                      </m:r>
                      <m:r>
                        <a:rPr lang="en-US" altLang="zh-CN" i="1" dirty="0" smtClean="0">
                          <a:solidFill>
                            <a:srgbClr val="FF0000"/>
                          </a:solidFill>
                          <a:latin typeface="Cambria Math" panose="02040503050406030204" pitchFamily="18" charset="0"/>
                        </a:rPr>
                        <m:t>⁡∈ </m:t>
                      </m:r>
                      <m:r>
                        <a:rPr lang="en-US" altLang="zh-CN" i="1" dirty="0" err="1" smtClean="0">
                          <a:solidFill>
                            <a:srgbClr val="FF0000"/>
                          </a:solidFill>
                          <a:latin typeface="Cambria Math" panose="02040503050406030204" pitchFamily="18" charset="0"/>
                        </a:rPr>
                        <m:t>𝑙𝑠𝑡</m:t>
                      </m:r>
                      <m:r>
                        <a:rPr lang="en-US" altLang="zh-CN" i="1" dirty="0" smtClean="0">
                          <a:solidFill>
                            <a:srgbClr val="FF0000"/>
                          </a:solidFill>
                          <a:latin typeface="Cambria Math" panose="02040503050406030204" pitchFamily="18" charset="0"/>
                        </a:rPr>
                        <m:t>)</m:t>
                      </m:r>
                    </m:oMath>
                  </m:oMathPara>
                </a14:m>
                <a:endParaRPr lang="en-US" altLang="zh-CN" dirty="0">
                  <a:solidFill>
                    <a:srgbClr val="FF0000"/>
                  </a:solidFill>
                </a:endParaRPr>
              </a:p>
              <a:p>
                <a:pPr indent="457200">
                  <a:lnSpc>
                    <a:spcPct val="150000"/>
                  </a:lnSpc>
                </a:pPr>
                <a:endParaRPr lang="en-US" altLang="zh-CN" sz="1600" dirty="0"/>
              </a:p>
              <a:p>
                <a:pPr indent="457200">
                  <a:lnSpc>
                    <a:spcPct val="150000"/>
                  </a:lnSpc>
                </a:pPr>
                <a:r>
                  <a:rPr lang="zh-CN" altLang="en-US" sz="1600" dirty="0"/>
                  <a:t>这个公式表示，在程序从输入状态转换到输出状态时，</a:t>
                </a:r>
                <a:r>
                  <a:rPr lang="en-US" altLang="zh-CN" sz="1600" dirty="0"/>
                  <a:t>`max` </a:t>
                </a:r>
                <a:r>
                  <a:rPr lang="zh-CN" altLang="en-US" sz="1600" dirty="0"/>
                  <a:t>是 </a:t>
                </a:r>
                <a:r>
                  <a:rPr lang="en-US" altLang="zh-CN" sz="1600" dirty="0"/>
                  <a:t>`</a:t>
                </a:r>
                <a:r>
                  <a:rPr lang="en-US" altLang="zh-CN" sz="1600" dirty="0" err="1"/>
                  <a:t>lst</a:t>
                </a:r>
                <a:r>
                  <a:rPr lang="en-US" altLang="zh-CN" sz="1600" dirty="0"/>
                  <a:t>` </a:t>
                </a:r>
                <a:r>
                  <a:rPr lang="zh-CN" altLang="en-US" sz="1600" dirty="0"/>
                  <a:t>中的一个元素，且 </a:t>
                </a:r>
                <a:r>
                  <a:rPr lang="en-US" altLang="zh-CN" sz="1600" dirty="0"/>
                  <a:t>`max` </a:t>
                </a:r>
                <a:r>
                  <a:rPr lang="zh-CN" altLang="en-US" sz="1600" dirty="0"/>
                  <a:t>大于等于 </a:t>
                </a:r>
                <a:r>
                  <a:rPr lang="en-US" altLang="zh-CN" sz="1600" dirty="0"/>
                  <a:t>`</a:t>
                </a:r>
                <a:r>
                  <a:rPr lang="en-US" altLang="zh-CN" sz="1600" dirty="0" err="1"/>
                  <a:t>lst</a:t>
                </a:r>
                <a:r>
                  <a:rPr lang="en-US" altLang="zh-CN" sz="1600" dirty="0"/>
                  <a:t>` </a:t>
                </a:r>
                <a:r>
                  <a:rPr lang="zh-CN" altLang="en-US" sz="1600" dirty="0"/>
                  <a:t>中的所有其他元素。其中 </a:t>
                </a:r>
                <a:r>
                  <a:rPr lang="en-US" altLang="zh-CN" sz="1600" dirty="0"/>
                  <a:t>`</a:t>
                </a:r>
                <a:r>
                  <a:rPr lang="en-US" altLang="zh-CN" sz="1600" dirty="0" err="1"/>
                  <a:t>IsMaxElement</a:t>
                </a:r>
                <a:r>
                  <a:rPr lang="en-US" altLang="zh-CN" sz="1600" dirty="0"/>
                  <a:t>` </a:t>
                </a:r>
                <a:r>
                  <a:rPr lang="zh-CN" altLang="en-US" sz="1600" dirty="0"/>
                  <a:t>是一个谓词，表示 </a:t>
                </a:r>
                <a:r>
                  <a:rPr lang="en-US" altLang="zh-CN" sz="1600" dirty="0"/>
                  <a:t>`max` </a:t>
                </a:r>
                <a:r>
                  <a:rPr lang="zh-CN" altLang="en-US" sz="1600" dirty="0"/>
                  <a:t>是否是 </a:t>
                </a:r>
                <a:r>
                  <a:rPr lang="en-US" altLang="zh-CN" sz="1600" dirty="0"/>
                  <a:t>`</a:t>
                </a:r>
                <a:r>
                  <a:rPr lang="en-US" altLang="zh-CN" sz="1600" dirty="0" err="1"/>
                  <a:t>lst</a:t>
                </a:r>
                <a:r>
                  <a:rPr lang="en-US" altLang="zh-CN" sz="1600" dirty="0"/>
                  <a:t>` </a:t>
                </a:r>
                <a:r>
                  <a:rPr lang="zh-CN" altLang="en-US" sz="1600" dirty="0"/>
                  <a:t>中的最大元素。</a:t>
                </a:r>
              </a:p>
            </p:txBody>
          </p:sp>
        </mc:Choice>
        <mc:Fallback xmlns="">
          <p:sp>
            <p:nvSpPr>
              <p:cNvPr id="7" name="文本框 6">
                <a:extLst>
                  <a:ext uri="{FF2B5EF4-FFF2-40B4-BE49-F238E27FC236}">
                    <a16:creationId xmlns:a16="http://schemas.microsoft.com/office/drawing/2014/main" id="{38A673CB-915D-162C-8FA6-919EA7BB335E}"/>
                  </a:ext>
                </a:extLst>
              </p:cNvPr>
              <p:cNvSpPr txBox="1">
                <a:spLocks noRot="1" noChangeAspect="1" noMove="1" noResize="1" noEditPoints="1" noAdjustHandles="1" noChangeArrowheads="1" noChangeShapeType="1" noTextEdit="1"/>
              </p:cNvSpPr>
              <p:nvPr/>
            </p:nvSpPr>
            <p:spPr>
              <a:xfrm>
                <a:off x="533506" y="1393387"/>
                <a:ext cx="8381780" cy="4984313"/>
              </a:xfrm>
              <a:prstGeom prst="rect">
                <a:avLst/>
              </a:prstGeom>
              <a:blipFill>
                <a:blip r:embed="rId2"/>
                <a:stretch>
                  <a:fillRect l="-655" r="-218" b="-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46910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5AB5F68C-2665-4241-89CB-542F181F46F0}"/>
              </a:ext>
            </a:extLst>
          </p:cNvPr>
          <p:cNvSpPr txBox="1">
            <a:spLocks noGrp="1" noChangeArrowheads="1"/>
          </p:cNvSpPr>
          <p:nvPr/>
        </p:nvSpPr>
        <p:spPr bwMode="auto">
          <a:xfrm>
            <a:off x="3124200" y="6477000"/>
            <a:ext cx="2133600" cy="320675"/>
          </a:xfrm>
          <a:prstGeom prst="rect">
            <a:avLst/>
          </a:prstGeom>
          <a:no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1E6DC18-9437-4789-AE6F-73AEC16CC6F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63</a:t>
            </a:fld>
            <a:endParaRPr lang="en-US" altLang="zh-CN" sz="1200">
              <a:effectLst>
                <a:outerShdw blurRad="38100" dist="38100" dir="2700000" algn="tl">
                  <a:srgbClr val="C0C0C0"/>
                </a:outerShdw>
              </a:effectLst>
              <a:latin typeface="Verdana" panose="020B0604030504040204" pitchFamily="34" charset="0"/>
            </a:endParaRPr>
          </a:p>
        </p:txBody>
      </p:sp>
      <p:sp>
        <p:nvSpPr>
          <p:cNvPr id="6147" name="Rectangle 2">
            <a:extLst>
              <a:ext uri="{FF2B5EF4-FFF2-40B4-BE49-F238E27FC236}">
                <a16:creationId xmlns:a16="http://schemas.microsoft.com/office/drawing/2014/main" id="{6209E51A-345C-171E-3060-2D2F9A622FD7}"/>
              </a:ext>
            </a:extLst>
          </p:cNvPr>
          <p:cNvSpPr>
            <a:spLocks noGrp="1" noChangeArrowheads="1"/>
          </p:cNvSpPr>
          <p:nvPr>
            <p:ph type="title" idx="4294967295"/>
          </p:nvPr>
        </p:nvSpPr>
        <p:spPr>
          <a:xfrm>
            <a:off x="733425" y="731838"/>
            <a:ext cx="8334257" cy="563618"/>
          </a:xfrm>
        </p:spPr>
        <p:txBody>
          <a:bodyPr/>
          <a:lstStyle/>
          <a:p>
            <a:pPr eaLnBrk="1" hangingPunct="1"/>
            <a:r>
              <a:rPr lang="zh-CN" altLang="en-US" dirty="0">
                <a:ea typeface="宋体" panose="02010600030101010101" pitchFamily="2" charset="-122"/>
              </a:rPr>
              <a:t>霍尔逻辑</a:t>
            </a:r>
            <a:endParaRPr lang="en-US" altLang="zh-CN" dirty="0">
              <a:ea typeface="宋体" panose="02010600030101010101" pitchFamily="2" charset="-122"/>
            </a:endParaRPr>
          </a:p>
        </p:txBody>
      </p:sp>
      <p:sp>
        <p:nvSpPr>
          <p:cNvPr id="7" name="文本框 6">
            <a:extLst>
              <a:ext uri="{FF2B5EF4-FFF2-40B4-BE49-F238E27FC236}">
                <a16:creationId xmlns:a16="http://schemas.microsoft.com/office/drawing/2014/main" id="{38A673CB-915D-162C-8FA6-919EA7BB335E}"/>
              </a:ext>
            </a:extLst>
          </p:cNvPr>
          <p:cNvSpPr txBox="1"/>
          <p:nvPr/>
        </p:nvSpPr>
        <p:spPr>
          <a:xfrm>
            <a:off x="268724" y="1447852"/>
            <a:ext cx="8762770" cy="3725892"/>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dirty="0"/>
              <a:t>一阶逻辑验证程序的局限性：</a:t>
            </a:r>
            <a:endParaRPr lang="en-US" altLang="zh-CN" sz="2000" dirty="0"/>
          </a:p>
          <a:p>
            <a:pPr marL="457200" indent="457200">
              <a:lnSpc>
                <a:spcPct val="150000"/>
              </a:lnSpc>
              <a:buFont typeface="+mj-lt"/>
              <a:buAutoNum type="arabicPeriod"/>
            </a:pPr>
            <a:r>
              <a:rPr lang="zh-CN" altLang="en-US" sz="2000" dirty="0"/>
              <a:t>一阶逻辑是不完备的，无法用来表示和验证某些复杂的性质和属性。</a:t>
            </a:r>
            <a:endParaRPr lang="en-US" altLang="zh-CN" sz="2000" dirty="0"/>
          </a:p>
          <a:p>
            <a:pPr marL="457200" indent="457200">
              <a:lnSpc>
                <a:spcPct val="150000"/>
              </a:lnSpc>
              <a:buFont typeface="+mj-lt"/>
              <a:buAutoNum type="arabicPeriod"/>
            </a:pPr>
            <a:r>
              <a:rPr lang="zh-CN" altLang="en-US" sz="2000" dirty="0"/>
              <a:t>对于大型程序，一阶逻辑规范可能会变得非常复杂，导致验证变得困难。</a:t>
            </a:r>
            <a:endParaRPr lang="en-US" altLang="zh-CN" sz="2000" dirty="0"/>
          </a:p>
          <a:p>
            <a:pPr>
              <a:lnSpc>
                <a:spcPct val="150000"/>
              </a:lnSpc>
            </a:pPr>
            <a:endParaRPr lang="en-US" altLang="zh-CN" sz="2000" dirty="0"/>
          </a:p>
          <a:p>
            <a:pPr marL="342900" indent="-342900">
              <a:lnSpc>
                <a:spcPct val="150000"/>
              </a:lnSpc>
              <a:buFont typeface="Wingdings" panose="05000000000000000000" pitchFamily="2" charset="2"/>
              <a:buChar char="Ø"/>
            </a:pPr>
            <a:r>
              <a:rPr lang="zh-CN" altLang="en-US" sz="2000" b="1" dirty="0"/>
              <a:t>霍尔逻辑</a:t>
            </a:r>
            <a:r>
              <a:rPr lang="zh-CN" altLang="en-US" sz="2000" dirty="0"/>
              <a:t>（</a:t>
            </a:r>
            <a:r>
              <a:rPr lang="en-US" altLang="zh-CN" sz="2000" dirty="0"/>
              <a:t>Floyd-Hoare Logic</a:t>
            </a:r>
            <a:r>
              <a:rPr lang="zh-CN" altLang="en-US" sz="2000" dirty="0"/>
              <a:t>）是一套由英国计算机科学家霍尔（</a:t>
            </a:r>
            <a:r>
              <a:rPr lang="en-US" altLang="zh-CN" sz="2000" dirty="0"/>
              <a:t>C. A. R. Hoare</a:t>
            </a:r>
            <a:r>
              <a:rPr lang="zh-CN" altLang="en-US" sz="2000" dirty="0"/>
              <a:t>）开发的形式系统，主要是用于推理验证程序的正确性。相比于一阶逻辑，霍尔逻辑更加完备，有更好的表达能力。</a:t>
            </a:r>
            <a:endParaRPr lang="en-US" altLang="zh-CN" sz="2000" dirty="0"/>
          </a:p>
        </p:txBody>
      </p:sp>
    </p:spTree>
    <p:extLst>
      <p:ext uri="{BB962C8B-B14F-4D97-AF65-F5344CB8AC3E}">
        <p14:creationId xmlns:p14="http://schemas.microsoft.com/office/powerpoint/2010/main" val="23949000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5AB5F68C-2665-4241-89CB-542F181F46F0}"/>
              </a:ext>
            </a:extLst>
          </p:cNvPr>
          <p:cNvSpPr txBox="1">
            <a:spLocks noGrp="1" noChangeArrowheads="1"/>
          </p:cNvSpPr>
          <p:nvPr/>
        </p:nvSpPr>
        <p:spPr bwMode="auto">
          <a:xfrm>
            <a:off x="3124200" y="6477000"/>
            <a:ext cx="2133600" cy="320675"/>
          </a:xfrm>
          <a:prstGeom prst="rect">
            <a:avLst/>
          </a:prstGeom>
          <a:no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1E6DC18-9437-4789-AE6F-73AEC16CC6F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64</a:t>
            </a:fld>
            <a:endParaRPr lang="en-US" altLang="zh-CN" sz="1200">
              <a:effectLst>
                <a:outerShdw blurRad="38100" dist="38100" dir="2700000" algn="tl">
                  <a:srgbClr val="C0C0C0"/>
                </a:outerShdw>
              </a:effectLst>
              <a:latin typeface="Verdana" panose="020B0604030504040204" pitchFamily="34" charset="0"/>
            </a:endParaRPr>
          </a:p>
        </p:txBody>
      </p:sp>
      <p:sp>
        <p:nvSpPr>
          <p:cNvPr id="6147" name="Rectangle 2">
            <a:extLst>
              <a:ext uri="{FF2B5EF4-FFF2-40B4-BE49-F238E27FC236}">
                <a16:creationId xmlns:a16="http://schemas.microsoft.com/office/drawing/2014/main" id="{6209E51A-345C-171E-3060-2D2F9A622FD7}"/>
              </a:ext>
            </a:extLst>
          </p:cNvPr>
          <p:cNvSpPr>
            <a:spLocks noGrp="1" noChangeArrowheads="1"/>
          </p:cNvSpPr>
          <p:nvPr>
            <p:ph type="title" idx="4294967295"/>
          </p:nvPr>
        </p:nvSpPr>
        <p:spPr>
          <a:xfrm>
            <a:off x="733425" y="731838"/>
            <a:ext cx="8334257" cy="563618"/>
          </a:xfrm>
        </p:spPr>
        <p:txBody>
          <a:bodyPr/>
          <a:lstStyle/>
          <a:p>
            <a:pPr eaLnBrk="1" hangingPunct="1"/>
            <a:r>
              <a:rPr lang="zh-CN" altLang="en-US" dirty="0">
                <a:ea typeface="宋体" panose="02010600030101010101" pitchFamily="2" charset="-122"/>
              </a:rPr>
              <a:t>霍尔逻辑</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8A673CB-915D-162C-8FA6-919EA7BB335E}"/>
                  </a:ext>
                </a:extLst>
              </p:cNvPr>
              <p:cNvSpPr txBox="1"/>
              <p:nvPr/>
            </p:nvSpPr>
            <p:spPr>
              <a:xfrm>
                <a:off x="192406" y="1447852"/>
                <a:ext cx="8875276" cy="4651979"/>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zh-CN" altLang="en-US" sz="2000" dirty="0"/>
                  <a:t>霍尔逻辑的核心概念是</a:t>
                </a:r>
                <a:r>
                  <a:rPr lang="zh-CN" altLang="en-US" sz="2000" b="1" dirty="0">
                    <a:solidFill>
                      <a:srgbClr val="FF0000"/>
                    </a:solidFill>
                  </a:rPr>
                  <a:t>霍尔三元组</a:t>
                </a:r>
                <a:r>
                  <a:rPr lang="zh-CN" altLang="en-US" sz="2000" dirty="0"/>
                  <a:t>，一般记为以下形式：</a:t>
                </a:r>
                <a:endParaRPr lang="en-US" altLang="zh-CN" sz="2000" dirty="0"/>
              </a:p>
              <a:p>
                <a:pPr>
                  <a:lnSpc>
                    <a:spcPct val="150000"/>
                  </a:lnSpc>
                </a:pPr>
                <a14:m>
                  <m:oMathPara xmlns:m="http://schemas.openxmlformats.org/officeDocument/2006/math">
                    <m:oMathParaPr>
                      <m:jc m:val="centerGroup"/>
                    </m:oMathParaPr>
                    <m:oMath xmlns:m="http://schemas.openxmlformats.org/officeDocument/2006/math">
                      <m:r>
                        <a:rPr lang="en-US" altLang="zh-CN" sz="2000" i="1" dirty="0" smtClean="0">
                          <a:latin typeface="Cambria Math" panose="02040503050406030204" pitchFamily="18" charset="0"/>
                        </a:rPr>
                        <m:t>{</m:t>
                      </m:r>
                      <m:r>
                        <a:rPr lang="en-US" altLang="zh-CN" sz="2000" b="0" i="1" dirty="0" smtClean="0">
                          <a:latin typeface="Cambria Math" panose="02040503050406030204" pitchFamily="18" charset="0"/>
                        </a:rPr>
                        <m:t>𝑃</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𝑐</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𝑄</m:t>
                      </m:r>
                      <m:r>
                        <a:rPr lang="en-US" altLang="zh-CN" sz="2000" i="1" dirty="0" smtClean="0">
                          <a:latin typeface="Cambria Math" panose="02040503050406030204" pitchFamily="18" charset="0"/>
                        </a:rPr>
                        <m:t>}</m:t>
                      </m:r>
                    </m:oMath>
                  </m:oMathPara>
                </a14:m>
                <a:endParaRPr lang="en-US" altLang="zh-CN" sz="2000" dirty="0"/>
              </a:p>
              <a:p>
                <a:pPr indent="457200">
                  <a:lnSpc>
                    <a:spcPct val="150000"/>
                  </a:lnSpc>
                </a:pPr>
                <a:r>
                  <a:rPr lang="zh-CN" altLang="en-US" sz="2000" dirty="0"/>
                  <a:t>其中，</a:t>
                </a:r>
                <a:r>
                  <a:rPr lang="en-US" altLang="zh-CN" sz="2000" dirty="0"/>
                  <a:t>P</a:t>
                </a:r>
                <a:r>
                  <a:rPr lang="zh-CN" altLang="en-US" sz="2000" dirty="0"/>
                  <a:t>和</a:t>
                </a:r>
                <a:r>
                  <a:rPr lang="en-US" altLang="zh-CN" sz="2000" dirty="0"/>
                  <a:t>Q</a:t>
                </a:r>
                <a:r>
                  <a:rPr lang="zh-CN" altLang="en-US" sz="2000" dirty="0"/>
                  <a:t>是一阶逻辑公式，分别表示前置条件（</a:t>
                </a:r>
                <a:r>
                  <a:rPr lang="en-US" altLang="zh-CN" sz="2000" dirty="0"/>
                  <a:t>Pre-Condition</a:t>
                </a:r>
                <a:r>
                  <a:rPr lang="zh-CN" altLang="en-US" sz="2000" dirty="0"/>
                  <a:t>）和后置条件（</a:t>
                </a:r>
                <a:r>
                  <a:rPr lang="en-US" altLang="zh-CN" sz="2000" dirty="0"/>
                  <a:t>Post-Condition</a:t>
                </a:r>
                <a:r>
                  <a:rPr lang="zh-CN" altLang="en-US" sz="2000" dirty="0"/>
                  <a:t>）。</a:t>
                </a:r>
                <a:r>
                  <a:rPr lang="en-US" altLang="zh-CN" sz="2000" dirty="0"/>
                  <a:t>c</a:t>
                </a:r>
                <a:r>
                  <a:rPr lang="zh-CN" altLang="en-US" sz="2000" dirty="0"/>
                  <a:t>表示一段程序源代码。 霍尔三元组的含义是，假定前置条件</a:t>
                </a:r>
                <a:r>
                  <a:rPr lang="en-US" altLang="zh-CN" sz="2000" dirty="0"/>
                  <a:t>P</a:t>
                </a:r>
                <a:r>
                  <a:rPr lang="zh-CN" altLang="en-US" sz="2000" dirty="0"/>
                  <a:t>是有效的，那么在执行完程序</a:t>
                </a:r>
                <a:r>
                  <a:rPr lang="en-US" altLang="zh-CN" sz="2000" dirty="0"/>
                  <a:t>c</a:t>
                </a:r>
                <a:r>
                  <a:rPr lang="zh-CN" altLang="en-US" sz="2000" dirty="0"/>
                  <a:t>后，后置条件</a:t>
                </a:r>
                <a:r>
                  <a:rPr lang="en-US" altLang="zh-CN" sz="2000" dirty="0"/>
                  <a:t>Q</a:t>
                </a:r>
                <a:r>
                  <a:rPr lang="zh-CN" altLang="en-US" sz="2000" dirty="0"/>
                  <a:t>将会是有效的。</a:t>
                </a:r>
                <a:endParaRPr lang="en-US" altLang="zh-CN" sz="2000" dirty="0"/>
              </a:p>
              <a:p>
                <a:pPr indent="457200">
                  <a:lnSpc>
                    <a:spcPct val="150000"/>
                  </a:lnSpc>
                </a:pPr>
                <a:endParaRPr lang="en-US" altLang="zh-CN" sz="2000" dirty="0"/>
              </a:p>
              <a:p>
                <a:pPr marL="342900" indent="-342900">
                  <a:lnSpc>
                    <a:spcPct val="150000"/>
                  </a:lnSpc>
                  <a:buFont typeface="Wingdings" panose="05000000000000000000" pitchFamily="2" charset="2"/>
                  <a:buChar char="Ø"/>
                </a:pPr>
                <a:r>
                  <a:rPr lang="zh-CN" altLang="en-US" sz="2000" dirty="0"/>
                  <a:t>例如，</a:t>
                </a:r>
                <a14:m>
                  <m:oMath xmlns:m="http://schemas.openxmlformats.org/officeDocument/2006/math">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𝑎</m:t>
                    </m:r>
                    <m:r>
                      <a:rPr lang="zh-CN" altLang="en-US" sz="2000" i="1" dirty="0" smtClean="0">
                        <a:latin typeface="Cambria Math" panose="02040503050406030204" pitchFamily="18" charset="0"/>
                      </a:rPr>
                      <m:t>和</m:t>
                    </m:r>
                    <m:r>
                      <a:rPr lang="en-US" altLang="zh-CN" sz="2000" i="1" dirty="0" smtClean="0">
                        <a:latin typeface="Cambria Math" panose="02040503050406030204" pitchFamily="18" charset="0"/>
                      </a:rPr>
                      <m:t>𝑏</m:t>
                    </m:r>
                    <m:r>
                      <a:rPr lang="zh-CN" altLang="en-US" sz="2000" i="1" dirty="0" smtClean="0">
                        <a:latin typeface="Cambria Math" panose="02040503050406030204" pitchFamily="18" charset="0"/>
                      </a:rPr>
                      <m:t>是两个正整数</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𝑐</m:t>
                    </m:r>
                    <m:r>
                      <a:rPr lang="en-US" altLang="zh-CN" sz="2000" i="1" dirty="0" smtClean="0">
                        <a:latin typeface="Cambria Math" panose="02040503050406030204" pitchFamily="18" charset="0"/>
                      </a:rPr>
                      <m:t>=</m:t>
                    </m:r>
                    <m:r>
                      <m:rPr>
                        <m:sty m:val="p"/>
                      </m:rPr>
                      <a:rPr lang="en-US" altLang="zh-CN" sz="2000" i="1" dirty="0" err="1" smtClean="0">
                        <a:latin typeface="Cambria Math" panose="02040503050406030204" pitchFamily="18" charset="0"/>
                      </a:rPr>
                      <m:t>gcd</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𝑎</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𝑏</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𝑐</m:t>
                    </m:r>
                    <m:r>
                      <a:rPr lang="zh-CN" altLang="en-US" sz="2000" i="1" dirty="0" smtClean="0">
                        <a:latin typeface="Cambria Math" panose="02040503050406030204" pitchFamily="18" charset="0"/>
                      </a:rPr>
                      <m:t>是</m:t>
                    </m:r>
                    <m:r>
                      <a:rPr lang="en-US" altLang="zh-CN" sz="2000" i="1" dirty="0" smtClean="0">
                        <a:latin typeface="Cambria Math" panose="02040503050406030204" pitchFamily="18" charset="0"/>
                      </a:rPr>
                      <m:t>𝑎</m:t>
                    </m:r>
                    <m:r>
                      <a:rPr lang="zh-CN" altLang="en-US" sz="2000" i="1" dirty="0" smtClean="0">
                        <a:latin typeface="Cambria Math" panose="02040503050406030204" pitchFamily="18" charset="0"/>
                      </a:rPr>
                      <m:t>和</m:t>
                    </m:r>
                    <m:r>
                      <a:rPr lang="en-US" altLang="zh-CN" sz="2000" i="1" dirty="0" smtClean="0">
                        <a:latin typeface="Cambria Math" panose="02040503050406030204" pitchFamily="18" charset="0"/>
                      </a:rPr>
                      <m:t>𝑏</m:t>
                    </m:r>
                    <m:r>
                      <a:rPr lang="zh-CN" altLang="en-US" sz="2000" i="1" dirty="0" smtClean="0">
                        <a:latin typeface="Cambria Math" panose="02040503050406030204" pitchFamily="18" charset="0"/>
                      </a:rPr>
                      <m:t>的最大公约数</m:t>
                    </m:r>
                    <m:r>
                      <a:rPr lang="en-US" altLang="zh-CN" sz="2000" i="1" dirty="0" smtClean="0">
                        <a:latin typeface="Cambria Math" panose="02040503050406030204" pitchFamily="18" charset="0"/>
                      </a:rPr>
                      <m:t>}</m:t>
                    </m:r>
                  </m:oMath>
                </a14:m>
                <a:r>
                  <a:rPr lang="zh-CN" altLang="en-US" sz="2000" dirty="0"/>
                  <a:t>，这个霍尔三元组说明，只要输入是两个正整数，那么</a:t>
                </a:r>
                <a14:m>
                  <m:oMath xmlns:m="http://schemas.openxmlformats.org/officeDocument/2006/math">
                    <m:r>
                      <m:rPr>
                        <m:sty m:val="p"/>
                      </m:rPr>
                      <a:rPr lang="en-US" altLang="zh-CN" sz="2000" i="1" dirty="0" smtClean="0">
                        <a:latin typeface="Cambria Math" panose="02040503050406030204" pitchFamily="18" charset="0"/>
                      </a:rPr>
                      <m:t>gcd</m:t>
                    </m:r>
                    <m:r>
                      <a:rPr lang="en-US" altLang="zh-CN" sz="2000" i="1" dirty="0" smtClean="0">
                        <a:latin typeface="Cambria Math" panose="02040503050406030204" pitchFamily="18" charset="0"/>
                      </a:rPr>
                      <m:t>⁡(</m:t>
                    </m:r>
                    <m:r>
                      <a:rPr lang="en-US" altLang="zh-CN" sz="2000" i="1" dirty="0" err="1" smtClean="0">
                        <a:latin typeface="Cambria Math" panose="02040503050406030204" pitchFamily="18" charset="0"/>
                      </a:rPr>
                      <m:t>𝑎</m:t>
                    </m:r>
                    <m:r>
                      <a:rPr lang="en-US" altLang="zh-CN" sz="2000" i="1" dirty="0" err="1" smtClean="0">
                        <a:latin typeface="Cambria Math" panose="02040503050406030204" pitchFamily="18" charset="0"/>
                      </a:rPr>
                      <m:t>,</m:t>
                    </m:r>
                    <m:r>
                      <a:rPr lang="en-US" altLang="zh-CN" sz="2000" i="1" dirty="0" err="1" smtClean="0">
                        <a:latin typeface="Cambria Math" panose="02040503050406030204" pitchFamily="18" charset="0"/>
                      </a:rPr>
                      <m:t>𝑏</m:t>
                    </m:r>
                    <m:r>
                      <a:rPr lang="en-US" altLang="zh-CN" sz="2000" i="1" dirty="0" smtClean="0">
                        <a:latin typeface="Cambria Math" panose="02040503050406030204" pitchFamily="18" charset="0"/>
                      </a:rPr>
                      <m:t>)</m:t>
                    </m:r>
                  </m:oMath>
                </a14:m>
                <a:r>
                  <a:rPr lang="zh-CN" altLang="en-US" sz="2000" dirty="0"/>
                  <a:t>函数实现的功能是正确的。</a:t>
                </a:r>
                <a:endParaRPr lang="en-US" altLang="zh-CN" sz="2000" dirty="0"/>
              </a:p>
              <a:p>
                <a:pPr indent="457200">
                  <a:lnSpc>
                    <a:spcPct val="150000"/>
                  </a:lnSpc>
                </a:pPr>
                <a:endParaRPr lang="en-US" altLang="zh-CN" sz="2000" dirty="0"/>
              </a:p>
            </p:txBody>
          </p:sp>
        </mc:Choice>
        <mc:Fallback xmlns="">
          <p:sp>
            <p:nvSpPr>
              <p:cNvPr id="7" name="文本框 6">
                <a:extLst>
                  <a:ext uri="{FF2B5EF4-FFF2-40B4-BE49-F238E27FC236}">
                    <a16:creationId xmlns:a16="http://schemas.microsoft.com/office/drawing/2014/main" id="{38A673CB-915D-162C-8FA6-919EA7BB335E}"/>
                  </a:ext>
                </a:extLst>
              </p:cNvPr>
              <p:cNvSpPr txBox="1">
                <a:spLocks noRot="1" noChangeAspect="1" noMove="1" noResize="1" noEditPoints="1" noAdjustHandles="1" noChangeArrowheads="1" noChangeShapeType="1" noTextEdit="1"/>
              </p:cNvSpPr>
              <p:nvPr/>
            </p:nvSpPr>
            <p:spPr>
              <a:xfrm>
                <a:off x="192406" y="1447852"/>
                <a:ext cx="8875276" cy="4651979"/>
              </a:xfrm>
              <a:prstGeom prst="rect">
                <a:avLst/>
              </a:prstGeom>
              <a:blipFill>
                <a:blip r:embed="rId2"/>
                <a:stretch>
                  <a:fillRect l="-756" r="-7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41048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a:extLst>
              <a:ext uri="{FF2B5EF4-FFF2-40B4-BE49-F238E27FC236}">
                <a16:creationId xmlns:a16="http://schemas.microsoft.com/office/drawing/2014/main" id="{5AB5F68C-2665-4241-89CB-542F181F46F0}"/>
              </a:ext>
            </a:extLst>
          </p:cNvPr>
          <p:cNvSpPr txBox="1">
            <a:spLocks noGrp="1" noChangeArrowheads="1"/>
          </p:cNvSpPr>
          <p:nvPr/>
        </p:nvSpPr>
        <p:spPr bwMode="auto">
          <a:xfrm>
            <a:off x="3124200" y="6477000"/>
            <a:ext cx="2133600" cy="320675"/>
          </a:xfrm>
          <a:prstGeom prst="rect">
            <a:avLst/>
          </a:prstGeom>
          <a:noFill/>
          <a:ln>
            <a:noFill/>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1E6DC18-9437-4789-AE6F-73AEC16CC6F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65</a:t>
            </a:fld>
            <a:endParaRPr lang="en-US" altLang="zh-CN" sz="1200">
              <a:effectLst>
                <a:outerShdw blurRad="38100" dist="38100" dir="2700000" algn="tl">
                  <a:srgbClr val="C0C0C0"/>
                </a:outerShdw>
              </a:effectLst>
              <a:latin typeface="Verdana" panose="020B0604030504040204" pitchFamily="34" charset="0"/>
            </a:endParaRPr>
          </a:p>
        </p:txBody>
      </p:sp>
      <p:sp>
        <p:nvSpPr>
          <p:cNvPr id="6147" name="Rectangle 2">
            <a:extLst>
              <a:ext uri="{FF2B5EF4-FFF2-40B4-BE49-F238E27FC236}">
                <a16:creationId xmlns:a16="http://schemas.microsoft.com/office/drawing/2014/main" id="{6209E51A-345C-171E-3060-2D2F9A622FD7}"/>
              </a:ext>
            </a:extLst>
          </p:cNvPr>
          <p:cNvSpPr>
            <a:spLocks noGrp="1" noChangeArrowheads="1"/>
          </p:cNvSpPr>
          <p:nvPr>
            <p:ph type="title" idx="4294967295"/>
          </p:nvPr>
        </p:nvSpPr>
        <p:spPr>
          <a:xfrm>
            <a:off x="733425" y="731838"/>
            <a:ext cx="8334257" cy="563618"/>
          </a:xfrm>
        </p:spPr>
        <p:txBody>
          <a:bodyPr/>
          <a:lstStyle/>
          <a:p>
            <a:pPr eaLnBrk="1" hangingPunct="1"/>
            <a:r>
              <a:rPr lang="zh-CN" altLang="en-US" dirty="0">
                <a:ea typeface="宋体" panose="02010600030101010101" pitchFamily="2" charset="-122"/>
              </a:rPr>
              <a:t>霍尔逻辑示例</a:t>
            </a:r>
            <a:endParaRPr lang="en-US" altLang="zh-CN" dirty="0">
              <a:ea typeface="宋体" panose="02010600030101010101" pitchFamily="2" charset="-122"/>
            </a:endParaRPr>
          </a:p>
        </p:txBody>
      </p:sp>
      <p:sp>
        <p:nvSpPr>
          <p:cNvPr id="6" name="文本框 5">
            <a:extLst>
              <a:ext uri="{FF2B5EF4-FFF2-40B4-BE49-F238E27FC236}">
                <a16:creationId xmlns:a16="http://schemas.microsoft.com/office/drawing/2014/main" id="{8E30E096-E0B6-7441-F211-59E99604E79A}"/>
              </a:ext>
            </a:extLst>
          </p:cNvPr>
          <p:cNvSpPr txBox="1"/>
          <p:nvPr/>
        </p:nvSpPr>
        <p:spPr>
          <a:xfrm>
            <a:off x="733425" y="1524050"/>
            <a:ext cx="2965159" cy="2308324"/>
          </a:xfrm>
          <a:prstGeom prst="rect">
            <a:avLst/>
          </a:prstGeom>
          <a:noFill/>
          <a:ln>
            <a:solidFill>
              <a:schemeClr val="tx1"/>
            </a:solidFill>
          </a:ln>
        </p:spPr>
        <p:txBody>
          <a:bodyPr wrap="square">
            <a:spAutoFit/>
          </a:bodyPr>
          <a:lstStyle/>
          <a:p>
            <a:r>
              <a:rPr lang="zh-CN" altLang="en-US" sz="1600" dirty="0"/>
              <a:t>def add(a, b):</a:t>
            </a:r>
          </a:p>
          <a:p>
            <a:r>
              <a:rPr lang="zh-CN" altLang="en-US" sz="1600" dirty="0"/>
              <a:t>    """</a:t>
            </a:r>
          </a:p>
          <a:p>
            <a:r>
              <a:rPr lang="zh-CN" altLang="en-US" sz="1600" dirty="0"/>
              <a:t>    计算两个整数的和</a:t>
            </a:r>
          </a:p>
          <a:p>
            <a:r>
              <a:rPr lang="zh-CN" altLang="en-US" sz="1600" dirty="0"/>
              <a:t>    :param a: 第一个整数</a:t>
            </a:r>
          </a:p>
          <a:p>
            <a:r>
              <a:rPr lang="zh-CN" altLang="en-US" sz="1600" dirty="0"/>
              <a:t>    :param b: 第二个整数</a:t>
            </a:r>
          </a:p>
          <a:p>
            <a:r>
              <a:rPr lang="zh-CN" altLang="en-US" sz="1600" dirty="0"/>
              <a:t>    :return: 两个整数的和</a:t>
            </a:r>
          </a:p>
          <a:p>
            <a:r>
              <a:rPr lang="zh-CN" altLang="en-US" sz="1600" dirty="0"/>
              <a:t>    """</a:t>
            </a:r>
          </a:p>
          <a:p>
            <a:r>
              <a:rPr lang="zh-CN" altLang="en-US" sz="1600" dirty="0"/>
              <a:t>    result = a + b</a:t>
            </a:r>
          </a:p>
          <a:p>
            <a:r>
              <a:rPr lang="zh-CN" altLang="en-US" sz="1600" dirty="0"/>
              <a:t>    return result</a:t>
            </a:r>
          </a:p>
        </p:txBody>
      </p:sp>
      <p:sp>
        <p:nvSpPr>
          <p:cNvPr id="8" name="箭头: 右 7">
            <a:extLst>
              <a:ext uri="{FF2B5EF4-FFF2-40B4-BE49-F238E27FC236}">
                <a16:creationId xmlns:a16="http://schemas.microsoft.com/office/drawing/2014/main" id="{72F9A996-FCDE-8755-E8AD-39EBBB1BE347}"/>
              </a:ext>
            </a:extLst>
          </p:cNvPr>
          <p:cNvSpPr/>
          <p:nvPr/>
        </p:nvSpPr>
        <p:spPr bwMode="auto">
          <a:xfrm>
            <a:off x="3868879" y="1796008"/>
            <a:ext cx="978408" cy="484632"/>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BA1FC6E9-675A-11DE-D353-F5E53191A564}"/>
              </a:ext>
            </a:extLst>
          </p:cNvPr>
          <p:cNvSpPr txBox="1"/>
          <p:nvPr/>
        </p:nvSpPr>
        <p:spPr>
          <a:xfrm>
            <a:off x="5194173" y="1541547"/>
            <a:ext cx="3352694" cy="869533"/>
          </a:xfrm>
          <a:prstGeom prst="rect">
            <a:avLst/>
          </a:prstGeom>
          <a:noFill/>
        </p:spPr>
        <p:txBody>
          <a:bodyPr wrap="square" rtlCol="0">
            <a:spAutoFit/>
          </a:bodyPr>
          <a:lstStyle/>
          <a:p>
            <a:pPr>
              <a:lnSpc>
                <a:spcPct val="150000"/>
              </a:lnSpc>
            </a:pPr>
            <a:r>
              <a:rPr lang="zh-CN" altLang="en-US" dirty="0"/>
              <a:t>前置条件：</a:t>
            </a:r>
            <a:r>
              <a:rPr lang="en-US" altLang="zh-CN" dirty="0"/>
              <a:t>{a</a:t>
            </a:r>
            <a:r>
              <a:rPr lang="zh-CN" altLang="en-US" dirty="0"/>
              <a:t>是整数</a:t>
            </a:r>
            <a:r>
              <a:rPr lang="en-US" altLang="zh-CN" dirty="0"/>
              <a:t>, b</a:t>
            </a:r>
            <a:r>
              <a:rPr lang="zh-CN" altLang="en-US" dirty="0"/>
              <a:t>是整数</a:t>
            </a:r>
            <a:r>
              <a:rPr lang="en-US" altLang="zh-CN" dirty="0"/>
              <a:t>}</a:t>
            </a:r>
          </a:p>
          <a:p>
            <a:pPr>
              <a:lnSpc>
                <a:spcPct val="150000"/>
              </a:lnSpc>
            </a:pPr>
            <a:r>
              <a:rPr lang="zh-CN" altLang="en-US" dirty="0"/>
              <a:t>后置条件：</a:t>
            </a:r>
            <a:r>
              <a:rPr lang="en-US" altLang="zh-CN" dirty="0"/>
              <a:t>{result == a + b}</a:t>
            </a:r>
            <a:endParaRPr lang="zh-CN" altLang="en-US" dirty="0"/>
          </a:p>
        </p:txBody>
      </p:sp>
      <p:sp>
        <p:nvSpPr>
          <p:cNvPr id="11" name="文本框 10">
            <a:extLst>
              <a:ext uri="{FF2B5EF4-FFF2-40B4-BE49-F238E27FC236}">
                <a16:creationId xmlns:a16="http://schemas.microsoft.com/office/drawing/2014/main" id="{F8586FF7-02A1-C7C2-55D1-F46F7AF98214}"/>
              </a:ext>
            </a:extLst>
          </p:cNvPr>
          <p:cNvSpPr txBox="1"/>
          <p:nvPr/>
        </p:nvSpPr>
        <p:spPr>
          <a:xfrm>
            <a:off x="5105386" y="2910757"/>
            <a:ext cx="3441481" cy="3293209"/>
          </a:xfrm>
          <a:prstGeom prst="rect">
            <a:avLst/>
          </a:prstGeom>
          <a:noFill/>
          <a:ln>
            <a:solidFill>
              <a:schemeClr val="tx1"/>
            </a:solidFill>
          </a:ln>
        </p:spPr>
        <p:txBody>
          <a:bodyPr wrap="square">
            <a:spAutoFit/>
          </a:bodyPr>
          <a:lstStyle/>
          <a:p>
            <a:r>
              <a:rPr lang="zh-CN" altLang="en-US" sz="1600" dirty="0"/>
              <a:t>def factorial(n):</a:t>
            </a:r>
          </a:p>
          <a:p>
            <a:r>
              <a:rPr lang="zh-CN" altLang="en-US" sz="1600" dirty="0"/>
              <a:t>    """</a:t>
            </a:r>
          </a:p>
          <a:p>
            <a:r>
              <a:rPr lang="zh-CN" altLang="en-US" sz="1600" dirty="0"/>
              <a:t>    计算给定整数n的阶乘</a:t>
            </a:r>
          </a:p>
          <a:p>
            <a:r>
              <a:rPr lang="zh-CN" altLang="en-US" sz="1600" dirty="0"/>
              <a:t>    :param n: 非负整数</a:t>
            </a:r>
          </a:p>
          <a:p>
            <a:r>
              <a:rPr lang="zh-CN" altLang="en-US" sz="1600" dirty="0"/>
              <a:t>    :return: n的阶乘</a:t>
            </a:r>
          </a:p>
          <a:p>
            <a:r>
              <a:rPr lang="zh-CN" altLang="en-US" sz="1600" dirty="0"/>
              <a:t>    """</a:t>
            </a:r>
          </a:p>
          <a:p>
            <a:r>
              <a:rPr lang="zh-CN" altLang="en-US" sz="1600" dirty="0"/>
              <a:t>    if n == 0:</a:t>
            </a:r>
          </a:p>
          <a:p>
            <a:r>
              <a:rPr lang="zh-CN" altLang="en-US" sz="1600" dirty="0"/>
              <a:t>        return 1</a:t>
            </a:r>
          </a:p>
          <a:p>
            <a:r>
              <a:rPr lang="zh-CN" altLang="en-US" sz="1600" dirty="0"/>
              <a:t>    else:</a:t>
            </a:r>
          </a:p>
          <a:p>
            <a:r>
              <a:rPr lang="zh-CN" altLang="en-US" sz="1600" dirty="0"/>
              <a:t>        result = 1</a:t>
            </a:r>
          </a:p>
          <a:p>
            <a:r>
              <a:rPr lang="zh-CN" altLang="en-US" sz="1600" dirty="0"/>
              <a:t>        for i in range(1, n + 1):</a:t>
            </a:r>
          </a:p>
          <a:p>
            <a:r>
              <a:rPr lang="zh-CN" altLang="en-US" sz="1600" dirty="0"/>
              <a:t>            result *= i</a:t>
            </a:r>
          </a:p>
          <a:p>
            <a:r>
              <a:rPr lang="zh-CN" altLang="en-US" sz="1600" dirty="0"/>
              <a:t>        return result</a:t>
            </a:r>
          </a:p>
        </p:txBody>
      </p:sp>
      <p:sp>
        <p:nvSpPr>
          <p:cNvPr id="12" name="箭头: 左 11">
            <a:extLst>
              <a:ext uri="{FF2B5EF4-FFF2-40B4-BE49-F238E27FC236}">
                <a16:creationId xmlns:a16="http://schemas.microsoft.com/office/drawing/2014/main" id="{11D7A72B-53AC-26CC-C976-9E42CC55CC11}"/>
              </a:ext>
            </a:extLst>
          </p:cNvPr>
          <p:cNvSpPr/>
          <p:nvPr/>
        </p:nvSpPr>
        <p:spPr bwMode="auto">
          <a:xfrm>
            <a:off x="3868879" y="4800564"/>
            <a:ext cx="978408" cy="484632"/>
          </a:xfrm>
          <a:prstGeom prst="lef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3" name="文本框 12">
            <a:extLst>
              <a:ext uri="{FF2B5EF4-FFF2-40B4-BE49-F238E27FC236}">
                <a16:creationId xmlns:a16="http://schemas.microsoft.com/office/drawing/2014/main" id="{AAC98A12-B935-B5E9-397E-2ACA9E1431B8}"/>
              </a:ext>
            </a:extLst>
          </p:cNvPr>
          <p:cNvSpPr txBox="1"/>
          <p:nvPr/>
        </p:nvSpPr>
        <p:spPr>
          <a:xfrm>
            <a:off x="609704" y="4608113"/>
            <a:ext cx="3088880" cy="869533"/>
          </a:xfrm>
          <a:prstGeom prst="rect">
            <a:avLst/>
          </a:prstGeom>
          <a:noFill/>
        </p:spPr>
        <p:txBody>
          <a:bodyPr wrap="square" rtlCol="0">
            <a:spAutoFit/>
          </a:bodyPr>
          <a:lstStyle/>
          <a:p>
            <a:pPr>
              <a:lnSpc>
                <a:spcPct val="150000"/>
              </a:lnSpc>
            </a:pPr>
            <a:r>
              <a:rPr lang="zh-CN" altLang="en-US" dirty="0"/>
              <a:t>前置条件：</a:t>
            </a:r>
            <a:r>
              <a:rPr lang="en-US" altLang="zh-CN" dirty="0"/>
              <a:t>{ n &gt;= 0 }</a:t>
            </a:r>
          </a:p>
          <a:p>
            <a:pPr>
              <a:lnSpc>
                <a:spcPct val="150000"/>
              </a:lnSpc>
            </a:pPr>
            <a:r>
              <a:rPr lang="zh-CN" altLang="en-US" dirty="0"/>
              <a:t>后置条件：</a:t>
            </a:r>
            <a:r>
              <a:rPr lang="en-US" altLang="zh-CN" dirty="0"/>
              <a:t>{ result == n! }</a:t>
            </a:r>
          </a:p>
        </p:txBody>
      </p:sp>
    </p:spTree>
    <p:extLst>
      <p:ext uri="{BB962C8B-B14F-4D97-AF65-F5344CB8AC3E}">
        <p14:creationId xmlns:p14="http://schemas.microsoft.com/office/powerpoint/2010/main" val="2538379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035EA3A-6F09-44A3-AE04-064A07F616B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66</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3C63716-5505-481B-BE74-3ABB656DB479}"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66</a:t>
            </a:fld>
            <a:endParaRPr lang="en-US" altLang="zh-CN" sz="1200">
              <a:effectLst>
                <a:outerShdw blurRad="38100" dist="38100" dir="2700000" algn="tl">
                  <a:srgbClr val="C0C0C0"/>
                </a:outerShdw>
              </a:effectLst>
              <a:latin typeface="Verdana" panose="020B0604030504040204" pitchFamily="34" charset="0"/>
            </a:endParaRPr>
          </a:p>
        </p:txBody>
      </p:sp>
      <p:sp>
        <p:nvSpPr>
          <p:cNvPr id="65540" name="Rectangle 2">
            <a:extLst>
              <a:ext uri="{FF2B5EF4-FFF2-40B4-BE49-F238E27FC236}">
                <a16:creationId xmlns:a16="http://schemas.microsoft.com/office/drawing/2014/main" id="{D73E10C5-5085-5008-F68E-342A41D5D23E}"/>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031325"/>
          </a:xfrm>
          <a:prstGeom prst="rect">
            <a:avLst/>
          </a:prstGeom>
          <a:blipFill>
            <a:blip r:embed="rId2"/>
            <a:stretch>
              <a:fillRect l="-679" t="-1802"/>
            </a:stretch>
          </a:blipFill>
        </p:spPr>
        <p:txBody>
          <a:bodyPr/>
          <a:lstStyle/>
          <a:p>
            <a:pPr eaLnBrk="1" hangingPunct="1">
              <a:buFont typeface="Arial" panose="020B0604020202020204" pitchFamily="34" charset="0"/>
              <a:buNone/>
              <a:defRPr/>
            </a:pPr>
            <a:r>
              <a:rPr lang="zh-CN" altLang="en-US" dirty="0">
                <a:noFill/>
              </a:rPr>
              <a:t> </a:t>
            </a:r>
          </a:p>
        </p:txBody>
      </p:sp>
      <p:sp>
        <p:nvSpPr>
          <p:cNvPr id="65542" name="矩形 2">
            <a:extLst>
              <a:ext uri="{FF2B5EF4-FFF2-40B4-BE49-F238E27FC236}">
                <a16:creationId xmlns:a16="http://schemas.microsoft.com/office/drawing/2014/main" id="{CCAC3174-6251-1B71-9F45-4E6F54001D53}"/>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1</a:t>
            </a:r>
            <a:endParaRPr lang="zh-CN" altLang="en-US"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DE0160E-130C-40CE-924C-159933F45EF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67</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761F455-47AB-49E8-A24C-502A314E37CE}"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67</a:t>
            </a:fld>
            <a:endParaRPr lang="en-US" altLang="zh-CN" sz="1200">
              <a:effectLst>
                <a:outerShdw blurRad="38100" dist="38100" dir="2700000" algn="tl">
                  <a:srgbClr val="C0C0C0"/>
                </a:outerShdw>
              </a:effectLst>
              <a:latin typeface="Verdana" panose="020B0604030504040204" pitchFamily="34" charset="0"/>
            </a:endParaRPr>
          </a:p>
        </p:txBody>
      </p:sp>
      <p:sp>
        <p:nvSpPr>
          <p:cNvPr id="66564" name="Rectangle 2">
            <a:extLst>
              <a:ext uri="{FF2B5EF4-FFF2-40B4-BE49-F238E27FC236}">
                <a16:creationId xmlns:a16="http://schemas.microsoft.com/office/drawing/2014/main" id="{3E108F6A-0B49-DF02-D14E-6ACDCAC8AA7E}"/>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031325"/>
          </a:xfrm>
          <a:prstGeom prst="rect">
            <a:avLst/>
          </a:prstGeom>
          <a:blipFill>
            <a:blip r:embed="rId2"/>
            <a:stretch>
              <a:fillRect l="-679" t="-1802"/>
            </a:stretch>
          </a:blipFill>
        </p:spPr>
        <p:txBody>
          <a:bodyPr/>
          <a:lstStyle/>
          <a:p>
            <a:pPr eaLnBrk="1" hangingPunct="1">
              <a:buFont typeface="Arial" panose="020B0604020202020204" pitchFamily="34" charset="0"/>
              <a:buNone/>
              <a:defRPr/>
            </a:pPr>
            <a:r>
              <a:rPr lang="zh-CN" altLang="en-US">
                <a:noFill/>
              </a:rPr>
              <a:t> </a:t>
            </a:r>
          </a:p>
        </p:txBody>
      </p:sp>
      <p:sp>
        <p:nvSpPr>
          <p:cNvPr id="66566" name="矩形 5">
            <a:extLst>
              <a:ext uri="{FF2B5EF4-FFF2-40B4-BE49-F238E27FC236}">
                <a16:creationId xmlns:a16="http://schemas.microsoft.com/office/drawing/2014/main" id="{3CEA7E4E-B691-6136-C4F4-048955C13AD5}"/>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1</a:t>
            </a:r>
            <a:endParaRPr lang="zh-CN" altLang="en-US" sz="1800"/>
          </a:p>
        </p:txBody>
      </p:sp>
      <p:sp>
        <p:nvSpPr>
          <p:cNvPr id="10" name="Rectangle 3">
            <a:extLst>
              <a:ext uri="{FF2B5EF4-FFF2-40B4-BE49-F238E27FC236}">
                <a16:creationId xmlns:a16="http://schemas.microsoft.com/office/drawing/2014/main" id="{F001ED3C-4242-4E81-B33B-F74C855A0618}"/>
              </a:ext>
            </a:extLst>
          </p:cNvPr>
          <p:cNvSpPr txBox="1">
            <a:spLocks noChangeArrowheads="1"/>
          </p:cNvSpPr>
          <p:nvPr/>
        </p:nvSpPr>
        <p:spPr bwMode="auto">
          <a:xfrm>
            <a:off x="523875" y="5037138"/>
            <a:ext cx="8610600"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9pPr>
          </a:lstStyle>
          <a:p>
            <a:pPr algn="just" eaLnBrk="1" hangingPunct="1">
              <a:lnSpc>
                <a:spcPct val="90000"/>
              </a:lnSpc>
              <a:defRPr/>
            </a:pPr>
            <a:r>
              <a:rPr lang="en-US" altLang="zh-CN" sz="2800" b="1" dirty="0"/>
              <a:t>∀x(P (x) </a:t>
            </a:r>
            <a:r>
              <a:rPr lang="en-US" altLang="zh-CN" sz="2800" b="1" dirty="0">
                <a:solidFill>
                  <a:srgbClr val="000000"/>
                </a:solidFill>
                <a:ea typeface="宋体" panose="02010600030101010101" pitchFamily="2" charset="-122"/>
                <a:sym typeface="Symbol" panose="05050102010706020507" pitchFamily="18" charset="2"/>
              </a:rPr>
              <a:t></a:t>
            </a:r>
            <a:r>
              <a:rPr lang="en-US" altLang="zh-CN" sz="2800" b="1" dirty="0"/>
              <a:t> Q(x))</a:t>
            </a:r>
            <a:r>
              <a:rPr lang="en-US" altLang="en-US" sz="2800" b="1" dirty="0">
                <a:solidFill>
                  <a:srgbClr val="FF0000"/>
                </a:solidFill>
                <a:ea typeface="宋体" panose="02010600030101010101" pitchFamily="2" charset="-122"/>
              </a:rPr>
              <a:t> </a:t>
            </a:r>
            <a:r>
              <a:rPr lang="en-US" altLang="zh-CN" sz="2800" b="1" dirty="0">
                <a:solidFill>
                  <a:srgbClr val="000000"/>
                </a:solidFill>
                <a:ea typeface="宋体" panose="02010600030101010101" pitchFamily="2" charset="-122"/>
                <a:sym typeface="Symbol" panose="05050102010706020507" pitchFamily="18" charset="2"/>
              </a:rPr>
              <a:t></a:t>
            </a:r>
            <a:r>
              <a:rPr lang="en-US" altLang="en-US" sz="2800" b="1" dirty="0">
                <a:ea typeface="宋体" panose="02010600030101010101" pitchFamily="2" charset="-122"/>
              </a:rPr>
              <a:t> ∀</a:t>
            </a:r>
            <a:r>
              <a:rPr lang="en-US" altLang="en-US" sz="2800" b="1" dirty="0" err="1">
                <a:ea typeface="宋体" panose="02010600030101010101" pitchFamily="2" charset="-122"/>
              </a:rPr>
              <a:t>xP</a:t>
            </a:r>
            <a:r>
              <a:rPr lang="en-US" altLang="en-US" sz="2800" b="1" dirty="0">
                <a:ea typeface="宋体" panose="02010600030101010101" pitchFamily="2" charset="-122"/>
              </a:rPr>
              <a:t> (x) </a:t>
            </a:r>
            <a:r>
              <a:rPr lang="en-US" altLang="zh-CN" sz="2800" b="1" dirty="0">
                <a:solidFill>
                  <a:srgbClr val="000000"/>
                </a:solidFill>
                <a:ea typeface="宋体" panose="02010600030101010101" pitchFamily="2" charset="-122"/>
                <a:sym typeface="Symbol" panose="05050102010706020507" pitchFamily="18" charset="2"/>
              </a:rPr>
              <a:t></a:t>
            </a:r>
            <a:r>
              <a:rPr lang="en-US" altLang="en-US" sz="2800" b="1" dirty="0">
                <a:ea typeface="宋体" panose="02010600030101010101" pitchFamily="2" charset="-122"/>
              </a:rPr>
              <a:t> ∀</a:t>
            </a:r>
            <a:r>
              <a:rPr lang="en-US" altLang="en-US" sz="2800" b="1" dirty="0" err="1">
                <a:ea typeface="宋体" panose="02010600030101010101" pitchFamily="2" charset="-122"/>
              </a:rPr>
              <a:t>xQ</a:t>
            </a:r>
            <a:r>
              <a:rPr lang="en-US" altLang="en-US" sz="2800" b="1" dirty="0">
                <a:ea typeface="宋体" panose="02010600030101010101" pitchFamily="2" charset="-122"/>
              </a:rPr>
              <a:t>(x)</a:t>
            </a:r>
          </a:p>
          <a:p>
            <a:pPr algn="just" eaLnBrk="1" hangingPunct="1">
              <a:lnSpc>
                <a:spcPct val="90000"/>
              </a:lnSpc>
              <a:defRPr/>
            </a:pPr>
            <a:r>
              <a:rPr lang="en-US" altLang="zh-CN" sz="2800" b="1" dirty="0">
                <a:ea typeface="宋体" panose="02010600030101010101" pitchFamily="2" charset="-122"/>
                <a:sym typeface="Symbol" panose="05050102010706020507" pitchFamily="18" charset="2"/>
              </a:rPr>
              <a:t></a:t>
            </a:r>
            <a:r>
              <a:rPr lang="en-US" altLang="zh-CN" sz="2800" b="1" dirty="0"/>
              <a:t>x(P (x) ∧ Q(x))</a:t>
            </a:r>
            <a:r>
              <a:rPr lang="en-US" altLang="en-US" sz="2800" b="1" dirty="0">
                <a:solidFill>
                  <a:srgbClr val="FF0000"/>
                </a:solidFill>
                <a:ea typeface="宋体" panose="02010600030101010101" pitchFamily="2" charset="-122"/>
              </a:rPr>
              <a:t> </a:t>
            </a:r>
            <a:r>
              <a:rPr lang="en-US" altLang="zh-CN" sz="2800" b="1" dirty="0">
                <a:solidFill>
                  <a:srgbClr val="000000"/>
                </a:solidFill>
                <a:ea typeface="宋体" panose="02010600030101010101" pitchFamily="2" charset="-122"/>
                <a:sym typeface="Symbol" panose="05050102010706020507" pitchFamily="18" charset="2"/>
              </a:rPr>
              <a:t></a:t>
            </a:r>
            <a:r>
              <a:rPr lang="en-US" altLang="en-US" sz="2800" b="1" dirty="0">
                <a:ea typeface="宋体" panose="02010600030101010101" pitchFamily="2" charset="-122"/>
              </a:rPr>
              <a:t> </a:t>
            </a:r>
            <a:r>
              <a:rPr lang="en-US" altLang="zh-CN" sz="2800" b="1" dirty="0">
                <a:ea typeface="宋体" panose="02010600030101010101" pitchFamily="2" charset="-122"/>
                <a:sym typeface="Symbol" panose="05050102010706020507" pitchFamily="18" charset="2"/>
              </a:rPr>
              <a:t> </a:t>
            </a:r>
            <a:r>
              <a:rPr lang="en-US" altLang="en-US" sz="2800" b="1" dirty="0" err="1">
                <a:ea typeface="宋体" panose="02010600030101010101" pitchFamily="2" charset="-122"/>
              </a:rPr>
              <a:t>xP</a:t>
            </a:r>
            <a:r>
              <a:rPr lang="en-US" altLang="en-US" sz="2800" b="1" dirty="0">
                <a:ea typeface="宋体" panose="02010600030101010101" pitchFamily="2" charset="-122"/>
              </a:rPr>
              <a:t> (x) ∧ </a:t>
            </a:r>
            <a:r>
              <a:rPr lang="en-US" altLang="zh-CN" sz="2800" b="1" dirty="0">
                <a:ea typeface="宋体" panose="02010600030101010101" pitchFamily="2" charset="-122"/>
                <a:sym typeface="Symbol" panose="05050102010706020507" pitchFamily="18" charset="2"/>
              </a:rPr>
              <a:t></a:t>
            </a:r>
            <a:r>
              <a:rPr lang="en-US" altLang="en-US" sz="2800" b="1" dirty="0" err="1">
                <a:ea typeface="宋体" panose="02010600030101010101" pitchFamily="2" charset="-122"/>
              </a:rPr>
              <a:t>xQ</a:t>
            </a:r>
            <a:r>
              <a:rPr lang="en-US" altLang="en-US" sz="2800" b="1" dirty="0">
                <a:ea typeface="宋体" panose="02010600030101010101" pitchFamily="2" charset="-122"/>
              </a:rPr>
              <a:t>(x)</a:t>
            </a:r>
          </a:p>
          <a:p>
            <a:pPr algn="just" eaLnBrk="1" hangingPunct="1">
              <a:lnSpc>
                <a:spcPct val="90000"/>
              </a:lnSpc>
              <a:defRPr/>
            </a:pPr>
            <a:endParaRPr lang="en-US" altLang="en-US" sz="2800" b="1" dirty="0">
              <a:ea typeface="宋体" panose="02010600030101010101" pitchFamily="2" charset="-122"/>
            </a:endParaRPr>
          </a:p>
          <a:p>
            <a:pPr algn="just" eaLnBrk="1" hangingPunct="1">
              <a:lnSpc>
                <a:spcPct val="90000"/>
              </a:lnSpc>
              <a:defRPr/>
            </a:pPr>
            <a:endParaRPr lang="en-US" altLang="en-US" sz="2800" b="1" dirty="0">
              <a:ea typeface="宋体" panose="02010600030101010101" pitchFamily="2" charset="-122"/>
            </a:endParaRPr>
          </a:p>
          <a:p>
            <a:pPr algn="just" eaLnBrk="1" hangingPunct="1">
              <a:lnSpc>
                <a:spcPct val="90000"/>
              </a:lnSpc>
              <a:defRPr/>
            </a:pPr>
            <a:endParaRPr lang="en-US" altLang="en-US" sz="2800" b="1" kern="0" dirty="0">
              <a:ea typeface="宋体" panose="02010600030101010101" pitchFamily="2" charset="-122"/>
            </a:endParaRPr>
          </a:p>
          <a:p>
            <a:pPr algn="just" eaLnBrk="1" hangingPunct="1">
              <a:lnSpc>
                <a:spcPct val="90000"/>
              </a:lnSpc>
              <a:defRPr/>
            </a:pPr>
            <a:endParaRPr lang="en-GB" altLang="en-US" sz="2800" b="1" kern="0" dirty="0">
              <a:ea typeface="宋体" panose="02010600030101010101" pitchFamily="2" charset="-122"/>
            </a:endParaRPr>
          </a:p>
        </p:txBody>
      </p:sp>
      <p:cxnSp>
        <p:nvCxnSpPr>
          <p:cNvPr id="11" name="直接连接符 10">
            <a:extLst>
              <a:ext uri="{FF2B5EF4-FFF2-40B4-BE49-F238E27FC236}">
                <a16:creationId xmlns:a16="http://schemas.microsoft.com/office/drawing/2014/main" id="{14D975B3-CB28-431A-9640-C6C4458D3216}"/>
              </a:ext>
            </a:extLst>
          </p:cNvPr>
          <p:cNvCxnSpPr>
            <a:cxnSpLocks/>
          </p:cNvCxnSpPr>
          <p:nvPr/>
        </p:nvCxnSpPr>
        <p:spPr bwMode="auto">
          <a:xfrm>
            <a:off x="3597275" y="5046663"/>
            <a:ext cx="381000" cy="45720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88293C64-065F-4C5A-8B56-441CA000A7E8}"/>
              </a:ext>
            </a:extLst>
          </p:cNvPr>
          <p:cNvCxnSpPr>
            <a:cxnSpLocks/>
          </p:cNvCxnSpPr>
          <p:nvPr/>
        </p:nvCxnSpPr>
        <p:spPr bwMode="auto">
          <a:xfrm>
            <a:off x="3581400" y="5516563"/>
            <a:ext cx="381000" cy="45720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E83F8D5-BD54-4311-8577-AE725A0136D3}"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68</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3AAA56D-870E-4D1F-BEBF-61B9E851A2F3}"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68</a:t>
            </a:fld>
            <a:endParaRPr lang="en-US" altLang="zh-CN" sz="1200">
              <a:effectLst>
                <a:outerShdw blurRad="38100" dist="38100" dir="2700000" algn="tl">
                  <a:srgbClr val="C0C0C0"/>
                </a:outerShdw>
              </a:effectLst>
              <a:latin typeface="Verdana" panose="020B0604030504040204" pitchFamily="34" charset="0"/>
            </a:endParaRPr>
          </a:p>
        </p:txBody>
      </p:sp>
      <p:sp>
        <p:nvSpPr>
          <p:cNvPr id="67588" name="Rectangle 2">
            <a:extLst>
              <a:ext uri="{FF2B5EF4-FFF2-40B4-BE49-F238E27FC236}">
                <a16:creationId xmlns:a16="http://schemas.microsoft.com/office/drawing/2014/main" id="{8933B94B-CDA8-65D4-6E6B-3FD0AA7E1988}"/>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754326"/>
          </a:xfrm>
          <a:prstGeom prst="rect">
            <a:avLst/>
          </a:prstGeom>
          <a:blipFill>
            <a:blip r:embed="rId2"/>
            <a:stretch>
              <a:fillRect l="-679" t="-2091" b="-4530"/>
            </a:stretch>
          </a:blipFill>
        </p:spPr>
        <p:txBody>
          <a:bodyPr/>
          <a:lstStyle/>
          <a:p>
            <a:pPr eaLnBrk="1" hangingPunct="1">
              <a:buFont typeface="Arial" panose="020B0604020202020204" pitchFamily="34" charset="0"/>
              <a:buNone/>
              <a:defRPr/>
            </a:pPr>
            <a:endParaRPr lang="zh-CN" altLang="en-US" dirty="0">
              <a:noFill/>
            </a:endParaRPr>
          </a:p>
        </p:txBody>
      </p:sp>
      <p:sp>
        <p:nvSpPr>
          <p:cNvPr id="67592" name="矩形 5">
            <a:extLst>
              <a:ext uri="{FF2B5EF4-FFF2-40B4-BE49-F238E27FC236}">
                <a16:creationId xmlns:a16="http://schemas.microsoft.com/office/drawing/2014/main" id="{1F002247-F002-4F5C-8AD5-3846040AD8A8}"/>
              </a:ext>
            </a:extLst>
          </p:cNvPr>
          <p:cNvSpPr>
            <a:spLocks noChangeArrowheads="1"/>
          </p:cNvSpPr>
          <p:nvPr/>
        </p:nvSpPr>
        <p:spPr bwMode="auto">
          <a:xfrm>
            <a:off x="533400" y="1905000"/>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2</a:t>
            </a:r>
            <a:endParaRPr lang="zh-CN" altLang="en-US"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6AE31CE-FCC8-422C-B8A6-3C580D23DE0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69</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B6F921C-58DA-443E-BEDE-88905DE0CE76}"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69</a:t>
            </a:fld>
            <a:endParaRPr lang="en-US" altLang="zh-CN" sz="1200">
              <a:effectLst>
                <a:outerShdw blurRad="38100" dist="38100" dir="2700000" algn="tl">
                  <a:srgbClr val="C0C0C0"/>
                </a:outerShdw>
              </a:effectLst>
              <a:latin typeface="Verdana" panose="020B0604030504040204" pitchFamily="34" charset="0"/>
            </a:endParaRPr>
          </a:p>
        </p:txBody>
      </p:sp>
      <p:sp>
        <p:nvSpPr>
          <p:cNvPr id="68612" name="Rectangle 2">
            <a:extLst>
              <a:ext uri="{FF2B5EF4-FFF2-40B4-BE49-F238E27FC236}">
                <a16:creationId xmlns:a16="http://schemas.microsoft.com/office/drawing/2014/main" id="{AEE75C4D-3328-0344-12CB-05961923879F}"/>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754326"/>
          </a:xfrm>
          <a:prstGeom prst="rect">
            <a:avLst/>
          </a:prstGeom>
          <a:blipFill>
            <a:blip r:embed="rId2"/>
            <a:stretch>
              <a:fillRect l="-679" t="-2091" b="-4530"/>
            </a:stretch>
          </a:blipFill>
        </p:spPr>
        <p:txBody>
          <a:bodyPr/>
          <a:lstStyle/>
          <a:p>
            <a:pPr eaLnBrk="1" hangingPunct="1">
              <a:buFont typeface="Arial" panose="020B0604020202020204" pitchFamily="34" charset="0"/>
              <a:buNone/>
              <a:defRPr/>
            </a:pPr>
            <a:r>
              <a:rPr lang="zh-CN" altLang="en-US">
                <a:noFill/>
              </a:rPr>
              <a:t> </a:t>
            </a:r>
          </a:p>
        </p:txBody>
      </p:sp>
      <p:sp>
        <p:nvSpPr>
          <p:cNvPr id="68614" name="矩形 5">
            <a:extLst>
              <a:ext uri="{FF2B5EF4-FFF2-40B4-BE49-F238E27FC236}">
                <a16:creationId xmlns:a16="http://schemas.microsoft.com/office/drawing/2014/main" id="{E880BBB5-2395-24C0-C0E1-41216A043EDE}"/>
              </a:ext>
            </a:extLst>
          </p:cNvPr>
          <p:cNvSpPr>
            <a:spLocks noChangeArrowheads="1"/>
          </p:cNvSpPr>
          <p:nvPr/>
        </p:nvSpPr>
        <p:spPr bwMode="auto">
          <a:xfrm>
            <a:off x="533400" y="1905000"/>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2</a:t>
            </a:r>
            <a:endParaRPr lang="zh-C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8549749-39CB-4E7F-8129-37CE9BF6D0B4}" type="slidenum">
              <a:rPr lang="en-US" altLang="zh-CN" sz="1200">
                <a:effectLst>
                  <a:outerShdw blurRad="38100" dist="38100" dir="2700000" algn="tl">
                    <a:srgbClr val="C0C0C0"/>
                  </a:outerShdw>
                </a:effectLst>
                <a:latin typeface="Verdana" panose="020B0604030504040204" pitchFamily="34" charset="0"/>
              </a:rPr>
              <a:t>7</a:t>
            </a:fld>
            <a:endParaRPr lang="en-US" altLang="zh-CN" sz="1200">
              <a:effectLst>
                <a:outerShdw blurRad="38100" dist="38100" dir="2700000" algn="tl">
                  <a:srgbClr val="C0C0C0"/>
                </a:outerShdw>
              </a:effectLst>
              <a:latin typeface="Verdana" panose="020B0604030504040204" pitchFamily="34" charset="0"/>
            </a:endParaRPr>
          </a:p>
        </p:txBody>
      </p:sp>
      <p:sp>
        <p:nvSpPr>
          <p:cNvPr id="11267" name="Rectangle 2"/>
          <p:cNvSpPr>
            <a:spLocks noGrp="1" noChangeArrowheads="1"/>
          </p:cNvSpPr>
          <p:nvPr>
            <p:ph type="title" idx="4294967295"/>
          </p:nvPr>
        </p:nvSpPr>
        <p:spPr/>
        <p:txBody>
          <a:bodyPr/>
          <a:lstStyle/>
          <a:p>
            <a:pPr eaLnBrk="1" hangingPunct="1"/>
            <a:r>
              <a:rPr lang="en-US" altLang="zh-CN" sz="2400">
                <a:ea typeface="宋体" panose="02010600030101010101" pitchFamily="2" charset="-122"/>
              </a:rPr>
              <a:t>Example 2 </a:t>
            </a:r>
            <a:r>
              <a:rPr lang="zh-CN" altLang="en-US" sz="2400">
                <a:ea typeface="宋体" panose="02010600030101010101" pitchFamily="2" charset="-122"/>
              </a:rPr>
              <a:t>：视频蒙面检测</a:t>
            </a:r>
          </a:p>
        </p:txBody>
      </p:sp>
      <p:pic>
        <p:nvPicPr>
          <p:cNvPr id="1126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360488"/>
            <a:ext cx="3187700"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482850"/>
            <a:ext cx="200977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9021CCE-E265-4A22-B7AE-D41470E201BF}"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70</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41AB80C-B02D-43EC-9817-4B5086F24EF4}"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70</a:t>
            </a:fld>
            <a:endParaRPr lang="en-US" altLang="zh-CN" sz="1200">
              <a:effectLst>
                <a:outerShdw blurRad="38100" dist="38100" dir="2700000" algn="tl">
                  <a:srgbClr val="C0C0C0"/>
                </a:outerShdw>
              </a:effectLst>
              <a:latin typeface="Verdana" panose="020B0604030504040204" pitchFamily="34" charset="0"/>
            </a:endParaRPr>
          </a:p>
        </p:txBody>
      </p:sp>
      <p:sp>
        <p:nvSpPr>
          <p:cNvPr id="69636" name="Rectangle 2">
            <a:extLst>
              <a:ext uri="{FF2B5EF4-FFF2-40B4-BE49-F238E27FC236}">
                <a16:creationId xmlns:a16="http://schemas.microsoft.com/office/drawing/2014/main" id="{CBEE2275-95FC-FF8C-7F63-5F71E89CEAD5}"/>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031325"/>
          </a:xfrm>
          <a:prstGeom prst="rect">
            <a:avLst/>
          </a:prstGeom>
          <a:blipFill>
            <a:blip r:embed="rId2"/>
            <a:stretch>
              <a:fillRect l="-679" t="-1802"/>
            </a:stretch>
          </a:blipFill>
        </p:spPr>
        <p:txBody>
          <a:bodyPr/>
          <a:lstStyle/>
          <a:p>
            <a:pPr eaLnBrk="1" hangingPunct="1">
              <a:buFont typeface="Arial" panose="020B0604020202020204" pitchFamily="34" charset="0"/>
              <a:buNone/>
              <a:defRPr/>
            </a:pPr>
            <a:endParaRPr lang="zh-CN" altLang="en-US" dirty="0">
              <a:noFill/>
            </a:endParaRPr>
          </a:p>
        </p:txBody>
      </p:sp>
      <p:sp>
        <p:nvSpPr>
          <p:cNvPr id="69640" name="矩形 5">
            <a:extLst>
              <a:ext uri="{FF2B5EF4-FFF2-40B4-BE49-F238E27FC236}">
                <a16:creationId xmlns:a16="http://schemas.microsoft.com/office/drawing/2014/main" id="{B1C0597D-5C4E-772B-A436-3EAC06124672}"/>
              </a:ext>
            </a:extLst>
          </p:cNvPr>
          <p:cNvSpPr>
            <a:spLocks noChangeArrowheads="1"/>
          </p:cNvSpPr>
          <p:nvPr/>
        </p:nvSpPr>
        <p:spPr bwMode="auto">
          <a:xfrm>
            <a:off x="455613"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3</a:t>
            </a:r>
            <a:endParaRPr lang="zh-CN" altLang="en-US"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4E0311C-4D11-4400-9971-C8ABB4424C98}"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71</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1186D86-9348-4077-BAD5-3B249292B383}"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71</a:t>
            </a:fld>
            <a:endParaRPr lang="en-US" altLang="zh-CN" sz="1200">
              <a:effectLst>
                <a:outerShdw blurRad="38100" dist="38100" dir="2700000" algn="tl">
                  <a:srgbClr val="C0C0C0"/>
                </a:outerShdw>
              </a:effectLst>
              <a:latin typeface="Verdana" panose="020B0604030504040204" pitchFamily="34" charset="0"/>
            </a:endParaRPr>
          </a:p>
        </p:txBody>
      </p:sp>
      <p:sp>
        <p:nvSpPr>
          <p:cNvPr id="70660" name="Rectangle 2">
            <a:extLst>
              <a:ext uri="{FF2B5EF4-FFF2-40B4-BE49-F238E27FC236}">
                <a16:creationId xmlns:a16="http://schemas.microsoft.com/office/drawing/2014/main" id="{4261807E-83F4-28D5-DF31-2DAF02A5A9A9}"/>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031325"/>
          </a:xfrm>
          <a:prstGeom prst="rect">
            <a:avLst/>
          </a:prstGeom>
          <a:blipFill>
            <a:blip r:embed="rId2"/>
            <a:stretch>
              <a:fillRect l="-679" t="-1802"/>
            </a:stretch>
          </a:blipFill>
        </p:spPr>
        <p:txBody>
          <a:bodyPr/>
          <a:lstStyle/>
          <a:p>
            <a:pPr eaLnBrk="1" hangingPunct="1">
              <a:buFont typeface="Arial" panose="020B0604020202020204" pitchFamily="34" charset="0"/>
              <a:buNone/>
              <a:defRPr/>
            </a:pPr>
            <a:r>
              <a:rPr lang="zh-CN" altLang="en-US">
                <a:noFill/>
              </a:rPr>
              <a:t> </a:t>
            </a:r>
          </a:p>
        </p:txBody>
      </p:sp>
      <p:sp>
        <p:nvSpPr>
          <p:cNvPr id="70662" name="矩形 6">
            <a:extLst>
              <a:ext uri="{FF2B5EF4-FFF2-40B4-BE49-F238E27FC236}">
                <a16:creationId xmlns:a16="http://schemas.microsoft.com/office/drawing/2014/main" id="{00890266-DC51-5587-75F9-0B8BA8BA013B}"/>
              </a:ext>
            </a:extLst>
          </p:cNvPr>
          <p:cNvSpPr>
            <a:spLocks noChangeArrowheads="1"/>
          </p:cNvSpPr>
          <p:nvPr/>
        </p:nvSpPr>
        <p:spPr bwMode="auto">
          <a:xfrm>
            <a:off x="455613"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3</a:t>
            </a:r>
            <a:endParaRPr lang="zh-CN" altLang="en-US"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E4CC5BF-DC70-4942-8BF1-8F0D7027311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72</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1DC55A7-71F6-4BEB-94D0-83361F99123B}"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72</a:t>
            </a:fld>
            <a:endParaRPr lang="en-US" altLang="zh-CN" sz="1200">
              <a:effectLst>
                <a:outerShdw blurRad="38100" dist="38100" dir="2700000" algn="tl">
                  <a:srgbClr val="C0C0C0"/>
                </a:outerShdw>
              </a:effectLst>
              <a:latin typeface="Verdana" panose="020B0604030504040204" pitchFamily="34" charset="0"/>
            </a:endParaRPr>
          </a:p>
        </p:txBody>
      </p:sp>
      <p:sp>
        <p:nvSpPr>
          <p:cNvPr id="71684" name="Rectangle 2">
            <a:extLst>
              <a:ext uri="{FF2B5EF4-FFF2-40B4-BE49-F238E27FC236}">
                <a16:creationId xmlns:a16="http://schemas.microsoft.com/office/drawing/2014/main" id="{42046516-4E22-1EC6-FECC-73A4786631B2}"/>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754326"/>
          </a:xfrm>
          <a:prstGeom prst="rect">
            <a:avLst/>
          </a:prstGeom>
          <a:blipFill>
            <a:blip r:embed="rId2"/>
            <a:stretch>
              <a:fillRect l="-679" t="-2091" b="-4530"/>
            </a:stretch>
          </a:blipFill>
        </p:spPr>
        <p:txBody>
          <a:bodyPr/>
          <a:lstStyle/>
          <a:p>
            <a:pPr eaLnBrk="1" hangingPunct="1">
              <a:buFont typeface="Arial" panose="020B0604020202020204" pitchFamily="34" charset="0"/>
              <a:buNone/>
              <a:defRPr/>
            </a:pPr>
            <a:r>
              <a:rPr lang="zh-CN" altLang="en-US">
                <a:noFill/>
              </a:rPr>
              <a:t> </a:t>
            </a:r>
          </a:p>
        </p:txBody>
      </p:sp>
      <p:sp>
        <p:nvSpPr>
          <p:cNvPr id="71686" name="矩形 5">
            <a:extLst>
              <a:ext uri="{FF2B5EF4-FFF2-40B4-BE49-F238E27FC236}">
                <a16:creationId xmlns:a16="http://schemas.microsoft.com/office/drawing/2014/main" id="{0F60B62B-DDDF-AAEC-5962-C0D38FCCB986}"/>
              </a:ext>
            </a:extLst>
          </p:cNvPr>
          <p:cNvSpPr>
            <a:spLocks noChangeArrowheads="1"/>
          </p:cNvSpPr>
          <p:nvPr/>
        </p:nvSpPr>
        <p:spPr bwMode="auto">
          <a:xfrm>
            <a:off x="512763"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4</a:t>
            </a:r>
            <a:endParaRPr lang="zh-CN" altLang="en-US" sz="1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4D86699-A124-4155-BA7E-EF4CD1C9EE8D}"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73</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C89D01A-7AF6-483A-9ACD-230A64E45A6E}"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73</a:t>
            </a:fld>
            <a:endParaRPr lang="en-US" altLang="zh-CN" sz="1200">
              <a:effectLst>
                <a:outerShdw blurRad="38100" dist="38100" dir="2700000" algn="tl">
                  <a:srgbClr val="C0C0C0"/>
                </a:outerShdw>
              </a:effectLst>
              <a:latin typeface="Verdana" panose="020B0604030504040204" pitchFamily="34" charset="0"/>
            </a:endParaRPr>
          </a:p>
        </p:txBody>
      </p:sp>
      <p:sp>
        <p:nvSpPr>
          <p:cNvPr id="72708" name="Rectangle 2">
            <a:extLst>
              <a:ext uri="{FF2B5EF4-FFF2-40B4-BE49-F238E27FC236}">
                <a16:creationId xmlns:a16="http://schemas.microsoft.com/office/drawing/2014/main" id="{64CB2034-18ED-F142-69E8-FC14AC45FF88}"/>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754326"/>
          </a:xfrm>
          <a:prstGeom prst="rect">
            <a:avLst/>
          </a:prstGeom>
          <a:blipFill>
            <a:blip r:embed="rId2"/>
            <a:stretch>
              <a:fillRect l="-679" t="-2091" b="-4530"/>
            </a:stretch>
          </a:blipFill>
        </p:spPr>
        <p:txBody>
          <a:bodyPr/>
          <a:lstStyle/>
          <a:p>
            <a:pPr eaLnBrk="1" hangingPunct="1">
              <a:buFont typeface="Arial" panose="020B0604020202020204" pitchFamily="34" charset="0"/>
              <a:buNone/>
              <a:defRPr/>
            </a:pPr>
            <a:r>
              <a:rPr lang="zh-CN" altLang="en-US">
                <a:noFill/>
              </a:rPr>
              <a:t> </a:t>
            </a:r>
          </a:p>
        </p:txBody>
      </p:sp>
      <p:sp>
        <p:nvSpPr>
          <p:cNvPr id="72710" name="矩形 6">
            <a:extLst>
              <a:ext uri="{FF2B5EF4-FFF2-40B4-BE49-F238E27FC236}">
                <a16:creationId xmlns:a16="http://schemas.microsoft.com/office/drawing/2014/main" id="{93DA09C8-93E2-22AD-F403-A4AD6A12C7F8}"/>
              </a:ext>
            </a:extLst>
          </p:cNvPr>
          <p:cNvSpPr>
            <a:spLocks noChangeArrowheads="1"/>
          </p:cNvSpPr>
          <p:nvPr/>
        </p:nvSpPr>
        <p:spPr bwMode="auto">
          <a:xfrm>
            <a:off x="512763"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4</a:t>
            </a:r>
            <a:endParaRPr lang="zh-CN" altLang="en-US"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4D86699-A124-4155-BA7E-EF4CD1C9EE8D}"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74</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C89D01A-7AF6-483A-9ACD-230A64E45A6E}"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74</a:t>
            </a:fld>
            <a:endParaRPr lang="en-US" altLang="zh-CN" sz="1200">
              <a:effectLst>
                <a:outerShdw blurRad="38100" dist="38100" dir="2700000" algn="tl">
                  <a:srgbClr val="C0C0C0"/>
                </a:outerShdw>
              </a:effectLst>
              <a:latin typeface="Verdana" panose="020B0604030504040204" pitchFamily="34" charset="0"/>
            </a:endParaRPr>
          </a:p>
        </p:txBody>
      </p:sp>
      <p:sp>
        <p:nvSpPr>
          <p:cNvPr id="72708" name="Rectangle 2">
            <a:extLst>
              <a:ext uri="{FF2B5EF4-FFF2-40B4-BE49-F238E27FC236}">
                <a16:creationId xmlns:a16="http://schemas.microsoft.com/office/drawing/2014/main" id="{64CB2034-18ED-F142-69E8-FC14AC45FF88}"/>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mc:AlternateContent xmlns:mc="http://schemas.openxmlformats.org/markup-compatibility/2006" xmlns:a14="http://schemas.microsoft.com/office/drawing/2010/main">
        <mc:Choice Requires="a14">
          <p:sp>
            <p:nvSpPr>
              <p:cNvPr id="72710" name="矩形 6">
                <a:extLst>
                  <a:ext uri="{FF2B5EF4-FFF2-40B4-BE49-F238E27FC236}">
                    <a16:creationId xmlns:a16="http://schemas.microsoft.com/office/drawing/2014/main" id="{93DA09C8-93E2-22AD-F403-A4AD6A12C7F8}"/>
                  </a:ext>
                </a:extLst>
              </p:cNvPr>
              <p:cNvSpPr>
                <a:spLocks noChangeArrowheads="1"/>
              </p:cNvSpPr>
              <p:nvPr/>
            </p:nvSpPr>
            <p:spPr bwMode="auto">
              <a:xfrm>
                <a:off x="304912" y="1600249"/>
                <a:ext cx="8686572" cy="2971722"/>
              </a:xfrm>
              <a:prstGeom prst="rect">
                <a:avLst/>
              </a:prstGeom>
              <a:no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marR="306070" algn="just">
                  <a:spcAft>
                    <a:spcPts val="600"/>
                  </a:spcAft>
                  <a:buNone/>
                  <a:tabLst>
                    <a:tab pos="552450" algn="l"/>
                  </a:tabLst>
                </a:pPr>
                <a:r>
                  <a:rPr lang="en-US" altLang="zh-CN" sz="2000" dirty="0"/>
                  <a:t>5 </a:t>
                </a:r>
                <a:r>
                  <a:rPr lang="en-US" altLang="zh-CN" sz="2000" kern="100" dirty="0">
                    <a:effectLst/>
                    <a:latin typeface="Times New Roman" panose="02020603050405020304" pitchFamily="18" charset="0"/>
                    <a:ea typeface="宋体" panose="02010600030101010101" pitchFamily="2" charset="-122"/>
                  </a:rPr>
                  <a:t>Which expression is </a:t>
                </a:r>
                <a:r>
                  <a:rPr lang="en-US" altLang="zh-CN" sz="2000" b="1" u="sng" kern="100" dirty="0">
                    <a:effectLst/>
                    <a:latin typeface="Times New Roman" panose="02020603050405020304" pitchFamily="18" charset="0"/>
                    <a:ea typeface="宋体" panose="02010600030101010101" pitchFamily="2" charset="-122"/>
                  </a:rPr>
                  <a:t>wrong</a:t>
                </a:r>
                <a:r>
                  <a:rPr lang="en-US" altLang="zh-CN" sz="2000" kern="100" dirty="0">
                    <a:effectLst/>
                    <a:latin typeface="Times New Roman" panose="02020603050405020304" pitchFamily="18" charset="0"/>
                    <a:ea typeface="宋体" panose="02010600030101010101" pitchFamily="2" charset="-122"/>
                  </a:rPr>
                  <a:t>? (    )</a:t>
                </a:r>
                <a:endParaRPr lang="zh-CN" altLang="zh-CN" sz="2000" kern="100" dirty="0">
                  <a:effectLst/>
                  <a:latin typeface="Times New Roman" panose="02020603050405020304" pitchFamily="18" charset="0"/>
                  <a:ea typeface="宋体" panose="02010600030101010101" pitchFamily="2" charset="-122"/>
                </a:endParaRPr>
              </a:p>
              <a:p>
                <a:pPr marL="133350" marR="306705" algn="just">
                  <a:spcAft>
                    <a:spcPts val="600"/>
                  </a:spcAft>
                  <a:buNone/>
                  <a:tabLst>
                    <a:tab pos="552450" algn="l"/>
                  </a:tabLst>
                </a:pPr>
                <a:r>
                  <a:rPr lang="en-US" altLang="zh-CN" sz="2000" kern="100" dirty="0">
                    <a:effectLst/>
                    <a:latin typeface="Times New Roman" panose="02020603050405020304" pitchFamily="18" charset="0"/>
                    <a:ea typeface="宋体" panose="02010600030101010101" pitchFamily="2" charset="-122"/>
                  </a:rPr>
                  <a:t>A) In the predicate </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1</m:t>
                        </m:r>
                      </m:sub>
                    </m:sSub>
                    <m:r>
                      <a:rPr lang="en-US" altLang="zh-CN" sz="2000" i="1" kern="100">
                        <a:effectLst/>
                        <a:latin typeface="Cambria Math" panose="02040503050406030204" pitchFamily="18" charset="0"/>
                        <a:ea typeface="宋体"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2</m:t>
                        </m:r>
                      </m:sub>
                    </m:sSub>
                    <m:r>
                      <a:rPr lang="en-US" altLang="zh-CN" sz="2000" i="1" kern="100">
                        <a:effectLst/>
                        <a:latin typeface="Cambria Math" panose="02040503050406030204" pitchFamily="18" charset="0"/>
                        <a:ea typeface="宋体" panose="02010600030101010101" pitchFamily="2" charset="-122"/>
                      </a:rPr>
                      <m:t>𝑅</m:t>
                    </m:r>
                    <m:r>
                      <a:rPr lang="en-US" altLang="zh-CN" sz="2000" i="1" kern="100">
                        <a:effectLst/>
                        <a:latin typeface="Cambria Math" panose="02040503050406030204" pitchFamily="18" charset="0"/>
                        <a:ea typeface="宋体"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1</m:t>
                        </m:r>
                      </m:sub>
                    </m:sSub>
                    <m:r>
                      <a:rPr lang="en-US" altLang="zh-CN" sz="2000" i="1" kern="100">
                        <a:effectLst/>
                        <a:latin typeface="Cambria Math" panose="02040503050406030204" pitchFamily="18" charset="0"/>
                        <a:ea typeface="宋体"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2</m:t>
                        </m:r>
                      </m:sub>
                    </m:sSub>
                    <m:r>
                      <a:rPr lang="en-US" altLang="zh-CN" sz="2000" i="1" kern="100">
                        <a:effectLst/>
                        <a:latin typeface="Cambria Math" panose="02040503050406030204" pitchFamily="18" charset="0"/>
                        <a:ea typeface="宋体" panose="02010600030101010101" pitchFamily="2" charset="-122"/>
                      </a:rPr>
                      <m:t>))</m:t>
                    </m:r>
                  </m:oMath>
                </a14:m>
                <a:r>
                  <a:rPr lang="en-US" altLang="zh-CN" sz="2000" kern="100" dirty="0">
                    <a:effectLst/>
                    <a:latin typeface="Times New Roman" panose="02020603050405020304" pitchFamily="18" charset="0"/>
                    <a:ea typeface="宋体" panose="02010600030101010101" pitchFamily="2" charset="-122"/>
                  </a:rPr>
                  <a:t>,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1</m:t>
                        </m:r>
                      </m:sub>
                    </m:sSub>
                  </m:oMath>
                </a14:m>
                <a:r>
                  <a:rPr lang="en-US" altLang="zh-CN" sz="2000" kern="100" dirty="0">
                    <a:effectLst/>
                    <a:latin typeface="Times New Roman" panose="02020603050405020304" pitchFamily="18" charset="0"/>
                    <a:ea typeface="宋体" panose="02010600030101010101" pitchFamily="2" charset="-122"/>
                  </a:rPr>
                  <a:t> is a free variable and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2</m:t>
                        </m:r>
                      </m:sub>
                    </m:sSub>
                  </m:oMath>
                </a14:m>
                <a:r>
                  <a:rPr lang="en-US" altLang="zh-CN" sz="2000" kern="100" dirty="0">
                    <a:effectLst/>
                    <a:latin typeface="Times New Roman" panose="02020603050405020304" pitchFamily="18" charset="0"/>
                    <a:ea typeface="宋体" panose="02010600030101010101" pitchFamily="2" charset="-122"/>
                  </a:rPr>
                  <a:t> is bounded variable;</a:t>
                </a:r>
                <a:endParaRPr lang="zh-CN" altLang="zh-CN" sz="2000" kern="100" dirty="0">
                  <a:effectLst/>
                  <a:latin typeface="Times New Roman" panose="02020603050405020304" pitchFamily="18" charset="0"/>
                  <a:ea typeface="宋体" panose="02010600030101010101" pitchFamily="2" charset="-122"/>
                </a:endParaRPr>
              </a:p>
              <a:p>
                <a:pPr marL="133350" marR="306705" algn="just">
                  <a:spcAft>
                    <a:spcPts val="600"/>
                  </a:spcAft>
                  <a:buNone/>
                  <a:tabLst>
                    <a:tab pos="552450" algn="l"/>
                  </a:tabLst>
                </a:pPr>
                <a:r>
                  <a:rPr lang="en-US" altLang="zh-CN" sz="2000" kern="100" dirty="0">
                    <a:effectLst/>
                    <a:latin typeface="Times New Roman" panose="02020603050405020304" pitchFamily="18" charset="0"/>
                    <a:ea typeface="宋体" panose="02010600030101010101" pitchFamily="2" charset="-122"/>
                  </a:rPr>
                  <a:t>B) There exists a free variable in the predicate </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1</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ea typeface="宋体" panose="02010600030101010101" pitchFamily="2" charset="-122"/>
                          </a:rPr>
                          <m:t>𝐵</m:t>
                        </m:r>
                        <m:d>
                          <m:dPr>
                            <m:ctrlPr>
                              <a:rPr lang="zh-CN" altLang="zh-CN" sz="2000" i="1" kern="100">
                                <a:effectLst/>
                                <a:latin typeface="Cambria Math" panose="02040503050406030204" pitchFamily="18" charset="0"/>
                                <a:ea typeface="Cambria Math" panose="02040503050406030204" pitchFamily="18" charset="0"/>
                              </a:rPr>
                            </m:ctrlPr>
                          </m:dPr>
                          <m:e>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1</m:t>
                                </m:r>
                              </m:sub>
                            </m:sSub>
                          </m:e>
                        </m:d>
                        <m:r>
                          <a:rPr lang="en-US" altLang="zh-CN" sz="2000" kern="100">
                            <a:effectLst/>
                            <a:latin typeface="Cambria Math" panose="02040503050406030204" pitchFamily="18" charset="0"/>
                            <a:ea typeface="宋体" panose="02010600030101010101" pitchFamily="2" charset="-122"/>
                          </a:rPr>
                          <m:t>→</m:t>
                        </m:r>
                        <m:r>
                          <m:rPr>
                            <m:sty m:val="p"/>
                          </m:rPr>
                          <a:rPr lang="en-US" altLang="zh-CN" sz="2000" kern="100">
                            <a:effectLst/>
                            <a:latin typeface="Cambria Math" panose="02040503050406030204" pitchFamily="18" charset="0"/>
                            <a:ea typeface="宋体" panose="02010600030101010101" pitchFamily="2" charset="-122"/>
                          </a:rPr>
                          <m:t>P</m:t>
                        </m:r>
                        <m:d>
                          <m:dPr>
                            <m:ctrlPr>
                              <a:rPr lang="zh-CN" altLang="zh-CN" sz="2000" i="1" kern="100">
                                <a:effectLst/>
                                <a:latin typeface="Cambria Math" panose="02040503050406030204" pitchFamily="18" charset="0"/>
                                <a:ea typeface="Cambria Math" panose="02040503050406030204" pitchFamily="18" charset="0"/>
                              </a:rPr>
                            </m:ctrlPr>
                          </m:dPr>
                          <m:e>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2</m:t>
                                </m:r>
                              </m:sub>
                            </m:sSub>
                          </m:e>
                        </m:d>
                      </m:e>
                    </m:d>
                  </m:oMath>
                </a14:m>
                <a:r>
                  <a:rPr lang="en-US" altLang="zh-CN" sz="2000" kern="100" dirty="0">
                    <a:effectLst/>
                    <a:latin typeface="Times New Roman" panose="02020603050405020304" pitchFamily="18"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a:p>
                <a:pPr marL="133350" marR="306705" algn="just">
                  <a:spcAft>
                    <a:spcPts val="600"/>
                  </a:spcAft>
                  <a:buNone/>
                  <a:tabLst>
                    <a:tab pos="552450" algn="l"/>
                  </a:tabLst>
                </a:pPr>
                <a:r>
                  <a:rPr lang="en-US" altLang="zh-CN" sz="2000" kern="100" dirty="0">
                    <a:effectLst/>
                    <a:latin typeface="Times New Roman" panose="02020603050405020304" pitchFamily="18" charset="0"/>
                    <a:ea typeface="宋体" panose="02010600030101010101" pitchFamily="2" charset="-122"/>
                  </a:rPr>
                  <a:t>C) There exists a bounded variable in the predicate </a:t>
                </a:r>
                <a14:m>
                  <m:oMath xmlns:m="http://schemas.openxmlformats.org/officeDocument/2006/math">
                    <m:r>
                      <a:rPr lang="zh-CN" altLang="en-US" sz="2000" i="1" kern="100" smtClean="0">
                        <a:effectLst/>
                        <a:latin typeface="Cambria Math" panose="02040503050406030204" pitchFamily="18" charset="0"/>
                        <a:ea typeface="Cambria Math" panose="02040503050406030204" pitchFamily="18" charset="0"/>
                      </a:rPr>
                      <m:t>∃</m:t>
                    </m:r>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1</m:t>
                        </m:r>
                      </m:sub>
                    </m:sSub>
                    <m:d>
                      <m:dPr>
                        <m:ctrlPr>
                          <a:rPr lang="zh-CN" altLang="zh-CN" sz="2000" i="1" kern="100">
                            <a:effectLst/>
                            <a:latin typeface="Cambria Math" panose="02040503050406030204" pitchFamily="18" charset="0"/>
                            <a:ea typeface="Cambria Math" panose="02040503050406030204" pitchFamily="18" charset="0"/>
                          </a:rPr>
                        </m:ctrlPr>
                      </m:dPr>
                      <m:e>
                        <m:r>
                          <a:rPr lang="en-US" altLang="zh-CN" sz="2000" i="1" kern="100">
                            <a:effectLst/>
                            <a:latin typeface="Cambria Math" panose="02040503050406030204" pitchFamily="18" charset="0"/>
                            <a:ea typeface="宋体" panose="02010600030101010101" pitchFamily="2" charset="-122"/>
                          </a:rPr>
                          <m:t>𝐵</m:t>
                        </m:r>
                        <m:d>
                          <m:dPr>
                            <m:ctrlPr>
                              <a:rPr lang="zh-CN" altLang="zh-CN" sz="2000" i="1" kern="100">
                                <a:effectLst/>
                                <a:latin typeface="Cambria Math" panose="02040503050406030204" pitchFamily="18" charset="0"/>
                                <a:ea typeface="Cambria Math" panose="02040503050406030204" pitchFamily="18" charset="0"/>
                              </a:rPr>
                            </m:ctrlPr>
                          </m:dPr>
                          <m:e>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1</m:t>
                                </m:r>
                              </m:sub>
                            </m:sSub>
                          </m:e>
                        </m:d>
                        <m:r>
                          <a:rPr lang="en-US" altLang="zh-CN" sz="2000" kern="100">
                            <a:effectLst/>
                            <a:latin typeface="Cambria Math" panose="02040503050406030204" pitchFamily="18" charset="0"/>
                            <a:ea typeface="宋体" panose="02010600030101010101" pitchFamily="2" charset="-122"/>
                          </a:rPr>
                          <m:t>→</m:t>
                        </m:r>
                        <m:r>
                          <m:rPr>
                            <m:sty m:val="p"/>
                          </m:rPr>
                          <a:rPr lang="en-US" altLang="zh-CN" sz="2000" kern="100">
                            <a:effectLst/>
                            <a:latin typeface="Cambria Math" panose="02040503050406030204" pitchFamily="18" charset="0"/>
                            <a:ea typeface="宋体" panose="02010600030101010101" pitchFamily="2" charset="-122"/>
                          </a:rPr>
                          <m:t>P</m:t>
                        </m:r>
                        <m:d>
                          <m:dPr>
                            <m:ctrlPr>
                              <a:rPr lang="zh-CN" altLang="zh-CN" sz="2000" i="1" kern="100">
                                <a:effectLst/>
                                <a:latin typeface="Cambria Math" panose="02040503050406030204" pitchFamily="18" charset="0"/>
                                <a:ea typeface="Cambria Math" panose="02040503050406030204" pitchFamily="18" charset="0"/>
                              </a:rPr>
                            </m:ctrlPr>
                          </m:dPr>
                          <m:e>
                            <m:sSub>
                              <m:sSubPr>
                                <m:ctrlPr>
                                  <a:rPr lang="zh-CN" altLang="zh-CN" sz="2000" i="1" kern="100">
                                    <a:effectLst/>
                                    <a:latin typeface="Cambria Math" panose="02040503050406030204" pitchFamily="18" charset="0"/>
                                    <a:ea typeface="Cambria Math" panose="02040503050406030204" pitchFamily="18" charset="0"/>
                                  </a:rPr>
                                </m:ctrlPr>
                              </m:sSubPr>
                              <m:e>
                                <m:r>
                                  <a:rPr lang="en-US" altLang="zh-CN" sz="2000" i="1" kern="100">
                                    <a:effectLst/>
                                    <a:latin typeface="Cambria Math" panose="02040503050406030204" pitchFamily="18" charset="0"/>
                                    <a:ea typeface="宋体" panose="02010600030101010101" pitchFamily="2" charset="-122"/>
                                  </a:rPr>
                                  <m:t>𝑥</m:t>
                                </m:r>
                              </m:e>
                              <m:sub>
                                <m:r>
                                  <a:rPr lang="en-US" altLang="zh-CN" sz="2000" i="1" kern="100">
                                    <a:effectLst/>
                                    <a:latin typeface="Cambria Math" panose="02040503050406030204" pitchFamily="18" charset="0"/>
                                    <a:ea typeface="宋体" panose="02010600030101010101" pitchFamily="2" charset="-122"/>
                                  </a:rPr>
                                  <m:t>2</m:t>
                                </m:r>
                              </m:sub>
                            </m:sSub>
                          </m:e>
                        </m:d>
                      </m:e>
                    </m:d>
                  </m:oMath>
                </a14:m>
                <a:r>
                  <a:rPr lang="en-US" altLang="zh-CN" sz="2000" kern="100" dirty="0">
                    <a:effectLst/>
                    <a:latin typeface="Times New Roman" panose="02020603050405020304" pitchFamily="18"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a:p>
                <a:pPr marL="133350" marR="306705" algn="just">
                  <a:spcAft>
                    <a:spcPts val="600"/>
                  </a:spcAft>
                  <a:buNone/>
                  <a:tabLst>
                    <a:tab pos="552450" algn="l"/>
                  </a:tabLst>
                </a:pPr>
                <a:r>
                  <a:rPr lang="en-US" altLang="zh-CN" sz="2000" kern="100" dirty="0">
                    <a:effectLst/>
                    <a:latin typeface="Times New Roman" panose="02020603050405020304" pitchFamily="18" charset="0"/>
                    <a:ea typeface="宋体" panose="02010600030101010101" pitchFamily="2" charset="-122"/>
                  </a:rPr>
                  <a:t>D) In the predicate </a:t>
                </a:r>
                <a:r>
                  <a:rPr lang="en-US" altLang="zh-CN" sz="2000" kern="100" dirty="0">
                    <a:effectLst/>
                    <a:latin typeface="Times New Roman" panose="02020603050405020304" pitchFamily="18" charset="0"/>
                    <a:ea typeface="宋体" panose="02010600030101010101" pitchFamily="2" charset="-122"/>
                    <a:sym typeface="Symbol" panose="05050102010706020507" pitchFamily="18" charset="2"/>
                  </a:rPr>
                  <a:t></a:t>
                </a:r>
                <a:r>
                  <a:rPr lang="en-US" altLang="zh-CN" sz="2000" i="1" kern="100" dirty="0">
                    <a:effectLst/>
                    <a:latin typeface="Times New Roman" panose="02020603050405020304" pitchFamily="18" charset="0"/>
                    <a:ea typeface="宋体" panose="02010600030101010101" pitchFamily="2" charset="-122"/>
                  </a:rPr>
                  <a:t>x </a:t>
                </a:r>
                <a:r>
                  <a:rPr lang="en-US" altLang="zh-CN" sz="2000" kern="100" dirty="0">
                    <a:effectLst/>
                    <a:latin typeface="Times New Roman" panose="02020603050405020304" pitchFamily="18" charset="0"/>
                    <a:ea typeface="宋体" panose="02010600030101010101" pitchFamily="2" charset="-122"/>
                    <a:sym typeface="Symbol" panose="05050102010706020507" pitchFamily="18" charset="2"/>
                  </a:rPr>
                  <a:t></a:t>
                </a:r>
                <a:r>
                  <a:rPr lang="en-US" altLang="zh-CN" sz="2000" i="1" kern="100" dirty="0">
                    <a:effectLst/>
                    <a:latin typeface="Times New Roman" panose="02020603050405020304" pitchFamily="18" charset="0"/>
                    <a:ea typeface="宋体" panose="02010600030101010101" pitchFamily="2" charset="-122"/>
                  </a:rPr>
                  <a:t>P</a:t>
                </a:r>
                <a:r>
                  <a:rPr lang="en-US" altLang="zh-CN" sz="2000" kern="100" dirty="0">
                    <a:effectLst/>
                    <a:latin typeface="Times New Roman" panose="02020603050405020304" pitchFamily="18" charset="0"/>
                    <a:ea typeface="宋体" panose="02010600030101010101" pitchFamily="2" charset="-122"/>
                  </a:rPr>
                  <a:t>(</a:t>
                </a:r>
                <a:r>
                  <a:rPr lang="en-US" altLang="zh-CN" sz="2000" i="1" kern="100" dirty="0">
                    <a:effectLst/>
                    <a:latin typeface="Times New Roman" panose="02020603050405020304" pitchFamily="18" charset="0"/>
                    <a:ea typeface="宋体" panose="02010600030101010101" pitchFamily="2" charset="-122"/>
                  </a:rPr>
                  <a:t>x</a:t>
                </a:r>
                <a:r>
                  <a:rPr lang="en-US" altLang="zh-CN" sz="2000" kern="100" dirty="0">
                    <a:effectLst/>
                    <a:latin typeface="Times New Roman" panose="02020603050405020304" pitchFamily="18" charset="0"/>
                    <a:ea typeface="宋体" panose="02010600030101010101" pitchFamily="2" charset="-122"/>
                  </a:rPr>
                  <a:t>), the variable </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rPr>
                      <m:t>𝑥</m:t>
                    </m:r>
                  </m:oMath>
                </a14:m>
                <a:r>
                  <a:rPr lang="en-US" altLang="zh-CN" sz="2000" kern="100" dirty="0">
                    <a:effectLst/>
                    <a:latin typeface="Times New Roman" panose="02020603050405020304" pitchFamily="18" charset="0"/>
                    <a:ea typeface="宋体" panose="02010600030101010101" pitchFamily="2" charset="-122"/>
                  </a:rPr>
                  <a:t> is a bounded variable;</a:t>
                </a:r>
                <a:endParaRPr lang="zh-CN" altLang="zh-CN" sz="2000" kern="100" dirty="0">
                  <a:effectLst/>
                  <a:latin typeface="Times New Roman" panose="02020603050405020304" pitchFamily="18" charset="0"/>
                  <a:ea typeface="宋体" panose="02010600030101010101" pitchFamily="2" charset="-122"/>
                </a:endParaRPr>
              </a:p>
              <a:p>
                <a:pPr eaLnBrk="1" hangingPunct="1">
                  <a:spcBef>
                    <a:spcPct val="0"/>
                  </a:spcBef>
                  <a:buClrTx/>
                  <a:buFont typeface="Arial" panose="020B0604020202020204" pitchFamily="34" charset="0"/>
                  <a:buNone/>
                </a:pPr>
                <a:endParaRPr lang="zh-CN" altLang="en-US" sz="1800" dirty="0"/>
              </a:p>
            </p:txBody>
          </p:sp>
        </mc:Choice>
        <mc:Fallback xmlns="">
          <p:sp>
            <p:nvSpPr>
              <p:cNvPr id="72710" name="矩形 6">
                <a:extLst>
                  <a:ext uri="{FF2B5EF4-FFF2-40B4-BE49-F238E27FC236}">
                    <a16:creationId xmlns:a16="http://schemas.microsoft.com/office/drawing/2014/main" id="{93DA09C8-93E2-22AD-F403-A4AD6A12C7F8}"/>
                  </a:ext>
                </a:extLst>
              </p:cNvPr>
              <p:cNvSpPr>
                <a:spLocks noRot="1" noChangeAspect="1" noMove="1" noResize="1" noEditPoints="1" noAdjustHandles="1" noChangeArrowheads="1" noChangeShapeType="1" noTextEdit="1"/>
              </p:cNvSpPr>
              <p:nvPr/>
            </p:nvSpPr>
            <p:spPr bwMode="auto">
              <a:xfrm>
                <a:off x="304912" y="1600249"/>
                <a:ext cx="8686572" cy="2971722"/>
              </a:xfrm>
              <a:prstGeom prst="rect">
                <a:avLst/>
              </a:prstGeom>
              <a:blipFill>
                <a:blip r:embed="rId2"/>
                <a:stretch>
                  <a:fillRect l="-631" t="-1022"/>
                </a:stretch>
              </a:blipFill>
              <a:ln w="9525" algn="ctr">
                <a:solidFill>
                  <a:schemeClr val="bg1"/>
                </a:solidFill>
                <a:round/>
                <a:headEnd/>
                <a:tailEnd/>
              </a:ln>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CCA8CA50-2381-91F4-B4D5-471AC6090503}"/>
              </a:ext>
            </a:extLst>
          </p:cNvPr>
          <p:cNvSpPr txBox="1"/>
          <p:nvPr/>
        </p:nvSpPr>
        <p:spPr>
          <a:xfrm>
            <a:off x="3581426" y="1524050"/>
            <a:ext cx="423514" cy="523220"/>
          </a:xfrm>
          <a:prstGeom prst="rect">
            <a:avLst/>
          </a:prstGeom>
          <a:noFill/>
        </p:spPr>
        <p:txBody>
          <a:bodyPr wrap="none" rtlCol="0">
            <a:spAutoFit/>
          </a:bodyPr>
          <a:lstStyle/>
          <a:p>
            <a:r>
              <a:rPr lang="en-US" altLang="zh-CN" sz="2800" dirty="0"/>
              <a:t>A</a:t>
            </a:r>
            <a:endParaRPr lang="zh-CN" altLang="en-US" sz="2800" dirty="0"/>
          </a:p>
        </p:txBody>
      </p:sp>
    </p:spTree>
    <p:extLst>
      <p:ext uri="{BB962C8B-B14F-4D97-AF65-F5344CB8AC3E}">
        <p14:creationId xmlns:p14="http://schemas.microsoft.com/office/powerpoint/2010/main" val="78495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575F2FC-9A55-4101-BE5B-78F09644ED1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75</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06C28C9-8D8E-4E57-8051-8CC901E081E3}"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75</a:t>
            </a:fld>
            <a:endParaRPr lang="en-US" altLang="zh-CN" sz="1200">
              <a:effectLst>
                <a:outerShdw blurRad="38100" dist="38100" dir="2700000" algn="tl">
                  <a:srgbClr val="C0C0C0"/>
                </a:outerShdw>
              </a:effectLst>
              <a:latin typeface="Verdana" panose="020B0604030504040204" pitchFamily="34" charset="0"/>
            </a:endParaRPr>
          </a:p>
        </p:txBody>
      </p:sp>
      <p:sp>
        <p:nvSpPr>
          <p:cNvPr id="73732" name="Rectangle 2">
            <a:extLst>
              <a:ext uri="{FF2B5EF4-FFF2-40B4-BE49-F238E27FC236}">
                <a16:creationId xmlns:a16="http://schemas.microsoft.com/office/drawing/2014/main" id="{E7329429-16A2-08D8-2076-7C2587985D2E}"/>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308324"/>
          </a:xfrm>
          <a:prstGeom prst="rect">
            <a:avLst/>
          </a:prstGeom>
          <a:blipFill>
            <a:blip r:embed="rId2"/>
            <a:stretch>
              <a:fillRect l="-679" t="-1587" r="-528"/>
            </a:stretch>
          </a:blipFill>
        </p:spPr>
        <p:txBody>
          <a:bodyPr/>
          <a:lstStyle/>
          <a:p>
            <a:pPr eaLnBrk="1" hangingPunct="1">
              <a:buFont typeface="Arial" panose="020B0604020202020204" pitchFamily="34" charset="0"/>
              <a:buNone/>
              <a:defRPr/>
            </a:pPr>
            <a:r>
              <a:rPr lang="zh-CN" altLang="en-US">
                <a:noFill/>
              </a:rPr>
              <a:t> </a:t>
            </a:r>
          </a:p>
        </p:txBody>
      </p:sp>
      <p:sp>
        <p:nvSpPr>
          <p:cNvPr id="73734" name="矩形 5">
            <a:extLst>
              <a:ext uri="{FF2B5EF4-FFF2-40B4-BE49-F238E27FC236}">
                <a16:creationId xmlns:a16="http://schemas.microsoft.com/office/drawing/2014/main" id="{A7ED688E-CDB8-1919-CF8B-15CC32140A58}"/>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6</a:t>
            </a:r>
            <a:endParaRPr lang="zh-CN" altLang="en-US" sz="1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391DE7C-2F94-41E9-A172-2DD01AF1C479}"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76</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B8D0C81-502B-41DA-B760-7D5ADFDA999D}"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76</a:t>
            </a:fld>
            <a:endParaRPr lang="en-US" altLang="zh-CN" sz="1200">
              <a:effectLst>
                <a:outerShdw blurRad="38100" dist="38100" dir="2700000" algn="tl">
                  <a:srgbClr val="C0C0C0"/>
                </a:outerShdw>
              </a:effectLst>
              <a:latin typeface="Verdana" panose="020B0604030504040204" pitchFamily="34" charset="0"/>
            </a:endParaRPr>
          </a:p>
        </p:txBody>
      </p:sp>
      <p:sp>
        <p:nvSpPr>
          <p:cNvPr id="74756" name="Rectangle 2">
            <a:extLst>
              <a:ext uri="{FF2B5EF4-FFF2-40B4-BE49-F238E27FC236}">
                <a16:creationId xmlns:a16="http://schemas.microsoft.com/office/drawing/2014/main" id="{BBBB5ED7-125F-D445-F11C-A566B3867DDA}"/>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308324"/>
          </a:xfrm>
          <a:prstGeom prst="rect">
            <a:avLst/>
          </a:prstGeom>
          <a:blipFill>
            <a:blip r:embed="rId2"/>
            <a:stretch>
              <a:fillRect l="-679" t="-1587" r="-528"/>
            </a:stretch>
          </a:blipFill>
        </p:spPr>
        <p:txBody>
          <a:bodyPr/>
          <a:lstStyle/>
          <a:p>
            <a:pPr eaLnBrk="1" hangingPunct="1">
              <a:buFont typeface="Arial" panose="020B0604020202020204" pitchFamily="34" charset="0"/>
              <a:buNone/>
              <a:defRPr/>
            </a:pPr>
            <a:r>
              <a:rPr lang="zh-CN" altLang="en-US">
                <a:noFill/>
              </a:rPr>
              <a:t> </a:t>
            </a:r>
          </a:p>
        </p:txBody>
      </p:sp>
      <p:sp>
        <p:nvSpPr>
          <p:cNvPr id="74758" name="矩形 5">
            <a:extLst>
              <a:ext uri="{FF2B5EF4-FFF2-40B4-BE49-F238E27FC236}">
                <a16:creationId xmlns:a16="http://schemas.microsoft.com/office/drawing/2014/main" id="{2E384ED0-7BEB-B0BA-A366-38E22E78924A}"/>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6</a:t>
            </a:r>
            <a:endParaRPr lang="zh-CN" altLang="en-US" sz="18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391DE7C-2F94-41E9-A172-2DD01AF1C479}"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77</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B8D0C81-502B-41DA-B760-7D5ADFDA999D}"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77</a:t>
            </a:fld>
            <a:endParaRPr lang="en-US" altLang="zh-CN" sz="1200">
              <a:effectLst>
                <a:outerShdw blurRad="38100" dist="38100" dir="2700000" algn="tl">
                  <a:srgbClr val="C0C0C0"/>
                </a:outerShdw>
              </a:effectLst>
              <a:latin typeface="Verdana" panose="020B0604030504040204" pitchFamily="34" charset="0"/>
            </a:endParaRPr>
          </a:p>
        </p:txBody>
      </p:sp>
      <p:sp>
        <p:nvSpPr>
          <p:cNvPr id="74756" name="Rectangle 2">
            <a:extLst>
              <a:ext uri="{FF2B5EF4-FFF2-40B4-BE49-F238E27FC236}">
                <a16:creationId xmlns:a16="http://schemas.microsoft.com/office/drawing/2014/main" id="{BBBB5ED7-125F-D445-F11C-A566B3867DDA}"/>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mc:AlternateContent xmlns:mc="http://schemas.openxmlformats.org/markup-compatibility/2006" xmlns:a14="http://schemas.microsoft.com/office/drawing/2010/main">
        <mc:Choice Requires="a14">
          <p:sp>
            <p:nvSpPr>
              <p:cNvPr id="74758" name="矩形 5">
                <a:extLst>
                  <a:ext uri="{FF2B5EF4-FFF2-40B4-BE49-F238E27FC236}">
                    <a16:creationId xmlns:a16="http://schemas.microsoft.com/office/drawing/2014/main" id="{2E384ED0-7BEB-B0BA-A366-38E22E78924A}"/>
                  </a:ext>
                </a:extLst>
              </p:cNvPr>
              <p:cNvSpPr>
                <a:spLocks noChangeArrowheads="1"/>
              </p:cNvSpPr>
              <p:nvPr/>
            </p:nvSpPr>
            <p:spPr bwMode="auto">
              <a:xfrm>
                <a:off x="525431" y="2019329"/>
                <a:ext cx="8001000" cy="3733742"/>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2000" dirty="0"/>
                  <a:t>7  </a:t>
                </a:r>
                <a:r>
                  <a:rPr lang="en-US" altLang="zh-CN" sz="2000" kern="100" dirty="0">
                    <a:effectLst/>
                    <a:latin typeface="Times New Roman" panose="02020603050405020304" pitchFamily="18" charset="0"/>
                  </a:rPr>
                  <a:t>Let </a:t>
                </a:r>
                <a14:m>
                  <m:oMath xmlns:m="http://schemas.openxmlformats.org/officeDocument/2006/math">
                    <m:r>
                      <a:rPr lang="en-US" altLang="zh-CN" sz="2000" i="1" kern="100">
                        <a:effectLst/>
                        <a:latin typeface="Cambria Math" panose="02040503050406030204" pitchFamily="18" charset="0"/>
                        <a:cs typeface="Times New Roman" panose="02020603050405020304" pitchFamily="18" charset="0"/>
                      </a:rPr>
                      <m:t>𝑃</m:t>
                    </m:r>
                    <m:r>
                      <a:rPr lang="en-US" altLang="zh-CN" sz="2000" i="1" kern="100">
                        <a:effectLst/>
                        <a:latin typeface="Cambria Math" panose="02040503050406030204" pitchFamily="18" charset="0"/>
                        <a:cs typeface="Times New Roman" panose="02020603050405020304" pitchFamily="18" charset="0"/>
                      </a:rPr>
                      <m:t>(</m:t>
                    </m:r>
                    <m:r>
                      <a:rPr lang="en-US" altLang="zh-CN" sz="2000" i="1" kern="100">
                        <a:effectLst/>
                        <a:latin typeface="Cambria Math" panose="02040503050406030204" pitchFamily="18" charset="0"/>
                        <a:cs typeface="Times New Roman" panose="02020603050405020304" pitchFamily="18" charset="0"/>
                      </a:rPr>
                      <m:t>𝑥</m:t>
                    </m:r>
                    <m:r>
                      <a:rPr lang="en-US" altLang="zh-CN" sz="2000" i="1" kern="100">
                        <a:effectLst/>
                        <a:latin typeface="Cambria Math" panose="02040503050406030204" pitchFamily="18" charset="0"/>
                        <a:cs typeface="Times New Roman" panose="02020603050405020304" pitchFamily="18" charset="0"/>
                      </a:rPr>
                      <m:t>) </m:t>
                    </m:r>
                  </m:oMath>
                </a14:m>
                <a:r>
                  <a:rPr lang="en-US" altLang="zh-CN" sz="2000" kern="100" dirty="0">
                    <a:effectLst/>
                    <a:latin typeface="Times New Roman" panose="02020603050405020304" pitchFamily="18" charset="0"/>
                  </a:rPr>
                  <a:t>be “</a:t>
                </a:r>
                <a:r>
                  <a:rPr lang="en-US" altLang="zh-CN" sz="2000" i="1" kern="100" dirty="0">
                    <a:effectLst/>
                    <a:latin typeface="Times New Roman" panose="02020603050405020304" pitchFamily="18" charset="0"/>
                  </a:rPr>
                  <a:t>x</a:t>
                </a:r>
                <a:r>
                  <a:rPr lang="en-US" altLang="zh-CN" sz="2000" kern="100" dirty="0">
                    <a:effectLst/>
                    <a:latin typeface="Times New Roman" panose="02020603050405020304" pitchFamily="18" charset="0"/>
                  </a:rPr>
                  <a:t> is robot”, and </a:t>
                </a:r>
                <a14:m>
                  <m:oMath xmlns:m="http://schemas.openxmlformats.org/officeDocument/2006/math">
                    <m:r>
                      <a:rPr lang="en-US" altLang="zh-CN" sz="2000" i="1" kern="100">
                        <a:effectLst/>
                        <a:latin typeface="Cambria Math" panose="02040503050406030204" pitchFamily="18" charset="0"/>
                        <a:cs typeface="Times New Roman" panose="02020603050405020304" pitchFamily="18" charset="0"/>
                      </a:rPr>
                      <m:t>𝑄</m:t>
                    </m:r>
                    <m:r>
                      <a:rPr lang="en-US" altLang="zh-CN" sz="2000" i="1" kern="100">
                        <a:effectLst/>
                        <a:latin typeface="Cambria Math" panose="02040503050406030204" pitchFamily="18" charset="0"/>
                        <a:cs typeface="Times New Roman" panose="02020603050405020304" pitchFamily="18" charset="0"/>
                      </a:rPr>
                      <m:t>(</m:t>
                    </m:r>
                    <m:r>
                      <a:rPr lang="en-US" altLang="zh-CN" sz="2000" i="1" kern="100">
                        <a:effectLst/>
                        <a:latin typeface="Cambria Math" panose="02040503050406030204" pitchFamily="18" charset="0"/>
                        <a:cs typeface="Times New Roman" panose="02020603050405020304" pitchFamily="18" charset="0"/>
                      </a:rPr>
                      <m:t>𝑥</m:t>
                    </m:r>
                    <m:r>
                      <a:rPr lang="en-US" altLang="zh-CN" sz="2000" i="1" kern="100">
                        <a:effectLst/>
                        <a:latin typeface="Cambria Math" panose="02040503050406030204" pitchFamily="18" charset="0"/>
                        <a:cs typeface="Times New Roman" panose="02020603050405020304" pitchFamily="18" charset="0"/>
                      </a:rPr>
                      <m:t>)</m:t>
                    </m:r>
                  </m:oMath>
                </a14:m>
                <a:r>
                  <a:rPr lang="en-US" altLang="zh-CN" sz="2000" kern="100" dirty="0">
                    <a:effectLst/>
                    <a:latin typeface="Times New Roman" panose="02020603050405020304" pitchFamily="18" charset="0"/>
                  </a:rPr>
                  <a:t> be “</a:t>
                </a:r>
                <a:r>
                  <a:rPr lang="en-US" altLang="zh-CN" sz="2000" i="1" kern="100" dirty="0">
                    <a:effectLst/>
                    <a:latin typeface="Times New Roman" panose="02020603050405020304" pitchFamily="18" charset="0"/>
                  </a:rPr>
                  <a:t>x</a:t>
                </a:r>
                <a:r>
                  <a:rPr lang="en-US" altLang="zh-CN" sz="2000" kern="100" dirty="0">
                    <a:effectLst/>
                    <a:latin typeface="Times New Roman" panose="02020603050405020304" pitchFamily="18" charset="0"/>
                  </a:rPr>
                  <a:t> can play chess”. Express the </a:t>
                </a:r>
                <a:r>
                  <a:rPr lang="en-US" altLang="zh-CN" sz="2000" b="1" u="sng" kern="100" dirty="0">
                    <a:effectLst/>
                    <a:latin typeface="Times New Roman" panose="02020603050405020304" pitchFamily="18" charset="0"/>
                  </a:rPr>
                  <a:t>negation</a:t>
                </a:r>
                <a:r>
                  <a:rPr lang="en-US" altLang="zh-CN" sz="2000" kern="100" dirty="0">
                    <a:effectLst/>
                    <a:latin typeface="Times New Roman" panose="02020603050405020304" pitchFamily="18" charset="0"/>
                  </a:rPr>
                  <a:t> of proposition “Some robots can play chess” using predicates and quantifier:</a:t>
                </a:r>
                <a:endParaRPr lang="zh-CN" altLang="en-US" sz="2000" dirty="0"/>
              </a:p>
            </p:txBody>
          </p:sp>
        </mc:Choice>
        <mc:Fallback xmlns="">
          <p:sp>
            <p:nvSpPr>
              <p:cNvPr id="74758" name="矩形 5">
                <a:extLst>
                  <a:ext uri="{FF2B5EF4-FFF2-40B4-BE49-F238E27FC236}">
                    <a16:creationId xmlns:a16="http://schemas.microsoft.com/office/drawing/2014/main" id="{2E384ED0-7BEB-B0BA-A366-38E22E78924A}"/>
                  </a:ext>
                </a:extLst>
              </p:cNvPr>
              <p:cNvSpPr>
                <a:spLocks noRot="1" noChangeAspect="1" noMove="1" noResize="1" noEditPoints="1" noAdjustHandles="1" noChangeArrowheads="1" noChangeShapeType="1" noTextEdit="1"/>
              </p:cNvSpPr>
              <p:nvPr/>
            </p:nvSpPr>
            <p:spPr bwMode="auto">
              <a:xfrm>
                <a:off x="525431" y="2019329"/>
                <a:ext cx="8001000" cy="3733742"/>
              </a:xfrm>
              <a:prstGeom prst="rect">
                <a:avLst/>
              </a:prstGeom>
              <a:blipFill>
                <a:blip r:embed="rId2"/>
                <a:stretch>
                  <a:fillRect l="-684" t="-650"/>
                </a:stretch>
              </a:blipFill>
              <a:ln w="9525" algn="ctr">
                <a:solidFill>
                  <a:schemeClr val="bg1"/>
                </a:solidFill>
                <a:round/>
                <a:headEnd/>
                <a:tailEnd/>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7307D99-964C-4A17-6AAC-7237FAE8D2B0}"/>
                  </a:ext>
                </a:extLst>
              </p:cNvPr>
              <p:cNvSpPr txBox="1"/>
              <p:nvPr/>
            </p:nvSpPr>
            <p:spPr>
              <a:xfrm>
                <a:off x="2819446" y="3581396"/>
                <a:ext cx="3145989" cy="5091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zh-CN" altLang="zh-CN" sz="240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a:effectLst/>
                              <a:latin typeface="Cambria Math" panose="02040503050406030204" pitchFamily="18" charset="0"/>
                              <a:cs typeface="Times New Roman" panose="02020603050405020304" pitchFamily="18" charset="0"/>
                            </a:rPr>
                            <m:t>∀</m:t>
                          </m:r>
                          <m:r>
                            <m:rPr>
                              <m:sty m:val="p"/>
                            </m:rPr>
                            <a:rPr lang="en-US" altLang="zh-CN" sz="2400">
                              <a:effectLst/>
                              <a:latin typeface="Cambria Math" panose="02040503050406030204" pitchFamily="18" charset="0"/>
                              <a:cs typeface="Times New Roman" panose="02020603050405020304" pitchFamily="18" charset="0"/>
                            </a:rPr>
                            <m:t>x</m:t>
                          </m:r>
                        </m:e>
                      </m:d>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a:effectLst/>
                              <a:latin typeface="Cambria Math" panose="02040503050406030204" pitchFamily="18" charset="0"/>
                              <a:cs typeface="Times New Roman" panose="02020603050405020304" pitchFamily="18" charset="0"/>
                            </a:rPr>
                            <m:t>¬</m:t>
                          </m:r>
                          <m:r>
                            <m:rPr>
                              <m:sty m:val="p"/>
                            </m:rPr>
                            <a:rPr lang="en-US" altLang="zh-CN" sz="2400">
                              <a:effectLst/>
                              <a:latin typeface="Cambria Math" panose="02040503050406030204" pitchFamily="18" charset="0"/>
                              <a:cs typeface="Times New Roman" panose="02020603050405020304" pitchFamily="18" charset="0"/>
                            </a:rPr>
                            <m:t>P</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400">
                                  <a:effectLst/>
                                  <a:latin typeface="Cambria Math" panose="02040503050406030204" pitchFamily="18" charset="0"/>
                                  <a:cs typeface="Times New Roman" panose="02020603050405020304" pitchFamily="18" charset="0"/>
                                </a:rPr>
                                <m:t>x</m:t>
                              </m:r>
                            </m:e>
                          </m:d>
                          <m:r>
                            <a:rPr lang="en-US" altLang="zh-CN" sz="2400">
                              <a:effectLst/>
                              <a:latin typeface="Cambria Math" panose="02040503050406030204" pitchFamily="18" charset="0"/>
                              <a:cs typeface="Times New Roman" panose="02020603050405020304" pitchFamily="18" charset="0"/>
                            </a:rPr>
                            <m:t>∨¬</m:t>
                          </m:r>
                          <m:r>
                            <a:rPr lang="en-US" altLang="zh-CN" sz="2400" i="1">
                              <a:effectLst/>
                              <a:latin typeface="Cambria Math" panose="02040503050406030204" pitchFamily="18" charset="0"/>
                              <a:cs typeface="Times New Roman" panose="02020603050405020304" pitchFamily="18" charset="0"/>
                            </a:rPr>
                            <m:t>𝑄</m:t>
                          </m:r>
                          <m:d>
                            <m:dPr>
                              <m:ctrlPr>
                                <a:rPr lang="zh-CN" altLang="zh-CN" sz="24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i="1">
                                  <a:effectLst/>
                                  <a:latin typeface="Cambria Math" panose="02040503050406030204" pitchFamily="18" charset="0"/>
                                  <a:cs typeface="Times New Roman" panose="02020603050405020304" pitchFamily="18" charset="0"/>
                                </a:rPr>
                                <m:t>𝑥</m:t>
                              </m:r>
                            </m:e>
                          </m:d>
                        </m:e>
                      </m:d>
                    </m:oMath>
                  </m:oMathPara>
                </a14:m>
                <a:endParaRPr lang="zh-CN" altLang="en-US" sz="2400" dirty="0"/>
              </a:p>
            </p:txBody>
          </p:sp>
        </mc:Choice>
        <mc:Fallback xmlns="">
          <p:sp>
            <p:nvSpPr>
              <p:cNvPr id="3" name="文本框 2">
                <a:extLst>
                  <a:ext uri="{FF2B5EF4-FFF2-40B4-BE49-F238E27FC236}">
                    <a16:creationId xmlns:a16="http://schemas.microsoft.com/office/drawing/2014/main" id="{07307D99-964C-4A17-6AAC-7237FAE8D2B0}"/>
                  </a:ext>
                </a:extLst>
              </p:cNvPr>
              <p:cNvSpPr txBox="1">
                <a:spLocks noRot="1" noChangeAspect="1" noMove="1" noResize="1" noEditPoints="1" noAdjustHandles="1" noChangeArrowheads="1" noChangeShapeType="1" noTextEdit="1"/>
              </p:cNvSpPr>
              <p:nvPr/>
            </p:nvSpPr>
            <p:spPr>
              <a:xfrm>
                <a:off x="2819446" y="3581396"/>
                <a:ext cx="3145989" cy="50917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976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25BBD60-6193-42B7-B383-056C13F9D656}"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78</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60393F8-1774-4604-9C2F-197B2CBE1E26}"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78</a:t>
            </a:fld>
            <a:endParaRPr lang="en-US" altLang="zh-CN" sz="1200">
              <a:effectLst>
                <a:outerShdw blurRad="38100" dist="38100" dir="2700000" algn="tl">
                  <a:srgbClr val="C0C0C0"/>
                </a:outerShdw>
              </a:effectLst>
              <a:latin typeface="Verdana" panose="020B0604030504040204" pitchFamily="34" charset="0"/>
            </a:endParaRPr>
          </a:p>
        </p:txBody>
      </p:sp>
      <p:sp>
        <p:nvSpPr>
          <p:cNvPr id="75780" name="Rectangle 2">
            <a:extLst>
              <a:ext uri="{FF2B5EF4-FFF2-40B4-BE49-F238E27FC236}">
                <a16:creationId xmlns:a16="http://schemas.microsoft.com/office/drawing/2014/main" id="{B5FF7C0A-9180-C572-B6E5-164FBBA013F1}"/>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754326"/>
          </a:xfrm>
          <a:prstGeom prst="rect">
            <a:avLst/>
          </a:prstGeom>
          <a:blipFill>
            <a:blip r:embed="rId2"/>
            <a:stretch>
              <a:fillRect l="-679" t="-2091" b="-4878"/>
            </a:stretch>
          </a:blipFill>
        </p:spPr>
        <p:txBody>
          <a:bodyPr/>
          <a:lstStyle/>
          <a:p>
            <a:pPr eaLnBrk="1" hangingPunct="1">
              <a:buFont typeface="Arial" panose="020B0604020202020204" pitchFamily="34" charset="0"/>
              <a:buNone/>
              <a:defRPr/>
            </a:pPr>
            <a:r>
              <a:rPr lang="zh-CN" altLang="en-US">
                <a:noFill/>
              </a:rPr>
              <a:t> </a:t>
            </a:r>
          </a:p>
        </p:txBody>
      </p:sp>
      <p:sp>
        <p:nvSpPr>
          <p:cNvPr id="75782" name="矩形 5">
            <a:extLst>
              <a:ext uri="{FF2B5EF4-FFF2-40B4-BE49-F238E27FC236}">
                <a16:creationId xmlns:a16="http://schemas.microsoft.com/office/drawing/2014/main" id="{C5773EBD-0CD1-081B-7111-1CE466084BB6}"/>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8</a:t>
            </a:r>
            <a:endParaRPr lang="zh-CN" altLang="en-US" sz="18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5EFF449-A79B-426A-9126-BB881CA2D251}"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79</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2BDD64A-619F-4265-B860-384ADC3C8C64}"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79</a:t>
            </a:fld>
            <a:endParaRPr lang="en-US" altLang="zh-CN" sz="1200">
              <a:effectLst>
                <a:outerShdw blurRad="38100" dist="38100" dir="2700000" algn="tl">
                  <a:srgbClr val="C0C0C0"/>
                </a:outerShdw>
              </a:effectLst>
              <a:latin typeface="Verdana" panose="020B0604030504040204" pitchFamily="34" charset="0"/>
            </a:endParaRPr>
          </a:p>
        </p:txBody>
      </p:sp>
      <p:sp>
        <p:nvSpPr>
          <p:cNvPr id="76804" name="Rectangle 2">
            <a:extLst>
              <a:ext uri="{FF2B5EF4-FFF2-40B4-BE49-F238E27FC236}">
                <a16:creationId xmlns:a16="http://schemas.microsoft.com/office/drawing/2014/main" id="{A940B944-F723-BB73-2853-838012BFFF0C}"/>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754326"/>
          </a:xfrm>
          <a:prstGeom prst="rect">
            <a:avLst/>
          </a:prstGeom>
          <a:blipFill>
            <a:blip r:embed="rId2"/>
            <a:stretch>
              <a:fillRect l="-679" t="-2091" b="-4878"/>
            </a:stretch>
          </a:blipFill>
        </p:spPr>
        <p:txBody>
          <a:bodyPr/>
          <a:lstStyle/>
          <a:p>
            <a:pPr eaLnBrk="1" hangingPunct="1">
              <a:buFont typeface="Arial" panose="020B0604020202020204" pitchFamily="34" charset="0"/>
              <a:buNone/>
              <a:defRPr/>
            </a:pPr>
            <a:r>
              <a:rPr lang="zh-CN" altLang="en-US">
                <a:noFill/>
              </a:rPr>
              <a:t> </a:t>
            </a:r>
          </a:p>
        </p:txBody>
      </p:sp>
      <p:sp>
        <p:nvSpPr>
          <p:cNvPr id="76806" name="矩形 5">
            <a:extLst>
              <a:ext uri="{FF2B5EF4-FFF2-40B4-BE49-F238E27FC236}">
                <a16:creationId xmlns:a16="http://schemas.microsoft.com/office/drawing/2014/main" id="{F32FB44A-5A7D-4B12-590A-E79E2B991515}"/>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8</a:t>
            </a:r>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D7764CE-E663-434C-AF8B-B3C6DC1B809B}" type="slidenum">
              <a:rPr lang="en-US" altLang="zh-CN" sz="1200">
                <a:effectLst>
                  <a:outerShdw blurRad="38100" dist="38100" dir="2700000" algn="tl">
                    <a:srgbClr val="C0C0C0"/>
                  </a:outerShdw>
                </a:effectLst>
                <a:latin typeface="Verdana" panose="020B0604030504040204" pitchFamily="34" charset="0"/>
              </a:rPr>
              <a:t>8</a:t>
            </a:fld>
            <a:endParaRPr lang="en-US" altLang="zh-CN" sz="1200">
              <a:effectLst>
                <a:outerShdw blurRad="38100" dist="38100" dir="2700000" algn="tl">
                  <a:srgbClr val="C0C0C0"/>
                </a:outerShdw>
              </a:effectLst>
              <a:latin typeface="Verdana" panose="020B0604030504040204" pitchFamily="34" charset="0"/>
            </a:endParaRPr>
          </a:p>
        </p:txBody>
      </p:sp>
      <p:sp>
        <p:nvSpPr>
          <p:cNvPr id="12291" name="Rectangle 2"/>
          <p:cNvSpPr>
            <a:spLocks noGrp="1" noChangeArrowheads="1"/>
          </p:cNvSpPr>
          <p:nvPr>
            <p:ph type="title" idx="4294967295"/>
          </p:nvPr>
        </p:nvSpPr>
        <p:spPr/>
        <p:txBody>
          <a:bodyPr/>
          <a:lstStyle/>
          <a:p>
            <a:pPr eaLnBrk="1" hangingPunct="1"/>
            <a:r>
              <a:rPr lang="en-US" altLang="zh-CN" sz="2400">
                <a:ea typeface="宋体" panose="02010600030101010101" pitchFamily="2" charset="-122"/>
              </a:rPr>
              <a:t>Example 3 </a:t>
            </a:r>
            <a:r>
              <a:rPr lang="zh-CN" altLang="en-US" sz="2400">
                <a:ea typeface="宋体" panose="02010600030101010101" pitchFamily="2" charset="-122"/>
              </a:rPr>
              <a:t>：视频监控的安全带检测</a:t>
            </a:r>
          </a:p>
        </p:txBody>
      </p:sp>
      <p:pic>
        <p:nvPicPr>
          <p:cNvPr id="12292" name="Picture 3" descr="C:\Users\Administrator\AppData\Roaming\Tencent\Users\230472752\QQ\WinTemp\RichOle\J50TP]KQS]`0%6O3EHR0R$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300" y="1447800"/>
            <a:ext cx="42576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975" y="1917700"/>
            <a:ext cx="42195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89B86A3-2EAC-4B31-868A-3E78B8BC8B7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80</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D80BA98-00A8-4889-A35B-FA015B29F66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80</a:t>
            </a:fld>
            <a:endParaRPr lang="en-US" altLang="zh-CN" sz="1200">
              <a:effectLst>
                <a:outerShdw blurRad="38100" dist="38100" dir="2700000" algn="tl">
                  <a:srgbClr val="C0C0C0"/>
                </a:outerShdw>
              </a:effectLst>
              <a:latin typeface="Verdana" panose="020B0604030504040204" pitchFamily="34" charset="0"/>
            </a:endParaRPr>
          </a:p>
        </p:txBody>
      </p:sp>
      <p:sp>
        <p:nvSpPr>
          <p:cNvPr id="77828" name="Rectangle 2">
            <a:extLst>
              <a:ext uri="{FF2B5EF4-FFF2-40B4-BE49-F238E27FC236}">
                <a16:creationId xmlns:a16="http://schemas.microsoft.com/office/drawing/2014/main" id="{BF0498EB-B499-026A-7E55-EFD52A69BF52}"/>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585323"/>
          </a:xfrm>
          <a:prstGeom prst="rect">
            <a:avLst/>
          </a:prstGeom>
          <a:blipFill>
            <a:blip r:embed="rId2"/>
            <a:stretch>
              <a:fillRect l="-679" t="-1415" b="-2594"/>
            </a:stretch>
          </a:blipFill>
        </p:spPr>
        <p:txBody>
          <a:bodyPr/>
          <a:lstStyle/>
          <a:p>
            <a:pPr eaLnBrk="1" hangingPunct="1">
              <a:buFont typeface="Arial" panose="020B0604020202020204" pitchFamily="34" charset="0"/>
              <a:buNone/>
              <a:defRPr/>
            </a:pPr>
            <a:r>
              <a:rPr lang="zh-CN" altLang="en-US">
                <a:noFill/>
              </a:rPr>
              <a:t> </a:t>
            </a:r>
          </a:p>
        </p:txBody>
      </p:sp>
      <p:sp>
        <p:nvSpPr>
          <p:cNvPr id="77830" name="矩形 5">
            <a:extLst>
              <a:ext uri="{FF2B5EF4-FFF2-40B4-BE49-F238E27FC236}">
                <a16:creationId xmlns:a16="http://schemas.microsoft.com/office/drawing/2014/main" id="{5BC3DE14-5EE2-0CC0-EDD2-4069E90F3823}"/>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9</a:t>
            </a:r>
            <a:endParaRPr lang="zh-CN" altLang="en-US" sz="1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978C17C-2047-4944-9241-6A8AE3FFEE2C}"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81</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01F1769-FF92-4D77-9B9A-85A35664E4F9}"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81</a:t>
            </a:fld>
            <a:endParaRPr lang="en-US" altLang="zh-CN" sz="1200">
              <a:effectLst>
                <a:outerShdw blurRad="38100" dist="38100" dir="2700000" algn="tl">
                  <a:srgbClr val="C0C0C0"/>
                </a:outerShdw>
              </a:effectLst>
              <a:latin typeface="Verdana" panose="020B0604030504040204" pitchFamily="34" charset="0"/>
            </a:endParaRPr>
          </a:p>
        </p:txBody>
      </p:sp>
      <p:sp>
        <p:nvSpPr>
          <p:cNvPr id="78852" name="Rectangle 2">
            <a:extLst>
              <a:ext uri="{FF2B5EF4-FFF2-40B4-BE49-F238E27FC236}">
                <a16:creationId xmlns:a16="http://schemas.microsoft.com/office/drawing/2014/main" id="{5709E331-5EF3-684A-2ABF-20FC8EE67B2A}"/>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585323"/>
          </a:xfrm>
          <a:prstGeom prst="rect">
            <a:avLst/>
          </a:prstGeom>
          <a:blipFill>
            <a:blip r:embed="rId2"/>
            <a:stretch>
              <a:fillRect l="-679" t="-1415" b="-2594"/>
            </a:stretch>
          </a:blipFill>
        </p:spPr>
        <p:txBody>
          <a:bodyPr/>
          <a:lstStyle/>
          <a:p>
            <a:pPr eaLnBrk="1" hangingPunct="1">
              <a:buFont typeface="Arial" panose="020B0604020202020204" pitchFamily="34" charset="0"/>
              <a:buNone/>
              <a:defRPr/>
            </a:pPr>
            <a:r>
              <a:rPr lang="zh-CN" altLang="en-US">
                <a:noFill/>
              </a:rPr>
              <a:t> </a:t>
            </a:r>
          </a:p>
        </p:txBody>
      </p:sp>
      <p:sp>
        <p:nvSpPr>
          <p:cNvPr id="78854" name="矩形 5">
            <a:extLst>
              <a:ext uri="{FF2B5EF4-FFF2-40B4-BE49-F238E27FC236}">
                <a16:creationId xmlns:a16="http://schemas.microsoft.com/office/drawing/2014/main" id="{C952474E-27AF-1620-1085-F3672B0463EA}"/>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9</a:t>
            </a:r>
            <a:endParaRPr lang="zh-CN" altLang="en-US" sz="18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C298189-D058-4F8B-BE66-672AC99A54D8}"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82</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B7BB7795-B94E-4F61-84E3-6588AEAB24F0}"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82</a:t>
            </a:fld>
            <a:endParaRPr lang="en-US" altLang="zh-CN" sz="1200">
              <a:effectLst>
                <a:outerShdw blurRad="38100" dist="38100" dir="2700000" algn="tl">
                  <a:srgbClr val="C0C0C0"/>
                </a:outerShdw>
              </a:effectLst>
              <a:latin typeface="Verdana" panose="020B0604030504040204" pitchFamily="34" charset="0"/>
            </a:endParaRPr>
          </a:p>
        </p:txBody>
      </p:sp>
      <p:sp>
        <p:nvSpPr>
          <p:cNvPr id="79876" name="Rectangle 2">
            <a:extLst>
              <a:ext uri="{FF2B5EF4-FFF2-40B4-BE49-F238E27FC236}">
                <a16:creationId xmlns:a16="http://schemas.microsoft.com/office/drawing/2014/main" id="{249917E9-83AA-B170-6B05-F800BD7DCD9D}"/>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056204"/>
          </a:xfrm>
          <a:prstGeom prst="rect">
            <a:avLst/>
          </a:prstGeom>
          <a:blipFill>
            <a:blip r:embed="rId2"/>
            <a:stretch>
              <a:fillRect l="-679" t="-1780" b="-3858"/>
            </a:stretch>
          </a:blipFill>
        </p:spPr>
        <p:txBody>
          <a:bodyPr/>
          <a:lstStyle/>
          <a:p>
            <a:pPr eaLnBrk="1" hangingPunct="1">
              <a:buFont typeface="Arial" panose="020B0604020202020204" pitchFamily="34" charset="0"/>
              <a:buNone/>
              <a:defRPr/>
            </a:pPr>
            <a:r>
              <a:rPr lang="zh-CN" altLang="en-US">
                <a:noFill/>
              </a:rPr>
              <a:t> </a:t>
            </a:r>
          </a:p>
        </p:txBody>
      </p:sp>
      <p:sp>
        <p:nvSpPr>
          <p:cNvPr id="79878" name="矩形 5">
            <a:extLst>
              <a:ext uri="{FF2B5EF4-FFF2-40B4-BE49-F238E27FC236}">
                <a16:creationId xmlns:a16="http://schemas.microsoft.com/office/drawing/2014/main" id="{D09EFC22-E5E1-2C94-CB9E-28667136A5C1}"/>
              </a:ext>
            </a:extLst>
          </p:cNvPr>
          <p:cNvSpPr>
            <a:spLocks noChangeArrowheads="1"/>
          </p:cNvSpPr>
          <p:nvPr/>
        </p:nvSpPr>
        <p:spPr bwMode="auto">
          <a:xfrm>
            <a:off x="609600" y="1882774"/>
            <a:ext cx="457292" cy="403255"/>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10</a:t>
            </a:r>
            <a:endParaRPr lang="zh-CN" altLang="en-US" sz="18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C84EC5A-9CE8-4D49-9881-391432B7BBEC}"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83</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5CE4DDB-6AFC-451F-9913-E2B8E45A9CFA}"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83</a:t>
            </a:fld>
            <a:endParaRPr lang="en-US" altLang="zh-CN" sz="1200">
              <a:effectLst>
                <a:outerShdw blurRad="38100" dist="38100" dir="2700000" algn="tl">
                  <a:srgbClr val="C0C0C0"/>
                </a:outerShdw>
              </a:effectLst>
              <a:latin typeface="Verdana" panose="020B0604030504040204" pitchFamily="34" charset="0"/>
            </a:endParaRPr>
          </a:p>
        </p:txBody>
      </p:sp>
      <p:sp>
        <p:nvSpPr>
          <p:cNvPr id="80900" name="Rectangle 2">
            <a:extLst>
              <a:ext uri="{FF2B5EF4-FFF2-40B4-BE49-F238E27FC236}">
                <a16:creationId xmlns:a16="http://schemas.microsoft.com/office/drawing/2014/main" id="{9F08961C-F35E-DB73-080B-C52C12C0286E}"/>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056204"/>
          </a:xfrm>
          <a:prstGeom prst="rect">
            <a:avLst/>
          </a:prstGeom>
          <a:blipFill>
            <a:blip r:embed="rId2"/>
            <a:stretch>
              <a:fillRect l="-679" t="-1780" b="-3858"/>
            </a:stretch>
          </a:blipFill>
        </p:spPr>
        <p:txBody>
          <a:bodyPr/>
          <a:lstStyle/>
          <a:p>
            <a:pPr eaLnBrk="1" hangingPunct="1">
              <a:buFont typeface="Arial" panose="020B0604020202020204" pitchFamily="34" charset="0"/>
              <a:buNone/>
              <a:defRPr/>
            </a:pPr>
            <a:r>
              <a:rPr lang="zh-CN" altLang="en-US">
                <a:noFill/>
              </a:rPr>
              <a:t> </a:t>
            </a:r>
          </a:p>
        </p:txBody>
      </p:sp>
      <p:sp>
        <p:nvSpPr>
          <p:cNvPr id="80902" name="矩形 5">
            <a:extLst>
              <a:ext uri="{FF2B5EF4-FFF2-40B4-BE49-F238E27FC236}">
                <a16:creationId xmlns:a16="http://schemas.microsoft.com/office/drawing/2014/main" id="{93A997EC-29D8-B1FD-F02F-327B9194EFD2}"/>
              </a:ext>
            </a:extLst>
          </p:cNvPr>
          <p:cNvSpPr>
            <a:spLocks noChangeArrowheads="1"/>
          </p:cNvSpPr>
          <p:nvPr/>
        </p:nvSpPr>
        <p:spPr bwMode="auto">
          <a:xfrm>
            <a:off x="592138" y="1870075"/>
            <a:ext cx="428625"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9</a:t>
            </a:r>
            <a:endParaRPr lang="zh-CN" altLang="en-US" sz="1800" dirty="0"/>
          </a:p>
        </p:txBody>
      </p:sp>
      <p:sp>
        <p:nvSpPr>
          <p:cNvPr id="3" name="矩形 5">
            <a:extLst>
              <a:ext uri="{FF2B5EF4-FFF2-40B4-BE49-F238E27FC236}">
                <a16:creationId xmlns:a16="http://schemas.microsoft.com/office/drawing/2014/main" id="{8E45C903-8F4E-E195-B0C2-FEDF2286D1D4}"/>
              </a:ext>
            </a:extLst>
          </p:cNvPr>
          <p:cNvSpPr>
            <a:spLocks noChangeArrowheads="1"/>
          </p:cNvSpPr>
          <p:nvPr/>
        </p:nvSpPr>
        <p:spPr bwMode="auto">
          <a:xfrm>
            <a:off x="609600" y="1882774"/>
            <a:ext cx="457292" cy="403255"/>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10</a:t>
            </a:r>
            <a:endParaRPr lang="zh-CN" altLang="en-US" sz="1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528185A-466C-4232-9702-8266D6A0B650}"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84</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3583605-93A5-4B55-A0B1-9565DD6C410C}"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84</a:t>
            </a:fld>
            <a:endParaRPr lang="en-US" altLang="zh-CN" sz="1200">
              <a:effectLst>
                <a:outerShdw blurRad="38100" dist="38100" dir="2700000" algn="tl">
                  <a:srgbClr val="C0C0C0"/>
                </a:outerShdw>
              </a:effectLst>
              <a:latin typeface="Verdana" panose="020B0604030504040204" pitchFamily="34" charset="0"/>
            </a:endParaRPr>
          </a:p>
        </p:txBody>
      </p:sp>
      <p:sp>
        <p:nvSpPr>
          <p:cNvPr id="81924" name="Rectangle 2">
            <a:extLst>
              <a:ext uri="{FF2B5EF4-FFF2-40B4-BE49-F238E27FC236}">
                <a16:creationId xmlns:a16="http://schemas.microsoft.com/office/drawing/2014/main" id="{1C664DDA-481E-4096-3143-EC2A76AA1FDA}"/>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308324"/>
          </a:xfrm>
          <a:prstGeom prst="rect">
            <a:avLst/>
          </a:prstGeom>
          <a:blipFill>
            <a:blip r:embed="rId2"/>
            <a:stretch>
              <a:fillRect l="-679" t="-1587" b="-3175"/>
            </a:stretch>
          </a:blipFill>
        </p:spPr>
        <p:txBody>
          <a:bodyPr/>
          <a:lstStyle/>
          <a:p>
            <a:pPr eaLnBrk="1" hangingPunct="1">
              <a:buFont typeface="Arial" panose="020B0604020202020204" pitchFamily="34" charset="0"/>
              <a:buNone/>
              <a:defRPr/>
            </a:pPr>
            <a:r>
              <a:rPr lang="zh-CN" altLang="en-US">
                <a:noFill/>
              </a:rPr>
              <a:t> </a:t>
            </a:r>
          </a:p>
        </p:txBody>
      </p:sp>
      <p:sp>
        <p:nvSpPr>
          <p:cNvPr id="81926" name="矩形 5">
            <a:extLst>
              <a:ext uri="{FF2B5EF4-FFF2-40B4-BE49-F238E27FC236}">
                <a16:creationId xmlns:a16="http://schemas.microsoft.com/office/drawing/2014/main" id="{8154B480-1423-3BAE-AD08-D2F47FE95B91}"/>
              </a:ext>
            </a:extLst>
          </p:cNvPr>
          <p:cNvSpPr>
            <a:spLocks noChangeArrowheads="1"/>
          </p:cNvSpPr>
          <p:nvPr/>
        </p:nvSpPr>
        <p:spPr bwMode="auto">
          <a:xfrm>
            <a:off x="533400" y="1905000"/>
            <a:ext cx="457294" cy="38103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11</a:t>
            </a:r>
            <a:endParaRPr lang="zh-CN" altLang="en-US" sz="1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C16497B4-85C2-4099-8701-856AEB6A640A}"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85</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720089D-EE8D-41C8-96C8-03FFB16EF579}"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85</a:t>
            </a:fld>
            <a:endParaRPr lang="en-US" altLang="zh-CN" sz="1200">
              <a:effectLst>
                <a:outerShdw blurRad="38100" dist="38100" dir="2700000" algn="tl">
                  <a:srgbClr val="C0C0C0"/>
                </a:outerShdw>
              </a:effectLst>
              <a:latin typeface="Verdana" panose="020B0604030504040204" pitchFamily="34" charset="0"/>
            </a:endParaRPr>
          </a:p>
        </p:txBody>
      </p:sp>
      <p:sp>
        <p:nvSpPr>
          <p:cNvPr id="82948" name="Rectangle 2">
            <a:extLst>
              <a:ext uri="{FF2B5EF4-FFF2-40B4-BE49-F238E27FC236}">
                <a16:creationId xmlns:a16="http://schemas.microsoft.com/office/drawing/2014/main" id="{0FE617FA-B489-2000-1C4A-4FB0266FC35E}"/>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308324"/>
          </a:xfrm>
          <a:prstGeom prst="rect">
            <a:avLst/>
          </a:prstGeom>
          <a:blipFill>
            <a:blip r:embed="rId2"/>
            <a:stretch>
              <a:fillRect l="-679" t="-1587" b="-3175"/>
            </a:stretch>
          </a:blipFill>
        </p:spPr>
        <p:txBody>
          <a:bodyPr/>
          <a:lstStyle/>
          <a:p>
            <a:pPr eaLnBrk="1" hangingPunct="1">
              <a:buFont typeface="Arial" panose="020B0604020202020204" pitchFamily="34" charset="0"/>
              <a:buNone/>
              <a:defRPr/>
            </a:pPr>
            <a:r>
              <a:rPr lang="zh-CN" altLang="en-US">
                <a:noFill/>
              </a:rPr>
              <a:t> </a:t>
            </a:r>
          </a:p>
        </p:txBody>
      </p:sp>
      <p:sp>
        <p:nvSpPr>
          <p:cNvPr id="82950" name="矩形 5">
            <a:extLst>
              <a:ext uri="{FF2B5EF4-FFF2-40B4-BE49-F238E27FC236}">
                <a16:creationId xmlns:a16="http://schemas.microsoft.com/office/drawing/2014/main" id="{98B0B3AD-A189-5DC3-C29C-8E05C6145EBF}"/>
              </a:ext>
            </a:extLst>
          </p:cNvPr>
          <p:cNvSpPr>
            <a:spLocks noChangeArrowheads="1"/>
          </p:cNvSpPr>
          <p:nvPr/>
        </p:nvSpPr>
        <p:spPr bwMode="auto">
          <a:xfrm>
            <a:off x="533400" y="1905000"/>
            <a:ext cx="457294" cy="38103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11</a:t>
            </a:r>
            <a:endParaRPr lang="zh-CN" altLang="en-US" sz="1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954F3BE-3C82-4D17-B020-C7B86136973B}"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86</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39FAF18-A8A5-4F45-A3E4-40248BE56F47}"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86</a:t>
            </a:fld>
            <a:endParaRPr lang="en-US" altLang="zh-CN" sz="1200">
              <a:effectLst>
                <a:outerShdw blurRad="38100" dist="38100" dir="2700000" algn="tl">
                  <a:srgbClr val="C0C0C0"/>
                </a:outerShdw>
              </a:effectLst>
              <a:latin typeface="Verdana" panose="020B0604030504040204" pitchFamily="34" charset="0"/>
            </a:endParaRPr>
          </a:p>
        </p:txBody>
      </p:sp>
      <p:sp>
        <p:nvSpPr>
          <p:cNvPr id="83972" name="Rectangle 2">
            <a:extLst>
              <a:ext uri="{FF2B5EF4-FFF2-40B4-BE49-F238E27FC236}">
                <a16:creationId xmlns:a16="http://schemas.microsoft.com/office/drawing/2014/main" id="{2BD6D62F-B335-92A3-6FC5-8A87B82F9749}"/>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585323"/>
          </a:xfrm>
          <a:prstGeom prst="rect">
            <a:avLst/>
          </a:prstGeom>
          <a:blipFill>
            <a:blip r:embed="rId2"/>
            <a:stretch>
              <a:fillRect l="-679" t="-1415" r="-377" b="-2594"/>
            </a:stretch>
          </a:blipFill>
        </p:spPr>
        <p:txBody>
          <a:bodyPr/>
          <a:lstStyle/>
          <a:p>
            <a:pPr eaLnBrk="1" hangingPunct="1">
              <a:buFont typeface="Arial" panose="020B0604020202020204" pitchFamily="34" charset="0"/>
              <a:buNone/>
              <a:defRPr/>
            </a:pPr>
            <a:r>
              <a:rPr lang="zh-CN" altLang="en-US">
                <a:noFill/>
              </a:rPr>
              <a:t> </a:t>
            </a:r>
          </a:p>
        </p:txBody>
      </p:sp>
      <p:sp>
        <p:nvSpPr>
          <p:cNvPr id="83974" name="矩形 5">
            <a:extLst>
              <a:ext uri="{FF2B5EF4-FFF2-40B4-BE49-F238E27FC236}">
                <a16:creationId xmlns:a16="http://schemas.microsoft.com/office/drawing/2014/main" id="{500FC5A4-AD52-A1D3-8C36-462682A24B1B}"/>
              </a:ext>
            </a:extLst>
          </p:cNvPr>
          <p:cNvSpPr>
            <a:spLocks noChangeArrowheads="1"/>
          </p:cNvSpPr>
          <p:nvPr/>
        </p:nvSpPr>
        <p:spPr bwMode="auto">
          <a:xfrm>
            <a:off x="533400" y="1905000"/>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12</a:t>
            </a:r>
            <a:endParaRPr lang="zh-CN" altLang="en-US" sz="18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7596C4A3-7D8B-4C4E-90B0-5469988F70E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87</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C6A0C97-346F-4661-BBB6-C2D8FF29AA19}"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87</a:t>
            </a:fld>
            <a:endParaRPr lang="en-US" altLang="zh-CN" sz="1200">
              <a:effectLst>
                <a:outerShdw blurRad="38100" dist="38100" dir="2700000" algn="tl">
                  <a:srgbClr val="C0C0C0"/>
                </a:outerShdw>
              </a:effectLst>
              <a:latin typeface="Verdana" panose="020B0604030504040204" pitchFamily="34" charset="0"/>
            </a:endParaRPr>
          </a:p>
        </p:txBody>
      </p:sp>
      <p:sp>
        <p:nvSpPr>
          <p:cNvPr id="84996" name="Rectangle 2">
            <a:extLst>
              <a:ext uri="{FF2B5EF4-FFF2-40B4-BE49-F238E27FC236}">
                <a16:creationId xmlns:a16="http://schemas.microsoft.com/office/drawing/2014/main" id="{A93BB0C2-2A9E-E534-3B82-86A07A71B9FC}"/>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585323"/>
          </a:xfrm>
          <a:prstGeom prst="rect">
            <a:avLst/>
          </a:prstGeom>
          <a:blipFill>
            <a:blip r:embed="rId2"/>
            <a:stretch>
              <a:fillRect l="-679" t="-1415" r="-377" b="-2594"/>
            </a:stretch>
          </a:blipFill>
        </p:spPr>
        <p:txBody>
          <a:bodyPr/>
          <a:lstStyle/>
          <a:p>
            <a:pPr eaLnBrk="1" hangingPunct="1">
              <a:buFont typeface="Arial" panose="020B0604020202020204" pitchFamily="34" charset="0"/>
              <a:buNone/>
              <a:defRPr/>
            </a:pPr>
            <a:r>
              <a:rPr lang="zh-CN" altLang="en-US">
                <a:noFill/>
              </a:rPr>
              <a:t> </a:t>
            </a:r>
          </a:p>
        </p:txBody>
      </p:sp>
      <p:sp>
        <p:nvSpPr>
          <p:cNvPr id="84998" name="矩形 6">
            <a:extLst>
              <a:ext uri="{FF2B5EF4-FFF2-40B4-BE49-F238E27FC236}">
                <a16:creationId xmlns:a16="http://schemas.microsoft.com/office/drawing/2014/main" id="{814B0D96-7659-2CDF-2D1F-C196B580D568}"/>
              </a:ext>
            </a:extLst>
          </p:cNvPr>
          <p:cNvSpPr>
            <a:spLocks noChangeArrowheads="1"/>
          </p:cNvSpPr>
          <p:nvPr/>
        </p:nvSpPr>
        <p:spPr bwMode="auto">
          <a:xfrm>
            <a:off x="533400" y="1905000"/>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12</a:t>
            </a:r>
            <a:endParaRPr lang="zh-CN" altLang="en-US" sz="18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28BDC2B-95DA-41C1-984D-A2F37CA43E70}"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88</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C784C40-C8AE-491C-80F9-361626F4B1BC}"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88</a:t>
            </a:fld>
            <a:endParaRPr lang="en-US" altLang="zh-CN" sz="1200">
              <a:effectLst>
                <a:outerShdw blurRad="38100" dist="38100" dir="2700000" algn="tl">
                  <a:srgbClr val="C0C0C0"/>
                </a:outerShdw>
              </a:effectLst>
              <a:latin typeface="Verdana" panose="020B0604030504040204" pitchFamily="34" charset="0"/>
            </a:endParaRPr>
          </a:p>
        </p:txBody>
      </p:sp>
      <p:sp>
        <p:nvSpPr>
          <p:cNvPr id="86020" name="Rectangle 2">
            <a:extLst>
              <a:ext uri="{FF2B5EF4-FFF2-40B4-BE49-F238E27FC236}">
                <a16:creationId xmlns:a16="http://schemas.microsoft.com/office/drawing/2014/main" id="{D19C260E-302A-5E61-C23C-51A31DD3E151}"/>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754326"/>
          </a:xfrm>
          <a:prstGeom prst="rect">
            <a:avLst/>
          </a:prstGeom>
          <a:blipFill>
            <a:blip r:embed="rId2"/>
            <a:stretch>
              <a:fillRect l="-679" t="-2091" b="-4530"/>
            </a:stretch>
          </a:blipFill>
        </p:spPr>
        <p:txBody>
          <a:bodyPr/>
          <a:lstStyle/>
          <a:p>
            <a:pPr eaLnBrk="1" hangingPunct="1">
              <a:buFont typeface="Arial" panose="020B0604020202020204" pitchFamily="34" charset="0"/>
              <a:buNone/>
              <a:defRPr/>
            </a:pPr>
            <a:r>
              <a:rPr lang="zh-CN" altLang="en-US">
                <a:noFill/>
              </a:rPr>
              <a:t> </a:t>
            </a:r>
          </a:p>
        </p:txBody>
      </p:sp>
      <p:sp>
        <p:nvSpPr>
          <p:cNvPr id="86022" name="矩形 6">
            <a:extLst>
              <a:ext uri="{FF2B5EF4-FFF2-40B4-BE49-F238E27FC236}">
                <a16:creationId xmlns:a16="http://schemas.microsoft.com/office/drawing/2014/main" id="{BCDE14B1-8486-62B0-E767-BA2F318FC2FA}"/>
              </a:ext>
            </a:extLst>
          </p:cNvPr>
          <p:cNvSpPr>
            <a:spLocks noChangeArrowheads="1"/>
          </p:cNvSpPr>
          <p:nvPr/>
        </p:nvSpPr>
        <p:spPr bwMode="auto">
          <a:xfrm>
            <a:off x="533400" y="1905000"/>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13</a:t>
            </a:r>
            <a:endParaRPr lang="zh-CN" altLang="en-US" sz="1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070AE3F7-BA78-42F2-85E5-260392E2A88A}"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89</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6B02B01-A20E-424C-8B3B-D5689B71092D}"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89</a:t>
            </a:fld>
            <a:endParaRPr lang="en-US" altLang="zh-CN" sz="1200">
              <a:effectLst>
                <a:outerShdw blurRad="38100" dist="38100" dir="2700000" algn="tl">
                  <a:srgbClr val="C0C0C0"/>
                </a:outerShdw>
              </a:effectLst>
              <a:latin typeface="Verdana" panose="020B0604030504040204" pitchFamily="34" charset="0"/>
            </a:endParaRPr>
          </a:p>
        </p:txBody>
      </p:sp>
      <p:sp>
        <p:nvSpPr>
          <p:cNvPr id="87044" name="Rectangle 2">
            <a:extLst>
              <a:ext uri="{FF2B5EF4-FFF2-40B4-BE49-F238E27FC236}">
                <a16:creationId xmlns:a16="http://schemas.microsoft.com/office/drawing/2014/main" id="{7CC60D3C-45BA-FCCB-5340-48400044FCA8}"/>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754326"/>
          </a:xfrm>
          <a:prstGeom prst="rect">
            <a:avLst/>
          </a:prstGeom>
          <a:blipFill>
            <a:blip r:embed="rId2"/>
            <a:stretch>
              <a:fillRect l="-679" t="-2091" b="-4530"/>
            </a:stretch>
          </a:blipFill>
        </p:spPr>
        <p:txBody>
          <a:bodyPr/>
          <a:lstStyle/>
          <a:p>
            <a:pPr eaLnBrk="1" hangingPunct="1">
              <a:buFont typeface="Arial" panose="020B0604020202020204" pitchFamily="34" charset="0"/>
              <a:buNone/>
              <a:defRPr/>
            </a:pPr>
            <a:r>
              <a:rPr lang="zh-CN" altLang="en-US">
                <a:noFill/>
              </a:rPr>
              <a:t> </a:t>
            </a:r>
          </a:p>
        </p:txBody>
      </p:sp>
      <p:sp>
        <p:nvSpPr>
          <p:cNvPr id="87046" name="矩形 6">
            <a:extLst>
              <a:ext uri="{FF2B5EF4-FFF2-40B4-BE49-F238E27FC236}">
                <a16:creationId xmlns:a16="http://schemas.microsoft.com/office/drawing/2014/main" id="{50A15646-DB5A-6C1C-58B0-2318B77DA973}"/>
              </a:ext>
            </a:extLst>
          </p:cNvPr>
          <p:cNvSpPr>
            <a:spLocks noChangeArrowheads="1"/>
          </p:cNvSpPr>
          <p:nvPr/>
        </p:nvSpPr>
        <p:spPr bwMode="auto">
          <a:xfrm>
            <a:off x="53340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87047" name="矩形 7">
            <a:extLst>
              <a:ext uri="{FF2B5EF4-FFF2-40B4-BE49-F238E27FC236}">
                <a16:creationId xmlns:a16="http://schemas.microsoft.com/office/drawing/2014/main" id="{B9329259-62C1-6C80-FD70-487371444950}"/>
              </a:ext>
            </a:extLst>
          </p:cNvPr>
          <p:cNvSpPr>
            <a:spLocks noChangeArrowheads="1"/>
          </p:cNvSpPr>
          <p:nvPr/>
        </p:nvSpPr>
        <p:spPr bwMode="auto">
          <a:xfrm>
            <a:off x="533400" y="1905000"/>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13</a:t>
            </a:r>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F4F37F1-61A3-44CE-B755-7EBBED851C46}" type="slidenum">
              <a:rPr lang="en-US" altLang="zh-CN" sz="1200">
                <a:effectLst>
                  <a:outerShdw blurRad="38100" dist="38100" dir="2700000" algn="tl">
                    <a:srgbClr val="C0C0C0"/>
                  </a:outerShdw>
                </a:effectLst>
                <a:latin typeface="Verdana" panose="020B0604030504040204" pitchFamily="34" charset="0"/>
              </a:rPr>
              <a:t>9</a:t>
            </a:fld>
            <a:endParaRPr lang="en-US" altLang="zh-CN" sz="1200">
              <a:effectLst>
                <a:outerShdw blurRad="38100" dist="38100" dir="2700000" algn="tl">
                  <a:srgbClr val="C0C0C0"/>
                </a:outerShdw>
              </a:effectLst>
              <a:latin typeface="Verdana" panose="020B0604030504040204" pitchFamily="34" charset="0"/>
            </a:endParaRPr>
          </a:p>
        </p:txBody>
      </p:sp>
      <p:sp>
        <p:nvSpPr>
          <p:cNvPr id="13315" name="Rectangle 2"/>
          <p:cNvSpPr>
            <a:spLocks noGrp="1" noChangeArrowheads="1"/>
          </p:cNvSpPr>
          <p:nvPr>
            <p:ph type="title" idx="4294967295"/>
          </p:nvPr>
        </p:nvSpPr>
        <p:spPr/>
        <p:txBody>
          <a:bodyPr/>
          <a:lstStyle/>
          <a:p>
            <a:pPr eaLnBrk="1" hangingPunct="1"/>
            <a:r>
              <a:rPr lang="en-US" altLang="zh-CN" sz="2800">
                <a:ea typeface="宋体" panose="02010600030101010101" pitchFamily="2" charset="-122"/>
              </a:rPr>
              <a:t>Predicate</a:t>
            </a:r>
          </a:p>
        </p:txBody>
      </p:sp>
      <p:sp>
        <p:nvSpPr>
          <p:cNvPr id="13316" name="Rectangle 3"/>
          <p:cNvSpPr>
            <a:spLocks noGrp="1" noChangeArrowheads="1"/>
          </p:cNvSpPr>
          <p:nvPr>
            <p:ph type="body" idx="4294967295"/>
          </p:nvPr>
        </p:nvSpPr>
        <p:spPr/>
        <p:txBody>
          <a:bodyPr/>
          <a:lstStyle/>
          <a:p>
            <a:pPr algn="just" eaLnBrk="1" hangingPunct="1"/>
            <a:r>
              <a:rPr lang="en-US" altLang="zh-CN">
                <a:ea typeface="宋体" panose="02010600030101010101" pitchFamily="2" charset="-122"/>
              </a:rPr>
              <a:t>Statement involving variables, such as</a:t>
            </a:r>
          </a:p>
          <a:p>
            <a:pPr algn="just" eaLnBrk="1" hangingPunct="1"/>
            <a:endParaRPr lang="en-US" altLang="zh-CN">
              <a:ea typeface="宋体" panose="02010600030101010101" pitchFamily="2" charset="-122"/>
            </a:endParaRPr>
          </a:p>
          <a:p>
            <a:pPr algn="just" eaLnBrk="1" hangingPunct="1"/>
            <a:r>
              <a:rPr lang="en-US" altLang="zh-CN">
                <a:ea typeface="宋体" panose="02010600030101010101" pitchFamily="2" charset="-122"/>
              </a:rPr>
              <a:t>“x&gt;3,”  “x=y+3,”  and “x+y=z”</a:t>
            </a:r>
          </a:p>
          <a:p>
            <a:pPr algn="just" eaLnBrk="1" hangingPunct="1"/>
            <a:endParaRPr lang="en-US" altLang="zh-CN">
              <a:ea typeface="宋体" panose="02010600030101010101" pitchFamily="2" charset="-122"/>
            </a:endParaRPr>
          </a:p>
          <a:p>
            <a:pPr algn="just" eaLnBrk="1" hangingPunct="1"/>
            <a:r>
              <a:rPr lang="en-US" altLang="zh-CN">
                <a:ea typeface="宋体" panose="02010600030101010101" pitchFamily="2" charset="-122"/>
              </a:rPr>
              <a:t>These statement are neither true nor false when the values of the variables are not specified.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685EF41-C8A7-47AF-B721-DDE20731D714}"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90</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3DFAB23-80CB-4FB4-B59C-D3758ABA9EC6}"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90</a:t>
            </a:fld>
            <a:endParaRPr lang="en-US" altLang="zh-CN" sz="1200">
              <a:effectLst>
                <a:outerShdw blurRad="38100" dist="38100" dir="2700000" algn="tl">
                  <a:srgbClr val="C0C0C0"/>
                </a:outerShdw>
              </a:effectLst>
              <a:latin typeface="Verdana" panose="020B0604030504040204" pitchFamily="34" charset="0"/>
            </a:endParaRPr>
          </a:p>
        </p:txBody>
      </p:sp>
      <p:sp>
        <p:nvSpPr>
          <p:cNvPr id="88068" name="Rectangle 2">
            <a:extLst>
              <a:ext uri="{FF2B5EF4-FFF2-40B4-BE49-F238E27FC236}">
                <a16:creationId xmlns:a16="http://schemas.microsoft.com/office/drawing/2014/main" id="{3F092207-88E0-83E1-C358-32C0774B6734}"/>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646331"/>
          </a:xfrm>
          <a:prstGeom prst="rect">
            <a:avLst/>
          </a:prstGeom>
          <a:blipFill>
            <a:blip r:embed="rId2"/>
            <a:stretch>
              <a:fillRect l="-679" t="-7547"/>
            </a:stretch>
          </a:blipFill>
        </p:spPr>
        <p:txBody>
          <a:bodyPr/>
          <a:lstStyle/>
          <a:p>
            <a:pPr eaLnBrk="1" hangingPunct="1">
              <a:buFont typeface="Arial" panose="020B0604020202020204" pitchFamily="34" charset="0"/>
              <a:buNone/>
              <a:defRPr/>
            </a:pPr>
            <a:r>
              <a:rPr lang="zh-CN" altLang="en-US">
                <a:noFill/>
              </a:rPr>
              <a:t> </a:t>
            </a:r>
          </a:p>
        </p:txBody>
      </p:sp>
      <p:sp>
        <p:nvSpPr>
          <p:cNvPr id="88070" name="矩形 5">
            <a:extLst>
              <a:ext uri="{FF2B5EF4-FFF2-40B4-BE49-F238E27FC236}">
                <a16:creationId xmlns:a16="http://schemas.microsoft.com/office/drawing/2014/main" id="{06442434-C116-B552-403E-D15D0049219B}"/>
              </a:ext>
            </a:extLst>
          </p:cNvPr>
          <p:cNvSpPr>
            <a:spLocks noChangeArrowheads="1"/>
          </p:cNvSpPr>
          <p:nvPr/>
        </p:nvSpPr>
        <p:spPr bwMode="auto">
          <a:xfrm>
            <a:off x="488950" y="19050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88071" name="矩形 6">
            <a:extLst>
              <a:ext uri="{FF2B5EF4-FFF2-40B4-BE49-F238E27FC236}">
                <a16:creationId xmlns:a16="http://schemas.microsoft.com/office/drawing/2014/main" id="{34F04BB1-8D4B-8782-A559-64D0D6F4B3A7}"/>
              </a:ext>
            </a:extLst>
          </p:cNvPr>
          <p:cNvSpPr>
            <a:spLocks noChangeArrowheads="1"/>
          </p:cNvSpPr>
          <p:nvPr/>
        </p:nvSpPr>
        <p:spPr bwMode="auto">
          <a:xfrm>
            <a:off x="412750" y="1905000"/>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14</a:t>
            </a:r>
            <a:endParaRPr lang="zh-CN" altLang="en-US" sz="1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4D9A0B8-F31F-4C10-9FBA-DC14A142E769}"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91</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E087FEC-7090-4545-8F14-EAB3D52F877B}"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91</a:t>
            </a:fld>
            <a:endParaRPr lang="en-US" altLang="zh-CN" sz="1200">
              <a:effectLst>
                <a:outerShdw blurRad="38100" dist="38100" dir="2700000" algn="tl">
                  <a:srgbClr val="C0C0C0"/>
                </a:outerShdw>
              </a:effectLst>
              <a:latin typeface="Verdana" panose="020B0604030504040204" pitchFamily="34" charset="0"/>
            </a:endParaRPr>
          </a:p>
        </p:txBody>
      </p:sp>
      <p:sp>
        <p:nvSpPr>
          <p:cNvPr id="89092" name="Rectangle 2">
            <a:extLst>
              <a:ext uri="{FF2B5EF4-FFF2-40B4-BE49-F238E27FC236}">
                <a16:creationId xmlns:a16="http://schemas.microsoft.com/office/drawing/2014/main" id="{FB450698-87FA-369C-6AC8-BE9B8CA25DB9}"/>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923330"/>
          </a:xfrm>
          <a:prstGeom prst="rect">
            <a:avLst/>
          </a:prstGeom>
          <a:blipFill>
            <a:blip r:embed="rId2"/>
            <a:stretch>
              <a:fillRect l="-679" t="-3974" r="-2264"/>
            </a:stretch>
          </a:blipFill>
        </p:spPr>
        <p:txBody>
          <a:bodyPr/>
          <a:lstStyle/>
          <a:p>
            <a:pPr eaLnBrk="1" hangingPunct="1">
              <a:buFont typeface="Arial" panose="020B0604020202020204" pitchFamily="34" charset="0"/>
              <a:buNone/>
              <a:defRPr/>
            </a:pPr>
            <a:r>
              <a:rPr lang="zh-CN" altLang="en-US">
                <a:noFill/>
              </a:rPr>
              <a:t> </a:t>
            </a:r>
          </a:p>
        </p:txBody>
      </p:sp>
      <p:sp>
        <p:nvSpPr>
          <p:cNvPr id="89094" name="矩形 5">
            <a:extLst>
              <a:ext uri="{FF2B5EF4-FFF2-40B4-BE49-F238E27FC236}">
                <a16:creationId xmlns:a16="http://schemas.microsoft.com/office/drawing/2014/main" id="{B5B02146-EEE2-3595-1ADA-BB06AF595358}"/>
              </a:ext>
            </a:extLst>
          </p:cNvPr>
          <p:cNvSpPr>
            <a:spLocks noChangeArrowheads="1"/>
          </p:cNvSpPr>
          <p:nvPr/>
        </p:nvSpPr>
        <p:spPr bwMode="auto">
          <a:xfrm>
            <a:off x="323850" y="1905000"/>
            <a:ext cx="43815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89095" name="矩形 6">
            <a:extLst>
              <a:ext uri="{FF2B5EF4-FFF2-40B4-BE49-F238E27FC236}">
                <a16:creationId xmlns:a16="http://schemas.microsoft.com/office/drawing/2014/main" id="{3F048D75-95C2-356A-3A42-176B89B4CC1F}"/>
              </a:ext>
            </a:extLst>
          </p:cNvPr>
          <p:cNvSpPr>
            <a:spLocks noChangeArrowheads="1"/>
          </p:cNvSpPr>
          <p:nvPr/>
        </p:nvSpPr>
        <p:spPr bwMode="auto">
          <a:xfrm>
            <a:off x="323850" y="1905000"/>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14</a:t>
            </a:r>
            <a:endParaRPr lang="zh-CN" altLang="en-US" sz="1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3EBBDB6-D216-4166-82CD-C5511FBABEA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92</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AC6D94A-7DE4-438E-B2EF-75DADD2DFD91}"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92</a:t>
            </a:fld>
            <a:endParaRPr lang="en-US" altLang="zh-CN" sz="1200">
              <a:effectLst>
                <a:outerShdw blurRad="38100" dist="38100" dir="2700000" algn="tl">
                  <a:srgbClr val="C0C0C0"/>
                </a:outerShdw>
              </a:effectLst>
              <a:latin typeface="Verdana" panose="020B0604030504040204" pitchFamily="34" charset="0"/>
            </a:endParaRPr>
          </a:p>
        </p:txBody>
      </p:sp>
      <p:sp>
        <p:nvSpPr>
          <p:cNvPr id="90116" name="Rectangle 2">
            <a:extLst>
              <a:ext uri="{FF2B5EF4-FFF2-40B4-BE49-F238E27FC236}">
                <a16:creationId xmlns:a16="http://schemas.microsoft.com/office/drawing/2014/main" id="{675384E2-DC8E-AFF1-EF7A-933CE550E296}"/>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90117" name="矩形 1">
            <a:extLst>
              <a:ext uri="{FF2B5EF4-FFF2-40B4-BE49-F238E27FC236}">
                <a16:creationId xmlns:a16="http://schemas.microsoft.com/office/drawing/2014/main" id="{A14AB670-3F90-AFC6-8394-71820E3EC0E9}"/>
              </a:ext>
            </a:extLst>
          </p:cNvPr>
          <p:cNvSpPr>
            <a:spLocks noChangeArrowheads="1"/>
          </p:cNvSpPr>
          <p:nvPr/>
        </p:nvSpPr>
        <p:spPr bwMode="auto">
          <a:xfrm>
            <a:off x="533400" y="1905000"/>
            <a:ext cx="8077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6. Let predicate S(x, y) be “x is in state y” and E(x) be “x is an abnormal system” where the domain for x and y consists of all systems and all possible states, respectively. Translate “Each abnormal system is in malfunctioning state, otherwise in diagnostic state.” to specifications in logical expression as____</a:t>
            </a:r>
            <a:endParaRPr lang="zh-CN" altLang="zh-CN" sz="1800"/>
          </a:p>
        </p:txBody>
      </p:sp>
      <p:sp>
        <p:nvSpPr>
          <p:cNvPr id="90118" name="矩形 5">
            <a:extLst>
              <a:ext uri="{FF2B5EF4-FFF2-40B4-BE49-F238E27FC236}">
                <a16:creationId xmlns:a16="http://schemas.microsoft.com/office/drawing/2014/main" id="{C624E751-B701-7A72-5FEB-3FEB592115CC}"/>
              </a:ext>
            </a:extLst>
          </p:cNvPr>
          <p:cNvSpPr>
            <a:spLocks noChangeArrowheads="1"/>
          </p:cNvSpPr>
          <p:nvPr/>
        </p:nvSpPr>
        <p:spPr bwMode="auto">
          <a:xfrm>
            <a:off x="342900" y="18034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0119" name="矩形 6">
            <a:extLst>
              <a:ext uri="{FF2B5EF4-FFF2-40B4-BE49-F238E27FC236}">
                <a16:creationId xmlns:a16="http://schemas.microsoft.com/office/drawing/2014/main" id="{6910A4FA-E80E-851E-B1A4-E83A299CF38A}"/>
              </a:ext>
            </a:extLst>
          </p:cNvPr>
          <p:cNvSpPr>
            <a:spLocks noChangeArrowheads="1"/>
          </p:cNvSpPr>
          <p:nvPr/>
        </p:nvSpPr>
        <p:spPr bwMode="auto">
          <a:xfrm>
            <a:off x="342900" y="1901825"/>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15</a:t>
            </a:r>
            <a:endParaRPr lang="zh-CN" altLang="en-US" sz="1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6D97BEEC-DDE3-43AF-87DD-4F456F0980BA}"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93</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33230064-3EB8-4778-A113-BD594220BFDC}"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93</a:t>
            </a:fld>
            <a:endParaRPr lang="en-US" altLang="zh-CN" sz="1200">
              <a:effectLst>
                <a:outerShdw blurRad="38100" dist="38100" dir="2700000" algn="tl">
                  <a:srgbClr val="C0C0C0"/>
                </a:outerShdw>
              </a:effectLst>
              <a:latin typeface="Verdana" panose="020B0604030504040204" pitchFamily="34" charset="0"/>
            </a:endParaRPr>
          </a:p>
        </p:txBody>
      </p:sp>
      <p:sp>
        <p:nvSpPr>
          <p:cNvPr id="91140" name="Rectangle 2">
            <a:extLst>
              <a:ext uri="{FF2B5EF4-FFF2-40B4-BE49-F238E27FC236}">
                <a16:creationId xmlns:a16="http://schemas.microsoft.com/office/drawing/2014/main" id="{8E890F70-55F4-9C5C-FD13-AD5A4E555174}"/>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1477328"/>
          </a:xfrm>
          <a:prstGeom prst="rect">
            <a:avLst/>
          </a:prstGeom>
          <a:blipFill>
            <a:blip r:embed="rId2"/>
            <a:stretch>
              <a:fillRect l="-679" t="-2479" r="-75" b="-5372"/>
            </a:stretch>
          </a:blipFill>
        </p:spPr>
        <p:txBody>
          <a:bodyPr/>
          <a:lstStyle/>
          <a:p>
            <a:pPr eaLnBrk="1" hangingPunct="1">
              <a:buFont typeface="Arial" panose="020B0604020202020204" pitchFamily="34" charset="0"/>
              <a:buNone/>
              <a:defRPr/>
            </a:pPr>
            <a:r>
              <a:rPr lang="zh-CN" altLang="en-US">
                <a:noFill/>
              </a:rPr>
              <a:t> </a:t>
            </a:r>
          </a:p>
        </p:txBody>
      </p:sp>
      <p:sp>
        <p:nvSpPr>
          <p:cNvPr id="91142" name="矩形 5">
            <a:extLst>
              <a:ext uri="{FF2B5EF4-FFF2-40B4-BE49-F238E27FC236}">
                <a16:creationId xmlns:a16="http://schemas.microsoft.com/office/drawing/2014/main" id="{659B080D-3C83-EFDB-474B-5717B110B02E}"/>
              </a:ext>
            </a:extLst>
          </p:cNvPr>
          <p:cNvSpPr>
            <a:spLocks noChangeArrowheads="1"/>
          </p:cNvSpPr>
          <p:nvPr/>
        </p:nvSpPr>
        <p:spPr bwMode="auto">
          <a:xfrm>
            <a:off x="457200" y="1870075"/>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1143" name="矩形 6">
            <a:extLst>
              <a:ext uri="{FF2B5EF4-FFF2-40B4-BE49-F238E27FC236}">
                <a16:creationId xmlns:a16="http://schemas.microsoft.com/office/drawing/2014/main" id="{D027D2EE-0D5C-DB60-98EF-692E25293994}"/>
              </a:ext>
            </a:extLst>
          </p:cNvPr>
          <p:cNvSpPr>
            <a:spLocks noChangeArrowheads="1"/>
          </p:cNvSpPr>
          <p:nvPr/>
        </p:nvSpPr>
        <p:spPr bwMode="auto">
          <a:xfrm>
            <a:off x="342900" y="1901825"/>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15</a:t>
            </a:r>
            <a:endParaRPr lang="zh-CN" altLang="en-US" sz="1800" dirty="0"/>
          </a:p>
        </p:txBody>
      </p:sp>
      <p:pic>
        <p:nvPicPr>
          <p:cNvPr id="91144" name="图片 2">
            <a:extLst>
              <a:ext uri="{FF2B5EF4-FFF2-40B4-BE49-F238E27FC236}">
                <a16:creationId xmlns:a16="http://schemas.microsoft.com/office/drawing/2014/main" id="{3307DEE9-7DE5-979E-2CBD-5D47A3A5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954463"/>
            <a:ext cx="61150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5" name="矩形 8">
            <a:extLst>
              <a:ext uri="{FF2B5EF4-FFF2-40B4-BE49-F238E27FC236}">
                <a16:creationId xmlns:a16="http://schemas.microsoft.com/office/drawing/2014/main" id="{99DBF36F-6542-05E9-83EA-99ECC7F8AA7E}"/>
              </a:ext>
            </a:extLst>
          </p:cNvPr>
          <p:cNvSpPr>
            <a:spLocks noChangeArrowheads="1"/>
          </p:cNvSpPr>
          <p:nvPr/>
        </p:nvSpPr>
        <p:spPr bwMode="auto">
          <a:xfrm>
            <a:off x="850900" y="3084513"/>
            <a:ext cx="6616700" cy="390525"/>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41E70948-ABA4-4CA3-8617-C731B88DF8EB}"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94</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4F71D89-22A5-4F2F-BC6B-41FC22C73393}"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94</a:t>
            </a:fld>
            <a:endParaRPr lang="en-US" altLang="zh-CN" sz="1200">
              <a:effectLst>
                <a:outerShdw blurRad="38100" dist="38100" dir="2700000" algn="tl">
                  <a:srgbClr val="C0C0C0"/>
                </a:outerShdw>
              </a:effectLst>
              <a:latin typeface="Verdana" panose="020B0604030504040204" pitchFamily="34" charset="0"/>
            </a:endParaRPr>
          </a:p>
        </p:txBody>
      </p:sp>
      <p:sp>
        <p:nvSpPr>
          <p:cNvPr id="92164" name="Rectangle 2">
            <a:extLst>
              <a:ext uri="{FF2B5EF4-FFF2-40B4-BE49-F238E27FC236}">
                <a16:creationId xmlns:a16="http://schemas.microsoft.com/office/drawing/2014/main" id="{E6F8783B-7AE4-BA32-9426-D340C643800F}"/>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92165" name="矩形 1">
            <a:extLst>
              <a:ext uri="{FF2B5EF4-FFF2-40B4-BE49-F238E27FC236}">
                <a16:creationId xmlns:a16="http://schemas.microsoft.com/office/drawing/2014/main" id="{5DC841D2-4D9B-1E70-763F-486D23F1E43B}"/>
              </a:ext>
            </a:extLst>
          </p:cNvPr>
          <p:cNvSpPr>
            <a:spLocks noChangeArrowheads="1"/>
          </p:cNvSpPr>
          <p:nvPr/>
        </p:nvSpPr>
        <p:spPr bwMode="auto">
          <a:xfrm>
            <a:off x="533400" y="1905000"/>
            <a:ext cx="8077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15. Let P(x) be the statement “x can speak Russian” and let Q(x) be the statement “x knows the computer language C++.” For the universe of discourse for quantifiers use the set of all students at your school. Express the following sentences in terms of P(x), Q(x), quantifiers and logical connectives.</a:t>
            </a:r>
            <a:endParaRPr lang="zh-CN" altLang="zh-CN" sz="1800"/>
          </a:p>
          <a:p>
            <a:pPr eaLnBrk="1" hangingPunct="1">
              <a:spcBef>
                <a:spcPct val="0"/>
              </a:spcBef>
              <a:buClrTx/>
              <a:buFont typeface="Arial" panose="020B0604020202020204" pitchFamily="34" charset="0"/>
              <a:buNone/>
            </a:pPr>
            <a:r>
              <a:rPr lang="en-US" altLang="zh-CN" sz="1800"/>
              <a:t>There is a student at your school who can speak Russian but who doesn’t know C++.</a:t>
            </a:r>
            <a:endParaRPr lang="zh-CN" altLang="zh-CN" sz="1800"/>
          </a:p>
          <a:p>
            <a:pPr eaLnBrk="1" hangingPunct="1">
              <a:spcBef>
                <a:spcPct val="0"/>
              </a:spcBef>
              <a:buClrTx/>
              <a:buFont typeface="Arial" panose="020B0604020202020204" pitchFamily="34" charset="0"/>
              <a:buNone/>
            </a:pPr>
            <a:r>
              <a:rPr lang="en-US" altLang="zh-CN" sz="1800"/>
              <a:t>___________________________</a:t>
            </a:r>
            <a:endParaRPr lang="zh-CN" altLang="zh-CN" sz="1800"/>
          </a:p>
        </p:txBody>
      </p:sp>
      <p:sp>
        <p:nvSpPr>
          <p:cNvPr id="92166" name="矩形 5">
            <a:extLst>
              <a:ext uri="{FF2B5EF4-FFF2-40B4-BE49-F238E27FC236}">
                <a16:creationId xmlns:a16="http://schemas.microsoft.com/office/drawing/2014/main" id="{270B8648-51B1-02B2-323C-7000C73BC844}"/>
              </a:ext>
            </a:extLst>
          </p:cNvPr>
          <p:cNvSpPr>
            <a:spLocks noChangeArrowheads="1"/>
          </p:cNvSpPr>
          <p:nvPr/>
        </p:nvSpPr>
        <p:spPr bwMode="auto">
          <a:xfrm>
            <a:off x="542925" y="1855788"/>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2167" name="矩形 6">
            <a:extLst>
              <a:ext uri="{FF2B5EF4-FFF2-40B4-BE49-F238E27FC236}">
                <a16:creationId xmlns:a16="http://schemas.microsoft.com/office/drawing/2014/main" id="{93B1F5E5-6263-A757-56DB-BD2B3C7AA635}"/>
              </a:ext>
            </a:extLst>
          </p:cNvPr>
          <p:cNvSpPr>
            <a:spLocks noChangeArrowheads="1"/>
          </p:cNvSpPr>
          <p:nvPr/>
        </p:nvSpPr>
        <p:spPr bwMode="auto">
          <a:xfrm>
            <a:off x="342900" y="1901825"/>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16</a:t>
            </a:r>
            <a:endParaRPr lang="zh-CN" altLang="en-US" sz="1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9B7B6624-5DD1-4038-B285-36C122965000}"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95</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E13AB80-97B4-4F2A-99E2-0CDC4931EF22}"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95</a:t>
            </a:fld>
            <a:endParaRPr lang="en-US" altLang="zh-CN" sz="1200">
              <a:effectLst>
                <a:outerShdw blurRad="38100" dist="38100" dir="2700000" algn="tl">
                  <a:srgbClr val="C0C0C0"/>
                </a:outerShdw>
              </a:effectLst>
              <a:latin typeface="Verdana" panose="020B0604030504040204" pitchFamily="34" charset="0"/>
            </a:endParaRPr>
          </a:p>
        </p:txBody>
      </p:sp>
      <p:sp>
        <p:nvSpPr>
          <p:cNvPr id="93188" name="Rectangle 2">
            <a:extLst>
              <a:ext uri="{FF2B5EF4-FFF2-40B4-BE49-F238E27FC236}">
                <a16:creationId xmlns:a16="http://schemas.microsoft.com/office/drawing/2014/main" id="{12DF2FFB-796C-6754-9ACD-A46F80E5B8B9}"/>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2" name="矩形 1">
            <a:extLst>
              <a:ext uri="{FF2B5EF4-FFF2-40B4-BE49-F238E27FC236}">
                <a16:creationId xmlns:a16="http://schemas.microsoft.com/office/drawing/2014/main" id="{0F1DA223-8FCA-4FD2-AE23-1859CA0B2860}"/>
              </a:ext>
            </a:extLst>
          </p:cNvPr>
          <p:cNvSpPr>
            <a:spLocks noRot="1" noChangeAspect="1" noMove="1" noResize="1" noEditPoints="1" noAdjustHandles="1" noChangeArrowheads="1" noChangeShapeType="1" noTextEdit="1"/>
          </p:cNvSpPr>
          <p:nvPr/>
        </p:nvSpPr>
        <p:spPr>
          <a:xfrm>
            <a:off x="533400" y="1905000"/>
            <a:ext cx="8077200" cy="2308324"/>
          </a:xfrm>
          <a:prstGeom prst="rect">
            <a:avLst/>
          </a:prstGeom>
          <a:blipFill>
            <a:blip r:embed="rId2"/>
            <a:stretch>
              <a:fillRect l="-679" t="-1587" b="-3175"/>
            </a:stretch>
          </a:blipFill>
        </p:spPr>
        <p:txBody>
          <a:bodyPr/>
          <a:lstStyle/>
          <a:p>
            <a:pPr eaLnBrk="1" hangingPunct="1">
              <a:buFont typeface="Arial" panose="020B0604020202020204" pitchFamily="34" charset="0"/>
              <a:buNone/>
              <a:defRPr/>
            </a:pPr>
            <a:r>
              <a:rPr lang="zh-CN" altLang="en-US">
                <a:noFill/>
              </a:rPr>
              <a:t> </a:t>
            </a:r>
          </a:p>
        </p:txBody>
      </p:sp>
      <p:sp>
        <p:nvSpPr>
          <p:cNvPr id="93190" name="矩形 5">
            <a:extLst>
              <a:ext uri="{FF2B5EF4-FFF2-40B4-BE49-F238E27FC236}">
                <a16:creationId xmlns:a16="http://schemas.microsoft.com/office/drawing/2014/main" id="{F023AF02-05B9-A2B9-8FA0-56898398FCCB}"/>
              </a:ext>
            </a:extLst>
          </p:cNvPr>
          <p:cNvSpPr>
            <a:spLocks noChangeArrowheads="1"/>
          </p:cNvSpPr>
          <p:nvPr/>
        </p:nvSpPr>
        <p:spPr bwMode="auto">
          <a:xfrm>
            <a:off x="533400" y="1852613"/>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3191" name="矩形 6">
            <a:extLst>
              <a:ext uri="{FF2B5EF4-FFF2-40B4-BE49-F238E27FC236}">
                <a16:creationId xmlns:a16="http://schemas.microsoft.com/office/drawing/2014/main" id="{5B4018D6-DB04-8EF7-B253-88539D2146D5}"/>
              </a:ext>
            </a:extLst>
          </p:cNvPr>
          <p:cNvSpPr>
            <a:spLocks noChangeArrowheads="1"/>
          </p:cNvSpPr>
          <p:nvPr/>
        </p:nvSpPr>
        <p:spPr bwMode="auto">
          <a:xfrm>
            <a:off x="342900" y="1901825"/>
            <a:ext cx="4572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dirty="0"/>
              <a:t>16</a:t>
            </a:r>
            <a:endParaRPr lang="zh-CN" altLang="en-US" sz="1800" dirty="0"/>
          </a:p>
        </p:txBody>
      </p:sp>
      <p:pic>
        <p:nvPicPr>
          <p:cNvPr id="93192" name="图片 2">
            <a:extLst>
              <a:ext uri="{FF2B5EF4-FFF2-40B4-BE49-F238E27FC236}">
                <a16:creationId xmlns:a16="http://schemas.microsoft.com/office/drawing/2014/main" id="{21772DCF-67BA-0E8E-D5B6-5448E180C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075" y="4833938"/>
            <a:ext cx="19050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3" name="矩形 3">
            <a:extLst>
              <a:ext uri="{FF2B5EF4-FFF2-40B4-BE49-F238E27FC236}">
                <a16:creationId xmlns:a16="http://schemas.microsoft.com/office/drawing/2014/main" id="{0A95F7B6-F947-DF7B-8309-38BB74DF46A1}"/>
              </a:ext>
            </a:extLst>
          </p:cNvPr>
          <p:cNvSpPr>
            <a:spLocks noChangeArrowheads="1"/>
          </p:cNvSpPr>
          <p:nvPr/>
        </p:nvSpPr>
        <p:spPr bwMode="auto">
          <a:xfrm>
            <a:off x="533400" y="3886200"/>
            <a:ext cx="5486400" cy="390525"/>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164259B3-6495-48FF-B8B4-157C41863DA3}"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96</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DF11A18E-0E37-4FA4-BC96-CBF39E329EAA}"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96</a:t>
            </a:fld>
            <a:endParaRPr lang="en-US" altLang="zh-CN" sz="1200">
              <a:effectLst>
                <a:outerShdw blurRad="38100" dist="38100" dir="2700000" algn="tl">
                  <a:srgbClr val="C0C0C0"/>
                </a:outerShdw>
              </a:effectLst>
              <a:latin typeface="Verdana" panose="020B0604030504040204" pitchFamily="34" charset="0"/>
            </a:endParaRPr>
          </a:p>
        </p:txBody>
      </p:sp>
      <p:sp>
        <p:nvSpPr>
          <p:cNvPr id="94212" name="Rectangle 2">
            <a:extLst>
              <a:ext uri="{FF2B5EF4-FFF2-40B4-BE49-F238E27FC236}">
                <a16:creationId xmlns:a16="http://schemas.microsoft.com/office/drawing/2014/main" id="{A3CB68B8-6CA7-36AD-3C52-2685A0B50F02}"/>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94213" name="矩形 5">
            <a:extLst>
              <a:ext uri="{FF2B5EF4-FFF2-40B4-BE49-F238E27FC236}">
                <a16:creationId xmlns:a16="http://schemas.microsoft.com/office/drawing/2014/main" id="{B9EB8D62-7A60-9F60-B6B9-516EA4B98561}"/>
              </a:ext>
            </a:extLst>
          </p:cNvPr>
          <p:cNvSpPr>
            <a:spLocks noChangeArrowheads="1"/>
          </p:cNvSpPr>
          <p:nvPr/>
        </p:nvSpPr>
        <p:spPr bwMode="auto">
          <a:xfrm>
            <a:off x="546100" y="1828800"/>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4214" name="矩形 1">
            <a:extLst>
              <a:ext uri="{FF2B5EF4-FFF2-40B4-BE49-F238E27FC236}">
                <a16:creationId xmlns:a16="http://schemas.microsoft.com/office/drawing/2014/main" id="{6F42CA2E-400B-081A-38BB-5AB78D6A3657}"/>
              </a:ext>
            </a:extLst>
          </p:cNvPr>
          <p:cNvSpPr>
            <a:spLocks noChangeArrowheads="1"/>
          </p:cNvSpPr>
          <p:nvPr/>
        </p:nvSpPr>
        <p:spPr bwMode="auto">
          <a:xfrm>
            <a:off x="533400" y="1905000"/>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spcBef>
                <a:spcPct val="0"/>
              </a:spcBef>
              <a:buClrTx/>
              <a:buFont typeface="Arial" panose="020B0604020202020204" pitchFamily="34" charset="0"/>
              <a:buNone/>
            </a:pPr>
            <a:r>
              <a:rPr lang="en-US" altLang="zh-CN" sz="1800" dirty="0"/>
              <a:t>17. </a:t>
            </a:r>
            <a:r>
              <a:rPr lang="zh-CN" altLang="zh-CN" sz="1800" dirty="0"/>
              <a:t>“</a:t>
            </a:r>
            <a:r>
              <a:rPr lang="en-US" altLang="zh-CN" sz="1800" dirty="0"/>
              <a:t>x is in this class ” is denoted as S(x), and</a:t>
            </a:r>
            <a:r>
              <a:rPr lang="zh-CN" altLang="zh-CN" sz="1800" dirty="0"/>
              <a:t>“</a:t>
            </a:r>
            <a:r>
              <a:rPr lang="en-US" altLang="zh-CN" sz="1800" dirty="0"/>
              <a:t>x has studied discrete mathematics” is denoted as C(x). Using predicates and quantifier, the statement “Every student in this class has studied discrete mathematics.” can be expressed as:</a:t>
            </a:r>
            <a:endParaRPr lang="zh-CN" altLang="zh-CN" sz="18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ED90B1BF-ECB3-4C56-A3A5-AEE10F035649}"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97</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AF5C554F-5009-4B39-9C06-E01DE06F86C3}"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97</a:t>
            </a:fld>
            <a:endParaRPr lang="en-US" altLang="zh-CN" sz="1200">
              <a:effectLst>
                <a:outerShdw blurRad="38100" dist="38100" dir="2700000" algn="tl">
                  <a:srgbClr val="C0C0C0"/>
                </a:outerShdw>
              </a:effectLst>
              <a:latin typeface="Verdana" panose="020B0604030504040204" pitchFamily="34" charset="0"/>
            </a:endParaRPr>
          </a:p>
        </p:txBody>
      </p:sp>
      <p:sp>
        <p:nvSpPr>
          <p:cNvPr id="95236" name="Rectangle 2">
            <a:extLst>
              <a:ext uri="{FF2B5EF4-FFF2-40B4-BE49-F238E27FC236}">
                <a16:creationId xmlns:a16="http://schemas.microsoft.com/office/drawing/2014/main" id="{5D4CF0EB-86D3-D2CB-D351-1948C3133080}"/>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95237" name="矩形 1">
            <a:extLst>
              <a:ext uri="{FF2B5EF4-FFF2-40B4-BE49-F238E27FC236}">
                <a16:creationId xmlns:a16="http://schemas.microsoft.com/office/drawing/2014/main" id="{25E37A3E-0B28-7A90-6080-6013EE8EAEF4}"/>
              </a:ext>
            </a:extLst>
          </p:cNvPr>
          <p:cNvSpPr>
            <a:spLocks noChangeArrowheads="1"/>
          </p:cNvSpPr>
          <p:nvPr/>
        </p:nvSpPr>
        <p:spPr bwMode="auto">
          <a:xfrm>
            <a:off x="533400" y="1905000"/>
            <a:ext cx="8077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just" eaLnBrk="1" hangingPunct="1">
              <a:spcBef>
                <a:spcPct val="0"/>
              </a:spcBef>
              <a:buClrTx/>
              <a:buFont typeface="Arial" panose="020B0604020202020204" pitchFamily="34" charset="0"/>
              <a:buNone/>
            </a:pPr>
            <a:r>
              <a:rPr lang="en-US" altLang="zh-CN" sz="1800" dirty="0"/>
              <a:t>17. </a:t>
            </a:r>
            <a:r>
              <a:rPr lang="zh-CN" altLang="zh-CN" sz="1800" dirty="0"/>
              <a:t>“</a:t>
            </a:r>
            <a:r>
              <a:rPr lang="en-US" altLang="zh-CN" sz="1800" dirty="0"/>
              <a:t>x is in this class ” is denoted as S(x), and</a:t>
            </a:r>
            <a:r>
              <a:rPr lang="zh-CN" altLang="zh-CN" sz="1800" dirty="0"/>
              <a:t>“</a:t>
            </a:r>
            <a:r>
              <a:rPr lang="en-US" altLang="zh-CN" sz="1800" dirty="0"/>
              <a:t>x has studied discrete mathematics” is denoted as C(x). Using predicates and quantifier, the statement “Every student in this class has studied discrete mathematics.” can be expressed as:</a:t>
            </a:r>
            <a:endParaRPr lang="zh-CN" altLang="zh-CN" sz="1800" dirty="0"/>
          </a:p>
        </p:txBody>
      </p:sp>
      <p:pic>
        <p:nvPicPr>
          <p:cNvPr id="95238" name="图片 1">
            <a:extLst>
              <a:ext uri="{FF2B5EF4-FFF2-40B4-BE49-F238E27FC236}">
                <a16:creationId xmlns:a16="http://schemas.microsoft.com/office/drawing/2014/main" id="{8B3D2E0D-6865-0F9D-A196-738727539A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886200"/>
            <a:ext cx="1647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5A8C0811-ECE6-49DF-A54D-7ED8EA9A6B85}"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98</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2137EFE1-BFBA-462E-B392-4A98E83B0710}"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98</a:t>
            </a:fld>
            <a:endParaRPr lang="en-US" altLang="zh-CN" sz="1200">
              <a:effectLst>
                <a:outerShdw blurRad="38100" dist="38100" dir="2700000" algn="tl">
                  <a:srgbClr val="C0C0C0"/>
                </a:outerShdw>
              </a:effectLst>
              <a:latin typeface="Verdana" panose="020B0604030504040204" pitchFamily="34" charset="0"/>
            </a:endParaRPr>
          </a:p>
        </p:txBody>
      </p:sp>
      <p:sp>
        <p:nvSpPr>
          <p:cNvPr id="96260" name="Rectangle 2">
            <a:extLst>
              <a:ext uri="{FF2B5EF4-FFF2-40B4-BE49-F238E27FC236}">
                <a16:creationId xmlns:a16="http://schemas.microsoft.com/office/drawing/2014/main" id="{5E90EC3D-5904-767F-4313-C40CB5AC5378}"/>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96261" name="矩形 5">
            <a:extLst>
              <a:ext uri="{FF2B5EF4-FFF2-40B4-BE49-F238E27FC236}">
                <a16:creationId xmlns:a16="http://schemas.microsoft.com/office/drawing/2014/main" id="{9AC349AA-05B5-0A27-0FB4-BDAE0D1E561F}"/>
              </a:ext>
            </a:extLst>
          </p:cNvPr>
          <p:cNvSpPr>
            <a:spLocks noChangeArrowheads="1"/>
          </p:cNvSpPr>
          <p:nvPr/>
        </p:nvSpPr>
        <p:spPr bwMode="auto">
          <a:xfrm>
            <a:off x="533400" y="1897063"/>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6262" name="矩形 6">
            <a:extLst>
              <a:ext uri="{FF2B5EF4-FFF2-40B4-BE49-F238E27FC236}">
                <a16:creationId xmlns:a16="http://schemas.microsoft.com/office/drawing/2014/main" id="{5161E66E-A64C-5457-A2BF-4BD4D1D02F3D}"/>
              </a:ext>
            </a:extLst>
          </p:cNvPr>
          <p:cNvSpPr>
            <a:spLocks noChangeArrowheads="1"/>
          </p:cNvSpPr>
          <p:nvPr/>
        </p:nvSpPr>
        <p:spPr bwMode="auto">
          <a:xfrm>
            <a:off x="342900" y="1920875"/>
            <a:ext cx="457200" cy="36195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16</a:t>
            </a:r>
            <a:endParaRPr lang="zh-CN" altLang="en-US" sz="1800"/>
          </a:p>
        </p:txBody>
      </p:sp>
      <p:sp>
        <p:nvSpPr>
          <p:cNvPr id="3" name="矩形 2">
            <a:extLst>
              <a:ext uri="{FF2B5EF4-FFF2-40B4-BE49-F238E27FC236}">
                <a16:creationId xmlns:a16="http://schemas.microsoft.com/office/drawing/2014/main" id="{55999971-928E-4793-A8DC-6C867EF53D8A}"/>
              </a:ext>
            </a:extLst>
          </p:cNvPr>
          <p:cNvSpPr>
            <a:spLocks noRot="1" noChangeAspect="1" noMove="1" noResize="1" noEditPoints="1" noAdjustHandles="1" noChangeArrowheads="1" noChangeShapeType="1" noTextEdit="1"/>
          </p:cNvSpPr>
          <p:nvPr/>
        </p:nvSpPr>
        <p:spPr>
          <a:xfrm>
            <a:off x="365880" y="1920875"/>
            <a:ext cx="8001000" cy="923330"/>
          </a:xfrm>
          <a:prstGeom prst="rect">
            <a:avLst/>
          </a:prstGeom>
          <a:blipFill>
            <a:blip r:embed="rId2"/>
            <a:stretch>
              <a:fillRect l="-609" t="-3289" r="-609" b="-9211"/>
            </a:stretch>
          </a:blipFill>
        </p:spPr>
        <p:txBody>
          <a:bodyPr/>
          <a:lstStyle/>
          <a:p>
            <a:pPr>
              <a:defRPr/>
            </a:pPr>
            <a:r>
              <a:rPr lang="zh-CN" altLang="en-US">
                <a:noFill/>
              </a:rPr>
              <a:t> </a:t>
            </a:r>
          </a:p>
        </p:txBody>
      </p:sp>
      <p:sp>
        <p:nvSpPr>
          <p:cNvPr id="4" name="文本框 3">
            <a:extLst>
              <a:ext uri="{FF2B5EF4-FFF2-40B4-BE49-F238E27FC236}">
                <a16:creationId xmlns:a16="http://schemas.microsoft.com/office/drawing/2014/main" id="{013A102B-F3DE-3A00-F3D9-9459D97790B9}"/>
              </a:ext>
            </a:extLst>
          </p:cNvPr>
          <p:cNvSpPr txBox="1"/>
          <p:nvPr/>
        </p:nvSpPr>
        <p:spPr>
          <a:xfrm>
            <a:off x="342900" y="1924890"/>
            <a:ext cx="530165" cy="369332"/>
          </a:xfrm>
          <a:prstGeom prst="rect">
            <a:avLst/>
          </a:prstGeom>
          <a:solidFill>
            <a:schemeClr val="bg1"/>
          </a:solidFill>
        </p:spPr>
        <p:txBody>
          <a:bodyPr wrap="square">
            <a:spAutoFit/>
          </a:bodyPr>
          <a:lstStyle/>
          <a:p>
            <a:r>
              <a:rPr lang="en-US" altLang="zh-CN" sz="1800" dirty="0"/>
              <a:t>18.</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08CFF499-AC69-4BDF-B74C-868C2326B37D}"/>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F2F96209-1BA1-425F-A0DC-B9D12556DE3F}"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99</a:t>
            </a:fld>
            <a:endParaRPr lang="en-US" altLang="zh-CN" sz="1200">
              <a:effectLst>
                <a:outerShdw blurRad="38100" dist="38100" dir="2700000" algn="tl">
                  <a:srgbClr val="C0C0C0"/>
                </a:outerShdw>
              </a:effectLst>
              <a:latin typeface="Verdana" panose="020B0604030504040204" pitchFamily="34" charset="0"/>
            </a:endParaRPr>
          </a:p>
        </p:txBody>
      </p:sp>
      <p:sp>
        <p:nvSpPr>
          <p:cNvPr id="67587" name="灯片编号占位符 5">
            <a:extLst>
              <a:ext uri="{FF2B5EF4-FFF2-40B4-BE49-F238E27FC236}">
                <a16:creationId xmlns:a16="http://schemas.microsoft.com/office/drawing/2014/main" id="{152A5510-0306-41FE-AAAA-6C3B001BDEEC}"/>
              </a:ext>
            </a:extLst>
          </p:cNvPr>
          <p:cNvSpPr txBox="1">
            <a:spLocks noGrp="1" noChangeArrowheads="1"/>
          </p:cNvSpPr>
          <p:nvPr/>
        </p:nvSpPr>
        <p:spPr bwMode="auto">
          <a:xfrm>
            <a:off x="3124200" y="6477000"/>
            <a:ext cx="2133600" cy="320675"/>
          </a:xfrm>
          <a:prstGeom prst="rect">
            <a:avLst/>
          </a:prstGeom>
          <a:noFill/>
          <a:ln w="9525">
            <a:noFill/>
            <a:miter lim="800000"/>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Font typeface="Arial" panose="020B0604020202020204" pitchFamily="34" charset="0"/>
              <a:buNone/>
            </a:pPr>
            <a:fld id="{8DAA4090-E191-4C81-A307-7340787F10E8}" type="slidenum">
              <a:rPr lang="en-US" altLang="zh-CN" sz="1200">
                <a:effectLst>
                  <a:outerShdw blurRad="38100" dist="38100" dir="2700000" algn="tl">
                    <a:srgbClr val="C0C0C0"/>
                  </a:outerShdw>
                </a:effectLst>
                <a:latin typeface="Verdana" panose="020B0604030504040204" pitchFamily="34" charset="0"/>
              </a:rPr>
              <a:pPr algn="ctr" eaLnBrk="1" hangingPunct="1">
                <a:spcBef>
                  <a:spcPct val="0"/>
                </a:spcBef>
                <a:buClrTx/>
                <a:buFont typeface="Arial" panose="020B0604020202020204" pitchFamily="34" charset="0"/>
                <a:buNone/>
              </a:pPr>
              <a:t>99</a:t>
            </a:fld>
            <a:endParaRPr lang="en-US" altLang="zh-CN" sz="1200">
              <a:effectLst>
                <a:outerShdw blurRad="38100" dist="38100" dir="2700000" algn="tl">
                  <a:srgbClr val="C0C0C0"/>
                </a:outerShdw>
              </a:effectLst>
              <a:latin typeface="Verdana" panose="020B0604030504040204" pitchFamily="34" charset="0"/>
            </a:endParaRPr>
          </a:p>
        </p:txBody>
      </p:sp>
      <p:sp>
        <p:nvSpPr>
          <p:cNvPr id="97284" name="Rectangle 2">
            <a:extLst>
              <a:ext uri="{FF2B5EF4-FFF2-40B4-BE49-F238E27FC236}">
                <a16:creationId xmlns:a16="http://schemas.microsoft.com/office/drawing/2014/main" id="{CD67BAA3-373C-8F9F-DE26-28722D3A2C30}"/>
              </a:ext>
            </a:extLst>
          </p:cNvPr>
          <p:cNvSpPr>
            <a:spLocks noGrp="1" noChangeArrowheads="1"/>
          </p:cNvSpPr>
          <p:nvPr>
            <p:ph type="title" idx="4294967295"/>
          </p:nvPr>
        </p:nvSpPr>
        <p:spPr/>
        <p:txBody>
          <a:bodyPr/>
          <a:lstStyle/>
          <a:p>
            <a:pPr eaLnBrk="1" hangingPunct="1"/>
            <a:r>
              <a:rPr lang="en-US" altLang="zh-CN" sz="2800">
                <a:ea typeface="宋体" panose="02010600030101010101" pitchFamily="2" charset="-122"/>
              </a:rPr>
              <a:t>Exercises</a:t>
            </a:r>
          </a:p>
        </p:txBody>
      </p:sp>
      <p:sp>
        <p:nvSpPr>
          <p:cNvPr id="97285" name="矩形 5">
            <a:extLst>
              <a:ext uri="{FF2B5EF4-FFF2-40B4-BE49-F238E27FC236}">
                <a16:creationId xmlns:a16="http://schemas.microsoft.com/office/drawing/2014/main" id="{E0430A07-7862-8E66-CFEB-C02FAD6CDA2A}"/>
              </a:ext>
            </a:extLst>
          </p:cNvPr>
          <p:cNvSpPr>
            <a:spLocks noChangeArrowheads="1"/>
          </p:cNvSpPr>
          <p:nvPr/>
        </p:nvSpPr>
        <p:spPr bwMode="auto">
          <a:xfrm>
            <a:off x="533400" y="1897063"/>
            <a:ext cx="381000" cy="38100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97286" name="矩形 6">
            <a:extLst>
              <a:ext uri="{FF2B5EF4-FFF2-40B4-BE49-F238E27FC236}">
                <a16:creationId xmlns:a16="http://schemas.microsoft.com/office/drawing/2014/main" id="{3EA23AC3-4062-FCC3-837D-65EDE54A889F}"/>
              </a:ext>
            </a:extLst>
          </p:cNvPr>
          <p:cNvSpPr>
            <a:spLocks noChangeArrowheads="1"/>
          </p:cNvSpPr>
          <p:nvPr/>
        </p:nvSpPr>
        <p:spPr bwMode="auto">
          <a:xfrm>
            <a:off x="342900" y="1920875"/>
            <a:ext cx="457200" cy="361950"/>
          </a:xfrm>
          <a:prstGeom prst="rect">
            <a:avLst/>
          </a:prstGeom>
          <a:solidFill>
            <a:schemeClr val="bg1"/>
          </a:solidFill>
          <a:ln w="9525" algn="ctr">
            <a:solidFill>
              <a:schemeClr val="bg1"/>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16</a:t>
            </a:r>
            <a:endParaRPr lang="zh-CN" altLang="en-US" sz="1800"/>
          </a:p>
        </p:txBody>
      </p:sp>
      <p:sp>
        <p:nvSpPr>
          <p:cNvPr id="3" name="矩形 2">
            <a:extLst>
              <a:ext uri="{FF2B5EF4-FFF2-40B4-BE49-F238E27FC236}">
                <a16:creationId xmlns:a16="http://schemas.microsoft.com/office/drawing/2014/main" id="{55999971-928E-4793-A8DC-6C867EF53D8A}"/>
              </a:ext>
            </a:extLst>
          </p:cNvPr>
          <p:cNvSpPr>
            <a:spLocks noRot="1" noChangeAspect="1" noMove="1" noResize="1" noEditPoints="1" noAdjustHandles="1" noChangeArrowheads="1" noChangeShapeType="1" noTextEdit="1"/>
          </p:cNvSpPr>
          <p:nvPr/>
        </p:nvSpPr>
        <p:spPr>
          <a:xfrm>
            <a:off x="365880" y="1920875"/>
            <a:ext cx="8001000" cy="923330"/>
          </a:xfrm>
          <a:prstGeom prst="rect">
            <a:avLst/>
          </a:prstGeom>
          <a:blipFill>
            <a:blip r:embed="rId2"/>
            <a:stretch>
              <a:fillRect l="-609" t="-3289" r="-609" b="-9211"/>
            </a:stretch>
          </a:blipFill>
        </p:spPr>
        <p:txBody>
          <a:bodyPr/>
          <a:lstStyle/>
          <a:p>
            <a:pPr>
              <a:defRPr/>
            </a:pPr>
            <a:r>
              <a:rPr lang="zh-CN" altLang="en-US">
                <a:noFill/>
              </a:rPr>
              <a:t> </a:t>
            </a:r>
          </a:p>
        </p:txBody>
      </p:sp>
      <p:sp>
        <p:nvSpPr>
          <p:cNvPr id="97288" name="矩形 4">
            <a:extLst>
              <a:ext uri="{FF2B5EF4-FFF2-40B4-BE49-F238E27FC236}">
                <a16:creationId xmlns:a16="http://schemas.microsoft.com/office/drawing/2014/main" id="{98BCE27F-718D-4828-B155-22247D3784E3}"/>
              </a:ext>
            </a:extLst>
          </p:cNvPr>
          <p:cNvSpPr>
            <a:spLocks noChangeArrowheads="1"/>
          </p:cNvSpPr>
          <p:nvPr/>
        </p:nvSpPr>
        <p:spPr bwMode="auto">
          <a:xfrm>
            <a:off x="365125" y="3244850"/>
            <a:ext cx="1835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Font typeface="Wingdings" panose="05000000000000000000" pitchFamily="2" charset="2"/>
              <a:buChar char="•"/>
              <a:defRPr sz="2400">
                <a:solidFill>
                  <a:schemeClr val="tx1"/>
                </a:solidFill>
                <a:latin typeface="Arial" panose="020B0604020202020204" pitchFamily="34" charset="0"/>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FontTx/>
              <a:buNone/>
            </a:pPr>
            <a:r>
              <a:rPr lang="en-US" altLang="zh-CN" sz="1800" b="1">
                <a:ea typeface="等线" panose="02010600030101010101" pitchFamily="2" charset="-122"/>
                <a:cs typeface="Arial" panose="020B0604020202020204" pitchFamily="34" charset="0"/>
                <a:sym typeface="Symbol" panose="05050102010706020507" pitchFamily="18" charset="2"/>
              </a:rPr>
              <a:t></a:t>
            </a:r>
            <a:r>
              <a:rPr lang="en-US" altLang="zh-CN" sz="1800" i="1">
                <a:ea typeface="等线" panose="02010600030101010101" pitchFamily="2" charset="-122"/>
                <a:cs typeface="Arial" panose="020B0604020202020204" pitchFamily="34" charset="0"/>
              </a:rPr>
              <a:t>x </a:t>
            </a:r>
            <a:r>
              <a:rPr lang="en-US" altLang="zh-CN" sz="1800">
                <a:ea typeface="等线" panose="02010600030101010101" pitchFamily="2" charset="-122"/>
                <a:cs typeface="Arial" panose="020B0604020202020204" pitchFamily="34" charset="0"/>
              </a:rPr>
              <a:t>(</a:t>
            </a:r>
            <a:r>
              <a:rPr lang="en-US" altLang="zh-CN" sz="1800" i="1">
                <a:ea typeface="等线" panose="02010600030101010101" pitchFamily="2" charset="-122"/>
                <a:cs typeface="Arial" panose="020B0604020202020204" pitchFamily="34" charset="0"/>
              </a:rPr>
              <a:t>R</a:t>
            </a:r>
            <a:r>
              <a:rPr lang="en-US" altLang="zh-CN" sz="1800">
                <a:ea typeface="等线" panose="02010600030101010101" pitchFamily="2" charset="-122"/>
                <a:cs typeface="Arial" panose="020B0604020202020204" pitchFamily="34" charset="0"/>
              </a:rPr>
              <a:t>(</a:t>
            </a:r>
            <a:r>
              <a:rPr lang="en-US" altLang="zh-CN" sz="1800" i="1">
                <a:ea typeface="等线" panose="02010600030101010101" pitchFamily="2" charset="-122"/>
                <a:cs typeface="Arial" panose="020B0604020202020204" pitchFamily="34" charset="0"/>
              </a:rPr>
              <a:t>x</a:t>
            </a:r>
            <a:r>
              <a:rPr lang="en-US" altLang="zh-CN" sz="1800">
                <a:ea typeface="等线" panose="02010600030101010101" pitchFamily="2" charset="-122"/>
                <a:cs typeface="Arial" panose="020B0604020202020204" pitchFamily="34" charset="0"/>
              </a:rPr>
              <a:t>) </a:t>
            </a:r>
            <a:r>
              <a:rPr lang="en-US" altLang="zh-CN" sz="1800" b="1">
                <a:ea typeface="等线" panose="02010600030101010101" pitchFamily="2" charset="-122"/>
                <a:cs typeface="Arial" panose="020B0604020202020204" pitchFamily="34" charset="0"/>
                <a:sym typeface="Symbol" panose="05050102010706020507" pitchFamily="18" charset="2"/>
              </a:rPr>
              <a:t></a:t>
            </a:r>
            <a:r>
              <a:rPr lang="en-US" altLang="zh-CN" sz="1800" i="1">
                <a:cs typeface="Arial" panose="020B0604020202020204" pitchFamily="34" charset="0"/>
              </a:rPr>
              <a:t>S</a:t>
            </a:r>
            <a:r>
              <a:rPr lang="en-US" altLang="zh-CN" sz="1800">
                <a:cs typeface="Arial" panose="020B0604020202020204" pitchFamily="34" charset="0"/>
              </a:rPr>
              <a:t>(</a:t>
            </a:r>
            <a:r>
              <a:rPr lang="en-US" altLang="zh-CN" sz="1800" i="1">
                <a:cs typeface="Arial" panose="020B0604020202020204" pitchFamily="34" charset="0"/>
              </a:rPr>
              <a:t>x</a:t>
            </a:r>
            <a:r>
              <a:rPr lang="en-US" altLang="zh-CN" sz="1800">
                <a:cs typeface="Arial" panose="020B0604020202020204" pitchFamily="34" charset="0"/>
              </a:rPr>
              <a:t>))</a:t>
            </a:r>
            <a:endParaRPr lang="zh-CN" altLang="en-US" sz="1800">
              <a:cs typeface="Arial" panose="020B0604020202020204" pitchFamily="34" charset="0"/>
            </a:endParaRPr>
          </a:p>
        </p:txBody>
      </p:sp>
      <p:sp>
        <p:nvSpPr>
          <p:cNvPr id="2" name="文本框 1">
            <a:extLst>
              <a:ext uri="{FF2B5EF4-FFF2-40B4-BE49-F238E27FC236}">
                <a16:creationId xmlns:a16="http://schemas.microsoft.com/office/drawing/2014/main" id="{47A0FADD-3F7C-A435-8B96-B9E7820CC83D}"/>
              </a:ext>
            </a:extLst>
          </p:cNvPr>
          <p:cNvSpPr txBox="1"/>
          <p:nvPr/>
        </p:nvSpPr>
        <p:spPr>
          <a:xfrm>
            <a:off x="342900" y="1924890"/>
            <a:ext cx="530165" cy="369332"/>
          </a:xfrm>
          <a:prstGeom prst="rect">
            <a:avLst/>
          </a:prstGeom>
          <a:solidFill>
            <a:schemeClr val="bg1"/>
          </a:solidFill>
        </p:spPr>
        <p:txBody>
          <a:bodyPr wrap="square">
            <a:spAutoFit/>
          </a:bodyPr>
          <a:lstStyle/>
          <a:p>
            <a:r>
              <a:rPr lang="en-US" altLang="zh-CN" sz="1800" dirty="0"/>
              <a:t>18.</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VlNmI2MjllNjAxMGU4Yzk3OTkxNTA2ZTNlOGEyODcifQ=="/>
</p:tagLst>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1_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1_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1_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1_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5393</Words>
  <Application>Microsoft Office PowerPoint</Application>
  <PresentationFormat>全屏显示(4:3)</PresentationFormat>
  <Paragraphs>657</Paragraphs>
  <Slides>104</Slides>
  <Notes>1</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104</vt:i4>
      </vt:variant>
    </vt:vector>
  </HeadingPairs>
  <TitlesOfParts>
    <vt:vector size="117" baseType="lpstr">
      <vt:lpstr>Euclid</vt:lpstr>
      <vt:lpstr>等线</vt:lpstr>
      <vt:lpstr>宋体</vt:lpstr>
      <vt:lpstr>Arial</vt:lpstr>
      <vt:lpstr>Arial Black</vt:lpstr>
      <vt:lpstr>Cambria Math</vt:lpstr>
      <vt:lpstr>Symbol</vt:lpstr>
      <vt:lpstr>Times New Roman</vt:lpstr>
      <vt:lpstr>Verdana</vt:lpstr>
      <vt:lpstr>Wingdings</vt:lpstr>
      <vt:lpstr>sample</vt:lpstr>
      <vt:lpstr>1_sample</vt:lpstr>
      <vt:lpstr>2_sample</vt:lpstr>
      <vt:lpstr>PowerPoint 演示文稿</vt:lpstr>
      <vt:lpstr>PowerPoint 演示文稿</vt:lpstr>
      <vt:lpstr>Contents</vt:lpstr>
      <vt:lpstr>PowerPoint 演示文稿</vt:lpstr>
      <vt:lpstr>Predicate Logic</vt:lpstr>
      <vt:lpstr>Example 1 ：视频烟雾检测</vt:lpstr>
      <vt:lpstr>Example 2 ：视频蒙面检测</vt:lpstr>
      <vt:lpstr>Example 3 ：视频监控的安全带检测</vt:lpstr>
      <vt:lpstr>Predicate</vt:lpstr>
      <vt:lpstr>Propositional Function</vt:lpstr>
      <vt:lpstr>Example 1</vt:lpstr>
      <vt:lpstr>Example 2</vt:lpstr>
      <vt:lpstr>Propositional Function</vt:lpstr>
      <vt:lpstr>PowerPoint 演示文稿</vt:lpstr>
      <vt:lpstr>Quantifier Expressions</vt:lpstr>
      <vt:lpstr>Universal Quantification </vt:lpstr>
      <vt:lpstr>Example: </vt:lpstr>
      <vt:lpstr>Example 4</vt:lpstr>
      <vt:lpstr>Counterexample</vt:lpstr>
      <vt:lpstr>Example 5</vt:lpstr>
      <vt:lpstr>Example 6</vt:lpstr>
      <vt:lpstr>Example 7</vt:lpstr>
      <vt:lpstr>Existential Quantifier</vt:lpstr>
      <vt:lpstr>Meaning of Quantified Expressions</vt:lpstr>
      <vt:lpstr>Example: </vt:lpstr>
      <vt:lpstr>Example 8</vt:lpstr>
      <vt:lpstr>Example 9</vt:lpstr>
      <vt:lpstr>PowerPoint 演示文稿</vt:lpstr>
      <vt:lpstr>Quantifier</vt:lpstr>
      <vt:lpstr>PowerPoint 演示文稿</vt:lpstr>
      <vt:lpstr>PowerPoint 演示文稿</vt:lpstr>
      <vt:lpstr>Free and Bound Variables</vt:lpstr>
      <vt:lpstr>Example of Binding</vt:lpstr>
      <vt:lpstr>PowerPoint 演示文稿</vt:lpstr>
      <vt:lpstr>PowerPoint 演示文稿</vt:lpstr>
      <vt:lpstr>Negations</vt:lpstr>
      <vt:lpstr>Negations</vt:lpstr>
      <vt:lpstr>Negating Quantifiers</vt:lpstr>
      <vt:lpstr>De Morgan’s laws</vt:lpstr>
      <vt:lpstr>Example 10</vt:lpstr>
      <vt:lpstr>Example 11</vt:lpstr>
      <vt:lpstr>PowerPoint 演示文稿</vt:lpstr>
      <vt:lpstr>Example 12</vt:lpstr>
      <vt:lpstr>PowerPoint 演示文稿</vt:lpstr>
      <vt:lpstr>Example 13</vt:lpstr>
      <vt:lpstr>PowerPoint 演示文稿</vt:lpstr>
      <vt:lpstr>PowerPoint 演示文稿</vt:lpstr>
      <vt:lpstr>Examples from Lewis Carrol</vt:lpstr>
      <vt:lpstr>Example 13</vt:lpstr>
      <vt:lpstr>Example 14</vt:lpstr>
      <vt:lpstr>Example 14</vt:lpstr>
      <vt:lpstr>Logic Programming</vt:lpstr>
      <vt:lpstr>Example 15</vt:lpstr>
      <vt:lpstr>PowerPoint 演示文稿</vt:lpstr>
      <vt:lpstr>命题符号化</vt:lpstr>
      <vt:lpstr>命题符号化</vt:lpstr>
      <vt:lpstr>将命题翻译成自然语言</vt:lpstr>
      <vt:lpstr>将命题翻译成自然语言</vt:lpstr>
      <vt:lpstr>一阶逻辑</vt:lpstr>
      <vt:lpstr>一阶逻辑示例</vt:lpstr>
      <vt:lpstr>程序正确性验证</vt:lpstr>
      <vt:lpstr>程序正确性验证</vt:lpstr>
      <vt:lpstr>霍尔逻辑</vt:lpstr>
      <vt:lpstr>霍尔逻辑</vt:lpstr>
      <vt:lpstr>霍尔逻辑示例</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Exercises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CZ M</dc:creator>
  <cp:lastModifiedBy>同立 何</cp:lastModifiedBy>
  <cp:revision>224</cp:revision>
  <dcterms:created xsi:type="dcterms:W3CDTF">2015-09-15T10:54:00Z</dcterms:created>
  <dcterms:modified xsi:type="dcterms:W3CDTF">2024-09-03T14:53:01Z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2052-12.1.0.16250</vt:lpwstr>
  </property>
  <property fmtid="{D5CDD505-2E9C-101B-9397-08002B2CF9AE}" pid="4" name="ICV">
    <vt:lpwstr>D19D8202693A4968A4BD28B53413FAAB_12</vt:lpwstr>
  </property>
</Properties>
</file>