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7"/>
  </p:handoutMasterIdLst>
  <p:sldIdLst>
    <p:sldId id="256" r:id="rId3"/>
    <p:sldId id="262" r:id="rId4"/>
    <p:sldId id="257" r:id="rId5"/>
    <p:sldId id="258" r:id="rId7"/>
    <p:sldId id="259" r:id="rId8"/>
    <p:sldId id="260" r:id="rId9"/>
    <p:sldId id="261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7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3" r:id="rId58"/>
    <p:sldId id="322" r:id="rId59"/>
    <p:sldId id="324" r:id="rId60"/>
    <p:sldId id="325" r:id="rId61"/>
    <p:sldId id="327" r:id="rId62"/>
    <p:sldId id="328" r:id="rId63"/>
    <p:sldId id="332" r:id="rId64"/>
    <p:sldId id="330" r:id="rId65"/>
    <p:sldId id="331" r:id="rId66"/>
    <p:sldId id="333" r:id="rId67"/>
    <p:sldId id="334" r:id="rId68"/>
    <p:sldId id="335" r:id="rId69"/>
    <p:sldId id="336" r:id="rId70"/>
    <p:sldId id="339" r:id="rId71"/>
    <p:sldId id="340" r:id="rId72"/>
    <p:sldId id="341" r:id="rId73"/>
    <p:sldId id="342" r:id="rId74"/>
    <p:sldId id="343" r:id="rId75"/>
    <p:sldId id="344" r:id="rId7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bleStyles" Target="tableStyles.xml"/><Relationship Id="rId8" Type="http://schemas.openxmlformats.org/officeDocument/2006/relationships/slide" Target="slides/slide5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handoutMaster" Target="handoutMasters/handoutMaster1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345 611,'4'1,"-1"-1,0 0,2 0,0 0,1 0,1 0,1 0,0 0,0 0,0 0,0 0,-2 0,0 0,-2 0,-2 0,-1 0,0 0,0 0,0 0,0 0,1 0,-1 0,1 0,0 0,0 0,0 0,-1 0,0 0,0 0,0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380 452,'2'0,"-1"1,1 0,1-1,2 1,0 0,2 0,1 1,2-1,-1 0,1 0,-1 2,1-1,-3-1,0 0,1 0,-3-1,2 0,-2 0,2 0,0 0,1 0,0 0,0 0,0 0,0 0,0 0,0 0,0 0,0 0,0 0,-1 0,2 0,-2-1,1 0,-1-1,0 1,0 0,0 0,0 0,-3 1,1 0,1 0,-1 0,1 0,-2 0,-1 0,0 0,-1 0,-1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1121 459,'0'1,"2"1,1 0,1-1,1 2,1-2,-1 1,2-1,0 1,1-1,0 1,0-1,-4-1,1 0,-1 0,0 0,-1 0,0 0,0 0,0 0,0 0,0 0,1 0,1 0,0 0,1 0,-1 0,1 0,-1 0,-2 0,0 0,0 0,0 0,-1 0,1 0,-2 0,2 0,-2 0,0 0,0 0,1 0,0 0,-1 0,0 0,2 0,-1 0,0 0,0 0,0 0,0 0,0 0,1 0,0 0,-1 0,1 0,0 0,0 0,1 0,-1 0,0 0,-1 0,0 0,0 0,0 0,0 0,0 0,1 0,-1 0,-1 0,0 0,1 0,-1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224 526,'1'0,"0"0,1 1,2 0,0 1,3 1,2-1,0 0,2-1,1 0,-3-1,3 0,0 0,0 0,-1 0,-1 0,1 0,-3 0,-1 0,-1 0,-2 0,-1 0,0 0,-2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450 521,'1'0,"0"0,0 1,0 1,1-1,0 1,0-1,0 1,1-2,-1 2,0-1,0 1,2-1,-2 0,0 1,1-2,2 2,-1-1,0 1,2-1,0 0,-2-1,3 0,-1 0,1 0,-2 0,2 0,0 0,0 0,-2 0,2 0,-1 0,1 0,0 0,0 0,-1 0,0 0,-1 0,1 0,-1 0,0 0,2 0,1 0,0-1,1 0,-1-1,0 1,-1-1,0 1,-2 1,1 0,1 0,-3 0,1 0,2-1,-4 1,2-1,0 0,0 0,1 0,-1 0,2-1,2 1,-1 1,2 0,1-1,0 1,-1 0,4-2,-4 0,0 0,-2 0,2 1,-3-1,0 1,-2-1,-2 2,-1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321 573,'-1'0,"0"0,0 0,-1 0,0 0,-1 0,0-1,1 1,-4-1,0 0,-1-1,0 1,-1-1,-1 0,0 1,0 0,1 1,-2 0,1 0,0 0,-2 0,0 2,0 0,0 1,2 0,-1 0,3 0,1 0,1 0,3-2,0 2,-1-1,2-1,0 1,1 0,-1 0,1 0,-1 1,0-1,1 2,0-3,0 1,0 0,0 0,0-1,0 1,0-1,0 0,0 0,0 1,0 0,1-1,0 1,1 0,-1 0,0 0,1 0,0 0,0-1,1 1,0 0,0 0,1 0,-1-2,1 2,2 0,1 0,0-1,0 0,1 0,0 0,-1-1,2 0,0 0,2 0,-2 0,1 0,-1 0,2 0,-1 0,1 0,-3 0,3 0,-1-1,0 0,-1-1,1 1,-2-1,0 1,1-2,-3 3,0-2,0 1,-2 0,1 0,-2 0,0 0,-2 1,2 0,0-1,0 0,-1 1,0 0,0-1,0 1,0-1,-1 1,0 0,0 0,0 0,-1-1,1 1,0-1,1 1,-2-1,1 0,1 0,-2 0,2 0,-1 0,0 0,-1 0,0 0,0 0,0 0,0-1,0-1,-2 2,1-1,0-1,-1 1,0 0,0 0,0 1,-1-1,-1 0,0 0,-1 0,-1 0,-1 0,0 0,0 0,-1 0,-2 0,2 1,0-1,1 1,-1-1,0 1,1 0,1 1,0 0,0 0,1 0,-1 0,1 0,1 0,0 0,2 0,0 0,1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234 717,'3'1,"-2"-1,2 0,1 0,1 0,1 0,1 0,-1 0,2 0,0 0,0 0,0 0,0 0,0 0,0 0,-1 0,1 0,0 0,0 0,-1 0,-2 0,1 0,-1 0,-2 0,0 0,-2 0,1 0,-1 0,0 0,0 0,0 0,0 0,0 0,0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484 707,'0'1,"2"-1,1 0,0 0,2 0,1 0,-1 0,2 0,-2 0,2 0,0 0,0 0,-1 0,1 0,0 0,1 0,-2 0,2 0,-1 0,1 0,-1 0,1 0,0 0,1 0,1 0,-1 0,0 0,2 0,1 0,0 0,0 0,1 0,0 0,0 0,1 0,-4 0,2 0,-1 0,-3 0,0 0,-2-1,-2 0,-3 1,0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922 718,'1'0,"1"0,0 0,1 0,0 0,1 0,30 0,-31 0,0 0,-2 0,0 0,0 0,0 0,0 0,0 0,0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1028 718,'1'0,"0"1,2 0,0-1,-1 0,3 1,-1-1,1 0,2 0,0 0,-2 0,-1 0,1 0,-3 0,1 0,0 0,-2 0,1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1141 721,'1'0,"0"0,1 0,1 0,0 0,1 0,2 0,-1 0,1 0,-1 0,0 0,1 0,-1 0,-1 0,-1 0,-1 0,0 0,-1 0,0 0,0-1,1 1,1-1,-1 1,0 0,2 0,0 0,-1 0,0 0,-1 0,1 0,-2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492 606,'1'0,"0"0,1 0,1 0,2 0,0 0,2 0,1 0,1 0,1 0,0 0,1 0,-3 0,-1 0,-2 0,-1 0,0 0,-1 0,0 0,-1 0,0 0,0 0,0 0,0 0,0 0,0 0,0 0,1 0,0 0,0 0,-1 0,1 0,0 0,0 0,0 0,0 0,0 0,0 0,0 0,-1 0,0 0,1 0,-1 0,0 0,0 0,0 0,1 0,-1 0,-1 0,0 0,1 0,-1 0,1-1,-2 0,1 1,0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1252 712,'-1'0,"2"1,0 0,1-1,0 1,1 0,-1-1,0 0,3 1,-1 0,2 0,-2-1,3 0,0 0,1 0,0 0,0 0,-2 0,2 0,-1 0,-1 0,-1 0,-1 0,-1 0,1 0,-1 0,0 0,0 0,1 0,0 0,0 0,-1 0,1 0,-1 0,1 0,-1 0,0 0,-1 0,0 0,1 0,0 0,0 0,-1 0,1 0,-2 0,1 0,2 0,-1-1,-1 0,-1 1,1 0,1-1,-1 1,0 0,1-1,-1 1,0 0,0 0,0 0,0 0,1 0,0 0,0 0,0 0,1 0,0 0,0 0,1-1,-3 0,0 0,-1 1,1 0,-1 0,0 0,0 0,0-1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579 781,'3'0,"2"0,5 0,0 0,3 0,6 0,5 0,1 0,2 0,-2 0,-4 0,-1 0,-6 0,-2 0,-3 0,-2 0,-3 0,-2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304 786,'1'0,"0"0,1 0,2 0,3 0,1 0,1 0,2 0,1 0,-1 0,1 0,0 0,2 0,-3 0,1 0,0 0,-1 0,0 0,-2 0,-2 0,-3 0,0 0,-2 0,-1 0,1 0,-1 0,0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831 778,'0'1,"1"0,1-1,2 0,-3 0,1 0,1 0,0 0,0 0,1 0,-1 0,1 0,1 0,2 1,0 0,-1 1,1-1,-1 1,1-1,-1 0,-1-1,0 0,0 0,1 0,-1 0,1 0,0 0,0 0,1 0,-1 0,2 0,-1 0,1 0,0 0,0 0,1 0,1 0,0 0,1 0,0 0,-1 0,2-1,-1 0,1-1,-1 0,1-2,-1 2,1 0,-1 1,-4 1,1 0,-3 0,1 0,-1 0,0 0,0 0,-1 0,-1 0,1 0,-1 0,1 0,-1 0,1 0,0 0,0 0,0 0,-1 0,1 0,3 0,-2 0,1 0,-2 0,1 0,-2 0,0 0,-2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778 843,'2'0,"0"0,1 2,3 0,1 0,1 0,3-1,-1 0,0-1,0 0,0 0,0 0,0 0,-4 0,1 0,-1 0,-2 0,1 0,1 0,-2 0,0 0,0 0,-2 0,0 0,-1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949 833,'0'1,"1"0,1 1,-1-1,0 0,0 0,2 1,0-1,0 1,0-1,1 0,0 1,-1-1,1 0,-1-1,1 1,-1-1,-1 0,2 0,-1 0,1 0,0 0,0 0,0 0,0 0,2 0,-2 0,0 0,0 0,2 0,-2 0,0 0,0 0,1 0,1 0,-1 0,1 0,-1 0,2 0,-3-1,1 1,-2-1,0 0,-1 0,-1 1,1 0,2 0,-3-1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1118 850,'3'0,"0"0,1 0,1 0,3 0,3 0,0 0,2 0,0 0,2 0,1 0,-2 0,-2 0,-1 0,-3 0,-3 0,-2 0,-1 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313 839,'1'1,"0"-1,0 1,0 0,2-1,-1 1,0 0,0-1,0 1,0-1,0 0,1 1,-1 0,-1-1,2 0,-1 0,0 0,0 0,0 0,0 0,0 0,1 0,0 0,1 0,-1 0,1 0,0 0,2 0,-1 0,-1 0,1 0,-1 0,0 0,0 0,0 0,0 0,0 0,0 0,1 0,-1 0,0 0,1 0,1 0,-1 0,0 0,1 0,-1 0,-1 0,1 0,-2 0,1 0,-1 0,-1 0,-1 0,0 0,1 0,0 0,-1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537 846,'1'0,"0"0,1 0,0 0,2 0,0 0,2 0,-2 0,0 0,0 0,-2 0,0 0,1 0,-2 0,0 0,0 0,1 0,-1 0,1 0,0 0,1 0,0 0,0 0,1 0,0 0,2 0,-2 0,0 0,0 0,0 0,0 0,0 0,-1 0,0 0,0 0,-2 0,0 0,0 0,0 0,0 0,0 0,0 0,0 0,1 0,-1 0,0 0,0 0,0 0,0 0,0 0,0 0,0-1,0 0,0 1,0 0,0 0,0 0,0 0,0-1,0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221 909,'1'0,"1"0,-1 2,0-2,1 1,1 1,-1-2,1 1,2 1,-1-1,0 0,1 1,-1-2,0 1,-1-1,4 1,-2 0,-1-1,4 0,0 0,0 0,2 0,-1 0,0 0,1 0,-1 0,0 0,1 0,-1 0,-1 0,-1 0,-2 0,1 0,-2 0,-1 0,-1 0,0 0,0 0,0 0,0 0,1 0,2-1,-1 1,2-1,-1 0,1-1,-2 1,2 0,-4 1,2-1,-1 0,1 1,-2 0,1 0,1-1,0 0,0 0,1 0,-1 0,0 0,1 1,-1-1,0 0,1 0,-1 0,1 0,-2 1,0 0,0 0,0 0,1 0,1 0,-3 0,1 1,-2 0,0-1,0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451 329,'2'0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600 900,'1'0,"0"2,0-1,2 1,-1 0,0-1,1 1,0-1,0 0,1 0,1 0,-1-1,3 1,-2 0,1 1,0-1,1 1,-1-1,3 1,-1-1,0-1,1 0,2 0,-1 0,2 0,-1 0,0 0,-2 0,0 0,-2 0,0 0,-4-1,-1 0,-1 1,0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836 907,'2'0,"-2"1,2 0,1 1,2 0,0 1,0-1,3 0,-1 0,-2 0,1 0,0-1,-1 0,1 0,-2 0,1-1,-2 0,2 0,-1 0,1 0,1 0,-1 0,2 0,-2 0,2 0,0 0,-1 0,1 0,0 0,1 0,0 0,1 0,0 0,1 0,-1 0,1-1,-2 0,-1 0,-3 0,-1 1,-2 0,1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1123 849,'-8'0,"5"-1,1 0,-1 0,0 1,-1-1,1 0,0 1,-1 0,1 0,-1 0,1 0,0 0,1 0,0 0,0 0,0 0,0 0,-1 0,1 1,0-1,0 2,1-2,-1 2,-1 0,2 0,-1 1,0-1,1 0,-1 0,1-1,-1 0,2 1,-1-2,1 1,-1 0,0 0,1 0,-1 0,1 0,-1 2,1-2,0 2,0 0,-1 0,1-1,0 0,0 0,0-1,0 0,0 0,0 1,0-1,1 0,0 0,0 0,0 1,0-1,1 1,-1 0,1 0,-1 0,1 0,1-1,-1 1,0-1,0 1,1-2,-1 2,0-1,0-1,0 2,1-1,-1-1,2 0,0 1,1 0,-1 0,0 0,0-1,2 0,-2 0,0 0,0 0,-1 0,-1 0,0 0,1 0,-2 0,1 0,-1 0,1 0,-1 0,0 0,0 0,1 0,-1 0,0 0,1 0,-1 0,1 0,-1 0,0 0,1 0,1-1,-2 1,1-1,0 0,-1 1,0 0,1-1,-1 0,0 0,-1 0,2 1,-1-1,0 1,0-2,0 2,0-2,0 2,0-2,1 0,-1 1,-1-1,1 2,0-1,-1 0,0 0,0 0,0-2,0 1,1 1,-1 0,1-3,-1 3,0 0,0-1,0 1,0-1,0 1,0 0,0 0,0 0,0 0,0 0,0 0,0 0,-1-1,0 0,0 1,-1 0,1-1,0 0,-1 0,1 0,-2 0,1 0,1 0,-1 1,0 0,1 0,-2-1,1 1,0-1,0 1,-1 0,1 0,1 0,-1 0,1 0,0 1,0 0,-1 0,1 0,0 0,0 0,0 0,0 0,-1 0,1 0,0 0,0 0,0 0,-1 0,1 0,0 0,0 0,0 1,0-1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1233 923,'2'0,"3"0,0-1,2 0,0 1,3 0,4 0,0 0,2 0,4 0,-1 0,0 0,0 0,0 0,0 0,1 0,-1 0,-3 0,1 0,-4 0,0-2,0 1,-4-2,-2 2,-1 0,-2 1,-1-1,-1 1,1 0,-1 0,0 0,1 0,0 0,0 0,0 0,0 0,0 0,0 0,0 0,0 0,1 0,-1 0,1 0,-1 0,1 0,1-1,-3 1,1-1,-1 0,-1 1,1 0,-2-1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346 190,'-22'-2,"8"2,0 0,-1 0,-1 0,0 0,-2 1,4 2,4-1,1 0,4-1,1 0,2 3,0-1,-1 2,0 1,1 2,0-1,0 1,1 3,0-1,1-4,0 2,0 0,2-1,0-2,1 0,-1-2,2 1,0-2,4 1,0-1,3 0,1-1,0-1,2 0,3 0,1-3,0 1,5-3,-1-1,-2-1,-4 2,-3 0,-4 0,-1 2,-4 0,-1 1,-2 0,0 0,0-1,-1 0,0 1,0-1,0-1,1 0,0 1,-1 2,0-2,0 1,0-1,0 1,0 1,0-1,0 1,0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621 263,'2'0,"0"0,2 1,-2-1,2 1,1 0,0 0,3 1,1-1,0 1,2 0,-3-1,2 1,-4-2,2 0,0 0,0 0,1 0,-1 0,1 0,1 0,0 0,-1 0,2 0,-1 0,1 0,-2 0,1 0,-2 0,-2 0,1 0,-2-1,-2 0,-2 1,0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452 326,'0'1,"2"0,0-1,0 1,-1-1,1 0,1 1,-1-1,-1 0,1 0,1 0,0 0,0 0,1 0,1 0,0 0,0 0,1 0,-1 0,1 0,-1 0,2 0,0 0,-2 0,-1 0,2 0,-1 0,-1 0,2 0,-2 0,0 0,2 0,1 0,0 0,1 0,0 0,0 0,-1 0,-1 0,0 0,-1 0,-1 0,1 0,-2 0,1 0,0 0,1 0,1 0,-1 0,0 0,1 0,-2 0,0 0,-1 0,-1 0,0 0,0 0,0 0,-1 0,1 0,-1 0,1 0,-1 0,1 0,-1 0,0 0,1 0,-1 0,0 0,0 0,0 0,0 0,0 0,0 0,1 0,0 0,0 0,-1 0,0 0,0 0,0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809 331,'0'1,"0"0,1-1,1 1,0 0,0-1,2 1,-1 0,0-1,0 0,3 1,-2 0,0 0,-1-1,1 0,0 0,0 0,2 0,-1 0,3 0,0 0,2 0,0 0,1 0,1 0,0 0,0 0,0 0,0 0,1 0,0 0,2 0,-4 0,4 0,-3 0,0 0,0 0,-3 0,-1 0,-1 0,-4 0,-1 0,-1 0,0 0,0 0,2 0,2 0,2 0,3 0,2 0,1 0,2 0,-1 0,0 0,-4 0,0 0,-4 0,-1 0,-4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1306 331,'1'1,"0"-1,2 0,0 0,1 0,0 0,2 0,-1 0,0 0,1 0,-1 0,2 0,-2 0,1 0,-1 0,1 0,0 0,0 0,-1 0,1 0,-1 0,1 0,-1 0,0 0,0 0,-1 0,0 0,1 0,1 0,-1 0,2 0,0 0,-3 0,1 0,1 0,-1 0,0 0,1 0,-2 0,1 0,-1 0,1 0,-2 0,1 0,-1 0,-1 0,0 0,0 0,-1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256 391,'2'0,"0"0,1 0,2 0,1 1,-1-1,4 0,3 0,0 0,1 0,1 0,-1 0,3 0,0 0,1 0,-3 0,1 0,-3 0,0 0,-2 0,0 0,-2 0,-1 0,-1 0,-2 0,1 0,-2 0,-1 0,-1 0,0 0,0 0,0 0,0 0,0 0,1 0,0 0,-1 0,1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817 328,'3'0,"0"1,4 0,2 0,2-1,4 0,3 0,1 0,5 0,1 0,0 0,-1 0,-2 0,0 0,-3 0,0 0,-1 0,-5 0,-1 0,-3 0,-1 0,-3 0,0 0,-2 0,-1 0,-1 0,0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1T12:39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1296 325,'1'0,"1"0,2 0,2 0,2 0,1 0,3 0,0 0,2 0,0 0,0 0,1 0,-1 0,0 0,-3 0,1 0,2 0,-2 0,-1 0,0 0,-3 0,0 0,-1 0,-3 0,0 0,-2 0,-1 0,0 0,0 0,0 0,0 0,0 0,0 0,1 0,-1 0,1 0,0 0,0 0,0 0,0 0,1 0,-2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customXml" Target="../ink/ink7.xml"/><Relationship Id="rId8" Type="http://schemas.openxmlformats.org/officeDocument/2006/relationships/image" Target="../media/image19.png"/><Relationship Id="rId7" Type="http://schemas.openxmlformats.org/officeDocument/2006/relationships/customXml" Target="../ink/ink6.xml"/><Relationship Id="rId64" Type="http://schemas.openxmlformats.org/officeDocument/2006/relationships/notesSlide" Target="../notesSlides/notesSlide22.xml"/><Relationship Id="rId63" Type="http://schemas.openxmlformats.org/officeDocument/2006/relationships/slideLayout" Target="../slideLayouts/slideLayout1.xml"/><Relationship Id="rId62" Type="http://schemas.openxmlformats.org/officeDocument/2006/relationships/image" Target="../media/image46.png"/><Relationship Id="rId61" Type="http://schemas.openxmlformats.org/officeDocument/2006/relationships/customXml" Target="../ink/ink33.xml"/><Relationship Id="rId60" Type="http://schemas.openxmlformats.org/officeDocument/2006/relationships/image" Target="../media/image45.png"/><Relationship Id="rId6" Type="http://schemas.openxmlformats.org/officeDocument/2006/relationships/image" Target="../media/image18.png"/><Relationship Id="rId59" Type="http://schemas.openxmlformats.org/officeDocument/2006/relationships/customXml" Target="../ink/ink32.xml"/><Relationship Id="rId58" Type="http://schemas.openxmlformats.org/officeDocument/2006/relationships/image" Target="../media/image44.png"/><Relationship Id="rId57" Type="http://schemas.openxmlformats.org/officeDocument/2006/relationships/customXml" Target="../ink/ink31.xml"/><Relationship Id="rId56" Type="http://schemas.openxmlformats.org/officeDocument/2006/relationships/image" Target="../media/image43.png"/><Relationship Id="rId55" Type="http://schemas.openxmlformats.org/officeDocument/2006/relationships/customXml" Target="../ink/ink30.xml"/><Relationship Id="rId54" Type="http://schemas.openxmlformats.org/officeDocument/2006/relationships/image" Target="../media/image42.png"/><Relationship Id="rId53" Type="http://schemas.openxmlformats.org/officeDocument/2006/relationships/customXml" Target="../ink/ink29.xml"/><Relationship Id="rId52" Type="http://schemas.openxmlformats.org/officeDocument/2006/relationships/image" Target="../media/image41.png"/><Relationship Id="rId51" Type="http://schemas.openxmlformats.org/officeDocument/2006/relationships/customXml" Target="../ink/ink28.xml"/><Relationship Id="rId50" Type="http://schemas.openxmlformats.org/officeDocument/2006/relationships/image" Target="../media/image40.png"/><Relationship Id="rId5" Type="http://schemas.openxmlformats.org/officeDocument/2006/relationships/customXml" Target="../ink/ink5.xml"/><Relationship Id="rId49" Type="http://schemas.openxmlformats.org/officeDocument/2006/relationships/customXml" Target="../ink/ink27.xml"/><Relationship Id="rId48" Type="http://schemas.openxmlformats.org/officeDocument/2006/relationships/image" Target="../media/image39.png"/><Relationship Id="rId47" Type="http://schemas.openxmlformats.org/officeDocument/2006/relationships/customXml" Target="../ink/ink26.xml"/><Relationship Id="rId46" Type="http://schemas.openxmlformats.org/officeDocument/2006/relationships/image" Target="../media/image38.png"/><Relationship Id="rId45" Type="http://schemas.openxmlformats.org/officeDocument/2006/relationships/customXml" Target="../ink/ink25.xml"/><Relationship Id="rId44" Type="http://schemas.openxmlformats.org/officeDocument/2006/relationships/image" Target="../media/image37.png"/><Relationship Id="rId43" Type="http://schemas.openxmlformats.org/officeDocument/2006/relationships/customXml" Target="../ink/ink24.xml"/><Relationship Id="rId42" Type="http://schemas.openxmlformats.org/officeDocument/2006/relationships/image" Target="../media/image36.png"/><Relationship Id="rId41" Type="http://schemas.openxmlformats.org/officeDocument/2006/relationships/customXml" Target="../ink/ink23.xml"/><Relationship Id="rId40" Type="http://schemas.openxmlformats.org/officeDocument/2006/relationships/image" Target="../media/image35.png"/><Relationship Id="rId4" Type="http://schemas.openxmlformats.org/officeDocument/2006/relationships/image" Target="../media/image17.png"/><Relationship Id="rId39" Type="http://schemas.openxmlformats.org/officeDocument/2006/relationships/customXml" Target="../ink/ink22.xml"/><Relationship Id="rId38" Type="http://schemas.openxmlformats.org/officeDocument/2006/relationships/image" Target="../media/image34.png"/><Relationship Id="rId37" Type="http://schemas.openxmlformats.org/officeDocument/2006/relationships/customXml" Target="../ink/ink21.xml"/><Relationship Id="rId36" Type="http://schemas.openxmlformats.org/officeDocument/2006/relationships/image" Target="../media/image33.png"/><Relationship Id="rId35" Type="http://schemas.openxmlformats.org/officeDocument/2006/relationships/customXml" Target="../ink/ink20.xml"/><Relationship Id="rId34" Type="http://schemas.openxmlformats.org/officeDocument/2006/relationships/image" Target="../media/image32.png"/><Relationship Id="rId33" Type="http://schemas.openxmlformats.org/officeDocument/2006/relationships/customXml" Target="../ink/ink19.xml"/><Relationship Id="rId32" Type="http://schemas.openxmlformats.org/officeDocument/2006/relationships/image" Target="../media/image31.png"/><Relationship Id="rId31" Type="http://schemas.openxmlformats.org/officeDocument/2006/relationships/customXml" Target="../ink/ink18.xml"/><Relationship Id="rId30" Type="http://schemas.openxmlformats.org/officeDocument/2006/relationships/image" Target="../media/image30.png"/><Relationship Id="rId3" Type="http://schemas.openxmlformats.org/officeDocument/2006/relationships/customXml" Target="../ink/ink4.xml"/><Relationship Id="rId29" Type="http://schemas.openxmlformats.org/officeDocument/2006/relationships/customXml" Target="../ink/ink17.xml"/><Relationship Id="rId28" Type="http://schemas.openxmlformats.org/officeDocument/2006/relationships/image" Target="../media/image29.png"/><Relationship Id="rId27" Type="http://schemas.openxmlformats.org/officeDocument/2006/relationships/customXml" Target="../ink/ink16.xml"/><Relationship Id="rId26" Type="http://schemas.openxmlformats.org/officeDocument/2006/relationships/image" Target="../media/image28.png"/><Relationship Id="rId25" Type="http://schemas.openxmlformats.org/officeDocument/2006/relationships/customXml" Target="../ink/ink15.xml"/><Relationship Id="rId24" Type="http://schemas.openxmlformats.org/officeDocument/2006/relationships/image" Target="../media/image27.png"/><Relationship Id="rId23" Type="http://schemas.openxmlformats.org/officeDocument/2006/relationships/customXml" Target="../ink/ink14.xml"/><Relationship Id="rId22" Type="http://schemas.openxmlformats.org/officeDocument/2006/relationships/image" Target="../media/image26.png"/><Relationship Id="rId21" Type="http://schemas.openxmlformats.org/officeDocument/2006/relationships/customXml" Target="../ink/ink13.xml"/><Relationship Id="rId20" Type="http://schemas.openxmlformats.org/officeDocument/2006/relationships/image" Target="../media/image25.png"/><Relationship Id="rId2" Type="http://schemas.openxmlformats.org/officeDocument/2006/relationships/image" Target="../media/image16.png"/><Relationship Id="rId19" Type="http://schemas.openxmlformats.org/officeDocument/2006/relationships/customXml" Target="../ink/ink12.xml"/><Relationship Id="rId18" Type="http://schemas.openxmlformats.org/officeDocument/2006/relationships/image" Target="../media/image24.png"/><Relationship Id="rId17" Type="http://schemas.openxmlformats.org/officeDocument/2006/relationships/customXml" Target="../ink/ink11.xml"/><Relationship Id="rId16" Type="http://schemas.openxmlformats.org/officeDocument/2006/relationships/image" Target="../media/image23.png"/><Relationship Id="rId15" Type="http://schemas.openxmlformats.org/officeDocument/2006/relationships/customXml" Target="../ink/ink10.xml"/><Relationship Id="rId14" Type="http://schemas.openxmlformats.org/officeDocument/2006/relationships/image" Target="../media/image22.png"/><Relationship Id="rId13" Type="http://schemas.openxmlformats.org/officeDocument/2006/relationships/customXml" Target="../ink/ink9.xml"/><Relationship Id="rId12" Type="http://schemas.openxmlformats.org/officeDocument/2006/relationships/image" Target="../media/image21.png"/><Relationship Id="rId11" Type="http://schemas.openxmlformats.org/officeDocument/2006/relationships/customXml" Target="../ink/ink8.xml"/><Relationship Id="rId10" Type="http://schemas.openxmlformats.org/officeDocument/2006/relationships/image" Target="../media/image20.png"/><Relationship Id="rId1" Type="http://schemas.openxmlformats.org/officeDocument/2006/relationships/customXml" Target="../ink/ink3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8.png"/><Relationship Id="rId3" Type="http://schemas.openxmlformats.org/officeDocument/2006/relationships/customXml" Target="../ink/ink35.xml"/><Relationship Id="rId2" Type="http://schemas.openxmlformats.org/officeDocument/2006/relationships/image" Target="../media/image47.png"/><Relationship Id="rId1" Type="http://schemas.openxmlformats.org/officeDocument/2006/relationships/customXml" Target="../ink/ink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agou.com/jobs/list_&#230;&#142;&#168;&#232;&#141;&#144;&#231;&#179;&#187;&#231;&#187;&#159;?labelWords=&amp;fromSearch=true&amp;suginput=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jpeg"/><Relationship Id="rId1" Type="http://schemas.openxmlformats.org/officeDocument/2006/relationships/image" Target="../media/image50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tags" Target="../tags/tag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1" Type="http://schemas.openxmlformats.org/officeDocument/2006/relationships/tags" Target="../tags/tag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9150" y="1250315"/>
            <a:ext cx="9144000" cy="4017010"/>
          </a:xfrm>
        </p:spPr>
        <p:txBody>
          <a:bodyPr>
            <a:noAutofit/>
          </a:bodyPr>
          <a:p>
            <a:pPr algn="l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8800"/>
              <a:t>从入门到实战</a:t>
            </a:r>
            <a:endParaRPr lang="zh-CN" altLang="en-US" sz="8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6790" y="1172845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7200"/>
              <a:t>有哪些召回路径？</a:t>
            </a:r>
            <a:endParaRPr lang="zh-CN" altLang="en-US" sz="7200"/>
          </a:p>
        </p:txBody>
      </p:sp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140" y="60007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55675" y="-990282"/>
            <a:ext cx="9144000" cy="2387600"/>
          </a:xfrm>
        </p:spPr>
        <p:txBody>
          <a:bodyPr/>
          <a:p>
            <a:r>
              <a:rPr lang="zh-CN" altLang="en-US"/>
              <a:t>推荐系统 </a:t>
            </a:r>
            <a:r>
              <a:rPr lang="en-US" altLang="zh-CN"/>
              <a:t>- </a:t>
            </a:r>
            <a:r>
              <a:rPr lang="zh-CN" altLang="en-US"/>
              <a:t>有哪些召回路径？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459990" y="1462405"/>
            <a:ext cx="66770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推荐系统中的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u2i2i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u2u2i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u2tag2i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是什么意思？</a:t>
            </a:r>
            <a:endParaRPr lang="zh-CN" altLang="en-US" sz="2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79675" y="2476500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UserA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479675" y="3663950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UserB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479675" y="4911725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UserC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6706235" y="2519045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ItemX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6706235" y="3706495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ItemY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706235" y="4954270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ItemZ</a:t>
            </a:r>
            <a:endParaRPr lang="en-US" altLang="zh-CN"/>
          </a:p>
        </p:txBody>
      </p:sp>
      <p:cxnSp>
        <p:nvCxnSpPr>
          <p:cNvPr id="12" name="肘形连接符 11"/>
          <p:cNvCxnSpPr>
            <a:stCxn id="9" idx="6"/>
            <a:endCxn id="10" idx="6"/>
          </p:cNvCxnSpPr>
          <p:nvPr/>
        </p:nvCxnSpPr>
        <p:spPr>
          <a:xfrm>
            <a:off x="8412480" y="2837180"/>
            <a:ext cx="3175" cy="1187450"/>
          </a:xfrm>
          <a:prstGeom prst="bentConnector3">
            <a:avLst>
              <a:gd name="adj1" fmla="val 750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785860" y="3062605"/>
            <a:ext cx="17830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C00000"/>
                </a:solidFill>
                <a:latin typeface="+mn-ea"/>
                <a:cs typeface="+mn-ea"/>
              </a:rPr>
              <a:t>I2I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内容相似、协同过滤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关联规则挖掘等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4" name="直接箭头连接符 13"/>
          <p:cNvCxnSpPr>
            <a:stCxn id="6" idx="3"/>
            <a:endCxn id="9" idx="2"/>
          </p:cNvCxnSpPr>
          <p:nvPr/>
        </p:nvCxnSpPr>
        <p:spPr>
          <a:xfrm>
            <a:off x="4024630" y="2837180"/>
            <a:ext cx="26816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15765" y="1980565"/>
            <a:ext cx="19608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+mn-ea"/>
                <a:cs typeface="+mn-ea"/>
              </a:rPr>
              <a:t>U2I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来源于用户的直接行为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比如播放</a:t>
            </a:r>
            <a:r>
              <a:rPr lang="en-US" altLang="zh-CN" sz="1400">
                <a:latin typeface="+mn-ea"/>
                <a:cs typeface="+mn-ea"/>
              </a:rPr>
              <a:t>/</a:t>
            </a:r>
            <a:r>
              <a:rPr lang="zh-CN" altLang="en-US" sz="1400">
                <a:latin typeface="+mn-ea"/>
                <a:cs typeface="+mn-ea"/>
              </a:rPr>
              <a:t>点击</a:t>
            </a:r>
            <a:r>
              <a:rPr lang="en-US" altLang="zh-CN" sz="1400">
                <a:latin typeface="+mn-ea"/>
                <a:cs typeface="+mn-ea"/>
              </a:rPr>
              <a:t>/</a:t>
            </a:r>
            <a:r>
              <a:rPr lang="zh-CN" altLang="en-US" sz="1400">
                <a:latin typeface="+mn-ea"/>
                <a:cs typeface="+mn-ea"/>
              </a:rPr>
              <a:t>购买等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6" name="直接箭头连接符 15"/>
          <p:cNvCxnSpPr>
            <a:stCxn id="8" idx="0"/>
            <a:endCxn id="7" idx="2"/>
          </p:cNvCxnSpPr>
          <p:nvPr/>
        </p:nvCxnSpPr>
        <p:spPr>
          <a:xfrm flipV="1">
            <a:off x="3252470" y="4385310"/>
            <a:ext cx="0" cy="52641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10" idx="2"/>
          </p:cNvCxnSpPr>
          <p:nvPr/>
        </p:nvCxnSpPr>
        <p:spPr>
          <a:xfrm>
            <a:off x="4024630" y="4024630"/>
            <a:ext cx="2681605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15765" y="3016250"/>
            <a:ext cx="1960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FFC000"/>
                </a:solidFill>
                <a:latin typeface="+mn-ea"/>
                <a:cs typeface="+mn-ea"/>
              </a:rPr>
              <a:t>U2U2I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基于用户的协同过滤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用户画像相似然后推荐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用户聚类推荐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9" name="直接箭头连接符 18"/>
          <p:cNvCxnSpPr>
            <a:stCxn id="8" idx="3"/>
            <a:endCxn id="11" idx="2"/>
          </p:cNvCxnSpPr>
          <p:nvPr/>
        </p:nvCxnSpPr>
        <p:spPr>
          <a:xfrm>
            <a:off x="4024630" y="5272405"/>
            <a:ext cx="268160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  <a:endCxn id="10" idx="4"/>
          </p:cNvCxnSpPr>
          <p:nvPr/>
        </p:nvCxnSpPr>
        <p:spPr>
          <a:xfrm flipV="1">
            <a:off x="7559675" y="4342765"/>
            <a:ext cx="0" cy="6115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15765" y="4246880"/>
            <a:ext cx="21386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0070C0"/>
                </a:solidFill>
                <a:latin typeface="+mn-ea"/>
                <a:cs typeface="+mn-ea"/>
              </a:rPr>
              <a:t>U2I2I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基于</a:t>
            </a:r>
            <a:r>
              <a:rPr lang="en-US" altLang="zh-CN" sz="1400">
                <a:latin typeface="+mn-ea"/>
                <a:cs typeface="+mn-ea"/>
              </a:rPr>
              <a:t>item</a:t>
            </a:r>
            <a:r>
              <a:rPr lang="zh-CN" altLang="en-US" sz="1400">
                <a:latin typeface="+mn-ea"/>
                <a:cs typeface="+mn-ea"/>
              </a:rPr>
              <a:t>的协同过滤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或先得到用户的行为列表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然后查</a:t>
            </a:r>
            <a:r>
              <a:rPr lang="en-US" altLang="zh-CN" sz="1400">
                <a:latin typeface="+mn-ea"/>
                <a:cs typeface="+mn-ea"/>
              </a:rPr>
              <a:t>I2I</a:t>
            </a:r>
            <a:r>
              <a:rPr lang="zh-CN" altLang="en-US" sz="1400">
                <a:latin typeface="+mn-ea"/>
                <a:cs typeface="+mn-ea"/>
              </a:rPr>
              <a:t>做扩展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3" name="云形 22"/>
          <p:cNvSpPr/>
          <p:nvPr/>
        </p:nvSpPr>
        <p:spPr>
          <a:xfrm>
            <a:off x="4556125" y="5855335"/>
            <a:ext cx="1620520" cy="64516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24" name="曲线连接符 23"/>
          <p:cNvCxnSpPr>
            <a:stCxn id="8" idx="2"/>
            <a:endCxn id="23" idx="2"/>
          </p:cNvCxnSpPr>
          <p:nvPr/>
        </p:nvCxnSpPr>
        <p:spPr>
          <a:xfrm rot="5400000" flipV="1">
            <a:off x="3634423" y="5251133"/>
            <a:ext cx="544830" cy="1308735"/>
          </a:xfrm>
          <a:prstGeom prst="curved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3" idx="0"/>
            <a:endCxn id="11" idx="4"/>
          </p:cNvCxnSpPr>
          <p:nvPr/>
        </p:nvCxnSpPr>
        <p:spPr>
          <a:xfrm flipV="1">
            <a:off x="6175375" y="5590540"/>
            <a:ext cx="1384300" cy="587375"/>
          </a:xfrm>
          <a:prstGeom prst="curved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54445" y="5809615"/>
            <a:ext cx="1883410" cy="737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0070C0"/>
                </a:solidFill>
                <a:latin typeface="+mn-ea"/>
                <a:cs typeface="+mn-ea"/>
              </a:rPr>
              <a:t>U2Tag2I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先算出用户的</a:t>
            </a:r>
            <a:r>
              <a:rPr lang="en-US" altLang="zh-CN" sz="1400">
                <a:latin typeface="+mn-ea"/>
                <a:cs typeface="+mn-ea"/>
              </a:rPr>
              <a:t>tag</a:t>
            </a:r>
            <a:r>
              <a:rPr lang="zh-CN" altLang="en-US" sz="1400">
                <a:latin typeface="+mn-ea"/>
                <a:cs typeface="+mn-ea"/>
              </a:rPr>
              <a:t>偏好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然后匹配</a:t>
            </a:r>
            <a:r>
              <a:rPr lang="en-US" altLang="zh-CN" sz="1400">
                <a:latin typeface="+mn-ea"/>
                <a:cs typeface="+mn-ea"/>
              </a:rPr>
              <a:t>item</a:t>
            </a:r>
            <a:r>
              <a:rPr lang="zh-CN" altLang="en-US" sz="1400">
                <a:latin typeface="+mn-ea"/>
                <a:cs typeface="+mn-ea"/>
              </a:rPr>
              <a:t>列表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7" name="流程图: 顺序访问存储器 26"/>
          <p:cNvSpPr/>
          <p:nvPr/>
        </p:nvSpPr>
        <p:spPr>
          <a:xfrm>
            <a:off x="8964930" y="4954270"/>
            <a:ext cx="1993900" cy="1374775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+mn-ea"/>
                <a:cs typeface="+mn-ea"/>
              </a:rPr>
              <a:t>u2***2i</a:t>
            </a:r>
            <a:endParaRPr lang="en-US" altLang="zh-CN" sz="1400" b="1">
              <a:latin typeface="+mn-ea"/>
              <a:cs typeface="+mn-ea"/>
            </a:endParaRPr>
          </a:p>
          <a:p>
            <a:pPr algn="ctr"/>
            <a:r>
              <a:rPr lang="zh-CN" altLang="en-US" sz="1400" b="1">
                <a:latin typeface="+mn-ea"/>
                <a:cs typeface="+mn-ea"/>
              </a:rPr>
              <a:t>基于图的算法PersonalRank</a:t>
            </a:r>
            <a:endParaRPr lang="zh-CN" altLang="en-US" sz="1400" b="1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1700" y="1172845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en-US" altLang="zh-CN" sz="8800">
                <a:solidFill>
                  <a:srgbClr val="C00000"/>
                </a:solidFill>
              </a:rPr>
              <a:t>Netflix</a:t>
            </a:r>
            <a:r>
              <a:rPr lang="zh-CN" altLang="en-US" sz="8800">
                <a:solidFill>
                  <a:srgbClr val="C00000"/>
                </a:solidFill>
                <a:sym typeface="+mn-ea"/>
              </a:rPr>
              <a:t>经典</a:t>
            </a:r>
            <a:br>
              <a:rPr lang="en-US" altLang="zh-CN" sz="8800">
                <a:solidFill>
                  <a:srgbClr val="C00000"/>
                </a:solidFill>
              </a:rPr>
            </a:br>
            <a:r>
              <a:rPr lang="zh-CN" altLang="en-US" sz="7200">
                <a:solidFill>
                  <a:srgbClr val="C00000"/>
                </a:solidFill>
              </a:rPr>
              <a:t>推荐系统架构</a:t>
            </a:r>
            <a:endParaRPr lang="zh-CN" altLang="en-US" sz="7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839470"/>
            <a:ext cx="5250815" cy="578231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-1312545" y="-1548447"/>
            <a:ext cx="9144000" cy="2387600"/>
          </a:xfrm>
        </p:spPr>
        <p:txBody>
          <a:bodyPr/>
          <a:p>
            <a:r>
              <a:rPr lang="en-US" altLang="zh-CN" sz="4000"/>
              <a:t>Netflix</a:t>
            </a:r>
            <a:r>
              <a:rPr lang="zh-CN" altLang="en-US" sz="4000"/>
              <a:t>经典推荐系统架构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964555" y="839470"/>
            <a:ext cx="597344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C00000"/>
                </a:solidFill>
                <a:sym typeface="+mn-ea"/>
              </a:rPr>
              <a:t>挑战：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架构既能处理海量数据，又能及时响应用户交互</a:t>
            </a:r>
            <a:endParaRPr lang="zh-CN" altLang="en-US" sz="1600"/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在线层：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特点：快速响应，</a:t>
            </a:r>
            <a:r>
              <a:rPr lang="zh-CN" altLang="en-US" sz="1600">
                <a:latin typeface="+mn-ea"/>
                <a:cs typeface="+mn-ea"/>
                <a:sym typeface="+mn-ea"/>
              </a:rPr>
              <a:t>使用最新的数据输入，</a:t>
            </a:r>
            <a:r>
              <a:rPr lang="zh-CN" altLang="en-US" sz="1600">
                <a:latin typeface="+mn-ea"/>
                <a:cs typeface="+mn-ea"/>
              </a:rPr>
              <a:t>比如</a:t>
            </a:r>
            <a:r>
              <a:rPr lang="en-US" altLang="zh-CN" sz="1600">
                <a:latin typeface="+mn-ea"/>
                <a:cs typeface="+mn-ea"/>
              </a:rPr>
              <a:t>200MS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缺点：不能使用复杂的算法，只能读取少量数据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离线层：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  <a:sym typeface="+mn-ea"/>
              </a:rPr>
              <a:t>特点：大部分计算包括模型训练都在这层完成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优点：可采用复杂算法、可扫描海量数据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缺点：不能对最新情景和新数据做响应，比如天粒度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近线层：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特点：离线和在线的折中，一般将结果存入高速缓存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优点：能使用几乎最新数据计算，延迟</a:t>
            </a:r>
            <a:r>
              <a:rPr lang="en-US" altLang="zh-CN" sz="1600">
                <a:latin typeface="+mn-ea"/>
                <a:cs typeface="+mn-ea"/>
              </a:rPr>
              <a:t>10</a:t>
            </a:r>
            <a:r>
              <a:rPr lang="zh-CN" altLang="en-US" sz="1600">
                <a:latin typeface="+mn-ea"/>
                <a:cs typeface="+mn-ea"/>
              </a:rPr>
              <a:t>秒</a:t>
            </a:r>
            <a:r>
              <a:rPr lang="en-US" altLang="zh-CN" sz="1600">
                <a:latin typeface="+mn-ea"/>
                <a:cs typeface="+mn-ea"/>
              </a:rPr>
              <a:t>~1</a:t>
            </a:r>
            <a:r>
              <a:rPr lang="zh-CN" altLang="en-US" sz="1600">
                <a:latin typeface="+mn-ea"/>
                <a:cs typeface="+mn-ea"/>
              </a:rPr>
              <a:t>分钟级别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优点：允许更复杂的算法处理，加载查询更多数据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组合使用的例子：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1</a:t>
            </a:r>
            <a:r>
              <a:rPr lang="zh-CN" altLang="en-US" sz="1600">
                <a:latin typeface="+mn-ea"/>
                <a:cs typeface="+mn-ea"/>
              </a:rPr>
              <a:t>、天粒度：离线层做矩阵分解，得到用户向量和物品向量做数据存储</a:t>
            </a:r>
            <a:r>
              <a:rPr lang="en-US" altLang="zh-CN" sz="1600">
                <a:latin typeface="+mn-ea"/>
                <a:cs typeface="+mn-ea"/>
              </a:rPr>
              <a:t>MySQL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10</a:t>
            </a:r>
            <a:r>
              <a:rPr lang="zh-CN" altLang="en-US" sz="1600">
                <a:latin typeface="+mn-ea"/>
                <a:cs typeface="+mn-ea"/>
              </a:rPr>
              <a:t>秒钟：近线层根据用户行为，查询</a:t>
            </a:r>
            <a:r>
              <a:rPr lang="en-US" altLang="zh-CN" sz="1600">
                <a:latin typeface="+mn-ea"/>
                <a:cs typeface="+mn-ea"/>
              </a:rPr>
              <a:t>TOPN</a:t>
            </a:r>
            <a:r>
              <a:rPr lang="zh-CN" altLang="en-US" sz="1600">
                <a:latin typeface="+mn-ea"/>
                <a:cs typeface="+mn-ea"/>
              </a:rPr>
              <a:t>相似的物品列表，存入</a:t>
            </a:r>
            <a:r>
              <a:rPr lang="en-US" altLang="zh-CN" sz="1600">
                <a:latin typeface="+mn-ea"/>
                <a:cs typeface="+mn-ea"/>
              </a:rPr>
              <a:t>Cassandra</a:t>
            </a:r>
            <a:endParaRPr lang="en-US" altLang="zh-CN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3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200</a:t>
            </a:r>
            <a:r>
              <a:rPr lang="zh-CN" altLang="en-US" sz="1600">
                <a:latin typeface="+mn-ea"/>
                <a:cs typeface="+mn-ea"/>
              </a:rPr>
              <a:t>毫秒</a:t>
            </a:r>
            <a:r>
              <a:rPr lang="zh-CN" altLang="en-US" sz="1600">
                <a:latin typeface="+mn-ea"/>
                <a:cs typeface="+mn-ea"/>
              </a:rPr>
              <a:t>：</a:t>
            </a:r>
            <a:r>
              <a:rPr lang="zh-CN" altLang="en-US" sz="1600">
                <a:latin typeface="+mn-ea"/>
                <a:cs typeface="+mn-ea"/>
              </a:rPr>
              <a:t>在线层查询第</a:t>
            </a:r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步骤的结果，更新推荐列表</a:t>
            </a:r>
            <a:endParaRPr lang="zh-CN" altLang="en-US" sz="160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1700" y="969010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7200">
                <a:solidFill>
                  <a:srgbClr val="C00000"/>
                </a:solidFill>
              </a:rPr>
              <a:t>推荐系统</a:t>
            </a:r>
            <a:br>
              <a:rPr lang="zh-CN" sz="7200">
                <a:solidFill>
                  <a:srgbClr val="C00000"/>
                </a:solidFill>
              </a:rPr>
            </a:br>
            <a:r>
              <a:rPr lang="zh-CN" sz="7200">
                <a:solidFill>
                  <a:srgbClr val="C00000"/>
                </a:solidFill>
              </a:rPr>
              <a:t>通用技术架构</a:t>
            </a:r>
            <a:endParaRPr lang="zh-CN" sz="7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09245" y="212090"/>
            <a:ext cx="9144000" cy="893445"/>
          </a:xfrm>
        </p:spPr>
        <p:txBody>
          <a:bodyPr/>
          <a:p>
            <a:pPr algn="l"/>
            <a:r>
              <a:rPr lang="zh-CN" sz="4000"/>
              <a:t>推荐系统技术架构</a:t>
            </a:r>
            <a:r>
              <a:rPr lang="en-US" altLang="zh-CN" sz="4000"/>
              <a:t>(</a:t>
            </a:r>
            <a:r>
              <a:rPr lang="zh-CN" altLang="en-US" sz="4000"/>
              <a:t>数据流图</a:t>
            </a:r>
            <a:r>
              <a:rPr lang="en-US" altLang="zh-CN" sz="4000"/>
              <a:t>)</a:t>
            </a:r>
            <a:endParaRPr lang="en-US" altLang="zh-CN" sz="4000"/>
          </a:p>
        </p:txBody>
      </p:sp>
      <p:sp>
        <p:nvSpPr>
          <p:cNvPr id="2" name="矩形 1"/>
          <p:cNvSpPr/>
          <p:nvPr/>
        </p:nvSpPr>
        <p:spPr>
          <a:xfrm>
            <a:off x="544830" y="2303780"/>
            <a:ext cx="1587500" cy="3212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数据源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41375" y="292735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前端打点日志</a:t>
            </a:r>
            <a:endParaRPr lang="zh-CN" altLang="en-US" sz="1200"/>
          </a:p>
          <a:p>
            <a:pPr algn="ctr"/>
            <a:r>
              <a:rPr lang="en-US" altLang="zh-CN" sz="1200"/>
              <a:t>kafka</a:t>
            </a:r>
            <a:r>
              <a:rPr lang="zh-CN" altLang="en-US" sz="1200"/>
              <a:t>流</a:t>
            </a:r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841375" y="407035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物品内容数据</a:t>
            </a:r>
            <a:endParaRPr lang="zh-CN" altLang="en-US" sz="1200"/>
          </a:p>
          <a:p>
            <a:pPr algn="ctr"/>
            <a:r>
              <a:rPr lang="en-US" altLang="zh-CN" sz="1200"/>
              <a:t>MySQL</a:t>
            </a:r>
            <a:endParaRPr lang="en-US" altLang="zh-CN" sz="1200"/>
          </a:p>
        </p:txBody>
      </p:sp>
      <p:sp>
        <p:nvSpPr>
          <p:cNvPr id="6" name="圆角矩形 5"/>
          <p:cNvSpPr/>
          <p:nvPr/>
        </p:nvSpPr>
        <p:spPr>
          <a:xfrm>
            <a:off x="841375" y="487553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用户画像数据</a:t>
            </a:r>
            <a:endParaRPr lang="zh-CN" sz="1200"/>
          </a:p>
          <a:p>
            <a:pPr algn="ctr"/>
            <a:r>
              <a:rPr lang="en-US" altLang="zh-CN" sz="1200"/>
              <a:t>Hbase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564765" y="1518285"/>
            <a:ext cx="3157855" cy="1277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近线计算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2924810" y="2120900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Spark Streaming</a:t>
            </a:r>
            <a:endParaRPr lang="en-US" sz="1200"/>
          </a:p>
        </p:txBody>
      </p:sp>
      <p:sp>
        <p:nvSpPr>
          <p:cNvPr id="14" name="矩形 13"/>
          <p:cNvSpPr/>
          <p:nvPr/>
        </p:nvSpPr>
        <p:spPr>
          <a:xfrm>
            <a:off x="2564130" y="3117215"/>
            <a:ext cx="3159125" cy="321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离线计算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924810" y="4542155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Spark</a:t>
            </a:r>
            <a:r>
              <a:rPr lang="zh-CN" altLang="en-US" sz="1200"/>
              <a:t> </a:t>
            </a:r>
            <a:r>
              <a:rPr lang="en-US" altLang="zh-CN" sz="1200"/>
              <a:t>Batch</a:t>
            </a:r>
            <a:endParaRPr lang="en-US" altLang="zh-CN" sz="1200"/>
          </a:p>
        </p:txBody>
      </p:sp>
      <p:sp>
        <p:nvSpPr>
          <p:cNvPr id="16" name="圆角矩形 15"/>
          <p:cNvSpPr/>
          <p:nvPr/>
        </p:nvSpPr>
        <p:spPr>
          <a:xfrm>
            <a:off x="2830830" y="3593465"/>
            <a:ext cx="73152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HDFS</a:t>
            </a:r>
            <a:endParaRPr lang="en-US" sz="1200"/>
          </a:p>
          <a:p>
            <a:pPr algn="ctr"/>
            <a:r>
              <a:rPr lang="zh-CN" altLang="en-US" sz="1200"/>
              <a:t>存储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3750945" y="3597910"/>
            <a:ext cx="62801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Hive</a:t>
            </a:r>
            <a:endParaRPr lang="en-US" sz="1200"/>
          </a:p>
          <a:p>
            <a:pPr algn="ctr"/>
            <a:r>
              <a:rPr lang="zh-CN" altLang="en-US" sz="1200"/>
              <a:t>建模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17" idx="2"/>
            <a:endCxn id="15" idx="0"/>
          </p:cNvCxnSpPr>
          <p:nvPr/>
        </p:nvCxnSpPr>
        <p:spPr>
          <a:xfrm flipH="1">
            <a:off x="3553460" y="3963035"/>
            <a:ext cx="511810" cy="5791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" idx="3"/>
            <a:endCxn id="11" idx="1"/>
          </p:cNvCxnSpPr>
          <p:nvPr/>
        </p:nvCxnSpPr>
        <p:spPr>
          <a:xfrm flipV="1">
            <a:off x="1987550" y="2303780"/>
            <a:ext cx="937260" cy="806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3"/>
            <a:endCxn id="16" idx="1"/>
          </p:cNvCxnSpPr>
          <p:nvPr/>
        </p:nvCxnSpPr>
        <p:spPr>
          <a:xfrm>
            <a:off x="1987550" y="3110230"/>
            <a:ext cx="843280" cy="666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3"/>
            <a:endCxn id="15" idx="1"/>
          </p:cNvCxnSpPr>
          <p:nvPr/>
        </p:nvCxnSpPr>
        <p:spPr>
          <a:xfrm>
            <a:off x="1987550" y="4253230"/>
            <a:ext cx="937260" cy="471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5" idx="1"/>
          </p:cNvCxnSpPr>
          <p:nvPr/>
        </p:nvCxnSpPr>
        <p:spPr>
          <a:xfrm flipV="1">
            <a:off x="1987550" y="4725035"/>
            <a:ext cx="937260" cy="333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558665" y="1761490"/>
            <a:ext cx="1078230" cy="864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计算结果</a:t>
            </a:r>
            <a:endParaRPr 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特征向量</a:t>
            </a:r>
            <a:endParaRPr lang="en-US" alt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排序列表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召回索引</a:t>
            </a:r>
            <a:endParaRPr lang="zh-CN" altLang="en-US" sz="1200"/>
          </a:p>
        </p:txBody>
      </p:sp>
      <p:sp>
        <p:nvSpPr>
          <p:cNvPr id="13" name="圆角矩形 12"/>
          <p:cNvSpPr/>
          <p:nvPr/>
        </p:nvSpPr>
        <p:spPr>
          <a:xfrm>
            <a:off x="4558665" y="3597275"/>
            <a:ext cx="107823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预估模型</a:t>
            </a:r>
            <a:endParaRPr lang="en-US" altLang="zh-CN" sz="1200"/>
          </a:p>
          <a:p>
            <a:pPr algn="ctr"/>
            <a:r>
              <a:rPr lang="en-US" altLang="zh-CN" sz="1200"/>
              <a:t>Spark Mllib</a:t>
            </a:r>
            <a:endParaRPr lang="en-US" altLang="zh-CN" sz="1200"/>
          </a:p>
        </p:txBody>
      </p:sp>
      <p:sp>
        <p:nvSpPr>
          <p:cNvPr id="29" name="圆角矩形 28"/>
          <p:cNvSpPr/>
          <p:nvPr/>
        </p:nvSpPr>
        <p:spPr>
          <a:xfrm>
            <a:off x="4558665" y="4291965"/>
            <a:ext cx="1078230" cy="1056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计算结果</a:t>
            </a:r>
            <a:endParaRPr 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特征向量</a:t>
            </a:r>
            <a:endParaRPr lang="en-US" alt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排序列表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召回索引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热度榜单</a:t>
            </a:r>
            <a:endParaRPr lang="zh-CN" altLang="en-US" sz="1200"/>
          </a:p>
        </p:txBody>
      </p:sp>
      <p:cxnSp>
        <p:nvCxnSpPr>
          <p:cNvPr id="30" name="直接箭头连接符 29"/>
          <p:cNvCxnSpPr>
            <a:stCxn id="16" idx="2"/>
            <a:endCxn id="15" idx="0"/>
          </p:cNvCxnSpPr>
          <p:nvPr/>
        </p:nvCxnSpPr>
        <p:spPr>
          <a:xfrm>
            <a:off x="3196590" y="3958590"/>
            <a:ext cx="35687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11" idx="2"/>
          </p:cNvCxnSpPr>
          <p:nvPr/>
        </p:nvCxnSpPr>
        <p:spPr>
          <a:xfrm flipH="1" flipV="1">
            <a:off x="3553460" y="2486025"/>
            <a:ext cx="511810" cy="11118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0"/>
            <a:endCxn id="11" idx="2"/>
          </p:cNvCxnSpPr>
          <p:nvPr/>
        </p:nvCxnSpPr>
        <p:spPr>
          <a:xfrm flipH="1" flipV="1">
            <a:off x="3553460" y="2486025"/>
            <a:ext cx="1544320" cy="1111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3"/>
            <a:endCxn id="13" idx="1"/>
          </p:cNvCxnSpPr>
          <p:nvPr/>
        </p:nvCxnSpPr>
        <p:spPr>
          <a:xfrm flipV="1">
            <a:off x="4182110" y="3780155"/>
            <a:ext cx="376555" cy="944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" idx="3"/>
            <a:endCxn id="29" idx="1"/>
          </p:cNvCxnSpPr>
          <p:nvPr/>
        </p:nvCxnSpPr>
        <p:spPr>
          <a:xfrm>
            <a:off x="4182110" y="4725035"/>
            <a:ext cx="376555" cy="95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28" idx="1"/>
          </p:cNvCxnSpPr>
          <p:nvPr/>
        </p:nvCxnSpPr>
        <p:spPr>
          <a:xfrm flipV="1">
            <a:off x="4182110" y="2193925"/>
            <a:ext cx="376555" cy="109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924810" y="5677535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tensorflow</a:t>
            </a:r>
            <a:endParaRPr lang="en-US" sz="1200"/>
          </a:p>
          <a:p>
            <a:pPr algn="ctr"/>
            <a:r>
              <a:rPr lang="zh-CN" altLang="en-US" sz="1200"/>
              <a:t>模型训练</a:t>
            </a:r>
            <a:endParaRPr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4558665" y="5677535"/>
            <a:ext cx="107823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CTR</a:t>
            </a:r>
            <a:r>
              <a:rPr lang="zh-CN" altLang="en-US" sz="1200"/>
              <a:t>预估模型</a:t>
            </a:r>
            <a:endParaRPr lang="en-US" sz="1200"/>
          </a:p>
          <a:p>
            <a:pPr algn="ctr"/>
            <a:r>
              <a:rPr lang="en-US" sz="1200"/>
              <a:t>tensorflow</a:t>
            </a:r>
            <a:endParaRPr lang="en-US" sz="1200"/>
          </a:p>
        </p:txBody>
      </p:sp>
      <p:cxnSp>
        <p:nvCxnSpPr>
          <p:cNvPr id="38" name="直接箭头连接符 37"/>
          <p:cNvCxnSpPr>
            <a:stCxn id="36" idx="3"/>
            <a:endCxn id="37" idx="1"/>
          </p:cNvCxnSpPr>
          <p:nvPr/>
        </p:nvCxnSpPr>
        <p:spPr>
          <a:xfrm>
            <a:off x="4182110" y="5860415"/>
            <a:ext cx="376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924810" y="5110480"/>
            <a:ext cx="125730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本地</a:t>
            </a:r>
            <a:r>
              <a:rPr lang="en-US" altLang="zh-CN" sz="1200"/>
              <a:t>/HDFS</a:t>
            </a:r>
            <a:r>
              <a:rPr lang="zh-CN" altLang="en-US" sz="1200"/>
              <a:t>文件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15" idx="2"/>
            <a:endCxn id="39" idx="0"/>
          </p:cNvCxnSpPr>
          <p:nvPr/>
        </p:nvCxnSpPr>
        <p:spPr>
          <a:xfrm>
            <a:off x="3553460" y="4907280"/>
            <a:ext cx="0" cy="203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2"/>
            <a:endCxn id="36" idx="0"/>
          </p:cNvCxnSpPr>
          <p:nvPr/>
        </p:nvCxnSpPr>
        <p:spPr>
          <a:xfrm>
            <a:off x="3553460" y="5475605"/>
            <a:ext cx="0" cy="201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944870" y="1910080"/>
            <a:ext cx="1701800" cy="2262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/>
              <a:t>数据存储</a:t>
            </a:r>
            <a:endParaRPr lang="zh-CN"/>
          </a:p>
        </p:txBody>
      </p:sp>
      <p:sp>
        <p:nvSpPr>
          <p:cNvPr id="43" name="圆角矩形 42"/>
          <p:cNvSpPr/>
          <p:nvPr/>
        </p:nvSpPr>
        <p:spPr>
          <a:xfrm>
            <a:off x="6195695" y="2440940"/>
            <a:ext cx="1256665" cy="7753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redis</a:t>
            </a:r>
            <a:endParaRPr lang="en-US" sz="1200"/>
          </a:p>
          <a:p>
            <a:pPr algn="ctr"/>
            <a:r>
              <a:rPr lang="en-US" sz="1200"/>
              <a:t>Item</a:t>
            </a:r>
            <a:r>
              <a:rPr lang="zh-CN" altLang="en-US" sz="1200"/>
              <a:t>内容数据</a:t>
            </a:r>
            <a:endParaRPr lang="en-US" sz="1200"/>
          </a:p>
          <a:p>
            <a:pPr algn="ctr"/>
            <a:r>
              <a:rPr lang="en-US" sz="1200"/>
              <a:t>I2I</a:t>
            </a:r>
            <a:r>
              <a:rPr lang="zh-CN" altLang="en-US" sz="1200"/>
              <a:t>推荐结果</a:t>
            </a:r>
            <a:endParaRPr lang="zh-CN" altLang="en-US" sz="1200"/>
          </a:p>
          <a:p>
            <a:pPr algn="ctr"/>
            <a:r>
              <a:rPr lang="en-US" altLang="zh-CN" sz="1200"/>
              <a:t>item</a:t>
            </a:r>
            <a:r>
              <a:rPr lang="zh-CN" altLang="en-US" sz="1200"/>
              <a:t>特征向量</a:t>
            </a:r>
            <a:endParaRPr lang="zh-CN" altLang="en-US" sz="1200"/>
          </a:p>
        </p:txBody>
      </p:sp>
      <p:sp>
        <p:nvSpPr>
          <p:cNvPr id="45" name="圆角矩形 44"/>
          <p:cNvSpPr/>
          <p:nvPr/>
        </p:nvSpPr>
        <p:spPr>
          <a:xfrm>
            <a:off x="6195695" y="3326765"/>
            <a:ext cx="1256665" cy="658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cassandra</a:t>
            </a:r>
            <a:endParaRPr lang="en-US" sz="1200"/>
          </a:p>
          <a:p>
            <a:pPr algn="ctr"/>
            <a:r>
              <a:rPr lang="en-US" sz="1200"/>
              <a:t>U2I</a:t>
            </a:r>
            <a:r>
              <a:rPr lang="zh-CN" altLang="en-US" sz="1200"/>
              <a:t>推荐结果</a:t>
            </a:r>
            <a:endParaRPr lang="zh-CN" altLang="en-US" sz="1200"/>
          </a:p>
          <a:p>
            <a:pPr algn="ctr"/>
            <a:r>
              <a:rPr lang="en-US" altLang="zh-CN" sz="1200"/>
              <a:t>user</a:t>
            </a:r>
            <a:r>
              <a:rPr lang="zh-CN" altLang="en-US" sz="1200"/>
              <a:t>特征向量</a:t>
            </a:r>
            <a:endParaRPr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5964555" y="4725035"/>
            <a:ext cx="1682750" cy="1135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在线模型服务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372225" y="5240655"/>
            <a:ext cx="1099185" cy="519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tensorflow</a:t>
            </a:r>
            <a:endParaRPr lang="en-US" sz="1200"/>
          </a:p>
          <a:p>
            <a:pPr algn="ctr"/>
            <a:r>
              <a:rPr lang="en-US" sz="1200"/>
              <a:t>serving</a:t>
            </a:r>
            <a:endParaRPr lang="en-US" sz="1200"/>
          </a:p>
        </p:txBody>
      </p:sp>
      <p:cxnSp>
        <p:nvCxnSpPr>
          <p:cNvPr id="48" name="直接箭头连接符 47"/>
          <p:cNvCxnSpPr>
            <a:stCxn id="37" idx="3"/>
            <a:endCxn id="47" idx="1"/>
          </p:cNvCxnSpPr>
          <p:nvPr/>
        </p:nvCxnSpPr>
        <p:spPr>
          <a:xfrm flipV="1">
            <a:off x="5636895" y="5500370"/>
            <a:ext cx="73533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9" idx="3"/>
            <a:endCxn id="45" idx="1"/>
          </p:cNvCxnSpPr>
          <p:nvPr/>
        </p:nvCxnSpPr>
        <p:spPr>
          <a:xfrm flipV="1">
            <a:off x="5636895" y="3656330"/>
            <a:ext cx="558800" cy="1163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8" idx="3"/>
            <a:endCxn id="43" idx="1"/>
          </p:cNvCxnSpPr>
          <p:nvPr/>
        </p:nvCxnSpPr>
        <p:spPr>
          <a:xfrm>
            <a:off x="5636895" y="2193925"/>
            <a:ext cx="558800" cy="635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8" idx="3"/>
            <a:endCxn id="45" idx="1"/>
          </p:cNvCxnSpPr>
          <p:nvPr/>
        </p:nvCxnSpPr>
        <p:spPr>
          <a:xfrm>
            <a:off x="5636895" y="2193925"/>
            <a:ext cx="558800" cy="14624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9" idx="3"/>
            <a:endCxn id="43" idx="1"/>
          </p:cNvCxnSpPr>
          <p:nvPr/>
        </p:nvCxnSpPr>
        <p:spPr>
          <a:xfrm flipV="1">
            <a:off x="5636895" y="2828925"/>
            <a:ext cx="558800" cy="1991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980045" y="1910080"/>
            <a:ext cx="1677670" cy="395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在线服务</a:t>
            </a:r>
            <a:endParaRPr lang="zh-CN" altLang="en-US"/>
          </a:p>
          <a:p>
            <a:pPr algn="l"/>
            <a:r>
              <a:rPr lang="en-US" altLang="zh-CN"/>
              <a:t>Spring boot</a:t>
            </a:r>
            <a:endParaRPr lang="en-US" altLang="zh-CN"/>
          </a:p>
        </p:txBody>
      </p:sp>
      <p:sp>
        <p:nvSpPr>
          <p:cNvPr id="55" name="圆角矩形 54"/>
          <p:cNvSpPr/>
          <p:nvPr/>
        </p:nvSpPr>
        <p:spPr>
          <a:xfrm>
            <a:off x="8115300" y="2893060"/>
            <a:ext cx="1407160" cy="835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召回、排序、</a:t>
            </a:r>
            <a:endParaRPr lang="zh-CN" sz="1200"/>
          </a:p>
          <a:p>
            <a:pPr algn="ctr"/>
            <a:r>
              <a:rPr lang="zh-CN" altLang="en-US" sz="1200"/>
              <a:t>过滤、打散、</a:t>
            </a:r>
            <a:endParaRPr lang="zh-CN" altLang="en-US" sz="1200"/>
          </a:p>
          <a:p>
            <a:pPr algn="ctr"/>
            <a:r>
              <a:rPr lang="zh-CN" altLang="en-US" sz="1200"/>
              <a:t>分页、内容合并</a:t>
            </a:r>
            <a:endParaRPr lang="zh-CN" altLang="en-US" sz="1200"/>
          </a:p>
        </p:txBody>
      </p:sp>
      <p:sp>
        <p:nvSpPr>
          <p:cNvPr id="62" name="圆角矩形 61"/>
          <p:cNvSpPr/>
          <p:nvPr/>
        </p:nvSpPr>
        <p:spPr>
          <a:xfrm>
            <a:off x="8115300" y="394589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本地</a:t>
            </a:r>
            <a:r>
              <a:rPr lang="en-US" altLang="zh-CN" sz="1200"/>
              <a:t>LRU</a:t>
            </a:r>
            <a:r>
              <a:rPr lang="zh-CN" altLang="en-US" sz="1200"/>
              <a:t>缓存</a:t>
            </a:r>
            <a:endParaRPr lang="zh-CN" altLang="en-US" sz="1200"/>
          </a:p>
        </p:txBody>
      </p:sp>
      <p:sp>
        <p:nvSpPr>
          <p:cNvPr id="63" name="圆角矩形 62"/>
          <p:cNvSpPr/>
          <p:nvPr/>
        </p:nvSpPr>
        <p:spPr>
          <a:xfrm>
            <a:off x="8115300" y="454279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AB</a:t>
            </a:r>
            <a:r>
              <a:rPr lang="zh-CN" altLang="en-US" sz="1200"/>
              <a:t>测试分桶</a:t>
            </a:r>
            <a:endParaRPr lang="zh-CN" altLang="en-US" sz="1200"/>
          </a:p>
        </p:txBody>
      </p:sp>
      <p:sp>
        <p:nvSpPr>
          <p:cNvPr id="64" name="圆角矩形 63"/>
          <p:cNvSpPr/>
          <p:nvPr/>
        </p:nvSpPr>
        <p:spPr>
          <a:xfrm>
            <a:off x="8115300" y="517525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兜底补足</a:t>
            </a:r>
            <a:endParaRPr lang="zh-CN" sz="1200"/>
          </a:p>
          <a:p>
            <a:pPr algn="ctr"/>
            <a:r>
              <a:rPr lang="en-US" altLang="zh-CN" sz="1200"/>
              <a:t>(</a:t>
            </a:r>
            <a:r>
              <a:rPr lang="zh-CN" altLang="en-US" sz="1200"/>
              <a:t>超时截断</a:t>
            </a:r>
            <a:r>
              <a:rPr lang="en-US" altLang="zh-CN" sz="1200"/>
              <a:t>)</a:t>
            </a:r>
            <a:endParaRPr lang="en-US" altLang="zh-CN" sz="1200"/>
          </a:p>
        </p:txBody>
      </p:sp>
      <p:cxnSp>
        <p:nvCxnSpPr>
          <p:cNvPr id="65" name="直接箭头连接符 64"/>
          <p:cNvCxnSpPr>
            <a:stCxn id="47" idx="3"/>
            <a:endCxn id="54" idx="1"/>
          </p:cNvCxnSpPr>
          <p:nvPr/>
        </p:nvCxnSpPr>
        <p:spPr>
          <a:xfrm flipV="1">
            <a:off x="7471410" y="3885565"/>
            <a:ext cx="508635" cy="1614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2" idx="3"/>
            <a:endCxn id="54" idx="1"/>
          </p:cNvCxnSpPr>
          <p:nvPr/>
        </p:nvCxnSpPr>
        <p:spPr>
          <a:xfrm>
            <a:off x="7646670" y="3041650"/>
            <a:ext cx="333375" cy="843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982835" y="2569210"/>
            <a:ext cx="1677670" cy="2632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/>
              <a:t>产品客户端</a:t>
            </a:r>
            <a:endParaRPr lang="zh-CN"/>
          </a:p>
        </p:txBody>
      </p:sp>
      <p:sp>
        <p:nvSpPr>
          <p:cNvPr id="68" name="圆角矩形 67"/>
          <p:cNvSpPr/>
          <p:nvPr/>
        </p:nvSpPr>
        <p:spPr>
          <a:xfrm>
            <a:off x="10118090" y="3339465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Android</a:t>
            </a:r>
            <a:endParaRPr lang="en-US" altLang="zh-CN" sz="1200"/>
          </a:p>
        </p:txBody>
      </p:sp>
      <p:sp>
        <p:nvSpPr>
          <p:cNvPr id="69" name="圆角矩形 68"/>
          <p:cNvSpPr/>
          <p:nvPr/>
        </p:nvSpPr>
        <p:spPr>
          <a:xfrm>
            <a:off x="10118090" y="3939540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IOS</a:t>
            </a:r>
            <a:endParaRPr lang="en-US" altLang="zh-CN" sz="1200"/>
          </a:p>
        </p:txBody>
      </p:sp>
      <p:sp>
        <p:nvSpPr>
          <p:cNvPr id="70" name="圆角矩形 69"/>
          <p:cNvSpPr/>
          <p:nvPr/>
        </p:nvSpPr>
        <p:spPr>
          <a:xfrm>
            <a:off x="10118090" y="4544695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TV</a:t>
            </a:r>
            <a:r>
              <a:rPr lang="zh-CN" altLang="en-US" sz="1200"/>
              <a:t>、</a:t>
            </a:r>
            <a:r>
              <a:rPr lang="en-US" altLang="zh-CN" sz="1200"/>
              <a:t>PC</a:t>
            </a:r>
            <a:endParaRPr lang="en-US" altLang="zh-CN" sz="1200"/>
          </a:p>
        </p:txBody>
      </p:sp>
      <p:cxnSp>
        <p:nvCxnSpPr>
          <p:cNvPr id="71" name="直接箭头连接符 70"/>
          <p:cNvCxnSpPr>
            <a:stCxn id="54" idx="3"/>
            <a:endCxn id="67" idx="1"/>
          </p:cNvCxnSpPr>
          <p:nvPr/>
        </p:nvCxnSpPr>
        <p:spPr>
          <a:xfrm>
            <a:off x="9657715" y="3885565"/>
            <a:ext cx="3251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7" idx="0"/>
            <a:endCxn id="3" idx="0"/>
          </p:cNvCxnSpPr>
          <p:nvPr/>
        </p:nvCxnSpPr>
        <p:spPr>
          <a:xfrm rot="16200000" flipH="1" flipV="1">
            <a:off x="5939155" y="-1955165"/>
            <a:ext cx="358140" cy="9406890"/>
          </a:xfrm>
          <a:prstGeom prst="bentConnector3">
            <a:avLst>
              <a:gd name="adj1" fmla="val -372163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6" idx="3"/>
            <a:endCxn id="17" idx="1"/>
          </p:cNvCxnSpPr>
          <p:nvPr/>
        </p:nvCxnSpPr>
        <p:spPr>
          <a:xfrm>
            <a:off x="3562350" y="3776345"/>
            <a:ext cx="18859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肘形连接符 73"/>
          <p:cNvCxnSpPr/>
          <p:nvPr/>
        </p:nvCxnSpPr>
        <p:spPr>
          <a:xfrm rot="5400000">
            <a:off x="6098540" y="517525"/>
            <a:ext cx="38735" cy="9406890"/>
          </a:xfrm>
          <a:prstGeom prst="bentConnector3">
            <a:avLst>
              <a:gd name="adj1" fmla="val 3477868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42340" y="5860415"/>
            <a:ext cx="792480" cy="275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1200"/>
              <a:t>行为日志</a:t>
            </a:r>
            <a:endParaRPr lang="zh-CN" altLang="en-US" sz="1200"/>
          </a:p>
        </p:txBody>
      </p:sp>
      <p:sp>
        <p:nvSpPr>
          <p:cNvPr id="76" name="文本框 75"/>
          <p:cNvSpPr txBox="1"/>
          <p:nvPr/>
        </p:nvSpPr>
        <p:spPr>
          <a:xfrm>
            <a:off x="942340" y="1573530"/>
            <a:ext cx="792480" cy="275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1200"/>
              <a:t>行为日志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怎样实现基于内容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推荐系统</a:t>
            </a:r>
            <a:endParaRPr lang="zh-CN" sz="66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1625" y="4860290"/>
            <a:ext cx="58496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Content-Based Recommendations</a:t>
            </a:r>
            <a:endParaRPr lang="zh-CN" alt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24000" y="221615"/>
            <a:ext cx="9144000" cy="893445"/>
          </a:xfrm>
        </p:spPr>
        <p:txBody>
          <a:bodyPr/>
          <a:p>
            <a:pPr algn="l"/>
            <a:r>
              <a:rPr lang="zh-CN" sz="4000"/>
              <a:t>怎样实现基于内容的推荐系统？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18970" y="1115060"/>
            <a:ext cx="7955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地位：最早被使用的推荐算法，年代久远，但当今仍然被广泛使用，效果良好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定义：</a:t>
            </a:r>
            <a:r>
              <a:rPr lang="zh-CN" altLang="en-US" b="1">
                <a:solidFill>
                  <a:srgbClr val="7030A0"/>
                </a:solidFill>
              </a:rPr>
              <a:t>给用户</a:t>
            </a:r>
            <a:r>
              <a:rPr lang="en-US" altLang="zh-CN" b="1">
                <a:solidFill>
                  <a:srgbClr val="7030A0"/>
                </a:solidFill>
              </a:rPr>
              <a:t>X</a:t>
            </a:r>
            <a:r>
              <a:rPr lang="zh-CN" altLang="en-US" b="1">
                <a:solidFill>
                  <a:srgbClr val="7030A0"/>
                </a:solidFill>
              </a:rPr>
              <a:t>推荐</a:t>
            </a:r>
            <a:r>
              <a:rPr lang="zh-CN" altLang="en-US"/>
              <a:t> </a:t>
            </a:r>
            <a:r>
              <a:rPr lang="zh-CN" altLang="en-US" b="1">
                <a:solidFill>
                  <a:srgbClr val="FF0000"/>
                </a:solidFill>
              </a:rPr>
              <a:t>之前喜欢的物品 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相似的物品。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即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U2I2I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、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U2Tag2I</a:t>
            </a:r>
            <a:endParaRPr lang="en-US" altLang="zh-CN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18970" y="3676650"/>
            <a:ext cx="108648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用户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55365" y="3676650"/>
            <a:ext cx="181673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行为的物品列表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钢铁侠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蜘蛛侠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功夫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3005455" y="4189730"/>
            <a:ext cx="549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8477250" y="3676650"/>
            <a:ext cx="174307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用户偏好标签向量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动作片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3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科幻片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2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周星驰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1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3" idx="3"/>
            <a:endCxn id="6" idx="1"/>
          </p:cNvCxnSpPr>
          <p:nvPr/>
        </p:nvCxnSpPr>
        <p:spPr>
          <a:xfrm>
            <a:off x="5372100" y="4189730"/>
            <a:ext cx="3105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472180" y="5579110"/>
            <a:ext cx="1833880" cy="87439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用户推荐列表</a:t>
            </a:r>
            <a:endParaRPr 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绿巨人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0.8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大话西游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0.6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3" name="肘形连接符 12"/>
          <p:cNvCxnSpPr>
            <a:stCxn id="11" idx="1"/>
            <a:endCxn id="2" idx="2"/>
          </p:cNvCxnSpPr>
          <p:nvPr/>
        </p:nvCxnSpPr>
        <p:spPr>
          <a:xfrm rot="10800000">
            <a:off x="2462530" y="4702810"/>
            <a:ext cx="1009650" cy="131381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1" idx="3"/>
          </p:cNvCxnSpPr>
          <p:nvPr/>
        </p:nvCxnSpPr>
        <p:spPr>
          <a:xfrm rot="5400000">
            <a:off x="6670675" y="3338195"/>
            <a:ext cx="1313815" cy="40430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918970" y="2419985"/>
            <a:ext cx="1086485" cy="7042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物品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78015" y="2420620"/>
            <a:ext cx="3242310" cy="7042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钢铁侠：动作片 科幻片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蜘蛛侠：动作片 科幻片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功夫：动作片 周星驰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7" name="直接箭头连接符 16"/>
          <p:cNvCxnSpPr>
            <a:stCxn id="15" idx="3"/>
            <a:endCxn id="16" idx="1"/>
          </p:cNvCxnSpPr>
          <p:nvPr/>
        </p:nvCxnSpPr>
        <p:spPr>
          <a:xfrm>
            <a:off x="3005455" y="2772410"/>
            <a:ext cx="39725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72180" y="225044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：给物品找一个特征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比如标签、分类、演员、关键词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49570" y="3452495"/>
            <a:ext cx="30276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2</a:t>
            </a:r>
            <a:r>
              <a:rPr lang="zh-CN" altLang="en-US" sz="1400">
                <a:latin typeface="+mn-ea"/>
                <a:cs typeface="+mn-ea"/>
              </a:rPr>
              <a:t>：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根据历史，聚合计算用户的标签偏好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最简单计数、加权平均等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67680" y="5212080"/>
            <a:ext cx="35191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3</a:t>
            </a:r>
            <a:r>
              <a:rPr lang="zh-CN" altLang="en-US" sz="1400">
                <a:latin typeface="+mn-ea"/>
                <a:cs typeface="+mn-ea"/>
              </a:rPr>
              <a:t>：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使用余弦相似度算法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计算用户标签向量最相似的</a:t>
            </a:r>
            <a:r>
              <a:rPr lang="en-US" altLang="zh-CN" sz="1400">
                <a:latin typeface="+mn-ea"/>
                <a:cs typeface="+mn-ea"/>
              </a:rPr>
              <a:t>TOPN</a:t>
            </a:r>
            <a:r>
              <a:rPr lang="zh-CN" altLang="en-US" sz="1400">
                <a:latin typeface="+mn-ea"/>
                <a:cs typeface="+mn-ea"/>
              </a:rPr>
              <a:t>物品列表</a:t>
            </a:r>
            <a:endParaRPr lang="zh-CN" altLang="en-US" sz="140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669925"/>
            <a:ext cx="9144000" cy="893445"/>
          </a:xfrm>
        </p:spPr>
        <p:txBody>
          <a:bodyPr>
            <a:normAutofit fontScale="90000"/>
          </a:bodyPr>
          <a:p>
            <a:pPr algn="l"/>
            <a:r>
              <a:rPr lang="zh-CN" altLang="en-US" sz="4000">
                <a:sym typeface="+mn-ea"/>
              </a:rPr>
              <a:t>怎样实现用户向量和物品向量的相似度计算？</a:t>
            </a:r>
            <a:endParaRPr lang="zh-CN" sz="4000"/>
          </a:p>
        </p:txBody>
      </p:sp>
      <p:sp>
        <p:nvSpPr>
          <p:cNvPr id="8" name="文本框 7"/>
          <p:cNvSpPr txBox="1"/>
          <p:nvPr/>
        </p:nvSpPr>
        <p:spPr>
          <a:xfrm>
            <a:off x="2506345" y="3444240"/>
            <a:ext cx="5626735" cy="2584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用户向量：</a:t>
            </a:r>
            <a:r>
              <a:rPr lang="en-US" altLang="zh-CN"/>
              <a:t>[(</a:t>
            </a:r>
            <a:r>
              <a:rPr lang="zh-CN" altLang="en-US"/>
              <a:t>动作片</a:t>
            </a:r>
            <a:r>
              <a:rPr lang="en-US" altLang="zh-CN"/>
              <a:t>, 3), (</a:t>
            </a:r>
            <a:r>
              <a:rPr lang="zh-CN" altLang="zh-CN"/>
              <a:t>科幻片</a:t>
            </a:r>
            <a:r>
              <a:rPr lang="en-US" altLang="zh-CN"/>
              <a:t>, 2), (</a:t>
            </a:r>
            <a:r>
              <a:rPr lang="zh-CN" altLang="en-US"/>
              <a:t>周星驰</a:t>
            </a:r>
            <a:r>
              <a:rPr lang="en-US" altLang="zh-CN"/>
              <a:t>, 1</a:t>
            </a:r>
            <a:r>
              <a:rPr lang="en-US" altLang="zh-CN"/>
              <a:t>)]</a:t>
            </a:r>
            <a:endParaRPr lang="en-US" altLang="zh-CN"/>
          </a:p>
          <a:p>
            <a:r>
              <a:rPr lang="zh-CN" altLang="en-US"/>
              <a:t>物品向量：绿巨人</a:t>
            </a:r>
            <a:r>
              <a:rPr lang="en-US" altLang="zh-CN"/>
              <a:t>[(</a:t>
            </a:r>
            <a:r>
              <a:rPr lang="zh-CN" altLang="en-US"/>
              <a:t>动作片</a:t>
            </a:r>
            <a:r>
              <a:rPr lang="en-US" altLang="zh-CN"/>
              <a:t>, 1), (</a:t>
            </a:r>
            <a:r>
              <a:rPr lang="zh-CN" altLang="en-US"/>
              <a:t>科幻片</a:t>
            </a:r>
            <a:r>
              <a:rPr lang="en-US" altLang="zh-CN"/>
              <a:t>, 1), (</a:t>
            </a:r>
            <a:r>
              <a:rPr lang="zh-CN" altLang="en-US"/>
              <a:t>周星驰</a:t>
            </a:r>
            <a:r>
              <a:rPr lang="en-US" altLang="zh-CN"/>
              <a:t>, 0</a:t>
            </a:r>
            <a:r>
              <a:rPr lang="en-US" altLang="zh-CN"/>
              <a:t>)]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分子：</a:t>
            </a:r>
            <a:r>
              <a:rPr lang="en-US" altLang="zh-CN"/>
              <a:t>3</a:t>
            </a:r>
            <a:r>
              <a:rPr lang="en-US" altLang="zh-CN"/>
              <a:t>*1 + 2*1 + 1*0 = 5</a:t>
            </a:r>
            <a:endParaRPr lang="en-US" altLang="zh-CN"/>
          </a:p>
          <a:p>
            <a:r>
              <a:rPr lang="zh-CN" altLang="en-US"/>
              <a:t>分母：根号</a:t>
            </a:r>
            <a:r>
              <a:rPr lang="en-US" altLang="zh-CN"/>
              <a:t>(3*3+2*2+1*1) * </a:t>
            </a:r>
            <a:r>
              <a:rPr lang="zh-CN" altLang="en-US"/>
              <a:t>根号</a:t>
            </a:r>
            <a:r>
              <a:rPr lang="en-US" altLang="zh-CN"/>
              <a:t>(1*1 + 1*1 + 0*0) = 5.29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相似度为：</a:t>
            </a:r>
            <a:r>
              <a:rPr lang="en-US" altLang="zh-CN"/>
              <a:t>5</a:t>
            </a:r>
            <a:r>
              <a:rPr lang="en-US" altLang="zh-CN"/>
              <a:t>/5.29 = 0.94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即用户向量和物品向量的相似度值为</a:t>
            </a:r>
            <a:r>
              <a:rPr lang="en-US" altLang="zh-CN"/>
              <a:t>0.94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2395" y="1819275"/>
            <a:ext cx="533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sz="4000"/>
              <a:t>优缺点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18970" y="1179195"/>
            <a:ext cx="591820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优点：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不需要其他用户的数据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能给具备独特口味的用户推荐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可以推荐最新的、冷门的物品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容易做推荐结果的解释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缺点：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很难找到能表达物品的</a:t>
            </a:r>
            <a:r>
              <a:rPr lang="en-US" altLang="zh-CN"/>
              <a:t>“</a:t>
            </a:r>
            <a:r>
              <a:rPr lang="zh-CN" altLang="en-US"/>
              <a:t>标签</a:t>
            </a:r>
            <a:r>
              <a:rPr lang="en-US" altLang="zh-CN"/>
              <a:t>”</a:t>
            </a:r>
            <a:r>
              <a:rPr lang="zh-CN" altLang="en-US"/>
              <a:t>，有时候需要人工打标签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过于局限于自己的世界，无法挖掘出用户的潜在兴趣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新用户如果没有行为，没法做推荐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为什么要</a:t>
            </a:r>
            <a:br>
              <a:rPr lang="zh-CN" altLang="en-US" sz="8800"/>
            </a:br>
            <a:r>
              <a:rPr lang="zh-CN" altLang="en-US" sz="8800"/>
              <a:t>学习推荐系统？</a:t>
            </a:r>
            <a:endParaRPr lang="zh-CN" altLang="en-US" sz="8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怎样实现协同过滤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推荐系统</a:t>
            </a:r>
            <a:endParaRPr lang="zh-CN" sz="66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4670" y="4962525"/>
            <a:ext cx="5748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C</a:t>
            </a:r>
            <a:r>
              <a:rPr lang="zh-CN" altLang="en-US" sz="2400"/>
              <a:t>ollaborative </a:t>
            </a:r>
            <a:r>
              <a:rPr lang="en-US" altLang="zh-CN" sz="2400"/>
              <a:t>F</a:t>
            </a:r>
            <a:r>
              <a:rPr lang="zh-CN" altLang="en-US" sz="2400"/>
              <a:t>iltering Recommendations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altLang="en-US" sz="4000"/>
              <a:t>推荐系统分类</a:t>
            </a:r>
            <a:endParaRPr lang="zh-CN" altLang="en-US" sz="4000"/>
          </a:p>
        </p:txBody>
      </p:sp>
      <p:sp>
        <p:nvSpPr>
          <p:cNvPr id="2" name="矩形 1"/>
          <p:cNvSpPr/>
          <p:nvPr/>
        </p:nvSpPr>
        <p:spPr>
          <a:xfrm>
            <a:off x="4716780" y="143129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220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基于内容的推荐系统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Content-Based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926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基于协同过滤的推荐系统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4895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混合推荐系统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 + Content-based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120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基于数据统计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记忆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Neighborhood-Based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0175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基于模型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参数学习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Model-based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2" idx="2"/>
            <a:endCxn id="4" idx="0"/>
          </p:cNvCxnSpPr>
          <p:nvPr/>
        </p:nvCxnSpPr>
        <p:spPr>
          <a:xfrm flipH="1">
            <a:off x="3118485" y="2212340"/>
            <a:ext cx="297751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0"/>
          </p:cNvCxnSpPr>
          <p:nvPr/>
        </p:nvCxnSpPr>
        <p:spPr>
          <a:xfrm>
            <a:off x="6052820" y="2190750"/>
            <a:ext cx="268605" cy="923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>
            <a:off x="6096000" y="2212340"/>
            <a:ext cx="343217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8" idx="0"/>
          </p:cNvCxnSpPr>
          <p:nvPr/>
        </p:nvCxnSpPr>
        <p:spPr>
          <a:xfrm flipH="1">
            <a:off x="1958340" y="3895090"/>
            <a:ext cx="1160145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>
            <a:off x="3118485" y="3895090"/>
            <a:ext cx="2200910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协同过滤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85520" y="1274445"/>
            <a:ext cx="36118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使用行为数据，利用集体智慧推荐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276350" y="280035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76350" y="36703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76350" y="443547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276350" y="52959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63950" y="280035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63950" y="36703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663950" y="443547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63950" y="52959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曲线连接符 22"/>
          <p:cNvCxnSpPr>
            <a:stCxn id="15" idx="1"/>
            <a:endCxn id="16" idx="1"/>
          </p:cNvCxnSpPr>
          <p:nvPr/>
        </p:nvCxnSpPr>
        <p:spPr>
          <a:xfrm rot="10800000" flipV="1">
            <a:off x="1276350" y="3057525"/>
            <a:ext cx="3175" cy="86995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5" idx="1"/>
            <a:endCxn id="18" idx="1"/>
          </p:cNvCxnSpPr>
          <p:nvPr/>
        </p:nvCxnSpPr>
        <p:spPr>
          <a:xfrm rot="10800000" flipV="1">
            <a:off x="1276350" y="3057525"/>
            <a:ext cx="3175" cy="249555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20" idx="1"/>
          </p:cNvCxnSpPr>
          <p:nvPr/>
        </p:nvCxnSpPr>
        <p:spPr>
          <a:xfrm>
            <a:off x="2209800" y="305752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3"/>
            <a:endCxn id="19" idx="1"/>
          </p:cNvCxnSpPr>
          <p:nvPr/>
        </p:nvCxnSpPr>
        <p:spPr>
          <a:xfrm flipV="1">
            <a:off x="2209800" y="305752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3"/>
            <a:endCxn id="20" idx="1"/>
          </p:cNvCxnSpPr>
          <p:nvPr/>
        </p:nvCxnSpPr>
        <p:spPr>
          <a:xfrm>
            <a:off x="2209800" y="392747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22" idx="1"/>
          </p:cNvCxnSpPr>
          <p:nvPr/>
        </p:nvCxnSpPr>
        <p:spPr>
          <a:xfrm>
            <a:off x="2209800" y="392747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20" idx="1"/>
          </p:cNvCxnSpPr>
          <p:nvPr/>
        </p:nvCxnSpPr>
        <p:spPr>
          <a:xfrm flipV="1">
            <a:off x="2209800" y="392747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3"/>
            <a:endCxn id="19" idx="1"/>
          </p:cNvCxnSpPr>
          <p:nvPr/>
        </p:nvCxnSpPr>
        <p:spPr>
          <a:xfrm>
            <a:off x="2209800" y="305752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9" idx="1"/>
          </p:cNvCxnSpPr>
          <p:nvPr/>
        </p:nvCxnSpPr>
        <p:spPr>
          <a:xfrm flipV="1">
            <a:off x="2228850" y="3057525"/>
            <a:ext cx="1435100" cy="2486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3"/>
            <a:endCxn id="22" idx="1"/>
          </p:cNvCxnSpPr>
          <p:nvPr/>
        </p:nvCxnSpPr>
        <p:spPr>
          <a:xfrm>
            <a:off x="2209800" y="555307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209675" y="2065020"/>
            <a:ext cx="3121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基于用户的协同过滤</a:t>
            </a:r>
            <a:r>
              <a:rPr lang="en-US" altLang="zh-CN"/>
              <a:t>-U2U2I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和你兴趣相投的人也喜欢 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6346825" y="289052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346825" y="37604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346825" y="452564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46825" y="53860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734425" y="289052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734425" y="37604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734425" y="452564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734425" y="53860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80150" y="2155190"/>
            <a:ext cx="30460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基于物品的协同过滤</a:t>
            </a:r>
            <a:r>
              <a:rPr lang="en-US" altLang="zh-CN"/>
              <a:t>-U2I2I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/>
              <a:t>喜欢这个物品的人也喜欢 </a:t>
            </a:r>
            <a:r>
              <a:rPr lang="en-US" altLang="zh-CN"/>
              <a:t>xxx</a:t>
            </a:r>
            <a:endParaRPr lang="en-US" altLang="zh-CN"/>
          </a:p>
        </p:txBody>
      </p:sp>
      <p:cxnSp>
        <p:nvCxnSpPr>
          <p:cNvPr id="53" name="直接箭头连接符 52"/>
          <p:cNvCxnSpPr>
            <a:stCxn id="34" idx="3"/>
            <a:endCxn id="39" idx="1"/>
          </p:cNvCxnSpPr>
          <p:nvPr/>
        </p:nvCxnSpPr>
        <p:spPr>
          <a:xfrm>
            <a:off x="7280275" y="314769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5" idx="3"/>
            <a:endCxn id="39" idx="1"/>
          </p:cNvCxnSpPr>
          <p:nvPr/>
        </p:nvCxnSpPr>
        <p:spPr>
          <a:xfrm>
            <a:off x="7280275" y="401764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5" idx="3"/>
            <a:endCxn id="40" idx="1"/>
          </p:cNvCxnSpPr>
          <p:nvPr/>
        </p:nvCxnSpPr>
        <p:spPr>
          <a:xfrm>
            <a:off x="7280275" y="4017645"/>
            <a:ext cx="1454150" cy="765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7" idx="3"/>
            <a:endCxn id="39" idx="1"/>
          </p:cNvCxnSpPr>
          <p:nvPr/>
        </p:nvCxnSpPr>
        <p:spPr>
          <a:xfrm flipV="1">
            <a:off x="7280275" y="401764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3"/>
            <a:endCxn id="40" idx="1"/>
          </p:cNvCxnSpPr>
          <p:nvPr/>
        </p:nvCxnSpPr>
        <p:spPr>
          <a:xfrm flipV="1">
            <a:off x="7280275" y="4782820"/>
            <a:ext cx="1454150" cy="8604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3"/>
            <a:endCxn id="41" idx="1"/>
          </p:cNvCxnSpPr>
          <p:nvPr/>
        </p:nvCxnSpPr>
        <p:spPr>
          <a:xfrm>
            <a:off x="7280275" y="564324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39" idx="3"/>
            <a:endCxn id="40" idx="3"/>
          </p:cNvCxnSpPr>
          <p:nvPr/>
        </p:nvCxnSpPr>
        <p:spPr>
          <a:xfrm>
            <a:off x="9667875" y="4017645"/>
            <a:ext cx="3175" cy="765175"/>
          </a:xfrm>
          <a:prstGeom prst="curvedConnector3">
            <a:avLst>
              <a:gd name="adj1" fmla="val 750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实例：基于用户的协同过滤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52170" y="1026795"/>
            <a:ext cx="62153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步骤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1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：搜索最相似的用户；</a:t>
            </a:r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zh-CN"/>
              <a:t>计算</a:t>
            </a:r>
            <a:r>
              <a:rPr lang="en-US" altLang="zh-CN"/>
              <a:t>u</a:t>
            </a:r>
            <a:r>
              <a:rPr lang="zh-CN" altLang="en-US"/>
              <a:t>和新</a:t>
            </a:r>
            <a:r>
              <a:rPr lang="en-US" altLang="zh-CN"/>
              <a:t>item</a:t>
            </a:r>
            <a:r>
              <a:rPr lang="zh-CN" altLang="en-US"/>
              <a:t>的相似度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68500" y="1738630"/>
          <a:ext cx="85305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324"/>
                <a:gridCol w="1066323"/>
                <a:gridCol w="1066244"/>
                <a:gridCol w="1066404"/>
                <a:gridCol w="1066324"/>
                <a:gridCol w="1066323"/>
                <a:gridCol w="1066324"/>
                <a:gridCol w="106632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57225" y="42779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相似度计算方法：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5030470"/>
            <a:ext cx="4431665" cy="6864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225" y="4719320"/>
            <a:ext cx="3605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Jaccard</a:t>
            </a:r>
            <a:r>
              <a:rPr lang="zh-CN" altLang="en-US"/>
              <a:t>相似度：缺点没有考虑评分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66615" y="4777105"/>
            <a:ext cx="3498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余弦相似度：缺点认为缺失值是</a:t>
            </a:r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20" y="5239385"/>
            <a:ext cx="2162175" cy="390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645" y="4755515"/>
            <a:ext cx="3286125" cy="12001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03590" y="452945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皮尔逊相关系数：缺失值是平均值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" y="5646420"/>
            <a:ext cx="3515360" cy="7061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020" y="5646420"/>
            <a:ext cx="3267710" cy="30924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765675" y="6076950"/>
            <a:ext cx="1917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Sim(A,B)&gt;sim(A, C)</a:t>
            </a:r>
            <a:endParaRPr lang="en-US" altLang="zh-CN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5315" y="6076950"/>
            <a:ext cx="3513455" cy="44767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951230" y="2124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你自己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实例：基于用户的协同过滤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52170" y="1026795"/>
            <a:ext cx="622744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步骤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：搜索最相似的用户；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步骤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2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：</a:t>
            </a:r>
            <a:r>
              <a:rPr 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计算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和新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item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的相似度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20850" y="1748155"/>
          <a:ext cx="85305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656"/>
                <a:gridCol w="1218655"/>
                <a:gridCol w="1218565"/>
                <a:gridCol w="1218747"/>
                <a:gridCol w="1218656"/>
                <a:gridCol w="1218655"/>
                <a:gridCol w="121865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4281170"/>
            <a:ext cx="221932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45" y="4281170"/>
            <a:ext cx="3114675" cy="1038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99845" y="5319395"/>
            <a:ext cx="21272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：直接求平均</a:t>
            </a:r>
            <a:endParaRPr lang="zh-CN" altLang="en-US"/>
          </a:p>
          <a:p>
            <a:r>
              <a:rPr lang="en-US" altLang="zh-CN"/>
              <a:t>sim(A,I5) = (3+5)/2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408420" y="5427345"/>
            <a:ext cx="4204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方法</a:t>
            </a:r>
            <a:r>
              <a:rPr lang="en-US" altLang="zh-CN"/>
              <a:t>2</a:t>
            </a:r>
            <a:r>
              <a:rPr lang="zh-CN" altLang="en-US"/>
              <a:t>：加权平均</a:t>
            </a:r>
            <a:endParaRPr lang="zh-CN" altLang="en-US"/>
          </a:p>
          <a:p>
            <a:r>
              <a:rPr lang="en-US" altLang="zh-CN"/>
              <a:t>sim(A, I5) = (3*0.38+ 5*0.32) / (0.38 + 0.32)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99845" y="6296025"/>
            <a:ext cx="5647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计算出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I2/I5/I6</a:t>
            </a:r>
            <a:r>
              <a:rPr lang="zh-CN" altLang="en-US"/>
              <a:t>的相似度，排序取</a:t>
            </a:r>
            <a:r>
              <a:rPr lang="en-US" altLang="zh-CN"/>
              <a:t>TOPN</a:t>
            </a:r>
            <a:r>
              <a:rPr lang="zh-CN" altLang="en-US"/>
              <a:t>就是推荐列表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47395" y="2124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你自己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协同过滤的优缺点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1242695" y="1487170"/>
            <a:ext cx="4297680" cy="1753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b="1"/>
              <a:t>优点：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/>
              <a:t>只需要行为数据，不需要用户和物品信息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方法直接、容易实现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可以提供解释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2695" y="3630295"/>
            <a:ext cx="4526280" cy="21685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b="1"/>
              <a:t>缺点：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冷启动问题，新用户和冷门物品不能被推荐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数据量提升会导致计算量快速增大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推荐的物品趋向于流行物品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数据稀疏将导致效果不好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060" y="5410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推荐系统怎样实现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多路召回融合排序</a:t>
            </a:r>
            <a:endParaRPr lang="zh-CN" sz="6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问题：多路召回怎样融合排序？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37260" y="1221740"/>
            <a:ext cx="8241030" cy="1753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背景：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一般会使用多个召回策略，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互相弥补不足，效果更好，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三个臭皮匠顶个诸葛亮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每个策略之间毫不相关，一般可以编写并发多线程同时执行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问题：怎样将多个召回列表融合成一个有序列表？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3995" y="3329940"/>
            <a:ext cx="244856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召回策略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实时召回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U2I2I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基于内容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U2Tag2I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矩阵分解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聚类推荐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U2U2I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5500" y="3329940"/>
            <a:ext cx="272415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粗排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ctr"/>
            <a:endParaRPr 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降低后续计算量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融合排序，然后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TOP0N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4" idx="1"/>
          </p:cNvCxnSpPr>
          <p:nvPr/>
        </p:nvCxnSpPr>
        <p:spPr>
          <a:xfrm>
            <a:off x="3932555" y="4411980"/>
            <a:ext cx="7029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164830" y="3330575"/>
            <a:ext cx="244856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精排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非必需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DNN/Wide&amp;Deep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7324725" y="4391660"/>
            <a:ext cx="840105" cy="20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几种多路召回结果融合的方法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37260" y="1389380"/>
            <a:ext cx="5818505" cy="17532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举例，几种召回策略返回的列表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(Item-ID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、权重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分别为：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 0.9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B 0.8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C 0.7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 0.6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 0.5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 0.4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0.1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7260" y="3492500"/>
            <a:ext cx="11049635" cy="25844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策略：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按顺序展示：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比如实时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&gt;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购买数据召回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&gt;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播放数据召回，则直接展示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平均法：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分母为召回策略个数，分子为权重加和，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为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(0.7+0.5+0.3) / 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(0.8+0.6)/3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加权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平均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比如三种策略自己指定权重为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，则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的权重为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(0.4*0.8+0.6*0.3+0*0.2)/(0.4+0.3+0.2)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动态加权法：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计算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X/Y/Z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三种召回策略的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CTR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，作为每天更新的动态加权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机器学习权重法：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逻辑回归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LR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分类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模型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预先离线算好各种召回的权重，然后做加权召回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60945" y="1527810"/>
            <a:ext cx="34855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每种召回源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CTR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计算方法：</a:t>
            </a:r>
            <a:endParaRPr lang="zh-CN" altLang="en-US"/>
          </a:p>
          <a:p>
            <a:r>
              <a:rPr lang="zh-CN" altLang="en-US"/>
              <a:t>展现日志</a:t>
            </a:r>
            <a:r>
              <a:rPr lang="en-US" altLang="zh-CN"/>
              <a:t>-</a:t>
            </a:r>
            <a:r>
              <a:rPr lang="zh-CN" altLang="en-US"/>
              <a:t>带</a:t>
            </a:r>
            <a:r>
              <a:rPr lang="zh-CN" altLang="en-US"/>
              <a:t>召回源：</a:t>
            </a:r>
            <a:r>
              <a:rPr lang="en-US" altLang="zh-CN"/>
              <a:t>X,Y,Z,X,Z,Y</a:t>
            </a:r>
            <a:endParaRPr lang="en-US" altLang="zh-CN"/>
          </a:p>
          <a:p>
            <a:r>
              <a:rPr lang="zh-CN" altLang="en-US"/>
              <a:t>点记日志</a:t>
            </a:r>
            <a:r>
              <a:rPr lang="en-US" altLang="zh-CN"/>
              <a:t>-</a:t>
            </a:r>
            <a:r>
              <a:rPr lang="zh-CN" altLang="en-US"/>
              <a:t>带召回源：点击</a:t>
            </a:r>
            <a:r>
              <a:rPr lang="en-US" altLang="zh-CN"/>
              <a:t>X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则每种召回的点击数</a:t>
            </a:r>
            <a:r>
              <a:rPr lang="en-US" altLang="zh-CN"/>
              <a:t>/</a:t>
            </a:r>
            <a:r>
              <a:rPr lang="zh-CN" altLang="en-US"/>
              <a:t>展现数</a:t>
            </a:r>
            <a:r>
              <a:rPr lang="en-US" altLang="zh-CN"/>
              <a:t>=CTR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37260" y="627951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效果依次变好，按照成本进行选择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6140" y="63119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怎样实现</a:t>
            </a:r>
            <a:r>
              <a:rPr lang="en-US" altLang="zh-CN" sz="6600">
                <a:solidFill>
                  <a:srgbClr val="C00000"/>
                </a:solidFill>
              </a:rPr>
              <a:t>AB</a:t>
            </a:r>
            <a:r>
              <a:rPr lang="zh-CN" altLang="en-US" sz="6600">
                <a:solidFill>
                  <a:srgbClr val="C00000"/>
                </a:solidFill>
              </a:rPr>
              <a:t>实验</a:t>
            </a:r>
            <a:endParaRPr lang="zh-CN" altLang="en-US" sz="660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95" y="3400425"/>
            <a:ext cx="5852795" cy="2676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190750" y="3879850"/>
              <a:ext cx="723900" cy="6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190750" y="3879850"/>
                <a:ext cx="7239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3124200" y="3835400"/>
              <a:ext cx="118745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3124200" y="3835400"/>
                <a:ext cx="1187450" cy="127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本节视频提纲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zh-CN" altLang="en-US"/>
              <a:t>为什么要学习推荐系统？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推荐系统是什么？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推荐系统解决了什么问题？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现在学习还来得及吗？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为什么需要</a:t>
            </a:r>
            <a:r>
              <a:rPr lang="en-US" altLang="zh-CN" sz="4000"/>
              <a:t>AB Test?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130300" y="1193800"/>
            <a:ext cx="9252585" cy="4661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定义：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 B测试是一种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向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产品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的不同受众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展示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同一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内容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的2个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或多个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变体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，并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比较哪个变体带来了更多转化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的做法。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AB测试是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转化率优化过程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的重要方法之一，使用它来收集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定性和定量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的用户见解，来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了解潜在客户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并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根据该数据优化转化渠道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为什么需要？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想要数据驱动，重点是做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对比实验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，然后模型、策略、设计等不断的迭代更新；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进行低风险的修改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，先在小流量测试，如果没有问题再调大流量；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实现数据统计上的重大改进，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降低人工猜测、直觉决策的不确定性；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怎样证明自己做的好？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工程开发职位和算法职位的重大区分，后者更能用对比数据说话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863850" y="208915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863850" y="2089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870200" y="2070100"/>
              <a:ext cx="1822450" cy="25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870200" y="2070100"/>
                <a:ext cx="1822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5137150" y="2101850"/>
              <a:ext cx="2717800" cy="57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5137150" y="2101850"/>
                <a:ext cx="27178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8293100" y="2101850"/>
              <a:ext cx="1454150" cy="63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8293100" y="2101850"/>
                <a:ext cx="1454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1625600" y="2482850"/>
              <a:ext cx="1689100" cy="6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1625600" y="2482850"/>
                <a:ext cx="1689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5187950" y="2082800"/>
              <a:ext cx="2197100" cy="190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5187950" y="2082800"/>
                <a:ext cx="2197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8229600" y="2063750"/>
              <a:ext cx="172085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8229600" y="2063750"/>
                <a:ext cx="1720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2413000" y="2870200"/>
              <a:ext cx="2038350" cy="1143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2413000" y="2870200"/>
                <a:ext cx="20383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7118350" y="2914650"/>
              <a:ext cx="1466850" cy="1206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7118350" y="2914650"/>
                <a:ext cx="14668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1422400" y="3340100"/>
              <a:ext cx="1073150" cy="82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1422400" y="3340100"/>
                <a:ext cx="10731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2857500" y="3263900"/>
              <a:ext cx="2838450" cy="203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2857500" y="3263900"/>
                <a:ext cx="28384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736600" y="3562350"/>
              <a:ext cx="2044700" cy="6032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736600" y="3562350"/>
                <a:ext cx="204470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1485900" y="4552950"/>
              <a:ext cx="1035050" cy="6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1485900" y="4552950"/>
                <a:ext cx="1035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3073400" y="4483100"/>
              <a:ext cx="2127250" cy="12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3073400" y="4483100"/>
                <a:ext cx="2127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5854700" y="4559300"/>
              <a:ext cx="40005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5854700" y="4559300"/>
                <a:ext cx="400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6527800" y="4559300"/>
              <a:ext cx="400050" cy="190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6527800" y="4559300"/>
                <a:ext cx="400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7245350" y="4565650"/>
              <a:ext cx="603250" cy="127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7245350" y="4565650"/>
                <a:ext cx="603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7943850" y="4514850"/>
              <a:ext cx="1568450" cy="508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7943850" y="4514850"/>
                <a:ext cx="15684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3676650" y="4959350"/>
              <a:ext cx="160020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3676650" y="4959350"/>
                <a:ext cx="1600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1930400" y="4991100"/>
              <a:ext cx="12319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1930400" y="4991100"/>
                <a:ext cx="1231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5276850" y="4914900"/>
              <a:ext cx="2857500" cy="95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5276850" y="4914900"/>
                <a:ext cx="2857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4940300" y="5353050"/>
              <a:ext cx="952500" cy="63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4940300" y="5353050"/>
                <a:ext cx="952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6026150" y="5289550"/>
              <a:ext cx="1060450" cy="1206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6026150" y="5289550"/>
                <a:ext cx="10604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7099300" y="5397500"/>
              <a:ext cx="100330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7099300" y="5397500"/>
                <a:ext cx="10033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1987550" y="5327650"/>
              <a:ext cx="1162050" cy="508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1987550" y="5327650"/>
                <a:ext cx="1162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3409950" y="5353050"/>
              <a:ext cx="831850" cy="19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3409950" y="5353050"/>
                <a:ext cx="831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1403350" y="5740400"/>
              <a:ext cx="2159000" cy="1270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1403350" y="5740400"/>
                <a:ext cx="21590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3810000" y="5715000"/>
              <a:ext cx="1250950" cy="1587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3810000" y="5715000"/>
                <a:ext cx="12509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5308600" y="5759450"/>
              <a:ext cx="1498600" cy="1460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5308600" y="5759450"/>
                <a:ext cx="14986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6572250" y="5359400"/>
              <a:ext cx="908050" cy="5397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0"/>
            </p:blipFill>
            <p:spPr>
              <a:xfrm>
                <a:off x="6572250" y="5359400"/>
                <a:ext cx="9080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墨迹 35"/>
              <p14:cNvContentPartPr/>
              <p14:nvPr/>
            </p14:nvContentPartPr>
            <p14:xfrm>
              <a:off x="7829550" y="5765800"/>
              <a:ext cx="2565400" cy="952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2"/>
            </p:blipFill>
            <p:spPr>
              <a:xfrm>
                <a:off x="7829550" y="5765800"/>
                <a:ext cx="2565400" cy="952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怎样实现</a:t>
            </a:r>
            <a:r>
              <a:rPr lang="en-US" altLang="zh-CN" sz="4000"/>
              <a:t>AB</a:t>
            </a:r>
            <a:r>
              <a:rPr lang="zh-CN" altLang="en-US" sz="4000"/>
              <a:t>测试？</a:t>
            </a:r>
            <a:endParaRPr lang="zh-CN" altLang="en-US" sz="4000"/>
          </a:p>
        </p:txBody>
      </p:sp>
      <p:sp>
        <p:nvSpPr>
          <p:cNvPr id="4" name="矩形 3"/>
          <p:cNvSpPr/>
          <p:nvPr/>
        </p:nvSpPr>
        <p:spPr>
          <a:xfrm>
            <a:off x="6358255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测试配置端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7925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推荐服务后端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3320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用户界面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20480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报表端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接连接符 9"/>
          <p:cNvCxnSpPr>
            <a:stCxn id="8" idx="2"/>
          </p:cNvCxnSpPr>
          <p:nvPr/>
        </p:nvCxnSpPr>
        <p:spPr>
          <a:xfrm>
            <a:off x="2152015" y="1807210"/>
            <a:ext cx="0" cy="4786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706620" y="1807210"/>
            <a:ext cx="0" cy="4735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346950" y="1807210"/>
            <a:ext cx="0" cy="4702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909175" y="1807210"/>
            <a:ext cx="0" cy="4718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36995" y="1934210"/>
            <a:ext cx="2098040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+mn-ea"/>
                <a:cs typeface="+mn-ea"/>
              </a:rPr>
              <a:t>2</a:t>
            </a:r>
            <a:r>
              <a:rPr lang="zh-CN" altLang="en-US" sz="1200">
                <a:latin typeface="+mn-ea"/>
                <a:cs typeface="+mn-ea"/>
              </a:rPr>
              <a:t>、配置试验 </a:t>
            </a:r>
            <a:r>
              <a:rPr lang="en-US" altLang="zh-CN" sz="1200">
                <a:latin typeface="+mn-ea"/>
                <a:cs typeface="+mn-ea"/>
              </a:rPr>
              <a:t>-</a:t>
            </a:r>
            <a:r>
              <a:rPr lang="zh-CN" altLang="en-US" sz="1200">
                <a:latin typeface="+mn-ea"/>
                <a:cs typeface="+mn-ea"/>
              </a:rPr>
              <a:t>按</a:t>
            </a:r>
            <a:r>
              <a:rPr lang="en-US" altLang="zh-CN" sz="1200">
                <a:latin typeface="+mn-ea"/>
                <a:cs typeface="+mn-ea"/>
              </a:rPr>
              <a:t>UV</a:t>
            </a:r>
            <a:r>
              <a:rPr lang="zh-CN" altLang="en-US" sz="1200">
                <a:latin typeface="+mn-ea"/>
                <a:cs typeface="+mn-ea"/>
              </a:rPr>
              <a:t>分桶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</a:rPr>
              <a:t>分桶</a:t>
            </a:r>
            <a:r>
              <a:rPr lang="en-US" altLang="zh-CN" sz="1200">
                <a:latin typeface="+mn-ea"/>
                <a:cs typeface="+mn-ea"/>
              </a:rPr>
              <a:t>A-key</a:t>
            </a:r>
            <a:r>
              <a:rPr lang="zh-CN" altLang="en-US" sz="1200">
                <a:latin typeface="+mn-ea"/>
                <a:cs typeface="+mn-ea"/>
              </a:rPr>
              <a:t>为</a:t>
            </a:r>
            <a:r>
              <a:rPr lang="en-US" altLang="zh-CN" sz="1200">
                <a:solidFill>
                  <a:srgbClr val="C00000"/>
                </a:solidFill>
                <a:latin typeface="+mn-ea"/>
                <a:cs typeface="+mn-ea"/>
              </a:rPr>
              <a:t>bka</a:t>
            </a:r>
            <a:r>
              <a:rPr lang="zh-CN" altLang="en-US" sz="1200">
                <a:latin typeface="+mn-ea"/>
                <a:cs typeface="+mn-ea"/>
              </a:rPr>
              <a:t>：</a:t>
            </a:r>
            <a:r>
              <a:rPr lang="en-US" altLang="zh-CN" sz="1200">
                <a:latin typeface="+mn-ea"/>
                <a:cs typeface="+mn-ea"/>
              </a:rPr>
              <a:t>60%</a:t>
            </a:r>
            <a:r>
              <a:rPr lang="zh-CN" altLang="en-US" sz="1200">
                <a:latin typeface="+mn-ea"/>
                <a:cs typeface="+mn-ea"/>
              </a:rPr>
              <a:t>流量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</a:rPr>
              <a:t>分桶</a:t>
            </a:r>
            <a:r>
              <a:rPr lang="en-US" altLang="zh-CN" sz="1200">
                <a:latin typeface="+mn-ea"/>
                <a:cs typeface="+mn-ea"/>
              </a:rPr>
              <a:t>B-</a:t>
            </a:r>
            <a:r>
              <a:rPr lang="en-US" altLang="zh-CN" sz="1200">
                <a:latin typeface="+mn-ea"/>
                <a:cs typeface="+mn-ea"/>
                <a:sym typeface="+mn-ea"/>
              </a:rPr>
              <a:t>key</a:t>
            </a:r>
            <a:r>
              <a:rPr lang="zh-CN" altLang="en-US" sz="1200">
                <a:latin typeface="+mn-ea"/>
                <a:cs typeface="+mn-ea"/>
                <a:sym typeface="+mn-ea"/>
              </a:rPr>
              <a:t>为</a:t>
            </a:r>
            <a:r>
              <a:rPr lang="en-US" altLang="zh-CN" sz="1200">
                <a:latin typeface="+mn-ea"/>
                <a:cs typeface="+mn-ea"/>
                <a:sym typeface="+mn-ea"/>
              </a:rPr>
              <a:t>bkb</a:t>
            </a:r>
            <a:r>
              <a:rPr lang="zh-CN" altLang="en-US" sz="1200">
                <a:latin typeface="+mn-ea"/>
                <a:cs typeface="+mn-ea"/>
              </a:rPr>
              <a:t>：</a:t>
            </a:r>
            <a:r>
              <a:rPr lang="en-US" altLang="zh-CN" sz="1200">
                <a:latin typeface="+mn-ea"/>
                <a:cs typeface="+mn-ea"/>
              </a:rPr>
              <a:t>40%</a:t>
            </a:r>
            <a:r>
              <a:rPr lang="zh-CN" altLang="en-US" sz="1200">
                <a:latin typeface="+mn-ea"/>
                <a:cs typeface="+mn-ea"/>
              </a:rPr>
              <a:t>流量</a:t>
            </a:r>
            <a:endParaRPr lang="zh-CN" altLang="en-US" sz="1200">
              <a:latin typeface="+mn-ea"/>
              <a:cs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34870" y="2889250"/>
            <a:ext cx="25717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1595" y="2658745"/>
            <a:ext cx="13341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3</a:t>
            </a:r>
            <a:r>
              <a:rPr lang="zh-CN" altLang="en-US" sz="1200">
                <a:latin typeface="+mn-ea"/>
                <a:cs typeface="+mn-ea"/>
              </a:rPr>
              <a:t>、访问后端服务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参数：用户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31385" y="3173095"/>
            <a:ext cx="26276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78450" y="2895600"/>
            <a:ext cx="15373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4</a:t>
            </a:r>
            <a:r>
              <a:rPr lang="zh-CN" altLang="en-US" sz="1200">
                <a:latin typeface="+mn-ea"/>
                <a:cs typeface="+mn-ea"/>
              </a:rPr>
              <a:t>、访问</a:t>
            </a:r>
            <a:r>
              <a:rPr lang="en-US" altLang="zh-CN" sz="1200">
                <a:latin typeface="+mn-ea"/>
                <a:cs typeface="+mn-ea"/>
              </a:rPr>
              <a:t>AB</a:t>
            </a:r>
            <a:r>
              <a:rPr lang="zh-CN" altLang="en-US" sz="1200">
                <a:latin typeface="+mn-ea"/>
                <a:cs typeface="+mn-ea"/>
              </a:rPr>
              <a:t>测试配置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参数：用户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4731385" y="3830320"/>
            <a:ext cx="26396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42255" y="3564255"/>
            <a:ext cx="184086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5</a:t>
            </a:r>
            <a:r>
              <a:rPr lang="zh-CN" altLang="en-US" sz="1200">
                <a:latin typeface="+mn-ea"/>
                <a:cs typeface="+mn-ea"/>
              </a:rPr>
              <a:t>、返回分桶结果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返回：用户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r>
              <a:rPr lang="zh-CN" altLang="en-US" sz="1200">
                <a:latin typeface="+mn-ea"/>
                <a:cs typeface="+mn-ea"/>
              </a:rPr>
              <a:t>、分桶</a:t>
            </a:r>
            <a:r>
              <a:rPr lang="en-US" altLang="zh-CN" sz="1200">
                <a:latin typeface="+mn-ea"/>
                <a:cs typeface="+mn-ea"/>
              </a:rPr>
              <a:t>bkb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153285" y="4505960"/>
            <a:ext cx="2534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168525" y="4837430"/>
            <a:ext cx="77539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63160" y="4606925"/>
            <a:ext cx="2164080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7</a:t>
            </a:r>
            <a:r>
              <a:rPr lang="zh-CN" altLang="en-US" sz="1200">
                <a:latin typeface="+mn-ea"/>
                <a:cs typeface="+mn-ea"/>
              </a:rPr>
              <a:t>、访问日志日志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展现、点击，都带上分桶标志</a:t>
            </a:r>
            <a:endParaRPr lang="en-US" altLang="zh-CN" sz="1200">
              <a:latin typeface="+mn-ea"/>
              <a:cs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02255" y="3970655"/>
            <a:ext cx="242887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6</a:t>
            </a:r>
            <a:r>
              <a:rPr lang="zh-CN" altLang="en-US" sz="1200">
                <a:latin typeface="+mn-ea"/>
                <a:cs typeface="+mn-ea"/>
              </a:rPr>
              <a:t>、根据分桶</a:t>
            </a:r>
            <a:r>
              <a:rPr lang="en-US" altLang="zh-CN" sz="1200">
                <a:latin typeface="+mn-ea"/>
                <a:cs typeface="+mn-ea"/>
              </a:rPr>
              <a:t>==bkb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选择和分桶</a:t>
            </a:r>
            <a:r>
              <a:rPr lang="en-US" altLang="zh-CN" sz="1200">
                <a:latin typeface="+mn-ea"/>
                <a:cs typeface="+mn-ea"/>
              </a:rPr>
              <a:t>bka</a:t>
            </a:r>
            <a:r>
              <a:rPr lang="zh-CN" altLang="en-US" sz="1200">
                <a:latin typeface="+mn-ea"/>
                <a:cs typeface="+mn-ea"/>
              </a:rPr>
              <a:t>不一样的策略返回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87790" y="5007610"/>
            <a:ext cx="18421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8</a:t>
            </a:r>
            <a:r>
              <a:rPr lang="zh-CN" altLang="en-US" sz="1200">
                <a:latin typeface="+mn-ea"/>
                <a:cs typeface="+mn-ea"/>
              </a:rPr>
              <a:t>、查看</a:t>
            </a:r>
            <a:r>
              <a:rPr lang="en-US" altLang="zh-CN" sz="1200">
                <a:latin typeface="+mn-ea"/>
                <a:cs typeface="+mn-ea"/>
              </a:rPr>
              <a:t>AB</a:t>
            </a:r>
            <a:r>
              <a:rPr lang="zh-CN" altLang="en-US" sz="1200">
                <a:latin typeface="+mn-ea"/>
                <a:cs typeface="+mn-ea"/>
              </a:rPr>
              <a:t>分桶对比报表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</a:rPr>
              <a:t>CTR/UCTR/</a:t>
            </a:r>
            <a:r>
              <a:rPr lang="zh-CN" altLang="en-US" sz="1200">
                <a:latin typeface="+mn-ea"/>
                <a:cs typeface="+mn-ea"/>
              </a:rPr>
              <a:t>转化率等</a:t>
            </a:r>
            <a:endParaRPr lang="zh-CN" altLang="en-US" sz="1200">
              <a:latin typeface="+mn-ea"/>
              <a:cs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7342505" y="5982970"/>
            <a:ext cx="25552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869555" y="5568315"/>
            <a:ext cx="1573530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9</a:t>
            </a:r>
            <a:r>
              <a:rPr lang="zh-CN" altLang="en-US" sz="1200">
                <a:latin typeface="+mn-ea"/>
                <a:cs typeface="+mn-ea"/>
              </a:rPr>
              <a:t>、分析结果落地</a:t>
            </a:r>
            <a:endParaRPr lang="zh-CN" altLang="en-US" sz="1200">
              <a:latin typeface="+mn-ea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+mn-ea"/>
                <a:cs typeface="+mn-ea"/>
              </a:rPr>
              <a:t>调大获胜分桶流量</a:t>
            </a:r>
            <a:endParaRPr lang="zh-CN" altLang="en-US" sz="1200">
              <a:latin typeface="+mn-ea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+mn-ea"/>
                <a:cs typeface="+mn-ea"/>
              </a:rPr>
              <a:t>全量部署获胜分桶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82035" y="1934210"/>
            <a:ext cx="2257425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1</a:t>
            </a:r>
            <a:r>
              <a:rPr lang="zh-CN" altLang="en-US" sz="1200">
                <a:latin typeface="+mn-ea"/>
                <a:cs typeface="+mn-ea"/>
              </a:rPr>
              <a:t>、开发同一个接口的两个分支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分别用于分桶</a:t>
            </a:r>
            <a:r>
              <a:rPr lang="en-US" altLang="zh-CN" sz="1200">
                <a:latin typeface="+mn-ea"/>
                <a:cs typeface="+mn-ea"/>
              </a:rPr>
              <a:t>A</a:t>
            </a:r>
            <a:r>
              <a:rPr lang="zh-CN" altLang="en-US" sz="1200">
                <a:latin typeface="+mn-ea"/>
                <a:cs typeface="+mn-ea"/>
              </a:rPr>
              <a:t>和分桶</a:t>
            </a:r>
            <a:r>
              <a:rPr lang="en-US" altLang="zh-CN" sz="1200">
                <a:latin typeface="+mn-ea"/>
                <a:cs typeface="+mn-ea"/>
              </a:rPr>
              <a:t>B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</a:rPr>
              <a:t>if bkt==</a:t>
            </a:r>
            <a:r>
              <a:rPr lang="en-US" altLang="zh-CN" sz="1200">
                <a:solidFill>
                  <a:srgbClr val="C00000"/>
                </a:solidFill>
                <a:latin typeface="+mn-ea"/>
                <a:cs typeface="+mn-ea"/>
              </a:rPr>
              <a:t>'bka'</a:t>
            </a:r>
            <a:r>
              <a:rPr lang="en-US" altLang="zh-CN" sz="1200">
                <a:latin typeface="+mn-ea"/>
                <a:cs typeface="+mn-ea"/>
              </a:rPr>
              <a:t>; do x; else do y</a:t>
            </a:r>
            <a:endParaRPr lang="en-US" altLang="zh-CN" sz="1200">
              <a:latin typeface="+mn-ea"/>
              <a:cs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085850" y="1193800"/>
              <a:ext cx="1638300" cy="8128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085850" y="1193800"/>
                <a:ext cx="163830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943350" y="1670050"/>
              <a:ext cx="1568450" cy="88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943350" y="1670050"/>
                <a:ext cx="1568450" cy="889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en-US" sz="4000"/>
              <a:t>AB</a:t>
            </a:r>
            <a:r>
              <a:rPr lang="zh-CN" altLang="en-US" sz="4000"/>
              <a:t>测试中的常见错误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2098040" y="1040765"/>
            <a:ext cx="7631430" cy="549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不要同时运行太多测试：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要确定测试的优先级，一起测试太多的元素很难确定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哪个元素对测试的成功或失败影响最大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。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实验的流量大小：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流量样本的数量过小，实验结论不能使人信服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测试持续时间不能太短：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运行测试时间过短会导致测试失败或产生不重要的结果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无法遵循迭代过程：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A / B测试是一个迭代过程，每个测试都基于先前测试的结果，不管当前成功或失败，都不要停止继续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AB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测试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实现内容相似推荐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怎样实现内容相似推荐</a:t>
            </a:r>
            <a:endParaRPr lang="zh-CN" sz="4000"/>
          </a:p>
        </p:txBody>
      </p:sp>
      <p:sp>
        <p:nvSpPr>
          <p:cNvPr id="2" name="矩形 1"/>
          <p:cNvSpPr/>
          <p:nvPr/>
        </p:nvSpPr>
        <p:spPr>
          <a:xfrm>
            <a:off x="1538605" y="2157095"/>
            <a:ext cx="1912620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</a:rPr>
              <a:t>内容获取</a:t>
            </a:r>
            <a:endParaRPr lang="zh-CN" altLang="en-US">
              <a:latin typeface="+mn-ea"/>
            </a:endParaRPr>
          </a:p>
          <a:p>
            <a:pPr algn="ctr"/>
            <a:r>
              <a:rPr lang="en-US" altLang="zh-CN" sz="1400">
                <a:latin typeface="+mn-ea"/>
              </a:rPr>
              <a:t>ID</a:t>
            </a:r>
            <a:r>
              <a:rPr lang="zh-CN" altLang="en-US" sz="1400">
                <a:latin typeface="+mn-ea"/>
              </a:rPr>
              <a:t>、标题、介绍</a:t>
            </a:r>
            <a:endParaRPr lang="zh-CN" altLang="en-US" sz="140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555" y="2157095"/>
            <a:ext cx="2537460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  <a:cs typeface="+mn-ea"/>
              </a:rPr>
              <a:t>中文分词 </a:t>
            </a:r>
            <a:r>
              <a:rPr lang="en-US" altLang="zh-CN">
                <a:latin typeface="+mn-ea"/>
                <a:cs typeface="+mn-ea"/>
              </a:rPr>
              <a:t>- </a:t>
            </a:r>
            <a:r>
              <a:rPr lang="zh-CN" altLang="en-US">
                <a:latin typeface="+mn-ea"/>
                <a:cs typeface="+mn-ea"/>
              </a:rPr>
              <a:t>提取关键词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工具：</a:t>
            </a:r>
            <a:r>
              <a:rPr lang="en-US" altLang="zh-CN" sz="1400">
                <a:latin typeface="+mn-ea"/>
                <a:cs typeface="+mn-ea"/>
              </a:rPr>
              <a:t>jieba</a:t>
            </a:r>
            <a:r>
              <a:rPr lang="zh-CN" altLang="en-US" sz="1400">
                <a:latin typeface="+mn-ea"/>
                <a:cs typeface="+mn-ea"/>
              </a:rPr>
              <a:t>分词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90485" y="2157095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Word2vec</a:t>
            </a:r>
            <a:endParaRPr lang="en-US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Spark  word2vec</a:t>
            </a:r>
            <a:endParaRPr lang="en-US" altLang="zh-CN" sz="1400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腾讯</a:t>
            </a:r>
            <a:r>
              <a:rPr lang="en-US" altLang="zh-CN" sz="1400">
                <a:latin typeface="+mn-ea"/>
                <a:cs typeface="+mn-ea"/>
              </a:rPr>
              <a:t>word2vec</a:t>
            </a:r>
            <a:endParaRPr lang="en-US" altLang="zh-CN" sz="1400"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7710" y="4466590"/>
            <a:ext cx="223583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+mn-ea"/>
              </a:rPr>
              <a:t>TopN</a:t>
            </a:r>
            <a:r>
              <a:rPr lang="zh-CN">
                <a:latin typeface="+mn-ea"/>
                <a:cs typeface="+mn-ea"/>
              </a:rPr>
              <a:t>相似</a:t>
            </a:r>
            <a:r>
              <a:rPr lang="zh-CN" altLang="en-US">
                <a:latin typeface="+mn-ea"/>
                <a:cs typeface="+mn-ea"/>
              </a:rPr>
              <a:t>近邻搜索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scipy余弦相似度</a:t>
            </a:r>
            <a:endParaRPr lang="zh-CN" altLang="en-US" sz="1400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LSH</a:t>
            </a:r>
            <a:r>
              <a:rPr lang="zh-CN" altLang="en-US" sz="1400">
                <a:latin typeface="+mn-ea"/>
                <a:cs typeface="+mn-ea"/>
              </a:rPr>
              <a:t>局部敏感哈希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76315" y="4466590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redis</a:t>
            </a:r>
            <a:r>
              <a:rPr lang="zh-CN" altLang="en-US">
                <a:latin typeface="+mn-ea"/>
                <a:cs typeface="+mn-ea"/>
              </a:rPr>
              <a:t>缓存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item - list&lt;item&gt;</a:t>
            </a:r>
            <a:endParaRPr lang="en-US" altLang="zh-CN" sz="1400"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04555" y="4466590"/>
            <a:ext cx="235267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Flask/Java Web</a:t>
            </a:r>
            <a:r>
              <a:rPr lang="zh-CN" altLang="en-US">
                <a:latin typeface="+mn-ea"/>
                <a:cs typeface="+mn-ea"/>
              </a:rPr>
              <a:t>服务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根据物品</a:t>
            </a:r>
            <a:r>
              <a:rPr lang="en-US" altLang="zh-CN" sz="1400">
                <a:latin typeface="+mn-ea"/>
                <a:cs typeface="+mn-ea"/>
              </a:rPr>
              <a:t>ID</a:t>
            </a:r>
            <a:r>
              <a:rPr lang="zh-CN" altLang="en-US" sz="1400">
                <a:latin typeface="+mn-ea"/>
                <a:cs typeface="+mn-ea"/>
              </a:rPr>
              <a:t>返回列表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7395" y="4466590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+mn-ea"/>
              </a:rPr>
              <a:t>Doc2Vec</a:t>
            </a:r>
            <a:endParaRPr lang="en-US" altLang="zh-CN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平均、加权平均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3451225" y="2705100"/>
            <a:ext cx="862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828155" y="2705100"/>
            <a:ext cx="862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3" idx="2"/>
            <a:endCxn id="12" idx="0"/>
          </p:cNvCxnSpPr>
          <p:nvPr/>
        </p:nvCxnSpPr>
        <p:spPr>
          <a:xfrm rot="5400000">
            <a:off x="3035935" y="1920240"/>
            <a:ext cx="1214120" cy="38785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  <a:endCxn id="12" idx="0"/>
          </p:cNvCxnSpPr>
          <p:nvPr/>
        </p:nvCxnSpPr>
        <p:spPr>
          <a:xfrm rot="5400000">
            <a:off x="4568190" y="387985"/>
            <a:ext cx="1214120" cy="69430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9" idx="1"/>
          </p:cNvCxnSpPr>
          <p:nvPr/>
        </p:nvCxnSpPr>
        <p:spPr>
          <a:xfrm>
            <a:off x="2659380" y="5014595"/>
            <a:ext cx="608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503545" y="5009515"/>
            <a:ext cx="56769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950835" y="5004435"/>
            <a:ext cx="55372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09345" y="1397000"/>
            <a:ext cx="7765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计算物品最相似的其它物品列表，直接用于</a:t>
            </a:r>
            <a:r>
              <a:rPr lang="en-US" altLang="zh-CN"/>
              <a:t>I2I</a:t>
            </a:r>
            <a:r>
              <a:rPr lang="zh-CN" altLang="en-US"/>
              <a:t>相似推荐，或者</a:t>
            </a:r>
            <a:r>
              <a:rPr lang="en-US" altLang="zh-CN"/>
              <a:t>U2I2I</a:t>
            </a:r>
            <a:r>
              <a:rPr lang="zh-CN" altLang="en-US"/>
              <a:t>扩展推荐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实现用户聚类推荐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用户聚类推荐</a:t>
            </a:r>
            <a:endParaRPr lang="zh-CN" sz="4000"/>
          </a:p>
        </p:txBody>
      </p:sp>
      <p:sp>
        <p:nvSpPr>
          <p:cNvPr id="22" name="文本框 21"/>
          <p:cNvSpPr txBox="1"/>
          <p:nvPr/>
        </p:nvSpPr>
        <p:spPr>
          <a:xfrm>
            <a:off x="1109345" y="1397000"/>
            <a:ext cx="10456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latin typeface="+mn-ea"/>
                <a:cs typeface="+mn-ea"/>
              </a:rPr>
              <a:t>聚类分析（英语：Cluster analysis）亦称为群集分析，是一种数据点分组的机器学习技术。给定一组数据点，可以用聚类算法将每个数据点分到特定的组中。</a:t>
            </a:r>
            <a:endParaRPr lang="zh-CN">
              <a:latin typeface="+mn-ea"/>
              <a:cs typeface="+mn-ea"/>
            </a:endParaRPr>
          </a:p>
          <a:p>
            <a:pPr algn="l"/>
            <a:endParaRPr lang="zh-CN">
              <a:latin typeface="+mn-ea"/>
              <a:cs typeface="+mn-ea"/>
            </a:endParaRPr>
          </a:p>
          <a:p>
            <a:pPr algn="l"/>
            <a:r>
              <a:rPr lang="zh-CN">
                <a:latin typeface="+mn-ea"/>
                <a:cs typeface="+mn-ea"/>
              </a:rPr>
              <a:t>推荐思路：将用户进行聚类，给每个聚类推荐该人群喜欢的内容。</a:t>
            </a:r>
            <a:endParaRPr lang="zh-CN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1375" y="2595880"/>
            <a:ext cx="5010150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技术实现流程</a:t>
            </a:r>
            <a:endParaRPr lang="zh-CN" sz="4000"/>
          </a:p>
        </p:txBody>
      </p:sp>
      <p:sp>
        <p:nvSpPr>
          <p:cNvPr id="2" name="矩形 1"/>
          <p:cNvSpPr/>
          <p:nvPr/>
        </p:nvSpPr>
        <p:spPr>
          <a:xfrm>
            <a:off x="1095375" y="1299845"/>
            <a:ext cx="6219190" cy="281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用户聚类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89875" y="1299845"/>
            <a:ext cx="3000375" cy="281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分群热榜统计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5375" y="4361180"/>
            <a:ext cx="9794875" cy="979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计算结果缓存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95375" y="5535295"/>
            <a:ext cx="9794875" cy="100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在线服务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95400" y="2033270"/>
            <a:ext cx="118999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类别信息</a:t>
            </a:r>
            <a:endParaRPr lang="zh-CN" altLang="en-US" sz="1200"/>
          </a:p>
          <a:p>
            <a:pPr algn="ctr"/>
            <a:r>
              <a:rPr lang="zh-CN" altLang="en-US" sz="1200"/>
              <a:t>性别、年龄、职业等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1295400" y="3081655"/>
            <a:ext cx="118999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行为列表</a:t>
            </a:r>
            <a:endParaRPr lang="zh-CN" altLang="en-US" sz="1200"/>
          </a:p>
          <a:p>
            <a:pPr algn="ctr"/>
            <a:r>
              <a:rPr lang="zh-CN" altLang="en-US" sz="1200"/>
              <a:t>播放、购买等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698750" y="2033270"/>
            <a:ext cx="101854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one-hot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2698750" y="3081020"/>
            <a:ext cx="101854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word</a:t>
            </a:r>
            <a:endParaRPr lang="en-US" altLang="zh-CN" sz="1200" b="1"/>
          </a:p>
          <a:p>
            <a:pPr algn="ctr"/>
            <a:r>
              <a:rPr lang="en-US" altLang="zh-CN" sz="1200"/>
              <a:t>embedding</a:t>
            </a:r>
            <a:endParaRPr lang="en-US" altLang="zh-CN" sz="1200"/>
          </a:p>
        </p:txBody>
      </p:sp>
      <p:sp>
        <p:nvSpPr>
          <p:cNvPr id="12" name="矩形 11"/>
          <p:cNvSpPr/>
          <p:nvPr/>
        </p:nvSpPr>
        <p:spPr>
          <a:xfrm>
            <a:off x="3883025" y="2033270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Vector</a:t>
            </a:r>
            <a:endParaRPr lang="en-US" altLang="zh-CN" sz="1200" b="1"/>
          </a:p>
          <a:p>
            <a:pPr algn="ctr"/>
            <a:r>
              <a:rPr lang="en-US" altLang="zh-CN" sz="1200" b="1"/>
              <a:t>Assembler</a:t>
            </a:r>
            <a:endParaRPr lang="en-US" altLang="zh-CN" sz="1200" b="1"/>
          </a:p>
        </p:txBody>
      </p:sp>
      <p:sp>
        <p:nvSpPr>
          <p:cNvPr id="13" name="矩形 12"/>
          <p:cNvSpPr/>
          <p:nvPr/>
        </p:nvSpPr>
        <p:spPr>
          <a:xfrm>
            <a:off x="5010150" y="2033905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聚类算法</a:t>
            </a:r>
            <a:endParaRPr lang="zh-CN" altLang="en-US" sz="1200" b="1"/>
          </a:p>
          <a:p>
            <a:pPr algn="ctr"/>
            <a:r>
              <a:rPr lang="en-US" altLang="zh-CN" sz="1200"/>
              <a:t>k-means</a:t>
            </a:r>
            <a:endParaRPr lang="en-US" altLang="zh-CN" sz="1200"/>
          </a:p>
        </p:txBody>
      </p:sp>
      <p:sp>
        <p:nvSpPr>
          <p:cNvPr id="14" name="矩形 13"/>
          <p:cNvSpPr/>
          <p:nvPr/>
        </p:nvSpPr>
        <p:spPr>
          <a:xfrm>
            <a:off x="6156325" y="2033905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聚类结果</a:t>
            </a:r>
            <a:endParaRPr lang="zh-CN" sz="1200" b="1"/>
          </a:p>
          <a:p>
            <a:pPr algn="ctr"/>
            <a:r>
              <a:rPr lang="zh-CN" sz="1200"/>
              <a:t>用户</a:t>
            </a:r>
            <a:r>
              <a:rPr lang="en-US" altLang="zh-CN" sz="1200"/>
              <a:t>ID</a:t>
            </a:r>
            <a:endParaRPr lang="en-US" altLang="zh-CN" sz="1200"/>
          </a:p>
          <a:p>
            <a:pPr algn="ctr"/>
            <a:r>
              <a:rPr lang="zh-CN" altLang="en-US" sz="1200"/>
              <a:t>聚类数字</a:t>
            </a:r>
            <a:endParaRPr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8407400" y="2033270"/>
            <a:ext cx="2143125" cy="56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历史日志</a:t>
            </a:r>
            <a:endParaRPr lang="zh-CN" sz="1200" b="1"/>
          </a:p>
          <a:p>
            <a:pPr algn="ctr"/>
            <a:r>
              <a:rPr lang="zh-CN" sz="1200"/>
              <a:t>用户</a:t>
            </a:r>
            <a:r>
              <a:rPr lang="en-US" altLang="zh-CN" sz="1200"/>
              <a:t>-</a:t>
            </a:r>
            <a:r>
              <a:rPr lang="zh-CN" altLang="en-US" sz="1200"/>
              <a:t>播放记录</a:t>
            </a:r>
            <a:endParaRPr lang="zh-CN" altLang="en-US" sz="1200"/>
          </a:p>
        </p:txBody>
      </p:sp>
      <p:sp>
        <p:nvSpPr>
          <p:cNvPr id="16" name="矩形 15"/>
          <p:cNvSpPr/>
          <p:nvPr/>
        </p:nvSpPr>
        <p:spPr>
          <a:xfrm>
            <a:off x="8407400" y="3213735"/>
            <a:ext cx="2143125" cy="56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热榜结果</a:t>
            </a:r>
            <a:endParaRPr lang="zh-CN" sz="1200" b="1"/>
          </a:p>
          <a:p>
            <a:pPr algn="ctr"/>
            <a:r>
              <a:rPr lang="zh-CN" sz="1200"/>
              <a:t>聚类 </a:t>
            </a:r>
            <a:r>
              <a:rPr lang="en-US" altLang="zh-CN" sz="1200"/>
              <a:t>- </a:t>
            </a:r>
            <a:r>
              <a:rPr lang="zh-CN" altLang="en-US" sz="1200"/>
              <a:t>热榜列表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2901950" y="4498975"/>
            <a:ext cx="344741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正排列表  cassandra</a:t>
            </a:r>
            <a:endParaRPr lang="zh-CN" sz="1200" b="1"/>
          </a:p>
          <a:p>
            <a:pPr algn="ctr"/>
            <a:r>
              <a:rPr lang="zh-CN" altLang="en-US" sz="1200" b="1"/>
              <a:t>格式：用户</a:t>
            </a:r>
            <a:r>
              <a:rPr lang="en-US" altLang="zh-CN" sz="1200" b="1"/>
              <a:t>ID</a:t>
            </a:r>
            <a:r>
              <a:rPr lang="zh-CN" altLang="en-US" sz="1200" b="1"/>
              <a:t>、聚类数字</a:t>
            </a:r>
            <a:endParaRPr lang="zh-CN" altLang="en-US" sz="1200" b="1"/>
          </a:p>
        </p:txBody>
      </p:sp>
      <p:sp>
        <p:nvSpPr>
          <p:cNvPr id="18" name="矩形 17"/>
          <p:cNvSpPr/>
          <p:nvPr/>
        </p:nvSpPr>
        <p:spPr>
          <a:xfrm>
            <a:off x="6638925" y="4498340"/>
            <a:ext cx="344741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倒排列表 </a:t>
            </a:r>
            <a:r>
              <a:rPr lang="en-US" altLang="zh-CN" sz="1200" b="1"/>
              <a:t>redis</a:t>
            </a:r>
            <a:endParaRPr lang="en-US" altLang="zh-CN" sz="1200" b="1"/>
          </a:p>
          <a:p>
            <a:pPr algn="ctr"/>
            <a:r>
              <a:rPr lang="zh-CN" altLang="en-US" sz="1200" b="1"/>
              <a:t>聚类数字，推荐</a:t>
            </a:r>
            <a:r>
              <a:rPr lang="en-US" altLang="zh-CN" sz="1200" b="1"/>
              <a:t>ITEM</a:t>
            </a:r>
            <a:r>
              <a:rPr lang="zh-CN" altLang="en-US" sz="1200" b="1"/>
              <a:t>列表</a:t>
            </a:r>
            <a:endParaRPr lang="zh-CN" altLang="en-US" sz="1200" b="1"/>
          </a:p>
        </p:txBody>
      </p:sp>
      <p:sp>
        <p:nvSpPr>
          <p:cNvPr id="19" name="矩形 18"/>
          <p:cNvSpPr/>
          <p:nvPr/>
        </p:nvSpPr>
        <p:spPr>
          <a:xfrm>
            <a:off x="210502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输入：用户</a:t>
            </a:r>
            <a:r>
              <a:rPr lang="en-US" altLang="zh-CN" sz="1200" b="1"/>
              <a:t>ID</a:t>
            </a:r>
            <a:endParaRPr lang="en-US" altLang="zh-CN" sz="1200" b="1"/>
          </a:p>
        </p:txBody>
      </p:sp>
      <p:sp>
        <p:nvSpPr>
          <p:cNvPr id="20" name="矩形 19"/>
          <p:cNvSpPr/>
          <p:nvPr/>
        </p:nvSpPr>
        <p:spPr>
          <a:xfrm>
            <a:off x="462470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获得用户聚类数字</a:t>
            </a:r>
            <a:endParaRPr lang="zh-CN" sz="1200" b="1"/>
          </a:p>
        </p:txBody>
      </p:sp>
      <p:sp>
        <p:nvSpPr>
          <p:cNvPr id="21" name="矩形 20"/>
          <p:cNvSpPr/>
          <p:nvPr/>
        </p:nvSpPr>
        <p:spPr>
          <a:xfrm>
            <a:off x="707072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获取该聚类推荐列表</a:t>
            </a:r>
            <a:endParaRPr lang="zh-CN" sz="1200" b="1"/>
          </a:p>
        </p:txBody>
      </p:sp>
      <p:cxnSp>
        <p:nvCxnSpPr>
          <p:cNvPr id="23" name="直接箭头连接符 22"/>
          <p:cNvCxnSpPr>
            <a:stCxn id="8" idx="3"/>
            <a:endCxn id="10" idx="1"/>
          </p:cNvCxnSpPr>
          <p:nvPr/>
        </p:nvCxnSpPr>
        <p:spPr>
          <a:xfrm>
            <a:off x="2485390" y="2381250"/>
            <a:ext cx="2133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1" idx="1"/>
          </p:cNvCxnSpPr>
          <p:nvPr/>
        </p:nvCxnSpPr>
        <p:spPr>
          <a:xfrm flipV="1">
            <a:off x="2485390" y="3429000"/>
            <a:ext cx="2133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2" idx="1"/>
          </p:cNvCxnSpPr>
          <p:nvPr/>
        </p:nvCxnSpPr>
        <p:spPr>
          <a:xfrm>
            <a:off x="3717290" y="2381250"/>
            <a:ext cx="165735" cy="523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</p:cNvCxnSpPr>
          <p:nvPr/>
        </p:nvCxnSpPr>
        <p:spPr>
          <a:xfrm flipV="1">
            <a:off x="3717290" y="2880995"/>
            <a:ext cx="168910" cy="5480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3" idx="1"/>
          </p:cNvCxnSpPr>
          <p:nvPr/>
        </p:nvCxnSpPr>
        <p:spPr>
          <a:xfrm>
            <a:off x="4797425" y="2905125"/>
            <a:ext cx="2127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3"/>
            <a:endCxn id="14" idx="1"/>
          </p:cNvCxnSpPr>
          <p:nvPr/>
        </p:nvCxnSpPr>
        <p:spPr>
          <a:xfrm>
            <a:off x="5924550" y="2905760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16" idx="0"/>
          </p:cNvCxnSpPr>
          <p:nvPr/>
        </p:nvCxnSpPr>
        <p:spPr>
          <a:xfrm>
            <a:off x="9479280" y="2595880"/>
            <a:ext cx="0" cy="617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3"/>
            <a:endCxn id="16" idx="0"/>
          </p:cNvCxnSpPr>
          <p:nvPr/>
        </p:nvCxnSpPr>
        <p:spPr>
          <a:xfrm>
            <a:off x="7070725" y="2905760"/>
            <a:ext cx="2408555" cy="307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  <a:endCxn id="18" idx="0"/>
          </p:cNvCxnSpPr>
          <p:nvPr/>
        </p:nvCxnSpPr>
        <p:spPr>
          <a:xfrm flipH="1">
            <a:off x="8362950" y="3776345"/>
            <a:ext cx="1116330" cy="721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2"/>
            <a:endCxn id="17" idx="0"/>
          </p:cNvCxnSpPr>
          <p:nvPr/>
        </p:nvCxnSpPr>
        <p:spPr>
          <a:xfrm flipH="1">
            <a:off x="4625975" y="3776980"/>
            <a:ext cx="1987550" cy="721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9" idx="3"/>
            <a:endCxn id="20" idx="1"/>
          </p:cNvCxnSpPr>
          <p:nvPr/>
        </p:nvCxnSpPr>
        <p:spPr>
          <a:xfrm>
            <a:off x="3790315" y="6172835"/>
            <a:ext cx="8343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7" idx="2"/>
            <a:endCxn id="20" idx="0"/>
          </p:cNvCxnSpPr>
          <p:nvPr/>
        </p:nvCxnSpPr>
        <p:spPr>
          <a:xfrm>
            <a:off x="4625975" y="5203825"/>
            <a:ext cx="841375" cy="749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" idx="3"/>
            <a:endCxn id="21" idx="1"/>
          </p:cNvCxnSpPr>
          <p:nvPr/>
        </p:nvCxnSpPr>
        <p:spPr>
          <a:xfrm>
            <a:off x="6309995" y="6172835"/>
            <a:ext cx="7607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2"/>
            <a:endCxn id="21" idx="0"/>
          </p:cNvCxnSpPr>
          <p:nvPr/>
        </p:nvCxnSpPr>
        <p:spPr>
          <a:xfrm flipH="1">
            <a:off x="7913370" y="5203190"/>
            <a:ext cx="449580" cy="750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优缺点</a:t>
            </a:r>
            <a:endParaRPr lang="zh-CN" sz="4000"/>
          </a:p>
        </p:txBody>
      </p:sp>
      <p:sp>
        <p:nvSpPr>
          <p:cNvPr id="22" name="文本框 21"/>
          <p:cNvSpPr txBox="1"/>
          <p:nvPr/>
        </p:nvSpPr>
        <p:spPr>
          <a:xfrm>
            <a:off x="1109345" y="1816100"/>
            <a:ext cx="858075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latin typeface="+mn-ea"/>
                <a:cs typeface="+mn-ea"/>
              </a:rPr>
              <a:t>优点：</a:t>
            </a:r>
            <a:endParaRPr lang="zh-CN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latin typeface="+mn-ea"/>
                <a:cs typeface="+mn-ea"/>
              </a:rPr>
              <a:t>实现简单，</a:t>
            </a:r>
            <a:r>
              <a:rPr lang="en-US" altLang="zh-CN">
                <a:latin typeface="+mn-ea"/>
                <a:cs typeface="+mn-ea"/>
              </a:rPr>
              <a:t>spark</a:t>
            </a:r>
            <a:r>
              <a:rPr lang="zh-CN" altLang="en-US">
                <a:latin typeface="+mn-ea"/>
                <a:cs typeface="+mn-ea"/>
              </a:rPr>
              <a:t>、</a:t>
            </a:r>
            <a:r>
              <a:rPr lang="en-US" altLang="zh-CN">
                <a:latin typeface="+mn-ea"/>
                <a:cs typeface="+mn-ea"/>
              </a:rPr>
              <a:t>sklearn</a:t>
            </a:r>
            <a:r>
              <a:rPr lang="zh-CN" altLang="en-US">
                <a:latin typeface="+mn-ea"/>
                <a:cs typeface="+mn-ea"/>
              </a:rPr>
              <a:t>均有现成接口，数据结果存储量很小；</a:t>
            </a:r>
            <a:endParaRPr lang="zh-CN" altLang="en-US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</a:rPr>
              <a:t>可用于新用户冷启动，使用用户注册信息、从站外获取用户信息、行为列表，做聚类即可个性化推荐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50000"/>
              </a:lnSpc>
            </a:pP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</a:rPr>
              <a:t>缺点：</a:t>
            </a:r>
            <a:endParaRPr lang="zh-CN" altLang="en-US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</a:rPr>
              <a:t>精度不高，群体喜欢的内容，并不一定个人喜欢，不够</a:t>
            </a:r>
            <a:r>
              <a:rPr lang="en-US" altLang="zh-CN">
                <a:latin typeface="+mn-ea"/>
                <a:cs typeface="+mn-ea"/>
              </a:rPr>
              <a:t>“</a:t>
            </a:r>
            <a:r>
              <a:rPr lang="zh-CN" altLang="en-US">
                <a:latin typeface="+mn-ea"/>
                <a:cs typeface="+mn-ea"/>
              </a:rPr>
              <a:t>个性化</a:t>
            </a:r>
            <a:r>
              <a:rPr lang="en-US" altLang="zh-CN">
                <a:latin typeface="+mn-ea"/>
                <a:cs typeface="+mn-ea"/>
              </a:rPr>
              <a:t>”</a:t>
            </a:r>
            <a:endParaRPr lang="en-US" altLang="zh-CN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5505" y="1687195"/>
            <a:ext cx="1010475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怎样实现矩阵分解协同过滤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为什么要学习推荐系统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薪资很高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拉勾网</a:t>
            </a:r>
            <a:r>
              <a:rPr lang="en-US" altLang="zh-CN" sz="2000">
                <a:latin typeface="+mn-ea"/>
                <a:cs typeface="+mn-ea"/>
              </a:rPr>
              <a:t>-</a:t>
            </a:r>
            <a:r>
              <a:rPr lang="zh-CN" altLang="en-US" sz="2000">
                <a:latin typeface="+mn-ea"/>
                <a:cs typeface="+mn-ea"/>
              </a:rPr>
              <a:t>推荐系统职位列表，</a:t>
            </a:r>
            <a:r>
              <a:rPr lang="zh-CN" altLang="en-US" sz="2000">
                <a:latin typeface="+mn-ea"/>
                <a:cs typeface="+mn-ea"/>
                <a:hlinkClick r:id="rId1" action="ppaction://hlinkfile"/>
              </a:rPr>
              <a:t>链接</a:t>
            </a:r>
            <a:endParaRPr lang="zh-CN" altLang="en-US" sz="2000">
              <a:latin typeface="+mn-ea"/>
              <a:cs typeface="+mn-ea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职位重要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推荐系统的改进可以创造巨大的收入，甚至决定企业的成败：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头条、抖音、快手，都是以推荐系统作为流量分发的主要手段；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淘宝、京东、亚马逊等商城，为你推荐、猜你喜欢、看了又看、买了又买等随处可见；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据报道，推荐系统给亚马逊带来了35%的销售收入，给Netflix带来了高达75%的消费，并且Youtube主页上60%的浏览来自推荐服务。</a:t>
            </a:r>
            <a:endParaRPr lang="zh-CN" altLang="en-US" sz="2000">
              <a:latin typeface="+mn-ea"/>
              <a:cs typeface="+mn-ea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发展广阔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技术方向涉及大数据处理、流式计算、数据挖掘、机器学习、高并发服务、用户体验等领域，不论是想广度发展或者深度发展都能满足</a:t>
            </a:r>
            <a:endParaRPr lang="zh-CN" altLang="en-US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altLang="en-US" sz="4000"/>
              <a:t>推荐系统分类</a:t>
            </a:r>
            <a:endParaRPr lang="zh-CN" altLang="en-US" sz="4000"/>
          </a:p>
        </p:txBody>
      </p:sp>
      <p:sp>
        <p:nvSpPr>
          <p:cNvPr id="2" name="矩形 1"/>
          <p:cNvSpPr/>
          <p:nvPr/>
        </p:nvSpPr>
        <p:spPr>
          <a:xfrm>
            <a:off x="4716780" y="143129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220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基于内容的推荐系统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Content-Based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926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基于协同过滤的推荐系统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4895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混合推荐系统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 + Content-based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120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基于数据统计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记忆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Neighborhood-Based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0175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基于模型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参数学习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Model-based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2" idx="2"/>
            <a:endCxn id="4" idx="0"/>
          </p:cNvCxnSpPr>
          <p:nvPr/>
        </p:nvCxnSpPr>
        <p:spPr>
          <a:xfrm flipH="1">
            <a:off x="3118485" y="2212340"/>
            <a:ext cx="297751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0"/>
          </p:cNvCxnSpPr>
          <p:nvPr/>
        </p:nvCxnSpPr>
        <p:spPr>
          <a:xfrm>
            <a:off x="6052820" y="2190750"/>
            <a:ext cx="268605" cy="923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>
            <a:off x="6096000" y="2212340"/>
            <a:ext cx="343217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8" idx="0"/>
          </p:cNvCxnSpPr>
          <p:nvPr/>
        </p:nvCxnSpPr>
        <p:spPr>
          <a:xfrm flipH="1">
            <a:off x="1958340" y="3895090"/>
            <a:ext cx="1160145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>
            <a:off x="3118485" y="3895090"/>
            <a:ext cx="2200910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7475220" y="4958080"/>
            <a:ext cx="2011045" cy="605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矩阵分解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9" idx="3"/>
            <a:endCxn id="5" idx="1"/>
          </p:cNvCxnSpPr>
          <p:nvPr/>
        </p:nvCxnSpPr>
        <p:spPr>
          <a:xfrm>
            <a:off x="6698615" y="5260975"/>
            <a:ext cx="776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altLang="en-US" sz="4000"/>
              <a:t>矩阵分解</a:t>
            </a:r>
            <a:endParaRPr lang="zh-CN" altLang="en-US" sz="4000"/>
          </a:p>
        </p:txBody>
      </p:sp>
      <p:sp>
        <p:nvSpPr>
          <p:cNvPr id="17" name="文本框 16"/>
          <p:cNvSpPr txBox="1"/>
          <p:nvPr/>
        </p:nvSpPr>
        <p:spPr>
          <a:xfrm>
            <a:off x="779780" y="1244600"/>
            <a:ext cx="99453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矩阵分解：指将一个矩阵分解成两个或者多个矩阵的乘积，意义层面的解释为通过隐含特征（latent factor）将user兴趣与item特征联系起来；</a:t>
            </a:r>
            <a:endParaRPr lang="zh-CN" altLang="en-US" sz="1600"/>
          </a:p>
        </p:txBody>
      </p:sp>
      <p:graphicFrame>
        <p:nvGraphicFramePr>
          <p:cNvPr id="18" name="表格 17"/>
          <p:cNvGraphicFramePr/>
          <p:nvPr>
            <p:custDataLst>
              <p:tags r:id="rId1"/>
            </p:custDataLst>
          </p:nvPr>
        </p:nvGraphicFramePr>
        <p:xfrm>
          <a:off x="872490" y="2957830"/>
          <a:ext cx="289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32155"/>
                <a:gridCol w="715645"/>
              </a:tblGrid>
              <a:tr h="370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U3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461135" y="2477770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输入矩阵：</a:t>
            </a:r>
            <a:r>
              <a:rPr lang="en-US" altLang="zh-CN"/>
              <a:t>4*3</a:t>
            </a:r>
            <a:endParaRPr lang="en-US" altLang="zh-CN"/>
          </a:p>
        </p:txBody>
      </p:sp>
      <p:graphicFrame>
        <p:nvGraphicFramePr>
          <p:cNvPr id="21" name="表格 20"/>
          <p:cNvGraphicFramePr/>
          <p:nvPr>
            <p:custDataLst>
              <p:tags r:id="rId2"/>
            </p:custDataLst>
          </p:nvPr>
        </p:nvGraphicFramePr>
        <p:xfrm>
          <a:off x="4666615" y="2442845"/>
          <a:ext cx="21717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</a:tblGrid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K1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K2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0.3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0.6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0.8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>
            <p:custDataLst>
              <p:tags r:id="rId3"/>
            </p:custDataLst>
          </p:nvPr>
        </p:nvGraphicFramePr>
        <p:xfrm>
          <a:off x="4667250" y="4456430"/>
          <a:ext cx="21717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925"/>
                <a:gridCol w="542925"/>
                <a:gridCol w="542925"/>
                <a:gridCol w="542925"/>
              </a:tblGrid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I1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I2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K1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0.2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0.6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K2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>
            <p:custDataLst>
              <p:tags r:id="rId4"/>
            </p:custDataLst>
          </p:nvPr>
        </p:nvGraphicFramePr>
        <p:xfrm>
          <a:off x="8336915" y="2957830"/>
          <a:ext cx="2895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U3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5.8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5.7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6.8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8949055" y="2477770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输出矩阵：</a:t>
            </a:r>
            <a:r>
              <a:rPr lang="en-US" altLang="zh-CN"/>
              <a:t>4*3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916805" y="1925955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r>
              <a:rPr lang="zh-CN" altLang="en-US"/>
              <a:t>矩阵：</a:t>
            </a:r>
            <a:r>
              <a:rPr lang="en-US" altLang="zh-CN"/>
              <a:t>4*2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931410" y="4040505"/>
            <a:ext cx="1642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Item</a:t>
            </a:r>
            <a:r>
              <a:rPr lang="zh-CN" altLang="en-US"/>
              <a:t>矩阵：</a:t>
            </a:r>
            <a:r>
              <a:rPr lang="en-US" altLang="zh-CN"/>
              <a:t>2</a:t>
            </a:r>
            <a:r>
              <a:rPr lang="en-US" altLang="zh-CN"/>
              <a:t>*3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18" idx="3"/>
            <a:endCxn id="21" idx="1"/>
          </p:cNvCxnSpPr>
          <p:nvPr/>
        </p:nvCxnSpPr>
        <p:spPr>
          <a:xfrm flipV="1">
            <a:off x="3768090" y="3204845"/>
            <a:ext cx="898525" cy="6800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22" idx="1"/>
          </p:cNvCxnSpPr>
          <p:nvPr/>
        </p:nvCxnSpPr>
        <p:spPr>
          <a:xfrm>
            <a:off x="3768090" y="3884930"/>
            <a:ext cx="899160" cy="1028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3" idx="1"/>
          </p:cNvCxnSpPr>
          <p:nvPr/>
        </p:nvCxnSpPr>
        <p:spPr>
          <a:xfrm>
            <a:off x="6838315" y="3204845"/>
            <a:ext cx="1498600" cy="6673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3"/>
            <a:endCxn id="23" idx="1"/>
          </p:cNvCxnSpPr>
          <p:nvPr/>
        </p:nvCxnSpPr>
        <p:spPr>
          <a:xfrm flipV="1">
            <a:off x="6838950" y="3872230"/>
            <a:ext cx="1497965" cy="1041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820795" y="3966845"/>
            <a:ext cx="79248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zh-CN" altLang="en-US" sz="1200" b="1"/>
              <a:t>矩阵分解</a:t>
            </a:r>
            <a:endParaRPr lang="zh-CN" altLang="en-US" sz="1200" b="1"/>
          </a:p>
          <a:p>
            <a:r>
              <a:rPr lang="en-US" altLang="zh-CN" sz="1200" b="1"/>
              <a:t>K=2</a:t>
            </a:r>
            <a:endParaRPr lang="en-US" altLang="zh-CN" sz="1200" b="1"/>
          </a:p>
        </p:txBody>
      </p:sp>
      <p:sp>
        <p:nvSpPr>
          <p:cNvPr id="33" name="文本框 32"/>
          <p:cNvSpPr txBox="1"/>
          <p:nvPr/>
        </p:nvSpPr>
        <p:spPr>
          <a:xfrm>
            <a:off x="7171690" y="3966845"/>
            <a:ext cx="109728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zh-CN" altLang="en-US" sz="1200" b="1"/>
              <a:t>矩阵乘法</a:t>
            </a:r>
            <a:endParaRPr lang="zh-CN" altLang="en-US" sz="1200" b="1"/>
          </a:p>
          <a:p>
            <a:r>
              <a:rPr lang="zh-CN" altLang="en-US" sz="1200" b="1"/>
              <a:t>近似于原矩阵</a:t>
            </a:r>
            <a:endParaRPr lang="zh-CN" altLang="en-US" sz="1200" b="1"/>
          </a:p>
        </p:txBody>
      </p:sp>
      <p:sp>
        <p:nvSpPr>
          <p:cNvPr id="36" name="文本框 35"/>
          <p:cNvSpPr txBox="1"/>
          <p:nvPr/>
        </p:nvSpPr>
        <p:spPr>
          <a:xfrm>
            <a:off x="748665" y="5524500"/>
            <a:ext cx="75882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模型训练的目标，是输出矩阵和输入矩阵之间的误差最小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输出矩阵的所有单元格都有值，缺失值的填充代表用户评分的预测值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模型训练的输出是用户向量和物品向量，都是</a:t>
            </a:r>
            <a:r>
              <a:rPr lang="en-US" altLang="zh-CN" sz="1600"/>
              <a:t>K</a:t>
            </a:r>
            <a:r>
              <a:rPr lang="zh-CN" altLang="en-US" sz="1600"/>
              <a:t>维度，代表</a:t>
            </a:r>
            <a:r>
              <a:rPr lang="en-US" altLang="zh-CN" sz="1600"/>
              <a:t>K</a:t>
            </a:r>
            <a:r>
              <a:rPr lang="zh-CN" altLang="en-US" sz="1600"/>
              <a:t>个不同的隐含兴趣点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用户</a:t>
            </a:r>
            <a:r>
              <a:rPr lang="en-US" altLang="zh-CN" sz="1600"/>
              <a:t>*</a:t>
            </a:r>
            <a:r>
              <a:rPr lang="zh-CN" altLang="en-US" sz="1600"/>
              <a:t>用户、用户</a:t>
            </a:r>
            <a:r>
              <a:rPr lang="en-US" altLang="zh-CN" sz="1600"/>
              <a:t>*</a:t>
            </a:r>
            <a:r>
              <a:rPr lang="zh-CN" altLang="en-US" sz="1600"/>
              <a:t>物品、物品</a:t>
            </a:r>
            <a:r>
              <a:rPr lang="en-US" altLang="zh-CN" sz="1600"/>
              <a:t>*</a:t>
            </a:r>
            <a:r>
              <a:rPr lang="zh-CN" altLang="en-US" sz="1600"/>
              <a:t>物品分别都可以计算彼此的相似度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altLang="en-US" sz="4000"/>
              <a:t>矩阵分解 </a:t>
            </a:r>
            <a:r>
              <a:rPr lang="en-US" altLang="zh-CN" sz="4000"/>
              <a:t>- </a:t>
            </a:r>
            <a:r>
              <a:rPr lang="zh-CN" altLang="en-US" sz="4000"/>
              <a:t>真实数据流动</a:t>
            </a:r>
            <a:endParaRPr lang="zh-CN" altLang="en-US" sz="40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66445" y="1842135"/>
          <a:ext cx="1792605" cy="142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/>
                <a:gridCol w="597535"/>
                <a:gridCol w="597535"/>
              </a:tblGrid>
              <a:tr h="320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播放量</a:t>
                      </a:r>
                      <a:endParaRPr lang="zh-CN" altLang="en-US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8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85825" y="13227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原始输入文件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3560" y="4349115"/>
            <a:ext cx="2246630" cy="953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400"/>
              <a:t>als = ALS(userCol="userId", </a:t>
            </a:r>
            <a:endParaRPr lang="zh-CN" altLang="en-US" sz="1400"/>
          </a:p>
          <a:p>
            <a:r>
              <a:rPr lang="zh-CN" altLang="en-US" sz="1400"/>
              <a:t>          itemCol="movieId", </a:t>
            </a:r>
            <a:endParaRPr lang="zh-CN" altLang="en-US" sz="1400"/>
          </a:p>
          <a:p>
            <a:r>
              <a:rPr lang="zh-CN" altLang="en-US" sz="1400"/>
              <a:t>          ratingCol="rating")</a:t>
            </a:r>
            <a:endParaRPr lang="zh-CN" altLang="en-US" sz="1400"/>
          </a:p>
          <a:p>
            <a:r>
              <a:rPr lang="zh-CN" altLang="en-US" sz="1400"/>
              <a:t>model = als.fit(training)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656590" y="54235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矩阵分解模型训练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14420" y="16560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用户向量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3345815" y="2176145"/>
          <a:ext cx="2363470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85"/>
                <a:gridCol w="1772285"/>
              </a:tblGrid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向量</a:t>
                      </a:r>
                      <a:endParaRPr lang="zh-CN" altLang="en-US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[0.8, 0.7, 0.9]</a:t>
                      </a:r>
                      <a:endParaRPr lang="en-US" altLang="zh-CN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[0.7, 0.5, 0.6]</a:t>
                      </a:r>
                      <a:endParaRPr lang="en-US" altLang="zh-CN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[0.3, 0.8, 0.2]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614420" y="37814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物品向量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3345815" y="4233545"/>
          <a:ext cx="236347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85"/>
                <a:gridCol w="1772285"/>
              </a:tblGrid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向量</a:t>
                      </a:r>
                      <a:endParaRPr lang="zh-CN" altLang="en-US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[0.4, 0.2, 0.4]</a:t>
                      </a:r>
                      <a:endParaRPr lang="en-US" altLang="zh-CN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[0.6, 0.3, 0.2]</a:t>
                      </a:r>
                      <a:endParaRPr lang="en-US" altLang="zh-CN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[0.4, 06, 07]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6287770" y="2108200"/>
          <a:ext cx="1808480" cy="116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570"/>
                <a:gridCol w="1184910"/>
              </a:tblGrid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推荐物品列表</a:t>
                      </a:r>
                      <a:endParaRPr lang="zh-CN" altLang="en-US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302, 303</a:t>
                      </a:r>
                      <a:endParaRPr lang="en-US" altLang="zh-CN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301, 303</a:t>
                      </a:r>
                      <a:endParaRPr lang="en-US" altLang="zh-CN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301, 302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6287770" y="4303395"/>
          <a:ext cx="1972310" cy="99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195"/>
                <a:gridCol w="1301115"/>
              </a:tblGrid>
              <a:tr h="2216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最相似的物品列表</a:t>
                      </a:r>
                      <a:endParaRPr lang="zh-CN" altLang="en-US" sz="1000"/>
                    </a:p>
                  </a:txBody>
                  <a:tcPr/>
                </a:tc>
              </a:tr>
              <a:tr h="251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302, 303</a:t>
                      </a:r>
                      <a:endParaRPr lang="en-US" altLang="zh-CN" sz="1000"/>
                    </a:p>
                  </a:txBody>
                  <a:tcPr/>
                </a:tc>
              </a:tr>
              <a:tr h="252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301, 303</a:t>
                      </a:r>
                      <a:endParaRPr lang="en-US" altLang="zh-CN" sz="1000"/>
                    </a:p>
                  </a:txBody>
                  <a:tcPr/>
                </a:tc>
              </a:tr>
              <a:tr h="251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301, 302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681085" y="2203450"/>
            <a:ext cx="236029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正排列表  cassandra</a:t>
            </a:r>
            <a:endParaRPr lang="zh-CN" sz="1200" b="1"/>
          </a:p>
          <a:p>
            <a:pPr algn="ctr"/>
            <a:r>
              <a:rPr lang="zh-CN" altLang="en-US" sz="1200" b="1"/>
              <a:t>格式：用户</a:t>
            </a:r>
            <a:r>
              <a:rPr lang="en-US" altLang="zh-CN" sz="1200" b="1"/>
              <a:t>ID</a:t>
            </a:r>
            <a:r>
              <a:rPr lang="zh-CN" altLang="en-US" sz="1200" b="1"/>
              <a:t>、推荐物品列表</a:t>
            </a:r>
            <a:endParaRPr lang="zh-CN" altLang="en-US" sz="1200" b="1"/>
          </a:p>
        </p:txBody>
      </p:sp>
      <p:sp>
        <p:nvSpPr>
          <p:cNvPr id="14" name="矩形 13"/>
          <p:cNvSpPr/>
          <p:nvPr/>
        </p:nvSpPr>
        <p:spPr>
          <a:xfrm>
            <a:off x="8681085" y="4429125"/>
            <a:ext cx="236029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倒排列表 </a:t>
            </a:r>
            <a:r>
              <a:rPr lang="en-US" altLang="zh-CN" sz="1200" b="1"/>
              <a:t>redis</a:t>
            </a:r>
            <a:endParaRPr lang="en-US" altLang="zh-CN" sz="1200" b="1"/>
          </a:p>
          <a:p>
            <a:pPr algn="ctr"/>
            <a:r>
              <a:rPr lang="zh-CN" altLang="en-US" sz="1200" b="1"/>
              <a:t>物品</a:t>
            </a:r>
            <a:r>
              <a:rPr lang="en-US" altLang="zh-CN" sz="1200" b="1"/>
              <a:t>ID</a:t>
            </a:r>
            <a:r>
              <a:rPr lang="zh-CN" altLang="en-US" sz="1200" b="1"/>
              <a:t>，相似推荐物品列表</a:t>
            </a:r>
            <a:endParaRPr lang="zh-CN" altLang="en-US" sz="1200" b="1"/>
          </a:p>
        </p:txBody>
      </p:sp>
      <p:sp>
        <p:nvSpPr>
          <p:cNvPr id="15" name="文本框 14"/>
          <p:cNvSpPr txBox="1"/>
          <p:nvPr/>
        </p:nvSpPr>
        <p:spPr>
          <a:xfrm>
            <a:off x="6483350" y="1656080"/>
            <a:ext cx="1417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U2I</a:t>
            </a:r>
            <a:r>
              <a:rPr lang="zh-CN" altLang="en-US"/>
              <a:t>推荐结果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65265" y="386524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I2I</a:t>
            </a:r>
            <a:r>
              <a:rPr lang="zh-CN" altLang="en-US"/>
              <a:t>推荐结果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2" idx="2"/>
            <a:endCxn id="4" idx="0"/>
          </p:cNvCxnSpPr>
          <p:nvPr/>
        </p:nvCxnSpPr>
        <p:spPr>
          <a:xfrm>
            <a:off x="1663065" y="3268980"/>
            <a:ext cx="3810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8" idx="1"/>
          </p:cNvCxnSpPr>
          <p:nvPr/>
        </p:nvCxnSpPr>
        <p:spPr>
          <a:xfrm flipV="1">
            <a:off x="2790190" y="2781935"/>
            <a:ext cx="555625" cy="204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3"/>
            <a:endCxn id="10" idx="1"/>
          </p:cNvCxnSpPr>
          <p:nvPr/>
        </p:nvCxnSpPr>
        <p:spPr>
          <a:xfrm flipV="1">
            <a:off x="2790190" y="4802505"/>
            <a:ext cx="555625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3"/>
            <a:endCxn id="11" idx="1"/>
          </p:cNvCxnSpPr>
          <p:nvPr/>
        </p:nvCxnSpPr>
        <p:spPr>
          <a:xfrm flipV="1">
            <a:off x="5709285" y="2688590"/>
            <a:ext cx="578485" cy="93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3"/>
            <a:endCxn id="11" idx="1"/>
          </p:cNvCxnSpPr>
          <p:nvPr/>
        </p:nvCxnSpPr>
        <p:spPr>
          <a:xfrm flipV="1">
            <a:off x="5709285" y="2688590"/>
            <a:ext cx="578485" cy="2113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3"/>
            <a:endCxn id="12" idx="1"/>
          </p:cNvCxnSpPr>
          <p:nvPr/>
        </p:nvCxnSpPr>
        <p:spPr>
          <a:xfrm>
            <a:off x="5709285" y="4802505"/>
            <a:ext cx="57848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3"/>
            <a:endCxn id="13" idx="1"/>
          </p:cNvCxnSpPr>
          <p:nvPr/>
        </p:nvCxnSpPr>
        <p:spPr>
          <a:xfrm flipV="1">
            <a:off x="8096250" y="2555875"/>
            <a:ext cx="584835" cy="132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3"/>
            <a:endCxn id="14" idx="1"/>
          </p:cNvCxnSpPr>
          <p:nvPr/>
        </p:nvCxnSpPr>
        <p:spPr>
          <a:xfrm flipV="1">
            <a:off x="8260080" y="4781550"/>
            <a:ext cx="421005" cy="215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sz="4000"/>
              <a:t>矩阵分解的优缺点</a:t>
            </a:r>
            <a:endParaRPr lang="zh-CN" sz="4000"/>
          </a:p>
        </p:txBody>
      </p:sp>
      <p:sp>
        <p:nvSpPr>
          <p:cNvPr id="17" name="文本框 16"/>
          <p:cNvSpPr txBox="1"/>
          <p:nvPr/>
        </p:nvSpPr>
        <p:spPr>
          <a:xfrm>
            <a:off x="1131570" y="1859915"/>
            <a:ext cx="865441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优点：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将高维的矩阵映射成两个低维矩阵的乘积，解决了数据稀疏的问题；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预测的精度比较高，高于基于领域的协同过滤以及基于内容等方法；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缺点：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推荐结果无法解释，其隐空间中的维度无法与现实中的概念对应起来；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模型训练比较费时，比如只能天粒度离线训练；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687195"/>
            <a:ext cx="1010475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A</a:t>
            </a:r>
            <a:r>
              <a:rPr lang="en-US" altLang="zh-CN" sz="6600">
                <a:solidFill>
                  <a:srgbClr val="C00000"/>
                </a:solidFill>
              </a:rPr>
              <a:t>PI</a:t>
            </a:r>
            <a:r>
              <a:rPr lang="zh-CN" altLang="en-US" sz="6600">
                <a:solidFill>
                  <a:srgbClr val="C00000"/>
                </a:solidFill>
              </a:rPr>
              <a:t>服务</a:t>
            </a:r>
            <a:r>
              <a:rPr lang="zh-CN" altLang="en-US" sz="6600">
                <a:solidFill>
                  <a:srgbClr val="C00000"/>
                </a:solidFill>
              </a:rPr>
              <a:t>接口</a:t>
            </a:r>
            <a:r>
              <a:rPr lang="zh-CN" altLang="zh-CN" sz="6600">
                <a:solidFill>
                  <a:srgbClr val="C00000"/>
                </a:solidFill>
              </a:rPr>
              <a:t>长什么样子？</a:t>
            </a:r>
            <a:endParaRPr lang="zh-CN" altLang="zh-CN" sz="6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sz="4000"/>
              <a:t>推荐系统的两大场景</a:t>
            </a:r>
            <a:endParaRPr lang="zh-CN" sz="4000"/>
          </a:p>
        </p:txBody>
      </p:sp>
      <p:sp>
        <p:nvSpPr>
          <p:cNvPr id="17" name="文本框 16"/>
          <p:cNvSpPr txBox="1"/>
          <p:nvPr/>
        </p:nvSpPr>
        <p:spPr>
          <a:xfrm>
            <a:off x="976630" y="1287780"/>
            <a:ext cx="86544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以《爱奇艺知识》</a:t>
            </a:r>
            <a:r>
              <a:rPr lang="en-US" altLang="zh-CN"/>
              <a:t>APP</a:t>
            </a:r>
            <a:r>
              <a:rPr lang="zh-CN" altLang="en-US"/>
              <a:t>为例：</a:t>
            </a:r>
            <a:endParaRPr lang="zh-CN" altLang="en-US"/>
          </a:p>
        </p:txBody>
      </p:sp>
      <p:pic>
        <p:nvPicPr>
          <p:cNvPr id="10" name="图片 9" descr="首页猜你喜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780" y="1898650"/>
            <a:ext cx="2263775" cy="475932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 descr="课程页相关推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1898650"/>
            <a:ext cx="2947670" cy="475932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780415" y="3309620"/>
            <a:ext cx="2244090" cy="181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1600">
                <a:sym typeface="+mn-ea"/>
              </a:rPr>
              <a:t>U2I</a:t>
            </a:r>
            <a:r>
              <a:rPr lang="zh-CN" altLang="en-US" sz="1600">
                <a:sym typeface="+mn-ea"/>
              </a:rPr>
              <a:t>推荐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>
                <a:sym typeface="+mn-ea"/>
              </a:rPr>
              <a:t>千人千面</a:t>
            </a:r>
            <a:r>
              <a:rPr lang="zh-CN" altLang="en-US" sz="1600"/>
              <a:t>，给每个用户推荐个性化的内容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首页推荐、猜你喜欢等模块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5718810" y="3309620"/>
            <a:ext cx="1947545" cy="19380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/>
              <a:t>I2I</a:t>
            </a:r>
            <a:r>
              <a:rPr lang="zh-CN" altLang="en-US" sz="1600"/>
              <a:t>推荐</a:t>
            </a: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1600"/>
              <a:t>基于当前消费的内容推荐相似的内容，一般叫做相关推荐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en-US" altLang="zh-CN" sz="4000"/>
              <a:t>API</a:t>
            </a:r>
            <a:r>
              <a:rPr lang="zh-CN" altLang="en-US" sz="4000"/>
              <a:t>接口要完成的任务</a:t>
            </a:r>
            <a:endParaRPr lang="zh-CN" altLang="en-US" sz="4000"/>
          </a:p>
        </p:txBody>
      </p:sp>
      <p:sp>
        <p:nvSpPr>
          <p:cNvPr id="17" name="文本框 16"/>
          <p:cNvSpPr txBox="1"/>
          <p:nvPr/>
        </p:nvSpPr>
        <p:spPr>
          <a:xfrm>
            <a:off x="758190" y="2072640"/>
            <a:ext cx="10902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给某个确定的用户，在他某个使用场景下，推荐他最喜欢的列表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758190" y="2991485"/>
            <a:ext cx="106762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function(</a:t>
            </a:r>
            <a:r>
              <a:rPr lang="zh-CN" altLang="en-US" sz="3600">
                <a:solidFill>
                  <a:srgbClr val="FF0000"/>
                </a:solidFill>
              </a:rPr>
              <a:t>用户信息、环境信息</a:t>
            </a:r>
            <a:r>
              <a:rPr lang="zh-CN" altLang="en-US" sz="3600"/>
              <a:t>、物品信息</a:t>
            </a:r>
            <a:r>
              <a:rPr lang="en-US" altLang="zh-CN" sz="3600"/>
              <a:t>) = </a:t>
            </a:r>
            <a:r>
              <a:rPr lang="zh-CN" altLang="en-US" sz="3600"/>
              <a:t>推荐概率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758190" y="4128135"/>
            <a:ext cx="1011682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前端传入：用户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、环境信息，需要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接口传入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后端返回：返回的是按概率排序的</a:t>
            </a:r>
            <a:r>
              <a:rPr lang="en-US" altLang="zh-CN">
                <a:sym typeface="+mn-ea"/>
              </a:rPr>
              <a:t>TOPN</a:t>
            </a:r>
            <a:r>
              <a:rPr lang="zh-CN" altLang="en-US">
                <a:sym typeface="+mn-ea"/>
              </a:rPr>
              <a:t>物品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后端计算：根据用户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查询用户信息、物品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查询物品信息、计算用户对每个物品的喜欢概率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en-US" sz="4000"/>
              <a:t>API</a:t>
            </a:r>
            <a:r>
              <a:rPr lang="zh-CN" altLang="en-US" sz="4000"/>
              <a:t>接口设计</a:t>
            </a:r>
            <a:endParaRPr lang="en-US" altLang="zh-CN" sz="4000"/>
          </a:p>
        </p:txBody>
      </p:sp>
      <p:sp>
        <p:nvSpPr>
          <p:cNvPr id="3" name="矩形 2"/>
          <p:cNvSpPr/>
          <p:nvPr/>
        </p:nvSpPr>
        <p:spPr>
          <a:xfrm>
            <a:off x="845185" y="1759585"/>
            <a:ext cx="4501515" cy="457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>
              <a:lnSpc>
                <a:spcPct val="150000"/>
              </a:lnSpc>
            </a:pPr>
            <a:r>
              <a:rPr lang="zh-CN" altLang="en-US" sz="1600" b="1">
                <a:solidFill>
                  <a:srgbClr val="C0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入参：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用户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设备号、手机号、微信号、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QQ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号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场景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代表某个页面的某个推荐区块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比如首页猜你喜欢、详情页相关推荐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物品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相关推荐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/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相似推荐需要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环境信息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设备平台、网络类型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Wifi/4G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、地理位置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分页参数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pageidx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、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size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7855" y="1759585"/>
            <a:ext cx="5434330" cy="457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C0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返回：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物品列表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物品信息，比如标题、价格、封面图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每个Item的召回算法，可以多个，reltime@cf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分桶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代表某个推荐算法，比如协同过滤、内容推荐、混合推荐等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前端行为上报打点需要带上该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，跟踪分桶效果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推荐eventid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跟踪单次推荐的展现、点击等效果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前端行为上报打点需要带上该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分页信息</a:t>
            </a:r>
            <a:endParaRPr lang="zh-CN" altLang="en-US" sz="1600" b="1">
              <a:solidFill>
                <a:srgbClr val="FF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6972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整个推荐系统只有一个大接口，通过</a:t>
            </a:r>
            <a:r>
              <a:rPr lang="en-US" altLang="zh-CN"/>
              <a:t>HTTP+JSON</a:t>
            </a:r>
            <a:r>
              <a:rPr lang="zh-CN" altLang="en-US"/>
              <a:t>的方式对外提供服务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6C9D2"/>
            </a:gs>
            <a:gs pos="0">
              <a:srgbClr val="B6E6EA"/>
            </a:gs>
            <a:gs pos="100000">
              <a:srgbClr val="58A4B4"/>
            </a:gs>
          </a:gsLst>
          <a:lin ang="48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4740" y="1257300"/>
            <a:ext cx="10104755" cy="4344035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 b="1">
                <a:solidFill>
                  <a:schemeClr val="tx1"/>
                </a:solidFill>
              </a:rPr>
              <a:t>推荐系统</a:t>
            </a:r>
            <a:br>
              <a:rPr lang="zh-CN" sz="6600" b="1">
                <a:solidFill>
                  <a:schemeClr val="tx1"/>
                </a:solidFill>
              </a:rPr>
            </a:br>
            <a:r>
              <a:rPr lang="zh-CN" sz="6600" b="1">
                <a:solidFill>
                  <a:schemeClr val="tx1"/>
                </a:solidFill>
              </a:rPr>
              <a:t>怎样解决</a:t>
            </a:r>
            <a:br>
              <a:rPr lang="zh-CN" sz="6600" b="1">
                <a:solidFill>
                  <a:schemeClr val="tx1"/>
                </a:solidFill>
              </a:rPr>
            </a:br>
            <a:r>
              <a:rPr lang="zh-CN" sz="6600" b="1">
                <a:solidFill>
                  <a:schemeClr val="tx1"/>
                </a:solidFill>
              </a:rPr>
              <a:t>物品冷启动问题</a:t>
            </a:r>
            <a:endParaRPr lang="zh-CN" sz="6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怎样解决物品冷启动问题</a:t>
            </a:r>
            <a:endParaRPr lang="zh-CN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269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物品冷启动：新加入系统的物品，因缺少行为数据而无法被扩散推荐；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/>
              <a:t>在注重时效性的场景是问题，比如新闻类应用</a:t>
            </a:r>
            <a:endParaRPr lang="zh-CN"/>
          </a:p>
        </p:txBody>
      </p:sp>
      <p:sp>
        <p:nvSpPr>
          <p:cNvPr id="2" name="圆角矩形 1"/>
          <p:cNvSpPr/>
          <p:nvPr/>
        </p:nvSpPr>
        <p:spPr>
          <a:xfrm>
            <a:off x="4041775" y="2573020"/>
            <a:ext cx="2553970" cy="972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/>
              <a:t>推荐系统</a:t>
            </a:r>
            <a:endParaRPr lang="zh-CN" altLang="en-US" sz="3600"/>
          </a:p>
        </p:txBody>
      </p:sp>
      <p:sp>
        <p:nvSpPr>
          <p:cNvPr id="8" name="矩形 7"/>
          <p:cNvSpPr/>
          <p:nvPr/>
        </p:nvSpPr>
        <p:spPr>
          <a:xfrm>
            <a:off x="5838825" y="4493260"/>
            <a:ext cx="2783205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基于协同过滤的推荐算法</a:t>
            </a:r>
            <a:endParaRPr lang="zh-CN" altLang="en-US"/>
          </a:p>
          <a:p>
            <a:pPr algn="ctr"/>
            <a:endParaRPr lang="zh-CN" altLang="en-US" sz="1200"/>
          </a:p>
          <a:p>
            <a:pPr algn="ctr"/>
            <a:r>
              <a:rPr lang="zh-CN" altLang="en-US" sz="1200"/>
              <a:t>使用群体行为数据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2072005" y="4493260"/>
            <a:ext cx="2620645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基于内容的</a:t>
            </a:r>
            <a:r>
              <a:rPr lang="zh-CN"/>
              <a:t>推荐算法</a:t>
            </a:r>
            <a:endParaRPr lang="zh-CN"/>
          </a:p>
          <a:p>
            <a:pPr algn="ctr"/>
            <a:endParaRPr lang="zh-CN" sz="1200"/>
          </a:p>
          <a:p>
            <a:pPr algn="ctr"/>
            <a:r>
              <a:rPr lang="zh-CN" sz="1200"/>
              <a:t>使用内容本身的信息</a:t>
            </a:r>
            <a:endParaRPr lang="zh-CN" sz="1200"/>
          </a:p>
        </p:txBody>
      </p:sp>
      <p:cxnSp>
        <p:nvCxnSpPr>
          <p:cNvPr id="10" name="肘形连接符 9"/>
          <p:cNvCxnSpPr>
            <a:stCxn id="2" idx="2"/>
            <a:endCxn id="9" idx="0"/>
          </p:cNvCxnSpPr>
          <p:nvPr/>
        </p:nvCxnSpPr>
        <p:spPr>
          <a:xfrm rot="5400000">
            <a:off x="3876675" y="3051175"/>
            <a:ext cx="948055" cy="1936115"/>
          </a:xfrm>
          <a:prstGeom prst="bent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2"/>
            <a:endCxn id="8" idx="0"/>
          </p:cNvCxnSpPr>
          <p:nvPr/>
        </p:nvCxnSpPr>
        <p:spPr>
          <a:xfrm rot="5400000" flipV="1">
            <a:off x="5800725" y="3063240"/>
            <a:ext cx="948055" cy="1911985"/>
          </a:xfrm>
          <a:prstGeom prst="bent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30780" y="5537200"/>
            <a:ext cx="1902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方法</a:t>
            </a:r>
            <a:r>
              <a:rPr lang="en-US" altLang="zh-CN" sz="1400"/>
              <a:t>1</a:t>
            </a:r>
            <a:r>
              <a:rPr lang="zh-CN" altLang="en-US" sz="1400"/>
              <a:t>：物品相似</a:t>
            </a:r>
            <a:r>
              <a:rPr lang="en-US" altLang="zh-CN" sz="1400"/>
              <a:t>U2I2I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5937885" y="5537200"/>
            <a:ext cx="25844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方法</a:t>
            </a:r>
            <a:r>
              <a:rPr lang="en-US" altLang="zh-CN" sz="1400"/>
              <a:t>2</a:t>
            </a:r>
            <a:r>
              <a:rPr lang="zh-CN" altLang="en-US" sz="1400"/>
              <a:t>：抖音的多级流量池算法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推荐系统是什么？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820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+mn-ea"/>
                <a:cs typeface="+mn-ea"/>
              </a:rPr>
              <a:t>定义：</a:t>
            </a:r>
            <a:r>
              <a:rPr lang="zh-CN" altLang="en-US" sz="2000" b="1">
                <a:latin typeface="+mn-ea"/>
                <a:cs typeface="+mn-ea"/>
              </a:rPr>
              <a:t>根据用户的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历史</a:t>
            </a:r>
            <a:r>
              <a:rPr lang="zh-CN" altLang="en-US" sz="2000" b="1">
                <a:latin typeface="+mn-ea"/>
                <a:cs typeface="+mn-ea"/>
              </a:rPr>
              <a:t>信息和行为</a:t>
            </a:r>
            <a:r>
              <a:rPr lang="zh-CN" altLang="en-US" sz="2000">
                <a:latin typeface="+mn-ea"/>
                <a:cs typeface="+mn-ea"/>
              </a:rPr>
              <a:t>，向用户</a:t>
            </a:r>
            <a:r>
              <a:rPr lang="zh-CN" altLang="en-US" sz="2000" b="1">
                <a:latin typeface="+mn-ea"/>
                <a:cs typeface="+mn-ea"/>
              </a:rPr>
              <a:t>推荐他感兴趣的内容</a:t>
            </a:r>
            <a:endParaRPr lang="zh-CN" altLang="en-US" sz="2000" b="1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 b="1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67790" y="342963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367790" y="4199890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367790" y="503110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47415" y="338772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钢铁侠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3447415" y="415353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蝙蝠侠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47415" y="4984750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绿巨人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16785" y="27578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基于行为的协同过滤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" idx="6"/>
            <a:endCxn id="7" idx="1"/>
          </p:cNvCxnSpPr>
          <p:nvPr/>
        </p:nvCxnSpPr>
        <p:spPr>
          <a:xfrm>
            <a:off x="2487930" y="3612515"/>
            <a:ext cx="95948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7" idx="3"/>
            <a:endCxn id="10" idx="3"/>
          </p:cNvCxnSpPr>
          <p:nvPr/>
        </p:nvCxnSpPr>
        <p:spPr>
          <a:xfrm>
            <a:off x="5102225" y="3616960"/>
            <a:ext cx="3175" cy="1597025"/>
          </a:xfrm>
          <a:prstGeom prst="curvedConnector3">
            <a:avLst>
              <a:gd name="adj1" fmla="val 750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6"/>
            <a:endCxn id="9" idx="1"/>
          </p:cNvCxnSpPr>
          <p:nvPr/>
        </p:nvCxnSpPr>
        <p:spPr>
          <a:xfrm flipV="1">
            <a:off x="2487930" y="4382770"/>
            <a:ext cx="959485" cy="8312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4" idx="2"/>
            <a:endCxn id="6" idx="2"/>
          </p:cNvCxnSpPr>
          <p:nvPr/>
        </p:nvCxnSpPr>
        <p:spPr>
          <a:xfrm rot="10800000" flipV="1">
            <a:off x="1367790" y="3612515"/>
            <a:ext cx="3175" cy="160147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13905" y="275780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基于内容相似推荐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273800" y="415353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205855" y="5031105"/>
            <a:ext cx="125603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/>
              <a:t>历史行为</a:t>
            </a:r>
            <a:endParaRPr lang="zh-CN" sz="1600"/>
          </a:p>
          <a:p>
            <a:pPr algn="ctr"/>
            <a:r>
              <a:rPr lang="zh-CN" sz="1600"/>
              <a:t>钢铁侠</a:t>
            </a:r>
            <a:r>
              <a:rPr lang="en-US" altLang="zh-CN" sz="1600"/>
              <a:t>, Python</a:t>
            </a:r>
            <a:endParaRPr lang="en-US" altLang="zh-CN" sz="1600"/>
          </a:p>
        </p:txBody>
      </p:sp>
      <p:sp>
        <p:nvSpPr>
          <p:cNvPr id="20" name="矩形 19"/>
          <p:cNvSpPr/>
          <p:nvPr/>
        </p:nvSpPr>
        <p:spPr>
          <a:xfrm>
            <a:off x="7724775" y="3536950"/>
            <a:ext cx="125603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科幻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7724775" y="4573270"/>
            <a:ext cx="125603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Python</a:t>
            </a:r>
            <a:endParaRPr lang="en-US" sz="1600"/>
          </a:p>
        </p:txBody>
      </p:sp>
      <p:sp>
        <p:nvSpPr>
          <p:cNvPr id="22" name="矩形 21"/>
          <p:cNvSpPr/>
          <p:nvPr/>
        </p:nvSpPr>
        <p:spPr>
          <a:xfrm>
            <a:off x="9532620" y="333692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蝙蝠侠</a:t>
            </a:r>
            <a:endParaRPr lang="zh-CN"/>
          </a:p>
        </p:txBody>
      </p:sp>
      <p:sp>
        <p:nvSpPr>
          <p:cNvPr id="23" name="矩形 22"/>
          <p:cNvSpPr/>
          <p:nvPr/>
        </p:nvSpPr>
        <p:spPr>
          <a:xfrm>
            <a:off x="9532620" y="4107180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绿巨人</a:t>
            </a:r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9532620" y="493839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大数据</a:t>
            </a:r>
            <a:endParaRPr lang="zh-CN"/>
          </a:p>
        </p:txBody>
      </p:sp>
      <p:cxnSp>
        <p:nvCxnSpPr>
          <p:cNvPr id="25" name="直接箭头连接符 24"/>
          <p:cNvCxnSpPr>
            <a:stCxn id="17" idx="6"/>
            <a:endCxn id="20" idx="1"/>
          </p:cNvCxnSpPr>
          <p:nvPr/>
        </p:nvCxnSpPr>
        <p:spPr>
          <a:xfrm flipV="1">
            <a:off x="7393940" y="3766185"/>
            <a:ext cx="330835" cy="570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6"/>
            <a:endCxn id="21" idx="1"/>
          </p:cNvCxnSpPr>
          <p:nvPr/>
        </p:nvCxnSpPr>
        <p:spPr>
          <a:xfrm>
            <a:off x="7393940" y="4336415"/>
            <a:ext cx="330835" cy="466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3"/>
            <a:endCxn id="22" idx="1"/>
          </p:cNvCxnSpPr>
          <p:nvPr/>
        </p:nvCxnSpPr>
        <p:spPr>
          <a:xfrm flipV="1">
            <a:off x="8980805" y="3566160"/>
            <a:ext cx="551815" cy="200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3"/>
            <a:endCxn id="23" idx="1"/>
          </p:cNvCxnSpPr>
          <p:nvPr/>
        </p:nvCxnSpPr>
        <p:spPr>
          <a:xfrm>
            <a:off x="8980805" y="3766185"/>
            <a:ext cx="551815" cy="570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3"/>
            <a:endCxn id="24" idx="1"/>
          </p:cNvCxnSpPr>
          <p:nvPr/>
        </p:nvCxnSpPr>
        <p:spPr>
          <a:xfrm>
            <a:off x="8980805" y="4802505"/>
            <a:ext cx="551815" cy="365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4"/>
            <a:endCxn id="19" idx="0"/>
          </p:cNvCxnSpPr>
          <p:nvPr/>
        </p:nvCxnSpPr>
        <p:spPr>
          <a:xfrm>
            <a:off x="6833870" y="4518660"/>
            <a:ext cx="0" cy="512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解决物品冷启动问题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16978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方法</a:t>
            </a:r>
            <a:r>
              <a:rPr lang="en-US" altLang="zh-CN"/>
              <a:t>1</a:t>
            </a:r>
            <a:r>
              <a:rPr lang="zh-CN" altLang="en-US"/>
              <a:t>：基于物品相似算法的</a:t>
            </a:r>
            <a:r>
              <a:rPr lang="en-US" altLang="zh-CN"/>
              <a:t>U 2 I 2 I</a:t>
            </a:r>
            <a:r>
              <a:rPr lang="zh-CN" altLang="en-US"/>
              <a:t>，类似功能：看了还看、相关推荐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9115" y="273367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物品列表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721735" y="2320290"/>
            <a:ext cx="373888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>
                <a:sym typeface="+mn-ea"/>
              </a:rPr>
              <a:t>内容属性：标题、描述、分类、标签、作者等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/>
              <a:t>映射成物品内容向量</a:t>
            </a:r>
            <a:endParaRPr lang="zh-CN" altLang="en-US" sz="1400"/>
          </a:p>
          <a:p>
            <a:pPr algn="ctr"/>
            <a:r>
              <a:rPr lang="zh-CN" altLang="en-US" sz="1400"/>
              <a:t>余弦相似度计算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7687310" y="2733675"/>
            <a:ext cx="234124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</a:t>
            </a:r>
            <a:r>
              <a:rPr lang="en-US" altLang="zh-CN"/>
              <a:t>-</a:t>
            </a:r>
            <a:r>
              <a:rPr lang="zh-CN" altLang="en-US"/>
              <a:t>物品</a:t>
            </a:r>
            <a:endParaRPr lang="zh-CN" altLang="en-US"/>
          </a:p>
          <a:p>
            <a:pPr algn="ctr"/>
            <a:r>
              <a:rPr lang="zh-CN" altLang="en-US"/>
              <a:t>相似度</a:t>
            </a:r>
            <a:r>
              <a:rPr lang="en-US" altLang="zh-CN"/>
              <a:t>TOPN</a:t>
            </a:r>
            <a:r>
              <a:rPr lang="zh-CN" altLang="en-US"/>
              <a:t>列表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3" idx="3"/>
            <a:endCxn id="19" idx="1"/>
          </p:cNvCxnSpPr>
          <p:nvPr/>
        </p:nvCxnSpPr>
        <p:spPr>
          <a:xfrm>
            <a:off x="3495040" y="3107055"/>
            <a:ext cx="41922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809115" y="449008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65700" y="449008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95040" y="4863465"/>
            <a:ext cx="147447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85235" y="443357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/>
              <a:t>产生行为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8014970" y="4490085"/>
            <a:ext cx="201358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物品</a:t>
            </a:r>
            <a:r>
              <a:rPr lang="en-US" altLang="zh-CN"/>
              <a:t>A</a:t>
            </a:r>
            <a:endParaRPr lang="en-US" altLang="zh-CN"/>
          </a:p>
          <a:p>
            <a:pPr algn="ctr"/>
            <a:r>
              <a:rPr lang="zh-CN" altLang="en-US"/>
              <a:t>相似的其它物品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6651625" y="4863465"/>
            <a:ext cx="13633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950075" y="443357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/>
              <a:t>推荐相似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19" idx="2"/>
            <a:endCxn id="27" idx="0"/>
          </p:cNvCxnSpPr>
          <p:nvPr/>
        </p:nvCxnSpPr>
        <p:spPr>
          <a:xfrm flipH="1">
            <a:off x="7397115" y="3479800"/>
            <a:ext cx="1461135" cy="953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213090" y="3803015"/>
            <a:ext cx="2820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通过内容相似，把新物品</a:t>
            </a:r>
            <a:r>
              <a:rPr lang="en-US" altLang="zh-CN" sz="1400"/>
              <a:t>“</a:t>
            </a:r>
            <a:r>
              <a:rPr lang="zh-CN" altLang="en-US" sz="1400"/>
              <a:t>带出来</a:t>
            </a:r>
            <a:r>
              <a:rPr lang="en-US" altLang="zh-CN" sz="1400"/>
              <a:t>”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解决物品冷启动问题</a:t>
            </a:r>
            <a:endParaRPr lang="zh-CN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84225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方法</a:t>
            </a:r>
            <a:r>
              <a:rPr lang="en-US" altLang="zh-CN"/>
              <a:t>2</a:t>
            </a:r>
            <a:r>
              <a:rPr lang="zh-CN" altLang="en-US"/>
              <a:t>：抖音内容推荐算法，多级流量池机制，实质上是基于行为方法的试探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1048385" y="248856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新的物品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89145" y="248856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一级流量池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500</a:t>
            </a:r>
            <a:r>
              <a:rPr lang="zh-CN" altLang="en-US"/>
              <a:t>推荐量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89145" y="369633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二级流量池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1W</a:t>
            </a:r>
            <a:r>
              <a:rPr lang="zh-CN" altLang="en-US"/>
              <a:t>推荐量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89145" y="490410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10W</a:t>
            </a:r>
            <a:r>
              <a:rPr lang="zh-CN" altLang="en-US"/>
              <a:t>推荐量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2" idx="3"/>
            <a:endCxn id="4" idx="1"/>
          </p:cNvCxnSpPr>
          <p:nvPr/>
        </p:nvCxnSpPr>
        <p:spPr>
          <a:xfrm>
            <a:off x="2734310" y="2861945"/>
            <a:ext cx="18548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5432425" y="3234690"/>
            <a:ext cx="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432425" y="4442460"/>
            <a:ext cx="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316470" y="4904105"/>
            <a:ext cx="347789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冷启动结束</a:t>
            </a:r>
            <a:endParaRPr lang="zh-CN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zh-CN"/>
              <a:t>协同过滤已经可以很好的推荐</a:t>
            </a:r>
            <a:endParaRPr 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275070" y="5276850"/>
            <a:ext cx="10693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05075" y="1917700"/>
            <a:ext cx="3348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进入标准：</a:t>
            </a:r>
            <a:endParaRPr lang="zh-CN" altLang="en-US" sz="1200"/>
          </a:p>
          <a:p>
            <a:r>
              <a:rPr lang="zh-CN" altLang="en-US" sz="1200"/>
              <a:t>标题</a:t>
            </a:r>
            <a:r>
              <a:rPr lang="en-US" altLang="zh-CN" sz="1200"/>
              <a:t>/</a:t>
            </a:r>
            <a:r>
              <a:rPr lang="zh-CN" altLang="en-US" sz="1200"/>
              <a:t>简介</a:t>
            </a:r>
            <a:r>
              <a:rPr lang="en-US" altLang="zh-CN" sz="1200"/>
              <a:t>/</a:t>
            </a:r>
            <a:r>
              <a:rPr lang="zh-CN" altLang="en-US" sz="1200"/>
              <a:t>封面等内容质量、账号粉丝数等评级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7421880" y="3528695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流量池晋升影响因素：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播放率、点赞率、评论率、转发率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如果在某一级流量池效果不达标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则不再晋升流量池，推荐量停止</a:t>
            </a:r>
            <a:endParaRPr lang="zh-CN" altLang="en-US" sz="120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508750" y="3268980"/>
            <a:ext cx="673735" cy="42735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377940" y="4300855"/>
            <a:ext cx="851535" cy="6223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513205" y="3839210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依然是个性化的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根据内容标签的分发</a:t>
            </a:r>
            <a:endParaRPr lang="zh-CN" altLang="en-US" sz="12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192780" y="3375660"/>
            <a:ext cx="1211580" cy="4667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1035" y="4317365"/>
            <a:ext cx="1089025" cy="70358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50570" y="2520950"/>
            <a:ext cx="7571105" cy="2862580"/>
          </a:xfrm>
        </p:spPr>
        <p:txBody>
          <a:bodyPr>
            <a:noAutofit/>
          </a:bodyPr>
          <a:p>
            <a:pPr algn="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当今推荐系统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极其重要的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Embedding</a:t>
            </a:r>
            <a:r>
              <a:rPr lang="zh-CN" altLang="en-US" sz="5400">
                <a:solidFill>
                  <a:srgbClr val="C00000"/>
                </a:solidFill>
              </a:rPr>
              <a:t>技术</a:t>
            </a:r>
            <a:endParaRPr lang="zh-CN" altLang="en-US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16685" y="1906270"/>
            <a:ext cx="676465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是什么东西？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有什么用途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有什么技术难题？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887095"/>
            <a:ext cx="106889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：近几年推荐技术研究的前沿、重要的、大量论文攻克的一个技术方向，并且在真实应用中收获了非常好的效果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1390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是什么东西？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135" y="1516380"/>
            <a:ext cx="44310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/>
              <a:t>直观上看，是一个数组，元素是小数数字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1080135" y="1884680"/>
            <a:ext cx="33851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以下两个都叫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[0.3, 0.5]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个元素，也叫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[0.3, 0.8, 0.4, ... ...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0.1, 0.3]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个元素，叫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5365" y="1516380"/>
            <a:ext cx="44310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/>
              <a:t>物理意义上，每个小数代表一个兴趣强度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6095365" y="2003425"/>
            <a:ext cx="5563870" cy="4292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比如数组第一个元素代表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喜剧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，第二个代表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[0.8, 0.3]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，含义是：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这个人喜欢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0.8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强度的喜剧，喜欢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强度的动作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[0.4, 0.6]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，含义是：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这个电影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的强度是喜剧片，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0.6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的强度是动作片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余弦函数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([0.8, 0.3], [0.4, 0.6])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就能算出来这个人喜欢这个电影的程度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这是可解释的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但一般情况下，是用机器学习得到用户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物品的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这时候每个数值没法解释代表什么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兴趣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虽然没法解释，这样的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兴趣向量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却可以大量使用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也叫作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latent factor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隐因子、隐含兴趣向量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5224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Embedding?</a:t>
            </a:r>
            <a:endParaRPr lang="en-US" alt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6810" y="1246505"/>
            <a:ext cx="92976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假如使用某种算法（下一页介绍）</a:t>
            </a:r>
            <a:endParaRPr lang="zh-CN" altLang="en-US"/>
          </a:p>
          <a:p>
            <a:r>
              <a:rPr lang="zh-CN" altLang="en-US"/>
              <a:t>得到了每个用户的</a:t>
            </a:r>
            <a:r>
              <a:rPr lang="en-US" altLang="zh-CN"/>
              <a:t>100</a:t>
            </a:r>
            <a:r>
              <a:rPr lang="zh-CN" altLang="en-US"/>
              <a:t>维兴趣向量、每个物品的</a:t>
            </a:r>
            <a:r>
              <a:rPr lang="en-US" altLang="zh-CN"/>
              <a:t>100</a:t>
            </a:r>
            <a:r>
              <a:rPr lang="zh-CN" altLang="en-US"/>
              <a:t>维兴趣向量，每个元素表示</a:t>
            </a:r>
            <a:r>
              <a:rPr lang="en-US" altLang="zh-CN"/>
              <a:t>“</a:t>
            </a:r>
            <a:r>
              <a:rPr lang="zh-CN" altLang="en-US"/>
              <a:t>隐含的兴趣</a:t>
            </a:r>
            <a:r>
              <a:rPr lang="en-US" altLang="zh-CN"/>
              <a:t>”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146810" y="4925060"/>
          <a:ext cx="3514725" cy="153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261937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[0.4,0.3,0,5,......,0.8,0.2]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[0.2,0.3,0,4,......,0.2,0.3]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 ...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[0.3,0.2,0,1,......,0.5,0.6]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146810" y="2512060"/>
          <a:ext cx="3514725" cy="153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261937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物品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[0.2,0.3,0,6,......,0.6,0.2]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物品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[0.1,0.5,0,3,......,0.1,0.4]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 ...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物品</a:t>
                      </a:r>
                      <a:r>
                        <a:rPr lang="en-US" altLang="zh-CN" sz="1800">
                          <a:sym typeface="+mn-ea"/>
                        </a:rPr>
                        <a:t>n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[0.3,0.7,0,5,......,0.8,0.4]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95045" y="4556760"/>
            <a:ext cx="3818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</a:t>
            </a:r>
            <a:r>
              <a:rPr lang="zh-CN" altLang="en-US"/>
              <a:t>个用户的</a:t>
            </a:r>
            <a:r>
              <a:rPr lang="en-US" altLang="zh-CN"/>
              <a:t>100</a:t>
            </a:r>
            <a:r>
              <a:rPr lang="zh-CN" altLang="en-US"/>
              <a:t>位兴趣</a:t>
            </a:r>
            <a:r>
              <a:rPr lang="en-US" altLang="zh-CN"/>
              <a:t>Embedding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54760" y="2143760"/>
            <a:ext cx="3298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zh-CN" altLang="en-US"/>
              <a:t>个物品的</a:t>
            </a:r>
            <a:r>
              <a:rPr lang="en-US" altLang="zh-CN"/>
              <a:t>100</a:t>
            </a:r>
            <a:r>
              <a:rPr lang="zh-CN" altLang="en-US"/>
              <a:t>维</a:t>
            </a:r>
            <a:r>
              <a:rPr lang="en-US" altLang="zh-CN"/>
              <a:t>Embedding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81090" y="2862580"/>
            <a:ext cx="4860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：物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物推荐，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相关推荐、买了又买、看了又看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使用一个物品的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个物品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81090" y="3988435"/>
            <a:ext cx="4860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：人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物推荐，猜你喜欢、猜你想看、猜你想买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使用一个用户的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个物品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81090" y="5180330"/>
            <a:ext cx="3844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：人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人推荐，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猜你认识、推荐好友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使用一个用户的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个用户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23765" y="3350895"/>
            <a:ext cx="1384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723765" y="5690870"/>
            <a:ext cx="1384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723765" y="3611245"/>
            <a:ext cx="1294130" cy="697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56785" y="4595495"/>
            <a:ext cx="1269365" cy="802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9790" y="1500505"/>
            <a:ext cx="9356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、基于</a:t>
            </a:r>
            <a:r>
              <a:rPr lang="zh-CN" b="1">
                <a:solidFill>
                  <a:srgbClr val="FF0000"/>
                </a:solidFill>
              </a:rPr>
              <a:t>内容</a:t>
            </a:r>
            <a:r>
              <a:rPr lang="en-US" altLang="zh-CN" b="1">
                <a:solidFill>
                  <a:srgbClr val="FF0000"/>
                </a:solidFill>
              </a:rPr>
              <a:t>word2vec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Embedding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  <a:r>
              <a:rPr lang="en-US" altLang="zh-CN"/>
              <a:t>2</a:t>
            </a:r>
            <a:r>
              <a:rPr lang="zh-CN" altLang="en-US"/>
              <a:t>、协同过滤矩阵分解的方法；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DNN</a:t>
            </a:r>
            <a:r>
              <a:rPr lang="zh-CN" altLang="en-US"/>
              <a:t>深度学习的方法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1991360"/>
            <a:ext cx="6388735" cy="449643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773035" y="3198495"/>
            <a:ext cx="31870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/>
              <a:t>Item2vec</a:t>
            </a:r>
            <a:r>
              <a:rPr lang="zh-CN" altLang="en-US" sz="1400" b="1"/>
              <a:t>算法：</a:t>
            </a:r>
            <a:endParaRPr lang="zh-CN" altLang="en-US" sz="1400" b="1"/>
          </a:p>
          <a:p>
            <a:endParaRPr lang="zh-CN" altLang="en-US" sz="1400"/>
          </a:p>
          <a:p>
            <a:r>
              <a:rPr lang="zh-CN" altLang="en-US" sz="1400"/>
              <a:t>把（文档ID，用户词语列表），变成（用户ID，播放电影ID列表），输入到word2vec，就能得到每个电影的Embedding向量</a:t>
            </a:r>
            <a:endParaRPr lang="zh-CN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2348230"/>
            <a:ext cx="1990090" cy="16135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9790" y="2041525"/>
            <a:ext cx="4159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、准备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输入文件：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、物品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、评分、时间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" y="4300220"/>
            <a:ext cx="2374900" cy="2476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9790" y="3961765"/>
            <a:ext cx="145478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、读取到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2518410"/>
            <a:ext cx="3514725" cy="1543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34075" y="2156460"/>
            <a:ext cx="19138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、使用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 als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训练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040" y="4507230"/>
            <a:ext cx="4676140" cy="20631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78095" y="4200525"/>
            <a:ext cx="26898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得到内容的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embedding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向量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790" y="1500505"/>
            <a:ext cx="9318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、基于</a:t>
            </a:r>
            <a:r>
              <a:rPr lang="zh-CN">
                <a:solidFill>
                  <a:schemeClr val="tx1"/>
                </a:solidFill>
              </a:rPr>
              <a:t>内容</a:t>
            </a:r>
            <a:r>
              <a:rPr lang="en-US" altLang="zh-CN">
                <a:solidFill>
                  <a:schemeClr val="tx1"/>
                </a:solidFill>
              </a:rPr>
              <a:t>word2vec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Embedding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、协同过滤矩阵分解的方法；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DNN</a:t>
            </a:r>
            <a:r>
              <a:rPr lang="zh-CN" altLang="en-US"/>
              <a:t>深度学习的方法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9790" y="2072640"/>
            <a:ext cx="5185410" cy="4447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44920" y="1811655"/>
            <a:ext cx="5127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一个</a:t>
            </a:r>
            <a:r>
              <a:rPr lang="en-US" altLang="zh-CN"/>
              <a:t>DNN</a:t>
            </a:r>
            <a:r>
              <a:rPr lang="zh-CN" altLang="en-US"/>
              <a:t>模型中，</a:t>
            </a:r>
            <a:r>
              <a:rPr lang="en-US" altLang="zh-CN"/>
              <a:t>Embedding</a:t>
            </a:r>
            <a:r>
              <a:rPr lang="zh-CN" altLang="en-US"/>
              <a:t>层的</a:t>
            </a:r>
            <a:r>
              <a:rPr lang="en-US" altLang="zh-CN"/>
              <a:t>weights</a:t>
            </a:r>
            <a:r>
              <a:rPr lang="zh-CN" altLang="en-US"/>
              <a:t>就是向量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20" y="2359660"/>
            <a:ext cx="5212080" cy="41605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9790" y="1318260"/>
            <a:ext cx="9328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、基于</a:t>
            </a:r>
            <a:r>
              <a:rPr lang="zh-CN">
                <a:solidFill>
                  <a:schemeClr val="tx1"/>
                </a:solidFill>
              </a:rPr>
              <a:t>内容</a:t>
            </a:r>
            <a:r>
              <a:rPr lang="en-US" altLang="zh-CN">
                <a:solidFill>
                  <a:schemeClr val="tx1"/>
                </a:solidFill>
              </a:rPr>
              <a:t>word2vec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Embedding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r>
              <a:rPr lang="en-US" altLang="zh-CN"/>
              <a:t>2、协同过滤矩阵分解的方法；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DNN</a:t>
            </a:r>
            <a:r>
              <a:rPr lang="zh-CN" altLang="en-US" b="1">
                <a:solidFill>
                  <a:srgbClr val="FF0000"/>
                </a:solidFill>
              </a:rPr>
              <a:t>深度学习的方法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9518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的技术难题？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5665" y="1246505"/>
            <a:ext cx="9388475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Embedding</a:t>
            </a:r>
            <a:r>
              <a:rPr lang="zh-CN" altLang="en-US" b="1">
                <a:solidFill>
                  <a:srgbClr val="FF0000"/>
                </a:solidFill>
              </a:rPr>
              <a:t>的快速近邻搜索是一个技术难题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问题：</a:t>
            </a:r>
            <a:endParaRPr lang="zh-CN" altLang="en-US"/>
          </a:p>
          <a:p>
            <a:r>
              <a:rPr lang="zh-CN" altLang="en-US"/>
              <a:t>对一个电影</a:t>
            </a:r>
            <a:r>
              <a:rPr lang="en-US" altLang="zh-CN"/>
              <a:t>embedding</a:t>
            </a:r>
            <a:r>
              <a:rPr lang="zh-CN" altLang="en-US"/>
              <a:t>，怎样在</a:t>
            </a:r>
            <a:r>
              <a:rPr lang="en-US" altLang="zh-CN"/>
              <a:t>100W</a:t>
            </a:r>
            <a:r>
              <a:rPr lang="zh-CN" altLang="en-US"/>
              <a:t>的其它电影</a:t>
            </a:r>
            <a:r>
              <a:rPr lang="en-US" altLang="zh-CN"/>
              <a:t>Embedding</a:t>
            </a:r>
            <a:r>
              <a:rPr lang="zh-CN" altLang="en-US"/>
              <a:t>中，搜出</a:t>
            </a:r>
            <a:r>
              <a:rPr lang="en-US" altLang="zh-CN"/>
              <a:t>Top10</a:t>
            </a:r>
            <a:r>
              <a:rPr lang="zh-CN" altLang="en-US"/>
              <a:t>最相似的电影？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几个方法：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、离线暴力搜索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100W</a:t>
            </a:r>
            <a:r>
              <a:rPr lang="zh-CN" altLang="en-US"/>
              <a:t>的每个</a:t>
            </a:r>
            <a:r>
              <a:rPr lang="en-US" altLang="zh-CN"/>
              <a:t>embedding</a:t>
            </a:r>
            <a:r>
              <a:rPr lang="zh-CN" altLang="en-US"/>
              <a:t>，离线使用</a:t>
            </a:r>
            <a:r>
              <a:rPr lang="en-US" altLang="zh-CN"/>
              <a:t>for</a:t>
            </a:r>
            <a:r>
              <a:rPr lang="zh-CN" altLang="en-US"/>
              <a:t>循环挨个计算余弦相似度，产出</a:t>
            </a:r>
            <a:r>
              <a:rPr lang="en-US" altLang="zh-CN"/>
              <a:t>TOP 10</a:t>
            </a:r>
            <a:r>
              <a:rPr lang="zh-CN" altLang="en-US"/>
              <a:t>的电影</a:t>
            </a:r>
            <a:endParaRPr lang="zh-CN" altLang="en-US"/>
          </a:p>
          <a:p>
            <a:r>
              <a:rPr lang="zh-CN" altLang="en-US"/>
              <a:t>将（电影</a:t>
            </a:r>
            <a:r>
              <a:rPr lang="en-US" altLang="zh-CN"/>
              <a:t>ID</a:t>
            </a:r>
            <a:r>
              <a:rPr lang="zh-CN" altLang="en-US"/>
              <a:t>、相似</a:t>
            </a:r>
            <a:r>
              <a:rPr lang="en-US" altLang="zh-CN"/>
              <a:t>TOP10</a:t>
            </a:r>
            <a:r>
              <a:rPr lang="zh-CN" altLang="en-US"/>
              <a:t>的电影</a:t>
            </a:r>
            <a:r>
              <a:rPr lang="en-US" altLang="zh-CN"/>
              <a:t>ID</a:t>
            </a:r>
            <a:r>
              <a:rPr lang="zh-CN" altLang="en-US"/>
              <a:t>列表）存入</a:t>
            </a:r>
            <a:r>
              <a:rPr lang="en-US" altLang="zh-CN"/>
              <a:t>Redis</a:t>
            </a:r>
            <a:r>
              <a:rPr lang="zh-CN" altLang="en-US"/>
              <a:t>在线使用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、离线</a:t>
            </a:r>
            <a:r>
              <a:rPr lang="en-US" altLang="zh-CN"/>
              <a:t>LSH</a:t>
            </a:r>
            <a:r>
              <a:rPr lang="zh-CN" altLang="en-US"/>
              <a:t>降低准确度的相似搜索</a:t>
            </a:r>
            <a:endParaRPr lang="zh-CN" altLang="en-US"/>
          </a:p>
          <a:p>
            <a:r>
              <a:rPr lang="en-US" altLang="zh-CN"/>
              <a:t>LSH</a:t>
            </a:r>
            <a:r>
              <a:rPr lang="zh-CN" altLang="en-US"/>
              <a:t>：局部敏感哈希</a:t>
            </a:r>
            <a:endParaRPr lang="zh-CN" altLang="en-US"/>
          </a:p>
          <a:p>
            <a:r>
              <a:rPr lang="zh-CN" altLang="en-US"/>
              <a:t>原理是先把</a:t>
            </a:r>
            <a:r>
              <a:rPr lang="en-US" altLang="zh-CN"/>
              <a:t>Embedding</a:t>
            </a:r>
            <a:r>
              <a:rPr lang="zh-CN" altLang="en-US"/>
              <a:t>分成很多桶，然后在桶或桶的附近搜索，可以极大加快搜索速度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、在线搜索，满足</a:t>
            </a:r>
            <a:r>
              <a:rPr lang="en-US" altLang="zh-CN"/>
              <a:t>50MS</a:t>
            </a:r>
            <a:r>
              <a:rPr lang="zh-CN" altLang="en-US"/>
              <a:t>以下的百万、千万的近邻搜索</a:t>
            </a:r>
            <a:endParaRPr lang="zh-CN" altLang="en-US"/>
          </a:p>
          <a:p>
            <a:r>
              <a:rPr lang="zh-CN" altLang="en-US"/>
              <a:t>常用</a:t>
            </a:r>
            <a:r>
              <a:rPr lang="en-US" altLang="zh-CN"/>
              <a:t>facebook</a:t>
            </a:r>
            <a:r>
              <a:rPr lang="zh-CN" altLang="en-US"/>
              <a:t>开源的</a:t>
            </a:r>
            <a:r>
              <a:rPr lang="en-US" altLang="zh-CN"/>
              <a:t>faiss</a:t>
            </a:r>
            <a:r>
              <a:rPr lang="zh-CN" altLang="en-US"/>
              <a:t>近邻搜索库，可以流式往里面添加</a:t>
            </a:r>
            <a:r>
              <a:rPr lang="en-US" altLang="zh-CN"/>
              <a:t>Embedding</a:t>
            </a:r>
            <a:r>
              <a:rPr lang="zh-CN" altLang="en-US"/>
              <a:t>，然后</a:t>
            </a:r>
            <a:r>
              <a:rPr lang="en-US" altLang="zh-CN"/>
              <a:t>ms</a:t>
            </a:r>
            <a:r>
              <a:rPr lang="zh-CN" altLang="en-US"/>
              <a:t>级别搜索近邻</a:t>
            </a:r>
            <a:endParaRPr lang="zh-CN" altLang="en-US"/>
          </a:p>
          <a:p>
            <a:r>
              <a:rPr lang="zh-CN" altLang="en-US"/>
              <a:t>使用的原理为降维、聚类、索引树等方法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推荐系统解决了什么问题？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535"/>
            <a:ext cx="10515600" cy="137223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1600" b="1">
                <a:latin typeface="+mn-ea"/>
                <a:cs typeface="+mn-ea"/>
              </a:rPr>
              <a:t>信息过载：</a:t>
            </a:r>
            <a:r>
              <a:rPr lang="zh-CN" altLang="en-US" sz="1600">
                <a:latin typeface="+mn-ea"/>
                <a:cs typeface="+mn-ea"/>
              </a:rPr>
              <a:t>商品、视频等有好几百万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latin typeface="+mn-ea"/>
                <a:cs typeface="+mn-ea"/>
              </a:rPr>
              <a:t>用户：怎样找到自己感兴趣的物品？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latin typeface="+mn-ea"/>
                <a:cs typeface="+mn-ea"/>
              </a:rPr>
              <a:t>系统：怎样展示几百万的物品给用户，达到自己的商业目标？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endParaRPr lang="zh-CN" altLang="en-US" sz="1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600">
              <a:latin typeface="+mn-ea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4304665"/>
            <a:ext cx="4762500" cy="23812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8200" y="3197860"/>
            <a:ext cx="529844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挖掘长尾：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  <a:sym typeface="+mn-ea"/>
              </a:rPr>
              <a:t>大部分的冷门物品得不到暴露，然而他们的加和价值超过热门物品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亚马逊图书分类57%的收入来自长尾冷门的书籍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6532880" y="3282315"/>
            <a:ext cx="5298440" cy="233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用户体验：</a:t>
            </a:r>
            <a:endParaRPr lang="zh-CN" altLang="en-US" b="1">
              <a:latin typeface="+mn-ea"/>
              <a:cs typeface="+mn-ea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搜索：当明确自己的目标的时候，我们用搜索引擎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推荐：当不明确的时候，推荐系统推荐我们感兴趣的商品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一个系统推荐了我很感兴趣，但是自己很难发现的物品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想一想逛京东、亚马逊，买了自己不需要物品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提升用户体验，增大系统留存和转化</a:t>
            </a:r>
            <a:endParaRPr lang="zh-CN" altLang="en-US"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076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依赖数据源与特征工程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1262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数据来源与数据应用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7375" y="1706880"/>
            <a:ext cx="2704465" cy="1136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业务数据库</a:t>
            </a:r>
            <a:endParaRPr lang="en-US" altLang="zh-CN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REDIS</a:t>
            </a:r>
            <a:endParaRPr lang="zh-CN" altLang="en-US"/>
          </a:p>
          <a:p>
            <a:pPr algn="ctr"/>
            <a:r>
              <a:rPr lang="zh-CN" altLang="en-US"/>
              <a:t>物品数据、用户列表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857375" y="3294380"/>
            <a:ext cx="270446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前端埋点日志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Kafka</a:t>
            </a:r>
            <a:r>
              <a:rPr lang="zh-CN" altLang="en-US"/>
              <a:t>流</a:t>
            </a:r>
            <a:r>
              <a:rPr lang="en-US" altLang="zh-CN"/>
              <a:t>/HDFS</a:t>
            </a:r>
            <a:r>
              <a:rPr lang="zh-CN" altLang="en-US"/>
              <a:t>表</a:t>
            </a:r>
            <a:endParaRPr lang="zh-CN" altLang="en-US"/>
          </a:p>
          <a:p>
            <a:pPr algn="ctr"/>
            <a:r>
              <a:rPr lang="zh-CN" altLang="en-US"/>
              <a:t>用户行为日志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57375" y="4954270"/>
            <a:ext cx="270446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外部数据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CSV/TXT/API/HIVE</a:t>
            </a:r>
            <a:r>
              <a:rPr lang="zh-CN" altLang="en-US"/>
              <a:t>表</a:t>
            </a:r>
            <a:endParaRPr lang="zh-CN" altLang="en-US"/>
          </a:p>
          <a:p>
            <a:pPr algn="ctr"/>
            <a:r>
              <a:rPr lang="zh-CN" altLang="en-US"/>
              <a:t>其他业务的可用数据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77280" y="1811655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离线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FF0000"/>
                </a:solidFill>
              </a:rPr>
              <a:t>在线处理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/>
              <a:t>用于机器学习预估模型训练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77280" y="3395980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在线实时请求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zh-CN"/>
              <a:t>用于在线机器学习模型预估</a:t>
            </a:r>
            <a:endParaRPr lang="zh-CN"/>
          </a:p>
        </p:txBody>
      </p:sp>
      <p:sp>
        <p:nvSpPr>
          <p:cNvPr id="16" name="矩形 15"/>
          <p:cNvSpPr/>
          <p:nvPr/>
        </p:nvSpPr>
        <p:spPr>
          <a:xfrm>
            <a:off x="6177280" y="4897120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统计报表输出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zh-CN"/>
              <a:t>用于查看效果报表</a:t>
            </a:r>
            <a:r>
              <a:rPr lang="en-US" altLang="zh-CN"/>
              <a:t>/ABTest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972050" y="214757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972050" y="357505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972050" y="517779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61285" y="12306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数据来源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95210" y="13385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3719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推荐系统数据分类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4410" y="1409700"/>
            <a:ext cx="4611600" cy="1706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用户数据</a:t>
            </a:r>
            <a:endParaRPr lang="zh-CN" altLang="en-US"/>
          </a:p>
          <a:p>
            <a:pPr algn="ctr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自然属性：性别、年龄、学历、职业、收入水平、消费水平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统计属性：最近</a:t>
            </a:r>
            <a:r>
              <a:rPr lang="en-US" altLang="zh-CN"/>
              <a:t>N</a:t>
            </a:r>
            <a:r>
              <a:rPr lang="zh-CN" altLang="en-US"/>
              <a:t>天</a:t>
            </a:r>
            <a:r>
              <a:rPr lang="zh-CN" altLang="en-US"/>
              <a:t>最喜欢的物品列表、标签、作者、价格区间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02655" y="1409700"/>
            <a:ext cx="4610735" cy="170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物品数据</a:t>
            </a:r>
            <a:endParaRPr lang="zh-CN" altLang="en-US"/>
          </a:p>
          <a:p>
            <a:pPr algn="ctr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基本属性：标题、分类、标签、作者、评分、价格、发布时间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统计属性：最近</a:t>
            </a:r>
            <a:r>
              <a:rPr lang="en-US" altLang="zh-CN"/>
              <a:t>N</a:t>
            </a:r>
            <a:r>
              <a:rPr lang="zh-CN" altLang="en-US"/>
              <a:t>天热度、点击</a:t>
            </a:r>
            <a:r>
              <a:rPr lang="en-US" altLang="zh-CN"/>
              <a:t>/</a:t>
            </a:r>
            <a:r>
              <a:rPr lang="zh-CN" altLang="en-US"/>
              <a:t>播放等次数、最喜欢看的人群性别</a:t>
            </a:r>
            <a:r>
              <a:rPr lang="en-US" altLang="zh-CN"/>
              <a:t>/</a:t>
            </a:r>
            <a:r>
              <a:rPr lang="zh-CN" altLang="en-US"/>
              <a:t>年龄</a:t>
            </a:r>
            <a:r>
              <a:rPr lang="en-US" altLang="zh-CN"/>
              <a:t>/</a:t>
            </a:r>
            <a:r>
              <a:rPr lang="zh-CN" altLang="en-US"/>
              <a:t>职业分布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9740" y="3544570"/>
            <a:ext cx="2792095" cy="126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行为数据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点击、播放、收藏、关注、评论、分享、搜索、购买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9740" y="5241290"/>
            <a:ext cx="2792095" cy="126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上下文环境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时间、地点、</a:t>
            </a:r>
            <a:r>
              <a:rPr lang="zh-CN" altLang="en-US">
                <a:sym typeface="+mn-ea"/>
              </a:rPr>
              <a:t>天气、节假日、手机型号</a:t>
            </a:r>
            <a:r>
              <a:rPr lang="zh-CN" altLang="en-US"/>
              <a:t>、网络</a:t>
            </a:r>
            <a:endParaRPr lang="zh-CN" altLang="en-US"/>
          </a:p>
        </p:txBody>
      </p:sp>
      <p:cxnSp>
        <p:nvCxnSpPr>
          <p:cNvPr id="8" name="肘形连接符 7"/>
          <p:cNvCxnSpPr>
            <a:stCxn id="2" idx="2"/>
            <a:endCxn id="6" idx="1"/>
          </p:cNvCxnSpPr>
          <p:nvPr/>
        </p:nvCxnSpPr>
        <p:spPr>
          <a:xfrm rot="5400000" flipV="1">
            <a:off x="3253423" y="3163253"/>
            <a:ext cx="1062990" cy="9696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" idx="2"/>
            <a:endCxn id="6" idx="3"/>
          </p:cNvCxnSpPr>
          <p:nvPr/>
        </p:nvCxnSpPr>
        <p:spPr>
          <a:xfrm rot="5400000">
            <a:off x="7153275" y="3024505"/>
            <a:ext cx="1063625" cy="124650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0"/>
            <a:endCxn id="6" idx="2"/>
          </p:cNvCxnSpPr>
          <p:nvPr/>
        </p:nvCxnSpPr>
        <p:spPr>
          <a:xfrm flipV="1">
            <a:off x="5666105" y="4813935"/>
            <a:ext cx="0" cy="427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94410" y="4585970"/>
            <a:ext cx="2468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故事：用户在某环境下</a:t>
            </a:r>
            <a:endParaRPr lang="zh-CN" altLang="en-US"/>
          </a:p>
          <a:p>
            <a:r>
              <a:rPr lang="zh-CN" altLang="en-US"/>
              <a:t>对物品做了某操作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行为数据表达了</a:t>
            </a:r>
            <a:endParaRPr lang="zh-CN" altLang="en-US"/>
          </a:p>
          <a:p>
            <a:r>
              <a:rPr lang="zh-CN" altLang="en-US"/>
              <a:t>用户直接的兴趣偏好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3719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数据源的特征处理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9175" y="1299845"/>
            <a:ext cx="909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问题背景：机器学习模型的输入，都需要是数值类型</a:t>
            </a:r>
            <a:endParaRPr lang="zh-CN" altLang="en-US"/>
          </a:p>
          <a:p>
            <a:r>
              <a:rPr lang="zh-CN" altLang="en-US"/>
              <a:t>特征工程：把原始特征经过筛选、转换、映射，得到可以输入给机器学习模型的数值类型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19250" y="259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数值类特征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9250" y="386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文本类特征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19250" y="5087620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ID</a:t>
            </a:r>
            <a:r>
              <a:rPr lang="zh-CN" altLang="en-US" b="1">
                <a:solidFill>
                  <a:srgbClr val="FF0000"/>
                </a:solidFill>
              </a:rPr>
              <a:t>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1380" y="259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比如年龄、价格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0175" y="2595245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</a:t>
            </a:r>
            <a:r>
              <a:rPr lang="zh-CN" altLang="en-US"/>
              <a:t>、归一化处理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、分箱处理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91380" y="386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比如标题、关键词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50175" y="3865245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先分词、提取关键词</a:t>
            </a:r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one/multi-hot</a:t>
            </a:r>
            <a:r>
              <a:rPr lang="zh-CN" altLang="en-US"/>
              <a:t>编码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tf-idf/word-embedding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691380" y="5087620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播放、购买的</a:t>
            </a:r>
            <a:r>
              <a:rPr lang="en-US" altLang="zh-CN"/>
              <a:t>ID</a:t>
            </a:r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50175" y="5087620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embedding</a:t>
            </a:r>
            <a:r>
              <a:rPr lang="zh-CN" altLang="en-US"/>
              <a:t>向量化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12" idx="3"/>
            <a:endCxn id="15" idx="1"/>
          </p:cNvCxnSpPr>
          <p:nvPr/>
        </p:nvCxnSpPr>
        <p:spPr>
          <a:xfrm>
            <a:off x="3876675" y="3063240"/>
            <a:ext cx="814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</p:cNvCxnSpPr>
          <p:nvPr/>
        </p:nvCxnSpPr>
        <p:spPr>
          <a:xfrm>
            <a:off x="3876675" y="4333240"/>
            <a:ext cx="83820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9" idx="1"/>
          </p:cNvCxnSpPr>
          <p:nvPr/>
        </p:nvCxnSpPr>
        <p:spPr>
          <a:xfrm>
            <a:off x="3876675" y="5555615"/>
            <a:ext cx="814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6948805" y="3063240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3"/>
            <a:endCxn id="18" idx="1"/>
          </p:cNvCxnSpPr>
          <p:nvPr/>
        </p:nvCxnSpPr>
        <p:spPr>
          <a:xfrm>
            <a:off x="6948805" y="4333240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3"/>
            <a:endCxn id="20" idx="1"/>
          </p:cNvCxnSpPr>
          <p:nvPr/>
        </p:nvCxnSpPr>
        <p:spPr>
          <a:xfrm>
            <a:off x="6948805" y="5555615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076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开发所需要的技术环境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466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sz="3200">
                <a:solidFill>
                  <a:srgbClr val="C00000"/>
                </a:solidFill>
                <a:sym typeface="+mn-ea"/>
              </a:rPr>
              <a:t>推荐系统开发所需要的技术栈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7800" y="545338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编程语言：</a:t>
            </a:r>
            <a:r>
              <a:rPr lang="en-US" altLang="zh-CN"/>
              <a:t>python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c++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447800" y="4426585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数据处理：</a:t>
            </a:r>
            <a:r>
              <a:rPr lang="en-US" altLang="zh-CN"/>
              <a:t>numpy/pandas</a:t>
            </a:r>
            <a:r>
              <a:rPr lang="zh-CN" altLang="en-US"/>
              <a:t>、</a:t>
            </a:r>
            <a:r>
              <a:rPr lang="en-US" altLang="zh-CN"/>
              <a:t>hive</a:t>
            </a:r>
            <a:r>
              <a:rPr lang="zh-CN" altLang="en-US"/>
              <a:t>、</a:t>
            </a:r>
            <a:r>
              <a:rPr lang="en-US" altLang="zh-CN"/>
              <a:t>spark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7800" y="339979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数据存储：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redis</a:t>
            </a:r>
            <a:r>
              <a:rPr lang="zh-CN" altLang="en-US"/>
              <a:t>、</a:t>
            </a:r>
            <a:r>
              <a:rPr lang="en-US" altLang="zh-CN"/>
              <a:t>hbase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7800" y="2372995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机器学习：</a:t>
            </a:r>
            <a:r>
              <a:rPr lang="en-US" altLang="zh-CN"/>
              <a:t>sklearn</a:t>
            </a:r>
            <a:r>
              <a:rPr lang="zh-CN" altLang="en-US"/>
              <a:t>、</a:t>
            </a:r>
            <a:r>
              <a:rPr lang="en-US" altLang="zh-CN"/>
              <a:t>spark mllib</a:t>
            </a:r>
            <a:r>
              <a:rPr lang="zh-CN" altLang="en-US"/>
              <a:t>、</a:t>
            </a:r>
            <a:r>
              <a:rPr lang="en-US" altLang="zh-CN"/>
              <a:t>tensorflow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447800" y="134620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在线服务：</a:t>
            </a:r>
            <a:r>
              <a:rPr lang="en-US" altLang="zh-CN"/>
              <a:t>flask</a:t>
            </a:r>
            <a:r>
              <a:rPr lang="zh-CN" altLang="en-US"/>
              <a:t>、</a:t>
            </a:r>
            <a:r>
              <a:rPr lang="en-US" altLang="zh-CN"/>
              <a:t>docker</a:t>
            </a:r>
            <a:r>
              <a:rPr lang="zh-CN" altLang="en-US"/>
              <a:t>、</a:t>
            </a:r>
            <a:r>
              <a:rPr lang="en-US" altLang="zh-CN"/>
              <a:t>grpc/http</a:t>
            </a:r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653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课程代码实战的编程环境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8225" y="1327150"/>
            <a:ext cx="9296400" cy="51796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系统环境：</a:t>
            </a:r>
            <a:endParaRPr lang="zh-CN" altLang="en-US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在</a:t>
            </a:r>
            <a:r>
              <a:rPr lang="en-US" altLang="zh-CN" sz="2000"/>
              <a:t>virtualbox</a:t>
            </a:r>
            <a:r>
              <a:rPr lang="zh-CN" altLang="en-US" sz="2000"/>
              <a:t>虚拟机用</a:t>
            </a:r>
            <a:r>
              <a:rPr lang="en-US" altLang="zh-CN" sz="2000">
                <a:sym typeface="+mn-ea"/>
              </a:rPr>
              <a:t>ubuntu</a:t>
            </a:r>
            <a:r>
              <a:rPr lang="zh-CN" altLang="en-US" sz="2000">
                <a:sym typeface="+mn-ea"/>
              </a:rPr>
              <a:t>搭建</a:t>
            </a:r>
            <a:r>
              <a:rPr lang="en-US" altLang="zh-CN" sz="2000">
                <a:sym typeface="+mn-ea"/>
              </a:rPr>
              <a:t>python</a:t>
            </a:r>
            <a:r>
              <a:rPr lang="zh-CN" altLang="en-US" sz="2000">
                <a:sym typeface="+mn-ea"/>
              </a:rPr>
              <a:t>环境</a:t>
            </a:r>
            <a:endParaRPr lang="zh-CN" altLang="en-US" sz="2000"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用</a:t>
            </a:r>
            <a:r>
              <a:rPr lang="en-US" altLang="zh-CN" sz="2000"/>
              <a:t>windows/linux/mac</a:t>
            </a:r>
            <a:r>
              <a:rPr lang="zh-CN" altLang="en-US" sz="2000"/>
              <a:t>用</a:t>
            </a:r>
            <a:r>
              <a:rPr lang="en-US" altLang="zh-CN" sz="2000"/>
              <a:t>securecrt</a:t>
            </a:r>
            <a:r>
              <a:rPr lang="zh-CN" altLang="en-US" sz="2000"/>
              <a:t>远程连接</a:t>
            </a:r>
            <a:r>
              <a:rPr lang="en-US" altLang="zh-CN" sz="2000"/>
              <a:t>ubuntu</a:t>
            </a:r>
            <a:endParaRPr lang="en-US" altLang="zh-CN" sz="20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编辑器：</a:t>
            </a:r>
            <a:r>
              <a:rPr lang="en-US" altLang="zh-CN" sz="2000"/>
              <a:t>jupyter notebook</a:t>
            </a:r>
            <a:r>
              <a:rPr lang="zh-CN" altLang="en-US" sz="2000"/>
              <a:t>、</a:t>
            </a:r>
            <a:r>
              <a:rPr lang="en-US" altLang="zh-CN" sz="2000"/>
              <a:t>pycharm</a:t>
            </a:r>
            <a:endParaRPr lang="en-US" altLang="zh-CN" sz="20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Python</a:t>
            </a:r>
            <a:r>
              <a:rPr lang="zh-CN" altLang="en-US" sz="2000"/>
              <a:t>环境：</a:t>
            </a:r>
            <a:endParaRPr lang="zh-CN" altLang="en-US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anaconda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numpy/pandas/matplotlib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sklearn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tensorflow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pyspark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flask</a:t>
            </a:r>
            <a:endParaRPr lang="en-US" altLang="zh-CN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8260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PySpark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Ubuntu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</a:t>
            </a:r>
            <a:r>
              <a:rPr lang="zh-CN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</a:t>
            </a:r>
            <a:endParaRPr lang="zh-CN" alt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4755" y="1127125"/>
            <a:ext cx="9296400" cy="10674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1</a:t>
            </a:r>
            <a:r>
              <a:rPr lang="zh-CN" altLang="en-US" sz="2000"/>
              <a:t>、下载安装包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地址：https://spark.apache.org/downloads.html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4450" y="2266950"/>
            <a:ext cx="7343775" cy="1657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14450" y="4073525"/>
            <a:ext cx="9296400" cy="26384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/>
              <a:t>2</a:t>
            </a:r>
            <a:r>
              <a:rPr lang="zh-CN" altLang="en-US" sz="2000"/>
              <a:t>、解压到/home/pss/software/spark-2.4.6-bin-hadoop2.7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3</a:t>
            </a:r>
            <a:r>
              <a:rPr lang="zh-CN" altLang="en-US" sz="2000"/>
              <a:t>、在</a:t>
            </a:r>
            <a:r>
              <a:rPr lang="en-US" altLang="zh-CN" sz="2000"/>
              <a:t>~/.bashrc</a:t>
            </a:r>
            <a:r>
              <a:rPr lang="zh-CN" altLang="en-US" sz="2000"/>
              <a:t>最后添加环境变量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export SPARK_HOME=</a:t>
            </a:r>
            <a:r>
              <a:rPr lang="zh-CN" altLang="en-US" sz="2000">
                <a:sym typeface="+mn-ea"/>
              </a:rPr>
              <a:t>/home/pss/software/spark-2.4.6-bin-hadoop2.7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export PATH=$SPARK_HOME/bin:$PATH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4</a:t>
            </a:r>
            <a:r>
              <a:rPr lang="zh-CN" altLang="en-US" sz="2000"/>
              <a:t>、安装</a:t>
            </a:r>
            <a:r>
              <a:rPr lang="en-US" altLang="zh-CN" sz="2000"/>
              <a:t>findspark</a:t>
            </a:r>
            <a:r>
              <a:rPr lang="zh-CN" altLang="en-US" sz="2000"/>
              <a:t>，这样可以在</a:t>
            </a:r>
            <a:r>
              <a:rPr lang="en-US" altLang="zh-CN" sz="2000"/>
              <a:t>jupyter notebook</a:t>
            </a:r>
            <a:r>
              <a:rPr lang="zh-CN" altLang="en-US" sz="2000"/>
              <a:t>中自动查找</a:t>
            </a:r>
            <a:r>
              <a:rPr lang="en-US" altLang="zh-CN" sz="2000"/>
              <a:t>spark</a:t>
            </a:r>
            <a:r>
              <a:rPr lang="zh-CN" altLang="en-US" sz="2000"/>
              <a:t>环境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pip install findspark</a:t>
            </a:r>
            <a:endParaRPr lang="zh-CN" altLang="en-US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PySpark训练word2vec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实现内容相似推荐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使用腾讯开源Word2vec实现内容相似推荐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现在学习推荐系统还来得及吗？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91005"/>
            <a:ext cx="10515600" cy="371411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学习，永远都不晚，现在学就是最佳时机！！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如果对现状工作不满意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如果想要将来更好的发展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推荐系统是我强烈建议的一个方向！</a:t>
            </a:r>
            <a:endParaRPr lang="zh-CN" altLang="en-US" sz="36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Python训练item2vec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实现电影相关推荐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Python使用SparkALS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矩阵分解实现电影推荐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Python实现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基于标签的推荐系统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Tensorflow2实现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矩阵分解的电影推荐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7515" y="1267460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8800"/>
              <a:t>包含哪些环节？</a:t>
            </a:r>
            <a:endParaRPr lang="zh-CN" altLang="en-US" sz="8800"/>
          </a:p>
        </p:txBody>
      </p:sp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340" y="447040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推荐系统</a:t>
            </a:r>
            <a:r>
              <a:rPr lang="en-US" altLang="zh-CN"/>
              <a:t>-</a:t>
            </a:r>
            <a:r>
              <a:rPr lang="zh-CN" altLang="en-US"/>
              <a:t>包含哪些环节？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52295" y="2897505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召回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74780" y="2898140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排序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299615" y="2897505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调整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2295" y="3857625"/>
            <a:ext cx="21170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协同过滤召回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内容相似召回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图算法召回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热门召回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新课召回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等等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74615" y="3857625"/>
            <a:ext cx="22371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机器学习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indent="0">
              <a:lnSpc>
                <a:spcPct val="100000"/>
              </a:lnSpc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二分类算法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LR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GBDT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DNN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Wide&amp;Deep</a:t>
            </a:r>
            <a:endParaRPr lang="en-US" altLang="zh-CN" sz="2000">
              <a:latin typeface="+mj-ea"/>
              <a:ea typeface="+mj-ea"/>
              <a:cs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33105" y="3857625"/>
            <a:ext cx="19119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去重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已购过滤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在线过滤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+mj-ea"/>
              <a:ea typeface="+mj-ea"/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热门补足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</a:rPr>
              <a:t>分页提取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</a:rPr>
              <a:t>合并内容信息</a:t>
            </a:r>
            <a:endParaRPr lang="zh-CN" altLang="en-US" sz="2000">
              <a:latin typeface="+mj-ea"/>
              <a:ea typeface="+mj-ea"/>
            </a:endParaRPr>
          </a:p>
        </p:txBody>
      </p:sp>
      <p:cxnSp>
        <p:nvCxnSpPr>
          <p:cNvPr id="36" name="直接箭头连接符 35"/>
          <p:cNvCxnSpPr>
            <a:stCxn id="5" idx="3"/>
            <a:endCxn id="13" idx="1"/>
          </p:cNvCxnSpPr>
          <p:nvPr/>
        </p:nvCxnSpPr>
        <p:spPr>
          <a:xfrm>
            <a:off x="3832225" y="3257550"/>
            <a:ext cx="13423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3" idx="3"/>
            <a:endCxn id="14" idx="1"/>
          </p:cNvCxnSpPr>
          <p:nvPr/>
        </p:nvCxnSpPr>
        <p:spPr>
          <a:xfrm flipV="1">
            <a:off x="7154545" y="3257550"/>
            <a:ext cx="11449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09905" y="3258185"/>
            <a:ext cx="13423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28625" y="2390140"/>
            <a:ext cx="2188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数据量：万</a:t>
            </a:r>
            <a:r>
              <a:rPr lang="en-US" altLang="zh-CN"/>
              <a:t>/</a:t>
            </a:r>
            <a:r>
              <a:rPr lang="zh-CN" altLang="en-US"/>
              <a:t>百万</a:t>
            </a:r>
            <a:r>
              <a:rPr lang="en-US" altLang="zh-CN"/>
              <a:t>/</a:t>
            </a:r>
            <a:r>
              <a:rPr lang="zh-CN" altLang="en-US"/>
              <a:t>亿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681730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数据量：万</a:t>
            </a:r>
            <a:r>
              <a:rPr lang="en-US" altLang="zh-CN"/>
              <a:t>/</a:t>
            </a:r>
            <a:r>
              <a:rPr lang="zh-CN" altLang="en-US"/>
              <a:t>千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905625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数据量：千</a:t>
            </a:r>
            <a:r>
              <a:rPr lang="en-US" altLang="zh-CN"/>
              <a:t>/</a:t>
            </a:r>
            <a:r>
              <a:rPr lang="zh-CN" altLang="en-US"/>
              <a:t>百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287635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数据量：百</a:t>
            </a:r>
            <a:r>
              <a:rPr lang="en-US" altLang="zh-CN"/>
              <a:t>/</a:t>
            </a:r>
            <a:r>
              <a:rPr lang="zh-CN" altLang="en-US"/>
              <a:t>十</a:t>
            </a:r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10279380" y="3258820"/>
            <a:ext cx="11449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56590" y="1471930"/>
            <a:ext cx="11273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挑战：怎样从海量的内容中，挑选出用户感兴趣的条目，并且满足系统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50MS~300MS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的低延迟要求？</a:t>
            </a:r>
            <a:endParaRPr lang="zh-CN" altLang="en-US" sz="2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7815" y="2758440"/>
            <a:ext cx="640080" cy="3683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输入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1143615" y="2758440"/>
            <a:ext cx="640080" cy="3683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输出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8" grpId="1"/>
      <p:bldP spid="18" grpId="2"/>
      <p:bldP spid="15" grpId="1"/>
      <p:bldP spid="15" grpId="2"/>
    </p:bldLst>
  </p:timing>
</p:sld>
</file>

<file path=ppt/tags/tag1.xml><?xml version="1.0" encoding="utf-8"?>
<p:tagLst xmlns:p="http://schemas.openxmlformats.org/presentationml/2006/main">
  <p:tag name="KSO_WM_UNIT_TABLE_BEAUTIFY" val="smartTable{dcf61d94-5b75-4aa1-8581-cd5a9eefe32e}"/>
</p:tagLst>
</file>

<file path=ppt/tags/tag10.xml><?xml version="1.0" encoding="utf-8"?>
<p:tagLst xmlns:p="http://schemas.openxmlformats.org/presentationml/2006/main">
  <p:tag name="KSO_WM_UNIT_TABLE_BEAUTIFY" val="smartTable{f6166ef3-95e2-4e34-b597-0ab7357b871b}"/>
</p:tagLst>
</file>

<file path=ppt/tags/tag11.xml><?xml version="1.0" encoding="utf-8"?>
<p:tagLst xmlns:p="http://schemas.openxmlformats.org/presentationml/2006/main">
  <p:tag name="KSO_WM_UNIT_TABLE_BEAUTIFY" val="smartTable{f6166ef3-95e2-4e34-b597-0ab7357b871b}"/>
</p:tagLst>
</file>

<file path=ppt/tags/tag12.xml><?xml version="1.0" encoding="utf-8"?>
<p:tagLst xmlns:p="http://schemas.openxmlformats.org/presentationml/2006/main">
  <p:tag name="KSO_WM_UNIT_TABLE_BEAUTIFY" val="smartTable{7b5166d4-7971-463a-b35e-b5641dc804c6}"/>
</p:tagLst>
</file>

<file path=ppt/tags/tag13.xml><?xml version="1.0" encoding="utf-8"?>
<p:tagLst xmlns:p="http://schemas.openxmlformats.org/presentationml/2006/main">
  <p:tag name="KSO_WM_UNIT_TABLE_BEAUTIFY" val="smartTable{7b5166d4-7971-463a-b35e-b5641dc804c6}"/>
</p:tagLst>
</file>

<file path=ppt/tags/tag14.xml><?xml version="1.0" encoding="utf-8"?>
<p:tagLst xmlns:p="http://schemas.openxmlformats.org/presentationml/2006/main">
  <p:tag name="REFSHAPE" val="441923476"/>
  <p:tag name="KSO_WM_UNIT_PLACING_PICTURE_USER_VIEWPORT" val="{&quot;height&quot;:11205,&quot;width&quot;:13065}"/>
</p:tagLst>
</file>

<file path=ppt/tags/tag15.xml><?xml version="1.0" encoding="utf-8"?>
<p:tagLst xmlns:p="http://schemas.openxmlformats.org/presentationml/2006/main">
  <p:tag name="KSO_WM_UNIT_PLACING_PICTURE_USER_VIEWPORT" val="{&quot;height&quot;:2610,&quot;width&quot;:11565}"/>
</p:tagLst>
</file>

<file path=ppt/tags/tag2.xml><?xml version="1.0" encoding="utf-8"?>
<p:tagLst xmlns:p="http://schemas.openxmlformats.org/presentationml/2006/main">
  <p:tag name="KSO_WM_UNIT_TABLE_BEAUTIFY" val="smartTable{dcf61d94-5b75-4aa1-8581-cd5a9eefe32e}"/>
</p:tagLst>
</file>

<file path=ppt/tags/tag3.xml><?xml version="1.0" encoding="utf-8"?>
<p:tagLst xmlns:p="http://schemas.openxmlformats.org/presentationml/2006/main">
  <p:tag name="KSO_WM_UNIT_TABLE_BEAUTIFY" val="smartTable{af488ad5-a72c-460a-b7c6-ec0720e0a5f7}"/>
  <p:tag name="TABLE_SKINIDX" val="0"/>
  <p:tag name="TABLE_ENCOLOR" val="#5CA2F9"/>
</p:tagLst>
</file>

<file path=ppt/tags/tag4.xml><?xml version="1.0" encoding="utf-8"?>
<p:tagLst xmlns:p="http://schemas.openxmlformats.org/presentationml/2006/main">
  <p:tag name="KSO_WM_UNIT_TABLE_BEAUTIFY" val="smartTable{af488ad5-a72c-460a-b7c6-ec0720e0a5f7}"/>
</p:tagLst>
</file>

<file path=ppt/tags/tag5.xml><?xml version="1.0" encoding="utf-8"?>
<p:tagLst xmlns:p="http://schemas.openxmlformats.org/presentationml/2006/main">
  <p:tag name="KSO_WM_UNIT_TABLE_BEAUTIFY" val="smartTable{af488ad5-a72c-460a-b7c6-ec0720e0a5f7}"/>
</p:tagLst>
</file>

<file path=ppt/tags/tag6.xml><?xml version="1.0" encoding="utf-8"?>
<p:tagLst xmlns:p="http://schemas.openxmlformats.org/presentationml/2006/main">
  <p:tag name="KSO_WM_UNIT_TABLE_BEAUTIFY" val="smartTable{af488ad5-a72c-460a-b7c6-ec0720e0a5f7}"/>
</p:tagLst>
</file>

<file path=ppt/tags/tag7.xml><?xml version="1.0" encoding="utf-8"?>
<p:tagLst xmlns:p="http://schemas.openxmlformats.org/presentationml/2006/main">
  <p:tag name="KSO_WM_UNIT_TABLE_BEAUTIFY" val="smartTable{f6166ef3-95e2-4e34-b597-0ab7357b871b}"/>
</p:tagLst>
</file>

<file path=ppt/tags/tag8.xml><?xml version="1.0" encoding="utf-8"?>
<p:tagLst xmlns:p="http://schemas.openxmlformats.org/presentationml/2006/main">
  <p:tag name="KSO_WM_UNIT_TABLE_BEAUTIFY" val="smartTable{f6166ef3-95e2-4e34-b597-0ab7357b871b}"/>
</p:tagLst>
</file>

<file path=ppt/tags/tag9.xml><?xml version="1.0" encoding="utf-8"?>
<p:tagLst xmlns:p="http://schemas.openxmlformats.org/presentationml/2006/main">
  <p:tag name="KSO_WM_UNIT_TABLE_BEAUTIFY" val="smartTable{f6166ef3-95e2-4e34-b597-0ab7357b871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10835</Words>
  <Application>WPS 演示</Application>
  <PresentationFormat>宽屏</PresentationFormat>
  <Paragraphs>1469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1" baseType="lpstr">
      <vt:lpstr>Arial</vt:lpstr>
      <vt:lpstr>宋体</vt:lpstr>
      <vt:lpstr>Wingdings</vt:lpstr>
      <vt:lpstr>微软雅黑</vt:lpstr>
      <vt:lpstr>Calibri</vt:lpstr>
      <vt:lpstr>Arial Unicode MS</vt:lpstr>
      <vt:lpstr>汉仪方隶简</vt:lpstr>
      <vt:lpstr>Office 主题</vt:lpstr>
      <vt:lpstr>推荐系统 从入门到实战</vt:lpstr>
      <vt:lpstr>为什么要 学习推荐系统？</vt:lpstr>
      <vt:lpstr>本节视频提纲</vt:lpstr>
      <vt:lpstr>为什么要学习推荐系统</vt:lpstr>
      <vt:lpstr>推荐系统是什么？</vt:lpstr>
      <vt:lpstr>推荐系统解决了什么问题？</vt:lpstr>
      <vt:lpstr>现在学习推荐系统还来得及吗？</vt:lpstr>
      <vt:lpstr>推荐系统 包含哪些环节？</vt:lpstr>
      <vt:lpstr>推荐系统-包含哪些环节？</vt:lpstr>
      <vt:lpstr>推荐系统 有哪些召回路径？</vt:lpstr>
      <vt:lpstr>推荐系统 - 有哪些召回路径？</vt:lpstr>
      <vt:lpstr>Netflix经典 推荐系统架构</vt:lpstr>
      <vt:lpstr>Netflix经典推荐系统架构</vt:lpstr>
      <vt:lpstr>推荐系统 通用技术架构</vt:lpstr>
      <vt:lpstr>推荐系统技术架构(数据流图)</vt:lpstr>
      <vt:lpstr>怎样实现基于内容 推荐系统</vt:lpstr>
      <vt:lpstr>怎样实现基于内容的推荐系统？</vt:lpstr>
      <vt:lpstr>怎样实现用户向量和物品向量的相似度计算？</vt:lpstr>
      <vt:lpstr>优缺点</vt:lpstr>
      <vt:lpstr>怎样实现协同过滤 推荐系统</vt:lpstr>
      <vt:lpstr>推荐系统分类</vt:lpstr>
      <vt:lpstr>协同过滤 Collaborative Filtering</vt:lpstr>
      <vt:lpstr>实例：基于用户的协同过滤</vt:lpstr>
      <vt:lpstr>实例：基于用户的协同过滤</vt:lpstr>
      <vt:lpstr>协同过滤的优缺点</vt:lpstr>
      <vt:lpstr>推荐系统怎样实现 多路召回融合排序</vt:lpstr>
      <vt:lpstr>问题：多路召回怎样融合排序？</vt:lpstr>
      <vt:lpstr>几种多路召回结果融合的方法</vt:lpstr>
      <vt:lpstr>推荐系统 怎样实现AB实验</vt:lpstr>
      <vt:lpstr>为什么需要AB Test?</vt:lpstr>
      <vt:lpstr>怎样实现AB测试？</vt:lpstr>
      <vt:lpstr>AB测试中的常见错误</vt:lpstr>
      <vt:lpstr>推荐系统 实现内容相似推荐</vt:lpstr>
      <vt:lpstr>怎样实现内容相似推荐</vt:lpstr>
      <vt:lpstr>推荐系统 实现用户聚类推荐</vt:lpstr>
      <vt:lpstr>用户聚类推荐</vt:lpstr>
      <vt:lpstr>技术实现流程</vt:lpstr>
      <vt:lpstr>优缺点</vt:lpstr>
      <vt:lpstr>推荐系统 怎样实现矩阵分解协同过滤</vt:lpstr>
      <vt:lpstr>推荐系统分类</vt:lpstr>
      <vt:lpstr>矩阵分解</vt:lpstr>
      <vt:lpstr>矩阵分解 - 真实数据流动</vt:lpstr>
      <vt:lpstr>矩阵分解的优缺点</vt:lpstr>
      <vt:lpstr>推荐系统 API服务接口长什么样子？</vt:lpstr>
      <vt:lpstr>推荐系统的两大场景</vt:lpstr>
      <vt:lpstr>API接口要完成的任务</vt:lpstr>
      <vt:lpstr>API接口设计</vt:lpstr>
      <vt:lpstr>推荐系统 怎样解决 物品冷启动问题</vt:lpstr>
      <vt:lpstr>怎样解决物品冷启动问题</vt:lpstr>
      <vt:lpstr>解决物品冷启动问题</vt:lpstr>
      <vt:lpstr>解决物品冷启动问题</vt:lpstr>
      <vt:lpstr>当今推荐系统 极其重要的 Embedding技术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推荐系统 依赖数据源与特征工程</vt:lpstr>
      <vt:lpstr>PowerPoint 演示文稿</vt:lpstr>
      <vt:lpstr>PowerPoint 演示文稿</vt:lpstr>
      <vt:lpstr>PowerPoint 演示文稿</vt:lpstr>
      <vt:lpstr>推荐系统 开发所需要的技术环境</vt:lpstr>
      <vt:lpstr>PowerPoint 演示文稿</vt:lpstr>
      <vt:lpstr>PowerPoint 演示文稿</vt:lpstr>
      <vt:lpstr>PowerPoint 演示文稿</vt:lpstr>
      <vt:lpstr>推荐系统 - 实战 PySpark训练word2vec 实现内容相似推荐</vt:lpstr>
      <vt:lpstr>推荐系统 - 实战 使用腾讯开源Word2vec实现内容相似推荐</vt:lpstr>
      <vt:lpstr>推荐系统 - 实战 Python训练item2vec 实现电影相关推荐</vt:lpstr>
      <vt:lpstr>推荐系统 - 实战 Python使用SparkALS 矩阵分解实现电影推荐</vt:lpstr>
      <vt:lpstr>推荐系统 - 实战 Python实现 基于标签的推荐系统</vt:lpstr>
      <vt:lpstr>推荐系统 - 实战 Tensorflow2 矩阵分解实现电影推荐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帅帅</cp:lastModifiedBy>
  <cp:revision>1067</cp:revision>
  <dcterms:created xsi:type="dcterms:W3CDTF">2019-10-30T14:16:00Z</dcterms:created>
  <dcterms:modified xsi:type="dcterms:W3CDTF">2020-08-01T04:39:49Z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