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0" r:id="rId6"/>
    <p:sldId id="266" r:id="rId7"/>
    <p:sldId id="291" r:id="rId8"/>
    <p:sldId id="292" r:id="rId9"/>
    <p:sldId id="293" r:id="rId10"/>
    <p:sldId id="261" r:id="rId11"/>
    <p:sldId id="285" r:id="rId12"/>
    <p:sldId id="294" r:id="rId13"/>
    <p:sldId id="295" r:id="rId14"/>
    <p:sldId id="262" r:id="rId15"/>
    <p:sldId id="300" r:id="rId16"/>
    <p:sldId id="296" r:id="rId17"/>
    <p:sldId id="298" r:id="rId18"/>
    <p:sldId id="299" r:id="rId19"/>
    <p:sldId id="263" r:id="rId20"/>
    <p:sldId id="286" r:id="rId21"/>
    <p:sldId id="287" r:id="rId22"/>
    <p:sldId id="301" r:id="rId23"/>
    <p:sldId id="297" r:id="rId24"/>
    <p:sldId id="264" r:id="rId25"/>
    <p:sldId id="289"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0380" autoAdjust="0"/>
  </p:normalViewPr>
  <p:slideViewPr>
    <p:cSldViewPr snapToGrid="0" showGuides="1">
      <p:cViewPr varScale="1">
        <p:scale>
          <a:sx n="85" d="100"/>
          <a:sy n="85" d="100"/>
        </p:scale>
        <p:origin x="77" y="91"/>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2018/6/13</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rot="18810572">
            <a:off x="-48072" y="383689"/>
            <a:ext cx="1005403" cy="338554"/>
          </a:xfrm>
          <a:prstGeom prst="rect">
            <a:avLst/>
          </a:prstGeom>
          <a:noFill/>
        </p:spPr>
        <p:txBody>
          <a:bodyPr wrap="none">
            <a:spAutoFit/>
          </a:bodyPr>
          <a:lstStyle/>
          <a:p>
            <a:pPr lvl="0"/>
            <a:r>
              <a:rPr lang="zh-CN" altLang="en-US" sz="1600" dirty="0">
                <a:solidFill>
                  <a:prstClr val="white"/>
                </a:solidFill>
                <a:latin typeface="微软雅黑" panose="020B0503020204020204" pitchFamily="34" charset="-122"/>
                <a:ea typeface="微软雅黑" panose="020B0503020204020204" pitchFamily="34" charset="-122"/>
              </a:rPr>
              <a:t>实训展示</a:t>
            </a:r>
          </a:p>
        </p:txBody>
      </p:sp>
      <p:sp>
        <p:nvSpPr>
          <p:cNvPr id="12" name="文本框 11"/>
          <p:cNvSpPr txBox="1"/>
          <p:nvPr/>
        </p:nvSpPr>
        <p:spPr>
          <a:xfrm>
            <a:off x="2042284" y="2774722"/>
            <a:ext cx="8107435" cy="400110"/>
          </a:xfrm>
          <a:prstGeom prst="rect">
            <a:avLst/>
          </a:prstGeom>
          <a:noFill/>
        </p:spPr>
        <p:txBody>
          <a:bodyPr wrap="square" rtlCol="0">
            <a:spAutoFit/>
          </a:bodyPr>
          <a:lstStyle/>
          <a:p>
            <a:pPr algn="ctr"/>
            <a:r>
              <a:rPr lang="zh-CN" altLang="en-US" sz="2000" dirty="0">
                <a:solidFill>
                  <a:schemeClr val="accent1">
                    <a:lumMod val="20000"/>
                    <a:lumOff val="80000"/>
                  </a:schemeClr>
                </a:solidFill>
                <a:latin typeface="微软雅黑" panose="020B0503020204020204" pitchFamily="34" charset="-122"/>
                <a:ea typeface="微软雅黑" panose="020B0503020204020204" pitchFamily="34" charset="-122"/>
              </a:rPr>
              <a:t>数据挖掘实训展示</a:t>
            </a:r>
            <a:endParaRPr lang="zh-CN" altLang="en-US" sz="4400" b="1" dirty="0">
              <a:solidFill>
                <a:schemeClr val="accent1">
                  <a:lumMod val="20000"/>
                  <a:lumOff val="80000"/>
                </a:schemeClr>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559249" y="1042211"/>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0" name="文本框 19"/>
          <p:cNvSpPr txBox="1"/>
          <p:nvPr/>
        </p:nvSpPr>
        <p:spPr>
          <a:xfrm>
            <a:off x="4518487" y="5574873"/>
            <a:ext cx="3155031"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15331231   </a:t>
            </a:r>
            <a:r>
              <a:rPr lang="zh-CN" altLang="en-US" sz="2000" dirty="0">
                <a:solidFill>
                  <a:schemeClr val="bg1"/>
                </a:solidFill>
                <a:latin typeface="微软雅黑" panose="020B0503020204020204" pitchFamily="34" charset="-122"/>
                <a:ea typeface="微软雅黑" panose="020B0503020204020204" pitchFamily="34" charset="-122"/>
              </a:rPr>
              <a:t>罗淼</a:t>
            </a: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spTree>
    <p:extLst>
      <p:ext uri="{BB962C8B-B14F-4D97-AF65-F5344CB8AC3E}">
        <p14:creationId xmlns:p14="http://schemas.microsoft.com/office/powerpoint/2010/main" val="227707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37071"/>
            <a:ext cx="2741382" cy="721209"/>
            <a:chOff x="4694848" y="2825155"/>
            <a:chExt cx="2741382" cy="721209"/>
          </a:xfrm>
        </p:grpSpPr>
        <p:sp>
          <p:nvSpPr>
            <p:cNvPr id="16" name="矩形 15"/>
            <p:cNvSpPr/>
            <p:nvPr/>
          </p:nvSpPr>
          <p:spPr>
            <a:xfrm>
              <a:off x="5517158" y="2882228"/>
              <a:ext cx="1919072" cy="369332"/>
            </a:xfrm>
            <a:prstGeom prst="rect">
              <a:avLst/>
            </a:prstGeom>
          </p:spPr>
          <p:txBody>
            <a:bodyPr wrap="square" anchor="ctr">
              <a:spAutoFit/>
            </a:bodyPr>
            <a:lstStyle/>
            <a:p>
              <a:pPr lvl="0">
                <a:defRPr/>
              </a:pPr>
              <a:r>
                <a:rPr lang="zh-CN" altLang="en-US" dirty="0"/>
                <a:t>模型选取</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13"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03</a:t>
                </a:r>
              </a:p>
            </p:txBody>
          </p:sp>
        </p:grpSp>
      </p:grpSp>
    </p:spTree>
    <p:extLst>
      <p:ext uri="{BB962C8B-B14F-4D97-AF65-F5344CB8AC3E}">
        <p14:creationId xmlns:p14="http://schemas.microsoft.com/office/powerpoint/2010/main" val="214438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模型选取</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33416" y="1793238"/>
            <a:ext cx="8068160" cy="302260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3189315" y="797590"/>
            <a:ext cx="4801314" cy="707886"/>
          </a:xfrm>
          <a:prstGeom prst="rect">
            <a:avLst/>
          </a:prstGeom>
          <a:noFill/>
        </p:spPr>
        <p:txBody>
          <a:bodyPr wrap="none" lIns="91440" tIns="45720" rIns="91440" bIns="45720">
            <a:spAutoFit/>
          </a:bodyPr>
          <a:lstStyle/>
          <a:p>
            <a:pPr algn="ctr"/>
            <a:r>
              <a:rPr lang="zh-CN" altLang="en-US" sz="4000" dirty="0">
                <a:ln w="0"/>
                <a:effectLst>
                  <a:outerShdw blurRad="38100" dist="19050" dir="2700000" algn="tl" rotWithShape="0">
                    <a:schemeClr val="dk1">
                      <a:alpha val="40000"/>
                    </a:schemeClr>
                  </a:outerShdw>
                </a:effectLst>
              </a:rPr>
              <a:t>常用数据挖掘的模型</a:t>
            </a:r>
          </a:p>
        </p:txBody>
      </p:sp>
      <p:sp>
        <p:nvSpPr>
          <p:cNvPr id="4" name="文本框 3"/>
          <p:cNvSpPr txBox="1"/>
          <p:nvPr/>
        </p:nvSpPr>
        <p:spPr>
          <a:xfrm>
            <a:off x="4875320" y="1984295"/>
            <a:ext cx="4003829" cy="2831544"/>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err="1"/>
              <a:t>Xgboost</a:t>
            </a:r>
            <a:endParaRPr lang="zh-CN" altLang="zh-CN" sz="2000" dirty="0"/>
          </a:p>
          <a:p>
            <a:pPr marL="285750" indent="-285750">
              <a:buFont typeface="Arial" panose="020B0604020202020204" pitchFamily="34" charset="0"/>
              <a:buChar char="•"/>
            </a:pPr>
            <a:r>
              <a:rPr lang="en-US" altLang="zh-CN" sz="2000" dirty="0" err="1"/>
              <a:t>Lightgbm</a:t>
            </a:r>
            <a:endParaRPr lang="zh-CN" altLang="zh-CN" sz="2000" dirty="0"/>
          </a:p>
          <a:p>
            <a:pPr marL="285750" indent="-285750">
              <a:buFont typeface="Arial" panose="020B0604020202020204" pitchFamily="34" charset="0"/>
              <a:buChar char="•"/>
            </a:pPr>
            <a:r>
              <a:rPr lang="en-US" altLang="zh-CN" sz="2000" dirty="0"/>
              <a:t>KNN</a:t>
            </a:r>
            <a:endParaRPr lang="zh-CN" altLang="zh-CN" sz="2000" dirty="0"/>
          </a:p>
          <a:p>
            <a:pPr marL="285750" indent="-285750">
              <a:buFont typeface="Arial" panose="020B0604020202020204" pitchFamily="34" charset="0"/>
              <a:buChar char="•"/>
            </a:pPr>
            <a:r>
              <a:rPr lang="en-US" altLang="zh-CN" sz="2000" dirty="0"/>
              <a:t>SVM</a:t>
            </a:r>
            <a:endParaRPr lang="zh-CN" altLang="zh-CN" sz="2000" dirty="0"/>
          </a:p>
          <a:p>
            <a:pPr marL="285750" indent="-285750">
              <a:buFont typeface="Arial" panose="020B0604020202020204" pitchFamily="34" charset="0"/>
              <a:buChar char="•"/>
            </a:pPr>
            <a:r>
              <a:rPr lang="zh-CN" altLang="zh-CN" sz="2000" dirty="0"/>
              <a:t>决策树</a:t>
            </a:r>
          </a:p>
          <a:p>
            <a:pPr marL="285750" indent="-285750">
              <a:buFont typeface="Arial" panose="020B0604020202020204" pitchFamily="34" charset="0"/>
              <a:buChar char="•"/>
            </a:pPr>
            <a:r>
              <a:rPr lang="zh-CN" altLang="zh-CN" sz="2000" dirty="0"/>
              <a:t>朴素贝叶斯</a:t>
            </a:r>
          </a:p>
          <a:p>
            <a:pPr marL="285750" indent="-285750">
              <a:buFont typeface="Arial" panose="020B0604020202020204" pitchFamily="34" charset="0"/>
              <a:buChar char="•"/>
            </a:pPr>
            <a:r>
              <a:rPr lang="en-US" altLang="zh-CN" sz="2000" dirty="0"/>
              <a:t>Logistic</a:t>
            </a:r>
            <a:r>
              <a:rPr lang="zh-CN" altLang="zh-CN" sz="2000" dirty="0"/>
              <a:t>回归</a:t>
            </a:r>
          </a:p>
          <a:p>
            <a:pPr marL="285750" indent="-285750">
              <a:buFont typeface="Arial" panose="020B0604020202020204" pitchFamily="34" charset="0"/>
              <a:buChar char="•"/>
            </a:pPr>
            <a:r>
              <a:rPr lang="en-US" altLang="zh-CN" sz="2000" dirty="0" err="1"/>
              <a:t>Adaboost</a:t>
            </a:r>
            <a:endParaRPr lang="zh-CN" altLang="zh-CN" sz="2000" dirty="0"/>
          </a:p>
          <a:p>
            <a:endParaRPr lang="zh-CN" altLang="en-US" dirty="0"/>
          </a:p>
        </p:txBody>
      </p:sp>
    </p:spTree>
    <p:extLst>
      <p:ext uri="{BB962C8B-B14F-4D97-AF65-F5344CB8AC3E}">
        <p14:creationId xmlns:p14="http://schemas.microsoft.com/office/powerpoint/2010/main" val="130255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模型选取</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01852" y="823380"/>
            <a:ext cx="2063130"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XGB</a:t>
            </a:r>
            <a:r>
              <a:rPr lang="zh-CN" altLang="en-US" sz="4000" dirty="0">
                <a:ln w="0"/>
                <a:effectLst>
                  <a:outerShdw blurRad="38100" dist="19050" dir="2700000" algn="tl" rotWithShape="0">
                    <a:schemeClr val="dk1">
                      <a:alpha val="40000"/>
                    </a:schemeClr>
                  </a:outerShdw>
                </a:effectLst>
              </a:rPr>
              <a:t>介绍</a:t>
            </a:r>
          </a:p>
        </p:txBody>
      </p:sp>
      <p:sp>
        <p:nvSpPr>
          <p:cNvPr id="11" name="矩形 10"/>
          <p:cNvSpPr/>
          <p:nvPr/>
        </p:nvSpPr>
        <p:spPr>
          <a:xfrm>
            <a:off x="801852" y="1651195"/>
            <a:ext cx="10416755" cy="4154984"/>
          </a:xfrm>
          <a:prstGeom prst="rect">
            <a:avLst/>
          </a:prstGeom>
        </p:spPr>
        <p:txBody>
          <a:bodyPr wrap="square">
            <a:spAutoFit/>
          </a:bodyPr>
          <a:lstStyle/>
          <a:p>
            <a:pPr latinLnBrk="1"/>
            <a:r>
              <a:rPr lang="en-US" altLang="zh-CN" sz="2000" dirty="0" err="1"/>
              <a:t>Xgboost</a:t>
            </a:r>
            <a:r>
              <a:rPr lang="zh-CN" altLang="en-US" sz="2000" dirty="0"/>
              <a:t>是很多</a:t>
            </a:r>
            <a:r>
              <a:rPr lang="en-US" altLang="zh-CN" sz="2000" dirty="0"/>
              <a:t>CART</a:t>
            </a:r>
            <a:r>
              <a:rPr lang="zh-CN" altLang="en-US" sz="2000" dirty="0"/>
              <a:t>回归树集成</a:t>
            </a:r>
          </a:p>
          <a:p>
            <a:pPr marL="285750" indent="-285750" latinLnBrk="1">
              <a:buFont typeface="Arial" panose="020B0604020202020204" pitchFamily="34" charset="0"/>
              <a:buChar char="•"/>
            </a:pPr>
            <a:r>
              <a:rPr lang="zh-CN" altLang="en-US" sz="2000" dirty="0"/>
              <a:t>概念</a:t>
            </a:r>
            <a:r>
              <a:rPr lang="en-US" altLang="zh-CN" sz="2000" dirty="0"/>
              <a:t>1</a:t>
            </a:r>
            <a:r>
              <a:rPr lang="zh-CN" altLang="en-US" sz="2000" dirty="0"/>
              <a:t>：回归树与决策树 </a:t>
            </a:r>
            <a:br>
              <a:rPr lang="zh-CN" altLang="en-US" sz="2000" dirty="0"/>
            </a:br>
            <a:r>
              <a:rPr lang="zh-CN" altLang="en-US" sz="2000" dirty="0"/>
              <a:t>事实上，分类与回归是一个型号的东西，只不过分类的结果是离散值，回归是连续的，本质是一样的，都是</a:t>
            </a:r>
            <a:r>
              <a:rPr lang="zh-CN" altLang="en-US" sz="2000" b="1" dirty="0"/>
              <a:t>特征（</a:t>
            </a:r>
            <a:r>
              <a:rPr lang="en-US" altLang="zh-CN" sz="2000" b="1" dirty="0"/>
              <a:t>feature</a:t>
            </a:r>
            <a:r>
              <a:rPr lang="zh-CN" altLang="en-US" sz="2000" b="1" dirty="0"/>
              <a:t>）到结果</a:t>
            </a:r>
            <a:r>
              <a:rPr lang="en-US" altLang="zh-CN" sz="2000" b="1" dirty="0"/>
              <a:t>/</a:t>
            </a:r>
            <a:r>
              <a:rPr lang="zh-CN" altLang="en-US" sz="2000" b="1" dirty="0"/>
              <a:t>标签（</a:t>
            </a:r>
            <a:r>
              <a:rPr lang="en-US" altLang="zh-CN" sz="2000" b="1" dirty="0"/>
              <a:t>label</a:t>
            </a:r>
            <a:r>
              <a:rPr lang="zh-CN" altLang="en-US" sz="2000" b="1" dirty="0"/>
              <a:t>）之间的映射</a:t>
            </a:r>
            <a:r>
              <a:rPr lang="zh-CN" altLang="en-US" sz="2000" dirty="0"/>
              <a:t>。说说决策树和回归树，在上面决策树的讲解中相信决策树分类已经很好理解了。</a:t>
            </a:r>
          </a:p>
          <a:p>
            <a:pPr marL="285750" indent="-285750" latinLnBrk="1">
              <a:buFont typeface="Arial" panose="020B0604020202020204" pitchFamily="34" charset="0"/>
              <a:buChar char="•"/>
            </a:pPr>
            <a:r>
              <a:rPr lang="zh-CN" altLang="en-US" sz="2000" dirty="0"/>
              <a:t>回归树是个啥呢？分类树的样本输出（即响应值）是类的形式，如判断蘑菇是有毒还是无毒，周末去看电影还是不去。而</a:t>
            </a:r>
            <a:r>
              <a:rPr lang="zh-CN" altLang="en-US" sz="2000" b="1" dirty="0"/>
              <a:t>回归树的样本输出是数值的形式</a:t>
            </a:r>
            <a:r>
              <a:rPr lang="zh-CN" altLang="en-US" sz="2000" dirty="0"/>
              <a:t>，比如给某人发放房屋贷款的数额就是具体的数值，可以是</a:t>
            </a:r>
            <a:r>
              <a:rPr lang="en-US" altLang="zh-CN" sz="2000" dirty="0"/>
              <a:t>0</a:t>
            </a:r>
            <a:r>
              <a:rPr lang="zh-CN" altLang="en-US" sz="2000" dirty="0"/>
              <a:t>到</a:t>
            </a:r>
            <a:r>
              <a:rPr lang="en-US" altLang="zh-CN" sz="2000" dirty="0"/>
              <a:t>120</a:t>
            </a:r>
            <a:r>
              <a:rPr lang="zh-CN" altLang="en-US" sz="2000" dirty="0"/>
              <a:t>万元之间的任意值。</a:t>
            </a:r>
          </a:p>
          <a:p>
            <a:pPr marL="285750" indent="-285750" latinLnBrk="1">
              <a:buFont typeface="Arial" panose="020B0604020202020204" pitchFamily="34" charset="0"/>
              <a:buChar char="•"/>
            </a:pPr>
            <a:r>
              <a:rPr lang="zh-CN" altLang="en-US" sz="2000" dirty="0"/>
              <a:t>那么，这时候你就没法用上述的信息增益、信息增益率、基尼系数来判定树的节点分裂了，你就会采用新的方式，</a:t>
            </a:r>
            <a:r>
              <a:rPr lang="zh-CN" altLang="en-US" sz="2000" b="1" dirty="0"/>
              <a:t>预测误差</a:t>
            </a:r>
            <a:r>
              <a:rPr lang="zh-CN" altLang="en-US" sz="2000" dirty="0"/>
              <a:t>，常用的有均方误差、对数误差等。而且节点不再是类别，是数值（预测值），那么怎么确定呢，有的是节点内样本均值，有的是最优化算出来的比如</a:t>
            </a:r>
            <a:r>
              <a:rPr lang="en-US" altLang="zh-CN" sz="2000" dirty="0" err="1"/>
              <a:t>Xgboost</a:t>
            </a:r>
            <a:r>
              <a:rPr lang="zh-CN" altLang="en-US" sz="2000" dirty="0"/>
              <a:t>。 </a:t>
            </a:r>
          </a:p>
          <a:p>
            <a:pPr latinLnBrk="1">
              <a:buFont typeface="Arial" panose="020B0604020202020204" pitchFamily="34" charset="0"/>
              <a:buChar char="•"/>
            </a:pPr>
            <a:endParaRPr lang="zh-CN" altLang="en-US" sz="2400" b="0" i="0" dirty="0">
              <a:solidFill>
                <a:srgbClr val="000000"/>
              </a:solidFill>
              <a:effectLst/>
              <a:latin typeface="PingFang SC"/>
            </a:endParaRPr>
          </a:p>
        </p:txBody>
      </p:sp>
    </p:spTree>
    <p:extLst>
      <p:ext uri="{BB962C8B-B14F-4D97-AF65-F5344CB8AC3E}">
        <p14:creationId xmlns:p14="http://schemas.microsoft.com/office/powerpoint/2010/main" val="351968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模型选取</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24454" y="823380"/>
            <a:ext cx="2017925"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LGB</a:t>
            </a:r>
            <a:r>
              <a:rPr lang="zh-CN" altLang="en-US" sz="4000" dirty="0">
                <a:ln w="0"/>
                <a:effectLst>
                  <a:outerShdw blurRad="38100" dist="19050" dir="2700000" algn="tl" rotWithShape="0">
                    <a:schemeClr val="dk1">
                      <a:alpha val="40000"/>
                    </a:schemeClr>
                  </a:outerShdw>
                </a:effectLst>
              </a:rPr>
              <a:t>介绍</a:t>
            </a:r>
          </a:p>
        </p:txBody>
      </p:sp>
      <p:sp>
        <p:nvSpPr>
          <p:cNvPr id="3" name="矩形 2"/>
          <p:cNvSpPr/>
          <p:nvPr/>
        </p:nvSpPr>
        <p:spPr>
          <a:xfrm>
            <a:off x="1565428" y="1793237"/>
            <a:ext cx="8990122" cy="3924151"/>
          </a:xfrm>
          <a:prstGeom prst="rect">
            <a:avLst/>
          </a:prstGeom>
        </p:spPr>
        <p:txBody>
          <a:bodyPr wrap="square">
            <a:spAutoFit/>
          </a:bodyPr>
          <a:lstStyle/>
          <a:p>
            <a:pPr>
              <a:spcAft>
                <a:spcPts val="1800"/>
              </a:spcAft>
            </a:pPr>
            <a:r>
              <a:rPr lang="en-US" altLang="zh-CN" b="1" dirty="0" err="1">
                <a:solidFill>
                  <a:srgbClr val="000000"/>
                </a:solidFill>
                <a:latin typeface="宋体" panose="02010600030101010101" pitchFamily="2" charset="-122"/>
                <a:cs typeface="Arial" panose="020B0604020202020204" pitchFamily="34" charset="0"/>
              </a:rPr>
              <a:t>LightGBM</a:t>
            </a:r>
            <a:r>
              <a:rPr lang="en-US" altLang="zh-CN" b="1" dirty="0">
                <a:solidFill>
                  <a:srgbClr val="000000"/>
                </a:solidFill>
                <a:latin typeface="宋体" panose="02010600030101010101" pitchFamily="2" charset="-122"/>
                <a:cs typeface="Arial" panose="020B0604020202020204" pitchFamily="34" charset="0"/>
              </a:rPr>
              <a:t> </a:t>
            </a:r>
            <a:r>
              <a:rPr lang="zh-CN" altLang="zh-CN" dirty="0">
                <a:solidFill>
                  <a:srgbClr val="000000"/>
                </a:solidFill>
                <a:latin typeface="宋体" panose="02010600030101010101" pitchFamily="2" charset="-122"/>
                <a:cs typeface="Arial" panose="020B0604020202020204" pitchFamily="34" charset="0"/>
              </a:rPr>
              <a:t>利用基于</a:t>
            </a:r>
            <a:r>
              <a:rPr lang="en-US" altLang="zh-CN" dirty="0">
                <a:solidFill>
                  <a:srgbClr val="000000"/>
                </a:solidFill>
                <a:latin typeface="宋体" panose="02010600030101010101" pitchFamily="2" charset="-122"/>
                <a:cs typeface="Arial" panose="020B0604020202020204" pitchFamily="34" charset="0"/>
              </a:rPr>
              <a:t> histogram </a:t>
            </a:r>
            <a:r>
              <a:rPr lang="zh-CN" altLang="zh-CN" dirty="0">
                <a:solidFill>
                  <a:srgbClr val="000000"/>
                </a:solidFill>
                <a:latin typeface="宋体" panose="02010600030101010101" pitchFamily="2" charset="-122"/>
                <a:cs typeface="Arial" panose="020B0604020202020204" pitchFamily="34" charset="0"/>
              </a:rPr>
              <a:t>的算法，通过将连续特征（属性）值分段为</a:t>
            </a:r>
            <a:r>
              <a:rPr lang="en-US" altLang="zh-CN" dirty="0">
                <a:solidFill>
                  <a:srgbClr val="000000"/>
                </a:solidFill>
                <a:latin typeface="宋体" panose="02010600030101010101" pitchFamily="2" charset="-122"/>
                <a:cs typeface="Arial" panose="020B0604020202020204" pitchFamily="34" charset="0"/>
              </a:rPr>
              <a:t> discrete bins </a:t>
            </a:r>
            <a:r>
              <a:rPr lang="zh-CN" altLang="zh-CN" dirty="0">
                <a:solidFill>
                  <a:srgbClr val="000000"/>
                </a:solidFill>
                <a:latin typeface="宋体" panose="02010600030101010101" pitchFamily="2" charset="-122"/>
                <a:cs typeface="Arial" panose="020B0604020202020204" pitchFamily="34" charset="0"/>
              </a:rPr>
              <a:t>来加快训练的速度并减少内存的使用。 如下的是基于</a:t>
            </a:r>
            <a:r>
              <a:rPr lang="en-US" altLang="zh-CN" dirty="0">
                <a:solidFill>
                  <a:srgbClr val="000000"/>
                </a:solidFill>
                <a:latin typeface="宋体" panose="02010600030101010101" pitchFamily="2" charset="-122"/>
                <a:cs typeface="Arial" panose="020B0604020202020204" pitchFamily="34" charset="0"/>
              </a:rPr>
              <a:t> histogram </a:t>
            </a:r>
            <a:r>
              <a:rPr lang="zh-CN" altLang="zh-CN" dirty="0">
                <a:solidFill>
                  <a:srgbClr val="000000"/>
                </a:solidFill>
                <a:latin typeface="宋体" panose="02010600030101010101" pitchFamily="2" charset="-122"/>
                <a:cs typeface="Arial" panose="020B0604020202020204" pitchFamily="34" charset="0"/>
              </a:rPr>
              <a:t>算法的优点</a:t>
            </a:r>
            <a:r>
              <a:rPr lang="en-US" altLang="zh-CN" dirty="0">
                <a:solidFill>
                  <a:srgbClr val="000000"/>
                </a:solidFill>
                <a:latin typeface="宋体" panose="02010600030101010101" pitchFamily="2" charset="-122"/>
                <a:cs typeface="Arial" panose="020B0604020202020204" pitchFamily="34" charset="0"/>
              </a:rPr>
              <a:t>[4]</a:t>
            </a:r>
            <a:r>
              <a:rPr lang="zh-CN" altLang="zh-CN" dirty="0">
                <a:solidFill>
                  <a:srgbClr val="000000"/>
                </a:solidFill>
                <a:latin typeface="宋体" panose="02010600030101010101" pitchFamily="2" charset="-122"/>
                <a:cs typeface="Arial" panose="020B0604020202020204" pitchFamily="34" charset="0"/>
              </a:rPr>
              <a:t>：</a:t>
            </a:r>
            <a:endParaRPr lang="zh-CN" altLang="zh-CN" dirty="0">
              <a:latin typeface="宋体" panose="02010600030101010101" pitchFamily="2" charset="-122"/>
              <a:cs typeface="宋体" panose="02010600030101010101" pitchFamily="2" charset="-122"/>
            </a:endParaRPr>
          </a:p>
          <a:p>
            <a:pPr marL="342900" lvl="0" indent="-342900">
              <a:buSzPts val="1000"/>
              <a:buFont typeface="Symbol" panose="05050102010706020507" pitchFamily="18" charset="2"/>
              <a:buChar char=""/>
              <a:tabLst>
                <a:tab pos="457200" algn="l"/>
              </a:tabLst>
            </a:pPr>
            <a:r>
              <a:rPr lang="zh-CN" altLang="zh-CN" b="1" kern="100" dirty="0">
                <a:solidFill>
                  <a:srgbClr val="000000"/>
                </a:solidFill>
                <a:latin typeface="Calibri" panose="020F0502020204030204" pitchFamily="34" charset="0"/>
                <a:cs typeface="Arial" panose="020B0604020202020204" pitchFamily="34" charset="0"/>
              </a:rPr>
              <a:t>减少分割增益的计算量</a:t>
            </a:r>
            <a:endParaRPr lang="zh-CN" altLang="zh-CN" sz="14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b="1" kern="100" dirty="0">
                <a:solidFill>
                  <a:srgbClr val="000000"/>
                </a:solidFill>
                <a:latin typeface="Calibri" panose="020F0502020204030204" pitchFamily="34" charset="0"/>
                <a:cs typeface="Arial" panose="020B0604020202020204" pitchFamily="34" charset="0"/>
              </a:rPr>
              <a:t>通过直方图的相减来进行进一步的加速</a:t>
            </a:r>
            <a:endParaRPr lang="zh-CN" altLang="zh-CN" sz="1400" kern="100" dirty="0">
              <a:latin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zh-CN" altLang="zh-CN" kern="100" dirty="0">
                <a:solidFill>
                  <a:srgbClr val="000000"/>
                </a:solidFill>
                <a:latin typeface="Calibri" panose="020F0502020204030204" pitchFamily="34" charset="0"/>
                <a:cs typeface="Arial" panose="020B0604020202020204" pitchFamily="34" charset="0"/>
              </a:rPr>
              <a:t>在二叉树中可以通过利用叶节点的父节点和相邻节点的直方图的相减来获得该叶节点的直方图</a:t>
            </a:r>
            <a:endParaRPr lang="zh-CN" altLang="zh-CN" sz="1400" kern="100" dirty="0">
              <a:latin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zh-CN" altLang="zh-CN" kern="100" dirty="0">
                <a:solidFill>
                  <a:srgbClr val="000000"/>
                </a:solidFill>
                <a:latin typeface="Calibri" panose="020F0502020204030204" pitchFamily="34" charset="0"/>
                <a:cs typeface="Arial" panose="020B0604020202020204" pitchFamily="34" charset="0"/>
              </a:rPr>
              <a:t>所以仅仅需要为一个叶节点建立直方图</a:t>
            </a:r>
            <a:r>
              <a:rPr lang="en-US" altLang="zh-CN" kern="100" dirty="0">
                <a:solidFill>
                  <a:srgbClr val="000000"/>
                </a:solidFill>
                <a:latin typeface="Calibri" panose="020F0502020204030204" pitchFamily="34" charset="0"/>
                <a:cs typeface="Arial" panose="020B0604020202020204" pitchFamily="34" charset="0"/>
              </a:rPr>
              <a:t> (</a:t>
            </a:r>
            <a:r>
              <a:rPr lang="zh-CN" altLang="zh-CN" kern="100" dirty="0">
                <a:solidFill>
                  <a:srgbClr val="000000"/>
                </a:solidFill>
                <a:latin typeface="Calibri" panose="020F0502020204030204" pitchFamily="34" charset="0"/>
                <a:cs typeface="Arial" panose="020B0604020202020204" pitchFamily="34" charset="0"/>
              </a:rPr>
              <a:t>其</a:t>
            </a:r>
            <a:r>
              <a:rPr lang="en-US" altLang="zh-CN" kern="100" dirty="0">
                <a:solidFill>
                  <a:srgbClr val="000000"/>
                </a:solidFill>
                <a:latin typeface="宋体" panose="02010600030101010101" pitchFamily="2" charset="-122"/>
                <a:cs typeface="Times New Roman" panose="02020603050405020304" pitchFamily="18" charset="0"/>
              </a:rPr>
              <a:t>#data</a:t>
            </a:r>
            <a:r>
              <a:rPr lang="zh-CN" altLang="zh-CN" kern="100" dirty="0">
                <a:solidFill>
                  <a:srgbClr val="000000"/>
                </a:solidFill>
                <a:latin typeface="Calibri" panose="020F0502020204030204" pitchFamily="34" charset="0"/>
                <a:cs typeface="Arial" panose="020B0604020202020204" pitchFamily="34" charset="0"/>
              </a:rPr>
              <a:t>小于它的相邻节点</a:t>
            </a:r>
            <a:r>
              <a:rPr lang="en-US" altLang="zh-CN" kern="100" dirty="0">
                <a:solidFill>
                  <a:srgbClr val="000000"/>
                </a:solidFill>
                <a:latin typeface="Calibri" panose="020F0502020204030204" pitchFamily="34" charset="0"/>
                <a:cs typeface="Arial" panose="020B0604020202020204" pitchFamily="34" charset="0"/>
              </a:rPr>
              <a:t>)</a:t>
            </a:r>
            <a:r>
              <a:rPr lang="zh-CN" altLang="zh-CN" kern="100" dirty="0">
                <a:solidFill>
                  <a:srgbClr val="000000"/>
                </a:solidFill>
                <a:latin typeface="Calibri" panose="020F0502020204030204" pitchFamily="34" charset="0"/>
                <a:cs typeface="Arial" panose="020B0604020202020204" pitchFamily="34" charset="0"/>
              </a:rPr>
              <a:t>就可以通过直方图的相减来获得相邻节点的直方图，而这花费的代价</a:t>
            </a:r>
            <a:r>
              <a:rPr lang="en-US" altLang="zh-CN" kern="100" dirty="0">
                <a:solidFill>
                  <a:srgbClr val="000000"/>
                </a:solidFill>
                <a:latin typeface="Calibri" panose="020F0502020204030204" pitchFamily="34" charset="0"/>
                <a:cs typeface="Arial" panose="020B0604020202020204" pitchFamily="34" charset="0"/>
              </a:rPr>
              <a:t>(</a:t>
            </a:r>
            <a:r>
              <a:rPr lang="en-US" altLang="zh-CN" kern="100" dirty="0">
                <a:solidFill>
                  <a:srgbClr val="000000"/>
                </a:solidFill>
                <a:latin typeface="宋体" panose="02010600030101010101" pitchFamily="2" charset="-122"/>
                <a:cs typeface="Times New Roman" panose="02020603050405020304" pitchFamily="18" charset="0"/>
              </a:rPr>
              <a:t>O(#bins)</a:t>
            </a:r>
            <a:r>
              <a:rPr lang="en-US" altLang="zh-CN" kern="100" dirty="0">
                <a:solidFill>
                  <a:srgbClr val="000000"/>
                </a:solidFill>
                <a:latin typeface="宋体" panose="02010600030101010101" pitchFamily="2" charset="-122"/>
                <a:cs typeface="Arial" panose="020B0604020202020204" pitchFamily="34" charset="0"/>
              </a:rPr>
              <a:t>)</a:t>
            </a:r>
            <a:r>
              <a:rPr lang="zh-CN" altLang="zh-CN" kern="100" dirty="0">
                <a:solidFill>
                  <a:srgbClr val="000000"/>
                </a:solidFill>
                <a:latin typeface="Calibri" panose="020F0502020204030204" pitchFamily="34" charset="0"/>
                <a:cs typeface="Arial" panose="020B0604020202020204" pitchFamily="34" charset="0"/>
              </a:rPr>
              <a:t>很小。</a:t>
            </a:r>
            <a:endParaRPr lang="zh-CN" altLang="zh-CN" sz="14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b="1" kern="100" dirty="0">
                <a:solidFill>
                  <a:srgbClr val="000000"/>
                </a:solidFill>
                <a:latin typeface="Calibri" panose="020F0502020204030204" pitchFamily="34" charset="0"/>
                <a:cs typeface="Arial" panose="020B0604020202020204" pitchFamily="34" charset="0"/>
              </a:rPr>
              <a:t>减少内存的使用</a:t>
            </a:r>
            <a:endParaRPr lang="zh-CN" altLang="zh-CN" sz="1400" kern="100" dirty="0">
              <a:latin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zh-CN" altLang="zh-CN" kern="100" dirty="0">
                <a:solidFill>
                  <a:srgbClr val="000000"/>
                </a:solidFill>
                <a:latin typeface="Calibri" panose="020F0502020204030204" pitchFamily="34" charset="0"/>
                <a:cs typeface="Arial" panose="020B0604020202020204" pitchFamily="34" charset="0"/>
              </a:rPr>
              <a:t>可以将连续的值替换为</a:t>
            </a:r>
            <a:r>
              <a:rPr lang="en-US" altLang="zh-CN" kern="100" dirty="0">
                <a:solidFill>
                  <a:srgbClr val="000000"/>
                </a:solidFill>
                <a:latin typeface="Calibri" panose="020F0502020204030204" pitchFamily="34" charset="0"/>
                <a:cs typeface="Arial" panose="020B0604020202020204" pitchFamily="34" charset="0"/>
              </a:rPr>
              <a:t> discrete bins</a:t>
            </a:r>
            <a:r>
              <a:rPr lang="zh-CN" altLang="zh-CN" kern="100" dirty="0">
                <a:solidFill>
                  <a:srgbClr val="000000"/>
                </a:solidFill>
                <a:latin typeface="Calibri" panose="020F0502020204030204" pitchFamily="34" charset="0"/>
                <a:cs typeface="Arial" panose="020B0604020202020204" pitchFamily="34" charset="0"/>
              </a:rPr>
              <a:t>。 如果</a:t>
            </a:r>
            <a:r>
              <a:rPr lang="en-US" altLang="zh-CN" kern="100" dirty="0">
                <a:solidFill>
                  <a:srgbClr val="000000"/>
                </a:solidFill>
                <a:latin typeface="Calibri" panose="020F0502020204030204" pitchFamily="34" charset="0"/>
                <a:cs typeface="Arial" panose="020B0604020202020204" pitchFamily="34" charset="0"/>
              </a:rPr>
              <a:t> </a:t>
            </a:r>
            <a:r>
              <a:rPr lang="en-US" altLang="zh-CN" kern="100" dirty="0">
                <a:solidFill>
                  <a:srgbClr val="000000"/>
                </a:solidFill>
                <a:latin typeface="宋体" panose="02010600030101010101" pitchFamily="2" charset="-122"/>
                <a:cs typeface="Times New Roman" panose="02020603050405020304" pitchFamily="18" charset="0"/>
              </a:rPr>
              <a:t>#bins</a:t>
            </a:r>
            <a:r>
              <a:rPr lang="en-US" altLang="zh-CN" kern="100" dirty="0">
                <a:solidFill>
                  <a:srgbClr val="000000"/>
                </a:solidFill>
                <a:latin typeface="宋体" panose="02010600030101010101" pitchFamily="2" charset="-122"/>
                <a:cs typeface="Arial" panose="020B0604020202020204" pitchFamily="34" charset="0"/>
              </a:rPr>
              <a:t> </a:t>
            </a:r>
            <a:r>
              <a:rPr lang="zh-CN" altLang="zh-CN" kern="100" dirty="0">
                <a:solidFill>
                  <a:srgbClr val="000000"/>
                </a:solidFill>
                <a:latin typeface="Calibri" panose="020F0502020204030204" pitchFamily="34" charset="0"/>
                <a:cs typeface="Arial" panose="020B0604020202020204" pitchFamily="34" charset="0"/>
              </a:rPr>
              <a:t>较小</a:t>
            </a:r>
            <a:r>
              <a:rPr lang="en-US" altLang="zh-CN" kern="100" dirty="0">
                <a:solidFill>
                  <a:srgbClr val="000000"/>
                </a:solidFill>
                <a:latin typeface="Calibri" panose="020F0502020204030204" pitchFamily="34" charset="0"/>
                <a:cs typeface="Arial" panose="020B0604020202020204" pitchFamily="34" charset="0"/>
              </a:rPr>
              <a:t>, </a:t>
            </a:r>
            <a:r>
              <a:rPr lang="zh-CN" altLang="zh-CN" kern="100" dirty="0">
                <a:solidFill>
                  <a:srgbClr val="000000"/>
                </a:solidFill>
                <a:latin typeface="Calibri" panose="020F0502020204030204" pitchFamily="34" charset="0"/>
                <a:cs typeface="Arial" panose="020B0604020202020204" pitchFamily="34" charset="0"/>
              </a:rPr>
              <a:t>可以利用较小的数据类型来存储训练数据</a:t>
            </a:r>
            <a:r>
              <a:rPr lang="en-US" altLang="zh-CN" kern="100" dirty="0">
                <a:solidFill>
                  <a:srgbClr val="000000"/>
                </a:solidFill>
                <a:latin typeface="Calibri" panose="020F0502020204030204" pitchFamily="34" charset="0"/>
                <a:cs typeface="Arial" panose="020B0604020202020204" pitchFamily="34" charset="0"/>
              </a:rPr>
              <a:t>, </a:t>
            </a:r>
            <a:r>
              <a:rPr lang="zh-CN" altLang="zh-CN" kern="100" dirty="0">
                <a:solidFill>
                  <a:srgbClr val="000000"/>
                </a:solidFill>
                <a:latin typeface="Calibri" panose="020F0502020204030204" pitchFamily="34" charset="0"/>
                <a:cs typeface="Arial" panose="020B0604020202020204" pitchFamily="34" charset="0"/>
              </a:rPr>
              <a:t>如</a:t>
            </a:r>
            <a:r>
              <a:rPr lang="en-US" altLang="zh-CN" kern="100" dirty="0">
                <a:solidFill>
                  <a:srgbClr val="000000"/>
                </a:solidFill>
                <a:latin typeface="Calibri" panose="020F0502020204030204" pitchFamily="34" charset="0"/>
                <a:cs typeface="Arial" panose="020B0604020202020204" pitchFamily="34" charset="0"/>
              </a:rPr>
              <a:t> uint8_t</a:t>
            </a:r>
            <a:r>
              <a:rPr lang="zh-CN" altLang="zh-CN" kern="100" dirty="0">
                <a:solidFill>
                  <a:srgbClr val="000000"/>
                </a:solidFill>
                <a:latin typeface="Calibri" panose="020F0502020204030204" pitchFamily="34" charset="0"/>
                <a:cs typeface="Arial" panose="020B0604020202020204" pitchFamily="34" charset="0"/>
              </a:rPr>
              <a:t>。</a:t>
            </a:r>
            <a:endParaRPr lang="zh-CN" altLang="zh-CN" sz="1400" kern="100" dirty="0">
              <a:latin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zh-CN" altLang="zh-CN" kern="100" dirty="0">
                <a:solidFill>
                  <a:srgbClr val="000000"/>
                </a:solidFill>
                <a:latin typeface="Calibri" panose="020F0502020204030204" pitchFamily="34" charset="0"/>
                <a:cs typeface="Arial" panose="020B0604020202020204" pitchFamily="34" charset="0"/>
              </a:rPr>
              <a:t>无需为</a:t>
            </a:r>
            <a:r>
              <a:rPr lang="en-US" altLang="zh-CN" kern="100" dirty="0">
                <a:solidFill>
                  <a:srgbClr val="000000"/>
                </a:solidFill>
                <a:latin typeface="Calibri" panose="020F0502020204030204" pitchFamily="34" charset="0"/>
                <a:cs typeface="Arial" panose="020B0604020202020204" pitchFamily="34" charset="0"/>
              </a:rPr>
              <a:t> pre-sorting </a:t>
            </a:r>
            <a:r>
              <a:rPr lang="zh-CN" altLang="zh-CN" kern="100" dirty="0">
                <a:solidFill>
                  <a:srgbClr val="000000"/>
                </a:solidFill>
                <a:latin typeface="Calibri" panose="020F0502020204030204" pitchFamily="34" charset="0"/>
                <a:cs typeface="Arial" panose="020B0604020202020204" pitchFamily="34" charset="0"/>
              </a:rPr>
              <a:t>特征值存储额外的信息</a:t>
            </a:r>
            <a:endParaRPr lang="zh-CN" altLang="zh-CN" sz="14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b="1" kern="100" dirty="0">
                <a:solidFill>
                  <a:srgbClr val="000000"/>
                </a:solidFill>
                <a:latin typeface="Calibri" panose="020F0502020204030204" pitchFamily="34" charset="0"/>
                <a:cs typeface="Arial" panose="020B0604020202020204" pitchFamily="34" charset="0"/>
              </a:rPr>
              <a:t>减少并行学习的通信代价</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202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17200"/>
            <a:ext cx="2788538" cy="723572"/>
            <a:chOff x="4647692" y="4088617"/>
            <a:chExt cx="2788538" cy="723572"/>
          </a:xfrm>
        </p:grpSpPr>
        <p:sp>
          <p:nvSpPr>
            <p:cNvPr id="16" name="矩形 15"/>
            <p:cNvSpPr/>
            <p:nvPr/>
          </p:nvSpPr>
          <p:spPr>
            <a:xfrm>
              <a:off x="5517158" y="408861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latin typeface="微软雅黑" panose="020B0503020204020204" pitchFamily="34" charset="-122"/>
                  <a:ea typeface="微软雅黑" panose="020B0503020204020204" pitchFamily="34" charset="-122"/>
                  <a:cs typeface="微软雅黑"/>
                </a:rPr>
                <a:t>特征分析</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13" name="组合 12"/>
            <p:cNvGrpSpPr/>
            <p:nvPr/>
          </p:nvGrpSpPr>
          <p:grpSpPr>
            <a:xfrm>
              <a:off x="4647692" y="4092189"/>
              <a:ext cx="891717" cy="720000"/>
              <a:chOff x="4380992" y="4020050"/>
              <a:chExt cx="891717" cy="720000"/>
            </a:xfrm>
          </p:grpSpPr>
          <p:sp>
            <p:nvSpPr>
              <p:cNvPr id="14" name="矩形 13"/>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04</a:t>
                </a:r>
              </a:p>
            </p:txBody>
          </p:sp>
        </p:grpSp>
      </p:grpSp>
    </p:spTree>
    <p:extLst>
      <p:ext uri="{BB962C8B-B14F-4D97-AF65-F5344CB8AC3E}">
        <p14:creationId xmlns:p14="http://schemas.microsoft.com/office/powerpoint/2010/main" val="538817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特征分析</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49406" y="1793238"/>
            <a:ext cx="8552170" cy="414941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2172070" y="1972331"/>
            <a:ext cx="6853576" cy="3970318"/>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en-US" sz="2800" kern="100" dirty="0">
                <a:latin typeface="Calibri" panose="020F0502020204030204" pitchFamily="34" charset="0"/>
                <a:cs typeface="Times New Roman" panose="02020603050405020304" pitchFamily="18" charset="0"/>
              </a:rPr>
              <a:t>和谁打电话？</a:t>
            </a:r>
            <a:endParaRPr lang="en-US" altLang="zh-CN" sz="28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2800" kern="100" dirty="0">
                <a:latin typeface="Calibri" panose="020F0502020204030204" pitchFamily="34" charset="0"/>
                <a:cs typeface="Times New Roman" panose="02020603050405020304" pitchFamily="18" charset="0"/>
              </a:rPr>
              <a:t>经常拨打固定电话还是移动电话？</a:t>
            </a:r>
            <a:endParaRPr lang="en-US" altLang="zh-CN" sz="28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2800" kern="100" dirty="0">
                <a:latin typeface="Calibri" panose="020F0502020204030204" pitchFamily="34" charset="0"/>
                <a:cs typeface="Times New Roman" panose="02020603050405020304" pitchFamily="18" charset="0"/>
              </a:rPr>
              <a:t>一次打多久？</a:t>
            </a:r>
            <a:endParaRPr lang="en-US" altLang="zh-CN" sz="28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2800" kern="100" dirty="0">
                <a:latin typeface="Calibri" panose="020F0502020204030204" pitchFamily="34" charset="0"/>
                <a:cs typeface="Times New Roman" panose="02020603050405020304" pitchFamily="18" charset="0"/>
              </a:rPr>
              <a:t>和谁发短信</a:t>
            </a:r>
            <a:r>
              <a:rPr lang="en-US" altLang="zh-CN" sz="2800" kern="100" dirty="0">
                <a:latin typeface="Calibri" panose="020F0502020204030204" pitchFamily="34" charset="0"/>
                <a:cs typeface="Times New Roman" panose="02020603050405020304" pitchFamily="18" charset="0"/>
              </a:rPr>
              <a:t>?</a:t>
            </a:r>
          </a:p>
          <a:p>
            <a:pPr marL="342900" lvl="0" indent="-342900" algn="just">
              <a:spcAft>
                <a:spcPts val="0"/>
              </a:spcAft>
              <a:buFont typeface="Wingdings" panose="05000000000000000000" pitchFamily="2" charset="2"/>
              <a:buChar char=""/>
            </a:pPr>
            <a:r>
              <a:rPr lang="zh-CN" altLang="en-US" sz="2800" kern="100" dirty="0">
                <a:latin typeface="Calibri" panose="020F0502020204030204" pitchFamily="34" charset="0"/>
                <a:cs typeface="Times New Roman" panose="02020603050405020304" pitchFamily="18" charset="0"/>
              </a:rPr>
              <a:t>最晚什么时候打电话？什么时候发短信？</a:t>
            </a:r>
            <a:endParaRPr lang="en-US" altLang="zh-CN" sz="28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2800" kern="100" dirty="0">
                <a:latin typeface="Calibri" panose="020F0502020204030204" pitchFamily="34" charset="0"/>
                <a:cs typeface="Times New Roman" panose="02020603050405020304" pitchFamily="18" charset="0"/>
              </a:rPr>
              <a:t>一天发几条短信，打几个电话？</a:t>
            </a:r>
            <a:endParaRPr lang="en-US" altLang="zh-CN" sz="28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2800" kern="100" dirty="0">
                <a:latin typeface="Calibri" panose="020F0502020204030204" pitchFamily="34" charset="0"/>
                <a:cs typeface="Times New Roman" panose="02020603050405020304" pitchFamily="18" charset="0"/>
              </a:rPr>
              <a:t>上哪些网站？</a:t>
            </a:r>
            <a:endParaRPr lang="en-US" altLang="zh-CN" sz="28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2800" kern="100" dirty="0">
                <a:latin typeface="Calibri" panose="020F0502020204030204" pitchFamily="34" charset="0"/>
                <a:cs typeface="Times New Roman" panose="02020603050405020304" pitchFamily="18" charset="0"/>
              </a:rPr>
              <a:t>在哪些网站上流量消耗多？哪些消耗少？</a:t>
            </a:r>
            <a:endParaRPr lang="en-US" altLang="zh-CN" sz="28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endParaRPr lang="zh-CN" altLang="zh-CN" sz="2800" kern="100" dirty="0">
              <a:latin typeface="Calibri" panose="020F0502020204030204" pitchFamily="34" charset="0"/>
              <a:cs typeface="Times New Roman" panose="02020603050405020304" pitchFamily="18" charset="0"/>
            </a:endParaRPr>
          </a:p>
        </p:txBody>
      </p:sp>
      <p:sp>
        <p:nvSpPr>
          <p:cNvPr id="3" name="矩形 2"/>
          <p:cNvSpPr/>
          <p:nvPr/>
        </p:nvSpPr>
        <p:spPr>
          <a:xfrm>
            <a:off x="881696" y="564837"/>
            <a:ext cx="8750576" cy="830997"/>
          </a:xfrm>
          <a:prstGeom prst="rect">
            <a:avLst/>
          </a:prstGeom>
          <a:noFill/>
        </p:spPr>
        <p:txBody>
          <a:bodyPr wrap="square" lIns="91440" tIns="45720" rIns="91440" bIns="45720">
            <a:spAutoFit/>
          </a:bodyPr>
          <a:lstStyle/>
          <a:p>
            <a:pPr algn="ctr"/>
            <a:r>
              <a:rPr lang="zh-CN" altLang="en-US" sz="4800" kern="100" dirty="0">
                <a:ln w="0"/>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从哪些值入手？怎么思考？</a:t>
            </a:r>
            <a:endParaRPr lang="zh-CN" altLang="en-US"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6486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特征分析</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49406" y="1793238"/>
            <a:ext cx="8552170" cy="414941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2198703" y="1972331"/>
            <a:ext cx="6853576" cy="3970318"/>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en-US" altLang="zh-CN" kern="100" dirty="0" err="1">
                <a:solidFill>
                  <a:srgbClr val="000000"/>
                </a:solidFill>
                <a:latin typeface="宋体" panose="02010600030101010101" pitchFamily="2" charset="-122"/>
                <a:cs typeface="Times New Roman" panose="02020603050405020304" pitchFamily="18" charset="0"/>
              </a:rPr>
              <a:t>voice_opp_num</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voice_opp_head</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voice_opp_len</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voice_call_type</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voice_in_out</a:t>
            </a:r>
            <a:r>
              <a:rPr lang="zh-CN" altLang="zh-CN" kern="100" dirty="0">
                <a:solidFill>
                  <a:srgbClr val="000000"/>
                </a:solidFill>
                <a:latin typeface="Calibri" panose="020F0502020204030204" pitchFamily="34" charset="0"/>
                <a:cs typeface="Times New Roman" panose="02020603050405020304" pitchFamily="18" charset="0"/>
              </a:rPr>
              <a:t>：分别对应一个用户有多少个不同的通话号码，多少个不同的对短号码前</a:t>
            </a:r>
            <a:r>
              <a:rPr lang="en-US" altLang="zh-CN" kern="100" dirty="0">
                <a:solidFill>
                  <a:srgbClr val="000000"/>
                </a:solidFill>
                <a:latin typeface="Calibri" panose="020F0502020204030204" pitchFamily="34" charset="0"/>
                <a:cs typeface="Times New Roman" panose="02020603050405020304" pitchFamily="18" charset="0"/>
              </a:rPr>
              <a:t>n</a:t>
            </a:r>
            <a:r>
              <a:rPr lang="zh-CN" altLang="zh-CN" kern="100" dirty="0">
                <a:solidFill>
                  <a:srgbClr val="000000"/>
                </a:solidFill>
                <a:latin typeface="Calibri" panose="020F0502020204030204" pitchFamily="34" charset="0"/>
                <a:cs typeface="Times New Roman" panose="02020603050405020304" pitchFamily="18" charset="0"/>
              </a:rPr>
              <a:t>位，每个长度的通话号码有多少个，每种通话类型有多少个，打出去和接听分别有多少个</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err="1">
                <a:solidFill>
                  <a:srgbClr val="000000"/>
                </a:solidFill>
                <a:latin typeface="宋体" panose="02010600030101010101" pitchFamily="2" charset="-122"/>
                <a:cs typeface="Times New Roman" panose="02020603050405020304" pitchFamily="18" charset="0"/>
              </a:rPr>
              <a:t>voice_start_hour_count</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voice_end_hour_count</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voice_early_hour</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voice_late_hour</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voice_end_early_hour</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voice_end_late_hour</a:t>
            </a:r>
            <a:r>
              <a:rPr lang="zh-CN" altLang="zh-CN" kern="100" dirty="0">
                <a:solidFill>
                  <a:srgbClr val="000000"/>
                </a:solidFill>
                <a:latin typeface="Calibri" panose="020F0502020204030204" pitchFamily="34" charset="0"/>
                <a:cs typeface="Times New Roman" panose="02020603050405020304" pitchFamily="18" charset="0"/>
              </a:rPr>
              <a:t>：分别对应一个用户最早开始打电话开始的最早的小时有多少次（一般凌晨用户打电话可能风险性更大），最晚开始打电话开始的那个小时有多少次，最晚开始打电话的日期那天打了几次，以及每天最早最晚打电话和接电话的</a:t>
            </a:r>
            <a:r>
              <a:rPr lang="en-US" altLang="zh-CN" kern="100" dirty="0">
                <a:solidFill>
                  <a:srgbClr val="000000"/>
                </a:solidFill>
                <a:latin typeface="Calibri" panose="020F0502020204030204" pitchFamily="34" charset="0"/>
                <a:cs typeface="Times New Roman" panose="02020603050405020304" pitchFamily="18" charset="0"/>
              </a:rPr>
              <a:t>hour</a:t>
            </a:r>
            <a:r>
              <a:rPr lang="zh-CN" altLang="zh-CN" kern="100" dirty="0">
                <a:solidFill>
                  <a:srgbClr val="000000"/>
                </a:solidFill>
                <a:latin typeface="Calibri" panose="020F0502020204030204" pitchFamily="34" charset="0"/>
                <a:cs typeface="Times New Roman" panose="02020603050405020304" pitchFamily="18" charset="0"/>
              </a:rPr>
              <a:t>记录</a:t>
            </a:r>
            <a:endParaRPr lang="zh-CN" altLang="zh-CN" sz="1400" kern="100" dirty="0">
              <a:latin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en-US" altLang="zh-CN" kern="100" dirty="0" err="1">
                <a:solidFill>
                  <a:srgbClr val="000000"/>
                </a:solidFill>
                <a:latin typeface="宋体" panose="02010600030101010101" pitchFamily="2" charset="-122"/>
                <a:cs typeface="Times New Roman" panose="02020603050405020304" pitchFamily="18" charset="0"/>
              </a:rPr>
              <a:t>voice_start_day_count</a:t>
            </a:r>
            <a:r>
              <a:rPr lang="zh-CN" altLang="zh-CN" kern="100" dirty="0">
                <a:solidFill>
                  <a:srgbClr val="000000"/>
                </a:solidFill>
                <a:latin typeface="Calibri" panose="020F0502020204030204" pitchFamily="34" charset="0"/>
                <a:cs typeface="Times New Roman" panose="02020603050405020304" pitchFamily="18" charset="0"/>
              </a:rPr>
              <a:t>，</a:t>
            </a:r>
            <a:r>
              <a:rPr lang="en-US" altLang="zh-CN" kern="100" dirty="0" err="1">
                <a:solidFill>
                  <a:srgbClr val="000000"/>
                </a:solidFill>
                <a:latin typeface="Calibri" panose="020F0502020204030204" pitchFamily="34" charset="0"/>
                <a:cs typeface="Times New Roman" panose="02020603050405020304" pitchFamily="18" charset="0"/>
              </a:rPr>
              <a:t>voice_end_day_count</a:t>
            </a:r>
            <a:r>
              <a:rPr lang="zh-CN" altLang="zh-CN" kern="100" dirty="0">
                <a:solidFill>
                  <a:srgbClr val="000000"/>
                </a:solidFill>
                <a:latin typeface="Calibri" panose="020F0502020204030204" pitchFamily="34" charset="0"/>
                <a:cs typeface="Times New Roman" panose="02020603050405020304" pitchFamily="18" charset="0"/>
              </a:rPr>
              <a:t>：最早开始打电话的日期那天打了几次，</a:t>
            </a:r>
            <a:endParaRPr lang="zh-CN" altLang="zh-CN" sz="1400" kern="100" dirty="0">
              <a:latin typeface="Calibri" panose="020F0502020204030204" pitchFamily="34" charset="0"/>
              <a:cs typeface="Times New Roman" panose="02020603050405020304" pitchFamily="18" charset="0"/>
            </a:endParaRPr>
          </a:p>
        </p:txBody>
      </p:sp>
      <p:sp>
        <p:nvSpPr>
          <p:cNvPr id="3" name="矩形 2"/>
          <p:cNvSpPr/>
          <p:nvPr/>
        </p:nvSpPr>
        <p:spPr>
          <a:xfrm>
            <a:off x="421564" y="822720"/>
            <a:ext cx="3074431" cy="769441"/>
          </a:xfrm>
          <a:prstGeom prst="rect">
            <a:avLst/>
          </a:prstGeom>
          <a:noFill/>
        </p:spPr>
        <p:txBody>
          <a:bodyPr wrap="none" lIns="91440" tIns="45720" rIns="91440" bIns="45720">
            <a:spAutoFit/>
          </a:bodyPr>
          <a:lstStyle/>
          <a:p>
            <a:pPr algn="ctr"/>
            <a:r>
              <a:rPr lang="zh-CN" altLang="zh-CN" sz="4400" b="0" kern="1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关于</a:t>
            </a:r>
            <a:r>
              <a:rPr lang="en-US" altLang="zh-CN" sz="4400" b="0" kern="1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voice</a:t>
            </a:r>
            <a:r>
              <a:rPr lang="zh-CN" altLang="zh-CN" sz="4400" b="0" kern="1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53436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特征分析</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49406" y="1793238"/>
            <a:ext cx="8552170" cy="414941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2269723" y="2478357"/>
            <a:ext cx="7051829" cy="2308324"/>
          </a:xfrm>
          <a:prstGeom prst="rect">
            <a:avLst/>
          </a:prstGeom>
        </p:spPr>
        <p:txBody>
          <a:bodyPr wrap="square">
            <a:spAutoFit/>
          </a:bodyPr>
          <a:lstStyle/>
          <a:p>
            <a:pPr marL="285750" lvl="0" indent="-285750">
              <a:buFont typeface="Arial" panose="020B0604020202020204" pitchFamily="34" charset="0"/>
              <a:buChar char="•"/>
            </a:pPr>
            <a:r>
              <a:rPr lang="en-US" altLang="zh-CN" sz="2400" dirty="0" err="1"/>
              <a:t>sms_opp_num</a:t>
            </a:r>
            <a:r>
              <a:rPr lang="en-US" altLang="zh-CN" sz="2400" dirty="0"/>
              <a:t>, </a:t>
            </a:r>
            <a:r>
              <a:rPr lang="en-US" altLang="zh-CN" sz="2400" dirty="0" err="1"/>
              <a:t>sms_opp_head</a:t>
            </a:r>
            <a:r>
              <a:rPr lang="en-US" altLang="zh-CN" sz="2400" dirty="0"/>
              <a:t>, </a:t>
            </a:r>
            <a:r>
              <a:rPr lang="en-US" altLang="zh-CN" sz="2400" dirty="0" err="1"/>
              <a:t>sms_opp_len</a:t>
            </a:r>
            <a:r>
              <a:rPr lang="en-US" altLang="zh-CN" sz="2400" dirty="0"/>
              <a:t>:</a:t>
            </a:r>
            <a:r>
              <a:rPr lang="zh-CN" altLang="zh-CN" sz="2400" dirty="0"/>
              <a:t>统计用户</a:t>
            </a:r>
            <a:r>
              <a:rPr lang="en-US" altLang="zh-CN" sz="2400" dirty="0" err="1"/>
              <a:t>sms</a:t>
            </a:r>
            <a:r>
              <a:rPr lang="zh-CN" altLang="zh-CN" sz="2400" dirty="0"/>
              <a:t>不同</a:t>
            </a:r>
            <a:r>
              <a:rPr lang="en-US" altLang="zh-CN" sz="2400" dirty="0" err="1"/>
              <a:t>opp_num</a:t>
            </a:r>
            <a:r>
              <a:rPr lang="zh-CN" altLang="zh-CN" sz="2400" dirty="0"/>
              <a:t>记录数</a:t>
            </a:r>
            <a:r>
              <a:rPr lang="en-US" altLang="zh-CN" sz="2400" dirty="0"/>
              <a:t>,</a:t>
            </a:r>
            <a:r>
              <a:rPr lang="zh-CN" altLang="zh-CN" sz="2400" dirty="0"/>
              <a:t>统计用户</a:t>
            </a:r>
            <a:r>
              <a:rPr lang="en-US" altLang="zh-CN" sz="2400" dirty="0" err="1"/>
              <a:t>sms</a:t>
            </a:r>
            <a:r>
              <a:rPr lang="zh-CN" altLang="zh-CN" sz="2400" dirty="0"/>
              <a:t>不同</a:t>
            </a:r>
            <a:r>
              <a:rPr lang="en-US" altLang="zh-CN" sz="2400" dirty="0" err="1"/>
              <a:t>opp_head</a:t>
            </a:r>
            <a:r>
              <a:rPr lang="en-US" altLang="zh-CN" sz="2400" dirty="0"/>
              <a:t> </a:t>
            </a:r>
            <a:r>
              <a:rPr lang="zh-CN" altLang="zh-CN" sz="2400" dirty="0"/>
              <a:t>记录数</a:t>
            </a:r>
            <a:r>
              <a:rPr lang="en-US" altLang="zh-CN" sz="2400" dirty="0"/>
              <a:t>,</a:t>
            </a:r>
            <a:r>
              <a:rPr lang="zh-CN" altLang="zh-CN" sz="2400" dirty="0"/>
              <a:t>统计用户不同</a:t>
            </a:r>
            <a:r>
              <a:rPr lang="en-US" altLang="zh-CN" sz="2400" dirty="0" err="1"/>
              <a:t>opp_len</a:t>
            </a:r>
            <a:r>
              <a:rPr lang="zh-CN" altLang="zh-CN" sz="2400" dirty="0"/>
              <a:t>记录数</a:t>
            </a:r>
          </a:p>
          <a:p>
            <a:pPr marL="285750" lvl="0" indent="-285750">
              <a:buFont typeface="Arial" panose="020B0604020202020204" pitchFamily="34" charset="0"/>
              <a:buChar char="•"/>
            </a:pPr>
            <a:r>
              <a:rPr lang="en-US" altLang="zh-CN" sz="2400" dirty="0" err="1"/>
              <a:t>sms_in_out</a:t>
            </a:r>
            <a:r>
              <a:rPr lang="en-US" altLang="zh-CN" sz="2400" dirty="0"/>
              <a:t>:</a:t>
            </a:r>
            <a:r>
              <a:rPr lang="zh-CN" altLang="zh-CN" sz="2400" dirty="0"/>
              <a:t>不同</a:t>
            </a:r>
            <a:r>
              <a:rPr lang="en-US" altLang="zh-CN" sz="2400" dirty="0" err="1"/>
              <a:t>in_out</a:t>
            </a:r>
            <a:r>
              <a:rPr lang="en-US" altLang="zh-CN" sz="2400" dirty="0"/>
              <a:t> </a:t>
            </a:r>
            <a:r>
              <a:rPr lang="zh-CN" altLang="zh-CN" sz="2400" dirty="0"/>
              <a:t>记录数</a:t>
            </a:r>
          </a:p>
          <a:p>
            <a:pPr marL="285750" lvl="0" indent="-285750">
              <a:buFont typeface="Arial" panose="020B0604020202020204" pitchFamily="34" charset="0"/>
              <a:buChar char="•"/>
            </a:pPr>
            <a:r>
              <a:rPr lang="en-US" altLang="zh-CN" sz="2400" dirty="0" err="1"/>
              <a:t>sms_last_start_gap_time</a:t>
            </a:r>
            <a:r>
              <a:rPr lang="en-US" altLang="zh-CN" sz="2400" dirty="0"/>
              <a:t>:</a:t>
            </a:r>
            <a:r>
              <a:rPr lang="zh-CN" altLang="zh-CN" sz="2400" dirty="0"/>
              <a:t>记录有多少个不同的日期发了短信，同时记录每天发了多少个短信</a:t>
            </a:r>
          </a:p>
        </p:txBody>
      </p:sp>
      <p:sp>
        <p:nvSpPr>
          <p:cNvPr id="3" name="矩形 2"/>
          <p:cNvSpPr/>
          <p:nvPr/>
        </p:nvSpPr>
        <p:spPr>
          <a:xfrm>
            <a:off x="573624" y="822720"/>
            <a:ext cx="2770310" cy="769441"/>
          </a:xfrm>
          <a:prstGeom prst="rect">
            <a:avLst/>
          </a:prstGeom>
          <a:noFill/>
        </p:spPr>
        <p:txBody>
          <a:bodyPr wrap="none" lIns="91440" tIns="45720" rIns="91440" bIns="45720">
            <a:spAutoFit/>
          </a:bodyPr>
          <a:lstStyle/>
          <a:p>
            <a:pPr algn="ctr"/>
            <a:r>
              <a:rPr lang="zh-CN" altLang="zh-CN" sz="4400" b="0" kern="1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关于</a:t>
            </a:r>
            <a:r>
              <a:rPr lang="en-US" altLang="zh-CN" sz="4400" b="0" kern="100" cap="none" spc="0"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sms</a:t>
            </a:r>
            <a:r>
              <a:rPr lang="zh-CN" altLang="zh-CN" sz="4400" b="0" kern="1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9048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特征分析</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91449" y="1855518"/>
            <a:ext cx="8371643" cy="3764183"/>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2099576" y="2055572"/>
            <a:ext cx="7051829" cy="3170099"/>
          </a:xfrm>
          <a:prstGeom prst="rect">
            <a:avLst/>
          </a:prstGeom>
        </p:spPr>
        <p:txBody>
          <a:bodyPr wrap="square">
            <a:spAutoFit/>
          </a:bodyPr>
          <a:lstStyle/>
          <a:p>
            <a:pPr marL="285750" lvl="0" indent="-285750">
              <a:buFont typeface="Arial" panose="020B0604020202020204" pitchFamily="34" charset="0"/>
              <a:buChar char="•"/>
            </a:pPr>
            <a:r>
              <a:rPr lang="en-US" altLang="zh-CN" sz="2000" dirty="0" err="1"/>
              <a:t>wa_name</a:t>
            </a:r>
            <a:r>
              <a:rPr lang="zh-CN" altLang="zh-CN" sz="2000" dirty="0"/>
              <a:t>，</a:t>
            </a:r>
            <a:r>
              <a:rPr lang="en-US" altLang="zh-CN" sz="2000" dirty="0" err="1"/>
              <a:t>visit_cnt</a:t>
            </a:r>
            <a:r>
              <a:rPr lang="zh-CN" altLang="zh-CN" sz="2000" dirty="0"/>
              <a:t>，</a:t>
            </a:r>
            <a:r>
              <a:rPr lang="en-US" altLang="zh-CN" sz="2000" dirty="0" err="1"/>
              <a:t>visit_dura</a:t>
            </a:r>
            <a:r>
              <a:rPr lang="zh-CN" altLang="zh-CN" sz="2000" dirty="0"/>
              <a:t>，</a:t>
            </a:r>
            <a:r>
              <a:rPr lang="en-US" altLang="zh-CN" sz="2000" dirty="0" err="1"/>
              <a:t>up_flow</a:t>
            </a:r>
            <a:r>
              <a:rPr lang="zh-CN" altLang="zh-CN" sz="2000" dirty="0"/>
              <a:t>，</a:t>
            </a:r>
            <a:r>
              <a:rPr lang="en-US" altLang="zh-CN" sz="2000" dirty="0" err="1"/>
              <a:t>down_flow</a:t>
            </a:r>
            <a:r>
              <a:rPr lang="zh-CN" altLang="zh-CN" sz="2000" dirty="0"/>
              <a:t>：网站的名字，访问的次数的数据特征值（中值，平均值等），分别各个网站访问的总时长的数据特征值（中值，平均值等），分别各个网站访问的上行流量的数据特征值（中值，平均值等），分别各个网站访问的下行流量的数据特征值（中值，平均值等）</a:t>
            </a:r>
          </a:p>
          <a:p>
            <a:pPr marL="285750" lvl="0" indent="-285750">
              <a:buFont typeface="Arial" panose="020B0604020202020204" pitchFamily="34" charset="0"/>
              <a:buChar char="•"/>
            </a:pPr>
            <a:r>
              <a:rPr lang="en-US" altLang="zh-CN" sz="2000" dirty="0"/>
              <a:t>wa_name_1</a:t>
            </a:r>
            <a:r>
              <a:rPr lang="zh-CN" altLang="zh-CN" sz="2000" dirty="0"/>
              <a:t>，</a:t>
            </a:r>
            <a:r>
              <a:rPr lang="en-US" altLang="zh-CN" sz="2000" dirty="0"/>
              <a:t>visit_cnt_1</a:t>
            </a:r>
            <a:r>
              <a:rPr lang="zh-CN" altLang="zh-CN" sz="2000" dirty="0"/>
              <a:t>，</a:t>
            </a:r>
            <a:r>
              <a:rPr lang="en-US" altLang="zh-CN" sz="2000" dirty="0"/>
              <a:t>visit_dura_1</a:t>
            </a:r>
            <a:r>
              <a:rPr lang="zh-CN" altLang="zh-CN" sz="2000" dirty="0"/>
              <a:t>，</a:t>
            </a:r>
            <a:r>
              <a:rPr lang="en-US" altLang="zh-CN" sz="2000" dirty="0"/>
              <a:t>up_flow_1</a:t>
            </a:r>
            <a:r>
              <a:rPr lang="zh-CN" altLang="zh-CN" sz="2000" dirty="0"/>
              <a:t>，</a:t>
            </a:r>
            <a:r>
              <a:rPr lang="en-US" altLang="zh-CN" sz="2000" dirty="0"/>
              <a:t>down_flow_1</a:t>
            </a:r>
            <a:r>
              <a:rPr lang="zh-CN" altLang="zh-CN" sz="2000" dirty="0"/>
              <a:t>：当</a:t>
            </a:r>
            <a:r>
              <a:rPr lang="en-US" altLang="zh-CN" sz="2000" dirty="0"/>
              <a:t>App</a:t>
            </a:r>
            <a:r>
              <a:rPr lang="zh-CN" altLang="zh-CN" sz="2000" dirty="0"/>
              <a:t>形式访问的相关特征</a:t>
            </a:r>
          </a:p>
          <a:p>
            <a:pPr marL="285750" lvl="0" indent="-285750">
              <a:buFont typeface="Arial" panose="020B0604020202020204" pitchFamily="34" charset="0"/>
              <a:buChar char="•"/>
            </a:pPr>
            <a:r>
              <a:rPr lang="en-US" altLang="zh-CN" sz="2000" dirty="0"/>
              <a:t>wa_name_0</a:t>
            </a:r>
            <a:r>
              <a:rPr lang="zh-CN" altLang="zh-CN" sz="2000" dirty="0"/>
              <a:t>，</a:t>
            </a:r>
            <a:r>
              <a:rPr lang="en-US" altLang="zh-CN" sz="2000" dirty="0"/>
              <a:t>visit_cnt_0</a:t>
            </a:r>
            <a:r>
              <a:rPr lang="zh-CN" altLang="zh-CN" sz="2000" dirty="0"/>
              <a:t>，</a:t>
            </a:r>
            <a:r>
              <a:rPr lang="en-US" altLang="zh-CN" sz="2000" dirty="0"/>
              <a:t>visit_dura_0</a:t>
            </a:r>
            <a:r>
              <a:rPr lang="zh-CN" altLang="zh-CN" sz="2000" dirty="0"/>
              <a:t>，</a:t>
            </a:r>
            <a:r>
              <a:rPr lang="en-US" altLang="zh-CN" sz="2000" dirty="0"/>
              <a:t>up_flow_0</a:t>
            </a:r>
            <a:r>
              <a:rPr lang="zh-CN" altLang="zh-CN" sz="2000" dirty="0"/>
              <a:t>，</a:t>
            </a:r>
            <a:r>
              <a:rPr lang="en-US" altLang="zh-CN" sz="2000" dirty="0"/>
              <a:t>down_flow_0</a:t>
            </a:r>
            <a:r>
              <a:rPr lang="zh-CN" altLang="zh-CN" sz="2000" dirty="0"/>
              <a:t>：当网站形式访问的相关特征</a:t>
            </a:r>
          </a:p>
        </p:txBody>
      </p:sp>
      <p:sp>
        <p:nvSpPr>
          <p:cNvPr id="3" name="矩形 2"/>
          <p:cNvSpPr/>
          <p:nvPr/>
        </p:nvSpPr>
        <p:spPr>
          <a:xfrm>
            <a:off x="169495" y="823743"/>
            <a:ext cx="4134466" cy="769441"/>
          </a:xfrm>
          <a:prstGeom prst="rect">
            <a:avLst/>
          </a:prstGeom>
          <a:noFill/>
        </p:spPr>
        <p:txBody>
          <a:bodyPr wrap="none" lIns="91440" tIns="45720" rIns="91440" bIns="45720">
            <a:spAutoFit/>
          </a:bodyPr>
          <a:lstStyle/>
          <a:p>
            <a:pPr algn="ctr"/>
            <a:r>
              <a:rPr lang="zh-CN" altLang="zh-CN" sz="4400" b="0" kern="1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关于</a:t>
            </a:r>
            <a:r>
              <a:rPr lang="zh-CN" altLang="en-US" sz="4400" kern="100" dirty="0">
                <a:ln w="0"/>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上网记录</a:t>
            </a:r>
            <a:r>
              <a:rPr lang="zh-CN" altLang="zh-CN" sz="4400" b="0" kern="1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Times New Roman" panose="02020603050405020304" pitchFamily="18" charset="0"/>
              </a:rPr>
              <a:t>：</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6747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49204" y="1819638"/>
            <a:ext cx="3401455" cy="720000"/>
            <a:chOff x="8437508" y="2825759"/>
            <a:chExt cx="2725037" cy="720000"/>
          </a:xfrm>
        </p:grpSpPr>
        <p:sp>
          <p:nvSpPr>
            <p:cNvPr id="23" name="矩形 22"/>
            <p:cNvSpPr/>
            <p:nvPr/>
          </p:nvSpPr>
          <p:spPr>
            <a:xfrm>
              <a:off x="9243473" y="2905481"/>
              <a:ext cx="1919072" cy="369332"/>
            </a:xfrm>
            <a:prstGeom prst="rect">
              <a:avLst/>
            </a:prstGeom>
          </p:spPr>
          <p:txBody>
            <a:bodyPr wrap="square" anchor="ctr">
              <a:spAutoFit/>
            </a:bodyPr>
            <a:lstStyle/>
            <a:p>
              <a:pPr lvl="0">
                <a:defRPr/>
              </a:pPr>
              <a:r>
                <a:rPr lang="zh-CN" altLang="en-US" dirty="0"/>
                <a:t>模型参数</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20" name="组合 19"/>
            <p:cNvGrpSpPr/>
            <p:nvPr/>
          </p:nvGrpSpPr>
          <p:grpSpPr>
            <a:xfrm>
              <a:off x="8437508" y="2825759"/>
              <a:ext cx="822524" cy="720000"/>
              <a:chOff x="8132708" y="2905159"/>
              <a:chExt cx="822524" cy="720000"/>
            </a:xfrm>
          </p:grpSpPr>
          <p:sp>
            <p:nvSpPr>
              <p:cNvPr id="21" name="矩形 20"/>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05</a:t>
                </a:r>
              </a:p>
            </p:txBody>
          </p:sp>
        </p:grpSp>
      </p:grpSp>
    </p:spTree>
    <p:extLst>
      <p:ext uri="{BB962C8B-B14F-4D97-AF65-F5344CB8AC3E}">
        <p14:creationId xmlns:p14="http://schemas.microsoft.com/office/powerpoint/2010/main" val="12548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800204" y="27967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比赛概述</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grpSp>
      <p:sp>
        <p:nvSpPr>
          <p:cNvPr id="82" name="矩形 81"/>
          <p:cNvSpPr/>
          <p:nvPr/>
        </p:nvSpPr>
        <p:spPr>
          <a:xfrm>
            <a:off x="1800204" y="407591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数据描述</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grpSp>
      <p:grpSp>
        <p:nvGrpSpPr>
          <p:cNvPr id="140" name="组合 139"/>
          <p:cNvGrpSpPr/>
          <p:nvPr/>
        </p:nvGrpSpPr>
        <p:grpSpPr>
          <a:xfrm>
            <a:off x="4694848" y="2805284"/>
            <a:ext cx="2741382" cy="741080"/>
            <a:chOff x="4694848" y="2805284"/>
            <a:chExt cx="2741382" cy="741080"/>
          </a:xfrm>
        </p:grpSpPr>
        <p:sp>
          <p:nvSpPr>
            <p:cNvPr id="88" name="矩形 87"/>
            <p:cNvSpPr/>
            <p:nvPr/>
          </p:nvSpPr>
          <p:spPr>
            <a:xfrm>
              <a:off x="5517158" y="28052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模型选取</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grpSp>
      </p:grpSp>
      <p:grpSp>
        <p:nvGrpSpPr>
          <p:cNvPr id="141" name="组合 140"/>
          <p:cNvGrpSpPr/>
          <p:nvPr/>
        </p:nvGrpSpPr>
        <p:grpSpPr>
          <a:xfrm>
            <a:off x="4647692" y="4088617"/>
            <a:ext cx="2788538" cy="723572"/>
            <a:chOff x="4647692" y="4088617"/>
            <a:chExt cx="2788538" cy="723572"/>
          </a:xfrm>
        </p:grpSpPr>
        <p:sp>
          <p:nvSpPr>
            <p:cNvPr id="94" name="矩形 93"/>
            <p:cNvSpPr/>
            <p:nvPr/>
          </p:nvSpPr>
          <p:spPr>
            <a:xfrm>
              <a:off x="5517158" y="408861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特征分析</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grpSp>
      </p:grpSp>
      <p:grpSp>
        <p:nvGrpSpPr>
          <p:cNvPr id="142" name="组合 141"/>
          <p:cNvGrpSpPr/>
          <p:nvPr/>
        </p:nvGrpSpPr>
        <p:grpSpPr>
          <a:xfrm>
            <a:off x="8437508" y="2825759"/>
            <a:ext cx="2725037" cy="720000"/>
            <a:chOff x="8437508" y="2825759"/>
            <a:chExt cx="2725037" cy="720000"/>
          </a:xfrm>
        </p:grpSpPr>
        <p:sp>
          <p:nvSpPr>
            <p:cNvPr id="100" name="矩形 99"/>
            <p:cNvSpPr/>
            <p:nvPr/>
          </p:nvSpPr>
          <p:spPr>
            <a:xfrm>
              <a:off x="9243473" y="282853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参数调整</a:t>
              </a:r>
            </a:p>
          </p:txBody>
        </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grpSp>
      </p:grpSp>
      <p:grpSp>
        <p:nvGrpSpPr>
          <p:cNvPr id="143" name="组合 142"/>
          <p:cNvGrpSpPr/>
          <p:nvPr/>
        </p:nvGrpSpPr>
        <p:grpSpPr>
          <a:xfrm>
            <a:off x="8405758" y="4092189"/>
            <a:ext cx="3207121" cy="720000"/>
            <a:chOff x="8405758" y="4092189"/>
            <a:chExt cx="3207121" cy="720000"/>
          </a:xfrm>
        </p:grpSpPr>
        <p:sp>
          <p:nvSpPr>
            <p:cNvPr id="108" name="矩形 107"/>
            <p:cNvSpPr/>
            <p:nvPr/>
          </p:nvSpPr>
          <p:spPr>
            <a:xfrm>
              <a:off x="9243472" y="4094967"/>
              <a:ext cx="2369407"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总结收获</a:t>
              </a:r>
            </a:p>
          </p:txBody>
        </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grpSp>
      </p:grpSp>
    </p:spTree>
    <p:extLst>
      <p:ext uri="{BB962C8B-B14F-4D97-AF65-F5344CB8AC3E}">
        <p14:creationId xmlns:p14="http://schemas.microsoft.com/office/powerpoint/2010/main" val="90439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参数调校</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9134" y="715658"/>
            <a:ext cx="3839897" cy="646331"/>
          </a:xfrm>
          <a:prstGeom prst="rect">
            <a:avLst/>
          </a:prstGeom>
          <a:noFill/>
        </p:spPr>
        <p:txBody>
          <a:bodyPr wrap="none" lIns="91440" tIns="45720" rIns="91440" bIns="45720">
            <a:spAutoFit/>
          </a:bodyPr>
          <a:lstStyle/>
          <a:p>
            <a:pPr algn="ctr"/>
            <a:r>
              <a:rPr lang="en-US" altLang="zh-CN" sz="3600" b="0" cap="none" spc="0" dirty="0">
                <a:ln w="0"/>
                <a:solidFill>
                  <a:schemeClr val="tx1"/>
                </a:solidFill>
                <a:effectLst>
                  <a:outerShdw blurRad="38100" dist="19050" dir="2700000" algn="tl" rotWithShape="0">
                    <a:schemeClr val="dk1">
                      <a:alpha val="40000"/>
                    </a:schemeClr>
                  </a:outerShdw>
                </a:effectLst>
              </a:rPr>
              <a:t>LGB&amp;XGB</a:t>
            </a:r>
            <a:r>
              <a:rPr lang="zh-CN" altLang="en-US" sz="3600" b="0" cap="none" spc="0" dirty="0">
                <a:ln w="0"/>
                <a:solidFill>
                  <a:schemeClr val="tx1"/>
                </a:solidFill>
                <a:effectLst>
                  <a:outerShdw blurRad="38100" dist="19050" dir="2700000" algn="tl" rotWithShape="0">
                    <a:schemeClr val="dk1">
                      <a:alpha val="40000"/>
                    </a:schemeClr>
                  </a:outerShdw>
                </a:effectLst>
              </a:rPr>
              <a:t>参数对照</a:t>
            </a:r>
          </a:p>
        </p:txBody>
      </p:sp>
      <p:pic>
        <p:nvPicPr>
          <p:cNvPr id="3" name="图片 2"/>
          <p:cNvPicPr>
            <a:picLocks noChangeAspect="1"/>
          </p:cNvPicPr>
          <p:nvPr/>
        </p:nvPicPr>
        <p:blipFill>
          <a:blip r:embed="rId2"/>
          <a:stretch>
            <a:fillRect/>
          </a:stretch>
        </p:blipFill>
        <p:spPr>
          <a:xfrm>
            <a:off x="1966265" y="1361989"/>
            <a:ext cx="8208589" cy="5013351"/>
          </a:xfrm>
          <a:prstGeom prst="rect">
            <a:avLst/>
          </a:prstGeom>
        </p:spPr>
      </p:pic>
    </p:spTree>
    <p:extLst>
      <p:ext uri="{BB962C8B-B14F-4D97-AF65-F5344CB8AC3E}">
        <p14:creationId xmlns:p14="http://schemas.microsoft.com/office/powerpoint/2010/main" val="267887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noProof="0" dirty="0">
                <a:latin typeface="微软雅黑" panose="020B0503020204020204" pitchFamily="34" charset="-122"/>
                <a:ea typeface="微软雅黑" panose="020B0503020204020204" pitchFamily="34" charset="-122"/>
                <a:cs typeface="微软雅黑"/>
              </a:rPr>
              <a:t>模型参数</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542620" y="2067081"/>
            <a:ext cx="9297015" cy="4216539"/>
          </a:xfrm>
          <a:prstGeom prst="rect">
            <a:avLst/>
          </a:prstGeom>
          <a:noFill/>
        </p:spPr>
        <p:txBody>
          <a:bodyPr wrap="square" lIns="91440" tIns="45720" rIns="91440" bIns="45720">
            <a:spAutoFit/>
          </a:bodyPr>
          <a:lstStyle/>
          <a:p>
            <a:r>
              <a:rPr lang="en-US" altLang="zh-CN" sz="2000" dirty="0"/>
              <a:t>1. </a:t>
            </a:r>
            <a:r>
              <a:rPr lang="zh-CN" altLang="en-US" sz="2000" dirty="0"/>
              <a:t>使用</a:t>
            </a:r>
            <a:r>
              <a:rPr lang="en-US" altLang="zh-CN" sz="2000" dirty="0" err="1"/>
              <a:t>num_leaves</a:t>
            </a:r>
            <a:br>
              <a:rPr lang="en-US" altLang="zh-CN" sz="2800" dirty="0"/>
            </a:br>
            <a:r>
              <a:rPr lang="zh-CN" altLang="en-US" sz="2000" dirty="0"/>
              <a:t>因为</a:t>
            </a:r>
            <a:r>
              <a:rPr lang="en-US" altLang="zh-CN" sz="2000" dirty="0" err="1"/>
              <a:t>LightGBM</a:t>
            </a:r>
            <a:r>
              <a:rPr lang="zh-CN" altLang="en-US" sz="2000" dirty="0"/>
              <a:t>使用的是</a:t>
            </a:r>
            <a:r>
              <a:rPr lang="en-US" altLang="zh-CN" sz="2000" dirty="0"/>
              <a:t>leaf-wise</a:t>
            </a:r>
            <a:r>
              <a:rPr lang="zh-CN" altLang="en-US" sz="2000" dirty="0"/>
              <a:t>的算法，因此在调节树的复杂程度时，使用的是</a:t>
            </a:r>
            <a:r>
              <a:rPr lang="en-US" altLang="zh-CN" sz="2000" dirty="0" err="1"/>
              <a:t>num_leaves</a:t>
            </a:r>
            <a:r>
              <a:rPr lang="zh-CN" altLang="en-US" sz="2000" dirty="0"/>
              <a:t>而不是</a:t>
            </a:r>
            <a:r>
              <a:rPr lang="en-US" altLang="zh-CN" sz="2000" dirty="0" err="1"/>
              <a:t>max_depth</a:t>
            </a:r>
            <a:r>
              <a:rPr lang="zh-CN" altLang="en-US" sz="2000" dirty="0"/>
              <a:t>。</a:t>
            </a:r>
            <a:br>
              <a:rPr lang="en-US" altLang="zh-CN" sz="2800" dirty="0"/>
            </a:br>
            <a:r>
              <a:rPr lang="zh-CN" altLang="en-US" sz="2000" dirty="0"/>
              <a:t>大致换算关系：</a:t>
            </a:r>
            <a:r>
              <a:rPr lang="en-US" altLang="zh-CN" sz="2000" dirty="0" err="1"/>
              <a:t>num_leaves</a:t>
            </a:r>
            <a:r>
              <a:rPr lang="en-US" altLang="zh-CN" sz="2000" dirty="0"/>
              <a:t> = 2^(</a:t>
            </a:r>
            <a:r>
              <a:rPr lang="en-US" altLang="zh-CN" sz="2000" dirty="0" err="1"/>
              <a:t>max_depth</a:t>
            </a:r>
            <a:r>
              <a:rPr lang="en-US" altLang="zh-CN" sz="2000" dirty="0"/>
              <a:t>)</a:t>
            </a:r>
            <a:r>
              <a:rPr lang="zh-CN" altLang="en-US" sz="2000" dirty="0"/>
              <a:t>。它的值的设置应该小于</a:t>
            </a:r>
            <a:r>
              <a:rPr lang="en-US" altLang="zh-CN" sz="2000" dirty="0"/>
              <a:t>2(</a:t>
            </a:r>
            <a:r>
              <a:rPr lang="en-US" altLang="zh-CN" sz="2000" dirty="0" err="1"/>
              <a:t>max_depth</a:t>
            </a:r>
            <a:r>
              <a:rPr lang="en-US" altLang="zh-CN" sz="2000" dirty="0"/>
              <a:t>)</a:t>
            </a:r>
            <a:r>
              <a:rPr lang="zh-CN" altLang="en-US" sz="2000" dirty="0"/>
              <a:t>，否则可能会导致过拟合。</a:t>
            </a:r>
            <a:br>
              <a:rPr lang="zh-CN" altLang="en-US" sz="2800" dirty="0"/>
            </a:br>
            <a:r>
              <a:rPr lang="en-US" altLang="zh-CN" sz="2000" dirty="0"/>
              <a:t>2.</a:t>
            </a:r>
            <a:r>
              <a:rPr lang="zh-CN" altLang="en-US" sz="2000" dirty="0"/>
              <a:t>对于非平衡数据集：可以</a:t>
            </a:r>
            <a:r>
              <a:rPr lang="en-US" altLang="zh-CN" sz="2000" dirty="0" err="1"/>
              <a:t>param</a:t>
            </a:r>
            <a:r>
              <a:rPr lang="en-US" altLang="zh-CN" sz="2000" dirty="0"/>
              <a:t>['</a:t>
            </a:r>
            <a:r>
              <a:rPr lang="en-US" altLang="zh-CN" sz="2000" dirty="0" err="1"/>
              <a:t>is_unbalance</a:t>
            </a:r>
            <a:r>
              <a:rPr lang="en-US" altLang="zh-CN" sz="2000" dirty="0"/>
              <a:t>']='true’</a:t>
            </a:r>
            <a:br>
              <a:rPr lang="en-US" altLang="zh-CN" sz="2800" dirty="0"/>
            </a:br>
            <a:r>
              <a:rPr lang="en-US" altLang="zh-CN" sz="2000" dirty="0"/>
              <a:t>3. Bagging</a:t>
            </a:r>
            <a:r>
              <a:rPr lang="zh-CN" altLang="en-US" sz="2000" dirty="0"/>
              <a:t>参数：</a:t>
            </a:r>
            <a:r>
              <a:rPr lang="en-US" altLang="zh-CN" sz="2000" dirty="0" err="1"/>
              <a:t>bagging_fraction+bagging_freq</a:t>
            </a:r>
            <a:r>
              <a:rPr lang="zh-CN" altLang="en-US" sz="2000" dirty="0"/>
              <a:t>（必须同时设置）、</a:t>
            </a:r>
            <a:r>
              <a:rPr lang="en-US" altLang="zh-CN" sz="2000" dirty="0" err="1"/>
              <a:t>feature_fraction</a:t>
            </a:r>
            <a:r>
              <a:rPr lang="zh-CN" altLang="en-US" sz="2000" dirty="0"/>
              <a:t>。</a:t>
            </a:r>
            <a:r>
              <a:rPr lang="en-US" altLang="zh-CN" sz="2000" dirty="0" err="1"/>
              <a:t>bagging_fraction</a:t>
            </a:r>
            <a:r>
              <a:rPr lang="zh-CN" altLang="en-US" sz="2000" dirty="0"/>
              <a:t>可以使</a:t>
            </a:r>
            <a:r>
              <a:rPr lang="en-US" altLang="zh-CN" sz="2000" dirty="0"/>
              <a:t>bagging</a:t>
            </a:r>
            <a:r>
              <a:rPr lang="zh-CN" altLang="en-US" sz="2000" dirty="0"/>
              <a:t>的更快的运行出结果，</a:t>
            </a:r>
            <a:r>
              <a:rPr lang="en-US" altLang="zh-CN" sz="2000" dirty="0" err="1"/>
              <a:t>feature_fraction</a:t>
            </a:r>
            <a:r>
              <a:rPr lang="zh-CN" altLang="en-US" sz="2000" dirty="0"/>
              <a:t>设置在每次迭代中使用特征的比例。</a:t>
            </a:r>
            <a:br>
              <a:rPr lang="zh-CN" altLang="en-US" sz="2800" dirty="0"/>
            </a:br>
            <a:r>
              <a:rPr lang="en-US" altLang="zh-CN" sz="2000" dirty="0"/>
              <a:t>4. </a:t>
            </a:r>
            <a:r>
              <a:rPr lang="en-US" altLang="zh-CN" sz="2000" dirty="0" err="1"/>
              <a:t>min_data_in_leaf</a:t>
            </a:r>
            <a:r>
              <a:rPr lang="zh-CN" altLang="en-US" sz="2000" dirty="0"/>
              <a:t>：这也是一个比较重要的参数，调大它的值可以防止过拟合，它的值通常设置的比较大。</a:t>
            </a:r>
            <a:r>
              <a:rPr lang="en-US" altLang="zh-CN" sz="2000" dirty="0"/>
              <a:t>5.max_bin:</a:t>
            </a:r>
            <a:r>
              <a:rPr lang="zh-CN" altLang="en-US" sz="2000" dirty="0"/>
              <a:t>调小</a:t>
            </a:r>
            <a:r>
              <a:rPr lang="en-US" altLang="zh-CN" sz="2000" dirty="0" err="1"/>
              <a:t>max_bin</a:t>
            </a:r>
            <a:r>
              <a:rPr lang="zh-CN" altLang="en-US" sz="2000" dirty="0"/>
              <a:t>的值可以提高模型训练速度，调大它的值和调大</a:t>
            </a:r>
            <a:r>
              <a:rPr lang="en-US" altLang="zh-CN" sz="2000" dirty="0" err="1"/>
              <a:t>num_leaves</a:t>
            </a:r>
            <a:r>
              <a:rPr lang="zh-CN" altLang="en-US" sz="2000" dirty="0"/>
              <a:t>起到的效果类似。</a:t>
            </a:r>
          </a:p>
          <a:p>
            <a:endParaRPr lang="zh-CN" altLang="zh-CN" sz="2800" dirty="0"/>
          </a:p>
        </p:txBody>
      </p:sp>
      <p:sp>
        <p:nvSpPr>
          <p:cNvPr id="2" name="矩形 1"/>
          <p:cNvSpPr/>
          <p:nvPr/>
        </p:nvSpPr>
        <p:spPr>
          <a:xfrm>
            <a:off x="482063" y="752553"/>
            <a:ext cx="5429821"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LGB</a:t>
            </a:r>
            <a:r>
              <a:rPr lang="zh-CN" altLang="en-US" sz="5400" b="0" cap="none" spc="0" dirty="0">
                <a:ln w="0"/>
                <a:solidFill>
                  <a:schemeClr val="tx1"/>
                </a:solidFill>
                <a:effectLst>
                  <a:outerShdw blurRad="38100" dist="19050" dir="2700000" algn="tl" rotWithShape="0">
                    <a:schemeClr val="dk1">
                      <a:alpha val="40000"/>
                    </a:schemeClr>
                  </a:outerShdw>
                </a:effectLst>
              </a:rPr>
              <a:t>一些重要参数</a:t>
            </a:r>
          </a:p>
        </p:txBody>
      </p:sp>
    </p:spTree>
    <p:extLst>
      <p:ext uri="{BB962C8B-B14F-4D97-AF65-F5344CB8AC3E}">
        <p14:creationId xmlns:p14="http://schemas.microsoft.com/office/powerpoint/2010/main" val="224707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noProof="0" dirty="0">
                <a:latin typeface="微软雅黑" panose="020B0503020204020204" pitchFamily="34" charset="-122"/>
                <a:ea typeface="微软雅黑" panose="020B0503020204020204" pitchFamily="34" charset="-122"/>
                <a:cs typeface="微软雅黑"/>
              </a:rPr>
              <a:t>模型参数</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rot="20256842">
            <a:off x="272140" y="1318156"/>
            <a:ext cx="5092459" cy="923330"/>
          </a:xfrm>
          <a:prstGeom prst="rect">
            <a:avLst/>
          </a:prstGeom>
          <a:noFill/>
        </p:spPr>
        <p:txBody>
          <a:bodyPr wrap="squar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为啥要调参？？？</a:t>
            </a:r>
          </a:p>
        </p:txBody>
      </p:sp>
      <p:sp>
        <p:nvSpPr>
          <p:cNvPr id="3" name="矩形 2"/>
          <p:cNvSpPr/>
          <p:nvPr/>
        </p:nvSpPr>
        <p:spPr>
          <a:xfrm>
            <a:off x="2194934" y="2967335"/>
            <a:ext cx="7802137" cy="1754326"/>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在想不出特征情况下，</a:t>
            </a:r>
            <a:endParaRPr lang="en-US" altLang="zh-CN" sz="5400" b="0" cap="none" spc="0" dirty="0">
              <a:ln w="0"/>
              <a:solidFill>
                <a:schemeClr val="tx1"/>
              </a:solidFill>
              <a:effectLst>
                <a:outerShdw blurRad="38100" dist="19050" dir="2700000" algn="tl" rotWithShape="0">
                  <a:schemeClr val="dk1">
                    <a:alpha val="40000"/>
                  </a:schemeClr>
                </a:outerShdw>
              </a:effectLst>
            </a:endParaRPr>
          </a:p>
          <a:p>
            <a:pPr algn="ctr"/>
            <a:r>
              <a:rPr lang="zh-CN" altLang="en-US" sz="5400" b="0" cap="none" spc="0" dirty="0">
                <a:ln w="0"/>
                <a:solidFill>
                  <a:schemeClr val="tx1"/>
                </a:solidFill>
                <a:effectLst>
                  <a:outerShdw blurRad="38100" dist="19050" dir="2700000" algn="tl" rotWithShape="0">
                    <a:schemeClr val="dk1">
                      <a:alpha val="40000"/>
                    </a:schemeClr>
                  </a:outerShdw>
                </a:effectLst>
              </a:rPr>
              <a:t>正确率可以提升！！！！</a:t>
            </a:r>
          </a:p>
        </p:txBody>
      </p:sp>
    </p:spTree>
    <p:extLst>
      <p:ext uri="{BB962C8B-B14F-4D97-AF65-F5344CB8AC3E}">
        <p14:creationId xmlns:p14="http://schemas.microsoft.com/office/powerpoint/2010/main" val="406806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noProof="0" dirty="0">
                <a:latin typeface="微软雅黑" panose="020B0503020204020204" pitchFamily="34" charset="-122"/>
                <a:ea typeface="微软雅黑" panose="020B0503020204020204" pitchFamily="34" charset="-122"/>
                <a:cs typeface="微软雅黑"/>
              </a:rPr>
              <a:t>模型参数</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rot="20256842">
            <a:off x="421411" y="945831"/>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举个例子</a:t>
            </a:r>
          </a:p>
        </p:txBody>
      </p:sp>
      <p:pic>
        <p:nvPicPr>
          <p:cNvPr id="3" name="图片 2"/>
          <p:cNvPicPr>
            <a:picLocks noChangeAspect="1"/>
          </p:cNvPicPr>
          <p:nvPr/>
        </p:nvPicPr>
        <p:blipFill>
          <a:blip r:embed="rId2"/>
          <a:stretch>
            <a:fillRect/>
          </a:stretch>
        </p:blipFill>
        <p:spPr>
          <a:xfrm>
            <a:off x="2634393" y="1894492"/>
            <a:ext cx="7712108" cy="4557155"/>
          </a:xfrm>
          <a:prstGeom prst="rect">
            <a:avLst/>
          </a:prstGeom>
        </p:spPr>
      </p:pic>
    </p:spTree>
    <p:extLst>
      <p:ext uri="{BB962C8B-B14F-4D97-AF65-F5344CB8AC3E}">
        <p14:creationId xmlns:p14="http://schemas.microsoft.com/office/powerpoint/2010/main" val="2707767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801197" y="1989273"/>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325482" y="1629273"/>
            <a:ext cx="5349176" cy="720000"/>
            <a:chOff x="8405758" y="3995297"/>
            <a:chExt cx="2756787" cy="720000"/>
          </a:xfrm>
        </p:grpSpPr>
        <p:sp>
          <p:nvSpPr>
            <p:cNvPr id="23" name="矩形 22"/>
            <p:cNvSpPr/>
            <p:nvPr/>
          </p:nvSpPr>
          <p:spPr>
            <a:xfrm>
              <a:off x="9243473" y="4125745"/>
              <a:ext cx="1919072" cy="46166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总结收获</a:t>
              </a:r>
            </a:p>
          </p:txBody>
        </p:sp>
        <p:grpSp>
          <p:nvGrpSpPr>
            <p:cNvPr id="20" name="组合 19"/>
            <p:cNvGrpSpPr/>
            <p:nvPr/>
          </p:nvGrpSpPr>
          <p:grpSpPr>
            <a:xfrm>
              <a:off x="8405758" y="3995297"/>
              <a:ext cx="886024" cy="720000"/>
              <a:chOff x="8113658" y="3950392"/>
              <a:chExt cx="886024" cy="720000"/>
            </a:xfrm>
          </p:grpSpPr>
          <p:sp>
            <p:nvSpPr>
              <p:cNvPr id="21" name="矩形 20"/>
              <p:cNvSpPr/>
              <p:nvPr/>
            </p:nvSpPr>
            <p:spPr>
              <a:xfrm>
                <a:off x="8196670" y="3950392"/>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13658" y="3962506"/>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06</a:t>
                </a:r>
              </a:p>
            </p:txBody>
          </p:sp>
        </p:grpSp>
      </p:grpSp>
    </p:spTree>
    <p:extLst>
      <p:ext uri="{BB962C8B-B14F-4D97-AF65-F5344CB8AC3E}">
        <p14:creationId xmlns:p14="http://schemas.microsoft.com/office/powerpoint/2010/main" val="189192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defRPr/>
            </a:pPr>
            <a:r>
              <a:rPr lang="zh-CN" altLang="en-US" sz="2000" b="1" kern="0" dirty="0">
                <a:latin typeface="微软雅黑" panose="020B0503020204020204" pitchFamily="34" charset="-122"/>
                <a:ea typeface="微软雅黑" panose="020B0503020204020204" pitchFamily="34" charset="-122"/>
                <a:cs typeface="微软雅黑"/>
              </a:rPr>
              <a:t>总结收获</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98410" y="1273944"/>
            <a:ext cx="9618778" cy="464746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555332" y="1585657"/>
            <a:ext cx="9304933" cy="4924425"/>
          </a:xfrm>
          <a:prstGeom prst="rect">
            <a:avLst/>
          </a:prstGeom>
          <a:noFill/>
        </p:spPr>
        <p:txBody>
          <a:bodyPr wrap="square" lIns="91440" tIns="45720" rIns="91440" bIns="45720">
            <a:spAutoFit/>
          </a:bodyPr>
          <a:lstStyle/>
          <a:p>
            <a:r>
              <a:rPr lang="en-US" altLang="zh-CN" sz="2000" b="1" i="1" dirty="0"/>
              <a:t>	</a:t>
            </a:r>
            <a:r>
              <a:rPr lang="zh-CN" altLang="zh-CN" dirty="0"/>
              <a:t>本次数据挖掘实训是对数据挖掘的一个初级入门，自己之前也有看过相关书籍，但是纸上得来终觉浅，在</a:t>
            </a:r>
            <a:r>
              <a:rPr lang="en-US" altLang="zh-CN" dirty="0"/>
              <a:t>ta</a:t>
            </a:r>
            <a:r>
              <a:rPr lang="zh-CN" altLang="zh-CN" dirty="0"/>
              <a:t>给了那个训练赛代码后，才觉得真的入门了，加上几次线下课程，对数据挖掘可以说有了初步的学习与认知吧。</a:t>
            </a:r>
          </a:p>
          <a:p>
            <a:r>
              <a:rPr lang="en-US" altLang="zh-CN" dirty="0"/>
              <a:t>	</a:t>
            </a:r>
            <a:r>
              <a:rPr lang="zh-CN" altLang="zh-CN" dirty="0"/>
              <a:t>数据挖掘其实在之前打美赛也有用到，灰色预测之类的算法进行预测，这都是相关的知识，知识这次实训和本学期的数据挖掘课程更加专业和系统化，通过学习理论知识和</a:t>
            </a:r>
            <a:r>
              <a:rPr lang="en-US" altLang="zh-CN" dirty="0"/>
              <a:t>python</a:t>
            </a:r>
            <a:r>
              <a:rPr lang="zh-CN" altLang="zh-CN" dirty="0"/>
              <a:t>，</a:t>
            </a:r>
            <a:r>
              <a:rPr lang="en-US" altLang="zh-CN" dirty="0" err="1"/>
              <a:t>matlab</a:t>
            </a:r>
            <a:r>
              <a:rPr lang="zh-CN" altLang="zh-CN" dirty="0"/>
              <a:t>实际操作，对那些分类，预测模型更加熟悉。从初赛的调参，到复赛的做特征，其实数据挖掘比赛主要还是特征工程和提取，特征做好了真的事半功倍，参数有用，但是不是主要的，但是调参有利于理解这个模型。</a:t>
            </a:r>
          </a:p>
          <a:p>
            <a:r>
              <a:rPr lang="en-US" altLang="zh-CN" dirty="0"/>
              <a:t>	</a:t>
            </a:r>
            <a:r>
              <a:rPr lang="zh-CN" altLang="zh-CN" dirty="0"/>
              <a:t>本次实训也让我</a:t>
            </a:r>
            <a:r>
              <a:rPr lang="en-US" altLang="zh-CN" dirty="0"/>
              <a:t>python</a:t>
            </a:r>
            <a:r>
              <a:rPr lang="zh-CN" altLang="zh-CN" dirty="0"/>
              <a:t>从无到有，</a:t>
            </a:r>
            <a:r>
              <a:rPr lang="en-US" altLang="zh-CN" dirty="0"/>
              <a:t>python</a:t>
            </a:r>
            <a:r>
              <a:rPr lang="zh-CN" altLang="zh-CN" dirty="0"/>
              <a:t>是一门很强大的语言，不仅是数据挖掘，在网站后台也很方便，有很多现成的</a:t>
            </a:r>
            <a:r>
              <a:rPr lang="en-US" altLang="zh-CN" dirty="0"/>
              <a:t>API</a:t>
            </a:r>
            <a:r>
              <a:rPr lang="zh-CN" altLang="zh-CN" dirty="0"/>
              <a:t>可以调用，掌握了</a:t>
            </a:r>
            <a:r>
              <a:rPr lang="en-US" altLang="zh-CN" dirty="0"/>
              <a:t>Python</a:t>
            </a:r>
            <a:r>
              <a:rPr lang="zh-CN" altLang="zh-CN" dirty="0"/>
              <a:t>，也方便了很多其他科目的学习。</a:t>
            </a:r>
          </a:p>
          <a:p>
            <a:r>
              <a:rPr lang="en-US" altLang="zh-CN" dirty="0"/>
              <a:t>	</a:t>
            </a:r>
            <a:r>
              <a:rPr lang="zh-CN" altLang="zh-CN" dirty="0"/>
              <a:t>这学期的数据挖掘实训课程从知识到实操都收获了很多，为以后的研究生学习以及工作做了很好的准备，特别我准备转大数据金融，掌握数据挖掘和深度学习的一些模型是很有必要的，</a:t>
            </a:r>
            <a:r>
              <a:rPr lang="en-US" altLang="zh-CN" dirty="0"/>
              <a:t>Python</a:t>
            </a:r>
            <a:r>
              <a:rPr lang="zh-CN" altLang="zh-CN" dirty="0"/>
              <a:t>也是一门做这方面处理的很好的语言，总而言之，这次实训收获很多，谢谢老师和</a:t>
            </a:r>
            <a:r>
              <a:rPr lang="en-US" altLang="zh-CN" dirty="0"/>
              <a:t>ta</a:t>
            </a:r>
            <a:r>
              <a:rPr lang="zh-CN" altLang="zh-CN" dirty="0"/>
              <a:t>的辛苦付出。</a:t>
            </a:r>
          </a:p>
          <a:p>
            <a:endParaRPr lang="zh-CN" altLang="zh-CN" dirty="0"/>
          </a:p>
          <a:p>
            <a:endParaRPr lang="zh-CN" altLang="zh-CN" sz="2400" dirty="0"/>
          </a:p>
        </p:txBody>
      </p:sp>
    </p:spTree>
    <p:extLst>
      <p:ext uri="{BB962C8B-B14F-4D97-AF65-F5344CB8AC3E}">
        <p14:creationId xmlns:p14="http://schemas.microsoft.com/office/powerpoint/2010/main" val="21140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825886" y="3334790"/>
            <a:ext cx="4536000" cy="1380931"/>
            <a:chOff x="3825885" y="2756938"/>
            <a:chExt cx="4536000" cy="1380931"/>
          </a:xfrm>
        </p:grpSpPr>
        <p:sp>
          <p:nvSpPr>
            <p:cNvPr id="12" name="文本框 11"/>
            <p:cNvSpPr txBox="1"/>
            <p:nvPr/>
          </p:nvSpPr>
          <p:spPr>
            <a:xfrm>
              <a:off x="3944609" y="2904723"/>
              <a:ext cx="4302780"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4394" y="1156854"/>
            <a:ext cx="1138984" cy="1138984"/>
          </a:xfrm>
          <a:prstGeom prst="rect">
            <a:avLst/>
          </a:prstGeom>
        </p:spPr>
      </p:pic>
      <p:sp>
        <p:nvSpPr>
          <p:cNvPr id="3" name="矩形 2"/>
          <p:cNvSpPr/>
          <p:nvPr/>
        </p:nvSpPr>
        <p:spPr>
          <a:xfrm>
            <a:off x="5587978" y="2061156"/>
            <a:ext cx="1011816" cy="369332"/>
          </a:xfrm>
          <a:prstGeom prst="rect">
            <a:avLst/>
          </a:prstGeom>
          <a:solidFill>
            <a:schemeClr val="accent2"/>
          </a:solidFill>
        </p:spPr>
        <p:txBody>
          <a:bodyPr wrap="none">
            <a:spAutoFit/>
          </a:bodyPr>
          <a:lstStyle/>
          <a:p>
            <a:pPr lvl="0" algn="ctr"/>
            <a:r>
              <a:rPr lang="en-US" altLang="zh-CN" b="1" dirty="0">
                <a:solidFill>
                  <a:schemeClr val="bg1"/>
                </a:solidFill>
                <a:latin typeface="微软雅黑" panose="020B0503020204020204" pitchFamily="34" charset="-122"/>
                <a:ea typeface="微软雅黑" panose="020B0503020204020204" pitchFamily="34" charset="-122"/>
                <a:cs typeface="微软雅黑"/>
              </a:rPr>
              <a:t>Thanks</a:t>
            </a:r>
            <a:endParaRPr lang="zh-CN" altLang="en-US" b="1" dirty="0">
              <a:solidFill>
                <a:schemeClr val="bg1"/>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399743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287"/>
            <a:ext cx="2758531" cy="748972"/>
            <a:chOff x="1163945" y="1717287"/>
            <a:chExt cx="2758531" cy="748972"/>
          </a:xfrm>
        </p:grpSpPr>
        <p:sp>
          <p:nvSpPr>
            <p:cNvPr id="45" name="矩形 44"/>
            <p:cNvSpPr/>
            <p:nvPr/>
          </p:nvSpPr>
          <p:spPr>
            <a:xfrm>
              <a:off x="2003404" y="17172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比赛概述</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01</a:t>
                </a:r>
              </a:p>
            </p:txBody>
          </p:sp>
        </p:grpSp>
      </p:grpSp>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3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b="1" kern="0" dirty="0">
                <a:latin typeface="微软雅黑" panose="020B0503020204020204" pitchFamily="34" charset="-122"/>
                <a:ea typeface="微软雅黑" panose="020B0503020204020204" pitchFamily="34" charset="-122"/>
                <a:cs typeface="微软雅黑"/>
              </a:rPr>
              <a:t>比赛</a:t>
            </a:r>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概述</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059970" y="1712249"/>
            <a:ext cx="8278174" cy="3139321"/>
          </a:xfrm>
          <a:prstGeom prst="rect">
            <a:avLst/>
          </a:prstGeom>
        </p:spPr>
        <p:txBody>
          <a:bodyPr wrap="square" anchor="ctr">
            <a:spAutoFit/>
          </a:bodyPr>
          <a:lstStyle/>
          <a:p>
            <a:r>
              <a:rPr lang="en-US" altLang="zh-CN" dirty="0"/>
              <a:t>	</a:t>
            </a:r>
            <a:r>
              <a:rPr lang="zh-CN" altLang="zh-CN" dirty="0"/>
              <a:t>联通大数据有限公司是中国联通的全资子公司，是中国联通大数据业务商业应用的集中运营主体、统一出口和产业拓展的合资合作平台。 公司建成了国内领先的云架构大数据平台：存储容量</a:t>
            </a:r>
            <a:r>
              <a:rPr lang="en-US" altLang="zh-CN" dirty="0"/>
              <a:t>85PB</a:t>
            </a:r>
            <a:r>
              <a:rPr lang="zh-CN" altLang="zh-CN" dirty="0"/>
              <a:t>，</a:t>
            </a:r>
            <a:r>
              <a:rPr lang="en-US" altLang="zh-CN" dirty="0"/>
              <a:t>Hadoop</a:t>
            </a:r>
            <a:r>
              <a:rPr lang="zh-CN" altLang="zh-CN" dirty="0"/>
              <a:t>集群的计算能力已近</a:t>
            </a:r>
            <a:r>
              <a:rPr lang="en-US" altLang="zh-CN" dirty="0"/>
              <a:t>4500</a:t>
            </a:r>
            <a:r>
              <a:rPr lang="zh-CN" altLang="zh-CN" dirty="0"/>
              <a:t>个节点，平台上集中了全国的业务海量数据，建立了涵盖</a:t>
            </a:r>
            <a:r>
              <a:rPr lang="en-US" altLang="zh-CN" dirty="0"/>
              <a:t>9</a:t>
            </a:r>
            <a:r>
              <a:rPr lang="zh-CN" altLang="zh-CN" dirty="0"/>
              <a:t>大类，共计</a:t>
            </a:r>
            <a:r>
              <a:rPr lang="en-US" altLang="zh-CN" dirty="0"/>
              <a:t>3800+</a:t>
            </a:r>
            <a:r>
              <a:rPr lang="zh-CN" altLang="zh-CN" dirty="0"/>
              <a:t>个用户标签体系；可识别</a:t>
            </a:r>
            <a:r>
              <a:rPr lang="en-US" altLang="zh-CN" dirty="0"/>
              <a:t>4</a:t>
            </a:r>
            <a:r>
              <a:rPr lang="zh-CN" altLang="zh-CN" dirty="0"/>
              <a:t>亿</a:t>
            </a:r>
            <a:r>
              <a:rPr lang="en-US" altLang="zh-CN" dirty="0"/>
              <a:t>URL</a:t>
            </a:r>
            <a:r>
              <a:rPr lang="zh-CN" altLang="zh-CN" dirty="0"/>
              <a:t>，</a:t>
            </a:r>
            <a:r>
              <a:rPr lang="en-US" altLang="zh-CN" dirty="0"/>
              <a:t>20</a:t>
            </a:r>
            <a:r>
              <a:rPr lang="zh-CN" altLang="zh-CN" dirty="0"/>
              <a:t>万个互联网产品，约</a:t>
            </a:r>
            <a:r>
              <a:rPr lang="en-US" altLang="zh-CN" dirty="0"/>
              <a:t>4200</a:t>
            </a:r>
            <a:r>
              <a:rPr lang="zh-CN" altLang="zh-CN" dirty="0"/>
              <a:t>个手机品牌、</a:t>
            </a:r>
            <a:r>
              <a:rPr lang="en-US" altLang="zh-CN" dirty="0"/>
              <a:t>10.5</a:t>
            </a:r>
            <a:r>
              <a:rPr lang="zh-CN" altLang="zh-CN" dirty="0"/>
              <a:t>万个终端型号；上网数据日处理能力 达</a:t>
            </a:r>
            <a:r>
              <a:rPr lang="en-US" altLang="zh-CN" dirty="0"/>
              <a:t>7100</a:t>
            </a:r>
            <a:r>
              <a:rPr lang="zh-CN" altLang="zh-CN" dirty="0"/>
              <a:t>亿条；信令数据日处理能力</a:t>
            </a:r>
            <a:r>
              <a:rPr lang="en-US" altLang="zh-CN" dirty="0"/>
              <a:t>770</a:t>
            </a:r>
            <a:r>
              <a:rPr lang="zh-CN" altLang="zh-CN" dirty="0"/>
              <a:t>亿条，话单数据日处理能力</a:t>
            </a:r>
            <a:r>
              <a:rPr lang="en-US" altLang="zh-CN" dirty="0"/>
              <a:t>330</a:t>
            </a:r>
            <a:r>
              <a:rPr lang="zh-CN" altLang="zh-CN" dirty="0"/>
              <a:t>亿条。</a:t>
            </a:r>
          </a:p>
          <a:p>
            <a:r>
              <a:rPr lang="en-US" altLang="zh-CN" dirty="0"/>
              <a:t>	</a:t>
            </a:r>
            <a:r>
              <a:rPr lang="zh-CN" altLang="zh-CN" dirty="0"/>
              <a:t>本次大赛以模拟的语音通话、短信收发、网站及</a:t>
            </a:r>
            <a:r>
              <a:rPr lang="en-US" altLang="zh-CN" dirty="0"/>
              <a:t>App</a:t>
            </a:r>
            <a:r>
              <a:rPr lang="zh-CN" altLang="zh-CN" dirty="0"/>
              <a:t>访问记录等移动网络使用行为为基础，参赛队伍需要通过数据挖掘技术和机器学习算法，构建识别风险用户的预测模型，判别用户属于风险用户的可能性。从而为各行业提供风控保障，助力新时代大数字生态的健康有序发展</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84258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17200"/>
            <a:ext cx="2694494" cy="736272"/>
            <a:chOff x="1181643" y="1742687"/>
            <a:chExt cx="2694494" cy="736272"/>
          </a:xfrm>
        </p:grpSpPr>
        <p:sp>
          <p:nvSpPr>
            <p:cNvPr id="29" name="矩形 28"/>
            <p:cNvSpPr/>
            <p:nvPr/>
          </p:nvSpPr>
          <p:spPr>
            <a:xfrm>
              <a:off x="1957065" y="1742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数据描述</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02</a:t>
                </a:r>
              </a:p>
            </p:txBody>
          </p:sp>
        </p:grpSp>
      </p:grpSp>
    </p:spTree>
    <p:extLst>
      <p:ext uri="{BB962C8B-B14F-4D97-AF65-F5344CB8AC3E}">
        <p14:creationId xmlns:p14="http://schemas.microsoft.com/office/powerpoint/2010/main" val="109032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数据描述</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33416" y="1793238"/>
            <a:ext cx="8068160" cy="302260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4202098" y="2519708"/>
            <a:ext cx="6096000" cy="1569660"/>
          </a:xfrm>
          <a:prstGeom prst="rect">
            <a:avLst/>
          </a:prstGeom>
        </p:spPr>
        <p:txBody>
          <a:bodyPr>
            <a:spAutoFit/>
          </a:bodyPr>
          <a:lstStyle/>
          <a:p>
            <a:pPr marL="514350" indent="-514350" algn="just">
              <a:spcAft>
                <a:spcPts val="0"/>
              </a:spcAft>
              <a:buAutoNum type="arabicPeriod"/>
            </a:pPr>
            <a:r>
              <a:rPr lang="en-US" altLang="zh-CN" sz="3200" kern="100" dirty="0">
                <a:latin typeface="等线" panose="02010600030101010101" pitchFamily="2" charset="-122"/>
                <a:cs typeface="Times New Roman" panose="02020603050405020304" pitchFamily="18" charset="0"/>
              </a:rPr>
              <a:t>  </a:t>
            </a:r>
            <a:r>
              <a:rPr lang="zh-CN" altLang="en-US" sz="3200" kern="100" dirty="0">
                <a:latin typeface="等线" panose="02010600030101010101" pitchFamily="2" charset="-122"/>
                <a:cs typeface="Times New Roman" panose="02020603050405020304" pitchFamily="18" charset="0"/>
              </a:rPr>
              <a:t>通话记录</a:t>
            </a:r>
            <a:endParaRPr lang="en-US" altLang="zh-CN" sz="3200" kern="100" dirty="0">
              <a:latin typeface="等线" panose="02010600030101010101" pitchFamily="2" charset="-122"/>
              <a:cs typeface="Times New Roman" panose="02020603050405020304" pitchFamily="18" charset="0"/>
            </a:endParaRPr>
          </a:p>
          <a:p>
            <a:pPr marL="514350" indent="-514350" algn="just">
              <a:spcAft>
                <a:spcPts val="0"/>
              </a:spcAft>
              <a:buAutoNum type="arabicPeriod" startAt="2"/>
            </a:pPr>
            <a:r>
              <a:rPr lang="zh-CN" altLang="en-US" sz="3200" kern="100" dirty="0">
                <a:latin typeface="等线" panose="02010600030101010101" pitchFamily="2" charset="-122"/>
                <a:cs typeface="Times New Roman" panose="02020603050405020304" pitchFamily="18" charset="0"/>
              </a:rPr>
              <a:t>  短信记录</a:t>
            </a:r>
            <a:endParaRPr lang="en-US" altLang="zh-CN" sz="3200" kern="100" dirty="0">
              <a:latin typeface="等线" panose="02010600030101010101" pitchFamily="2" charset="-122"/>
              <a:cs typeface="Times New Roman" panose="02020603050405020304" pitchFamily="18" charset="0"/>
            </a:endParaRPr>
          </a:p>
          <a:p>
            <a:pPr marL="514350" indent="-514350" algn="just">
              <a:spcAft>
                <a:spcPts val="0"/>
              </a:spcAft>
              <a:buAutoNum type="arabicPeriod" startAt="2"/>
            </a:pPr>
            <a:r>
              <a:rPr lang="zh-CN" altLang="zh-CN" sz="3200" kern="100" dirty="0">
                <a:latin typeface="等线" panose="02010600030101010101" pitchFamily="2" charset="-122"/>
                <a:cs typeface="Times New Roman" panose="02020603050405020304" pitchFamily="18" charset="0"/>
              </a:rPr>
              <a:t> </a:t>
            </a:r>
            <a:r>
              <a:rPr lang="en-US" altLang="zh-CN" sz="3200" kern="100" dirty="0">
                <a:latin typeface="等线" panose="02010600030101010101" pitchFamily="2" charset="-122"/>
                <a:cs typeface="Times New Roman" panose="02020603050405020304" pitchFamily="18" charset="0"/>
              </a:rPr>
              <a:t> </a:t>
            </a:r>
            <a:r>
              <a:rPr lang="zh-CN" altLang="en-US" sz="3200" kern="100" dirty="0">
                <a:latin typeface="等线" panose="02010600030101010101" pitchFamily="2" charset="-122"/>
                <a:cs typeface="Times New Roman" panose="02020603050405020304" pitchFamily="18" charset="0"/>
              </a:rPr>
              <a:t>上网记录</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3419375" y="615631"/>
            <a:ext cx="4339651"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三大数据类别</a:t>
            </a:r>
          </a:p>
        </p:txBody>
      </p:sp>
    </p:spTree>
    <p:extLst>
      <p:ext uri="{BB962C8B-B14F-4D97-AF65-F5344CB8AC3E}">
        <p14:creationId xmlns:p14="http://schemas.microsoft.com/office/powerpoint/2010/main" val="282192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数据描述</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0" name="图片 9" descr="upfile"/>
          <p:cNvPicPr/>
          <p:nvPr/>
        </p:nvPicPr>
        <p:blipFill>
          <a:blip r:embed="rId2">
            <a:extLst>
              <a:ext uri="{28A0092B-C50C-407E-A947-70E740481C1C}">
                <a14:useLocalDpi xmlns:a14="http://schemas.microsoft.com/office/drawing/2010/main" val="0"/>
              </a:ext>
            </a:extLst>
          </a:blip>
          <a:srcRect/>
          <a:stretch>
            <a:fillRect/>
          </a:stretch>
        </p:blipFill>
        <p:spPr bwMode="auto">
          <a:xfrm>
            <a:off x="2401098" y="2176511"/>
            <a:ext cx="6813924" cy="3516425"/>
          </a:xfrm>
          <a:prstGeom prst="rect">
            <a:avLst/>
          </a:prstGeom>
          <a:noFill/>
          <a:ln>
            <a:noFill/>
          </a:ln>
        </p:spPr>
      </p:pic>
      <p:sp>
        <p:nvSpPr>
          <p:cNvPr id="3" name="矩形 2"/>
          <p:cNvSpPr/>
          <p:nvPr/>
        </p:nvSpPr>
        <p:spPr>
          <a:xfrm>
            <a:off x="0" y="1095245"/>
            <a:ext cx="4944862" cy="769441"/>
          </a:xfrm>
          <a:prstGeom prst="rect">
            <a:avLst/>
          </a:prstGeom>
          <a:noFill/>
        </p:spPr>
        <p:txBody>
          <a:bodyPr wrap="square" lIns="91440" tIns="45720" rIns="91440" bIns="45720">
            <a:spAutoFit/>
          </a:bodyPr>
          <a:lstStyle/>
          <a:p>
            <a:pPr algn="ctr"/>
            <a:r>
              <a:rPr lang="zh-CN" altLang="en-US" sz="4400" dirty="0">
                <a:ln w="0"/>
                <a:effectLst>
                  <a:outerShdw blurRad="38100" dist="19050" dir="2700000" algn="tl" rotWithShape="0">
                    <a:schemeClr val="dk1">
                      <a:alpha val="40000"/>
                    </a:schemeClr>
                  </a:outerShdw>
                </a:effectLst>
              </a:rPr>
              <a:t>通话数据格式</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5592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数据描述</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1095245"/>
            <a:ext cx="4944862" cy="769441"/>
          </a:xfrm>
          <a:prstGeom prst="rect">
            <a:avLst/>
          </a:prstGeom>
          <a:noFill/>
        </p:spPr>
        <p:txBody>
          <a:bodyPr wrap="square" lIns="91440" tIns="45720" rIns="91440" bIns="45720">
            <a:spAutoFit/>
          </a:bodyPr>
          <a:lstStyle/>
          <a:p>
            <a:pPr algn="ctr"/>
            <a:r>
              <a:rPr lang="zh-CN" altLang="en-US" sz="4400" dirty="0">
                <a:ln w="0"/>
                <a:effectLst>
                  <a:outerShdw blurRad="38100" dist="19050" dir="2700000" algn="tl" rotWithShape="0">
                    <a:schemeClr val="dk1">
                      <a:alpha val="40000"/>
                    </a:schemeClr>
                  </a:outerShdw>
                </a:effectLst>
              </a:rPr>
              <a:t>短信数据格式</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pic>
        <p:nvPicPr>
          <p:cNvPr id="9" name="图片 8" descr="upfile"/>
          <p:cNvPicPr/>
          <p:nvPr/>
        </p:nvPicPr>
        <p:blipFill>
          <a:blip r:embed="rId2">
            <a:extLst>
              <a:ext uri="{28A0092B-C50C-407E-A947-70E740481C1C}">
                <a14:useLocalDpi xmlns:a14="http://schemas.microsoft.com/office/drawing/2010/main" val="0"/>
              </a:ext>
            </a:extLst>
          </a:blip>
          <a:srcRect/>
          <a:stretch>
            <a:fillRect/>
          </a:stretch>
        </p:blipFill>
        <p:spPr bwMode="auto">
          <a:xfrm>
            <a:off x="2768563" y="2223377"/>
            <a:ext cx="6509908" cy="3711258"/>
          </a:xfrm>
          <a:prstGeom prst="rect">
            <a:avLst/>
          </a:prstGeom>
          <a:noFill/>
          <a:ln>
            <a:noFill/>
          </a:ln>
        </p:spPr>
      </p:pic>
    </p:spTree>
    <p:extLst>
      <p:ext uri="{BB962C8B-B14F-4D97-AF65-F5344CB8AC3E}">
        <p14:creationId xmlns:p14="http://schemas.microsoft.com/office/powerpoint/2010/main" val="344799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数据描述</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1095245"/>
            <a:ext cx="4944862" cy="769441"/>
          </a:xfrm>
          <a:prstGeom prst="rect">
            <a:avLst/>
          </a:prstGeom>
          <a:noFill/>
        </p:spPr>
        <p:txBody>
          <a:bodyPr wrap="square" lIns="91440" tIns="45720" rIns="91440" bIns="45720">
            <a:spAutoFit/>
          </a:bodyPr>
          <a:lstStyle/>
          <a:p>
            <a:pPr algn="ctr"/>
            <a:r>
              <a:rPr lang="zh-CN" altLang="en-US" sz="4400" dirty="0">
                <a:ln w="0"/>
                <a:effectLst>
                  <a:outerShdw blurRad="38100" dist="19050" dir="2700000" algn="tl" rotWithShape="0">
                    <a:schemeClr val="dk1">
                      <a:alpha val="40000"/>
                    </a:schemeClr>
                  </a:outerShdw>
                </a:effectLst>
              </a:rPr>
              <a:t>上网数据格式</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pic>
        <p:nvPicPr>
          <p:cNvPr id="9" name="图片 8" descr="upfile"/>
          <p:cNvPicPr/>
          <p:nvPr/>
        </p:nvPicPr>
        <p:blipFill>
          <a:blip r:embed="rId2">
            <a:extLst>
              <a:ext uri="{28A0092B-C50C-407E-A947-70E740481C1C}">
                <a14:useLocalDpi xmlns:a14="http://schemas.microsoft.com/office/drawing/2010/main" val="0"/>
              </a:ext>
            </a:extLst>
          </a:blip>
          <a:srcRect/>
          <a:stretch>
            <a:fillRect/>
          </a:stretch>
        </p:blipFill>
        <p:spPr bwMode="auto">
          <a:xfrm>
            <a:off x="2742620" y="2241176"/>
            <a:ext cx="6786862" cy="3469342"/>
          </a:xfrm>
          <a:prstGeom prst="rect">
            <a:avLst/>
          </a:prstGeom>
          <a:noFill/>
          <a:ln>
            <a:noFill/>
          </a:ln>
        </p:spPr>
      </p:pic>
    </p:spTree>
    <p:extLst>
      <p:ext uri="{BB962C8B-B14F-4D97-AF65-F5344CB8AC3E}">
        <p14:creationId xmlns:p14="http://schemas.microsoft.com/office/powerpoint/2010/main" val="19055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879</Words>
  <Application>Microsoft Office PowerPoint</Application>
  <PresentationFormat>宽屏</PresentationFormat>
  <Paragraphs>130</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PingFang SC</vt:lpstr>
      <vt:lpstr>等线</vt:lpstr>
      <vt:lpstr>宋体</vt:lpstr>
      <vt:lpstr>微软雅黑</vt:lpstr>
      <vt:lpstr>Arial</vt:lpstr>
      <vt:lpstr>Calibri</vt:lpstr>
      <vt:lpstr>Calibri Light</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luo miao</cp:lastModifiedBy>
  <cp:revision>90</cp:revision>
  <dcterms:created xsi:type="dcterms:W3CDTF">2016-04-16T23:42:38Z</dcterms:created>
  <dcterms:modified xsi:type="dcterms:W3CDTF">2018-06-13T14:24:42Z</dcterms:modified>
</cp:coreProperties>
</file>