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Bree Serif"/>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ae8c9555f5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ae8c9555f5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here is the representation of how our software is </a:t>
            </a:r>
            <a:r>
              <a:rPr lang="en"/>
              <a:t>structured.</a:t>
            </a:r>
            <a:r>
              <a:rPr lang="en"/>
              <a:t> First the user interacts with the UI from the html which tells the application the request the user is making which then leads to the application storing the user data in a local storage while simultaneously accessing the localized storage when displaying the 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e8c9555f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e8c9555f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design process throughout the project’s development, we used a web application called Figma to create drafts of our extension’s design. We decided to add this program to our development process because it’s very accessible and its features are easy to learn. Also, some of our team members have used Figma before so this was brought to our attention in the beginning stages of our project’s development. Using Figma has helped us plan out how we want to design our extension so we would have a basis to refer to implementing our user interface using HTML and CSS. For our designs we came stuck with a simplistic design so it would look user-friendly for our new ones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64be7d0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64be7d0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designs are the drafts we created over the course of the project’s development. The first draft was very bare bones and we had the idea of implementing a basic todo list that allowed users to add tasks and delete tasks. Our second draft included the plan to implement features that included creating multiple lists and inputting a date and time when adding a task. However throughout the course of the project’s development, decisions were made to make changes to certain features and to cut off features that couldn’t be implemented in time. Because of that, that leads to our final draft which is what our </a:t>
            </a:r>
            <a:r>
              <a:rPr lang="en"/>
              <a:t>extension</a:t>
            </a:r>
            <a:r>
              <a:rPr lang="en"/>
              <a:t> looks like currently. It includes features such as creating multiple lists, deleting checked tasks, deleting lists, and changing theme colors. We also made some cosmetic changes such as the add button to make it more user friendly.  What all these three design have in common is a simplistic look, which we decide to stick with for the entire project development.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e8c9555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e8c9555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technical highlights that we came across with is implementing objects for structuring how we set up properties for a list and task. Instead of combining HTML and Javascript like we did for our first demo, we thought of using objects to separate the functionality of Javascript from the user interface of HTML so we would be able to store information and manipulate information pertaining to a list or task. We also were able to make our CSS more dynamic to help us make changes to our CSS more efficiently when needed to. This also was helpful in implementing the theme colors feature because it allowed us to create more and more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ae8c9555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ae8c9555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started the project some of our members were unfamiliar with html and </a:t>
            </a:r>
            <a:r>
              <a:rPr lang="en"/>
              <a:t>javascript</a:t>
            </a:r>
            <a:r>
              <a:rPr lang="en"/>
              <a:t> thus when we first </a:t>
            </a:r>
            <a:r>
              <a:rPr lang="en"/>
              <a:t>began</a:t>
            </a:r>
            <a:r>
              <a:rPr lang="en"/>
              <a:t> it was </a:t>
            </a:r>
            <a:r>
              <a:rPr lang="en"/>
              <a:t>a lot</a:t>
            </a:r>
            <a:r>
              <a:rPr lang="en"/>
              <a:t> of us learning and adapting to these new languages. When we started the </a:t>
            </a:r>
            <a:r>
              <a:rPr lang="en"/>
              <a:t>project</a:t>
            </a:r>
            <a:r>
              <a:rPr lang="en"/>
              <a:t> we relied heavily on the html side but we knew going </a:t>
            </a:r>
            <a:r>
              <a:rPr lang="en"/>
              <a:t>forward</a:t>
            </a:r>
            <a:r>
              <a:rPr lang="en"/>
              <a:t> we would have to shift to a more object oriented style relying more on the </a:t>
            </a:r>
            <a:r>
              <a:rPr lang="en"/>
              <a:t>javascript</a:t>
            </a:r>
            <a:r>
              <a:rPr lang="en"/>
              <a:t> portion if we wanted to make future </a:t>
            </a:r>
            <a:r>
              <a:rPr lang="en"/>
              <a:t>improvements. One problem we had was time constraints as this was our first major project we were a bit ambitious with the timeline and what we thought we could do that combined with the final being moved a week forward meant towards the the we had to make tough decisions and what we can and can’t do within out time frame. A major example was the time and date feature which we thought would be a luxury to add to the to do list but as the deadline approached we had to cut as we only want to improve quality features in our extension not rushed or unfinished features. Another key decision we made was to remove our delete task feature in favor of a delete checked task feature, despite it being less freedom for the user we felt that would more user friendly and intuitive for our user to use but it was a tought decision at the time where we decided that we sould move in this direction.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e8c9555f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ae8c9555f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our teamwork was conducted on discord as </a:t>
            </a:r>
            <a:r>
              <a:rPr lang="en"/>
              <a:t>that</a:t>
            </a:r>
            <a:r>
              <a:rPr lang="en"/>
              <a:t> is where we communicated and met for our meetings. We uploaded our work to our </a:t>
            </a:r>
            <a:r>
              <a:rPr lang="en"/>
              <a:t>separate</a:t>
            </a:r>
            <a:r>
              <a:rPr lang="en"/>
              <a:t> github branches as to not allow more than one of use to edit the same branch at the same time as we saw that as a </a:t>
            </a:r>
            <a:r>
              <a:rPr lang="en"/>
              <a:t>possibility</a:t>
            </a:r>
            <a:r>
              <a:rPr lang="en"/>
              <a:t> for error and </a:t>
            </a:r>
            <a:r>
              <a:rPr lang="en"/>
              <a:t>compatibility</a:t>
            </a:r>
            <a:r>
              <a:rPr lang="en"/>
              <a:t> issues to come up. After our meetings we would upload our meeting details onto a google docs where we kept track of our meeting minutes.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ae8c9555f5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ae8c9555f5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main weakness was keeping track of progress in order to meet our self </a:t>
            </a:r>
            <a:r>
              <a:rPr lang="en"/>
              <a:t>imposed</a:t>
            </a:r>
            <a:r>
              <a:rPr lang="en"/>
              <a:t> deadlines as looking </a:t>
            </a:r>
            <a:r>
              <a:rPr lang="en"/>
              <a:t>back</a:t>
            </a:r>
            <a:r>
              <a:rPr lang="en"/>
              <a:t> there are things we could have done to </a:t>
            </a:r>
            <a:r>
              <a:rPr lang="en"/>
              <a:t>improve</a:t>
            </a:r>
            <a:r>
              <a:rPr lang="en"/>
              <a:t> our team progress such as being more conservative in what we could achieve given our timeline and keeping track of our progress as if we were start over we </a:t>
            </a:r>
            <a:r>
              <a:rPr lang="en"/>
              <a:t>probably</a:t>
            </a:r>
            <a:r>
              <a:rPr lang="en"/>
              <a:t> would have used an application like Jira to track our progress but by the time we released this we were to deep into our project. These are </a:t>
            </a:r>
            <a:r>
              <a:rPr lang="en"/>
              <a:t>positives</a:t>
            </a:r>
            <a:r>
              <a:rPr lang="en"/>
              <a:t> though as these all </a:t>
            </a:r>
            <a:r>
              <a:rPr lang="en"/>
              <a:t>lessons</a:t>
            </a:r>
            <a:r>
              <a:rPr lang="en"/>
              <a:t> we learned while throughout the </a:t>
            </a:r>
            <a:r>
              <a:rPr lang="en"/>
              <a:t>development</a:t>
            </a:r>
            <a:r>
              <a:rPr lang="en"/>
              <a:t> progress of our </a:t>
            </a:r>
            <a:r>
              <a:rPr lang="en"/>
              <a:t>project that we will embrace and take with us going forward into our projects that will make us better developers in the future.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64be7d0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64be7d0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e8c9555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e8c9555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e8c9555f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e8c9555f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e8c9555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e8c9555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e8c9555f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e8c9555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far as the features go, we decided to go with a sidebar design to display the extension we have created. We felt that it looked cleaner implementing it this way as it allows the users of the extension to keep whatever they are working on the main priority taking up their screen space. We also added a context menu as another way to open the extension so that the users had a faster way of opening up their to do list and get to jotting down their tasks quickly, although it can be opened through the browser as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e8c9555f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e8c9555f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added the ability for users to create multiple lists. The idea behind the implementation of this feature is to keep everything organized. For example, users are able to make specific lists solely for Shopping, containing things to buy from the grocery store, one for school containing what assignments and projects are needed to be worked on, and one for work to keep track of things such as meetings. On top of that, users have the ability of adding tasks to the appropriate list and are also able to check off these tasks once completed. We also added a task counter feature which essentially keeps track of how many tasks remains incomplete for each created list respectively.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e8c9555f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e8c9555f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users are also able to save their lists and tasks before closing the extension. This feature allows the users to pick up from where they left off, or revisit tasks they have completed sometime later in the day or week as an example. Another feature we implemented is the deletion of lists to give the user ability to delete lists that they may deem not important anymore or ones that they have fully completed and would like to get rid off. In addition, we also have a delete checked tasks which essentially deletes all checked tasks within the list for easier organization.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e8c9555f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e8c9555f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also gave the users the ability to change theme colors to their liking. As we can see in the examples, there are 5 color schemes to choose from which give the extension a distinct look.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e8c9555f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e8c9555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could see the features outline over the two phases of the assignment and the corresponding tasks that were implemented in each respective phase.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Bree Serif"/>
                <a:ea typeface="Bree Serif"/>
                <a:cs typeface="Bree Serif"/>
                <a:sym typeface="Bree Serif"/>
              </a:rPr>
              <a:t>Toodaloo</a:t>
            </a:r>
            <a:endParaRPr>
              <a:latin typeface="Bree Serif"/>
              <a:ea typeface="Bree Serif"/>
              <a:cs typeface="Bree Serif"/>
              <a:sym typeface="Bree Serif"/>
            </a:endParaRPr>
          </a:p>
          <a:p>
            <a:pPr indent="0" lvl="0" marL="0" rtl="0" algn="l">
              <a:spcBef>
                <a:spcPts val="0"/>
              </a:spcBef>
              <a:spcAft>
                <a:spcPts val="0"/>
              </a:spcAft>
              <a:buNone/>
            </a:pPr>
            <a:r>
              <a:rPr lang="en" sz="2650">
                <a:latin typeface="Bree Serif"/>
                <a:ea typeface="Bree Serif"/>
                <a:cs typeface="Bree Serif"/>
                <a:sym typeface="Bree Serif"/>
              </a:rPr>
              <a:t>Final Presentation</a:t>
            </a:r>
            <a:endParaRPr sz="2650">
              <a:latin typeface="Bree Serif"/>
              <a:ea typeface="Bree Serif"/>
              <a:cs typeface="Bree Serif"/>
              <a:sym typeface="Bree Serif"/>
            </a:endParaRPr>
          </a:p>
        </p:txBody>
      </p:sp>
      <p:sp>
        <p:nvSpPr>
          <p:cNvPr id="68" name="Google Shape;68;p13"/>
          <p:cNvSpPr txBox="1"/>
          <p:nvPr>
            <p:ph idx="1" type="subTitle"/>
          </p:nvPr>
        </p:nvSpPr>
        <p:spPr>
          <a:xfrm>
            <a:off x="390525" y="2929750"/>
            <a:ext cx="4662600" cy="13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Nadir Abdusemed, Lloyd Castro, Jose Flores, Patrick Sangalang</a:t>
            </a:r>
            <a:endParaRPr>
              <a:latin typeface="Bree Serif"/>
              <a:ea typeface="Bree Serif"/>
              <a:cs typeface="Bree Serif"/>
              <a:sym typeface="Bree Serif"/>
            </a:endParaRPr>
          </a:p>
        </p:txBody>
      </p:sp>
      <p:pic>
        <p:nvPicPr>
          <p:cNvPr id="69" name="Google Shape;69;p13"/>
          <p:cNvPicPr preferRelativeResize="0"/>
          <p:nvPr/>
        </p:nvPicPr>
        <p:blipFill>
          <a:blip r:embed="rId3">
            <a:alphaModFix/>
          </a:blip>
          <a:stretch>
            <a:fillRect/>
          </a:stretch>
        </p:blipFill>
        <p:spPr>
          <a:xfrm>
            <a:off x="5375650" y="1336125"/>
            <a:ext cx="2679500" cy="267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61" name="Shape 161"/>
        <p:cNvGrpSpPr/>
        <p:nvPr/>
      </p:nvGrpSpPr>
      <p:grpSpPr>
        <a:xfrm>
          <a:off x="0" y="0"/>
          <a:ext cx="0" cy="0"/>
          <a:chOff x="0" y="0"/>
          <a:chExt cx="0" cy="0"/>
        </a:xfrm>
      </p:grpSpPr>
      <p:sp>
        <p:nvSpPr>
          <p:cNvPr id="162" name="Google Shape;162;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Software </a:t>
            </a:r>
            <a:r>
              <a:rPr lang="en">
                <a:latin typeface="Bree Serif"/>
                <a:ea typeface="Bree Serif"/>
                <a:cs typeface="Bree Serif"/>
                <a:sym typeface="Bree Serif"/>
              </a:rPr>
              <a:t>Architecture</a:t>
            </a:r>
            <a:endParaRPr>
              <a:latin typeface="Bree Serif"/>
              <a:ea typeface="Bree Serif"/>
              <a:cs typeface="Bree Serif"/>
              <a:sym typeface="Bree Serif"/>
            </a:endParaRPr>
          </a:p>
        </p:txBody>
      </p:sp>
      <p:sp>
        <p:nvSpPr>
          <p:cNvPr id="163" name="Google Shape;163;p22"/>
          <p:cNvSpPr/>
          <p:nvPr/>
        </p:nvSpPr>
        <p:spPr>
          <a:xfrm>
            <a:off x="3042900" y="2954950"/>
            <a:ext cx="1926300" cy="585600"/>
          </a:xfrm>
          <a:prstGeom prst="ellipse">
            <a:avLst/>
          </a:prstGeom>
          <a:solidFill>
            <a:srgbClr val="36BBF4"/>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HTML </a:t>
            </a:r>
            <a:endParaRPr>
              <a:solidFill>
                <a:schemeClr val="lt1"/>
              </a:solidFill>
            </a:endParaRPr>
          </a:p>
          <a:p>
            <a:pPr indent="0" lvl="0" marL="0" rtl="0" algn="l">
              <a:spcBef>
                <a:spcPts val="0"/>
              </a:spcBef>
              <a:spcAft>
                <a:spcPts val="0"/>
              </a:spcAft>
              <a:buNone/>
            </a:pPr>
            <a:r>
              <a:rPr lang="en">
                <a:solidFill>
                  <a:schemeClr val="lt1"/>
                </a:solidFill>
              </a:rPr>
              <a:t>User interface</a:t>
            </a:r>
            <a:endParaRPr>
              <a:solidFill>
                <a:schemeClr val="lt1"/>
              </a:solidFill>
            </a:endParaRPr>
          </a:p>
        </p:txBody>
      </p:sp>
      <p:sp>
        <p:nvSpPr>
          <p:cNvPr id="164" name="Google Shape;164;p22"/>
          <p:cNvSpPr/>
          <p:nvPr/>
        </p:nvSpPr>
        <p:spPr>
          <a:xfrm>
            <a:off x="378600" y="3011350"/>
            <a:ext cx="1693200" cy="472800"/>
          </a:xfrm>
          <a:prstGeom prst="rect">
            <a:avLst/>
          </a:prstGeom>
          <a:solidFill>
            <a:srgbClr val="36BB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User Input</a:t>
            </a:r>
            <a:endParaRPr>
              <a:solidFill>
                <a:schemeClr val="lt1"/>
              </a:solidFill>
            </a:endParaRPr>
          </a:p>
        </p:txBody>
      </p:sp>
      <p:sp>
        <p:nvSpPr>
          <p:cNvPr id="165" name="Google Shape;165;p22"/>
          <p:cNvSpPr/>
          <p:nvPr/>
        </p:nvSpPr>
        <p:spPr>
          <a:xfrm>
            <a:off x="6021650" y="2975975"/>
            <a:ext cx="1895700" cy="564600"/>
          </a:xfrm>
          <a:prstGeom prst="ellipse">
            <a:avLst/>
          </a:prstGeom>
          <a:solidFill>
            <a:srgbClr val="36BB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Application</a:t>
            </a:r>
            <a:endParaRPr>
              <a:solidFill>
                <a:schemeClr val="lt1"/>
              </a:solidFill>
            </a:endParaRPr>
          </a:p>
        </p:txBody>
      </p:sp>
      <p:sp>
        <p:nvSpPr>
          <p:cNvPr id="166" name="Google Shape;166;p22"/>
          <p:cNvSpPr/>
          <p:nvPr/>
        </p:nvSpPr>
        <p:spPr>
          <a:xfrm>
            <a:off x="6021650" y="1859925"/>
            <a:ext cx="1895700" cy="564600"/>
          </a:xfrm>
          <a:prstGeom prst="ellipse">
            <a:avLst/>
          </a:prstGeom>
          <a:solidFill>
            <a:srgbClr val="36BB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Local Storage</a:t>
            </a:r>
            <a:endParaRPr>
              <a:solidFill>
                <a:schemeClr val="lt1"/>
              </a:solidFill>
            </a:endParaRPr>
          </a:p>
        </p:txBody>
      </p:sp>
      <p:cxnSp>
        <p:nvCxnSpPr>
          <p:cNvPr id="167" name="Google Shape;167;p22"/>
          <p:cNvCxnSpPr>
            <a:stCxn id="164" idx="3"/>
            <a:endCxn id="163" idx="2"/>
          </p:cNvCxnSpPr>
          <p:nvPr/>
        </p:nvCxnSpPr>
        <p:spPr>
          <a:xfrm>
            <a:off x="2071800" y="3247750"/>
            <a:ext cx="9711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2"/>
          <p:cNvCxnSpPr>
            <a:stCxn id="163" idx="6"/>
            <a:endCxn id="165" idx="2"/>
          </p:cNvCxnSpPr>
          <p:nvPr/>
        </p:nvCxnSpPr>
        <p:spPr>
          <a:xfrm>
            <a:off x="4969200" y="3247750"/>
            <a:ext cx="1052400" cy="105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2"/>
          <p:cNvCxnSpPr>
            <a:stCxn id="165" idx="0"/>
            <a:endCxn id="166" idx="4"/>
          </p:cNvCxnSpPr>
          <p:nvPr/>
        </p:nvCxnSpPr>
        <p:spPr>
          <a:xfrm rot="10800000">
            <a:off x="6969500" y="2424575"/>
            <a:ext cx="0" cy="5514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2"/>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latin typeface="Bree Serif"/>
                <a:ea typeface="Bree Serif"/>
                <a:cs typeface="Bree Serif"/>
                <a:sym typeface="Bree Serif"/>
              </a:rPr>
              <a:t>Patrick Sangalang</a:t>
            </a:r>
            <a:endParaRPr>
              <a:solidFill>
                <a:srgbClr val="36BBF4"/>
              </a:solidFill>
              <a:latin typeface="Roboto"/>
              <a:ea typeface="Roboto"/>
              <a:cs typeface="Roboto"/>
              <a:sym typeface="Roboto"/>
            </a:endParaRPr>
          </a:p>
        </p:txBody>
      </p:sp>
      <p:cxnSp>
        <p:nvCxnSpPr>
          <p:cNvPr id="171" name="Google Shape;171;p22"/>
          <p:cNvCxnSpPr>
            <a:stCxn id="166" idx="4"/>
            <a:endCxn id="165" idx="0"/>
          </p:cNvCxnSpPr>
          <p:nvPr/>
        </p:nvCxnSpPr>
        <p:spPr>
          <a:xfrm>
            <a:off x="6969500" y="2424525"/>
            <a:ext cx="0" cy="5514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2"/>
          <p:cNvCxnSpPr>
            <a:stCxn id="165" idx="2"/>
            <a:endCxn id="163" idx="6"/>
          </p:cNvCxnSpPr>
          <p:nvPr/>
        </p:nvCxnSpPr>
        <p:spPr>
          <a:xfrm rot="10800000">
            <a:off x="4969250" y="3247775"/>
            <a:ext cx="1052400" cy="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76" name="Shape 176"/>
        <p:cNvGrpSpPr/>
        <p:nvPr/>
      </p:nvGrpSpPr>
      <p:grpSpPr>
        <a:xfrm>
          <a:off x="0" y="0"/>
          <a:ext cx="0" cy="0"/>
          <a:chOff x="0" y="0"/>
          <a:chExt cx="0" cy="0"/>
        </a:xfrm>
      </p:grpSpPr>
      <p:sp>
        <p:nvSpPr>
          <p:cNvPr id="177" name="Google Shape;17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Bree Serif"/>
                <a:ea typeface="Bree Serif"/>
                <a:cs typeface="Bree Serif"/>
                <a:sym typeface="Bree Serif"/>
              </a:rPr>
              <a:t>Design Process </a:t>
            </a:r>
            <a:endParaRPr sz="3000">
              <a:latin typeface="Bree Serif"/>
              <a:ea typeface="Bree Serif"/>
              <a:cs typeface="Bree Serif"/>
              <a:sym typeface="Bree Serif"/>
            </a:endParaRPr>
          </a:p>
        </p:txBody>
      </p:sp>
      <p:sp>
        <p:nvSpPr>
          <p:cNvPr id="178" name="Google Shape;178;p23"/>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Bree Serif"/>
              <a:buChar char="●"/>
            </a:pPr>
            <a:r>
              <a:rPr lang="en" sz="1600">
                <a:latin typeface="Bree Serif"/>
                <a:ea typeface="Bree Serif"/>
                <a:cs typeface="Bree Serif"/>
                <a:sym typeface="Bree Serif"/>
              </a:rPr>
              <a:t>Figma for UI designs of Toodaloo</a:t>
            </a:r>
            <a:endParaRPr sz="1600">
              <a:latin typeface="Bree Serif"/>
              <a:ea typeface="Bree Serif"/>
              <a:cs typeface="Bree Serif"/>
              <a:sym typeface="Bree Serif"/>
            </a:endParaRPr>
          </a:p>
          <a:p>
            <a:pPr indent="-330200" lvl="1" marL="914400" rtl="0" algn="l">
              <a:spcBef>
                <a:spcPts val="0"/>
              </a:spcBef>
              <a:spcAft>
                <a:spcPts val="0"/>
              </a:spcAft>
              <a:buSzPts val="1600"/>
              <a:buFont typeface="Bree Serif"/>
              <a:buChar char="○"/>
            </a:pPr>
            <a:r>
              <a:rPr lang="en" sz="1600">
                <a:latin typeface="Bree Serif"/>
                <a:ea typeface="Bree Serif"/>
                <a:cs typeface="Bree Serif"/>
                <a:sym typeface="Bree Serif"/>
              </a:rPr>
              <a:t>Easy to learn</a:t>
            </a:r>
            <a:endParaRPr sz="1600">
              <a:latin typeface="Bree Serif"/>
              <a:ea typeface="Bree Serif"/>
              <a:cs typeface="Bree Serif"/>
              <a:sym typeface="Bree Serif"/>
            </a:endParaRPr>
          </a:p>
          <a:p>
            <a:pPr indent="-330200" lvl="1" marL="914400" rtl="0" algn="l">
              <a:spcBef>
                <a:spcPts val="0"/>
              </a:spcBef>
              <a:spcAft>
                <a:spcPts val="0"/>
              </a:spcAft>
              <a:buSzPts val="1600"/>
              <a:buFont typeface="Bree Serif"/>
              <a:buChar char="○"/>
            </a:pPr>
            <a:r>
              <a:rPr lang="en" sz="1600">
                <a:latin typeface="Bree Serif"/>
                <a:ea typeface="Bree Serif"/>
                <a:cs typeface="Bree Serif"/>
                <a:sym typeface="Bree Serif"/>
              </a:rPr>
              <a:t>Team members have used it before</a:t>
            </a:r>
            <a:endParaRPr sz="1600">
              <a:latin typeface="Bree Serif"/>
              <a:ea typeface="Bree Serif"/>
              <a:cs typeface="Bree Serif"/>
              <a:sym typeface="Bree Serif"/>
            </a:endParaRPr>
          </a:p>
          <a:p>
            <a:pPr indent="-330200" lvl="0" marL="457200" rtl="0" algn="l">
              <a:spcBef>
                <a:spcPts val="0"/>
              </a:spcBef>
              <a:spcAft>
                <a:spcPts val="0"/>
              </a:spcAft>
              <a:buSzPts val="1600"/>
              <a:buFont typeface="Bree Serif"/>
              <a:buChar char="●"/>
            </a:pPr>
            <a:r>
              <a:rPr lang="en" sz="1600">
                <a:latin typeface="Bree Serif"/>
                <a:ea typeface="Bree Serif"/>
                <a:cs typeface="Bree Serif"/>
                <a:sym typeface="Bree Serif"/>
              </a:rPr>
              <a:t>Simplistic Design</a:t>
            </a:r>
            <a:endParaRPr sz="1600">
              <a:latin typeface="Bree Serif"/>
              <a:ea typeface="Bree Serif"/>
              <a:cs typeface="Bree Serif"/>
              <a:sym typeface="Bree Serif"/>
            </a:endParaRPr>
          </a:p>
        </p:txBody>
      </p:sp>
      <p:pic>
        <p:nvPicPr>
          <p:cNvPr id="179" name="Google Shape;179;p23"/>
          <p:cNvPicPr preferRelativeResize="0"/>
          <p:nvPr/>
        </p:nvPicPr>
        <p:blipFill>
          <a:blip r:embed="rId3">
            <a:alphaModFix/>
          </a:blip>
          <a:stretch>
            <a:fillRect/>
          </a:stretch>
        </p:blipFill>
        <p:spPr>
          <a:xfrm>
            <a:off x="5657700" y="2295600"/>
            <a:ext cx="2027700" cy="1013850"/>
          </a:xfrm>
          <a:prstGeom prst="rect">
            <a:avLst/>
          </a:prstGeom>
          <a:noFill/>
          <a:ln>
            <a:noFill/>
          </a:ln>
        </p:spPr>
      </p:pic>
      <p:sp>
        <p:nvSpPr>
          <p:cNvPr id="180" name="Google Shape;180;p23"/>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Lloyd </a:t>
            </a:r>
            <a:r>
              <a:rPr lang="en" sz="1800">
                <a:solidFill>
                  <a:srgbClr val="36BBF4"/>
                </a:solidFill>
                <a:latin typeface="Bree Serif"/>
                <a:ea typeface="Bree Serif"/>
                <a:cs typeface="Bree Serif"/>
                <a:sym typeface="Bree Serif"/>
              </a:rPr>
              <a:t>Castro</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84" name="Shape 184"/>
        <p:cNvGrpSpPr/>
        <p:nvPr/>
      </p:nvGrpSpPr>
      <p:grpSpPr>
        <a:xfrm>
          <a:off x="0" y="0"/>
          <a:ext cx="0" cy="0"/>
          <a:chOff x="0" y="0"/>
          <a:chExt cx="0" cy="0"/>
        </a:xfrm>
      </p:grpSpPr>
      <p:sp>
        <p:nvSpPr>
          <p:cNvPr id="185" name="Google Shape;185;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Design Process (cont.)</a:t>
            </a:r>
            <a:endParaRPr>
              <a:latin typeface="Bree Serif"/>
              <a:ea typeface="Bree Serif"/>
              <a:cs typeface="Bree Serif"/>
              <a:sym typeface="Bree Serif"/>
            </a:endParaRPr>
          </a:p>
        </p:txBody>
      </p:sp>
      <p:pic>
        <p:nvPicPr>
          <p:cNvPr id="186" name="Google Shape;186;p24"/>
          <p:cNvPicPr preferRelativeResize="0"/>
          <p:nvPr/>
        </p:nvPicPr>
        <p:blipFill>
          <a:blip r:embed="rId3">
            <a:alphaModFix/>
          </a:blip>
          <a:stretch>
            <a:fillRect/>
          </a:stretch>
        </p:blipFill>
        <p:spPr>
          <a:xfrm>
            <a:off x="521925" y="1787888"/>
            <a:ext cx="1838525" cy="2366925"/>
          </a:xfrm>
          <a:prstGeom prst="rect">
            <a:avLst/>
          </a:prstGeom>
          <a:noFill/>
          <a:ln cap="flat" cmpd="sng" w="19050">
            <a:solidFill>
              <a:srgbClr val="000000"/>
            </a:solidFill>
            <a:prstDash val="solid"/>
            <a:round/>
            <a:headEnd len="sm" w="sm" type="none"/>
            <a:tailEnd len="sm" w="sm" type="none"/>
          </a:ln>
        </p:spPr>
      </p:pic>
      <p:cxnSp>
        <p:nvCxnSpPr>
          <p:cNvPr id="187" name="Google Shape;187;p24"/>
          <p:cNvCxnSpPr/>
          <p:nvPr/>
        </p:nvCxnSpPr>
        <p:spPr>
          <a:xfrm>
            <a:off x="2554500" y="3016675"/>
            <a:ext cx="827100" cy="0"/>
          </a:xfrm>
          <a:prstGeom prst="straightConnector1">
            <a:avLst/>
          </a:prstGeom>
          <a:noFill/>
          <a:ln cap="flat" cmpd="sng" w="19050">
            <a:solidFill>
              <a:schemeClr val="dk2"/>
            </a:solidFill>
            <a:prstDash val="solid"/>
            <a:round/>
            <a:headEnd len="med" w="med" type="none"/>
            <a:tailEnd len="med" w="med" type="triangle"/>
          </a:ln>
        </p:spPr>
      </p:cxnSp>
      <p:cxnSp>
        <p:nvCxnSpPr>
          <p:cNvPr id="188" name="Google Shape;188;p24"/>
          <p:cNvCxnSpPr/>
          <p:nvPr/>
        </p:nvCxnSpPr>
        <p:spPr>
          <a:xfrm>
            <a:off x="5641475" y="3016675"/>
            <a:ext cx="827100" cy="0"/>
          </a:xfrm>
          <a:prstGeom prst="straightConnector1">
            <a:avLst/>
          </a:prstGeom>
          <a:noFill/>
          <a:ln cap="flat" cmpd="sng" w="19050">
            <a:solidFill>
              <a:schemeClr val="dk2"/>
            </a:solidFill>
            <a:prstDash val="solid"/>
            <a:round/>
            <a:headEnd len="med" w="med" type="none"/>
            <a:tailEnd len="med" w="med" type="triangle"/>
          </a:ln>
        </p:spPr>
      </p:cxnSp>
      <p:pic>
        <p:nvPicPr>
          <p:cNvPr id="189" name="Google Shape;189;p24"/>
          <p:cNvPicPr preferRelativeResize="0"/>
          <p:nvPr/>
        </p:nvPicPr>
        <p:blipFill>
          <a:blip r:embed="rId4">
            <a:alphaModFix/>
          </a:blip>
          <a:stretch>
            <a:fillRect/>
          </a:stretch>
        </p:blipFill>
        <p:spPr>
          <a:xfrm>
            <a:off x="3774075" y="1382175"/>
            <a:ext cx="1595850" cy="3597600"/>
          </a:xfrm>
          <a:prstGeom prst="rect">
            <a:avLst/>
          </a:prstGeom>
          <a:noFill/>
          <a:ln cap="flat" cmpd="sng" w="19050">
            <a:solidFill>
              <a:schemeClr val="dk2"/>
            </a:solidFill>
            <a:prstDash val="solid"/>
            <a:round/>
            <a:headEnd len="sm" w="sm" type="none"/>
            <a:tailEnd len="sm" w="sm" type="none"/>
          </a:ln>
        </p:spPr>
      </p:pic>
      <p:pic>
        <p:nvPicPr>
          <p:cNvPr id="190" name="Google Shape;190;p24"/>
          <p:cNvPicPr preferRelativeResize="0"/>
          <p:nvPr/>
        </p:nvPicPr>
        <p:blipFill>
          <a:blip r:embed="rId5">
            <a:alphaModFix/>
          </a:blip>
          <a:stretch>
            <a:fillRect/>
          </a:stretch>
        </p:blipFill>
        <p:spPr>
          <a:xfrm>
            <a:off x="6693228" y="1382175"/>
            <a:ext cx="1669747" cy="3597600"/>
          </a:xfrm>
          <a:prstGeom prst="rect">
            <a:avLst/>
          </a:prstGeom>
          <a:noFill/>
          <a:ln cap="flat" cmpd="sng" w="19050">
            <a:solidFill>
              <a:schemeClr val="dk2"/>
            </a:solidFill>
            <a:prstDash val="solid"/>
            <a:round/>
            <a:headEnd len="sm" w="sm" type="none"/>
            <a:tailEnd len="sm" w="sm" type="none"/>
          </a:ln>
        </p:spPr>
      </p:pic>
      <p:sp>
        <p:nvSpPr>
          <p:cNvPr id="191" name="Google Shape;191;p24"/>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Lloyd </a:t>
            </a:r>
            <a:r>
              <a:rPr lang="en" sz="1800">
                <a:solidFill>
                  <a:srgbClr val="36BBF4"/>
                </a:solidFill>
                <a:latin typeface="Bree Serif"/>
                <a:ea typeface="Bree Serif"/>
                <a:cs typeface="Bree Serif"/>
                <a:sym typeface="Bree Serif"/>
              </a:rPr>
              <a:t>Castro</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Technical Highlights/Insights</a:t>
            </a:r>
            <a:endParaRPr>
              <a:latin typeface="Bree Serif"/>
              <a:ea typeface="Bree Serif"/>
              <a:cs typeface="Bree Serif"/>
              <a:sym typeface="Bree Serif"/>
            </a:endParaRPr>
          </a:p>
        </p:txBody>
      </p:sp>
      <p:sp>
        <p:nvSpPr>
          <p:cNvPr id="197" name="Google Shape;197;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Implement Javascript objects for the list and task</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Dynamic CSS (css variables)</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Multiple lists feature led to implementing a </a:t>
            </a:r>
            <a:r>
              <a:rPr lang="en">
                <a:latin typeface="Bree Serif"/>
                <a:ea typeface="Bree Serif"/>
                <a:cs typeface="Bree Serif"/>
                <a:sym typeface="Bree Serif"/>
              </a:rPr>
              <a:t>delete list feature</a:t>
            </a:r>
            <a:r>
              <a:rPr lang="en">
                <a:latin typeface="Bree Serif"/>
                <a:ea typeface="Bree Serif"/>
                <a:cs typeface="Bree Serif"/>
                <a:sym typeface="Bree Serif"/>
              </a:rPr>
              <a:t> </a:t>
            </a:r>
            <a:endParaRPr>
              <a:latin typeface="Bree Serif"/>
              <a:ea typeface="Bree Serif"/>
              <a:cs typeface="Bree Serif"/>
              <a:sym typeface="Bree Serif"/>
            </a:endParaRPr>
          </a:p>
        </p:txBody>
      </p:sp>
      <p:sp>
        <p:nvSpPr>
          <p:cNvPr id="198" name="Google Shape;198;p25"/>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Lloyd </a:t>
            </a:r>
            <a:r>
              <a:rPr lang="en" sz="1800">
                <a:solidFill>
                  <a:srgbClr val="36BBF4"/>
                </a:solidFill>
                <a:latin typeface="Bree Serif"/>
                <a:ea typeface="Bree Serif"/>
                <a:cs typeface="Bree Serif"/>
                <a:sym typeface="Bree Serif"/>
              </a:rPr>
              <a:t>Castro</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202" name="Shape 202"/>
        <p:cNvGrpSpPr/>
        <p:nvPr/>
      </p:nvGrpSpPr>
      <p:grpSpPr>
        <a:xfrm>
          <a:off x="0" y="0"/>
          <a:ext cx="0" cy="0"/>
          <a:chOff x="0" y="0"/>
          <a:chExt cx="0" cy="0"/>
        </a:xfrm>
      </p:grpSpPr>
      <p:sp>
        <p:nvSpPr>
          <p:cNvPr id="203" name="Google Shape;203;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Challenges and Decisions</a:t>
            </a:r>
            <a:endParaRPr>
              <a:latin typeface="Bree Serif"/>
              <a:ea typeface="Bree Serif"/>
              <a:cs typeface="Bree Serif"/>
              <a:sym typeface="Bree Serif"/>
            </a:endParaRPr>
          </a:p>
        </p:txBody>
      </p:sp>
      <p:sp>
        <p:nvSpPr>
          <p:cNvPr id="204" name="Google Shape;204;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Unfamiliarity with Javascript or HTML/CSS</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Object-Oriented Implementation</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Implementing planned features led to more new features</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Time Constraints (Not implement Date/Time Input and Import Tasks)</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Change Delete Task to Delete Checked Tasks</a:t>
            </a:r>
            <a:endParaRPr>
              <a:latin typeface="Bree Serif"/>
              <a:ea typeface="Bree Serif"/>
              <a:cs typeface="Bree Serif"/>
              <a:sym typeface="Bree Serif"/>
            </a:endParaRPr>
          </a:p>
        </p:txBody>
      </p:sp>
      <p:sp>
        <p:nvSpPr>
          <p:cNvPr id="205" name="Google Shape;205;p26"/>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Jose Flores</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209" name="Shape 209"/>
        <p:cNvGrpSpPr/>
        <p:nvPr/>
      </p:nvGrpSpPr>
      <p:grpSpPr>
        <a:xfrm>
          <a:off x="0" y="0"/>
          <a:ext cx="0" cy="0"/>
          <a:chOff x="0" y="0"/>
          <a:chExt cx="0" cy="0"/>
        </a:xfrm>
      </p:grpSpPr>
      <p:sp>
        <p:nvSpPr>
          <p:cNvPr id="210" name="Google Shape;210;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Teamwork Process</a:t>
            </a:r>
            <a:endParaRPr>
              <a:latin typeface="Bree Serif"/>
              <a:ea typeface="Bree Serif"/>
              <a:cs typeface="Bree Serif"/>
              <a:sym typeface="Bree Serif"/>
            </a:endParaRPr>
          </a:p>
        </p:txBody>
      </p:sp>
      <p:sp>
        <p:nvSpPr>
          <p:cNvPr id="211" name="Google Shape;211;p27"/>
          <p:cNvSpPr txBox="1"/>
          <p:nvPr>
            <p:ph idx="1" type="body"/>
          </p:nvPr>
        </p:nvSpPr>
        <p:spPr>
          <a:xfrm>
            <a:off x="471900" y="1919075"/>
            <a:ext cx="5354700" cy="271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Discord for meetings and messaging</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Github/Github Desktop for code collaboration</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Meeting Notes</a:t>
            </a:r>
            <a:endParaRPr>
              <a:latin typeface="Bree Serif"/>
              <a:ea typeface="Bree Serif"/>
              <a:cs typeface="Bree Serif"/>
              <a:sym typeface="Bree Serif"/>
            </a:endParaRPr>
          </a:p>
        </p:txBody>
      </p:sp>
      <p:pic>
        <p:nvPicPr>
          <p:cNvPr id="212" name="Google Shape;212;p27"/>
          <p:cNvPicPr preferRelativeResize="0"/>
          <p:nvPr/>
        </p:nvPicPr>
        <p:blipFill>
          <a:blip r:embed="rId3">
            <a:alphaModFix/>
          </a:blip>
          <a:stretch>
            <a:fillRect/>
          </a:stretch>
        </p:blipFill>
        <p:spPr>
          <a:xfrm>
            <a:off x="5957345" y="2665250"/>
            <a:ext cx="1011106" cy="767700"/>
          </a:xfrm>
          <a:prstGeom prst="rect">
            <a:avLst/>
          </a:prstGeom>
          <a:noFill/>
          <a:ln>
            <a:noFill/>
          </a:ln>
        </p:spPr>
      </p:pic>
      <p:pic>
        <p:nvPicPr>
          <p:cNvPr id="213" name="Google Shape;213;p27"/>
          <p:cNvPicPr preferRelativeResize="0"/>
          <p:nvPr/>
        </p:nvPicPr>
        <p:blipFill>
          <a:blip r:embed="rId4">
            <a:alphaModFix/>
          </a:blip>
          <a:stretch>
            <a:fillRect/>
          </a:stretch>
        </p:blipFill>
        <p:spPr>
          <a:xfrm>
            <a:off x="7279875" y="2418300"/>
            <a:ext cx="1803848" cy="1014650"/>
          </a:xfrm>
          <a:prstGeom prst="rect">
            <a:avLst/>
          </a:prstGeom>
          <a:noFill/>
          <a:ln>
            <a:noFill/>
          </a:ln>
        </p:spPr>
      </p:pic>
      <p:sp>
        <p:nvSpPr>
          <p:cNvPr id="214" name="Google Shape;214;p27"/>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Jose Flores</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218" name="Shape 218"/>
        <p:cNvGrpSpPr/>
        <p:nvPr/>
      </p:nvGrpSpPr>
      <p:grpSpPr>
        <a:xfrm>
          <a:off x="0" y="0"/>
          <a:ext cx="0" cy="0"/>
          <a:chOff x="0" y="0"/>
          <a:chExt cx="0" cy="0"/>
        </a:xfrm>
      </p:grpSpPr>
      <p:sp>
        <p:nvSpPr>
          <p:cNvPr id="219" name="Google Shape;219;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Weaknesses/Future Improvements</a:t>
            </a:r>
            <a:endParaRPr>
              <a:latin typeface="Bree Serif"/>
              <a:ea typeface="Bree Serif"/>
              <a:cs typeface="Bree Serif"/>
              <a:sym typeface="Bree Serif"/>
            </a:endParaRPr>
          </a:p>
        </p:txBody>
      </p:sp>
      <p:sp>
        <p:nvSpPr>
          <p:cNvPr id="220" name="Google Shape;220;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Inefficiency of tracking progress</a:t>
            </a:r>
            <a:endParaRPr>
              <a:latin typeface="Bree Serif"/>
              <a:ea typeface="Bree Serif"/>
              <a:cs typeface="Bree Serif"/>
              <a:sym typeface="Bree Serif"/>
            </a:endParaRPr>
          </a:p>
          <a:p>
            <a:pPr indent="-330200" lvl="1" marL="914400" rtl="0" algn="l">
              <a:lnSpc>
                <a:spcPct val="150000"/>
              </a:lnSpc>
              <a:spcBef>
                <a:spcPts val="0"/>
              </a:spcBef>
              <a:spcAft>
                <a:spcPts val="0"/>
              </a:spcAft>
              <a:buSzPts val="1600"/>
              <a:buFont typeface="Bree Serif"/>
              <a:buChar char="○"/>
            </a:pPr>
            <a:r>
              <a:rPr lang="en" sz="1600">
                <a:latin typeface="Bree Serif"/>
                <a:ea typeface="Bree Serif"/>
                <a:cs typeface="Bree Serif"/>
                <a:sym typeface="Bree Serif"/>
              </a:rPr>
              <a:t>Use Jira in the future</a:t>
            </a:r>
            <a:endParaRPr sz="16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More conservative timeline and feature list</a:t>
            </a:r>
            <a:endParaRPr>
              <a:latin typeface="Bree Serif"/>
              <a:ea typeface="Bree Serif"/>
              <a:cs typeface="Bree Serif"/>
              <a:sym typeface="Bree Serif"/>
            </a:endParaRPr>
          </a:p>
          <a:p>
            <a:pPr indent="0" lvl="0" marL="914400" rtl="0" algn="l">
              <a:spcBef>
                <a:spcPts val="1200"/>
              </a:spcBef>
              <a:spcAft>
                <a:spcPts val="1200"/>
              </a:spcAft>
              <a:buNone/>
            </a:pPr>
            <a:r>
              <a:t/>
            </a:r>
            <a:endParaRPr>
              <a:latin typeface="Bree Serif"/>
              <a:ea typeface="Bree Serif"/>
              <a:cs typeface="Bree Serif"/>
              <a:sym typeface="Bree Serif"/>
            </a:endParaRPr>
          </a:p>
        </p:txBody>
      </p:sp>
      <p:sp>
        <p:nvSpPr>
          <p:cNvPr id="221" name="Google Shape;221;p28"/>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highlight>
                  <a:schemeClr val="lt1"/>
                </a:highlight>
                <a:latin typeface="Bree Serif"/>
                <a:ea typeface="Bree Serif"/>
                <a:cs typeface="Bree Serif"/>
                <a:sym typeface="Bree Serif"/>
              </a:rPr>
              <a:t>Jose Flores</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225" name="Shape 225"/>
        <p:cNvGrpSpPr/>
        <p:nvPr/>
      </p:nvGrpSpPr>
      <p:grpSpPr>
        <a:xfrm>
          <a:off x="0" y="0"/>
          <a:ext cx="0" cy="0"/>
          <a:chOff x="0" y="0"/>
          <a:chExt cx="0" cy="0"/>
        </a:xfrm>
      </p:grpSpPr>
      <p:sp>
        <p:nvSpPr>
          <p:cNvPr id="226" name="Google Shape;226;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Bree Serif"/>
                <a:ea typeface="Bree Serif"/>
                <a:cs typeface="Bree Serif"/>
                <a:sym typeface="Bree Serif"/>
              </a:rPr>
              <a:t>Thank You Q&amp;A</a:t>
            </a: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Project Overview</a:t>
            </a:r>
            <a:endParaRPr>
              <a:latin typeface="Bree Serif"/>
              <a:ea typeface="Bree Serif"/>
              <a:cs typeface="Bree Serif"/>
              <a:sym typeface="Bree Serif"/>
            </a:endParaRPr>
          </a:p>
        </p:txBody>
      </p:sp>
      <p:sp>
        <p:nvSpPr>
          <p:cNvPr id="75" name="Google Shape;75;p14"/>
          <p:cNvSpPr txBox="1"/>
          <p:nvPr>
            <p:ph idx="1" type="body"/>
          </p:nvPr>
        </p:nvSpPr>
        <p:spPr>
          <a:xfrm>
            <a:off x="471900" y="1919075"/>
            <a:ext cx="8222100" cy="2796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What is Toodaloo?</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Who is it For?</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Features We’ve Built</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Software Architecture</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Design Process</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Technical Highlights</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Challenges and Decisions</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Teamwork Process</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AutoNum type="arabicPeriod"/>
            </a:pPr>
            <a:r>
              <a:rPr lang="en">
                <a:latin typeface="Bree Serif"/>
                <a:ea typeface="Bree Serif"/>
                <a:cs typeface="Bree Serif"/>
                <a:sym typeface="Bree Serif"/>
              </a:rPr>
              <a:t>Improvements</a:t>
            </a:r>
            <a:endParaRPr>
              <a:latin typeface="Bree Serif"/>
              <a:ea typeface="Bree Serif"/>
              <a:cs typeface="Bree Serif"/>
              <a:sym typeface="Bree Serif"/>
            </a:endParaRPr>
          </a:p>
        </p:txBody>
      </p:sp>
      <p:sp>
        <p:nvSpPr>
          <p:cNvPr id="76" name="Google Shape;76;p14"/>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latin typeface="Bree Serif"/>
                <a:ea typeface="Bree Serif"/>
                <a:cs typeface="Bree Serif"/>
                <a:sym typeface="Bree Serif"/>
              </a:rPr>
              <a:t>Nadir Abdusemed</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What is Toodaloo?</a:t>
            </a:r>
            <a:endParaRPr>
              <a:latin typeface="Bree Serif"/>
              <a:ea typeface="Bree Serif"/>
              <a:cs typeface="Bree Serif"/>
              <a:sym typeface="Bree Serif"/>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To-do list extension </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Make list’s and create tasks to keep track</a:t>
            </a:r>
            <a:endParaRPr>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a:latin typeface="Bree Serif"/>
                <a:ea typeface="Bree Serif"/>
                <a:cs typeface="Bree Serif"/>
                <a:sym typeface="Bree Serif"/>
              </a:rPr>
              <a:t>Remind you about self-imposed deadlines</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Ease of use and integration to Firefox</a:t>
            </a:r>
            <a:endParaRPr>
              <a:latin typeface="Bree Serif"/>
              <a:ea typeface="Bree Serif"/>
              <a:cs typeface="Bree Serif"/>
              <a:sym typeface="Bree Serif"/>
            </a:endParaRPr>
          </a:p>
        </p:txBody>
      </p:sp>
      <p:sp>
        <p:nvSpPr>
          <p:cNvPr id="83" name="Google Shape;83;p15"/>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latin typeface="Bree Serif"/>
                <a:ea typeface="Bree Serif"/>
                <a:cs typeface="Bree Serif"/>
                <a:sym typeface="Bree Serif"/>
              </a:rPr>
              <a:t>Nadir Abdusemed</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Who is it For?</a:t>
            </a:r>
            <a:endParaRPr>
              <a:latin typeface="Bree Serif"/>
              <a:ea typeface="Bree Serif"/>
              <a:cs typeface="Bree Serif"/>
              <a:sym typeface="Bree Serif"/>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Students or anyone with bad time management</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Helps users keep track of task and be more organized</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People who want to discipline </a:t>
            </a:r>
            <a:r>
              <a:rPr lang="en">
                <a:latin typeface="Bree Serif"/>
                <a:ea typeface="Bree Serif"/>
                <a:cs typeface="Bree Serif"/>
                <a:sym typeface="Bree Serif"/>
              </a:rPr>
              <a:t>themselves into a schedule</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Provide a sense of accomplishment</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Increase of productivity</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Set a priority and focus on a goal</a:t>
            </a:r>
            <a:endParaRPr>
              <a:latin typeface="Bree Serif"/>
              <a:ea typeface="Bree Serif"/>
              <a:cs typeface="Bree Serif"/>
              <a:sym typeface="Bree Serif"/>
            </a:endParaRPr>
          </a:p>
        </p:txBody>
      </p:sp>
      <p:sp>
        <p:nvSpPr>
          <p:cNvPr id="90" name="Google Shape;90;p16"/>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latin typeface="Bree Serif"/>
                <a:ea typeface="Bree Serif"/>
                <a:cs typeface="Bree Serif"/>
                <a:sym typeface="Bree Serif"/>
              </a:rPr>
              <a:t>Nadir Abdusemed</a:t>
            </a:r>
            <a:endParaRPr>
              <a:solidFill>
                <a:srgbClr val="36BBF4"/>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Features </a:t>
            </a:r>
            <a:endParaRPr>
              <a:latin typeface="Bree Serif"/>
              <a:ea typeface="Bree Serif"/>
              <a:cs typeface="Bree Serif"/>
              <a:sym typeface="Bree Serif"/>
            </a:endParaRPr>
          </a:p>
        </p:txBody>
      </p:sp>
      <p:sp>
        <p:nvSpPr>
          <p:cNvPr id="96" name="Google Shape;96;p17"/>
          <p:cNvSpPr txBox="1"/>
          <p:nvPr>
            <p:ph idx="1" type="body"/>
          </p:nvPr>
        </p:nvSpPr>
        <p:spPr>
          <a:xfrm>
            <a:off x="226075" y="1465800"/>
            <a:ext cx="2968500" cy="3163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Sidebar to display the extension</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Context menu (alternative to open extension)</a:t>
            </a:r>
            <a:endParaRPr sz="1800">
              <a:latin typeface="Bree Serif"/>
              <a:ea typeface="Bree Serif"/>
              <a:cs typeface="Bree Serif"/>
              <a:sym typeface="Bree Serif"/>
            </a:endParaRPr>
          </a:p>
        </p:txBody>
      </p:sp>
      <p:pic>
        <p:nvPicPr>
          <p:cNvPr id="97" name="Google Shape;97;p17"/>
          <p:cNvPicPr preferRelativeResize="0"/>
          <p:nvPr/>
        </p:nvPicPr>
        <p:blipFill>
          <a:blip r:embed="rId3">
            <a:alphaModFix/>
          </a:blip>
          <a:stretch>
            <a:fillRect/>
          </a:stretch>
        </p:blipFill>
        <p:spPr>
          <a:xfrm>
            <a:off x="3378287" y="1019625"/>
            <a:ext cx="3664299" cy="2453524"/>
          </a:xfrm>
          <a:prstGeom prst="rect">
            <a:avLst/>
          </a:prstGeom>
          <a:noFill/>
          <a:ln cap="flat" cmpd="sng" w="19050">
            <a:solidFill>
              <a:schemeClr val="dk2"/>
            </a:solidFill>
            <a:prstDash val="solid"/>
            <a:round/>
            <a:headEnd len="sm" w="sm" type="none"/>
            <a:tailEnd len="sm" w="sm" type="none"/>
          </a:ln>
        </p:spPr>
      </p:pic>
      <p:pic>
        <p:nvPicPr>
          <p:cNvPr id="98" name="Google Shape;98;p17"/>
          <p:cNvPicPr preferRelativeResize="0"/>
          <p:nvPr/>
        </p:nvPicPr>
        <p:blipFill>
          <a:blip r:embed="rId4">
            <a:alphaModFix/>
          </a:blip>
          <a:stretch>
            <a:fillRect/>
          </a:stretch>
        </p:blipFill>
        <p:spPr>
          <a:xfrm>
            <a:off x="7226275" y="876150"/>
            <a:ext cx="1846575" cy="2655076"/>
          </a:xfrm>
          <a:prstGeom prst="rect">
            <a:avLst/>
          </a:prstGeom>
          <a:noFill/>
          <a:ln cap="flat" cmpd="sng" w="19050">
            <a:solidFill>
              <a:schemeClr val="dk2"/>
            </a:solidFill>
            <a:prstDash val="solid"/>
            <a:round/>
            <a:headEnd len="sm" w="sm" type="none"/>
            <a:tailEnd len="sm" w="sm" type="none"/>
          </a:ln>
        </p:spPr>
      </p:pic>
      <p:sp>
        <p:nvSpPr>
          <p:cNvPr id="99" name="Google Shape;99;p17"/>
          <p:cNvSpPr txBox="1"/>
          <p:nvPr/>
        </p:nvSpPr>
        <p:spPr>
          <a:xfrm>
            <a:off x="4572000" y="3729650"/>
            <a:ext cx="110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Sidebar</a:t>
            </a:r>
            <a:endParaRPr>
              <a:latin typeface="Bree Serif"/>
              <a:ea typeface="Bree Serif"/>
              <a:cs typeface="Bree Serif"/>
              <a:sym typeface="Bree Serif"/>
            </a:endParaRPr>
          </a:p>
        </p:txBody>
      </p:sp>
      <p:sp>
        <p:nvSpPr>
          <p:cNvPr id="100" name="Google Shape;100;p17"/>
          <p:cNvSpPr txBox="1"/>
          <p:nvPr/>
        </p:nvSpPr>
        <p:spPr>
          <a:xfrm>
            <a:off x="7556177" y="3729650"/>
            <a:ext cx="13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Context Menu</a:t>
            </a:r>
            <a:endParaRPr/>
          </a:p>
        </p:txBody>
      </p:sp>
      <p:sp>
        <p:nvSpPr>
          <p:cNvPr id="101" name="Google Shape;101;p17"/>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Bree Serif"/>
                <a:ea typeface="Bree Serif"/>
                <a:cs typeface="Bree Serif"/>
                <a:sym typeface="Bree Serif"/>
              </a:rPr>
              <a:t>Patrick Sangalang</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Features (cont.)</a:t>
            </a:r>
            <a:endParaRPr>
              <a:latin typeface="Bree Serif"/>
              <a:ea typeface="Bree Serif"/>
              <a:cs typeface="Bree Serif"/>
              <a:sym typeface="Bree Serif"/>
            </a:endParaRPr>
          </a:p>
        </p:txBody>
      </p:sp>
      <p:sp>
        <p:nvSpPr>
          <p:cNvPr id="107" name="Google Shape;107;p18"/>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Create Multiple</a:t>
            </a:r>
            <a:r>
              <a:rPr lang="en" sz="1800">
                <a:latin typeface="Bree Serif"/>
                <a:ea typeface="Bree Serif"/>
                <a:cs typeface="Bree Serif"/>
                <a:sym typeface="Bree Serif"/>
              </a:rPr>
              <a:t> Lists</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Add Tasks</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Check off Tasks</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Task Count </a:t>
            </a:r>
            <a:endParaRPr sz="1800">
              <a:latin typeface="Bree Serif"/>
              <a:ea typeface="Bree Serif"/>
              <a:cs typeface="Bree Serif"/>
              <a:sym typeface="Bree Serif"/>
            </a:endParaRPr>
          </a:p>
        </p:txBody>
      </p:sp>
      <p:pic>
        <p:nvPicPr>
          <p:cNvPr id="108" name="Google Shape;108;p18"/>
          <p:cNvPicPr preferRelativeResize="0"/>
          <p:nvPr/>
        </p:nvPicPr>
        <p:blipFill>
          <a:blip r:embed="rId3">
            <a:alphaModFix/>
          </a:blip>
          <a:stretch>
            <a:fillRect/>
          </a:stretch>
        </p:blipFill>
        <p:spPr>
          <a:xfrm>
            <a:off x="3577225" y="279400"/>
            <a:ext cx="1541200" cy="2292350"/>
          </a:xfrm>
          <a:prstGeom prst="rect">
            <a:avLst/>
          </a:prstGeom>
          <a:noFill/>
          <a:ln cap="flat" cmpd="sng" w="19050">
            <a:solidFill>
              <a:schemeClr val="dk2"/>
            </a:solidFill>
            <a:prstDash val="solid"/>
            <a:round/>
            <a:headEnd len="sm" w="sm" type="none"/>
            <a:tailEnd len="sm" w="sm" type="none"/>
          </a:ln>
        </p:spPr>
      </p:pic>
      <p:sp>
        <p:nvSpPr>
          <p:cNvPr id="109" name="Google Shape;109;p18"/>
          <p:cNvSpPr/>
          <p:nvPr/>
        </p:nvSpPr>
        <p:spPr>
          <a:xfrm>
            <a:off x="3491763" y="736450"/>
            <a:ext cx="1444200" cy="7842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3491775" y="2668575"/>
            <a:ext cx="171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ree Serif"/>
                <a:ea typeface="Bree Serif"/>
                <a:cs typeface="Bree Serif"/>
                <a:sym typeface="Bree Serif"/>
              </a:rPr>
              <a:t>Create Multiple Lists</a:t>
            </a:r>
            <a:endParaRPr>
              <a:latin typeface="Bree Serif"/>
              <a:ea typeface="Bree Serif"/>
              <a:cs typeface="Bree Serif"/>
              <a:sym typeface="Bree Serif"/>
            </a:endParaRPr>
          </a:p>
        </p:txBody>
      </p:sp>
      <p:sp>
        <p:nvSpPr>
          <p:cNvPr id="111" name="Google Shape;111;p18"/>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Bree Serif"/>
                <a:ea typeface="Bree Serif"/>
                <a:cs typeface="Bree Serif"/>
                <a:sym typeface="Bree Serif"/>
              </a:rPr>
              <a:t>Patrick Sangalang</a:t>
            </a:r>
            <a:endParaRPr>
              <a:latin typeface="Roboto"/>
              <a:ea typeface="Roboto"/>
              <a:cs typeface="Roboto"/>
              <a:sym typeface="Roboto"/>
            </a:endParaRPr>
          </a:p>
        </p:txBody>
      </p:sp>
      <p:pic>
        <p:nvPicPr>
          <p:cNvPr id="112" name="Google Shape;112;p18"/>
          <p:cNvPicPr preferRelativeResize="0"/>
          <p:nvPr/>
        </p:nvPicPr>
        <p:blipFill>
          <a:blip r:embed="rId4">
            <a:alphaModFix/>
          </a:blip>
          <a:stretch>
            <a:fillRect/>
          </a:stretch>
        </p:blipFill>
        <p:spPr>
          <a:xfrm>
            <a:off x="7568325" y="102363"/>
            <a:ext cx="1346400" cy="2588875"/>
          </a:xfrm>
          <a:prstGeom prst="rect">
            <a:avLst/>
          </a:prstGeom>
          <a:noFill/>
          <a:ln cap="flat" cmpd="sng" w="19050">
            <a:solidFill>
              <a:schemeClr val="dk2"/>
            </a:solidFill>
            <a:prstDash val="solid"/>
            <a:round/>
            <a:headEnd len="sm" w="sm" type="none"/>
            <a:tailEnd len="sm" w="sm" type="none"/>
          </a:ln>
        </p:spPr>
      </p:pic>
      <p:sp>
        <p:nvSpPr>
          <p:cNvPr id="113" name="Google Shape;113;p18"/>
          <p:cNvSpPr/>
          <p:nvPr/>
        </p:nvSpPr>
        <p:spPr>
          <a:xfrm>
            <a:off x="7568325" y="1224325"/>
            <a:ext cx="1269000" cy="4617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7628025" y="2747500"/>
            <a:ext cx="12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ree Serif"/>
                <a:ea typeface="Bree Serif"/>
                <a:cs typeface="Bree Serif"/>
                <a:sym typeface="Bree Serif"/>
              </a:rPr>
              <a:t>Add Tasks</a:t>
            </a:r>
            <a:endParaRPr>
              <a:latin typeface="Bree Serif"/>
              <a:ea typeface="Bree Serif"/>
              <a:cs typeface="Bree Serif"/>
              <a:sym typeface="Bree Serif"/>
            </a:endParaRPr>
          </a:p>
        </p:txBody>
      </p:sp>
      <p:pic>
        <p:nvPicPr>
          <p:cNvPr id="115" name="Google Shape;115;p18"/>
          <p:cNvPicPr preferRelativeResize="0"/>
          <p:nvPr/>
        </p:nvPicPr>
        <p:blipFill>
          <a:blip r:embed="rId5">
            <a:alphaModFix/>
          </a:blip>
          <a:stretch>
            <a:fillRect/>
          </a:stretch>
        </p:blipFill>
        <p:spPr>
          <a:xfrm>
            <a:off x="5670175" y="1769738"/>
            <a:ext cx="1346400" cy="2678120"/>
          </a:xfrm>
          <a:prstGeom prst="rect">
            <a:avLst/>
          </a:prstGeom>
          <a:noFill/>
          <a:ln cap="flat" cmpd="sng" w="19050">
            <a:solidFill>
              <a:schemeClr val="dk2"/>
            </a:solidFill>
            <a:prstDash val="solid"/>
            <a:round/>
            <a:headEnd len="sm" w="sm" type="none"/>
            <a:tailEnd len="sm" w="sm" type="none"/>
          </a:ln>
        </p:spPr>
      </p:pic>
      <p:cxnSp>
        <p:nvCxnSpPr>
          <p:cNvPr id="116" name="Google Shape;116;p18"/>
          <p:cNvCxnSpPr/>
          <p:nvPr/>
        </p:nvCxnSpPr>
        <p:spPr>
          <a:xfrm flipH="1" rot="10800000">
            <a:off x="4935975" y="3546325"/>
            <a:ext cx="651900" cy="2493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8"/>
          <p:cNvSpPr txBox="1"/>
          <p:nvPr/>
        </p:nvSpPr>
        <p:spPr>
          <a:xfrm>
            <a:off x="4006450" y="3795625"/>
            <a:ext cx="144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Check off Tasks</a:t>
            </a:r>
            <a:endParaRPr>
              <a:latin typeface="Bree Serif"/>
              <a:ea typeface="Bree Serif"/>
              <a:cs typeface="Bree Serif"/>
              <a:sym typeface="Bree Serif"/>
            </a:endParaRPr>
          </a:p>
        </p:txBody>
      </p:sp>
      <p:sp>
        <p:nvSpPr>
          <p:cNvPr id="118" name="Google Shape;118;p18"/>
          <p:cNvSpPr/>
          <p:nvPr/>
        </p:nvSpPr>
        <p:spPr>
          <a:xfrm>
            <a:off x="6172050" y="2887500"/>
            <a:ext cx="651900" cy="3201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8"/>
          <p:cNvCxnSpPr/>
          <p:nvPr/>
        </p:nvCxnSpPr>
        <p:spPr>
          <a:xfrm rot="10800000">
            <a:off x="6823950" y="3147700"/>
            <a:ext cx="642300" cy="3642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8"/>
          <p:cNvSpPr txBox="1"/>
          <p:nvPr/>
        </p:nvSpPr>
        <p:spPr>
          <a:xfrm>
            <a:off x="7568325" y="3363175"/>
            <a:ext cx="134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ree Serif"/>
                <a:ea typeface="Bree Serif"/>
                <a:cs typeface="Bree Serif"/>
                <a:sym typeface="Bree Serif"/>
              </a:rPr>
              <a:t>Task Count</a:t>
            </a:r>
            <a:endParaRPr>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Features (cont.)</a:t>
            </a:r>
            <a:endParaRPr>
              <a:latin typeface="Bree Serif"/>
              <a:ea typeface="Bree Serif"/>
              <a:cs typeface="Bree Serif"/>
              <a:sym typeface="Bree Serif"/>
            </a:endParaRPr>
          </a:p>
        </p:txBody>
      </p:sp>
      <p:sp>
        <p:nvSpPr>
          <p:cNvPr id="126" name="Google Shape;126;p19"/>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Save Lists and Tasks when closing extension</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Delete Lists</a:t>
            </a:r>
            <a:endParaRPr sz="1800">
              <a:latin typeface="Bree Serif"/>
              <a:ea typeface="Bree Serif"/>
              <a:cs typeface="Bree Serif"/>
              <a:sym typeface="Bree Serif"/>
            </a:endParaRPr>
          </a:p>
          <a:p>
            <a:pPr indent="-342900" lvl="0" marL="457200" rtl="0" algn="l">
              <a:lnSpc>
                <a:spcPct val="150000"/>
              </a:lnSpc>
              <a:spcBef>
                <a:spcPts val="0"/>
              </a:spcBef>
              <a:spcAft>
                <a:spcPts val="0"/>
              </a:spcAft>
              <a:buSzPts val="1800"/>
              <a:buFont typeface="Bree Serif"/>
              <a:buChar char="●"/>
            </a:pPr>
            <a:r>
              <a:rPr lang="en" sz="1800">
                <a:latin typeface="Bree Serif"/>
                <a:ea typeface="Bree Serif"/>
                <a:cs typeface="Bree Serif"/>
                <a:sym typeface="Bree Serif"/>
              </a:rPr>
              <a:t>Delete Checked Tasks</a:t>
            </a:r>
            <a:endParaRPr sz="1800">
              <a:latin typeface="Bree Serif"/>
              <a:ea typeface="Bree Serif"/>
              <a:cs typeface="Bree Serif"/>
              <a:sym typeface="Bree Serif"/>
            </a:endParaRPr>
          </a:p>
        </p:txBody>
      </p:sp>
      <p:sp>
        <p:nvSpPr>
          <p:cNvPr id="127" name="Google Shape;127;p19"/>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Bree Serif"/>
                <a:ea typeface="Bree Serif"/>
                <a:cs typeface="Bree Serif"/>
                <a:sym typeface="Bree Serif"/>
              </a:rPr>
              <a:t>Patrick Sangalang</a:t>
            </a:r>
            <a:endParaRPr>
              <a:latin typeface="Roboto"/>
              <a:ea typeface="Roboto"/>
              <a:cs typeface="Roboto"/>
              <a:sym typeface="Roboto"/>
            </a:endParaRPr>
          </a:p>
        </p:txBody>
      </p:sp>
      <p:pic>
        <p:nvPicPr>
          <p:cNvPr id="128" name="Google Shape;128;p19"/>
          <p:cNvPicPr preferRelativeResize="0"/>
          <p:nvPr/>
        </p:nvPicPr>
        <p:blipFill>
          <a:blip r:embed="rId3">
            <a:alphaModFix/>
          </a:blip>
          <a:stretch>
            <a:fillRect/>
          </a:stretch>
        </p:blipFill>
        <p:spPr>
          <a:xfrm>
            <a:off x="4394500" y="80575"/>
            <a:ext cx="1271238" cy="2408428"/>
          </a:xfrm>
          <a:prstGeom prst="rect">
            <a:avLst/>
          </a:prstGeom>
          <a:noFill/>
          <a:ln cap="flat" cmpd="sng" w="19050">
            <a:solidFill>
              <a:schemeClr val="dk2"/>
            </a:solidFill>
            <a:prstDash val="solid"/>
            <a:round/>
            <a:headEnd len="sm" w="sm" type="none"/>
            <a:tailEnd len="sm" w="sm" type="none"/>
          </a:ln>
        </p:spPr>
      </p:pic>
      <p:cxnSp>
        <p:nvCxnSpPr>
          <p:cNvPr id="129" name="Google Shape;129;p19"/>
          <p:cNvCxnSpPr/>
          <p:nvPr/>
        </p:nvCxnSpPr>
        <p:spPr>
          <a:xfrm flipH="1" rot="10800000">
            <a:off x="4073675" y="2088450"/>
            <a:ext cx="412200" cy="4833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9"/>
          <p:cNvSpPr txBox="1"/>
          <p:nvPr/>
        </p:nvSpPr>
        <p:spPr>
          <a:xfrm>
            <a:off x="3440975" y="2571750"/>
            <a:ext cx="175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ree Serif"/>
                <a:ea typeface="Bree Serif"/>
                <a:cs typeface="Bree Serif"/>
                <a:sym typeface="Bree Serif"/>
              </a:rPr>
              <a:t>Delete Checked Tasks</a:t>
            </a:r>
            <a:endParaRPr>
              <a:latin typeface="Bree Serif"/>
              <a:ea typeface="Bree Serif"/>
              <a:cs typeface="Bree Serif"/>
              <a:sym typeface="Bree Serif"/>
            </a:endParaRPr>
          </a:p>
        </p:txBody>
      </p:sp>
      <p:cxnSp>
        <p:nvCxnSpPr>
          <p:cNvPr id="131" name="Google Shape;131;p19"/>
          <p:cNvCxnSpPr/>
          <p:nvPr/>
        </p:nvCxnSpPr>
        <p:spPr>
          <a:xfrm flipH="1" rot="10800000">
            <a:off x="5900425" y="1465800"/>
            <a:ext cx="712800" cy="2400"/>
          </a:xfrm>
          <a:prstGeom prst="straightConnector1">
            <a:avLst/>
          </a:prstGeom>
          <a:noFill/>
          <a:ln cap="flat" cmpd="sng" w="9525">
            <a:solidFill>
              <a:schemeClr val="dk2"/>
            </a:solidFill>
            <a:prstDash val="solid"/>
            <a:round/>
            <a:headEnd len="med" w="med" type="none"/>
            <a:tailEnd len="med" w="med" type="triangle"/>
          </a:ln>
        </p:spPr>
      </p:cxnSp>
      <p:pic>
        <p:nvPicPr>
          <p:cNvPr id="132" name="Google Shape;132;p19"/>
          <p:cNvPicPr preferRelativeResize="0"/>
          <p:nvPr/>
        </p:nvPicPr>
        <p:blipFill>
          <a:blip r:embed="rId4">
            <a:alphaModFix/>
          </a:blip>
          <a:stretch>
            <a:fillRect/>
          </a:stretch>
        </p:blipFill>
        <p:spPr>
          <a:xfrm>
            <a:off x="6847900" y="80575"/>
            <a:ext cx="1532936" cy="2408425"/>
          </a:xfrm>
          <a:prstGeom prst="rect">
            <a:avLst/>
          </a:prstGeom>
          <a:noFill/>
          <a:ln cap="flat" cmpd="sng" w="19050">
            <a:solidFill>
              <a:schemeClr val="dk2"/>
            </a:solidFill>
            <a:prstDash val="solid"/>
            <a:round/>
            <a:headEnd len="sm" w="sm" type="none"/>
            <a:tailEnd len="sm" w="sm" type="none"/>
          </a:ln>
        </p:spPr>
      </p:pic>
      <p:pic>
        <p:nvPicPr>
          <p:cNvPr id="133" name="Google Shape;133;p19"/>
          <p:cNvPicPr preferRelativeResize="0"/>
          <p:nvPr/>
        </p:nvPicPr>
        <p:blipFill>
          <a:blip r:embed="rId5">
            <a:alphaModFix/>
          </a:blip>
          <a:stretch>
            <a:fillRect/>
          </a:stretch>
        </p:blipFill>
        <p:spPr>
          <a:xfrm>
            <a:off x="5601976" y="2801900"/>
            <a:ext cx="1425348" cy="2176900"/>
          </a:xfrm>
          <a:prstGeom prst="rect">
            <a:avLst/>
          </a:prstGeom>
          <a:noFill/>
          <a:ln cap="flat" cmpd="sng" w="19050">
            <a:solidFill>
              <a:schemeClr val="dk2"/>
            </a:solidFill>
            <a:prstDash val="solid"/>
            <a:round/>
            <a:headEnd len="sm" w="sm" type="none"/>
            <a:tailEnd len="sm" w="sm" type="none"/>
          </a:ln>
        </p:spPr>
      </p:pic>
      <p:cxnSp>
        <p:nvCxnSpPr>
          <p:cNvPr id="134" name="Google Shape;134;p19"/>
          <p:cNvCxnSpPr/>
          <p:nvPr/>
        </p:nvCxnSpPr>
        <p:spPr>
          <a:xfrm flipH="1">
            <a:off x="6929975" y="4265025"/>
            <a:ext cx="546300" cy="4122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9"/>
          <p:cNvSpPr txBox="1"/>
          <p:nvPr/>
        </p:nvSpPr>
        <p:spPr>
          <a:xfrm>
            <a:off x="7267150" y="3895725"/>
            <a:ext cx="142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Bree Serif"/>
                <a:ea typeface="Bree Serif"/>
                <a:cs typeface="Bree Serif"/>
                <a:sym typeface="Bree Serif"/>
              </a:rPr>
              <a:t>Delete List</a:t>
            </a:r>
            <a:endParaRPr>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Features (cont.)</a:t>
            </a:r>
            <a:endParaRPr>
              <a:latin typeface="Bree Serif"/>
              <a:ea typeface="Bree Serif"/>
              <a:cs typeface="Bree Serif"/>
              <a:sym typeface="Bree Serif"/>
            </a:endParaRPr>
          </a:p>
        </p:txBody>
      </p:sp>
      <p:sp>
        <p:nvSpPr>
          <p:cNvPr id="141" name="Google Shape;141;p20"/>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800">
              <a:latin typeface="Bree Serif"/>
              <a:ea typeface="Bree Serif"/>
              <a:cs typeface="Bree Serif"/>
              <a:sym typeface="Bree Serif"/>
            </a:endParaRPr>
          </a:p>
          <a:p>
            <a:pPr indent="0" lvl="0" marL="457200" rtl="0" algn="l">
              <a:lnSpc>
                <a:spcPct val="150000"/>
              </a:lnSpc>
              <a:spcBef>
                <a:spcPts val="1200"/>
              </a:spcBef>
              <a:spcAft>
                <a:spcPts val="0"/>
              </a:spcAft>
              <a:buNone/>
            </a:pPr>
            <a:r>
              <a:t/>
            </a:r>
            <a:endParaRPr sz="1800">
              <a:latin typeface="Bree Serif"/>
              <a:ea typeface="Bree Serif"/>
              <a:cs typeface="Bree Serif"/>
              <a:sym typeface="Bree Serif"/>
            </a:endParaRPr>
          </a:p>
          <a:p>
            <a:pPr indent="-342900" lvl="0" marL="457200" rtl="0" algn="l">
              <a:lnSpc>
                <a:spcPct val="150000"/>
              </a:lnSpc>
              <a:spcBef>
                <a:spcPts val="1200"/>
              </a:spcBef>
              <a:spcAft>
                <a:spcPts val="0"/>
              </a:spcAft>
              <a:buSzPts val="1800"/>
              <a:buFont typeface="Bree Serif"/>
              <a:buChar char="●"/>
            </a:pPr>
            <a:r>
              <a:rPr lang="en" sz="1800">
                <a:latin typeface="Bree Serif"/>
                <a:ea typeface="Bree Serif"/>
                <a:cs typeface="Bree Serif"/>
                <a:sym typeface="Bree Serif"/>
              </a:rPr>
              <a:t>Change Theme Colors </a:t>
            </a:r>
            <a:endParaRPr sz="1800">
              <a:latin typeface="Bree Serif"/>
              <a:ea typeface="Bree Serif"/>
              <a:cs typeface="Bree Serif"/>
              <a:sym typeface="Bree Serif"/>
            </a:endParaRPr>
          </a:p>
        </p:txBody>
      </p:sp>
      <p:pic>
        <p:nvPicPr>
          <p:cNvPr id="142" name="Google Shape;142;p20"/>
          <p:cNvPicPr preferRelativeResize="0"/>
          <p:nvPr/>
        </p:nvPicPr>
        <p:blipFill>
          <a:blip r:embed="rId3">
            <a:alphaModFix/>
          </a:blip>
          <a:stretch>
            <a:fillRect/>
          </a:stretch>
        </p:blipFill>
        <p:spPr>
          <a:xfrm>
            <a:off x="3749050" y="107388"/>
            <a:ext cx="1173450" cy="2399550"/>
          </a:xfrm>
          <a:prstGeom prst="rect">
            <a:avLst/>
          </a:prstGeom>
          <a:noFill/>
          <a:ln cap="flat" cmpd="sng" w="19050">
            <a:solidFill>
              <a:schemeClr val="dk2"/>
            </a:solidFill>
            <a:prstDash val="solid"/>
            <a:round/>
            <a:headEnd len="sm" w="sm" type="none"/>
            <a:tailEnd len="sm" w="sm" type="none"/>
          </a:ln>
        </p:spPr>
      </p:pic>
      <p:pic>
        <p:nvPicPr>
          <p:cNvPr id="143" name="Google Shape;143;p20"/>
          <p:cNvPicPr preferRelativeResize="0"/>
          <p:nvPr/>
        </p:nvPicPr>
        <p:blipFill>
          <a:blip r:embed="rId4">
            <a:alphaModFix/>
          </a:blip>
          <a:stretch>
            <a:fillRect/>
          </a:stretch>
        </p:blipFill>
        <p:spPr>
          <a:xfrm>
            <a:off x="5717900" y="98100"/>
            <a:ext cx="1173450" cy="2418370"/>
          </a:xfrm>
          <a:prstGeom prst="rect">
            <a:avLst/>
          </a:prstGeom>
          <a:noFill/>
          <a:ln cap="flat" cmpd="sng" w="19050">
            <a:solidFill>
              <a:schemeClr val="dk2"/>
            </a:solidFill>
            <a:prstDash val="solid"/>
            <a:round/>
            <a:headEnd len="sm" w="sm" type="none"/>
            <a:tailEnd len="sm" w="sm" type="none"/>
          </a:ln>
        </p:spPr>
      </p:pic>
      <p:pic>
        <p:nvPicPr>
          <p:cNvPr id="144" name="Google Shape;144;p20"/>
          <p:cNvPicPr preferRelativeResize="0"/>
          <p:nvPr/>
        </p:nvPicPr>
        <p:blipFill>
          <a:blip r:embed="rId5">
            <a:alphaModFix/>
          </a:blip>
          <a:stretch>
            <a:fillRect/>
          </a:stretch>
        </p:blipFill>
        <p:spPr>
          <a:xfrm>
            <a:off x="7686750" y="92063"/>
            <a:ext cx="1173450" cy="2430180"/>
          </a:xfrm>
          <a:prstGeom prst="rect">
            <a:avLst/>
          </a:prstGeom>
          <a:noFill/>
          <a:ln cap="flat" cmpd="sng" w="19050">
            <a:solidFill>
              <a:schemeClr val="dk2"/>
            </a:solidFill>
            <a:prstDash val="solid"/>
            <a:round/>
            <a:headEnd len="sm" w="sm" type="none"/>
            <a:tailEnd len="sm" w="sm" type="none"/>
          </a:ln>
        </p:spPr>
      </p:pic>
      <p:pic>
        <p:nvPicPr>
          <p:cNvPr id="145" name="Google Shape;145;p20"/>
          <p:cNvPicPr preferRelativeResize="0"/>
          <p:nvPr/>
        </p:nvPicPr>
        <p:blipFill>
          <a:blip r:embed="rId6">
            <a:alphaModFix/>
          </a:blip>
          <a:stretch>
            <a:fillRect/>
          </a:stretch>
        </p:blipFill>
        <p:spPr>
          <a:xfrm>
            <a:off x="4624825" y="2614888"/>
            <a:ext cx="1173450" cy="2430180"/>
          </a:xfrm>
          <a:prstGeom prst="rect">
            <a:avLst/>
          </a:prstGeom>
          <a:noFill/>
          <a:ln cap="flat" cmpd="sng" w="19050">
            <a:solidFill>
              <a:schemeClr val="dk2"/>
            </a:solidFill>
            <a:prstDash val="solid"/>
            <a:round/>
            <a:headEnd len="sm" w="sm" type="none"/>
            <a:tailEnd len="sm" w="sm" type="none"/>
          </a:ln>
        </p:spPr>
      </p:pic>
      <p:pic>
        <p:nvPicPr>
          <p:cNvPr id="146" name="Google Shape;146;p20"/>
          <p:cNvPicPr preferRelativeResize="0"/>
          <p:nvPr/>
        </p:nvPicPr>
        <p:blipFill>
          <a:blip r:embed="rId7">
            <a:alphaModFix/>
          </a:blip>
          <a:stretch>
            <a:fillRect/>
          </a:stretch>
        </p:blipFill>
        <p:spPr>
          <a:xfrm>
            <a:off x="6841100" y="2614900"/>
            <a:ext cx="1173450" cy="2430181"/>
          </a:xfrm>
          <a:prstGeom prst="rect">
            <a:avLst/>
          </a:prstGeom>
          <a:noFill/>
          <a:ln cap="flat" cmpd="sng" w="19050">
            <a:solidFill>
              <a:schemeClr val="dk2"/>
            </a:solidFill>
            <a:prstDash val="solid"/>
            <a:round/>
            <a:headEnd len="sm" w="sm" type="none"/>
            <a:tailEnd len="sm" w="sm" type="none"/>
          </a:ln>
        </p:spPr>
      </p:pic>
      <p:sp>
        <p:nvSpPr>
          <p:cNvPr id="147" name="Google Shape;147;p20"/>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Bree Serif"/>
                <a:ea typeface="Bree Serif"/>
                <a:cs typeface="Bree Serif"/>
                <a:sym typeface="Bree Serif"/>
              </a:rPr>
              <a:t>Patrick Sangalang</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BBF4"/>
        </a:solidFill>
      </p:bgPr>
    </p:bg>
    <p:spTree>
      <p:nvGrpSpPr>
        <p:cNvPr id="151" name="Shape 151"/>
        <p:cNvGrpSpPr/>
        <p:nvPr/>
      </p:nvGrpSpPr>
      <p:grpSpPr>
        <a:xfrm>
          <a:off x="0" y="0"/>
          <a:ext cx="0" cy="0"/>
          <a:chOff x="0" y="0"/>
          <a:chExt cx="0" cy="0"/>
        </a:xfrm>
      </p:grpSpPr>
      <p:sp>
        <p:nvSpPr>
          <p:cNvPr id="152" name="Google Shape;15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Bree Serif"/>
                <a:ea typeface="Bree Serif"/>
                <a:cs typeface="Bree Serif"/>
                <a:sym typeface="Bree Serif"/>
              </a:rPr>
              <a:t>Features Outline Over Two Phases</a:t>
            </a:r>
            <a:endParaRPr sz="3000">
              <a:latin typeface="Bree Serif"/>
              <a:ea typeface="Bree Serif"/>
              <a:cs typeface="Bree Serif"/>
              <a:sym typeface="Bree Serif"/>
            </a:endParaRPr>
          </a:p>
        </p:txBody>
      </p:sp>
      <p:sp>
        <p:nvSpPr>
          <p:cNvPr id="153" name="Google Shape;153;p21"/>
          <p:cNvSpPr txBox="1"/>
          <p:nvPr>
            <p:ph idx="1" type="body"/>
          </p:nvPr>
        </p:nvSpPr>
        <p:spPr>
          <a:xfrm>
            <a:off x="471900" y="2571750"/>
            <a:ext cx="3999900" cy="243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Sidebar</a:t>
            </a:r>
            <a:endParaRPr/>
          </a:p>
          <a:p>
            <a:pPr indent="-317500" lvl="0" marL="457200" rtl="0" algn="l">
              <a:spcBef>
                <a:spcPts val="0"/>
              </a:spcBef>
              <a:spcAft>
                <a:spcPts val="0"/>
              </a:spcAft>
              <a:buSzPts val="1400"/>
              <a:buChar char="●"/>
            </a:pPr>
            <a:r>
              <a:rPr lang="en"/>
              <a:t>Context Menu</a:t>
            </a:r>
            <a:endParaRPr/>
          </a:p>
          <a:p>
            <a:pPr indent="-317500" lvl="0" marL="457200" rtl="0" algn="l">
              <a:spcBef>
                <a:spcPts val="0"/>
              </a:spcBef>
              <a:spcAft>
                <a:spcPts val="0"/>
              </a:spcAft>
              <a:buSzPts val="1400"/>
              <a:buChar char="●"/>
            </a:pPr>
            <a:r>
              <a:rPr lang="en"/>
              <a:t>Add tasks</a:t>
            </a:r>
            <a:endParaRPr/>
          </a:p>
          <a:p>
            <a:pPr indent="-317500" lvl="0" marL="457200" rtl="0" algn="l">
              <a:spcBef>
                <a:spcPts val="0"/>
              </a:spcBef>
              <a:spcAft>
                <a:spcPts val="0"/>
              </a:spcAft>
              <a:buSzPts val="1400"/>
              <a:buChar char="●"/>
            </a:pPr>
            <a:r>
              <a:rPr lang="en"/>
              <a:t>Check off tasks</a:t>
            </a:r>
            <a:endParaRPr/>
          </a:p>
          <a:p>
            <a:pPr indent="-317500" lvl="0" marL="457200" rtl="0" algn="l">
              <a:spcBef>
                <a:spcPts val="0"/>
              </a:spcBef>
              <a:spcAft>
                <a:spcPts val="0"/>
              </a:spcAft>
              <a:buSzPts val="1400"/>
              <a:buChar char="●"/>
            </a:pPr>
            <a:r>
              <a:rPr lang="en"/>
              <a:t>Delete Tasks</a:t>
            </a:r>
            <a:endParaRPr/>
          </a:p>
        </p:txBody>
      </p:sp>
      <p:sp>
        <p:nvSpPr>
          <p:cNvPr id="154" name="Google Shape;154;p21"/>
          <p:cNvSpPr txBox="1"/>
          <p:nvPr>
            <p:ph idx="2" type="body"/>
          </p:nvPr>
        </p:nvSpPr>
        <p:spPr>
          <a:xfrm>
            <a:off x="4694100" y="2571700"/>
            <a:ext cx="3999900" cy="243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Create/Add Multiple Lists</a:t>
            </a:r>
            <a:endParaRPr/>
          </a:p>
          <a:p>
            <a:pPr indent="-317500" lvl="0" marL="457200" rtl="0" algn="l">
              <a:spcBef>
                <a:spcPts val="0"/>
              </a:spcBef>
              <a:spcAft>
                <a:spcPts val="0"/>
              </a:spcAft>
              <a:buSzPts val="1400"/>
              <a:buChar char="●"/>
            </a:pPr>
            <a:r>
              <a:rPr lang="en"/>
              <a:t>Save Lists and Tasks when closing an extension</a:t>
            </a:r>
            <a:endParaRPr/>
          </a:p>
          <a:p>
            <a:pPr indent="-317500" lvl="0" marL="457200" rtl="0" algn="l">
              <a:spcBef>
                <a:spcPts val="0"/>
              </a:spcBef>
              <a:spcAft>
                <a:spcPts val="0"/>
              </a:spcAft>
              <a:buSzPts val="1400"/>
              <a:buChar char="●"/>
            </a:pPr>
            <a:r>
              <a:rPr lang="en"/>
              <a:t>Delete Lists</a:t>
            </a:r>
            <a:endParaRPr/>
          </a:p>
          <a:p>
            <a:pPr indent="-317500" lvl="0" marL="457200" rtl="0" algn="l">
              <a:spcBef>
                <a:spcPts val="0"/>
              </a:spcBef>
              <a:spcAft>
                <a:spcPts val="0"/>
              </a:spcAft>
              <a:buSzPts val="1400"/>
              <a:buChar char="●"/>
            </a:pPr>
            <a:r>
              <a:rPr lang="en"/>
              <a:t>Delete Checked Tasks</a:t>
            </a:r>
            <a:endParaRPr/>
          </a:p>
          <a:p>
            <a:pPr indent="-317500" lvl="0" marL="457200" rtl="0" algn="l">
              <a:spcBef>
                <a:spcPts val="0"/>
              </a:spcBef>
              <a:spcAft>
                <a:spcPts val="0"/>
              </a:spcAft>
              <a:buSzPts val="1400"/>
              <a:buChar char="●"/>
            </a:pPr>
            <a:r>
              <a:rPr lang="en"/>
              <a:t>Task Count</a:t>
            </a:r>
            <a:endParaRPr/>
          </a:p>
          <a:p>
            <a:pPr indent="-317500" lvl="0" marL="457200" rtl="0" algn="l">
              <a:spcBef>
                <a:spcPts val="0"/>
              </a:spcBef>
              <a:spcAft>
                <a:spcPts val="0"/>
              </a:spcAft>
              <a:buSzPts val="1400"/>
              <a:buChar char="●"/>
            </a:pPr>
            <a:r>
              <a:rPr lang="en"/>
              <a:t>Change Theme Colors</a:t>
            </a:r>
            <a:endParaRPr/>
          </a:p>
        </p:txBody>
      </p:sp>
      <p:sp>
        <p:nvSpPr>
          <p:cNvPr id="155" name="Google Shape;155;p21"/>
          <p:cNvSpPr txBox="1"/>
          <p:nvPr/>
        </p:nvSpPr>
        <p:spPr>
          <a:xfrm>
            <a:off x="462100" y="1818300"/>
            <a:ext cx="399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Bree Serif"/>
                <a:ea typeface="Bree Serif"/>
                <a:cs typeface="Bree Serif"/>
                <a:sym typeface="Bree Serif"/>
              </a:rPr>
              <a:t>Second Phase</a:t>
            </a:r>
            <a:endParaRPr sz="2400">
              <a:latin typeface="Bree Serif"/>
              <a:ea typeface="Bree Serif"/>
              <a:cs typeface="Bree Serif"/>
              <a:sym typeface="Bree Serif"/>
            </a:endParaRPr>
          </a:p>
        </p:txBody>
      </p:sp>
      <p:sp>
        <p:nvSpPr>
          <p:cNvPr id="156" name="Google Shape;156;p21"/>
          <p:cNvSpPr txBox="1"/>
          <p:nvPr/>
        </p:nvSpPr>
        <p:spPr>
          <a:xfrm>
            <a:off x="4694100" y="1860200"/>
            <a:ext cx="3999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Bree Serif"/>
                <a:ea typeface="Bree Serif"/>
                <a:cs typeface="Bree Serif"/>
                <a:sym typeface="Bree Serif"/>
              </a:rPr>
              <a:t>Third/Final</a:t>
            </a:r>
            <a:r>
              <a:rPr lang="en" sz="2400">
                <a:latin typeface="Bree Serif"/>
                <a:ea typeface="Bree Serif"/>
                <a:cs typeface="Bree Serif"/>
                <a:sym typeface="Bree Serif"/>
              </a:rPr>
              <a:t> Phase</a:t>
            </a:r>
            <a:endParaRPr sz="2400">
              <a:latin typeface="Bree Serif"/>
              <a:ea typeface="Bree Serif"/>
              <a:cs typeface="Bree Serif"/>
              <a:sym typeface="Bree Serif"/>
            </a:endParaRPr>
          </a:p>
        </p:txBody>
      </p:sp>
      <p:sp>
        <p:nvSpPr>
          <p:cNvPr id="157" name="Google Shape;157;p21"/>
          <p:cNvSpPr txBox="1"/>
          <p:nvPr/>
        </p:nvSpPr>
        <p:spPr>
          <a:xfrm>
            <a:off x="383325" y="4565025"/>
            <a:ext cx="22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36BBF4"/>
                </a:solidFill>
                <a:latin typeface="Bree Serif"/>
                <a:ea typeface="Bree Serif"/>
                <a:cs typeface="Bree Serif"/>
                <a:sym typeface="Bree Serif"/>
              </a:rPr>
              <a:t>Patrick Sangalang</a:t>
            </a:r>
            <a:endParaRPr>
              <a:solidFill>
                <a:srgbClr val="36BBF4"/>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