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60" r:id="rId2"/>
    <p:sldId id="259" r:id="rId3"/>
    <p:sldId id="269" r:id="rId4"/>
    <p:sldId id="270" r:id="rId5"/>
    <p:sldId id="271" r:id="rId6"/>
    <p:sldId id="263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52" autoAdjust="0"/>
  </p:normalViewPr>
  <p:slideViewPr>
    <p:cSldViewPr>
      <p:cViewPr>
        <p:scale>
          <a:sx n="90" d="100"/>
          <a:sy n="90" d="100"/>
        </p:scale>
        <p:origin x="123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C25A0-A067-43DB-B8F3-019B17C9B270}" type="datetimeFigureOut">
              <a:rPr lang="en-CA" smtClean="0"/>
              <a:t>2017-04-29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7D2A1-6E91-402C-A01A-69D2A3A72B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88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71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84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47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23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42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07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81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28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51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226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29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2017-04-27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099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b="1" dirty="0" err="1"/>
              <a:t>gWaves</a:t>
            </a:r>
            <a:r>
              <a:rPr lang="en-US" sz="2400" b="1" dirty="0"/>
              <a:t> Team</a:t>
            </a:r>
            <a:endParaRPr lang="en-CA" sz="2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6553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81000" y="6553200"/>
            <a:ext cx="2133600" cy="274320"/>
          </a:xfrm>
        </p:spPr>
        <p:txBody>
          <a:bodyPr/>
          <a:lstStyle/>
          <a:p>
            <a:r>
              <a:rPr lang="en-CA" dirty="0"/>
              <a:t>2017-04-27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267" y="4114800"/>
            <a:ext cx="7082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“The sky calls to us.”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98067" y="5257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Carl Sagan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86868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CA" dirty="0">
                <a:effectLst/>
              </a:rPr>
              <a:t>{ </a:t>
            </a:r>
          </a:p>
          <a:p>
            <a:pPr>
              <a:spcBef>
                <a:spcPts val="300"/>
              </a:spcBef>
            </a:pPr>
            <a:r>
              <a:rPr lang="en-CA" dirty="0"/>
              <a:t>“name”: “</a:t>
            </a:r>
            <a:r>
              <a:rPr lang="en-CA" dirty="0" err="1"/>
              <a:t>gWaves</a:t>
            </a:r>
            <a:r>
              <a:rPr lang="en-CA" dirty="0"/>
              <a:t>”,</a:t>
            </a:r>
          </a:p>
          <a:p>
            <a:pPr>
              <a:spcBef>
                <a:spcPts val="300"/>
              </a:spcBef>
            </a:pPr>
            <a:r>
              <a:rPr lang="en-CA" dirty="0"/>
              <a:t>“motto”: “The sky calls to us.”,</a:t>
            </a:r>
          </a:p>
          <a:p>
            <a:pPr>
              <a:spcBef>
                <a:spcPts val="300"/>
              </a:spcBef>
            </a:pPr>
            <a:r>
              <a:rPr lang="en-CA" dirty="0">
                <a:effectLst/>
              </a:rPr>
              <a:t>“challenge”: </a:t>
            </a:r>
            <a:r>
              <a:rPr lang="en-CA" dirty="0"/>
              <a:t>“Mayday, Mayday, Mayday!”,</a:t>
            </a:r>
          </a:p>
          <a:p>
            <a:pPr>
              <a:spcBef>
                <a:spcPts val="300"/>
              </a:spcBef>
            </a:pPr>
            <a:r>
              <a:rPr lang="en-CA" dirty="0">
                <a:effectLst/>
              </a:rPr>
              <a:t>“description”: </a:t>
            </a:r>
            <a:r>
              <a:rPr lang="en-CA" dirty="0"/>
              <a:t>“Web-based App Radiation Management”,</a:t>
            </a:r>
            <a:br>
              <a:rPr lang="en-CA" dirty="0">
                <a:effectLst/>
              </a:rPr>
            </a:br>
            <a:r>
              <a:rPr lang="en-CA" dirty="0">
                <a:effectLst/>
              </a:rPr>
              <a:t>“</a:t>
            </a:r>
            <a:r>
              <a:rPr lang="en-CA" dirty="0" err="1">
                <a:effectLst/>
              </a:rPr>
              <a:t>gitHub</a:t>
            </a:r>
            <a:r>
              <a:rPr lang="en-CA" dirty="0">
                <a:effectLst/>
              </a:rPr>
              <a:t>" : </a:t>
            </a:r>
            <a:r>
              <a:rPr lang="en-CA" dirty="0"/>
              <a:t>“https://github.com/4543386CanadaInc/SpaceApps2017",</a:t>
            </a:r>
            <a:br>
              <a:rPr lang="en-CA" dirty="0">
                <a:effectLst/>
              </a:rPr>
            </a:br>
            <a:r>
              <a:rPr lang="en-CA" dirty="0">
                <a:effectLst/>
              </a:rPr>
              <a:t>"email" : “vroch@edu.uwaterloo.ca",</a:t>
            </a:r>
            <a:br>
              <a:rPr lang="en-CA" dirty="0">
                <a:effectLst/>
              </a:rPr>
            </a:br>
            <a:r>
              <a:rPr lang="en-CA" dirty="0">
                <a:effectLst/>
              </a:rPr>
              <a:t>"mobile" : "(613) </a:t>
            </a:r>
            <a:r>
              <a:rPr lang="en-CA" dirty="0"/>
              <a:t>408</a:t>
            </a:r>
            <a:r>
              <a:rPr lang="en-CA" dirty="0">
                <a:effectLst/>
              </a:rPr>
              <a:t>-2495"</a:t>
            </a:r>
            <a:br>
              <a:rPr lang="en-CA" dirty="0">
                <a:effectLst/>
              </a:rPr>
            </a:br>
            <a:r>
              <a:rPr lang="en-CA" dirty="0">
                <a:effectLst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62" y="563881"/>
            <a:ext cx="2095238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1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b="1" dirty="0" err="1"/>
              <a:t>gWaves</a:t>
            </a:r>
            <a:r>
              <a:rPr lang="en-US" sz="2400" b="1" dirty="0"/>
              <a:t> Team Members</a:t>
            </a:r>
            <a:endParaRPr lang="en-CA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077200" cy="58674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CA" sz="1900" dirty="0">
                <a:effectLst/>
              </a:rPr>
              <a:t>{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CA" sz="1900" dirty="0"/>
              <a:t>“name”: “Vincent </a:t>
            </a:r>
            <a:r>
              <a:rPr lang="en-CA" sz="1900" dirty="0" err="1"/>
              <a:t>Roch</a:t>
            </a:r>
            <a:r>
              <a:rPr lang="en-CA" sz="1900" dirty="0"/>
              <a:t>”,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CA" sz="1900" dirty="0">
                <a:effectLst/>
              </a:rPr>
              <a:t>“role”: “team leader”,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“occupation" : “</a:t>
            </a:r>
            <a:r>
              <a:rPr lang="en-CA" sz="1900" dirty="0" err="1">
                <a:effectLst/>
              </a:rPr>
              <a:t>uWaterloo</a:t>
            </a:r>
            <a:r>
              <a:rPr lang="en-CA" sz="1900" dirty="0">
                <a:effectLst/>
              </a:rPr>
              <a:t> Student - </a:t>
            </a:r>
            <a:r>
              <a:rPr lang="en-CA" sz="1900" dirty="0"/>
              <a:t>Software Engineering</a:t>
            </a:r>
            <a:r>
              <a:rPr lang="en-CA" sz="1900" dirty="0">
                <a:effectLst/>
              </a:rPr>
              <a:t>",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"email" : “vroch@edu.uwaterloo.ca",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"mobile" : "(613) </a:t>
            </a:r>
            <a:r>
              <a:rPr lang="en-CA" sz="1900" dirty="0"/>
              <a:t>408</a:t>
            </a:r>
            <a:r>
              <a:rPr lang="en-CA" sz="1900" dirty="0">
                <a:effectLst/>
              </a:rPr>
              <a:t>-2495"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900" dirty="0"/>
          </a:p>
          <a:p>
            <a:pPr marL="0" indent="0">
              <a:spcBef>
                <a:spcPts val="300"/>
              </a:spcBef>
              <a:buNone/>
            </a:pPr>
            <a:endParaRPr lang="en-CA" sz="1900" dirty="0"/>
          </a:p>
          <a:p>
            <a:pPr marL="0" indent="0">
              <a:spcBef>
                <a:spcPts val="300"/>
              </a:spcBef>
              <a:buNone/>
            </a:pPr>
            <a:r>
              <a:rPr lang="en-CA" sz="1900" dirty="0">
                <a:effectLst/>
              </a:rPr>
              <a:t>{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CA" sz="1900" dirty="0"/>
              <a:t>“name”: “Johanne </a:t>
            </a:r>
            <a:r>
              <a:rPr lang="en-CA" sz="1900" dirty="0" err="1"/>
              <a:t>Bordeleau</a:t>
            </a:r>
            <a:r>
              <a:rPr lang="en-CA" sz="1900" dirty="0"/>
              <a:t>, </a:t>
            </a:r>
            <a:r>
              <a:rPr lang="en-CA" sz="1900" dirty="0" err="1"/>
              <a:t>P.Eng</a:t>
            </a:r>
            <a:r>
              <a:rPr lang="en-CA" sz="1900" dirty="0"/>
              <a:t>.”,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CA" sz="1900" dirty="0">
                <a:effectLst/>
              </a:rPr>
              <a:t>“role”: “software engineer having fun”,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“occupation" : “Senior Software Engineer,",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"email" : “johannebordeleau@bell.net",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"mobile" : "(613) 791-6655"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CA" sz="1900" dirty="0"/>
          </a:p>
          <a:p>
            <a:pPr marL="0" indent="0">
              <a:spcBef>
                <a:spcPts val="300"/>
              </a:spcBef>
              <a:buNone/>
            </a:pPr>
            <a:r>
              <a:rPr lang="en-CA" sz="1900" dirty="0">
                <a:effectLst/>
              </a:rPr>
              <a:t>{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CA" sz="1900" dirty="0"/>
              <a:t>“name”: “Johnny Slater”,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CA" sz="1900" dirty="0">
                <a:effectLst/>
              </a:rPr>
              <a:t>“role”: “SME day dreaming”,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"title" : “</a:t>
            </a:r>
            <a:r>
              <a:rPr lang="en-CA" sz="1900" dirty="0"/>
              <a:t>System </a:t>
            </a:r>
            <a:r>
              <a:rPr lang="en-CA" sz="1900" dirty="0">
                <a:effectLst/>
              </a:rPr>
              <a:t>Architect",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"email" : “slater_johnny@hotmail.com",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"mobile" : "(613) </a:t>
            </a:r>
            <a:r>
              <a:rPr lang="en-CA" sz="1900" dirty="0"/>
              <a:t>762</a:t>
            </a:r>
            <a:r>
              <a:rPr lang="en-CA" sz="1900" dirty="0">
                <a:effectLst/>
              </a:rPr>
              <a:t>-4015"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}</a:t>
            </a:r>
          </a:p>
          <a:p>
            <a:pPr marL="0" indent="0">
              <a:buNone/>
            </a:pPr>
            <a:endParaRPr lang="en-CA" sz="1900" dirty="0">
              <a:effectLst/>
            </a:endParaRP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6553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81000" y="6553200"/>
            <a:ext cx="2133600" cy="274320"/>
          </a:xfrm>
        </p:spPr>
        <p:txBody>
          <a:bodyPr/>
          <a:lstStyle/>
          <a:p>
            <a:r>
              <a:rPr lang="en-CA" dirty="0"/>
              <a:t>2017-04-27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140" y="486156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00400"/>
            <a:ext cx="1341120" cy="13411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1" t="26896" r="20230"/>
          <a:stretch/>
        </p:blipFill>
        <p:spPr>
          <a:xfrm>
            <a:off x="6127463" y="685799"/>
            <a:ext cx="2895600" cy="34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1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7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b="1"/>
              <a:t>The Opportunity</a:t>
            </a:r>
            <a:endParaRPr lang="en-CA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1709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CA" sz="2000" dirty="0"/>
              <a:t>Calculate radiation exposure for crew and passengers per flight</a:t>
            </a:r>
          </a:p>
          <a:p>
            <a:pPr>
              <a:spcBef>
                <a:spcPts val="0"/>
              </a:spcBef>
            </a:pPr>
            <a:r>
              <a:rPr lang="en-CA" sz="2000" dirty="0"/>
              <a:t>Manage cumulative radiation exposure for flight crews (year to date, over last 5 years)</a:t>
            </a:r>
          </a:p>
          <a:p>
            <a:pPr>
              <a:spcBef>
                <a:spcPts val="0"/>
              </a:spcBef>
            </a:pPr>
            <a:r>
              <a:rPr lang="en-CA" sz="2000" dirty="0"/>
              <a:t>Notify when crew radiation exposure thresholds are about to be exceeded</a:t>
            </a:r>
          </a:p>
          <a:p>
            <a:pPr>
              <a:spcBef>
                <a:spcPts val="0"/>
              </a:spcBef>
            </a:pPr>
            <a:r>
              <a:rPr lang="en-CA" sz="2000" dirty="0"/>
              <a:t>Incorporate radiation exposure considerations in the elaboration of flight routes</a:t>
            </a:r>
          </a:p>
          <a:p>
            <a:pPr>
              <a:spcBef>
                <a:spcPts val="0"/>
              </a:spcBef>
            </a:pPr>
            <a:r>
              <a:rPr lang="en-CA" sz="2000" dirty="0"/>
              <a:t>Incorporate notifications of events that may impact radiation exposure, such as space weather events</a:t>
            </a:r>
          </a:p>
          <a:p>
            <a:endParaRPr lang="en-CA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457200" y="6438106"/>
            <a:ext cx="2133600" cy="365125"/>
          </a:xfrm>
        </p:spPr>
        <p:txBody>
          <a:bodyPr/>
          <a:lstStyle/>
          <a:p>
            <a:r>
              <a:rPr lang="en-CA" dirty="0"/>
              <a:t>2017-04-27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6553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ealth Effects of Ionizing Radi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548" y="3589338"/>
            <a:ext cx="5549252" cy="296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34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b="1" dirty="0"/>
              <a:t>System Context</a:t>
            </a:r>
            <a:endParaRPr lang="en-CA" sz="2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6553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81000" y="6553200"/>
            <a:ext cx="2133600" cy="274320"/>
          </a:xfrm>
        </p:spPr>
        <p:txBody>
          <a:bodyPr/>
          <a:lstStyle/>
          <a:p>
            <a:r>
              <a:rPr lang="en-CA" dirty="0"/>
              <a:t>2017-04-27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418"/>
            <a:ext cx="9144000" cy="599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3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b="1" dirty="0"/>
              <a:t>System Use Cases</a:t>
            </a:r>
            <a:endParaRPr lang="en-CA" sz="2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6553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81000" y="6553200"/>
            <a:ext cx="2133600" cy="274320"/>
          </a:xfrm>
        </p:spPr>
        <p:txBody>
          <a:bodyPr/>
          <a:lstStyle/>
          <a:p>
            <a:r>
              <a:rPr lang="en-CA" dirty="0"/>
              <a:t>2017-04-27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838" y="541869"/>
            <a:ext cx="4508324" cy="597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b="1" dirty="0"/>
              <a:t>WARM Solution Overview</a:t>
            </a:r>
            <a:endParaRPr lang="en-CA" sz="2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6553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81000" y="6553200"/>
            <a:ext cx="2133600" cy="274320"/>
          </a:xfrm>
        </p:spPr>
        <p:txBody>
          <a:bodyPr/>
          <a:lstStyle/>
          <a:p>
            <a:r>
              <a:rPr lang="en-CA" dirty="0"/>
              <a:t>2017-04-27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09600"/>
            <a:ext cx="8763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5920" y="4186297"/>
            <a:ext cx="297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REST Integration APIs and adapters for Radiation/…</a:t>
            </a:r>
          </a:p>
          <a:p>
            <a:endParaRPr lang="en-CA" sz="1600" dirty="0"/>
          </a:p>
          <a:p>
            <a:r>
              <a:rPr lang="en-CA" sz="1600" dirty="0"/>
              <a:t>Hotspot{</a:t>
            </a:r>
            <a:r>
              <a:rPr lang="en-CA" sz="1600" dirty="0" err="1"/>
              <a:t>flightId</a:t>
            </a:r>
            <a:r>
              <a:rPr lang="en-CA" sz="1600" dirty="0"/>
              <a:t>}</a:t>
            </a:r>
          </a:p>
          <a:p>
            <a:r>
              <a:rPr lang="en-CA" sz="1600" dirty="0" err="1"/>
              <a:t>AlternateRoute</a:t>
            </a:r>
            <a:r>
              <a:rPr lang="en-CA" sz="1600" dirty="0"/>
              <a:t>{</a:t>
            </a:r>
            <a:r>
              <a:rPr lang="en-CA" sz="1600" dirty="0" err="1"/>
              <a:t>flightId</a:t>
            </a:r>
            <a:r>
              <a:rPr lang="en-CA" sz="1600" dirty="0"/>
              <a:t>}</a:t>
            </a:r>
          </a:p>
          <a:p>
            <a:r>
              <a:rPr lang="en-CA" sz="1600" dirty="0" err="1"/>
              <a:t>IonizingRadiation</a:t>
            </a:r>
            <a:r>
              <a:rPr lang="en-CA" sz="1600" dirty="0"/>
              <a:t>{</a:t>
            </a:r>
            <a:r>
              <a:rPr lang="en-CA" sz="1600" dirty="0" err="1"/>
              <a:t>flightId</a:t>
            </a:r>
            <a:r>
              <a:rPr lang="en-CA" sz="1600" dirty="0"/>
              <a:t>}</a:t>
            </a:r>
          </a:p>
          <a:p>
            <a:r>
              <a:rPr lang="en-CA" sz="1600" dirty="0" err="1"/>
              <a:t>GalacticCosmicRadiation</a:t>
            </a:r>
            <a:r>
              <a:rPr lang="en-CA" sz="1600" dirty="0"/>
              <a:t>{</a:t>
            </a:r>
            <a:r>
              <a:rPr lang="en-CA" sz="1600" dirty="0" err="1"/>
              <a:t>flightId</a:t>
            </a:r>
            <a:r>
              <a:rPr lang="en-CA" sz="1600" dirty="0"/>
              <a:t>}</a:t>
            </a:r>
          </a:p>
          <a:p>
            <a:r>
              <a:rPr lang="en-CA" sz="1600" dirty="0" err="1"/>
              <a:t>SolarCosmicRadiation</a:t>
            </a:r>
            <a:r>
              <a:rPr lang="en-CA" sz="1600" dirty="0"/>
              <a:t>{</a:t>
            </a:r>
            <a:r>
              <a:rPr lang="en-CA" sz="1600" dirty="0" err="1"/>
              <a:t>flightId</a:t>
            </a:r>
            <a:r>
              <a:rPr lang="en-CA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80" y="1143000"/>
            <a:ext cx="1143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Channel App 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2680" y="609599"/>
            <a:ext cx="16840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Deployment on private Domain requiring authorization of REST web services with OAUTH</a:t>
            </a:r>
          </a:p>
        </p:txBody>
      </p:sp>
    </p:spTree>
    <p:extLst>
      <p:ext uri="{BB962C8B-B14F-4D97-AF65-F5344CB8AC3E}">
        <p14:creationId xmlns:p14="http://schemas.microsoft.com/office/powerpoint/2010/main" val="226858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b="1" dirty="0"/>
              <a:t>WARM Original Mock-Up</a:t>
            </a:r>
            <a:endParaRPr lang="en-CA" sz="2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6553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81000" y="6553200"/>
            <a:ext cx="2133600" cy="274320"/>
          </a:xfrm>
        </p:spPr>
        <p:txBody>
          <a:bodyPr/>
          <a:lstStyle/>
          <a:p>
            <a:r>
              <a:rPr lang="en-CA" dirty="0"/>
              <a:t>2017-04-27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99" y="591900"/>
            <a:ext cx="8565601" cy="5674200"/>
          </a:xfrm>
          <a:prstGeom prst="rect">
            <a:avLst/>
          </a:prstGeom>
        </p:spPr>
      </p:pic>
      <p:sp>
        <p:nvSpPr>
          <p:cNvPr id="3" name="Speech Bubble: Rectangle with Corners Rounded 2"/>
          <p:cNvSpPr/>
          <p:nvPr/>
        </p:nvSpPr>
        <p:spPr>
          <a:xfrm>
            <a:off x="3200400" y="914400"/>
            <a:ext cx="1143000" cy="457200"/>
          </a:xfrm>
          <a:prstGeom prst="wedgeRoundRectCallout">
            <a:avLst>
              <a:gd name="adj1" fmla="val -60166"/>
              <a:gd name="adj2" fmla="val 8416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>
                <a:solidFill>
                  <a:schemeClr val="tx1"/>
                </a:solidFill>
              </a:rPr>
              <a:t>WayPoint</a:t>
            </a:r>
            <a:r>
              <a:rPr lang="en-CA" sz="1200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9144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Mouse Hover over waypoint displays Data over a pop-up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" y="2361387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Adjustable gradient based on radiation level threshold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2962566"/>
            <a:ext cx="960120" cy="2607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24400" y="63762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600" dirty="0"/>
              <a:t>Layers and overlay controls</a:t>
            </a:r>
          </a:p>
        </p:txBody>
      </p:sp>
    </p:spTree>
    <p:extLst>
      <p:ext uri="{BB962C8B-B14F-4D97-AF65-F5344CB8AC3E}">
        <p14:creationId xmlns:p14="http://schemas.microsoft.com/office/powerpoint/2010/main" val="369557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b="1" dirty="0"/>
              <a:t>Lessons Learned</a:t>
            </a:r>
            <a:endParaRPr lang="en-CA" sz="2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6553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81000" y="6553200"/>
            <a:ext cx="2133600" cy="274320"/>
          </a:xfrm>
        </p:spPr>
        <p:txBody>
          <a:bodyPr/>
          <a:lstStyle/>
          <a:p>
            <a:r>
              <a:rPr lang="en-CA" dirty="0"/>
              <a:t>2017-04-27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153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Some API Enterprise servers enforce quota management and rate limiting API calls in a too limiting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Some visual APIs should provide standard-based visual API </a:t>
            </a:r>
            <a:r>
              <a:rPr lang="en-CA" sz="2400"/>
              <a:t>specs (Swagger).</a:t>
            </a: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No security was implemented (no OAUTH)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No API management (product lifecycle) was implemented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ArcGIS API for JavaScript is really easier to learn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It would have been preferable to use a framework such as </a:t>
            </a:r>
            <a:r>
              <a:rPr lang="en-CA" sz="2400" dirty="0" err="1"/>
              <a:t>Bluemix</a:t>
            </a:r>
            <a:r>
              <a:rPr lang="en-CA" sz="2400" dirty="0"/>
              <a:t> and/or API Connect, Loopback, </a:t>
            </a:r>
            <a:r>
              <a:rPr lang="en-CA" sz="2400" dirty="0" err="1"/>
              <a:t>etc</a:t>
            </a: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2 days is really short for advanced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157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299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gWaves Team</vt:lpstr>
      <vt:lpstr>gWaves Team Members</vt:lpstr>
      <vt:lpstr>The Opportunity</vt:lpstr>
      <vt:lpstr>System Context</vt:lpstr>
      <vt:lpstr>System Use Cases</vt:lpstr>
      <vt:lpstr>WARM Solution Overview</vt:lpstr>
      <vt:lpstr>WARM Original Mock-Up</vt:lpstr>
      <vt:lpstr>Lessons Learned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</dc:creator>
  <cp:lastModifiedBy>JOHANNE BORDELEAU</cp:lastModifiedBy>
  <cp:revision>38</cp:revision>
  <dcterms:created xsi:type="dcterms:W3CDTF">2017-04-27T18:53:42Z</dcterms:created>
  <dcterms:modified xsi:type="dcterms:W3CDTF">2017-04-30T05:43:14Z</dcterms:modified>
</cp:coreProperties>
</file>