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6"/>
  </p:notesMasterIdLst>
  <p:sldIdLst>
    <p:sldId id="270" r:id="rId2"/>
    <p:sldId id="279" r:id="rId3"/>
    <p:sldId id="443" r:id="rId4"/>
    <p:sldId id="381" r:id="rId5"/>
    <p:sldId id="439" r:id="rId6"/>
    <p:sldId id="442" r:id="rId7"/>
    <p:sldId id="409" r:id="rId8"/>
    <p:sldId id="403" r:id="rId9"/>
    <p:sldId id="389" r:id="rId10"/>
    <p:sldId id="422" r:id="rId11"/>
    <p:sldId id="410" r:id="rId12"/>
    <p:sldId id="411" r:id="rId13"/>
    <p:sldId id="412" r:id="rId14"/>
    <p:sldId id="414" r:id="rId15"/>
    <p:sldId id="420" r:id="rId16"/>
    <p:sldId id="433" r:id="rId17"/>
    <p:sldId id="415" r:id="rId18"/>
    <p:sldId id="416" r:id="rId19"/>
    <p:sldId id="417" r:id="rId20"/>
    <p:sldId id="418" r:id="rId21"/>
    <p:sldId id="429" r:id="rId22"/>
    <p:sldId id="419" r:id="rId23"/>
    <p:sldId id="438" r:id="rId24"/>
    <p:sldId id="432" r:id="rId25"/>
    <p:sldId id="421" r:id="rId26"/>
    <p:sldId id="405" r:id="rId27"/>
    <p:sldId id="406" r:id="rId28"/>
    <p:sldId id="413" r:id="rId29"/>
    <p:sldId id="423" r:id="rId30"/>
    <p:sldId id="394" r:id="rId31"/>
    <p:sldId id="428" r:id="rId32"/>
    <p:sldId id="435" r:id="rId33"/>
    <p:sldId id="424" r:id="rId34"/>
    <p:sldId id="396" r:id="rId35"/>
    <p:sldId id="425" r:id="rId36"/>
    <p:sldId id="407" r:id="rId37"/>
    <p:sldId id="397" r:id="rId38"/>
    <p:sldId id="437" r:id="rId39"/>
    <p:sldId id="431" r:id="rId40"/>
    <p:sldId id="440" r:id="rId41"/>
    <p:sldId id="441" r:id="rId42"/>
    <p:sldId id="398" r:id="rId43"/>
    <p:sldId id="430" r:id="rId44"/>
    <p:sldId id="446" r:id="rId45"/>
    <p:sldId id="427" r:id="rId46"/>
    <p:sldId id="444" r:id="rId47"/>
    <p:sldId id="445" r:id="rId48"/>
    <p:sldId id="447" r:id="rId49"/>
    <p:sldId id="448" r:id="rId50"/>
    <p:sldId id="449" r:id="rId51"/>
    <p:sldId id="450" r:id="rId52"/>
    <p:sldId id="451" r:id="rId53"/>
    <p:sldId id="452" r:id="rId54"/>
    <p:sldId id="334" r:id="rId55"/>
  </p:sldIdLst>
  <p:sldSz cx="9144000" cy="6858000" type="screen4x3"/>
  <p:notesSz cx="6858000" cy="9947275"/>
  <p:defaultTex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000099"/>
    <a:srgbClr val="C5DCFF"/>
    <a:srgbClr val="9BC3FF"/>
    <a:srgbClr val="61A1FF"/>
    <a:srgbClr val="0066FF"/>
    <a:srgbClr val="B8E0EA"/>
    <a:srgbClr val="FFFF99"/>
    <a:srgbClr val="0033CC"/>
    <a:srgbClr val="FDEFE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45" autoAdjust="0"/>
    <p:restoredTop sz="79742" autoAdjust="0"/>
  </p:normalViewPr>
  <p:slideViewPr>
    <p:cSldViewPr showGuides="1">
      <p:cViewPr varScale="1">
        <p:scale>
          <a:sx n="68" d="100"/>
          <a:sy n="68" d="100"/>
        </p:scale>
        <p:origin x="426"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97364"/>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97364"/>
          </a:xfrm>
          <a:prstGeom prst="rect">
            <a:avLst/>
          </a:prstGeom>
        </p:spPr>
        <p:txBody>
          <a:bodyPr vert="horz" lIns="91440" tIns="45720" rIns="91440" bIns="45720" rtlCol="0"/>
          <a:lstStyle>
            <a:lvl1pPr algn="r">
              <a:defRPr sz="1200"/>
            </a:lvl1pPr>
          </a:lstStyle>
          <a:p>
            <a:fld id="{C8CD4189-5DC2-4C42-9337-B1868C617B90}" type="datetimeFigureOut">
              <a:rPr lang="zh-CN" altLang="en-US" smtClean="0"/>
              <a:pPr/>
              <a:t>2014/11/22</a:t>
            </a:fld>
            <a:endParaRPr lang="zh-CN" altLang="en-US"/>
          </a:p>
        </p:txBody>
      </p:sp>
      <p:sp>
        <p:nvSpPr>
          <p:cNvPr id="4" name="幻灯片图像占位符 3"/>
          <p:cNvSpPr>
            <a:spLocks noGrp="1" noRot="1" noChangeAspect="1"/>
          </p:cNvSpPr>
          <p:nvPr>
            <p:ph type="sldImg" idx="2"/>
          </p:nvPr>
        </p:nvSpPr>
        <p:spPr>
          <a:xfrm>
            <a:off x="942975" y="746125"/>
            <a:ext cx="4972050" cy="373062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724956"/>
            <a:ext cx="5486400" cy="4476274"/>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9448185"/>
            <a:ext cx="2971800" cy="497364"/>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9448185"/>
            <a:ext cx="2971800" cy="497364"/>
          </a:xfrm>
          <a:prstGeom prst="rect">
            <a:avLst/>
          </a:prstGeom>
        </p:spPr>
        <p:txBody>
          <a:bodyPr vert="horz" lIns="91440" tIns="45720" rIns="91440" bIns="45720" rtlCol="0" anchor="b"/>
          <a:lstStyle>
            <a:lvl1pPr algn="r">
              <a:defRPr sz="1200"/>
            </a:lvl1pPr>
          </a:lstStyle>
          <a:p>
            <a:fld id="{572B7CDB-444D-4FC1-89EA-3FC21D4DE205}" type="slidenum">
              <a:rPr lang="zh-CN" altLang="en-US" smtClean="0"/>
              <a:pPr/>
              <a:t>‹#›</a:t>
            </a:fld>
            <a:endParaRPr lang="zh-CN" altLang="en-US"/>
          </a:p>
        </p:txBody>
      </p:sp>
    </p:spTree>
    <p:extLst>
      <p:ext uri="{BB962C8B-B14F-4D97-AF65-F5344CB8AC3E}">
        <p14:creationId xmlns:p14="http://schemas.microsoft.com/office/powerpoint/2010/main" val="33062997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3" Type="http://schemas.openxmlformats.org/officeDocument/2006/relationships/slide" Target="../slides/slide42.xml"/><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572B7CDB-444D-4FC1-89EA-3FC21D4DE205}" type="slidenum">
              <a:rPr lang="zh-CN" altLang="en-US" smtClean="0"/>
              <a:pPr/>
              <a:t>1</a:t>
            </a:fld>
            <a:endParaRPr lang="zh-CN" altLang="en-US"/>
          </a:p>
        </p:txBody>
      </p:sp>
    </p:spTree>
    <p:extLst>
      <p:ext uri="{BB962C8B-B14F-4D97-AF65-F5344CB8AC3E}">
        <p14:creationId xmlns:p14="http://schemas.microsoft.com/office/powerpoint/2010/main" val="4417904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572B7CDB-444D-4FC1-89EA-3FC21D4DE205}" type="slidenum">
              <a:rPr lang="zh-CN" altLang="en-US" smtClean="0"/>
              <a:pPr/>
              <a:t>14</a:t>
            </a:fld>
            <a:endParaRPr lang="zh-CN" altLang="en-US"/>
          </a:p>
        </p:txBody>
      </p:sp>
    </p:spTree>
    <p:extLst>
      <p:ext uri="{BB962C8B-B14F-4D97-AF65-F5344CB8AC3E}">
        <p14:creationId xmlns:p14="http://schemas.microsoft.com/office/powerpoint/2010/main" val="21726318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572B7CDB-444D-4FC1-89EA-3FC21D4DE205}" type="slidenum">
              <a:rPr lang="zh-CN" altLang="en-US" smtClean="0"/>
              <a:pPr/>
              <a:t>15</a:t>
            </a:fld>
            <a:endParaRPr lang="zh-CN" altLang="en-US"/>
          </a:p>
        </p:txBody>
      </p:sp>
    </p:spTree>
    <p:extLst>
      <p:ext uri="{BB962C8B-B14F-4D97-AF65-F5344CB8AC3E}">
        <p14:creationId xmlns:p14="http://schemas.microsoft.com/office/powerpoint/2010/main" val="20217651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这段是需要和写代码相关的。</a:t>
            </a:r>
            <a:endParaRPr lang="zh-CN" altLang="en-US" dirty="0"/>
          </a:p>
        </p:txBody>
      </p:sp>
      <p:sp>
        <p:nvSpPr>
          <p:cNvPr id="4" name="灯片编号占位符 3"/>
          <p:cNvSpPr>
            <a:spLocks noGrp="1"/>
          </p:cNvSpPr>
          <p:nvPr>
            <p:ph type="sldNum" sz="quarter" idx="10"/>
          </p:nvPr>
        </p:nvSpPr>
        <p:spPr/>
        <p:txBody>
          <a:bodyPr/>
          <a:lstStyle/>
          <a:p>
            <a:fld id="{572B7CDB-444D-4FC1-89EA-3FC21D4DE205}" type="slidenum">
              <a:rPr lang="zh-CN" altLang="en-US" smtClean="0"/>
              <a:pPr/>
              <a:t>17</a:t>
            </a:fld>
            <a:endParaRPr lang="zh-CN" altLang="en-US"/>
          </a:p>
        </p:txBody>
      </p:sp>
    </p:spTree>
    <p:extLst>
      <p:ext uri="{BB962C8B-B14F-4D97-AF65-F5344CB8AC3E}">
        <p14:creationId xmlns:p14="http://schemas.microsoft.com/office/powerpoint/2010/main" val="28478141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现在的通用操作定义的内容很多非常复杂，已显得非常臃肿。</a:t>
            </a:r>
            <a:endParaRPr lang="zh-CN" altLang="en-US" dirty="0"/>
          </a:p>
        </p:txBody>
      </p:sp>
      <p:sp>
        <p:nvSpPr>
          <p:cNvPr id="4" name="灯片编号占位符 3"/>
          <p:cNvSpPr>
            <a:spLocks noGrp="1"/>
          </p:cNvSpPr>
          <p:nvPr>
            <p:ph type="sldNum" sz="quarter" idx="10"/>
          </p:nvPr>
        </p:nvSpPr>
        <p:spPr/>
        <p:txBody>
          <a:bodyPr/>
          <a:lstStyle/>
          <a:p>
            <a:fld id="{572B7CDB-444D-4FC1-89EA-3FC21D4DE205}" type="slidenum">
              <a:rPr lang="zh-CN" altLang="en-US" smtClean="0"/>
              <a:pPr/>
              <a:t>19</a:t>
            </a:fld>
            <a:endParaRPr lang="zh-CN" altLang="en-US"/>
          </a:p>
        </p:txBody>
      </p:sp>
    </p:spTree>
    <p:extLst>
      <p:ext uri="{BB962C8B-B14F-4D97-AF65-F5344CB8AC3E}">
        <p14:creationId xmlns:p14="http://schemas.microsoft.com/office/powerpoint/2010/main" val="3133441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72B7CDB-444D-4FC1-89EA-3FC21D4DE205}" type="slidenum">
              <a:rPr lang="zh-CN" altLang="en-US" smtClean="0"/>
              <a:pPr/>
              <a:t>20</a:t>
            </a:fld>
            <a:endParaRPr lang="zh-CN" altLang="en-US"/>
          </a:p>
        </p:txBody>
      </p:sp>
    </p:spTree>
    <p:extLst>
      <p:ext uri="{BB962C8B-B14F-4D97-AF65-F5344CB8AC3E}">
        <p14:creationId xmlns:p14="http://schemas.microsoft.com/office/powerpoint/2010/main" val="34697009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非常感谢</a:t>
            </a:r>
            <a:r>
              <a:rPr lang="zh-CN" altLang="en-US" baseline="0" dirty="0" smtClean="0"/>
              <a:t> 郭锐 在这一步发现工作流中一个关键的</a:t>
            </a:r>
            <a:r>
              <a:rPr lang="en-US" altLang="zh-CN" baseline="0" dirty="0" smtClean="0"/>
              <a:t>bug</a:t>
            </a:r>
            <a:r>
              <a:rPr lang="zh-CN" altLang="en-US" baseline="0" dirty="0" smtClean="0"/>
              <a:t>。</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572B7CDB-444D-4FC1-89EA-3FC21D4DE205}" type="slidenum">
              <a:rPr lang="zh-CN" altLang="en-US" smtClean="0"/>
              <a:pPr/>
              <a:t>22</a:t>
            </a:fld>
            <a:endParaRPr lang="zh-CN" altLang="en-US"/>
          </a:p>
        </p:txBody>
      </p:sp>
    </p:spTree>
    <p:extLst>
      <p:ext uri="{BB962C8B-B14F-4D97-AF65-F5344CB8AC3E}">
        <p14:creationId xmlns:p14="http://schemas.microsoft.com/office/powerpoint/2010/main" val="23315312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非常感谢</a:t>
            </a:r>
            <a:r>
              <a:rPr lang="zh-CN" altLang="en-US" baseline="0" dirty="0" smtClean="0"/>
              <a:t> 郭锐 在这一步发现工作流中一个关键的</a:t>
            </a:r>
            <a:r>
              <a:rPr lang="en-US" altLang="zh-CN" baseline="0" dirty="0" smtClean="0"/>
              <a:t>bug</a:t>
            </a:r>
            <a:r>
              <a:rPr lang="zh-CN" altLang="en-US" baseline="0" dirty="0" smtClean="0"/>
              <a:t>。</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572B7CDB-444D-4FC1-89EA-3FC21D4DE205}" type="slidenum">
              <a:rPr lang="zh-CN" altLang="en-US" smtClean="0"/>
              <a:pPr/>
              <a:t>23</a:t>
            </a:fld>
            <a:endParaRPr lang="zh-CN" altLang="en-US"/>
          </a:p>
        </p:txBody>
      </p:sp>
    </p:spTree>
    <p:extLst>
      <p:ext uri="{BB962C8B-B14F-4D97-AF65-F5344CB8AC3E}">
        <p14:creationId xmlns:p14="http://schemas.microsoft.com/office/powerpoint/2010/main" val="40179204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多人操作节点有漏洞，这个就需要路由支持</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572B7CDB-444D-4FC1-89EA-3FC21D4DE205}" type="slidenum">
              <a:rPr lang="zh-CN" altLang="en-US" smtClean="0"/>
              <a:pPr/>
              <a:t>26</a:t>
            </a:fld>
            <a:endParaRPr lang="zh-CN" altLang="en-US"/>
          </a:p>
        </p:txBody>
      </p:sp>
    </p:spTree>
    <p:extLst>
      <p:ext uri="{BB962C8B-B14F-4D97-AF65-F5344CB8AC3E}">
        <p14:creationId xmlns:p14="http://schemas.microsoft.com/office/powerpoint/2010/main" val="8371998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457200">
              <a:spcBef>
                <a:spcPct val="50000"/>
              </a:spcBef>
            </a:pPr>
            <a:r>
              <a:rPr lang="zh-CN" altLang="en-US" sz="1200" dirty="0" smtClean="0">
                <a:latin typeface="宋体" charset="-122"/>
              </a:rPr>
              <a:t>工作流程的定义将业务划分为一个个独立的工作单元（节点），权限体系的目的就是自动的将这些单元分配到合适的工作人员的工作列表中。</a:t>
            </a:r>
            <a:endParaRPr lang="en-US" altLang="zh-CN" sz="1200" dirty="0" smtClean="0">
              <a:latin typeface="宋体" charset="-122"/>
            </a:endParaRPr>
          </a:p>
          <a:p>
            <a:pPr indent="457200">
              <a:spcBef>
                <a:spcPct val="50000"/>
              </a:spcBef>
            </a:pPr>
            <a:r>
              <a:rPr lang="zh-CN" altLang="en-US" sz="1200" dirty="0" smtClean="0">
                <a:latin typeface="宋体" charset="-122"/>
              </a:rPr>
              <a:t>节点实例可以属于一个机构也可以不属于任何机构（其实不属于任何结构也可以理解为属于所有机构）。节点的所属机构是通过机构表达式属性来指定的。</a:t>
            </a:r>
            <a:endParaRPr lang="en-US" altLang="zh-CN" sz="1200" dirty="0" smtClean="0">
              <a:latin typeface="宋体" charset="-122"/>
            </a:endParaRPr>
          </a:p>
          <a:p>
            <a:pPr indent="457200">
              <a:spcBef>
                <a:spcPct val="50000"/>
              </a:spcBef>
            </a:pPr>
            <a:r>
              <a:rPr lang="zh-CN" altLang="en-US" sz="1200" dirty="0" smtClean="0">
                <a:latin typeface="宋体" charset="-122"/>
              </a:rPr>
              <a:t>结构表达式会返回一个机构集合；在运行时系统会把结构表达式返回的集合的第一个机构付给节点作为所属机构；一般返回集合都是一个值或者空，多实例节点除外；多节点实例系统会为每一个机构创建一个节点实例，并与一个机构对应。</a:t>
            </a:r>
            <a:endParaRPr lang="en-US" altLang="zh-CN" sz="1200" dirty="0" smtClean="0">
              <a:latin typeface="宋体" charset="-122"/>
            </a:endParaRPr>
          </a:p>
          <a:p>
            <a:endParaRPr lang="zh-CN" altLang="en-US" dirty="0"/>
          </a:p>
        </p:txBody>
      </p:sp>
      <p:sp>
        <p:nvSpPr>
          <p:cNvPr id="4" name="灯片编号占位符 3"/>
          <p:cNvSpPr>
            <a:spLocks noGrp="1"/>
          </p:cNvSpPr>
          <p:nvPr>
            <p:ph type="sldNum" sz="quarter" idx="10"/>
          </p:nvPr>
        </p:nvSpPr>
        <p:spPr/>
        <p:txBody>
          <a:bodyPr/>
          <a:lstStyle/>
          <a:p>
            <a:fld id="{572B7CDB-444D-4FC1-89EA-3FC21D4DE205}" type="slidenum">
              <a:rPr lang="zh-CN" altLang="en-US" smtClean="0"/>
              <a:pPr/>
              <a:t>27</a:t>
            </a:fld>
            <a:endParaRPr lang="zh-CN" altLang="en-US"/>
          </a:p>
        </p:txBody>
      </p:sp>
    </p:spTree>
    <p:extLst>
      <p:ext uri="{BB962C8B-B14F-4D97-AF65-F5344CB8AC3E}">
        <p14:creationId xmlns:p14="http://schemas.microsoft.com/office/powerpoint/2010/main" val="6142042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effectLst/>
              </a:rPr>
              <a:t>常量：</a:t>
            </a:r>
            <a:r>
              <a:rPr lang="en-US" altLang="zh-CN" dirty="0" smtClean="0">
                <a:effectLst/>
              </a:rPr>
              <a:t>empty </a:t>
            </a:r>
            <a:r>
              <a:rPr lang="zh-CN" altLang="en-US" dirty="0" smtClean="0">
                <a:effectLst/>
              </a:rPr>
              <a:t>（空）</a:t>
            </a:r>
            <a:r>
              <a:rPr lang="en-US" altLang="zh-CN" dirty="0" smtClean="0">
                <a:effectLst/>
              </a:rPr>
              <a:t>| all </a:t>
            </a:r>
            <a:r>
              <a:rPr lang="zh-CN" altLang="en-US" dirty="0" smtClean="0">
                <a:effectLst/>
              </a:rPr>
              <a:t>（所有）</a:t>
            </a:r>
            <a:r>
              <a:rPr lang="en-US" altLang="zh-CN" dirty="0" smtClean="0">
                <a:effectLst/>
              </a:rPr>
              <a:t>| "</a:t>
            </a:r>
            <a:r>
              <a:rPr lang="zh-CN" altLang="en-US" dirty="0" smtClean="0">
                <a:effectLst/>
              </a:rPr>
              <a:t>机构代码</a:t>
            </a:r>
            <a:r>
              <a:rPr lang="en-US" altLang="zh-CN" dirty="0" smtClean="0">
                <a:effectLst/>
              </a:rPr>
              <a:t>" </a:t>
            </a:r>
            <a:r>
              <a:rPr lang="zh-CN" altLang="en-US" dirty="0" smtClean="0">
                <a:effectLst/>
              </a:rPr>
              <a:t>；</a:t>
            </a:r>
            <a:r>
              <a:rPr lang="en-US" altLang="zh-CN" dirty="0" smtClean="0">
                <a:effectLst/>
              </a:rPr>
              <a:t>empty</a:t>
            </a:r>
            <a:r>
              <a:rPr lang="zh-CN" altLang="en-US" dirty="0" smtClean="0">
                <a:effectLst/>
              </a:rPr>
              <a:t>和</a:t>
            </a:r>
            <a:r>
              <a:rPr lang="en-US" altLang="zh-CN" dirty="0" smtClean="0">
                <a:effectLst/>
              </a:rPr>
              <a:t>all</a:t>
            </a:r>
            <a:r>
              <a:rPr lang="zh-CN" altLang="en-US" dirty="0" smtClean="0">
                <a:effectLst/>
              </a:rPr>
              <a:t>其实意义上是一样的，因为在节点机构中只能填写一个机构代码，如果空就表示所有，在权限表达式中如果要表示所有就要用</a:t>
            </a:r>
            <a:r>
              <a:rPr lang="en-US" altLang="zh-CN" dirty="0" smtClean="0">
                <a:effectLst/>
              </a:rPr>
              <a:t>all</a:t>
            </a:r>
            <a:br>
              <a:rPr lang="en-US" altLang="zh-CN" dirty="0" smtClean="0">
                <a:effectLst/>
              </a:rPr>
            </a:br>
            <a:r>
              <a:rPr lang="zh-CN" altLang="en-US" sz="1200" kern="1200" dirty="0" smtClean="0">
                <a:solidFill>
                  <a:schemeClr val="tx1"/>
                </a:solidFill>
                <a:effectLst/>
                <a:latin typeface="+mn-lt"/>
                <a:ea typeface="+mn-ea"/>
                <a:cs typeface="+mn-cs"/>
              </a:rPr>
              <a:t>变量：</a:t>
            </a:r>
            <a:r>
              <a:rPr lang="en-US" altLang="zh-CN" sz="1200" kern="1200" dirty="0" smtClean="0">
                <a:solidFill>
                  <a:schemeClr val="tx1"/>
                </a:solidFill>
                <a:effectLst/>
                <a:latin typeface="+mn-lt"/>
                <a:ea typeface="+mn-ea"/>
                <a:cs typeface="+mn-cs"/>
              </a:rPr>
              <a:t>U</a:t>
            </a:r>
            <a:r>
              <a:rPr lang="zh-CN" altLang="en-US" sz="1200" kern="1200" dirty="0" smtClean="0">
                <a:solidFill>
                  <a:schemeClr val="tx1"/>
                </a:solidFill>
                <a:effectLst/>
                <a:latin typeface="+mn-lt"/>
                <a:ea typeface="+mn-ea"/>
                <a:cs typeface="+mn-cs"/>
              </a:rPr>
              <a:t>（当前操作用户所在机构）</a:t>
            </a:r>
            <a:r>
              <a:rPr lang="en-US" altLang="zh-CN" sz="1200" kern="1200" dirty="0" smtClean="0">
                <a:solidFill>
                  <a:schemeClr val="tx1"/>
                </a:solidFill>
                <a:effectLst/>
                <a:latin typeface="+mn-lt"/>
                <a:ea typeface="+mn-ea"/>
                <a:cs typeface="+mn-cs"/>
              </a:rPr>
              <a:t>| P</a:t>
            </a:r>
            <a:r>
              <a:rPr lang="zh-CN" altLang="en-US" sz="1200" kern="1200" dirty="0" smtClean="0">
                <a:solidFill>
                  <a:schemeClr val="tx1"/>
                </a:solidFill>
                <a:effectLst/>
                <a:latin typeface="+mn-lt"/>
                <a:ea typeface="+mn-ea"/>
                <a:cs typeface="+mn-cs"/>
              </a:rPr>
              <a:t>（上个节点机构）</a:t>
            </a:r>
            <a:r>
              <a:rPr lang="en-US" altLang="zh-CN" sz="1200" kern="1200" dirty="0" smtClean="0">
                <a:solidFill>
                  <a:schemeClr val="tx1"/>
                </a:solidFill>
                <a:effectLst/>
                <a:latin typeface="+mn-lt"/>
                <a:ea typeface="+mn-ea"/>
                <a:cs typeface="+mn-cs"/>
              </a:rPr>
              <a:t>| F </a:t>
            </a:r>
            <a:r>
              <a:rPr lang="zh-CN" altLang="en-US" sz="1200" kern="1200" dirty="0" smtClean="0">
                <a:solidFill>
                  <a:schemeClr val="tx1"/>
                </a:solidFill>
                <a:effectLst/>
                <a:latin typeface="+mn-lt"/>
                <a:ea typeface="+mn-ea"/>
                <a:cs typeface="+mn-cs"/>
              </a:rPr>
              <a:t>（流程所在机构）</a:t>
            </a:r>
            <a:r>
              <a:rPr lang="en-US" altLang="zh-CN" sz="1200" kern="1200" dirty="0" smtClean="0">
                <a:solidFill>
                  <a:schemeClr val="tx1"/>
                </a:solidFill>
                <a:effectLst/>
                <a:latin typeface="+mn-lt"/>
                <a:ea typeface="+mn-ea"/>
                <a:cs typeface="+mn-cs"/>
              </a:rPr>
              <a:t>|N</a:t>
            </a:r>
            <a:r>
              <a:rPr lang="zh-CN" altLang="en-US" sz="1200" kern="1200" dirty="0" smtClean="0">
                <a:solidFill>
                  <a:schemeClr val="tx1"/>
                </a:solidFill>
                <a:effectLst/>
                <a:latin typeface="+mn-lt"/>
                <a:ea typeface="+mn-ea"/>
                <a:cs typeface="+mn-cs"/>
              </a:rPr>
              <a:t>（节点所属机构）</a:t>
            </a:r>
            <a:r>
              <a:rPr lang="en-US" altLang="zh-CN" sz="1200" kern="1200" dirty="0" smtClean="0">
                <a:solidFill>
                  <a:schemeClr val="tx1"/>
                </a:solidFill>
                <a:effectLst/>
                <a:latin typeface="+mn-lt"/>
                <a:ea typeface="+mn-ea"/>
                <a:cs typeface="+mn-cs"/>
              </a:rPr>
              <a:t>| L </a:t>
            </a:r>
            <a:r>
              <a:rPr lang="zh-CN" altLang="en-US" sz="1200" kern="1200" dirty="0" smtClean="0">
                <a:solidFill>
                  <a:schemeClr val="tx1"/>
                </a:solidFill>
                <a:effectLst/>
                <a:latin typeface="+mn-lt"/>
                <a:ea typeface="+mn-ea"/>
                <a:cs typeface="+mn-cs"/>
              </a:rPr>
              <a:t>相同节点上一个实例所在机构 </a:t>
            </a:r>
            <a:r>
              <a:rPr lang="en-US" altLang="zh-CN" sz="1200" kern="1200" dirty="0" smtClean="0">
                <a:solidFill>
                  <a:schemeClr val="tx1"/>
                </a:solidFill>
                <a:effectLst/>
                <a:latin typeface="+mn-lt"/>
                <a:ea typeface="+mn-ea"/>
                <a:cs typeface="+mn-cs"/>
              </a:rPr>
              <a:t>(Last Same Node Instance </a:t>
            </a:r>
            <a:r>
              <a:rPr lang="en-US" altLang="zh-CN" sz="1200" kern="1200" dirty="0" err="1" smtClean="0">
                <a:solidFill>
                  <a:schemeClr val="tx1"/>
                </a:solidFill>
                <a:effectLst/>
                <a:latin typeface="+mn-lt"/>
                <a:ea typeface="+mn-ea"/>
                <a:cs typeface="+mn-cs"/>
              </a:rPr>
              <a:t>UnitCode</a:t>
            </a:r>
            <a:r>
              <a:rPr lang="en-US" altLang="zh-CN" sz="1200" kern="1200" dirty="0" smtClean="0">
                <a:solidFill>
                  <a:schemeClr val="tx1"/>
                </a:solidFill>
                <a:effectLst/>
                <a:latin typeface="+mn-lt"/>
                <a:ea typeface="+mn-ea"/>
                <a:cs typeface="+mn-cs"/>
              </a:rPr>
              <a:t>)</a:t>
            </a:r>
            <a:br>
              <a:rPr lang="en-US" altLang="zh-CN" sz="1200" kern="1200" dirty="0" smtClean="0">
                <a:solidFill>
                  <a:schemeClr val="tx1"/>
                </a:solidFill>
                <a:effectLst/>
                <a:latin typeface="+mn-lt"/>
                <a:ea typeface="+mn-ea"/>
                <a:cs typeface="+mn-cs"/>
              </a:rPr>
            </a:br>
            <a:r>
              <a:rPr lang="zh-CN" altLang="en-US" dirty="0" smtClean="0">
                <a:effectLst/>
              </a:rPr>
              <a:t>数值：层次</a:t>
            </a:r>
            <a:br>
              <a:rPr lang="zh-CN" altLang="en-US" dirty="0" smtClean="0">
                <a:effectLst/>
              </a:rPr>
            </a:br>
            <a:r>
              <a:rPr lang="zh-CN" altLang="en-US" dirty="0" smtClean="0">
                <a:effectLst/>
              </a:rPr>
              <a:t>操作符：</a:t>
            </a:r>
            <a:r>
              <a:rPr lang="en-US" altLang="zh-CN" dirty="0" smtClean="0">
                <a:effectLst/>
              </a:rPr>
              <a:t>+ </a:t>
            </a:r>
            <a:r>
              <a:rPr lang="zh-CN" altLang="en-US" dirty="0" smtClean="0">
                <a:effectLst/>
              </a:rPr>
              <a:t>（下层机构，层次由后面的数值决定）</a:t>
            </a:r>
            <a:r>
              <a:rPr lang="en-US" altLang="zh-CN" dirty="0" smtClean="0">
                <a:effectLst/>
              </a:rPr>
              <a:t>| - </a:t>
            </a:r>
            <a:r>
              <a:rPr lang="zh-CN" altLang="en-US" dirty="0" smtClean="0">
                <a:effectLst/>
              </a:rPr>
              <a:t>（上层机构）</a:t>
            </a:r>
            <a:r>
              <a:rPr lang="en-US" altLang="zh-CN" dirty="0" smtClean="0">
                <a:effectLst/>
              </a:rPr>
              <a:t>| * </a:t>
            </a:r>
            <a:r>
              <a:rPr lang="zh-CN" altLang="en-US" dirty="0" smtClean="0">
                <a:effectLst/>
              </a:rPr>
              <a:t>（最上层机构的下层机构 </a:t>
            </a:r>
            <a:r>
              <a:rPr lang="en-US" altLang="zh-CN" dirty="0" smtClean="0">
                <a:effectLst/>
              </a:rPr>
              <a:t>,+- </a:t>
            </a:r>
            <a:r>
              <a:rPr lang="zh-CN" altLang="en-US" dirty="0" smtClean="0">
                <a:effectLst/>
              </a:rPr>
              <a:t>的层次是相对当前的机构来计算的，* 的层次是相对当前机构的最上层机构来计算的）</a:t>
            </a:r>
            <a:br>
              <a:rPr lang="zh-CN" altLang="en-US" dirty="0" smtClean="0">
                <a:effectLst/>
              </a:rPr>
            </a:br>
            <a:r>
              <a:rPr lang="zh-CN" altLang="en-US" dirty="0" smtClean="0">
                <a:effectLst/>
              </a:rPr>
              <a:t>简单表达式：变量</a:t>
            </a:r>
            <a:r>
              <a:rPr lang="en-US" altLang="zh-CN" dirty="0" smtClean="0">
                <a:effectLst/>
              </a:rPr>
              <a:t>|</a:t>
            </a:r>
            <a:r>
              <a:rPr lang="zh-CN" altLang="en-US" dirty="0" smtClean="0">
                <a:effectLst/>
              </a:rPr>
              <a:t>常量 </a:t>
            </a:r>
            <a:r>
              <a:rPr lang="en-US" altLang="zh-CN" dirty="0" smtClean="0">
                <a:effectLst/>
              </a:rPr>
              <a:t>| </a:t>
            </a:r>
            <a:r>
              <a:rPr lang="zh-CN" altLang="en-US" dirty="0" smtClean="0">
                <a:effectLst/>
              </a:rPr>
              <a:t>常量 </a:t>
            </a:r>
            <a:r>
              <a:rPr lang="en-US" altLang="zh-CN" dirty="0" smtClean="0">
                <a:effectLst/>
              </a:rPr>
              <a:t>+ </a:t>
            </a:r>
            <a:r>
              <a:rPr lang="zh-CN" altLang="en-US" dirty="0" smtClean="0">
                <a:effectLst/>
              </a:rPr>
              <a:t>数值</a:t>
            </a:r>
            <a:r>
              <a:rPr lang="en-US" altLang="zh-CN" dirty="0" smtClean="0">
                <a:effectLst/>
              </a:rPr>
              <a:t>|  </a:t>
            </a:r>
            <a:r>
              <a:rPr lang="zh-CN" altLang="en-US" dirty="0" smtClean="0">
                <a:effectLst/>
              </a:rPr>
              <a:t>变量 *</a:t>
            </a:r>
            <a:r>
              <a:rPr lang="en-US" altLang="zh-CN" dirty="0" smtClean="0">
                <a:effectLst/>
              </a:rPr>
              <a:t>|+|- </a:t>
            </a:r>
            <a:r>
              <a:rPr lang="zh-CN" altLang="en-US" dirty="0" smtClean="0">
                <a:effectLst/>
              </a:rPr>
              <a:t>数值 </a:t>
            </a:r>
            <a:r>
              <a:rPr lang="en-US" altLang="zh-CN" dirty="0" smtClean="0">
                <a:effectLst/>
              </a:rPr>
              <a:t>|  </a:t>
            </a:r>
            <a:r>
              <a:rPr lang="zh-CN" altLang="en-US" dirty="0" smtClean="0">
                <a:effectLst/>
              </a:rPr>
              <a:t>变量 </a:t>
            </a:r>
            <a:r>
              <a:rPr lang="en-US" altLang="zh-CN" dirty="0" smtClean="0">
                <a:effectLst/>
              </a:rPr>
              <a:t>- </a:t>
            </a:r>
            <a:r>
              <a:rPr lang="zh-CN" altLang="en-US" dirty="0" smtClean="0">
                <a:effectLst/>
              </a:rPr>
              <a:t>数值 </a:t>
            </a:r>
            <a:r>
              <a:rPr lang="en-US" altLang="zh-CN" dirty="0" smtClean="0">
                <a:effectLst/>
              </a:rPr>
              <a:t>+ </a:t>
            </a:r>
            <a:r>
              <a:rPr lang="zh-CN" altLang="en-US" dirty="0" smtClean="0">
                <a:effectLst/>
              </a:rPr>
              <a:t>数值</a:t>
            </a:r>
            <a:br>
              <a:rPr lang="zh-CN" altLang="en-US" dirty="0" smtClean="0">
                <a:effectLst/>
              </a:rPr>
            </a:br>
            <a:r>
              <a:rPr lang="zh-CN" altLang="en-US" dirty="0" smtClean="0">
                <a:effectLst/>
              </a:rPr>
              <a:t>机构表达式： 简单表达式 </a:t>
            </a:r>
            <a:r>
              <a:rPr lang="en-US" altLang="zh-CN" dirty="0" smtClean="0">
                <a:effectLst/>
              </a:rPr>
              <a:t>| </a:t>
            </a:r>
            <a:r>
              <a:rPr lang="zh-CN" altLang="en-US" dirty="0" smtClean="0">
                <a:effectLst/>
              </a:rPr>
              <a:t>（机构表达式） </a:t>
            </a:r>
            <a:r>
              <a:rPr lang="en-US" altLang="zh-CN" dirty="0" smtClean="0">
                <a:effectLst/>
              </a:rPr>
              <a:t>|  </a:t>
            </a:r>
            <a:r>
              <a:rPr lang="zh-CN" altLang="en-US" dirty="0" smtClean="0">
                <a:effectLst/>
              </a:rPr>
              <a:t>机构表达式 </a:t>
            </a:r>
            <a:r>
              <a:rPr lang="en-US" altLang="zh-CN" dirty="0" smtClean="0">
                <a:effectLst/>
              </a:rPr>
              <a:t>|| </a:t>
            </a:r>
            <a:r>
              <a:rPr lang="zh-CN" altLang="en-US" dirty="0" smtClean="0">
                <a:effectLst/>
              </a:rPr>
              <a:t>机构表达式 </a:t>
            </a:r>
            <a:r>
              <a:rPr lang="en-US" altLang="zh-CN" dirty="0" smtClean="0">
                <a:effectLst/>
              </a:rPr>
              <a:t>| </a:t>
            </a:r>
            <a:r>
              <a:rPr lang="zh-CN" altLang="en-US" dirty="0" smtClean="0">
                <a:effectLst/>
              </a:rPr>
              <a:t>机构表达式 </a:t>
            </a:r>
            <a:r>
              <a:rPr lang="en-US" altLang="zh-CN" dirty="0" smtClean="0">
                <a:effectLst/>
              </a:rPr>
              <a:t>&amp;&amp; </a:t>
            </a:r>
            <a:r>
              <a:rPr lang="zh-CN" altLang="en-US" dirty="0" smtClean="0">
                <a:effectLst/>
              </a:rPr>
              <a:t>机构表达式 </a:t>
            </a:r>
            <a:r>
              <a:rPr lang="en-US" altLang="zh-CN" dirty="0" smtClean="0">
                <a:effectLst/>
              </a:rPr>
              <a:t>| </a:t>
            </a:r>
            <a:r>
              <a:rPr lang="zh-CN" altLang="en-US" dirty="0" smtClean="0">
                <a:effectLst/>
              </a:rPr>
              <a:t>机构表达式 </a:t>
            </a:r>
            <a:r>
              <a:rPr lang="en-US" altLang="zh-CN" dirty="0" smtClean="0">
                <a:effectLst/>
              </a:rPr>
              <a:t>! </a:t>
            </a:r>
            <a:r>
              <a:rPr lang="zh-CN" altLang="en-US" dirty="0" smtClean="0">
                <a:effectLst/>
              </a:rPr>
              <a:t>机构表达式 </a:t>
            </a:r>
            <a:r>
              <a:rPr lang="en-US" altLang="zh-CN" dirty="0" smtClean="0">
                <a:effectLst/>
              </a:rPr>
              <a:t>| S(</a:t>
            </a:r>
            <a:r>
              <a:rPr lang="zh-CN" altLang="en-US" dirty="0" smtClean="0">
                <a:effectLst/>
              </a:rPr>
              <a:t>机构表达式</a:t>
            </a:r>
            <a:r>
              <a:rPr lang="en-US" altLang="zh-CN" dirty="0" smtClean="0">
                <a:effectLst/>
              </a:rPr>
              <a:t>[,</a:t>
            </a:r>
            <a:r>
              <a:rPr lang="zh-CN" altLang="en-US" dirty="0" smtClean="0">
                <a:effectLst/>
              </a:rPr>
              <a:t>机构表达式</a:t>
            </a:r>
            <a:r>
              <a:rPr lang="en-US" altLang="zh-CN" dirty="0" smtClean="0">
                <a:effectLst/>
              </a:rPr>
              <a:t>]+)</a:t>
            </a:r>
          </a:p>
          <a:p>
            <a:r>
              <a:rPr lang="zh-CN" altLang="en-US" sz="1200" kern="1200" dirty="0" smtClean="0">
                <a:solidFill>
                  <a:schemeClr val="tx1"/>
                </a:solidFill>
                <a:effectLst/>
                <a:latin typeface="+mn-lt"/>
                <a:ea typeface="+mn-ea"/>
                <a:cs typeface="+mn-cs"/>
              </a:rPr>
              <a:t>机构表达式的结构是一个机构集合，</a:t>
            </a:r>
            <a:r>
              <a:rPr lang="en-US" altLang="zh-CN" sz="1200" b="1"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a:t>
            </a:r>
            <a:r>
              <a:rPr lang="en-US" altLang="zh-CN" sz="1200" b="1" kern="1200" dirty="0" smtClean="0">
                <a:solidFill>
                  <a:schemeClr val="tx1"/>
                </a:solidFill>
                <a:effectLst/>
                <a:latin typeface="+mn-lt"/>
                <a:ea typeface="+mn-ea"/>
                <a:cs typeface="+mn-cs"/>
              </a:rPr>
              <a:t>&amp;&amp;</a:t>
            </a:r>
            <a:r>
              <a:rPr lang="zh-CN" altLang="en-US" sz="1200" kern="1200" dirty="0" smtClean="0">
                <a:solidFill>
                  <a:schemeClr val="tx1"/>
                </a:solidFill>
                <a:effectLst/>
                <a:latin typeface="+mn-lt"/>
                <a:ea typeface="+mn-ea"/>
                <a:cs typeface="+mn-cs"/>
              </a:rPr>
              <a:t>、</a:t>
            </a:r>
            <a:r>
              <a:rPr lang="zh-CN" altLang="en-US" sz="1200" b="1"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均为集合运算符，</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是取两个集合的并集，</a:t>
            </a:r>
            <a:r>
              <a:rPr lang="en-US" altLang="zh-CN" sz="1200" kern="1200" dirty="0" smtClean="0">
                <a:solidFill>
                  <a:schemeClr val="tx1"/>
                </a:solidFill>
                <a:effectLst/>
                <a:latin typeface="+mn-lt"/>
                <a:ea typeface="+mn-ea"/>
                <a:cs typeface="+mn-cs"/>
              </a:rPr>
              <a:t>&amp;&amp;</a:t>
            </a:r>
            <a:r>
              <a:rPr lang="zh-CN" altLang="en-US" sz="1200" kern="1200" dirty="0" smtClean="0">
                <a:solidFill>
                  <a:schemeClr val="tx1"/>
                </a:solidFill>
                <a:effectLst/>
                <a:latin typeface="+mn-lt"/>
                <a:ea typeface="+mn-ea"/>
                <a:cs typeface="+mn-cs"/>
              </a:rPr>
              <a:t>取两个集合的交集，！是在前一个集合中减去后一个集合。</a:t>
            </a:r>
            <a:br>
              <a:rPr lang="zh-CN" altLang="en-US" sz="1200" kern="1200" dirty="0" smtClean="0">
                <a:solidFill>
                  <a:schemeClr val="tx1"/>
                </a:solidFill>
                <a:effectLst/>
                <a:latin typeface="+mn-lt"/>
                <a:ea typeface="+mn-ea"/>
                <a:cs typeface="+mn-cs"/>
              </a:rPr>
            </a:br>
            <a:r>
              <a:rPr lang="zh-CN" altLang="en-US" sz="1200" kern="1200" dirty="0" smtClean="0">
                <a:solidFill>
                  <a:schemeClr val="tx1"/>
                </a:solidFill>
                <a:effectLst/>
                <a:latin typeface="+mn-lt"/>
                <a:ea typeface="+mn-ea"/>
                <a:cs typeface="+mn-cs"/>
              </a:rPr>
              <a:t>* </a:t>
            </a:r>
            <a:r>
              <a:rPr lang="en-US" altLang="zh-CN" sz="1200" kern="1200" dirty="0" smtClean="0">
                <a:solidFill>
                  <a:schemeClr val="tx1"/>
                </a:solidFill>
                <a:effectLst/>
                <a:latin typeface="+mn-lt"/>
                <a:ea typeface="+mn-ea"/>
                <a:cs typeface="+mn-cs"/>
              </a:rPr>
              <a:t>S(</a:t>
            </a:r>
            <a:r>
              <a:rPr lang="zh-CN" altLang="en-US" sz="1200" kern="1200" dirty="0" smtClean="0">
                <a:solidFill>
                  <a:schemeClr val="tx1"/>
                </a:solidFill>
                <a:effectLst/>
                <a:latin typeface="+mn-lt"/>
                <a:ea typeface="+mn-ea"/>
                <a:cs typeface="+mn-cs"/>
              </a:rPr>
              <a:t>机构表达式</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机构表达式</a:t>
            </a:r>
            <a:r>
              <a:rPr lang="en-US" altLang="zh-CN" sz="1200" kern="1200" dirty="0" smtClean="0">
                <a:solidFill>
                  <a:schemeClr val="tx1"/>
                </a:solidFill>
                <a:effectLst/>
                <a:latin typeface="+mn-lt"/>
                <a:ea typeface="+mn-ea"/>
                <a:cs typeface="+mn-cs"/>
              </a:rPr>
              <a:t>]+) </a:t>
            </a:r>
            <a:r>
              <a:rPr lang="zh-CN" altLang="en-US" sz="1200" kern="1200" dirty="0" smtClean="0">
                <a:solidFill>
                  <a:schemeClr val="tx1"/>
                </a:solidFill>
                <a:effectLst/>
                <a:latin typeface="+mn-lt"/>
                <a:ea typeface="+mn-ea"/>
                <a:cs typeface="+mn-cs"/>
              </a:rPr>
              <a:t>，这个表达式表示返回多个表达式中的 第一个结果不为空的集合</a:t>
            </a:r>
            <a:endParaRPr lang="zh-CN" altLang="en-US" dirty="0" smtClean="0">
              <a:effectLst/>
            </a:endParaRPr>
          </a:p>
          <a:p>
            <a:endParaRPr lang="zh-CN" altLang="en-US" dirty="0"/>
          </a:p>
        </p:txBody>
      </p:sp>
      <p:sp>
        <p:nvSpPr>
          <p:cNvPr id="4" name="灯片编号占位符 3"/>
          <p:cNvSpPr>
            <a:spLocks noGrp="1"/>
          </p:cNvSpPr>
          <p:nvPr>
            <p:ph type="sldNum" sz="quarter" idx="10"/>
          </p:nvPr>
        </p:nvSpPr>
        <p:spPr/>
        <p:txBody>
          <a:bodyPr/>
          <a:lstStyle/>
          <a:p>
            <a:fld id="{572B7CDB-444D-4FC1-89EA-3FC21D4DE205}" type="slidenum">
              <a:rPr lang="zh-CN" altLang="en-US" smtClean="0"/>
              <a:pPr/>
              <a:t>28</a:t>
            </a:fld>
            <a:endParaRPr lang="zh-CN" altLang="en-US"/>
          </a:p>
        </p:txBody>
      </p:sp>
    </p:spTree>
    <p:extLst>
      <p:ext uri="{BB962C8B-B14F-4D97-AF65-F5344CB8AC3E}">
        <p14:creationId xmlns:p14="http://schemas.microsoft.com/office/powerpoint/2010/main" val="12549964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强调这次培训的目标：</a:t>
            </a:r>
            <a:endParaRPr lang="en-US" altLang="zh-CN" dirty="0" smtClean="0"/>
          </a:p>
          <a:p>
            <a:r>
              <a:rPr lang="en-US" altLang="zh-CN" dirty="0" smtClean="0"/>
              <a:t>1</a:t>
            </a:r>
            <a:r>
              <a:rPr lang="zh-CN" altLang="en-US" dirty="0" smtClean="0"/>
              <a:t>，知道工作流能做什么，不能做什么</a:t>
            </a:r>
            <a:endParaRPr lang="en-US" altLang="zh-CN" dirty="0" smtClean="0"/>
          </a:p>
          <a:p>
            <a:r>
              <a:rPr lang="en-US" altLang="zh-CN" dirty="0" smtClean="0"/>
              <a:t>2</a:t>
            </a:r>
            <a:r>
              <a:rPr lang="zh-CN" altLang="en-US" dirty="0" smtClean="0"/>
              <a:t>，知道工作流的设计原理</a:t>
            </a:r>
            <a:endParaRPr lang="en-US" altLang="zh-CN" dirty="0" smtClean="0"/>
          </a:p>
          <a:p>
            <a:endParaRPr lang="en-US" altLang="zh-CN" dirty="0" smtClean="0"/>
          </a:p>
        </p:txBody>
      </p:sp>
      <p:sp>
        <p:nvSpPr>
          <p:cNvPr id="4" name="灯片编号占位符 3"/>
          <p:cNvSpPr>
            <a:spLocks noGrp="1"/>
          </p:cNvSpPr>
          <p:nvPr>
            <p:ph type="sldNum" sz="quarter" idx="10"/>
          </p:nvPr>
        </p:nvSpPr>
        <p:spPr/>
        <p:txBody>
          <a:bodyPr/>
          <a:lstStyle/>
          <a:p>
            <a:fld id="{572B7CDB-444D-4FC1-89EA-3FC21D4DE205}" type="slidenum">
              <a:rPr lang="zh-CN" altLang="en-US" smtClean="0"/>
              <a:pPr/>
              <a:t>2</a:t>
            </a:fld>
            <a:endParaRPr lang="zh-CN" altLang="en-US"/>
          </a:p>
        </p:txBody>
      </p:sp>
    </p:spTree>
    <p:extLst>
      <p:ext uri="{BB962C8B-B14F-4D97-AF65-F5344CB8AC3E}">
        <p14:creationId xmlns:p14="http://schemas.microsoft.com/office/powerpoint/2010/main" val="28498301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N</a:t>
            </a:r>
            <a:r>
              <a:rPr lang="zh-CN" altLang="en-US" dirty="0" smtClean="0"/>
              <a:t>变量，从来没有人提过这个疑问</a:t>
            </a:r>
            <a:endParaRPr lang="zh-CN" altLang="en-US" dirty="0"/>
          </a:p>
        </p:txBody>
      </p:sp>
      <p:sp>
        <p:nvSpPr>
          <p:cNvPr id="4" name="灯片编号占位符 3"/>
          <p:cNvSpPr>
            <a:spLocks noGrp="1"/>
          </p:cNvSpPr>
          <p:nvPr>
            <p:ph type="sldNum" sz="quarter" idx="10"/>
          </p:nvPr>
        </p:nvSpPr>
        <p:spPr/>
        <p:txBody>
          <a:bodyPr/>
          <a:lstStyle/>
          <a:p>
            <a:fld id="{572B7CDB-444D-4FC1-89EA-3FC21D4DE205}" type="slidenum">
              <a:rPr lang="zh-CN" altLang="en-US" smtClean="0"/>
              <a:pPr/>
              <a:t>29</a:t>
            </a:fld>
            <a:endParaRPr lang="zh-CN" altLang="en-US"/>
          </a:p>
        </p:txBody>
      </p:sp>
    </p:spTree>
    <p:extLst>
      <p:ext uri="{BB962C8B-B14F-4D97-AF65-F5344CB8AC3E}">
        <p14:creationId xmlns:p14="http://schemas.microsoft.com/office/powerpoint/2010/main" val="94988486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1200" b="1" i="0" kern="1200" dirty="0" smtClean="0">
                <a:solidFill>
                  <a:schemeClr val="tx1"/>
                </a:solidFill>
                <a:effectLst/>
                <a:latin typeface="+mn-lt"/>
                <a:ea typeface="+mn-ea"/>
                <a:cs typeface="+mn-cs"/>
              </a:rPr>
              <a:t>权限委托</a:t>
            </a:r>
          </a:p>
          <a:p>
            <a:r>
              <a:rPr lang="zh-CN" altLang="en-US" sz="1200" b="0" i="0" kern="1200" dirty="0" smtClean="0">
                <a:solidFill>
                  <a:schemeClr val="tx1"/>
                </a:solidFill>
                <a:effectLst/>
                <a:latin typeface="+mn-lt"/>
                <a:ea typeface="+mn-ea"/>
                <a:cs typeface="+mn-cs"/>
              </a:rPr>
              <a:t>权限委托主要针对行政角色的权限委托，委托人可以按照业务的类别来委托，权限委托有一个时间期限在这个期限内被委托人有委托人相关行政角色的权限，可以在流程中参与操作，同时记录其委托人。在委托期间委托人同时也有参与操作的权限，另外委托人可以随时终止委托。</a:t>
            </a:r>
          </a:p>
          <a:p>
            <a:r>
              <a:rPr lang="zh-CN" altLang="en-US" sz="1200" b="0" i="0" kern="1200" dirty="0" smtClean="0">
                <a:solidFill>
                  <a:schemeClr val="tx1"/>
                </a:solidFill>
                <a:effectLst/>
                <a:latin typeface="+mn-lt"/>
                <a:ea typeface="+mn-ea"/>
                <a:cs typeface="+mn-cs"/>
              </a:rPr>
              <a:t>岗位角色是不能委托的，一般统一岗位会有多个人不需要委托，如果就是一个人离开的情况下应该补充这个岗位的人。办件角色原则也不能委托，办件角色的人离开了应该重新成立工作小组。</a:t>
            </a:r>
          </a:p>
          <a:p>
            <a:r>
              <a:rPr lang="zh-CN" altLang="en-US" sz="1200" b="1" i="0" kern="1200" dirty="0" smtClean="0">
                <a:solidFill>
                  <a:schemeClr val="tx1"/>
                </a:solidFill>
                <a:effectLst/>
                <a:latin typeface="+mn-lt"/>
                <a:ea typeface="+mn-ea"/>
                <a:cs typeface="+mn-cs"/>
              </a:rPr>
              <a:t>任务手动分配</a:t>
            </a:r>
          </a:p>
          <a:p>
            <a:r>
              <a:rPr lang="zh-CN" altLang="en-US" sz="1200" b="0" i="0" kern="1200" dirty="0" smtClean="0">
                <a:solidFill>
                  <a:schemeClr val="tx1"/>
                </a:solidFill>
                <a:effectLst/>
                <a:latin typeface="+mn-lt"/>
                <a:ea typeface="+mn-ea"/>
                <a:cs typeface="+mn-cs"/>
              </a:rPr>
              <a:t>节点的操作可以由管理人员指定到人或者业务系统通过接口指定，这样的节点只有指定人可以操作，不受后面的规则左右，后面的规则只对没有制定到人的节点起作用。这个具有更高的优先级，所以在节点创建后可以调用 </a:t>
            </a:r>
            <a:r>
              <a:rPr lang="zh-CN" altLang="en-US" sz="1200" b="1" i="0" kern="1200" dirty="0" smtClean="0">
                <a:solidFill>
                  <a:schemeClr val="tx1"/>
                </a:solidFill>
                <a:effectLst/>
                <a:latin typeface="+mn-lt"/>
                <a:ea typeface="+mn-ea"/>
                <a:cs typeface="+mn-cs"/>
              </a:rPr>
              <a:t>权限引擎</a:t>
            </a:r>
            <a:r>
              <a:rPr lang="zh-CN" altLang="en-US" sz="1200" b="0" i="0" kern="1200" dirty="0" smtClean="0">
                <a:solidFill>
                  <a:schemeClr val="tx1"/>
                </a:solidFill>
                <a:effectLst/>
                <a:latin typeface="+mn-lt"/>
                <a:ea typeface="+mn-ea"/>
                <a:cs typeface="+mn-cs"/>
              </a:rPr>
              <a:t>来指定到具体的人，这样就给业务系统留一个可以自行进行权限运算的接口，增加了系统的灵活性。</a:t>
            </a:r>
          </a:p>
          <a:p>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572B7CDB-444D-4FC1-89EA-3FC21D4DE205}" type="slidenum">
              <a:rPr lang="zh-CN" altLang="en-US" smtClean="0"/>
              <a:pPr/>
              <a:t>30</a:t>
            </a:fld>
            <a:endParaRPr lang="zh-CN" altLang="en-US"/>
          </a:p>
        </p:txBody>
      </p:sp>
    </p:spTree>
    <p:extLst>
      <p:ext uri="{BB962C8B-B14F-4D97-AF65-F5344CB8AC3E}">
        <p14:creationId xmlns:p14="http://schemas.microsoft.com/office/powerpoint/2010/main" val="336220762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92500" lnSpcReduction="20000"/>
          </a:bodyPr>
          <a:lstStyle/>
          <a:p>
            <a:endParaRPr lang="en-US" altLang="zh-CN" sz="1200" b="0" i="0" kern="1200" dirty="0" smtClean="0">
              <a:solidFill>
                <a:schemeClr val="tx1"/>
              </a:solidFill>
              <a:effectLst/>
              <a:latin typeface="+mn-lt"/>
              <a:ea typeface="+mn-ea"/>
              <a:cs typeface="+mn-cs"/>
            </a:endParaRPr>
          </a:p>
          <a:p>
            <a:endParaRPr lang="zh-CN" altLang="en-US" sz="1200" b="0" i="0" kern="1200" dirty="0" smtClean="0">
              <a:solidFill>
                <a:schemeClr val="tx1"/>
              </a:solidFill>
              <a:effectLst/>
              <a:latin typeface="+mn-lt"/>
              <a:ea typeface="+mn-ea"/>
              <a:cs typeface="+mn-cs"/>
            </a:endParaRPr>
          </a:p>
          <a:p>
            <a:pPr indent="457200">
              <a:spcBef>
                <a:spcPct val="50000"/>
              </a:spcBef>
            </a:pPr>
            <a:r>
              <a:rPr lang="zh-CN" altLang="en-US" sz="2400" dirty="0" smtClean="0">
                <a:latin typeface="宋体" charset="-122"/>
              </a:rPr>
              <a:t>工作流引擎支持对业务和业务中的节点进行时间限制。业务对时间的限制都是按照工作时间来限制的，除了要能够对节点进行期限设置，还需要对节点组合（阶段）进行时间限制，流转在特殊的状态下要停止计时。为了满足各种业务需求，工作流引擎设计了一整套计时规则。</a:t>
            </a:r>
            <a:endParaRPr lang="en-US" altLang="zh-CN" sz="2400" dirty="0" smtClean="0">
              <a:latin typeface="宋体" charset="-122"/>
            </a:endParaRPr>
          </a:p>
          <a:p>
            <a:pPr indent="457200">
              <a:spcBef>
                <a:spcPct val="50000"/>
              </a:spcBef>
            </a:pPr>
            <a:r>
              <a:rPr lang="en-US" altLang="zh-CN" sz="2400" dirty="0" smtClean="0">
                <a:latin typeface="宋体" charset="-122"/>
              </a:rPr>
              <a:t> </a:t>
            </a:r>
            <a:r>
              <a:rPr lang="zh-CN" altLang="en-US" sz="2400" dirty="0" smtClean="0">
                <a:latin typeface="宋体" charset="-122"/>
              </a:rPr>
              <a:t>计时规则包括三方面内容：</a:t>
            </a:r>
            <a:endParaRPr lang="en-US" altLang="zh-CN" sz="2400" dirty="0" smtClean="0">
              <a:latin typeface="宋体" charset="-122"/>
            </a:endParaRPr>
          </a:p>
          <a:p>
            <a:pPr marL="800100" lvl="1" indent="288000">
              <a:spcBef>
                <a:spcPct val="50000"/>
              </a:spcBef>
              <a:buFont typeface="Wingdings" panose="05000000000000000000" pitchFamily="2" charset="2"/>
              <a:buChar char="Ø"/>
            </a:pPr>
            <a:r>
              <a:rPr lang="zh-CN" altLang="en-US" sz="2400" dirty="0" smtClean="0">
                <a:latin typeface="宋体" charset="-122"/>
              </a:rPr>
              <a:t> 工作日和工作时间</a:t>
            </a:r>
            <a:endParaRPr lang="en-US" altLang="zh-CN" sz="2400" dirty="0" smtClean="0">
              <a:latin typeface="宋体" charset="-122"/>
            </a:endParaRPr>
          </a:p>
          <a:p>
            <a:pPr marL="800100" lvl="1" indent="288000">
              <a:spcBef>
                <a:spcPct val="50000"/>
              </a:spcBef>
              <a:buFont typeface="Wingdings" panose="05000000000000000000" pitchFamily="2" charset="2"/>
              <a:buChar char="Ø"/>
            </a:pPr>
            <a:r>
              <a:rPr lang="zh-CN" altLang="en-US" sz="2400" dirty="0" smtClean="0">
                <a:latin typeface="宋体" charset="-122"/>
              </a:rPr>
              <a:t> 运行期限</a:t>
            </a:r>
            <a:endParaRPr lang="en-US" altLang="zh-CN" sz="2400" dirty="0" smtClean="0">
              <a:latin typeface="宋体" charset="-122"/>
            </a:endParaRPr>
          </a:p>
          <a:p>
            <a:pPr marL="800100" lvl="1" indent="288000">
              <a:spcBef>
                <a:spcPct val="50000"/>
              </a:spcBef>
              <a:buFont typeface="Wingdings" panose="05000000000000000000" pitchFamily="2" charset="2"/>
              <a:buChar char="Ø"/>
            </a:pPr>
            <a:r>
              <a:rPr lang="zh-CN" altLang="en-US" sz="2400" dirty="0" smtClean="0">
                <a:latin typeface="宋体" charset="-122"/>
              </a:rPr>
              <a:t> 逾期处理</a:t>
            </a:r>
            <a:endParaRPr lang="en-US" altLang="zh-CN" sz="2400" dirty="0" smtClean="0">
              <a:latin typeface="宋体" charset="-122"/>
            </a:endParaRPr>
          </a:p>
          <a:p>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572B7CDB-444D-4FC1-89EA-3FC21D4DE205}" type="slidenum">
              <a:rPr lang="zh-CN" altLang="en-US" smtClean="0"/>
              <a:pPr/>
              <a:t>34</a:t>
            </a:fld>
            <a:endParaRPr lang="zh-CN" altLang="en-US"/>
          </a:p>
        </p:txBody>
      </p:sp>
    </p:spTree>
    <p:extLst>
      <p:ext uri="{BB962C8B-B14F-4D97-AF65-F5344CB8AC3E}">
        <p14:creationId xmlns:p14="http://schemas.microsoft.com/office/powerpoint/2010/main" val="94136415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92500" lnSpcReduction="20000"/>
          </a:bodyPr>
          <a:lstStyle/>
          <a:p>
            <a:endParaRPr lang="en-US" altLang="zh-CN" sz="1200" b="0" i="0" kern="1200" dirty="0" smtClean="0">
              <a:solidFill>
                <a:schemeClr val="tx1"/>
              </a:solidFill>
              <a:effectLst/>
              <a:latin typeface="+mn-lt"/>
              <a:ea typeface="+mn-ea"/>
              <a:cs typeface="+mn-cs"/>
            </a:endParaRPr>
          </a:p>
          <a:p>
            <a:endParaRPr lang="zh-CN" altLang="en-US" sz="1200" b="0" i="0" kern="1200" dirty="0" smtClean="0">
              <a:solidFill>
                <a:schemeClr val="tx1"/>
              </a:solidFill>
              <a:effectLst/>
              <a:latin typeface="+mn-lt"/>
              <a:ea typeface="+mn-ea"/>
              <a:cs typeface="+mn-cs"/>
            </a:endParaRPr>
          </a:p>
          <a:p>
            <a:pPr indent="457200">
              <a:spcBef>
                <a:spcPct val="50000"/>
              </a:spcBef>
            </a:pPr>
            <a:r>
              <a:rPr lang="zh-CN" altLang="en-US" sz="2400" dirty="0" smtClean="0">
                <a:latin typeface="宋体" charset="-122"/>
              </a:rPr>
              <a:t>工作流引擎支持对业务和业务中的节点进行时间限制。业务对时间的限制都是按照工作时间来限制的，除了要能够对节点进行期限设置，还需要对节点组合（阶段）进行时间限制，流转在特殊的状态下要停止计时。为了满足各种业务需求，工作流引擎设计了一整套计时规则。</a:t>
            </a:r>
            <a:endParaRPr lang="en-US" altLang="zh-CN" sz="2400" dirty="0" smtClean="0">
              <a:latin typeface="宋体" charset="-122"/>
            </a:endParaRPr>
          </a:p>
          <a:p>
            <a:pPr indent="457200">
              <a:spcBef>
                <a:spcPct val="50000"/>
              </a:spcBef>
            </a:pPr>
            <a:r>
              <a:rPr lang="en-US" altLang="zh-CN" sz="2400" dirty="0" smtClean="0">
                <a:latin typeface="宋体" charset="-122"/>
              </a:rPr>
              <a:t> </a:t>
            </a:r>
            <a:r>
              <a:rPr lang="zh-CN" altLang="en-US" sz="2400" dirty="0" smtClean="0">
                <a:latin typeface="宋体" charset="-122"/>
              </a:rPr>
              <a:t>计时规则包括三方面内容：</a:t>
            </a:r>
            <a:endParaRPr lang="en-US" altLang="zh-CN" sz="2400" dirty="0" smtClean="0">
              <a:latin typeface="宋体" charset="-122"/>
            </a:endParaRPr>
          </a:p>
          <a:p>
            <a:pPr marL="800100" lvl="1" indent="288000">
              <a:spcBef>
                <a:spcPct val="50000"/>
              </a:spcBef>
              <a:buFont typeface="Wingdings" panose="05000000000000000000" pitchFamily="2" charset="2"/>
              <a:buChar char="Ø"/>
            </a:pPr>
            <a:r>
              <a:rPr lang="zh-CN" altLang="en-US" sz="2400" dirty="0" smtClean="0">
                <a:latin typeface="宋体" charset="-122"/>
              </a:rPr>
              <a:t> 工作日和工作时间</a:t>
            </a:r>
            <a:endParaRPr lang="en-US" altLang="zh-CN" sz="2400" dirty="0" smtClean="0">
              <a:latin typeface="宋体" charset="-122"/>
            </a:endParaRPr>
          </a:p>
          <a:p>
            <a:pPr marL="800100" lvl="1" indent="288000">
              <a:spcBef>
                <a:spcPct val="50000"/>
              </a:spcBef>
              <a:buFont typeface="Wingdings" panose="05000000000000000000" pitchFamily="2" charset="2"/>
              <a:buChar char="Ø"/>
            </a:pPr>
            <a:r>
              <a:rPr lang="zh-CN" altLang="en-US" sz="2400" dirty="0" smtClean="0">
                <a:latin typeface="宋体" charset="-122"/>
              </a:rPr>
              <a:t> 运行期限</a:t>
            </a:r>
            <a:endParaRPr lang="en-US" altLang="zh-CN" sz="2400" dirty="0" smtClean="0">
              <a:latin typeface="宋体" charset="-122"/>
            </a:endParaRPr>
          </a:p>
          <a:p>
            <a:pPr marL="800100" lvl="1" indent="288000">
              <a:spcBef>
                <a:spcPct val="50000"/>
              </a:spcBef>
              <a:buFont typeface="Wingdings" panose="05000000000000000000" pitchFamily="2" charset="2"/>
              <a:buChar char="Ø"/>
            </a:pPr>
            <a:r>
              <a:rPr lang="zh-CN" altLang="en-US" sz="2400" dirty="0" smtClean="0">
                <a:latin typeface="宋体" charset="-122"/>
              </a:rPr>
              <a:t> 逾期处理</a:t>
            </a:r>
            <a:endParaRPr lang="en-US" altLang="zh-CN" sz="2400" dirty="0" smtClean="0">
              <a:latin typeface="宋体" charset="-122"/>
            </a:endParaRPr>
          </a:p>
          <a:p>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572B7CDB-444D-4FC1-89EA-3FC21D4DE205}" type="slidenum">
              <a:rPr lang="zh-CN" altLang="en-US" smtClean="0"/>
              <a:pPr/>
              <a:t>35</a:t>
            </a:fld>
            <a:endParaRPr lang="zh-CN" altLang="en-US"/>
          </a:p>
        </p:txBody>
      </p:sp>
    </p:spTree>
    <p:extLst>
      <p:ext uri="{BB962C8B-B14F-4D97-AF65-F5344CB8AC3E}">
        <p14:creationId xmlns:p14="http://schemas.microsoft.com/office/powerpoint/2010/main" val="258770666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92500" lnSpcReduction="20000"/>
          </a:bodyPr>
          <a:lstStyle/>
          <a:p>
            <a:endParaRPr lang="en-US" altLang="zh-CN" sz="1200" b="0" i="0" kern="1200" dirty="0" smtClean="0">
              <a:solidFill>
                <a:schemeClr val="tx1"/>
              </a:solidFill>
              <a:effectLst/>
              <a:latin typeface="+mn-lt"/>
              <a:ea typeface="+mn-ea"/>
              <a:cs typeface="+mn-cs"/>
            </a:endParaRPr>
          </a:p>
          <a:p>
            <a:endParaRPr lang="zh-CN" altLang="en-US" sz="1200" b="0" i="0" kern="1200" dirty="0" smtClean="0">
              <a:solidFill>
                <a:schemeClr val="tx1"/>
              </a:solidFill>
              <a:effectLst/>
              <a:latin typeface="+mn-lt"/>
              <a:ea typeface="+mn-ea"/>
              <a:cs typeface="+mn-cs"/>
            </a:endParaRPr>
          </a:p>
          <a:p>
            <a:pPr indent="457200">
              <a:spcBef>
                <a:spcPct val="50000"/>
              </a:spcBef>
            </a:pPr>
            <a:r>
              <a:rPr lang="zh-CN" altLang="en-US" sz="2400" dirty="0" smtClean="0">
                <a:latin typeface="宋体" charset="-122"/>
              </a:rPr>
              <a:t>工作流引擎支持对业务和业务中的节点进行时间限制。业务对时间的限制都是按照工作时间来限制的，除了要能够对节点进行期限设置，还需要对节点组合（阶段）进行时间限制，流转在特殊的状态下要停止计时。为了满足各种业务需求，工作流引擎设计了一整套计时规则。</a:t>
            </a:r>
            <a:endParaRPr lang="en-US" altLang="zh-CN" sz="2400" dirty="0" smtClean="0">
              <a:latin typeface="宋体" charset="-122"/>
            </a:endParaRPr>
          </a:p>
          <a:p>
            <a:pPr indent="457200">
              <a:spcBef>
                <a:spcPct val="50000"/>
              </a:spcBef>
            </a:pPr>
            <a:r>
              <a:rPr lang="en-US" altLang="zh-CN" sz="2400" dirty="0" smtClean="0">
                <a:latin typeface="宋体" charset="-122"/>
              </a:rPr>
              <a:t> </a:t>
            </a:r>
            <a:r>
              <a:rPr lang="zh-CN" altLang="en-US" sz="2400" dirty="0" smtClean="0">
                <a:latin typeface="宋体" charset="-122"/>
              </a:rPr>
              <a:t>计时规则包括三方面内容：</a:t>
            </a:r>
            <a:endParaRPr lang="en-US" altLang="zh-CN" sz="2400" dirty="0" smtClean="0">
              <a:latin typeface="宋体" charset="-122"/>
            </a:endParaRPr>
          </a:p>
          <a:p>
            <a:pPr marL="800100" lvl="1" indent="288000">
              <a:spcBef>
                <a:spcPct val="50000"/>
              </a:spcBef>
              <a:buFont typeface="Wingdings" panose="05000000000000000000" pitchFamily="2" charset="2"/>
              <a:buChar char="Ø"/>
            </a:pPr>
            <a:r>
              <a:rPr lang="zh-CN" altLang="en-US" sz="2400" dirty="0" smtClean="0">
                <a:latin typeface="宋体" charset="-122"/>
              </a:rPr>
              <a:t> 工作日和工作时间</a:t>
            </a:r>
            <a:endParaRPr lang="en-US" altLang="zh-CN" sz="2400" dirty="0" smtClean="0">
              <a:latin typeface="宋体" charset="-122"/>
            </a:endParaRPr>
          </a:p>
          <a:p>
            <a:pPr marL="800100" lvl="1" indent="288000">
              <a:spcBef>
                <a:spcPct val="50000"/>
              </a:spcBef>
              <a:buFont typeface="Wingdings" panose="05000000000000000000" pitchFamily="2" charset="2"/>
              <a:buChar char="Ø"/>
            </a:pPr>
            <a:r>
              <a:rPr lang="zh-CN" altLang="en-US" sz="2400" dirty="0" smtClean="0">
                <a:latin typeface="宋体" charset="-122"/>
              </a:rPr>
              <a:t> 运行期限</a:t>
            </a:r>
            <a:endParaRPr lang="en-US" altLang="zh-CN" sz="2400" dirty="0" smtClean="0">
              <a:latin typeface="宋体" charset="-122"/>
            </a:endParaRPr>
          </a:p>
          <a:p>
            <a:pPr marL="800100" lvl="1" indent="288000">
              <a:spcBef>
                <a:spcPct val="50000"/>
              </a:spcBef>
              <a:buFont typeface="Wingdings" panose="05000000000000000000" pitchFamily="2" charset="2"/>
              <a:buChar char="Ø"/>
            </a:pPr>
            <a:r>
              <a:rPr lang="zh-CN" altLang="en-US" sz="2400" dirty="0" smtClean="0">
                <a:latin typeface="宋体" charset="-122"/>
              </a:rPr>
              <a:t> 逾期处理</a:t>
            </a:r>
            <a:endParaRPr lang="en-US" altLang="zh-CN" sz="2400" dirty="0" smtClean="0">
              <a:latin typeface="宋体" charset="-122"/>
            </a:endParaRPr>
          </a:p>
          <a:p>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572B7CDB-444D-4FC1-89EA-3FC21D4DE205}" type="slidenum">
              <a:rPr lang="zh-CN" altLang="en-US" smtClean="0"/>
              <a:pPr/>
              <a:t>36</a:t>
            </a:fld>
            <a:endParaRPr lang="zh-CN" altLang="en-US"/>
          </a:p>
        </p:txBody>
      </p:sp>
    </p:spTree>
    <p:extLst>
      <p:ext uri="{BB962C8B-B14F-4D97-AF65-F5344CB8AC3E}">
        <p14:creationId xmlns:p14="http://schemas.microsoft.com/office/powerpoint/2010/main" val="416935304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预警提醒： 有系统统一设置，不需要系统处理</a:t>
            </a:r>
            <a:endParaRPr lang="en-US" altLang="zh-CN" dirty="0" smtClean="0"/>
          </a:p>
          <a:p>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572B7CDB-444D-4FC1-89EA-3FC21D4DE205}" type="slidenum">
              <a:rPr lang="zh-CN" altLang="en-US" smtClean="0"/>
              <a:pPr/>
              <a:t>37</a:t>
            </a:fld>
            <a:endParaRPr lang="zh-CN" altLang="en-US"/>
          </a:p>
        </p:txBody>
      </p:sp>
    </p:spTree>
    <p:extLst>
      <p:ext uri="{BB962C8B-B14F-4D97-AF65-F5344CB8AC3E}">
        <p14:creationId xmlns:p14="http://schemas.microsoft.com/office/powerpoint/2010/main" val="295007631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hlinkClick r:id="rId3" action="ppaction://hlinksldjump"/>
              </a:rPr>
              <a:t>通知</a:t>
            </a:r>
            <a:r>
              <a:rPr lang="zh-CN" altLang="en-US" dirty="0" smtClean="0"/>
              <a:t>：前面说的超时预警</a:t>
            </a:r>
            <a:endParaRPr lang="zh-CN" altLang="en-US" dirty="0"/>
          </a:p>
        </p:txBody>
      </p:sp>
      <p:sp>
        <p:nvSpPr>
          <p:cNvPr id="4" name="灯片编号占位符 3"/>
          <p:cNvSpPr>
            <a:spLocks noGrp="1"/>
          </p:cNvSpPr>
          <p:nvPr>
            <p:ph type="sldNum" sz="quarter" idx="10"/>
          </p:nvPr>
        </p:nvSpPr>
        <p:spPr/>
        <p:txBody>
          <a:bodyPr/>
          <a:lstStyle/>
          <a:p>
            <a:fld id="{572B7CDB-444D-4FC1-89EA-3FC21D4DE205}" type="slidenum">
              <a:rPr lang="zh-CN" altLang="en-US" smtClean="0"/>
              <a:pPr/>
              <a:t>39</a:t>
            </a:fld>
            <a:endParaRPr lang="zh-CN" altLang="en-US"/>
          </a:p>
        </p:txBody>
      </p:sp>
    </p:spTree>
    <p:extLst>
      <p:ext uri="{BB962C8B-B14F-4D97-AF65-F5344CB8AC3E}">
        <p14:creationId xmlns:p14="http://schemas.microsoft.com/office/powerpoint/2010/main" val="343259918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1200" b="0" i="0" kern="1200" dirty="0" smtClean="0">
                <a:solidFill>
                  <a:schemeClr val="tx1"/>
                </a:solidFill>
                <a:effectLst/>
                <a:latin typeface="+mn-lt"/>
                <a:ea typeface="+mn-ea"/>
                <a:cs typeface="+mn-cs"/>
              </a:rPr>
              <a:t>流程在运行过程中会触发各种事件，引擎会对这些事件在后台自动处理。流程中的事件主要分两类，一类就是和时间相关的超时预警和逾期处理。对系统超时预警系统会自动发出通知，通知相关的操作人员；对逾期处理引擎可以配置</a:t>
            </a:r>
            <a:r>
              <a:rPr lang="en-US" altLang="zh-CN" sz="1200" b="0" i="0" kern="1200" dirty="0" smtClean="0">
                <a:solidFill>
                  <a:schemeClr val="tx1"/>
                </a:solidFill>
                <a:effectLst/>
                <a:latin typeface="+mn-lt"/>
                <a:ea typeface="+mn-ea"/>
                <a:cs typeface="+mn-cs"/>
              </a:rPr>
              <a:t>5</a:t>
            </a:r>
            <a:r>
              <a:rPr lang="zh-CN" altLang="en-US" sz="1200" b="0" i="0" kern="1200" dirty="0" smtClean="0">
                <a:solidFill>
                  <a:schemeClr val="tx1"/>
                </a:solidFill>
                <a:effectLst/>
                <a:latin typeface="+mn-lt"/>
                <a:ea typeface="+mn-ea"/>
                <a:cs typeface="+mn-cs"/>
              </a:rPr>
              <a:t>种操作方式（</a:t>
            </a:r>
            <a:r>
              <a:rPr lang="en-US" altLang="zh-CN" sz="1200" b="0" i="0" kern="1200" dirty="0" smtClean="0">
                <a:solidFill>
                  <a:schemeClr val="tx1"/>
                </a:solidFill>
                <a:effectLst/>
                <a:latin typeface="+mn-lt"/>
                <a:ea typeface="+mn-ea"/>
                <a:cs typeface="+mn-cs"/>
              </a:rPr>
              <a:t>O,N,X,E,C</a:t>
            </a:r>
            <a:r>
              <a:rPr lang="zh-CN" altLang="en-US" sz="1200" b="0" i="0" kern="1200" dirty="0" smtClean="0">
                <a:solidFill>
                  <a:schemeClr val="tx1"/>
                </a:solidFill>
                <a:effectLst/>
                <a:latin typeface="+mn-lt"/>
                <a:ea typeface="+mn-ea"/>
                <a:cs typeface="+mn-cs"/>
              </a:rPr>
              <a:t>）。对这些特性的更改要在业务程序中通过实现相关的接口来做。</a:t>
            </a:r>
          </a:p>
          <a:p>
            <a:r>
              <a:rPr lang="zh-CN" altLang="en-US" sz="1200" b="0" i="0" kern="1200" dirty="0" smtClean="0">
                <a:solidFill>
                  <a:schemeClr val="tx1"/>
                </a:solidFill>
                <a:effectLst/>
                <a:latin typeface="+mn-lt"/>
                <a:ea typeface="+mn-ea"/>
                <a:cs typeface="+mn-cs"/>
              </a:rPr>
              <a:t>还有一类事件，就是节点的进入和提交事件。系统同样通过接口提供和业务数据互操作。节点有一个</a:t>
            </a:r>
            <a:r>
              <a:rPr lang="zh-CN" altLang="en-US" sz="1200" b="1" i="0" kern="1200" dirty="0" smtClean="0">
                <a:solidFill>
                  <a:schemeClr val="tx1"/>
                </a:solidFill>
                <a:effectLst/>
                <a:latin typeface="+mn-lt"/>
                <a:ea typeface="+mn-ea"/>
                <a:cs typeface="+mn-cs"/>
              </a:rPr>
              <a:t>节点事件</a:t>
            </a:r>
            <a:r>
              <a:rPr lang="en-US" altLang="zh-CN" sz="1200" b="1" i="0" kern="1200" dirty="0" smtClean="0">
                <a:solidFill>
                  <a:schemeClr val="tx1"/>
                </a:solidFill>
                <a:effectLst/>
                <a:latin typeface="+mn-lt"/>
                <a:ea typeface="+mn-ea"/>
                <a:cs typeface="+mn-cs"/>
              </a:rPr>
              <a:t>Bean</a:t>
            </a:r>
            <a:r>
              <a:rPr lang="zh-CN" altLang="en-US" sz="1200" b="0" i="0" kern="1200" dirty="0" smtClean="0">
                <a:solidFill>
                  <a:schemeClr val="tx1"/>
                </a:solidFill>
                <a:effectLst/>
                <a:latin typeface="+mn-lt"/>
                <a:ea typeface="+mn-ea"/>
                <a:cs typeface="+mn-cs"/>
              </a:rPr>
              <a:t>的属性，它对应的值必需是</a:t>
            </a:r>
            <a:r>
              <a:rPr lang="en-US" altLang="zh-CN" sz="1200" b="0" i="0" kern="1200" dirty="0" smtClean="0">
                <a:solidFill>
                  <a:schemeClr val="tx1"/>
                </a:solidFill>
                <a:effectLst/>
                <a:latin typeface="+mn-lt"/>
                <a:ea typeface="+mn-ea"/>
                <a:cs typeface="+mn-cs"/>
              </a:rPr>
              <a:t>spring</a:t>
            </a:r>
            <a:r>
              <a:rPr lang="zh-CN" altLang="en-US" sz="1200" b="0" i="0" kern="1200" dirty="0" smtClean="0">
                <a:solidFill>
                  <a:schemeClr val="tx1"/>
                </a:solidFill>
                <a:effectLst/>
                <a:latin typeface="+mn-lt"/>
                <a:ea typeface="+mn-ea"/>
                <a:cs typeface="+mn-cs"/>
              </a:rPr>
              <a:t>配置文件中的</a:t>
            </a:r>
            <a:r>
              <a:rPr lang="en-US" altLang="zh-CN" sz="1200" b="0" i="0" kern="1200" dirty="0" smtClean="0">
                <a:solidFill>
                  <a:schemeClr val="tx1"/>
                </a:solidFill>
                <a:effectLst/>
                <a:latin typeface="+mn-lt"/>
                <a:ea typeface="+mn-ea"/>
                <a:cs typeface="+mn-cs"/>
              </a:rPr>
              <a:t>Bean</a:t>
            </a:r>
            <a:r>
              <a:rPr lang="zh-CN" altLang="en-US" sz="1200" b="0" i="0" kern="1200" dirty="0" smtClean="0">
                <a:solidFill>
                  <a:schemeClr val="tx1"/>
                </a:solidFill>
                <a:effectLst/>
                <a:latin typeface="+mn-lt"/>
                <a:ea typeface="+mn-ea"/>
                <a:cs typeface="+mn-cs"/>
              </a:rPr>
              <a:t>的名称，并且这个</a:t>
            </a:r>
            <a:r>
              <a:rPr lang="en-US" altLang="zh-CN" sz="1200" b="0" i="0" kern="1200" dirty="0" smtClean="0">
                <a:solidFill>
                  <a:schemeClr val="tx1"/>
                </a:solidFill>
                <a:effectLst/>
                <a:latin typeface="+mn-lt"/>
                <a:ea typeface="+mn-ea"/>
                <a:cs typeface="+mn-cs"/>
              </a:rPr>
              <a:t>Bean</a:t>
            </a:r>
            <a:r>
              <a:rPr lang="zh-CN" altLang="en-US" sz="1200" b="0" i="0" kern="1200" dirty="0" smtClean="0">
                <a:solidFill>
                  <a:schemeClr val="tx1"/>
                </a:solidFill>
                <a:effectLst/>
                <a:latin typeface="+mn-lt"/>
                <a:ea typeface="+mn-ea"/>
                <a:cs typeface="+mn-cs"/>
              </a:rPr>
              <a:t>必需实现</a:t>
            </a:r>
            <a:r>
              <a:rPr lang="en-US" altLang="zh-CN" sz="1200" b="1" i="0" kern="1200" dirty="0" err="1" smtClean="0">
                <a:solidFill>
                  <a:schemeClr val="tx1"/>
                </a:solidFill>
                <a:effectLst/>
                <a:latin typeface="+mn-lt"/>
                <a:ea typeface="+mn-ea"/>
                <a:cs typeface="+mn-cs"/>
              </a:rPr>
              <a:t>NodeEventSupport</a:t>
            </a:r>
            <a:r>
              <a:rPr lang="zh-CN" altLang="en-US" sz="1200" b="0" i="0" kern="1200" dirty="0" smtClean="0">
                <a:solidFill>
                  <a:schemeClr val="tx1"/>
                </a:solidFill>
                <a:effectLst/>
                <a:latin typeface="+mn-lt"/>
                <a:ea typeface="+mn-ea"/>
                <a:cs typeface="+mn-cs"/>
              </a:rPr>
              <a:t>接口。这个接口一共有三个函数，这三个函数的参数列表均为流程实例、节点实例、节点参数、当前用户。其中节点参数对应节点的操作参数</a:t>
            </a:r>
            <a:r>
              <a:rPr lang="zh-CN" altLang="en-US" sz="1200" b="1" i="0" kern="1200" dirty="0" smtClean="0">
                <a:solidFill>
                  <a:schemeClr val="tx1"/>
                </a:solidFill>
                <a:effectLst/>
                <a:latin typeface="+mn-lt"/>
                <a:ea typeface="+mn-ea"/>
                <a:cs typeface="+mn-cs"/>
              </a:rPr>
              <a:t>属性</a:t>
            </a:r>
            <a:r>
              <a:rPr lang="zh-CN" altLang="en-US" sz="1200" b="0" i="0" kern="1200" dirty="0" smtClean="0">
                <a:solidFill>
                  <a:schemeClr val="tx1"/>
                </a:solidFill>
                <a:effectLst/>
                <a:latin typeface="+mn-lt"/>
                <a:ea typeface="+mn-ea"/>
                <a:cs typeface="+mn-cs"/>
              </a:rPr>
              <a:t>。三个函数如下：</a:t>
            </a:r>
          </a:p>
          <a:p>
            <a:r>
              <a:rPr lang="en-US" altLang="zh-CN" sz="1200" b="0" i="0" kern="1200" dirty="0" err="1" smtClean="0">
                <a:solidFill>
                  <a:schemeClr val="tx1"/>
                </a:solidFill>
                <a:effectLst/>
                <a:latin typeface="+mn-lt"/>
                <a:ea typeface="+mn-ea"/>
                <a:cs typeface="+mn-cs"/>
              </a:rPr>
              <a:t>runAfterCreate</a:t>
            </a:r>
            <a:r>
              <a:rPr lang="zh-CN" altLang="en-US" sz="1200" b="0" i="0" kern="1200" dirty="0" smtClean="0">
                <a:solidFill>
                  <a:schemeClr val="tx1"/>
                </a:solidFill>
                <a:effectLst/>
                <a:latin typeface="+mn-lt"/>
                <a:ea typeface="+mn-ea"/>
                <a:cs typeface="+mn-cs"/>
              </a:rPr>
              <a:t>；在节点创建成功后调用。</a:t>
            </a:r>
          </a:p>
          <a:p>
            <a:r>
              <a:rPr lang="en-US" altLang="zh-CN" sz="1200" b="0" i="0" kern="1200" dirty="0" err="1" smtClean="0">
                <a:solidFill>
                  <a:schemeClr val="tx1"/>
                </a:solidFill>
                <a:effectLst/>
                <a:latin typeface="+mn-lt"/>
                <a:ea typeface="+mn-ea"/>
                <a:cs typeface="+mn-cs"/>
              </a:rPr>
              <a:t>runBeforeSubmit</a:t>
            </a:r>
            <a:r>
              <a:rPr lang="zh-CN" altLang="en-US" sz="1200" b="0" i="0" kern="1200" dirty="0" smtClean="0">
                <a:solidFill>
                  <a:schemeClr val="tx1"/>
                </a:solidFill>
                <a:effectLst/>
                <a:latin typeface="+mn-lt"/>
                <a:ea typeface="+mn-ea"/>
                <a:cs typeface="+mn-cs"/>
              </a:rPr>
              <a:t>；在节点提交前调用。</a:t>
            </a:r>
          </a:p>
          <a:p>
            <a:r>
              <a:rPr lang="en-US" altLang="zh-CN" sz="1200" b="0" i="0" kern="1200" dirty="0" err="1" smtClean="0">
                <a:solidFill>
                  <a:schemeClr val="tx1"/>
                </a:solidFill>
                <a:effectLst/>
                <a:latin typeface="+mn-lt"/>
                <a:ea typeface="+mn-ea"/>
                <a:cs typeface="+mn-cs"/>
              </a:rPr>
              <a:t>runAutoOperator</a:t>
            </a:r>
            <a:r>
              <a:rPr lang="zh-CN" altLang="en-US" sz="1200" b="0" i="0" kern="1200" dirty="0" smtClean="0">
                <a:solidFill>
                  <a:schemeClr val="tx1"/>
                </a:solidFill>
                <a:effectLst/>
                <a:latin typeface="+mn-lt"/>
                <a:ea typeface="+mn-ea"/>
                <a:cs typeface="+mn-cs"/>
              </a:rPr>
              <a:t>；这个在节点操作类别一节已经提到过，他是自动运行节点的实际操作内容。</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用户可以设定一种或多种通知方式。</a:t>
            </a:r>
          </a:p>
          <a:p>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572B7CDB-444D-4FC1-89EA-3FC21D4DE205}" type="slidenum">
              <a:rPr lang="zh-CN" altLang="en-US" smtClean="0"/>
              <a:pPr/>
              <a:t>42</a:t>
            </a:fld>
            <a:endParaRPr lang="zh-CN" altLang="en-US"/>
          </a:p>
        </p:txBody>
      </p:sp>
    </p:spTree>
    <p:extLst>
      <p:ext uri="{BB962C8B-B14F-4D97-AF65-F5344CB8AC3E}">
        <p14:creationId xmlns:p14="http://schemas.microsoft.com/office/powerpoint/2010/main" val="119969610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72B7CDB-444D-4FC1-89EA-3FC21D4DE205}" type="slidenum">
              <a:rPr lang="zh-CN" altLang="en-US" smtClean="0"/>
              <a:pPr/>
              <a:t>45</a:t>
            </a:fld>
            <a:endParaRPr lang="zh-CN" altLang="en-US"/>
          </a:p>
        </p:txBody>
      </p:sp>
    </p:spTree>
    <p:extLst>
      <p:ext uri="{BB962C8B-B14F-4D97-AF65-F5344CB8AC3E}">
        <p14:creationId xmlns:p14="http://schemas.microsoft.com/office/powerpoint/2010/main" val="191995974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不能做业务数据的存储</a:t>
            </a:r>
            <a:endParaRPr lang="zh-CN" altLang="en-US" dirty="0"/>
          </a:p>
        </p:txBody>
      </p:sp>
      <p:sp>
        <p:nvSpPr>
          <p:cNvPr id="4" name="灯片编号占位符 3"/>
          <p:cNvSpPr>
            <a:spLocks noGrp="1"/>
          </p:cNvSpPr>
          <p:nvPr>
            <p:ph type="sldNum" sz="quarter" idx="10"/>
          </p:nvPr>
        </p:nvSpPr>
        <p:spPr/>
        <p:txBody>
          <a:bodyPr/>
          <a:lstStyle/>
          <a:p>
            <a:fld id="{572B7CDB-444D-4FC1-89EA-3FC21D4DE205}" type="slidenum">
              <a:rPr lang="zh-CN" altLang="en-US" smtClean="0"/>
              <a:pPr/>
              <a:t>46</a:t>
            </a:fld>
            <a:endParaRPr lang="zh-CN" altLang="en-US"/>
          </a:p>
        </p:txBody>
      </p:sp>
    </p:spTree>
    <p:extLst>
      <p:ext uri="{BB962C8B-B14F-4D97-AF65-F5344CB8AC3E}">
        <p14:creationId xmlns:p14="http://schemas.microsoft.com/office/powerpoint/2010/main" val="30642310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indent="457200">
              <a:spcBef>
                <a:spcPct val="50000"/>
              </a:spcBef>
            </a:pPr>
            <a:r>
              <a:rPr lang="zh-CN" altLang="en-US" sz="1200" dirty="0" smtClean="0">
                <a:latin typeface="宋体" charset="-122"/>
              </a:rPr>
              <a:t> 南大先腾工作流程引擎是一个状态流转机，它主要负责</a:t>
            </a:r>
            <a:r>
              <a:rPr lang="zh-CN" altLang="en-US" sz="1200" b="1" dirty="0" smtClean="0">
                <a:solidFill>
                  <a:srgbClr val="FF0000"/>
                </a:solidFill>
                <a:latin typeface="宋体" charset="-122"/>
              </a:rPr>
              <a:t>流程业务的状态转换工作和流程业务的任务分配工作。</a:t>
            </a:r>
            <a:endParaRPr lang="en-US" altLang="zh-CN" sz="1200" b="1" dirty="0" smtClean="0">
              <a:solidFill>
                <a:srgbClr val="FF0000"/>
              </a:solidFill>
              <a:latin typeface="宋体" charset="-122"/>
            </a:endParaRPr>
          </a:p>
          <a:p>
            <a:pPr>
              <a:spcBef>
                <a:spcPct val="50000"/>
              </a:spcBef>
            </a:pPr>
            <a:r>
              <a:rPr lang="fr-FR" altLang="zh-CN" sz="1200" dirty="0" smtClean="0"/>
              <a:t>       </a:t>
            </a:r>
            <a:r>
              <a:rPr lang="zh-CN" altLang="en-US" sz="1200" dirty="0" smtClean="0"/>
              <a:t>一个工作流程通常对应一个具体业务，它将业务中独立的工作步骤（单元）划分为不同的节点，并以节点作为最小单位分配给某个具体的人或者某个具体的组织。这些节点（工作步骤）可以并行也可以串行的执行，并用图形来反应工作步骤之间的拓扑关系。</a:t>
            </a:r>
            <a:endParaRPr lang="en-US" altLang="zh-CN" sz="1200" dirty="0" smtClean="0"/>
          </a:p>
          <a:p>
            <a:pPr>
              <a:spcBef>
                <a:spcPct val="50000"/>
              </a:spcBef>
            </a:pPr>
            <a:r>
              <a:rPr lang="zh-CN" altLang="en-US" sz="1200" dirty="0" smtClean="0"/>
              <a:t>       工作流程定义是将一个业务按照工作单元划分，并在各个工作单元之间建立先后依赖关系的过程，南大先腾工作流引擎用直观的有向图的形式设计和展示业务流程。</a:t>
            </a:r>
          </a:p>
          <a:p>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572B7CDB-444D-4FC1-89EA-3FC21D4DE205}" type="slidenum">
              <a:rPr lang="zh-CN" altLang="en-US" smtClean="0"/>
              <a:pPr/>
              <a:t>4</a:t>
            </a:fld>
            <a:endParaRPr lang="zh-CN" altLang="en-US"/>
          </a:p>
        </p:txBody>
      </p:sp>
    </p:spTree>
    <p:extLst>
      <p:ext uri="{BB962C8B-B14F-4D97-AF65-F5344CB8AC3E}">
        <p14:creationId xmlns:p14="http://schemas.microsoft.com/office/powerpoint/2010/main" val="308845881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72B7CDB-444D-4FC1-89EA-3FC21D4DE205}" type="slidenum">
              <a:rPr lang="zh-CN" altLang="en-US" smtClean="0"/>
              <a:pPr/>
              <a:t>51</a:t>
            </a:fld>
            <a:endParaRPr lang="zh-CN" altLang="en-US"/>
          </a:p>
        </p:txBody>
      </p:sp>
    </p:spTree>
    <p:extLst>
      <p:ext uri="{BB962C8B-B14F-4D97-AF65-F5344CB8AC3E}">
        <p14:creationId xmlns:p14="http://schemas.microsoft.com/office/powerpoint/2010/main" val="1765312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72B7CDB-444D-4FC1-89EA-3FC21D4DE205}" type="slidenum">
              <a:rPr lang="zh-CN" altLang="en-US" smtClean="0"/>
              <a:pPr/>
              <a:t>52</a:t>
            </a:fld>
            <a:endParaRPr lang="zh-CN" altLang="en-US"/>
          </a:p>
        </p:txBody>
      </p:sp>
    </p:spTree>
    <p:extLst>
      <p:ext uri="{BB962C8B-B14F-4D97-AF65-F5344CB8AC3E}">
        <p14:creationId xmlns:p14="http://schemas.microsoft.com/office/powerpoint/2010/main" val="265549389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72B7CDB-444D-4FC1-89EA-3FC21D4DE205}" type="slidenum">
              <a:rPr lang="zh-CN" altLang="en-US" smtClean="0"/>
              <a:pPr/>
              <a:t>53</a:t>
            </a:fld>
            <a:endParaRPr lang="zh-CN" altLang="en-US"/>
          </a:p>
        </p:txBody>
      </p:sp>
    </p:spTree>
    <p:extLst>
      <p:ext uri="{BB962C8B-B14F-4D97-AF65-F5344CB8AC3E}">
        <p14:creationId xmlns:p14="http://schemas.microsoft.com/office/powerpoint/2010/main" val="218328037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572B7CDB-444D-4FC1-89EA-3FC21D4DE205}" type="slidenum">
              <a:rPr lang="zh-CN" altLang="en-US" smtClean="0"/>
              <a:pPr/>
              <a:t>54</a:t>
            </a:fld>
            <a:endParaRPr lang="zh-CN" altLang="en-US"/>
          </a:p>
        </p:txBody>
      </p:sp>
    </p:spTree>
    <p:extLst>
      <p:ext uri="{BB962C8B-B14F-4D97-AF65-F5344CB8AC3E}">
        <p14:creationId xmlns:p14="http://schemas.microsoft.com/office/powerpoint/2010/main" val="12579067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这个设计的非常糟糕；</a:t>
            </a:r>
            <a:endParaRPr lang="en-US" altLang="zh-CN" dirty="0" smtClean="0"/>
          </a:p>
          <a:p>
            <a:endParaRPr lang="en-US" altLang="zh-CN" dirty="0" smtClean="0"/>
          </a:p>
          <a:p>
            <a:r>
              <a:rPr lang="zh-CN" altLang="en-US" dirty="0" smtClean="0"/>
              <a:t>画一个流程图来说明首节点分支的情况。同时解释，多实例，游离什么意思。</a:t>
            </a:r>
            <a:endParaRPr lang="en-US" altLang="zh-CN" dirty="0" smtClean="0"/>
          </a:p>
          <a:p>
            <a:endParaRPr lang="en-US" altLang="zh-CN" dirty="0" smtClean="0"/>
          </a:p>
          <a:p>
            <a:r>
              <a:rPr lang="zh-CN" altLang="en-US" dirty="0" smtClean="0"/>
              <a:t>节点的分类是通过，节点的位置和节点的出度（后续节点数量）来分类的。</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572B7CDB-444D-4FC1-89EA-3FC21D4DE205}" type="slidenum">
              <a:rPr lang="zh-CN" altLang="en-US" smtClean="0"/>
              <a:pPr/>
              <a:t>8</a:t>
            </a:fld>
            <a:endParaRPr lang="zh-CN" altLang="en-US"/>
          </a:p>
        </p:txBody>
      </p:sp>
    </p:spTree>
    <p:extLst>
      <p:ext uri="{BB962C8B-B14F-4D97-AF65-F5344CB8AC3E}">
        <p14:creationId xmlns:p14="http://schemas.microsoft.com/office/powerpoint/2010/main" val="14379518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1200" b="0" i="0" kern="1200" dirty="0" smtClean="0">
                <a:solidFill>
                  <a:schemeClr val="tx1"/>
                </a:solidFill>
                <a:effectLst/>
                <a:latin typeface="+mn-lt"/>
                <a:ea typeface="+mn-ea"/>
                <a:cs typeface="+mn-cs"/>
              </a:rPr>
              <a:t>嵌套并行的分支和汇聚必需借助哑元节点才能正确运行。下面用图片来说明这两种情况，图片的左边为不能正确执行的拓扑结构，必需转换为右边的拓扑结构。</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）同一个节点希望能做到多层次的嵌套并行，需要添加一个哑元并行</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2</a:t>
            </a:r>
            <a:r>
              <a:rPr lang="zh-CN" altLang="en-US" sz="1200" b="0" i="0" kern="1200" dirty="0" smtClean="0">
                <a:solidFill>
                  <a:schemeClr val="tx1"/>
                </a:solidFill>
                <a:effectLst/>
                <a:latin typeface="+mn-lt"/>
                <a:ea typeface="+mn-ea"/>
                <a:cs typeface="+mn-cs"/>
              </a:rPr>
              <a:t>）嵌套并行希望在同一节点汇聚，需要添加一个哑元汇聚</a:t>
            </a:r>
            <a:endParaRPr lang="en-US" altLang="zh-CN" dirty="0" smtClean="0"/>
          </a:p>
        </p:txBody>
      </p:sp>
      <p:sp>
        <p:nvSpPr>
          <p:cNvPr id="4" name="灯片编号占位符 3"/>
          <p:cNvSpPr>
            <a:spLocks noGrp="1"/>
          </p:cNvSpPr>
          <p:nvPr>
            <p:ph type="sldNum" sz="quarter" idx="10"/>
          </p:nvPr>
        </p:nvSpPr>
        <p:spPr/>
        <p:txBody>
          <a:bodyPr/>
          <a:lstStyle/>
          <a:p>
            <a:fld id="{572B7CDB-444D-4FC1-89EA-3FC21D4DE205}" type="slidenum">
              <a:rPr lang="zh-CN" altLang="en-US" smtClean="0"/>
              <a:pPr/>
              <a:t>9</a:t>
            </a:fld>
            <a:endParaRPr lang="zh-CN" altLang="en-US"/>
          </a:p>
        </p:txBody>
      </p:sp>
    </p:spTree>
    <p:extLst>
      <p:ext uri="{BB962C8B-B14F-4D97-AF65-F5344CB8AC3E}">
        <p14:creationId xmlns:p14="http://schemas.microsoft.com/office/powerpoint/2010/main" val="22273333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讲到这儿休息一下，休息请讨论一下。</a:t>
            </a:r>
            <a:endParaRPr lang="zh-CN" altLang="en-US" dirty="0"/>
          </a:p>
        </p:txBody>
      </p:sp>
      <p:sp>
        <p:nvSpPr>
          <p:cNvPr id="4" name="灯片编号占位符 3"/>
          <p:cNvSpPr>
            <a:spLocks noGrp="1"/>
          </p:cNvSpPr>
          <p:nvPr>
            <p:ph type="sldNum" sz="quarter" idx="10"/>
          </p:nvPr>
        </p:nvSpPr>
        <p:spPr/>
        <p:txBody>
          <a:bodyPr/>
          <a:lstStyle/>
          <a:p>
            <a:fld id="{572B7CDB-444D-4FC1-89EA-3FC21D4DE205}" type="slidenum">
              <a:rPr lang="zh-CN" altLang="en-US" smtClean="0"/>
              <a:pPr/>
              <a:t>10</a:t>
            </a:fld>
            <a:endParaRPr lang="zh-CN" altLang="en-US"/>
          </a:p>
        </p:txBody>
      </p:sp>
    </p:spTree>
    <p:extLst>
      <p:ext uri="{BB962C8B-B14F-4D97-AF65-F5344CB8AC3E}">
        <p14:creationId xmlns:p14="http://schemas.microsoft.com/office/powerpoint/2010/main" val="763092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zh-CN" altLang="en-US" sz="2400" dirty="0" smtClean="0"/>
              <a:t>流程阶段，这个在讲到计时的时候会重点讲</a:t>
            </a:r>
            <a:endParaRPr lang="en-US" altLang="zh-CN" sz="2400" dirty="0" smtClean="0"/>
          </a:p>
          <a:p>
            <a:r>
              <a:rPr lang="zh-CN" altLang="en-US" dirty="0" smtClean="0"/>
              <a:t>用白班画图说明令牌的计算问题。</a:t>
            </a:r>
            <a:endParaRPr lang="en-US" altLang="zh-CN"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zh-CN" altLang="en-US" sz="2000" dirty="0" smtClean="0"/>
              <a:t>令牌校验任何一个活动节点的令牌不能是其他节点令牌的前缀</a:t>
            </a:r>
          </a:p>
          <a:p>
            <a:endParaRPr lang="zh-CN" altLang="en-US" dirty="0"/>
          </a:p>
        </p:txBody>
      </p:sp>
      <p:sp>
        <p:nvSpPr>
          <p:cNvPr id="4" name="灯片编号占位符 3"/>
          <p:cNvSpPr>
            <a:spLocks noGrp="1"/>
          </p:cNvSpPr>
          <p:nvPr>
            <p:ph type="sldNum" sz="quarter" idx="10"/>
          </p:nvPr>
        </p:nvSpPr>
        <p:spPr/>
        <p:txBody>
          <a:bodyPr/>
          <a:lstStyle/>
          <a:p>
            <a:fld id="{572B7CDB-444D-4FC1-89EA-3FC21D4DE205}" type="slidenum">
              <a:rPr lang="zh-CN" altLang="en-US" smtClean="0"/>
              <a:pPr/>
              <a:t>11</a:t>
            </a:fld>
            <a:endParaRPr lang="zh-CN" altLang="en-US"/>
          </a:p>
        </p:txBody>
      </p:sp>
    </p:spTree>
    <p:extLst>
      <p:ext uri="{BB962C8B-B14F-4D97-AF65-F5344CB8AC3E}">
        <p14:creationId xmlns:p14="http://schemas.microsoft.com/office/powerpoint/2010/main" val="28758482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572B7CDB-444D-4FC1-89EA-3FC21D4DE205}" type="slidenum">
              <a:rPr lang="zh-CN" altLang="en-US" smtClean="0"/>
              <a:pPr/>
              <a:t>12</a:t>
            </a:fld>
            <a:endParaRPr lang="zh-CN" altLang="en-US"/>
          </a:p>
        </p:txBody>
      </p:sp>
    </p:spTree>
    <p:extLst>
      <p:ext uri="{BB962C8B-B14F-4D97-AF65-F5344CB8AC3E}">
        <p14:creationId xmlns:p14="http://schemas.microsoft.com/office/powerpoint/2010/main" val="20580894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Key-&gt;value</a:t>
            </a:r>
          </a:p>
          <a:p>
            <a:r>
              <a:rPr lang="en-US" altLang="zh-CN" dirty="0" smtClean="0"/>
              <a:t>Key-&gt;set&lt;String&gt;</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572B7CDB-444D-4FC1-89EA-3FC21D4DE205}" type="slidenum">
              <a:rPr lang="zh-CN" altLang="en-US" smtClean="0"/>
              <a:pPr/>
              <a:t>13</a:t>
            </a:fld>
            <a:endParaRPr lang="zh-CN" altLang="en-US"/>
          </a:p>
        </p:txBody>
      </p:sp>
    </p:spTree>
    <p:extLst>
      <p:ext uri="{BB962C8B-B14F-4D97-AF65-F5344CB8AC3E}">
        <p14:creationId xmlns:p14="http://schemas.microsoft.com/office/powerpoint/2010/main" val="12117855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lvl1pPr>
              <a:defRPr b="0">
                <a:effectLst>
                  <a:outerShdw blurRad="38100" dist="38100" dir="2700000" algn="tl">
                    <a:srgbClr val="000000">
                      <a:alpha val="43137"/>
                    </a:srgbClr>
                  </a:outerShdw>
                </a:effectLst>
                <a:latin typeface="方正小标宋简体" pitchFamily="65" charset="-122"/>
                <a:ea typeface="方正小标宋简体" pitchFamily="65" charset="-122"/>
              </a:defRPr>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sz="2800">
                <a:solidFill>
                  <a:schemeClr val="tx1">
                    <a:lumMod val="85000"/>
                    <a:lumOff val="15000"/>
                  </a:schemeClr>
                </a:solidFill>
                <a:effectLst>
                  <a:outerShdw blurRad="38100" dist="38100" dir="2700000" algn="tl">
                    <a:srgbClr val="000000">
                      <a:alpha val="43137"/>
                    </a:srgbClr>
                  </a:outerShdw>
                </a:effectLst>
                <a:latin typeface="方正小标宋简体" pitchFamily="65" charset="-122"/>
                <a:ea typeface="方正小标宋简体" pitchFamily="65" charset="-122"/>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57527471-D14A-4697-8408-EE09EDAF0248}" type="slidenum">
              <a:rPr lang="en-US" altLang="zh-CN"/>
              <a:pPr>
                <a:defRPr/>
              </a:pPr>
              <a:t>‹#›</a:t>
            </a:fld>
            <a:endParaRPr lang="en-US" altLang="zh-CN"/>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6CF8B77A-974F-4F40-ADA8-0E38BCDA4681}" type="slidenum">
              <a:rPr lang="en-US" altLang="zh-CN"/>
              <a:pPr>
                <a:defRPr/>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81C0DB06-E183-4943-8A9B-DEE5CCC5A75F}" type="slidenum">
              <a:rPr lang="en-US" altLang="zh-CN"/>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57158" y="142852"/>
            <a:ext cx="8329642" cy="642942"/>
          </a:xfrm>
        </p:spPr>
        <p:txBody>
          <a:bodyPr/>
          <a:lstStyle>
            <a:lvl1pPr algn="l">
              <a:defRPr sz="3600">
                <a:solidFill>
                  <a:schemeClr val="bg1"/>
                </a:solidFill>
                <a:effectLst>
                  <a:outerShdw blurRad="38100" dist="38100" dir="2700000" algn="tl">
                    <a:srgbClr val="000000">
                      <a:alpha val="43137"/>
                    </a:srgbClr>
                  </a:outerShdw>
                </a:effectLst>
                <a:latin typeface="方正小标宋简体" pitchFamily="65" charset="-122"/>
                <a:ea typeface="方正小标宋简体" pitchFamily="65" charset="-122"/>
              </a:defRPr>
            </a:lvl1pPr>
          </a:lstStyle>
          <a:p>
            <a:r>
              <a:rPr lang="zh-CN" altLang="en-US" smtClean="0"/>
              <a:t>单击此处编辑母版标题样式</a:t>
            </a:r>
            <a:endParaRPr lang="zh-CN" altLang="en-US" dirty="0"/>
          </a:p>
        </p:txBody>
      </p:sp>
      <p:sp>
        <p:nvSpPr>
          <p:cNvPr id="3" name="内容占位符 2"/>
          <p:cNvSpPr>
            <a:spLocks noGrp="1"/>
          </p:cNvSpPr>
          <p:nvPr>
            <p:ph idx="1"/>
          </p:nvPr>
        </p:nvSpPr>
        <p:spPr>
          <a:xfrm>
            <a:off x="357158" y="1000108"/>
            <a:ext cx="8429684" cy="5572164"/>
          </a:xfrm>
        </p:spPr>
        <p:txBody>
          <a:bodyPr/>
          <a:lstStyle>
            <a:lvl1pPr>
              <a:buNone/>
              <a:defRPr>
                <a:latin typeface="微软雅黑" pitchFamily="34" charset="-122"/>
                <a:ea typeface="微软雅黑" pitchFamily="34" charset="-122"/>
              </a:defRPr>
            </a:lvl1pPr>
            <a:lvl2pPr>
              <a:defRPr>
                <a:latin typeface="微软雅黑" pitchFamily="34" charset="-122"/>
                <a:ea typeface="微软雅黑" pitchFamily="34" charset="-122"/>
              </a:defRPr>
            </a:lvl2pPr>
            <a:lvl3pPr>
              <a:defRPr>
                <a:latin typeface="微软雅黑" pitchFamily="34" charset="-122"/>
                <a:ea typeface="微软雅黑" pitchFamily="34" charset="-122"/>
              </a:defRPr>
            </a:lvl3pPr>
            <a:lvl4pPr>
              <a:defRPr>
                <a:latin typeface="微软雅黑" pitchFamily="34" charset="-122"/>
                <a:ea typeface="微软雅黑" pitchFamily="34" charset="-122"/>
              </a:defRPr>
            </a:lvl4pPr>
            <a:lvl5pPr>
              <a:defRPr>
                <a:latin typeface="微软雅黑" pitchFamily="34" charset="-122"/>
                <a:ea typeface="微软雅黑" pitchFamily="34" charset="-122"/>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49AC5859-1F90-4B3E-A3E5-C3D21F90E715}" type="slidenum">
              <a:rPr lang="en-US" altLang="zh-CN"/>
              <a:pPr>
                <a:defRPr/>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0ADCB772-7AF2-4B02-8BE5-37D70AFCB67C}" type="slidenum">
              <a:rPr lang="en-US" altLang="zh-CN"/>
              <a:pPr>
                <a:defRPr/>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BEB01A0E-A764-4CD6-9272-948B34A87F08}" type="slidenum">
              <a:rPr lang="en-US" altLang="zh-CN"/>
              <a:pPr>
                <a:defRPr/>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4C76964C-0CA6-4521-B0F4-91CD5CF9C2DE}" type="slidenum">
              <a:rPr lang="en-US" altLang="zh-CN"/>
              <a:pPr>
                <a:defRPr/>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B13177FF-464E-4D95-9CF2-CAC882927612}" type="slidenum">
              <a:rPr lang="en-US" altLang="zh-CN"/>
              <a:pPr>
                <a:defRPr/>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C4C8267A-1EB1-4537-943D-4837D5F0864E}" type="slidenum">
              <a:rPr lang="en-US" altLang="zh-CN"/>
              <a:pPr>
                <a:defRPr/>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D84C4CF4-A405-40B9-A628-26B1D3AFE811}" type="slidenum">
              <a:rPr lang="en-US" altLang="zh-CN"/>
              <a:pPr>
                <a:defRPr/>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smtClean="0">
                <a:latin typeface="Arial" charset="0"/>
              </a:defRPr>
            </a:lvl1pPr>
          </a:lstStyle>
          <a:p>
            <a:pPr>
              <a:defRPr/>
            </a:pPr>
            <a:endParaRPr lang="en-US" altLang="zh-CN"/>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smtClean="0">
                <a:latin typeface="Arial" charset="0"/>
              </a:defRPr>
            </a:lvl1pPr>
          </a:lstStyle>
          <a:p>
            <a:pPr>
              <a:defRPr/>
            </a:pPr>
            <a:endParaRPr lang="en-US" altLang="zh-CN"/>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smtClean="0">
                <a:latin typeface="Arial" charset="0"/>
              </a:defRPr>
            </a:lvl1pPr>
          </a:lstStyle>
          <a:p>
            <a:pPr>
              <a:defRPr/>
            </a:pPr>
            <a:fld id="{2062D6A1-EF26-4875-A152-035BC3BBDCE3}" type="slidenum">
              <a:rPr lang="en-US" altLang="zh-CN"/>
              <a:pPr>
                <a:defRPr/>
              </a:pPr>
              <a:t>‹#›</a:t>
            </a:fld>
            <a:endParaRPr lang="en-US" altLang="zh-CN"/>
          </a:p>
        </p:txBody>
      </p:sp>
      <p:pic>
        <p:nvPicPr>
          <p:cNvPr id="1031" name="Picture 10" descr="1111 拷贝"/>
          <p:cNvPicPr>
            <a:picLocks noChangeAspect="1" noChangeArrowheads="1"/>
          </p:cNvPicPr>
          <p:nvPr/>
        </p:nvPicPr>
        <p:blipFill>
          <a:blip r:embed="rId13" cstate="print"/>
          <a:stretch>
            <a:fillRect/>
          </a:stretch>
        </p:blipFill>
        <p:spPr bwMode="auto">
          <a:xfrm>
            <a:off x="3285" y="0"/>
            <a:ext cx="9180293" cy="6900863"/>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ea typeface="宋体" pitchFamily="2" charset="-122"/>
        </a:defRPr>
      </a:lvl2pPr>
      <a:lvl3pPr algn="ctr" rtl="0" eaLnBrk="1" fontAlgn="base" hangingPunct="1">
        <a:spcBef>
          <a:spcPct val="0"/>
        </a:spcBef>
        <a:spcAft>
          <a:spcPct val="0"/>
        </a:spcAft>
        <a:defRPr sz="4400">
          <a:solidFill>
            <a:schemeClr val="tx2"/>
          </a:solidFill>
          <a:latin typeface="Arial" charset="0"/>
          <a:ea typeface="宋体" pitchFamily="2" charset="-122"/>
        </a:defRPr>
      </a:lvl3pPr>
      <a:lvl4pPr algn="ctr" rtl="0" eaLnBrk="1" fontAlgn="base" hangingPunct="1">
        <a:spcBef>
          <a:spcPct val="0"/>
        </a:spcBef>
        <a:spcAft>
          <a:spcPct val="0"/>
        </a:spcAft>
        <a:defRPr sz="4400">
          <a:solidFill>
            <a:schemeClr val="tx2"/>
          </a:solidFill>
          <a:latin typeface="Arial" charset="0"/>
          <a:ea typeface="宋体" pitchFamily="2" charset="-122"/>
        </a:defRPr>
      </a:lvl4pPr>
      <a:lvl5pPr algn="ctr" rtl="0" eaLnBrk="1" fontAlgn="base" hangingPunct="1">
        <a:spcBef>
          <a:spcPct val="0"/>
        </a:spcBef>
        <a:spcAft>
          <a:spcPct val="0"/>
        </a:spcAft>
        <a:defRPr sz="4400">
          <a:solidFill>
            <a:schemeClr val="tx2"/>
          </a:solidFill>
          <a:latin typeface="Arial" charset="0"/>
          <a:ea typeface="宋体" pitchFamily="2" charset="-122"/>
        </a:defRPr>
      </a:lvl5pPr>
      <a:lvl6pPr marL="457200" algn="ctr" rtl="0" eaLnBrk="1" fontAlgn="base" hangingPunct="1">
        <a:spcBef>
          <a:spcPct val="0"/>
        </a:spcBef>
        <a:spcAft>
          <a:spcPct val="0"/>
        </a:spcAft>
        <a:defRPr sz="4400">
          <a:solidFill>
            <a:schemeClr val="tx2"/>
          </a:solidFill>
          <a:latin typeface="Arial" charset="0"/>
          <a:ea typeface="宋体" pitchFamily="2" charset="-122"/>
        </a:defRPr>
      </a:lvl6pPr>
      <a:lvl7pPr marL="914400" algn="ctr" rtl="0" eaLnBrk="1" fontAlgn="base" hangingPunct="1">
        <a:spcBef>
          <a:spcPct val="0"/>
        </a:spcBef>
        <a:spcAft>
          <a:spcPct val="0"/>
        </a:spcAft>
        <a:defRPr sz="4400">
          <a:solidFill>
            <a:schemeClr val="tx2"/>
          </a:solidFill>
          <a:latin typeface="Arial" charset="0"/>
          <a:ea typeface="宋体" pitchFamily="2" charset="-122"/>
        </a:defRPr>
      </a:lvl7pPr>
      <a:lvl8pPr marL="1371600" algn="ctr" rtl="0" eaLnBrk="1" fontAlgn="base" hangingPunct="1">
        <a:spcBef>
          <a:spcPct val="0"/>
        </a:spcBef>
        <a:spcAft>
          <a:spcPct val="0"/>
        </a:spcAft>
        <a:defRPr sz="4400">
          <a:solidFill>
            <a:schemeClr val="tx2"/>
          </a:solidFill>
          <a:latin typeface="Arial" charset="0"/>
          <a:ea typeface="宋体" pitchFamily="2" charset="-122"/>
        </a:defRPr>
      </a:lvl8pPr>
      <a:lvl9pPr marL="1828800" algn="ctr" rtl="0" eaLnBrk="1" fontAlgn="base" hangingPunct="1">
        <a:spcBef>
          <a:spcPct val="0"/>
        </a:spcBef>
        <a:spcAft>
          <a:spcPct val="0"/>
        </a:spcAft>
        <a:defRPr sz="4400">
          <a:solidFill>
            <a:schemeClr val="tx2"/>
          </a:solidFill>
          <a:latin typeface="Arial" charset="0"/>
          <a:ea typeface="宋体" pitchFamily="2" charset="-122"/>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slide" Target="slide2.xml"/><Relationship Id="rId3" Type="http://schemas.openxmlformats.org/officeDocument/2006/relationships/slide" Target="slide18.xml"/><Relationship Id="rId7" Type="http://schemas.openxmlformats.org/officeDocument/2006/relationships/slide" Target="slide22.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slide" Target="slide21.xml"/><Relationship Id="rId5" Type="http://schemas.openxmlformats.org/officeDocument/2006/relationships/slide" Target="slide20.xml"/><Relationship Id="rId4" Type="http://schemas.openxmlformats.org/officeDocument/2006/relationships/slide" Target="slide19.xml"/></Relationships>
</file>

<file path=ppt/slides/_rels/slide18.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slide" Target="slide39.xml"/><Relationship Id="rId3" Type="http://schemas.openxmlformats.org/officeDocument/2006/relationships/slide" Target="slide4.xml"/><Relationship Id="rId7" Type="http://schemas.openxmlformats.org/officeDocument/2006/relationships/slide" Target="slide33.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slide" Target="slide25.xml"/><Relationship Id="rId5" Type="http://schemas.openxmlformats.org/officeDocument/2006/relationships/slide" Target="slide17.xml"/><Relationship Id="rId4" Type="http://schemas.openxmlformats.org/officeDocument/2006/relationships/slide" Target="slide7.xml"/><Relationship Id="rId9" Type="http://schemas.openxmlformats.org/officeDocument/2006/relationships/slide" Target="slide47.xml"/></Relationships>
</file>

<file path=ppt/slides/_rels/slide20.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slide" Target="slide2.xml"/><Relationship Id="rId3" Type="http://schemas.openxmlformats.org/officeDocument/2006/relationships/slide" Target="slide27.xml"/><Relationship Id="rId7" Type="http://schemas.openxmlformats.org/officeDocument/2006/relationships/slide" Target="slide31.xml"/><Relationship Id="rId2" Type="http://schemas.openxmlformats.org/officeDocument/2006/relationships/slide" Target="slide26.xml"/><Relationship Id="rId1" Type="http://schemas.openxmlformats.org/officeDocument/2006/relationships/slideLayout" Target="../slideLayouts/slideLayout2.xml"/><Relationship Id="rId6" Type="http://schemas.openxmlformats.org/officeDocument/2006/relationships/slide" Target="slide30.xml"/><Relationship Id="rId5" Type="http://schemas.openxmlformats.org/officeDocument/2006/relationships/slide" Target="slide29.xml"/><Relationship Id="rId4" Type="http://schemas.openxmlformats.org/officeDocument/2006/relationships/slide" Target="slide28.xml"/></Relationships>
</file>

<file path=ppt/slides/_rels/slide26.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slide" Target="slide4.xml"/><Relationship Id="rId1" Type="http://schemas.openxmlformats.org/officeDocument/2006/relationships/slideLayout" Target="../slideLayouts/slideLayout2.xml"/><Relationship Id="rId4" Type="http://schemas.openxmlformats.org/officeDocument/2006/relationships/slide" Target="slide2.xml"/></Relationships>
</file>

<file path=ppt/slides/_rels/slide30.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slide" Target="slide35.xml"/><Relationship Id="rId2" Type="http://schemas.openxmlformats.org/officeDocument/2006/relationships/slide" Target="slide34.xml"/><Relationship Id="rId1" Type="http://schemas.openxmlformats.org/officeDocument/2006/relationships/slideLayout" Target="../slideLayouts/slideLayout2.xml"/><Relationship Id="rId5" Type="http://schemas.openxmlformats.org/officeDocument/2006/relationships/slide" Target="slide2.xml"/><Relationship Id="rId4" Type="http://schemas.openxmlformats.org/officeDocument/2006/relationships/slide" Target="slide37.xml"/></Relationships>
</file>

<file path=ppt/slides/_rels/slide34.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8" Type="http://schemas.openxmlformats.org/officeDocument/2006/relationships/slide" Target="slide2.xml"/><Relationship Id="rId3" Type="http://schemas.openxmlformats.org/officeDocument/2006/relationships/slide" Target="slide40.xml"/><Relationship Id="rId7" Type="http://schemas.openxmlformats.org/officeDocument/2006/relationships/slide" Target="slide45.xml"/><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slide" Target="slide43.xml"/><Relationship Id="rId5" Type="http://schemas.openxmlformats.org/officeDocument/2006/relationships/slide" Target="slide41.xml"/><Relationship Id="rId4" Type="http://schemas.openxmlformats.org/officeDocument/2006/relationships/slide" Target="slide42.xml"/></Relationships>
</file>

<file path=ppt/slides/_rels/slide4.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8" Type="http://schemas.openxmlformats.org/officeDocument/2006/relationships/slide" Target="slide2.xml"/><Relationship Id="rId3" Type="http://schemas.openxmlformats.org/officeDocument/2006/relationships/slide" Target="slide49.xml"/><Relationship Id="rId7" Type="http://schemas.openxmlformats.org/officeDocument/2006/relationships/slide" Target="slide53.xml"/><Relationship Id="rId2" Type="http://schemas.openxmlformats.org/officeDocument/2006/relationships/slide" Target="slide48.xml"/><Relationship Id="rId1" Type="http://schemas.openxmlformats.org/officeDocument/2006/relationships/slideLayout" Target="../slideLayouts/slideLayout2.xml"/><Relationship Id="rId6" Type="http://schemas.openxmlformats.org/officeDocument/2006/relationships/slide" Target="slide52.xml"/><Relationship Id="rId5" Type="http://schemas.openxmlformats.org/officeDocument/2006/relationships/slide" Target="slide51.xml"/><Relationship Id="rId4" Type="http://schemas.openxmlformats.org/officeDocument/2006/relationships/slide" Target="slide50.xml"/></Relationships>
</file>

<file path=ppt/slides/_rels/slide48.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slide" Target="slide11.xml"/><Relationship Id="rId7" Type="http://schemas.openxmlformats.org/officeDocument/2006/relationships/slide" Target="slide2.xml"/><Relationship Id="rId2" Type="http://schemas.openxmlformats.org/officeDocument/2006/relationships/slide" Target="slide8.xml"/><Relationship Id="rId1" Type="http://schemas.openxmlformats.org/officeDocument/2006/relationships/slideLayout" Target="../slideLayouts/slideLayout2.xml"/><Relationship Id="rId6" Type="http://schemas.openxmlformats.org/officeDocument/2006/relationships/slide" Target="slide14.xml"/><Relationship Id="rId5" Type="http://schemas.openxmlformats.org/officeDocument/2006/relationships/slide" Target="slide13.xml"/><Relationship Id="rId4" Type="http://schemas.openxmlformats.org/officeDocument/2006/relationships/slide" Target="slide12.xml"/></Relationships>
</file>

<file path=ppt/slides/_rels/slide8.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slide" Target="slide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395536" y="1785926"/>
            <a:ext cx="8568952" cy="2214578"/>
          </a:xfrm>
        </p:spPr>
        <p:txBody>
          <a:bodyPr/>
          <a:lstStyle/>
          <a:p>
            <a:r>
              <a:rPr lang="zh-CN" altLang="en-US" dirty="0" smtClean="0"/>
              <a:t>南大先腾</a:t>
            </a:r>
            <a:r>
              <a:rPr lang="en-US" altLang="zh-CN" dirty="0"/>
              <a:t/>
            </a:r>
            <a:br>
              <a:rPr lang="en-US" altLang="zh-CN" dirty="0"/>
            </a:br>
            <a:r>
              <a:rPr lang="zh-CN" altLang="en-US" dirty="0" smtClean="0"/>
              <a:t>工作流引擎开发培训</a:t>
            </a:r>
            <a:endParaRPr lang="zh-CN" altLang="en-US" dirty="0"/>
          </a:p>
        </p:txBody>
      </p:sp>
      <p:sp>
        <p:nvSpPr>
          <p:cNvPr id="3" name="副标题 2"/>
          <p:cNvSpPr>
            <a:spLocks noGrp="1"/>
          </p:cNvSpPr>
          <p:nvPr>
            <p:ph type="subTitle" idx="1"/>
          </p:nvPr>
        </p:nvSpPr>
        <p:spPr>
          <a:xfrm>
            <a:off x="1371600" y="4500570"/>
            <a:ext cx="6400800" cy="1252534"/>
          </a:xfrm>
        </p:spPr>
        <p:txBody>
          <a:bodyPr/>
          <a:lstStyle/>
          <a:p>
            <a:r>
              <a:rPr lang="en-US" altLang="zh-CN" sz="2400" dirty="0" smtClean="0">
                <a:effectLst/>
              </a:rPr>
              <a:t>2014</a:t>
            </a:r>
            <a:r>
              <a:rPr lang="zh-CN" altLang="en-US" sz="2400" dirty="0" smtClean="0">
                <a:effectLst/>
              </a:rPr>
              <a:t>年</a:t>
            </a:r>
            <a:r>
              <a:rPr lang="en-US" altLang="zh-CN" sz="2400" dirty="0" smtClean="0">
                <a:effectLst/>
              </a:rPr>
              <a:t>11</a:t>
            </a:r>
            <a:r>
              <a:rPr lang="zh-CN" altLang="en-US" sz="2400" dirty="0" smtClean="0">
                <a:effectLst/>
              </a:rPr>
              <a:t>月</a:t>
            </a:r>
            <a:endParaRPr lang="zh-CN" altLang="en-US" sz="2400" dirty="0">
              <a:effectLst/>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流程的流转</a:t>
            </a:r>
            <a:r>
              <a:rPr lang="en-US" altLang="zh-CN" dirty="0" smtClean="0"/>
              <a:t>——</a:t>
            </a:r>
            <a:r>
              <a:rPr lang="zh-CN" altLang="en-US" dirty="0" smtClean="0"/>
              <a:t>退回</a:t>
            </a:r>
            <a:endParaRPr lang="zh-CN" altLang="en-US" dirty="0"/>
          </a:p>
        </p:txBody>
      </p:sp>
      <p:sp>
        <p:nvSpPr>
          <p:cNvPr id="3" name="内容占位符 2"/>
          <p:cNvSpPr>
            <a:spLocks noGrp="1"/>
          </p:cNvSpPr>
          <p:nvPr>
            <p:ph idx="1"/>
          </p:nvPr>
        </p:nvSpPr>
        <p:spPr/>
        <p:txBody>
          <a:bodyPr/>
          <a:lstStyle/>
          <a:p>
            <a:pPr marL="400050">
              <a:lnSpc>
                <a:spcPct val="150000"/>
              </a:lnSpc>
              <a:buFont typeface="Wingdings" panose="05000000000000000000" pitchFamily="2" charset="2"/>
              <a:buChar char="Ø"/>
            </a:pPr>
            <a:r>
              <a:rPr lang="zh-CN" altLang="en-US" dirty="0" smtClean="0"/>
              <a:t>退回上一步</a:t>
            </a:r>
            <a:endParaRPr lang="en-US" altLang="zh-CN" dirty="0"/>
          </a:p>
          <a:p>
            <a:pPr marL="400050">
              <a:lnSpc>
                <a:spcPct val="150000"/>
              </a:lnSpc>
              <a:buFont typeface="Wingdings" panose="05000000000000000000" pitchFamily="2" charset="2"/>
              <a:buChar char="Ø"/>
            </a:pPr>
            <a:r>
              <a:rPr lang="zh-CN" altLang="en-US" dirty="0" smtClean="0"/>
              <a:t>退回到某个特定的节点</a:t>
            </a:r>
            <a:endParaRPr lang="en-US" altLang="zh-CN" dirty="0" smtClean="0"/>
          </a:p>
          <a:p>
            <a:pPr marL="800100" lvl="1">
              <a:lnSpc>
                <a:spcPct val="150000"/>
              </a:lnSpc>
              <a:buFont typeface="Wingdings" panose="05000000000000000000" pitchFamily="2" charset="2"/>
              <a:buChar char="Ø"/>
            </a:pPr>
            <a:r>
              <a:rPr lang="zh-CN" altLang="en-US" dirty="0" smtClean="0"/>
              <a:t>通过分支实现</a:t>
            </a:r>
            <a:endParaRPr lang="en-US" altLang="zh-CN" dirty="0" smtClean="0"/>
          </a:p>
          <a:p>
            <a:pPr marL="800100" lvl="1">
              <a:lnSpc>
                <a:spcPct val="150000"/>
              </a:lnSpc>
              <a:buFont typeface="Wingdings" panose="05000000000000000000" pitchFamily="2" charset="2"/>
              <a:buChar char="Ø"/>
            </a:pPr>
            <a:r>
              <a:rPr lang="zh-CN" altLang="en-US" dirty="0" smtClean="0"/>
              <a:t>从某节点运行，必须是运行过的</a:t>
            </a:r>
            <a:endParaRPr lang="zh-CN" altLang="en-US" dirty="0"/>
          </a:p>
        </p:txBody>
      </p:sp>
      <p:sp>
        <p:nvSpPr>
          <p:cNvPr id="4" name="动作按钮: 第一张 3">
            <a:hlinkClick r:id="rId3" action="ppaction://hlinksldjump" highlightClick="1"/>
          </p:cNvPr>
          <p:cNvSpPr/>
          <p:nvPr/>
        </p:nvSpPr>
        <p:spPr>
          <a:xfrm>
            <a:off x="8205435" y="5805264"/>
            <a:ext cx="592320" cy="648072"/>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78350245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流程的流转</a:t>
            </a:r>
            <a:r>
              <a:rPr lang="en-US" altLang="zh-CN" dirty="0"/>
              <a:t>——</a:t>
            </a:r>
            <a:r>
              <a:rPr lang="zh-CN" altLang="en-US" dirty="0" smtClean="0"/>
              <a:t>流程</a:t>
            </a:r>
            <a:r>
              <a:rPr lang="zh-CN" altLang="en-US" dirty="0"/>
              <a:t>状态</a:t>
            </a:r>
          </a:p>
        </p:txBody>
      </p:sp>
      <p:sp>
        <p:nvSpPr>
          <p:cNvPr id="3" name="内容占位符 2"/>
          <p:cNvSpPr>
            <a:spLocks noGrp="1"/>
          </p:cNvSpPr>
          <p:nvPr>
            <p:ph idx="1"/>
          </p:nvPr>
        </p:nvSpPr>
        <p:spPr/>
        <p:txBody>
          <a:bodyPr/>
          <a:lstStyle/>
          <a:p>
            <a:pPr marL="400050">
              <a:lnSpc>
                <a:spcPct val="150000"/>
              </a:lnSpc>
              <a:buFont typeface="Wingdings" panose="05000000000000000000" pitchFamily="2" charset="2"/>
              <a:buChar char="Ø"/>
            </a:pPr>
            <a:r>
              <a:rPr lang="zh-CN" altLang="en-US" dirty="0" smtClean="0"/>
              <a:t>流程状态</a:t>
            </a:r>
            <a:endParaRPr lang="en-US" altLang="zh-CN" dirty="0" smtClean="0"/>
          </a:p>
          <a:p>
            <a:pPr marL="800100" lvl="1" indent="-342900">
              <a:lnSpc>
                <a:spcPct val="150000"/>
              </a:lnSpc>
              <a:buFont typeface="Wingdings" panose="05000000000000000000" pitchFamily="2" charset="2"/>
              <a:buChar char="Ø"/>
            </a:pPr>
            <a:r>
              <a:rPr lang="zh-CN" altLang="en-US" sz="2400" dirty="0" smtClean="0"/>
              <a:t>当前活动的节点 </a:t>
            </a:r>
            <a:endParaRPr lang="en-US" altLang="zh-CN" sz="2400" dirty="0" smtClean="0"/>
          </a:p>
          <a:p>
            <a:pPr marL="800100" lvl="1" indent="-342900">
              <a:lnSpc>
                <a:spcPct val="150000"/>
              </a:lnSpc>
              <a:buFont typeface="Wingdings" panose="05000000000000000000" pitchFamily="2" charset="2"/>
              <a:buChar char="Ø"/>
            </a:pPr>
            <a:r>
              <a:rPr lang="zh-CN" altLang="en-US" sz="2400" dirty="0" smtClean="0"/>
              <a:t>当前活动的节点组合</a:t>
            </a:r>
            <a:endParaRPr lang="en-US" altLang="zh-CN" sz="2400" dirty="0" smtClean="0"/>
          </a:p>
          <a:p>
            <a:pPr marL="800100" lvl="1" indent="-342900">
              <a:lnSpc>
                <a:spcPct val="150000"/>
              </a:lnSpc>
              <a:buFont typeface="Wingdings" panose="05000000000000000000" pitchFamily="2" charset="2"/>
              <a:buChar char="Ø"/>
            </a:pPr>
            <a:r>
              <a:rPr lang="zh-CN" altLang="en-US" sz="2400" dirty="0" smtClean="0"/>
              <a:t>流程阶段</a:t>
            </a:r>
            <a:endParaRPr lang="en-US" altLang="zh-CN" sz="2400" dirty="0" smtClean="0"/>
          </a:p>
          <a:p>
            <a:pPr marL="400050">
              <a:lnSpc>
                <a:spcPct val="150000"/>
              </a:lnSpc>
              <a:buFont typeface="Wingdings" panose="05000000000000000000" pitchFamily="2" charset="2"/>
              <a:buChar char="Ø"/>
            </a:pPr>
            <a:r>
              <a:rPr lang="zh-CN" altLang="en-US" dirty="0" smtClean="0"/>
              <a:t>节点令牌</a:t>
            </a:r>
            <a:endParaRPr lang="en-US" altLang="zh-CN" dirty="0" smtClean="0"/>
          </a:p>
          <a:p>
            <a:pPr marL="800100" lvl="1">
              <a:lnSpc>
                <a:spcPct val="150000"/>
              </a:lnSpc>
              <a:buFont typeface="Wingdings" panose="05000000000000000000" pitchFamily="2" charset="2"/>
              <a:buChar char="Ø"/>
            </a:pPr>
            <a:r>
              <a:rPr lang="zh-CN" altLang="en-US" sz="2400" dirty="0" smtClean="0"/>
              <a:t>令牌计算</a:t>
            </a:r>
            <a:endParaRPr lang="en-US" altLang="zh-CN" sz="2400" dirty="0" smtClean="0"/>
          </a:p>
          <a:p>
            <a:pPr marL="800100" lvl="1">
              <a:lnSpc>
                <a:spcPct val="150000"/>
              </a:lnSpc>
              <a:buFont typeface="Wingdings" panose="05000000000000000000" pitchFamily="2" charset="2"/>
              <a:buChar char="Ø"/>
            </a:pPr>
            <a:r>
              <a:rPr lang="zh-CN" altLang="en-US" sz="2400" dirty="0" smtClean="0"/>
              <a:t>令牌检验 </a:t>
            </a:r>
            <a:endParaRPr lang="en-US" altLang="zh-CN" sz="2400" dirty="0" smtClean="0"/>
          </a:p>
          <a:p>
            <a:pPr marL="800100" lvl="1">
              <a:lnSpc>
                <a:spcPct val="150000"/>
              </a:lnSpc>
              <a:buFont typeface="Wingdings" panose="05000000000000000000" pitchFamily="2" charset="2"/>
              <a:buChar char="Ø"/>
            </a:pPr>
            <a:r>
              <a:rPr lang="zh-CN" altLang="en-US" sz="2400" dirty="0" smtClean="0"/>
              <a:t>令牌与退回</a:t>
            </a:r>
            <a:endParaRPr lang="en-US" altLang="zh-CN" sz="2400" dirty="0" smtClean="0"/>
          </a:p>
          <a:p>
            <a:endParaRPr lang="zh-CN" altLang="en-US" dirty="0"/>
          </a:p>
        </p:txBody>
      </p:sp>
      <p:sp>
        <p:nvSpPr>
          <p:cNvPr id="4" name="动作按钮: 第一张 3">
            <a:hlinkClick r:id="rId3" action="ppaction://hlinksldjump" highlightClick="1"/>
          </p:cNvPr>
          <p:cNvSpPr/>
          <p:nvPr/>
        </p:nvSpPr>
        <p:spPr>
          <a:xfrm>
            <a:off x="8205435" y="5805264"/>
            <a:ext cx="592320" cy="648072"/>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37237942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流程的流转</a:t>
            </a:r>
            <a:r>
              <a:rPr lang="en-US" altLang="zh-CN" dirty="0"/>
              <a:t>——</a:t>
            </a:r>
            <a:r>
              <a:rPr lang="zh-CN" altLang="en-US" dirty="0" smtClean="0"/>
              <a:t>流</a:t>
            </a:r>
            <a:r>
              <a:rPr lang="zh-CN" altLang="en-US" dirty="0"/>
              <a:t>转条件</a:t>
            </a:r>
          </a:p>
        </p:txBody>
      </p:sp>
      <p:sp>
        <p:nvSpPr>
          <p:cNvPr id="3" name="内容占位符 2"/>
          <p:cNvSpPr>
            <a:spLocks noGrp="1"/>
          </p:cNvSpPr>
          <p:nvPr>
            <p:ph idx="1"/>
          </p:nvPr>
        </p:nvSpPr>
        <p:spPr/>
        <p:txBody>
          <a:bodyPr/>
          <a:lstStyle/>
          <a:p>
            <a:pPr marL="400050">
              <a:lnSpc>
                <a:spcPct val="150000"/>
              </a:lnSpc>
              <a:buFont typeface="Wingdings" panose="05000000000000000000" pitchFamily="2" charset="2"/>
              <a:buChar char="Ø"/>
            </a:pPr>
            <a:r>
              <a:rPr lang="zh-CN" altLang="en-US" dirty="0" smtClean="0"/>
              <a:t>条件表达式</a:t>
            </a:r>
            <a:endParaRPr lang="en-US" altLang="zh-CN" dirty="0" smtClean="0"/>
          </a:p>
          <a:p>
            <a:pPr marL="800100" lvl="1" indent="-342900">
              <a:lnSpc>
                <a:spcPct val="150000"/>
              </a:lnSpc>
              <a:buFont typeface="Wingdings" panose="05000000000000000000" pitchFamily="2" charset="2"/>
              <a:buChar char="Ø"/>
            </a:pPr>
            <a:r>
              <a:rPr lang="zh-CN" altLang="en-US" sz="2400" dirty="0" smtClean="0"/>
              <a:t>条件表达式</a:t>
            </a:r>
            <a:endParaRPr lang="en-US" altLang="zh-CN" sz="2400" dirty="0" smtClean="0"/>
          </a:p>
          <a:p>
            <a:pPr marL="800100" lvl="1" indent="-342900">
              <a:lnSpc>
                <a:spcPct val="150000"/>
              </a:lnSpc>
              <a:buFont typeface="Wingdings" panose="05000000000000000000" pitchFamily="2" charset="2"/>
              <a:buChar char="Ø"/>
            </a:pPr>
            <a:r>
              <a:rPr lang="zh-CN" altLang="en-US" sz="2400" dirty="0"/>
              <a:t>非</a:t>
            </a:r>
            <a:r>
              <a:rPr lang="zh-CN" altLang="en-US" sz="2400" dirty="0" smtClean="0"/>
              <a:t>零结果为“真”，零为“假”</a:t>
            </a:r>
            <a:endParaRPr lang="en-US" altLang="zh-CN" sz="2400" dirty="0" smtClean="0"/>
          </a:p>
          <a:p>
            <a:pPr marL="400050">
              <a:lnSpc>
                <a:spcPct val="150000"/>
              </a:lnSpc>
              <a:buFont typeface="Wingdings" panose="05000000000000000000" pitchFamily="2" charset="2"/>
              <a:buChar char="Ø"/>
            </a:pPr>
            <a:r>
              <a:rPr lang="zh-CN" altLang="en-US" dirty="0" smtClean="0"/>
              <a:t>与业务交互</a:t>
            </a:r>
            <a:endParaRPr lang="en-US" altLang="zh-CN" dirty="0" smtClean="0"/>
          </a:p>
          <a:p>
            <a:pPr marL="800100" lvl="1">
              <a:lnSpc>
                <a:spcPct val="150000"/>
              </a:lnSpc>
              <a:buFont typeface="Wingdings" panose="05000000000000000000" pitchFamily="2" charset="2"/>
              <a:buChar char="Ø"/>
            </a:pPr>
            <a:r>
              <a:rPr lang="zh-CN" altLang="en-US" dirty="0" smtClean="0"/>
              <a:t>流程变量</a:t>
            </a:r>
            <a:endParaRPr lang="en-US" altLang="zh-CN" dirty="0" smtClean="0"/>
          </a:p>
          <a:p>
            <a:pPr marL="1200150" lvl="2">
              <a:lnSpc>
                <a:spcPct val="150000"/>
              </a:lnSpc>
              <a:buFont typeface="Wingdings" panose="05000000000000000000" pitchFamily="2" charset="2"/>
              <a:buChar char="Ø"/>
            </a:pPr>
            <a:r>
              <a:rPr lang="zh-CN" altLang="en-US" dirty="0" smtClean="0"/>
              <a:t>变量引用于分支</a:t>
            </a:r>
            <a:endParaRPr lang="en-US" altLang="zh-CN" dirty="0" smtClean="0"/>
          </a:p>
          <a:p>
            <a:pPr marL="1200150" lvl="2">
              <a:lnSpc>
                <a:spcPct val="150000"/>
              </a:lnSpc>
              <a:buFont typeface="Wingdings" panose="05000000000000000000" pitchFamily="2" charset="2"/>
              <a:buChar char="Ø"/>
            </a:pPr>
            <a:r>
              <a:rPr lang="zh-CN" altLang="en-US" dirty="0" smtClean="0"/>
              <a:t>变量范围与令牌的关系</a:t>
            </a:r>
            <a:endParaRPr lang="en-US" altLang="zh-CN" dirty="0" smtClean="0"/>
          </a:p>
          <a:p>
            <a:pPr marL="800100" lvl="1">
              <a:lnSpc>
                <a:spcPct val="150000"/>
              </a:lnSpc>
              <a:buFont typeface="Wingdings" panose="05000000000000000000" pitchFamily="2" charset="2"/>
              <a:buChar char="Ø"/>
            </a:pPr>
            <a:r>
              <a:rPr lang="zh-CN" altLang="en-US" dirty="0" smtClean="0"/>
              <a:t>业务数据接口</a:t>
            </a:r>
            <a:endParaRPr lang="en-US" altLang="zh-CN" dirty="0" smtClean="0"/>
          </a:p>
        </p:txBody>
      </p:sp>
      <p:sp>
        <p:nvSpPr>
          <p:cNvPr id="4" name="动作按钮: 第一张 3">
            <a:hlinkClick r:id="rId3" action="ppaction://hlinksldjump" highlightClick="1"/>
          </p:cNvPr>
          <p:cNvSpPr/>
          <p:nvPr/>
        </p:nvSpPr>
        <p:spPr>
          <a:xfrm>
            <a:off x="8205435" y="5805264"/>
            <a:ext cx="592320" cy="648072"/>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62084221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流程的流转</a:t>
            </a:r>
            <a:r>
              <a:rPr lang="en-US" altLang="zh-CN" dirty="0" smtClean="0"/>
              <a:t>——</a:t>
            </a:r>
            <a:r>
              <a:rPr lang="zh-CN" altLang="en-US" dirty="0" smtClean="0"/>
              <a:t>业务数据接口</a:t>
            </a:r>
            <a:endParaRPr lang="zh-CN" altLang="en-US" dirty="0"/>
          </a:p>
        </p:txBody>
      </p:sp>
      <p:sp>
        <p:nvSpPr>
          <p:cNvPr id="3" name="内容占位符 2"/>
          <p:cNvSpPr>
            <a:spLocks noGrp="1"/>
          </p:cNvSpPr>
          <p:nvPr>
            <p:ph idx="1"/>
          </p:nvPr>
        </p:nvSpPr>
        <p:spPr/>
        <p:txBody>
          <a:bodyPr/>
          <a:lstStyle/>
          <a:p>
            <a:pPr marL="400050">
              <a:lnSpc>
                <a:spcPct val="150000"/>
              </a:lnSpc>
              <a:buFont typeface="Wingdings" panose="05000000000000000000" pitchFamily="2" charset="2"/>
              <a:buChar char="Ø"/>
            </a:pPr>
            <a:r>
              <a:rPr lang="zh-CN" altLang="en-US" dirty="0" smtClean="0"/>
              <a:t>业务数据接口</a:t>
            </a:r>
            <a:endParaRPr lang="en-US" altLang="zh-CN" dirty="0" smtClean="0"/>
          </a:p>
          <a:p>
            <a:pPr marL="800100" lvl="1">
              <a:lnSpc>
                <a:spcPct val="150000"/>
              </a:lnSpc>
              <a:buFont typeface="Wingdings" panose="05000000000000000000" pitchFamily="2" charset="2"/>
              <a:buChar char="Ø"/>
            </a:pPr>
            <a:r>
              <a:rPr lang="en-US" altLang="zh-CN" dirty="0" err="1" smtClean="0"/>
              <a:t>com.centit.sys.service</a:t>
            </a:r>
            <a:r>
              <a:rPr lang="en-US" altLang="zh-CN" dirty="0" err="1"/>
              <a:t>.</a:t>
            </a:r>
            <a:r>
              <a:rPr lang="en-US" altLang="zh-CN" dirty="0" err="1" smtClean="0"/>
              <a:t>SysVariableTranslate</a:t>
            </a:r>
            <a:endParaRPr lang="en-US" altLang="zh-CN" dirty="0" smtClean="0"/>
          </a:p>
          <a:p>
            <a:pPr marL="400050">
              <a:lnSpc>
                <a:spcPct val="150000"/>
              </a:lnSpc>
              <a:buFont typeface="Wingdings" panose="05000000000000000000" pitchFamily="2" charset="2"/>
              <a:buChar char="Ø"/>
            </a:pPr>
            <a:r>
              <a:rPr lang="zh-CN" altLang="en-US" dirty="0" smtClean="0"/>
              <a:t>变量获取优先级</a:t>
            </a:r>
            <a:endParaRPr lang="en-US" altLang="zh-CN" dirty="0" smtClean="0"/>
          </a:p>
          <a:p>
            <a:pPr marL="800100" lvl="1">
              <a:lnSpc>
                <a:spcPct val="150000"/>
              </a:lnSpc>
              <a:buFont typeface="Wingdings" panose="05000000000000000000" pitchFamily="2" charset="2"/>
              <a:buChar char="Ø"/>
            </a:pPr>
            <a:r>
              <a:rPr lang="en-US" altLang="zh-CN" dirty="0" err="1"/>
              <a:t>c</a:t>
            </a:r>
            <a:r>
              <a:rPr lang="en-US" altLang="zh-CN" dirty="0" err="1" smtClean="0"/>
              <a:t>om.centit.workflow.sample.SampleFlowVariableTranslate</a:t>
            </a:r>
            <a:endParaRPr lang="en-US" altLang="zh-CN" dirty="0" smtClean="0"/>
          </a:p>
          <a:p>
            <a:r>
              <a:rPr lang="en-US" altLang="zh-CN" dirty="0" smtClean="0"/>
              <a:t> </a:t>
            </a:r>
            <a:endParaRPr lang="en-US" altLang="zh-CN" sz="1400" dirty="0" smtClean="0"/>
          </a:p>
        </p:txBody>
      </p:sp>
      <p:sp>
        <p:nvSpPr>
          <p:cNvPr id="4" name="动作按钮: 第一张 3">
            <a:hlinkClick r:id="rId3" action="ppaction://hlinksldjump" highlightClick="1"/>
          </p:cNvPr>
          <p:cNvSpPr/>
          <p:nvPr/>
        </p:nvSpPr>
        <p:spPr>
          <a:xfrm>
            <a:off x="8205435" y="5805264"/>
            <a:ext cx="592320" cy="648072"/>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03177555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流程的流转</a:t>
            </a:r>
            <a:r>
              <a:rPr lang="en-US" altLang="zh-CN" dirty="0" smtClean="0"/>
              <a:t>——</a:t>
            </a:r>
            <a:r>
              <a:rPr lang="zh-CN" altLang="en-US" dirty="0" smtClean="0"/>
              <a:t>流程变量</a:t>
            </a:r>
            <a:endParaRPr lang="zh-CN" altLang="en-US" dirty="0"/>
          </a:p>
        </p:txBody>
      </p:sp>
      <p:sp>
        <p:nvSpPr>
          <p:cNvPr id="3" name="内容占位符 2"/>
          <p:cNvSpPr>
            <a:spLocks noGrp="1"/>
          </p:cNvSpPr>
          <p:nvPr>
            <p:ph idx="1"/>
          </p:nvPr>
        </p:nvSpPr>
        <p:spPr/>
        <p:txBody>
          <a:bodyPr/>
          <a:lstStyle/>
          <a:p>
            <a:pPr marL="400050">
              <a:lnSpc>
                <a:spcPct val="150000"/>
              </a:lnSpc>
              <a:buFont typeface="Wingdings" panose="05000000000000000000" pitchFamily="2" charset="2"/>
              <a:buChar char="Ø"/>
            </a:pPr>
            <a:r>
              <a:rPr lang="zh-CN" altLang="en-US" dirty="0" smtClean="0"/>
              <a:t>变量的作用域</a:t>
            </a:r>
            <a:endParaRPr lang="en-US" altLang="zh-CN" dirty="0" smtClean="0"/>
          </a:p>
          <a:p>
            <a:pPr marL="800100" lvl="1">
              <a:lnSpc>
                <a:spcPct val="150000"/>
              </a:lnSpc>
              <a:buFont typeface="Wingdings" panose="05000000000000000000" pitchFamily="2" charset="2"/>
              <a:buChar char="Ø"/>
            </a:pPr>
            <a:r>
              <a:rPr lang="zh-CN" altLang="en-US" dirty="0" smtClean="0"/>
              <a:t>全局变量</a:t>
            </a:r>
            <a:endParaRPr lang="en-US" altLang="zh-CN" dirty="0" smtClean="0"/>
          </a:p>
          <a:p>
            <a:pPr marL="800100" lvl="1">
              <a:lnSpc>
                <a:spcPct val="150000"/>
              </a:lnSpc>
              <a:buFont typeface="Wingdings" panose="05000000000000000000" pitchFamily="2" charset="2"/>
              <a:buChar char="Ø"/>
            </a:pPr>
            <a:r>
              <a:rPr lang="zh-CN" altLang="en-US" dirty="0" smtClean="0"/>
              <a:t>局部变量（分支变量）</a:t>
            </a:r>
            <a:endParaRPr lang="en-US" altLang="zh-CN" dirty="0" smtClean="0"/>
          </a:p>
          <a:p>
            <a:pPr marL="400050">
              <a:lnSpc>
                <a:spcPct val="150000"/>
              </a:lnSpc>
              <a:buFont typeface="Wingdings" panose="05000000000000000000" pitchFamily="2" charset="2"/>
              <a:buChar char="Ø"/>
            </a:pPr>
            <a:r>
              <a:rPr lang="zh-CN" altLang="en-US" dirty="0" smtClean="0"/>
              <a:t>变量与令牌</a:t>
            </a:r>
            <a:endParaRPr lang="en-US" altLang="zh-CN" dirty="0" smtClean="0"/>
          </a:p>
          <a:p>
            <a:r>
              <a:rPr lang="en-US" altLang="zh-CN" dirty="0" smtClean="0"/>
              <a:t> </a:t>
            </a:r>
            <a:endParaRPr lang="en-US" altLang="zh-CN" sz="1400" dirty="0" smtClean="0"/>
          </a:p>
        </p:txBody>
      </p:sp>
      <p:sp>
        <p:nvSpPr>
          <p:cNvPr id="4" name="动作按钮: 第一张 3">
            <a:hlinkClick r:id="rId3" action="ppaction://hlinksldjump" highlightClick="1"/>
          </p:cNvPr>
          <p:cNvSpPr/>
          <p:nvPr/>
        </p:nvSpPr>
        <p:spPr>
          <a:xfrm>
            <a:off x="8205435" y="5805264"/>
            <a:ext cx="592320" cy="648072"/>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88436521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流程的流转</a:t>
            </a:r>
            <a:r>
              <a:rPr lang="en-US" altLang="zh-CN" dirty="0" smtClean="0"/>
              <a:t>——</a:t>
            </a:r>
            <a:r>
              <a:rPr lang="zh-CN" altLang="en-US" dirty="0" smtClean="0"/>
              <a:t>表达式高级属性</a:t>
            </a:r>
            <a:endParaRPr lang="zh-CN" altLang="en-US" dirty="0"/>
          </a:p>
        </p:txBody>
      </p:sp>
      <p:sp>
        <p:nvSpPr>
          <p:cNvPr id="3" name="内容占位符 2"/>
          <p:cNvSpPr>
            <a:spLocks noGrp="1"/>
          </p:cNvSpPr>
          <p:nvPr>
            <p:ph idx="1"/>
          </p:nvPr>
        </p:nvSpPr>
        <p:spPr/>
        <p:txBody>
          <a:bodyPr/>
          <a:lstStyle/>
          <a:p>
            <a:pPr marL="400050">
              <a:lnSpc>
                <a:spcPct val="150000"/>
              </a:lnSpc>
              <a:buFont typeface="Wingdings" panose="05000000000000000000" pitchFamily="2" charset="2"/>
              <a:buChar char="Ø"/>
            </a:pPr>
            <a:r>
              <a:rPr lang="zh-CN" altLang="en-US" dirty="0" smtClean="0"/>
              <a:t>表达式变量</a:t>
            </a:r>
            <a:endParaRPr lang="en-US" altLang="zh-CN" dirty="0" smtClean="0"/>
          </a:p>
          <a:p>
            <a:pPr marL="800100" lvl="1">
              <a:lnSpc>
                <a:spcPct val="150000"/>
              </a:lnSpc>
              <a:buFont typeface="Wingdings" panose="05000000000000000000" pitchFamily="2" charset="2"/>
              <a:buChar char="Ø"/>
            </a:pPr>
            <a:r>
              <a:rPr lang="en-US" altLang="zh-CN" dirty="0"/>
              <a:t>L</a:t>
            </a:r>
            <a:r>
              <a:rPr lang="en-US" altLang="zh-CN" dirty="0" smtClean="0"/>
              <a:t>abel</a:t>
            </a:r>
            <a:r>
              <a:rPr lang="zh-CN" altLang="en-US" dirty="0" smtClean="0"/>
              <a:t>（标示符、占位符）</a:t>
            </a:r>
            <a:endParaRPr lang="en-US" altLang="zh-CN" dirty="0" smtClean="0"/>
          </a:p>
          <a:p>
            <a:pPr marL="800100" lvl="1">
              <a:lnSpc>
                <a:spcPct val="150000"/>
              </a:lnSpc>
              <a:buFont typeface="Wingdings" panose="05000000000000000000" pitchFamily="2" charset="2"/>
              <a:buChar char="Ø"/>
            </a:pPr>
            <a:r>
              <a:rPr lang="en-US" altLang="zh-CN" dirty="0" smtClean="0"/>
              <a:t>Variable</a:t>
            </a:r>
            <a:r>
              <a:rPr lang="zh-CN" altLang="en-US" dirty="0" smtClean="0"/>
              <a:t>（变量）形式 </a:t>
            </a:r>
            <a:r>
              <a:rPr lang="en-US" altLang="zh-CN" dirty="0" smtClean="0"/>
              <a:t>${</a:t>
            </a:r>
            <a:r>
              <a:rPr lang="zh-CN" altLang="en-US" dirty="0"/>
              <a:t>变量名</a:t>
            </a:r>
            <a:r>
              <a:rPr lang="en-US" altLang="zh-CN" dirty="0"/>
              <a:t>}</a:t>
            </a:r>
            <a:endParaRPr lang="en-US" altLang="zh-CN" dirty="0" smtClean="0"/>
          </a:p>
          <a:p>
            <a:pPr marL="400050">
              <a:lnSpc>
                <a:spcPct val="150000"/>
              </a:lnSpc>
              <a:buFont typeface="Wingdings" panose="05000000000000000000" pitchFamily="2" charset="2"/>
              <a:buChar char="Ø"/>
            </a:pPr>
            <a:r>
              <a:rPr lang="zh-CN" altLang="en-US" dirty="0" smtClean="0"/>
              <a:t>表达式执行顺序</a:t>
            </a:r>
            <a:endParaRPr lang="en-US" altLang="zh-CN" dirty="0" smtClean="0"/>
          </a:p>
          <a:p>
            <a:pPr marL="400050">
              <a:lnSpc>
                <a:spcPct val="150000"/>
              </a:lnSpc>
              <a:buFont typeface="Wingdings" panose="05000000000000000000" pitchFamily="2" charset="2"/>
              <a:buChar char="Ø"/>
            </a:pPr>
            <a:r>
              <a:rPr lang="zh-CN" altLang="en-US" dirty="0" smtClean="0"/>
              <a:t>内置函数</a:t>
            </a:r>
            <a:endParaRPr lang="en-US" altLang="zh-CN" dirty="0" smtClean="0"/>
          </a:p>
          <a:p>
            <a:pPr marL="800100" lvl="1">
              <a:lnSpc>
                <a:spcPct val="150000"/>
              </a:lnSpc>
              <a:buFont typeface="Wingdings" panose="05000000000000000000" pitchFamily="2" charset="2"/>
              <a:buChar char="Ø"/>
            </a:pPr>
            <a:r>
              <a:rPr lang="en-US" altLang="zh-CN" dirty="0" err="1" smtClean="0"/>
              <a:t>com.centit.support.compiler.EmbedFunc</a:t>
            </a:r>
            <a:endParaRPr lang="en-US" altLang="zh-CN" dirty="0" smtClean="0"/>
          </a:p>
          <a:p>
            <a:r>
              <a:rPr lang="en-US" altLang="zh-CN" dirty="0" smtClean="0"/>
              <a:t> </a:t>
            </a:r>
            <a:endParaRPr lang="en-US" altLang="zh-CN" sz="1400" dirty="0" smtClean="0"/>
          </a:p>
        </p:txBody>
      </p:sp>
      <p:sp>
        <p:nvSpPr>
          <p:cNvPr id="4" name="动作按钮: 第一张 3">
            <a:hlinkClick r:id="rId3" action="ppaction://hlinksldjump" highlightClick="1"/>
          </p:cNvPr>
          <p:cNvSpPr/>
          <p:nvPr/>
        </p:nvSpPr>
        <p:spPr>
          <a:xfrm>
            <a:off x="8205435" y="5805264"/>
            <a:ext cx="592320" cy="648072"/>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76780682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流程的流转</a:t>
            </a:r>
            <a:r>
              <a:rPr lang="en-US" altLang="zh-CN" dirty="0" smtClean="0"/>
              <a:t>——Q&amp;A</a:t>
            </a:r>
            <a:endParaRPr lang="zh-CN" altLang="en-US" dirty="0"/>
          </a:p>
        </p:txBody>
      </p:sp>
      <p:sp>
        <p:nvSpPr>
          <p:cNvPr id="3" name="内容占位符 2"/>
          <p:cNvSpPr>
            <a:spLocks noGrp="1"/>
          </p:cNvSpPr>
          <p:nvPr>
            <p:ph idx="1"/>
          </p:nvPr>
        </p:nvSpPr>
        <p:spPr/>
        <p:txBody>
          <a:bodyPr/>
          <a:lstStyle/>
          <a:p>
            <a:r>
              <a:rPr lang="en-US" altLang="zh-CN" dirty="0" smtClean="0"/>
              <a:t>Q&amp;A</a:t>
            </a:r>
          </a:p>
          <a:p>
            <a:r>
              <a:rPr lang="zh-CN" altLang="en-US" dirty="0" smtClean="0"/>
              <a:t>休息一下</a:t>
            </a:r>
            <a:endParaRPr lang="zh-CN" altLang="en-US" dirty="0"/>
          </a:p>
        </p:txBody>
      </p:sp>
      <p:sp>
        <p:nvSpPr>
          <p:cNvPr id="4" name="动作按钮: 第一张 3">
            <a:hlinkClick r:id="rId2" action="ppaction://hlinksldjump" highlightClick="1"/>
          </p:cNvPr>
          <p:cNvSpPr/>
          <p:nvPr/>
        </p:nvSpPr>
        <p:spPr>
          <a:xfrm>
            <a:off x="8205435" y="5805264"/>
            <a:ext cx="592320" cy="648072"/>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68048219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节点业务</a:t>
            </a:r>
            <a:r>
              <a:rPr lang="zh-CN" altLang="en-US" dirty="0" smtClean="0"/>
              <a:t>操作</a:t>
            </a:r>
            <a:endParaRPr lang="zh-CN" altLang="en-US" dirty="0"/>
          </a:p>
        </p:txBody>
      </p:sp>
      <p:sp>
        <p:nvSpPr>
          <p:cNvPr id="3" name="内容占位符 2"/>
          <p:cNvSpPr>
            <a:spLocks noGrp="1"/>
          </p:cNvSpPr>
          <p:nvPr>
            <p:ph idx="1"/>
          </p:nvPr>
        </p:nvSpPr>
        <p:spPr/>
        <p:txBody>
          <a:bodyPr/>
          <a:lstStyle/>
          <a:p>
            <a:r>
              <a:rPr lang="zh-CN" altLang="en-US" dirty="0" smtClean="0">
                <a:hlinkClick r:id="rId3" action="ppaction://hlinksldjump"/>
              </a:rPr>
              <a:t>环节代码</a:t>
            </a:r>
            <a:endParaRPr lang="en-US" altLang="zh-CN" dirty="0" smtClean="0"/>
          </a:p>
          <a:p>
            <a:r>
              <a:rPr lang="zh-CN" altLang="en-US" dirty="0" smtClean="0">
                <a:hlinkClick r:id="rId4" action="ppaction://hlinksldjump"/>
              </a:rPr>
              <a:t>业务操作</a:t>
            </a:r>
            <a:endParaRPr lang="en-US" altLang="zh-CN" dirty="0" smtClean="0"/>
          </a:p>
          <a:p>
            <a:r>
              <a:rPr lang="zh-CN" altLang="en-US" dirty="0" smtClean="0">
                <a:hlinkClick r:id="rId5" action="ppaction://hlinksldjump"/>
              </a:rPr>
              <a:t>节点事件</a:t>
            </a:r>
            <a:endParaRPr lang="en-US" altLang="zh-CN" dirty="0" smtClean="0"/>
          </a:p>
          <a:p>
            <a:r>
              <a:rPr lang="zh-CN" altLang="en-US" dirty="0" smtClean="0">
                <a:hlinkClick r:id="rId6" action="ppaction://hlinksldjump"/>
              </a:rPr>
              <a:t>创建流程</a:t>
            </a:r>
            <a:endParaRPr lang="en-US" altLang="zh-CN" dirty="0" smtClean="0"/>
          </a:p>
          <a:p>
            <a:r>
              <a:rPr lang="zh-CN" altLang="en-US" dirty="0" smtClean="0">
                <a:hlinkClick r:id="rId7" action="ppaction://hlinksldjump"/>
              </a:rPr>
              <a:t>业务执行流程</a:t>
            </a:r>
            <a:endParaRPr lang="en-US" altLang="zh-CN" dirty="0" smtClean="0"/>
          </a:p>
          <a:p>
            <a:endParaRPr lang="en-US" altLang="zh-CN" dirty="0"/>
          </a:p>
        </p:txBody>
      </p:sp>
      <p:sp>
        <p:nvSpPr>
          <p:cNvPr id="4" name="动作按钮: 第一张 3">
            <a:hlinkClick r:id="rId8" action="ppaction://hlinksldjump" highlightClick="1"/>
          </p:cNvPr>
          <p:cNvSpPr/>
          <p:nvPr/>
        </p:nvSpPr>
        <p:spPr>
          <a:xfrm>
            <a:off x="8205435" y="5805264"/>
            <a:ext cx="592320" cy="648072"/>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41805667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节点业务</a:t>
            </a:r>
            <a:r>
              <a:rPr lang="zh-CN" altLang="en-US" dirty="0" smtClean="0"/>
              <a:t>操作</a:t>
            </a:r>
            <a:r>
              <a:rPr lang="en-US" altLang="zh-CN" dirty="0" smtClean="0"/>
              <a:t>——</a:t>
            </a:r>
            <a:r>
              <a:rPr lang="zh-CN" altLang="en-US" dirty="0" smtClean="0"/>
              <a:t>环节代码</a:t>
            </a:r>
            <a:endParaRPr lang="zh-CN" altLang="en-US" dirty="0"/>
          </a:p>
        </p:txBody>
      </p:sp>
      <p:sp>
        <p:nvSpPr>
          <p:cNvPr id="3" name="内容占位符 2"/>
          <p:cNvSpPr>
            <a:spLocks noGrp="1"/>
          </p:cNvSpPr>
          <p:nvPr>
            <p:ph idx="1"/>
          </p:nvPr>
        </p:nvSpPr>
        <p:spPr/>
        <p:txBody>
          <a:bodyPr/>
          <a:lstStyle/>
          <a:p>
            <a:pPr marL="400050">
              <a:lnSpc>
                <a:spcPct val="150000"/>
              </a:lnSpc>
              <a:buFont typeface="Wingdings" panose="05000000000000000000" pitchFamily="2" charset="2"/>
              <a:buChar char="Ø"/>
            </a:pPr>
            <a:r>
              <a:rPr lang="zh-CN" altLang="en-US" dirty="0" smtClean="0"/>
              <a:t>意义：业务操作代码，最好有且唯一</a:t>
            </a:r>
            <a:endParaRPr lang="en-US" altLang="zh-CN" dirty="0"/>
          </a:p>
          <a:p>
            <a:pPr marL="400050">
              <a:lnSpc>
                <a:spcPct val="150000"/>
              </a:lnSpc>
              <a:buFont typeface="Wingdings" panose="05000000000000000000" pitchFamily="2" charset="2"/>
              <a:buChar char="Ø"/>
            </a:pPr>
            <a:r>
              <a:rPr lang="zh-CN" altLang="en-US" dirty="0" smtClean="0"/>
              <a:t>作用</a:t>
            </a:r>
            <a:endParaRPr lang="en-US" altLang="zh-CN" dirty="0" smtClean="0"/>
          </a:p>
          <a:p>
            <a:pPr marL="800100" lvl="1">
              <a:lnSpc>
                <a:spcPct val="150000"/>
              </a:lnSpc>
              <a:buFont typeface="Wingdings" panose="05000000000000000000" pitchFamily="2" charset="2"/>
              <a:buChar char="Ø"/>
            </a:pPr>
            <a:r>
              <a:rPr lang="zh-CN" altLang="en-US" dirty="0" smtClean="0"/>
              <a:t>版本升级时对应</a:t>
            </a:r>
            <a:endParaRPr lang="en-US" altLang="zh-CN" dirty="0" smtClean="0"/>
          </a:p>
          <a:p>
            <a:pPr marL="800100" lvl="1">
              <a:lnSpc>
                <a:spcPct val="150000"/>
              </a:lnSpc>
              <a:buFont typeface="Wingdings" panose="05000000000000000000" pitchFamily="2" charset="2"/>
              <a:buChar char="Ø"/>
            </a:pPr>
            <a:r>
              <a:rPr lang="zh-CN" altLang="en-US" dirty="0" smtClean="0"/>
              <a:t>对节点进行分类</a:t>
            </a:r>
            <a:endParaRPr lang="en-US" altLang="zh-CN" dirty="0" smtClean="0"/>
          </a:p>
          <a:p>
            <a:endParaRPr lang="zh-CN" altLang="en-US" dirty="0"/>
          </a:p>
        </p:txBody>
      </p:sp>
      <p:sp>
        <p:nvSpPr>
          <p:cNvPr id="4" name="动作按钮: 第一张 3">
            <a:hlinkClick r:id="rId2" action="ppaction://hlinksldjump" highlightClick="1"/>
          </p:cNvPr>
          <p:cNvSpPr/>
          <p:nvPr/>
        </p:nvSpPr>
        <p:spPr>
          <a:xfrm>
            <a:off x="8205435" y="5805264"/>
            <a:ext cx="592320" cy="648072"/>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97191489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节点业务操作</a:t>
            </a:r>
            <a:r>
              <a:rPr lang="en-US" altLang="zh-CN" dirty="0" smtClean="0"/>
              <a:t>——</a:t>
            </a:r>
            <a:r>
              <a:rPr lang="zh-CN" altLang="en-US" dirty="0" smtClean="0"/>
              <a:t>业务操作</a:t>
            </a:r>
            <a:endParaRPr lang="zh-CN" altLang="en-US" dirty="0"/>
          </a:p>
        </p:txBody>
      </p:sp>
      <p:sp>
        <p:nvSpPr>
          <p:cNvPr id="3" name="内容占位符 2"/>
          <p:cNvSpPr>
            <a:spLocks noGrp="1"/>
          </p:cNvSpPr>
          <p:nvPr>
            <p:ph idx="1"/>
          </p:nvPr>
        </p:nvSpPr>
        <p:spPr>
          <a:xfrm>
            <a:off x="257116" y="692696"/>
            <a:ext cx="8429684" cy="6165304"/>
          </a:xfrm>
        </p:spPr>
        <p:txBody>
          <a:bodyPr/>
          <a:lstStyle/>
          <a:p>
            <a:pPr marL="400050">
              <a:lnSpc>
                <a:spcPct val="150000"/>
              </a:lnSpc>
              <a:buFont typeface="Wingdings" panose="05000000000000000000" pitchFamily="2" charset="2"/>
              <a:buChar char="Ø"/>
            </a:pPr>
            <a:r>
              <a:rPr lang="zh-CN" altLang="en-US" dirty="0" smtClean="0"/>
              <a:t>操作定义，</a:t>
            </a:r>
            <a:r>
              <a:rPr lang="en-US" altLang="zh-CN" dirty="0" smtClean="0"/>
              <a:t>URL</a:t>
            </a:r>
            <a:r>
              <a:rPr lang="zh-CN" altLang="en-US" dirty="0" smtClean="0"/>
              <a:t>的生成</a:t>
            </a:r>
            <a:endParaRPr lang="en-US" altLang="zh-CN" dirty="0" smtClean="0"/>
          </a:p>
          <a:p>
            <a:pPr marL="800100" lvl="1">
              <a:lnSpc>
                <a:spcPct val="150000"/>
              </a:lnSpc>
              <a:buFont typeface="Wingdings" panose="05000000000000000000" pitchFamily="2" charset="2"/>
              <a:buChar char="Ø"/>
            </a:pPr>
            <a:r>
              <a:rPr lang="zh-CN" altLang="en-US" dirty="0" smtClean="0"/>
              <a:t>业务定义，并且与流程关联</a:t>
            </a:r>
            <a:endParaRPr lang="en-US" altLang="zh-CN" dirty="0" smtClean="0"/>
          </a:p>
          <a:p>
            <a:pPr marL="800100" lvl="1">
              <a:lnSpc>
                <a:spcPct val="150000"/>
              </a:lnSpc>
              <a:buFont typeface="Wingdings" panose="05000000000000000000" pitchFamily="2" charset="2"/>
              <a:buChar char="Ø"/>
            </a:pPr>
            <a:r>
              <a:rPr lang="zh-CN" altLang="en-US" dirty="0"/>
              <a:t>业务</a:t>
            </a:r>
            <a:r>
              <a:rPr lang="zh-CN" altLang="en-US" dirty="0" smtClean="0"/>
              <a:t>操作定义</a:t>
            </a:r>
            <a:endParaRPr lang="en-US" altLang="zh-CN" dirty="0" smtClean="0"/>
          </a:p>
          <a:p>
            <a:pPr marL="800100" lvl="1">
              <a:lnSpc>
                <a:spcPct val="150000"/>
              </a:lnSpc>
              <a:buFont typeface="Wingdings" panose="05000000000000000000" pitchFamily="2" charset="2"/>
              <a:buChar char="Ø"/>
            </a:pPr>
            <a:r>
              <a:rPr lang="zh-CN" altLang="en-US" dirty="0" smtClean="0"/>
              <a:t>操作参数</a:t>
            </a:r>
            <a:endParaRPr lang="en-US" altLang="zh-CN" dirty="0"/>
          </a:p>
          <a:p>
            <a:pPr marL="400050">
              <a:lnSpc>
                <a:spcPct val="150000"/>
              </a:lnSpc>
              <a:buFont typeface="Wingdings" panose="05000000000000000000" pitchFamily="2" charset="2"/>
              <a:buChar char="Ø"/>
            </a:pPr>
            <a:r>
              <a:rPr lang="zh-CN" altLang="en-US" dirty="0" smtClean="0"/>
              <a:t>通用（审核审批）业务</a:t>
            </a:r>
            <a:endParaRPr lang="en-US" altLang="zh-CN" dirty="0"/>
          </a:p>
          <a:p>
            <a:pPr marL="800100" lvl="1">
              <a:lnSpc>
                <a:spcPct val="150000"/>
              </a:lnSpc>
              <a:buFont typeface="Wingdings" panose="05000000000000000000" pitchFamily="2" charset="2"/>
              <a:buChar char="Ø"/>
            </a:pPr>
            <a:r>
              <a:rPr lang="zh-CN" altLang="en-US" dirty="0" smtClean="0"/>
              <a:t>通用操作定义</a:t>
            </a:r>
            <a:endParaRPr lang="en-US" altLang="zh-CN" dirty="0" smtClean="0"/>
          </a:p>
          <a:p>
            <a:pPr marL="800100" lvl="1">
              <a:lnSpc>
                <a:spcPct val="150000"/>
              </a:lnSpc>
              <a:buFont typeface="Wingdings" panose="05000000000000000000" pitchFamily="2" charset="2"/>
              <a:buChar char="Ø"/>
            </a:pPr>
            <a:r>
              <a:rPr lang="zh-CN" altLang="en-US" dirty="0" smtClean="0"/>
              <a:t>扩展（分类）通用</a:t>
            </a:r>
            <a:r>
              <a:rPr lang="zh-CN" altLang="en-US" dirty="0" smtClean="0"/>
              <a:t>操作</a:t>
            </a:r>
            <a:endParaRPr lang="en-US" altLang="zh-CN" dirty="0" smtClean="0"/>
          </a:p>
          <a:p>
            <a:pPr marL="400050">
              <a:lnSpc>
                <a:spcPct val="150000"/>
              </a:lnSpc>
              <a:buFont typeface="Wingdings" panose="05000000000000000000" pitchFamily="2" charset="2"/>
              <a:buChar char="Ø"/>
            </a:pPr>
            <a:r>
              <a:rPr lang="zh-CN" altLang="en-US" dirty="0"/>
              <a:t>子流程</a:t>
            </a:r>
            <a:endParaRPr lang="en-US" altLang="zh-CN" dirty="0"/>
          </a:p>
          <a:p>
            <a:endParaRPr lang="zh-CN" altLang="en-US" dirty="0"/>
          </a:p>
        </p:txBody>
      </p:sp>
      <p:sp>
        <p:nvSpPr>
          <p:cNvPr id="4" name="动作按钮: 第一张 3">
            <a:hlinkClick r:id="rId3" action="ppaction://hlinksldjump" highlightClick="1"/>
          </p:cNvPr>
          <p:cNvSpPr/>
          <p:nvPr/>
        </p:nvSpPr>
        <p:spPr>
          <a:xfrm>
            <a:off x="8205435" y="5805264"/>
            <a:ext cx="592320" cy="648072"/>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82791858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内容提要</a:t>
            </a:r>
            <a:endParaRPr lang="zh-CN" altLang="en-US" dirty="0"/>
          </a:p>
        </p:txBody>
      </p:sp>
      <p:sp>
        <p:nvSpPr>
          <p:cNvPr id="4" name="内容占位符 3"/>
          <p:cNvSpPr>
            <a:spLocks noGrp="1"/>
          </p:cNvSpPr>
          <p:nvPr>
            <p:ph idx="1"/>
          </p:nvPr>
        </p:nvSpPr>
        <p:spPr/>
        <p:txBody>
          <a:bodyPr/>
          <a:lstStyle/>
          <a:p>
            <a:r>
              <a:rPr lang="zh-CN" altLang="en-US" dirty="0" smtClean="0">
                <a:hlinkClick r:id="rId3" action="ppaction://hlinksldjump"/>
              </a:rPr>
              <a:t>工作流引擎介绍</a:t>
            </a:r>
            <a:endParaRPr lang="en-US" altLang="zh-CN" dirty="0" smtClean="0"/>
          </a:p>
          <a:p>
            <a:r>
              <a:rPr lang="zh-CN" altLang="en-US" dirty="0" smtClean="0">
                <a:hlinkClick r:id="rId4" action="ppaction://hlinksldjump"/>
              </a:rPr>
              <a:t>流程的流转</a:t>
            </a:r>
            <a:endParaRPr lang="en-US" altLang="zh-CN" dirty="0" smtClean="0"/>
          </a:p>
          <a:p>
            <a:r>
              <a:rPr lang="zh-CN" altLang="en-US" dirty="0" smtClean="0">
                <a:hlinkClick r:id="rId5" action="ppaction://hlinksldjump"/>
              </a:rPr>
              <a:t>节点</a:t>
            </a:r>
            <a:r>
              <a:rPr lang="zh-CN" altLang="en-US" dirty="0">
                <a:hlinkClick r:id="rId5" action="ppaction://hlinksldjump"/>
              </a:rPr>
              <a:t>业务</a:t>
            </a:r>
            <a:r>
              <a:rPr lang="zh-CN" altLang="en-US" dirty="0" smtClean="0">
                <a:hlinkClick r:id="rId5" action="ppaction://hlinksldjump"/>
              </a:rPr>
              <a:t>操作</a:t>
            </a:r>
            <a:endParaRPr lang="en-US" altLang="zh-CN" dirty="0" smtClean="0"/>
          </a:p>
          <a:p>
            <a:r>
              <a:rPr lang="zh-CN" altLang="en-US" dirty="0" smtClean="0">
                <a:hlinkClick r:id="rId6" action="ppaction://hlinksldjump"/>
              </a:rPr>
              <a:t>节点任务分配</a:t>
            </a:r>
            <a:endParaRPr lang="en-US" altLang="zh-CN" dirty="0" smtClean="0"/>
          </a:p>
          <a:p>
            <a:r>
              <a:rPr lang="zh-CN" altLang="en-US" dirty="0" smtClean="0">
                <a:hlinkClick r:id="rId7" action="ppaction://hlinksldjump"/>
              </a:rPr>
              <a:t>流程计时</a:t>
            </a:r>
            <a:endParaRPr lang="en-US" altLang="zh-CN" dirty="0" smtClean="0"/>
          </a:p>
          <a:p>
            <a:r>
              <a:rPr lang="zh-CN" altLang="en-US" dirty="0" smtClean="0">
                <a:hlinkClick r:id="rId8" action="ppaction://hlinksldjump"/>
              </a:rPr>
              <a:t>其他相关</a:t>
            </a:r>
            <a:endParaRPr lang="en-US" altLang="zh-CN" dirty="0" smtClean="0"/>
          </a:p>
          <a:p>
            <a:r>
              <a:rPr lang="zh-CN" altLang="en-US" dirty="0" smtClean="0">
                <a:hlinkClick r:id="rId9" action="ppaction://hlinksldjump"/>
              </a:rPr>
              <a:t>工作流引擎应用</a:t>
            </a:r>
            <a:endParaRPr lang="zh-CN" alt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节点业务操作</a:t>
            </a:r>
            <a:r>
              <a:rPr lang="en-US" altLang="zh-CN" dirty="0" smtClean="0"/>
              <a:t>——</a:t>
            </a:r>
            <a:r>
              <a:rPr lang="zh-CN" altLang="en-US" dirty="0" smtClean="0"/>
              <a:t>节点事件</a:t>
            </a:r>
            <a:endParaRPr lang="zh-CN" altLang="en-US" dirty="0"/>
          </a:p>
        </p:txBody>
      </p:sp>
      <p:sp>
        <p:nvSpPr>
          <p:cNvPr id="3" name="内容占位符 2"/>
          <p:cNvSpPr>
            <a:spLocks noGrp="1"/>
          </p:cNvSpPr>
          <p:nvPr>
            <p:ph idx="1"/>
          </p:nvPr>
        </p:nvSpPr>
        <p:spPr/>
        <p:txBody>
          <a:bodyPr/>
          <a:lstStyle/>
          <a:p>
            <a:pPr marL="400050">
              <a:lnSpc>
                <a:spcPct val="150000"/>
              </a:lnSpc>
              <a:buFont typeface="Wingdings" panose="05000000000000000000" pitchFamily="2" charset="2"/>
              <a:buChar char="Ø"/>
            </a:pPr>
            <a:r>
              <a:rPr lang="zh-CN" altLang="en-US" dirty="0" smtClean="0"/>
              <a:t>节点事件</a:t>
            </a:r>
            <a:endParaRPr lang="en-US" altLang="zh-CN" dirty="0" smtClean="0"/>
          </a:p>
          <a:p>
            <a:pPr marL="800100" lvl="1">
              <a:lnSpc>
                <a:spcPct val="150000"/>
              </a:lnSpc>
              <a:buFont typeface="Wingdings" panose="05000000000000000000" pitchFamily="2" charset="2"/>
              <a:buChar char="Ø"/>
            </a:pPr>
            <a:r>
              <a:rPr lang="zh-CN" altLang="en-US" dirty="0" smtClean="0"/>
              <a:t>节点创建后事件</a:t>
            </a:r>
            <a:endParaRPr lang="en-US" altLang="zh-CN" dirty="0" smtClean="0"/>
          </a:p>
          <a:p>
            <a:pPr marL="800100" lvl="1">
              <a:lnSpc>
                <a:spcPct val="150000"/>
              </a:lnSpc>
              <a:buFont typeface="Wingdings" panose="05000000000000000000" pitchFamily="2" charset="2"/>
              <a:buChar char="Ø"/>
            </a:pPr>
            <a:r>
              <a:rPr lang="zh-CN" altLang="en-US" dirty="0" smtClean="0"/>
              <a:t>节点提交前时间</a:t>
            </a:r>
            <a:endParaRPr lang="en-US" altLang="zh-CN" dirty="0" smtClean="0"/>
          </a:p>
          <a:p>
            <a:pPr marL="800100" lvl="1">
              <a:lnSpc>
                <a:spcPct val="150000"/>
              </a:lnSpc>
              <a:buFont typeface="Wingdings" panose="05000000000000000000" pitchFamily="2" charset="2"/>
              <a:buChar char="Ø"/>
            </a:pPr>
            <a:r>
              <a:rPr lang="zh-CN" altLang="en-US" dirty="0" smtClean="0"/>
              <a:t>自动运行</a:t>
            </a:r>
            <a:endParaRPr lang="en-US" altLang="zh-CN" dirty="0" smtClean="0"/>
          </a:p>
          <a:p>
            <a:pPr marL="400050">
              <a:lnSpc>
                <a:spcPct val="150000"/>
              </a:lnSpc>
              <a:buFont typeface="Wingdings" panose="05000000000000000000" pitchFamily="2" charset="2"/>
              <a:buChar char="Ø"/>
            </a:pPr>
            <a:r>
              <a:rPr lang="zh-CN" altLang="en-US" dirty="0" smtClean="0"/>
              <a:t>异常处理</a:t>
            </a:r>
            <a:endParaRPr lang="en-US" altLang="zh-CN" dirty="0" smtClean="0"/>
          </a:p>
          <a:p>
            <a:pPr marL="800100" lvl="1">
              <a:lnSpc>
                <a:spcPct val="150000"/>
              </a:lnSpc>
              <a:buFont typeface="Wingdings" panose="05000000000000000000" pitchFamily="2" charset="2"/>
              <a:buChar char="Ø"/>
            </a:pPr>
            <a:r>
              <a:rPr lang="zh-CN" altLang="en-US" dirty="0" smtClean="0"/>
              <a:t>业务数据检查</a:t>
            </a:r>
            <a:endParaRPr lang="en-US" altLang="zh-CN" dirty="0"/>
          </a:p>
        </p:txBody>
      </p:sp>
      <p:sp>
        <p:nvSpPr>
          <p:cNvPr id="4" name="动作按钮: 第一张 3">
            <a:hlinkClick r:id="rId3" action="ppaction://hlinksldjump" highlightClick="1"/>
          </p:cNvPr>
          <p:cNvSpPr/>
          <p:nvPr/>
        </p:nvSpPr>
        <p:spPr>
          <a:xfrm>
            <a:off x="8205435" y="5805264"/>
            <a:ext cx="592320" cy="648072"/>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49664706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节点业务</a:t>
            </a:r>
            <a:r>
              <a:rPr lang="zh-CN" altLang="en-US" dirty="0" smtClean="0"/>
              <a:t>操作</a:t>
            </a:r>
            <a:r>
              <a:rPr lang="en-US" altLang="zh-CN" dirty="0" smtClean="0"/>
              <a:t>——</a:t>
            </a:r>
            <a:r>
              <a:rPr lang="zh-CN" altLang="en-US" dirty="0" smtClean="0"/>
              <a:t>创建流程</a:t>
            </a:r>
            <a:endParaRPr lang="zh-CN" altLang="en-US" dirty="0"/>
          </a:p>
        </p:txBody>
      </p:sp>
      <p:sp>
        <p:nvSpPr>
          <p:cNvPr id="7" name="内容占位符 2"/>
          <p:cNvSpPr>
            <a:spLocks noGrp="1"/>
          </p:cNvSpPr>
          <p:nvPr>
            <p:ph idx="1"/>
          </p:nvPr>
        </p:nvSpPr>
        <p:spPr>
          <a:xfrm>
            <a:off x="357158" y="1000108"/>
            <a:ext cx="8429684" cy="5572164"/>
          </a:xfrm>
        </p:spPr>
        <p:txBody>
          <a:bodyPr/>
          <a:lstStyle/>
          <a:p>
            <a:pPr marL="400050">
              <a:lnSpc>
                <a:spcPct val="150000"/>
              </a:lnSpc>
              <a:buFont typeface="Wingdings" panose="05000000000000000000" pitchFamily="2" charset="2"/>
              <a:buChar char="Ø"/>
            </a:pPr>
            <a:r>
              <a:rPr lang="zh-CN" altLang="en-US" dirty="0" smtClean="0"/>
              <a:t>创建流程</a:t>
            </a:r>
            <a:endParaRPr lang="en-US" altLang="zh-CN" dirty="0" smtClean="0"/>
          </a:p>
          <a:p>
            <a:pPr marL="800100" lvl="1">
              <a:lnSpc>
                <a:spcPct val="150000"/>
              </a:lnSpc>
              <a:buFont typeface="Wingdings" panose="05000000000000000000" pitchFamily="2" charset="2"/>
              <a:buChar char="Ø"/>
            </a:pPr>
            <a:r>
              <a:rPr lang="zh-CN" altLang="en-US" dirty="0" smtClean="0"/>
              <a:t>从某个版本创建</a:t>
            </a:r>
            <a:endParaRPr lang="en-US" altLang="zh-CN" dirty="0" smtClean="0"/>
          </a:p>
          <a:p>
            <a:pPr marL="800100" lvl="1">
              <a:lnSpc>
                <a:spcPct val="150000"/>
              </a:lnSpc>
              <a:buFont typeface="Wingdings" panose="05000000000000000000" pitchFamily="2" charset="2"/>
              <a:buChar char="Ø"/>
            </a:pPr>
            <a:r>
              <a:rPr lang="zh-CN" altLang="en-US" dirty="0" smtClean="0"/>
              <a:t>从最新版本创建</a:t>
            </a:r>
            <a:endParaRPr lang="en-US" altLang="zh-CN" dirty="0" smtClean="0"/>
          </a:p>
          <a:p>
            <a:pPr marL="400050">
              <a:lnSpc>
                <a:spcPct val="150000"/>
              </a:lnSpc>
              <a:buFont typeface="Wingdings" panose="05000000000000000000" pitchFamily="2" charset="2"/>
              <a:buChar char="Ø"/>
            </a:pPr>
            <a:r>
              <a:rPr lang="zh-CN" altLang="en-US" dirty="0" smtClean="0"/>
              <a:t>创建首节点</a:t>
            </a:r>
            <a:endParaRPr lang="en-US" altLang="zh-CN" dirty="0" smtClean="0"/>
          </a:p>
          <a:p>
            <a:pPr marL="800100" lvl="1">
              <a:lnSpc>
                <a:spcPct val="150000"/>
              </a:lnSpc>
              <a:buFont typeface="Wingdings" panose="05000000000000000000" pitchFamily="2" charset="2"/>
              <a:buChar char="Ø"/>
            </a:pPr>
            <a:r>
              <a:rPr lang="zh-CN" altLang="en-US" dirty="0" smtClean="0"/>
              <a:t>首节点的机构</a:t>
            </a:r>
            <a:endParaRPr lang="en-US" altLang="zh-CN" dirty="0" smtClean="0"/>
          </a:p>
          <a:p>
            <a:pPr marL="800100" lvl="1">
              <a:lnSpc>
                <a:spcPct val="150000"/>
              </a:lnSpc>
              <a:buFont typeface="Wingdings" panose="05000000000000000000" pitchFamily="2" charset="2"/>
              <a:buChar char="Ø"/>
            </a:pPr>
            <a:r>
              <a:rPr lang="zh-CN" altLang="en-US" dirty="0" smtClean="0"/>
              <a:t>锁定操作人员</a:t>
            </a:r>
            <a:endParaRPr lang="en-US" altLang="zh-CN" dirty="0"/>
          </a:p>
        </p:txBody>
      </p:sp>
      <p:sp>
        <p:nvSpPr>
          <p:cNvPr id="4" name="动作按钮: 第一张 3">
            <a:hlinkClick r:id="rId2" action="ppaction://hlinksldjump" highlightClick="1"/>
          </p:cNvPr>
          <p:cNvSpPr/>
          <p:nvPr/>
        </p:nvSpPr>
        <p:spPr>
          <a:xfrm>
            <a:off x="8205435" y="5805264"/>
            <a:ext cx="592320" cy="648072"/>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24170865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节点业务操作</a:t>
            </a:r>
            <a:r>
              <a:rPr lang="en-US" altLang="zh-CN" dirty="0" smtClean="0"/>
              <a:t>——</a:t>
            </a:r>
            <a:r>
              <a:rPr lang="zh-CN" altLang="en-US" dirty="0" smtClean="0"/>
              <a:t>业务系统动作</a:t>
            </a:r>
            <a:endParaRPr lang="zh-CN" altLang="en-US" dirty="0"/>
          </a:p>
        </p:txBody>
      </p:sp>
      <p:sp>
        <p:nvSpPr>
          <p:cNvPr id="3" name="内容占位符 2"/>
          <p:cNvSpPr>
            <a:spLocks noGrp="1"/>
          </p:cNvSpPr>
          <p:nvPr>
            <p:ph idx="1"/>
          </p:nvPr>
        </p:nvSpPr>
        <p:spPr/>
        <p:txBody>
          <a:bodyPr/>
          <a:lstStyle/>
          <a:p>
            <a:pPr marL="800100" lvl="1">
              <a:lnSpc>
                <a:spcPct val="150000"/>
              </a:lnSpc>
              <a:buFont typeface="Wingdings" panose="05000000000000000000" pitchFamily="2" charset="2"/>
              <a:buChar char="Ø"/>
            </a:pPr>
            <a:r>
              <a:rPr lang="zh-CN" altLang="en-US" dirty="0" smtClean="0"/>
              <a:t>保存业务数据</a:t>
            </a:r>
            <a:endParaRPr lang="en-US" altLang="zh-CN" dirty="0" smtClean="0"/>
          </a:p>
          <a:p>
            <a:pPr marL="1200150" lvl="2">
              <a:lnSpc>
                <a:spcPct val="150000"/>
              </a:lnSpc>
              <a:buFont typeface="Wingdings" panose="05000000000000000000" pitchFamily="2" charset="2"/>
              <a:buChar char="Ø"/>
            </a:pPr>
            <a:r>
              <a:rPr lang="zh-CN" altLang="en-US" dirty="0"/>
              <a:t>办</a:t>
            </a:r>
            <a:r>
              <a:rPr lang="zh-CN" altLang="en-US" dirty="0" smtClean="0"/>
              <a:t>件状态</a:t>
            </a:r>
            <a:endParaRPr lang="en-US" altLang="zh-CN" dirty="0" smtClean="0"/>
          </a:p>
          <a:p>
            <a:pPr marL="1200150" lvl="2">
              <a:lnSpc>
                <a:spcPct val="150000"/>
              </a:lnSpc>
              <a:buFont typeface="Wingdings" panose="05000000000000000000" pitchFamily="2" charset="2"/>
              <a:buChar char="Ø"/>
            </a:pPr>
            <a:r>
              <a:rPr lang="zh-CN" altLang="en-US" dirty="0" smtClean="0"/>
              <a:t>过程信息</a:t>
            </a:r>
            <a:endParaRPr lang="en-US" altLang="zh-CN" dirty="0"/>
          </a:p>
          <a:p>
            <a:pPr marL="800100" lvl="1">
              <a:lnSpc>
                <a:spcPct val="150000"/>
              </a:lnSpc>
              <a:buFont typeface="Wingdings" panose="05000000000000000000" pitchFamily="2" charset="2"/>
              <a:buChar char="Ø"/>
            </a:pPr>
            <a:r>
              <a:rPr lang="zh-CN" altLang="en-US" dirty="0" smtClean="0"/>
              <a:t>保存办件角色*</a:t>
            </a:r>
            <a:endParaRPr lang="en-US" altLang="zh-CN" dirty="0"/>
          </a:p>
          <a:p>
            <a:pPr marL="800100" lvl="1">
              <a:lnSpc>
                <a:spcPct val="150000"/>
              </a:lnSpc>
              <a:buFont typeface="Wingdings" panose="05000000000000000000" pitchFamily="2" charset="2"/>
              <a:buChar char="Ø"/>
            </a:pPr>
            <a:r>
              <a:rPr lang="zh-CN" altLang="en-US" dirty="0" smtClean="0"/>
              <a:t>保存办件机构*</a:t>
            </a:r>
            <a:endParaRPr lang="en-US" altLang="zh-CN" dirty="0" smtClean="0"/>
          </a:p>
          <a:p>
            <a:pPr marL="800100" lvl="1">
              <a:lnSpc>
                <a:spcPct val="150000"/>
              </a:lnSpc>
              <a:buFont typeface="Wingdings" panose="05000000000000000000" pitchFamily="2" charset="2"/>
              <a:buChar char="Ø"/>
            </a:pPr>
            <a:r>
              <a:rPr lang="zh-CN" altLang="en-US" dirty="0" smtClean="0"/>
              <a:t>保存流程变量*</a:t>
            </a:r>
            <a:endParaRPr lang="en-US" altLang="zh-CN" dirty="0"/>
          </a:p>
          <a:p>
            <a:pPr marL="800100" lvl="1">
              <a:lnSpc>
                <a:spcPct val="150000"/>
              </a:lnSpc>
              <a:buFont typeface="Wingdings" panose="05000000000000000000" pitchFamily="2" charset="2"/>
              <a:buChar char="Ø"/>
            </a:pPr>
            <a:r>
              <a:rPr lang="zh-CN" altLang="en-US" dirty="0" smtClean="0"/>
              <a:t>调用流程提交</a:t>
            </a:r>
            <a:endParaRPr lang="en-US" altLang="zh-CN" dirty="0"/>
          </a:p>
          <a:p>
            <a:pPr marL="57150" indent="0">
              <a:lnSpc>
                <a:spcPct val="150000"/>
              </a:lnSpc>
            </a:pPr>
            <a:endParaRPr lang="en-US" altLang="zh-CN" dirty="0"/>
          </a:p>
        </p:txBody>
      </p:sp>
      <p:sp>
        <p:nvSpPr>
          <p:cNvPr id="11" name="动作按钮: 第一张 10">
            <a:hlinkClick r:id="rId3" action="ppaction://hlinksldjump" highlightClick="1"/>
          </p:cNvPr>
          <p:cNvSpPr/>
          <p:nvPr/>
        </p:nvSpPr>
        <p:spPr>
          <a:xfrm>
            <a:off x="8205435" y="5805264"/>
            <a:ext cx="592320" cy="648072"/>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34966222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节点业务操作</a:t>
            </a:r>
            <a:r>
              <a:rPr lang="en-US" altLang="zh-CN" dirty="0" smtClean="0"/>
              <a:t>——</a:t>
            </a:r>
            <a:r>
              <a:rPr lang="zh-CN" altLang="en-US" dirty="0" smtClean="0"/>
              <a:t>流程引擎动作</a:t>
            </a:r>
            <a:endParaRPr lang="zh-CN" altLang="en-US" dirty="0"/>
          </a:p>
        </p:txBody>
      </p:sp>
      <p:sp>
        <p:nvSpPr>
          <p:cNvPr id="3" name="内容占位符 2"/>
          <p:cNvSpPr>
            <a:spLocks noGrp="1"/>
          </p:cNvSpPr>
          <p:nvPr>
            <p:ph idx="1"/>
          </p:nvPr>
        </p:nvSpPr>
        <p:spPr/>
        <p:txBody>
          <a:bodyPr/>
          <a:lstStyle/>
          <a:p>
            <a:pPr marL="800100" lvl="1">
              <a:lnSpc>
                <a:spcPct val="150000"/>
              </a:lnSpc>
              <a:buFont typeface="Wingdings" panose="05000000000000000000" pitchFamily="2" charset="2"/>
              <a:buChar char="Ø"/>
            </a:pPr>
            <a:r>
              <a:rPr lang="zh-CN" altLang="en-US" dirty="0" smtClean="0"/>
              <a:t>调用</a:t>
            </a:r>
            <a:r>
              <a:rPr lang="zh-CN" altLang="en-US" dirty="0"/>
              <a:t>提交前事件</a:t>
            </a:r>
            <a:endParaRPr lang="en-US" altLang="zh-CN" dirty="0"/>
          </a:p>
          <a:p>
            <a:pPr marL="800100" lvl="1">
              <a:lnSpc>
                <a:spcPct val="150000"/>
              </a:lnSpc>
              <a:buFont typeface="Wingdings" panose="05000000000000000000" pitchFamily="2" charset="2"/>
              <a:buChar char="Ø"/>
            </a:pPr>
            <a:r>
              <a:rPr lang="zh-CN" altLang="en-US" dirty="0"/>
              <a:t>计算下一步节点</a:t>
            </a:r>
            <a:endParaRPr lang="en-US" altLang="zh-CN" dirty="0"/>
          </a:p>
          <a:p>
            <a:pPr marL="800100" lvl="1">
              <a:lnSpc>
                <a:spcPct val="150000"/>
              </a:lnSpc>
              <a:buFont typeface="Wingdings" panose="05000000000000000000" pitchFamily="2" charset="2"/>
              <a:buChar char="Ø"/>
            </a:pPr>
            <a:r>
              <a:rPr lang="zh-CN" altLang="en-US" dirty="0"/>
              <a:t>创建</a:t>
            </a:r>
            <a:r>
              <a:rPr lang="zh-CN" altLang="en-US" dirty="0" smtClean="0"/>
              <a:t>节点*</a:t>
            </a:r>
            <a:endParaRPr lang="en-US" altLang="zh-CN" dirty="0"/>
          </a:p>
          <a:p>
            <a:pPr marL="800100" lvl="1">
              <a:lnSpc>
                <a:spcPct val="150000"/>
              </a:lnSpc>
              <a:buFont typeface="Wingdings" panose="05000000000000000000" pitchFamily="2" charset="2"/>
              <a:buChar char="Ø"/>
            </a:pPr>
            <a:r>
              <a:rPr lang="zh-CN" altLang="en-US" dirty="0"/>
              <a:t>调用节点创建后</a:t>
            </a:r>
            <a:r>
              <a:rPr lang="zh-CN" altLang="en-US" dirty="0" smtClean="0"/>
              <a:t>事件</a:t>
            </a:r>
            <a:endParaRPr lang="en-US" altLang="zh-CN" dirty="0" smtClean="0"/>
          </a:p>
          <a:p>
            <a:pPr marL="800100" lvl="1">
              <a:lnSpc>
                <a:spcPct val="150000"/>
              </a:lnSpc>
              <a:buFont typeface="Wingdings" panose="05000000000000000000" pitchFamily="2" charset="2"/>
              <a:buChar char="Ø"/>
            </a:pPr>
            <a:r>
              <a:rPr lang="zh-CN" altLang="en-US" dirty="0"/>
              <a:t>哑</a:t>
            </a:r>
            <a:r>
              <a:rPr lang="zh-CN" altLang="en-US" dirty="0" smtClean="0"/>
              <a:t>元和自动运行节点处理</a:t>
            </a:r>
            <a:endParaRPr lang="en-US" altLang="zh-CN" dirty="0"/>
          </a:p>
          <a:p>
            <a:pPr marL="800100" lvl="1">
              <a:lnSpc>
                <a:spcPct val="150000"/>
              </a:lnSpc>
              <a:buFont typeface="Wingdings" panose="05000000000000000000" pitchFamily="2" charset="2"/>
              <a:buChar char="Ø"/>
            </a:pPr>
            <a:r>
              <a:rPr lang="zh-CN" altLang="en-US" dirty="0"/>
              <a:t>异常处理</a:t>
            </a:r>
            <a:endParaRPr lang="en-US" altLang="zh-CN" dirty="0"/>
          </a:p>
          <a:p>
            <a:pPr marL="1200150" lvl="2">
              <a:lnSpc>
                <a:spcPct val="150000"/>
              </a:lnSpc>
              <a:buFont typeface="Wingdings" panose="05000000000000000000" pitchFamily="2" charset="2"/>
              <a:buChar char="Ø"/>
            </a:pPr>
            <a:r>
              <a:rPr lang="zh-CN" altLang="en-US" dirty="0"/>
              <a:t>事件运行异常</a:t>
            </a:r>
            <a:endParaRPr lang="en-US" altLang="zh-CN" dirty="0"/>
          </a:p>
          <a:p>
            <a:pPr marL="1200150" lvl="2">
              <a:lnSpc>
                <a:spcPct val="150000"/>
              </a:lnSpc>
              <a:buFont typeface="Wingdings" panose="05000000000000000000" pitchFamily="2" charset="2"/>
              <a:buChar char="Ø"/>
            </a:pPr>
            <a:r>
              <a:rPr lang="zh-CN" altLang="en-US" dirty="0"/>
              <a:t>流转</a:t>
            </a:r>
            <a:r>
              <a:rPr lang="zh-CN" altLang="en-US" dirty="0" smtClean="0"/>
              <a:t>异常</a:t>
            </a:r>
            <a:endParaRPr lang="en-US" altLang="zh-CN" dirty="0"/>
          </a:p>
          <a:p>
            <a:pPr marL="57150" indent="0">
              <a:lnSpc>
                <a:spcPct val="150000"/>
              </a:lnSpc>
            </a:pPr>
            <a:endParaRPr lang="en-US" altLang="zh-CN" dirty="0"/>
          </a:p>
        </p:txBody>
      </p:sp>
      <p:sp>
        <p:nvSpPr>
          <p:cNvPr id="11" name="动作按钮: 第一张 10">
            <a:hlinkClick r:id="rId3" action="ppaction://hlinksldjump" highlightClick="1"/>
          </p:cNvPr>
          <p:cNvSpPr/>
          <p:nvPr/>
        </p:nvSpPr>
        <p:spPr>
          <a:xfrm>
            <a:off x="8205435" y="5805264"/>
            <a:ext cx="592320" cy="648072"/>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62530828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节点业务</a:t>
            </a:r>
            <a:r>
              <a:rPr lang="zh-CN" altLang="en-US" dirty="0" smtClean="0"/>
              <a:t>操作</a:t>
            </a:r>
            <a:r>
              <a:rPr lang="en-US" altLang="zh-CN" dirty="0" smtClean="0"/>
              <a:t>——Q&amp;A</a:t>
            </a:r>
            <a:endParaRPr lang="zh-CN" altLang="en-US" dirty="0"/>
          </a:p>
        </p:txBody>
      </p:sp>
      <p:sp>
        <p:nvSpPr>
          <p:cNvPr id="3" name="内容占位符 2"/>
          <p:cNvSpPr>
            <a:spLocks noGrp="1"/>
          </p:cNvSpPr>
          <p:nvPr>
            <p:ph idx="1"/>
          </p:nvPr>
        </p:nvSpPr>
        <p:spPr/>
        <p:txBody>
          <a:bodyPr/>
          <a:lstStyle/>
          <a:p>
            <a:r>
              <a:rPr lang="en-US" altLang="zh-CN" dirty="0" smtClean="0"/>
              <a:t>Q&amp;A</a:t>
            </a:r>
            <a:endParaRPr lang="zh-CN" altLang="en-US" dirty="0"/>
          </a:p>
        </p:txBody>
      </p:sp>
      <p:sp>
        <p:nvSpPr>
          <p:cNvPr id="4" name="动作按钮: 第一张 3">
            <a:hlinkClick r:id="rId2" action="ppaction://hlinksldjump" highlightClick="1"/>
          </p:cNvPr>
          <p:cNvSpPr/>
          <p:nvPr/>
        </p:nvSpPr>
        <p:spPr>
          <a:xfrm>
            <a:off x="8205435" y="5805264"/>
            <a:ext cx="592320" cy="648072"/>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47272862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节点</a:t>
            </a:r>
            <a:r>
              <a:rPr lang="zh-CN" altLang="en-US" dirty="0" smtClean="0"/>
              <a:t>任务分配</a:t>
            </a:r>
            <a:endParaRPr lang="zh-CN" altLang="en-US" dirty="0"/>
          </a:p>
        </p:txBody>
      </p:sp>
      <p:sp>
        <p:nvSpPr>
          <p:cNvPr id="3" name="内容占位符 2"/>
          <p:cNvSpPr>
            <a:spLocks noGrp="1"/>
          </p:cNvSpPr>
          <p:nvPr>
            <p:ph idx="1"/>
          </p:nvPr>
        </p:nvSpPr>
        <p:spPr/>
        <p:txBody>
          <a:bodyPr/>
          <a:lstStyle/>
          <a:p>
            <a:r>
              <a:rPr lang="zh-CN" altLang="en-US" dirty="0">
                <a:hlinkClick r:id="rId2" action="ppaction://hlinksldjump"/>
              </a:rPr>
              <a:t>节点操作类别</a:t>
            </a:r>
            <a:endParaRPr lang="zh-CN" altLang="en-US" dirty="0"/>
          </a:p>
          <a:p>
            <a:r>
              <a:rPr lang="zh-CN" altLang="en-US" dirty="0" smtClean="0">
                <a:hlinkClick r:id="rId3" action="ppaction://hlinksldjump"/>
              </a:rPr>
              <a:t>权限体系</a:t>
            </a:r>
            <a:endParaRPr lang="en-US" altLang="zh-CN" dirty="0"/>
          </a:p>
          <a:p>
            <a:r>
              <a:rPr lang="zh-CN" altLang="en-US" dirty="0" smtClean="0">
                <a:hlinkClick r:id="rId4" action="ppaction://hlinksldjump"/>
              </a:rPr>
              <a:t>节点机构</a:t>
            </a:r>
            <a:endParaRPr lang="en-US" altLang="zh-CN" dirty="0" smtClean="0"/>
          </a:p>
          <a:p>
            <a:r>
              <a:rPr lang="zh-CN" altLang="en-US" dirty="0" smtClean="0">
                <a:hlinkClick r:id="rId5" action="ppaction://hlinksldjump"/>
              </a:rPr>
              <a:t>权限引擎</a:t>
            </a:r>
            <a:endParaRPr lang="en-US" altLang="zh-CN" dirty="0" smtClean="0"/>
          </a:p>
          <a:p>
            <a:r>
              <a:rPr lang="zh-CN" altLang="en-US" dirty="0" smtClean="0">
                <a:hlinkClick r:id="rId6" action="ppaction://hlinksldjump"/>
              </a:rPr>
              <a:t>其他任务机制</a:t>
            </a:r>
            <a:endParaRPr lang="en-US" altLang="zh-CN" dirty="0" smtClean="0"/>
          </a:p>
          <a:p>
            <a:r>
              <a:rPr lang="zh-CN" altLang="en-US" dirty="0" smtClean="0">
                <a:hlinkClick r:id="rId7" action="ppaction://hlinksldjump"/>
              </a:rPr>
              <a:t>用户待办</a:t>
            </a:r>
            <a:endParaRPr lang="en-US" altLang="zh-CN" dirty="0"/>
          </a:p>
          <a:p>
            <a:endParaRPr lang="en-US" altLang="zh-CN" dirty="0" smtClean="0"/>
          </a:p>
        </p:txBody>
      </p:sp>
      <p:sp>
        <p:nvSpPr>
          <p:cNvPr id="4" name="动作按钮: 第一张 3">
            <a:hlinkClick r:id="rId8" action="ppaction://hlinksldjump" highlightClick="1"/>
          </p:cNvPr>
          <p:cNvSpPr/>
          <p:nvPr/>
        </p:nvSpPr>
        <p:spPr>
          <a:xfrm>
            <a:off x="8205435" y="5805264"/>
            <a:ext cx="592320" cy="648072"/>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75864410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节点</a:t>
            </a:r>
            <a:r>
              <a:rPr lang="zh-CN" altLang="en-US" dirty="0" smtClean="0"/>
              <a:t>任务分配</a:t>
            </a:r>
            <a:r>
              <a:rPr lang="en-US" altLang="zh-CN" dirty="0" smtClean="0"/>
              <a:t>——</a:t>
            </a:r>
            <a:r>
              <a:rPr lang="zh-CN" altLang="en-US" dirty="0" smtClean="0"/>
              <a:t>节点操作类别</a:t>
            </a:r>
            <a:endParaRPr lang="zh-CN" altLang="en-US" dirty="0"/>
          </a:p>
        </p:txBody>
      </p:sp>
      <p:sp>
        <p:nvSpPr>
          <p:cNvPr id="5" name="Text Box 2"/>
          <p:cNvSpPr txBox="1">
            <a:spLocks noGrp="1" noChangeArrowheads="1"/>
          </p:cNvSpPr>
          <p:nvPr>
            <p:ph idx="1"/>
          </p:nvPr>
        </p:nvSpPr>
        <p:spPr bwMode="auto">
          <a:xfrm>
            <a:off x="357158" y="1000108"/>
            <a:ext cx="8429684" cy="5336846"/>
          </a:xfrm>
          <a:prstGeom prst="rect">
            <a:avLst/>
          </a:prstGeom>
          <a:noFill/>
          <a:ln w="9525">
            <a:noFill/>
            <a:miter lim="800000"/>
            <a:headEnd/>
            <a:tailEnd/>
          </a:ln>
        </p:spPr>
        <p:txBody>
          <a:bodyPr>
            <a:spAutoFit/>
          </a:bodyPr>
          <a:lstStyle/>
          <a:p>
            <a:r>
              <a:rPr lang="zh-CN" altLang="en-US" sz="2400" b="1" dirty="0" smtClean="0"/>
              <a:t>节点的操作类别：</a:t>
            </a:r>
            <a:endParaRPr lang="en-US" altLang="zh-CN" sz="2400" b="1" dirty="0"/>
          </a:p>
          <a:p>
            <a:pPr marL="800100" lvl="1" indent="-342900">
              <a:lnSpc>
                <a:spcPct val="150000"/>
              </a:lnSpc>
              <a:buFont typeface="Wingdings" panose="05000000000000000000" pitchFamily="2" charset="2"/>
              <a:buChar char="Ø"/>
            </a:pPr>
            <a:r>
              <a:rPr lang="en-US" altLang="zh-CN" sz="2400" dirty="0" smtClean="0"/>
              <a:t>A:</a:t>
            </a:r>
            <a:r>
              <a:rPr lang="zh-CN" altLang="en-US" sz="2400" dirty="0" smtClean="0"/>
              <a:t>一般，同</a:t>
            </a:r>
            <a:r>
              <a:rPr lang="en-US" altLang="zh-CN" sz="2400" dirty="0" smtClean="0"/>
              <a:t>B</a:t>
            </a:r>
            <a:r>
              <a:rPr lang="zh-CN" altLang="en-US" sz="2400" dirty="0" smtClean="0"/>
              <a:t>抢先机制</a:t>
            </a:r>
            <a:endParaRPr lang="en-US" altLang="zh-CN" sz="2400" dirty="0" smtClean="0"/>
          </a:p>
          <a:p>
            <a:pPr marL="800100" lvl="1" indent="-342900">
              <a:lnSpc>
                <a:spcPct val="150000"/>
              </a:lnSpc>
              <a:buFont typeface="Wingdings" panose="05000000000000000000" pitchFamily="2" charset="2"/>
              <a:buChar char="Ø"/>
            </a:pPr>
            <a:r>
              <a:rPr lang="en-US" altLang="zh-CN" sz="2400" dirty="0"/>
              <a:t>B</a:t>
            </a:r>
            <a:r>
              <a:rPr lang="en-US" altLang="zh-CN" sz="2400" dirty="0" smtClean="0"/>
              <a:t>:</a:t>
            </a:r>
            <a:r>
              <a:rPr lang="zh-CN" altLang="en-US" sz="2400" dirty="0" smtClean="0"/>
              <a:t>抢先机制， 可以操作的人中有一个人操作就可以了</a:t>
            </a:r>
            <a:endParaRPr lang="en-US" altLang="zh-CN" sz="2400" dirty="0" smtClean="0"/>
          </a:p>
          <a:p>
            <a:pPr marL="800100" lvl="1" indent="-342900">
              <a:lnSpc>
                <a:spcPct val="150000"/>
              </a:lnSpc>
              <a:buFont typeface="Wingdings" panose="05000000000000000000" pitchFamily="2" charset="2"/>
              <a:buChar char="Ø"/>
            </a:pPr>
            <a:r>
              <a:rPr lang="en-US" altLang="zh-CN" sz="2400" dirty="0" smtClean="0"/>
              <a:t>C:</a:t>
            </a:r>
            <a:r>
              <a:rPr lang="zh-CN" altLang="en-US" sz="2400" dirty="0"/>
              <a:t>多</a:t>
            </a:r>
            <a:r>
              <a:rPr lang="zh-CN" altLang="en-US" sz="2400" dirty="0" smtClean="0"/>
              <a:t>人操作，可以操作的人都需要操作</a:t>
            </a:r>
            <a:endParaRPr lang="zh-CN" altLang="en-US" sz="2400" dirty="0"/>
          </a:p>
          <a:p>
            <a:pPr marL="800100" lvl="1" indent="-342900">
              <a:lnSpc>
                <a:spcPct val="150000"/>
              </a:lnSpc>
              <a:buFont typeface="Wingdings" panose="05000000000000000000" pitchFamily="2" charset="2"/>
              <a:buChar char="Ø"/>
            </a:pPr>
            <a:r>
              <a:rPr lang="en-US" altLang="zh-CN" sz="2400" dirty="0"/>
              <a:t>D</a:t>
            </a:r>
            <a:r>
              <a:rPr lang="en-US" altLang="zh-CN" sz="2400" dirty="0" smtClean="0"/>
              <a:t>:</a:t>
            </a:r>
            <a:r>
              <a:rPr lang="zh-CN" altLang="en-US" sz="2400" dirty="0" smtClean="0"/>
              <a:t>自动运行节点，调用系统中的</a:t>
            </a:r>
            <a:r>
              <a:rPr lang="en-US" altLang="zh-CN" sz="2400" dirty="0" smtClean="0"/>
              <a:t>Bean</a:t>
            </a:r>
            <a:endParaRPr lang="zh-CN" altLang="en-US" sz="2400" dirty="0"/>
          </a:p>
          <a:p>
            <a:pPr marL="800100" lvl="1" indent="-342900">
              <a:lnSpc>
                <a:spcPct val="150000"/>
              </a:lnSpc>
              <a:buFont typeface="Wingdings" panose="05000000000000000000" pitchFamily="2" charset="2"/>
              <a:buChar char="Ø"/>
            </a:pPr>
            <a:r>
              <a:rPr lang="en-US" altLang="zh-CN" sz="2400" dirty="0"/>
              <a:t>E</a:t>
            </a:r>
            <a:r>
              <a:rPr lang="en-US" altLang="zh-CN" sz="2400" dirty="0" smtClean="0"/>
              <a:t>:</a:t>
            </a:r>
            <a:r>
              <a:rPr lang="zh-CN" altLang="en-US" sz="2400" dirty="0"/>
              <a:t>哑</a:t>
            </a:r>
            <a:r>
              <a:rPr lang="zh-CN" altLang="en-US" sz="2400" dirty="0" smtClean="0"/>
              <a:t>元，不做任何事情，参与令牌的计算</a:t>
            </a:r>
            <a:endParaRPr lang="en-US" altLang="zh-CN" sz="2400" dirty="0" smtClean="0"/>
          </a:p>
          <a:p>
            <a:pPr marL="800100" lvl="1" indent="-342900">
              <a:lnSpc>
                <a:spcPct val="150000"/>
              </a:lnSpc>
              <a:buFont typeface="Wingdings" panose="05000000000000000000" pitchFamily="2" charset="2"/>
              <a:buChar char="Ø"/>
            </a:pPr>
            <a:r>
              <a:rPr lang="en-US" altLang="zh-CN" sz="2400" dirty="0" smtClean="0"/>
              <a:t>S:</a:t>
            </a:r>
            <a:r>
              <a:rPr lang="zh-CN" altLang="en-US" sz="2400" dirty="0"/>
              <a:t>子</a:t>
            </a:r>
            <a:r>
              <a:rPr lang="zh-CN" altLang="en-US" sz="2400" dirty="0" smtClean="0"/>
              <a:t>流程，调用一个子流程</a:t>
            </a:r>
            <a:endParaRPr lang="en-US" altLang="zh-CN" sz="2400" dirty="0" smtClean="0"/>
          </a:p>
          <a:p>
            <a:pPr indent="457200">
              <a:spcBef>
                <a:spcPct val="50000"/>
              </a:spcBef>
            </a:pPr>
            <a:endParaRPr lang="en-US" altLang="zh-CN" sz="2400" b="1" dirty="0" smtClean="0">
              <a:solidFill>
                <a:srgbClr val="FF0000"/>
              </a:solidFill>
              <a:latin typeface="宋体" charset="-122"/>
            </a:endParaRPr>
          </a:p>
          <a:p>
            <a:pPr>
              <a:spcBef>
                <a:spcPct val="50000"/>
              </a:spcBef>
            </a:pPr>
            <a:r>
              <a:rPr lang="fr-FR" altLang="zh-CN" sz="2400" dirty="0"/>
              <a:t> </a:t>
            </a:r>
            <a:r>
              <a:rPr lang="fr-FR" altLang="zh-CN" sz="2400" dirty="0" smtClean="0"/>
              <a:t>      </a:t>
            </a:r>
            <a:endParaRPr lang="zh-CN" altLang="en-US" sz="2400" dirty="0"/>
          </a:p>
        </p:txBody>
      </p:sp>
      <p:sp>
        <p:nvSpPr>
          <p:cNvPr id="4" name="动作按钮: 第一张 3">
            <a:hlinkClick r:id="rId3" action="ppaction://hlinksldjump" highlightClick="1"/>
          </p:cNvPr>
          <p:cNvSpPr/>
          <p:nvPr/>
        </p:nvSpPr>
        <p:spPr>
          <a:xfrm>
            <a:off x="8205435" y="5805264"/>
            <a:ext cx="592320" cy="648072"/>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23369456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节点任务分配</a:t>
            </a:r>
            <a:r>
              <a:rPr lang="en-US" altLang="zh-CN" dirty="0" smtClean="0"/>
              <a:t>——</a:t>
            </a:r>
            <a:r>
              <a:rPr lang="zh-CN" altLang="en-US" dirty="0" smtClean="0"/>
              <a:t>权限体系</a:t>
            </a:r>
            <a:endParaRPr lang="zh-CN" altLang="en-US" dirty="0"/>
          </a:p>
        </p:txBody>
      </p:sp>
      <p:sp>
        <p:nvSpPr>
          <p:cNvPr id="3" name="内容占位符 2"/>
          <p:cNvSpPr>
            <a:spLocks noGrp="1"/>
          </p:cNvSpPr>
          <p:nvPr>
            <p:ph idx="1"/>
          </p:nvPr>
        </p:nvSpPr>
        <p:spPr/>
        <p:txBody>
          <a:bodyPr/>
          <a:lstStyle/>
          <a:p>
            <a:pPr>
              <a:spcBef>
                <a:spcPct val="50000"/>
              </a:spcBef>
              <a:buFont typeface="Wingdings" panose="05000000000000000000" pitchFamily="2" charset="2"/>
              <a:buChar char="Ø"/>
            </a:pPr>
            <a:r>
              <a:rPr lang="zh-CN" altLang="en-US" sz="2800" dirty="0" smtClean="0">
                <a:latin typeface="宋体" charset="-122"/>
              </a:rPr>
              <a:t>节点机构，由节点机构表达式计算得出</a:t>
            </a:r>
            <a:endParaRPr lang="zh-CN" altLang="en-US" sz="2800" dirty="0">
              <a:latin typeface="宋体" charset="-122"/>
            </a:endParaRPr>
          </a:p>
          <a:p>
            <a:pPr>
              <a:spcBef>
                <a:spcPct val="50000"/>
              </a:spcBef>
              <a:buFont typeface="Wingdings" panose="05000000000000000000" pitchFamily="2" charset="2"/>
              <a:buChar char="Ø"/>
            </a:pPr>
            <a:r>
              <a:rPr lang="zh-CN" altLang="en-US" sz="2800" dirty="0" smtClean="0">
                <a:latin typeface="宋体" charset="-122"/>
              </a:rPr>
              <a:t>角色类别</a:t>
            </a:r>
            <a:endParaRPr lang="en-US" altLang="zh-CN" sz="2800" dirty="0" smtClean="0">
              <a:latin typeface="宋体" charset="-122"/>
            </a:endParaRPr>
          </a:p>
          <a:p>
            <a:pPr lvl="1">
              <a:spcBef>
                <a:spcPct val="50000"/>
              </a:spcBef>
              <a:buFont typeface="Wingdings" panose="05000000000000000000" pitchFamily="2" charset="2"/>
              <a:buChar char="Ø"/>
            </a:pPr>
            <a:r>
              <a:rPr lang="zh-CN" altLang="en-US" sz="2400" dirty="0" smtClean="0">
                <a:latin typeface="宋体" charset="-122"/>
              </a:rPr>
              <a:t>岗位</a:t>
            </a:r>
            <a:r>
              <a:rPr lang="zh-CN" altLang="en-US" sz="2400" dirty="0">
                <a:latin typeface="宋体" charset="-122"/>
              </a:rPr>
              <a:t>角色</a:t>
            </a:r>
            <a:endParaRPr lang="en-US" altLang="zh-CN" sz="2400" dirty="0">
              <a:latin typeface="宋体" charset="-122"/>
            </a:endParaRPr>
          </a:p>
          <a:p>
            <a:pPr lvl="1">
              <a:spcBef>
                <a:spcPct val="50000"/>
              </a:spcBef>
              <a:buFont typeface="Wingdings" panose="05000000000000000000" pitchFamily="2" charset="2"/>
              <a:buChar char="Ø"/>
            </a:pPr>
            <a:r>
              <a:rPr lang="zh-CN" altLang="en-US" sz="2400" dirty="0">
                <a:latin typeface="宋体" charset="-122"/>
              </a:rPr>
              <a:t>行政角色</a:t>
            </a:r>
            <a:endParaRPr lang="en-US" altLang="zh-CN" sz="2400" dirty="0">
              <a:latin typeface="宋体" charset="-122"/>
            </a:endParaRPr>
          </a:p>
          <a:p>
            <a:pPr lvl="1">
              <a:spcBef>
                <a:spcPct val="50000"/>
              </a:spcBef>
              <a:buFont typeface="Wingdings" panose="05000000000000000000" pitchFamily="2" charset="2"/>
              <a:buChar char="Ø"/>
            </a:pPr>
            <a:r>
              <a:rPr lang="zh-CN" altLang="en-US" sz="2400" dirty="0" smtClean="0">
                <a:latin typeface="宋体" charset="-122"/>
              </a:rPr>
              <a:t>项目角色（流程角色，这个和机构没有关系）</a:t>
            </a:r>
            <a:endParaRPr lang="en-US" altLang="zh-CN" sz="2400" dirty="0">
              <a:latin typeface="宋体" charset="-122"/>
            </a:endParaRPr>
          </a:p>
          <a:p>
            <a:pPr>
              <a:spcBef>
                <a:spcPct val="50000"/>
              </a:spcBef>
              <a:buFont typeface="Wingdings" panose="05000000000000000000" pitchFamily="2" charset="2"/>
              <a:buChar char="Ø"/>
            </a:pPr>
            <a:r>
              <a:rPr lang="zh-CN" altLang="en-US" dirty="0" smtClean="0">
                <a:latin typeface="宋体" charset="-122"/>
              </a:rPr>
              <a:t>权限表达式</a:t>
            </a:r>
            <a:endParaRPr lang="en-US" altLang="zh-CN" dirty="0">
              <a:latin typeface="宋体" charset="-122"/>
            </a:endParaRPr>
          </a:p>
          <a:p>
            <a:endParaRPr lang="en-US" altLang="zh-CN" sz="2400" dirty="0"/>
          </a:p>
          <a:p>
            <a:endParaRPr lang="zh-CN" altLang="en-US" sz="2400" dirty="0"/>
          </a:p>
        </p:txBody>
      </p:sp>
      <p:sp>
        <p:nvSpPr>
          <p:cNvPr id="4" name="动作按钮: 第一张 3">
            <a:hlinkClick r:id="rId3" action="ppaction://hlinksldjump" highlightClick="1"/>
          </p:cNvPr>
          <p:cNvSpPr/>
          <p:nvPr/>
        </p:nvSpPr>
        <p:spPr>
          <a:xfrm>
            <a:off x="8205435" y="5805264"/>
            <a:ext cx="592320" cy="648072"/>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07821979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节点任务分配</a:t>
            </a:r>
            <a:r>
              <a:rPr lang="en-US" altLang="zh-CN" dirty="0" smtClean="0"/>
              <a:t>——</a:t>
            </a:r>
            <a:r>
              <a:rPr lang="zh-CN" altLang="en-US" dirty="0" smtClean="0"/>
              <a:t>机构表达式</a:t>
            </a:r>
            <a:endParaRPr lang="zh-CN" altLang="en-US" dirty="0"/>
          </a:p>
        </p:txBody>
      </p:sp>
      <p:sp>
        <p:nvSpPr>
          <p:cNvPr id="3" name="内容占位符 2"/>
          <p:cNvSpPr>
            <a:spLocks noGrp="1"/>
          </p:cNvSpPr>
          <p:nvPr>
            <p:ph idx="1"/>
          </p:nvPr>
        </p:nvSpPr>
        <p:spPr/>
        <p:txBody>
          <a:bodyPr/>
          <a:lstStyle/>
          <a:p>
            <a:pPr>
              <a:spcBef>
                <a:spcPct val="50000"/>
              </a:spcBef>
              <a:buFont typeface="Wingdings" panose="05000000000000000000" pitchFamily="2" charset="2"/>
              <a:buChar char="Ø"/>
            </a:pPr>
            <a:r>
              <a:rPr lang="zh-CN" altLang="en-US" dirty="0" smtClean="0">
                <a:latin typeface="宋体" charset="-122"/>
              </a:rPr>
              <a:t>机构常量</a:t>
            </a:r>
            <a:endParaRPr lang="en-US" altLang="zh-CN" dirty="0" smtClean="0">
              <a:latin typeface="宋体" charset="-122"/>
            </a:endParaRPr>
          </a:p>
          <a:p>
            <a:pPr>
              <a:spcBef>
                <a:spcPct val="50000"/>
              </a:spcBef>
              <a:buFont typeface="Wingdings" panose="05000000000000000000" pitchFamily="2" charset="2"/>
              <a:buChar char="Ø"/>
            </a:pPr>
            <a:r>
              <a:rPr lang="zh-CN" altLang="en-US" dirty="0" smtClean="0">
                <a:latin typeface="宋体" charset="-122"/>
              </a:rPr>
              <a:t>机构变量 </a:t>
            </a:r>
            <a:r>
              <a:rPr lang="en-US" altLang="zh-CN" dirty="0" smtClean="0">
                <a:latin typeface="宋体" charset="-122"/>
              </a:rPr>
              <a:t>(UPF</a:t>
            </a:r>
            <a:r>
              <a:rPr lang="en-US" altLang="zh-CN" b="1" dirty="0" smtClean="0">
                <a:solidFill>
                  <a:srgbClr val="FF0000"/>
                </a:solidFill>
                <a:latin typeface="宋体" charset="-122"/>
              </a:rPr>
              <a:t>N</a:t>
            </a:r>
            <a:r>
              <a:rPr lang="en-US" altLang="zh-CN" dirty="0" smtClean="0">
                <a:latin typeface="宋体" charset="-122"/>
              </a:rPr>
              <a:t>L,</a:t>
            </a:r>
            <a:r>
              <a:rPr lang="zh-CN" altLang="en-US" dirty="0" smtClean="0">
                <a:latin typeface="宋体" charset="-122"/>
              </a:rPr>
              <a:t>自定义变量）</a:t>
            </a:r>
            <a:endParaRPr lang="en-US" altLang="zh-CN" dirty="0" smtClean="0">
              <a:latin typeface="宋体" charset="-122"/>
            </a:endParaRPr>
          </a:p>
          <a:p>
            <a:pPr>
              <a:spcBef>
                <a:spcPct val="50000"/>
              </a:spcBef>
              <a:buFont typeface="Wingdings" panose="05000000000000000000" pitchFamily="2" charset="2"/>
              <a:buChar char="Ø"/>
            </a:pPr>
            <a:r>
              <a:rPr lang="zh-CN" altLang="en-US" dirty="0" smtClean="0">
                <a:latin typeface="宋体" charset="-122"/>
              </a:rPr>
              <a:t>层次运算（</a:t>
            </a:r>
            <a:r>
              <a:rPr lang="en-US" altLang="zh-CN" dirty="0" smtClean="0">
                <a:latin typeface="宋体" charset="-122"/>
              </a:rPr>
              <a:t>+-</a:t>
            </a:r>
            <a:r>
              <a:rPr lang="zh-CN" altLang="en-US" dirty="0" smtClean="0">
                <a:latin typeface="宋体" charset="-122"/>
              </a:rPr>
              <a:t>*）</a:t>
            </a:r>
            <a:endParaRPr lang="en-US" altLang="zh-CN" dirty="0" smtClean="0">
              <a:latin typeface="宋体" charset="-122"/>
            </a:endParaRPr>
          </a:p>
          <a:p>
            <a:pPr>
              <a:spcBef>
                <a:spcPct val="50000"/>
              </a:spcBef>
              <a:buFont typeface="Wingdings" panose="05000000000000000000" pitchFamily="2" charset="2"/>
              <a:buChar char="Ø"/>
            </a:pPr>
            <a:r>
              <a:rPr lang="zh-CN" altLang="en-US" dirty="0" smtClean="0">
                <a:latin typeface="宋体" charset="-122"/>
              </a:rPr>
              <a:t>机构集合运算（</a:t>
            </a:r>
            <a:r>
              <a:rPr lang="en-US" altLang="zh-CN" b="1" dirty="0"/>
              <a:t>||</a:t>
            </a:r>
            <a:r>
              <a:rPr lang="zh-CN" altLang="en-US" dirty="0"/>
              <a:t>、</a:t>
            </a:r>
            <a:r>
              <a:rPr lang="en-US" altLang="zh-CN" b="1" dirty="0"/>
              <a:t>&amp;&amp;</a:t>
            </a:r>
            <a:r>
              <a:rPr lang="zh-CN" altLang="en-US" dirty="0"/>
              <a:t>、</a:t>
            </a:r>
            <a:r>
              <a:rPr lang="zh-CN" altLang="en-US" b="1" dirty="0" smtClean="0"/>
              <a:t>！）</a:t>
            </a:r>
            <a:endParaRPr lang="en-US" altLang="zh-CN" dirty="0" smtClean="0">
              <a:latin typeface="宋体" charset="-122"/>
            </a:endParaRPr>
          </a:p>
          <a:p>
            <a:pPr>
              <a:spcBef>
                <a:spcPct val="50000"/>
              </a:spcBef>
              <a:buFont typeface="Wingdings" panose="05000000000000000000" pitchFamily="2" charset="2"/>
              <a:buChar char="Ø"/>
            </a:pPr>
            <a:r>
              <a:rPr lang="en-US" altLang="zh-CN" dirty="0" smtClean="0">
                <a:latin typeface="宋体" charset="-122"/>
              </a:rPr>
              <a:t>S</a:t>
            </a:r>
            <a:r>
              <a:rPr lang="zh-CN" altLang="en-US" dirty="0" smtClean="0">
                <a:latin typeface="宋体" charset="-122"/>
              </a:rPr>
              <a:t>表达式，</a:t>
            </a:r>
            <a:r>
              <a:rPr lang="en-US" altLang="zh-CN" dirty="0" smtClean="0">
                <a:latin typeface="宋体" charset="-122"/>
              </a:rPr>
              <a:t>S(L,P)</a:t>
            </a:r>
          </a:p>
          <a:p>
            <a:pPr marL="0" indent="0">
              <a:spcBef>
                <a:spcPct val="50000"/>
              </a:spcBef>
            </a:pPr>
            <a:r>
              <a:rPr lang="en-US" altLang="zh-CN" sz="1800" dirty="0" smtClean="0">
                <a:latin typeface="宋体" charset="-122"/>
              </a:rPr>
              <a:t>http</a:t>
            </a:r>
            <a:r>
              <a:rPr lang="en-US" altLang="zh-CN" sz="1800" dirty="0">
                <a:latin typeface="宋体" charset="-122"/>
              </a:rPr>
              <a:t>://develop.centit.com/wiki/pages/viewpage.action?pageId=12746758</a:t>
            </a:r>
            <a:r>
              <a:rPr lang="zh-CN" altLang="en-US" sz="1800" dirty="0" smtClean="0">
                <a:latin typeface="宋体" charset="-122"/>
              </a:rPr>
              <a:t> </a:t>
            </a:r>
            <a:endParaRPr lang="en-US" altLang="zh-CN" sz="1800" dirty="0">
              <a:latin typeface="宋体" charset="-122"/>
            </a:endParaRPr>
          </a:p>
          <a:p>
            <a:endParaRPr lang="zh-CN" altLang="en-US" dirty="0"/>
          </a:p>
        </p:txBody>
      </p:sp>
      <p:sp>
        <p:nvSpPr>
          <p:cNvPr id="4" name="动作按钮: 第一张 3">
            <a:hlinkClick r:id="rId3" action="ppaction://hlinksldjump" highlightClick="1"/>
          </p:cNvPr>
          <p:cNvSpPr/>
          <p:nvPr/>
        </p:nvSpPr>
        <p:spPr>
          <a:xfrm>
            <a:off x="8205435" y="5805264"/>
            <a:ext cx="592320" cy="648072"/>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59305892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节点任务分配</a:t>
            </a:r>
            <a:r>
              <a:rPr lang="en-US" altLang="zh-CN" dirty="0" smtClean="0"/>
              <a:t>——</a:t>
            </a:r>
            <a:r>
              <a:rPr lang="zh-CN" altLang="en-US" dirty="0" smtClean="0"/>
              <a:t>权限表达式</a:t>
            </a:r>
            <a:endParaRPr lang="zh-CN" altLang="en-US" dirty="0"/>
          </a:p>
        </p:txBody>
      </p:sp>
      <p:sp>
        <p:nvSpPr>
          <p:cNvPr id="3" name="内容占位符 2"/>
          <p:cNvSpPr>
            <a:spLocks noGrp="1"/>
          </p:cNvSpPr>
          <p:nvPr>
            <p:ph idx="1"/>
          </p:nvPr>
        </p:nvSpPr>
        <p:spPr>
          <a:xfrm>
            <a:off x="307137" y="1196752"/>
            <a:ext cx="8429684" cy="3941060"/>
          </a:xfrm>
        </p:spPr>
        <p:txBody>
          <a:bodyPr/>
          <a:lstStyle/>
          <a:p>
            <a:pPr>
              <a:spcBef>
                <a:spcPct val="50000"/>
              </a:spcBef>
              <a:buFont typeface="Wingdings" panose="05000000000000000000" pitchFamily="2" charset="2"/>
              <a:buChar char="Ø"/>
            </a:pPr>
            <a:r>
              <a:rPr lang="zh-CN" altLang="en-US" dirty="0" smtClean="0">
                <a:latin typeface="宋体" charset="-122"/>
              </a:rPr>
              <a:t>机构筛选</a:t>
            </a:r>
            <a:endParaRPr lang="en-US" altLang="zh-CN" dirty="0" smtClean="0">
              <a:latin typeface="宋体" charset="-122"/>
            </a:endParaRPr>
          </a:p>
          <a:p>
            <a:pPr>
              <a:spcBef>
                <a:spcPct val="50000"/>
              </a:spcBef>
              <a:buFont typeface="Wingdings" panose="05000000000000000000" pitchFamily="2" charset="2"/>
              <a:buChar char="Ø"/>
            </a:pPr>
            <a:r>
              <a:rPr lang="zh-CN" altLang="en-US" dirty="0" smtClean="0">
                <a:latin typeface="宋体" charset="-122"/>
              </a:rPr>
              <a:t>角色筛选</a:t>
            </a:r>
            <a:endParaRPr lang="en-US" altLang="zh-CN" dirty="0" smtClean="0">
              <a:latin typeface="宋体" charset="-122"/>
            </a:endParaRPr>
          </a:p>
          <a:p>
            <a:pPr>
              <a:spcBef>
                <a:spcPct val="50000"/>
              </a:spcBef>
              <a:buFont typeface="Wingdings" panose="05000000000000000000" pitchFamily="2" charset="2"/>
              <a:buChar char="Ø"/>
            </a:pPr>
            <a:r>
              <a:rPr lang="zh-CN" altLang="en-US" dirty="0" smtClean="0">
                <a:latin typeface="宋体" charset="-122"/>
              </a:rPr>
              <a:t>权限表达式</a:t>
            </a:r>
            <a:endParaRPr lang="en-US" altLang="zh-CN" dirty="0" smtClean="0">
              <a:latin typeface="宋体" charset="-122"/>
            </a:endParaRPr>
          </a:p>
          <a:p>
            <a:pPr>
              <a:spcBef>
                <a:spcPct val="50000"/>
              </a:spcBef>
              <a:buFont typeface="Wingdings" panose="05000000000000000000" pitchFamily="2" charset="2"/>
              <a:buChar char="Ø"/>
            </a:pPr>
            <a:r>
              <a:rPr lang="zh-CN" altLang="en-US" dirty="0" smtClean="0">
                <a:latin typeface="宋体" charset="-122"/>
              </a:rPr>
              <a:t>集合元素</a:t>
            </a:r>
            <a:endParaRPr lang="en-US" altLang="zh-CN" dirty="0" smtClean="0">
              <a:latin typeface="宋体" charset="-122"/>
            </a:endParaRPr>
          </a:p>
          <a:p>
            <a:pPr>
              <a:spcBef>
                <a:spcPct val="50000"/>
              </a:spcBef>
              <a:buFont typeface="Wingdings" panose="05000000000000000000" pitchFamily="2" charset="2"/>
              <a:buChar char="Ø"/>
            </a:pPr>
            <a:r>
              <a:rPr lang="en-US" altLang="zh-CN" dirty="0" smtClean="0">
                <a:latin typeface="宋体" charset="-122"/>
              </a:rPr>
              <a:t>S</a:t>
            </a:r>
            <a:r>
              <a:rPr lang="zh-CN" altLang="en-US" dirty="0" smtClean="0">
                <a:latin typeface="宋体" charset="-122"/>
              </a:rPr>
              <a:t>表达式</a:t>
            </a:r>
            <a:endParaRPr lang="zh-CN" altLang="en-US" dirty="0"/>
          </a:p>
        </p:txBody>
      </p:sp>
      <p:sp>
        <p:nvSpPr>
          <p:cNvPr id="4" name="动作按钮: 第一张 3">
            <a:hlinkClick r:id="rId3" action="ppaction://hlinksldjump" highlightClick="1"/>
          </p:cNvPr>
          <p:cNvSpPr/>
          <p:nvPr/>
        </p:nvSpPr>
        <p:spPr>
          <a:xfrm>
            <a:off x="8205435" y="5805264"/>
            <a:ext cx="592320" cy="648072"/>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46246475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工作流引擎介绍</a:t>
            </a:r>
            <a:endParaRPr lang="zh-CN" altLang="en-US" dirty="0"/>
          </a:p>
        </p:txBody>
      </p:sp>
      <p:sp>
        <p:nvSpPr>
          <p:cNvPr id="3" name="内容占位符 2"/>
          <p:cNvSpPr>
            <a:spLocks noGrp="1"/>
          </p:cNvSpPr>
          <p:nvPr>
            <p:ph idx="1"/>
          </p:nvPr>
        </p:nvSpPr>
        <p:spPr/>
        <p:txBody>
          <a:bodyPr/>
          <a:lstStyle/>
          <a:p>
            <a:r>
              <a:rPr lang="zh-CN" altLang="en-US" dirty="0" smtClean="0"/>
              <a:t>培训目标</a:t>
            </a:r>
            <a:endParaRPr lang="en-US" altLang="zh-CN" dirty="0" smtClean="0">
              <a:hlinkClick r:id="rId2" action="ppaction://hlinksldjump"/>
            </a:endParaRPr>
          </a:p>
          <a:p>
            <a:r>
              <a:rPr lang="zh-CN" altLang="en-US" dirty="0" smtClean="0">
                <a:hlinkClick r:id="rId2" action="ppaction://hlinksldjump"/>
              </a:rPr>
              <a:t>基本概念</a:t>
            </a:r>
            <a:endParaRPr lang="en-US" altLang="zh-CN" dirty="0" smtClean="0"/>
          </a:p>
          <a:p>
            <a:r>
              <a:rPr lang="zh-CN" altLang="en-US" dirty="0" smtClean="0">
                <a:hlinkClick r:id="rId3" action="ppaction://hlinksldjump"/>
              </a:rPr>
              <a:t>数据模型</a:t>
            </a:r>
            <a:endParaRPr lang="zh-CN" altLang="en-US" dirty="0"/>
          </a:p>
        </p:txBody>
      </p:sp>
      <p:sp>
        <p:nvSpPr>
          <p:cNvPr id="4" name="动作按钮: 第一张 3">
            <a:hlinkClick r:id="rId4" action="ppaction://hlinksldjump" highlightClick="1"/>
          </p:cNvPr>
          <p:cNvSpPr/>
          <p:nvPr/>
        </p:nvSpPr>
        <p:spPr>
          <a:xfrm>
            <a:off x="8205435" y="5805264"/>
            <a:ext cx="592320" cy="648072"/>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60492653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节点任务分配</a:t>
            </a:r>
            <a:r>
              <a:rPr lang="en-US" altLang="zh-CN" dirty="0" smtClean="0"/>
              <a:t>——</a:t>
            </a:r>
            <a:r>
              <a:rPr lang="zh-CN" altLang="en-US" dirty="0" smtClean="0"/>
              <a:t>委托和分配</a:t>
            </a:r>
            <a:endParaRPr lang="zh-CN" altLang="en-US" dirty="0"/>
          </a:p>
        </p:txBody>
      </p:sp>
      <p:sp>
        <p:nvSpPr>
          <p:cNvPr id="4" name="Text Box 2"/>
          <p:cNvSpPr txBox="1">
            <a:spLocks noChangeArrowheads="1"/>
          </p:cNvSpPr>
          <p:nvPr/>
        </p:nvSpPr>
        <p:spPr bwMode="auto">
          <a:xfrm>
            <a:off x="320178" y="987693"/>
            <a:ext cx="8532813" cy="1569660"/>
          </a:xfrm>
          <a:prstGeom prst="rect">
            <a:avLst/>
          </a:prstGeom>
          <a:noFill/>
          <a:ln w="9525">
            <a:noFill/>
            <a:miter lim="800000"/>
            <a:headEnd/>
            <a:tailEnd/>
          </a:ln>
        </p:spPr>
        <p:txBody>
          <a:bodyPr>
            <a:spAutoFit/>
          </a:bodyPr>
          <a:lstStyle/>
          <a:p>
            <a:endParaRPr lang="en-US" altLang="zh-CN" sz="2400" dirty="0" smtClean="0"/>
          </a:p>
          <a:p>
            <a:pPr indent="457200">
              <a:spcBef>
                <a:spcPct val="50000"/>
              </a:spcBef>
            </a:pPr>
            <a:endParaRPr lang="en-US" altLang="zh-CN" sz="2400" b="1" dirty="0" smtClean="0">
              <a:solidFill>
                <a:srgbClr val="FF0000"/>
              </a:solidFill>
              <a:latin typeface="宋体" charset="-122"/>
            </a:endParaRPr>
          </a:p>
          <a:p>
            <a:pPr>
              <a:spcBef>
                <a:spcPct val="50000"/>
              </a:spcBef>
            </a:pPr>
            <a:r>
              <a:rPr lang="fr-FR" altLang="zh-CN" sz="2400" dirty="0"/>
              <a:t> </a:t>
            </a:r>
            <a:r>
              <a:rPr lang="fr-FR" altLang="zh-CN" sz="2400" dirty="0" smtClean="0"/>
              <a:t>      </a:t>
            </a:r>
            <a:endParaRPr lang="zh-CN" altLang="en-US" sz="2400" dirty="0"/>
          </a:p>
        </p:txBody>
      </p:sp>
      <p:sp>
        <p:nvSpPr>
          <p:cNvPr id="5" name="Text Box 2"/>
          <p:cNvSpPr txBox="1">
            <a:spLocks noChangeArrowheads="1"/>
          </p:cNvSpPr>
          <p:nvPr/>
        </p:nvSpPr>
        <p:spPr bwMode="auto">
          <a:xfrm>
            <a:off x="357158" y="987693"/>
            <a:ext cx="8532813" cy="4154984"/>
          </a:xfrm>
          <a:prstGeom prst="rect">
            <a:avLst/>
          </a:prstGeom>
          <a:noFill/>
          <a:ln w="9525">
            <a:noFill/>
            <a:miter lim="800000"/>
            <a:headEnd/>
            <a:tailEnd/>
          </a:ln>
        </p:spPr>
        <p:txBody>
          <a:bodyPr>
            <a:spAutoFit/>
          </a:bodyPr>
          <a:lstStyle/>
          <a:p>
            <a:pPr marL="342900" indent="-342900">
              <a:spcBef>
                <a:spcPct val="50000"/>
              </a:spcBef>
              <a:buFont typeface="Wingdings" panose="05000000000000000000" pitchFamily="2" charset="2"/>
              <a:buChar char="Ø"/>
            </a:pPr>
            <a:r>
              <a:rPr lang="zh-CN" altLang="en-US" sz="2400" dirty="0">
                <a:latin typeface="宋体" charset="-122"/>
              </a:rPr>
              <a:t> </a:t>
            </a:r>
            <a:r>
              <a:rPr lang="zh-CN" altLang="en-US" sz="2400" b="1" dirty="0" smtClean="0">
                <a:latin typeface="宋体" charset="-122"/>
              </a:rPr>
              <a:t>权限委托</a:t>
            </a:r>
            <a:endParaRPr lang="en-US" altLang="zh-CN" sz="2400" b="1" dirty="0" smtClean="0">
              <a:latin typeface="宋体" charset="-122"/>
            </a:endParaRPr>
          </a:p>
          <a:p>
            <a:pPr indent="457200">
              <a:spcBef>
                <a:spcPct val="50000"/>
              </a:spcBef>
            </a:pPr>
            <a:r>
              <a:rPr lang="zh-CN" altLang="en-US" sz="2400" dirty="0" smtClean="0">
                <a:latin typeface="宋体" charset="-122"/>
              </a:rPr>
              <a:t> 权限</a:t>
            </a:r>
            <a:r>
              <a:rPr lang="zh-CN" altLang="en-US" sz="2400" dirty="0">
                <a:latin typeface="宋体" charset="-122"/>
              </a:rPr>
              <a:t>委托主要针对行政角色的权限委托</a:t>
            </a:r>
            <a:r>
              <a:rPr lang="zh-CN" altLang="en-US" sz="2400" dirty="0" smtClean="0">
                <a:latin typeface="宋体" charset="-122"/>
              </a:rPr>
              <a:t>，另外</a:t>
            </a:r>
            <a:r>
              <a:rPr lang="zh-CN" altLang="en-US" sz="2400" dirty="0">
                <a:latin typeface="宋体" charset="-122"/>
              </a:rPr>
              <a:t>委托人可以随时终止委托</a:t>
            </a:r>
            <a:r>
              <a:rPr lang="zh-CN" altLang="en-US" sz="2400" dirty="0" smtClean="0">
                <a:latin typeface="宋体" charset="-122"/>
              </a:rPr>
              <a:t>。岗位角色</a:t>
            </a:r>
            <a:r>
              <a:rPr lang="zh-CN" altLang="en-US" sz="2400" dirty="0">
                <a:latin typeface="宋体" charset="-122"/>
              </a:rPr>
              <a:t>是不能委托</a:t>
            </a:r>
            <a:r>
              <a:rPr lang="zh-CN" altLang="en-US" sz="2400" dirty="0" smtClean="0">
                <a:latin typeface="宋体" charset="-122"/>
              </a:rPr>
              <a:t>的，办</a:t>
            </a:r>
            <a:r>
              <a:rPr lang="zh-CN" altLang="en-US" sz="2400" dirty="0">
                <a:latin typeface="宋体" charset="-122"/>
              </a:rPr>
              <a:t>件角色</a:t>
            </a:r>
            <a:r>
              <a:rPr lang="zh-CN" altLang="en-US" sz="2400" dirty="0" smtClean="0">
                <a:latin typeface="宋体" charset="-122"/>
              </a:rPr>
              <a:t>原则也不能委托。</a:t>
            </a:r>
            <a:endParaRPr lang="en-US" altLang="zh-CN" sz="2400" dirty="0" smtClean="0">
              <a:latin typeface="宋体" charset="-122"/>
            </a:endParaRPr>
          </a:p>
          <a:p>
            <a:pPr marL="342900" indent="-342900">
              <a:spcBef>
                <a:spcPct val="50000"/>
              </a:spcBef>
              <a:buFont typeface="Wingdings" panose="05000000000000000000" pitchFamily="2" charset="2"/>
              <a:buChar char="Ø"/>
            </a:pPr>
            <a:r>
              <a:rPr lang="zh-CN" altLang="en-US" sz="2400" b="1" dirty="0" smtClean="0">
                <a:latin typeface="宋体" charset="-122"/>
              </a:rPr>
              <a:t> 手动分配</a:t>
            </a:r>
            <a:endParaRPr lang="en-US" altLang="zh-CN" sz="2400" b="1" dirty="0" smtClean="0">
              <a:latin typeface="宋体" charset="-122"/>
            </a:endParaRPr>
          </a:p>
          <a:p>
            <a:pPr>
              <a:spcBef>
                <a:spcPct val="50000"/>
              </a:spcBef>
            </a:pPr>
            <a:r>
              <a:rPr lang="zh-CN" altLang="en-US" sz="2400" dirty="0" smtClean="0">
                <a:latin typeface="宋体" charset="-122"/>
              </a:rPr>
              <a:t>    节点</a:t>
            </a:r>
            <a:r>
              <a:rPr lang="zh-CN" altLang="en-US" sz="2400" dirty="0">
                <a:latin typeface="宋体" charset="-122"/>
              </a:rPr>
              <a:t>的操作可以由管理人员指定到人或者业务系统通过接口指定，这样的节点只有指定人可以操作，不受后面的规则</a:t>
            </a:r>
            <a:r>
              <a:rPr lang="zh-CN" altLang="en-US" sz="2400" dirty="0" smtClean="0">
                <a:latin typeface="宋体" charset="-122"/>
              </a:rPr>
              <a:t>左右。</a:t>
            </a:r>
            <a:endParaRPr lang="en-US" altLang="zh-CN" sz="2400" dirty="0" smtClean="0">
              <a:latin typeface="宋体" charset="-122"/>
            </a:endParaRPr>
          </a:p>
          <a:p>
            <a:pPr>
              <a:spcBef>
                <a:spcPct val="50000"/>
              </a:spcBef>
            </a:pPr>
            <a:endParaRPr lang="zh-CN" altLang="en-US" sz="2400" b="1" dirty="0">
              <a:latin typeface="宋体" charset="-122"/>
            </a:endParaRPr>
          </a:p>
        </p:txBody>
      </p:sp>
      <p:sp>
        <p:nvSpPr>
          <p:cNvPr id="6" name="动作按钮: 第一张 5">
            <a:hlinkClick r:id="rId3" action="ppaction://hlinksldjump" highlightClick="1"/>
          </p:cNvPr>
          <p:cNvSpPr/>
          <p:nvPr/>
        </p:nvSpPr>
        <p:spPr>
          <a:xfrm>
            <a:off x="8205435" y="5805264"/>
            <a:ext cx="592320" cy="648072"/>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27955392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节点任务分配</a:t>
            </a:r>
            <a:r>
              <a:rPr lang="en-US" altLang="zh-CN" dirty="0" smtClean="0"/>
              <a:t>——</a:t>
            </a:r>
            <a:r>
              <a:rPr lang="zh-CN" altLang="en-US" dirty="0" smtClean="0"/>
              <a:t>用户待办</a:t>
            </a:r>
            <a:endParaRPr lang="zh-CN" altLang="en-US" dirty="0"/>
          </a:p>
        </p:txBody>
      </p:sp>
      <p:sp>
        <p:nvSpPr>
          <p:cNvPr id="4" name="内容占位符 2"/>
          <p:cNvSpPr>
            <a:spLocks noGrp="1"/>
          </p:cNvSpPr>
          <p:nvPr>
            <p:ph idx="1"/>
          </p:nvPr>
        </p:nvSpPr>
        <p:spPr>
          <a:xfrm>
            <a:off x="357157" y="1412776"/>
            <a:ext cx="8329863" cy="4824536"/>
          </a:xfrm>
        </p:spPr>
        <p:txBody>
          <a:bodyPr/>
          <a:lstStyle/>
          <a:p>
            <a:pPr>
              <a:spcBef>
                <a:spcPct val="50000"/>
              </a:spcBef>
              <a:buFont typeface="Wingdings" panose="05000000000000000000" pitchFamily="2" charset="2"/>
              <a:buChar char="Ø"/>
            </a:pPr>
            <a:r>
              <a:rPr lang="zh-CN" altLang="en-US" dirty="0" smtClean="0">
                <a:latin typeface="宋体" charset="-122"/>
              </a:rPr>
              <a:t>待办分类</a:t>
            </a:r>
            <a:endParaRPr lang="en-US" altLang="zh-CN" dirty="0" smtClean="0">
              <a:latin typeface="宋体" charset="-122"/>
            </a:endParaRPr>
          </a:p>
          <a:p>
            <a:pPr lvl="1">
              <a:spcBef>
                <a:spcPct val="50000"/>
              </a:spcBef>
              <a:buFont typeface="Wingdings" panose="05000000000000000000" pitchFamily="2" charset="2"/>
              <a:buChar char="Ø"/>
            </a:pPr>
            <a:r>
              <a:rPr lang="zh-CN" altLang="en-US" dirty="0" smtClean="0">
                <a:latin typeface="宋体" charset="-122"/>
              </a:rPr>
              <a:t>按环节代码分类</a:t>
            </a:r>
            <a:endParaRPr lang="en-US" altLang="zh-CN" dirty="0" smtClean="0">
              <a:latin typeface="宋体" charset="-122"/>
            </a:endParaRPr>
          </a:p>
          <a:p>
            <a:pPr lvl="1">
              <a:spcBef>
                <a:spcPct val="50000"/>
              </a:spcBef>
              <a:buFont typeface="Wingdings" panose="05000000000000000000" pitchFamily="2" charset="2"/>
              <a:buChar char="Ø"/>
            </a:pPr>
            <a:r>
              <a:rPr lang="zh-CN" altLang="en-US" dirty="0" smtClean="0">
                <a:latin typeface="宋体" charset="-122"/>
              </a:rPr>
              <a:t>按阶段分类</a:t>
            </a:r>
            <a:endParaRPr lang="en-US" altLang="zh-CN" dirty="0" smtClean="0">
              <a:latin typeface="宋体" charset="-122"/>
            </a:endParaRPr>
          </a:p>
          <a:p>
            <a:pPr>
              <a:spcBef>
                <a:spcPct val="50000"/>
              </a:spcBef>
              <a:buFont typeface="Wingdings" panose="05000000000000000000" pitchFamily="2" charset="2"/>
              <a:buChar char="Ø"/>
            </a:pPr>
            <a:r>
              <a:rPr lang="zh-CN" altLang="en-US" dirty="0" smtClean="0">
                <a:latin typeface="宋体" charset="-122"/>
              </a:rPr>
              <a:t>待办变动</a:t>
            </a:r>
            <a:endParaRPr lang="en-US" altLang="zh-CN" dirty="0" smtClean="0">
              <a:latin typeface="宋体" charset="-122"/>
            </a:endParaRPr>
          </a:p>
          <a:p>
            <a:pPr lvl="1">
              <a:spcBef>
                <a:spcPct val="50000"/>
              </a:spcBef>
              <a:buFont typeface="Wingdings" panose="05000000000000000000" pitchFamily="2" charset="2"/>
              <a:buChar char="Ø"/>
            </a:pPr>
            <a:r>
              <a:rPr lang="zh-CN" altLang="en-US" dirty="0">
                <a:latin typeface="宋体" charset="-122"/>
              </a:rPr>
              <a:t>其他</a:t>
            </a:r>
            <a:r>
              <a:rPr lang="zh-CN" altLang="en-US" dirty="0" smtClean="0">
                <a:latin typeface="宋体" charset="-122"/>
              </a:rPr>
              <a:t>人提交</a:t>
            </a:r>
            <a:endParaRPr lang="en-US" altLang="zh-CN" dirty="0" smtClean="0">
              <a:latin typeface="宋体" charset="-122"/>
            </a:endParaRPr>
          </a:p>
          <a:p>
            <a:pPr lvl="1">
              <a:spcBef>
                <a:spcPct val="50000"/>
              </a:spcBef>
              <a:buFont typeface="Wingdings" panose="05000000000000000000" pitchFamily="2" charset="2"/>
              <a:buChar char="Ø"/>
            </a:pPr>
            <a:r>
              <a:rPr lang="zh-CN" altLang="en-US" dirty="0" smtClean="0">
                <a:latin typeface="宋体" charset="-122"/>
              </a:rPr>
              <a:t>用户机构权限更改</a:t>
            </a:r>
            <a:endParaRPr lang="en-US" altLang="zh-CN" dirty="0" smtClean="0">
              <a:latin typeface="宋体" charset="-122"/>
            </a:endParaRPr>
          </a:p>
          <a:p>
            <a:pPr lvl="1">
              <a:spcBef>
                <a:spcPct val="50000"/>
              </a:spcBef>
              <a:buFont typeface="Wingdings" panose="05000000000000000000" pitchFamily="2" charset="2"/>
              <a:buChar char="Ø"/>
            </a:pPr>
            <a:r>
              <a:rPr lang="zh-CN" altLang="en-US" dirty="0">
                <a:latin typeface="宋体" charset="-122"/>
              </a:rPr>
              <a:t>委托</a:t>
            </a:r>
            <a:endParaRPr lang="zh-CN" altLang="en-US" dirty="0"/>
          </a:p>
        </p:txBody>
      </p:sp>
      <p:sp>
        <p:nvSpPr>
          <p:cNvPr id="5" name="动作按钮: 第一张 4">
            <a:hlinkClick r:id="rId2" action="ppaction://hlinksldjump" highlightClick="1"/>
          </p:cNvPr>
          <p:cNvSpPr/>
          <p:nvPr/>
        </p:nvSpPr>
        <p:spPr>
          <a:xfrm>
            <a:off x="8205435" y="5805264"/>
            <a:ext cx="592320" cy="648072"/>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69365133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节点任务分配</a:t>
            </a:r>
            <a:r>
              <a:rPr lang="en-US" altLang="zh-CN" dirty="0" smtClean="0"/>
              <a:t>——Q&amp;A</a:t>
            </a:r>
            <a:endParaRPr lang="zh-CN" altLang="en-US" dirty="0"/>
          </a:p>
        </p:txBody>
      </p:sp>
      <p:sp>
        <p:nvSpPr>
          <p:cNvPr id="3" name="内容占位符 2"/>
          <p:cNvSpPr>
            <a:spLocks noGrp="1"/>
          </p:cNvSpPr>
          <p:nvPr>
            <p:ph idx="1"/>
          </p:nvPr>
        </p:nvSpPr>
        <p:spPr/>
        <p:txBody>
          <a:bodyPr/>
          <a:lstStyle/>
          <a:p>
            <a:r>
              <a:rPr lang="en-US" altLang="zh-CN" dirty="0" smtClean="0"/>
              <a:t>Q&amp;A</a:t>
            </a:r>
          </a:p>
          <a:p>
            <a:r>
              <a:rPr lang="zh-CN" altLang="en-US" dirty="0" smtClean="0"/>
              <a:t>休息一下</a:t>
            </a:r>
            <a:endParaRPr lang="zh-CN" altLang="en-US" dirty="0"/>
          </a:p>
        </p:txBody>
      </p:sp>
      <p:sp>
        <p:nvSpPr>
          <p:cNvPr id="4" name="动作按钮: 第一张 3">
            <a:hlinkClick r:id="rId2" action="ppaction://hlinksldjump" highlightClick="1"/>
          </p:cNvPr>
          <p:cNvSpPr/>
          <p:nvPr/>
        </p:nvSpPr>
        <p:spPr>
          <a:xfrm>
            <a:off x="8205435" y="5805264"/>
            <a:ext cx="592320" cy="648072"/>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13855690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流程计时</a:t>
            </a:r>
          </a:p>
        </p:txBody>
      </p:sp>
      <p:sp>
        <p:nvSpPr>
          <p:cNvPr id="3" name="内容占位符 2"/>
          <p:cNvSpPr>
            <a:spLocks noGrp="1"/>
          </p:cNvSpPr>
          <p:nvPr>
            <p:ph idx="1"/>
          </p:nvPr>
        </p:nvSpPr>
        <p:spPr/>
        <p:txBody>
          <a:bodyPr/>
          <a:lstStyle/>
          <a:p>
            <a:r>
              <a:rPr lang="zh-CN" altLang="en-US" dirty="0" smtClean="0">
                <a:hlinkClick r:id="rId2" action="ppaction://hlinksldjump"/>
              </a:rPr>
              <a:t>计时对象</a:t>
            </a:r>
            <a:endParaRPr lang="en-US" altLang="zh-CN" dirty="0" smtClean="0"/>
          </a:p>
          <a:p>
            <a:r>
              <a:rPr lang="zh-CN" altLang="en-US" dirty="0" smtClean="0">
                <a:hlinkClick r:id="rId3" action="ppaction://hlinksldjump"/>
              </a:rPr>
              <a:t>计时规则</a:t>
            </a:r>
            <a:endParaRPr lang="en-US" altLang="zh-CN" dirty="0" smtClean="0"/>
          </a:p>
          <a:p>
            <a:r>
              <a:rPr lang="zh-CN" altLang="en-US" dirty="0" smtClean="0">
                <a:hlinkClick r:id="rId4" action="ppaction://hlinksldjump"/>
              </a:rPr>
              <a:t>超时操作</a:t>
            </a:r>
            <a:endParaRPr lang="zh-CN" altLang="en-US" dirty="0"/>
          </a:p>
        </p:txBody>
      </p:sp>
      <p:sp>
        <p:nvSpPr>
          <p:cNvPr id="4" name="动作按钮: 第一张 3">
            <a:hlinkClick r:id="rId5" action="ppaction://hlinksldjump" highlightClick="1"/>
          </p:cNvPr>
          <p:cNvSpPr/>
          <p:nvPr/>
        </p:nvSpPr>
        <p:spPr>
          <a:xfrm>
            <a:off x="8205435" y="5805264"/>
            <a:ext cx="592320" cy="648072"/>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03812292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流程计时</a:t>
            </a:r>
            <a:r>
              <a:rPr lang="en-US" altLang="zh-CN" dirty="0" smtClean="0"/>
              <a:t>——</a:t>
            </a:r>
            <a:r>
              <a:rPr lang="zh-CN" altLang="en-US" dirty="0" smtClean="0"/>
              <a:t>计时对象</a:t>
            </a:r>
            <a:endParaRPr lang="zh-CN" altLang="en-US" dirty="0"/>
          </a:p>
        </p:txBody>
      </p:sp>
      <p:sp>
        <p:nvSpPr>
          <p:cNvPr id="5" name="Text Box 2"/>
          <p:cNvSpPr txBox="1">
            <a:spLocks noGrp="1" noChangeArrowheads="1"/>
          </p:cNvSpPr>
          <p:nvPr>
            <p:ph idx="1"/>
          </p:nvPr>
        </p:nvSpPr>
        <p:spPr bwMode="auto">
          <a:xfrm>
            <a:off x="539552" y="1484784"/>
            <a:ext cx="7776864" cy="2259080"/>
          </a:xfrm>
          <a:prstGeom prst="rect">
            <a:avLst/>
          </a:prstGeom>
          <a:noFill/>
          <a:ln w="9525">
            <a:noFill/>
            <a:miter lim="800000"/>
            <a:headEnd/>
            <a:tailEnd/>
          </a:ln>
        </p:spPr>
        <p:txBody>
          <a:bodyPr wrap="square">
            <a:spAutoFit/>
          </a:bodyPr>
          <a:lstStyle/>
          <a:p>
            <a:pPr>
              <a:buFont typeface="Wingdings" panose="05000000000000000000" pitchFamily="2" charset="2"/>
              <a:buChar char="Ø"/>
            </a:pPr>
            <a:r>
              <a:rPr lang="zh-CN" altLang="en-US" dirty="0" smtClean="0"/>
              <a:t>流程</a:t>
            </a:r>
            <a:endParaRPr lang="en-US" altLang="zh-CN" dirty="0" smtClean="0"/>
          </a:p>
          <a:p>
            <a:pPr marL="400050">
              <a:lnSpc>
                <a:spcPct val="150000"/>
              </a:lnSpc>
              <a:buFont typeface="Wingdings" panose="05000000000000000000" pitchFamily="2" charset="2"/>
              <a:buChar char="Ø"/>
            </a:pPr>
            <a:r>
              <a:rPr lang="zh-CN" altLang="en-US" dirty="0" smtClean="0"/>
              <a:t>节点</a:t>
            </a:r>
            <a:endParaRPr lang="en-US" altLang="zh-CN" dirty="0" smtClean="0"/>
          </a:p>
          <a:p>
            <a:pPr marL="400050">
              <a:lnSpc>
                <a:spcPct val="150000"/>
              </a:lnSpc>
              <a:buFont typeface="Wingdings" panose="05000000000000000000" pitchFamily="2" charset="2"/>
              <a:buChar char="Ø"/>
            </a:pPr>
            <a:r>
              <a:rPr lang="zh-CN" altLang="en-US" dirty="0" smtClean="0"/>
              <a:t>阶段，节点组合</a:t>
            </a:r>
            <a:endParaRPr lang="en-US" altLang="zh-CN" dirty="0" smtClean="0"/>
          </a:p>
        </p:txBody>
      </p:sp>
      <p:sp>
        <p:nvSpPr>
          <p:cNvPr id="4" name="动作按钮: 第一张 3">
            <a:hlinkClick r:id="rId3" action="ppaction://hlinksldjump" highlightClick="1"/>
          </p:cNvPr>
          <p:cNvSpPr/>
          <p:nvPr/>
        </p:nvSpPr>
        <p:spPr>
          <a:xfrm>
            <a:off x="8205435" y="5805264"/>
            <a:ext cx="592320" cy="648072"/>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44342905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流程计时</a:t>
            </a:r>
            <a:r>
              <a:rPr lang="en-US" altLang="zh-CN" dirty="0" smtClean="0"/>
              <a:t>——</a:t>
            </a:r>
            <a:r>
              <a:rPr lang="zh-CN" altLang="en-US" dirty="0" smtClean="0"/>
              <a:t>计时规则（一）</a:t>
            </a:r>
            <a:endParaRPr lang="zh-CN" altLang="en-US" dirty="0"/>
          </a:p>
        </p:txBody>
      </p:sp>
      <p:sp>
        <p:nvSpPr>
          <p:cNvPr id="5" name="Text Box 2"/>
          <p:cNvSpPr txBox="1">
            <a:spLocks noGrp="1" noChangeArrowheads="1"/>
          </p:cNvSpPr>
          <p:nvPr>
            <p:ph idx="1"/>
          </p:nvPr>
        </p:nvSpPr>
        <p:spPr bwMode="auto">
          <a:xfrm>
            <a:off x="357158" y="1000108"/>
            <a:ext cx="8429684" cy="5533823"/>
          </a:xfrm>
          <a:prstGeom prst="rect">
            <a:avLst/>
          </a:prstGeom>
          <a:noFill/>
          <a:ln w="9525">
            <a:noFill/>
            <a:miter lim="800000"/>
            <a:headEnd/>
            <a:tailEnd/>
          </a:ln>
        </p:spPr>
        <p:txBody>
          <a:bodyPr>
            <a:spAutoFit/>
          </a:bodyPr>
          <a:lstStyle/>
          <a:p>
            <a:pPr>
              <a:buFont typeface="Wingdings" panose="05000000000000000000" pitchFamily="2" charset="2"/>
              <a:buChar char="Ø"/>
            </a:pPr>
            <a:r>
              <a:rPr lang="en-US" altLang="zh-CN" dirty="0" smtClean="0"/>
              <a:t>I </a:t>
            </a:r>
            <a:r>
              <a:rPr lang="zh-CN" altLang="en-US" dirty="0" smtClean="0"/>
              <a:t>未设置（</a:t>
            </a:r>
            <a:r>
              <a:rPr lang="en-US" altLang="zh-CN" dirty="0" smtClean="0"/>
              <a:t>ignore </a:t>
            </a:r>
            <a:r>
              <a:rPr lang="zh-CN" altLang="en-US" dirty="0" smtClean="0"/>
              <a:t>默认）</a:t>
            </a:r>
            <a:endParaRPr lang="en-US" altLang="zh-CN" dirty="0" smtClean="0"/>
          </a:p>
          <a:p>
            <a:pPr marL="457200" lvl="1" indent="0">
              <a:buNone/>
            </a:pPr>
            <a:r>
              <a:rPr lang="zh-CN" altLang="en-US" sz="2400" dirty="0" smtClean="0"/>
              <a:t>（ 只在流转中的期限设定和无期限有区别 ）</a:t>
            </a:r>
            <a:r>
              <a:rPr lang="en-US" altLang="zh-CN" sz="2400" dirty="0" smtClean="0"/>
              <a:t>;</a:t>
            </a:r>
            <a:r>
              <a:rPr lang="zh-CN" altLang="en-US" sz="2400" dirty="0" smtClean="0"/>
              <a:t>流转中的未设置表示不覆盖环节的计时规则，无期限表示环节的计时规制设置为无期限。</a:t>
            </a:r>
          </a:p>
          <a:p>
            <a:pPr>
              <a:buFont typeface="Wingdings" panose="05000000000000000000" pitchFamily="2" charset="2"/>
              <a:buChar char="Ø"/>
            </a:pPr>
            <a:r>
              <a:rPr lang="en-US" altLang="zh-CN" dirty="0" smtClean="0"/>
              <a:t>N </a:t>
            </a:r>
            <a:r>
              <a:rPr lang="zh-CN" altLang="en-US" dirty="0"/>
              <a:t>无 </a:t>
            </a:r>
            <a:r>
              <a:rPr lang="en-US" altLang="zh-CN" dirty="0"/>
              <a:t>(</a:t>
            </a:r>
            <a:r>
              <a:rPr lang="zh-CN" altLang="en-US" dirty="0"/>
              <a:t>无期限 </a:t>
            </a:r>
            <a:r>
              <a:rPr lang="en-US" altLang="zh-CN" dirty="0"/>
              <a:t>none ) </a:t>
            </a:r>
            <a:endParaRPr lang="en-US" altLang="zh-CN" dirty="0" smtClean="0"/>
          </a:p>
          <a:p>
            <a:pPr>
              <a:buFont typeface="Wingdings" panose="05000000000000000000" pitchFamily="2" charset="2"/>
              <a:buChar char="Ø"/>
            </a:pPr>
            <a:r>
              <a:rPr lang="en-US" altLang="zh-CN" dirty="0" smtClean="0"/>
              <a:t>F </a:t>
            </a:r>
            <a:r>
              <a:rPr lang="zh-CN" altLang="en-US" dirty="0" smtClean="0"/>
              <a:t>每实例固定期限 </a:t>
            </a:r>
            <a:r>
              <a:rPr lang="en-US" altLang="zh-CN" dirty="0" smtClean="0"/>
              <a:t>fix</a:t>
            </a:r>
          </a:p>
          <a:p>
            <a:pPr marL="457200" lvl="1" indent="0">
              <a:buNone/>
            </a:pPr>
            <a:r>
              <a:rPr lang="zh-CN" altLang="en-US" sz="2400" dirty="0" smtClean="0"/>
              <a:t>该</a:t>
            </a:r>
            <a:r>
              <a:rPr lang="zh-CN" altLang="en-US" sz="2400" dirty="0"/>
              <a:t>节点每生成一个节点实例都是节点设定的期限 </a:t>
            </a:r>
            <a:endParaRPr lang="en-US" altLang="zh-CN" sz="2400" dirty="0"/>
          </a:p>
          <a:p>
            <a:pPr>
              <a:buFont typeface="Wingdings" panose="05000000000000000000" pitchFamily="2" charset="2"/>
              <a:buChar char="Ø"/>
            </a:pPr>
            <a:r>
              <a:rPr lang="en-US" altLang="zh-CN" dirty="0"/>
              <a:t>C </a:t>
            </a:r>
            <a:r>
              <a:rPr lang="zh-CN" altLang="en-US" dirty="0"/>
              <a:t>节点固定期限  </a:t>
            </a:r>
            <a:r>
              <a:rPr lang="en-US" altLang="zh-CN" dirty="0" smtClean="0"/>
              <a:t>cycle</a:t>
            </a:r>
          </a:p>
          <a:p>
            <a:pPr marL="457200" lvl="1" indent="0">
              <a:buNone/>
            </a:pPr>
            <a:r>
              <a:rPr lang="zh-CN" altLang="en-US" sz="2400" dirty="0" smtClean="0"/>
              <a:t>同</a:t>
            </a:r>
            <a:r>
              <a:rPr lang="zh-CN" altLang="en-US" sz="2400" dirty="0"/>
              <a:t>一流程实例中，当前节点的所有实例期限总和，区别于每实例固定期限，当前节点的节点实例期限随着实例增多而减少（场景：节点退回操作，每次退回累计上次时间，不会出现新的期限</a:t>
            </a:r>
            <a:r>
              <a:rPr lang="zh-CN" altLang="en-US" sz="2400" dirty="0" smtClean="0"/>
              <a:t>）</a:t>
            </a:r>
            <a:r>
              <a:rPr lang="fr-FR" altLang="zh-CN" sz="2400" dirty="0" smtClean="0"/>
              <a:t>   </a:t>
            </a:r>
            <a:endParaRPr lang="zh-CN" altLang="en-US" sz="2400" dirty="0"/>
          </a:p>
        </p:txBody>
      </p:sp>
      <p:sp>
        <p:nvSpPr>
          <p:cNvPr id="4" name="动作按钮: 第一张 3">
            <a:hlinkClick r:id="rId3" action="ppaction://hlinksldjump" highlightClick="1"/>
          </p:cNvPr>
          <p:cNvSpPr/>
          <p:nvPr/>
        </p:nvSpPr>
        <p:spPr>
          <a:xfrm>
            <a:off x="8205435" y="5805264"/>
            <a:ext cx="592320" cy="648072"/>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67577624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流程计时</a:t>
            </a:r>
            <a:r>
              <a:rPr lang="en-US" altLang="zh-CN" dirty="0" smtClean="0"/>
              <a:t>——</a:t>
            </a:r>
            <a:r>
              <a:rPr lang="zh-CN" altLang="en-US" dirty="0" smtClean="0"/>
              <a:t>计时规则（二）</a:t>
            </a:r>
            <a:endParaRPr lang="zh-CN" altLang="en-US" dirty="0"/>
          </a:p>
        </p:txBody>
      </p:sp>
      <p:sp>
        <p:nvSpPr>
          <p:cNvPr id="5" name="Text Box 2"/>
          <p:cNvSpPr txBox="1">
            <a:spLocks noGrp="1" noChangeArrowheads="1"/>
          </p:cNvSpPr>
          <p:nvPr>
            <p:ph idx="1"/>
          </p:nvPr>
        </p:nvSpPr>
        <p:spPr bwMode="auto">
          <a:xfrm>
            <a:off x="686366" y="1772816"/>
            <a:ext cx="7671226" cy="3834896"/>
          </a:xfrm>
          <a:prstGeom prst="rect">
            <a:avLst/>
          </a:prstGeom>
          <a:noFill/>
          <a:ln w="9525">
            <a:noFill/>
            <a:miter lim="800000"/>
            <a:headEnd/>
            <a:tailEnd/>
          </a:ln>
        </p:spPr>
        <p:txBody>
          <a:bodyPr wrap="square">
            <a:spAutoFit/>
          </a:bodyPr>
          <a:lstStyle/>
          <a:p>
            <a:pPr>
              <a:buFont typeface="Wingdings" panose="05000000000000000000" pitchFamily="2" charset="2"/>
              <a:buChar char="Ø"/>
            </a:pPr>
            <a:r>
              <a:rPr lang="zh-CN" altLang="en-US" dirty="0"/>
              <a:t>计时</a:t>
            </a:r>
            <a:r>
              <a:rPr lang="zh-CN" altLang="en-US" dirty="0" smtClean="0"/>
              <a:t>类别</a:t>
            </a:r>
            <a:endParaRPr lang="en-US" altLang="zh-CN" dirty="0" smtClean="0"/>
          </a:p>
          <a:p>
            <a:pPr lvl="1">
              <a:buFont typeface="Wingdings" panose="05000000000000000000" pitchFamily="2" charset="2"/>
              <a:buChar char="Ø"/>
            </a:pPr>
            <a:r>
              <a:rPr lang="zh-CN" altLang="en-US" dirty="0" smtClean="0"/>
              <a:t>节点设置</a:t>
            </a:r>
            <a:endParaRPr lang="en-US" altLang="zh-CN" dirty="0" smtClean="0"/>
          </a:p>
          <a:p>
            <a:pPr lvl="1">
              <a:buFont typeface="Wingdings" panose="05000000000000000000" pitchFamily="2" charset="2"/>
              <a:buChar char="Ø"/>
            </a:pPr>
            <a:r>
              <a:rPr lang="zh-CN" altLang="en-US" dirty="0" smtClean="0"/>
              <a:t>流转设置</a:t>
            </a:r>
            <a:endParaRPr lang="en-US" altLang="zh-CN" dirty="0" smtClean="0"/>
          </a:p>
          <a:p>
            <a:pPr>
              <a:buFont typeface="Wingdings" panose="05000000000000000000" pitchFamily="2" charset="2"/>
              <a:buChar char="Ø"/>
            </a:pPr>
            <a:r>
              <a:rPr lang="zh-CN" altLang="en-US" dirty="0" smtClean="0"/>
              <a:t>继承类别</a:t>
            </a:r>
            <a:endParaRPr lang="en-US" altLang="zh-CN" dirty="0" smtClean="0"/>
          </a:p>
          <a:p>
            <a:pPr lvl="1">
              <a:buFont typeface="Wingdings" panose="05000000000000000000" pitchFamily="2" charset="2"/>
              <a:buChar char="Ø"/>
            </a:pPr>
            <a:r>
              <a:rPr lang="zh-CN" altLang="en-US" dirty="0" smtClean="0"/>
              <a:t>继承上一节点</a:t>
            </a:r>
            <a:endParaRPr lang="en-US" altLang="zh-CN" dirty="0" smtClean="0"/>
          </a:p>
          <a:p>
            <a:pPr lvl="1">
              <a:buFont typeface="Wingdings" panose="05000000000000000000" pitchFamily="2" charset="2"/>
              <a:buChar char="Ø"/>
            </a:pPr>
            <a:r>
              <a:rPr lang="zh-CN" altLang="en-US" dirty="0" smtClean="0"/>
              <a:t>继承指定节点</a:t>
            </a:r>
            <a:endParaRPr lang="en-US" altLang="zh-CN" dirty="0" smtClean="0"/>
          </a:p>
          <a:p>
            <a:pPr>
              <a:buFont typeface="Wingdings" panose="05000000000000000000" pitchFamily="2" charset="2"/>
              <a:buChar char="Ø"/>
            </a:pPr>
            <a:endParaRPr lang="en-US" altLang="zh-CN" dirty="0" smtClean="0"/>
          </a:p>
        </p:txBody>
      </p:sp>
      <p:sp>
        <p:nvSpPr>
          <p:cNvPr id="4" name="动作按钮: 第一张 3">
            <a:hlinkClick r:id="rId3" action="ppaction://hlinksldjump" highlightClick="1"/>
          </p:cNvPr>
          <p:cNvSpPr/>
          <p:nvPr/>
        </p:nvSpPr>
        <p:spPr>
          <a:xfrm>
            <a:off x="8205435" y="5805264"/>
            <a:ext cx="592320" cy="648072"/>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07057984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流程计时</a:t>
            </a:r>
            <a:r>
              <a:rPr lang="en-US" altLang="zh-CN" dirty="0" smtClean="0"/>
              <a:t>——</a:t>
            </a:r>
            <a:r>
              <a:rPr lang="zh-CN" altLang="en-US" dirty="0"/>
              <a:t>超时</a:t>
            </a:r>
            <a:r>
              <a:rPr lang="zh-CN" altLang="en-US" dirty="0" smtClean="0"/>
              <a:t>处理</a:t>
            </a:r>
            <a:endParaRPr lang="zh-CN" altLang="en-US" dirty="0"/>
          </a:p>
        </p:txBody>
      </p:sp>
      <p:sp>
        <p:nvSpPr>
          <p:cNvPr id="4" name="Text Box 2"/>
          <p:cNvSpPr txBox="1">
            <a:spLocks noGrp="1" noChangeArrowheads="1"/>
          </p:cNvSpPr>
          <p:nvPr>
            <p:ph idx="1"/>
          </p:nvPr>
        </p:nvSpPr>
        <p:spPr bwMode="auto">
          <a:xfrm>
            <a:off x="357158" y="938507"/>
            <a:ext cx="6724209" cy="5539978"/>
          </a:xfrm>
          <a:prstGeom prst="rect">
            <a:avLst/>
          </a:prstGeom>
          <a:noFill/>
          <a:ln w="9525">
            <a:noFill/>
            <a:miter lim="800000"/>
            <a:headEnd/>
            <a:tailEnd/>
          </a:ln>
        </p:spPr>
        <p:txBody>
          <a:bodyPr wrap="square">
            <a:spAutoFit/>
          </a:bodyPr>
          <a:lstStyle/>
          <a:p>
            <a:pPr marL="400050">
              <a:lnSpc>
                <a:spcPct val="150000"/>
              </a:lnSpc>
              <a:buFont typeface="Wingdings" panose="05000000000000000000" pitchFamily="2" charset="2"/>
              <a:buChar char="Ø"/>
            </a:pPr>
            <a:r>
              <a:rPr lang="zh-CN" altLang="en-US" dirty="0" smtClean="0"/>
              <a:t>预警提醒</a:t>
            </a:r>
            <a:endParaRPr lang="en-US" altLang="zh-CN" dirty="0" smtClean="0"/>
          </a:p>
          <a:p>
            <a:pPr marL="400050">
              <a:lnSpc>
                <a:spcPct val="150000"/>
              </a:lnSpc>
              <a:buFont typeface="Wingdings" panose="05000000000000000000" pitchFamily="2" charset="2"/>
              <a:buChar char="Ø"/>
            </a:pPr>
            <a:r>
              <a:rPr lang="zh-CN" altLang="en-US" dirty="0" smtClean="0"/>
              <a:t>超时处理</a:t>
            </a:r>
            <a:endParaRPr lang="en-US" altLang="zh-CN" dirty="0" smtClean="0"/>
          </a:p>
          <a:p>
            <a:pPr marL="800100" lvl="1">
              <a:lnSpc>
                <a:spcPct val="150000"/>
              </a:lnSpc>
              <a:buFont typeface="Wingdings" panose="05000000000000000000" pitchFamily="2" charset="2"/>
              <a:buChar char="Ø"/>
            </a:pPr>
            <a:r>
              <a:rPr lang="zh-CN" altLang="en-US" dirty="0"/>
              <a:t>无操作</a:t>
            </a:r>
            <a:endParaRPr lang="en-US" altLang="zh-CN" dirty="0" smtClean="0"/>
          </a:p>
          <a:p>
            <a:pPr marL="800100" lvl="1">
              <a:lnSpc>
                <a:spcPct val="150000"/>
              </a:lnSpc>
              <a:buFont typeface="Wingdings" panose="05000000000000000000" pitchFamily="2" charset="2"/>
              <a:buChar char="Ø"/>
            </a:pPr>
            <a:r>
              <a:rPr lang="zh-CN" altLang="en-US" dirty="0" smtClean="0"/>
              <a:t>通知</a:t>
            </a:r>
            <a:endParaRPr lang="en-US" altLang="zh-CN" dirty="0" smtClean="0"/>
          </a:p>
          <a:p>
            <a:pPr marL="800100" lvl="1">
              <a:lnSpc>
                <a:spcPct val="150000"/>
              </a:lnSpc>
              <a:buFont typeface="Wingdings" panose="05000000000000000000" pitchFamily="2" charset="2"/>
              <a:buChar char="Ø"/>
            </a:pPr>
            <a:r>
              <a:rPr lang="zh-CN" altLang="en-US" dirty="0" smtClean="0"/>
              <a:t>挂起</a:t>
            </a:r>
            <a:endParaRPr lang="en-US" altLang="zh-CN" dirty="0" smtClean="0"/>
          </a:p>
          <a:p>
            <a:pPr marL="800100" lvl="1">
              <a:lnSpc>
                <a:spcPct val="150000"/>
              </a:lnSpc>
              <a:buFont typeface="Wingdings" panose="05000000000000000000" pitchFamily="2" charset="2"/>
              <a:buChar char="Ø"/>
            </a:pPr>
            <a:r>
              <a:rPr lang="zh-CN" altLang="en-US" b="1" dirty="0">
                <a:solidFill>
                  <a:srgbClr val="FF0000"/>
                </a:solidFill>
              </a:rPr>
              <a:t>提交</a:t>
            </a:r>
            <a:endParaRPr lang="en-US" altLang="zh-CN" b="1" dirty="0" smtClean="0">
              <a:solidFill>
                <a:srgbClr val="FF0000"/>
              </a:solidFill>
            </a:endParaRPr>
          </a:p>
          <a:p>
            <a:pPr marL="800100" lvl="1">
              <a:lnSpc>
                <a:spcPct val="150000"/>
              </a:lnSpc>
              <a:buFont typeface="Wingdings" panose="05000000000000000000" pitchFamily="2" charset="2"/>
              <a:buChar char="Ø"/>
            </a:pPr>
            <a:r>
              <a:rPr lang="zh-CN" altLang="en-US" dirty="0" smtClean="0"/>
              <a:t>结束</a:t>
            </a:r>
            <a:endParaRPr lang="en-US" altLang="zh-CN" dirty="0" smtClean="0"/>
          </a:p>
        </p:txBody>
      </p:sp>
      <p:sp>
        <p:nvSpPr>
          <p:cNvPr id="5" name="动作按钮: 第一张 4">
            <a:hlinkClick r:id="rId3" action="ppaction://hlinksldjump" highlightClick="1"/>
          </p:cNvPr>
          <p:cNvSpPr/>
          <p:nvPr/>
        </p:nvSpPr>
        <p:spPr>
          <a:xfrm>
            <a:off x="8205435" y="5805264"/>
            <a:ext cx="592320" cy="648072"/>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54187154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流程计时</a:t>
            </a:r>
            <a:r>
              <a:rPr lang="en-US" altLang="zh-CN" dirty="0" smtClean="0"/>
              <a:t>——Q&amp;A</a:t>
            </a:r>
            <a:endParaRPr lang="zh-CN" altLang="en-US" dirty="0"/>
          </a:p>
        </p:txBody>
      </p:sp>
      <p:sp>
        <p:nvSpPr>
          <p:cNvPr id="3" name="内容占位符 2"/>
          <p:cNvSpPr>
            <a:spLocks noGrp="1"/>
          </p:cNvSpPr>
          <p:nvPr>
            <p:ph idx="1"/>
          </p:nvPr>
        </p:nvSpPr>
        <p:spPr/>
        <p:txBody>
          <a:bodyPr/>
          <a:lstStyle/>
          <a:p>
            <a:r>
              <a:rPr lang="en-US" altLang="zh-CN" dirty="0" smtClean="0"/>
              <a:t>Q&amp;A</a:t>
            </a:r>
          </a:p>
          <a:p>
            <a:endParaRPr lang="zh-CN" altLang="en-US" dirty="0"/>
          </a:p>
        </p:txBody>
      </p:sp>
      <p:sp>
        <p:nvSpPr>
          <p:cNvPr id="4" name="动作按钮: 第一张 3">
            <a:hlinkClick r:id="rId2" action="ppaction://hlinksldjump" highlightClick="1"/>
          </p:cNvPr>
          <p:cNvSpPr/>
          <p:nvPr/>
        </p:nvSpPr>
        <p:spPr>
          <a:xfrm>
            <a:off x="8205435" y="5805264"/>
            <a:ext cx="592320" cy="648072"/>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77558575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其他流程相关</a:t>
            </a:r>
            <a:endParaRPr lang="zh-CN" altLang="en-US" dirty="0"/>
          </a:p>
        </p:txBody>
      </p:sp>
      <p:sp>
        <p:nvSpPr>
          <p:cNvPr id="3" name="内容占位符 2"/>
          <p:cNvSpPr>
            <a:spLocks noGrp="1"/>
          </p:cNvSpPr>
          <p:nvPr>
            <p:ph idx="1"/>
          </p:nvPr>
        </p:nvSpPr>
        <p:spPr>
          <a:xfrm>
            <a:off x="357158" y="1556792"/>
            <a:ext cx="8429684" cy="5015480"/>
          </a:xfrm>
        </p:spPr>
        <p:txBody>
          <a:bodyPr/>
          <a:lstStyle/>
          <a:p>
            <a:r>
              <a:rPr lang="zh-CN" altLang="en-US" dirty="0" smtClean="0">
                <a:hlinkClick r:id="rId3" action="ppaction://hlinksldjump"/>
              </a:rPr>
              <a:t>关注流程</a:t>
            </a:r>
            <a:endParaRPr lang="en-US" altLang="zh-CN" dirty="0" smtClean="0">
              <a:hlinkClick r:id="rId4" action="ppaction://hlinksldjump"/>
            </a:endParaRPr>
          </a:p>
          <a:p>
            <a:r>
              <a:rPr lang="zh-CN" altLang="en-US" dirty="0" smtClean="0">
                <a:hlinkClick r:id="rId5" action="ppaction://hlinksldjump"/>
              </a:rPr>
              <a:t>流程日志</a:t>
            </a:r>
            <a:endParaRPr lang="en-US" altLang="zh-CN" dirty="0" smtClean="0">
              <a:hlinkClick r:id="rId4" action="ppaction://hlinksldjump"/>
            </a:endParaRPr>
          </a:p>
          <a:p>
            <a:r>
              <a:rPr lang="zh-CN" altLang="en-US" dirty="0" smtClean="0">
                <a:hlinkClick r:id="rId4" action="ppaction://hlinksldjump"/>
              </a:rPr>
              <a:t>流程</a:t>
            </a:r>
            <a:r>
              <a:rPr lang="zh-CN" altLang="en-US" dirty="0">
                <a:hlinkClick r:id="rId4" action="ppaction://hlinksldjump"/>
              </a:rPr>
              <a:t>事件与通知</a:t>
            </a:r>
            <a:endParaRPr lang="en-US" altLang="zh-CN" dirty="0"/>
          </a:p>
          <a:p>
            <a:r>
              <a:rPr lang="zh-CN" altLang="en-US" dirty="0">
                <a:hlinkClick r:id="rId6" action="ppaction://hlinksldjump"/>
              </a:rPr>
              <a:t>流程</a:t>
            </a:r>
            <a:r>
              <a:rPr lang="zh-CN" altLang="en-US" dirty="0" smtClean="0">
                <a:hlinkClick r:id="rId6" action="ppaction://hlinksldjump"/>
              </a:rPr>
              <a:t>管理</a:t>
            </a:r>
            <a:endParaRPr lang="en-US" altLang="zh-CN" dirty="0" smtClean="0"/>
          </a:p>
          <a:p>
            <a:r>
              <a:rPr lang="zh-CN" altLang="en-US" dirty="0" smtClean="0">
                <a:hlinkClick r:id="rId7" action="ppaction://hlinksldjump"/>
              </a:rPr>
              <a:t>改进与增强</a:t>
            </a:r>
            <a:endParaRPr lang="zh-CN" altLang="en-US" dirty="0"/>
          </a:p>
        </p:txBody>
      </p:sp>
      <p:sp>
        <p:nvSpPr>
          <p:cNvPr id="4" name="动作按钮: 第一张 3">
            <a:hlinkClick r:id="rId8" action="ppaction://hlinksldjump" highlightClick="1"/>
          </p:cNvPr>
          <p:cNvSpPr/>
          <p:nvPr/>
        </p:nvSpPr>
        <p:spPr>
          <a:xfrm>
            <a:off x="8205435" y="5805264"/>
            <a:ext cx="592320" cy="648072"/>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69260511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工作流引擎</a:t>
            </a:r>
            <a:r>
              <a:rPr lang="en-US" altLang="zh-CN" dirty="0" smtClean="0"/>
              <a:t>——</a:t>
            </a:r>
            <a:r>
              <a:rPr lang="zh-CN" altLang="en-US" dirty="0" smtClean="0"/>
              <a:t>基本概念</a:t>
            </a:r>
            <a:endParaRPr lang="zh-CN" altLang="en-US" dirty="0"/>
          </a:p>
        </p:txBody>
      </p:sp>
      <p:sp>
        <p:nvSpPr>
          <p:cNvPr id="3" name="矩形 2"/>
          <p:cNvSpPr/>
          <p:nvPr/>
        </p:nvSpPr>
        <p:spPr>
          <a:xfrm>
            <a:off x="297317" y="1224743"/>
            <a:ext cx="8177564" cy="4893647"/>
          </a:xfrm>
          <a:prstGeom prst="rect">
            <a:avLst/>
          </a:prstGeom>
        </p:spPr>
        <p:txBody>
          <a:bodyPr wrap="square">
            <a:spAutoFit/>
          </a:bodyPr>
          <a:lstStyle/>
          <a:p>
            <a:pPr marL="800100" lvl="1" indent="-342900">
              <a:buFont typeface="Wingdings" panose="05000000000000000000" pitchFamily="2" charset="2"/>
              <a:buChar char="Ø"/>
            </a:pPr>
            <a:r>
              <a:rPr lang="zh-CN" altLang="en-US" sz="2400" dirty="0" smtClean="0"/>
              <a:t>流程基本概念</a:t>
            </a:r>
            <a:endParaRPr lang="en-US" altLang="zh-CN" sz="2400" dirty="0" smtClean="0"/>
          </a:p>
          <a:p>
            <a:pPr marL="1257300" lvl="2" indent="-342900">
              <a:buFont typeface="Wingdings" panose="05000000000000000000" pitchFamily="2" charset="2"/>
              <a:buChar char="Ø"/>
            </a:pPr>
            <a:r>
              <a:rPr lang="zh-CN" altLang="en-US" sz="2400" dirty="0" smtClean="0"/>
              <a:t>流程对应一个业务或者业务的一个模块（子流程）</a:t>
            </a:r>
            <a:endParaRPr lang="en-US" altLang="zh-CN" sz="2400" dirty="0"/>
          </a:p>
          <a:p>
            <a:pPr marL="1257300" lvl="2" indent="-342900">
              <a:buFont typeface="Wingdings" panose="05000000000000000000" pitchFamily="2" charset="2"/>
              <a:buChar char="Ø"/>
            </a:pPr>
            <a:r>
              <a:rPr lang="zh-CN" altLang="en-US" sz="2400" dirty="0" smtClean="0"/>
              <a:t>节点对应一个业务流程中的一个操作环节，一般由某一个人操作，或者由某一类人做相同的操作、决定等</a:t>
            </a:r>
            <a:endParaRPr lang="en-US" altLang="zh-CN" sz="2400" dirty="0" smtClean="0"/>
          </a:p>
          <a:p>
            <a:pPr marL="1257300" lvl="2" indent="-342900">
              <a:buFont typeface="Wingdings" panose="05000000000000000000" pitchFamily="2" charset="2"/>
              <a:buChar char="Ø"/>
            </a:pPr>
            <a:r>
              <a:rPr lang="zh-CN" altLang="en-US" sz="2400" dirty="0" smtClean="0"/>
              <a:t>流转对应业务流程中不同的业务环节之间的先后关系</a:t>
            </a:r>
            <a:endParaRPr lang="en-US" altLang="zh-CN" sz="2400" dirty="0" smtClean="0"/>
          </a:p>
          <a:p>
            <a:pPr marL="800100" lvl="1" indent="-342900">
              <a:buFont typeface="Wingdings" panose="05000000000000000000" pitchFamily="2" charset="2"/>
              <a:buChar char="Ø"/>
            </a:pPr>
            <a:r>
              <a:rPr lang="zh-CN" altLang="en-US" sz="2400" dirty="0" smtClean="0"/>
              <a:t>工作流的任务</a:t>
            </a:r>
            <a:endParaRPr lang="en-US" altLang="zh-CN" sz="2400" dirty="0" smtClean="0"/>
          </a:p>
          <a:p>
            <a:pPr marL="1257300" lvl="2" indent="-342900">
              <a:buFont typeface="Wingdings" panose="05000000000000000000" pitchFamily="2" charset="2"/>
              <a:buChar char="Ø"/>
            </a:pPr>
            <a:r>
              <a:rPr lang="zh-CN" altLang="en-US" sz="2400" dirty="0" smtClean="0"/>
              <a:t>负责业务流程转换</a:t>
            </a:r>
            <a:endParaRPr lang="en-US" altLang="zh-CN" sz="2400" dirty="0" smtClean="0"/>
          </a:p>
          <a:p>
            <a:pPr marL="1257300" lvl="2" indent="-342900">
              <a:buFont typeface="Wingdings" panose="05000000000000000000" pitchFamily="2" charset="2"/>
              <a:buChar char="Ø"/>
            </a:pPr>
            <a:r>
              <a:rPr lang="zh-CN" altLang="en-US" sz="2400" dirty="0" smtClean="0"/>
              <a:t>负责任务的分配</a:t>
            </a:r>
            <a:endParaRPr lang="en-US" altLang="zh-CN" sz="2400" dirty="0" smtClean="0"/>
          </a:p>
          <a:p>
            <a:pPr marL="1257300" lvl="2" indent="-342900">
              <a:buFont typeface="Wingdings" panose="05000000000000000000" pitchFamily="2" charset="2"/>
              <a:buChar char="Ø"/>
            </a:pPr>
            <a:r>
              <a:rPr lang="zh-CN" altLang="en-US" sz="2400" dirty="0" smtClean="0"/>
              <a:t>记录基本的操作日志</a:t>
            </a:r>
            <a:endParaRPr lang="en-US" altLang="zh-CN" sz="2400" dirty="0" smtClean="0"/>
          </a:p>
          <a:p>
            <a:pPr marL="1257300" lvl="2" indent="-342900">
              <a:buFont typeface="Wingdings" panose="05000000000000000000" pitchFamily="2" charset="2"/>
              <a:buChar char="Ø"/>
            </a:pPr>
            <a:r>
              <a:rPr lang="zh-CN" altLang="en-US" sz="2400" dirty="0" smtClean="0"/>
              <a:t>对业务状态进行查看和管理</a:t>
            </a:r>
            <a:endParaRPr lang="en-US" altLang="zh-CN" sz="2400" dirty="0" smtClean="0"/>
          </a:p>
          <a:p>
            <a:pPr marL="800100" lvl="1" indent="-342900">
              <a:buFont typeface="Wingdings" panose="05000000000000000000" pitchFamily="2" charset="2"/>
              <a:buChar char="Ø"/>
            </a:pPr>
            <a:r>
              <a:rPr lang="zh-CN" altLang="en-US" sz="2400" dirty="0" smtClean="0"/>
              <a:t>与工作流产品的区别</a:t>
            </a:r>
          </a:p>
        </p:txBody>
      </p:sp>
      <p:sp>
        <p:nvSpPr>
          <p:cNvPr id="4" name="动作按钮: 第一张 3">
            <a:hlinkClick r:id="rId3" action="ppaction://hlinksldjump" highlightClick="1"/>
          </p:cNvPr>
          <p:cNvSpPr/>
          <p:nvPr/>
        </p:nvSpPr>
        <p:spPr>
          <a:xfrm>
            <a:off x="8205435" y="5805264"/>
            <a:ext cx="592320" cy="648072"/>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其他流程相关</a:t>
            </a:r>
            <a:r>
              <a:rPr lang="en-US" altLang="zh-CN" dirty="0" smtClean="0"/>
              <a:t>——</a:t>
            </a:r>
            <a:r>
              <a:rPr lang="zh-CN" altLang="en-US" dirty="0" smtClean="0"/>
              <a:t>关注流程</a:t>
            </a:r>
            <a:endParaRPr lang="zh-CN" altLang="en-US" dirty="0"/>
          </a:p>
        </p:txBody>
      </p:sp>
      <p:sp>
        <p:nvSpPr>
          <p:cNvPr id="3" name="内容占位符 2"/>
          <p:cNvSpPr>
            <a:spLocks noGrp="1"/>
          </p:cNvSpPr>
          <p:nvPr>
            <p:ph idx="1"/>
          </p:nvPr>
        </p:nvSpPr>
        <p:spPr/>
        <p:txBody>
          <a:bodyPr/>
          <a:lstStyle/>
          <a:p>
            <a:pPr marL="400050">
              <a:lnSpc>
                <a:spcPct val="150000"/>
              </a:lnSpc>
              <a:buFont typeface="Wingdings" panose="05000000000000000000" pitchFamily="2" charset="2"/>
              <a:buChar char="Ø"/>
            </a:pPr>
            <a:r>
              <a:rPr lang="zh-CN" altLang="en-US" dirty="0" smtClean="0"/>
              <a:t>关注流程（业务收藏）</a:t>
            </a:r>
            <a:endParaRPr lang="en-US" altLang="zh-CN" dirty="0"/>
          </a:p>
          <a:p>
            <a:pPr marL="400050">
              <a:lnSpc>
                <a:spcPct val="150000"/>
              </a:lnSpc>
              <a:buFont typeface="Wingdings" panose="05000000000000000000" pitchFamily="2" charset="2"/>
              <a:buChar char="Ø"/>
            </a:pPr>
            <a:r>
              <a:rPr lang="zh-CN" altLang="en-US" dirty="0" smtClean="0"/>
              <a:t>关注人与办件角色</a:t>
            </a:r>
            <a:endParaRPr lang="zh-CN" altLang="en-US" dirty="0"/>
          </a:p>
        </p:txBody>
      </p:sp>
      <p:sp>
        <p:nvSpPr>
          <p:cNvPr id="4" name="动作按钮: 第一张 3">
            <a:hlinkClick r:id="rId2" action="ppaction://hlinksldjump" highlightClick="1"/>
          </p:cNvPr>
          <p:cNvSpPr/>
          <p:nvPr/>
        </p:nvSpPr>
        <p:spPr>
          <a:xfrm>
            <a:off x="8205435" y="5805264"/>
            <a:ext cx="592320" cy="648072"/>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6975204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其他流程相关</a:t>
            </a:r>
            <a:r>
              <a:rPr lang="en-US" altLang="zh-CN" dirty="0" smtClean="0"/>
              <a:t>——</a:t>
            </a:r>
            <a:r>
              <a:rPr lang="zh-CN" altLang="en-US" dirty="0" smtClean="0"/>
              <a:t>流程日志</a:t>
            </a:r>
            <a:endParaRPr lang="zh-CN" altLang="en-US" dirty="0"/>
          </a:p>
        </p:txBody>
      </p:sp>
      <p:sp>
        <p:nvSpPr>
          <p:cNvPr id="3" name="内容占位符 2"/>
          <p:cNvSpPr>
            <a:spLocks noGrp="1"/>
          </p:cNvSpPr>
          <p:nvPr>
            <p:ph idx="1"/>
          </p:nvPr>
        </p:nvSpPr>
        <p:spPr/>
        <p:txBody>
          <a:bodyPr/>
          <a:lstStyle/>
          <a:p>
            <a:pPr marL="400050">
              <a:lnSpc>
                <a:spcPct val="150000"/>
              </a:lnSpc>
              <a:buFont typeface="Wingdings" panose="05000000000000000000" pitchFamily="2" charset="2"/>
              <a:buChar char="Ø"/>
            </a:pPr>
            <a:r>
              <a:rPr lang="zh-CN" altLang="en-US" dirty="0" smtClean="0"/>
              <a:t>流程操作日志</a:t>
            </a:r>
            <a:endParaRPr lang="en-US" altLang="zh-CN" dirty="0"/>
          </a:p>
          <a:p>
            <a:pPr marL="400050">
              <a:lnSpc>
                <a:spcPct val="150000"/>
              </a:lnSpc>
              <a:buFont typeface="Wingdings" panose="05000000000000000000" pitchFamily="2" charset="2"/>
              <a:buChar char="Ø"/>
            </a:pPr>
            <a:r>
              <a:rPr lang="zh-CN" altLang="en-US" dirty="0" smtClean="0"/>
              <a:t>流程管理日志</a:t>
            </a:r>
            <a:endParaRPr lang="zh-CN" altLang="en-US" dirty="0"/>
          </a:p>
        </p:txBody>
      </p:sp>
      <p:sp>
        <p:nvSpPr>
          <p:cNvPr id="4" name="动作按钮: 第一张 3">
            <a:hlinkClick r:id="rId2" action="ppaction://hlinksldjump" highlightClick="1"/>
          </p:cNvPr>
          <p:cNvSpPr/>
          <p:nvPr/>
        </p:nvSpPr>
        <p:spPr>
          <a:xfrm>
            <a:off x="8205435" y="5805264"/>
            <a:ext cx="592320" cy="648072"/>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28719040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其他流程</a:t>
            </a:r>
            <a:r>
              <a:rPr lang="zh-CN" altLang="en-US" dirty="0" smtClean="0"/>
              <a:t>相关</a:t>
            </a:r>
            <a:r>
              <a:rPr lang="en-US" altLang="zh-CN" dirty="0" smtClean="0"/>
              <a:t>——</a:t>
            </a:r>
            <a:r>
              <a:rPr lang="zh-CN" altLang="en-US" dirty="0" smtClean="0"/>
              <a:t>流程事件与通知</a:t>
            </a:r>
            <a:endParaRPr lang="zh-CN" altLang="en-US" dirty="0"/>
          </a:p>
        </p:txBody>
      </p:sp>
      <p:sp>
        <p:nvSpPr>
          <p:cNvPr id="6" name="Text Box 2"/>
          <p:cNvSpPr txBox="1">
            <a:spLocks noChangeArrowheads="1"/>
          </p:cNvSpPr>
          <p:nvPr/>
        </p:nvSpPr>
        <p:spPr bwMode="auto">
          <a:xfrm>
            <a:off x="326329" y="980728"/>
            <a:ext cx="8532813" cy="5435334"/>
          </a:xfrm>
          <a:prstGeom prst="rect">
            <a:avLst/>
          </a:prstGeom>
          <a:noFill/>
          <a:ln w="9525">
            <a:noFill/>
            <a:miter lim="800000"/>
            <a:headEnd/>
            <a:tailEnd/>
          </a:ln>
        </p:spPr>
        <p:txBody>
          <a:bodyPr>
            <a:spAutoFit/>
          </a:bodyPr>
          <a:lstStyle/>
          <a:p>
            <a:pPr marL="400050" indent="-342900">
              <a:lnSpc>
                <a:spcPct val="150000"/>
              </a:lnSpc>
              <a:spcBef>
                <a:spcPct val="20000"/>
              </a:spcBef>
              <a:buFont typeface="Wingdings" panose="05000000000000000000" pitchFamily="2" charset="2"/>
              <a:buChar char="Ø"/>
            </a:pPr>
            <a:r>
              <a:rPr lang="zh-CN" altLang="en-US" sz="3200" dirty="0">
                <a:latin typeface="微软雅黑" pitchFamily="34" charset="-122"/>
                <a:ea typeface="微软雅黑" pitchFamily="34" charset="-122"/>
              </a:rPr>
              <a:t>流程事件：</a:t>
            </a:r>
            <a:endParaRPr lang="en-US" altLang="zh-CN" sz="3200" dirty="0">
              <a:latin typeface="微软雅黑" pitchFamily="34" charset="-122"/>
              <a:ea typeface="微软雅黑" pitchFamily="34" charset="-122"/>
            </a:endParaRPr>
          </a:p>
          <a:p>
            <a:pPr marL="857250" lvl="2" indent="-342900">
              <a:lnSpc>
                <a:spcPct val="150000"/>
              </a:lnSpc>
              <a:spcBef>
                <a:spcPct val="20000"/>
              </a:spcBef>
              <a:buFont typeface="Wingdings" panose="05000000000000000000" pitchFamily="2" charset="2"/>
              <a:buChar char="Ø"/>
            </a:pPr>
            <a:r>
              <a:rPr lang="zh-CN" altLang="en-US" sz="2400" dirty="0">
                <a:latin typeface="微软雅黑" pitchFamily="34" charset="-122"/>
                <a:ea typeface="微软雅黑" pitchFamily="34" charset="-122"/>
              </a:rPr>
              <a:t>超时预警和逾期处理</a:t>
            </a:r>
            <a:endParaRPr lang="en-US" altLang="zh-CN" sz="2400" dirty="0">
              <a:latin typeface="微软雅黑" pitchFamily="34" charset="-122"/>
              <a:ea typeface="微软雅黑" pitchFamily="34" charset="-122"/>
            </a:endParaRPr>
          </a:p>
          <a:p>
            <a:pPr marL="857250" lvl="2" indent="-342900">
              <a:lnSpc>
                <a:spcPct val="150000"/>
              </a:lnSpc>
              <a:spcBef>
                <a:spcPct val="20000"/>
              </a:spcBef>
              <a:buFont typeface="Wingdings" panose="05000000000000000000" pitchFamily="2" charset="2"/>
              <a:buChar char="Ø"/>
            </a:pPr>
            <a:r>
              <a:rPr lang="zh-CN" altLang="en-US" sz="2400" dirty="0">
                <a:latin typeface="微软雅黑" pitchFamily="34" charset="-122"/>
                <a:ea typeface="微软雅黑" pitchFamily="34" charset="-122"/>
              </a:rPr>
              <a:t>节点进入和提交事件</a:t>
            </a:r>
            <a:endParaRPr lang="en-US" altLang="zh-CN" sz="2400" dirty="0">
              <a:latin typeface="微软雅黑" pitchFamily="34" charset="-122"/>
              <a:ea typeface="微软雅黑" pitchFamily="34" charset="-122"/>
            </a:endParaRPr>
          </a:p>
          <a:p>
            <a:pPr marL="400050" indent="-342900">
              <a:lnSpc>
                <a:spcPct val="150000"/>
              </a:lnSpc>
              <a:spcBef>
                <a:spcPct val="20000"/>
              </a:spcBef>
              <a:buFont typeface="Wingdings" panose="05000000000000000000" pitchFamily="2" charset="2"/>
              <a:buChar char="Ø"/>
            </a:pPr>
            <a:r>
              <a:rPr lang="zh-CN" altLang="en-US" sz="3200" dirty="0">
                <a:latin typeface="微软雅黑" pitchFamily="34" charset="-122"/>
                <a:ea typeface="微软雅黑" pitchFamily="34" charset="-122"/>
              </a:rPr>
              <a:t>通知模式：</a:t>
            </a:r>
            <a:endParaRPr lang="en-US" altLang="zh-CN" sz="3200" dirty="0">
              <a:latin typeface="微软雅黑" pitchFamily="34" charset="-122"/>
              <a:ea typeface="微软雅黑" pitchFamily="34" charset="-122"/>
            </a:endParaRPr>
          </a:p>
          <a:p>
            <a:pPr marL="857250" lvl="2" indent="-342900">
              <a:lnSpc>
                <a:spcPct val="150000"/>
              </a:lnSpc>
              <a:spcBef>
                <a:spcPct val="20000"/>
              </a:spcBef>
              <a:buFont typeface="Wingdings" panose="05000000000000000000" pitchFamily="2" charset="2"/>
              <a:buChar char="Ø"/>
            </a:pPr>
            <a:r>
              <a:rPr lang="zh-CN" altLang="en-US" sz="2400" dirty="0">
                <a:latin typeface="微软雅黑" pitchFamily="34" charset="-122"/>
                <a:ea typeface="微软雅黑" pitchFamily="34" charset="-122"/>
              </a:rPr>
              <a:t>邮件系统</a:t>
            </a:r>
            <a:endParaRPr lang="en-US" altLang="zh-CN" sz="2400" dirty="0">
              <a:latin typeface="微软雅黑" pitchFamily="34" charset="-122"/>
              <a:ea typeface="微软雅黑" pitchFamily="34" charset="-122"/>
            </a:endParaRPr>
          </a:p>
          <a:p>
            <a:pPr marL="857250" lvl="2" indent="-342900">
              <a:lnSpc>
                <a:spcPct val="150000"/>
              </a:lnSpc>
              <a:spcBef>
                <a:spcPct val="20000"/>
              </a:spcBef>
              <a:buFont typeface="Wingdings" panose="05000000000000000000" pitchFamily="2" charset="2"/>
              <a:buChar char="Ø"/>
            </a:pPr>
            <a:r>
              <a:rPr lang="zh-CN" altLang="en-US" sz="2400" dirty="0">
                <a:latin typeface="微软雅黑" pitchFamily="34" charset="-122"/>
                <a:ea typeface="微软雅黑" pitchFamily="34" charset="-122"/>
              </a:rPr>
              <a:t>内部消息</a:t>
            </a:r>
            <a:endParaRPr lang="en-US" altLang="zh-CN" sz="2400" dirty="0">
              <a:latin typeface="微软雅黑" pitchFamily="34" charset="-122"/>
              <a:ea typeface="微软雅黑" pitchFamily="34" charset="-122"/>
            </a:endParaRPr>
          </a:p>
          <a:p>
            <a:pPr marL="857250" lvl="2" indent="-342900">
              <a:lnSpc>
                <a:spcPct val="150000"/>
              </a:lnSpc>
              <a:spcBef>
                <a:spcPct val="20000"/>
              </a:spcBef>
              <a:buFont typeface="Wingdings" panose="05000000000000000000" pitchFamily="2" charset="2"/>
              <a:buChar char="Ø"/>
            </a:pPr>
            <a:r>
              <a:rPr lang="en-US" altLang="zh-CN" sz="2400" dirty="0">
                <a:latin typeface="微软雅黑" pitchFamily="34" charset="-122"/>
                <a:ea typeface="微软雅黑" pitchFamily="34" charset="-122"/>
              </a:rPr>
              <a:t>IM</a:t>
            </a:r>
            <a:r>
              <a:rPr lang="zh-CN" altLang="en-US" sz="2400" dirty="0">
                <a:latin typeface="微软雅黑" pitchFamily="34" charset="-122"/>
                <a:ea typeface="微软雅黑" pitchFamily="34" charset="-122"/>
              </a:rPr>
              <a:t>即时通讯</a:t>
            </a:r>
            <a:endParaRPr lang="en-US" altLang="zh-CN" sz="2400" dirty="0">
              <a:latin typeface="微软雅黑" pitchFamily="34" charset="-122"/>
              <a:ea typeface="微软雅黑" pitchFamily="34" charset="-122"/>
            </a:endParaRPr>
          </a:p>
          <a:p>
            <a:pPr marL="857250" lvl="2" indent="-342900">
              <a:lnSpc>
                <a:spcPct val="150000"/>
              </a:lnSpc>
              <a:spcBef>
                <a:spcPct val="20000"/>
              </a:spcBef>
              <a:buFont typeface="Wingdings" panose="05000000000000000000" pitchFamily="2" charset="2"/>
              <a:buChar char="Ø"/>
            </a:pPr>
            <a:r>
              <a:rPr lang="zh-CN" altLang="en-US" sz="2400" dirty="0">
                <a:latin typeface="微软雅黑" pitchFamily="34" charset="-122"/>
                <a:ea typeface="微软雅黑" pitchFamily="34" charset="-122"/>
              </a:rPr>
              <a:t>短信平台</a:t>
            </a:r>
            <a:endParaRPr lang="en-US" altLang="zh-CN" sz="2400" dirty="0">
              <a:latin typeface="微软雅黑" pitchFamily="34" charset="-122"/>
              <a:ea typeface="微软雅黑" pitchFamily="34" charset="-122"/>
            </a:endParaRPr>
          </a:p>
        </p:txBody>
      </p:sp>
      <p:sp>
        <p:nvSpPr>
          <p:cNvPr id="4" name="动作按钮: 第一张 3">
            <a:hlinkClick r:id="rId3" action="ppaction://hlinksldjump" highlightClick="1"/>
          </p:cNvPr>
          <p:cNvSpPr/>
          <p:nvPr/>
        </p:nvSpPr>
        <p:spPr>
          <a:xfrm>
            <a:off x="8205435" y="5805264"/>
            <a:ext cx="592320" cy="648072"/>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76861353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其他流程相关</a:t>
            </a:r>
            <a:r>
              <a:rPr lang="en-US" altLang="zh-CN" dirty="0" smtClean="0"/>
              <a:t>——</a:t>
            </a:r>
            <a:r>
              <a:rPr lang="zh-CN" altLang="en-US" dirty="0" smtClean="0"/>
              <a:t>流程管理</a:t>
            </a:r>
            <a:endParaRPr lang="zh-CN" altLang="en-US" dirty="0"/>
          </a:p>
        </p:txBody>
      </p:sp>
      <p:sp>
        <p:nvSpPr>
          <p:cNvPr id="5" name="内容占位符 2"/>
          <p:cNvSpPr txBox="1">
            <a:spLocks/>
          </p:cNvSpPr>
          <p:nvPr/>
        </p:nvSpPr>
        <p:spPr bwMode="auto">
          <a:xfrm>
            <a:off x="389322" y="1484784"/>
            <a:ext cx="8429684" cy="525658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None/>
              <a:defRPr sz="3200">
                <a:solidFill>
                  <a:schemeClr val="tx1"/>
                </a:solidFill>
                <a:latin typeface="微软雅黑" pitchFamily="34" charset="-122"/>
                <a:ea typeface="微软雅黑" pitchFamily="34" charset="-122"/>
                <a:cs typeface="+mn-cs"/>
              </a:defRPr>
            </a:lvl1pPr>
            <a:lvl2pPr marL="742950" indent="-285750" algn="l" rtl="0" eaLnBrk="1" fontAlgn="base" hangingPunct="1">
              <a:spcBef>
                <a:spcPct val="20000"/>
              </a:spcBef>
              <a:spcAft>
                <a:spcPct val="0"/>
              </a:spcAft>
              <a:buChar char="–"/>
              <a:defRPr sz="2800">
                <a:solidFill>
                  <a:schemeClr val="tx1"/>
                </a:solidFill>
                <a:latin typeface="微软雅黑" pitchFamily="34" charset="-122"/>
                <a:ea typeface="微软雅黑" pitchFamily="34" charset="-122"/>
              </a:defRPr>
            </a:lvl2pPr>
            <a:lvl3pPr marL="1143000" indent="-228600" algn="l" rtl="0" eaLnBrk="1" fontAlgn="base" hangingPunct="1">
              <a:spcBef>
                <a:spcPct val="20000"/>
              </a:spcBef>
              <a:spcAft>
                <a:spcPct val="0"/>
              </a:spcAft>
              <a:buChar char="•"/>
              <a:defRPr sz="2400">
                <a:solidFill>
                  <a:schemeClr val="tx1"/>
                </a:solidFill>
                <a:latin typeface="微软雅黑" pitchFamily="34" charset="-122"/>
                <a:ea typeface="微软雅黑" pitchFamily="34" charset="-122"/>
              </a:defRPr>
            </a:lvl3pPr>
            <a:lvl4pPr marL="1600200" indent="-228600" algn="l" rtl="0" eaLnBrk="1" fontAlgn="base" hangingPunct="1">
              <a:spcBef>
                <a:spcPct val="20000"/>
              </a:spcBef>
              <a:spcAft>
                <a:spcPct val="0"/>
              </a:spcAft>
              <a:buChar char="–"/>
              <a:defRPr sz="2000">
                <a:solidFill>
                  <a:schemeClr val="tx1"/>
                </a:solidFill>
                <a:latin typeface="微软雅黑" pitchFamily="34" charset="-122"/>
                <a:ea typeface="微软雅黑" pitchFamily="34" charset="-122"/>
              </a:defRPr>
            </a:lvl4pPr>
            <a:lvl5pPr marL="2057400" indent="-228600" algn="l" rtl="0" eaLnBrk="1" fontAlgn="base" hangingPunct="1">
              <a:spcBef>
                <a:spcPct val="20000"/>
              </a:spcBef>
              <a:spcAft>
                <a:spcPct val="0"/>
              </a:spcAft>
              <a:buChar char="»"/>
              <a:defRPr sz="2000">
                <a:solidFill>
                  <a:schemeClr val="tx1"/>
                </a:solidFill>
                <a:latin typeface="微软雅黑" pitchFamily="34" charset="-122"/>
                <a:ea typeface="微软雅黑" pitchFamily="34" charset="-122"/>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a:spcBef>
                <a:spcPct val="50000"/>
              </a:spcBef>
              <a:buFont typeface="Wingdings" panose="05000000000000000000" pitchFamily="2" charset="2"/>
              <a:buChar char="Ø"/>
            </a:pPr>
            <a:r>
              <a:rPr lang="zh-CN" altLang="en-US" kern="0" dirty="0" smtClean="0"/>
              <a:t>状态管理（节点、流程）</a:t>
            </a:r>
            <a:endParaRPr lang="en-US" altLang="zh-CN" kern="0" dirty="0" smtClean="0"/>
          </a:p>
          <a:p>
            <a:pPr>
              <a:spcBef>
                <a:spcPct val="50000"/>
              </a:spcBef>
              <a:buFont typeface="Wingdings" panose="05000000000000000000" pitchFamily="2" charset="2"/>
              <a:buChar char="Ø"/>
            </a:pPr>
            <a:r>
              <a:rPr lang="zh-CN" altLang="en-US" kern="0" dirty="0" smtClean="0"/>
              <a:t>节点管理（结束、提交、游离、新建）</a:t>
            </a:r>
            <a:endParaRPr lang="en-US" altLang="zh-CN" kern="0" dirty="0" smtClean="0"/>
          </a:p>
          <a:p>
            <a:pPr>
              <a:spcBef>
                <a:spcPct val="50000"/>
              </a:spcBef>
              <a:buFont typeface="Wingdings" panose="05000000000000000000" pitchFamily="2" charset="2"/>
              <a:buChar char="Ø"/>
            </a:pPr>
            <a:r>
              <a:rPr lang="zh-CN" altLang="en-US" kern="0" dirty="0" smtClean="0"/>
              <a:t>变量管理</a:t>
            </a:r>
            <a:endParaRPr lang="en-US" altLang="zh-CN" kern="0" dirty="0" smtClean="0"/>
          </a:p>
          <a:p>
            <a:pPr>
              <a:spcBef>
                <a:spcPct val="50000"/>
              </a:spcBef>
              <a:buFont typeface="Wingdings" panose="05000000000000000000" pitchFamily="2" charset="2"/>
              <a:buChar char="Ø"/>
            </a:pPr>
            <a:r>
              <a:rPr lang="zh-CN" altLang="en-US" kern="0" dirty="0" smtClean="0"/>
              <a:t>操作人员管理</a:t>
            </a:r>
            <a:endParaRPr lang="en-US" altLang="zh-CN" kern="0" dirty="0" smtClean="0"/>
          </a:p>
          <a:p>
            <a:pPr lvl="1">
              <a:spcBef>
                <a:spcPct val="50000"/>
              </a:spcBef>
              <a:buFont typeface="Wingdings" panose="05000000000000000000" pitchFamily="2" charset="2"/>
              <a:buChar char="Ø"/>
            </a:pPr>
            <a:r>
              <a:rPr lang="zh-CN" altLang="en-US" kern="0" dirty="0"/>
              <a:t>办</a:t>
            </a:r>
            <a:r>
              <a:rPr lang="zh-CN" altLang="en-US" kern="0" dirty="0" smtClean="0"/>
              <a:t>件角色</a:t>
            </a:r>
            <a:endParaRPr lang="en-US" altLang="zh-CN" kern="0" dirty="0" smtClean="0"/>
          </a:p>
          <a:p>
            <a:pPr lvl="1">
              <a:spcBef>
                <a:spcPct val="50000"/>
              </a:spcBef>
              <a:buFont typeface="Wingdings" panose="05000000000000000000" pitchFamily="2" charset="2"/>
              <a:buChar char="Ø"/>
            </a:pPr>
            <a:r>
              <a:rPr lang="zh-CN" altLang="en-US" kern="0" dirty="0"/>
              <a:t>办</a:t>
            </a:r>
            <a:r>
              <a:rPr lang="zh-CN" altLang="en-US" kern="0" dirty="0" smtClean="0"/>
              <a:t>件机构</a:t>
            </a:r>
            <a:endParaRPr lang="en-US" altLang="zh-CN" kern="0" dirty="0" smtClean="0"/>
          </a:p>
          <a:p>
            <a:pPr lvl="1">
              <a:spcBef>
                <a:spcPct val="50000"/>
              </a:spcBef>
              <a:buFont typeface="Wingdings" panose="05000000000000000000" pitchFamily="2" charset="2"/>
              <a:buChar char="Ø"/>
            </a:pPr>
            <a:r>
              <a:rPr lang="zh-CN" altLang="en-US" kern="0" dirty="0" smtClean="0"/>
              <a:t>任务分配</a:t>
            </a:r>
            <a:endParaRPr lang="zh-CN" altLang="en-US" kern="0" dirty="0"/>
          </a:p>
        </p:txBody>
      </p:sp>
      <p:sp>
        <p:nvSpPr>
          <p:cNvPr id="4" name="动作按钮: 第一张 3">
            <a:hlinkClick r:id="rId2" action="ppaction://hlinksldjump" highlightClick="1"/>
          </p:cNvPr>
          <p:cNvSpPr/>
          <p:nvPr/>
        </p:nvSpPr>
        <p:spPr>
          <a:xfrm>
            <a:off x="8205435" y="5805264"/>
            <a:ext cx="592320" cy="648072"/>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78732458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其他流程相关</a:t>
            </a:r>
            <a:r>
              <a:rPr lang="en-US" altLang="zh-CN" dirty="0" smtClean="0"/>
              <a:t>——</a:t>
            </a:r>
            <a:r>
              <a:rPr lang="zh-CN" altLang="en-US" dirty="0" smtClean="0"/>
              <a:t>管理扩展接口</a:t>
            </a:r>
            <a:endParaRPr lang="zh-CN" altLang="en-US" dirty="0"/>
          </a:p>
        </p:txBody>
      </p:sp>
      <p:sp>
        <p:nvSpPr>
          <p:cNvPr id="5" name="内容占位符 2"/>
          <p:cNvSpPr txBox="1">
            <a:spLocks/>
          </p:cNvSpPr>
          <p:nvPr/>
        </p:nvSpPr>
        <p:spPr bwMode="auto">
          <a:xfrm>
            <a:off x="389322" y="1484784"/>
            <a:ext cx="8429684" cy="525658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None/>
              <a:defRPr sz="3200">
                <a:solidFill>
                  <a:schemeClr val="tx1"/>
                </a:solidFill>
                <a:latin typeface="微软雅黑" pitchFamily="34" charset="-122"/>
                <a:ea typeface="微软雅黑" pitchFamily="34" charset="-122"/>
                <a:cs typeface="+mn-cs"/>
              </a:defRPr>
            </a:lvl1pPr>
            <a:lvl2pPr marL="742950" indent="-285750" algn="l" rtl="0" eaLnBrk="1" fontAlgn="base" hangingPunct="1">
              <a:spcBef>
                <a:spcPct val="20000"/>
              </a:spcBef>
              <a:spcAft>
                <a:spcPct val="0"/>
              </a:spcAft>
              <a:buChar char="–"/>
              <a:defRPr sz="2800">
                <a:solidFill>
                  <a:schemeClr val="tx1"/>
                </a:solidFill>
                <a:latin typeface="微软雅黑" pitchFamily="34" charset="-122"/>
                <a:ea typeface="微软雅黑" pitchFamily="34" charset="-122"/>
              </a:defRPr>
            </a:lvl2pPr>
            <a:lvl3pPr marL="1143000" indent="-228600" algn="l" rtl="0" eaLnBrk="1" fontAlgn="base" hangingPunct="1">
              <a:spcBef>
                <a:spcPct val="20000"/>
              </a:spcBef>
              <a:spcAft>
                <a:spcPct val="0"/>
              </a:spcAft>
              <a:buChar char="•"/>
              <a:defRPr sz="2400">
                <a:solidFill>
                  <a:schemeClr val="tx1"/>
                </a:solidFill>
                <a:latin typeface="微软雅黑" pitchFamily="34" charset="-122"/>
                <a:ea typeface="微软雅黑" pitchFamily="34" charset="-122"/>
              </a:defRPr>
            </a:lvl3pPr>
            <a:lvl4pPr marL="1600200" indent="-228600" algn="l" rtl="0" eaLnBrk="1" fontAlgn="base" hangingPunct="1">
              <a:spcBef>
                <a:spcPct val="20000"/>
              </a:spcBef>
              <a:spcAft>
                <a:spcPct val="0"/>
              </a:spcAft>
              <a:buChar char="–"/>
              <a:defRPr sz="2000">
                <a:solidFill>
                  <a:schemeClr val="tx1"/>
                </a:solidFill>
                <a:latin typeface="微软雅黑" pitchFamily="34" charset="-122"/>
                <a:ea typeface="微软雅黑" pitchFamily="34" charset="-122"/>
              </a:defRPr>
            </a:lvl4pPr>
            <a:lvl5pPr marL="2057400" indent="-228600" algn="l" rtl="0" eaLnBrk="1" fontAlgn="base" hangingPunct="1">
              <a:spcBef>
                <a:spcPct val="20000"/>
              </a:spcBef>
              <a:spcAft>
                <a:spcPct val="0"/>
              </a:spcAft>
              <a:buChar char="»"/>
              <a:defRPr sz="2000">
                <a:solidFill>
                  <a:schemeClr val="tx1"/>
                </a:solidFill>
                <a:latin typeface="微软雅黑" pitchFamily="34" charset="-122"/>
                <a:ea typeface="微软雅黑" pitchFamily="34" charset="-122"/>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a:spcBef>
                <a:spcPct val="50000"/>
              </a:spcBef>
              <a:buFont typeface="Wingdings" panose="05000000000000000000" pitchFamily="2" charset="2"/>
              <a:buChar char="Ø"/>
            </a:pPr>
            <a:r>
              <a:rPr lang="zh-CN" altLang="en-US" kern="0" dirty="0" smtClean="0"/>
              <a:t>现有的接口</a:t>
            </a:r>
            <a:endParaRPr lang="en-US" altLang="zh-CN" kern="0" dirty="0" smtClean="0"/>
          </a:p>
          <a:p>
            <a:pPr lvl="1">
              <a:spcBef>
                <a:spcPct val="50000"/>
              </a:spcBef>
              <a:buFont typeface="Wingdings" panose="05000000000000000000" pitchFamily="2" charset="2"/>
              <a:buChar char="Ø"/>
            </a:pPr>
            <a:r>
              <a:rPr lang="zh-CN" altLang="en-US" kern="0" dirty="0" smtClean="0"/>
              <a:t>流程状态变更</a:t>
            </a:r>
            <a:endParaRPr lang="en-US" altLang="zh-CN" kern="0" dirty="0" smtClean="0"/>
          </a:p>
          <a:p>
            <a:pPr lvl="1">
              <a:spcBef>
                <a:spcPct val="50000"/>
              </a:spcBef>
              <a:buFont typeface="Wingdings" panose="05000000000000000000" pitchFamily="2" charset="2"/>
              <a:buChar char="Ø"/>
            </a:pPr>
            <a:r>
              <a:rPr lang="zh-CN" altLang="en-US" kern="0" dirty="0" smtClean="0"/>
              <a:t>节点状态变更</a:t>
            </a:r>
            <a:endParaRPr lang="en-US" altLang="zh-CN" kern="0" dirty="0" smtClean="0"/>
          </a:p>
          <a:p>
            <a:pPr>
              <a:spcBef>
                <a:spcPct val="50000"/>
              </a:spcBef>
              <a:buFont typeface="Wingdings" panose="05000000000000000000" pitchFamily="2" charset="2"/>
              <a:buChar char="Ø"/>
            </a:pPr>
            <a:r>
              <a:rPr lang="zh-CN" altLang="en-US" kern="0" dirty="0"/>
              <a:t>待</a:t>
            </a:r>
            <a:r>
              <a:rPr lang="zh-CN" altLang="en-US" kern="0" dirty="0" smtClean="0"/>
              <a:t>开发的接口</a:t>
            </a:r>
            <a:endParaRPr lang="en-US" altLang="zh-CN" kern="0" dirty="0" smtClean="0"/>
          </a:p>
          <a:p>
            <a:pPr lvl="1">
              <a:spcBef>
                <a:spcPct val="50000"/>
              </a:spcBef>
              <a:buFont typeface="Wingdings" panose="05000000000000000000" pitchFamily="2" charset="2"/>
              <a:buChar char="Ø"/>
            </a:pPr>
            <a:r>
              <a:rPr lang="zh-CN" altLang="en-US" kern="0" dirty="0" smtClean="0"/>
              <a:t>人员变更</a:t>
            </a:r>
            <a:endParaRPr lang="en-US" altLang="zh-CN" kern="0" dirty="0" smtClean="0"/>
          </a:p>
          <a:p>
            <a:pPr lvl="1">
              <a:spcBef>
                <a:spcPct val="50000"/>
              </a:spcBef>
              <a:buFont typeface="Wingdings" panose="05000000000000000000" pitchFamily="2" charset="2"/>
              <a:buChar char="Ø"/>
            </a:pPr>
            <a:r>
              <a:rPr lang="zh-CN" altLang="en-US" kern="0" dirty="0" smtClean="0"/>
              <a:t>计时变更</a:t>
            </a:r>
            <a:endParaRPr lang="en-US" altLang="zh-CN" kern="0" dirty="0" smtClean="0"/>
          </a:p>
          <a:p>
            <a:pPr lvl="1">
              <a:spcBef>
                <a:spcPct val="50000"/>
              </a:spcBef>
              <a:buFont typeface="Wingdings" panose="05000000000000000000" pitchFamily="2" charset="2"/>
              <a:buChar char="Ø"/>
            </a:pPr>
            <a:r>
              <a:rPr lang="en-US" altLang="zh-CN" kern="0" dirty="0" smtClean="0"/>
              <a:t>……</a:t>
            </a:r>
            <a:endParaRPr lang="zh-CN" altLang="en-US" kern="0" dirty="0"/>
          </a:p>
        </p:txBody>
      </p:sp>
      <p:sp>
        <p:nvSpPr>
          <p:cNvPr id="4" name="动作按钮: 第一张 3">
            <a:hlinkClick r:id="rId2" action="ppaction://hlinksldjump" highlightClick="1"/>
          </p:cNvPr>
          <p:cNvSpPr/>
          <p:nvPr/>
        </p:nvSpPr>
        <p:spPr>
          <a:xfrm>
            <a:off x="8205435" y="5805264"/>
            <a:ext cx="592320" cy="648072"/>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43384539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其他流程相关</a:t>
            </a:r>
            <a:r>
              <a:rPr lang="en-US" altLang="zh-CN" dirty="0" smtClean="0"/>
              <a:t>——</a:t>
            </a:r>
            <a:r>
              <a:rPr lang="zh-CN" altLang="en-US" dirty="0"/>
              <a:t>改进与增强</a:t>
            </a:r>
          </a:p>
        </p:txBody>
      </p:sp>
      <p:sp>
        <p:nvSpPr>
          <p:cNvPr id="3" name="内容占位符 2"/>
          <p:cNvSpPr>
            <a:spLocks noGrp="1"/>
          </p:cNvSpPr>
          <p:nvPr>
            <p:ph idx="1"/>
          </p:nvPr>
        </p:nvSpPr>
        <p:spPr>
          <a:xfrm>
            <a:off x="389322" y="1484784"/>
            <a:ext cx="8429684" cy="3312368"/>
          </a:xfrm>
        </p:spPr>
        <p:txBody>
          <a:bodyPr/>
          <a:lstStyle/>
          <a:p>
            <a:pPr>
              <a:spcBef>
                <a:spcPct val="50000"/>
              </a:spcBef>
              <a:buFont typeface="Wingdings" panose="05000000000000000000" pitchFamily="2" charset="2"/>
              <a:buChar char="Ø"/>
            </a:pPr>
            <a:r>
              <a:rPr lang="zh-CN" altLang="en-US" dirty="0"/>
              <a:t>流程异常</a:t>
            </a:r>
            <a:r>
              <a:rPr lang="zh-CN" altLang="en-US" dirty="0" smtClean="0"/>
              <a:t>体系</a:t>
            </a:r>
            <a:endParaRPr lang="en-US" altLang="zh-CN" dirty="0" smtClean="0"/>
          </a:p>
          <a:p>
            <a:pPr>
              <a:spcBef>
                <a:spcPct val="50000"/>
              </a:spcBef>
              <a:buFont typeface="Wingdings" panose="05000000000000000000" pitchFamily="2" charset="2"/>
              <a:buChar char="Ø"/>
            </a:pPr>
            <a:r>
              <a:rPr lang="zh-CN" altLang="en-US" dirty="0" smtClean="0"/>
              <a:t>路由</a:t>
            </a:r>
            <a:endParaRPr lang="en-US" altLang="zh-CN" dirty="0" smtClean="0"/>
          </a:p>
          <a:p>
            <a:pPr>
              <a:spcBef>
                <a:spcPct val="50000"/>
              </a:spcBef>
              <a:buFont typeface="Wingdings" panose="05000000000000000000" pitchFamily="2" charset="2"/>
              <a:buChar char="Ø"/>
            </a:pPr>
            <a:r>
              <a:rPr lang="zh-CN" altLang="en-US" dirty="0" smtClean="0"/>
              <a:t>变量列表可视化</a:t>
            </a:r>
            <a:endParaRPr lang="en-US" altLang="zh-CN" dirty="0" smtClean="0"/>
          </a:p>
          <a:p>
            <a:pPr lvl="1">
              <a:spcBef>
                <a:spcPct val="50000"/>
              </a:spcBef>
              <a:buFont typeface="Wingdings" panose="05000000000000000000" pitchFamily="2" charset="2"/>
              <a:buChar char="Ø"/>
            </a:pPr>
            <a:r>
              <a:rPr lang="zh-CN" altLang="en-US" dirty="0" smtClean="0"/>
              <a:t>和业务数据的接口</a:t>
            </a:r>
            <a:endParaRPr lang="en-US" altLang="zh-CN" dirty="0" smtClean="0"/>
          </a:p>
          <a:p>
            <a:pPr>
              <a:spcBef>
                <a:spcPct val="50000"/>
              </a:spcBef>
              <a:buFont typeface="Wingdings" panose="05000000000000000000" pitchFamily="2" charset="2"/>
              <a:buChar char="Ø"/>
            </a:pPr>
            <a:r>
              <a:rPr lang="zh-CN" altLang="en-US" dirty="0" smtClean="0"/>
              <a:t>作为一个独立的服务？</a:t>
            </a:r>
            <a:endParaRPr lang="zh-CN" altLang="en-US" dirty="0"/>
          </a:p>
        </p:txBody>
      </p:sp>
      <p:sp>
        <p:nvSpPr>
          <p:cNvPr id="4" name="动作按钮: 第一张 3">
            <a:hlinkClick r:id="rId3" action="ppaction://hlinksldjump" highlightClick="1"/>
          </p:cNvPr>
          <p:cNvSpPr/>
          <p:nvPr/>
        </p:nvSpPr>
        <p:spPr>
          <a:xfrm>
            <a:off x="8205435" y="5805264"/>
            <a:ext cx="592320" cy="648072"/>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55698590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其他流程相关</a:t>
            </a:r>
            <a:r>
              <a:rPr lang="en-US" altLang="zh-CN" dirty="0" smtClean="0"/>
              <a:t>——Q&amp;A</a:t>
            </a:r>
            <a:endParaRPr lang="zh-CN" altLang="en-US" dirty="0"/>
          </a:p>
        </p:txBody>
      </p:sp>
      <p:sp>
        <p:nvSpPr>
          <p:cNvPr id="3" name="内容占位符 2"/>
          <p:cNvSpPr>
            <a:spLocks noGrp="1"/>
          </p:cNvSpPr>
          <p:nvPr>
            <p:ph idx="1"/>
          </p:nvPr>
        </p:nvSpPr>
        <p:spPr>
          <a:xfrm>
            <a:off x="389322" y="1484784"/>
            <a:ext cx="8429684" cy="3312368"/>
          </a:xfrm>
        </p:spPr>
        <p:txBody>
          <a:bodyPr/>
          <a:lstStyle/>
          <a:p>
            <a:pPr>
              <a:spcBef>
                <a:spcPct val="50000"/>
              </a:spcBef>
              <a:buFont typeface="Wingdings" panose="05000000000000000000" pitchFamily="2" charset="2"/>
              <a:buChar char="Ø"/>
            </a:pPr>
            <a:r>
              <a:rPr lang="zh-CN" altLang="en-US" dirty="0"/>
              <a:t>工作</a:t>
            </a:r>
            <a:r>
              <a:rPr lang="zh-CN" altLang="en-US" dirty="0" smtClean="0"/>
              <a:t>流能做什么</a:t>
            </a:r>
            <a:endParaRPr lang="en-US" altLang="zh-CN" dirty="0" smtClean="0"/>
          </a:p>
          <a:p>
            <a:pPr>
              <a:spcBef>
                <a:spcPct val="50000"/>
              </a:spcBef>
              <a:buFont typeface="Wingdings" panose="05000000000000000000" pitchFamily="2" charset="2"/>
              <a:buChar char="Ø"/>
            </a:pPr>
            <a:r>
              <a:rPr lang="zh-CN" altLang="en-US" dirty="0"/>
              <a:t>工作</a:t>
            </a:r>
            <a:r>
              <a:rPr lang="zh-CN" altLang="en-US" dirty="0" smtClean="0"/>
              <a:t>流不能做什么</a:t>
            </a:r>
            <a:endParaRPr lang="en-US" altLang="zh-CN" dirty="0" smtClean="0"/>
          </a:p>
          <a:p>
            <a:pPr>
              <a:spcBef>
                <a:spcPct val="50000"/>
              </a:spcBef>
              <a:buFont typeface="Wingdings" panose="05000000000000000000" pitchFamily="2" charset="2"/>
              <a:buChar char="Ø"/>
            </a:pPr>
            <a:r>
              <a:rPr lang="zh-CN" altLang="en-US" dirty="0" smtClean="0"/>
              <a:t>在流程相关开发过程中碰到的问题</a:t>
            </a:r>
            <a:endParaRPr lang="en-US" altLang="zh-CN" dirty="0" smtClean="0"/>
          </a:p>
          <a:p>
            <a:pPr>
              <a:spcBef>
                <a:spcPct val="50000"/>
              </a:spcBef>
              <a:buFont typeface="Wingdings" panose="05000000000000000000" pitchFamily="2" charset="2"/>
              <a:buChar char="Ø"/>
            </a:pPr>
            <a:r>
              <a:rPr lang="zh-CN" altLang="en-US" dirty="0"/>
              <a:t>休息</a:t>
            </a:r>
          </a:p>
        </p:txBody>
      </p:sp>
      <p:sp>
        <p:nvSpPr>
          <p:cNvPr id="4" name="动作按钮: 第一张 3">
            <a:hlinkClick r:id="rId3" action="ppaction://hlinksldjump" highlightClick="1"/>
          </p:cNvPr>
          <p:cNvSpPr/>
          <p:nvPr/>
        </p:nvSpPr>
        <p:spPr>
          <a:xfrm>
            <a:off x="8205435" y="5805264"/>
            <a:ext cx="592320" cy="648072"/>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5380559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工作流引擎应用</a:t>
            </a:r>
            <a:endParaRPr lang="zh-CN" altLang="en-US" dirty="0"/>
          </a:p>
        </p:txBody>
      </p:sp>
      <p:sp>
        <p:nvSpPr>
          <p:cNvPr id="3" name="内容占位符 2"/>
          <p:cNvSpPr>
            <a:spLocks noGrp="1"/>
          </p:cNvSpPr>
          <p:nvPr>
            <p:ph idx="1"/>
          </p:nvPr>
        </p:nvSpPr>
        <p:spPr/>
        <p:txBody>
          <a:bodyPr/>
          <a:lstStyle/>
          <a:p>
            <a:r>
              <a:rPr lang="zh-CN" altLang="en-US" dirty="0" smtClean="0">
                <a:hlinkClick r:id="rId2" action="ppaction://hlinksldjump"/>
              </a:rPr>
              <a:t>业务数据的组织</a:t>
            </a:r>
            <a:endParaRPr lang="en-US" altLang="zh-CN" dirty="0" smtClean="0"/>
          </a:p>
          <a:p>
            <a:r>
              <a:rPr lang="zh-CN" altLang="en-US" dirty="0" smtClean="0">
                <a:hlinkClick r:id="rId3" action="ppaction://hlinksldjump"/>
              </a:rPr>
              <a:t>业务操作定义</a:t>
            </a:r>
            <a:endParaRPr lang="en-US" altLang="zh-CN" dirty="0" smtClean="0"/>
          </a:p>
          <a:p>
            <a:r>
              <a:rPr lang="zh-CN" altLang="en-US" dirty="0" smtClean="0">
                <a:hlinkClick r:id="rId4" action="ppaction://hlinksldjump"/>
              </a:rPr>
              <a:t>流程定义</a:t>
            </a:r>
            <a:endParaRPr lang="en-US" altLang="zh-CN" dirty="0" smtClean="0"/>
          </a:p>
          <a:p>
            <a:r>
              <a:rPr lang="zh-CN" altLang="en-US" dirty="0" smtClean="0">
                <a:hlinkClick r:id="rId5" action="ppaction://hlinksldjump"/>
              </a:rPr>
              <a:t>流程创建</a:t>
            </a:r>
            <a:endParaRPr lang="en-US" altLang="zh-CN" dirty="0" smtClean="0"/>
          </a:p>
          <a:p>
            <a:r>
              <a:rPr lang="zh-CN" altLang="en-US" dirty="0" smtClean="0">
                <a:hlinkClick r:id="rId6" action="ppaction://hlinksldjump"/>
              </a:rPr>
              <a:t>过程记录</a:t>
            </a:r>
            <a:endParaRPr lang="en-US" altLang="zh-CN" dirty="0" smtClean="0"/>
          </a:p>
          <a:p>
            <a:r>
              <a:rPr lang="zh-CN" altLang="en-US" dirty="0" smtClean="0">
                <a:hlinkClick r:id="rId7" action="ppaction://hlinksldjump"/>
              </a:rPr>
              <a:t>流程结束</a:t>
            </a:r>
            <a:endParaRPr lang="en-US" altLang="zh-CN" dirty="0" smtClean="0"/>
          </a:p>
          <a:p>
            <a:endParaRPr lang="zh-CN" altLang="en-US" dirty="0"/>
          </a:p>
        </p:txBody>
      </p:sp>
      <p:sp>
        <p:nvSpPr>
          <p:cNvPr id="4" name="动作按钮: 第一张 3">
            <a:hlinkClick r:id="rId8" action="ppaction://hlinksldjump" highlightClick="1"/>
          </p:cNvPr>
          <p:cNvSpPr/>
          <p:nvPr/>
        </p:nvSpPr>
        <p:spPr>
          <a:xfrm>
            <a:off x="8205435" y="5805264"/>
            <a:ext cx="592320" cy="648072"/>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0735211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工作流引擎</a:t>
            </a:r>
            <a:r>
              <a:rPr lang="zh-CN" altLang="en-US" dirty="0" smtClean="0"/>
              <a:t>应用</a:t>
            </a:r>
            <a:r>
              <a:rPr lang="en-US" altLang="zh-CN" dirty="0" smtClean="0"/>
              <a:t>——</a:t>
            </a:r>
            <a:r>
              <a:rPr lang="zh-CN" altLang="en-US" dirty="0" smtClean="0"/>
              <a:t>业务数据组织</a:t>
            </a:r>
            <a:endParaRPr lang="zh-CN" altLang="en-US" dirty="0"/>
          </a:p>
        </p:txBody>
      </p:sp>
      <p:sp>
        <p:nvSpPr>
          <p:cNvPr id="3" name="内容占位符 2"/>
          <p:cNvSpPr>
            <a:spLocks noGrp="1"/>
          </p:cNvSpPr>
          <p:nvPr>
            <p:ph idx="1"/>
          </p:nvPr>
        </p:nvSpPr>
        <p:spPr/>
        <p:txBody>
          <a:bodyPr/>
          <a:lstStyle/>
          <a:p>
            <a:pPr marL="457200" indent="-457200">
              <a:buFont typeface="Wingdings" panose="05000000000000000000" pitchFamily="2" charset="2"/>
              <a:buChar char="Ø"/>
            </a:pPr>
            <a:r>
              <a:rPr lang="zh-CN" altLang="en-US" dirty="0" smtClean="0"/>
              <a:t>业务基本信息</a:t>
            </a:r>
            <a:endParaRPr lang="en-US" altLang="zh-CN" dirty="0" smtClean="0"/>
          </a:p>
          <a:p>
            <a:pPr marL="857250" lvl="1" indent="-457200">
              <a:buFont typeface="Wingdings" panose="05000000000000000000" pitchFamily="2" charset="2"/>
              <a:buChar char="Ø"/>
            </a:pPr>
            <a:r>
              <a:rPr lang="zh-CN" altLang="en-US" dirty="0" smtClean="0"/>
              <a:t>申请单</a:t>
            </a:r>
            <a:endParaRPr lang="en-US" altLang="zh-CN" dirty="0" smtClean="0"/>
          </a:p>
          <a:p>
            <a:pPr marL="857250" lvl="1" indent="-457200">
              <a:buFont typeface="Wingdings" panose="05000000000000000000" pitchFamily="2" charset="2"/>
              <a:buChar char="Ø"/>
            </a:pPr>
            <a:r>
              <a:rPr lang="zh-CN" altLang="en-US" dirty="0" smtClean="0"/>
              <a:t>申请材料</a:t>
            </a:r>
            <a:endParaRPr lang="en-US" altLang="zh-CN" dirty="0" smtClean="0"/>
          </a:p>
          <a:p>
            <a:pPr marL="457200" indent="-457200">
              <a:buFont typeface="Wingdings" panose="05000000000000000000" pitchFamily="2" charset="2"/>
              <a:buChar char="Ø"/>
            </a:pPr>
            <a:r>
              <a:rPr lang="zh-CN" altLang="en-US" dirty="0" smtClean="0"/>
              <a:t>业务过程信息</a:t>
            </a:r>
            <a:r>
              <a:rPr lang="en-US" altLang="zh-CN" b="1" dirty="0" smtClean="0">
                <a:solidFill>
                  <a:srgbClr val="FF0000"/>
                </a:solidFill>
              </a:rPr>
              <a:t>*</a:t>
            </a:r>
          </a:p>
          <a:p>
            <a:pPr marL="457200" indent="-457200">
              <a:buFont typeface="Wingdings" panose="05000000000000000000" pitchFamily="2" charset="2"/>
              <a:buChar char="Ø"/>
            </a:pPr>
            <a:r>
              <a:rPr lang="zh-CN" altLang="en-US" dirty="0" smtClean="0"/>
              <a:t>业务操作记录</a:t>
            </a:r>
            <a:endParaRPr lang="en-US" altLang="zh-CN" dirty="0" smtClean="0"/>
          </a:p>
          <a:p>
            <a:pPr marL="457200" indent="-457200">
              <a:buFont typeface="Wingdings" panose="05000000000000000000" pitchFamily="2" charset="2"/>
              <a:buChar char="Ø"/>
            </a:pPr>
            <a:r>
              <a:rPr lang="zh-CN" altLang="en-US" dirty="0" smtClean="0"/>
              <a:t>业务结果信息</a:t>
            </a:r>
            <a:endParaRPr lang="en-US" altLang="zh-CN" dirty="0" smtClean="0"/>
          </a:p>
          <a:p>
            <a:pPr marL="857250" lvl="1" indent="-457200">
              <a:buFont typeface="Wingdings" panose="05000000000000000000" pitchFamily="2" charset="2"/>
              <a:buChar char="Ø"/>
            </a:pPr>
            <a:r>
              <a:rPr lang="zh-CN" altLang="en-US" dirty="0"/>
              <a:t>文书</a:t>
            </a:r>
          </a:p>
        </p:txBody>
      </p:sp>
      <p:sp>
        <p:nvSpPr>
          <p:cNvPr id="5" name="动作按钮: 第一张 4">
            <a:hlinkClick r:id="rId2" action="ppaction://hlinksldjump" highlightClick="1"/>
          </p:cNvPr>
          <p:cNvSpPr/>
          <p:nvPr/>
        </p:nvSpPr>
        <p:spPr>
          <a:xfrm>
            <a:off x="8205435" y="5805264"/>
            <a:ext cx="592320" cy="648072"/>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81682363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工作流引擎</a:t>
            </a:r>
            <a:r>
              <a:rPr lang="zh-CN" altLang="en-US" dirty="0" smtClean="0"/>
              <a:t>应用</a:t>
            </a:r>
            <a:r>
              <a:rPr lang="en-US" altLang="zh-CN" dirty="0" smtClean="0"/>
              <a:t>——</a:t>
            </a:r>
            <a:r>
              <a:rPr lang="zh-CN" altLang="en-US" dirty="0" smtClean="0"/>
              <a:t>业务</a:t>
            </a:r>
            <a:r>
              <a:rPr lang="zh-CN" altLang="en-US" dirty="0"/>
              <a:t>操作定义</a:t>
            </a:r>
            <a:endParaRPr lang="en-US" altLang="zh-CN" dirty="0"/>
          </a:p>
        </p:txBody>
      </p:sp>
      <p:sp>
        <p:nvSpPr>
          <p:cNvPr id="3" name="内容占位符 2"/>
          <p:cNvSpPr>
            <a:spLocks noGrp="1"/>
          </p:cNvSpPr>
          <p:nvPr>
            <p:ph idx="1"/>
          </p:nvPr>
        </p:nvSpPr>
        <p:spPr/>
        <p:txBody>
          <a:bodyPr/>
          <a:lstStyle/>
          <a:p>
            <a:pPr marL="457200" indent="-457200">
              <a:buFont typeface="Wingdings" panose="05000000000000000000" pitchFamily="2" charset="2"/>
              <a:buChar char="Ø"/>
            </a:pPr>
            <a:r>
              <a:rPr lang="zh-CN" altLang="en-US" dirty="0" smtClean="0"/>
              <a:t>考虑业务中可能出现的所有操作</a:t>
            </a:r>
            <a:endParaRPr lang="en-US" altLang="zh-CN" dirty="0" smtClean="0"/>
          </a:p>
          <a:p>
            <a:pPr marL="457200" indent="-457200">
              <a:buFont typeface="Wingdings" panose="05000000000000000000" pitchFamily="2" charset="2"/>
              <a:buChar char="Ø"/>
            </a:pPr>
            <a:r>
              <a:rPr lang="zh-CN" altLang="en-US" dirty="0" smtClean="0"/>
              <a:t>对这些操作进行分类</a:t>
            </a:r>
            <a:endParaRPr lang="en-US" altLang="zh-CN" dirty="0" smtClean="0"/>
          </a:p>
          <a:p>
            <a:pPr marL="457200" indent="-457200">
              <a:buFont typeface="Wingdings" panose="05000000000000000000" pitchFamily="2" charset="2"/>
              <a:buChar char="Ø"/>
            </a:pPr>
            <a:r>
              <a:rPr lang="zh-CN" altLang="en-US" dirty="0" smtClean="0"/>
              <a:t>考虑实现方式</a:t>
            </a:r>
            <a:endParaRPr lang="en-US" altLang="zh-CN" dirty="0" smtClean="0"/>
          </a:p>
          <a:p>
            <a:pPr marL="857250" lvl="1" indent="-457200">
              <a:buFont typeface="Wingdings" panose="05000000000000000000" pitchFamily="2" charset="2"/>
              <a:buChar char="Ø"/>
            </a:pPr>
            <a:r>
              <a:rPr lang="zh-CN" altLang="en-US" dirty="0" smtClean="0"/>
              <a:t>参数的考虑</a:t>
            </a:r>
            <a:endParaRPr lang="en-US" altLang="zh-CN" dirty="0" smtClean="0"/>
          </a:p>
          <a:p>
            <a:pPr marL="457200" indent="-457200">
              <a:buFont typeface="Wingdings" panose="05000000000000000000" pitchFamily="2" charset="2"/>
              <a:buChar char="Ø"/>
            </a:pPr>
            <a:r>
              <a:rPr lang="zh-CN" altLang="en-US" dirty="0" smtClean="0"/>
              <a:t>通用审核审批业务</a:t>
            </a:r>
            <a:endParaRPr lang="zh-CN" altLang="en-US" dirty="0"/>
          </a:p>
        </p:txBody>
      </p:sp>
      <p:sp>
        <p:nvSpPr>
          <p:cNvPr id="4" name="动作按钮: 第一张 3">
            <a:hlinkClick r:id="rId2" action="ppaction://hlinksldjump" highlightClick="1"/>
          </p:cNvPr>
          <p:cNvSpPr/>
          <p:nvPr/>
        </p:nvSpPr>
        <p:spPr>
          <a:xfrm>
            <a:off x="8205435" y="5805264"/>
            <a:ext cx="592320" cy="648072"/>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89431938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工作流</a:t>
            </a:r>
            <a:r>
              <a:rPr lang="zh-CN" altLang="en-US" dirty="0" smtClean="0"/>
              <a:t>引擎</a:t>
            </a:r>
            <a:r>
              <a:rPr lang="en-US" altLang="zh-CN" dirty="0"/>
              <a:t>——</a:t>
            </a:r>
            <a:r>
              <a:rPr lang="zh-CN" altLang="en-US" dirty="0" smtClean="0"/>
              <a:t>数据模型（定义）</a:t>
            </a:r>
            <a:endParaRPr lang="zh-CN" altLang="en-US" dirty="0"/>
          </a:p>
        </p:txBody>
      </p:sp>
      <p:sp>
        <p:nvSpPr>
          <p:cNvPr id="3" name="内容占位符 2"/>
          <p:cNvSpPr>
            <a:spLocks noGrp="1"/>
          </p:cNvSpPr>
          <p:nvPr>
            <p:ph idx="1"/>
          </p:nvPr>
        </p:nvSpPr>
        <p:spPr/>
        <p:txBody>
          <a:bodyPr/>
          <a:lstStyle/>
          <a:p>
            <a:pPr>
              <a:spcBef>
                <a:spcPct val="50000"/>
              </a:spcBef>
              <a:buFont typeface="Wingdings" panose="05000000000000000000" pitchFamily="2" charset="2"/>
              <a:buChar char="Ø"/>
            </a:pPr>
            <a:r>
              <a:rPr lang="zh-CN" altLang="en-US" dirty="0" smtClean="0">
                <a:latin typeface="宋体" charset="-122"/>
              </a:rPr>
              <a:t>流程信息</a:t>
            </a:r>
            <a:endParaRPr lang="en-US" altLang="zh-CN" dirty="0" smtClean="0">
              <a:latin typeface="宋体" charset="-122"/>
            </a:endParaRPr>
          </a:p>
          <a:p>
            <a:pPr>
              <a:spcBef>
                <a:spcPct val="50000"/>
              </a:spcBef>
              <a:buFont typeface="Wingdings" panose="05000000000000000000" pitchFamily="2" charset="2"/>
              <a:buChar char="Ø"/>
            </a:pPr>
            <a:r>
              <a:rPr lang="zh-CN" altLang="en-US" dirty="0" smtClean="0">
                <a:latin typeface="宋体" charset="-122"/>
              </a:rPr>
              <a:t>阶段信息</a:t>
            </a:r>
            <a:endParaRPr lang="en-US" altLang="zh-CN" dirty="0" smtClean="0">
              <a:latin typeface="宋体" charset="-122"/>
            </a:endParaRPr>
          </a:p>
          <a:p>
            <a:pPr>
              <a:spcBef>
                <a:spcPct val="50000"/>
              </a:spcBef>
              <a:buFont typeface="Wingdings" panose="05000000000000000000" pitchFamily="2" charset="2"/>
              <a:buChar char="Ø"/>
            </a:pPr>
            <a:r>
              <a:rPr lang="zh-CN" altLang="en-US" dirty="0" smtClean="0">
                <a:latin typeface="宋体" charset="-122"/>
              </a:rPr>
              <a:t>节点信息</a:t>
            </a:r>
            <a:endParaRPr lang="en-US" altLang="zh-CN" dirty="0" smtClean="0">
              <a:latin typeface="宋体" charset="-122"/>
            </a:endParaRPr>
          </a:p>
          <a:p>
            <a:pPr>
              <a:spcBef>
                <a:spcPct val="50000"/>
              </a:spcBef>
              <a:buFont typeface="Wingdings" panose="05000000000000000000" pitchFamily="2" charset="2"/>
              <a:buChar char="Ø"/>
            </a:pPr>
            <a:r>
              <a:rPr lang="zh-CN" altLang="en-US" dirty="0" smtClean="0">
                <a:latin typeface="宋体" charset="-122"/>
              </a:rPr>
              <a:t>流转信息</a:t>
            </a:r>
            <a:endParaRPr lang="en-US" altLang="zh-CN" dirty="0" smtClean="0">
              <a:latin typeface="宋体" charset="-122"/>
            </a:endParaRPr>
          </a:p>
          <a:p>
            <a:pPr>
              <a:spcBef>
                <a:spcPct val="50000"/>
              </a:spcBef>
              <a:buFont typeface="Wingdings" panose="05000000000000000000" pitchFamily="2" charset="2"/>
              <a:buChar char="Ø"/>
            </a:pPr>
            <a:r>
              <a:rPr lang="zh-CN" altLang="en-US" dirty="0" smtClean="0">
                <a:latin typeface="宋体" charset="-122"/>
              </a:rPr>
              <a:t>流程版本</a:t>
            </a:r>
            <a:endParaRPr lang="en-US" altLang="zh-CN" dirty="0">
              <a:latin typeface="宋体" charset="-122"/>
            </a:endParaRPr>
          </a:p>
          <a:p>
            <a:endParaRPr lang="zh-CN" altLang="en-US" dirty="0"/>
          </a:p>
        </p:txBody>
      </p:sp>
      <p:sp>
        <p:nvSpPr>
          <p:cNvPr id="4" name="动作按钮: 第一张 3">
            <a:hlinkClick r:id="rId2" action="ppaction://hlinksldjump" highlightClick="1"/>
          </p:cNvPr>
          <p:cNvSpPr/>
          <p:nvPr/>
        </p:nvSpPr>
        <p:spPr>
          <a:xfrm>
            <a:off x="8205435" y="5805264"/>
            <a:ext cx="592320" cy="648072"/>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31537113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工作流引擎应用</a:t>
            </a:r>
            <a:r>
              <a:rPr lang="en-US" altLang="zh-CN" dirty="0"/>
              <a:t>——</a:t>
            </a:r>
            <a:r>
              <a:rPr lang="zh-CN" altLang="en-US" dirty="0" smtClean="0"/>
              <a:t>流程定义</a:t>
            </a:r>
            <a:endParaRPr lang="en-US" altLang="zh-CN" dirty="0"/>
          </a:p>
        </p:txBody>
      </p:sp>
      <p:sp>
        <p:nvSpPr>
          <p:cNvPr id="3" name="内容占位符 2"/>
          <p:cNvSpPr>
            <a:spLocks noGrp="1"/>
          </p:cNvSpPr>
          <p:nvPr>
            <p:ph idx="1"/>
          </p:nvPr>
        </p:nvSpPr>
        <p:spPr/>
        <p:txBody>
          <a:bodyPr/>
          <a:lstStyle/>
          <a:p>
            <a:pPr marL="457200" indent="-457200">
              <a:buFont typeface="Wingdings" panose="05000000000000000000" pitchFamily="2" charset="2"/>
              <a:buChar char="Ø"/>
            </a:pPr>
            <a:r>
              <a:rPr lang="zh-CN" altLang="en-US" dirty="0" smtClean="0"/>
              <a:t>绘制流程图</a:t>
            </a:r>
            <a:endParaRPr lang="en-US" altLang="zh-CN" dirty="0" smtClean="0"/>
          </a:p>
          <a:p>
            <a:pPr marL="457200" indent="-457200">
              <a:buFont typeface="Wingdings" panose="05000000000000000000" pitchFamily="2" charset="2"/>
              <a:buChar char="Ø"/>
            </a:pPr>
            <a:r>
              <a:rPr lang="zh-CN" altLang="en-US" dirty="0" smtClean="0"/>
              <a:t>配置流程图的权限</a:t>
            </a:r>
            <a:endParaRPr lang="en-US" altLang="zh-CN" dirty="0" smtClean="0"/>
          </a:p>
          <a:p>
            <a:pPr marL="457200" indent="-457200">
              <a:buFont typeface="Wingdings" panose="05000000000000000000" pitchFamily="2" charset="2"/>
              <a:buChar char="Ø"/>
            </a:pPr>
            <a:r>
              <a:rPr lang="zh-CN" altLang="en-US" dirty="0" smtClean="0"/>
              <a:t>考虑流程引擎和业务数据的交换</a:t>
            </a:r>
            <a:endParaRPr lang="en-US" altLang="zh-CN" dirty="0" smtClean="0"/>
          </a:p>
          <a:p>
            <a:pPr marL="857250" lvl="1" indent="-457200">
              <a:buFont typeface="Wingdings" panose="05000000000000000000" pitchFamily="2" charset="2"/>
              <a:buChar char="Ø"/>
            </a:pPr>
            <a:r>
              <a:rPr lang="zh-CN" altLang="en-US" dirty="0" smtClean="0"/>
              <a:t>变量</a:t>
            </a:r>
            <a:endParaRPr lang="en-US" altLang="zh-CN" dirty="0" smtClean="0"/>
          </a:p>
          <a:p>
            <a:pPr marL="857250" lvl="1" indent="-457200">
              <a:buFont typeface="Wingdings" panose="05000000000000000000" pitchFamily="2" charset="2"/>
              <a:buChar char="Ø"/>
            </a:pPr>
            <a:r>
              <a:rPr lang="zh-CN" altLang="en-US" dirty="0"/>
              <a:t>办</a:t>
            </a:r>
            <a:r>
              <a:rPr lang="zh-CN" altLang="en-US" dirty="0" smtClean="0"/>
              <a:t>件角色</a:t>
            </a:r>
            <a:endParaRPr lang="en-US" altLang="zh-CN" dirty="0" smtClean="0"/>
          </a:p>
          <a:p>
            <a:pPr marL="857250" lvl="1" indent="-457200">
              <a:buFont typeface="Wingdings" panose="05000000000000000000" pitchFamily="2" charset="2"/>
              <a:buChar char="Ø"/>
            </a:pPr>
            <a:r>
              <a:rPr lang="zh-CN" altLang="en-US" dirty="0"/>
              <a:t>办</a:t>
            </a:r>
            <a:r>
              <a:rPr lang="zh-CN" altLang="en-US" dirty="0" smtClean="0"/>
              <a:t>件机构</a:t>
            </a:r>
            <a:endParaRPr lang="en-US" altLang="zh-CN" dirty="0" smtClean="0"/>
          </a:p>
          <a:p>
            <a:pPr marL="857250" lvl="1" indent="-457200">
              <a:buFont typeface="Wingdings" panose="05000000000000000000" pitchFamily="2" charset="2"/>
              <a:buChar char="Ø"/>
            </a:pPr>
            <a:r>
              <a:rPr lang="zh-CN" altLang="en-US" dirty="0" smtClean="0"/>
              <a:t>业务数据接口实现</a:t>
            </a:r>
            <a:endParaRPr lang="en-US" altLang="zh-CN" dirty="0" smtClean="0"/>
          </a:p>
          <a:p>
            <a:pPr marL="457200" indent="-457200">
              <a:buFont typeface="Wingdings" panose="05000000000000000000" pitchFamily="2" charset="2"/>
              <a:buChar char="Ø"/>
            </a:pPr>
            <a:r>
              <a:rPr lang="zh-CN" altLang="en-US" dirty="0" smtClean="0"/>
              <a:t>考虑节点事件接口</a:t>
            </a:r>
            <a:endParaRPr lang="zh-CN" altLang="en-US" dirty="0"/>
          </a:p>
        </p:txBody>
      </p:sp>
      <p:sp>
        <p:nvSpPr>
          <p:cNvPr id="4" name="动作按钮: 第一张 3">
            <a:hlinkClick r:id="rId2" action="ppaction://hlinksldjump" highlightClick="1"/>
          </p:cNvPr>
          <p:cNvSpPr/>
          <p:nvPr/>
        </p:nvSpPr>
        <p:spPr>
          <a:xfrm>
            <a:off x="8205435" y="5805264"/>
            <a:ext cx="592320" cy="648072"/>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86945238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工作流引擎应用</a:t>
            </a:r>
            <a:r>
              <a:rPr lang="en-US" altLang="zh-CN" dirty="0"/>
              <a:t>——</a:t>
            </a:r>
            <a:r>
              <a:rPr lang="zh-CN" altLang="en-US" dirty="0" smtClean="0"/>
              <a:t>流程创建</a:t>
            </a:r>
            <a:endParaRPr lang="en-US" altLang="zh-CN" dirty="0"/>
          </a:p>
        </p:txBody>
      </p:sp>
      <p:sp>
        <p:nvSpPr>
          <p:cNvPr id="3" name="内容占位符 2"/>
          <p:cNvSpPr>
            <a:spLocks noGrp="1"/>
          </p:cNvSpPr>
          <p:nvPr>
            <p:ph idx="1"/>
          </p:nvPr>
        </p:nvSpPr>
        <p:spPr/>
        <p:txBody>
          <a:bodyPr/>
          <a:lstStyle/>
          <a:p>
            <a:pPr marL="457200" indent="-457200">
              <a:buFont typeface="Wingdings" panose="05000000000000000000" pitchFamily="2" charset="2"/>
              <a:buChar char="Ø"/>
            </a:pPr>
            <a:r>
              <a:rPr lang="zh-CN" altLang="en-US" dirty="0" smtClean="0"/>
              <a:t>首节点（申请、登记）</a:t>
            </a:r>
            <a:endParaRPr lang="en-US" altLang="zh-CN" dirty="0" smtClean="0"/>
          </a:p>
          <a:p>
            <a:pPr marL="857250" lvl="1" indent="-457200">
              <a:buFont typeface="Wingdings" panose="05000000000000000000" pitchFamily="2" charset="2"/>
              <a:buChar char="Ø"/>
            </a:pPr>
            <a:r>
              <a:rPr lang="zh-CN" altLang="en-US" dirty="0" smtClean="0"/>
              <a:t>提交前（流程和登记业务数据无关）</a:t>
            </a:r>
            <a:endParaRPr lang="en-US" altLang="zh-CN" dirty="0" smtClean="0"/>
          </a:p>
          <a:p>
            <a:pPr marL="857250" lvl="1" indent="-457200">
              <a:buFont typeface="Wingdings" panose="05000000000000000000" pitchFamily="2" charset="2"/>
              <a:buChar char="Ø"/>
            </a:pPr>
            <a:r>
              <a:rPr lang="zh-CN" altLang="en-US" dirty="0" smtClean="0"/>
              <a:t>提交后</a:t>
            </a:r>
            <a:endParaRPr lang="en-US" altLang="zh-CN" dirty="0" smtClean="0"/>
          </a:p>
          <a:p>
            <a:pPr marL="457200" indent="-457200">
              <a:buFont typeface="Wingdings" panose="05000000000000000000" pitchFamily="2" charset="2"/>
              <a:buChar char="Ø"/>
            </a:pPr>
            <a:r>
              <a:rPr lang="zh-CN" altLang="en-US" dirty="0" smtClean="0"/>
              <a:t>写入到工作流中的业务数据</a:t>
            </a:r>
            <a:endParaRPr lang="en-US" altLang="zh-CN" dirty="0" smtClean="0"/>
          </a:p>
          <a:p>
            <a:pPr marL="857250" lvl="1" indent="-457200">
              <a:buFont typeface="Wingdings" panose="05000000000000000000" pitchFamily="2" charset="2"/>
              <a:buChar char="Ø"/>
            </a:pPr>
            <a:r>
              <a:rPr lang="zh-CN" altLang="en-US" dirty="0" smtClean="0"/>
              <a:t>流程机构</a:t>
            </a:r>
            <a:endParaRPr lang="en-US" altLang="zh-CN" dirty="0" smtClean="0"/>
          </a:p>
          <a:p>
            <a:pPr marL="857250" lvl="1" indent="-457200">
              <a:buFont typeface="Wingdings" panose="05000000000000000000" pitchFamily="2" charset="2"/>
              <a:buChar char="Ø"/>
            </a:pPr>
            <a:r>
              <a:rPr lang="zh-CN" altLang="en-US" dirty="0" smtClean="0"/>
              <a:t>流程人员</a:t>
            </a:r>
            <a:endParaRPr lang="en-US" altLang="zh-CN" dirty="0" smtClean="0"/>
          </a:p>
          <a:p>
            <a:pPr marL="857250" lvl="1" indent="-457200">
              <a:buFont typeface="Wingdings" panose="05000000000000000000" pitchFamily="2" charset="2"/>
              <a:buChar char="Ø"/>
            </a:pPr>
            <a:r>
              <a:rPr lang="zh-CN" altLang="en-US" dirty="0" smtClean="0"/>
              <a:t>统一待办列表</a:t>
            </a:r>
            <a:endParaRPr lang="zh-CN" altLang="en-US" dirty="0"/>
          </a:p>
        </p:txBody>
      </p:sp>
      <p:sp>
        <p:nvSpPr>
          <p:cNvPr id="4" name="动作按钮: 第一张 3">
            <a:hlinkClick r:id="rId3" action="ppaction://hlinksldjump" highlightClick="1"/>
          </p:cNvPr>
          <p:cNvSpPr/>
          <p:nvPr/>
        </p:nvSpPr>
        <p:spPr>
          <a:xfrm>
            <a:off x="8205435" y="5805264"/>
            <a:ext cx="592320" cy="648072"/>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5611106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工作流引擎应用</a:t>
            </a:r>
            <a:r>
              <a:rPr lang="en-US" altLang="zh-CN" dirty="0" smtClean="0"/>
              <a:t>——</a:t>
            </a:r>
            <a:r>
              <a:rPr lang="zh-CN" altLang="en-US" dirty="0" smtClean="0"/>
              <a:t>过程记录</a:t>
            </a:r>
            <a:endParaRPr lang="en-US" altLang="zh-CN" dirty="0"/>
          </a:p>
        </p:txBody>
      </p:sp>
      <p:sp>
        <p:nvSpPr>
          <p:cNvPr id="3" name="内容占位符 2"/>
          <p:cNvSpPr>
            <a:spLocks noGrp="1"/>
          </p:cNvSpPr>
          <p:nvPr>
            <p:ph idx="1"/>
          </p:nvPr>
        </p:nvSpPr>
        <p:spPr/>
        <p:txBody>
          <a:bodyPr/>
          <a:lstStyle/>
          <a:p>
            <a:pPr marL="457200" indent="-457200">
              <a:buFont typeface="Wingdings" panose="05000000000000000000" pitchFamily="2" charset="2"/>
              <a:buChar char="Ø"/>
            </a:pPr>
            <a:r>
              <a:rPr lang="zh-CN" altLang="en-US" dirty="0" smtClean="0"/>
              <a:t>页面内容与布局</a:t>
            </a:r>
            <a:endParaRPr lang="en-US" altLang="zh-CN" dirty="0" smtClean="0"/>
          </a:p>
          <a:p>
            <a:pPr marL="457200" indent="-457200">
              <a:buFont typeface="Wingdings" panose="05000000000000000000" pitchFamily="2" charset="2"/>
              <a:buChar char="Ø"/>
            </a:pPr>
            <a:r>
              <a:rPr lang="zh-CN" altLang="en-US" dirty="0" smtClean="0"/>
              <a:t>业务过程信息</a:t>
            </a:r>
            <a:endParaRPr lang="en-US" altLang="zh-CN" dirty="0" smtClean="0"/>
          </a:p>
          <a:p>
            <a:pPr marL="857250" lvl="1" indent="-457200">
              <a:buFont typeface="Wingdings" panose="05000000000000000000" pitchFamily="2" charset="2"/>
              <a:buChar char="Ø"/>
            </a:pPr>
            <a:r>
              <a:rPr lang="zh-CN" altLang="en-US" dirty="0" smtClean="0"/>
              <a:t>设计流程变量</a:t>
            </a:r>
            <a:endParaRPr lang="en-US" altLang="zh-CN" dirty="0" smtClean="0"/>
          </a:p>
          <a:p>
            <a:pPr marL="857250" lvl="1" indent="-457200">
              <a:buFont typeface="Wingdings" panose="05000000000000000000" pitchFamily="2" charset="2"/>
              <a:buChar char="Ø"/>
            </a:pPr>
            <a:r>
              <a:rPr lang="zh-CN" altLang="en-US" dirty="0" smtClean="0"/>
              <a:t>保存与提交</a:t>
            </a:r>
            <a:endParaRPr lang="en-US" altLang="zh-CN" dirty="0" smtClean="0"/>
          </a:p>
          <a:p>
            <a:pPr marL="857250" lvl="1" indent="-457200">
              <a:buFont typeface="Wingdings" panose="05000000000000000000" pitchFamily="2" charset="2"/>
              <a:buChar char="Ø"/>
            </a:pPr>
            <a:r>
              <a:rPr lang="zh-CN" altLang="en-US" dirty="0" smtClean="0"/>
              <a:t>业务逻辑验证</a:t>
            </a:r>
            <a:endParaRPr lang="en-US" altLang="zh-CN" dirty="0" smtClean="0"/>
          </a:p>
          <a:p>
            <a:pPr marL="457200" indent="-457200">
              <a:buFont typeface="Wingdings" panose="05000000000000000000" pitchFamily="2" charset="2"/>
              <a:buChar char="Ø"/>
            </a:pPr>
            <a:r>
              <a:rPr lang="zh-CN" altLang="en-US" dirty="0" smtClean="0"/>
              <a:t>业务状态变更</a:t>
            </a:r>
            <a:endParaRPr lang="en-US" altLang="zh-CN" dirty="0" smtClean="0"/>
          </a:p>
          <a:p>
            <a:pPr marL="457200" indent="-457200">
              <a:buFont typeface="Wingdings" panose="05000000000000000000" pitchFamily="2" charset="2"/>
              <a:buChar char="Ø"/>
            </a:pPr>
            <a:r>
              <a:rPr lang="zh-CN" altLang="en-US" dirty="0" smtClean="0"/>
              <a:t>操作日志信息</a:t>
            </a:r>
            <a:endParaRPr lang="en-US" altLang="zh-CN" dirty="0" smtClean="0"/>
          </a:p>
          <a:p>
            <a:pPr marL="457200" indent="-457200">
              <a:buFont typeface="Wingdings" panose="05000000000000000000" pitchFamily="2" charset="2"/>
              <a:buChar char="Ø"/>
            </a:pPr>
            <a:r>
              <a:rPr lang="zh-CN" altLang="en-US" dirty="0" smtClean="0"/>
              <a:t>选择下一步人员</a:t>
            </a:r>
            <a:r>
              <a:rPr lang="zh-CN" altLang="en-US" b="1" dirty="0" smtClean="0">
                <a:solidFill>
                  <a:srgbClr val="FF0000"/>
                </a:solidFill>
              </a:rPr>
              <a:t>*</a:t>
            </a:r>
            <a:endParaRPr lang="en-US" altLang="zh-CN" b="1" dirty="0" smtClean="0">
              <a:solidFill>
                <a:srgbClr val="FF0000"/>
              </a:solidFill>
            </a:endParaRPr>
          </a:p>
          <a:p>
            <a:pPr marL="457200" indent="-457200">
              <a:buFont typeface="Wingdings" panose="05000000000000000000" pitchFamily="2" charset="2"/>
              <a:buChar char="Ø"/>
            </a:pPr>
            <a:r>
              <a:rPr lang="zh-CN" altLang="en-US" dirty="0" smtClean="0"/>
              <a:t>查看下一个节点的操作人员</a:t>
            </a:r>
            <a:endParaRPr lang="en-US" altLang="zh-CN" dirty="0" smtClean="0"/>
          </a:p>
          <a:p>
            <a:pPr marL="457200" indent="-457200">
              <a:buFont typeface="Wingdings" panose="05000000000000000000" pitchFamily="2" charset="2"/>
              <a:buChar char="Ø"/>
            </a:pPr>
            <a:r>
              <a:rPr lang="zh-CN" altLang="en-US" dirty="0" smtClean="0"/>
              <a:t>异常处理</a:t>
            </a:r>
            <a:endParaRPr lang="zh-CN" altLang="en-US" dirty="0"/>
          </a:p>
        </p:txBody>
      </p:sp>
      <p:sp>
        <p:nvSpPr>
          <p:cNvPr id="4" name="动作按钮: 第一张 3">
            <a:hlinkClick r:id="rId3" action="ppaction://hlinksldjump" highlightClick="1"/>
          </p:cNvPr>
          <p:cNvSpPr/>
          <p:nvPr/>
        </p:nvSpPr>
        <p:spPr>
          <a:xfrm>
            <a:off x="8205435" y="5805264"/>
            <a:ext cx="592320" cy="648072"/>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20298801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工作流引擎应用</a:t>
            </a:r>
            <a:r>
              <a:rPr lang="en-US" altLang="zh-CN" dirty="0" smtClean="0"/>
              <a:t>——</a:t>
            </a:r>
            <a:r>
              <a:rPr lang="zh-CN" altLang="en-US" dirty="0" smtClean="0"/>
              <a:t>流程结束</a:t>
            </a:r>
            <a:endParaRPr lang="en-US" altLang="zh-CN" dirty="0"/>
          </a:p>
        </p:txBody>
      </p:sp>
      <p:sp>
        <p:nvSpPr>
          <p:cNvPr id="3" name="内容占位符 2"/>
          <p:cNvSpPr>
            <a:spLocks noGrp="1"/>
          </p:cNvSpPr>
          <p:nvPr>
            <p:ph idx="1"/>
          </p:nvPr>
        </p:nvSpPr>
        <p:spPr/>
        <p:txBody>
          <a:bodyPr/>
          <a:lstStyle/>
          <a:p>
            <a:pPr marL="457200" indent="-457200">
              <a:buFont typeface="Wingdings" panose="05000000000000000000" pitchFamily="2" charset="2"/>
              <a:buChar char="Ø"/>
            </a:pPr>
            <a:r>
              <a:rPr lang="zh-CN" altLang="en-US" dirty="0" smtClean="0"/>
              <a:t>业务</a:t>
            </a:r>
            <a:r>
              <a:rPr lang="zh-CN" altLang="en-US" dirty="0"/>
              <a:t>正常结束</a:t>
            </a:r>
            <a:endParaRPr lang="en-US" altLang="zh-CN" dirty="0" smtClean="0"/>
          </a:p>
          <a:p>
            <a:pPr marL="857250" lvl="1" indent="-457200">
              <a:buFont typeface="Wingdings" panose="05000000000000000000" pitchFamily="2" charset="2"/>
              <a:buChar char="Ø"/>
            </a:pPr>
            <a:r>
              <a:rPr lang="zh-CN" altLang="en-US" dirty="0"/>
              <a:t>归档</a:t>
            </a:r>
            <a:endParaRPr lang="en-US" altLang="zh-CN" dirty="0" smtClean="0"/>
          </a:p>
          <a:p>
            <a:pPr marL="857250" lvl="1" indent="-457200">
              <a:buFont typeface="Wingdings" panose="05000000000000000000" pitchFamily="2" charset="2"/>
              <a:buChar char="Ø"/>
            </a:pPr>
            <a:r>
              <a:rPr lang="zh-CN" altLang="en-US" dirty="0" smtClean="0"/>
              <a:t>业务系统结束标志</a:t>
            </a:r>
            <a:endParaRPr lang="en-US" altLang="zh-CN" dirty="0" smtClean="0"/>
          </a:p>
          <a:p>
            <a:pPr marL="457200" indent="-457200">
              <a:buFont typeface="Wingdings" panose="05000000000000000000" pitchFamily="2" charset="2"/>
              <a:buChar char="Ø"/>
            </a:pPr>
            <a:r>
              <a:rPr lang="zh-CN" altLang="en-US" dirty="0" smtClean="0"/>
              <a:t>管理结束</a:t>
            </a:r>
            <a:endParaRPr lang="en-US" altLang="zh-CN" dirty="0" smtClean="0"/>
          </a:p>
          <a:p>
            <a:pPr marL="857250" lvl="1" indent="-457200">
              <a:buFont typeface="Wingdings" panose="05000000000000000000" pitchFamily="2" charset="2"/>
              <a:buChar char="Ø"/>
            </a:pPr>
            <a:r>
              <a:rPr lang="zh-CN" altLang="en-US" dirty="0" smtClean="0"/>
              <a:t>业务系统调用管理接口结束</a:t>
            </a:r>
            <a:endParaRPr lang="en-US" altLang="zh-CN" dirty="0" smtClean="0"/>
          </a:p>
          <a:p>
            <a:pPr marL="857250" lvl="1" indent="-457200">
              <a:buFont typeface="Wingdings" panose="05000000000000000000" pitchFamily="2" charset="2"/>
              <a:buChar char="Ø"/>
            </a:pPr>
            <a:r>
              <a:rPr lang="zh-CN" altLang="en-US" dirty="0" smtClean="0"/>
              <a:t>管理模块强制结束</a:t>
            </a:r>
            <a:endParaRPr lang="zh-CN" altLang="en-US" dirty="0"/>
          </a:p>
        </p:txBody>
      </p:sp>
      <p:sp>
        <p:nvSpPr>
          <p:cNvPr id="4" name="动作按钮: 第一张 3">
            <a:hlinkClick r:id="rId3" action="ppaction://hlinksldjump" highlightClick="1"/>
          </p:cNvPr>
          <p:cNvSpPr/>
          <p:nvPr/>
        </p:nvSpPr>
        <p:spPr>
          <a:xfrm>
            <a:off x="8205435" y="5805264"/>
            <a:ext cx="592320" cy="648072"/>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13883199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530479"/>
            <a:ext cx="7772400" cy="1470025"/>
          </a:xfrm>
        </p:spPr>
        <p:txBody>
          <a:bodyPr/>
          <a:lstStyle/>
          <a:p>
            <a:r>
              <a:rPr lang="en-US" altLang="zh-CN" sz="6600" dirty="0" smtClean="0"/>
              <a:t>Q&amp;A </a:t>
            </a:r>
            <a:br>
              <a:rPr lang="en-US" altLang="zh-CN" sz="6600" dirty="0" smtClean="0"/>
            </a:br>
            <a:r>
              <a:rPr lang="en-US" altLang="zh-CN" sz="6600" dirty="0" smtClean="0"/>
              <a:t> </a:t>
            </a:r>
            <a:r>
              <a:rPr lang="zh-CN" altLang="en-US" sz="6600" dirty="0" smtClean="0"/>
              <a:t>谢谢</a:t>
            </a:r>
            <a:r>
              <a:rPr lang="zh-CN" altLang="en-US" sz="6600" dirty="0"/>
              <a:t>！</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工作流</a:t>
            </a:r>
            <a:r>
              <a:rPr lang="zh-CN" altLang="en-US" dirty="0" smtClean="0"/>
              <a:t>引擎</a:t>
            </a:r>
            <a:r>
              <a:rPr lang="en-US" altLang="zh-CN" dirty="0"/>
              <a:t>——</a:t>
            </a:r>
            <a:r>
              <a:rPr lang="zh-CN" altLang="en-US" dirty="0" smtClean="0"/>
              <a:t>数据模型（运行）</a:t>
            </a:r>
            <a:endParaRPr lang="zh-CN" altLang="en-US" dirty="0"/>
          </a:p>
        </p:txBody>
      </p:sp>
      <p:sp>
        <p:nvSpPr>
          <p:cNvPr id="3" name="内容占位符 2"/>
          <p:cNvSpPr>
            <a:spLocks noGrp="1"/>
          </p:cNvSpPr>
          <p:nvPr>
            <p:ph idx="1"/>
          </p:nvPr>
        </p:nvSpPr>
        <p:spPr/>
        <p:txBody>
          <a:bodyPr/>
          <a:lstStyle/>
          <a:p>
            <a:pPr>
              <a:spcBef>
                <a:spcPct val="50000"/>
              </a:spcBef>
              <a:buFont typeface="Wingdings" panose="05000000000000000000" pitchFamily="2" charset="2"/>
              <a:buChar char="Ø"/>
            </a:pPr>
            <a:r>
              <a:rPr lang="zh-CN" altLang="en-US" sz="2000" dirty="0" smtClean="0">
                <a:latin typeface="宋体" charset="-122"/>
              </a:rPr>
              <a:t>流程数据</a:t>
            </a:r>
            <a:endParaRPr lang="en-US" altLang="zh-CN" sz="2000" dirty="0" smtClean="0">
              <a:latin typeface="宋体" charset="-122"/>
            </a:endParaRPr>
          </a:p>
          <a:p>
            <a:pPr lvl="1">
              <a:spcBef>
                <a:spcPct val="50000"/>
              </a:spcBef>
              <a:buFont typeface="Wingdings" panose="05000000000000000000" pitchFamily="2" charset="2"/>
              <a:buChar char="Ø"/>
            </a:pPr>
            <a:r>
              <a:rPr lang="zh-CN" altLang="en-US" sz="1800" dirty="0" smtClean="0">
                <a:latin typeface="宋体" charset="-122"/>
              </a:rPr>
              <a:t>流程实例</a:t>
            </a:r>
            <a:endParaRPr lang="en-US" altLang="zh-CN" sz="1800" dirty="0" smtClean="0">
              <a:latin typeface="宋体" charset="-122"/>
            </a:endParaRPr>
          </a:p>
          <a:p>
            <a:pPr lvl="1">
              <a:spcBef>
                <a:spcPct val="50000"/>
              </a:spcBef>
              <a:buFont typeface="Wingdings" panose="05000000000000000000" pitchFamily="2" charset="2"/>
              <a:buChar char="Ø"/>
            </a:pPr>
            <a:r>
              <a:rPr lang="zh-CN" altLang="en-US" sz="1800" dirty="0" smtClean="0">
                <a:latin typeface="宋体" charset="-122"/>
              </a:rPr>
              <a:t>节点实例</a:t>
            </a:r>
            <a:endParaRPr lang="en-US" altLang="zh-CN" sz="1800" dirty="0" smtClean="0">
              <a:latin typeface="宋体" charset="-122"/>
            </a:endParaRPr>
          </a:p>
          <a:p>
            <a:pPr lvl="1">
              <a:spcBef>
                <a:spcPct val="50000"/>
              </a:spcBef>
              <a:buFont typeface="Wingdings" panose="05000000000000000000" pitchFamily="2" charset="2"/>
              <a:buChar char="Ø"/>
            </a:pPr>
            <a:r>
              <a:rPr lang="zh-CN" altLang="en-US" sz="1800" dirty="0" smtClean="0">
                <a:latin typeface="宋体" charset="-122"/>
              </a:rPr>
              <a:t>流程阶段实例</a:t>
            </a:r>
            <a:endParaRPr lang="en-US" altLang="zh-CN" sz="1800" dirty="0" smtClean="0">
              <a:latin typeface="宋体" charset="-122"/>
            </a:endParaRPr>
          </a:p>
          <a:p>
            <a:pPr>
              <a:spcBef>
                <a:spcPct val="50000"/>
              </a:spcBef>
              <a:buFont typeface="Wingdings" panose="05000000000000000000" pitchFamily="2" charset="2"/>
              <a:buChar char="Ø"/>
            </a:pPr>
            <a:r>
              <a:rPr lang="zh-CN" altLang="en-US" sz="2000" dirty="0">
                <a:latin typeface="宋体" charset="-122"/>
              </a:rPr>
              <a:t>权限相关</a:t>
            </a:r>
            <a:endParaRPr lang="en-US" altLang="zh-CN" sz="2000" dirty="0">
              <a:latin typeface="宋体" charset="-122"/>
            </a:endParaRPr>
          </a:p>
          <a:p>
            <a:pPr lvl="1">
              <a:spcBef>
                <a:spcPct val="50000"/>
              </a:spcBef>
              <a:buFont typeface="Wingdings" panose="05000000000000000000" pitchFamily="2" charset="2"/>
              <a:buChar char="Ø"/>
            </a:pPr>
            <a:r>
              <a:rPr lang="zh-CN" altLang="en-US" sz="1800" dirty="0" smtClean="0">
                <a:latin typeface="宋体" charset="-122"/>
              </a:rPr>
              <a:t>流程人员（办件角色）</a:t>
            </a:r>
            <a:endParaRPr lang="en-US" altLang="zh-CN" sz="1800" dirty="0" smtClean="0">
              <a:latin typeface="宋体" charset="-122"/>
            </a:endParaRPr>
          </a:p>
          <a:p>
            <a:pPr lvl="1">
              <a:spcBef>
                <a:spcPct val="50000"/>
              </a:spcBef>
              <a:buFont typeface="Wingdings" panose="05000000000000000000" pitchFamily="2" charset="2"/>
              <a:buChar char="Ø"/>
            </a:pPr>
            <a:r>
              <a:rPr lang="zh-CN" altLang="en-US" sz="1800" dirty="0" smtClean="0">
                <a:latin typeface="宋体" charset="-122"/>
              </a:rPr>
              <a:t>流程机构（办件机构）</a:t>
            </a:r>
            <a:endParaRPr lang="en-US" altLang="zh-CN" sz="1800" dirty="0" smtClean="0">
              <a:latin typeface="宋体" charset="-122"/>
            </a:endParaRPr>
          </a:p>
          <a:p>
            <a:pPr lvl="1">
              <a:spcBef>
                <a:spcPct val="50000"/>
              </a:spcBef>
              <a:buFont typeface="Wingdings" panose="05000000000000000000" pitchFamily="2" charset="2"/>
              <a:buChar char="Ø"/>
            </a:pPr>
            <a:r>
              <a:rPr lang="zh-CN" altLang="en-US" sz="1800" dirty="0" smtClean="0">
                <a:latin typeface="宋体" charset="-122"/>
              </a:rPr>
              <a:t>流程变量</a:t>
            </a:r>
            <a:endParaRPr lang="en-US" altLang="zh-CN" sz="1800" dirty="0" smtClean="0">
              <a:latin typeface="宋体" charset="-122"/>
            </a:endParaRPr>
          </a:p>
          <a:p>
            <a:pPr lvl="1">
              <a:spcBef>
                <a:spcPct val="50000"/>
              </a:spcBef>
              <a:buFont typeface="Wingdings" panose="05000000000000000000" pitchFamily="2" charset="2"/>
              <a:buChar char="Ø"/>
            </a:pPr>
            <a:r>
              <a:rPr lang="zh-CN" altLang="en-US" sz="1800" dirty="0" smtClean="0">
                <a:latin typeface="宋体" charset="-122"/>
              </a:rPr>
              <a:t>任务分配表</a:t>
            </a:r>
            <a:endParaRPr lang="en-US" altLang="zh-CN" sz="1800" dirty="0" smtClean="0">
              <a:latin typeface="宋体" charset="-122"/>
            </a:endParaRPr>
          </a:p>
          <a:p>
            <a:pPr>
              <a:spcBef>
                <a:spcPct val="50000"/>
              </a:spcBef>
              <a:buFont typeface="Wingdings" panose="05000000000000000000" pitchFamily="2" charset="2"/>
              <a:buChar char="Ø"/>
            </a:pPr>
            <a:r>
              <a:rPr lang="zh-CN" altLang="en-US" sz="2000" dirty="0">
                <a:latin typeface="宋体" charset="-122"/>
              </a:rPr>
              <a:t>其他</a:t>
            </a:r>
            <a:endParaRPr lang="en-US" altLang="zh-CN" sz="2000" dirty="0">
              <a:latin typeface="宋体" charset="-122"/>
            </a:endParaRPr>
          </a:p>
          <a:p>
            <a:pPr lvl="1">
              <a:spcBef>
                <a:spcPct val="50000"/>
              </a:spcBef>
              <a:buFont typeface="Wingdings" panose="05000000000000000000" pitchFamily="2" charset="2"/>
              <a:buChar char="Ø"/>
            </a:pPr>
            <a:r>
              <a:rPr lang="zh-CN" altLang="en-US" sz="1800" dirty="0" smtClean="0">
                <a:latin typeface="宋体" charset="-122"/>
              </a:rPr>
              <a:t>流程关注人员</a:t>
            </a:r>
            <a:endParaRPr lang="en-US" altLang="zh-CN" sz="1800" dirty="0" smtClean="0">
              <a:latin typeface="宋体" charset="-122"/>
            </a:endParaRPr>
          </a:p>
          <a:p>
            <a:pPr lvl="1">
              <a:spcBef>
                <a:spcPct val="50000"/>
              </a:spcBef>
              <a:buFont typeface="Wingdings" panose="05000000000000000000" pitchFamily="2" charset="2"/>
              <a:buChar char="Ø"/>
            </a:pPr>
            <a:r>
              <a:rPr lang="zh-CN" altLang="en-US" sz="1800" dirty="0" smtClean="0">
                <a:latin typeface="宋体" charset="-122"/>
              </a:rPr>
              <a:t>操作日志</a:t>
            </a:r>
            <a:endParaRPr lang="en-US" altLang="zh-CN" sz="1800" dirty="0" smtClean="0">
              <a:latin typeface="宋体" charset="-122"/>
            </a:endParaRPr>
          </a:p>
          <a:p>
            <a:pPr lvl="1">
              <a:spcBef>
                <a:spcPct val="50000"/>
              </a:spcBef>
              <a:buFont typeface="Wingdings" panose="05000000000000000000" pitchFamily="2" charset="2"/>
              <a:buChar char="Ø"/>
            </a:pPr>
            <a:r>
              <a:rPr lang="zh-CN" altLang="en-US" sz="1800" dirty="0" smtClean="0">
                <a:latin typeface="宋体" charset="-122"/>
              </a:rPr>
              <a:t>管理日志</a:t>
            </a:r>
            <a:endParaRPr lang="en-US" altLang="zh-CN" sz="1800" dirty="0" smtClean="0">
              <a:latin typeface="宋体" charset="-122"/>
            </a:endParaRPr>
          </a:p>
          <a:p>
            <a:endParaRPr lang="zh-CN" altLang="en-US" sz="1800" dirty="0"/>
          </a:p>
        </p:txBody>
      </p:sp>
      <p:sp>
        <p:nvSpPr>
          <p:cNvPr id="4" name="动作按钮: 第一张 3">
            <a:hlinkClick r:id="rId2" action="ppaction://hlinksldjump" highlightClick="1"/>
          </p:cNvPr>
          <p:cNvSpPr/>
          <p:nvPr/>
        </p:nvSpPr>
        <p:spPr>
          <a:xfrm>
            <a:off x="8205435" y="5805264"/>
            <a:ext cx="592320" cy="648072"/>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05993130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流程的流转</a:t>
            </a:r>
          </a:p>
        </p:txBody>
      </p:sp>
      <p:sp>
        <p:nvSpPr>
          <p:cNvPr id="3" name="内容占位符 2"/>
          <p:cNvSpPr>
            <a:spLocks noGrp="1"/>
          </p:cNvSpPr>
          <p:nvPr>
            <p:ph idx="1"/>
          </p:nvPr>
        </p:nvSpPr>
        <p:spPr/>
        <p:txBody>
          <a:bodyPr/>
          <a:lstStyle/>
          <a:p>
            <a:r>
              <a:rPr lang="zh-CN" altLang="en-US" dirty="0" smtClean="0">
                <a:hlinkClick r:id="rId2" action="ppaction://hlinksldjump"/>
              </a:rPr>
              <a:t>节点类型与流程分支</a:t>
            </a:r>
            <a:endParaRPr lang="en-US" altLang="zh-CN" dirty="0" smtClean="0"/>
          </a:p>
          <a:p>
            <a:r>
              <a:rPr lang="zh-CN" altLang="en-US" dirty="0" smtClean="0">
                <a:hlinkClick r:id="rId3" action="ppaction://hlinksldjump"/>
              </a:rPr>
              <a:t>流程状态</a:t>
            </a:r>
            <a:endParaRPr lang="en-US" altLang="zh-CN" dirty="0" smtClean="0"/>
          </a:p>
          <a:p>
            <a:r>
              <a:rPr lang="zh-CN" altLang="en-US" dirty="0" smtClean="0">
                <a:hlinkClick r:id="rId4" action="ppaction://hlinksldjump"/>
              </a:rPr>
              <a:t>流转条件</a:t>
            </a:r>
            <a:endParaRPr lang="en-US" altLang="zh-CN" dirty="0" smtClean="0"/>
          </a:p>
          <a:p>
            <a:r>
              <a:rPr lang="zh-CN" altLang="en-US" dirty="0">
                <a:hlinkClick r:id="rId5" action="ppaction://hlinksldjump"/>
              </a:rPr>
              <a:t>业务数据接口</a:t>
            </a:r>
            <a:endParaRPr lang="en-US" altLang="zh-CN" dirty="0"/>
          </a:p>
          <a:p>
            <a:r>
              <a:rPr lang="zh-CN" altLang="en-US" dirty="0" smtClean="0">
                <a:hlinkClick r:id="rId6" action="ppaction://hlinksldjump"/>
              </a:rPr>
              <a:t>流程变量</a:t>
            </a:r>
            <a:endParaRPr lang="en-US" altLang="zh-CN" dirty="0" smtClean="0"/>
          </a:p>
          <a:p>
            <a:endParaRPr lang="zh-CN" altLang="en-US" dirty="0"/>
          </a:p>
        </p:txBody>
      </p:sp>
      <p:sp>
        <p:nvSpPr>
          <p:cNvPr id="4" name="动作按钮: 第一张 3">
            <a:hlinkClick r:id="rId7" action="ppaction://hlinksldjump" highlightClick="1"/>
          </p:cNvPr>
          <p:cNvSpPr/>
          <p:nvPr/>
        </p:nvSpPr>
        <p:spPr>
          <a:xfrm>
            <a:off x="8205435" y="5805264"/>
            <a:ext cx="592320" cy="648072"/>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91139381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流程的流转</a:t>
            </a:r>
            <a:r>
              <a:rPr lang="en-US" altLang="zh-CN" dirty="0"/>
              <a:t>——</a:t>
            </a:r>
            <a:r>
              <a:rPr lang="zh-CN" altLang="en-US" dirty="0" smtClean="0"/>
              <a:t>节点类型</a:t>
            </a:r>
            <a:endParaRPr lang="zh-CN" altLang="en-US" dirty="0"/>
          </a:p>
        </p:txBody>
      </p:sp>
      <p:sp>
        <p:nvSpPr>
          <p:cNvPr id="3" name="内容占位符 2"/>
          <p:cNvSpPr>
            <a:spLocks noGrp="1"/>
          </p:cNvSpPr>
          <p:nvPr>
            <p:ph idx="1"/>
          </p:nvPr>
        </p:nvSpPr>
        <p:spPr>
          <a:xfrm>
            <a:off x="357158" y="1000108"/>
            <a:ext cx="8679338" cy="5572164"/>
          </a:xfrm>
        </p:spPr>
        <p:txBody>
          <a:bodyPr/>
          <a:lstStyle/>
          <a:p>
            <a:pPr marL="400050">
              <a:buFont typeface="Wingdings" panose="05000000000000000000" pitchFamily="2" charset="2"/>
              <a:buChar char="Ø"/>
            </a:pPr>
            <a:r>
              <a:rPr lang="zh-CN" altLang="en-US" dirty="0" smtClean="0"/>
              <a:t>节点类型</a:t>
            </a:r>
            <a:endParaRPr lang="en-US" altLang="zh-CN" dirty="0" smtClean="0"/>
          </a:p>
          <a:p>
            <a:pPr marL="800100" lvl="1" indent="-342900">
              <a:buFont typeface="Wingdings" panose="05000000000000000000" pitchFamily="2" charset="2"/>
              <a:buChar char="Ø"/>
            </a:pPr>
            <a:r>
              <a:rPr lang="en-US" altLang="zh-CN" sz="2400" dirty="0" smtClean="0">
                <a:solidFill>
                  <a:srgbClr val="FF0000"/>
                </a:solidFill>
              </a:rPr>
              <a:t>A:</a:t>
            </a:r>
            <a:r>
              <a:rPr lang="zh-CN" altLang="en-US" sz="2400" dirty="0" smtClean="0">
                <a:solidFill>
                  <a:srgbClr val="FF0000"/>
                </a:solidFill>
              </a:rPr>
              <a:t>开始</a:t>
            </a:r>
            <a:endParaRPr lang="en-US" altLang="zh-CN" sz="2400" dirty="0" smtClean="0">
              <a:solidFill>
                <a:srgbClr val="FF0000"/>
              </a:solidFill>
            </a:endParaRPr>
          </a:p>
          <a:p>
            <a:pPr marL="800100" lvl="1" indent="-342900">
              <a:buFont typeface="Wingdings" panose="05000000000000000000" pitchFamily="2" charset="2"/>
              <a:buChar char="Ø"/>
            </a:pPr>
            <a:r>
              <a:rPr lang="en-US" altLang="zh-CN" sz="2400" dirty="0" smtClean="0">
                <a:solidFill>
                  <a:srgbClr val="FF0000"/>
                </a:solidFill>
              </a:rPr>
              <a:t>B:</a:t>
            </a:r>
            <a:r>
              <a:rPr lang="zh-CN" altLang="en-US" sz="2400" dirty="0" smtClean="0">
                <a:solidFill>
                  <a:srgbClr val="FF0000"/>
                </a:solidFill>
              </a:rPr>
              <a:t>首节点</a:t>
            </a:r>
            <a:r>
              <a:rPr lang="en-US" altLang="zh-CN" sz="2400" dirty="0" smtClean="0">
                <a:solidFill>
                  <a:srgbClr val="FF0000"/>
                </a:solidFill>
              </a:rPr>
              <a:t>——</a:t>
            </a:r>
            <a:r>
              <a:rPr lang="zh-CN" altLang="en-US" sz="2400" dirty="0" smtClean="0">
                <a:solidFill>
                  <a:srgbClr val="FF0000"/>
                </a:solidFill>
              </a:rPr>
              <a:t>首个可以执行的节点</a:t>
            </a:r>
            <a:endParaRPr lang="en-US" altLang="zh-CN" sz="2400" dirty="0" smtClean="0">
              <a:solidFill>
                <a:srgbClr val="FF0000"/>
              </a:solidFill>
            </a:endParaRPr>
          </a:p>
          <a:p>
            <a:pPr marL="800100" lvl="1" indent="-342900">
              <a:buFont typeface="Wingdings" panose="05000000000000000000" pitchFamily="2" charset="2"/>
              <a:buChar char="Ø"/>
            </a:pPr>
            <a:r>
              <a:rPr lang="en-US" altLang="zh-CN" sz="2400" dirty="0" smtClean="0"/>
              <a:t>C:</a:t>
            </a:r>
            <a:r>
              <a:rPr lang="zh-CN" altLang="en-US" sz="2400" dirty="0" smtClean="0"/>
              <a:t>一般</a:t>
            </a:r>
            <a:r>
              <a:rPr lang="en-US" altLang="zh-CN" sz="2400" dirty="0" smtClean="0"/>
              <a:t>——</a:t>
            </a:r>
            <a:r>
              <a:rPr lang="zh-CN" altLang="en-US" sz="2400" dirty="0" smtClean="0"/>
              <a:t>只有一个后续节点</a:t>
            </a:r>
          </a:p>
          <a:p>
            <a:pPr marL="800100" lvl="1" indent="-342900">
              <a:buFont typeface="Wingdings" panose="05000000000000000000" pitchFamily="2" charset="2"/>
              <a:buChar char="Ø"/>
            </a:pPr>
            <a:r>
              <a:rPr lang="en-US" altLang="zh-CN" sz="2400" dirty="0" smtClean="0"/>
              <a:t>D:</a:t>
            </a:r>
            <a:r>
              <a:rPr lang="zh-CN" altLang="en-US" sz="2400" dirty="0" smtClean="0"/>
              <a:t>分支</a:t>
            </a:r>
            <a:r>
              <a:rPr lang="en-US" altLang="zh-CN" sz="2400" dirty="0" smtClean="0"/>
              <a:t>——</a:t>
            </a:r>
            <a:r>
              <a:rPr lang="zh-CN" altLang="en-US" sz="2400" dirty="0" smtClean="0"/>
              <a:t>有多个后续节点，但是只能有一个会被执行</a:t>
            </a:r>
            <a:endParaRPr lang="en-US" altLang="zh-CN" sz="2400" dirty="0" smtClean="0"/>
          </a:p>
          <a:p>
            <a:pPr marL="800100" lvl="1" indent="-342900">
              <a:buFont typeface="Wingdings" panose="05000000000000000000" pitchFamily="2" charset="2"/>
              <a:buChar char="Ø"/>
            </a:pPr>
            <a:r>
              <a:rPr lang="en-US" altLang="zh-CN" sz="2400" dirty="0" smtClean="0"/>
              <a:t>H:</a:t>
            </a:r>
            <a:r>
              <a:rPr lang="zh-CN" altLang="en-US" sz="2400" dirty="0" smtClean="0"/>
              <a:t>并行</a:t>
            </a:r>
            <a:r>
              <a:rPr lang="en-US" altLang="zh-CN" sz="2400" dirty="0" smtClean="0"/>
              <a:t>——</a:t>
            </a:r>
            <a:r>
              <a:rPr lang="zh-CN" altLang="en-US" sz="2400" dirty="0" smtClean="0"/>
              <a:t>有多个后续节点其中至少会有一个会被执行</a:t>
            </a:r>
          </a:p>
          <a:p>
            <a:pPr marL="800100" lvl="1" indent="-342900">
              <a:buFont typeface="Wingdings" panose="05000000000000000000" pitchFamily="2" charset="2"/>
              <a:buChar char="Ø"/>
            </a:pPr>
            <a:r>
              <a:rPr lang="en-US" altLang="zh-CN" sz="2400" dirty="0" smtClean="0"/>
              <a:t>G:</a:t>
            </a:r>
            <a:r>
              <a:rPr lang="zh-CN" altLang="en-US" sz="2400" dirty="0" smtClean="0"/>
              <a:t>多实例节点</a:t>
            </a:r>
            <a:r>
              <a:rPr lang="en-US" altLang="zh-CN" sz="2400" dirty="0" smtClean="0"/>
              <a:t>——</a:t>
            </a:r>
            <a:r>
              <a:rPr lang="zh-CN" altLang="en-US" sz="2400" dirty="0" smtClean="0"/>
              <a:t>这个节点会生成多个并行的流程，一般会根据机构来分流程，比如：会签</a:t>
            </a:r>
          </a:p>
          <a:p>
            <a:pPr marL="800100" lvl="1" indent="-342900">
              <a:buFont typeface="Wingdings" panose="05000000000000000000" pitchFamily="2" charset="2"/>
              <a:buChar char="Ø"/>
            </a:pPr>
            <a:r>
              <a:rPr lang="en-US" altLang="zh-CN" sz="2400" dirty="0" smtClean="0"/>
              <a:t>E:</a:t>
            </a:r>
            <a:r>
              <a:rPr lang="zh-CN" altLang="en-US" sz="2400" dirty="0" smtClean="0"/>
              <a:t>汇聚</a:t>
            </a:r>
            <a:r>
              <a:rPr lang="en-US" altLang="zh-CN" sz="2400" dirty="0" smtClean="0"/>
              <a:t>——</a:t>
            </a:r>
            <a:r>
              <a:rPr lang="zh-CN" altLang="en-US" sz="2400" dirty="0" smtClean="0"/>
              <a:t>将多个并行流程、多实例流程汇聚一起的节点</a:t>
            </a:r>
            <a:endParaRPr lang="en-US" altLang="zh-CN" sz="2400" dirty="0" smtClean="0"/>
          </a:p>
          <a:p>
            <a:pPr marL="800100" lvl="1" indent="-342900">
              <a:buFont typeface="Wingdings" panose="05000000000000000000" pitchFamily="2" charset="2"/>
              <a:buChar char="Ø"/>
            </a:pPr>
            <a:r>
              <a:rPr lang="en-US" altLang="zh-CN" sz="2400" dirty="0" smtClean="0"/>
              <a:t>R:</a:t>
            </a:r>
            <a:r>
              <a:rPr lang="zh-CN" altLang="en-US" sz="2400" dirty="0" smtClean="0"/>
              <a:t>游离</a:t>
            </a:r>
            <a:r>
              <a:rPr lang="en-US" altLang="zh-CN" sz="2400" dirty="0" smtClean="0"/>
              <a:t>——</a:t>
            </a:r>
            <a:r>
              <a:rPr lang="zh-CN" altLang="en-US" sz="2400" dirty="0" smtClean="0"/>
              <a:t>从流程中分离出去</a:t>
            </a:r>
          </a:p>
          <a:p>
            <a:pPr marL="800100" lvl="1" indent="-342900">
              <a:buFont typeface="Wingdings" panose="05000000000000000000" pitchFamily="2" charset="2"/>
              <a:buChar char="Ø"/>
            </a:pPr>
            <a:r>
              <a:rPr lang="en-US" altLang="zh-CN" sz="2400" dirty="0" smtClean="0">
                <a:solidFill>
                  <a:srgbClr val="FF0000"/>
                </a:solidFill>
              </a:rPr>
              <a:t>F:</a:t>
            </a:r>
            <a:r>
              <a:rPr lang="zh-CN" altLang="en-US" sz="2400" dirty="0" smtClean="0">
                <a:solidFill>
                  <a:srgbClr val="FF0000"/>
                </a:solidFill>
              </a:rPr>
              <a:t>结束</a:t>
            </a:r>
            <a:endParaRPr lang="en-US" altLang="zh-CN" sz="2400" dirty="0" smtClean="0">
              <a:solidFill>
                <a:srgbClr val="FF0000"/>
              </a:solidFill>
            </a:endParaRPr>
          </a:p>
          <a:p>
            <a:endParaRPr lang="zh-CN" altLang="en-US" dirty="0"/>
          </a:p>
        </p:txBody>
      </p:sp>
      <p:sp>
        <p:nvSpPr>
          <p:cNvPr id="4" name="动作按钮: 第一张 3">
            <a:hlinkClick r:id="rId3" action="ppaction://hlinksldjump" highlightClick="1"/>
          </p:cNvPr>
          <p:cNvSpPr/>
          <p:nvPr/>
        </p:nvSpPr>
        <p:spPr>
          <a:xfrm>
            <a:off x="8205435" y="5805264"/>
            <a:ext cx="592320" cy="648072"/>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93455457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流程的流转</a:t>
            </a:r>
            <a:r>
              <a:rPr lang="en-US" altLang="zh-CN" dirty="0" smtClean="0"/>
              <a:t>——</a:t>
            </a:r>
            <a:r>
              <a:rPr lang="zh-CN" altLang="en-US" dirty="0"/>
              <a:t>嵌套</a:t>
            </a:r>
            <a:r>
              <a:rPr lang="zh-CN" altLang="en-US" dirty="0" smtClean="0"/>
              <a:t>并行</a:t>
            </a:r>
            <a:endParaRPr lang="zh-CN" altLang="en-US" dirty="0"/>
          </a:p>
        </p:txBody>
      </p:sp>
      <p:sp>
        <p:nvSpPr>
          <p:cNvPr id="5" name="Text Box 2"/>
          <p:cNvSpPr txBox="1">
            <a:spLocks noChangeArrowheads="1"/>
          </p:cNvSpPr>
          <p:nvPr/>
        </p:nvSpPr>
        <p:spPr bwMode="auto">
          <a:xfrm>
            <a:off x="255572" y="3573016"/>
            <a:ext cx="8532813" cy="461665"/>
          </a:xfrm>
          <a:prstGeom prst="rect">
            <a:avLst/>
          </a:prstGeom>
          <a:noFill/>
          <a:ln w="9525">
            <a:noFill/>
            <a:miter lim="800000"/>
            <a:headEnd/>
            <a:tailEnd/>
          </a:ln>
        </p:spPr>
        <p:txBody>
          <a:bodyPr wrap="square">
            <a:spAutoFit/>
          </a:bodyPr>
          <a:lstStyle/>
          <a:p>
            <a:pPr>
              <a:spcBef>
                <a:spcPct val="50000"/>
              </a:spcBef>
            </a:pPr>
            <a:r>
              <a:rPr lang="fr-FR" altLang="zh-CN" sz="2400" dirty="0" smtClean="0"/>
              <a:t>       </a:t>
            </a:r>
            <a:endParaRPr lang="zh-CN" altLang="en-US" sz="2400" dirty="0"/>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536" y="1124744"/>
            <a:ext cx="7419975" cy="4476750"/>
          </a:xfrm>
          <a:prstGeom prst="rect">
            <a:avLst/>
          </a:prstGeom>
        </p:spPr>
      </p:pic>
      <p:pic>
        <p:nvPicPr>
          <p:cNvPr id="4" name="图片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74041" y="1901081"/>
            <a:ext cx="7419975" cy="4267200"/>
          </a:xfrm>
          <a:prstGeom prst="rect">
            <a:avLst/>
          </a:prstGeom>
        </p:spPr>
      </p:pic>
      <p:sp>
        <p:nvSpPr>
          <p:cNvPr id="6" name="动作按钮: 第一张 5">
            <a:hlinkClick r:id="rId5" action="ppaction://hlinksldjump" highlightClick="1"/>
          </p:cNvPr>
          <p:cNvSpPr/>
          <p:nvPr/>
        </p:nvSpPr>
        <p:spPr>
          <a:xfrm>
            <a:off x="8205435" y="5805264"/>
            <a:ext cx="592320" cy="648072"/>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012241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汇报-红色">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docProps/app.xml><?xml version="1.0" encoding="utf-8"?>
<Properties xmlns="http://schemas.openxmlformats.org/officeDocument/2006/extended-properties" xmlns:vt="http://schemas.openxmlformats.org/officeDocument/2006/docPropsVTypes">
  <Template>汇报-红色</Template>
  <TotalTime>4951</TotalTime>
  <Words>2856</Words>
  <Application>Microsoft Office PowerPoint</Application>
  <PresentationFormat>全屏显示(4:3)</PresentationFormat>
  <Paragraphs>458</Paragraphs>
  <Slides>54</Slides>
  <Notes>33</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54</vt:i4>
      </vt:variant>
    </vt:vector>
  </HeadingPairs>
  <TitlesOfParts>
    <vt:vector size="61" baseType="lpstr">
      <vt:lpstr>方正小标宋简体</vt:lpstr>
      <vt:lpstr>宋体</vt:lpstr>
      <vt:lpstr>微软雅黑</vt:lpstr>
      <vt:lpstr>Arial</vt:lpstr>
      <vt:lpstr>Calibri</vt:lpstr>
      <vt:lpstr>Wingdings</vt:lpstr>
      <vt:lpstr>汇报-红色</vt:lpstr>
      <vt:lpstr>南大先腾 工作流引擎开发培训</vt:lpstr>
      <vt:lpstr>内容提要</vt:lpstr>
      <vt:lpstr>工作流引擎介绍</vt:lpstr>
      <vt:lpstr>工作流引擎——基本概念</vt:lpstr>
      <vt:lpstr>工作流引擎——数据模型（定义）</vt:lpstr>
      <vt:lpstr>工作流引擎——数据模型（运行）</vt:lpstr>
      <vt:lpstr>流程的流转</vt:lpstr>
      <vt:lpstr>流程的流转——节点类型</vt:lpstr>
      <vt:lpstr>流程的流转——嵌套并行</vt:lpstr>
      <vt:lpstr>流程的流转——退回</vt:lpstr>
      <vt:lpstr>流程的流转——流程状态</vt:lpstr>
      <vt:lpstr>流程的流转——流转条件</vt:lpstr>
      <vt:lpstr>流程的流转——业务数据接口</vt:lpstr>
      <vt:lpstr>流程的流转——流程变量</vt:lpstr>
      <vt:lpstr>流程的流转——表达式高级属性</vt:lpstr>
      <vt:lpstr>流程的流转——Q&amp;A</vt:lpstr>
      <vt:lpstr>节点业务操作</vt:lpstr>
      <vt:lpstr>节点业务操作——环节代码</vt:lpstr>
      <vt:lpstr>节点业务操作——业务操作</vt:lpstr>
      <vt:lpstr>节点业务操作——节点事件</vt:lpstr>
      <vt:lpstr>节点业务操作——创建流程</vt:lpstr>
      <vt:lpstr>节点业务操作——业务系统动作</vt:lpstr>
      <vt:lpstr>节点业务操作——流程引擎动作</vt:lpstr>
      <vt:lpstr>节点业务操作——Q&amp;A</vt:lpstr>
      <vt:lpstr>节点任务分配</vt:lpstr>
      <vt:lpstr>节点任务分配——节点操作类别</vt:lpstr>
      <vt:lpstr>节点任务分配——权限体系</vt:lpstr>
      <vt:lpstr>节点任务分配——机构表达式</vt:lpstr>
      <vt:lpstr>节点任务分配——权限表达式</vt:lpstr>
      <vt:lpstr>节点任务分配——委托和分配</vt:lpstr>
      <vt:lpstr>节点任务分配——用户待办</vt:lpstr>
      <vt:lpstr>节点任务分配——Q&amp;A</vt:lpstr>
      <vt:lpstr>流程计时</vt:lpstr>
      <vt:lpstr>流程计时——计时对象</vt:lpstr>
      <vt:lpstr>流程计时——计时规则（一）</vt:lpstr>
      <vt:lpstr>流程计时——计时规则（二）</vt:lpstr>
      <vt:lpstr>流程计时——超时处理</vt:lpstr>
      <vt:lpstr>流程计时——Q&amp;A</vt:lpstr>
      <vt:lpstr>其他流程相关</vt:lpstr>
      <vt:lpstr>其他流程相关——关注流程</vt:lpstr>
      <vt:lpstr>其他流程相关——流程日志</vt:lpstr>
      <vt:lpstr>其他流程相关——流程事件与通知</vt:lpstr>
      <vt:lpstr>其他流程相关——流程管理</vt:lpstr>
      <vt:lpstr>其他流程相关——管理扩展接口</vt:lpstr>
      <vt:lpstr>其他流程相关——改进与增强</vt:lpstr>
      <vt:lpstr>其他流程相关——Q&amp;A</vt:lpstr>
      <vt:lpstr>工作流引擎应用</vt:lpstr>
      <vt:lpstr>工作流引擎应用——业务数据组织</vt:lpstr>
      <vt:lpstr>工作流引擎应用——业务操作定义</vt:lpstr>
      <vt:lpstr>工作流引擎应用——流程定义</vt:lpstr>
      <vt:lpstr>工作流引擎应用——流程创建</vt:lpstr>
      <vt:lpstr>工作流引擎应用——过程记录</vt:lpstr>
      <vt:lpstr>工作流引擎应用——流程结束</vt:lpstr>
      <vt:lpstr>Q&amp;A   谢谢！</vt:lpstr>
    </vt:vector>
  </TitlesOfParts>
  <Company>Centit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江苏省高校内控机制管理系统 （一期）项目建议方案汇报</dc:title>
  <dc:creator>穆欣</dc:creator>
  <cp:lastModifiedBy>杨淮生</cp:lastModifiedBy>
  <cp:revision>548</cp:revision>
  <cp:lastPrinted>2013-05-28T12:57:29Z</cp:lastPrinted>
  <dcterms:created xsi:type="dcterms:W3CDTF">2011-07-12T07:43:43Z</dcterms:created>
  <dcterms:modified xsi:type="dcterms:W3CDTF">2014-11-22T02:01:59Z</dcterms:modified>
</cp:coreProperties>
</file>