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0" r:id="rId2"/>
    <p:sldId id="279" r:id="rId3"/>
    <p:sldId id="381" r:id="rId4"/>
    <p:sldId id="403" r:id="rId5"/>
    <p:sldId id="404" r:id="rId6"/>
    <p:sldId id="389" r:id="rId7"/>
    <p:sldId id="405" r:id="rId8"/>
    <p:sldId id="406" r:id="rId9"/>
    <p:sldId id="394" r:id="rId10"/>
    <p:sldId id="396" r:id="rId11"/>
    <p:sldId id="407" r:id="rId12"/>
    <p:sldId id="397" r:id="rId13"/>
    <p:sldId id="398" r:id="rId14"/>
    <p:sldId id="382" r:id="rId15"/>
    <p:sldId id="383" r:id="rId16"/>
    <p:sldId id="384" r:id="rId17"/>
    <p:sldId id="385" r:id="rId18"/>
    <p:sldId id="386" r:id="rId19"/>
    <p:sldId id="395" r:id="rId20"/>
    <p:sldId id="408" r:id="rId21"/>
    <p:sldId id="334" r:id="rId22"/>
  </p:sldIdLst>
  <p:sldSz cx="9144000" cy="6858000" type="screen4x3"/>
  <p:notesSz cx="6858000" cy="9947275"/>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99"/>
    <a:srgbClr val="C5DCFF"/>
    <a:srgbClr val="9BC3FF"/>
    <a:srgbClr val="61A1FF"/>
    <a:srgbClr val="0066FF"/>
    <a:srgbClr val="B8E0EA"/>
    <a:srgbClr val="FFFF99"/>
    <a:srgbClr val="0033CC"/>
    <a:srgbClr val="FDEF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2575" autoAdjust="0"/>
  </p:normalViewPr>
  <p:slideViewPr>
    <p:cSldViewPr showGuides="1">
      <p:cViewPr varScale="1">
        <p:scale>
          <a:sx n="75" d="100"/>
          <a:sy n="75" d="100"/>
        </p:scale>
        <p:origin x="183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97364"/>
          </a:xfrm>
          <a:prstGeom prst="rect">
            <a:avLst/>
          </a:prstGeom>
        </p:spPr>
        <p:txBody>
          <a:bodyPr vert="horz" lIns="91440" tIns="45720" rIns="91440" bIns="45720" rtlCol="0"/>
          <a:lstStyle>
            <a:lvl1pPr algn="r">
              <a:defRPr sz="1200"/>
            </a:lvl1pPr>
          </a:lstStyle>
          <a:p>
            <a:fld id="{C8CD4189-5DC2-4C42-9337-B1868C617B90}" type="datetimeFigureOut">
              <a:rPr lang="zh-CN" altLang="en-US" smtClean="0"/>
              <a:pPr/>
              <a:t>2014/8/6</a:t>
            </a:fld>
            <a:endParaRPr lang="zh-CN" altLang="en-US"/>
          </a:p>
        </p:txBody>
      </p:sp>
      <p:sp>
        <p:nvSpPr>
          <p:cNvPr id="4" name="幻灯片图像占位符 3"/>
          <p:cNvSpPr>
            <a:spLocks noGrp="1" noRot="1" noChangeAspect="1"/>
          </p:cNvSpPr>
          <p:nvPr>
            <p:ph type="sldImg" idx="2"/>
          </p:nvPr>
        </p:nvSpPr>
        <p:spPr>
          <a:xfrm>
            <a:off x="942975" y="746125"/>
            <a:ext cx="4972050" cy="3730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724956"/>
            <a:ext cx="5486400" cy="447627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48185"/>
            <a:ext cx="2971800" cy="49736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9448185"/>
            <a:ext cx="2971800" cy="497364"/>
          </a:xfrm>
          <a:prstGeom prst="rect">
            <a:avLst/>
          </a:prstGeom>
        </p:spPr>
        <p:txBody>
          <a:bodyPr vert="horz" lIns="91440" tIns="45720" rIns="91440" bIns="45720" rtlCol="0" anchor="b"/>
          <a:lstStyle>
            <a:lvl1pPr algn="r">
              <a:defRPr sz="1200"/>
            </a:lvl1pPr>
          </a:lstStyle>
          <a:p>
            <a:fld id="{572B7CDB-444D-4FC1-89EA-3FC21D4DE205}" type="slidenum">
              <a:rPr lang="zh-CN" altLang="en-US" smtClean="0"/>
              <a:pPr/>
              <a:t>‹#›</a:t>
            </a:fld>
            <a:endParaRPr lang="zh-CN" altLang="en-US"/>
          </a:p>
        </p:txBody>
      </p:sp>
    </p:spTree>
    <p:extLst>
      <p:ext uri="{BB962C8B-B14F-4D97-AF65-F5344CB8AC3E}">
        <p14:creationId xmlns:p14="http://schemas.microsoft.com/office/powerpoint/2010/main" val="3306299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1</a:t>
            </a:fld>
            <a:endParaRPr lang="zh-CN" altLang="en-US"/>
          </a:p>
        </p:txBody>
      </p:sp>
    </p:spTree>
    <p:extLst>
      <p:ext uri="{BB962C8B-B14F-4D97-AF65-F5344CB8AC3E}">
        <p14:creationId xmlns:p14="http://schemas.microsoft.com/office/powerpoint/2010/main" val="441790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pPr indent="457200">
              <a:spcBef>
                <a:spcPct val="50000"/>
              </a:spcBef>
            </a:pPr>
            <a:r>
              <a:rPr lang="zh-CN" altLang="en-US" sz="2400" dirty="0" smtClean="0">
                <a:latin typeface="宋体" charset="-122"/>
              </a:rPr>
              <a:t>工作流引擎支持对业务和业务中的节点进行时间限制。业务对时间的限制都是按照工作时间来限制的，除了要能够对节点进行期限设置，还需要对节点组合（阶段）进行时间限制，流转在特殊的状态下要停止计时。为了满足各种业务需求，工作流引擎设计了一整套计时规则。</a:t>
            </a:r>
            <a:endParaRPr lang="en-US" altLang="zh-CN" sz="2400" dirty="0" smtClean="0">
              <a:latin typeface="宋体" charset="-122"/>
            </a:endParaRPr>
          </a:p>
          <a:p>
            <a:pPr indent="457200">
              <a:spcBef>
                <a:spcPct val="50000"/>
              </a:spcBef>
            </a:pPr>
            <a:r>
              <a:rPr lang="en-US" altLang="zh-CN" sz="2400" dirty="0" smtClean="0">
                <a:latin typeface="宋体" charset="-122"/>
              </a:rPr>
              <a:t> </a:t>
            </a:r>
            <a:r>
              <a:rPr lang="zh-CN" altLang="en-US" sz="2400" dirty="0" smtClean="0">
                <a:latin typeface="宋体" charset="-122"/>
              </a:rPr>
              <a:t>计时规则包括三方面内容：</a:t>
            </a:r>
            <a:endParaRPr lang="en-US" altLang="zh-CN" sz="2400" dirty="0" smtClean="0">
              <a:latin typeface="宋体" charset="-122"/>
            </a:endParaRPr>
          </a:p>
          <a:p>
            <a:pPr marL="800100" lvl="1" indent="288000">
              <a:spcBef>
                <a:spcPct val="50000"/>
              </a:spcBef>
              <a:buFont typeface="Wingdings" panose="05000000000000000000" pitchFamily="2" charset="2"/>
              <a:buChar char="Ø"/>
            </a:pPr>
            <a:r>
              <a:rPr lang="zh-CN" altLang="en-US" sz="2400" dirty="0" smtClean="0">
                <a:latin typeface="宋体" charset="-122"/>
              </a:rPr>
              <a:t> 工作日和工作时间</a:t>
            </a:r>
            <a:endParaRPr lang="en-US" altLang="zh-CN" sz="2400" dirty="0" smtClean="0">
              <a:latin typeface="宋体" charset="-122"/>
            </a:endParaRPr>
          </a:p>
          <a:p>
            <a:pPr marL="800100" lvl="1" indent="288000">
              <a:spcBef>
                <a:spcPct val="50000"/>
              </a:spcBef>
              <a:buFont typeface="Wingdings" panose="05000000000000000000" pitchFamily="2" charset="2"/>
              <a:buChar char="Ø"/>
            </a:pPr>
            <a:r>
              <a:rPr lang="zh-CN" altLang="en-US" sz="2400" dirty="0" smtClean="0">
                <a:latin typeface="宋体" charset="-122"/>
              </a:rPr>
              <a:t> 运行期限</a:t>
            </a:r>
            <a:endParaRPr lang="en-US" altLang="zh-CN" sz="2400" dirty="0" smtClean="0">
              <a:latin typeface="宋体" charset="-122"/>
            </a:endParaRPr>
          </a:p>
          <a:p>
            <a:pPr marL="800100" lvl="1" indent="288000">
              <a:spcBef>
                <a:spcPct val="50000"/>
              </a:spcBef>
              <a:buFont typeface="Wingdings" panose="05000000000000000000" pitchFamily="2" charset="2"/>
              <a:buChar char="Ø"/>
            </a:pPr>
            <a:r>
              <a:rPr lang="zh-CN" altLang="en-US" sz="2400" dirty="0" smtClean="0">
                <a:latin typeface="宋体" charset="-122"/>
              </a:rPr>
              <a:t> 逾期处理</a:t>
            </a:r>
            <a:endParaRPr lang="en-US" altLang="zh-CN" sz="2400" dirty="0" smtClean="0">
              <a:latin typeface="宋体" charset="-122"/>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11</a:t>
            </a:fld>
            <a:endParaRPr lang="zh-CN" altLang="en-US"/>
          </a:p>
        </p:txBody>
      </p:sp>
    </p:spTree>
    <p:extLst>
      <p:ext uri="{BB962C8B-B14F-4D97-AF65-F5344CB8AC3E}">
        <p14:creationId xmlns:p14="http://schemas.microsoft.com/office/powerpoint/2010/main" val="4169353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12</a:t>
            </a:fld>
            <a:endParaRPr lang="zh-CN" altLang="en-US"/>
          </a:p>
        </p:txBody>
      </p:sp>
    </p:spTree>
    <p:extLst>
      <p:ext uri="{BB962C8B-B14F-4D97-AF65-F5344CB8AC3E}">
        <p14:creationId xmlns:p14="http://schemas.microsoft.com/office/powerpoint/2010/main" val="2950076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effectLst/>
                <a:latin typeface="+mn-lt"/>
                <a:ea typeface="+mn-ea"/>
                <a:cs typeface="+mn-cs"/>
              </a:rPr>
              <a:t>流程在运行过程中会触发各种事件，引擎会对这些事件在后台自动处理。流程中的事件主要分两类，一类就是和时间相关的超时预警和逾期处理。对系统超时预警系统会自动发出通知，通知相关的操作人员；对逾期处理引擎可以配置</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种操作方式（</a:t>
            </a:r>
            <a:r>
              <a:rPr lang="en-US" altLang="zh-CN" sz="1200" b="0" i="0" kern="1200" dirty="0" smtClean="0">
                <a:solidFill>
                  <a:schemeClr val="tx1"/>
                </a:solidFill>
                <a:effectLst/>
                <a:latin typeface="+mn-lt"/>
                <a:ea typeface="+mn-ea"/>
                <a:cs typeface="+mn-cs"/>
              </a:rPr>
              <a:t>O,N,X,E,C</a:t>
            </a:r>
            <a:r>
              <a:rPr lang="zh-CN" altLang="en-US" sz="1200" b="0" i="0" kern="1200" dirty="0" smtClean="0">
                <a:solidFill>
                  <a:schemeClr val="tx1"/>
                </a:solidFill>
                <a:effectLst/>
                <a:latin typeface="+mn-lt"/>
                <a:ea typeface="+mn-ea"/>
                <a:cs typeface="+mn-cs"/>
              </a:rPr>
              <a:t>）。对这些特性的更改要在业务程序中通过实现相关的接口来做。</a:t>
            </a:r>
          </a:p>
          <a:p>
            <a:r>
              <a:rPr lang="zh-CN" altLang="en-US" sz="1200" b="0" i="0" kern="1200" dirty="0" smtClean="0">
                <a:solidFill>
                  <a:schemeClr val="tx1"/>
                </a:solidFill>
                <a:effectLst/>
                <a:latin typeface="+mn-lt"/>
                <a:ea typeface="+mn-ea"/>
                <a:cs typeface="+mn-cs"/>
              </a:rPr>
              <a:t>还有一类事件，就是节点的进入和提交事件。系统同样通过接口提供和业务数据互操作。节点有一个</a:t>
            </a:r>
            <a:r>
              <a:rPr lang="zh-CN" altLang="en-US" sz="1200" b="1" i="0" kern="1200" dirty="0" smtClean="0">
                <a:solidFill>
                  <a:schemeClr val="tx1"/>
                </a:solidFill>
                <a:effectLst/>
                <a:latin typeface="+mn-lt"/>
                <a:ea typeface="+mn-ea"/>
                <a:cs typeface="+mn-cs"/>
              </a:rPr>
              <a:t>节点事件</a:t>
            </a:r>
            <a:r>
              <a:rPr lang="en-US" altLang="zh-CN" sz="1200" b="1" i="0" kern="1200" dirty="0" smtClean="0">
                <a:solidFill>
                  <a:schemeClr val="tx1"/>
                </a:solidFill>
                <a:effectLst/>
                <a:latin typeface="+mn-lt"/>
                <a:ea typeface="+mn-ea"/>
                <a:cs typeface="+mn-cs"/>
              </a:rPr>
              <a:t>Bean</a:t>
            </a:r>
            <a:r>
              <a:rPr lang="zh-CN" altLang="en-US" sz="1200" b="0" i="0" kern="1200" dirty="0" smtClean="0">
                <a:solidFill>
                  <a:schemeClr val="tx1"/>
                </a:solidFill>
                <a:effectLst/>
                <a:latin typeface="+mn-lt"/>
                <a:ea typeface="+mn-ea"/>
                <a:cs typeface="+mn-cs"/>
              </a:rPr>
              <a:t>的属性，它对应的值必需是</a:t>
            </a:r>
            <a:r>
              <a:rPr lang="en-US" altLang="zh-CN" sz="1200" b="0" i="0" kern="1200" dirty="0" smtClean="0">
                <a:solidFill>
                  <a:schemeClr val="tx1"/>
                </a:solidFill>
                <a:effectLst/>
                <a:latin typeface="+mn-lt"/>
                <a:ea typeface="+mn-ea"/>
                <a:cs typeface="+mn-cs"/>
              </a:rPr>
              <a:t>spring</a:t>
            </a:r>
            <a:r>
              <a:rPr lang="zh-CN" altLang="en-US" sz="1200" b="0" i="0" kern="1200" dirty="0" smtClean="0">
                <a:solidFill>
                  <a:schemeClr val="tx1"/>
                </a:solidFill>
                <a:effectLst/>
                <a:latin typeface="+mn-lt"/>
                <a:ea typeface="+mn-ea"/>
                <a:cs typeface="+mn-cs"/>
              </a:rPr>
              <a:t>配置文件中的</a:t>
            </a:r>
            <a:r>
              <a:rPr lang="en-US" altLang="zh-CN" sz="1200" b="0" i="0" kern="1200" dirty="0" smtClean="0">
                <a:solidFill>
                  <a:schemeClr val="tx1"/>
                </a:solidFill>
                <a:effectLst/>
                <a:latin typeface="+mn-lt"/>
                <a:ea typeface="+mn-ea"/>
                <a:cs typeface="+mn-cs"/>
              </a:rPr>
              <a:t>Bean</a:t>
            </a:r>
            <a:r>
              <a:rPr lang="zh-CN" altLang="en-US" sz="1200" b="0" i="0" kern="1200" dirty="0" smtClean="0">
                <a:solidFill>
                  <a:schemeClr val="tx1"/>
                </a:solidFill>
                <a:effectLst/>
                <a:latin typeface="+mn-lt"/>
                <a:ea typeface="+mn-ea"/>
                <a:cs typeface="+mn-cs"/>
              </a:rPr>
              <a:t>的名称，并且这个</a:t>
            </a:r>
            <a:r>
              <a:rPr lang="en-US" altLang="zh-CN" sz="1200" b="0" i="0" kern="1200" dirty="0" smtClean="0">
                <a:solidFill>
                  <a:schemeClr val="tx1"/>
                </a:solidFill>
                <a:effectLst/>
                <a:latin typeface="+mn-lt"/>
                <a:ea typeface="+mn-ea"/>
                <a:cs typeface="+mn-cs"/>
              </a:rPr>
              <a:t>Bean</a:t>
            </a:r>
            <a:r>
              <a:rPr lang="zh-CN" altLang="en-US" sz="1200" b="0" i="0" kern="1200" dirty="0" smtClean="0">
                <a:solidFill>
                  <a:schemeClr val="tx1"/>
                </a:solidFill>
                <a:effectLst/>
                <a:latin typeface="+mn-lt"/>
                <a:ea typeface="+mn-ea"/>
                <a:cs typeface="+mn-cs"/>
              </a:rPr>
              <a:t>必需实现</a:t>
            </a:r>
            <a:r>
              <a:rPr lang="en-US" altLang="zh-CN" sz="1200" b="1" i="0" kern="1200" dirty="0" err="1" smtClean="0">
                <a:solidFill>
                  <a:schemeClr val="tx1"/>
                </a:solidFill>
                <a:effectLst/>
                <a:latin typeface="+mn-lt"/>
                <a:ea typeface="+mn-ea"/>
                <a:cs typeface="+mn-cs"/>
              </a:rPr>
              <a:t>NodeEventSupport</a:t>
            </a:r>
            <a:r>
              <a:rPr lang="zh-CN" altLang="en-US" sz="1200" b="0" i="0" kern="1200" dirty="0" smtClean="0">
                <a:solidFill>
                  <a:schemeClr val="tx1"/>
                </a:solidFill>
                <a:effectLst/>
                <a:latin typeface="+mn-lt"/>
                <a:ea typeface="+mn-ea"/>
                <a:cs typeface="+mn-cs"/>
              </a:rPr>
              <a:t>接口。这个接口一共有三个函数，这三个函数的参数列表均为流程实例、节点实例、节点参数、当前用户。其中节点参数对应节点的操作参数</a:t>
            </a:r>
            <a:r>
              <a:rPr lang="zh-CN" altLang="en-US" sz="1200" b="1" i="0" kern="1200" dirty="0" smtClean="0">
                <a:solidFill>
                  <a:schemeClr val="tx1"/>
                </a:solidFill>
                <a:effectLst/>
                <a:latin typeface="+mn-lt"/>
                <a:ea typeface="+mn-ea"/>
                <a:cs typeface="+mn-cs"/>
              </a:rPr>
              <a:t>属性</a:t>
            </a:r>
            <a:r>
              <a:rPr lang="zh-CN" altLang="en-US" sz="1200" b="0" i="0" kern="1200" dirty="0" smtClean="0">
                <a:solidFill>
                  <a:schemeClr val="tx1"/>
                </a:solidFill>
                <a:effectLst/>
                <a:latin typeface="+mn-lt"/>
                <a:ea typeface="+mn-ea"/>
                <a:cs typeface="+mn-cs"/>
              </a:rPr>
              <a:t>。三个函数如下：</a:t>
            </a:r>
          </a:p>
          <a:p>
            <a:r>
              <a:rPr lang="en-US" altLang="zh-CN" sz="1200" b="0" i="0" kern="1200" dirty="0" err="1" smtClean="0">
                <a:solidFill>
                  <a:schemeClr val="tx1"/>
                </a:solidFill>
                <a:effectLst/>
                <a:latin typeface="+mn-lt"/>
                <a:ea typeface="+mn-ea"/>
                <a:cs typeface="+mn-cs"/>
              </a:rPr>
              <a:t>runAfterCreate</a:t>
            </a:r>
            <a:r>
              <a:rPr lang="zh-CN" altLang="en-US" sz="1200" b="0" i="0" kern="1200" dirty="0" smtClean="0">
                <a:solidFill>
                  <a:schemeClr val="tx1"/>
                </a:solidFill>
                <a:effectLst/>
                <a:latin typeface="+mn-lt"/>
                <a:ea typeface="+mn-ea"/>
                <a:cs typeface="+mn-cs"/>
              </a:rPr>
              <a:t>；在节点创建成功后调用。</a:t>
            </a:r>
          </a:p>
          <a:p>
            <a:r>
              <a:rPr lang="en-US" altLang="zh-CN" sz="1200" b="0" i="0" kern="1200" dirty="0" err="1" smtClean="0">
                <a:solidFill>
                  <a:schemeClr val="tx1"/>
                </a:solidFill>
                <a:effectLst/>
                <a:latin typeface="+mn-lt"/>
                <a:ea typeface="+mn-ea"/>
                <a:cs typeface="+mn-cs"/>
              </a:rPr>
              <a:t>runBeforeSubmit</a:t>
            </a:r>
            <a:r>
              <a:rPr lang="zh-CN" altLang="en-US" sz="1200" b="0" i="0" kern="1200" dirty="0" smtClean="0">
                <a:solidFill>
                  <a:schemeClr val="tx1"/>
                </a:solidFill>
                <a:effectLst/>
                <a:latin typeface="+mn-lt"/>
                <a:ea typeface="+mn-ea"/>
                <a:cs typeface="+mn-cs"/>
              </a:rPr>
              <a:t>；在节点提交前调用。</a:t>
            </a:r>
          </a:p>
          <a:p>
            <a:r>
              <a:rPr lang="en-US" altLang="zh-CN" sz="1200" b="0" i="0" kern="1200" dirty="0" err="1" smtClean="0">
                <a:solidFill>
                  <a:schemeClr val="tx1"/>
                </a:solidFill>
                <a:effectLst/>
                <a:latin typeface="+mn-lt"/>
                <a:ea typeface="+mn-ea"/>
                <a:cs typeface="+mn-cs"/>
              </a:rPr>
              <a:t>runAutoOperator</a:t>
            </a:r>
            <a:r>
              <a:rPr lang="zh-CN" altLang="en-US" sz="1200" b="0" i="0" kern="1200" dirty="0" smtClean="0">
                <a:solidFill>
                  <a:schemeClr val="tx1"/>
                </a:solidFill>
                <a:effectLst/>
                <a:latin typeface="+mn-lt"/>
                <a:ea typeface="+mn-ea"/>
                <a:cs typeface="+mn-cs"/>
              </a:rPr>
              <a:t>；这个在节点操作类别一节已经提到过，他是自动运行节点的实际操作内容。</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用户可以设定一种或多种通知方式。</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13</a:t>
            </a:fld>
            <a:endParaRPr lang="zh-CN" altLang="en-US"/>
          </a:p>
        </p:txBody>
      </p:sp>
    </p:spTree>
    <p:extLst>
      <p:ext uri="{BB962C8B-B14F-4D97-AF65-F5344CB8AC3E}">
        <p14:creationId xmlns:p14="http://schemas.microsoft.com/office/powerpoint/2010/main" val="1199696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effectLst/>
                <a:latin typeface="+mn-lt"/>
                <a:ea typeface="+mn-ea"/>
                <a:cs typeface="+mn-cs"/>
              </a:rPr>
              <a:t>完成期限：其中</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表示工作日，</a:t>
            </a:r>
            <a:r>
              <a:rPr lang="en-US" altLang="zh-CN" sz="1200" b="0" i="0" kern="1200" dirty="0" smtClean="0">
                <a:solidFill>
                  <a:schemeClr val="tx1"/>
                </a:solidFill>
                <a:effectLst/>
                <a:latin typeface="+mn-lt"/>
                <a:ea typeface="+mn-ea"/>
                <a:cs typeface="+mn-cs"/>
              </a:rPr>
              <a:t>H</a:t>
            </a:r>
            <a:r>
              <a:rPr lang="zh-CN" altLang="en-US" sz="1200" b="0" i="0" kern="1200" dirty="0" smtClean="0">
                <a:solidFill>
                  <a:schemeClr val="tx1"/>
                </a:solidFill>
                <a:effectLst/>
                <a:latin typeface="+mn-lt"/>
                <a:ea typeface="+mn-ea"/>
                <a:cs typeface="+mn-cs"/>
              </a:rPr>
              <a:t>表示小时，</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表示分钟。</a:t>
            </a:r>
            <a:endParaRPr lang="en-US" altLang="zh-CN" dirty="0" smtClean="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14</a:t>
            </a:fld>
            <a:endParaRPr lang="zh-CN" altLang="en-US"/>
          </a:p>
        </p:txBody>
      </p:sp>
    </p:spTree>
    <p:extLst>
      <p:ext uri="{BB962C8B-B14F-4D97-AF65-F5344CB8AC3E}">
        <p14:creationId xmlns:p14="http://schemas.microsoft.com/office/powerpoint/2010/main" val="3612725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effectLst/>
                <a:latin typeface="+mn-lt"/>
                <a:ea typeface="+mn-ea"/>
                <a:cs typeface="+mn-cs"/>
              </a:rPr>
              <a:t>流程定义使用图形的形式表示流程中各个节点之间的流转拓扑关系，并且设置节点属性和流转属性。</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上图为一个典型的流程路的编辑界面，在界面的上方是编辑工具。图中的图形代办各个节点，不同形状的图形代表不同类型的节点，红色圆形的代表开始和结束两个固定节点不可以删除，矩形代办一般节点，菱形代表分支节点。图中的线条代表流程路径。</a:t>
            </a:r>
            <a:endParaRPr lang="en-US" altLang="zh-CN" dirty="0" smtClean="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15</a:t>
            </a:fld>
            <a:endParaRPr lang="zh-CN" altLang="en-US"/>
          </a:p>
        </p:txBody>
      </p:sp>
    </p:spTree>
    <p:extLst>
      <p:ext uri="{BB962C8B-B14F-4D97-AF65-F5344CB8AC3E}">
        <p14:creationId xmlns:p14="http://schemas.microsoft.com/office/powerpoint/2010/main" val="2231381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effectLst/>
                <a:latin typeface="+mn-lt"/>
                <a:ea typeface="+mn-ea"/>
                <a:cs typeface="+mn-cs"/>
              </a:rPr>
              <a:t>选中图形中的节点会出现节点属性编辑框，如图：</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节点的属性很多，可以分四类：</a:t>
            </a:r>
          </a:p>
          <a:p>
            <a:r>
              <a:rPr lang="zh-CN" altLang="en-US" sz="1200" b="0" i="0" kern="1200" dirty="0" smtClean="0">
                <a:solidFill>
                  <a:schemeClr val="tx1"/>
                </a:solidFill>
                <a:effectLst/>
                <a:latin typeface="+mn-lt"/>
                <a:ea typeface="+mn-ea"/>
                <a:cs typeface="+mn-cs"/>
              </a:rPr>
              <a:t>基本信息：环节代码、名称、流程节点阶段、节点类型、是否主干节点、说明。</a:t>
            </a:r>
          </a:p>
          <a:p>
            <a:r>
              <a:rPr lang="zh-CN" altLang="en-US" sz="1200" b="0" i="0" kern="1200" dirty="0" smtClean="0">
                <a:solidFill>
                  <a:schemeClr val="tx1"/>
                </a:solidFill>
                <a:effectLst/>
                <a:latin typeface="+mn-lt"/>
                <a:ea typeface="+mn-ea"/>
                <a:cs typeface="+mn-cs"/>
              </a:rPr>
              <a:t>任务信息：业务代码、节点事件</a:t>
            </a:r>
            <a:r>
              <a:rPr lang="en-US" altLang="zh-CN" sz="1200" b="0" i="0" kern="1200" dirty="0" smtClean="0">
                <a:solidFill>
                  <a:schemeClr val="tx1"/>
                </a:solidFill>
                <a:effectLst/>
                <a:latin typeface="+mn-lt"/>
                <a:ea typeface="+mn-ea"/>
                <a:cs typeface="+mn-cs"/>
              </a:rPr>
              <a:t>Bean</a:t>
            </a:r>
            <a:r>
              <a:rPr lang="zh-CN" altLang="en-US" sz="1200" b="0" i="0" kern="1200" dirty="0" smtClean="0">
                <a:solidFill>
                  <a:schemeClr val="tx1"/>
                </a:solidFill>
                <a:effectLst/>
                <a:latin typeface="+mn-lt"/>
                <a:ea typeface="+mn-ea"/>
                <a:cs typeface="+mn-cs"/>
              </a:rPr>
              <a:t>、操作参数、风险设置。</a:t>
            </a:r>
          </a:p>
          <a:p>
            <a:r>
              <a:rPr lang="zh-CN" altLang="en-US" sz="1200" b="0" i="0" kern="1200" dirty="0" smtClean="0">
                <a:solidFill>
                  <a:schemeClr val="tx1"/>
                </a:solidFill>
                <a:effectLst/>
                <a:latin typeface="+mn-lt"/>
                <a:ea typeface="+mn-ea"/>
                <a:cs typeface="+mn-cs"/>
              </a:rPr>
              <a:t>任务分配信息：任务分配机制、机构表达式、角色类别、角色代码。</a:t>
            </a:r>
          </a:p>
          <a:p>
            <a:r>
              <a:rPr lang="zh-CN" altLang="en-US" sz="1200" b="0" i="0" kern="1200" dirty="0" smtClean="0">
                <a:solidFill>
                  <a:schemeClr val="tx1"/>
                </a:solidFill>
                <a:effectLst/>
                <a:latin typeface="+mn-lt"/>
                <a:ea typeface="+mn-ea"/>
                <a:cs typeface="+mn-cs"/>
              </a:rPr>
              <a:t>计时信息：是否计时、期限类别、期限设定、过期处理方式。</a:t>
            </a:r>
          </a:p>
          <a:p>
            <a:endParaRPr lang="en-US" altLang="zh-CN" dirty="0" smtClean="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16</a:t>
            </a:fld>
            <a:endParaRPr lang="zh-CN" altLang="en-US"/>
          </a:p>
        </p:txBody>
      </p:sp>
    </p:spTree>
    <p:extLst>
      <p:ext uri="{BB962C8B-B14F-4D97-AF65-F5344CB8AC3E}">
        <p14:creationId xmlns:p14="http://schemas.microsoft.com/office/powerpoint/2010/main" val="4158525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17</a:t>
            </a:fld>
            <a:endParaRPr lang="zh-CN" altLang="en-US"/>
          </a:p>
        </p:txBody>
      </p:sp>
    </p:spTree>
    <p:extLst>
      <p:ext uri="{BB962C8B-B14F-4D97-AF65-F5344CB8AC3E}">
        <p14:creationId xmlns:p14="http://schemas.microsoft.com/office/powerpoint/2010/main" val="3325526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aseline="0" dirty="0" smtClean="0"/>
              <a:t>       </a:t>
            </a:r>
            <a:r>
              <a:rPr lang="zh-CN" altLang="en-US" sz="1200" dirty="0" smtClean="0"/>
              <a:t>流程编辑并不是立即生效，需要发布才能正式投入运行，在发布前系统会自动检测相关的属性是否填写完整，拓扑图是否符合逻辑。流程发布后也不会替换以前发布的流程，而是生产一个新的版本；所以每一个流程在系统中处了对应流程编码还对应一个版本号。已经开始运行的业务流程会继续以前的版本运行，新申请的业务流程会按照新的版本执行，不同的业务流程中的相同的节点通过环节代码来识别。 </a:t>
            </a:r>
          </a:p>
          <a:p>
            <a:endParaRPr lang="zh-CN" altLang="en-US" sz="1200" dirty="0" smtClean="0"/>
          </a:p>
          <a:p>
            <a:r>
              <a:rPr lang="zh-CN" altLang="en-US" sz="1200" dirty="0" smtClean="0"/>
              <a:t>       流程定义描述为</a:t>
            </a:r>
            <a:r>
              <a:rPr lang="en-US" altLang="zh-CN" sz="1200" dirty="0" smtClean="0"/>
              <a:t>XML</a:t>
            </a:r>
            <a:r>
              <a:rPr lang="zh-CN" altLang="en-US" sz="1200" dirty="0" smtClean="0"/>
              <a:t>格式，所以可以方便的和其他形式进行转换，比如转换为</a:t>
            </a:r>
            <a:r>
              <a:rPr lang="en-US" altLang="zh-CN" sz="1200" dirty="0" err="1" smtClean="0"/>
              <a:t>wfmc</a:t>
            </a:r>
            <a:r>
              <a:rPr lang="zh-CN" altLang="en-US" sz="1200" dirty="0" smtClean="0"/>
              <a:t>的标准格式。</a:t>
            </a:r>
            <a:endParaRPr lang="en-US" altLang="zh-CN" dirty="0" smtClean="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18</a:t>
            </a:fld>
            <a:endParaRPr lang="zh-CN" altLang="en-US"/>
          </a:p>
        </p:txBody>
      </p:sp>
    </p:spTree>
    <p:extLst>
      <p:ext uri="{BB962C8B-B14F-4D97-AF65-F5344CB8AC3E}">
        <p14:creationId xmlns:p14="http://schemas.microsoft.com/office/powerpoint/2010/main" val="1325386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zh-CN" altLang="en-US" sz="1200" b="0" i="0" kern="1200" dirty="0" smtClean="0">
                <a:solidFill>
                  <a:schemeClr val="tx1"/>
                </a:solidFill>
                <a:effectLst/>
                <a:latin typeface="+mn-lt"/>
                <a:ea typeface="+mn-ea"/>
                <a:cs typeface="+mn-cs"/>
              </a:rPr>
              <a:t>       工作流定义的业务节点不是全部都需要执行的，业务路径也不是全部都需要遍历的，这样在分支和并行节点处走哪一条路劲是需要进行逻辑判断的；工作流引擎要做这样的逻辑运算必需要能够访问业务数据，比如：流程需要根据业务的规模判断是否要上级单位进行审核。</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工作流访问业务数据有两种方式：</a:t>
            </a:r>
          </a:p>
          <a:p>
            <a:r>
              <a:rPr lang="zh-CN" altLang="en-US" sz="1200" b="0" i="0" kern="1200" dirty="0" smtClean="0">
                <a:solidFill>
                  <a:schemeClr val="tx1"/>
                </a:solidFill>
                <a:effectLst/>
                <a:latin typeface="+mn-lt"/>
                <a:ea typeface="+mn-ea"/>
                <a:cs typeface="+mn-cs"/>
              </a:rPr>
              <a:t>流程变量：业务系统通过调用流程引擎的接口将业务数据作为流程的变量设置到工作流引擎中。这个方法比较简单，但是流程引擎中存储了业务数据的副本，浪费存储空间，并且还需要数据的同步问题。所以只适合比较简单的业务数据访问。 </a:t>
            </a:r>
          </a:p>
          <a:p>
            <a:r>
              <a:rPr lang="zh-CN" altLang="en-US" sz="1200" b="0" i="0" kern="1200" dirty="0" smtClean="0">
                <a:solidFill>
                  <a:schemeClr val="tx1"/>
                </a:solidFill>
                <a:effectLst/>
                <a:latin typeface="+mn-lt"/>
                <a:ea typeface="+mn-ea"/>
                <a:cs typeface="+mn-cs"/>
              </a:rPr>
              <a:t>数据接口：业务系统实现一个特定的接口，工作流引擎调用这个接口来获取业务数据。</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规则引擎</a:t>
            </a:r>
          </a:p>
          <a:p>
            <a:r>
              <a:rPr lang="zh-CN" altLang="en-US" sz="1200" b="0" i="0" kern="1200" dirty="0" smtClean="0">
                <a:solidFill>
                  <a:schemeClr val="tx1"/>
                </a:solidFill>
                <a:effectLst/>
                <a:latin typeface="+mn-lt"/>
                <a:ea typeface="+mn-ea"/>
                <a:cs typeface="+mn-cs"/>
              </a:rPr>
              <a:t> 流程图中的流转有一个属性</a:t>
            </a:r>
            <a:r>
              <a:rPr lang="zh-CN" altLang="en-US" sz="1200" b="1" i="0" kern="1200" dirty="0" smtClean="0">
                <a:solidFill>
                  <a:schemeClr val="tx1"/>
                </a:solidFill>
                <a:effectLst/>
                <a:latin typeface="+mn-lt"/>
                <a:ea typeface="+mn-ea"/>
                <a:cs typeface="+mn-cs"/>
              </a:rPr>
              <a:t>条件</a:t>
            </a:r>
            <a:r>
              <a:rPr lang="zh-CN" altLang="en-US" sz="1200" b="0" i="0" kern="1200" dirty="0" smtClean="0">
                <a:solidFill>
                  <a:schemeClr val="tx1"/>
                </a:solidFill>
                <a:effectLst/>
                <a:latin typeface="+mn-lt"/>
                <a:ea typeface="+mn-ea"/>
                <a:cs typeface="+mn-cs"/>
              </a:rPr>
              <a:t>，他是一个逻辑表达式，由常量、变量、四则运算和逻辑运行组成。其中变量就是对应的业务数据，变量从业务接口中获得对应的值如果没有再到流程变量中查找。当逻辑表达式的记过值为</a:t>
            </a:r>
            <a:r>
              <a:rPr lang="en-US" altLang="zh-CN" sz="1200" b="0" i="0" kern="1200" dirty="0" smtClean="0">
                <a:solidFill>
                  <a:schemeClr val="tx1"/>
                </a:solidFill>
                <a:effectLst/>
                <a:latin typeface="+mn-lt"/>
                <a:ea typeface="+mn-ea"/>
                <a:cs typeface="+mn-cs"/>
              </a:rPr>
              <a:t>true</a:t>
            </a:r>
            <a:r>
              <a:rPr lang="zh-CN" altLang="en-US" sz="1200" b="0" i="0" kern="1200" dirty="0" smtClean="0">
                <a:solidFill>
                  <a:schemeClr val="tx1"/>
                </a:solidFill>
                <a:effectLst/>
                <a:latin typeface="+mn-lt"/>
                <a:ea typeface="+mn-ea"/>
                <a:cs typeface="+mn-cs"/>
              </a:rPr>
              <a:t>或者不是</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的数值是这个路径才可以走，才会启动这条路劲的目标节点。</a:t>
            </a:r>
          </a:p>
          <a:p>
            <a:r>
              <a:rPr lang="zh-CN" altLang="en-US" sz="1200" b="1" i="0" kern="1200" dirty="0" smtClean="0">
                <a:solidFill>
                  <a:schemeClr val="tx1"/>
                </a:solidFill>
                <a:effectLst/>
                <a:latin typeface="+mn-lt"/>
                <a:ea typeface="+mn-ea"/>
                <a:cs typeface="+mn-cs"/>
              </a:rPr>
              <a:t>流转令牌</a:t>
            </a:r>
          </a:p>
          <a:p>
            <a:r>
              <a:rPr lang="zh-CN" altLang="en-US" sz="1200" b="0" i="0" kern="1200" dirty="0" smtClean="0">
                <a:solidFill>
                  <a:schemeClr val="tx1"/>
                </a:solidFill>
                <a:effectLst/>
                <a:latin typeface="+mn-lt"/>
                <a:ea typeface="+mn-ea"/>
                <a:cs typeface="+mn-cs"/>
              </a:rPr>
              <a:t>由于多实例节点的特殊性在流程的运行过程中同一个节点可能会有多个实体，这样多个实体之间的变量会冲突，为了解决这个问题系统添加了一个令牌，在设置流程变量是会自动带上当前节点的令牌。节点只能访问相同令牌或者上级令牌（令牌是层级结构的，上级令牌就是少一个或多层的令牌）对应的变量。 </a:t>
            </a:r>
          </a:p>
          <a:p>
            <a:r>
              <a:rPr lang="zh-CN" altLang="en-US" sz="1200" b="0" i="0" kern="1200" dirty="0" smtClean="0">
                <a:solidFill>
                  <a:schemeClr val="tx1"/>
                </a:solidFill>
                <a:effectLst/>
                <a:latin typeface="+mn-lt"/>
                <a:ea typeface="+mn-ea"/>
                <a:cs typeface="+mn-cs"/>
              </a:rPr>
              <a:t>流程中的令牌为当前可以执行的节点标识。默认的起始节点的令牌为</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，创建下一个节点时将令牌传递给下一个节点，如果是并行节点、多实例节点令牌将添加一个层次，并且不同的后续节点拥有不同的令牌，比如：</a:t>
            </a:r>
            <a:r>
              <a:rPr lang="en-US" altLang="zh-CN" sz="1200" b="0" i="0" kern="1200" dirty="0" smtClean="0">
                <a:solidFill>
                  <a:schemeClr val="tx1"/>
                </a:solidFill>
                <a:effectLst/>
                <a:latin typeface="+mn-lt"/>
                <a:ea typeface="+mn-ea"/>
                <a:cs typeface="+mn-cs"/>
              </a:rPr>
              <a:t>T.1,T.2</a:t>
            </a:r>
            <a:r>
              <a:rPr lang="zh-CN" altLang="en-US" sz="1200" b="0" i="0" kern="1200" dirty="0" smtClean="0">
                <a:solidFill>
                  <a:schemeClr val="tx1"/>
                </a:solidFill>
                <a:effectLst/>
                <a:latin typeface="+mn-lt"/>
                <a:ea typeface="+mn-ea"/>
                <a:cs typeface="+mn-cs"/>
              </a:rPr>
              <a:t>等等。当节点流转到汇聚节点是令牌层次将自动减少到上一层。</a:t>
            </a:r>
          </a:p>
          <a:p>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19</a:t>
            </a:fld>
            <a:endParaRPr lang="zh-CN" altLang="en-US"/>
          </a:p>
        </p:txBody>
      </p:sp>
    </p:spTree>
    <p:extLst>
      <p:ext uri="{BB962C8B-B14F-4D97-AF65-F5344CB8AC3E}">
        <p14:creationId xmlns:p14="http://schemas.microsoft.com/office/powerpoint/2010/main" val="1084684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21</a:t>
            </a:fld>
            <a:endParaRPr lang="zh-CN" altLang="en-US"/>
          </a:p>
        </p:txBody>
      </p:sp>
    </p:spTree>
    <p:extLst>
      <p:ext uri="{BB962C8B-B14F-4D97-AF65-F5344CB8AC3E}">
        <p14:creationId xmlns:p14="http://schemas.microsoft.com/office/powerpoint/2010/main" val="1257906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我的汇报主要包含</a:t>
            </a:r>
            <a:r>
              <a:rPr lang="en-US" altLang="zh-CN" dirty="0" smtClean="0"/>
              <a:t>3</a:t>
            </a:r>
            <a:r>
              <a:rPr lang="zh-CN" altLang="en-US" dirty="0" smtClean="0"/>
              <a:t>个方面的内容，首先是系统建设的目标</a:t>
            </a:r>
            <a:endParaRPr lang="en-US" altLang="zh-CN" dirty="0" smtClean="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2</a:t>
            </a:fld>
            <a:endParaRPr lang="zh-CN" altLang="en-US"/>
          </a:p>
        </p:txBody>
      </p:sp>
    </p:spTree>
    <p:extLst>
      <p:ext uri="{BB962C8B-B14F-4D97-AF65-F5344CB8AC3E}">
        <p14:creationId xmlns:p14="http://schemas.microsoft.com/office/powerpoint/2010/main" val="2849830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indent="457200">
              <a:spcBef>
                <a:spcPct val="50000"/>
              </a:spcBef>
            </a:pPr>
            <a:r>
              <a:rPr lang="zh-CN" altLang="en-US" sz="1200" dirty="0" smtClean="0">
                <a:latin typeface="宋体" charset="-122"/>
              </a:rPr>
              <a:t> 南大先腾工作流程引擎是一个状态流转机，它主要负责</a:t>
            </a:r>
            <a:r>
              <a:rPr lang="zh-CN" altLang="en-US" sz="1200" b="1" dirty="0" smtClean="0">
                <a:solidFill>
                  <a:srgbClr val="FF0000"/>
                </a:solidFill>
                <a:latin typeface="宋体" charset="-122"/>
              </a:rPr>
              <a:t>流程业务的状态转换工作和流程业务的任务分配工作。</a:t>
            </a:r>
            <a:endParaRPr lang="en-US" altLang="zh-CN" sz="1200" b="1" dirty="0" smtClean="0">
              <a:solidFill>
                <a:srgbClr val="FF0000"/>
              </a:solidFill>
              <a:latin typeface="宋体" charset="-122"/>
            </a:endParaRPr>
          </a:p>
          <a:p>
            <a:pPr>
              <a:spcBef>
                <a:spcPct val="50000"/>
              </a:spcBef>
            </a:pPr>
            <a:r>
              <a:rPr lang="fr-FR" altLang="zh-CN" sz="1200" dirty="0" smtClean="0"/>
              <a:t>       </a:t>
            </a:r>
            <a:r>
              <a:rPr lang="zh-CN" altLang="en-US" sz="1200" dirty="0" smtClean="0"/>
              <a:t>一个工作流程通常对应一个具体业务，它将业务中独立的工作步骤（单元）划分为不同的节点，并以节点作为最小单位分配给某个具体的人或者某个具体的组织。这些节点（工作步骤）可以并行也可以串行的执行，并用图形来反应工作步骤之间的拓扑关系。</a:t>
            </a:r>
            <a:endParaRPr lang="en-US" altLang="zh-CN" sz="1200" dirty="0" smtClean="0"/>
          </a:p>
          <a:p>
            <a:pPr>
              <a:spcBef>
                <a:spcPct val="50000"/>
              </a:spcBef>
            </a:pPr>
            <a:r>
              <a:rPr lang="zh-CN" altLang="en-US" sz="1200" dirty="0" smtClean="0"/>
              <a:t>       工作流程定义是将一个业务按照工作单元划分，并在各个工作单元之间建立先后依赖关系的过程，南大先腾工作流引擎用直观的有向图的形式设计和展示业务流程。</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3</a:t>
            </a:fld>
            <a:endParaRPr lang="zh-CN" altLang="en-US"/>
          </a:p>
        </p:txBody>
      </p:sp>
    </p:spTree>
    <p:extLst>
      <p:ext uri="{BB962C8B-B14F-4D97-AF65-F5344CB8AC3E}">
        <p14:creationId xmlns:p14="http://schemas.microsoft.com/office/powerpoint/2010/main" val="3088458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节点的分类是通过，节点的位置和节点的出度（后续节点数量）来分类的。</a:t>
            </a:r>
            <a:endParaRPr lang="zh-CN" altLang="en-US" dirty="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4</a:t>
            </a:fld>
            <a:endParaRPr lang="zh-CN" altLang="en-US"/>
          </a:p>
        </p:txBody>
      </p:sp>
    </p:spTree>
    <p:extLst>
      <p:ext uri="{BB962C8B-B14F-4D97-AF65-F5344CB8AC3E}">
        <p14:creationId xmlns:p14="http://schemas.microsoft.com/office/powerpoint/2010/main" val="1437951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流程方式决定了流程可以绘制的方式</a:t>
            </a:r>
            <a:endParaRPr lang="zh-CN" altLang="en-US" dirty="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5</a:t>
            </a:fld>
            <a:endParaRPr lang="zh-CN" altLang="en-US"/>
          </a:p>
        </p:txBody>
      </p:sp>
    </p:spTree>
    <p:extLst>
      <p:ext uri="{BB962C8B-B14F-4D97-AF65-F5344CB8AC3E}">
        <p14:creationId xmlns:p14="http://schemas.microsoft.com/office/powerpoint/2010/main" val="2232126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effectLst/>
                <a:latin typeface="+mn-lt"/>
                <a:ea typeface="+mn-ea"/>
                <a:cs typeface="+mn-cs"/>
              </a:rPr>
              <a:t>嵌套并行的分支和汇聚必需借助哑元节点才能正确运行。下面用图片来说明这两种情况，图片的左边为不能正确执行的拓扑结构，必需转换为右边的拓扑结构。</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）同一个节点希望能做到多层次的嵌套并行，需要添加一个哑元并行</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）嵌套并行希望在同一节点汇聚，需要添加一个哑元汇聚</a:t>
            </a:r>
            <a:endParaRPr lang="en-US" altLang="zh-CN" dirty="0" smtClean="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6</a:t>
            </a:fld>
            <a:endParaRPr lang="zh-CN" altLang="en-US"/>
          </a:p>
        </p:txBody>
      </p:sp>
    </p:spTree>
    <p:extLst>
      <p:ext uri="{BB962C8B-B14F-4D97-AF65-F5344CB8AC3E}">
        <p14:creationId xmlns:p14="http://schemas.microsoft.com/office/powerpoint/2010/main" val="2227333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spcBef>
                <a:spcPct val="50000"/>
              </a:spcBef>
            </a:pPr>
            <a:r>
              <a:rPr lang="zh-CN" altLang="en-US" sz="1200" dirty="0" smtClean="0">
                <a:latin typeface="宋体" charset="-122"/>
              </a:rPr>
              <a:t>工作流程的定义将业务划分为一个个独立的工作单元（节点），权限体系的目的就是自动的将这些单元分配到合适的工作人员的工作列表中。</a:t>
            </a:r>
            <a:endParaRPr lang="en-US" altLang="zh-CN" sz="1200" dirty="0" smtClean="0">
              <a:latin typeface="宋体" charset="-122"/>
            </a:endParaRPr>
          </a:p>
          <a:p>
            <a:pPr indent="457200">
              <a:spcBef>
                <a:spcPct val="50000"/>
              </a:spcBef>
            </a:pPr>
            <a:r>
              <a:rPr lang="zh-CN" altLang="en-US" sz="1200" dirty="0" smtClean="0">
                <a:latin typeface="宋体" charset="-122"/>
              </a:rPr>
              <a:t>节点实例可以属于一个机构也可以不属于任何机构（其实不属于任何结构也可以理解为属于所有机构）。节点的所属机构是通过机构表达式属性来指定的。</a:t>
            </a:r>
            <a:endParaRPr lang="en-US" altLang="zh-CN" sz="1200" dirty="0" smtClean="0">
              <a:latin typeface="宋体" charset="-122"/>
            </a:endParaRPr>
          </a:p>
          <a:p>
            <a:pPr indent="457200">
              <a:spcBef>
                <a:spcPct val="50000"/>
              </a:spcBef>
            </a:pPr>
            <a:r>
              <a:rPr lang="zh-CN" altLang="en-US" sz="1200" dirty="0" smtClean="0">
                <a:latin typeface="宋体" charset="-122"/>
              </a:rPr>
              <a:t>结构表达式会返回一个机构集合；在运行时系统会把结构表达式返回的集合的第一个机构付给节点作为所属机构；一般返回集合都是一个值或者空，多实例节点除外；多节点实例系统会为每一个机构创建一个节点实例，并与一个机构对应。</a:t>
            </a:r>
            <a:endParaRPr lang="en-US" altLang="zh-CN" sz="1200" dirty="0" smtClean="0">
              <a:latin typeface="宋体" charset="-122"/>
            </a:endParaRPr>
          </a:p>
          <a:p>
            <a:endParaRPr lang="zh-CN" altLang="en-US" dirty="0"/>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8</a:t>
            </a:fld>
            <a:endParaRPr lang="zh-CN" altLang="en-US"/>
          </a:p>
        </p:txBody>
      </p:sp>
    </p:spTree>
    <p:extLst>
      <p:ext uri="{BB962C8B-B14F-4D97-AF65-F5344CB8AC3E}">
        <p14:creationId xmlns:p14="http://schemas.microsoft.com/office/powerpoint/2010/main" val="614204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i="0" kern="1200" dirty="0" smtClean="0">
                <a:solidFill>
                  <a:schemeClr val="tx1"/>
                </a:solidFill>
                <a:effectLst/>
                <a:latin typeface="+mn-lt"/>
                <a:ea typeface="+mn-ea"/>
                <a:cs typeface="+mn-cs"/>
              </a:rPr>
              <a:t>权限委托</a:t>
            </a:r>
          </a:p>
          <a:p>
            <a:r>
              <a:rPr lang="zh-CN" altLang="en-US" sz="1200" b="0" i="0" kern="1200" dirty="0" smtClean="0">
                <a:solidFill>
                  <a:schemeClr val="tx1"/>
                </a:solidFill>
                <a:effectLst/>
                <a:latin typeface="+mn-lt"/>
                <a:ea typeface="+mn-ea"/>
                <a:cs typeface="+mn-cs"/>
              </a:rPr>
              <a:t>权限委托主要针对行政角色的权限委托，委托人可以按照业务的类别来委托，权限委托有一个时间期限在这个期限内被委托人有委托人相关行政角色的权限，可以在流程中参与操作，同时记录其委托人。在委托期间委托人同时也有参与操作的权限，另外委托人可以随时终止委托。</a:t>
            </a:r>
          </a:p>
          <a:p>
            <a:r>
              <a:rPr lang="zh-CN" altLang="en-US" sz="1200" b="0" i="0" kern="1200" dirty="0" smtClean="0">
                <a:solidFill>
                  <a:schemeClr val="tx1"/>
                </a:solidFill>
                <a:effectLst/>
                <a:latin typeface="+mn-lt"/>
                <a:ea typeface="+mn-ea"/>
                <a:cs typeface="+mn-cs"/>
              </a:rPr>
              <a:t>岗位角色是不能委托的，一般统一岗位会有多个人不需要委托，如果就是一个人离开的情况下应该补充这个岗位的人。办件角色原则也不能委托，办件角色的人离开了应该重新成立工作小组。</a:t>
            </a:r>
          </a:p>
          <a:p>
            <a:r>
              <a:rPr lang="zh-CN" altLang="en-US" sz="1200" b="1" i="0" kern="1200" dirty="0" smtClean="0">
                <a:solidFill>
                  <a:schemeClr val="tx1"/>
                </a:solidFill>
                <a:effectLst/>
                <a:latin typeface="+mn-lt"/>
                <a:ea typeface="+mn-ea"/>
                <a:cs typeface="+mn-cs"/>
              </a:rPr>
              <a:t>任务手动分配</a:t>
            </a:r>
          </a:p>
          <a:p>
            <a:r>
              <a:rPr lang="zh-CN" altLang="en-US" sz="1200" b="0" i="0" kern="1200" dirty="0" smtClean="0">
                <a:solidFill>
                  <a:schemeClr val="tx1"/>
                </a:solidFill>
                <a:effectLst/>
                <a:latin typeface="+mn-lt"/>
                <a:ea typeface="+mn-ea"/>
                <a:cs typeface="+mn-cs"/>
              </a:rPr>
              <a:t>节点的操作可以由管理人员指定到人或者业务系统通过接口指定，这样的节点只有指定人可以操作，不受后面的规则左右，后面的规则只对没有制定到人的节点起作用。这个具有更高的优先级，所以在节点创建后可以调用 </a:t>
            </a:r>
            <a:r>
              <a:rPr lang="zh-CN" altLang="en-US" sz="1200" b="1" i="0" kern="1200" dirty="0" smtClean="0">
                <a:solidFill>
                  <a:schemeClr val="tx1"/>
                </a:solidFill>
                <a:effectLst/>
                <a:latin typeface="+mn-lt"/>
                <a:ea typeface="+mn-ea"/>
                <a:cs typeface="+mn-cs"/>
              </a:rPr>
              <a:t>权限引擎</a:t>
            </a:r>
            <a:r>
              <a:rPr lang="zh-CN" altLang="en-US" sz="1200" b="0" i="0" kern="1200" dirty="0" smtClean="0">
                <a:solidFill>
                  <a:schemeClr val="tx1"/>
                </a:solidFill>
                <a:effectLst/>
                <a:latin typeface="+mn-lt"/>
                <a:ea typeface="+mn-ea"/>
                <a:cs typeface="+mn-cs"/>
              </a:rPr>
              <a:t>来指定到具体的人，这样就给业务系统留一个可以自行进行权限运算的接口，增加了系统的灵活性。</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9</a:t>
            </a:fld>
            <a:endParaRPr lang="zh-CN" altLang="en-US"/>
          </a:p>
        </p:txBody>
      </p:sp>
    </p:spTree>
    <p:extLst>
      <p:ext uri="{BB962C8B-B14F-4D97-AF65-F5344CB8AC3E}">
        <p14:creationId xmlns:p14="http://schemas.microsoft.com/office/powerpoint/2010/main" val="3362207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pPr indent="457200">
              <a:spcBef>
                <a:spcPct val="50000"/>
              </a:spcBef>
            </a:pPr>
            <a:r>
              <a:rPr lang="zh-CN" altLang="en-US" sz="2400" dirty="0" smtClean="0">
                <a:latin typeface="宋体" charset="-122"/>
              </a:rPr>
              <a:t>工作流引擎支持对业务和业务中的节点进行时间限制。业务对时间的限制都是按照工作时间来限制的，除了要能够对节点进行期限设置，还需要对节点组合（阶段）进行时间限制，流转在特殊的状态下要停止计时。为了满足各种业务需求，工作流引擎设计了一整套计时规则。</a:t>
            </a:r>
            <a:endParaRPr lang="en-US" altLang="zh-CN" sz="2400" dirty="0" smtClean="0">
              <a:latin typeface="宋体" charset="-122"/>
            </a:endParaRPr>
          </a:p>
          <a:p>
            <a:pPr indent="457200">
              <a:spcBef>
                <a:spcPct val="50000"/>
              </a:spcBef>
            </a:pPr>
            <a:r>
              <a:rPr lang="en-US" altLang="zh-CN" sz="2400" dirty="0" smtClean="0">
                <a:latin typeface="宋体" charset="-122"/>
              </a:rPr>
              <a:t> </a:t>
            </a:r>
            <a:r>
              <a:rPr lang="zh-CN" altLang="en-US" sz="2400" dirty="0" smtClean="0">
                <a:latin typeface="宋体" charset="-122"/>
              </a:rPr>
              <a:t>计时规则包括三方面内容：</a:t>
            </a:r>
            <a:endParaRPr lang="en-US" altLang="zh-CN" sz="2400" dirty="0" smtClean="0">
              <a:latin typeface="宋体" charset="-122"/>
            </a:endParaRPr>
          </a:p>
          <a:p>
            <a:pPr marL="800100" lvl="1" indent="288000">
              <a:spcBef>
                <a:spcPct val="50000"/>
              </a:spcBef>
              <a:buFont typeface="Wingdings" panose="05000000000000000000" pitchFamily="2" charset="2"/>
              <a:buChar char="Ø"/>
            </a:pPr>
            <a:r>
              <a:rPr lang="zh-CN" altLang="en-US" sz="2400" dirty="0" smtClean="0">
                <a:latin typeface="宋体" charset="-122"/>
              </a:rPr>
              <a:t> 工作日和工作时间</a:t>
            </a:r>
            <a:endParaRPr lang="en-US" altLang="zh-CN" sz="2400" dirty="0" smtClean="0">
              <a:latin typeface="宋体" charset="-122"/>
            </a:endParaRPr>
          </a:p>
          <a:p>
            <a:pPr marL="800100" lvl="1" indent="288000">
              <a:spcBef>
                <a:spcPct val="50000"/>
              </a:spcBef>
              <a:buFont typeface="Wingdings" panose="05000000000000000000" pitchFamily="2" charset="2"/>
              <a:buChar char="Ø"/>
            </a:pPr>
            <a:r>
              <a:rPr lang="zh-CN" altLang="en-US" sz="2400" dirty="0" smtClean="0">
                <a:latin typeface="宋体" charset="-122"/>
              </a:rPr>
              <a:t> 运行期限</a:t>
            </a:r>
            <a:endParaRPr lang="en-US" altLang="zh-CN" sz="2400" dirty="0" smtClean="0">
              <a:latin typeface="宋体" charset="-122"/>
            </a:endParaRPr>
          </a:p>
          <a:p>
            <a:pPr marL="800100" lvl="1" indent="288000">
              <a:spcBef>
                <a:spcPct val="50000"/>
              </a:spcBef>
              <a:buFont typeface="Wingdings" panose="05000000000000000000" pitchFamily="2" charset="2"/>
              <a:buChar char="Ø"/>
            </a:pPr>
            <a:r>
              <a:rPr lang="zh-CN" altLang="en-US" sz="2400" dirty="0" smtClean="0">
                <a:latin typeface="宋体" charset="-122"/>
              </a:rPr>
              <a:t> 逾期处理</a:t>
            </a:r>
            <a:endParaRPr lang="en-US" altLang="zh-CN" sz="2400" dirty="0" smtClean="0">
              <a:latin typeface="宋体" charset="-122"/>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72B7CDB-444D-4FC1-89EA-3FC21D4DE205}" type="slidenum">
              <a:rPr lang="zh-CN" altLang="en-US" smtClean="0"/>
              <a:pPr/>
              <a:t>10</a:t>
            </a:fld>
            <a:endParaRPr lang="zh-CN" altLang="en-US"/>
          </a:p>
        </p:txBody>
      </p:sp>
    </p:spTree>
    <p:extLst>
      <p:ext uri="{BB962C8B-B14F-4D97-AF65-F5344CB8AC3E}">
        <p14:creationId xmlns:p14="http://schemas.microsoft.com/office/powerpoint/2010/main" val="941364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0">
                <a:effectLst>
                  <a:outerShdw blurRad="38100" dist="38100" dir="2700000" algn="tl">
                    <a:srgbClr val="000000">
                      <a:alpha val="43137"/>
                    </a:srgbClr>
                  </a:outerShdw>
                </a:effectLst>
                <a:latin typeface="方正小标宋简体" pitchFamily="65" charset="-122"/>
                <a:ea typeface="方正小标宋简体" pitchFamily="65"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sz="2800">
                <a:solidFill>
                  <a:schemeClr val="tx1">
                    <a:lumMod val="85000"/>
                    <a:lumOff val="15000"/>
                  </a:schemeClr>
                </a:solidFill>
                <a:effectLst>
                  <a:outerShdw blurRad="38100" dist="38100" dir="2700000" algn="tl">
                    <a:srgbClr val="000000">
                      <a:alpha val="43137"/>
                    </a:srgbClr>
                  </a:outerShdw>
                </a:effectLst>
                <a:latin typeface="方正小标宋简体" pitchFamily="65" charset="-122"/>
                <a:ea typeface="方正小标宋简体" pitchFamily="65"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7527471-D14A-4697-8408-EE09EDAF0248}"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CF8B77A-974F-4F40-ADA8-0E38BCDA4681}"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1C0DB06-E183-4943-8A9B-DEE5CCC5A75F}"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7158" y="142852"/>
            <a:ext cx="8329642" cy="642942"/>
          </a:xfrm>
        </p:spPr>
        <p:txBody>
          <a:bodyPr/>
          <a:lstStyle>
            <a:lvl1pPr algn="l">
              <a:defRPr sz="3600">
                <a:solidFill>
                  <a:schemeClr val="bg1"/>
                </a:solidFill>
                <a:effectLst>
                  <a:outerShdw blurRad="38100" dist="38100" dir="2700000" algn="tl">
                    <a:srgbClr val="000000">
                      <a:alpha val="43137"/>
                    </a:srgbClr>
                  </a:outerShdw>
                </a:effectLst>
                <a:latin typeface="方正小标宋简体" pitchFamily="65" charset="-122"/>
                <a:ea typeface="方正小标宋简体" pitchFamily="65"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57158" y="1000108"/>
            <a:ext cx="8429684" cy="5572164"/>
          </a:xfrm>
        </p:spPr>
        <p:txBody>
          <a:bodyPr/>
          <a:lstStyle>
            <a:lvl1pPr>
              <a:buNone/>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9AC5859-1F90-4B3E-A3E5-C3D21F90E715}"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ADCB772-7AF2-4B02-8BE5-37D70AFCB67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EB01A0E-A764-4CD6-9272-948B34A87F08}"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C76964C-0CA6-4521-B0F4-91CD5CF9C2DE}"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13177FF-464E-4D95-9CF2-CAC882927612}"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4C8267A-1EB1-4537-943D-4837D5F0864E}"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84C4CF4-A405-40B9-A628-26B1D3AFE811}"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Arial" charset="0"/>
              </a:defRPr>
            </a:lvl1pPr>
          </a:lstStyle>
          <a:p>
            <a:pPr>
              <a:defRPr/>
            </a:pPr>
            <a:fld id="{2062D6A1-EF26-4875-A152-035BC3BBDCE3}" type="slidenum">
              <a:rPr lang="en-US" altLang="zh-CN"/>
              <a:pPr>
                <a:defRPr/>
              </a:pPr>
              <a:t>‹#›</a:t>
            </a:fld>
            <a:endParaRPr lang="en-US" altLang="zh-CN"/>
          </a:p>
        </p:txBody>
      </p:sp>
      <p:pic>
        <p:nvPicPr>
          <p:cNvPr id="1031" name="Picture 10" descr="1111 拷贝"/>
          <p:cNvPicPr>
            <a:picLocks noChangeAspect="1" noChangeArrowheads="1"/>
          </p:cNvPicPr>
          <p:nvPr/>
        </p:nvPicPr>
        <p:blipFill>
          <a:blip r:embed="rId13" cstate="print"/>
          <a:stretch>
            <a:fillRect/>
          </a:stretch>
        </p:blipFill>
        <p:spPr bwMode="auto">
          <a:xfrm>
            <a:off x="3285" y="0"/>
            <a:ext cx="9180293" cy="69008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1785926"/>
            <a:ext cx="8568952" cy="2214578"/>
          </a:xfrm>
        </p:spPr>
        <p:txBody>
          <a:bodyPr/>
          <a:lstStyle/>
          <a:p>
            <a:r>
              <a:rPr lang="zh-CN" altLang="en-US" dirty="0" smtClean="0"/>
              <a:t>江苏南大先腾信息产业有限公司</a:t>
            </a:r>
            <a:r>
              <a:rPr lang="en-US" altLang="zh-CN" dirty="0"/>
              <a:t/>
            </a:r>
            <a:br>
              <a:rPr lang="en-US" altLang="zh-CN" dirty="0"/>
            </a:br>
            <a:r>
              <a:rPr lang="zh-CN" altLang="en-US" dirty="0" smtClean="0"/>
              <a:t>工作流引擎技术介绍</a:t>
            </a:r>
            <a:endParaRPr lang="zh-CN" altLang="en-US" dirty="0"/>
          </a:p>
        </p:txBody>
      </p:sp>
      <p:sp>
        <p:nvSpPr>
          <p:cNvPr id="3" name="副标题 2"/>
          <p:cNvSpPr>
            <a:spLocks noGrp="1"/>
          </p:cNvSpPr>
          <p:nvPr>
            <p:ph type="subTitle" idx="1"/>
          </p:nvPr>
        </p:nvSpPr>
        <p:spPr>
          <a:xfrm>
            <a:off x="1371600" y="4500570"/>
            <a:ext cx="6400800" cy="1252534"/>
          </a:xfrm>
        </p:spPr>
        <p:txBody>
          <a:bodyPr/>
          <a:lstStyle/>
          <a:p>
            <a:r>
              <a:rPr lang="en-US" altLang="zh-CN" sz="2400" dirty="0" smtClean="0">
                <a:effectLst/>
              </a:rPr>
              <a:t>2014</a:t>
            </a:r>
            <a:r>
              <a:rPr lang="zh-CN" altLang="en-US" sz="2400" dirty="0" smtClean="0">
                <a:effectLst/>
              </a:rPr>
              <a:t>年</a:t>
            </a:r>
            <a:r>
              <a:rPr lang="en-US" altLang="zh-CN" sz="2400" dirty="0" smtClean="0">
                <a:effectLst/>
              </a:rPr>
              <a:t>8</a:t>
            </a:r>
            <a:r>
              <a:rPr lang="zh-CN" altLang="en-US" sz="2400" dirty="0" smtClean="0">
                <a:effectLst/>
              </a:rPr>
              <a:t>月</a:t>
            </a:r>
            <a:endParaRPr lang="zh-CN" altLang="en-US" sz="2400" dirty="0">
              <a:effectLst/>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流程计时规则</a:t>
            </a:r>
            <a:endParaRPr lang="zh-CN" altLang="en-US" dirty="0"/>
          </a:p>
        </p:txBody>
      </p:sp>
      <p:sp>
        <p:nvSpPr>
          <p:cNvPr id="5" name="Text Box 2"/>
          <p:cNvSpPr txBox="1">
            <a:spLocks noGrp="1" noChangeArrowheads="1"/>
          </p:cNvSpPr>
          <p:nvPr>
            <p:ph idx="1"/>
          </p:nvPr>
        </p:nvSpPr>
        <p:spPr bwMode="auto">
          <a:xfrm>
            <a:off x="366311" y="1628800"/>
            <a:ext cx="8429684" cy="2706190"/>
          </a:xfrm>
          <a:prstGeom prst="rect">
            <a:avLst/>
          </a:prstGeom>
          <a:noFill/>
          <a:ln w="9525">
            <a:noFill/>
            <a:miter lim="800000"/>
            <a:headEnd/>
            <a:tailEnd/>
          </a:ln>
        </p:spPr>
        <p:txBody>
          <a:bodyPr>
            <a:spAutoFit/>
          </a:bodyPr>
          <a:lstStyle/>
          <a:p>
            <a:pPr>
              <a:buFont typeface="Wingdings" panose="05000000000000000000" pitchFamily="2" charset="2"/>
              <a:buChar char="Ø"/>
            </a:pPr>
            <a:r>
              <a:rPr lang="zh-CN" altLang="en-US" b="1" dirty="0" smtClean="0"/>
              <a:t>流程的计时对象</a:t>
            </a:r>
            <a:endParaRPr lang="en-US" altLang="zh-CN" b="1" dirty="0" smtClean="0"/>
          </a:p>
          <a:p>
            <a:pPr marL="800100" lvl="1" indent="-342900">
              <a:lnSpc>
                <a:spcPct val="150000"/>
              </a:lnSpc>
              <a:buFont typeface="Wingdings" panose="05000000000000000000" pitchFamily="2" charset="2"/>
              <a:buChar char="Ø"/>
            </a:pPr>
            <a:r>
              <a:rPr lang="zh-CN" altLang="en-US" dirty="0" smtClean="0"/>
              <a:t>整个流程</a:t>
            </a:r>
            <a:endParaRPr lang="en-US" altLang="zh-CN" dirty="0" smtClean="0"/>
          </a:p>
          <a:p>
            <a:pPr marL="800100" lvl="1" indent="-342900">
              <a:lnSpc>
                <a:spcPct val="150000"/>
              </a:lnSpc>
              <a:buFont typeface="Wingdings" panose="05000000000000000000" pitchFamily="2" charset="2"/>
              <a:buChar char="Ø"/>
            </a:pPr>
            <a:r>
              <a:rPr lang="zh-CN" altLang="en-US" dirty="0" smtClean="0"/>
              <a:t>流程中的节点</a:t>
            </a:r>
            <a:endParaRPr lang="en-US" altLang="zh-CN" dirty="0" smtClean="0"/>
          </a:p>
          <a:p>
            <a:pPr marL="800100" lvl="1" indent="-342900">
              <a:lnSpc>
                <a:spcPct val="150000"/>
              </a:lnSpc>
              <a:buFont typeface="Wingdings" panose="05000000000000000000" pitchFamily="2" charset="2"/>
              <a:buChar char="Ø"/>
            </a:pPr>
            <a:r>
              <a:rPr lang="zh-CN" altLang="en-US" dirty="0" smtClean="0"/>
              <a:t>流程阶段，节点组合</a:t>
            </a:r>
            <a:endParaRPr lang="en-US" altLang="zh-CN" dirty="0" smtClean="0"/>
          </a:p>
        </p:txBody>
      </p:sp>
    </p:spTree>
    <p:extLst>
      <p:ext uri="{BB962C8B-B14F-4D97-AF65-F5344CB8AC3E}">
        <p14:creationId xmlns:p14="http://schemas.microsoft.com/office/powerpoint/2010/main" val="34434290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流程计时规则</a:t>
            </a:r>
            <a:endParaRPr lang="zh-CN" altLang="en-US" dirty="0"/>
          </a:p>
        </p:txBody>
      </p:sp>
      <p:sp>
        <p:nvSpPr>
          <p:cNvPr id="5" name="Text Box 2"/>
          <p:cNvSpPr txBox="1">
            <a:spLocks noGrp="1" noChangeArrowheads="1"/>
          </p:cNvSpPr>
          <p:nvPr>
            <p:ph idx="1"/>
          </p:nvPr>
        </p:nvSpPr>
        <p:spPr bwMode="auto">
          <a:xfrm>
            <a:off x="357158" y="1000108"/>
            <a:ext cx="8429684" cy="4819781"/>
          </a:xfrm>
          <a:prstGeom prst="rect">
            <a:avLst/>
          </a:prstGeom>
          <a:noFill/>
          <a:ln w="9525">
            <a:noFill/>
            <a:miter lim="800000"/>
            <a:headEnd/>
            <a:tailEnd/>
          </a:ln>
        </p:spPr>
        <p:txBody>
          <a:bodyPr>
            <a:spAutoFit/>
          </a:bodyPr>
          <a:lstStyle/>
          <a:p>
            <a:pPr marL="400050">
              <a:lnSpc>
                <a:spcPct val="150000"/>
              </a:lnSpc>
              <a:buFont typeface="Wingdings" panose="05000000000000000000" pitchFamily="2" charset="2"/>
              <a:buChar char="Ø"/>
            </a:pPr>
            <a:r>
              <a:rPr lang="zh-CN" altLang="en-US" dirty="0" smtClean="0"/>
              <a:t>计时规则</a:t>
            </a:r>
            <a:endParaRPr lang="en-US" altLang="zh-CN" dirty="0" smtClean="0"/>
          </a:p>
          <a:p>
            <a:pPr lvl="1">
              <a:buFont typeface="Wingdings" panose="05000000000000000000" pitchFamily="2" charset="2"/>
              <a:buChar char="Ø"/>
            </a:pPr>
            <a:r>
              <a:rPr lang="en-US" altLang="zh-CN" sz="2400" dirty="0" smtClean="0"/>
              <a:t>I</a:t>
            </a:r>
            <a:r>
              <a:rPr lang="en-US" altLang="zh-CN" sz="2400" dirty="0"/>
              <a:t> </a:t>
            </a:r>
            <a:r>
              <a:rPr lang="zh-CN" altLang="en-US" sz="2400" dirty="0"/>
              <a:t>未设置（</a:t>
            </a:r>
            <a:r>
              <a:rPr lang="en-US" altLang="zh-CN" sz="2400" dirty="0"/>
              <a:t>ignore </a:t>
            </a:r>
            <a:r>
              <a:rPr lang="zh-CN" altLang="en-US" sz="2400" dirty="0"/>
              <a:t>默认 只在流转中的期限设定和无期限有区别 ）</a:t>
            </a:r>
            <a:r>
              <a:rPr lang="en-US" altLang="zh-CN" sz="2400" dirty="0"/>
              <a:t>;</a:t>
            </a:r>
            <a:r>
              <a:rPr lang="zh-CN" altLang="en-US" sz="2400" dirty="0"/>
              <a:t>流转中的未设置表示不覆盖环节的计时规则，无期限表示环节的计时规制设置为无期限。</a:t>
            </a:r>
          </a:p>
          <a:p>
            <a:pPr lvl="1">
              <a:buFont typeface="Wingdings" panose="05000000000000000000" pitchFamily="2" charset="2"/>
              <a:buChar char="Ø"/>
            </a:pPr>
            <a:r>
              <a:rPr lang="en-US" altLang="zh-CN" sz="2400" dirty="0"/>
              <a:t>N </a:t>
            </a:r>
            <a:r>
              <a:rPr lang="zh-CN" altLang="en-US" sz="2400" dirty="0"/>
              <a:t>无 </a:t>
            </a:r>
            <a:r>
              <a:rPr lang="en-US" altLang="zh-CN" sz="2400" dirty="0"/>
              <a:t>(</a:t>
            </a:r>
            <a:r>
              <a:rPr lang="zh-CN" altLang="en-US" sz="2400" dirty="0"/>
              <a:t>无期限 </a:t>
            </a:r>
            <a:r>
              <a:rPr lang="en-US" altLang="zh-CN" sz="2400" dirty="0"/>
              <a:t>none ) ;</a:t>
            </a:r>
          </a:p>
          <a:p>
            <a:pPr lvl="1">
              <a:buFont typeface="Wingdings" panose="05000000000000000000" pitchFamily="2" charset="2"/>
              <a:buChar char="Ø"/>
            </a:pPr>
            <a:r>
              <a:rPr lang="en-US" altLang="zh-CN" sz="2400" dirty="0"/>
              <a:t>F </a:t>
            </a:r>
            <a:r>
              <a:rPr lang="zh-CN" altLang="en-US" sz="2400" dirty="0"/>
              <a:t>每实例固定期限 </a:t>
            </a:r>
            <a:r>
              <a:rPr lang="en-US" altLang="zh-CN" sz="2400" dirty="0"/>
              <a:t>fix——</a:t>
            </a:r>
            <a:r>
              <a:rPr lang="zh-CN" altLang="en-US" sz="2400" dirty="0"/>
              <a:t>该节点每生成一个节点实例都是节点设定的期限 </a:t>
            </a:r>
            <a:r>
              <a:rPr lang="en-US" altLang="zh-CN" sz="2400" dirty="0"/>
              <a:t>;</a:t>
            </a:r>
          </a:p>
          <a:p>
            <a:pPr lvl="1">
              <a:buFont typeface="Wingdings" panose="05000000000000000000" pitchFamily="2" charset="2"/>
              <a:buChar char="Ø"/>
            </a:pPr>
            <a:r>
              <a:rPr lang="en-US" altLang="zh-CN" sz="2400" dirty="0"/>
              <a:t>C </a:t>
            </a:r>
            <a:r>
              <a:rPr lang="zh-CN" altLang="en-US" sz="2400" dirty="0"/>
              <a:t>节点固定期限  </a:t>
            </a:r>
            <a:r>
              <a:rPr lang="en-US" altLang="zh-CN" sz="2400" dirty="0"/>
              <a:t>cycle——</a:t>
            </a:r>
            <a:r>
              <a:rPr lang="zh-CN" altLang="en-US" sz="2400" dirty="0"/>
              <a:t>同一流程实例中，当前节点的所有实例期限总和，区别于每实例固定期限，当前节点的节点实例期限随着实例增多而减少（场景：节点退回操作，每次退回累计上次时间，不会出现新的期限）</a:t>
            </a:r>
            <a:r>
              <a:rPr lang="en-US" altLang="zh-CN" sz="2400" dirty="0" smtClean="0"/>
              <a:t>;</a:t>
            </a:r>
            <a:r>
              <a:rPr lang="fr-FR" altLang="zh-CN" sz="2400" dirty="0" smtClean="0"/>
              <a:t>      </a:t>
            </a:r>
            <a:endParaRPr lang="zh-CN" altLang="en-US" sz="2400" dirty="0"/>
          </a:p>
        </p:txBody>
      </p:sp>
    </p:spTree>
    <p:extLst>
      <p:ext uri="{BB962C8B-B14F-4D97-AF65-F5344CB8AC3E}">
        <p14:creationId xmlns:p14="http://schemas.microsoft.com/office/powerpoint/2010/main" val="3070579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a:t>
            </a:r>
            <a:r>
              <a:rPr lang="zh-CN" altLang="en-US" dirty="0"/>
              <a:t>计时</a:t>
            </a:r>
            <a:r>
              <a:rPr lang="zh-CN" altLang="en-US" dirty="0" smtClean="0"/>
              <a:t>规则</a:t>
            </a:r>
            <a:endParaRPr lang="zh-CN" altLang="en-US" dirty="0"/>
          </a:p>
        </p:txBody>
      </p:sp>
      <p:sp>
        <p:nvSpPr>
          <p:cNvPr id="4" name="Text Box 2"/>
          <p:cNvSpPr txBox="1">
            <a:spLocks noGrp="1" noChangeArrowheads="1"/>
          </p:cNvSpPr>
          <p:nvPr>
            <p:ph idx="1"/>
          </p:nvPr>
        </p:nvSpPr>
        <p:spPr bwMode="auto">
          <a:xfrm>
            <a:off x="366311" y="1628800"/>
            <a:ext cx="8429684" cy="2782300"/>
          </a:xfrm>
          <a:prstGeom prst="rect">
            <a:avLst/>
          </a:prstGeom>
          <a:noFill/>
          <a:ln w="9525">
            <a:noFill/>
            <a:miter lim="800000"/>
            <a:headEnd/>
            <a:tailEnd/>
          </a:ln>
        </p:spPr>
        <p:txBody>
          <a:bodyPr>
            <a:spAutoFit/>
          </a:bodyPr>
          <a:lstStyle/>
          <a:p>
            <a:pPr>
              <a:buFont typeface="Wingdings" panose="05000000000000000000" pitchFamily="2" charset="2"/>
              <a:buChar char="Ø"/>
            </a:pPr>
            <a:r>
              <a:rPr lang="zh-CN" altLang="en-US" b="1" dirty="0" smtClean="0"/>
              <a:t>超时处理方式</a:t>
            </a:r>
            <a:endParaRPr lang="en-US" altLang="zh-CN" b="1" dirty="0" smtClean="0"/>
          </a:p>
          <a:p>
            <a:pPr marL="800100" lvl="1" indent="-342900">
              <a:lnSpc>
                <a:spcPct val="150000"/>
              </a:lnSpc>
              <a:buFont typeface="Wingdings" panose="05000000000000000000" pitchFamily="2" charset="2"/>
              <a:buChar char="Ø"/>
            </a:pPr>
            <a:r>
              <a:rPr lang="zh-CN" altLang="en-US" dirty="0" smtClean="0"/>
              <a:t>通知</a:t>
            </a:r>
            <a:endParaRPr lang="en-US" altLang="zh-CN" dirty="0" smtClean="0"/>
          </a:p>
          <a:p>
            <a:pPr marL="800100" lvl="1" indent="-342900">
              <a:lnSpc>
                <a:spcPct val="150000"/>
              </a:lnSpc>
              <a:buFont typeface="Wingdings" panose="05000000000000000000" pitchFamily="2" charset="2"/>
              <a:buChar char="Ø"/>
            </a:pPr>
            <a:r>
              <a:rPr lang="zh-CN" altLang="en-US" dirty="0" smtClean="0"/>
              <a:t>挂起</a:t>
            </a:r>
            <a:endParaRPr lang="en-US" altLang="zh-CN" dirty="0" smtClean="0"/>
          </a:p>
          <a:p>
            <a:pPr marL="800100" lvl="1" indent="-342900">
              <a:lnSpc>
                <a:spcPct val="150000"/>
              </a:lnSpc>
              <a:buFont typeface="Wingdings" panose="05000000000000000000" pitchFamily="2" charset="2"/>
              <a:buChar char="Ø"/>
            </a:pPr>
            <a:r>
              <a:rPr lang="zh-CN" altLang="en-US" dirty="0" smtClean="0"/>
              <a:t>结束</a:t>
            </a:r>
            <a:endParaRPr lang="en-US" altLang="zh-CN" dirty="0" smtClean="0"/>
          </a:p>
        </p:txBody>
      </p:sp>
    </p:spTree>
    <p:extLst>
      <p:ext uri="{BB962C8B-B14F-4D97-AF65-F5344CB8AC3E}">
        <p14:creationId xmlns:p14="http://schemas.microsoft.com/office/powerpoint/2010/main" val="1541871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流程事件与通知模式</a:t>
            </a:r>
            <a:endParaRPr lang="zh-CN" altLang="en-US" dirty="0"/>
          </a:p>
        </p:txBody>
      </p:sp>
      <p:sp>
        <p:nvSpPr>
          <p:cNvPr id="6" name="Text Box 2"/>
          <p:cNvSpPr txBox="1">
            <a:spLocks noChangeArrowheads="1"/>
          </p:cNvSpPr>
          <p:nvPr/>
        </p:nvSpPr>
        <p:spPr bwMode="auto">
          <a:xfrm>
            <a:off x="378557" y="1268760"/>
            <a:ext cx="8532813" cy="5447645"/>
          </a:xfrm>
          <a:prstGeom prst="rect">
            <a:avLst/>
          </a:prstGeom>
          <a:noFill/>
          <a:ln w="9525">
            <a:noFill/>
            <a:miter lim="800000"/>
            <a:headEnd/>
            <a:tailEnd/>
          </a:ln>
        </p:spPr>
        <p:txBody>
          <a:bodyPr>
            <a:spAutoFit/>
          </a:bodyPr>
          <a:lstStyle/>
          <a:p>
            <a:pPr indent="457200">
              <a:spcBef>
                <a:spcPct val="50000"/>
              </a:spcBef>
            </a:pPr>
            <a:r>
              <a:rPr lang="zh-CN" altLang="en-US" sz="2400" b="1" dirty="0" smtClean="0">
                <a:latin typeface="宋体" charset="-122"/>
              </a:rPr>
              <a:t>流程事件</a:t>
            </a:r>
            <a:r>
              <a:rPr lang="zh-CN" altLang="en-US" sz="2400" dirty="0" smtClean="0">
                <a:latin typeface="宋体" charset="-122"/>
              </a:rPr>
              <a:t>：</a:t>
            </a:r>
            <a:endParaRPr lang="en-US" altLang="zh-CN" sz="2400" dirty="0" smtClean="0">
              <a:latin typeface="宋体" charset="-122"/>
            </a:endParaRPr>
          </a:p>
          <a:p>
            <a:pPr marL="800100" lvl="1" indent="-342900">
              <a:spcBef>
                <a:spcPct val="50000"/>
              </a:spcBef>
              <a:buFont typeface="Wingdings" panose="05000000000000000000" pitchFamily="2" charset="2"/>
              <a:buChar char="ü"/>
            </a:pPr>
            <a:r>
              <a:rPr lang="zh-CN" altLang="en-US" sz="2400" dirty="0" smtClean="0">
                <a:latin typeface="宋体" charset="-122"/>
              </a:rPr>
              <a:t>超时预警和逾期处理</a:t>
            </a:r>
            <a:endParaRPr lang="en-US" altLang="zh-CN" sz="2400" dirty="0" smtClean="0">
              <a:latin typeface="宋体" charset="-122"/>
            </a:endParaRPr>
          </a:p>
          <a:p>
            <a:pPr marL="800100" lvl="1" indent="-342900">
              <a:spcBef>
                <a:spcPct val="50000"/>
              </a:spcBef>
              <a:buFont typeface="Wingdings" panose="05000000000000000000" pitchFamily="2" charset="2"/>
              <a:buChar char="ü"/>
            </a:pPr>
            <a:r>
              <a:rPr lang="zh-CN" altLang="en-US" sz="2400" dirty="0" smtClean="0">
                <a:latin typeface="宋体" charset="-122"/>
              </a:rPr>
              <a:t>节点进入和提交事件</a:t>
            </a:r>
            <a:endParaRPr lang="en-US" altLang="zh-CN" sz="2400" dirty="0" smtClean="0">
              <a:latin typeface="宋体" charset="-122"/>
            </a:endParaRPr>
          </a:p>
          <a:p>
            <a:pPr indent="457200">
              <a:spcBef>
                <a:spcPct val="50000"/>
              </a:spcBef>
            </a:pPr>
            <a:r>
              <a:rPr lang="zh-CN" altLang="en-US" sz="2400" b="1" dirty="0" smtClean="0">
                <a:latin typeface="宋体" charset="-122"/>
              </a:rPr>
              <a:t>通知模式</a:t>
            </a:r>
            <a:r>
              <a:rPr lang="zh-CN" altLang="en-US" sz="2400" dirty="0" smtClean="0">
                <a:latin typeface="宋体" charset="-122"/>
              </a:rPr>
              <a:t>：</a:t>
            </a:r>
            <a:endParaRPr lang="en-US" altLang="zh-CN" sz="2400" dirty="0">
              <a:latin typeface="宋体" charset="-122"/>
            </a:endParaRPr>
          </a:p>
          <a:p>
            <a:pPr marL="800100" lvl="1" indent="-342900">
              <a:spcBef>
                <a:spcPct val="50000"/>
              </a:spcBef>
              <a:buFont typeface="Wingdings" panose="05000000000000000000" pitchFamily="2" charset="2"/>
              <a:buChar char="ü"/>
            </a:pPr>
            <a:r>
              <a:rPr lang="zh-CN" altLang="en-US" sz="2400" dirty="0" smtClean="0">
                <a:latin typeface="宋体" charset="-122"/>
              </a:rPr>
              <a:t>邮件系统</a:t>
            </a:r>
            <a:endParaRPr lang="en-US" altLang="zh-CN" sz="2400" dirty="0">
              <a:latin typeface="宋体" charset="-122"/>
            </a:endParaRPr>
          </a:p>
          <a:p>
            <a:pPr marL="800100" lvl="1" indent="-342900">
              <a:spcBef>
                <a:spcPct val="50000"/>
              </a:spcBef>
              <a:buFont typeface="Wingdings" panose="05000000000000000000" pitchFamily="2" charset="2"/>
              <a:buChar char="ü"/>
            </a:pPr>
            <a:r>
              <a:rPr lang="zh-CN" altLang="en-US" sz="2400" dirty="0" smtClean="0">
                <a:latin typeface="宋体" charset="-122"/>
              </a:rPr>
              <a:t>内部消息</a:t>
            </a:r>
            <a:endParaRPr lang="en-US" altLang="zh-CN" sz="2400" dirty="0" smtClean="0">
              <a:latin typeface="宋体" charset="-122"/>
            </a:endParaRPr>
          </a:p>
          <a:p>
            <a:pPr marL="800100" lvl="1" indent="-342900">
              <a:spcBef>
                <a:spcPct val="50000"/>
              </a:spcBef>
              <a:buFont typeface="Wingdings" panose="05000000000000000000" pitchFamily="2" charset="2"/>
              <a:buChar char="ü"/>
            </a:pPr>
            <a:r>
              <a:rPr lang="en-US" altLang="zh-CN" sz="2400" dirty="0" smtClean="0">
                <a:latin typeface="宋体" charset="-122"/>
              </a:rPr>
              <a:t>IM</a:t>
            </a:r>
            <a:r>
              <a:rPr lang="zh-CN" altLang="en-US" sz="2400" dirty="0" smtClean="0">
                <a:latin typeface="宋体" charset="-122"/>
              </a:rPr>
              <a:t>即时通讯</a:t>
            </a:r>
            <a:endParaRPr lang="en-US" altLang="zh-CN" sz="2400" dirty="0" smtClean="0">
              <a:latin typeface="宋体" charset="-122"/>
            </a:endParaRPr>
          </a:p>
          <a:p>
            <a:pPr marL="800100" lvl="1" indent="-342900">
              <a:spcBef>
                <a:spcPct val="50000"/>
              </a:spcBef>
              <a:buFont typeface="Wingdings" panose="05000000000000000000" pitchFamily="2" charset="2"/>
              <a:buChar char="ü"/>
            </a:pPr>
            <a:r>
              <a:rPr lang="zh-CN" altLang="en-US" sz="2400" dirty="0">
                <a:latin typeface="宋体" charset="-122"/>
              </a:rPr>
              <a:t>短</a:t>
            </a:r>
            <a:r>
              <a:rPr lang="zh-CN" altLang="en-US" sz="2400" dirty="0" smtClean="0">
                <a:latin typeface="宋体" charset="-122"/>
              </a:rPr>
              <a:t>信平台</a:t>
            </a:r>
            <a:endParaRPr lang="en-US" altLang="zh-CN" sz="2400" dirty="0">
              <a:latin typeface="宋体" charset="-122"/>
            </a:endParaRPr>
          </a:p>
          <a:p>
            <a:pPr lvl="1">
              <a:spcBef>
                <a:spcPct val="50000"/>
              </a:spcBef>
            </a:pPr>
            <a:endParaRPr lang="en-US" altLang="zh-CN" sz="2400" dirty="0" smtClean="0">
              <a:latin typeface="宋体" charset="-122"/>
            </a:endParaRPr>
          </a:p>
          <a:p>
            <a:pPr indent="457200">
              <a:spcBef>
                <a:spcPct val="50000"/>
              </a:spcBef>
            </a:pPr>
            <a:endParaRPr lang="en-US" altLang="zh-CN" sz="2400" b="1" dirty="0" smtClean="0">
              <a:solidFill>
                <a:srgbClr val="FF0000"/>
              </a:solidFill>
              <a:latin typeface="宋体" charset="-122"/>
            </a:endParaRPr>
          </a:p>
        </p:txBody>
      </p:sp>
    </p:spTree>
    <p:extLst>
      <p:ext uri="{BB962C8B-B14F-4D97-AF65-F5344CB8AC3E}">
        <p14:creationId xmlns:p14="http://schemas.microsoft.com/office/powerpoint/2010/main" val="3768613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流程定义</a:t>
            </a:r>
            <a:r>
              <a:rPr lang="en-US" altLang="zh-CN" dirty="0" smtClean="0"/>
              <a:t>——</a:t>
            </a:r>
            <a:r>
              <a:rPr lang="zh-CN" altLang="en-US" dirty="0" smtClean="0"/>
              <a:t>流程属性</a:t>
            </a:r>
            <a:endParaRPr lang="zh-CN" altLang="en-US" dirty="0"/>
          </a:p>
        </p:txBody>
      </p:sp>
      <p:sp>
        <p:nvSpPr>
          <p:cNvPr id="9" name="Text Box 2"/>
          <p:cNvSpPr txBox="1">
            <a:spLocks noChangeArrowheads="1"/>
          </p:cNvSpPr>
          <p:nvPr/>
        </p:nvSpPr>
        <p:spPr bwMode="auto">
          <a:xfrm>
            <a:off x="399006" y="4193725"/>
            <a:ext cx="8532813" cy="3046988"/>
          </a:xfrm>
          <a:prstGeom prst="rect">
            <a:avLst/>
          </a:prstGeom>
          <a:noFill/>
          <a:ln w="9525">
            <a:noFill/>
            <a:miter lim="800000"/>
            <a:headEnd/>
            <a:tailEnd/>
          </a:ln>
        </p:spPr>
        <p:txBody>
          <a:bodyPr>
            <a:spAutoFit/>
          </a:bodyPr>
          <a:lstStyle/>
          <a:p>
            <a:r>
              <a:rPr lang="zh-CN" altLang="en-US" sz="2400" dirty="0"/>
              <a:t>需要说明的属性：</a:t>
            </a:r>
          </a:p>
          <a:p>
            <a:pPr marL="342900" indent="-342900">
              <a:buFont typeface="Wingdings" panose="05000000000000000000" pitchFamily="2" charset="2"/>
              <a:buChar char="l"/>
            </a:pPr>
            <a:r>
              <a:rPr lang="zh-CN" altLang="en-US" sz="2400" dirty="0"/>
              <a:t>业务模块：系统中需要通过工作流引擎运行的业务模块。</a:t>
            </a:r>
          </a:p>
          <a:p>
            <a:pPr marL="342900" indent="-342900">
              <a:buFont typeface="Wingdings" panose="05000000000000000000" pitchFamily="2" charset="2"/>
              <a:buChar char="l"/>
            </a:pPr>
            <a:r>
              <a:rPr lang="zh-CN" altLang="en-US" sz="2400" dirty="0"/>
              <a:t>完成期限：业务从受理到完成的时间限制。</a:t>
            </a:r>
          </a:p>
          <a:p>
            <a:pPr marL="342900" indent="-342900">
              <a:buFont typeface="Wingdings" panose="05000000000000000000" pitchFamily="2" charset="2"/>
              <a:buChar char="l"/>
            </a:pPr>
            <a:r>
              <a:rPr lang="zh-CN" altLang="en-US" sz="2400" dirty="0"/>
              <a:t>逾期处理方法：业务流程超过上面定义的时间系统所做的动作。</a:t>
            </a:r>
          </a:p>
          <a:p>
            <a:pPr indent="457200">
              <a:spcBef>
                <a:spcPct val="50000"/>
              </a:spcBef>
            </a:pPr>
            <a:endParaRPr lang="en-US" altLang="zh-CN" sz="2400" b="1" dirty="0" smtClean="0">
              <a:solidFill>
                <a:srgbClr val="FF0000"/>
              </a:solidFill>
              <a:latin typeface="宋体" charset="-122"/>
            </a:endParaRPr>
          </a:p>
          <a:p>
            <a:pPr>
              <a:spcBef>
                <a:spcPct val="50000"/>
              </a:spcBef>
            </a:pPr>
            <a:r>
              <a:rPr lang="fr-FR" altLang="zh-CN" sz="2400" dirty="0"/>
              <a:t> </a:t>
            </a:r>
            <a:r>
              <a:rPr lang="fr-FR" altLang="zh-CN" sz="2400" dirty="0" smtClean="0"/>
              <a:t>      </a:t>
            </a:r>
            <a:endParaRPr lang="zh-CN" altLang="en-US" sz="2400"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856" y="980728"/>
            <a:ext cx="3312368" cy="2892321"/>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流程定义</a:t>
            </a:r>
            <a:r>
              <a:rPr lang="en-US" altLang="zh-CN" dirty="0"/>
              <a:t>——</a:t>
            </a:r>
            <a:r>
              <a:rPr lang="zh-CN" altLang="en-US" dirty="0" smtClean="0"/>
              <a:t>流程图绘制</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1052736"/>
            <a:ext cx="4127890" cy="4978915"/>
          </a:xfrm>
          <a:prstGeom prst="rect">
            <a:avLst/>
          </a:prstGeom>
        </p:spPr>
      </p:pic>
    </p:spTree>
    <p:extLst>
      <p:ext uri="{BB962C8B-B14F-4D97-AF65-F5344CB8AC3E}">
        <p14:creationId xmlns:p14="http://schemas.microsoft.com/office/powerpoint/2010/main" val="1093217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流程定义</a:t>
            </a:r>
            <a:r>
              <a:rPr lang="en-US" altLang="zh-CN" dirty="0"/>
              <a:t>——</a:t>
            </a:r>
            <a:r>
              <a:rPr lang="zh-CN" altLang="en-US" dirty="0" smtClean="0"/>
              <a:t>节点属性</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64" y="980728"/>
            <a:ext cx="2865859" cy="5400600"/>
          </a:xfrm>
          <a:prstGeom prst="rect">
            <a:avLst/>
          </a:prstGeom>
        </p:spPr>
      </p:pic>
    </p:spTree>
    <p:extLst>
      <p:ext uri="{BB962C8B-B14F-4D97-AF65-F5344CB8AC3E}">
        <p14:creationId xmlns:p14="http://schemas.microsoft.com/office/powerpoint/2010/main" val="34360462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流程定义</a:t>
            </a:r>
            <a:r>
              <a:rPr lang="en-US" altLang="zh-CN" dirty="0"/>
              <a:t>——</a:t>
            </a:r>
            <a:r>
              <a:rPr lang="zh-CN" altLang="en-US" dirty="0" smtClean="0"/>
              <a:t>流转属性</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872" y="1270653"/>
            <a:ext cx="2880320" cy="2969632"/>
          </a:xfrm>
          <a:prstGeom prst="rect">
            <a:avLst/>
          </a:prstGeom>
        </p:spPr>
      </p:pic>
      <p:sp>
        <p:nvSpPr>
          <p:cNvPr id="5" name="Text Box 2"/>
          <p:cNvSpPr txBox="1">
            <a:spLocks noChangeArrowheads="1"/>
          </p:cNvSpPr>
          <p:nvPr/>
        </p:nvSpPr>
        <p:spPr bwMode="auto">
          <a:xfrm>
            <a:off x="467544" y="4725144"/>
            <a:ext cx="8532813" cy="2308324"/>
          </a:xfrm>
          <a:prstGeom prst="rect">
            <a:avLst/>
          </a:prstGeom>
          <a:noFill/>
          <a:ln w="9525">
            <a:noFill/>
            <a:miter lim="800000"/>
            <a:headEnd/>
            <a:tailEnd/>
          </a:ln>
        </p:spPr>
        <p:txBody>
          <a:bodyPr>
            <a:spAutoFit/>
          </a:bodyPr>
          <a:lstStyle/>
          <a:p>
            <a:r>
              <a:rPr lang="zh-CN" altLang="en-US" sz="2400" dirty="0" smtClean="0"/>
              <a:t>期限类别包括：</a:t>
            </a:r>
            <a:endParaRPr lang="zh-CN" altLang="en-US" sz="2400" dirty="0"/>
          </a:p>
          <a:p>
            <a:r>
              <a:rPr lang="en-US" altLang="zh-CN" sz="2400" dirty="0"/>
              <a:t> </a:t>
            </a:r>
            <a:r>
              <a:rPr lang="en-US" altLang="zh-CN" sz="2400" dirty="0" smtClean="0"/>
              <a:t>      </a:t>
            </a:r>
            <a:r>
              <a:rPr lang="zh-CN" altLang="en-US" sz="2400" dirty="0" smtClean="0"/>
              <a:t>默认、无期限、每实例固定期限、节点固定期限、继承前节点剩余时间等。</a:t>
            </a:r>
            <a:endParaRPr lang="zh-CN" altLang="en-US" sz="2400" dirty="0"/>
          </a:p>
          <a:p>
            <a:pPr indent="457200">
              <a:spcBef>
                <a:spcPct val="50000"/>
              </a:spcBef>
            </a:pPr>
            <a:endParaRPr lang="en-US" altLang="zh-CN" sz="2400" b="1" dirty="0" smtClean="0">
              <a:solidFill>
                <a:srgbClr val="FF0000"/>
              </a:solidFill>
              <a:latin typeface="宋体" charset="-122"/>
            </a:endParaRPr>
          </a:p>
          <a:p>
            <a:pPr>
              <a:spcBef>
                <a:spcPct val="50000"/>
              </a:spcBef>
            </a:pPr>
            <a:r>
              <a:rPr lang="fr-FR" altLang="zh-CN" sz="2400" dirty="0"/>
              <a:t> </a:t>
            </a:r>
            <a:r>
              <a:rPr lang="fr-FR" altLang="zh-CN" sz="2400" dirty="0" smtClean="0"/>
              <a:t>      </a:t>
            </a:r>
            <a:endParaRPr lang="zh-CN" altLang="en-US" sz="2400" dirty="0"/>
          </a:p>
        </p:txBody>
      </p:sp>
    </p:spTree>
    <p:extLst>
      <p:ext uri="{BB962C8B-B14F-4D97-AF65-F5344CB8AC3E}">
        <p14:creationId xmlns:p14="http://schemas.microsoft.com/office/powerpoint/2010/main" val="14009948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流程发布与版本</a:t>
            </a:r>
            <a:endParaRPr lang="zh-CN" altLang="en-US" dirty="0"/>
          </a:p>
        </p:txBody>
      </p:sp>
      <p:sp>
        <p:nvSpPr>
          <p:cNvPr id="5" name="Text Box 2"/>
          <p:cNvSpPr txBox="1">
            <a:spLocks noChangeArrowheads="1"/>
          </p:cNvSpPr>
          <p:nvPr/>
        </p:nvSpPr>
        <p:spPr bwMode="auto">
          <a:xfrm>
            <a:off x="255572" y="3573016"/>
            <a:ext cx="8532813" cy="461665"/>
          </a:xfrm>
          <a:prstGeom prst="rect">
            <a:avLst/>
          </a:prstGeom>
          <a:noFill/>
          <a:ln w="9525">
            <a:noFill/>
            <a:miter lim="800000"/>
            <a:headEnd/>
            <a:tailEnd/>
          </a:ln>
        </p:spPr>
        <p:txBody>
          <a:bodyPr wrap="square">
            <a:spAutoFit/>
          </a:bodyPr>
          <a:lstStyle/>
          <a:p>
            <a:pPr>
              <a:spcBef>
                <a:spcPct val="50000"/>
              </a:spcBef>
            </a:pPr>
            <a:r>
              <a:rPr lang="fr-FR" altLang="zh-CN" sz="2400" dirty="0" smtClean="0"/>
              <a:t>       </a:t>
            </a:r>
            <a:endParaRPr lang="zh-CN" altLang="en-US" sz="2400" dirty="0"/>
          </a:p>
        </p:txBody>
      </p:sp>
      <p:pic>
        <p:nvPicPr>
          <p:cNvPr id="4" name="图片 3"/>
          <p:cNvPicPr>
            <a:picLocks noChangeAspect="1"/>
          </p:cNvPicPr>
          <p:nvPr/>
        </p:nvPicPr>
        <p:blipFill>
          <a:blip r:embed="rId3"/>
          <a:stretch>
            <a:fillRect/>
          </a:stretch>
        </p:blipFill>
        <p:spPr>
          <a:xfrm>
            <a:off x="107504" y="3212976"/>
            <a:ext cx="9144000" cy="2592288"/>
          </a:xfrm>
          <a:prstGeom prst="rect">
            <a:avLst/>
          </a:prstGeom>
        </p:spPr>
      </p:pic>
      <p:sp>
        <p:nvSpPr>
          <p:cNvPr id="6" name="Text Box 2"/>
          <p:cNvSpPr txBox="1">
            <a:spLocks noGrp="1" noChangeArrowheads="1"/>
          </p:cNvSpPr>
          <p:nvPr>
            <p:ph idx="1"/>
          </p:nvPr>
        </p:nvSpPr>
        <p:spPr bwMode="auto">
          <a:xfrm>
            <a:off x="358701" y="1145834"/>
            <a:ext cx="8429684" cy="1569660"/>
          </a:xfrm>
          <a:prstGeom prst="rect">
            <a:avLst/>
          </a:prstGeom>
          <a:noFill/>
          <a:ln w="9525">
            <a:noFill/>
            <a:miter lim="800000"/>
            <a:headEnd/>
            <a:tailEnd/>
          </a:ln>
        </p:spPr>
        <p:txBody>
          <a:bodyPr>
            <a:spAutoFit/>
          </a:bodyPr>
          <a:lstStyle/>
          <a:p>
            <a:pPr marL="0" indent="0"/>
            <a:r>
              <a:rPr lang="en-US" altLang="zh-CN" sz="2400" dirty="0" smtClean="0"/>
              <a:t>	</a:t>
            </a:r>
            <a:r>
              <a:rPr lang="zh-CN" altLang="en-US" sz="2400" dirty="0" smtClean="0"/>
              <a:t>流程每次发布都会生成一个新的版本，每次启动流程默认都是启动最新版本，当然也可以指定启动某一个版本的流程。每次编辑的都是</a:t>
            </a:r>
            <a:r>
              <a:rPr lang="en-US" altLang="zh-CN" sz="2400" dirty="0" smtClean="0"/>
              <a:t>0</a:t>
            </a:r>
            <a:r>
              <a:rPr lang="zh-CN" altLang="en-US" sz="2400" dirty="0" smtClean="0"/>
              <a:t>版本的流程，这个版本的流程不能执行，是提供发布的草稿。</a:t>
            </a:r>
            <a:endParaRPr lang="en-US" altLang="zh-CN" sz="2400" dirty="0" smtClean="0"/>
          </a:p>
        </p:txBody>
      </p:sp>
    </p:spTree>
    <p:extLst>
      <p:ext uri="{BB962C8B-B14F-4D97-AF65-F5344CB8AC3E}">
        <p14:creationId xmlns:p14="http://schemas.microsoft.com/office/powerpoint/2010/main" val="28612339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流程执行</a:t>
            </a:r>
            <a:endParaRPr lang="zh-CN" altLang="en-US" dirty="0"/>
          </a:p>
        </p:txBody>
      </p:sp>
      <p:sp>
        <p:nvSpPr>
          <p:cNvPr id="6" name="Text Box 2"/>
          <p:cNvSpPr txBox="1">
            <a:spLocks noChangeArrowheads="1"/>
          </p:cNvSpPr>
          <p:nvPr/>
        </p:nvSpPr>
        <p:spPr bwMode="auto">
          <a:xfrm>
            <a:off x="250825" y="1268413"/>
            <a:ext cx="8532813" cy="5816977"/>
          </a:xfrm>
          <a:prstGeom prst="rect">
            <a:avLst/>
          </a:prstGeom>
          <a:noFill/>
          <a:ln w="9525">
            <a:noFill/>
            <a:miter lim="800000"/>
            <a:headEnd/>
            <a:tailEnd/>
          </a:ln>
        </p:spPr>
        <p:txBody>
          <a:bodyPr>
            <a:spAutoFit/>
          </a:bodyPr>
          <a:lstStyle/>
          <a:p>
            <a:pPr indent="457200">
              <a:spcBef>
                <a:spcPct val="50000"/>
              </a:spcBef>
            </a:pPr>
            <a:endParaRPr lang="en-US" altLang="zh-CN" sz="2400" dirty="0" smtClean="0">
              <a:latin typeface="宋体" charset="-122"/>
            </a:endParaRPr>
          </a:p>
          <a:p>
            <a:pPr marL="800100" lvl="1" indent="-342900">
              <a:spcBef>
                <a:spcPct val="50000"/>
              </a:spcBef>
              <a:buFont typeface="Wingdings" panose="05000000000000000000" pitchFamily="2" charset="2"/>
              <a:buChar char="Ø"/>
            </a:pPr>
            <a:r>
              <a:rPr lang="zh-CN" altLang="en-US" sz="2400" b="1" dirty="0" smtClean="0">
                <a:latin typeface="宋体" charset="-122"/>
              </a:rPr>
              <a:t>和业务数据交互</a:t>
            </a:r>
            <a:endParaRPr lang="en-US" altLang="zh-CN" sz="2400" b="1" dirty="0" smtClean="0">
              <a:latin typeface="宋体" charset="-122"/>
            </a:endParaRPr>
          </a:p>
          <a:p>
            <a:pPr marL="1257300" lvl="2" indent="-342900">
              <a:spcBef>
                <a:spcPct val="50000"/>
              </a:spcBef>
              <a:buFont typeface="Wingdings" panose="05000000000000000000" pitchFamily="2" charset="2"/>
              <a:buChar char="Ø"/>
            </a:pPr>
            <a:r>
              <a:rPr lang="zh-CN" altLang="en-US" sz="2400" b="1" dirty="0" smtClean="0">
                <a:latin typeface="宋体" charset="-122"/>
              </a:rPr>
              <a:t>流程变量</a:t>
            </a:r>
            <a:endParaRPr lang="en-US" altLang="zh-CN" sz="2400" b="1" dirty="0" smtClean="0">
              <a:latin typeface="宋体" charset="-122"/>
            </a:endParaRPr>
          </a:p>
          <a:p>
            <a:pPr marL="1257300" lvl="2" indent="-342900">
              <a:spcBef>
                <a:spcPct val="50000"/>
              </a:spcBef>
              <a:buFont typeface="Wingdings" panose="05000000000000000000" pitchFamily="2" charset="2"/>
              <a:buChar char="Ø"/>
            </a:pPr>
            <a:r>
              <a:rPr lang="zh-CN" altLang="en-US" sz="2400" b="1" dirty="0" smtClean="0">
                <a:latin typeface="宋体" charset="-122"/>
              </a:rPr>
              <a:t>业务提供数据接口</a:t>
            </a:r>
            <a:endParaRPr lang="en-US" altLang="zh-CN" sz="2400" dirty="0" smtClean="0">
              <a:latin typeface="宋体" charset="-122"/>
            </a:endParaRPr>
          </a:p>
          <a:p>
            <a:pPr marL="800100" lvl="1" indent="-342900">
              <a:spcBef>
                <a:spcPct val="50000"/>
              </a:spcBef>
              <a:buFont typeface="Wingdings" panose="05000000000000000000" pitchFamily="2" charset="2"/>
              <a:buChar char="Ø"/>
            </a:pPr>
            <a:r>
              <a:rPr lang="zh-CN" altLang="en-US" sz="2400" b="1" dirty="0">
                <a:latin typeface="宋体" charset="-122"/>
              </a:rPr>
              <a:t>规则</a:t>
            </a:r>
            <a:r>
              <a:rPr lang="zh-CN" altLang="en-US" sz="2400" b="1" dirty="0" smtClean="0">
                <a:latin typeface="宋体" charset="-122"/>
              </a:rPr>
              <a:t>引擎</a:t>
            </a:r>
            <a:endParaRPr lang="en-US" altLang="zh-CN" sz="2400" dirty="0" smtClean="0">
              <a:latin typeface="宋体" charset="-122"/>
            </a:endParaRPr>
          </a:p>
          <a:p>
            <a:pPr lvl="1">
              <a:spcBef>
                <a:spcPct val="50000"/>
              </a:spcBef>
            </a:pPr>
            <a:r>
              <a:rPr lang="en-US" altLang="zh-CN" sz="2400" dirty="0">
                <a:latin typeface="宋体" charset="-122"/>
              </a:rPr>
              <a:t>	</a:t>
            </a:r>
            <a:r>
              <a:rPr lang="zh-CN" altLang="en-US" sz="2400" dirty="0" smtClean="0">
                <a:latin typeface="宋体" charset="-122"/>
              </a:rPr>
              <a:t>是</a:t>
            </a:r>
            <a:r>
              <a:rPr lang="zh-CN" altLang="en-US" sz="2400" dirty="0">
                <a:latin typeface="宋体" charset="-122"/>
              </a:rPr>
              <a:t>一个逻辑表达式，只有为</a:t>
            </a:r>
            <a:r>
              <a:rPr lang="en-US" altLang="zh-CN" sz="2400" dirty="0">
                <a:latin typeface="宋体" charset="-122"/>
              </a:rPr>
              <a:t>true</a:t>
            </a:r>
            <a:r>
              <a:rPr lang="zh-CN" altLang="en-US" sz="2400" dirty="0">
                <a:latin typeface="宋体" charset="-122"/>
              </a:rPr>
              <a:t>或不是</a:t>
            </a:r>
            <a:r>
              <a:rPr lang="en-US" altLang="zh-CN" sz="2400" dirty="0">
                <a:latin typeface="宋体" charset="-122"/>
              </a:rPr>
              <a:t>0</a:t>
            </a:r>
            <a:r>
              <a:rPr lang="zh-CN" altLang="en-US" sz="2400" dirty="0">
                <a:latin typeface="宋体" charset="-122"/>
              </a:rPr>
              <a:t>的时候才启动这条路径的目标</a:t>
            </a:r>
            <a:r>
              <a:rPr lang="zh-CN" altLang="en-US" sz="2400" dirty="0" smtClean="0">
                <a:latin typeface="宋体" charset="-122"/>
              </a:rPr>
              <a:t>节点</a:t>
            </a:r>
            <a:endParaRPr lang="en-US" altLang="zh-CN" sz="2400" dirty="0" smtClean="0">
              <a:latin typeface="宋体" charset="-122"/>
            </a:endParaRPr>
          </a:p>
          <a:p>
            <a:pPr marL="800100" lvl="1" indent="-342900">
              <a:spcBef>
                <a:spcPct val="50000"/>
              </a:spcBef>
              <a:buFont typeface="Wingdings" panose="05000000000000000000" pitchFamily="2" charset="2"/>
              <a:buChar char="Ø"/>
            </a:pPr>
            <a:r>
              <a:rPr lang="zh-CN" altLang="en-US" sz="2400" b="1" dirty="0" smtClean="0">
                <a:latin typeface="宋体" charset="-122"/>
              </a:rPr>
              <a:t>流转令牌</a:t>
            </a:r>
            <a:endParaRPr lang="en-US" altLang="zh-CN" sz="2400" dirty="0" smtClean="0">
              <a:latin typeface="宋体" charset="-122"/>
            </a:endParaRPr>
          </a:p>
          <a:p>
            <a:pPr marL="1257300" lvl="2" indent="-342900">
              <a:spcBef>
                <a:spcPct val="50000"/>
              </a:spcBef>
              <a:buFont typeface="Wingdings" panose="05000000000000000000" pitchFamily="2" charset="2"/>
              <a:buChar char="Ø"/>
            </a:pPr>
            <a:r>
              <a:rPr lang="zh-CN" altLang="en-US" sz="2400" dirty="0" smtClean="0">
                <a:latin typeface="宋体" charset="-122"/>
              </a:rPr>
              <a:t>并行流程的不同分支节点有不同的令牌</a:t>
            </a:r>
            <a:endParaRPr lang="en-US" altLang="zh-CN" sz="2400" dirty="0" smtClean="0">
              <a:latin typeface="宋体" charset="-122"/>
            </a:endParaRPr>
          </a:p>
          <a:p>
            <a:pPr marL="1257300" lvl="2" indent="-342900">
              <a:spcBef>
                <a:spcPct val="50000"/>
              </a:spcBef>
              <a:buFont typeface="Wingdings" panose="05000000000000000000" pitchFamily="2" charset="2"/>
              <a:buChar char="Ø"/>
            </a:pPr>
            <a:r>
              <a:rPr lang="zh-CN" altLang="en-US" sz="2400" dirty="0" smtClean="0">
                <a:latin typeface="宋体" charset="-122"/>
              </a:rPr>
              <a:t>多</a:t>
            </a:r>
            <a:r>
              <a:rPr lang="zh-CN" altLang="en-US" sz="2400" dirty="0" smtClean="0">
                <a:latin typeface="宋体" charset="-122"/>
              </a:rPr>
              <a:t>实例</a:t>
            </a:r>
            <a:r>
              <a:rPr lang="zh-CN" altLang="en-US" sz="2400" dirty="0" smtClean="0">
                <a:latin typeface="宋体" charset="-122"/>
              </a:rPr>
              <a:t>节点也有不同的令牌，</a:t>
            </a:r>
            <a:r>
              <a:rPr lang="zh-CN" altLang="en-US" sz="2400" dirty="0" smtClean="0">
                <a:latin typeface="宋体" charset="-122"/>
              </a:rPr>
              <a:t>解决变量冲突问题。</a:t>
            </a:r>
            <a:endParaRPr lang="en-US" altLang="zh-CN" sz="2400" dirty="0" smtClean="0">
              <a:latin typeface="宋体" charset="-122"/>
            </a:endParaRPr>
          </a:p>
          <a:p>
            <a:pPr indent="457200">
              <a:spcBef>
                <a:spcPct val="50000"/>
              </a:spcBef>
            </a:pPr>
            <a:endParaRPr lang="en-US" altLang="zh-CN" sz="2400" b="1" dirty="0" smtClean="0">
              <a:solidFill>
                <a:srgbClr val="FF0000"/>
              </a:solidFill>
              <a:latin typeface="宋体" charset="-122"/>
            </a:endParaRPr>
          </a:p>
        </p:txBody>
      </p:sp>
    </p:spTree>
    <p:extLst>
      <p:ext uri="{BB962C8B-B14F-4D97-AF65-F5344CB8AC3E}">
        <p14:creationId xmlns:p14="http://schemas.microsoft.com/office/powerpoint/2010/main" val="1002448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内容提要</a:t>
            </a:r>
            <a:endParaRPr lang="zh-CN" altLang="en-US" dirty="0"/>
          </a:p>
        </p:txBody>
      </p:sp>
      <p:sp>
        <p:nvSpPr>
          <p:cNvPr id="6" name="Line 128"/>
          <p:cNvSpPr>
            <a:spLocks noChangeShapeType="1"/>
          </p:cNvSpPr>
          <p:nvPr/>
        </p:nvSpPr>
        <p:spPr bwMode="auto">
          <a:xfrm>
            <a:off x="2374561" y="3923780"/>
            <a:ext cx="4881794" cy="1641"/>
          </a:xfrm>
          <a:prstGeom prst="line">
            <a:avLst/>
          </a:prstGeom>
          <a:noFill/>
          <a:ln w="25400">
            <a:solidFill>
              <a:schemeClr val="tx1"/>
            </a:solidFill>
            <a:prstDash val="sysDot"/>
            <a:round/>
            <a:headEnd/>
            <a:tailEnd type="oval" w="med" len="med"/>
          </a:ln>
          <a:effectLst/>
        </p:spPr>
        <p:txBody>
          <a:bodyPr wrap="none" anchor="ctr"/>
          <a:lstStyle/>
          <a:p>
            <a:endParaRPr lang="zh-CN" altLang="en-US"/>
          </a:p>
        </p:txBody>
      </p:sp>
      <p:sp>
        <p:nvSpPr>
          <p:cNvPr id="7" name="Text Box 129"/>
          <p:cNvSpPr txBox="1">
            <a:spLocks noChangeArrowheads="1"/>
          </p:cNvSpPr>
          <p:nvPr/>
        </p:nvSpPr>
        <p:spPr bwMode="auto">
          <a:xfrm>
            <a:off x="2570724" y="3372530"/>
            <a:ext cx="4416861" cy="523220"/>
          </a:xfrm>
          <a:prstGeom prst="rect">
            <a:avLst/>
          </a:prstGeom>
          <a:noFill/>
          <a:ln w="9525" algn="ctr">
            <a:noFill/>
            <a:miter lim="800000"/>
            <a:headEnd/>
            <a:tailEnd/>
          </a:ln>
          <a:effectLst/>
        </p:spPr>
        <p:txBody>
          <a:bodyPr>
            <a:spAutoFit/>
          </a:bodyPr>
          <a:lstStyle/>
          <a:p>
            <a:pPr algn="ctr" eaLnBrk="0" hangingPunct="0"/>
            <a:r>
              <a:rPr lang="zh-CN" altLang="en-US" sz="2800" dirty="0" smtClean="0">
                <a:latin typeface="微软雅黑" pitchFamily="34" charset="-122"/>
                <a:ea typeface="微软雅黑" pitchFamily="34" charset="-122"/>
              </a:rPr>
              <a:t>流程的使用概念</a:t>
            </a:r>
            <a:endParaRPr lang="en-US" altLang="zh-CN" sz="2800" dirty="0">
              <a:latin typeface="微软雅黑" pitchFamily="34" charset="-122"/>
              <a:ea typeface="微软雅黑" pitchFamily="34" charset="-122"/>
            </a:endParaRPr>
          </a:p>
        </p:txBody>
      </p:sp>
      <p:grpSp>
        <p:nvGrpSpPr>
          <p:cNvPr id="97" name="组合 96"/>
          <p:cNvGrpSpPr/>
          <p:nvPr/>
        </p:nvGrpSpPr>
        <p:grpSpPr>
          <a:xfrm>
            <a:off x="1820051" y="3342999"/>
            <a:ext cx="619910" cy="630000"/>
            <a:chOff x="1872000" y="2239195"/>
            <a:chExt cx="619910" cy="630000"/>
          </a:xfrm>
        </p:grpSpPr>
        <p:grpSp>
          <p:nvGrpSpPr>
            <p:cNvPr id="5" name="Group 118"/>
            <p:cNvGrpSpPr>
              <a:grpSpLocks/>
            </p:cNvGrpSpPr>
            <p:nvPr/>
          </p:nvGrpSpPr>
          <p:grpSpPr bwMode="auto">
            <a:xfrm>
              <a:off x="1872000" y="2239195"/>
              <a:ext cx="619910" cy="630000"/>
              <a:chOff x="816" y="1872"/>
              <a:chExt cx="384" cy="384"/>
            </a:xfrm>
          </p:grpSpPr>
          <p:sp>
            <p:nvSpPr>
              <p:cNvPr id="9" name="Oval 119"/>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10" name="Oval 120"/>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endParaRPr lang="zh-CN" altLang="en-US"/>
              </a:p>
            </p:txBody>
          </p:sp>
          <p:sp>
            <p:nvSpPr>
              <p:cNvPr id="11" name="Oval 121"/>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12" name="Oval 122"/>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endParaRPr lang="zh-CN" altLang="en-US"/>
              </a:p>
            </p:txBody>
          </p:sp>
          <p:sp>
            <p:nvSpPr>
              <p:cNvPr id="13" name="Oval 123"/>
              <p:cNvSpPr>
                <a:spLocks noChangeArrowheads="1"/>
              </p:cNvSpPr>
              <p:nvPr/>
            </p:nvSpPr>
            <p:spPr bwMode="gray">
              <a:xfrm>
                <a:off x="859" y="1914"/>
                <a:ext cx="300" cy="300"/>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14" name="Oval 124"/>
              <p:cNvSpPr>
                <a:spLocks noChangeArrowheads="1"/>
              </p:cNvSpPr>
              <p:nvPr/>
            </p:nvSpPr>
            <p:spPr bwMode="gray">
              <a:xfrm>
                <a:off x="864" y="1919"/>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zh-CN" altLang="en-US"/>
              </a:p>
            </p:txBody>
          </p:sp>
          <p:sp>
            <p:nvSpPr>
              <p:cNvPr id="15" name="Oval 125"/>
              <p:cNvSpPr>
                <a:spLocks noChangeArrowheads="1"/>
              </p:cNvSpPr>
              <p:nvPr/>
            </p:nvSpPr>
            <p:spPr bwMode="gray">
              <a:xfrm>
                <a:off x="868" y="1921"/>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16" name="Oval 126"/>
              <p:cNvSpPr>
                <a:spLocks noChangeArrowheads="1"/>
              </p:cNvSpPr>
              <p:nvPr/>
            </p:nvSpPr>
            <p:spPr bwMode="gray">
              <a:xfrm>
                <a:off x="871" y="1923"/>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zh-CN" altLang="en-US"/>
              </a:p>
            </p:txBody>
          </p:sp>
          <p:sp>
            <p:nvSpPr>
              <p:cNvPr id="17" name="Oval 127"/>
              <p:cNvSpPr>
                <a:spLocks noChangeArrowheads="1"/>
              </p:cNvSpPr>
              <p:nvPr/>
            </p:nvSpPr>
            <p:spPr bwMode="gray">
              <a:xfrm>
                <a:off x="886" y="1931"/>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zh-CN" altLang="en-US"/>
              </a:p>
            </p:txBody>
          </p:sp>
        </p:grpSp>
        <p:sp>
          <p:nvSpPr>
            <p:cNvPr id="8" name="Text Box 130"/>
            <p:cNvSpPr txBox="1">
              <a:spLocks noChangeArrowheads="1"/>
            </p:cNvSpPr>
            <p:nvPr/>
          </p:nvSpPr>
          <p:spPr bwMode="gray">
            <a:xfrm>
              <a:off x="2002762" y="2326148"/>
              <a:ext cx="360000" cy="4725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rgbClr val="000000"/>
                  </a:solidFill>
                  <a:ea typeface="宋体" charset="-122"/>
                </a:rPr>
                <a:t>2</a:t>
              </a:r>
            </a:p>
          </p:txBody>
        </p:sp>
      </p:grpSp>
      <p:sp>
        <p:nvSpPr>
          <p:cNvPr id="108" name="Line 162"/>
          <p:cNvSpPr>
            <a:spLocks noChangeShapeType="1"/>
          </p:cNvSpPr>
          <p:nvPr/>
        </p:nvSpPr>
        <p:spPr bwMode="auto">
          <a:xfrm>
            <a:off x="2396355" y="3024755"/>
            <a:ext cx="4860000" cy="1583"/>
          </a:xfrm>
          <a:prstGeom prst="line">
            <a:avLst/>
          </a:prstGeom>
          <a:noFill/>
          <a:ln w="25400">
            <a:solidFill>
              <a:schemeClr val="tx1"/>
            </a:solidFill>
            <a:prstDash val="sysDot"/>
            <a:round/>
            <a:headEnd/>
            <a:tailEnd type="oval" w="med" len="med"/>
          </a:ln>
          <a:effectLst/>
        </p:spPr>
        <p:txBody>
          <a:bodyPr wrap="none" anchor="ctr"/>
          <a:lstStyle/>
          <a:p>
            <a:endParaRPr lang="zh-CN" altLang="en-US"/>
          </a:p>
        </p:txBody>
      </p:sp>
      <p:sp>
        <p:nvSpPr>
          <p:cNvPr id="109" name="Text Box 163"/>
          <p:cNvSpPr txBox="1">
            <a:spLocks noChangeArrowheads="1"/>
          </p:cNvSpPr>
          <p:nvPr/>
        </p:nvSpPr>
        <p:spPr bwMode="auto">
          <a:xfrm>
            <a:off x="2627784" y="2492896"/>
            <a:ext cx="4397143" cy="523220"/>
          </a:xfrm>
          <a:prstGeom prst="rect">
            <a:avLst/>
          </a:prstGeom>
          <a:noFill/>
          <a:ln w="9525" algn="ctr">
            <a:noFill/>
            <a:miter lim="800000"/>
            <a:headEnd/>
            <a:tailEnd/>
          </a:ln>
          <a:effectLst/>
        </p:spPr>
        <p:txBody>
          <a:bodyPr>
            <a:spAutoFit/>
          </a:bodyPr>
          <a:lstStyle/>
          <a:p>
            <a:pPr algn="ctr" eaLnBrk="0" hangingPunct="0"/>
            <a:r>
              <a:rPr lang="zh-CN" altLang="en-US" sz="2800" dirty="0">
                <a:latin typeface="微软雅黑" pitchFamily="34" charset="-122"/>
                <a:ea typeface="微软雅黑" pitchFamily="34" charset="-122"/>
              </a:rPr>
              <a:t>工作</a:t>
            </a:r>
            <a:r>
              <a:rPr lang="zh-CN" altLang="en-US" sz="2800" dirty="0" smtClean="0">
                <a:latin typeface="微软雅黑" pitchFamily="34" charset="-122"/>
                <a:ea typeface="微软雅黑" pitchFamily="34" charset="-122"/>
              </a:rPr>
              <a:t>流引擎基本概念</a:t>
            </a:r>
            <a:endParaRPr lang="en-US" altLang="zh-CN" sz="2800" dirty="0">
              <a:latin typeface="微软雅黑" pitchFamily="34" charset="-122"/>
              <a:ea typeface="微软雅黑" pitchFamily="34" charset="-122"/>
            </a:endParaRPr>
          </a:p>
        </p:txBody>
      </p:sp>
      <p:grpSp>
        <p:nvGrpSpPr>
          <p:cNvPr id="110" name="Group 164"/>
          <p:cNvGrpSpPr>
            <a:grpSpLocks/>
          </p:cNvGrpSpPr>
          <p:nvPr/>
        </p:nvGrpSpPr>
        <p:grpSpPr bwMode="auto">
          <a:xfrm>
            <a:off x="1820051" y="2515057"/>
            <a:ext cx="617143" cy="607839"/>
            <a:chOff x="1248" y="1200"/>
            <a:chExt cx="384" cy="384"/>
          </a:xfrm>
        </p:grpSpPr>
        <p:grpSp>
          <p:nvGrpSpPr>
            <p:cNvPr id="111" name="Group 165"/>
            <p:cNvGrpSpPr>
              <a:grpSpLocks/>
            </p:cNvGrpSpPr>
            <p:nvPr/>
          </p:nvGrpSpPr>
          <p:grpSpPr bwMode="auto">
            <a:xfrm>
              <a:off x="1248" y="1200"/>
              <a:ext cx="384" cy="384"/>
              <a:chOff x="2016" y="912"/>
              <a:chExt cx="384" cy="384"/>
            </a:xfrm>
          </p:grpSpPr>
          <p:sp>
            <p:nvSpPr>
              <p:cNvPr id="113" name="Text Box 166"/>
              <p:cNvSpPr txBox="1">
                <a:spLocks noChangeArrowheads="1"/>
              </p:cNvSpPr>
              <p:nvPr/>
            </p:nvSpPr>
            <p:spPr bwMode="gray">
              <a:xfrm>
                <a:off x="2094" y="960"/>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1">
                    <a:solidFill>
                      <a:srgbClr val="000000"/>
                    </a:solidFill>
                    <a:ea typeface="宋体" charset="-122"/>
                  </a:rPr>
                  <a:t>3</a:t>
                </a:r>
              </a:p>
            </p:txBody>
          </p:sp>
          <p:sp>
            <p:nvSpPr>
              <p:cNvPr id="114"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endParaRPr lang="zh-CN" altLang="en-US"/>
              </a:p>
            </p:txBody>
          </p:sp>
          <p:sp>
            <p:nvSpPr>
              <p:cNvPr id="115"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endParaRPr lang="zh-CN" altLang="en-US"/>
              </a:p>
            </p:txBody>
          </p:sp>
          <p:sp>
            <p:nvSpPr>
              <p:cNvPr id="116"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117"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118" name="Oval 171"/>
              <p:cNvSpPr>
                <a:spLocks noChangeArrowheads="1"/>
              </p:cNvSpPr>
              <p:nvPr/>
            </p:nvSpPr>
            <p:spPr bwMode="gray">
              <a:xfrm>
                <a:off x="2052" y="948"/>
                <a:ext cx="300" cy="300"/>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119" name="Oval 172"/>
              <p:cNvSpPr>
                <a:spLocks noChangeArrowheads="1"/>
              </p:cNvSpPr>
              <p:nvPr/>
            </p:nvSpPr>
            <p:spPr bwMode="gray">
              <a:xfrm>
                <a:off x="2064" y="959"/>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zh-CN" altLang="en-US"/>
              </a:p>
            </p:txBody>
          </p:sp>
          <p:sp>
            <p:nvSpPr>
              <p:cNvPr id="120"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121" name="Oval 174"/>
              <p:cNvSpPr>
                <a:spLocks noChangeArrowheads="1"/>
              </p:cNvSpPr>
              <p:nvPr/>
            </p:nvSpPr>
            <p:spPr bwMode="gray">
              <a:xfrm>
                <a:off x="2071" y="963"/>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zh-CN" altLang="en-US"/>
              </a:p>
            </p:txBody>
          </p:sp>
          <p:sp>
            <p:nvSpPr>
              <p:cNvPr id="122" name="Oval 175"/>
              <p:cNvSpPr>
                <a:spLocks noChangeArrowheads="1"/>
              </p:cNvSpPr>
              <p:nvPr/>
            </p:nvSpPr>
            <p:spPr bwMode="gray">
              <a:xfrm>
                <a:off x="2086" y="971"/>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zh-CN" altLang="en-US"/>
              </a:p>
            </p:txBody>
          </p:sp>
        </p:grpSp>
        <p:sp>
          <p:nvSpPr>
            <p:cNvPr id="112" name="Text Box 176"/>
            <p:cNvSpPr txBox="1">
              <a:spLocks noChangeArrowheads="1"/>
            </p:cNvSpPr>
            <p:nvPr/>
          </p:nvSpPr>
          <p:spPr bwMode="gray">
            <a:xfrm>
              <a:off x="1327" y="1248"/>
              <a:ext cx="222" cy="292"/>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rgbClr val="000000"/>
                  </a:solidFill>
                  <a:ea typeface="宋体" charset="-122"/>
                </a:rPr>
                <a:t>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300"/>
                                        <p:tgtEl>
                                          <p:spTgt spid="9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3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110"/>
                                        </p:tgtEl>
                                        <p:attrNameLst>
                                          <p:attrName>style.visibility</p:attrName>
                                        </p:attrNameLst>
                                      </p:cBhvr>
                                      <p:to>
                                        <p:strVal val="visible"/>
                                      </p:to>
                                    </p:set>
                                    <p:animEffect transition="in" filter="fade">
                                      <p:cBhvr>
                                        <p:cTn id="16" dur="300"/>
                                        <p:tgtEl>
                                          <p:spTgt spid="11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wipe(left)">
                                      <p:cBhvr>
                                        <p:cTn id="19" dur="300"/>
                                        <p:tgtEl>
                                          <p:spTgt spid="10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9"/>
                                        </p:tgtEl>
                                        <p:attrNameLst>
                                          <p:attrName>style.visibility</p:attrName>
                                        </p:attrNameLst>
                                      </p:cBhvr>
                                      <p:to>
                                        <p:strVal val="visible"/>
                                      </p:to>
                                    </p:set>
                                    <p:animEffect transition="in" filter="wipe(left)">
                                      <p:cBhvr>
                                        <p:cTn id="22"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8" grpId="0" animBg="1"/>
      <p:bldP spid="10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流程监控与管理</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188" y="1474983"/>
            <a:ext cx="8429625" cy="4622408"/>
          </a:xfrm>
        </p:spPr>
      </p:pic>
    </p:spTree>
    <p:extLst>
      <p:ext uri="{BB962C8B-B14F-4D97-AF65-F5344CB8AC3E}">
        <p14:creationId xmlns:p14="http://schemas.microsoft.com/office/powerpoint/2010/main" val="5928841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530479"/>
            <a:ext cx="7772400" cy="1470025"/>
          </a:xfrm>
        </p:spPr>
        <p:txBody>
          <a:bodyPr/>
          <a:lstStyle/>
          <a:p>
            <a:r>
              <a:rPr lang="zh-CN" altLang="en-US" sz="6600" dirty="0"/>
              <a:t>谢谢</a:t>
            </a:r>
            <a:r>
              <a:rPr lang="zh-CN" altLang="en-US" sz="6600" dirty="0" smtClean="0"/>
              <a:t>！</a:t>
            </a:r>
            <a:endParaRPr lang="zh-CN" altLang="en-US" sz="6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工作流引擎基本概念</a:t>
            </a:r>
            <a:endParaRPr lang="zh-CN" altLang="en-US" dirty="0"/>
          </a:p>
        </p:txBody>
      </p:sp>
      <p:sp>
        <p:nvSpPr>
          <p:cNvPr id="3" name="矩形 2"/>
          <p:cNvSpPr/>
          <p:nvPr/>
        </p:nvSpPr>
        <p:spPr>
          <a:xfrm>
            <a:off x="354876" y="1412776"/>
            <a:ext cx="8177564" cy="4524315"/>
          </a:xfrm>
          <a:prstGeom prst="rect">
            <a:avLst/>
          </a:prstGeom>
        </p:spPr>
        <p:txBody>
          <a:bodyPr wrap="square">
            <a:spAutoFit/>
          </a:bodyPr>
          <a:lstStyle/>
          <a:p>
            <a:pPr marL="800100" lvl="1" indent="-342900">
              <a:buFont typeface="Wingdings" panose="05000000000000000000" pitchFamily="2" charset="2"/>
              <a:buChar char="Ø"/>
            </a:pPr>
            <a:r>
              <a:rPr lang="zh-CN" altLang="en-US" sz="2400" dirty="0" smtClean="0"/>
              <a:t>流程基本概念</a:t>
            </a:r>
            <a:endParaRPr lang="en-US" altLang="zh-CN" sz="2400" dirty="0" smtClean="0"/>
          </a:p>
          <a:p>
            <a:pPr marL="1257300" lvl="2" indent="-342900">
              <a:buFont typeface="Wingdings" panose="05000000000000000000" pitchFamily="2" charset="2"/>
              <a:buChar char="Ø"/>
            </a:pPr>
            <a:r>
              <a:rPr lang="zh-CN" altLang="en-US" sz="2400" dirty="0" smtClean="0"/>
              <a:t>流程对应一个业务或者业务的一个模块（子流程）</a:t>
            </a:r>
            <a:endParaRPr lang="en-US" altLang="zh-CN" sz="2400" dirty="0"/>
          </a:p>
          <a:p>
            <a:pPr marL="1257300" lvl="2" indent="-342900">
              <a:buFont typeface="Wingdings" panose="05000000000000000000" pitchFamily="2" charset="2"/>
              <a:buChar char="Ø"/>
            </a:pPr>
            <a:r>
              <a:rPr lang="zh-CN" altLang="en-US" sz="2400" dirty="0" smtClean="0"/>
              <a:t>节点对应一个业务流程中的一个操作环节，一般由某一个人操作，或者由某一类人做相同的操作、决定等</a:t>
            </a:r>
            <a:endParaRPr lang="en-US" altLang="zh-CN" sz="2400" dirty="0" smtClean="0"/>
          </a:p>
          <a:p>
            <a:pPr marL="1257300" lvl="2" indent="-342900">
              <a:buFont typeface="Wingdings" panose="05000000000000000000" pitchFamily="2" charset="2"/>
              <a:buChar char="Ø"/>
            </a:pPr>
            <a:r>
              <a:rPr lang="zh-CN" altLang="en-US" sz="2400" dirty="0" smtClean="0"/>
              <a:t>流转对应业务流程中不同的业务环节之间的先后关系</a:t>
            </a:r>
            <a:endParaRPr lang="en-US" altLang="zh-CN" sz="2400" dirty="0" smtClean="0"/>
          </a:p>
          <a:p>
            <a:pPr marL="800100" lvl="1" indent="-342900">
              <a:buFont typeface="Wingdings" panose="05000000000000000000" pitchFamily="2" charset="2"/>
              <a:buChar char="Ø"/>
            </a:pPr>
            <a:r>
              <a:rPr lang="zh-CN" altLang="en-US" sz="2400" dirty="0" smtClean="0"/>
              <a:t>流程的使用概念</a:t>
            </a:r>
            <a:endParaRPr lang="en-US" altLang="zh-CN" sz="2400" dirty="0" smtClean="0"/>
          </a:p>
          <a:p>
            <a:pPr marL="1257300" lvl="2" indent="-342900">
              <a:buFont typeface="Wingdings" panose="05000000000000000000" pitchFamily="2" charset="2"/>
              <a:buChar char="Ø"/>
            </a:pPr>
            <a:r>
              <a:rPr lang="zh-CN" altLang="en-US" sz="2400" dirty="0" smtClean="0"/>
              <a:t>定义流程</a:t>
            </a:r>
            <a:endParaRPr lang="en-US" altLang="zh-CN" sz="2400" dirty="0" smtClean="0"/>
          </a:p>
          <a:p>
            <a:pPr marL="1257300" lvl="2" indent="-342900">
              <a:buFont typeface="Wingdings" panose="05000000000000000000" pitchFamily="2" charset="2"/>
              <a:buChar char="Ø"/>
            </a:pPr>
            <a:r>
              <a:rPr lang="zh-CN" altLang="en-US" sz="2400" dirty="0" smtClean="0"/>
              <a:t>发布流程</a:t>
            </a:r>
            <a:endParaRPr lang="en-US" altLang="zh-CN" sz="2400" dirty="0" smtClean="0"/>
          </a:p>
          <a:p>
            <a:pPr marL="1257300" lvl="2" indent="-342900">
              <a:buFont typeface="Wingdings" panose="05000000000000000000" pitchFamily="2" charset="2"/>
              <a:buChar char="Ø"/>
            </a:pPr>
            <a:r>
              <a:rPr lang="zh-CN" altLang="en-US" sz="2400" dirty="0"/>
              <a:t>执行</a:t>
            </a:r>
            <a:r>
              <a:rPr lang="zh-CN" altLang="en-US" sz="2400" dirty="0" smtClean="0"/>
              <a:t>流程</a:t>
            </a:r>
            <a:endParaRPr lang="en-US" altLang="zh-CN" sz="2400" dirty="0" smtClean="0"/>
          </a:p>
          <a:p>
            <a:pPr marL="1257300" lvl="2" indent="-342900">
              <a:buFont typeface="Wingdings" panose="05000000000000000000" pitchFamily="2" charset="2"/>
              <a:buChar char="Ø"/>
            </a:pPr>
            <a:r>
              <a:rPr lang="zh-CN" altLang="en-US" sz="2400" dirty="0" smtClean="0"/>
              <a:t>监控与管理</a:t>
            </a:r>
            <a:endParaRPr lang="en-US" altLang="zh-CN"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节点类型流转</a:t>
            </a:r>
            <a:r>
              <a:rPr lang="zh-CN" altLang="en-US" dirty="0">
                <a:latin typeface="微软雅黑" pitchFamily="34" charset="-122"/>
                <a:ea typeface="微软雅黑" pitchFamily="34" charset="-122"/>
              </a:rPr>
              <a:t>方式</a:t>
            </a:r>
            <a:endParaRPr lang="zh-CN" altLang="en-US" dirty="0"/>
          </a:p>
        </p:txBody>
      </p:sp>
      <p:sp>
        <p:nvSpPr>
          <p:cNvPr id="3" name="内容占位符 2"/>
          <p:cNvSpPr>
            <a:spLocks noGrp="1"/>
          </p:cNvSpPr>
          <p:nvPr>
            <p:ph idx="1"/>
          </p:nvPr>
        </p:nvSpPr>
        <p:spPr>
          <a:xfrm>
            <a:off x="357158" y="1000108"/>
            <a:ext cx="8679338" cy="5572164"/>
          </a:xfrm>
        </p:spPr>
        <p:txBody>
          <a:bodyPr/>
          <a:lstStyle/>
          <a:p>
            <a:pPr marL="400050">
              <a:buFont typeface="Wingdings" panose="05000000000000000000" pitchFamily="2" charset="2"/>
              <a:buChar char="Ø"/>
            </a:pPr>
            <a:r>
              <a:rPr lang="zh-CN" altLang="en-US" dirty="0" smtClean="0"/>
              <a:t>节点类型</a:t>
            </a:r>
            <a:endParaRPr lang="en-US" altLang="zh-CN" dirty="0" smtClean="0"/>
          </a:p>
          <a:p>
            <a:pPr marL="800100" lvl="1" indent="-342900">
              <a:buFont typeface="Wingdings" panose="05000000000000000000" pitchFamily="2" charset="2"/>
              <a:buChar char="Ø"/>
            </a:pPr>
            <a:r>
              <a:rPr lang="en-US" altLang="zh-CN" sz="2400" dirty="0" smtClean="0"/>
              <a:t>A:</a:t>
            </a:r>
            <a:r>
              <a:rPr lang="zh-CN" altLang="en-US" sz="2400" dirty="0" smtClean="0"/>
              <a:t>开始</a:t>
            </a:r>
            <a:endParaRPr lang="en-US" altLang="zh-CN" sz="2400" dirty="0"/>
          </a:p>
          <a:p>
            <a:pPr marL="800100" lvl="1" indent="-342900">
              <a:buFont typeface="Wingdings" panose="05000000000000000000" pitchFamily="2" charset="2"/>
              <a:buChar char="Ø"/>
            </a:pPr>
            <a:r>
              <a:rPr lang="en-US" altLang="zh-CN" sz="2400" dirty="0"/>
              <a:t>B:</a:t>
            </a:r>
            <a:r>
              <a:rPr lang="zh-CN" altLang="en-US" sz="2400" dirty="0"/>
              <a:t>首</a:t>
            </a:r>
            <a:r>
              <a:rPr lang="zh-CN" altLang="en-US" sz="2400" dirty="0" smtClean="0"/>
              <a:t>节点</a:t>
            </a:r>
            <a:r>
              <a:rPr lang="en-US" altLang="zh-CN" sz="2400" dirty="0"/>
              <a:t>——</a:t>
            </a:r>
            <a:r>
              <a:rPr lang="zh-CN" altLang="en-US" sz="2400" dirty="0" smtClean="0"/>
              <a:t>首个可以执行的节点</a:t>
            </a:r>
            <a:endParaRPr lang="en-US" altLang="zh-CN" sz="2400" dirty="0"/>
          </a:p>
          <a:p>
            <a:pPr marL="800100" lvl="1" indent="-342900">
              <a:buFont typeface="Wingdings" panose="05000000000000000000" pitchFamily="2" charset="2"/>
              <a:buChar char="Ø"/>
            </a:pPr>
            <a:r>
              <a:rPr lang="en-US" altLang="zh-CN" sz="2400" dirty="0"/>
              <a:t>C:</a:t>
            </a:r>
            <a:r>
              <a:rPr lang="zh-CN" altLang="en-US" sz="2400" dirty="0" smtClean="0"/>
              <a:t>一般</a:t>
            </a:r>
            <a:r>
              <a:rPr lang="en-US" altLang="zh-CN" sz="2400" dirty="0" smtClean="0"/>
              <a:t>——</a:t>
            </a:r>
            <a:r>
              <a:rPr lang="zh-CN" altLang="en-US" sz="2400" dirty="0" smtClean="0"/>
              <a:t>只有一个后续节点</a:t>
            </a:r>
            <a:endParaRPr lang="zh-CN" altLang="en-US" sz="2400" dirty="0"/>
          </a:p>
          <a:p>
            <a:pPr marL="800100" lvl="1" indent="-342900">
              <a:buFont typeface="Wingdings" panose="05000000000000000000" pitchFamily="2" charset="2"/>
              <a:buChar char="Ø"/>
            </a:pPr>
            <a:r>
              <a:rPr lang="en-US" altLang="zh-CN" sz="2400" dirty="0"/>
              <a:t>D:</a:t>
            </a:r>
            <a:r>
              <a:rPr lang="zh-CN" altLang="en-US" sz="2400" dirty="0" smtClean="0"/>
              <a:t>分支</a:t>
            </a:r>
            <a:r>
              <a:rPr lang="en-US" altLang="zh-CN" sz="2400" dirty="0" smtClean="0"/>
              <a:t>——</a:t>
            </a:r>
            <a:r>
              <a:rPr lang="zh-CN" altLang="en-US" sz="2400" dirty="0" smtClean="0"/>
              <a:t>有多个后续节点，但是只能有一个会</a:t>
            </a:r>
            <a:r>
              <a:rPr lang="zh-CN" altLang="en-US" sz="2400" dirty="0"/>
              <a:t>被</a:t>
            </a:r>
            <a:r>
              <a:rPr lang="zh-CN" altLang="en-US" sz="2400" dirty="0" smtClean="0"/>
              <a:t>执行</a:t>
            </a:r>
            <a:endParaRPr lang="en-US" altLang="zh-CN" sz="2400" dirty="0"/>
          </a:p>
          <a:p>
            <a:pPr marL="800100" lvl="1" indent="-342900">
              <a:buFont typeface="Wingdings" panose="05000000000000000000" pitchFamily="2" charset="2"/>
              <a:buChar char="Ø"/>
            </a:pPr>
            <a:r>
              <a:rPr lang="en-US" altLang="zh-CN" sz="2400" dirty="0"/>
              <a:t>H:</a:t>
            </a:r>
            <a:r>
              <a:rPr lang="zh-CN" altLang="en-US" sz="2400" dirty="0" smtClean="0"/>
              <a:t>并行</a:t>
            </a:r>
            <a:r>
              <a:rPr lang="en-US" altLang="zh-CN" sz="2400" dirty="0" smtClean="0"/>
              <a:t>——</a:t>
            </a:r>
            <a:r>
              <a:rPr lang="zh-CN" altLang="en-US" sz="2400" dirty="0" smtClean="0"/>
              <a:t>有多个后续节点其中至少会有一个会</a:t>
            </a:r>
            <a:r>
              <a:rPr lang="zh-CN" altLang="en-US" sz="2400" dirty="0"/>
              <a:t>被</a:t>
            </a:r>
            <a:r>
              <a:rPr lang="zh-CN" altLang="en-US" sz="2400" dirty="0" smtClean="0"/>
              <a:t>执行</a:t>
            </a:r>
            <a:endParaRPr lang="zh-CN" altLang="en-US" sz="2400" dirty="0"/>
          </a:p>
          <a:p>
            <a:pPr marL="800100" lvl="1" indent="-342900">
              <a:buFont typeface="Wingdings" panose="05000000000000000000" pitchFamily="2" charset="2"/>
              <a:buChar char="Ø"/>
            </a:pPr>
            <a:r>
              <a:rPr lang="en-US" altLang="zh-CN" sz="2400" dirty="0"/>
              <a:t>G:</a:t>
            </a:r>
            <a:r>
              <a:rPr lang="zh-CN" altLang="en-US" sz="2400" dirty="0"/>
              <a:t>多实例</a:t>
            </a:r>
            <a:r>
              <a:rPr lang="zh-CN" altLang="en-US" sz="2400" dirty="0" smtClean="0"/>
              <a:t>节点</a:t>
            </a:r>
            <a:r>
              <a:rPr lang="en-US" altLang="zh-CN" sz="2400" dirty="0" smtClean="0"/>
              <a:t>——</a:t>
            </a:r>
            <a:r>
              <a:rPr lang="zh-CN" altLang="en-US" sz="2400" dirty="0" smtClean="0"/>
              <a:t>这个节点会生成多个并行的流程，一般会根据机构来分流程，比如：会签</a:t>
            </a:r>
            <a:endParaRPr lang="zh-CN" altLang="en-US" sz="2400" dirty="0"/>
          </a:p>
          <a:p>
            <a:pPr marL="800100" lvl="1" indent="-342900">
              <a:buFont typeface="Wingdings" panose="05000000000000000000" pitchFamily="2" charset="2"/>
              <a:buChar char="Ø"/>
            </a:pPr>
            <a:r>
              <a:rPr lang="en-US" altLang="zh-CN" sz="2400" dirty="0"/>
              <a:t>E:</a:t>
            </a:r>
            <a:r>
              <a:rPr lang="zh-CN" altLang="en-US" sz="2400" dirty="0" smtClean="0"/>
              <a:t>汇聚</a:t>
            </a:r>
            <a:r>
              <a:rPr lang="en-US" altLang="zh-CN" sz="2400" dirty="0" smtClean="0"/>
              <a:t>——</a:t>
            </a:r>
            <a:r>
              <a:rPr lang="zh-CN" altLang="en-US" sz="2400" dirty="0" smtClean="0"/>
              <a:t>将多个并行流程、多实例流程汇聚一起的节点</a:t>
            </a:r>
            <a:endParaRPr lang="zh-CN" altLang="en-US" sz="2400" dirty="0"/>
          </a:p>
          <a:p>
            <a:pPr marL="800100" lvl="1" indent="-342900">
              <a:buFont typeface="Wingdings" panose="05000000000000000000" pitchFamily="2" charset="2"/>
              <a:buChar char="Ø"/>
            </a:pPr>
            <a:r>
              <a:rPr lang="en-US" altLang="zh-CN" sz="2400" dirty="0"/>
              <a:t>F:</a:t>
            </a:r>
            <a:r>
              <a:rPr lang="zh-CN" altLang="en-US" sz="2400" dirty="0" smtClean="0"/>
              <a:t>结束</a:t>
            </a:r>
            <a:endParaRPr lang="en-US" altLang="zh-CN" sz="2400" dirty="0" smtClean="0"/>
          </a:p>
          <a:p>
            <a:pPr marL="457200" lvl="1" indent="0">
              <a:buNone/>
            </a:pPr>
            <a:endParaRPr lang="en-US" altLang="zh-CN" sz="2400" dirty="0"/>
          </a:p>
          <a:p>
            <a:pPr marL="457200" lvl="1" indent="0">
              <a:buNone/>
            </a:pPr>
            <a:r>
              <a:rPr lang="zh-CN" altLang="en-US" sz="1600" dirty="0" smtClean="0"/>
              <a:t>注：如果一个节点需要多个类型可以通过哑元节点来辅助设置</a:t>
            </a:r>
            <a:endParaRPr lang="en-US" altLang="zh-CN" sz="1600" dirty="0"/>
          </a:p>
          <a:p>
            <a:endParaRPr lang="zh-CN" altLang="en-US" dirty="0"/>
          </a:p>
        </p:txBody>
      </p:sp>
    </p:spTree>
    <p:extLst>
      <p:ext uri="{BB962C8B-B14F-4D97-AF65-F5344CB8AC3E}">
        <p14:creationId xmlns:p14="http://schemas.microsoft.com/office/powerpoint/2010/main" val="2934554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节点</a:t>
            </a:r>
            <a:r>
              <a:rPr lang="zh-CN" altLang="en-US" dirty="0">
                <a:latin typeface="微软雅黑" pitchFamily="34" charset="-122"/>
                <a:ea typeface="微软雅黑" pitchFamily="34" charset="-122"/>
              </a:rPr>
              <a:t>类型流转方式</a:t>
            </a:r>
            <a:endParaRPr lang="zh-CN" altLang="en-US" dirty="0"/>
          </a:p>
        </p:txBody>
      </p:sp>
      <p:sp>
        <p:nvSpPr>
          <p:cNvPr id="3" name="内容占位符 2"/>
          <p:cNvSpPr>
            <a:spLocks noGrp="1"/>
          </p:cNvSpPr>
          <p:nvPr>
            <p:ph idx="1"/>
          </p:nvPr>
        </p:nvSpPr>
        <p:spPr/>
        <p:txBody>
          <a:bodyPr/>
          <a:lstStyle/>
          <a:p>
            <a:pPr marL="400050">
              <a:buFont typeface="Wingdings" panose="05000000000000000000" pitchFamily="2" charset="2"/>
              <a:buChar char="Ø"/>
            </a:pPr>
            <a:r>
              <a:rPr lang="zh-CN" altLang="en-US" dirty="0" smtClean="0"/>
              <a:t>流转方式</a:t>
            </a:r>
            <a:endParaRPr lang="en-US" altLang="zh-CN" dirty="0"/>
          </a:p>
          <a:p>
            <a:pPr marL="800100" lvl="1" indent="-342900">
              <a:buFont typeface="Wingdings" panose="05000000000000000000" pitchFamily="2" charset="2"/>
              <a:buChar char="Ø"/>
            </a:pPr>
            <a:r>
              <a:rPr lang="zh-CN" altLang="en-US" sz="2400" dirty="0" smtClean="0"/>
              <a:t>线性</a:t>
            </a:r>
            <a:endParaRPr lang="en-US" altLang="zh-CN" sz="2400" dirty="0" smtClean="0"/>
          </a:p>
          <a:p>
            <a:pPr marL="800100" lvl="1" indent="-342900">
              <a:buFont typeface="Wingdings" panose="05000000000000000000" pitchFamily="2" charset="2"/>
              <a:buChar char="Ø"/>
            </a:pPr>
            <a:r>
              <a:rPr lang="zh-CN" altLang="en-US" sz="2400" dirty="0" smtClean="0"/>
              <a:t>分支</a:t>
            </a:r>
            <a:endParaRPr lang="en-US" altLang="zh-CN" sz="2400" dirty="0" smtClean="0"/>
          </a:p>
          <a:p>
            <a:pPr marL="800100" lvl="1" indent="-342900">
              <a:buFont typeface="Wingdings" panose="05000000000000000000" pitchFamily="2" charset="2"/>
              <a:buChar char="Ø"/>
            </a:pPr>
            <a:r>
              <a:rPr lang="zh-CN" altLang="en-US" sz="2400" dirty="0" smtClean="0"/>
              <a:t>并行</a:t>
            </a:r>
            <a:endParaRPr lang="en-US" altLang="zh-CN" sz="2400" dirty="0" smtClean="0"/>
          </a:p>
          <a:p>
            <a:pPr marL="400050">
              <a:buFont typeface="Wingdings" panose="05000000000000000000" pitchFamily="2" charset="2"/>
              <a:buChar char="Ø"/>
            </a:pPr>
            <a:r>
              <a:rPr lang="zh-CN" altLang="en-US" dirty="0" smtClean="0"/>
              <a:t>嵌套并行</a:t>
            </a:r>
            <a:endParaRPr lang="en-US" altLang="zh-CN" dirty="0" smtClean="0"/>
          </a:p>
          <a:p>
            <a:r>
              <a:rPr lang="en-US" altLang="zh-CN" dirty="0"/>
              <a:t>	</a:t>
            </a:r>
            <a:endParaRPr lang="zh-CN" altLang="en-US" dirty="0"/>
          </a:p>
        </p:txBody>
      </p:sp>
    </p:spTree>
    <p:extLst>
      <p:ext uri="{BB962C8B-B14F-4D97-AF65-F5344CB8AC3E}">
        <p14:creationId xmlns:p14="http://schemas.microsoft.com/office/powerpoint/2010/main" val="2763300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节点</a:t>
            </a:r>
            <a:r>
              <a:rPr lang="zh-CN" altLang="en-US" dirty="0">
                <a:latin typeface="微软雅黑" pitchFamily="34" charset="-122"/>
                <a:ea typeface="微软雅黑" pitchFamily="34" charset="-122"/>
              </a:rPr>
              <a:t>类型流转</a:t>
            </a:r>
            <a:r>
              <a:rPr lang="zh-CN" altLang="en-US" dirty="0" smtClean="0">
                <a:latin typeface="微软雅黑" pitchFamily="34" charset="-122"/>
                <a:ea typeface="微软雅黑" pitchFamily="34" charset="-122"/>
              </a:rPr>
              <a:t>方式</a:t>
            </a:r>
            <a:r>
              <a:rPr lang="en-US" altLang="zh-CN" dirty="0" smtClean="0">
                <a:latin typeface="微软雅黑" pitchFamily="34" charset="-122"/>
                <a:ea typeface="微软雅黑" pitchFamily="34" charset="-122"/>
              </a:rPr>
              <a:t>-</a:t>
            </a:r>
            <a:r>
              <a:rPr lang="zh-CN" altLang="en-US" dirty="0"/>
              <a:t>嵌套并行</a:t>
            </a:r>
          </a:p>
        </p:txBody>
      </p:sp>
      <p:sp>
        <p:nvSpPr>
          <p:cNvPr id="5" name="Text Box 2"/>
          <p:cNvSpPr txBox="1">
            <a:spLocks noChangeArrowheads="1"/>
          </p:cNvSpPr>
          <p:nvPr/>
        </p:nvSpPr>
        <p:spPr bwMode="auto">
          <a:xfrm>
            <a:off x="255572" y="3573016"/>
            <a:ext cx="8532813" cy="461665"/>
          </a:xfrm>
          <a:prstGeom prst="rect">
            <a:avLst/>
          </a:prstGeom>
          <a:noFill/>
          <a:ln w="9525">
            <a:noFill/>
            <a:miter lim="800000"/>
            <a:headEnd/>
            <a:tailEnd/>
          </a:ln>
        </p:spPr>
        <p:txBody>
          <a:bodyPr wrap="square">
            <a:spAutoFit/>
          </a:bodyPr>
          <a:lstStyle/>
          <a:p>
            <a:pPr>
              <a:spcBef>
                <a:spcPct val="50000"/>
              </a:spcBef>
            </a:pPr>
            <a:r>
              <a:rPr lang="fr-FR" altLang="zh-CN" sz="2400" dirty="0" smtClean="0"/>
              <a:t>       </a:t>
            </a:r>
            <a:endParaRPr lang="zh-CN" altLang="en-US" sz="2400"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36" y="1124744"/>
            <a:ext cx="7419975" cy="447675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4041" y="1901081"/>
            <a:ext cx="7419975" cy="4267200"/>
          </a:xfrm>
          <a:prstGeom prst="rect">
            <a:avLst/>
          </a:prstGeom>
        </p:spPr>
      </p:pic>
    </p:spTree>
    <p:extLst>
      <p:ext uri="{BB962C8B-B14F-4D97-AF65-F5344CB8AC3E}">
        <p14:creationId xmlns:p14="http://schemas.microsoft.com/office/powerpoint/2010/main" val="401224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节点操作和权限体系</a:t>
            </a:r>
            <a:endParaRPr lang="zh-CN" altLang="en-US" dirty="0"/>
          </a:p>
        </p:txBody>
      </p:sp>
      <p:sp>
        <p:nvSpPr>
          <p:cNvPr id="5" name="Text Box 2"/>
          <p:cNvSpPr txBox="1">
            <a:spLocks noGrp="1" noChangeArrowheads="1"/>
          </p:cNvSpPr>
          <p:nvPr>
            <p:ph idx="1"/>
          </p:nvPr>
        </p:nvSpPr>
        <p:spPr bwMode="auto">
          <a:xfrm>
            <a:off x="357158" y="1000108"/>
            <a:ext cx="8429684" cy="5336846"/>
          </a:xfrm>
          <a:prstGeom prst="rect">
            <a:avLst/>
          </a:prstGeom>
          <a:noFill/>
          <a:ln w="9525">
            <a:noFill/>
            <a:miter lim="800000"/>
            <a:headEnd/>
            <a:tailEnd/>
          </a:ln>
        </p:spPr>
        <p:txBody>
          <a:bodyPr>
            <a:spAutoFit/>
          </a:bodyPr>
          <a:lstStyle/>
          <a:p>
            <a:r>
              <a:rPr lang="zh-CN" altLang="en-US" sz="2400" b="1" dirty="0" smtClean="0"/>
              <a:t>节点的操作类别：</a:t>
            </a:r>
            <a:endParaRPr lang="en-US" altLang="zh-CN" sz="2400" b="1" dirty="0"/>
          </a:p>
          <a:p>
            <a:pPr marL="800100" lvl="1" indent="-342900">
              <a:lnSpc>
                <a:spcPct val="150000"/>
              </a:lnSpc>
              <a:buFont typeface="Wingdings" panose="05000000000000000000" pitchFamily="2" charset="2"/>
              <a:buChar char="Ø"/>
            </a:pPr>
            <a:r>
              <a:rPr lang="en-US" altLang="zh-CN" sz="2400" dirty="0" smtClean="0"/>
              <a:t>A:</a:t>
            </a:r>
            <a:r>
              <a:rPr lang="zh-CN" altLang="en-US" sz="2400" dirty="0" smtClean="0"/>
              <a:t>一般，同</a:t>
            </a:r>
            <a:r>
              <a:rPr lang="en-US" altLang="zh-CN" sz="2400" dirty="0" smtClean="0"/>
              <a:t>B</a:t>
            </a:r>
            <a:r>
              <a:rPr lang="zh-CN" altLang="en-US" sz="2400" dirty="0" smtClean="0"/>
              <a:t>抢先机制</a:t>
            </a:r>
            <a:endParaRPr lang="en-US" altLang="zh-CN" sz="2400" dirty="0" smtClean="0"/>
          </a:p>
          <a:p>
            <a:pPr marL="800100" lvl="1" indent="-342900">
              <a:lnSpc>
                <a:spcPct val="150000"/>
              </a:lnSpc>
              <a:buFont typeface="Wingdings" panose="05000000000000000000" pitchFamily="2" charset="2"/>
              <a:buChar char="Ø"/>
            </a:pPr>
            <a:r>
              <a:rPr lang="en-US" altLang="zh-CN" sz="2400" dirty="0"/>
              <a:t>B</a:t>
            </a:r>
            <a:r>
              <a:rPr lang="en-US" altLang="zh-CN" sz="2400" dirty="0" smtClean="0"/>
              <a:t>:</a:t>
            </a:r>
            <a:r>
              <a:rPr lang="zh-CN" altLang="en-US" sz="2400" dirty="0" smtClean="0"/>
              <a:t>抢先机制， 可以操作的人中有一个人操作就可以了</a:t>
            </a:r>
            <a:endParaRPr lang="en-US" altLang="zh-CN" sz="2400" dirty="0" smtClean="0"/>
          </a:p>
          <a:p>
            <a:pPr marL="800100" lvl="1" indent="-342900">
              <a:lnSpc>
                <a:spcPct val="150000"/>
              </a:lnSpc>
              <a:buFont typeface="Wingdings" panose="05000000000000000000" pitchFamily="2" charset="2"/>
              <a:buChar char="Ø"/>
            </a:pPr>
            <a:r>
              <a:rPr lang="en-US" altLang="zh-CN" sz="2400" dirty="0" smtClean="0"/>
              <a:t>C:</a:t>
            </a:r>
            <a:r>
              <a:rPr lang="zh-CN" altLang="en-US" sz="2400" dirty="0"/>
              <a:t>多</a:t>
            </a:r>
            <a:r>
              <a:rPr lang="zh-CN" altLang="en-US" sz="2400" dirty="0" smtClean="0"/>
              <a:t>人操作，可以操作的人都需要操作</a:t>
            </a:r>
            <a:endParaRPr lang="zh-CN" altLang="en-US" sz="2400" dirty="0"/>
          </a:p>
          <a:p>
            <a:pPr marL="800100" lvl="1" indent="-342900">
              <a:lnSpc>
                <a:spcPct val="150000"/>
              </a:lnSpc>
              <a:buFont typeface="Wingdings" panose="05000000000000000000" pitchFamily="2" charset="2"/>
              <a:buChar char="Ø"/>
            </a:pPr>
            <a:r>
              <a:rPr lang="en-US" altLang="zh-CN" sz="2400" dirty="0"/>
              <a:t>D</a:t>
            </a:r>
            <a:r>
              <a:rPr lang="en-US" altLang="zh-CN" sz="2400" dirty="0" smtClean="0"/>
              <a:t>:</a:t>
            </a:r>
            <a:r>
              <a:rPr lang="zh-CN" altLang="en-US" sz="2400" dirty="0" smtClean="0"/>
              <a:t>自动运行节点，调用系统中的</a:t>
            </a:r>
            <a:r>
              <a:rPr lang="en-US" altLang="zh-CN" sz="2400" dirty="0" smtClean="0"/>
              <a:t>Bean</a:t>
            </a:r>
            <a:endParaRPr lang="zh-CN" altLang="en-US" sz="2400" dirty="0"/>
          </a:p>
          <a:p>
            <a:pPr marL="800100" lvl="1" indent="-342900">
              <a:lnSpc>
                <a:spcPct val="150000"/>
              </a:lnSpc>
              <a:buFont typeface="Wingdings" panose="05000000000000000000" pitchFamily="2" charset="2"/>
              <a:buChar char="Ø"/>
            </a:pPr>
            <a:r>
              <a:rPr lang="en-US" altLang="zh-CN" sz="2400" dirty="0"/>
              <a:t>E</a:t>
            </a:r>
            <a:r>
              <a:rPr lang="en-US" altLang="zh-CN" sz="2400" dirty="0" smtClean="0"/>
              <a:t>:</a:t>
            </a:r>
            <a:r>
              <a:rPr lang="zh-CN" altLang="en-US" sz="2400" dirty="0"/>
              <a:t>哑</a:t>
            </a:r>
            <a:r>
              <a:rPr lang="zh-CN" altLang="en-US" sz="2400" dirty="0" smtClean="0"/>
              <a:t>元，不做任何事情，配合流程图形的显示</a:t>
            </a:r>
            <a:endParaRPr lang="zh-CN" altLang="en-US" sz="2400" dirty="0"/>
          </a:p>
          <a:p>
            <a:pPr marL="800100" lvl="1" indent="-342900">
              <a:lnSpc>
                <a:spcPct val="150000"/>
              </a:lnSpc>
              <a:buFont typeface="Wingdings" panose="05000000000000000000" pitchFamily="2" charset="2"/>
              <a:buChar char="Ø"/>
            </a:pPr>
            <a:r>
              <a:rPr lang="en-US" altLang="zh-CN" sz="2400" dirty="0" smtClean="0"/>
              <a:t>S:</a:t>
            </a:r>
            <a:r>
              <a:rPr lang="zh-CN" altLang="en-US" sz="2400" dirty="0"/>
              <a:t>子</a:t>
            </a:r>
            <a:r>
              <a:rPr lang="zh-CN" altLang="en-US" sz="2400" dirty="0" smtClean="0"/>
              <a:t>流程，调用一个子流程</a:t>
            </a:r>
            <a:endParaRPr lang="en-US" altLang="zh-CN" sz="2400" dirty="0" smtClean="0"/>
          </a:p>
          <a:p>
            <a:pPr indent="457200">
              <a:spcBef>
                <a:spcPct val="50000"/>
              </a:spcBef>
            </a:pPr>
            <a:endParaRPr lang="en-US" altLang="zh-CN" sz="2400" b="1" dirty="0" smtClean="0">
              <a:solidFill>
                <a:srgbClr val="FF0000"/>
              </a:solidFill>
              <a:latin typeface="宋体" charset="-122"/>
            </a:endParaRPr>
          </a:p>
          <a:p>
            <a:pPr>
              <a:spcBef>
                <a:spcPct val="50000"/>
              </a:spcBef>
            </a:pPr>
            <a:r>
              <a:rPr lang="fr-FR" altLang="zh-CN" sz="2400" dirty="0"/>
              <a:t> </a:t>
            </a:r>
            <a:r>
              <a:rPr lang="fr-FR" altLang="zh-CN" sz="2400" dirty="0" smtClean="0"/>
              <a:t>      </a:t>
            </a:r>
            <a:endParaRPr lang="zh-CN" altLang="en-US" sz="2400" dirty="0"/>
          </a:p>
        </p:txBody>
      </p:sp>
    </p:spTree>
    <p:extLst>
      <p:ext uri="{BB962C8B-B14F-4D97-AF65-F5344CB8AC3E}">
        <p14:creationId xmlns:p14="http://schemas.microsoft.com/office/powerpoint/2010/main" val="3233694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节点</a:t>
            </a:r>
            <a:r>
              <a:rPr lang="zh-CN" altLang="en-US" dirty="0"/>
              <a:t>操作和权限体系</a:t>
            </a:r>
          </a:p>
        </p:txBody>
      </p:sp>
      <p:sp>
        <p:nvSpPr>
          <p:cNvPr id="3" name="内容占位符 2"/>
          <p:cNvSpPr>
            <a:spLocks noGrp="1"/>
          </p:cNvSpPr>
          <p:nvPr>
            <p:ph idx="1"/>
          </p:nvPr>
        </p:nvSpPr>
        <p:spPr/>
        <p:txBody>
          <a:bodyPr/>
          <a:lstStyle/>
          <a:p>
            <a:pPr indent="457200">
              <a:spcBef>
                <a:spcPct val="50000"/>
              </a:spcBef>
            </a:pPr>
            <a:r>
              <a:rPr lang="zh-CN" altLang="en-US" sz="2400" dirty="0" smtClean="0">
                <a:latin typeface="宋体" charset="-122"/>
              </a:rPr>
              <a:t>节点的操作人员由节点所属机构和节点的角色来确定</a:t>
            </a:r>
            <a:endParaRPr lang="en-US" altLang="zh-CN" sz="2400" dirty="0" smtClean="0">
              <a:latin typeface="宋体" charset="-122"/>
            </a:endParaRPr>
          </a:p>
          <a:p>
            <a:pPr indent="457200">
              <a:spcBef>
                <a:spcPct val="50000"/>
              </a:spcBef>
            </a:pPr>
            <a:endParaRPr lang="zh-CN" altLang="en-US" sz="2400" dirty="0">
              <a:latin typeface="宋体" charset="-122"/>
            </a:endParaRPr>
          </a:p>
          <a:p>
            <a:pPr>
              <a:spcBef>
                <a:spcPct val="50000"/>
              </a:spcBef>
              <a:buFont typeface="Wingdings" panose="05000000000000000000" pitchFamily="2" charset="2"/>
              <a:buChar char="Ø"/>
            </a:pPr>
            <a:r>
              <a:rPr lang="zh-CN" altLang="en-US" sz="2800" dirty="0" smtClean="0">
                <a:latin typeface="宋体" charset="-122"/>
              </a:rPr>
              <a:t>节点结构，有节点机构表达式计算得出</a:t>
            </a:r>
            <a:endParaRPr lang="zh-CN" altLang="en-US" sz="2800" dirty="0">
              <a:latin typeface="宋体" charset="-122"/>
            </a:endParaRPr>
          </a:p>
          <a:p>
            <a:pPr>
              <a:spcBef>
                <a:spcPct val="50000"/>
              </a:spcBef>
              <a:buFont typeface="Wingdings" panose="05000000000000000000" pitchFamily="2" charset="2"/>
              <a:buChar char="Ø"/>
            </a:pPr>
            <a:r>
              <a:rPr lang="zh-CN" altLang="en-US" sz="2800" dirty="0" smtClean="0">
                <a:latin typeface="宋体" charset="-122"/>
              </a:rPr>
              <a:t>权限体系</a:t>
            </a:r>
            <a:endParaRPr lang="en-US" altLang="zh-CN" sz="2800" dirty="0" smtClean="0">
              <a:latin typeface="宋体" charset="-122"/>
            </a:endParaRPr>
          </a:p>
          <a:p>
            <a:pPr lvl="1">
              <a:spcBef>
                <a:spcPct val="50000"/>
              </a:spcBef>
              <a:buFont typeface="Wingdings" panose="05000000000000000000" pitchFamily="2" charset="2"/>
              <a:buChar char="Ø"/>
            </a:pPr>
            <a:r>
              <a:rPr lang="zh-CN" altLang="en-US" sz="2400" dirty="0" smtClean="0">
                <a:latin typeface="宋体" charset="-122"/>
              </a:rPr>
              <a:t>岗位</a:t>
            </a:r>
            <a:r>
              <a:rPr lang="zh-CN" altLang="en-US" sz="2400" dirty="0">
                <a:latin typeface="宋体" charset="-122"/>
              </a:rPr>
              <a:t>角色</a:t>
            </a:r>
            <a:endParaRPr lang="en-US" altLang="zh-CN" sz="2400" dirty="0">
              <a:latin typeface="宋体" charset="-122"/>
            </a:endParaRPr>
          </a:p>
          <a:p>
            <a:pPr lvl="1">
              <a:spcBef>
                <a:spcPct val="50000"/>
              </a:spcBef>
              <a:buFont typeface="Wingdings" panose="05000000000000000000" pitchFamily="2" charset="2"/>
              <a:buChar char="Ø"/>
            </a:pPr>
            <a:r>
              <a:rPr lang="zh-CN" altLang="en-US" sz="2400" dirty="0">
                <a:latin typeface="宋体" charset="-122"/>
              </a:rPr>
              <a:t>行政角色</a:t>
            </a:r>
            <a:endParaRPr lang="en-US" altLang="zh-CN" sz="2400" dirty="0">
              <a:latin typeface="宋体" charset="-122"/>
            </a:endParaRPr>
          </a:p>
          <a:p>
            <a:pPr lvl="1">
              <a:spcBef>
                <a:spcPct val="50000"/>
              </a:spcBef>
              <a:buFont typeface="Wingdings" panose="05000000000000000000" pitchFamily="2" charset="2"/>
              <a:buChar char="Ø"/>
            </a:pPr>
            <a:r>
              <a:rPr lang="zh-CN" altLang="en-US" sz="2400" dirty="0" smtClean="0">
                <a:latin typeface="宋体" charset="-122"/>
              </a:rPr>
              <a:t>项目角色（流程角色）</a:t>
            </a:r>
            <a:endParaRPr lang="en-US" altLang="zh-CN" sz="2400" dirty="0">
              <a:latin typeface="宋体" charset="-122"/>
            </a:endParaRPr>
          </a:p>
          <a:p>
            <a:pPr lvl="1">
              <a:spcBef>
                <a:spcPct val="50000"/>
              </a:spcBef>
              <a:buFont typeface="Wingdings" panose="05000000000000000000" pitchFamily="2" charset="2"/>
              <a:buChar char="Ø"/>
            </a:pPr>
            <a:r>
              <a:rPr lang="zh-CN" altLang="en-US" sz="2400" dirty="0" smtClean="0">
                <a:latin typeface="宋体" charset="-122"/>
              </a:rPr>
              <a:t>权限</a:t>
            </a:r>
            <a:r>
              <a:rPr lang="zh-CN" altLang="en-US" sz="2400" dirty="0">
                <a:latin typeface="宋体" charset="-122"/>
              </a:rPr>
              <a:t>表达式 </a:t>
            </a:r>
            <a:endParaRPr lang="en-US" altLang="zh-CN" sz="2400" dirty="0">
              <a:latin typeface="宋体" charset="-122"/>
            </a:endParaRPr>
          </a:p>
          <a:p>
            <a:endParaRPr lang="en-US" altLang="zh-CN" sz="2400" dirty="0"/>
          </a:p>
          <a:p>
            <a:endParaRPr lang="zh-CN" altLang="en-US" sz="2400" dirty="0"/>
          </a:p>
        </p:txBody>
      </p:sp>
    </p:spTree>
    <p:extLst>
      <p:ext uri="{BB962C8B-B14F-4D97-AF65-F5344CB8AC3E}">
        <p14:creationId xmlns:p14="http://schemas.microsoft.com/office/powerpoint/2010/main" val="1078219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权限委托和手动分配</a:t>
            </a:r>
            <a:endParaRPr lang="zh-CN" altLang="en-US" dirty="0"/>
          </a:p>
        </p:txBody>
      </p:sp>
      <p:sp>
        <p:nvSpPr>
          <p:cNvPr id="4" name="Text Box 2"/>
          <p:cNvSpPr txBox="1">
            <a:spLocks noChangeArrowheads="1"/>
          </p:cNvSpPr>
          <p:nvPr/>
        </p:nvSpPr>
        <p:spPr bwMode="auto">
          <a:xfrm>
            <a:off x="320178" y="987693"/>
            <a:ext cx="8532813" cy="1569660"/>
          </a:xfrm>
          <a:prstGeom prst="rect">
            <a:avLst/>
          </a:prstGeom>
          <a:noFill/>
          <a:ln w="9525">
            <a:noFill/>
            <a:miter lim="800000"/>
            <a:headEnd/>
            <a:tailEnd/>
          </a:ln>
        </p:spPr>
        <p:txBody>
          <a:bodyPr>
            <a:spAutoFit/>
          </a:bodyPr>
          <a:lstStyle/>
          <a:p>
            <a:endParaRPr lang="en-US" altLang="zh-CN" sz="2400" dirty="0" smtClean="0"/>
          </a:p>
          <a:p>
            <a:pPr indent="457200">
              <a:spcBef>
                <a:spcPct val="50000"/>
              </a:spcBef>
            </a:pPr>
            <a:endParaRPr lang="en-US" altLang="zh-CN" sz="2400" b="1" dirty="0" smtClean="0">
              <a:solidFill>
                <a:srgbClr val="FF0000"/>
              </a:solidFill>
              <a:latin typeface="宋体" charset="-122"/>
            </a:endParaRPr>
          </a:p>
          <a:p>
            <a:pPr>
              <a:spcBef>
                <a:spcPct val="50000"/>
              </a:spcBef>
            </a:pPr>
            <a:r>
              <a:rPr lang="fr-FR" altLang="zh-CN" sz="2400" dirty="0"/>
              <a:t> </a:t>
            </a:r>
            <a:r>
              <a:rPr lang="fr-FR" altLang="zh-CN" sz="2400" dirty="0" smtClean="0"/>
              <a:t>      </a:t>
            </a:r>
            <a:endParaRPr lang="zh-CN" altLang="en-US" sz="2400" dirty="0"/>
          </a:p>
        </p:txBody>
      </p:sp>
      <p:sp>
        <p:nvSpPr>
          <p:cNvPr id="5" name="Text Box 2"/>
          <p:cNvSpPr txBox="1">
            <a:spLocks noChangeArrowheads="1"/>
          </p:cNvSpPr>
          <p:nvPr/>
        </p:nvSpPr>
        <p:spPr bwMode="auto">
          <a:xfrm>
            <a:off x="357158" y="987693"/>
            <a:ext cx="8532813" cy="4154984"/>
          </a:xfrm>
          <a:prstGeom prst="rect">
            <a:avLst/>
          </a:prstGeom>
          <a:noFill/>
          <a:ln w="9525">
            <a:noFill/>
            <a:miter lim="800000"/>
            <a:headEnd/>
            <a:tailEnd/>
          </a:ln>
        </p:spPr>
        <p:txBody>
          <a:bodyPr>
            <a:spAutoFit/>
          </a:bodyPr>
          <a:lstStyle/>
          <a:p>
            <a:pPr marL="342900" indent="-342900">
              <a:spcBef>
                <a:spcPct val="50000"/>
              </a:spcBef>
              <a:buFont typeface="Wingdings" panose="05000000000000000000" pitchFamily="2" charset="2"/>
              <a:buChar char="Ø"/>
            </a:pPr>
            <a:r>
              <a:rPr lang="zh-CN" altLang="en-US" sz="2400" dirty="0">
                <a:latin typeface="宋体" charset="-122"/>
              </a:rPr>
              <a:t> </a:t>
            </a:r>
            <a:r>
              <a:rPr lang="zh-CN" altLang="en-US" sz="2400" b="1" dirty="0" smtClean="0">
                <a:latin typeface="宋体" charset="-122"/>
              </a:rPr>
              <a:t>权限委托</a:t>
            </a:r>
            <a:endParaRPr lang="en-US" altLang="zh-CN" sz="2400" b="1" dirty="0" smtClean="0">
              <a:latin typeface="宋体" charset="-122"/>
            </a:endParaRPr>
          </a:p>
          <a:p>
            <a:pPr indent="457200">
              <a:spcBef>
                <a:spcPct val="50000"/>
              </a:spcBef>
            </a:pPr>
            <a:r>
              <a:rPr lang="zh-CN" altLang="en-US" sz="2400" dirty="0" smtClean="0">
                <a:latin typeface="宋体" charset="-122"/>
              </a:rPr>
              <a:t> 权限</a:t>
            </a:r>
            <a:r>
              <a:rPr lang="zh-CN" altLang="en-US" sz="2400" dirty="0">
                <a:latin typeface="宋体" charset="-122"/>
              </a:rPr>
              <a:t>委托主要针对行政角色的权限委托</a:t>
            </a:r>
            <a:r>
              <a:rPr lang="zh-CN" altLang="en-US" sz="2400" dirty="0" smtClean="0">
                <a:latin typeface="宋体" charset="-122"/>
              </a:rPr>
              <a:t>，另外</a:t>
            </a:r>
            <a:r>
              <a:rPr lang="zh-CN" altLang="en-US" sz="2400" dirty="0">
                <a:latin typeface="宋体" charset="-122"/>
              </a:rPr>
              <a:t>委托人可以随时终止委托</a:t>
            </a:r>
            <a:r>
              <a:rPr lang="zh-CN" altLang="en-US" sz="2400" dirty="0" smtClean="0">
                <a:latin typeface="宋体" charset="-122"/>
              </a:rPr>
              <a:t>。岗位角色</a:t>
            </a:r>
            <a:r>
              <a:rPr lang="zh-CN" altLang="en-US" sz="2400" dirty="0">
                <a:latin typeface="宋体" charset="-122"/>
              </a:rPr>
              <a:t>是不能委托</a:t>
            </a:r>
            <a:r>
              <a:rPr lang="zh-CN" altLang="en-US" sz="2400" dirty="0" smtClean="0">
                <a:latin typeface="宋体" charset="-122"/>
              </a:rPr>
              <a:t>的，办</a:t>
            </a:r>
            <a:r>
              <a:rPr lang="zh-CN" altLang="en-US" sz="2400" dirty="0">
                <a:latin typeface="宋体" charset="-122"/>
              </a:rPr>
              <a:t>件角色</a:t>
            </a:r>
            <a:r>
              <a:rPr lang="zh-CN" altLang="en-US" sz="2400" dirty="0" smtClean="0">
                <a:latin typeface="宋体" charset="-122"/>
              </a:rPr>
              <a:t>原则也不能委托。</a:t>
            </a:r>
            <a:endParaRPr lang="en-US" altLang="zh-CN" sz="2400" dirty="0" smtClean="0">
              <a:latin typeface="宋体" charset="-122"/>
            </a:endParaRPr>
          </a:p>
          <a:p>
            <a:pPr marL="342900" indent="-342900">
              <a:spcBef>
                <a:spcPct val="50000"/>
              </a:spcBef>
              <a:buFont typeface="Wingdings" panose="05000000000000000000" pitchFamily="2" charset="2"/>
              <a:buChar char="Ø"/>
            </a:pPr>
            <a:r>
              <a:rPr lang="zh-CN" altLang="en-US" sz="2400" b="1" dirty="0" smtClean="0">
                <a:latin typeface="宋体" charset="-122"/>
              </a:rPr>
              <a:t> 手动分配</a:t>
            </a:r>
            <a:endParaRPr lang="en-US" altLang="zh-CN" sz="2400" b="1" dirty="0" smtClean="0">
              <a:latin typeface="宋体" charset="-122"/>
            </a:endParaRPr>
          </a:p>
          <a:p>
            <a:pPr>
              <a:spcBef>
                <a:spcPct val="50000"/>
              </a:spcBef>
            </a:pPr>
            <a:r>
              <a:rPr lang="zh-CN" altLang="en-US" sz="2400" dirty="0" smtClean="0">
                <a:latin typeface="宋体" charset="-122"/>
              </a:rPr>
              <a:t>    节点</a:t>
            </a:r>
            <a:r>
              <a:rPr lang="zh-CN" altLang="en-US" sz="2400" dirty="0">
                <a:latin typeface="宋体" charset="-122"/>
              </a:rPr>
              <a:t>的操作可以由管理人员指定到人或者业务系统通过接口指定，这样的节点只有指定人可以操作，不受后面的规则</a:t>
            </a:r>
            <a:r>
              <a:rPr lang="zh-CN" altLang="en-US" sz="2400" dirty="0" smtClean="0">
                <a:latin typeface="宋体" charset="-122"/>
              </a:rPr>
              <a:t>左右。</a:t>
            </a:r>
            <a:endParaRPr lang="en-US" altLang="zh-CN" sz="2400" dirty="0" smtClean="0">
              <a:latin typeface="宋体" charset="-122"/>
            </a:endParaRPr>
          </a:p>
          <a:p>
            <a:pPr>
              <a:spcBef>
                <a:spcPct val="50000"/>
              </a:spcBef>
            </a:pPr>
            <a:endParaRPr lang="zh-CN" altLang="en-US" sz="2400" b="1" dirty="0">
              <a:latin typeface="宋体" charset="-122"/>
            </a:endParaRPr>
          </a:p>
        </p:txBody>
      </p:sp>
    </p:spTree>
    <p:extLst>
      <p:ext uri="{BB962C8B-B14F-4D97-AF65-F5344CB8AC3E}">
        <p14:creationId xmlns:p14="http://schemas.microsoft.com/office/powerpoint/2010/main" val="2279553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汇报-红色">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汇报-红色</Template>
  <TotalTime>2984</TotalTime>
  <Words>2171</Words>
  <Application>Microsoft Office PowerPoint</Application>
  <PresentationFormat>全屏显示(4:3)</PresentationFormat>
  <Paragraphs>201</Paragraphs>
  <Slides>21</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方正小标宋简体</vt:lpstr>
      <vt:lpstr>宋体</vt:lpstr>
      <vt:lpstr>微软雅黑</vt:lpstr>
      <vt:lpstr>Arial</vt:lpstr>
      <vt:lpstr>Calibri</vt:lpstr>
      <vt:lpstr>Wingdings</vt:lpstr>
      <vt:lpstr>汇报-红色</vt:lpstr>
      <vt:lpstr>江苏南大先腾信息产业有限公司 工作流引擎技术介绍</vt:lpstr>
      <vt:lpstr>内容提要</vt:lpstr>
      <vt:lpstr>工作流引擎基本概念</vt:lpstr>
      <vt:lpstr>节点类型流转方式</vt:lpstr>
      <vt:lpstr>节点类型流转方式</vt:lpstr>
      <vt:lpstr>节点类型流转方式-嵌套并行</vt:lpstr>
      <vt:lpstr>节点操作和权限体系</vt:lpstr>
      <vt:lpstr>节点操作和权限体系</vt:lpstr>
      <vt:lpstr>权限委托和手动分配</vt:lpstr>
      <vt:lpstr>流程计时规则</vt:lpstr>
      <vt:lpstr>流程计时规则</vt:lpstr>
      <vt:lpstr>流程计时规则</vt:lpstr>
      <vt:lpstr>流程事件与通知模式</vt:lpstr>
      <vt:lpstr>流程定义——流程属性</vt:lpstr>
      <vt:lpstr>流程定义——流程图绘制</vt:lpstr>
      <vt:lpstr>流程定义——节点属性</vt:lpstr>
      <vt:lpstr>流程定义——流转属性</vt:lpstr>
      <vt:lpstr>流程发布与版本</vt:lpstr>
      <vt:lpstr>流程执行</vt:lpstr>
      <vt:lpstr>流程监控与管理</vt:lpstr>
      <vt:lpstr>谢谢！</vt:lpstr>
    </vt:vector>
  </TitlesOfParts>
  <Company>Centit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江苏省高校内控机制管理系统 （一期）项目建议方案汇报</dc:title>
  <dc:creator>穆欣</dc:creator>
  <cp:lastModifiedBy>杨淮生</cp:lastModifiedBy>
  <cp:revision>374</cp:revision>
  <cp:lastPrinted>2013-05-28T12:57:29Z</cp:lastPrinted>
  <dcterms:created xsi:type="dcterms:W3CDTF">2011-07-12T07:43:43Z</dcterms:created>
  <dcterms:modified xsi:type="dcterms:W3CDTF">2014-08-06T05:20:28Z</dcterms:modified>
</cp:coreProperties>
</file>