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ntic" pitchFamily="2" charset="77"/>
      <p:regular r:id="rId8"/>
    </p:embeddedFont>
    <p:embeddedFont>
      <p:font typeface="Open Sans" panose="020B0606030504020204" pitchFamily="34" charset="0"/>
      <p:regular r:id="rId9"/>
      <p:bold r:id="rId10"/>
    </p:embeddedFont>
    <p:embeddedFont>
      <p:font typeface="Open Sans Bold" panose="020B0806030504020204" pitchFamily="34" charset="0"/>
      <p:regular r:id="rId11"/>
      <p:bold r:id="rId12"/>
    </p:embeddedFont>
    <p:embeddedFont>
      <p:font typeface="TC Milo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08" autoAdjust="0"/>
  </p:normalViewPr>
  <p:slideViewPr>
    <p:cSldViewPr>
      <p:cViewPr varScale="1">
        <p:scale>
          <a:sx n="78" d="100"/>
          <a:sy n="78" d="100"/>
        </p:scale>
        <p:origin x="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svg"/><Relationship Id="rId5" Type="http://schemas.openxmlformats.org/officeDocument/2006/relationships/image" Target="../media/image7.sv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svg"/><Relationship Id="rId5" Type="http://schemas.openxmlformats.org/officeDocument/2006/relationships/image" Target="../media/image7.sv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2748142"/>
            <a:ext cx="18288000" cy="4790716"/>
            <a:chOff x="0" y="0"/>
            <a:chExt cx="4816593" cy="12617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261752"/>
            </a:xfrm>
            <a:custGeom>
              <a:avLst/>
              <a:gdLst/>
              <a:ahLst/>
              <a:cxnLst/>
              <a:rect l="l" t="t" r="r" b="b"/>
              <a:pathLst>
                <a:path w="4816592" h="1261752">
                  <a:moveTo>
                    <a:pt x="0" y="0"/>
                  </a:moveTo>
                  <a:lnTo>
                    <a:pt x="4816592" y="0"/>
                  </a:lnTo>
                  <a:lnTo>
                    <a:pt x="4816592" y="1261752"/>
                  </a:lnTo>
                  <a:lnTo>
                    <a:pt x="0" y="1261752"/>
                  </a:lnTo>
                  <a:close/>
                </a:path>
              </a:pathLst>
            </a:custGeom>
            <a:solidFill>
              <a:srgbClr val="6A8B6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309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2748142"/>
            <a:ext cx="4790716" cy="4790716"/>
          </a:xfrm>
          <a:custGeom>
            <a:avLst/>
            <a:gdLst/>
            <a:ahLst/>
            <a:cxnLst/>
            <a:rect l="l" t="t" r="r" b="b"/>
            <a:pathLst>
              <a:path w="4790716" h="4790716">
                <a:moveTo>
                  <a:pt x="0" y="0"/>
                </a:moveTo>
                <a:lnTo>
                  <a:pt x="4790716" y="0"/>
                </a:lnTo>
                <a:lnTo>
                  <a:pt x="4790716" y="4790716"/>
                </a:lnTo>
                <a:lnTo>
                  <a:pt x="0" y="4790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9" name="Freeform 9"/>
          <p:cNvSpPr/>
          <p:nvPr/>
        </p:nvSpPr>
        <p:spPr>
          <a:xfrm>
            <a:off x="13495016" y="2748142"/>
            <a:ext cx="4790716" cy="4790716"/>
          </a:xfrm>
          <a:custGeom>
            <a:avLst/>
            <a:gdLst/>
            <a:ahLst/>
            <a:cxnLst/>
            <a:rect l="l" t="t" r="r" b="b"/>
            <a:pathLst>
              <a:path w="4790716" h="4790716">
                <a:moveTo>
                  <a:pt x="0" y="0"/>
                </a:moveTo>
                <a:lnTo>
                  <a:pt x="4790716" y="0"/>
                </a:lnTo>
                <a:lnTo>
                  <a:pt x="4790716" y="4790716"/>
                </a:lnTo>
                <a:lnTo>
                  <a:pt x="0" y="4790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10" name="Group 10"/>
          <p:cNvGrpSpPr/>
          <p:nvPr/>
        </p:nvGrpSpPr>
        <p:grpSpPr>
          <a:xfrm>
            <a:off x="4549412" y="1860300"/>
            <a:ext cx="9968466" cy="7551415"/>
            <a:chOff x="0" y="0"/>
            <a:chExt cx="2625440" cy="19888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25440" cy="1988850"/>
            </a:xfrm>
            <a:custGeom>
              <a:avLst/>
              <a:gdLst/>
              <a:ahLst/>
              <a:cxnLst/>
              <a:rect l="l" t="t" r="r" b="b"/>
              <a:pathLst>
                <a:path w="2625440" h="1988850">
                  <a:moveTo>
                    <a:pt x="39609" y="0"/>
                  </a:moveTo>
                  <a:lnTo>
                    <a:pt x="2585831" y="0"/>
                  </a:lnTo>
                  <a:cubicBezTo>
                    <a:pt x="2607706" y="0"/>
                    <a:pt x="2625440" y="17733"/>
                    <a:pt x="2625440" y="39609"/>
                  </a:cubicBezTo>
                  <a:lnTo>
                    <a:pt x="2625440" y="1949241"/>
                  </a:lnTo>
                  <a:cubicBezTo>
                    <a:pt x="2625440" y="1971117"/>
                    <a:pt x="2607706" y="1988850"/>
                    <a:pt x="2585831" y="1988850"/>
                  </a:cubicBezTo>
                  <a:lnTo>
                    <a:pt x="39609" y="1988850"/>
                  </a:lnTo>
                  <a:cubicBezTo>
                    <a:pt x="17733" y="1988850"/>
                    <a:pt x="0" y="1971117"/>
                    <a:pt x="0" y="1949241"/>
                  </a:cubicBezTo>
                  <a:lnTo>
                    <a:pt x="0" y="39609"/>
                  </a:lnTo>
                  <a:cubicBezTo>
                    <a:pt x="0" y="17733"/>
                    <a:pt x="17733" y="0"/>
                    <a:pt x="39609" y="0"/>
                  </a:cubicBezTo>
                  <a:close/>
                </a:path>
              </a:pathLst>
            </a:custGeom>
            <a:solidFill>
              <a:srgbClr val="313733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625440" cy="2036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168290" y="1483761"/>
            <a:ext cx="9951420" cy="7581172"/>
          </a:xfrm>
          <a:custGeom>
            <a:avLst/>
            <a:gdLst/>
            <a:ahLst/>
            <a:cxnLst/>
            <a:rect l="l" t="t" r="r" b="b"/>
            <a:pathLst>
              <a:path w="9951420" h="7581172">
                <a:moveTo>
                  <a:pt x="0" y="0"/>
                </a:moveTo>
                <a:lnTo>
                  <a:pt x="9951420" y="0"/>
                </a:lnTo>
                <a:lnTo>
                  <a:pt x="9951420" y="7581172"/>
                </a:lnTo>
                <a:lnTo>
                  <a:pt x="0" y="7581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Freeform 14"/>
          <p:cNvSpPr/>
          <p:nvPr/>
        </p:nvSpPr>
        <p:spPr>
          <a:xfrm>
            <a:off x="4270577" y="6808075"/>
            <a:ext cx="1961415" cy="2256858"/>
          </a:xfrm>
          <a:custGeom>
            <a:avLst/>
            <a:gdLst/>
            <a:ahLst/>
            <a:cxnLst/>
            <a:rect l="l" t="t" r="r" b="b"/>
            <a:pathLst>
              <a:path w="1961415" h="2256858">
                <a:moveTo>
                  <a:pt x="0" y="0"/>
                </a:moveTo>
                <a:lnTo>
                  <a:pt x="1961415" y="0"/>
                </a:lnTo>
                <a:lnTo>
                  <a:pt x="1961415" y="2256858"/>
                </a:lnTo>
                <a:lnTo>
                  <a:pt x="0" y="225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5" name="Freeform 15"/>
          <p:cNvSpPr/>
          <p:nvPr/>
        </p:nvSpPr>
        <p:spPr>
          <a:xfrm>
            <a:off x="-88877" y="200599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6" name="Freeform 16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7" name="Freeform 17"/>
          <p:cNvSpPr/>
          <p:nvPr/>
        </p:nvSpPr>
        <p:spPr>
          <a:xfrm>
            <a:off x="0" y="8097783"/>
            <a:ext cx="2069805" cy="2189217"/>
          </a:xfrm>
          <a:custGeom>
            <a:avLst/>
            <a:gdLst/>
            <a:ahLst/>
            <a:cxnLst/>
            <a:rect l="l" t="t" r="r" b="b"/>
            <a:pathLst>
              <a:path w="2069805" h="2189217">
                <a:moveTo>
                  <a:pt x="0" y="0"/>
                </a:moveTo>
                <a:lnTo>
                  <a:pt x="2069805" y="0"/>
                </a:lnTo>
                <a:lnTo>
                  <a:pt x="2069805" y="2189217"/>
                </a:lnTo>
                <a:lnTo>
                  <a:pt x="0" y="21892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8" name="Freeform 18"/>
          <p:cNvSpPr/>
          <p:nvPr/>
        </p:nvSpPr>
        <p:spPr>
          <a:xfrm>
            <a:off x="6347676" y="2652246"/>
            <a:ext cx="1549424" cy="2622102"/>
          </a:xfrm>
          <a:custGeom>
            <a:avLst/>
            <a:gdLst/>
            <a:ahLst/>
            <a:cxnLst/>
            <a:rect l="l" t="t" r="r" b="b"/>
            <a:pathLst>
              <a:path w="1549424" h="2622102">
                <a:moveTo>
                  <a:pt x="0" y="0"/>
                </a:moveTo>
                <a:lnTo>
                  <a:pt x="1549424" y="0"/>
                </a:lnTo>
                <a:lnTo>
                  <a:pt x="1549424" y="2622101"/>
                </a:lnTo>
                <a:lnTo>
                  <a:pt x="0" y="262210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9" name="TextBox 19"/>
          <p:cNvSpPr txBox="1"/>
          <p:nvPr/>
        </p:nvSpPr>
        <p:spPr>
          <a:xfrm>
            <a:off x="4790716" y="3946433"/>
            <a:ext cx="9328994" cy="280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8"/>
              </a:lnSpc>
            </a:pPr>
            <a:r>
              <a:rPr lang="en-US" sz="8005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ANALISIS PENGELUARAN PELANGGAN  WHOLESALE</a:t>
            </a:r>
          </a:p>
        </p:txBody>
      </p:sp>
      <p:sp>
        <p:nvSpPr>
          <p:cNvPr id="20" name="Freeform 20"/>
          <p:cNvSpPr/>
          <p:nvPr/>
        </p:nvSpPr>
        <p:spPr>
          <a:xfrm flipH="1">
            <a:off x="14023985" y="7311124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4264015" y="0"/>
                </a:moveTo>
                <a:lnTo>
                  <a:pt x="0" y="0"/>
                </a:lnTo>
                <a:lnTo>
                  <a:pt x="0" y="2975876"/>
                </a:lnTo>
                <a:lnTo>
                  <a:pt x="4264015" y="2975876"/>
                </a:lnTo>
                <a:lnTo>
                  <a:pt x="4264015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1" name="TextBox 21"/>
          <p:cNvSpPr txBox="1"/>
          <p:nvPr/>
        </p:nvSpPr>
        <p:spPr>
          <a:xfrm>
            <a:off x="7683915" y="7738788"/>
            <a:ext cx="3199584" cy="541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1571" spc="113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mengungkap Wawasan Strategi  dan data pelanggan</a:t>
            </a:r>
          </a:p>
        </p:txBody>
      </p:sp>
      <p:sp>
        <p:nvSpPr>
          <p:cNvPr id="22" name="Tombol Tindakan: Maju atau Selanjutnya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5F04943-3B07-0509-0BBA-C453C593F8E7}"/>
              </a:ext>
            </a:extLst>
          </p:cNvPr>
          <p:cNvSpPr/>
          <p:nvPr/>
        </p:nvSpPr>
        <p:spPr>
          <a:xfrm>
            <a:off x="16155992" y="9144000"/>
            <a:ext cx="1042416" cy="1042416"/>
          </a:xfrm>
          <a:prstGeom prst="actionButtonForwardNex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3634542"/>
            <a:ext cx="18288000" cy="6652458"/>
            <a:chOff x="0" y="0"/>
            <a:chExt cx="4816593" cy="17520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752088"/>
            </a:xfrm>
            <a:custGeom>
              <a:avLst/>
              <a:gdLst/>
              <a:ahLst/>
              <a:cxnLst/>
              <a:rect l="l" t="t" r="r" b="b"/>
              <a:pathLst>
                <a:path w="4816592" h="1752088">
                  <a:moveTo>
                    <a:pt x="0" y="0"/>
                  </a:moveTo>
                  <a:lnTo>
                    <a:pt x="4816592" y="0"/>
                  </a:lnTo>
                  <a:lnTo>
                    <a:pt x="4816592" y="1752088"/>
                  </a:lnTo>
                  <a:lnTo>
                    <a:pt x="0" y="1752088"/>
                  </a:lnTo>
                  <a:close/>
                </a:path>
              </a:pathLst>
            </a:custGeom>
            <a:solidFill>
              <a:srgbClr val="6A8B66"/>
            </a:solidFill>
          </p:spPr>
          <p:txBody>
            <a:bodyPr/>
            <a:lstStyle/>
            <a:p>
              <a:endParaRPr lang="id-ID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799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589730" y="7752855"/>
            <a:ext cx="868621" cy="999459"/>
          </a:xfrm>
          <a:custGeom>
            <a:avLst/>
            <a:gdLst/>
            <a:ahLst/>
            <a:cxnLst/>
            <a:rect l="l" t="t" r="r" b="b"/>
            <a:pathLst>
              <a:path w="868621" h="999459">
                <a:moveTo>
                  <a:pt x="0" y="0"/>
                </a:moveTo>
                <a:lnTo>
                  <a:pt x="868621" y="0"/>
                </a:lnTo>
                <a:lnTo>
                  <a:pt x="868621" y="999459"/>
                </a:lnTo>
                <a:lnTo>
                  <a:pt x="0" y="999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9" name="Freeform 9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0" name="Freeform 10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>
          <a:xfrm>
            <a:off x="1028700" y="2836267"/>
            <a:ext cx="8695148" cy="6624122"/>
          </a:xfrm>
          <a:custGeom>
            <a:avLst/>
            <a:gdLst/>
            <a:ahLst/>
            <a:cxnLst/>
            <a:rect l="l" t="t" r="r" b="b"/>
            <a:pathLst>
              <a:path w="8695148" h="6624122">
                <a:moveTo>
                  <a:pt x="0" y="0"/>
                </a:moveTo>
                <a:lnTo>
                  <a:pt x="8695148" y="0"/>
                </a:lnTo>
                <a:lnTo>
                  <a:pt x="8695148" y="6624121"/>
                </a:lnTo>
                <a:lnTo>
                  <a:pt x="0" y="66241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2" name="Freeform 12"/>
          <p:cNvSpPr/>
          <p:nvPr/>
        </p:nvSpPr>
        <p:spPr>
          <a:xfrm>
            <a:off x="10030606" y="2989682"/>
            <a:ext cx="6453755" cy="4916588"/>
          </a:xfrm>
          <a:custGeom>
            <a:avLst/>
            <a:gdLst/>
            <a:ahLst/>
            <a:cxnLst/>
            <a:rect l="l" t="t" r="r" b="b"/>
            <a:pathLst>
              <a:path w="6453755" h="4916588">
                <a:moveTo>
                  <a:pt x="0" y="0"/>
                </a:moveTo>
                <a:lnTo>
                  <a:pt x="6453755" y="0"/>
                </a:lnTo>
                <a:lnTo>
                  <a:pt x="6453755" y="4916588"/>
                </a:lnTo>
                <a:lnTo>
                  <a:pt x="0" y="49165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3" name="Freeform 13"/>
          <p:cNvSpPr/>
          <p:nvPr/>
        </p:nvSpPr>
        <p:spPr>
          <a:xfrm>
            <a:off x="4426760" y="983585"/>
            <a:ext cx="9951420" cy="868488"/>
          </a:xfrm>
          <a:custGeom>
            <a:avLst/>
            <a:gdLst/>
            <a:ahLst/>
            <a:cxnLst/>
            <a:rect l="l" t="t" r="r" b="b"/>
            <a:pathLst>
              <a:path w="9951420" h="868488">
                <a:moveTo>
                  <a:pt x="0" y="0"/>
                </a:moveTo>
                <a:lnTo>
                  <a:pt x="9951420" y="0"/>
                </a:lnTo>
                <a:lnTo>
                  <a:pt x="9951420" y="868488"/>
                </a:lnTo>
                <a:lnTo>
                  <a:pt x="0" y="8684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Freeform 14"/>
          <p:cNvSpPr/>
          <p:nvPr/>
        </p:nvSpPr>
        <p:spPr>
          <a:xfrm flipH="1">
            <a:off x="14023985" y="7264376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4264015" y="0"/>
                </a:moveTo>
                <a:lnTo>
                  <a:pt x="0" y="0"/>
                </a:lnTo>
                <a:lnTo>
                  <a:pt x="0" y="2975875"/>
                </a:lnTo>
                <a:lnTo>
                  <a:pt x="4264015" y="2975875"/>
                </a:lnTo>
                <a:lnTo>
                  <a:pt x="42640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5" name="Freeform 15"/>
          <p:cNvSpPr/>
          <p:nvPr/>
        </p:nvSpPr>
        <p:spPr>
          <a:xfrm>
            <a:off x="10148482" y="3798007"/>
            <a:ext cx="6218003" cy="3954848"/>
          </a:xfrm>
          <a:custGeom>
            <a:avLst/>
            <a:gdLst/>
            <a:ahLst/>
            <a:cxnLst/>
            <a:rect l="l" t="t" r="r" b="b"/>
            <a:pathLst>
              <a:path w="6218003" h="3954848">
                <a:moveTo>
                  <a:pt x="0" y="0"/>
                </a:moveTo>
                <a:lnTo>
                  <a:pt x="6218003" y="0"/>
                </a:lnTo>
                <a:lnTo>
                  <a:pt x="6218003" y="3954848"/>
                </a:lnTo>
                <a:lnTo>
                  <a:pt x="0" y="395484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r="-2871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6" name="TextBox 16"/>
          <p:cNvSpPr txBox="1"/>
          <p:nvPr/>
        </p:nvSpPr>
        <p:spPr>
          <a:xfrm>
            <a:off x="7705655" y="981058"/>
            <a:ext cx="3318385" cy="77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5"/>
              </a:lnSpc>
            </a:pPr>
            <a:r>
              <a:rPr lang="en-US" sz="4482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LATAR BELAKANG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98520" y="3576956"/>
            <a:ext cx="6745479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Awal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6884" y="5545674"/>
            <a:ext cx="8296964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Rata-rata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Pengeluaran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Per-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kategori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7279"/>
              </a:lnSpc>
            </a:pP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9" name="Tombol Tindakan: Maju atau Selanjutnya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84C4AE5-B097-D422-0DC1-FD36A3AB4EF4}"/>
              </a:ext>
            </a:extLst>
          </p:cNvPr>
          <p:cNvSpPr/>
          <p:nvPr/>
        </p:nvSpPr>
        <p:spPr>
          <a:xfrm>
            <a:off x="16703038" y="9197836"/>
            <a:ext cx="1042416" cy="1042416"/>
          </a:xfrm>
          <a:prstGeom prst="actionButtonForwardNex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3634542"/>
            <a:ext cx="18288000" cy="6652458"/>
            <a:chOff x="0" y="0"/>
            <a:chExt cx="4816593" cy="17520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752088"/>
            </a:xfrm>
            <a:custGeom>
              <a:avLst/>
              <a:gdLst/>
              <a:ahLst/>
              <a:cxnLst/>
              <a:rect l="l" t="t" r="r" b="b"/>
              <a:pathLst>
                <a:path w="4816592" h="1752088">
                  <a:moveTo>
                    <a:pt x="0" y="0"/>
                  </a:moveTo>
                  <a:lnTo>
                    <a:pt x="4816592" y="0"/>
                  </a:lnTo>
                  <a:lnTo>
                    <a:pt x="4816592" y="1752088"/>
                  </a:lnTo>
                  <a:lnTo>
                    <a:pt x="0" y="1752088"/>
                  </a:lnTo>
                  <a:close/>
                </a:path>
              </a:pathLst>
            </a:custGeom>
            <a:solidFill>
              <a:srgbClr val="6A8B6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799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51162" y="4665025"/>
            <a:ext cx="831676" cy="956949"/>
          </a:xfrm>
          <a:custGeom>
            <a:avLst/>
            <a:gdLst/>
            <a:ahLst/>
            <a:cxnLst/>
            <a:rect l="l" t="t" r="r" b="b"/>
            <a:pathLst>
              <a:path w="831676" h="956949">
                <a:moveTo>
                  <a:pt x="0" y="0"/>
                </a:moveTo>
                <a:lnTo>
                  <a:pt x="831676" y="0"/>
                </a:lnTo>
                <a:lnTo>
                  <a:pt x="831676" y="956950"/>
                </a:lnTo>
                <a:lnTo>
                  <a:pt x="0" y="956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9" name="Freeform 9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0" name="Freeform 10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>
          <a:xfrm flipH="1">
            <a:off x="-2383504" y="1560400"/>
            <a:ext cx="11326041" cy="8401863"/>
          </a:xfrm>
          <a:custGeom>
            <a:avLst/>
            <a:gdLst/>
            <a:ahLst/>
            <a:cxnLst/>
            <a:rect l="l" t="t" r="r" b="b"/>
            <a:pathLst>
              <a:path w="11326041" h="8401863">
                <a:moveTo>
                  <a:pt x="11326042" y="0"/>
                </a:moveTo>
                <a:lnTo>
                  <a:pt x="0" y="0"/>
                </a:lnTo>
                <a:lnTo>
                  <a:pt x="0" y="8401863"/>
                </a:lnTo>
                <a:lnTo>
                  <a:pt x="11326042" y="8401863"/>
                </a:lnTo>
                <a:lnTo>
                  <a:pt x="1132604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2" name="Freeform 12"/>
          <p:cNvSpPr/>
          <p:nvPr/>
        </p:nvSpPr>
        <p:spPr>
          <a:xfrm flipH="1">
            <a:off x="14215149" y="7400061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4264015" y="0"/>
                </a:moveTo>
                <a:lnTo>
                  <a:pt x="0" y="0"/>
                </a:lnTo>
                <a:lnTo>
                  <a:pt x="0" y="2975875"/>
                </a:lnTo>
                <a:lnTo>
                  <a:pt x="4264015" y="2975875"/>
                </a:lnTo>
                <a:lnTo>
                  <a:pt x="426401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3" name="Freeform 13"/>
          <p:cNvSpPr/>
          <p:nvPr/>
        </p:nvSpPr>
        <p:spPr>
          <a:xfrm>
            <a:off x="134597" y="3727778"/>
            <a:ext cx="8363347" cy="4961706"/>
          </a:xfrm>
          <a:custGeom>
            <a:avLst/>
            <a:gdLst/>
            <a:ahLst/>
            <a:cxnLst/>
            <a:rect l="l" t="t" r="r" b="b"/>
            <a:pathLst>
              <a:path w="8363347" h="4961706">
                <a:moveTo>
                  <a:pt x="0" y="0"/>
                </a:moveTo>
                <a:lnTo>
                  <a:pt x="8363346" y="0"/>
                </a:lnTo>
                <a:lnTo>
                  <a:pt x="8363346" y="4961706"/>
                </a:lnTo>
                <a:lnTo>
                  <a:pt x="0" y="49617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609" r="-17685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8382575" y="5979215"/>
            <a:ext cx="8761357" cy="411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6"/>
              </a:lnSpc>
            </a:pPr>
            <a:r>
              <a:rPr lang="en-US" sz="2447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GRAFIK PENGELUARAN PELANGGAN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49247" y="1998945"/>
            <a:ext cx="3675740" cy="74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54"/>
              </a:lnSpc>
            </a:pPr>
            <a:r>
              <a:rPr lang="en-US" sz="4324">
                <a:solidFill>
                  <a:srgbClr val="47594F"/>
                </a:solidFill>
                <a:latin typeface="TC Milo"/>
                <a:ea typeface="TC Milo"/>
                <a:cs typeface="TC Milo"/>
                <a:sym typeface="TC Milo"/>
              </a:rPr>
              <a:t>Tujuan Penelitian</a:t>
            </a:r>
          </a:p>
        </p:txBody>
      </p:sp>
      <p:sp>
        <p:nvSpPr>
          <p:cNvPr id="16" name="Tombol Tindakan: Maju atau Selanjutnya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271664-9DF3-99FB-1365-EFC3D19B717E}"/>
              </a:ext>
            </a:extLst>
          </p:cNvPr>
          <p:cNvSpPr/>
          <p:nvPr/>
        </p:nvSpPr>
        <p:spPr>
          <a:xfrm>
            <a:off x="16686373" y="9074876"/>
            <a:ext cx="1042416" cy="1042416"/>
          </a:xfrm>
          <a:prstGeom prst="actionButtonForwardNex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2748142"/>
            <a:ext cx="18288000" cy="6648748"/>
            <a:chOff x="0" y="0"/>
            <a:chExt cx="4816593" cy="17511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751111"/>
            </a:xfrm>
            <a:custGeom>
              <a:avLst/>
              <a:gdLst/>
              <a:ahLst/>
              <a:cxnLst/>
              <a:rect l="l" t="t" r="r" b="b"/>
              <a:pathLst>
                <a:path w="4816592" h="1751111">
                  <a:moveTo>
                    <a:pt x="0" y="0"/>
                  </a:moveTo>
                  <a:lnTo>
                    <a:pt x="4816592" y="0"/>
                  </a:lnTo>
                  <a:lnTo>
                    <a:pt x="4816592" y="1751111"/>
                  </a:lnTo>
                  <a:lnTo>
                    <a:pt x="0" y="1751111"/>
                  </a:lnTo>
                  <a:close/>
                </a:path>
              </a:pathLst>
            </a:custGeom>
            <a:solidFill>
              <a:srgbClr val="6A8B6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798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748142"/>
            <a:ext cx="19946243" cy="6648748"/>
            <a:chOff x="0" y="0"/>
            <a:chExt cx="26594990" cy="88649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864997" cy="8864997"/>
            </a:xfrm>
            <a:custGeom>
              <a:avLst/>
              <a:gdLst/>
              <a:ahLst/>
              <a:cxnLst/>
              <a:rect l="l" t="t" r="r" b="b"/>
              <a:pathLst>
                <a:path w="8864997" h="8864997">
                  <a:moveTo>
                    <a:pt x="0" y="0"/>
                  </a:moveTo>
                  <a:lnTo>
                    <a:pt x="8864997" y="0"/>
                  </a:lnTo>
                  <a:lnTo>
                    <a:pt x="8864997" y="8864997"/>
                  </a:lnTo>
                  <a:lnTo>
                    <a:pt x="0" y="8864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 flipH="1">
              <a:off x="8864997" y="0"/>
              <a:ext cx="8864997" cy="8864997"/>
            </a:xfrm>
            <a:custGeom>
              <a:avLst/>
              <a:gdLst/>
              <a:ahLst/>
              <a:cxnLst/>
              <a:rect l="l" t="t" r="r" b="b"/>
              <a:pathLst>
                <a:path w="8864997" h="8864997">
                  <a:moveTo>
                    <a:pt x="8864996" y="0"/>
                  </a:moveTo>
                  <a:lnTo>
                    <a:pt x="0" y="0"/>
                  </a:lnTo>
                  <a:lnTo>
                    <a:pt x="0" y="8864997"/>
                  </a:lnTo>
                  <a:lnTo>
                    <a:pt x="8864996" y="8864997"/>
                  </a:lnTo>
                  <a:lnTo>
                    <a:pt x="8864996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 flipH="1">
              <a:off x="17729993" y="0"/>
              <a:ext cx="8864997" cy="8864997"/>
            </a:xfrm>
            <a:custGeom>
              <a:avLst/>
              <a:gdLst/>
              <a:ahLst/>
              <a:cxnLst/>
              <a:rect l="l" t="t" r="r" b="b"/>
              <a:pathLst>
                <a:path w="8864997" h="8864997">
                  <a:moveTo>
                    <a:pt x="8864997" y="0"/>
                  </a:moveTo>
                  <a:lnTo>
                    <a:pt x="0" y="0"/>
                  </a:lnTo>
                  <a:lnTo>
                    <a:pt x="0" y="8864997"/>
                  </a:lnTo>
                  <a:lnTo>
                    <a:pt x="8864997" y="8864997"/>
                  </a:lnTo>
                  <a:lnTo>
                    <a:pt x="8864997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3476389"/>
            <a:ext cx="7602643" cy="4711832"/>
            <a:chOff x="0" y="0"/>
            <a:chExt cx="10136858" cy="62824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817528" cy="6282443"/>
              <a:chOff x="0" y="0"/>
              <a:chExt cx="1100530" cy="70425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100530" cy="704252"/>
              </a:xfrm>
              <a:custGeom>
                <a:avLst/>
                <a:gdLst/>
                <a:ahLst/>
                <a:cxnLst/>
                <a:rect l="l" t="t" r="r" b="b"/>
                <a:pathLst>
                  <a:path w="1100530" h="704252">
                    <a:moveTo>
                      <a:pt x="94491" y="0"/>
                    </a:moveTo>
                    <a:lnTo>
                      <a:pt x="1006039" y="0"/>
                    </a:lnTo>
                    <a:cubicBezTo>
                      <a:pt x="1031100" y="0"/>
                      <a:pt x="1055134" y="9955"/>
                      <a:pt x="1072854" y="27676"/>
                    </a:cubicBezTo>
                    <a:cubicBezTo>
                      <a:pt x="1090575" y="45396"/>
                      <a:pt x="1100530" y="69430"/>
                      <a:pt x="1100530" y="94491"/>
                    </a:cubicBezTo>
                    <a:lnTo>
                      <a:pt x="1100530" y="609761"/>
                    </a:lnTo>
                    <a:cubicBezTo>
                      <a:pt x="1100530" y="661947"/>
                      <a:pt x="1058225" y="704252"/>
                      <a:pt x="1006039" y="704252"/>
                    </a:cubicBezTo>
                    <a:lnTo>
                      <a:pt x="94491" y="704252"/>
                    </a:lnTo>
                    <a:cubicBezTo>
                      <a:pt x="42305" y="704252"/>
                      <a:pt x="0" y="661947"/>
                      <a:pt x="0" y="609761"/>
                    </a:cubicBezTo>
                    <a:lnTo>
                      <a:pt x="0" y="94491"/>
                    </a:lnTo>
                    <a:cubicBezTo>
                      <a:pt x="0" y="42305"/>
                      <a:pt x="42305" y="0"/>
                      <a:pt x="94491" y="0"/>
                    </a:cubicBezTo>
                    <a:close/>
                  </a:path>
                </a:pathLst>
              </a:custGeom>
              <a:solidFill>
                <a:srgbClr val="47594F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1100530" cy="7518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319330" y="0"/>
              <a:ext cx="9817528" cy="6282443"/>
              <a:chOff x="0" y="0"/>
              <a:chExt cx="1100530" cy="704252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100530" cy="704252"/>
              </a:xfrm>
              <a:custGeom>
                <a:avLst/>
                <a:gdLst/>
                <a:ahLst/>
                <a:cxnLst/>
                <a:rect l="l" t="t" r="r" b="b"/>
                <a:pathLst>
                  <a:path w="1100530" h="704252">
                    <a:moveTo>
                      <a:pt x="94491" y="0"/>
                    </a:moveTo>
                    <a:lnTo>
                      <a:pt x="1006039" y="0"/>
                    </a:lnTo>
                    <a:cubicBezTo>
                      <a:pt x="1031100" y="0"/>
                      <a:pt x="1055134" y="9955"/>
                      <a:pt x="1072854" y="27676"/>
                    </a:cubicBezTo>
                    <a:cubicBezTo>
                      <a:pt x="1090575" y="45396"/>
                      <a:pt x="1100530" y="69430"/>
                      <a:pt x="1100530" y="94491"/>
                    </a:cubicBezTo>
                    <a:lnTo>
                      <a:pt x="1100530" y="609761"/>
                    </a:lnTo>
                    <a:cubicBezTo>
                      <a:pt x="1100530" y="661947"/>
                      <a:pt x="1058225" y="704252"/>
                      <a:pt x="1006039" y="704252"/>
                    </a:cubicBezTo>
                    <a:lnTo>
                      <a:pt x="94491" y="704252"/>
                    </a:lnTo>
                    <a:cubicBezTo>
                      <a:pt x="42305" y="704252"/>
                      <a:pt x="0" y="661947"/>
                      <a:pt x="0" y="609761"/>
                    </a:cubicBezTo>
                    <a:lnTo>
                      <a:pt x="0" y="94491"/>
                    </a:lnTo>
                    <a:cubicBezTo>
                      <a:pt x="0" y="42305"/>
                      <a:pt x="42305" y="0"/>
                      <a:pt x="94491" y="0"/>
                    </a:cubicBezTo>
                    <a:close/>
                  </a:path>
                </a:pathLst>
              </a:custGeom>
              <a:solidFill>
                <a:srgbClr val="47594F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1100530" cy="7518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0" name="Freeform 20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21" name="Group 21"/>
          <p:cNvGrpSpPr/>
          <p:nvPr/>
        </p:nvGrpSpPr>
        <p:grpSpPr>
          <a:xfrm>
            <a:off x="9789411" y="2946943"/>
            <a:ext cx="7602643" cy="4711832"/>
            <a:chOff x="0" y="0"/>
            <a:chExt cx="10136858" cy="62824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9817528" cy="6282443"/>
              <a:chOff x="0" y="0"/>
              <a:chExt cx="1100530" cy="704252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100530" cy="704252"/>
              </a:xfrm>
              <a:custGeom>
                <a:avLst/>
                <a:gdLst/>
                <a:ahLst/>
                <a:cxnLst/>
                <a:rect l="l" t="t" r="r" b="b"/>
                <a:pathLst>
                  <a:path w="1100530" h="704252">
                    <a:moveTo>
                      <a:pt x="94491" y="0"/>
                    </a:moveTo>
                    <a:lnTo>
                      <a:pt x="1006039" y="0"/>
                    </a:lnTo>
                    <a:cubicBezTo>
                      <a:pt x="1031100" y="0"/>
                      <a:pt x="1055134" y="9955"/>
                      <a:pt x="1072854" y="27676"/>
                    </a:cubicBezTo>
                    <a:cubicBezTo>
                      <a:pt x="1090575" y="45396"/>
                      <a:pt x="1100530" y="69430"/>
                      <a:pt x="1100530" y="94491"/>
                    </a:cubicBezTo>
                    <a:lnTo>
                      <a:pt x="1100530" y="609761"/>
                    </a:lnTo>
                    <a:cubicBezTo>
                      <a:pt x="1100530" y="661947"/>
                      <a:pt x="1058225" y="704252"/>
                      <a:pt x="1006039" y="704252"/>
                    </a:cubicBezTo>
                    <a:lnTo>
                      <a:pt x="94491" y="704252"/>
                    </a:lnTo>
                    <a:cubicBezTo>
                      <a:pt x="42305" y="704252"/>
                      <a:pt x="0" y="661947"/>
                      <a:pt x="0" y="609761"/>
                    </a:cubicBezTo>
                    <a:lnTo>
                      <a:pt x="0" y="94491"/>
                    </a:lnTo>
                    <a:cubicBezTo>
                      <a:pt x="0" y="42305"/>
                      <a:pt x="42305" y="0"/>
                      <a:pt x="94491" y="0"/>
                    </a:cubicBezTo>
                    <a:close/>
                  </a:path>
                </a:pathLst>
              </a:custGeom>
              <a:solidFill>
                <a:srgbClr val="47594F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47625"/>
                <a:ext cx="1100530" cy="7518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319330" y="0"/>
              <a:ext cx="9817528" cy="6282443"/>
              <a:chOff x="0" y="0"/>
              <a:chExt cx="1100530" cy="704252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100530" cy="704252"/>
              </a:xfrm>
              <a:custGeom>
                <a:avLst/>
                <a:gdLst/>
                <a:ahLst/>
                <a:cxnLst/>
                <a:rect l="l" t="t" r="r" b="b"/>
                <a:pathLst>
                  <a:path w="1100530" h="704252">
                    <a:moveTo>
                      <a:pt x="94491" y="0"/>
                    </a:moveTo>
                    <a:lnTo>
                      <a:pt x="1006039" y="0"/>
                    </a:lnTo>
                    <a:cubicBezTo>
                      <a:pt x="1031100" y="0"/>
                      <a:pt x="1055134" y="9955"/>
                      <a:pt x="1072854" y="27676"/>
                    </a:cubicBezTo>
                    <a:cubicBezTo>
                      <a:pt x="1090575" y="45396"/>
                      <a:pt x="1100530" y="69430"/>
                      <a:pt x="1100530" y="94491"/>
                    </a:cubicBezTo>
                    <a:lnTo>
                      <a:pt x="1100530" y="609761"/>
                    </a:lnTo>
                    <a:cubicBezTo>
                      <a:pt x="1100530" y="661947"/>
                      <a:pt x="1058225" y="704252"/>
                      <a:pt x="1006039" y="704252"/>
                    </a:cubicBezTo>
                    <a:lnTo>
                      <a:pt x="94491" y="704252"/>
                    </a:lnTo>
                    <a:cubicBezTo>
                      <a:pt x="42305" y="704252"/>
                      <a:pt x="0" y="661947"/>
                      <a:pt x="0" y="609761"/>
                    </a:cubicBezTo>
                    <a:lnTo>
                      <a:pt x="0" y="94491"/>
                    </a:lnTo>
                    <a:cubicBezTo>
                      <a:pt x="0" y="42305"/>
                      <a:pt x="42305" y="0"/>
                      <a:pt x="94491" y="0"/>
                    </a:cubicBezTo>
                    <a:close/>
                  </a:path>
                </a:pathLst>
              </a:custGeom>
              <a:solidFill>
                <a:srgbClr val="47594F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47625"/>
                <a:ext cx="1100530" cy="7518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19"/>
                  </a:lnSpc>
                </a:pPr>
                <a:endParaRPr/>
              </a:p>
            </p:txBody>
          </p:sp>
        </p:grpSp>
      </p:grpSp>
      <p:sp>
        <p:nvSpPr>
          <p:cNvPr id="28" name="Freeform 28"/>
          <p:cNvSpPr/>
          <p:nvPr/>
        </p:nvSpPr>
        <p:spPr>
          <a:xfrm flipH="1">
            <a:off x="14023228" y="5993931"/>
            <a:ext cx="6288226" cy="4388581"/>
          </a:xfrm>
          <a:custGeom>
            <a:avLst/>
            <a:gdLst/>
            <a:ahLst/>
            <a:cxnLst/>
            <a:rect l="l" t="t" r="r" b="b"/>
            <a:pathLst>
              <a:path w="6288226" h="4388581">
                <a:moveTo>
                  <a:pt x="6288226" y="0"/>
                </a:moveTo>
                <a:lnTo>
                  <a:pt x="0" y="0"/>
                </a:lnTo>
                <a:lnTo>
                  <a:pt x="0" y="4388581"/>
                </a:lnTo>
                <a:lnTo>
                  <a:pt x="6288226" y="4388581"/>
                </a:lnTo>
                <a:lnTo>
                  <a:pt x="628822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9" name="Freeform 29"/>
          <p:cNvSpPr/>
          <p:nvPr/>
        </p:nvSpPr>
        <p:spPr>
          <a:xfrm>
            <a:off x="1386751" y="3718850"/>
            <a:ext cx="6886541" cy="4226911"/>
          </a:xfrm>
          <a:custGeom>
            <a:avLst/>
            <a:gdLst/>
            <a:ahLst/>
            <a:cxnLst/>
            <a:rect l="l" t="t" r="r" b="b"/>
            <a:pathLst>
              <a:path w="6886541" h="4226911">
                <a:moveTo>
                  <a:pt x="0" y="0"/>
                </a:moveTo>
                <a:lnTo>
                  <a:pt x="6886541" y="0"/>
                </a:lnTo>
                <a:lnTo>
                  <a:pt x="6886541" y="4226911"/>
                </a:lnTo>
                <a:lnTo>
                  <a:pt x="0" y="422691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0" name="Freeform 30"/>
          <p:cNvSpPr/>
          <p:nvPr/>
        </p:nvSpPr>
        <p:spPr>
          <a:xfrm>
            <a:off x="10116048" y="3189391"/>
            <a:ext cx="6949370" cy="4226936"/>
          </a:xfrm>
          <a:custGeom>
            <a:avLst/>
            <a:gdLst/>
            <a:ahLst/>
            <a:cxnLst/>
            <a:rect l="l" t="t" r="r" b="b"/>
            <a:pathLst>
              <a:path w="6949370" h="4226936">
                <a:moveTo>
                  <a:pt x="0" y="0"/>
                </a:moveTo>
                <a:lnTo>
                  <a:pt x="6949370" y="0"/>
                </a:lnTo>
                <a:lnTo>
                  <a:pt x="6949370" y="4226936"/>
                </a:lnTo>
                <a:lnTo>
                  <a:pt x="0" y="422693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1" name="TextBox 31"/>
          <p:cNvSpPr txBox="1"/>
          <p:nvPr/>
        </p:nvSpPr>
        <p:spPr>
          <a:xfrm>
            <a:off x="2734842" y="825218"/>
            <a:ext cx="12818317" cy="1670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29"/>
              </a:lnSpc>
            </a:pPr>
            <a:r>
              <a:rPr lang="en-US" sz="9592">
                <a:solidFill>
                  <a:srgbClr val="6A8B66"/>
                </a:solidFill>
                <a:latin typeface="TC Milo"/>
                <a:ea typeface="TC Milo"/>
                <a:cs typeface="TC Milo"/>
                <a:sym typeface="TC Milo"/>
              </a:rPr>
              <a:t>DIAGRAM SEGMENTASI PELANGGAN</a:t>
            </a:r>
          </a:p>
        </p:txBody>
      </p:sp>
      <p:sp>
        <p:nvSpPr>
          <p:cNvPr id="32" name="Tombol Tindakan: Maju atau Selanjutnya 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300DA24-4AA3-1424-C6E6-22BCA81C8DEE}"/>
              </a:ext>
            </a:extLst>
          </p:cNvPr>
          <p:cNvSpPr/>
          <p:nvPr/>
        </p:nvSpPr>
        <p:spPr>
          <a:xfrm>
            <a:off x="17712402" y="9315801"/>
            <a:ext cx="1042416" cy="1042416"/>
          </a:xfrm>
          <a:prstGeom prst="actionButtonForwardNex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3634542"/>
            <a:ext cx="18288000" cy="6652458"/>
            <a:chOff x="0" y="0"/>
            <a:chExt cx="4816593" cy="17520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752088"/>
            </a:xfrm>
            <a:custGeom>
              <a:avLst/>
              <a:gdLst/>
              <a:ahLst/>
              <a:cxnLst/>
              <a:rect l="l" t="t" r="r" b="b"/>
              <a:pathLst>
                <a:path w="4816592" h="1752088">
                  <a:moveTo>
                    <a:pt x="0" y="0"/>
                  </a:moveTo>
                  <a:lnTo>
                    <a:pt x="4816592" y="0"/>
                  </a:lnTo>
                  <a:lnTo>
                    <a:pt x="4816592" y="1752088"/>
                  </a:lnTo>
                  <a:lnTo>
                    <a:pt x="0" y="1752088"/>
                  </a:lnTo>
                  <a:close/>
                </a:path>
              </a:pathLst>
            </a:custGeom>
            <a:solidFill>
              <a:srgbClr val="6A8B6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799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51162" y="4665025"/>
            <a:ext cx="831676" cy="956949"/>
          </a:xfrm>
          <a:custGeom>
            <a:avLst/>
            <a:gdLst/>
            <a:ahLst/>
            <a:cxnLst/>
            <a:rect l="l" t="t" r="r" b="b"/>
            <a:pathLst>
              <a:path w="831676" h="956949">
                <a:moveTo>
                  <a:pt x="0" y="0"/>
                </a:moveTo>
                <a:lnTo>
                  <a:pt x="831676" y="0"/>
                </a:lnTo>
                <a:lnTo>
                  <a:pt x="831676" y="956950"/>
                </a:lnTo>
                <a:lnTo>
                  <a:pt x="0" y="956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9" name="Freeform 9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0" name="Freeform 10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>
          <a:xfrm flipH="1">
            <a:off x="14215149" y="7400061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4264015" y="0"/>
                </a:moveTo>
                <a:lnTo>
                  <a:pt x="0" y="0"/>
                </a:lnTo>
                <a:lnTo>
                  <a:pt x="0" y="2975875"/>
                </a:lnTo>
                <a:lnTo>
                  <a:pt x="4264015" y="2975875"/>
                </a:lnTo>
                <a:lnTo>
                  <a:pt x="426401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2" name="Freeform 12"/>
          <p:cNvSpPr/>
          <p:nvPr/>
        </p:nvSpPr>
        <p:spPr>
          <a:xfrm>
            <a:off x="666215" y="6424332"/>
            <a:ext cx="2645548" cy="2463667"/>
          </a:xfrm>
          <a:custGeom>
            <a:avLst/>
            <a:gdLst/>
            <a:ahLst/>
            <a:cxnLst/>
            <a:rect l="l" t="t" r="r" b="b"/>
            <a:pathLst>
              <a:path w="2645548" h="2463667">
                <a:moveTo>
                  <a:pt x="0" y="0"/>
                </a:moveTo>
                <a:lnTo>
                  <a:pt x="2645548" y="0"/>
                </a:lnTo>
                <a:lnTo>
                  <a:pt x="2645548" y="2463667"/>
                </a:lnTo>
                <a:lnTo>
                  <a:pt x="0" y="246366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3" name="Freeform 13"/>
          <p:cNvSpPr/>
          <p:nvPr/>
        </p:nvSpPr>
        <p:spPr>
          <a:xfrm>
            <a:off x="3311763" y="1028700"/>
            <a:ext cx="11326041" cy="8401863"/>
          </a:xfrm>
          <a:custGeom>
            <a:avLst/>
            <a:gdLst/>
            <a:ahLst/>
            <a:cxnLst/>
            <a:rect l="l" t="t" r="r" b="b"/>
            <a:pathLst>
              <a:path w="11326041" h="8401863">
                <a:moveTo>
                  <a:pt x="0" y="0"/>
                </a:moveTo>
                <a:lnTo>
                  <a:pt x="11326042" y="0"/>
                </a:lnTo>
                <a:lnTo>
                  <a:pt x="11326042" y="8401863"/>
                </a:lnTo>
                <a:lnTo>
                  <a:pt x="0" y="840186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5388059" y="1226579"/>
            <a:ext cx="5003215" cy="101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5886">
                <a:solidFill>
                  <a:srgbClr val="47594F"/>
                </a:solidFill>
                <a:latin typeface="TC Milo"/>
                <a:ea typeface="TC Milo"/>
                <a:cs typeface="TC Milo"/>
                <a:sym typeface="TC Milo"/>
              </a:rPr>
              <a:t>kesimpulan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31499" y="2691317"/>
            <a:ext cx="5003215" cy="101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5886">
                <a:solidFill>
                  <a:srgbClr val="47594F"/>
                </a:solidFill>
                <a:latin typeface="TC Milo"/>
                <a:ea typeface="TC Milo"/>
                <a:cs typeface="TC Milo"/>
                <a:sym typeface="TC Milo"/>
              </a:rPr>
              <a:t>Saran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19710" y="3720978"/>
            <a:ext cx="8333866" cy="1508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0"/>
              </a:lnSpc>
            </a:pPr>
            <a:r>
              <a:rPr lang="en-US" sz="1729">
                <a:solidFill>
                  <a:srgbClr val="47594F"/>
                </a:solidFill>
                <a:latin typeface="Open Sans"/>
                <a:ea typeface="Open Sans"/>
                <a:cs typeface="Open Sans"/>
                <a:sym typeface="Open Sans"/>
              </a:rPr>
              <a:t>1. Saluran Horeca memberikan kontribusi terbesar terhadap pendapatan.</a:t>
            </a:r>
          </a:p>
          <a:p>
            <a:pPr algn="just">
              <a:lnSpc>
                <a:spcPts val="2420"/>
              </a:lnSpc>
            </a:pPr>
            <a:r>
              <a:rPr lang="en-US" sz="1729">
                <a:solidFill>
                  <a:srgbClr val="47594F"/>
                </a:solidFill>
                <a:latin typeface="Open Sans"/>
                <a:ea typeface="Open Sans"/>
                <a:cs typeface="Open Sans"/>
                <a:sym typeface="Open Sans"/>
              </a:rPr>
              <a:t>2. Kategori Grocery mendominasi pengeluaran pelanggan.</a:t>
            </a:r>
          </a:p>
          <a:p>
            <a:pPr algn="just">
              <a:lnSpc>
                <a:spcPts val="2420"/>
              </a:lnSpc>
            </a:pPr>
            <a:r>
              <a:rPr lang="en-US" sz="1729">
                <a:solidFill>
                  <a:srgbClr val="47594F"/>
                </a:solidFill>
                <a:latin typeface="Open Sans"/>
                <a:ea typeface="Open Sans"/>
                <a:cs typeface="Open Sans"/>
                <a:sym typeface="Open Sans"/>
              </a:rPr>
              <a:t>Region 3 memiliki potensi terbesar untuk peningkatan penjualan.</a:t>
            </a:r>
          </a:p>
          <a:p>
            <a:pPr algn="just">
              <a:lnSpc>
                <a:spcPts val="2420"/>
              </a:lnSpc>
            </a:pPr>
            <a:endParaRPr lang="en-US" sz="1729">
              <a:solidFill>
                <a:srgbClr val="47594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420"/>
              </a:lnSpc>
            </a:pPr>
            <a:endParaRPr lang="en-US" sz="1729">
              <a:solidFill>
                <a:srgbClr val="4759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311763" y="5019675"/>
            <a:ext cx="5003215" cy="101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5886">
                <a:solidFill>
                  <a:srgbClr val="47594F"/>
                </a:solidFill>
                <a:latin typeface="TC Milo"/>
                <a:ea typeface="TC Milo"/>
                <a:cs typeface="TC Milo"/>
                <a:sym typeface="TC Milo"/>
              </a:rPr>
              <a:t>Rekomendasi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19710" y="6147512"/>
            <a:ext cx="8333866" cy="899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3334" lvl="1" indent="-186667" algn="just">
              <a:lnSpc>
                <a:spcPts val="2420"/>
              </a:lnSpc>
              <a:buAutoNum type="arabicPeriod"/>
            </a:pPr>
            <a:r>
              <a:rPr lang="en-US" sz="1729">
                <a:solidFill>
                  <a:srgbClr val="47594F"/>
                </a:solidFill>
                <a:latin typeface="Open Sans"/>
                <a:ea typeface="Open Sans"/>
                <a:cs typeface="Open Sans"/>
                <a:sym typeface="Open Sans"/>
              </a:rPr>
              <a:t>Optimalkan pemasaran pada Horeca.</a:t>
            </a:r>
          </a:p>
          <a:p>
            <a:pPr algn="just">
              <a:lnSpc>
                <a:spcPts val="2420"/>
              </a:lnSpc>
            </a:pPr>
            <a:r>
              <a:rPr lang="en-US" sz="1729">
                <a:solidFill>
                  <a:srgbClr val="47594F"/>
                </a:solidFill>
                <a:latin typeface="Open Sans"/>
                <a:ea typeface="Open Sans"/>
                <a:cs typeface="Open Sans"/>
                <a:sym typeface="Open Sans"/>
              </a:rPr>
              <a:t>2. Prioritaskan inventori dan promosi untuk kategori Grocery di Region 3.</a:t>
            </a:r>
          </a:p>
          <a:p>
            <a:pPr algn="just">
              <a:lnSpc>
                <a:spcPts val="2420"/>
              </a:lnSpc>
            </a:pPr>
            <a:r>
              <a:rPr lang="en-US" sz="1729">
                <a:solidFill>
                  <a:srgbClr val="47594F"/>
                </a:solidFill>
                <a:latin typeface="Open Sans"/>
                <a:ea typeface="Open Sans"/>
                <a:cs typeface="Open Sans"/>
                <a:sym typeface="Open Sans"/>
              </a:rPr>
              <a:t>3. Tingkatkan loyalitas pelanggan melalui program khusus</a:t>
            </a:r>
          </a:p>
        </p:txBody>
      </p:sp>
      <p:sp>
        <p:nvSpPr>
          <p:cNvPr id="19" name="Tombol Tindakan: Maju atau Selanjutnya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6304B7-2072-7F91-D7E4-BAEF11198A9D}"/>
              </a:ext>
            </a:extLst>
          </p:cNvPr>
          <p:cNvSpPr/>
          <p:nvPr/>
        </p:nvSpPr>
        <p:spPr>
          <a:xfrm>
            <a:off x="17068800" y="9430563"/>
            <a:ext cx="1042416" cy="1042416"/>
          </a:xfrm>
          <a:prstGeom prst="actionButtonForwardNex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4088" y="0"/>
            <a:ext cx="19073252" cy="10287000"/>
            <a:chOff x="0" y="0"/>
            <a:chExt cx="25431003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715003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2748142"/>
            <a:ext cx="18288000" cy="4790716"/>
            <a:chOff x="0" y="0"/>
            <a:chExt cx="4816593" cy="12617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261752"/>
            </a:xfrm>
            <a:custGeom>
              <a:avLst/>
              <a:gdLst/>
              <a:ahLst/>
              <a:cxnLst/>
              <a:rect l="l" t="t" r="r" b="b"/>
              <a:pathLst>
                <a:path w="4816592" h="1261752">
                  <a:moveTo>
                    <a:pt x="0" y="0"/>
                  </a:moveTo>
                  <a:lnTo>
                    <a:pt x="4816592" y="0"/>
                  </a:lnTo>
                  <a:lnTo>
                    <a:pt x="4816592" y="1261752"/>
                  </a:lnTo>
                  <a:lnTo>
                    <a:pt x="0" y="1261752"/>
                  </a:lnTo>
                  <a:close/>
                </a:path>
              </a:pathLst>
            </a:custGeom>
            <a:solidFill>
              <a:srgbClr val="6A8B6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309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2748142"/>
            <a:ext cx="4790716" cy="4790716"/>
          </a:xfrm>
          <a:custGeom>
            <a:avLst/>
            <a:gdLst/>
            <a:ahLst/>
            <a:cxnLst/>
            <a:rect l="l" t="t" r="r" b="b"/>
            <a:pathLst>
              <a:path w="4790716" h="4790716">
                <a:moveTo>
                  <a:pt x="0" y="0"/>
                </a:moveTo>
                <a:lnTo>
                  <a:pt x="4790716" y="0"/>
                </a:lnTo>
                <a:lnTo>
                  <a:pt x="4790716" y="4790716"/>
                </a:lnTo>
                <a:lnTo>
                  <a:pt x="0" y="4790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9" name="Freeform 9"/>
          <p:cNvSpPr/>
          <p:nvPr/>
        </p:nvSpPr>
        <p:spPr>
          <a:xfrm>
            <a:off x="13495016" y="2748142"/>
            <a:ext cx="4790716" cy="4790716"/>
          </a:xfrm>
          <a:custGeom>
            <a:avLst/>
            <a:gdLst/>
            <a:ahLst/>
            <a:cxnLst/>
            <a:rect l="l" t="t" r="r" b="b"/>
            <a:pathLst>
              <a:path w="4790716" h="4790716">
                <a:moveTo>
                  <a:pt x="0" y="0"/>
                </a:moveTo>
                <a:lnTo>
                  <a:pt x="4790716" y="0"/>
                </a:lnTo>
                <a:lnTo>
                  <a:pt x="4790716" y="4790716"/>
                </a:lnTo>
                <a:lnTo>
                  <a:pt x="0" y="4790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10" name="Group 10"/>
          <p:cNvGrpSpPr/>
          <p:nvPr/>
        </p:nvGrpSpPr>
        <p:grpSpPr>
          <a:xfrm>
            <a:off x="4549412" y="1860300"/>
            <a:ext cx="9968466" cy="7551415"/>
            <a:chOff x="0" y="0"/>
            <a:chExt cx="2625440" cy="19888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25440" cy="1988850"/>
            </a:xfrm>
            <a:custGeom>
              <a:avLst/>
              <a:gdLst/>
              <a:ahLst/>
              <a:cxnLst/>
              <a:rect l="l" t="t" r="r" b="b"/>
              <a:pathLst>
                <a:path w="2625440" h="1988850">
                  <a:moveTo>
                    <a:pt x="39609" y="0"/>
                  </a:moveTo>
                  <a:lnTo>
                    <a:pt x="2585831" y="0"/>
                  </a:lnTo>
                  <a:cubicBezTo>
                    <a:pt x="2607706" y="0"/>
                    <a:pt x="2625440" y="17733"/>
                    <a:pt x="2625440" y="39609"/>
                  </a:cubicBezTo>
                  <a:lnTo>
                    <a:pt x="2625440" y="1949241"/>
                  </a:lnTo>
                  <a:cubicBezTo>
                    <a:pt x="2625440" y="1971117"/>
                    <a:pt x="2607706" y="1988850"/>
                    <a:pt x="2585831" y="1988850"/>
                  </a:cubicBezTo>
                  <a:lnTo>
                    <a:pt x="39609" y="1988850"/>
                  </a:lnTo>
                  <a:cubicBezTo>
                    <a:pt x="17733" y="1988850"/>
                    <a:pt x="0" y="1971117"/>
                    <a:pt x="0" y="1949241"/>
                  </a:cubicBezTo>
                  <a:lnTo>
                    <a:pt x="0" y="39609"/>
                  </a:lnTo>
                  <a:cubicBezTo>
                    <a:pt x="0" y="17733"/>
                    <a:pt x="17733" y="0"/>
                    <a:pt x="39609" y="0"/>
                  </a:cubicBezTo>
                  <a:close/>
                </a:path>
              </a:pathLst>
            </a:custGeom>
            <a:solidFill>
              <a:srgbClr val="313733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625440" cy="2036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168290" y="1483761"/>
            <a:ext cx="9951420" cy="7581172"/>
          </a:xfrm>
          <a:custGeom>
            <a:avLst/>
            <a:gdLst/>
            <a:ahLst/>
            <a:cxnLst/>
            <a:rect l="l" t="t" r="r" b="b"/>
            <a:pathLst>
              <a:path w="9951420" h="7581172">
                <a:moveTo>
                  <a:pt x="0" y="0"/>
                </a:moveTo>
                <a:lnTo>
                  <a:pt x="9951420" y="0"/>
                </a:lnTo>
                <a:lnTo>
                  <a:pt x="9951420" y="7581172"/>
                </a:lnTo>
                <a:lnTo>
                  <a:pt x="0" y="7581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Freeform 14"/>
          <p:cNvSpPr/>
          <p:nvPr/>
        </p:nvSpPr>
        <p:spPr>
          <a:xfrm>
            <a:off x="4270577" y="6808075"/>
            <a:ext cx="1961415" cy="2256858"/>
          </a:xfrm>
          <a:custGeom>
            <a:avLst/>
            <a:gdLst/>
            <a:ahLst/>
            <a:cxnLst/>
            <a:rect l="l" t="t" r="r" b="b"/>
            <a:pathLst>
              <a:path w="1961415" h="2256858">
                <a:moveTo>
                  <a:pt x="0" y="0"/>
                </a:moveTo>
                <a:lnTo>
                  <a:pt x="1961415" y="0"/>
                </a:lnTo>
                <a:lnTo>
                  <a:pt x="1961415" y="2256858"/>
                </a:lnTo>
                <a:lnTo>
                  <a:pt x="0" y="225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5" name="Freeform 15"/>
          <p:cNvSpPr/>
          <p:nvPr/>
        </p:nvSpPr>
        <p:spPr>
          <a:xfrm>
            <a:off x="-812727" y="137233"/>
            <a:ext cx="4359454" cy="642029"/>
          </a:xfrm>
          <a:custGeom>
            <a:avLst/>
            <a:gdLst/>
            <a:ahLst/>
            <a:cxnLst/>
            <a:rect l="l" t="t" r="r" b="b"/>
            <a:pathLst>
              <a:path w="4359454" h="642029">
                <a:moveTo>
                  <a:pt x="0" y="0"/>
                </a:moveTo>
                <a:lnTo>
                  <a:pt x="4359454" y="0"/>
                </a:lnTo>
                <a:lnTo>
                  <a:pt x="4359454" y="642029"/>
                </a:lnTo>
                <a:lnTo>
                  <a:pt x="0" y="6420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6" name="Freeform 16"/>
          <p:cNvSpPr/>
          <p:nvPr/>
        </p:nvSpPr>
        <p:spPr>
          <a:xfrm>
            <a:off x="15366126" y="169708"/>
            <a:ext cx="2921874" cy="609554"/>
          </a:xfrm>
          <a:custGeom>
            <a:avLst/>
            <a:gdLst/>
            <a:ahLst/>
            <a:cxnLst/>
            <a:rect l="l" t="t" r="r" b="b"/>
            <a:pathLst>
              <a:path w="2921874" h="609554">
                <a:moveTo>
                  <a:pt x="0" y="0"/>
                </a:moveTo>
                <a:lnTo>
                  <a:pt x="2921874" y="0"/>
                </a:lnTo>
                <a:lnTo>
                  <a:pt x="2921874" y="609554"/>
                </a:lnTo>
                <a:lnTo>
                  <a:pt x="0" y="6095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7" name="TextBox 17"/>
          <p:cNvSpPr txBox="1"/>
          <p:nvPr/>
        </p:nvSpPr>
        <p:spPr>
          <a:xfrm>
            <a:off x="4651009" y="4233974"/>
            <a:ext cx="8985982" cy="1852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80"/>
              </a:lnSpc>
            </a:pPr>
            <a:r>
              <a:rPr lang="en-US" sz="10700">
                <a:solidFill>
                  <a:srgbClr val="000000"/>
                </a:solidFill>
                <a:latin typeface="TC Milo"/>
                <a:ea typeface="TC Milo"/>
                <a:cs typeface="TC Milo"/>
                <a:sym typeface="TC Milo"/>
              </a:rPr>
              <a:t>Terima Kasih</a:t>
            </a:r>
          </a:p>
        </p:txBody>
      </p:sp>
      <p:sp>
        <p:nvSpPr>
          <p:cNvPr id="18" name="Freeform 18"/>
          <p:cNvSpPr/>
          <p:nvPr/>
        </p:nvSpPr>
        <p:spPr>
          <a:xfrm flipH="1">
            <a:off x="14215149" y="7400061"/>
            <a:ext cx="4264015" cy="2975876"/>
          </a:xfrm>
          <a:custGeom>
            <a:avLst/>
            <a:gdLst/>
            <a:ahLst/>
            <a:cxnLst/>
            <a:rect l="l" t="t" r="r" b="b"/>
            <a:pathLst>
              <a:path w="4264015" h="2975876">
                <a:moveTo>
                  <a:pt x="4264015" y="0"/>
                </a:moveTo>
                <a:lnTo>
                  <a:pt x="0" y="0"/>
                </a:lnTo>
                <a:lnTo>
                  <a:pt x="0" y="2975875"/>
                </a:lnTo>
                <a:lnTo>
                  <a:pt x="4264015" y="2975875"/>
                </a:lnTo>
                <a:lnTo>
                  <a:pt x="4264015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9" name="Freeform 19"/>
          <p:cNvSpPr/>
          <p:nvPr/>
        </p:nvSpPr>
        <p:spPr>
          <a:xfrm>
            <a:off x="0" y="8097783"/>
            <a:ext cx="2069805" cy="2189217"/>
          </a:xfrm>
          <a:custGeom>
            <a:avLst/>
            <a:gdLst/>
            <a:ahLst/>
            <a:cxnLst/>
            <a:rect l="l" t="t" r="r" b="b"/>
            <a:pathLst>
              <a:path w="2069805" h="2189217">
                <a:moveTo>
                  <a:pt x="0" y="0"/>
                </a:moveTo>
                <a:lnTo>
                  <a:pt x="2069805" y="0"/>
                </a:lnTo>
                <a:lnTo>
                  <a:pt x="2069805" y="2189217"/>
                </a:lnTo>
                <a:lnTo>
                  <a:pt x="0" y="21892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</Words>
  <Application>Microsoft Macintosh PowerPoint</Application>
  <PresentationFormat>Kustom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3" baseType="lpstr">
      <vt:lpstr>Open Sans</vt:lpstr>
      <vt:lpstr>Calibri</vt:lpstr>
      <vt:lpstr>Open Sans Bold</vt:lpstr>
      <vt:lpstr>TC Milo</vt:lpstr>
      <vt:lpstr>Arial</vt:lpstr>
      <vt:lpstr>Antic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Hijau dan Putih Minimalis Tugas Sekolah Presentasi</dc:title>
  <cp:lastModifiedBy>Kamila Arumaisha</cp:lastModifiedBy>
  <cp:revision>3</cp:revision>
  <dcterms:created xsi:type="dcterms:W3CDTF">2006-08-16T00:00:00Z</dcterms:created>
  <dcterms:modified xsi:type="dcterms:W3CDTF">2024-12-23T06:21:42Z</dcterms:modified>
  <dc:identifier>DAGaFR3IGxc</dc:identifier>
</cp:coreProperties>
</file>